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28"/>
  </p:notesMasterIdLst>
  <p:handoutMasterIdLst>
    <p:handoutMasterId r:id="rId29"/>
  </p:handoutMasterIdLst>
  <p:sldIdLst>
    <p:sldId id="281" r:id="rId4"/>
    <p:sldId id="282" r:id="rId5"/>
    <p:sldId id="283" r:id="rId6"/>
    <p:sldId id="284" r:id="rId7"/>
    <p:sldId id="285" r:id="rId8"/>
    <p:sldId id="286" r:id="rId9"/>
    <p:sldId id="287" r:id="rId10"/>
    <p:sldId id="288" r:id="rId11"/>
    <p:sldId id="289" r:id="rId12"/>
    <p:sldId id="290" r:id="rId13"/>
    <p:sldId id="291" r:id="rId14"/>
    <p:sldId id="292" r:id="rId15"/>
    <p:sldId id="293" r:id="rId16"/>
    <p:sldId id="294" r:id="rId17"/>
    <p:sldId id="295" r:id="rId18"/>
    <p:sldId id="296" r:id="rId19"/>
    <p:sldId id="297" r:id="rId20"/>
    <p:sldId id="298" r:id="rId21"/>
    <p:sldId id="299" r:id="rId22"/>
    <p:sldId id="300" r:id="rId23"/>
    <p:sldId id="301" r:id="rId24"/>
    <p:sldId id="302" r:id="rId25"/>
    <p:sldId id="303" r:id="rId26"/>
    <p:sldId id="304" r:id="rId27"/>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60" d="100"/>
          <a:sy n="60" d="100"/>
        </p:scale>
        <p:origin x="1522" y="46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4" Type="http://schemas.openxmlformats.org/officeDocument/2006/relationships/tags" Target="tags/tag295.xml"/><Relationship Id="rId33" Type="http://schemas.openxmlformats.org/officeDocument/2006/relationships/commentAuthors" Target="commentAuthors.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handoutMaster" Target="handoutMasters/handoutMaster1.xml"/><Relationship Id="rId28" Type="http://schemas.openxmlformats.org/officeDocument/2006/relationships/notesMaster" Target="notesMasters/notes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5.xml"/><Relationship Id="rId3" Type="http://schemas.openxmlformats.org/officeDocument/2006/relationships/image" Target="../media/image2.png"/><Relationship Id="rId2" Type="http://schemas.openxmlformats.org/officeDocument/2006/relationships/tags" Target="../tags/tag4.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media/image3.png"/><Relationship Id="rId6" Type="http://schemas.openxmlformats.org/officeDocument/2006/relationships/tags" Target="../tags/tag8.xml"/><Relationship Id="rId5" Type="http://schemas.openxmlformats.org/officeDocument/2006/relationships/image" Target="../media/image2.png"/><Relationship Id="rId4" Type="http://schemas.openxmlformats.org/officeDocument/2006/relationships/tags" Target="../tags/tag7.xml"/><Relationship Id="rId3" Type="http://schemas.openxmlformats.org/officeDocument/2006/relationships/image" Target="../media/image4.png"/><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2.xml"/><Relationship Id="rId3" Type="http://schemas.openxmlformats.org/officeDocument/2006/relationships/image" Target="../media/image2.png"/><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4.xml"/><Relationship Id="rId3" Type="http://schemas.openxmlformats.org/officeDocument/2006/relationships/image" Target="../media/image2.png"/><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image" Target="../media/image2.png"/><Relationship Id="rId4" Type="http://schemas.openxmlformats.org/officeDocument/2006/relationships/tags" Target="../tags/tag16.xml"/><Relationship Id="rId3" Type="http://schemas.openxmlformats.org/officeDocument/2006/relationships/image" Target="../media/image5.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8.xml"/><Relationship Id="rId3" Type="http://schemas.openxmlformats.org/officeDocument/2006/relationships/image" Target="../media/image2.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20.xml"/><Relationship Id="rId3" Type="http://schemas.openxmlformats.org/officeDocument/2006/relationships/image" Target="../media/image2.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22.xml"/><Relationship Id="rId3" Type="http://schemas.openxmlformats.org/officeDocument/2006/relationships/image" Target="../media/image2.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image" Target="../media/image1.jpeg"/><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image" Target="../media/image3.png"/><Relationship Id="rId4" Type="http://schemas.openxmlformats.org/officeDocument/2006/relationships/tags" Target="../tags/tag26.xml"/><Relationship Id="rId3" Type="http://schemas.openxmlformats.org/officeDocument/2006/relationships/image" Target="../media/image2.png"/><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image" Target="../media/image3.png"/><Relationship Id="rId5" Type="http://schemas.openxmlformats.org/officeDocument/2006/relationships/tags" Target="../tags/tag33.xml"/><Relationship Id="rId4" Type="http://schemas.openxmlformats.org/officeDocument/2006/relationships/image" Target="../media/image2.png"/><Relationship Id="rId3" Type="http://schemas.openxmlformats.org/officeDocument/2006/relationships/tags" Target="../tags/tag32.xml"/><Relationship Id="rId2" Type="http://schemas.openxmlformats.org/officeDocument/2006/relationships/tags" Target="../tags/tag31.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image" Target="../media/image3.png"/><Relationship Id="rId5" Type="http://schemas.openxmlformats.org/officeDocument/2006/relationships/tags" Target="../tags/tag41.xml"/><Relationship Id="rId4" Type="http://schemas.openxmlformats.org/officeDocument/2006/relationships/image" Target="../media/image2.png"/><Relationship Id="rId3" Type="http://schemas.openxmlformats.org/officeDocument/2006/relationships/tags" Target="../tags/tag40.xml"/><Relationship Id="rId2" Type="http://schemas.openxmlformats.org/officeDocument/2006/relationships/tags" Target="../tags/tag39.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image" Target="../media/image3.png"/><Relationship Id="rId5" Type="http://schemas.openxmlformats.org/officeDocument/2006/relationships/tags" Target="../tags/tag50.xml"/><Relationship Id="rId4" Type="http://schemas.openxmlformats.org/officeDocument/2006/relationships/image" Target="../media/image2.png"/><Relationship Id="rId3" Type="http://schemas.openxmlformats.org/officeDocument/2006/relationships/tags" Target="../tags/tag49.xml"/><Relationship Id="rId2" Type="http://schemas.openxmlformats.org/officeDocument/2006/relationships/tags" Target="../tags/tag48.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image" Target="../media/image3.png"/><Relationship Id="rId5" Type="http://schemas.openxmlformats.org/officeDocument/2006/relationships/tags" Target="../tags/tag59.xml"/><Relationship Id="rId4" Type="http://schemas.openxmlformats.org/officeDocument/2006/relationships/image" Target="../media/image2.png"/><Relationship Id="rId3" Type="http://schemas.openxmlformats.org/officeDocument/2006/relationships/tags" Target="../tags/tag58.xml"/><Relationship Id="rId2" Type="http://schemas.openxmlformats.org/officeDocument/2006/relationships/tags" Target="../tags/tag57.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image" Target="../media/image3.png"/><Relationship Id="rId5" Type="http://schemas.openxmlformats.org/officeDocument/2006/relationships/tags" Target="../tags/tag68.xml"/><Relationship Id="rId4" Type="http://schemas.openxmlformats.org/officeDocument/2006/relationships/image" Target="../media/image2.png"/><Relationship Id="rId3" Type="http://schemas.openxmlformats.org/officeDocument/2006/relationships/tags" Target="../tags/tag67.xml"/><Relationship Id="rId2" Type="http://schemas.openxmlformats.org/officeDocument/2006/relationships/tags" Target="../tags/tag66.xml"/><Relationship Id="rId14" Type="http://schemas.openxmlformats.org/officeDocument/2006/relationships/tags" Target="../tags/tag76.xml"/><Relationship Id="rId13" Type="http://schemas.openxmlformats.org/officeDocument/2006/relationships/tags" Target="../tags/tag75.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image" Target="../media/image7.png"/><Relationship Id="rId5" Type="http://schemas.openxmlformats.org/officeDocument/2006/relationships/tags" Target="../tags/tag79.xml"/><Relationship Id="rId4" Type="http://schemas.openxmlformats.org/officeDocument/2006/relationships/image" Target="../media/image6.png"/><Relationship Id="rId3" Type="http://schemas.openxmlformats.org/officeDocument/2006/relationships/tags" Target="../tags/tag78.xml"/><Relationship Id="rId2" Type="http://schemas.openxmlformats.org/officeDocument/2006/relationships/tags" Target="../tags/tag77.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93C4F2A-9A58-43C4-8949-2434EF66568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C40065-43D7-4193-8C74-9B2F95A6A00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93C4F2A-9A58-43C4-8949-2434EF66568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C40065-43D7-4193-8C74-9B2F95A6A00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93C4F2A-9A58-43C4-8949-2434EF66568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C40065-43D7-4193-8C74-9B2F95A6A00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未标题-12_画板 1"/>
          <p:cNvPicPr>
            <a:picLocks noChangeAspect="1"/>
          </p:cNvPicPr>
          <p:nvPr>
            <p:custDataLst>
              <p:tags r:id="rId2"/>
            </p:custDataLst>
          </p:nvPr>
        </p:nvPicPr>
        <p:blipFill>
          <a:blip r:embed="rId3"/>
          <a:stretch>
            <a:fillRect/>
          </a:stretch>
        </p:blipFill>
        <p:spPr>
          <a:xfrm>
            <a:off x="10143" y="0"/>
            <a:ext cx="12171714"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3" name="副标题 4"/>
          <p:cNvSpPr/>
          <p:nvPr>
            <p:ph type="subTitle" idx="3" hasCustomPrompt="1"/>
            <p:custDataLst>
              <p:tags r:id="rId4"/>
            </p:custDataLst>
          </p:nvPr>
        </p:nvSpPr>
        <p:spPr>
          <a:xfrm>
            <a:off x="1913068" y="2331700"/>
            <a:ext cx="8368467" cy="835709"/>
          </a:xfrm>
        </p:spPr>
        <p:txBody>
          <a:bodyPr vert="horz" wrap="square" lIns="0" tIns="0" rIns="0" bIns="0" rtlCol="0" anchor="ctr"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400" b="0" i="0" u="none" strike="noStrike" kern="1200" cap="none" spc="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微软雅黑" panose="020B0503020204020204" charset="-122"/>
                <a:sym typeface="+mn-ea"/>
              </a:defRPr>
            </a:lvl1pPr>
            <a:lvl2pPr marL="457200" indent="0" algn="ctr" defTabSz="914400" rtl="0" eaLnBrk="1" fontAlgn="auto" latinLnBrk="0" hangingPunct="1">
              <a:lnSpc>
                <a:spcPct val="12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4" name="标题 5"/>
          <p:cNvSpPr>
            <a:spLocks noGrp="1"/>
          </p:cNvSpPr>
          <p:nvPr>
            <p:ph type="ctrTitle" idx="2" hasCustomPrompt="1"/>
            <p:custDataLst>
              <p:tags r:id="rId5"/>
            </p:custDataLst>
          </p:nvPr>
        </p:nvSpPr>
        <p:spPr>
          <a:xfrm>
            <a:off x="1913069" y="1015980"/>
            <a:ext cx="8368467" cy="1230630"/>
          </a:xfrm>
        </p:spPr>
        <p:txBody>
          <a:bodyPr vert="horz" wrap="square" lIns="0" tIns="0" rIns="0" bIns="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7200" b="1" i="0" u="none" strike="noStrike" kern="1200" cap="none" spc="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7" name="图片 6"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1 (13)"/>
          <p:cNvPicPr>
            <a:picLocks noChangeAspect="1"/>
          </p:cNvPicPr>
          <p:nvPr>
            <p:custDataLst>
              <p:tags r:id="rId2"/>
            </p:custDataLst>
          </p:nvPr>
        </p:nvPicPr>
        <p:blipFill>
          <a:blip r:embed="rId3"/>
          <a:stretch>
            <a:fillRect/>
          </a:stretch>
        </p:blipFill>
        <p:spPr>
          <a:xfrm>
            <a:off x="215153" y="1941853"/>
            <a:ext cx="3235350" cy="2974283"/>
          </a:xfrm>
          <a:prstGeom prst="rect">
            <a:avLst/>
          </a:prstGeom>
        </p:spPr>
      </p:pic>
      <p:pic>
        <p:nvPicPr>
          <p:cNvPr id="2" name="图片 1" descr="1 (11)"/>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pic>
        <p:nvPicPr>
          <p:cNvPr id="7" name="图片 6" descr="1 (12)"/>
          <p:cNvPicPr>
            <a:picLocks noChangeAspect="1"/>
          </p:cNvPicPr>
          <p:nvPr>
            <p:custDataLst>
              <p:tags r:id="rId6"/>
            </p:custDataLst>
          </p:nvPr>
        </p:nvPicPr>
        <p:blipFill>
          <a:blip r:embed="rId7"/>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8" name="副标题 2"/>
          <p:cNvSpPr/>
          <p:nvPr>
            <p:ph type="subTitle" idx="3" hasCustomPrompt="1"/>
            <p:custDataLst>
              <p:tags r:id="rId8"/>
            </p:custDataLst>
          </p:nvPr>
        </p:nvSpPr>
        <p:spPr>
          <a:xfrm>
            <a:off x="4521236" y="2976598"/>
            <a:ext cx="6857365" cy="825334"/>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9" name="标题 3"/>
          <p:cNvSpPr/>
          <p:nvPr>
            <p:ph type="ctrTitle" idx="2" hasCustomPrompt="1"/>
            <p:custDataLst>
              <p:tags r:id="rId9"/>
            </p:custDataLst>
          </p:nvPr>
        </p:nvSpPr>
        <p:spPr>
          <a:xfrm>
            <a:off x="4521236" y="2000603"/>
            <a:ext cx="6858000" cy="845820"/>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5500"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8" name="图片 7"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10" name="图片 9"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descr="1 (13)"/>
          <p:cNvPicPr>
            <a:picLocks noChangeAspect="1"/>
          </p:cNvPicPr>
          <p:nvPr>
            <p:custDataLst>
              <p:tags r:id="rId2"/>
            </p:custDataLst>
          </p:nvPr>
        </p:nvPicPr>
        <p:blipFill>
          <a:blip r:embed="rId3"/>
          <a:stretch>
            <a:fillRect/>
          </a:stretch>
        </p:blipFill>
        <p:spPr>
          <a:xfrm>
            <a:off x="7498080" y="1411524"/>
            <a:ext cx="4389120" cy="4034953"/>
          </a:xfrm>
          <a:prstGeom prst="rect">
            <a:avLst/>
          </a:prstGeom>
        </p:spPr>
      </p:pic>
      <p:pic>
        <p:nvPicPr>
          <p:cNvPr id="6" name="图片 5" descr="1 (11)"/>
          <p:cNvPicPr>
            <a:picLocks noChangeAspect="1"/>
          </p:cNvPicPr>
          <p:nvPr>
            <p:custDataLst>
              <p:tags r:id="rId4"/>
            </p:custDataLst>
          </p:nvPr>
        </p:nvPicPr>
        <p:blipFill>
          <a:blip r:embed="rId5"/>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8" name="图片 7"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93C4F2A-9A58-43C4-8949-2434EF66568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C40065-43D7-4193-8C74-9B2F95A6A00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7" name="图片 6"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2" name="图片 1"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descr="未标题-12_画板 1"/>
          <p:cNvPicPr>
            <a:picLocks noChangeAspect="1"/>
          </p:cNvPicPr>
          <p:nvPr>
            <p:custDataLst>
              <p:tags r:id="rId2"/>
            </p:custDataLst>
          </p:nvPr>
        </p:nvPicPr>
        <p:blipFill>
          <a:blip r:embed="rId3"/>
          <a:stretch>
            <a:fillRect/>
          </a:stretch>
        </p:blipFill>
        <p:spPr>
          <a:xfrm>
            <a:off x="10143" y="0"/>
            <a:ext cx="12171714"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6" name="标题 1"/>
          <p:cNvSpPr>
            <a:spLocks noGrp="1"/>
          </p:cNvSpPr>
          <p:nvPr>
            <p:ph type="title" hasCustomPrompt="1"/>
            <p:custDataLst>
              <p:tags r:id="rId4"/>
            </p:custDataLst>
          </p:nvPr>
        </p:nvSpPr>
        <p:spPr>
          <a:xfrm>
            <a:off x="1652270" y="1786364"/>
            <a:ext cx="8890064" cy="1200150"/>
          </a:xfrm>
        </p:spPr>
        <p:txBody>
          <a:bodyPr vert="horz" wrap="square" lIns="0" tIns="0" rIns="0" bIns="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7000" b="1" i="0" u="none" strike="noStrike" kern="1200" cap="none" spc="1000" normalizeH="0" baseline="0" noProof="1" dirty="0">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6" name="图片 5"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9" name="矩形 8"/>
          <p:cNvSpPr/>
          <p:nvPr>
            <p:custDataLst>
              <p:tags r:id="rId2"/>
            </p:custDataLst>
          </p:nvPr>
        </p:nvSpPr>
        <p:spPr>
          <a:xfrm>
            <a:off x="294600" y="302400"/>
            <a:ext cx="11602796" cy="6253188"/>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0" y="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p:custDataLst>
              <p:tags r:id="rId2"/>
            </p:custDataLst>
          </p:nvPr>
        </p:nvSpPr>
        <p:spPr>
          <a:xfrm>
            <a:off x="0" y="-10800"/>
            <a:ext cx="4827588" cy="6868795"/>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0" y="-1080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p:custDataLst>
              <p:tags r:id="rId2"/>
            </p:custDataLst>
          </p:nvPr>
        </p:nvSpPr>
        <p:spPr>
          <a:xfrm>
            <a:off x="0" y="-10800"/>
            <a:ext cx="12189600" cy="2660396"/>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0" y="613791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0" name="矩形 9"/>
          <p:cNvSpPr/>
          <p:nvPr>
            <p:custDataLst>
              <p:tags r:id="rId2"/>
            </p:custDataLst>
          </p:nvPr>
        </p:nvSpPr>
        <p:spPr>
          <a:xfrm>
            <a:off x="0" y="5029200"/>
            <a:ext cx="12189600" cy="1828800"/>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0" y="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11471910" y="-5379"/>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p:custDataLst>
              <p:tags r:id="rId2"/>
            </p:custDataLst>
          </p:nvPr>
        </p:nvSpPr>
        <p:spPr>
          <a:xfrm>
            <a:off x="0" y="-10800"/>
            <a:ext cx="12189600" cy="914400"/>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11469510" y="-1080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9" name="矩形 8"/>
          <p:cNvSpPr/>
          <p:nvPr>
            <p:custDataLst>
              <p:tags r:id="rId2"/>
            </p:custDataLst>
          </p:nvPr>
        </p:nvSpPr>
        <p:spPr>
          <a:xfrm>
            <a:off x="0" y="959400"/>
            <a:ext cx="12189600" cy="4939195"/>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10438461" y="5104461"/>
            <a:ext cx="1753527" cy="1753527"/>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0" y="-10802"/>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93C4F2A-9A58-43C4-8949-2434EF66568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C40065-43D7-4193-8C74-9B2F95A6A00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093C4F2A-9A58-43C4-8949-2434EF66568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C40065-43D7-4193-8C74-9B2F95A6A00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093C4F2A-9A58-43C4-8949-2434EF66568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1C40065-43D7-4193-8C74-9B2F95A6A00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93C4F2A-9A58-43C4-8949-2434EF66568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1C40065-43D7-4193-8C74-9B2F95A6A00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93C4F2A-9A58-43C4-8949-2434EF66568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1C40065-43D7-4193-8C74-9B2F95A6A00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93C4F2A-9A58-43C4-8949-2434EF66568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C40065-43D7-4193-8C74-9B2F95A6A00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93C4F2A-9A58-43C4-8949-2434EF66568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C40065-43D7-4193-8C74-9B2F95A6A00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2" Type="http://schemas.openxmlformats.org/officeDocument/2006/relationships/theme" Target="../theme/theme2.xml"/><Relationship Id="rId21" Type="http://schemas.openxmlformats.org/officeDocument/2006/relationships/tags" Target="../tags/tag87.xml"/><Relationship Id="rId20" Type="http://schemas.openxmlformats.org/officeDocument/2006/relationships/tags" Target="../tags/tag86.xml"/><Relationship Id="rId2" Type="http://schemas.openxmlformats.org/officeDocument/2006/relationships/slideLayout" Target="../slideLayouts/slideLayout13.xml"/><Relationship Id="rId19" Type="http://schemas.openxmlformats.org/officeDocument/2006/relationships/tags" Target="../tags/tag85.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3C4F2A-9A58-43C4-8949-2434EF66568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C40065-43D7-4193-8C74-9B2F95A6A00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90.xml"/><Relationship Id="rId4" Type="http://schemas.openxmlformats.org/officeDocument/2006/relationships/image" Target="../media/image3.png"/><Relationship Id="rId3" Type="http://schemas.openxmlformats.org/officeDocument/2006/relationships/tags" Target="../tags/tag89.xml"/><Relationship Id="rId2" Type="http://schemas.openxmlformats.org/officeDocument/2006/relationships/image" Target="../media/image2.png"/><Relationship Id="rId1" Type="http://schemas.openxmlformats.org/officeDocument/2006/relationships/tags" Target="../tags/tag88.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07.xml"/><Relationship Id="rId6" Type="http://schemas.openxmlformats.org/officeDocument/2006/relationships/tags" Target="../tags/tag206.xml"/><Relationship Id="rId5" Type="http://schemas.openxmlformats.org/officeDocument/2006/relationships/image" Target="../media/image31.jpeg"/><Relationship Id="rId4" Type="http://schemas.openxmlformats.org/officeDocument/2006/relationships/image" Target="../media/image3.png"/><Relationship Id="rId3" Type="http://schemas.openxmlformats.org/officeDocument/2006/relationships/tags" Target="../tags/tag205.xml"/><Relationship Id="rId2" Type="http://schemas.openxmlformats.org/officeDocument/2006/relationships/image" Target="../media/image2.png"/><Relationship Id="rId1" Type="http://schemas.openxmlformats.org/officeDocument/2006/relationships/tags" Target="../tags/tag204.xml"/></Relationships>
</file>

<file path=ppt/slides/_rels/slide11.xml.rels><?xml version="1.0" encoding="UTF-8" standalone="yes"?>
<Relationships xmlns="http://schemas.openxmlformats.org/package/2006/relationships"><Relationship Id="rId9" Type="http://schemas.openxmlformats.org/officeDocument/2006/relationships/tags" Target="../tags/tag212.xml"/><Relationship Id="rId8" Type="http://schemas.openxmlformats.org/officeDocument/2006/relationships/image" Target="../media/image32.jpeg"/><Relationship Id="rId7" Type="http://schemas.openxmlformats.org/officeDocument/2006/relationships/tags" Target="../tags/tag211.xml"/><Relationship Id="rId6" Type="http://schemas.openxmlformats.org/officeDocument/2006/relationships/tags" Target="../tags/tag210.xml"/><Relationship Id="rId5" Type="http://schemas.openxmlformats.org/officeDocument/2006/relationships/image" Target="../media/image11.jpeg"/><Relationship Id="rId4" Type="http://schemas.openxmlformats.org/officeDocument/2006/relationships/image" Target="../media/image3.png"/><Relationship Id="rId3" Type="http://schemas.openxmlformats.org/officeDocument/2006/relationships/tags" Target="../tags/tag209.xm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213.xml"/><Relationship Id="rId1" Type="http://schemas.openxmlformats.org/officeDocument/2006/relationships/tags" Target="../tags/tag208.xml"/></Relationships>
</file>

<file path=ppt/slides/_rels/slide12.xml.rels><?xml version="1.0" encoding="UTF-8" standalone="yes"?>
<Relationships xmlns="http://schemas.openxmlformats.org/package/2006/relationships"><Relationship Id="rId9" Type="http://schemas.openxmlformats.org/officeDocument/2006/relationships/tags" Target="../tags/tag218.xml"/><Relationship Id="rId8" Type="http://schemas.openxmlformats.org/officeDocument/2006/relationships/image" Target="../media/image34.jpeg"/><Relationship Id="rId7" Type="http://schemas.openxmlformats.org/officeDocument/2006/relationships/tags" Target="../tags/tag217.xml"/><Relationship Id="rId6" Type="http://schemas.openxmlformats.org/officeDocument/2006/relationships/image" Target="../media/image33.jpeg"/><Relationship Id="rId5" Type="http://schemas.openxmlformats.org/officeDocument/2006/relationships/tags" Target="../tags/tag216.xml"/><Relationship Id="rId4" Type="http://schemas.openxmlformats.org/officeDocument/2006/relationships/image" Target="../media/image3.png"/><Relationship Id="rId3" Type="http://schemas.openxmlformats.org/officeDocument/2006/relationships/tags" Target="../tags/tag215.xm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214.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22.xml"/><Relationship Id="rId6" Type="http://schemas.openxmlformats.org/officeDocument/2006/relationships/image" Target="../media/image35.jpeg"/><Relationship Id="rId5" Type="http://schemas.openxmlformats.org/officeDocument/2006/relationships/tags" Target="../tags/tag221.xml"/><Relationship Id="rId4" Type="http://schemas.openxmlformats.org/officeDocument/2006/relationships/image" Target="../media/image3.png"/><Relationship Id="rId3" Type="http://schemas.openxmlformats.org/officeDocument/2006/relationships/tags" Target="../tags/tag220.xml"/><Relationship Id="rId2" Type="http://schemas.openxmlformats.org/officeDocument/2006/relationships/image" Target="../media/image2.png"/><Relationship Id="rId1" Type="http://schemas.openxmlformats.org/officeDocument/2006/relationships/tags" Target="../tags/tag219.xml"/></Relationships>
</file>

<file path=ppt/slides/_rels/slide14.xml.rels><?xml version="1.0" encoding="UTF-8" standalone="yes"?>
<Relationships xmlns="http://schemas.openxmlformats.org/package/2006/relationships"><Relationship Id="rId9" Type="http://schemas.openxmlformats.org/officeDocument/2006/relationships/tags" Target="../tags/tag226.xml"/><Relationship Id="rId8" Type="http://schemas.openxmlformats.org/officeDocument/2006/relationships/image" Target="../media/image38.png"/><Relationship Id="rId7" Type="http://schemas.openxmlformats.org/officeDocument/2006/relationships/image" Target="../media/image37.png"/><Relationship Id="rId6" Type="http://schemas.openxmlformats.org/officeDocument/2006/relationships/image" Target="../media/image36.png"/><Relationship Id="rId5" Type="http://schemas.openxmlformats.org/officeDocument/2006/relationships/tags" Target="../tags/tag225.xml"/><Relationship Id="rId4" Type="http://schemas.openxmlformats.org/officeDocument/2006/relationships/image" Target="../media/image3.png"/><Relationship Id="rId3" Type="http://schemas.openxmlformats.org/officeDocument/2006/relationships/tags" Target="../tags/tag224.xml"/><Relationship Id="rId2" Type="http://schemas.openxmlformats.org/officeDocument/2006/relationships/image" Target="../media/image2.png"/><Relationship Id="rId18" Type="http://schemas.openxmlformats.org/officeDocument/2006/relationships/slideLayout" Target="../slideLayouts/slideLayout18.xml"/><Relationship Id="rId17" Type="http://schemas.openxmlformats.org/officeDocument/2006/relationships/tags" Target="../tags/tag232.xml"/><Relationship Id="rId16" Type="http://schemas.openxmlformats.org/officeDocument/2006/relationships/tags" Target="../tags/tag231.xml"/><Relationship Id="rId15" Type="http://schemas.openxmlformats.org/officeDocument/2006/relationships/image" Target="../media/image40.jpeg"/><Relationship Id="rId14" Type="http://schemas.openxmlformats.org/officeDocument/2006/relationships/tags" Target="../tags/tag230.xml"/><Relationship Id="rId13" Type="http://schemas.openxmlformats.org/officeDocument/2006/relationships/tags" Target="../tags/tag229.xml"/><Relationship Id="rId12" Type="http://schemas.openxmlformats.org/officeDocument/2006/relationships/tags" Target="../tags/tag228.xml"/><Relationship Id="rId11" Type="http://schemas.openxmlformats.org/officeDocument/2006/relationships/tags" Target="../tags/tag227.xml"/><Relationship Id="rId10" Type="http://schemas.openxmlformats.org/officeDocument/2006/relationships/image" Target="../media/image39.png"/><Relationship Id="rId1" Type="http://schemas.openxmlformats.org/officeDocument/2006/relationships/tags" Target="../tags/tag223.xml"/></Relationships>
</file>

<file path=ppt/slides/_rels/slide15.xml.rels><?xml version="1.0" encoding="UTF-8" standalone="yes"?>
<Relationships xmlns="http://schemas.openxmlformats.org/package/2006/relationships"><Relationship Id="rId9" Type="http://schemas.openxmlformats.org/officeDocument/2006/relationships/image" Target="../media/image11.jpeg"/><Relationship Id="rId8" Type="http://schemas.openxmlformats.org/officeDocument/2006/relationships/tags" Target="../tags/tag237.xml"/><Relationship Id="rId7" Type="http://schemas.openxmlformats.org/officeDocument/2006/relationships/tags" Target="../tags/tag236.xml"/><Relationship Id="rId6" Type="http://schemas.openxmlformats.org/officeDocument/2006/relationships/image" Target="../media/image41.jpeg"/><Relationship Id="rId5" Type="http://schemas.openxmlformats.org/officeDocument/2006/relationships/tags" Target="../tags/tag235.xml"/><Relationship Id="rId4" Type="http://schemas.openxmlformats.org/officeDocument/2006/relationships/image" Target="../media/image3.png"/><Relationship Id="rId3" Type="http://schemas.openxmlformats.org/officeDocument/2006/relationships/tags" Target="../tags/tag234.xm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238.xml"/><Relationship Id="rId1" Type="http://schemas.openxmlformats.org/officeDocument/2006/relationships/tags" Target="../tags/tag233.xml"/></Relationships>
</file>

<file path=ppt/slides/_rels/slide16.xml.rels><?xml version="1.0" encoding="UTF-8" standalone="yes"?>
<Relationships xmlns="http://schemas.openxmlformats.org/package/2006/relationships"><Relationship Id="rId9" Type="http://schemas.openxmlformats.org/officeDocument/2006/relationships/tags" Target="../tags/tag243.xml"/><Relationship Id="rId8" Type="http://schemas.openxmlformats.org/officeDocument/2006/relationships/image" Target="../media/image43.jpeg"/><Relationship Id="rId7" Type="http://schemas.openxmlformats.org/officeDocument/2006/relationships/image" Target="../media/image42.jpeg"/><Relationship Id="rId6" Type="http://schemas.openxmlformats.org/officeDocument/2006/relationships/tags" Target="../tags/tag242.xml"/><Relationship Id="rId5" Type="http://schemas.openxmlformats.org/officeDocument/2006/relationships/tags" Target="../tags/tag241.xml"/><Relationship Id="rId4" Type="http://schemas.openxmlformats.org/officeDocument/2006/relationships/image" Target="../media/image3.png"/><Relationship Id="rId3" Type="http://schemas.openxmlformats.org/officeDocument/2006/relationships/tags" Target="../tags/tag240.xm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245.xml"/><Relationship Id="rId10" Type="http://schemas.openxmlformats.org/officeDocument/2006/relationships/tags" Target="../tags/tag244.xml"/><Relationship Id="rId1" Type="http://schemas.openxmlformats.org/officeDocument/2006/relationships/tags" Target="../tags/tag239.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49.xml"/><Relationship Id="rId6" Type="http://schemas.openxmlformats.org/officeDocument/2006/relationships/image" Target="../media/image11.jpeg"/><Relationship Id="rId5" Type="http://schemas.openxmlformats.org/officeDocument/2006/relationships/tags" Target="../tags/tag248.xml"/><Relationship Id="rId4" Type="http://schemas.openxmlformats.org/officeDocument/2006/relationships/image" Target="../media/image3.png"/><Relationship Id="rId3" Type="http://schemas.openxmlformats.org/officeDocument/2006/relationships/tags" Target="../tags/tag247.xml"/><Relationship Id="rId2" Type="http://schemas.openxmlformats.org/officeDocument/2006/relationships/image" Target="../media/image2.png"/><Relationship Id="rId1" Type="http://schemas.openxmlformats.org/officeDocument/2006/relationships/tags" Target="../tags/tag246.xml"/></Relationships>
</file>

<file path=ppt/slides/_rels/slide18.xml.rels><?xml version="1.0" encoding="UTF-8" standalone="yes"?>
<Relationships xmlns="http://schemas.openxmlformats.org/package/2006/relationships"><Relationship Id="rId9" Type="http://schemas.openxmlformats.org/officeDocument/2006/relationships/tags" Target="../tags/tag256.xml"/><Relationship Id="rId8" Type="http://schemas.openxmlformats.org/officeDocument/2006/relationships/tags" Target="../tags/tag255.xml"/><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image" Target="../media/image3.png"/><Relationship Id="rId3" Type="http://schemas.openxmlformats.org/officeDocument/2006/relationships/tags" Target="../tags/tag251.xml"/><Relationship Id="rId2" Type="http://schemas.openxmlformats.org/officeDocument/2006/relationships/image" Target="../media/image2.png"/><Relationship Id="rId16" Type="http://schemas.openxmlformats.org/officeDocument/2006/relationships/slideLayout" Target="../slideLayouts/slideLayout18.xml"/><Relationship Id="rId15" Type="http://schemas.openxmlformats.org/officeDocument/2006/relationships/tags" Target="../tags/tag261.xml"/><Relationship Id="rId14" Type="http://schemas.openxmlformats.org/officeDocument/2006/relationships/tags" Target="../tags/tag260.xml"/><Relationship Id="rId13" Type="http://schemas.openxmlformats.org/officeDocument/2006/relationships/tags" Target="../tags/tag259.xml"/><Relationship Id="rId12" Type="http://schemas.openxmlformats.org/officeDocument/2006/relationships/tags" Target="../tags/tag258.xml"/><Relationship Id="rId11" Type="http://schemas.openxmlformats.org/officeDocument/2006/relationships/tags" Target="../tags/tag257.xml"/><Relationship Id="rId10" Type="http://schemas.openxmlformats.org/officeDocument/2006/relationships/image" Target="../media/image44.jpeg"/><Relationship Id="rId1" Type="http://schemas.openxmlformats.org/officeDocument/2006/relationships/tags" Target="../tags/tag250.xml"/></Relationships>
</file>

<file path=ppt/slides/_rels/slide19.xml.rels><?xml version="1.0" encoding="UTF-8" standalone="yes"?>
<Relationships xmlns="http://schemas.openxmlformats.org/package/2006/relationships"><Relationship Id="rId9" Type="http://schemas.openxmlformats.org/officeDocument/2006/relationships/image" Target="../media/image47.jpeg"/><Relationship Id="rId8" Type="http://schemas.openxmlformats.org/officeDocument/2006/relationships/image" Target="../media/image46.jpeg"/><Relationship Id="rId7" Type="http://schemas.openxmlformats.org/officeDocument/2006/relationships/image" Target="../media/image45.jpeg"/><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image" Target="../media/image3.png"/><Relationship Id="rId3" Type="http://schemas.openxmlformats.org/officeDocument/2006/relationships/tags" Target="../tags/tag263.xml"/><Relationship Id="rId2" Type="http://schemas.openxmlformats.org/officeDocument/2006/relationships/image" Target="../media/image2.png"/><Relationship Id="rId14" Type="http://schemas.openxmlformats.org/officeDocument/2006/relationships/slideLayout" Target="../slideLayouts/slideLayout18.xml"/><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tags" Target="../tags/tag267.xml"/><Relationship Id="rId10" Type="http://schemas.openxmlformats.org/officeDocument/2006/relationships/tags" Target="../tags/tag266.xml"/><Relationship Id="rId1" Type="http://schemas.openxmlformats.org/officeDocument/2006/relationships/tags" Target="../tags/tag262.xml"/></Relationships>
</file>

<file path=ppt/slides/_rels/slide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image" Target="../media/image3.png"/><Relationship Id="rId3" Type="http://schemas.openxmlformats.org/officeDocument/2006/relationships/tags" Target="../tags/tag92.xm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97.xml"/><Relationship Id="rId10" Type="http://schemas.openxmlformats.org/officeDocument/2006/relationships/image" Target="../media/image9.png"/><Relationship Id="rId1" Type="http://schemas.openxmlformats.org/officeDocument/2006/relationships/tags" Target="../tags/tag91.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74.xml"/><Relationship Id="rId7" Type="http://schemas.openxmlformats.org/officeDocument/2006/relationships/tags" Target="../tags/tag273.xml"/><Relationship Id="rId6" Type="http://schemas.openxmlformats.org/officeDocument/2006/relationships/image" Target="../media/image29.jpeg"/><Relationship Id="rId5" Type="http://schemas.openxmlformats.org/officeDocument/2006/relationships/tags" Target="../tags/tag272.xml"/><Relationship Id="rId4" Type="http://schemas.openxmlformats.org/officeDocument/2006/relationships/image" Target="../media/image3.png"/><Relationship Id="rId3" Type="http://schemas.openxmlformats.org/officeDocument/2006/relationships/tags" Target="../tags/tag271.xml"/><Relationship Id="rId2" Type="http://schemas.openxmlformats.org/officeDocument/2006/relationships/image" Target="../media/image2.png"/><Relationship Id="rId1" Type="http://schemas.openxmlformats.org/officeDocument/2006/relationships/tags" Target="../tags/tag270.xml"/></Relationships>
</file>

<file path=ppt/slides/_rels/slide21.xml.rels><?xml version="1.0" encoding="UTF-8" standalone="yes"?>
<Relationships xmlns="http://schemas.openxmlformats.org/package/2006/relationships"><Relationship Id="rId9" Type="http://schemas.openxmlformats.org/officeDocument/2006/relationships/image" Target="../media/image49.jpeg"/><Relationship Id="rId8" Type="http://schemas.openxmlformats.org/officeDocument/2006/relationships/image" Target="../media/image48.jpeg"/><Relationship Id="rId7" Type="http://schemas.openxmlformats.org/officeDocument/2006/relationships/tags" Target="../tags/tag278.xml"/><Relationship Id="rId6" Type="http://schemas.openxmlformats.org/officeDocument/2006/relationships/image" Target="../media/image30.jpeg"/><Relationship Id="rId5" Type="http://schemas.openxmlformats.org/officeDocument/2006/relationships/tags" Target="../tags/tag277.xml"/><Relationship Id="rId4" Type="http://schemas.openxmlformats.org/officeDocument/2006/relationships/image" Target="../media/image3.png"/><Relationship Id="rId3" Type="http://schemas.openxmlformats.org/officeDocument/2006/relationships/tags" Target="../tags/tag276.xml"/><Relationship Id="rId2" Type="http://schemas.openxmlformats.org/officeDocument/2006/relationships/image" Target="../media/image2.png"/><Relationship Id="rId13" Type="http://schemas.openxmlformats.org/officeDocument/2006/relationships/slideLayout" Target="../slideLayouts/slideLayout18.xml"/><Relationship Id="rId12" Type="http://schemas.openxmlformats.org/officeDocument/2006/relationships/tags" Target="../tags/tag281.xml"/><Relationship Id="rId11" Type="http://schemas.openxmlformats.org/officeDocument/2006/relationships/tags" Target="../tags/tag280.xml"/><Relationship Id="rId10" Type="http://schemas.openxmlformats.org/officeDocument/2006/relationships/tags" Target="../tags/tag279.xml"/><Relationship Id="rId1" Type="http://schemas.openxmlformats.org/officeDocument/2006/relationships/tags" Target="../tags/tag275.xml"/></Relationships>
</file>

<file path=ppt/slides/_rels/slide22.xml.rels><?xml version="1.0" encoding="UTF-8" standalone="yes"?>
<Relationships xmlns="http://schemas.openxmlformats.org/package/2006/relationships"><Relationship Id="rId9" Type="http://schemas.openxmlformats.org/officeDocument/2006/relationships/tags" Target="../tags/tag287.xml"/><Relationship Id="rId8" Type="http://schemas.openxmlformats.org/officeDocument/2006/relationships/tags" Target="../tags/tag286.xml"/><Relationship Id="rId7" Type="http://schemas.openxmlformats.org/officeDocument/2006/relationships/image" Target="../media/image50.jpeg"/><Relationship Id="rId6" Type="http://schemas.openxmlformats.org/officeDocument/2006/relationships/tags" Target="../tags/tag285.xml"/><Relationship Id="rId5" Type="http://schemas.openxmlformats.org/officeDocument/2006/relationships/tags" Target="../tags/tag284.xml"/><Relationship Id="rId4" Type="http://schemas.openxmlformats.org/officeDocument/2006/relationships/image" Target="../media/image3.png"/><Relationship Id="rId3" Type="http://schemas.openxmlformats.org/officeDocument/2006/relationships/tags" Target="../tags/tag283.xm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282.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90.xml"/><Relationship Id="rId5" Type="http://schemas.openxmlformats.org/officeDocument/2006/relationships/image" Target="../media/image51.jpeg"/><Relationship Id="rId4" Type="http://schemas.openxmlformats.org/officeDocument/2006/relationships/image" Target="../media/image3.png"/><Relationship Id="rId3" Type="http://schemas.openxmlformats.org/officeDocument/2006/relationships/tags" Target="../tags/tag289.xml"/><Relationship Id="rId2" Type="http://schemas.openxmlformats.org/officeDocument/2006/relationships/image" Target="../media/image2.png"/><Relationship Id="rId1" Type="http://schemas.openxmlformats.org/officeDocument/2006/relationships/tags" Target="../tags/tag288.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94.xml"/><Relationship Id="rId7" Type="http://schemas.openxmlformats.org/officeDocument/2006/relationships/image" Target="../media/image53.jpeg"/><Relationship Id="rId6" Type="http://schemas.openxmlformats.org/officeDocument/2006/relationships/image" Target="../media/image52.jpeg"/><Relationship Id="rId5" Type="http://schemas.openxmlformats.org/officeDocument/2006/relationships/tags" Target="../tags/tag293.xml"/><Relationship Id="rId4" Type="http://schemas.openxmlformats.org/officeDocument/2006/relationships/image" Target="../media/image3.png"/><Relationship Id="rId3" Type="http://schemas.openxmlformats.org/officeDocument/2006/relationships/tags" Target="../tags/tag292.xml"/><Relationship Id="rId2" Type="http://schemas.openxmlformats.org/officeDocument/2006/relationships/image" Target="../media/image2.png"/><Relationship Id="rId1" Type="http://schemas.openxmlformats.org/officeDocument/2006/relationships/tags" Target="../tags/tag291.xml"/></Relationships>
</file>

<file path=ppt/slides/_rels/slide3.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tags" Target="../tags/tag102.xml"/><Relationship Id="rId7" Type="http://schemas.openxmlformats.org/officeDocument/2006/relationships/image" Target="../media/image10.jpeg"/><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image" Target="../media/image3.png"/><Relationship Id="rId3" Type="http://schemas.openxmlformats.org/officeDocument/2006/relationships/tags" Target="../tags/tag99.xml"/><Relationship Id="rId21" Type="http://schemas.openxmlformats.org/officeDocument/2006/relationships/slideLayout" Target="../slideLayouts/slideLayout18.xml"/><Relationship Id="rId20" Type="http://schemas.openxmlformats.org/officeDocument/2006/relationships/tags" Target="../tags/tag112.xml"/><Relationship Id="rId2" Type="http://schemas.openxmlformats.org/officeDocument/2006/relationships/image" Target="../media/image2.png"/><Relationship Id="rId19" Type="http://schemas.openxmlformats.org/officeDocument/2006/relationships/image" Target="../media/image12.jpeg"/><Relationship Id="rId18" Type="http://schemas.openxmlformats.org/officeDocument/2006/relationships/tags" Target="../tags/tag111.xml"/><Relationship Id="rId17" Type="http://schemas.openxmlformats.org/officeDocument/2006/relationships/tags" Target="../tags/tag110.xml"/><Relationship Id="rId16" Type="http://schemas.openxmlformats.org/officeDocument/2006/relationships/tags" Target="../tags/tag109.xml"/><Relationship Id="rId15" Type="http://schemas.openxmlformats.org/officeDocument/2006/relationships/tags" Target="../tags/tag108.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image" Target="../media/image11.jpeg"/><Relationship Id="rId1" Type="http://schemas.openxmlformats.org/officeDocument/2006/relationships/tags" Target="../tags/tag98.xml"/></Relationships>
</file>

<file path=ppt/slides/_rels/slide4.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3" Type="http://schemas.openxmlformats.org/officeDocument/2006/relationships/slideLayout" Target="../slideLayouts/slideLayout18.xml"/><Relationship Id="rId52" Type="http://schemas.openxmlformats.org/officeDocument/2006/relationships/tags" Target="../tags/tag155.xml"/><Relationship Id="rId51" Type="http://schemas.openxmlformats.org/officeDocument/2006/relationships/tags" Target="../tags/tag154.xml"/><Relationship Id="rId50" Type="http://schemas.openxmlformats.org/officeDocument/2006/relationships/tags" Target="../tags/tag153.xml"/><Relationship Id="rId5" Type="http://schemas.openxmlformats.org/officeDocument/2006/relationships/tags" Target="../tags/tag115.xml"/><Relationship Id="rId49" Type="http://schemas.openxmlformats.org/officeDocument/2006/relationships/tags" Target="../tags/tag152.xml"/><Relationship Id="rId48" Type="http://schemas.openxmlformats.org/officeDocument/2006/relationships/tags" Target="../tags/tag151.xml"/><Relationship Id="rId47" Type="http://schemas.openxmlformats.org/officeDocument/2006/relationships/tags" Target="../tags/tag150.xml"/><Relationship Id="rId46" Type="http://schemas.openxmlformats.org/officeDocument/2006/relationships/tags" Target="../tags/tag149.xml"/><Relationship Id="rId45" Type="http://schemas.openxmlformats.org/officeDocument/2006/relationships/tags" Target="../tags/tag148.xml"/><Relationship Id="rId44" Type="http://schemas.openxmlformats.org/officeDocument/2006/relationships/tags" Target="../tags/tag147.xml"/><Relationship Id="rId43" Type="http://schemas.openxmlformats.org/officeDocument/2006/relationships/tags" Target="../tags/tag146.xml"/><Relationship Id="rId42" Type="http://schemas.openxmlformats.org/officeDocument/2006/relationships/tags" Target="../tags/tag145.xml"/><Relationship Id="rId41" Type="http://schemas.openxmlformats.org/officeDocument/2006/relationships/tags" Target="../tags/tag144.xml"/><Relationship Id="rId40" Type="http://schemas.openxmlformats.org/officeDocument/2006/relationships/tags" Target="../tags/tag143.xml"/><Relationship Id="rId4" Type="http://schemas.openxmlformats.org/officeDocument/2006/relationships/image" Target="../media/image3.png"/><Relationship Id="rId39" Type="http://schemas.openxmlformats.org/officeDocument/2006/relationships/tags" Target="../tags/tag142.xml"/><Relationship Id="rId38" Type="http://schemas.openxmlformats.org/officeDocument/2006/relationships/tags" Target="../tags/tag141.xml"/><Relationship Id="rId37" Type="http://schemas.openxmlformats.org/officeDocument/2006/relationships/tags" Target="../tags/tag140.xml"/><Relationship Id="rId36" Type="http://schemas.openxmlformats.org/officeDocument/2006/relationships/tags" Target="../tags/tag139.xml"/><Relationship Id="rId35" Type="http://schemas.openxmlformats.org/officeDocument/2006/relationships/tags" Target="../tags/tag138.xml"/><Relationship Id="rId34" Type="http://schemas.openxmlformats.org/officeDocument/2006/relationships/tags" Target="../tags/tag137.xml"/><Relationship Id="rId33" Type="http://schemas.openxmlformats.org/officeDocument/2006/relationships/tags" Target="../tags/tag136.xml"/><Relationship Id="rId32" Type="http://schemas.openxmlformats.org/officeDocument/2006/relationships/image" Target="../media/image19.png"/><Relationship Id="rId31" Type="http://schemas.openxmlformats.org/officeDocument/2006/relationships/image" Target="../media/image18.png"/><Relationship Id="rId30" Type="http://schemas.openxmlformats.org/officeDocument/2006/relationships/tags" Target="../tags/tag135.xml"/><Relationship Id="rId3" Type="http://schemas.openxmlformats.org/officeDocument/2006/relationships/tags" Target="../tags/tag114.xml"/><Relationship Id="rId29" Type="http://schemas.openxmlformats.org/officeDocument/2006/relationships/tags" Target="../tags/tag134.xml"/><Relationship Id="rId28" Type="http://schemas.openxmlformats.org/officeDocument/2006/relationships/tags" Target="../tags/tag133.xml"/><Relationship Id="rId27" Type="http://schemas.openxmlformats.org/officeDocument/2006/relationships/tags" Target="../tags/tag132.xml"/><Relationship Id="rId26" Type="http://schemas.openxmlformats.org/officeDocument/2006/relationships/tags" Target="../tags/tag131.xml"/><Relationship Id="rId25" Type="http://schemas.openxmlformats.org/officeDocument/2006/relationships/tags" Target="../tags/tag130.xml"/><Relationship Id="rId24" Type="http://schemas.openxmlformats.org/officeDocument/2006/relationships/tags" Target="../tags/tag129.xml"/><Relationship Id="rId23" Type="http://schemas.openxmlformats.org/officeDocument/2006/relationships/tags" Target="../tags/tag128.xml"/><Relationship Id="rId22" Type="http://schemas.openxmlformats.org/officeDocument/2006/relationships/image" Target="../media/image17.png"/><Relationship Id="rId21" Type="http://schemas.openxmlformats.org/officeDocument/2006/relationships/image" Target="../media/image16.png"/><Relationship Id="rId20" Type="http://schemas.openxmlformats.org/officeDocument/2006/relationships/tags" Target="../tags/tag127.xml"/><Relationship Id="rId2" Type="http://schemas.openxmlformats.org/officeDocument/2006/relationships/image" Target="../media/image2.png"/><Relationship Id="rId19" Type="http://schemas.openxmlformats.org/officeDocument/2006/relationships/tags" Target="../tags/tag126.xml"/><Relationship Id="rId18" Type="http://schemas.openxmlformats.org/officeDocument/2006/relationships/tags" Target="../tags/tag125.xml"/><Relationship Id="rId17" Type="http://schemas.openxmlformats.org/officeDocument/2006/relationships/image" Target="../media/image15.png"/><Relationship Id="rId16" Type="http://schemas.openxmlformats.org/officeDocument/2006/relationships/tags" Target="../tags/tag124.xml"/><Relationship Id="rId15" Type="http://schemas.openxmlformats.org/officeDocument/2006/relationships/tags" Target="../tags/tag123.xml"/><Relationship Id="rId14" Type="http://schemas.openxmlformats.org/officeDocument/2006/relationships/tags" Target="../tags/tag122.xml"/><Relationship Id="rId13" Type="http://schemas.openxmlformats.org/officeDocument/2006/relationships/tags" Target="../tags/tag121.xml"/><Relationship Id="rId12" Type="http://schemas.openxmlformats.org/officeDocument/2006/relationships/tags" Target="../tags/tag120.xml"/><Relationship Id="rId11" Type="http://schemas.openxmlformats.org/officeDocument/2006/relationships/image" Target="../media/image14.png"/><Relationship Id="rId10" Type="http://schemas.openxmlformats.org/officeDocument/2006/relationships/image" Target="../media/image13.png"/><Relationship Id="rId1" Type="http://schemas.openxmlformats.org/officeDocument/2006/relationships/tags" Target="../tags/tag113.xml"/></Relationships>
</file>

<file path=ppt/slides/_rels/slide5.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image" Target="../media/image20.jpeg"/><Relationship Id="rId6" Type="http://schemas.openxmlformats.org/officeDocument/2006/relationships/tags" Target="../tags/tag158.xml"/><Relationship Id="rId5" Type="http://schemas.openxmlformats.org/officeDocument/2006/relationships/image" Target="../media/image11.jpeg"/><Relationship Id="rId4" Type="http://schemas.openxmlformats.org/officeDocument/2006/relationships/image" Target="../media/image3.png"/><Relationship Id="rId3" Type="http://schemas.openxmlformats.org/officeDocument/2006/relationships/tags" Target="../tags/tag157.xm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161.xml"/><Relationship Id="rId10" Type="http://schemas.openxmlformats.org/officeDocument/2006/relationships/image" Target="../media/image21.jpeg"/><Relationship Id="rId1" Type="http://schemas.openxmlformats.org/officeDocument/2006/relationships/tags" Target="../tags/tag156.xml"/></Relationships>
</file>

<file path=ppt/slides/_rels/slide6.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image" Target="../media/image22.png"/><Relationship Id="rId4" Type="http://schemas.openxmlformats.org/officeDocument/2006/relationships/image" Target="../media/image3.png"/><Relationship Id="rId3" Type="http://schemas.openxmlformats.org/officeDocument/2006/relationships/tags" Target="../tags/tag163.xml"/><Relationship Id="rId28" Type="http://schemas.openxmlformats.org/officeDocument/2006/relationships/slideLayout" Target="../slideLayouts/slideLayout18.xml"/><Relationship Id="rId27" Type="http://schemas.openxmlformats.org/officeDocument/2006/relationships/tags" Target="../tags/tag180.xml"/><Relationship Id="rId26" Type="http://schemas.openxmlformats.org/officeDocument/2006/relationships/tags" Target="../tags/tag179.xml"/><Relationship Id="rId25" Type="http://schemas.openxmlformats.org/officeDocument/2006/relationships/tags" Target="../tags/tag178.xml"/><Relationship Id="rId24" Type="http://schemas.openxmlformats.org/officeDocument/2006/relationships/tags" Target="../tags/tag177.xml"/><Relationship Id="rId23" Type="http://schemas.openxmlformats.org/officeDocument/2006/relationships/tags" Target="../tags/tag176.xml"/><Relationship Id="rId22" Type="http://schemas.openxmlformats.org/officeDocument/2006/relationships/tags" Target="../tags/tag175.xml"/><Relationship Id="rId21" Type="http://schemas.openxmlformats.org/officeDocument/2006/relationships/image" Target="../media/image27.jpeg"/><Relationship Id="rId20" Type="http://schemas.openxmlformats.org/officeDocument/2006/relationships/image" Target="../media/image26.png"/><Relationship Id="rId2" Type="http://schemas.openxmlformats.org/officeDocument/2006/relationships/image" Target="../media/image2.png"/><Relationship Id="rId19" Type="http://schemas.openxmlformats.org/officeDocument/2006/relationships/image" Target="../media/image25.png"/><Relationship Id="rId18" Type="http://schemas.openxmlformats.org/officeDocument/2006/relationships/image" Target="../media/image24.png"/><Relationship Id="rId17" Type="http://schemas.openxmlformats.org/officeDocument/2006/relationships/tags" Target="../tags/tag174.xml"/><Relationship Id="rId16" Type="http://schemas.openxmlformats.org/officeDocument/2006/relationships/tags" Target="../tags/tag173.xml"/><Relationship Id="rId15" Type="http://schemas.openxmlformats.org/officeDocument/2006/relationships/tags" Target="../tags/tag172.xml"/><Relationship Id="rId14" Type="http://schemas.openxmlformats.org/officeDocument/2006/relationships/tags" Target="../tags/tag171.xml"/><Relationship Id="rId13" Type="http://schemas.openxmlformats.org/officeDocument/2006/relationships/tags" Target="../tags/tag170.xml"/><Relationship Id="rId12" Type="http://schemas.openxmlformats.org/officeDocument/2006/relationships/tags" Target="../tags/tag169.xml"/><Relationship Id="rId11" Type="http://schemas.openxmlformats.org/officeDocument/2006/relationships/image" Target="../media/image23.png"/><Relationship Id="rId10" Type="http://schemas.openxmlformats.org/officeDocument/2006/relationships/tags" Target="../tags/tag168.xml"/><Relationship Id="rId1" Type="http://schemas.openxmlformats.org/officeDocument/2006/relationships/tags" Target="../tags/tag162.xml"/></Relationships>
</file>

<file path=ppt/slides/_rels/slide7.xml.rels><?xml version="1.0" encoding="UTF-8" standalone="yes"?>
<Relationships xmlns="http://schemas.openxmlformats.org/package/2006/relationships"><Relationship Id="rId9" Type="http://schemas.openxmlformats.org/officeDocument/2006/relationships/tags" Target="../tags/tag186.xml"/><Relationship Id="rId8" Type="http://schemas.openxmlformats.org/officeDocument/2006/relationships/tags" Target="../tags/tag185.xml"/><Relationship Id="rId7" Type="http://schemas.openxmlformats.org/officeDocument/2006/relationships/tags" Target="../tags/tag184.xml"/><Relationship Id="rId6" Type="http://schemas.openxmlformats.org/officeDocument/2006/relationships/tags" Target="../tags/tag183.xml"/><Relationship Id="rId5" Type="http://schemas.openxmlformats.org/officeDocument/2006/relationships/image" Target="../media/image28.jpeg"/><Relationship Id="rId4" Type="http://schemas.openxmlformats.org/officeDocument/2006/relationships/image" Target="../media/image3.png"/><Relationship Id="rId3" Type="http://schemas.openxmlformats.org/officeDocument/2006/relationships/tags" Target="../tags/tag182.xml"/><Relationship Id="rId2" Type="http://schemas.openxmlformats.org/officeDocument/2006/relationships/image" Target="../media/image2.png"/><Relationship Id="rId16" Type="http://schemas.openxmlformats.org/officeDocument/2006/relationships/slideLayout" Target="../slideLayouts/slideLayout18.xml"/><Relationship Id="rId15" Type="http://schemas.openxmlformats.org/officeDocument/2006/relationships/tags" Target="../tags/tag192.xml"/><Relationship Id="rId14" Type="http://schemas.openxmlformats.org/officeDocument/2006/relationships/tags" Target="../tags/tag191.xml"/><Relationship Id="rId13" Type="http://schemas.openxmlformats.org/officeDocument/2006/relationships/tags" Target="../tags/tag190.xml"/><Relationship Id="rId12" Type="http://schemas.openxmlformats.org/officeDocument/2006/relationships/tags" Target="../tags/tag189.xml"/><Relationship Id="rId11" Type="http://schemas.openxmlformats.org/officeDocument/2006/relationships/tags" Target="../tags/tag188.xml"/><Relationship Id="rId10" Type="http://schemas.openxmlformats.org/officeDocument/2006/relationships/tags" Target="../tags/tag187.xml"/><Relationship Id="rId1" Type="http://schemas.openxmlformats.org/officeDocument/2006/relationships/tags" Target="../tags/tag181.xml"/></Relationships>
</file>

<file path=ppt/slides/_rels/slide8.xml.rels><?xml version="1.0" encoding="UTF-8" standalone="yes"?>
<Relationships xmlns="http://schemas.openxmlformats.org/package/2006/relationships"><Relationship Id="rId9" Type="http://schemas.openxmlformats.org/officeDocument/2006/relationships/tags" Target="../tags/tag197.xml"/><Relationship Id="rId8" Type="http://schemas.openxmlformats.org/officeDocument/2006/relationships/image" Target="../media/image30.jpeg"/><Relationship Id="rId7" Type="http://schemas.openxmlformats.org/officeDocument/2006/relationships/tags" Target="../tags/tag196.xml"/><Relationship Id="rId6" Type="http://schemas.openxmlformats.org/officeDocument/2006/relationships/tags" Target="../tags/tag195.xml"/><Relationship Id="rId5" Type="http://schemas.openxmlformats.org/officeDocument/2006/relationships/image" Target="../media/image29.jpeg"/><Relationship Id="rId4" Type="http://schemas.openxmlformats.org/officeDocument/2006/relationships/image" Target="../media/image3.png"/><Relationship Id="rId3" Type="http://schemas.openxmlformats.org/officeDocument/2006/relationships/tags" Target="../tags/tag194.xm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198.xml"/><Relationship Id="rId1" Type="http://schemas.openxmlformats.org/officeDocument/2006/relationships/tags" Target="../tags/tag193.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03.xml"/><Relationship Id="rId7" Type="http://schemas.openxmlformats.org/officeDocument/2006/relationships/tags" Target="../tags/tag202.xml"/><Relationship Id="rId6" Type="http://schemas.openxmlformats.org/officeDocument/2006/relationships/tags" Target="../tags/tag201.xml"/><Relationship Id="rId5" Type="http://schemas.openxmlformats.org/officeDocument/2006/relationships/image" Target="../media/image11.jpeg"/><Relationship Id="rId4" Type="http://schemas.openxmlformats.org/officeDocument/2006/relationships/image" Target="../media/image3.png"/><Relationship Id="rId3" Type="http://schemas.openxmlformats.org/officeDocument/2006/relationships/tags" Target="../tags/tag200.xml"/><Relationship Id="rId2" Type="http://schemas.openxmlformats.org/officeDocument/2006/relationships/image" Target="../media/image2.png"/><Relationship Id="rId1" Type="http://schemas.openxmlformats.org/officeDocument/2006/relationships/tags" Target="../tags/tag19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3" name="文本框 2"/>
          <p:cNvSpPr txBox="1"/>
          <p:nvPr/>
        </p:nvSpPr>
        <p:spPr>
          <a:xfrm>
            <a:off x="3577389" y="2900842"/>
            <a:ext cx="3818021" cy="947420"/>
          </a:xfrm>
          <a:prstGeom prst="rect">
            <a:avLst/>
          </a:prstGeom>
          <a:noFill/>
        </p:spPr>
        <p:txBody>
          <a:bodyPr wrap="square">
            <a:spAutoFit/>
          </a:bodyPr>
          <a:lstStyle/>
          <a:p>
            <a:pPr marL="12700" algn="ctr" rtl="0" eaLnBrk="0">
              <a:lnSpc>
                <a:spcPct val="87000"/>
              </a:lnSpc>
            </a:pPr>
            <a:r>
              <a:rPr lang="zh-CN" altLang="en-US" sz="3600" spc="-160" dirty="0">
                <a:solidFill>
                  <a:srgbClr val="000000"/>
                </a:solidFill>
                <a:latin typeface="微软雅黑" panose="020B0503020204020204" charset="-122"/>
                <a:ea typeface="微软雅黑" panose="020B0503020204020204" charset="-122"/>
                <a:cs typeface="微软雅黑" panose="020B0503020204020204" charset="-122"/>
              </a:rPr>
              <a:t>第</a:t>
            </a:r>
            <a:r>
              <a:rPr lang="en-US" altLang="zh-CN" sz="3600" b="1" spc="-160" dirty="0">
                <a:solidFill>
                  <a:srgbClr val="000000"/>
                </a:solidFill>
                <a:latin typeface="微软雅黑" panose="020B0503020204020204" charset="-122"/>
                <a:ea typeface="微软雅黑" panose="020B0503020204020204" charset="-122"/>
                <a:cs typeface="微软雅黑" panose="020B0503020204020204" charset="-122"/>
              </a:rPr>
              <a:t>9</a:t>
            </a:r>
            <a:r>
              <a:rPr lang="zh-CN" altLang="en-US" sz="3600" spc="-130" dirty="0">
                <a:solidFill>
                  <a:srgbClr val="000000"/>
                </a:solidFill>
                <a:latin typeface="微软雅黑" panose="020B0503020204020204" charset="-122"/>
                <a:ea typeface="微软雅黑" panose="020B0503020204020204" charset="-122"/>
                <a:cs typeface="微软雅黑" panose="020B0503020204020204" charset="-122"/>
              </a:rPr>
              <a:t>章</a:t>
            </a:r>
            <a:endParaRPr lang="en-US" altLang="zh-CN" sz="36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ctr" rtl="0" eaLnBrk="0">
              <a:lnSpc>
                <a:spcPct val="87000"/>
              </a:lnSpc>
            </a:pPr>
            <a:r>
              <a:rPr lang="zh-CN" altLang="en-US" sz="2800" spc="160" dirty="0">
                <a:solidFill>
                  <a:srgbClr val="000000"/>
                </a:solidFill>
                <a:latin typeface="微软雅黑" panose="020B0503020204020204" charset="-122"/>
                <a:ea typeface="微软雅黑" panose="020B0503020204020204" charset="-122"/>
                <a:cs typeface="微软雅黑" panose="020B0503020204020204" charset="-122"/>
              </a:rPr>
              <a:t>新型传感</a:t>
            </a:r>
            <a:r>
              <a:rPr lang="zh-CN" altLang="en-US" sz="2800" spc="110" dirty="0">
                <a:solidFill>
                  <a:srgbClr val="000000"/>
                </a:solidFill>
                <a:latin typeface="微软雅黑" panose="020B0503020204020204" charset="-122"/>
                <a:ea typeface="微软雅黑" panose="020B0503020204020204" charset="-122"/>
                <a:cs typeface="微软雅黑" panose="020B0503020204020204" charset="-122"/>
              </a:rPr>
              <a:t>器</a:t>
            </a:r>
            <a:endParaRPr lang="zh-CN" altLang="en-US" sz="2800" spc="11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 name="图片 1"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3" name="textbox 165"/>
          <p:cNvSpPr/>
          <p:nvPr/>
        </p:nvSpPr>
        <p:spPr>
          <a:xfrm>
            <a:off x="6316613" y="666171"/>
            <a:ext cx="5633637" cy="4866541"/>
          </a:xfrm>
          <a:prstGeom prst="rect">
            <a:avLst/>
          </a:prstGeom>
        </p:spPr>
        <p:txBody>
          <a:bodyPr vert="horz" wrap="square" lIns="0" tIns="0" rIns="0" bIns="0"/>
          <a:lstStyle/>
          <a:p>
            <a:pPr marL="276860" algn="l" rtl="0" eaLnBrk="0">
              <a:lnSpc>
                <a:spcPts val="1300"/>
              </a:lnSpc>
              <a:spcBef>
                <a:spcPts val="910"/>
              </a:spcBef>
            </a:pPr>
            <a:r>
              <a:rPr sz="1400" b="1" spc="-10" dirty="0">
                <a:solidFill>
                  <a:srgbClr val="000000"/>
                </a:solidFill>
                <a:latin typeface="微软雅黑" panose="020B0503020204020204" charset="-122"/>
                <a:ea typeface="微软雅黑" panose="020B0503020204020204" charset="-122"/>
                <a:cs typeface="微软雅黑" panose="020B0503020204020204" charset="-122"/>
              </a:rPr>
              <a:t>2.</a:t>
            </a:r>
            <a:r>
              <a:rPr sz="1400" spc="-10" dirty="0">
                <a:solidFill>
                  <a:srgbClr val="000000"/>
                </a:solidFill>
                <a:latin typeface="微软雅黑" panose="020B0503020204020204" charset="-122"/>
                <a:ea typeface="微软雅黑" panose="020B0503020204020204" charset="-122"/>
                <a:cs typeface="微软雅黑" panose="020B0503020204020204" charset="-122"/>
              </a:rPr>
              <a:t>微</a:t>
            </a:r>
            <a:r>
              <a:rPr sz="1400" spc="0" dirty="0">
                <a:solidFill>
                  <a:srgbClr val="000000"/>
                </a:solidFill>
                <a:latin typeface="微软雅黑" panose="020B0503020204020204" charset="-122"/>
                <a:ea typeface="微软雅黑" panose="020B0503020204020204" charset="-122"/>
                <a:cs typeface="微软雅黑" panose="020B0503020204020204" charset="-122"/>
              </a:rPr>
              <a:t>波检测器</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9400" algn="l" rtl="0" eaLnBrk="0">
              <a:lnSpc>
                <a:spcPct val="139000"/>
              </a:lnSpc>
              <a:spcBef>
                <a:spcPts val="500"/>
              </a:spcBef>
            </a:pPr>
            <a:r>
              <a:rPr sz="1400" spc="40" dirty="0">
                <a:solidFill>
                  <a:srgbClr val="000000"/>
                </a:solidFill>
                <a:latin typeface="微软雅黑" panose="020B0503020204020204" charset="-122"/>
                <a:ea typeface="微软雅黑" panose="020B0503020204020204" charset="-122"/>
                <a:cs typeface="微软雅黑" panose="020B0503020204020204" charset="-122"/>
              </a:rPr>
              <a:t>电磁波会因空间的微小电场变动而传播，所以使用电流电压特性呈现非线性的电</a:t>
            </a:r>
            <a:r>
              <a:rPr sz="1400" spc="10" dirty="0">
                <a:solidFill>
                  <a:srgbClr val="000000"/>
                </a:solidFill>
                <a:latin typeface="微软雅黑" panose="020B0503020204020204" charset="-122"/>
                <a:ea typeface="微软雅黑" panose="020B0503020204020204" charset="-122"/>
                <a:cs typeface="微软雅黑" panose="020B0503020204020204" charset="-122"/>
              </a:rPr>
              <a:t>子</a:t>
            </a:r>
            <a:r>
              <a:rPr sz="1400" spc="50" dirty="0">
                <a:solidFill>
                  <a:srgbClr val="000000"/>
                </a:solidFill>
                <a:latin typeface="微软雅黑" panose="020B0503020204020204" charset="-122"/>
                <a:ea typeface="微软雅黑" panose="020B0503020204020204" charset="-122"/>
                <a:cs typeface="微软雅黑" panose="020B0503020204020204" charset="-122"/>
              </a:rPr>
              <a:t>元件作为探测它的敏感探头。与其他传感器相比，敏感探头在其工作频率范围</a:t>
            </a:r>
            <a:r>
              <a:rPr sz="1400" spc="40" dirty="0">
                <a:solidFill>
                  <a:srgbClr val="000000"/>
                </a:solidFill>
                <a:latin typeface="微软雅黑" panose="020B0503020204020204" charset="-122"/>
                <a:ea typeface="微软雅黑" panose="020B0503020204020204" charset="-122"/>
                <a:cs typeface="微软雅黑" panose="020B0503020204020204" charset="-122"/>
              </a:rPr>
              <a:t>内</a:t>
            </a:r>
            <a:r>
              <a:rPr sz="1400" spc="0" dirty="0">
                <a:solidFill>
                  <a:srgbClr val="000000"/>
                </a:solidFill>
                <a:latin typeface="微软雅黑" panose="020B0503020204020204" charset="-122"/>
                <a:ea typeface="微软雅黑" panose="020B0503020204020204" charset="-122"/>
                <a:cs typeface="微软雅黑" panose="020B0503020204020204" charset="-122"/>
              </a:rPr>
              <a:t>必须有</a:t>
            </a:r>
            <a:r>
              <a:rPr sz="1400" spc="30" dirty="0">
                <a:solidFill>
                  <a:srgbClr val="000000"/>
                </a:solidFill>
                <a:latin typeface="微软雅黑" panose="020B0503020204020204" charset="-122"/>
                <a:ea typeface="微软雅黑" panose="020B0503020204020204" charset="-122"/>
                <a:cs typeface="微软雅黑" panose="020B0503020204020204" charset="-122"/>
              </a:rPr>
              <a:t>足够快的响应速度。作为非线性的电子元件，在几兆赫兹以下的频率通常可用半导</a:t>
            </a:r>
            <a:r>
              <a:rPr sz="1400" spc="10" dirty="0">
                <a:solidFill>
                  <a:srgbClr val="000000"/>
                </a:solidFill>
                <a:latin typeface="微软雅黑" panose="020B0503020204020204" charset="-122"/>
                <a:ea typeface="微软雅黑" panose="020B0503020204020204" charset="-122"/>
                <a:cs typeface="微软雅黑" panose="020B0503020204020204" charset="-122"/>
              </a:rPr>
              <a:t>体</a:t>
            </a:r>
            <a:r>
              <a:rPr sz="1400" b="1" spc="0" dirty="0">
                <a:solidFill>
                  <a:srgbClr val="000000"/>
                </a:solidFill>
                <a:latin typeface="微软雅黑" panose="020B0503020204020204" charset="-122"/>
                <a:ea typeface="微软雅黑" panose="020B0503020204020204" charset="-122"/>
                <a:cs typeface="微软雅黑" panose="020B0503020204020204" charset="-122"/>
              </a:rPr>
              <a:t>PN</a:t>
            </a:r>
            <a:r>
              <a:rPr sz="1400" spc="50" dirty="0">
                <a:solidFill>
                  <a:srgbClr val="000000"/>
                </a:solidFill>
                <a:latin typeface="微软雅黑" panose="020B0503020204020204" charset="-122"/>
                <a:ea typeface="微软雅黑" panose="020B0503020204020204" charset="-122"/>
                <a:cs typeface="微软雅黑" panose="020B0503020204020204" charset="-122"/>
              </a:rPr>
              <a:t>结，而对于频率比较高的可使用肖特基结。在灵敏度特性要求特别高的情况下</a:t>
            </a:r>
            <a:r>
              <a:rPr sz="1400" spc="40" dirty="0">
                <a:solidFill>
                  <a:srgbClr val="000000"/>
                </a:solidFill>
                <a:latin typeface="微软雅黑" panose="020B0503020204020204" charset="-122"/>
                <a:ea typeface="微软雅黑" panose="020B0503020204020204" charset="-122"/>
                <a:cs typeface="微软雅黑" panose="020B0503020204020204" charset="-122"/>
              </a:rPr>
              <a:t>可</a:t>
            </a:r>
            <a:r>
              <a:rPr sz="1400" spc="0" dirty="0">
                <a:solidFill>
                  <a:srgbClr val="000000"/>
                </a:solidFill>
                <a:latin typeface="微软雅黑" panose="020B0503020204020204" charset="-122"/>
                <a:ea typeface="微软雅黑" panose="020B0503020204020204" charset="-122"/>
                <a:cs typeface="微软雅黑" panose="020B0503020204020204" charset="-122"/>
              </a:rPr>
              <a:t>使用超</a:t>
            </a:r>
            <a:r>
              <a:rPr sz="1400" spc="30" dirty="0">
                <a:solidFill>
                  <a:srgbClr val="000000"/>
                </a:solidFill>
                <a:latin typeface="微软雅黑" panose="020B0503020204020204" charset="-122"/>
                <a:ea typeface="微软雅黑" panose="020B0503020204020204" charset="-122"/>
                <a:cs typeface="微软雅黑" panose="020B0503020204020204" charset="-122"/>
              </a:rPr>
              <a:t>导材料的约瑟夫逊结检测器、</a:t>
            </a:r>
            <a:r>
              <a:rPr sz="1400" b="1" spc="0" dirty="0">
                <a:solidFill>
                  <a:srgbClr val="000000"/>
                </a:solidFill>
                <a:latin typeface="微软雅黑" panose="020B0503020204020204" charset="-122"/>
                <a:ea typeface="微软雅黑" panose="020B0503020204020204" charset="-122"/>
                <a:cs typeface="微软雅黑" panose="020B0503020204020204" charset="-122"/>
              </a:rPr>
              <a:t>SIS</a:t>
            </a:r>
            <a:r>
              <a:rPr sz="1400" spc="30" dirty="0">
                <a:solidFill>
                  <a:srgbClr val="000000"/>
                </a:solidFill>
                <a:latin typeface="微软雅黑" panose="020B0503020204020204" charset="-122"/>
                <a:ea typeface="微软雅黑" panose="020B0503020204020204" charset="-122"/>
                <a:cs typeface="微软雅黑" panose="020B0503020204020204" charset="-122"/>
              </a:rPr>
              <a:t>检测器等超导隧道结元件，而在接近光的频率区域</a:t>
            </a:r>
            <a:r>
              <a:rPr sz="1400" spc="0" dirty="0">
                <a:solidFill>
                  <a:srgbClr val="000000"/>
                </a:solidFill>
                <a:latin typeface="微软雅黑" panose="020B0503020204020204" charset="-122"/>
                <a:ea typeface="微软雅黑" panose="020B0503020204020204" charset="-122"/>
                <a:cs typeface="微软雅黑" panose="020B0503020204020204" charset="-122"/>
              </a:rPr>
              <a:t>可使</a:t>
            </a:r>
            <a:r>
              <a:rPr sz="1400" spc="-10" dirty="0">
                <a:solidFill>
                  <a:srgbClr val="000000"/>
                </a:solidFill>
                <a:latin typeface="微软雅黑" panose="020B0503020204020204" charset="-122"/>
                <a:ea typeface="微软雅黑" panose="020B0503020204020204" charset="-122"/>
                <a:cs typeface="微软雅黑" panose="020B0503020204020204" charset="-122"/>
              </a:rPr>
              <a:t>用由金属－氧化物－金属构成的</a:t>
            </a:r>
            <a:r>
              <a:rPr sz="1400" spc="0" dirty="0">
                <a:solidFill>
                  <a:srgbClr val="000000"/>
                </a:solidFill>
                <a:latin typeface="微软雅黑" panose="020B0503020204020204" charset="-122"/>
                <a:ea typeface="微软雅黑" panose="020B0503020204020204" charset="-122"/>
                <a:cs typeface="微软雅黑" panose="020B0503020204020204" charset="-122"/>
              </a:rPr>
              <a:t>隧道结元件。</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6065" algn="l" rtl="0" eaLnBrk="0">
              <a:lnSpc>
                <a:spcPct val="148000"/>
              </a:lnSpc>
              <a:spcBef>
                <a:spcPts val="5"/>
              </a:spcBef>
            </a:pPr>
            <a:r>
              <a:rPr sz="1400" spc="50" dirty="0">
                <a:solidFill>
                  <a:srgbClr val="000000"/>
                </a:solidFill>
                <a:latin typeface="微软雅黑" panose="020B0503020204020204" charset="-122"/>
                <a:ea typeface="微软雅黑" panose="020B0503020204020204" charset="-122"/>
                <a:cs typeface="微软雅黑" panose="020B0503020204020204" charset="-122"/>
              </a:rPr>
              <a:t>微波的检测方法有两种，一种是将微波变化为电流频率的变化方式。另一</a:t>
            </a:r>
            <a:r>
              <a:rPr sz="1400" spc="40" dirty="0">
                <a:solidFill>
                  <a:srgbClr val="000000"/>
                </a:solidFill>
                <a:latin typeface="微软雅黑" panose="020B0503020204020204" charset="-122"/>
                <a:ea typeface="微软雅黑" panose="020B0503020204020204" charset="-122"/>
                <a:cs typeface="微软雅黑" panose="020B0503020204020204" charset="-122"/>
              </a:rPr>
              <a:t>种</a:t>
            </a:r>
            <a:r>
              <a:rPr sz="1400" spc="0" dirty="0">
                <a:solidFill>
                  <a:srgbClr val="000000"/>
                </a:solidFill>
                <a:latin typeface="微软雅黑" panose="020B0503020204020204" charset="-122"/>
                <a:ea typeface="微软雅黑" panose="020B0503020204020204" charset="-122"/>
                <a:cs typeface="微软雅黑" panose="020B0503020204020204" charset="-122"/>
              </a:rPr>
              <a:t>是与本</a:t>
            </a:r>
            <a:r>
              <a:rPr sz="1400" spc="60" dirty="0">
                <a:solidFill>
                  <a:srgbClr val="000000"/>
                </a:solidFill>
                <a:latin typeface="微软雅黑" panose="020B0503020204020204" charset="-122"/>
                <a:ea typeface="微软雅黑" panose="020B0503020204020204" charset="-122"/>
                <a:cs typeface="微软雅黑" panose="020B0503020204020204" charset="-122"/>
              </a:rPr>
              <a:t>机振荡器并用使其变化为频率比微波低的外差法。微波检测器性能参数有</a:t>
            </a:r>
            <a:r>
              <a:rPr sz="1400" spc="20" dirty="0">
                <a:solidFill>
                  <a:srgbClr val="000000"/>
                </a:solidFill>
                <a:latin typeface="微软雅黑" panose="020B0503020204020204" charset="-122"/>
                <a:ea typeface="微软雅黑" panose="020B0503020204020204" charset="-122"/>
                <a:cs typeface="微软雅黑" panose="020B0503020204020204" charset="-122"/>
              </a:rPr>
              <a:t>频</a:t>
            </a:r>
            <a:r>
              <a:rPr sz="1400" spc="0" dirty="0">
                <a:solidFill>
                  <a:srgbClr val="000000"/>
                </a:solidFill>
                <a:latin typeface="微软雅黑" panose="020B0503020204020204" charset="-122"/>
                <a:ea typeface="微软雅黑" panose="020B0503020204020204" charset="-122"/>
                <a:cs typeface="微软雅黑" panose="020B0503020204020204" charset="-122"/>
              </a:rPr>
              <a:t>率范围、检</a:t>
            </a:r>
            <a:r>
              <a:rPr sz="1400" spc="20" dirty="0">
                <a:solidFill>
                  <a:srgbClr val="000000"/>
                </a:solidFill>
                <a:latin typeface="微软雅黑" panose="020B0503020204020204" charset="-122"/>
                <a:ea typeface="微软雅黑" panose="020B0503020204020204" charset="-122"/>
                <a:cs typeface="微软雅黑" panose="020B0503020204020204" charset="-122"/>
              </a:rPr>
              <a:t>测面积、</a:t>
            </a:r>
            <a:r>
              <a:rPr sz="1400" b="1" spc="0" dirty="0">
                <a:solidFill>
                  <a:srgbClr val="000000"/>
                </a:solidFill>
                <a:latin typeface="微软雅黑" panose="020B0503020204020204" charset="-122"/>
                <a:ea typeface="微软雅黑" panose="020B0503020204020204" charset="-122"/>
                <a:cs typeface="微软雅黑" panose="020B0503020204020204" charset="-122"/>
              </a:rPr>
              <a:t>FOV</a:t>
            </a:r>
            <a:r>
              <a:rPr sz="1400" b="1" spc="20" dirty="0">
                <a:solidFill>
                  <a:srgbClr val="000000"/>
                </a:solidFill>
                <a:latin typeface="微软雅黑" panose="020B0503020204020204" charset="-122"/>
                <a:ea typeface="微软雅黑" panose="020B0503020204020204" charset="-122"/>
                <a:cs typeface="微软雅黑" panose="020B0503020204020204" charset="-122"/>
              </a:rPr>
              <a:t>(</a:t>
            </a:r>
            <a:r>
              <a:rPr sz="1400" spc="20" dirty="0">
                <a:solidFill>
                  <a:srgbClr val="000000"/>
                </a:solidFill>
                <a:latin typeface="微软雅黑" panose="020B0503020204020204" charset="-122"/>
                <a:ea typeface="微软雅黑" panose="020B0503020204020204" charset="-122"/>
                <a:cs typeface="微软雅黑" panose="020B0503020204020204" charset="-122"/>
              </a:rPr>
              <a:t>视角</a:t>
            </a:r>
            <a:r>
              <a:rPr sz="1400" b="1" spc="20" dirty="0">
                <a:solidFill>
                  <a:srgbClr val="000000"/>
                </a:solidFill>
                <a:latin typeface="微软雅黑" panose="020B0503020204020204" charset="-122"/>
                <a:ea typeface="微软雅黑" panose="020B0503020204020204" charset="-122"/>
                <a:cs typeface="微软雅黑" panose="020B0503020204020204" charset="-122"/>
              </a:rPr>
              <a:t>)</a:t>
            </a:r>
            <a:r>
              <a:rPr sz="1400" spc="20" dirty="0">
                <a:solidFill>
                  <a:srgbClr val="000000"/>
                </a:solidFill>
                <a:latin typeface="微软雅黑" panose="020B0503020204020204" charset="-122"/>
                <a:ea typeface="微软雅黑" panose="020B0503020204020204" charset="-122"/>
                <a:cs typeface="微软雅黑" panose="020B0503020204020204" charset="-122"/>
              </a:rPr>
              <a:t>、输入耦合率、电压灵敏度、输</a:t>
            </a:r>
            <a:r>
              <a:rPr sz="1400" spc="0" dirty="0">
                <a:solidFill>
                  <a:srgbClr val="000000"/>
                </a:solidFill>
                <a:latin typeface="微软雅黑" panose="020B0503020204020204" charset="-122"/>
                <a:ea typeface="微软雅黑" panose="020B0503020204020204" charset="-122"/>
                <a:cs typeface="微软雅黑" panose="020B0503020204020204" charset="-122"/>
              </a:rPr>
              <a:t>出阻抗、时间响应常数、噪声特性、</a:t>
            </a:r>
            <a:r>
              <a:rPr sz="1400" spc="-10" dirty="0">
                <a:solidFill>
                  <a:srgbClr val="000000"/>
                </a:solidFill>
                <a:latin typeface="微软雅黑" panose="020B0503020204020204" charset="-122"/>
                <a:ea typeface="微软雅黑" panose="020B0503020204020204" charset="-122"/>
                <a:cs typeface="微软雅黑" panose="020B0503020204020204" charset="-122"/>
              </a:rPr>
              <a:t>极化灵敏度、工作温度、</a:t>
            </a:r>
            <a:r>
              <a:rPr sz="1400" spc="0" dirty="0">
                <a:solidFill>
                  <a:srgbClr val="000000"/>
                </a:solidFill>
                <a:latin typeface="微软雅黑" panose="020B0503020204020204" charset="-122"/>
                <a:ea typeface="微软雅黑" panose="020B0503020204020204" charset="-122"/>
                <a:cs typeface="微软雅黑" panose="020B0503020204020204" charset="-122"/>
              </a:rPr>
              <a:t>可靠性、温度特性等。</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3000"/>
              </a:lnSpc>
            </a:pP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3000"/>
              </a:lnSpc>
            </a:pP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0000"/>
              </a:lnSpc>
            </a:pP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167"/>
          <p:cNvPicPr>
            <a:picLocks noChangeAspect="1"/>
          </p:cNvPicPr>
          <p:nvPr/>
        </p:nvPicPr>
        <p:blipFill>
          <a:blip r:embed="rId5"/>
          <a:stretch>
            <a:fillRect/>
          </a:stretch>
        </p:blipFill>
        <p:spPr>
          <a:xfrm rot="21600000">
            <a:off x="904965" y="1100629"/>
            <a:ext cx="4970424" cy="1197728"/>
          </a:xfrm>
          <a:prstGeom prst="rect">
            <a:avLst/>
          </a:prstGeom>
        </p:spPr>
      </p:pic>
      <p:sp>
        <p:nvSpPr>
          <p:cNvPr id="7" name="文本框 6"/>
          <p:cNvSpPr txBox="1"/>
          <p:nvPr>
            <p:custDataLst>
              <p:tags r:id="rId6"/>
            </p:custDataLst>
          </p:nvPr>
        </p:nvSpPr>
        <p:spPr>
          <a:xfrm>
            <a:off x="-174098" y="2487094"/>
            <a:ext cx="6736579" cy="589280"/>
          </a:xfrm>
          <a:prstGeom prst="rect">
            <a:avLst/>
          </a:prstGeom>
          <a:noFill/>
        </p:spPr>
        <p:txBody>
          <a:bodyPr wrap="square">
            <a:spAutoFit/>
          </a:bodyPr>
          <a:lstStyle/>
          <a:p>
            <a:pPr algn="l" rtl="0" eaLnBrk="0">
              <a:lnSpc>
                <a:spcPct val="83000"/>
              </a:lnSpc>
            </a:pPr>
            <a:endParaRPr lang="zh-CN"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877060" algn="l" rtl="0" eaLnBrk="0">
              <a:lnSpc>
                <a:spcPts val="1375"/>
              </a:lnSpc>
            </a:pPr>
            <a:r>
              <a:rPr lang="zh-CN" altLang="en-US" sz="1600" spc="3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600" b="1" spc="30" dirty="0">
                <a:solidFill>
                  <a:schemeClr val="dk1"/>
                </a:solidFill>
                <a:latin typeface="微软雅黑" panose="020B0503020204020204" charset="-122"/>
                <a:ea typeface="微软雅黑" panose="020B0503020204020204" charset="-122"/>
                <a:cs typeface="微软雅黑" panose="020B0503020204020204" charset="-122"/>
              </a:rPr>
              <a:t>9</a:t>
            </a:r>
            <a:r>
              <a:rPr lang="zh-CN" altLang="en-US" sz="1600"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600" b="1" spc="30" dirty="0">
                <a:solidFill>
                  <a:schemeClr val="dk1"/>
                </a:solidFill>
                <a:latin typeface="微软雅黑" panose="020B0503020204020204" charset="-122"/>
                <a:ea typeface="微软雅黑" panose="020B0503020204020204" charset="-122"/>
                <a:cs typeface="微软雅黑" panose="020B0503020204020204" charset="-122"/>
              </a:rPr>
              <a:t>7</a:t>
            </a:r>
            <a:r>
              <a:rPr lang="zh-CN" altLang="en-US" sz="1600" spc="30" dirty="0">
                <a:solidFill>
                  <a:schemeClr val="dk1"/>
                </a:solidFill>
                <a:latin typeface="微软雅黑" panose="020B0503020204020204" charset="-122"/>
                <a:ea typeface="微软雅黑" panose="020B0503020204020204" charset="-122"/>
                <a:cs typeface="微软雅黑" panose="020B0503020204020204" charset="-122"/>
              </a:rPr>
              <a:t>常用的微波天线结</a:t>
            </a:r>
            <a:r>
              <a:rPr lang="zh-CN" altLang="en-US" sz="1600" spc="0" dirty="0">
                <a:solidFill>
                  <a:schemeClr val="dk1"/>
                </a:solidFill>
                <a:latin typeface="微软雅黑" panose="020B0503020204020204" charset="-122"/>
                <a:ea typeface="微软雅黑" panose="020B0503020204020204" charset="-122"/>
                <a:cs typeface="微软雅黑" panose="020B0503020204020204" charset="-122"/>
              </a:rPr>
              <a:t>构</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marL="965835" algn="l" rtl="0" eaLnBrk="0">
              <a:lnSpc>
                <a:spcPct val="98000"/>
              </a:lnSpc>
              <a:spcBef>
                <a:spcPts val="660"/>
              </a:spcBef>
            </a:pPr>
            <a:r>
              <a:rPr lang="en-US" altLang="zh-CN" sz="900" b="1"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900" b="1" spc="0" dirty="0">
                <a:solidFill>
                  <a:schemeClr val="dk1"/>
                </a:solidFill>
                <a:latin typeface="微软雅黑" panose="020B0503020204020204" charset="-122"/>
                <a:ea typeface="微软雅黑" panose="020B0503020204020204" charset="-122"/>
                <a:cs typeface="微软雅黑" panose="020B0503020204020204" charset="-122"/>
              </a:rPr>
              <a:t>a</a:t>
            </a:r>
            <a:r>
              <a:rPr lang="en-US" altLang="zh-CN" sz="900" b="1" spc="3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900" spc="30" dirty="0">
                <a:solidFill>
                  <a:schemeClr val="dk1"/>
                </a:solidFill>
                <a:latin typeface="微软雅黑" panose="020B0503020204020204" charset="-122"/>
                <a:ea typeface="微软雅黑" panose="020B0503020204020204" charset="-122"/>
                <a:cs typeface="微软雅黑" panose="020B0503020204020204" charset="-122"/>
              </a:rPr>
              <a:t>喇叭形天线</a:t>
            </a:r>
            <a:r>
              <a:rPr lang="en-US" altLang="zh-CN" sz="900" b="1" spc="3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900"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900" b="1"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900" b="1" spc="0" dirty="0">
                <a:solidFill>
                  <a:schemeClr val="dk1"/>
                </a:solidFill>
                <a:latin typeface="微软雅黑" panose="020B0503020204020204" charset="-122"/>
                <a:ea typeface="微软雅黑" panose="020B0503020204020204" charset="-122"/>
                <a:cs typeface="微软雅黑" panose="020B0503020204020204" charset="-122"/>
              </a:rPr>
              <a:t>b</a:t>
            </a:r>
            <a:r>
              <a:rPr lang="en-US" altLang="zh-CN" sz="900" b="1" spc="3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900" spc="30" dirty="0">
                <a:solidFill>
                  <a:schemeClr val="dk1"/>
                </a:solidFill>
                <a:latin typeface="微软雅黑" panose="020B0503020204020204" charset="-122"/>
                <a:ea typeface="微软雅黑" panose="020B0503020204020204" charset="-122"/>
                <a:cs typeface="微软雅黑" panose="020B0503020204020204" charset="-122"/>
              </a:rPr>
              <a:t>喇叭形天线</a:t>
            </a:r>
            <a:r>
              <a:rPr lang="en-US" altLang="zh-CN" sz="900" b="1" spc="3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900"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900" b="1"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900" b="1" spc="0" dirty="0">
                <a:solidFill>
                  <a:schemeClr val="dk1"/>
                </a:solidFill>
                <a:latin typeface="微软雅黑" panose="020B0503020204020204" charset="-122"/>
                <a:ea typeface="微软雅黑" panose="020B0503020204020204" charset="-122"/>
                <a:cs typeface="微软雅黑" panose="020B0503020204020204" charset="-122"/>
              </a:rPr>
              <a:t>c</a:t>
            </a:r>
            <a:r>
              <a:rPr lang="en-US" altLang="zh-CN" sz="900" b="1" spc="3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900" spc="30" dirty="0">
                <a:solidFill>
                  <a:schemeClr val="dk1"/>
                </a:solidFill>
                <a:latin typeface="微软雅黑" panose="020B0503020204020204" charset="-122"/>
                <a:ea typeface="微软雅黑" panose="020B0503020204020204" charset="-122"/>
                <a:cs typeface="微软雅黑" panose="020B0503020204020204" charset="-122"/>
              </a:rPr>
              <a:t>抛物</a:t>
            </a:r>
            <a:r>
              <a:rPr lang="zh-CN" altLang="en-US" sz="900" spc="20" dirty="0">
                <a:solidFill>
                  <a:schemeClr val="dk1"/>
                </a:solidFill>
                <a:latin typeface="微软雅黑" panose="020B0503020204020204" charset="-122"/>
                <a:ea typeface="微软雅黑" panose="020B0503020204020204" charset="-122"/>
                <a:cs typeface="微软雅黑" panose="020B0503020204020204" charset="-122"/>
              </a:rPr>
              <a:t>面</a:t>
            </a:r>
            <a:r>
              <a:rPr lang="zh-CN" altLang="en-US" sz="900" spc="0" dirty="0">
                <a:solidFill>
                  <a:schemeClr val="dk1"/>
                </a:solidFill>
                <a:latin typeface="微软雅黑" panose="020B0503020204020204" charset="-122"/>
                <a:ea typeface="微软雅黑" panose="020B0503020204020204" charset="-122"/>
                <a:cs typeface="微软雅黑" panose="020B0503020204020204" charset="-122"/>
              </a:rPr>
              <a:t>天线</a:t>
            </a:r>
            <a:r>
              <a:rPr lang="en-US" altLang="zh-CN" sz="900" b="1" spc="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900" spc="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900" b="1" spc="0" dirty="0">
                <a:solidFill>
                  <a:schemeClr val="dk1"/>
                </a:solidFill>
                <a:latin typeface="微软雅黑" panose="020B0503020204020204" charset="-122"/>
                <a:ea typeface="微软雅黑" panose="020B0503020204020204" charset="-122"/>
                <a:cs typeface="微软雅黑" panose="020B0503020204020204" charset="-122"/>
              </a:rPr>
              <a:t>(d)</a:t>
            </a:r>
            <a:r>
              <a:rPr lang="zh-CN" altLang="en-US" sz="900" spc="0" dirty="0">
                <a:solidFill>
                  <a:schemeClr val="dk1"/>
                </a:solidFill>
                <a:latin typeface="微软雅黑" panose="020B0503020204020204" charset="-122"/>
                <a:ea typeface="微软雅黑" panose="020B0503020204020204" charset="-122"/>
                <a:cs typeface="微软雅黑" panose="020B0503020204020204" charset="-122"/>
              </a:rPr>
              <a:t>抛物面天线</a:t>
            </a:r>
            <a:r>
              <a:rPr lang="en-US" altLang="zh-CN" sz="900" b="1" spc="0" dirty="0">
                <a:solidFill>
                  <a:schemeClr val="dk1"/>
                </a:solidFill>
                <a:latin typeface="微软雅黑" panose="020B0503020204020204" charset="-122"/>
                <a:ea typeface="微软雅黑" panose="020B0503020204020204" charset="-122"/>
                <a:cs typeface="微软雅黑" panose="020B0503020204020204" charset="-122"/>
              </a:rPr>
              <a:t>2</a:t>
            </a:r>
            <a:endParaRPr lang="en-US" altLang="zh-CN"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 name="图片 1"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3" name="文本框 2"/>
          <p:cNvSpPr txBox="1"/>
          <p:nvPr/>
        </p:nvSpPr>
        <p:spPr>
          <a:xfrm>
            <a:off x="276225" y="203308"/>
            <a:ext cx="6098058" cy="345440"/>
          </a:xfrm>
          <a:prstGeom prst="rect">
            <a:avLst/>
          </a:prstGeom>
          <a:noFill/>
        </p:spPr>
        <p:txBody>
          <a:bodyPr wrap="square">
            <a:spAutoFit/>
          </a:bodyPr>
          <a:lstStyle/>
          <a:p>
            <a:pPr marL="14605" algn="l" rtl="0" eaLnBrk="0">
              <a:lnSpc>
                <a:spcPct val="92000"/>
              </a:lnSpc>
              <a:spcBef>
                <a:spcPts val="5"/>
              </a:spcBef>
            </a:pP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9.2.4</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微波传感</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器</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的应用</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170"/>
          <p:cNvPicPr>
            <a:picLocks noChangeAspect="1"/>
          </p:cNvPicPr>
          <p:nvPr/>
        </p:nvPicPr>
        <p:blipFill>
          <a:blip r:embed="rId5"/>
          <a:stretch>
            <a:fillRect/>
          </a:stretch>
        </p:blipFill>
        <p:spPr>
          <a:xfrm rot="21600000">
            <a:off x="276225" y="518631"/>
            <a:ext cx="6337905" cy="63645"/>
          </a:xfrm>
          <a:prstGeom prst="rect">
            <a:avLst/>
          </a:prstGeom>
        </p:spPr>
      </p:pic>
      <p:sp>
        <p:nvSpPr>
          <p:cNvPr id="5" name="textbox 166"/>
          <p:cNvSpPr/>
          <p:nvPr>
            <p:custDataLst>
              <p:tags r:id="rId6"/>
            </p:custDataLst>
          </p:nvPr>
        </p:nvSpPr>
        <p:spPr>
          <a:xfrm>
            <a:off x="276225" y="776344"/>
            <a:ext cx="6096000" cy="5861547"/>
          </a:xfrm>
          <a:prstGeom prst="rect">
            <a:avLst/>
          </a:prstGeom>
        </p:spPr>
        <p:txBody>
          <a:bodyPr vert="horz" wrap="square" lIns="0" tIns="0" rIns="0" bIns="0"/>
          <a:lstStyle/>
          <a:p>
            <a:pPr algn="l" rtl="0" eaLnBrk="0">
              <a:lnSpc>
                <a:spcPct val="81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279400" algn="l" rtl="0" eaLnBrk="0">
              <a:lnSpc>
                <a:spcPct val="93000"/>
              </a:lnSpc>
            </a:pPr>
            <a:r>
              <a:rPr sz="1400" spc="40" dirty="0">
                <a:solidFill>
                  <a:schemeClr val="dk1"/>
                </a:solidFill>
                <a:latin typeface="微软雅黑" panose="020B0503020204020204" charset="-122"/>
                <a:ea typeface="微软雅黑" panose="020B0503020204020204" charset="-122"/>
                <a:cs typeface="微软雅黑" panose="020B0503020204020204" charset="-122"/>
              </a:rPr>
              <a:t>微波传感器作为一种新型的非接触传感器具有如下特</a:t>
            </a:r>
            <a:r>
              <a:rPr sz="1400" spc="30" dirty="0">
                <a:solidFill>
                  <a:schemeClr val="dk1"/>
                </a:solidFill>
                <a:latin typeface="微软雅黑" panose="020B0503020204020204" charset="-122"/>
                <a:ea typeface="微软雅黑" panose="020B0503020204020204" charset="-122"/>
                <a:cs typeface="微软雅黑" panose="020B0503020204020204" charset="-122"/>
              </a:rPr>
              <a:t>点</a:t>
            </a:r>
            <a:r>
              <a:rPr sz="14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26035" indent="267335" algn="l" rtl="0" eaLnBrk="0">
              <a:lnSpc>
                <a:spcPct val="147000"/>
              </a:lnSpc>
              <a:spcBef>
                <a:spcPts val="30"/>
              </a:spcBef>
            </a:pPr>
            <a:r>
              <a:rPr sz="1400" b="1" spc="-10" dirty="0">
                <a:solidFill>
                  <a:schemeClr val="dk1"/>
                </a:solidFill>
                <a:latin typeface="微软雅黑" panose="020B0503020204020204" charset="-122"/>
                <a:ea typeface="微软雅黑" panose="020B0503020204020204" charset="-122"/>
                <a:cs typeface="微软雅黑" panose="020B0503020204020204" charset="-122"/>
              </a:rPr>
              <a:t>(1)</a:t>
            </a:r>
            <a:r>
              <a:rPr sz="1400" spc="-10" dirty="0">
                <a:solidFill>
                  <a:schemeClr val="dk1"/>
                </a:solidFill>
                <a:latin typeface="微软雅黑" panose="020B0503020204020204" charset="-122"/>
                <a:ea typeface="微软雅黑" panose="020B0503020204020204" charset="-122"/>
                <a:cs typeface="微软雅黑" panose="020B0503020204020204" charset="-122"/>
              </a:rPr>
              <a:t>有极宽的频谱</a:t>
            </a:r>
            <a:r>
              <a:rPr sz="1400" b="1" spc="-10" dirty="0">
                <a:solidFill>
                  <a:schemeClr val="dk1"/>
                </a:solidFill>
                <a:latin typeface="微软雅黑" panose="020B0503020204020204" charset="-122"/>
                <a:ea typeface="微软雅黑" panose="020B0503020204020204" charset="-122"/>
                <a:cs typeface="微软雅黑" panose="020B0503020204020204" charset="-122"/>
              </a:rPr>
              <a:t>(</a:t>
            </a:r>
            <a:r>
              <a:rPr sz="1400" spc="-10" dirty="0">
                <a:solidFill>
                  <a:schemeClr val="dk1"/>
                </a:solidFill>
                <a:latin typeface="微软雅黑" panose="020B0503020204020204" charset="-122"/>
                <a:ea typeface="微软雅黑" panose="020B0503020204020204" charset="-122"/>
                <a:cs typeface="微软雅黑" panose="020B0503020204020204" charset="-122"/>
              </a:rPr>
              <a:t>波长为</a:t>
            </a:r>
            <a:r>
              <a:rPr sz="1400" b="1" spc="-10" dirty="0">
                <a:solidFill>
                  <a:schemeClr val="dk1"/>
                </a:solidFill>
                <a:latin typeface="微软雅黑" panose="020B0503020204020204" charset="-122"/>
                <a:ea typeface="微软雅黑" panose="020B0503020204020204" charset="-122"/>
                <a:cs typeface="微软雅黑" panose="020B0503020204020204" charset="-122"/>
              </a:rPr>
              <a:t>1.0</a:t>
            </a:r>
            <a:r>
              <a:rPr sz="1400" b="1" spc="0" dirty="0">
                <a:solidFill>
                  <a:schemeClr val="dk1"/>
                </a:solidFill>
                <a:latin typeface="微软雅黑" panose="020B0503020204020204" charset="-122"/>
                <a:ea typeface="微软雅黑" panose="020B0503020204020204" charset="-122"/>
                <a:cs typeface="微软雅黑" panose="020B0503020204020204" charset="-122"/>
              </a:rPr>
              <a:t>mm</a:t>
            </a:r>
            <a:r>
              <a:rPr sz="1400" b="1" spc="-10" dirty="0">
                <a:solidFill>
                  <a:schemeClr val="dk1"/>
                </a:solidFill>
                <a:latin typeface="微软雅黑" panose="020B0503020204020204" charset="-122"/>
                <a:ea typeface="微软雅黑" panose="020B0503020204020204" charset="-122"/>
                <a:cs typeface="微软雅黑" panose="020B0503020204020204" charset="-122"/>
              </a:rPr>
              <a:t>~1.0</a:t>
            </a:r>
            <a:r>
              <a:rPr sz="1400" b="1" spc="0" dirty="0">
                <a:solidFill>
                  <a:schemeClr val="dk1"/>
                </a:solidFill>
                <a:latin typeface="微软雅黑" panose="020B0503020204020204" charset="-122"/>
                <a:ea typeface="微软雅黑" panose="020B0503020204020204" charset="-122"/>
                <a:cs typeface="微软雅黑" panose="020B0503020204020204" charset="-122"/>
              </a:rPr>
              <a:t>m</a:t>
            </a:r>
            <a:r>
              <a:rPr sz="1400" b="1" spc="-10" dirty="0">
                <a:solidFill>
                  <a:schemeClr val="dk1"/>
                </a:solidFill>
                <a:latin typeface="微软雅黑" panose="020B0503020204020204" charset="-122"/>
                <a:ea typeface="微软雅黑" panose="020B0503020204020204" charset="-122"/>
                <a:cs typeface="微软雅黑" panose="020B0503020204020204" charset="-122"/>
              </a:rPr>
              <a:t>)</a:t>
            </a:r>
            <a:r>
              <a:rPr sz="1400" spc="-10" dirty="0">
                <a:solidFill>
                  <a:schemeClr val="dk1"/>
                </a:solidFill>
                <a:latin typeface="微软雅黑" panose="020B0503020204020204" charset="-122"/>
                <a:ea typeface="微软雅黑" panose="020B0503020204020204" charset="-122"/>
                <a:cs typeface="微软雅黑" panose="020B0503020204020204" charset="-122"/>
              </a:rPr>
              <a:t>可供选用，</a:t>
            </a:r>
            <a:r>
              <a:rPr sz="1400" spc="0" dirty="0">
                <a:solidFill>
                  <a:schemeClr val="dk1"/>
                </a:solidFill>
                <a:latin typeface="微软雅黑" panose="020B0503020204020204" charset="-122"/>
                <a:ea typeface="微软雅黑" panose="020B0503020204020204" charset="-122"/>
                <a:cs typeface="微软雅黑" panose="020B0503020204020204" charset="-122"/>
              </a:rPr>
              <a:t>可根据被测对象的特点选择不</a:t>
            </a:r>
            <a:r>
              <a:rPr sz="1400" spc="-10" dirty="0">
                <a:solidFill>
                  <a:schemeClr val="dk1"/>
                </a:solidFill>
                <a:latin typeface="微软雅黑" panose="020B0503020204020204" charset="-122"/>
                <a:ea typeface="微软雅黑" panose="020B0503020204020204" charset="-122"/>
                <a:cs typeface="微软雅黑" panose="020B0503020204020204" charset="-122"/>
              </a:rPr>
              <a:t>同</a:t>
            </a:r>
            <a:r>
              <a:rPr sz="1400" spc="0" dirty="0">
                <a:solidFill>
                  <a:schemeClr val="dk1"/>
                </a:solidFill>
                <a:latin typeface="微软雅黑" panose="020B0503020204020204" charset="-122"/>
                <a:ea typeface="微软雅黑" panose="020B0503020204020204" charset="-122"/>
                <a:cs typeface="微软雅黑" panose="020B0503020204020204" charset="-122"/>
              </a:rPr>
              <a:t>的测量频率。</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292735" algn="l" rtl="0" eaLnBrk="0">
              <a:lnSpc>
                <a:spcPct val="92000"/>
              </a:lnSpc>
              <a:spcBef>
                <a:spcPts val="665"/>
              </a:spcBef>
            </a:pPr>
            <a:r>
              <a:rPr sz="1400" b="1" spc="50" dirty="0">
                <a:solidFill>
                  <a:schemeClr val="dk1"/>
                </a:solidFill>
                <a:latin typeface="微软雅黑" panose="020B0503020204020204" charset="-122"/>
                <a:ea typeface="微软雅黑" panose="020B0503020204020204" charset="-122"/>
                <a:cs typeface="微软雅黑" panose="020B0503020204020204" charset="-122"/>
              </a:rPr>
              <a:t>(2)</a:t>
            </a:r>
            <a:r>
              <a:rPr sz="1400" spc="50" dirty="0">
                <a:solidFill>
                  <a:schemeClr val="dk1"/>
                </a:solidFill>
                <a:latin typeface="微软雅黑" panose="020B0503020204020204" charset="-122"/>
                <a:ea typeface="微软雅黑" panose="020B0503020204020204" charset="-122"/>
                <a:cs typeface="微软雅黑" panose="020B0503020204020204" charset="-122"/>
              </a:rPr>
              <a:t>在烟雾、粉尘、水汽、化学气氛以及高、低温环境中对检测信号的</a:t>
            </a:r>
            <a:r>
              <a:rPr sz="1400" spc="40" dirty="0">
                <a:solidFill>
                  <a:schemeClr val="dk1"/>
                </a:solidFill>
                <a:latin typeface="微软雅黑" panose="020B0503020204020204" charset="-122"/>
                <a:ea typeface="微软雅黑" panose="020B0503020204020204" charset="-122"/>
                <a:cs typeface="微软雅黑" panose="020B0503020204020204" charset="-122"/>
              </a:rPr>
              <a:t>传</a:t>
            </a:r>
            <a:r>
              <a:rPr sz="1400" spc="0" dirty="0">
                <a:solidFill>
                  <a:schemeClr val="dk1"/>
                </a:solidFill>
                <a:latin typeface="微软雅黑" panose="020B0503020204020204" charset="-122"/>
                <a:ea typeface="微软雅黑" panose="020B0503020204020204" charset="-122"/>
                <a:cs typeface="微软雅黑" panose="020B0503020204020204" charset="-122"/>
              </a:rPr>
              <a:t>播影响极</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3970" algn="l" rtl="0" eaLnBrk="0">
              <a:lnSpc>
                <a:spcPct val="97000"/>
              </a:lnSpc>
              <a:spcBef>
                <a:spcPts val="680"/>
              </a:spcBef>
            </a:pPr>
            <a:r>
              <a:rPr sz="1400" spc="10" dirty="0">
                <a:solidFill>
                  <a:schemeClr val="dk1"/>
                </a:solidFill>
                <a:latin typeface="微软雅黑" panose="020B0503020204020204" charset="-122"/>
                <a:ea typeface="微软雅黑" panose="020B0503020204020204" charset="-122"/>
                <a:cs typeface="微软雅黑" panose="020B0503020204020204" charset="-122"/>
              </a:rPr>
              <a:t>小，因</a:t>
            </a:r>
            <a:r>
              <a:rPr sz="1400" spc="0" dirty="0">
                <a:solidFill>
                  <a:schemeClr val="dk1"/>
                </a:solidFill>
                <a:latin typeface="微软雅黑" panose="020B0503020204020204" charset="-122"/>
                <a:ea typeface="微软雅黑" panose="020B0503020204020204" charset="-122"/>
                <a:cs typeface="微软雅黑" panose="020B0503020204020204" charset="-122"/>
              </a:rPr>
              <a:t>此可以在恶劣环境下工作。</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292735" algn="l" rtl="0" eaLnBrk="0">
              <a:lnSpc>
                <a:spcPct val="92000"/>
              </a:lnSpc>
              <a:spcBef>
                <a:spcPts val="605"/>
              </a:spcBef>
            </a:pPr>
            <a:r>
              <a:rPr sz="1400" b="1" spc="30" dirty="0">
                <a:solidFill>
                  <a:schemeClr val="dk1"/>
                </a:solidFill>
                <a:latin typeface="微软雅黑" panose="020B0503020204020204" charset="-122"/>
                <a:ea typeface="微软雅黑" panose="020B0503020204020204" charset="-122"/>
                <a:cs typeface="微软雅黑" panose="020B0503020204020204" charset="-122"/>
              </a:rPr>
              <a:t>(3)</a:t>
            </a:r>
            <a:r>
              <a:rPr sz="1400" spc="30" dirty="0">
                <a:solidFill>
                  <a:schemeClr val="dk1"/>
                </a:solidFill>
                <a:latin typeface="微软雅黑" panose="020B0503020204020204" charset="-122"/>
                <a:ea typeface="微软雅黑" panose="020B0503020204020204" charset="-122"/>
                <a:cs typeface="微软雅黑" panose="020B0503020204020204" charset="-122"/>
              </a:rPr>
              <a:t>介质对微波的吸收与介质的介电常数成比例，水对微波的吸收作</a:t>
            </a:r>
            <a:r>
              <a:rPr sz="1400" spc="0" dirty="0">
                <a:solidFill>
                  <a:schemeClr val="dk1"/>
                </a:solidFill>
                <a:latin typeface="微软雅黑" panose="020B0503020204020204" charset="-122"/>
                <a:ea typeface="微软雅黑" panose="020B0503020204020204" charset="-122"/>
                <a:cs typeface="微软雅黑" panose="020B0503020204020204" charset="-122"/>
              </a:rPr>
              <a:t>用最强。</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292735" algn="l" rtl="0" eaLnBrk="0">
              <a:lnSpc>
                <a:spcPct val="92000"/>
              </a:lnSpc>
              <a:spcBef>
                <a:spcPts val="670"/>
              </a:spcBef>
            </a:pPr>
            <a:r>
              <a:rPr sz="1400" b="1" spc="10" dirty="0">
                <a:solidFill>
                  <a:schemeClr val="dk1"/>
                </a:solidFill>
                <a:latin typeface="微软雅黑" panose="020B0503020204020204" charset="-122"/>
                <a:ea typeface="微软雅黑" panose="020B0503020204020204" charset="-122"/>
                <a:cs typeface="微软雅黑" panose="020B0503020204020204" charset="-122"/>
              </a:rPr>
              <a:t>(4)</a:t>
            </a:r>
            <a:r>
              <a:rPr sz="1400" spc="10" dirty="0">
                <a:solidFill>
                  <a:schemeClr val="dk1"/>
                </a:solidFill>
                <a:latin typeface="微软雅黑" panose="020B0503020204020204" charset="-122"/>
                <a:ea typeface="微软雅黑" panose="020B0503020204020204" charset="-122"/>
                <a:cs typeface="微软雅黑" panose="020B0503020204020204" charset="-122"/>
              </a:rPr>
              <a:t>时间常数小，响应速度快，可以进</a:t>
            </a:r>
            <a:r>
              <a:rPr sz="1400" spc="0" dirty="0">
                <a:solidFill>
                  <a:schemeClr val="dk1"/>
                </a:solidFill>
                <a:latin typeface="微软雅黑" panose="020B0503020204020204" charset="-122"/>
                <a:ea typeface="微软雅黑" panose="020B0503020204020204" charset="-122"/>
                <a:cs typeface="微软雅黑" panose="020B0503020204020204" charset="-122"/>
              </a:rPr>
              <a:t>行动态检测与实时处理，便于自动控制。</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3970" indent="278765" algn="l" rtl="0" eaLnBrk="0">
              <a:lnSpc>
                <a:spcPct val="149000"/>
              </a:lnSpc>
              <a:spcBef>
                <a:spcPts val="40"/>
              </a:spcBef>
            </a:pPr>
            <a:r>
              <a:rPr sz="1400" b="1" spc="30" dirty="0">
                <a:solidFill>
                  <a:schemeClr val="dk1"/>
                </a:solidFill>
                <a:latin typeface="微软雅黑" panose="020B0503020204020204" charset="-122"/>
                <a:ea typeface="微软雅黑" panose="020B0503020204020204" charset="-122"/>
                <a:cs typeface="微软雅黑" panose="020B0503020204020204" charset="-122"/>
              </a:rPr>
              <a:t>(5)</a:t>
            </a:r>
            <a:r>
              <a:rPr sz="1400" spc="30" dirty="0">
                <a:solidFill>
                  <a:schemeClr val="dk1"/>
                </a:solidFill>
                <a:latin typeface="微软雅黑" panose="020B0503020204020204" charset="-122"/>
                <a:ea typeface="微软雅黑" panose="020B0503020204020204" charset="-122"/>
                <a:cs typeface="微软雅黑" panose="020B0503020204020204" charset="-122"/>
              </a:rPr>
              <a:t>测量信号本身就是电信号，无须进行非电量的转换，从而简化了传感器与微</a:t>
            </a:r>
            <a:r>
              <a:rPr sz="1400" spc="0" dirty="0">
                <a:solidFill>
                  <a:schemeClr val="dk1"/>
                </a:solidFill>
                <a:latin typeface="微软雅黑" panose="020B0503020204020204" charset="-122"/>
                <a:ea typeface="微软雅黑" panose="020B0503020204020204" charset="-122"/>
                <a:cs typeface="微软雅黑" panose="020B0503020204020204" charset="-122"/>
              </a:rPr>
              <a:t>处理</a:t>
            </a:r>
            <a:r>
              <a:rPr sz="1400" spc="10" dirty="0">
                <a:solidFill>
                  <a:schemeClr val="dk1"/>
                </a:solidFill>
                <a:latin typeface="微软雅黑" panose="020B0503020204020204" charset="-122"/>
                <a:ea typeface="微软雅黑" panose="020B0503020204020204" charset="-122"/>
                <a:cs typeface="微软雅黑" panose="020B0503020204020204" charset="-122"/>
              </a:rPr>
              <a:t>器间的接口，便</a:t>
            </a:r>
            <a:r>
              <a:rPr sz="1400" spc="0" dirty="0">
                <a:solidFill>
                  <a:schemeClr val="dk1"/>
                </a:solidFill>
                <a:latin typeface="微软雅黑" panose="020B0503020204020204" charset="-122"/>
                <a:ea typeface="微软雅黑" panose="020B0503020204020204" charset="-122"/>
                <a:cs typeface="微软雅黑" panose="020B0503020204020204" charset="-122"/>
              </a:rPr>
              <a:t>于实现遥测和遥控。</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80035" algn="l" rtl="0" eaLnBrk="0">
              <a:lnSpc>
                <a:spcPct val="123000"/>
              </a:lnSpc>
              <a:spcBef>
                <a:spcPts val="600"/>
              </a:spcBef>
            </a:pPr>
            <a:r>
              <a:rPr sz="1400" b="1" spc="50" dirty="0">
                <a:solidFill>
                  <a:schemeClr val="dk1"/>
                </a:solidFill>
                <a:latin typeface="微软雅黑" panose="020B0503020204020204" charset="-122"/>
                <a:ea typeface="微软雅黑" panose="020B0503020204020204" charset="-122"/>
                <a:cs typeface="微软雅黑" panose="020B0503020204020204" charset="-122"/>
              </a:rPr>
              <a:t>(6)</a:t>
            </a:r>
            <a:r>
              <a:rPr sz="1400" spc="50" dirty="0">
                <a:solidFill>
                  <a:schemeClr val="dk1"/>
                </a:solidFill>
                <a:latin typeface="微软雅黑" panose="020B0503020204020204" charset="-122"/>
                <a:ea typeface="微软雅黑" panose="020B0503020204020204" charset="-122"/>
                <a:cs typeface="微软雅黑" panose="020B0503020204020204" charset="-122"/>
              </a:rPr>
              <a:t>微波无显著辐射危害。微波传感器存在的主要问题是零点漂移</a:t>
            </a:r>
            <a:r>
              <a:rPr sz="1400" spc="0" dirty="0">
                <a:solidFill>
                  <a:schemeClr val="dk1"/>
                </a:solidFill>
                <a:latin typeface="微软雅黑" panose="020B0503020204020204" charset="-122"/>
                <a:ea typeface="微软雅黑" panose="020B0503020204020204" charset="-122"/>
                <a:cs typeface="微软雅黑" panose="020B0503020204020204" charset="-122"/>
              </a:rPr>
              <a:t>和标定尚未得到很</a:t>
            </a:r>
            <a:r>
              <a:rPr sz="1400" spc="-10" dirty="0">
                <a:solidFill>
                  <a:schemeClr val="dk1"/>
                </a:solidFill>
                <a:latin typeface="微软雅黑" panose="020B0503020204020204" charset="-122"/>
                <a:ea typeface="微软雅黑" panose="020B0503020204020204" charset="-122"/>
                <a:cs typeface="微软雅黑" panose="020B0503020204020204" charset="-122"/>
              </a:rPr>
              <a:t>好的解决</a:t>
            </a:r>
            <a:r>
              <a:rPr sz="1400" spc="0" dirty="0">
                <a:solidFill>
                  <a:schemeClr val="dk1"/>
                </a:solidFill>
                <a:latin typeface="微软雅黑" panose="020B0503020204020204" charset="-122"/>
                <a:ea typeface="微软雅黑" panose="020B0503020204020204" charset="-122"/>
                <a:cs typeface="微软雅黑" panose="020B0503020204020204" charset="-122"/>
              </a:rPr>
              <a:t>，以及使用时外界环境因素影响较多，如温度、气压、取样位置等。</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66065" algn="l" rtl="0" eaLnBrk="0">
              <a:lnSpc>
                <a:spcPct val="123000"/>
              </a:lnSpc>
              <a:spcBef>
                <a:spcPts val="590"/>
              </a:spcBef>
            </a:pPr>
            <a:r>
              <a:rPr sz="1400" spc="50" dirty="0">
                <a:solidFill>
                  <a:schemeClr val="dk1"/>
                </a:solidFill>
                <a:latin typeface="微软雅黑" panose="020B0503020204020204" charset="-122"/>
                <a:ea typeface="微软雅黑" panose="020B0503020204020204" charset="-122"/>
                <a:cs typeface="微软雅黑" panose="020B0503020204020204" charset="-122"/>
              </a:rPr>
              <a:t>微波传感器的应用也十分广泛，诸如微波液位计、微波湿度传感器、微波测</a:t>
            </a:r>
            <a:r>
              <a:rPr sz="1400" spc="20" dirty="0">
                <a:solidFill>
                  <a:schemeClr val="dk1"/>
                </a:solidFill>
                <a:latin typeface="微软雅黑" panose="020B0503020204020204" charset="-122"/>
                <a:ea typeface="微软雅黑" panose="020B0503020204020204" charset="-122"/>
                <a:cs typeface="微软雅黑" panose="020B0503020204020204" charset="-122"/>
              </a:rPr>
              <a:t>厚</a:t>
            </a:r>
            <a:r>
              <a:rPr sz="1400" spc="0" dirty="0">
                <a:solidFill>
                  <a:schemeClr val="dk1"/>
                </a:solidFill>
                <a:latin typeface="微软雅黑" panose="020B0503020204020204" charset="-122"/>
                <a:ea typeface="微软雅黑" panose="020B0503020204020204" charset="-122"/>
                <a:cs typeface="微软雅黑" panose="020B0503020204020204" charset="-122"/>
              </a:rPr>
              <a:t>仪、</a:t>
            </a:r>
            <a:r>
              <a:rPr sz="1400" spc="10" dirty="0">
                <a:solidFill>
                  <a:schemeClr val="dk1"/>
                </a:solidFill>
                <a:latin typeface="微软雅黑" panose="020B0503020204020204" charset="-122"/>
                <a:ea typeface="微软雅黑" panose="020B0503020204020204" charset="-122"/>
                <a:cs typeface="微软雅黑" panose="020B0503020204020204" charset="-122"/>
              </a:rPr>
              <a:t>微波辐射计等，同时，微波传感器还用于测定物体的速度和距</a:t>
            </a:r>
            <a:r>
              <a:rPr sz="1400" spc="0" dirty="0">
                <a:solidFill>
                  <a:schemeClr val="dk1"/>
                </a:solidFill>
                <a:latin typeface="微软雅黑" panose="020B0503020204020204" charset="-122"/>
                <a:ea typeface="微软雅黑" panose="020B0503020204020204" charset="-122"/>
                <a:cs typeface="微软雅黑" panose="020B0503020204020204" charset="-122"/>
              </a:rPr>
              <a:t>离。</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287020" algn="l" rtl="0" eaLnBrk="0">
              <a:lnSpc>
                <a:spcPts val="1300"/>
              </a:lnSpc>
              <a:spcBef>
                <a:spcPts val="580"/>
              </a:spcBef>
            </a:pPr>
            <a:r>
              <a:rPr sz="1400" b="1" spc="-20" dirty="0">
                <a:solidFill>
                  <a:schemeClr val="dk1"/>
                </a:solidFill>
                <a:latin typeface="微软雅黑" panose="020B0503020204020204" charset="-122"/>
                <a:ea typeface="微软雅黑" panose="020B0503020204020204" charset="-122"/>
                <a:cs typeface="微软雅黑" panose="020B0503020204020204" charset="-122"/>
              </a:rPr>
              <a:t>1.</a:t>
            </a:r>
            <a:r>
              <a:rPr sz="1400" spc="-20" dirty="0">
                <a:solidFill>
                  <a:schemeClr val="dk1"/>
                </a:solidFill>
                <a:latin typeface="微软雅黑" panose="020B0503020204020204" charset="-122"/>
                <a:ea typeface="微软雅黑" panose="020B0503020204020204" charset="-122"/>
                <a:cs typeface="微软雅黑" panose="020B0503020204020204" charset="-122"/>
              </a:rPr>
              <a:t>微波</a:t>
            </a:r>
            <a:r>
              <a:rPr sz="1400" spc="0" dirty="0">
                <a:solidFill>
                  <a:schemeClr val="dk1"/>
                </a:solidFill>
                <a:latin typeface="微软雅黑" panose="020B0503020204020204" charset="-122"/>
                <a:ea typeface="微软雅黑" panose="020B0503020204020204" charset="-122"/>
                <a:cs typeface="微软雅黑" panose="020B0503020204020204" charset="-122"/>
              </a:rPr>
              <a:t>液位计</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5000"/>
              </a:lnSpc>
            </a:pP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279400" algn="l" rtl="0" eaLnBrk="0">
              <a:lnSpc>
                <a:spcPct val="97000"/>
              </a:lnSpc>
              <a:spcBef>
                <a:spcPts val="0"/>
              </a:spcBef>
            </a:pPr>
            <a:r>
              <a:rPr sz="1400" spc="20" dirty="0">
                <a:solidFill>
                  <a:schemeClr val="dk1"/>
                </a:solidFill>
                <a:latin typeface="微软雅黑" panose="020B0503020204020204" charset="-122"/>
                <a:ea typeface="微软雅黑" panose="020B0503020204020204" charset="-122"/>
                <a:cs typeface="微软雅黑" panose="020B0503020204020204" charset="-122"/>
              </a:rPr>
              <a:t>微波液位计原理如图</a:t>
            </a:r>
            <a:r>
              <a:rPr sz="1400" b="1" spc="20" dirty="0">
                <a:solidFill>
                  <a:schemeClr val="dk1"/>
                </a:solidFill>
                <a:latin typeface="微软雅黑" panose="020B0503020204020204" charset="-122"/>
                <a:ea typeface="微软雅黑" panose="020B0503020204020204" charset="-122"/>
                <a:cs typeface="微软雅黑" panose="020B0503020204020204" charset="-122"/>
              </a:rPr>
              <a:t>98</a:t>
            </a:r>
            <a:r>
              <a:rPr sz="1400" spc="20" dirty="0">
                <a:solidFill>
                  <a:schemeClr val="dk1"/>
                </a:solidFill>
                <a:latin typeface="微软雅黑" panose="020B0503020204020204" charset="-122"/>
                <a:ea typeface="微软雅黑" panose="020B0503020204020204" charset="-122"/>
                <a:cs typeface="微软雅黑" panose="020B0503020204020204" charset="-122"/>
              </a:rPr>
              <a:t>所示。相距为</a:t>
            </a:r>
            <a:r>
              <a:rPr sz="1400" b="1" spc="0" dirty="0">
                <a:solidFill>
                  <a:schemeClr val="dk1"/>
                </a:solidFill>
                <a:latin typeface="微软雅黑" panose="020B0503020204020204" charset="-122"/>
                <a:ea typeface="微软雅黑" panose="020B0503020204020204" charset="-122"/>
                <a:cs typeface="微软雅黑" panose="020B0503020204020204" charset="-122"/>
              </a:rPr>
              <a:t>S</a:t>
            </a:r>
            <a:r>
              <a:rPr sz="1400" spc="20" dirty="0">
                <a:solidFill>
                  <a:schemeClr val="dk1"/>
                </a:solidFill>
                <a:latin typeface="微软雅黑" panose="020B0503020204020204" charset="-122"/>
                <a:ea typeface="微软雅黑" panose="020B0503020204020204" charset="-122"/>
                <a:cs typeface="微软雅黑" panose="020B0503020204020204" charset="-122"/>
              </a:rPr>
              <a:t>的发射天线与接收</a:t>
            </a:r>
            <a:r>
              <a:rPr sz="1400" spc="10" dirty="0">
                <a:solidFill>
                  <a:schemeClr val="dk1"/>
                </a:solidFill>
                <a:latin typeface="微软雅黑" panose="020B0503020204020204" charset="-122"/>
                <a:ea typeface="微软雅黑" panose="020B0503020204020204" charset="-122"/>
                <a:cs typeface="微软雅黑" panose="020B0503020204020204" charset="-122"/>
              </a:rPr>
              <a:t>天</a:t>
            </a:r>
            <a:r>
              <a:rPr sz="1400" spc="0" dirty="0">
                <a:solidFill>
                  <a:schemeClr val="dk1"/>
                </a:solidFill>
                <a:latin typeface="微软雅黑" panose="020B0503020204020204" charset="-122"/>
                <a:ea typeface="微软雅黑" panose="020B0503020204020204" charset="-122"/>
                <a:cs typeface="微软雅黑" panose="020B0503020204020204" charset="-122"/>
              </a:rPr>
              <a:t>线，相互成一定角度。</a:t>
            </a:r>
            <a:endParaRPr lang="en-US" altLang="en-US" sz="14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7"/>
            </p:custDataLst>
          </p:nvPr>
        </p:nvSpPr>
        <p:spPr>
          <a:xfrm>
            <a:off x="5669834" y="4135065"/>
            <a:ext cx="6147486" cy="369570"/>
          </a:xfrm>
          <a:prstGeom prst="rect">
            <a:avLst/>
          </a:prstGeom>
          <a:noFill/>
        </p:spPr>
        <p:txBody>
          <a:bodyPr wrap="square">
            <a:spAutoFit/>
          </a:bodyPr>
          <a:lstStyle/>
          <a:p>
            <a:pPr algn="l" rtl="0" eaLnBrk="0">
              <a:lnSpc>
                <a:spcPct val="83000"/>
              </a:lnSpc>
            </a:pPr>
            <a:endParaRPr lang="zh-CN"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991360" algn="l" rtl="0" eaLnBrk="0">
              <a:lnSpc>
                <a:spcPts val="1375"/>
              </a:lnSpc>
            </a:pPr>
            <a:r>
              <a:rPr lang="zh-CN" altLang="en-US" sz="1800" spc="2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800" b="1" spc="20" dirty="0">
                <a:solidFill>
                  <a:schemeClr val="dk1"/>
                </a:solidFill>
                <a:latin typeface="微软雅黑" panose="020B0503020204020204" charset="-122"/>
                <a:ea typeface="微软雅黑" panose="020B0503020204020204" charset="-122"/>
                <a:cs typeface="微软雅黑" panose="020B0503020204020204" charset="-122"/>
              </a:rPr>
              <a:t>9</a:t>
            </a:r>
            <a:r>
              <a:rPr lang="zh-CN" altLang="en-US" sz="1800"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b="1" spc="20" dirty="0">
                <a:solidFill>
                  <a:schemeClr val="dk1"/>
                </a:solidFill>
                <a:latin typeface="微软雅黑" panose="020B0503020204020204" charset="-122"/>
                <a:ea typeface="微软雅黑" panose="020B0503020204020204" charset="-122"/>
                <a:cs typeface="微软雅黑" panose="020B0503020204020204" charset="-122"/>
              </a:rPr>
              <a:t>8</a:t>
            </a:r>
            <a:r>
              <a:rPr lang="zh-CN" altLang="en-US" sz="1800" spc="20" dirty="0">
                <a:solidFill>
                  <a:schemeClr val="dk1"/>
                </a:solidFill>
                <a:latin typeface="微软雅黑" panose="020B0503020204020204" charset="-122"/>
                <a:ea typeface="微软雅黑" panose="020B0503020204020204" charset="-122"/>
                <a:cs typeface="微软雅黑" panose="020B0503020204020204" charset="-122"/>
              </a:rPr>
              <a:t>微波液位计原</a:t>
            </a:r>
            <a:r>
              <a:rPr lang="zh-CN" altLang="en-US" sz="1800" spc="10" dirty="0">
                <a:solidFill>
                  <a:schemeClr val="dk1"/>
                </a:solidFill>
                <a:latin typeface="微软雅黑" panose="020B0503020204020204" charset="-122"/>
                <a:ea typeface="微软雅黑" panose="020B0503020204020204" charset="-122"/>
                <a:cs typeface="微软雅黑" panose="020B0503020204020204" charset="-122"/>
              </a:rPr>
              <a:t>理</a:t>
            </a:r>
            <a:endParaRPr lang="zh-CN" altLang="en-US" sz="1800" spc="1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8" name="picture 174"/>
          <p:cNvPicPr>
            <a:picLocks noChangeAspect="1"/>
          </p:cNvPicPr>
          <p:nvPr/>
        </p:nvPicPr>
        <p:blipFill>
          <a:blip r:embed="rId8"/>
          <a:stretch>
            <a:fillRect/>
          </a:stretch>
        </p:blipFill>
        <p:spPr>
          <a:xfrm rot="21600000">
            <a:off x="6876028" y="1826125"/>
            <a:ext cx="4679393" cy="1880992"/>
          </a:xfrm>
          <a:prstGeom prst="rect">
            <a:avLst/>
          </a:prstGeom>
        </p:spPr>
      </p:pic>
      <p:sp>
        <p:nvSpPr>
          <p:cNvPr id="9" name="textbox 177"/>
          <p:cNvSpPr/>
          <p:nvPr>
            <p:custDataLst>
              <p:tags r:id="rId9"/>
            </p:custDataLst>
          </p:nvPr>
        </p:nvSpPr>
        <p:spPr>
          <a:xfrm>
            <a:off x="6614130" y="839991"/>
            <a:ext cx="5203190" cy="558186"/>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1270" algn="l" rtl="0" eaLnBrk="0">
              <a:lnSpc>
                <a:spcPct val="134000"/>
              </a:lnSpc>
            </a:pPr>
            <a:r>
              <a:rPr sz="1200" spc="70" dirty="0">
                <a:solidFill>
                  <a:schemeClr val="dk1"/>
                </a:solidFill>
                <a:latin typeface="微软雅黑" panose="020B0503020204020204" charset="-122"/>
                <a:ea typeface="微软雅黑" panose="020B0503020204020204" charset="-122"/>
                <a:cs typeface="微软雅黑" panose="020B0503020204020204" charset="-122"/>
              </a:rPr>
              <a:t>波长为</a:t>
            </a:r>
            <a:r>
              <a:rPr sz="1200" b="1" spc="70" dirty="0">
                <a:solidFill>
                  <a:schemeClr val="dk1"/>
                </a:solidFill>
                <a:latin typeface="微软雅黑" panose="020B0503020204020204" charset="-122"/>
                <a:ea typeface="微软雅黑" panose="020B0503020204020204" charset="-122"/>
                <a:cs typeface="微软雅黑" panose="020B0503020204020204" charset="-122"/>
              </a:rPr>
              <a:t>λ</a:t>
            </a:r>
            <a:r>
              <a:rPr sz="1200" spc="70" dirty="0">
                <a:solidFill>
                  <a:schemeClr val="dk1"/>
                </a:solidFill>
                <a:latin typeface="微软雅黑" panose="020B0503020204020204" charset="-122"/>
                <a:ea typeface="微软雅黑" panose="020B0503020204020204" charset="-122"/>
                <a:cs typeface="微软雅黑" panose="020B0503020204020204" charset="-122"/>
              </a:rPr>
              <a:t>的微波信号从被测液面反射后进入接收天线。接收天线接收到的</a:t>
            </a:r>
            <a:r>
              <a:rPr sz="1200" spc="50" dirty="0">
                <a:solidFill>
                  <a:schemeClr val="dk1"/>
                </a:solidFill>
                <a:latin typeface="微软雅黑" panose="020B0503020204020204" charset="-122"/>
                <a:ea typeface="微软雅黑" panose="020B0503020204020204" charset="-122"/>
                <a:cs typeface="微软雅黑" panose="020B0503020204020204" charset="-122"/>
              </a:rPr>
              <a:t>微</a:t>
            </a:r>
            <a:r>
              <a:rPr sz="1200" spc="0" dirty="0">
                <a:solidFill>
                  <a:schemeClr val="dk1"/>
                </a:solidFill>
                <a:latin typeface="微软雅黑" panose="020B0503020204020204" charset="-122"/>
                <a:ea typeface="微软雅黑" panose="020B0503020204020204" charset="-122"/>
                <a:cs typeface="微软雅黑" panose="020B0503020204020204" charset="-122"/>
              </a:rPr>
              <a:t>波功率的大</a:t>
            </a:r>
            <a:r>
              <a:rPr sz="1200" spc="30" dirty="0">
                <a:solidFill>
                  <a:schemeClr val="dk1"/>
                </a:solidFill>
                <a:latin typeface="微软雅黑" panose="020B0503020204020204" charset="-122"/>
                <a:ea typeface="微软雅黑" panose="020B0503020204020204" charset="-122"/>
                <a:cs typeface="微软雅黑" panose="020B0503020204020204" charset="-122"/>
              </a:rPr>
              <a:t>小将随着被测液面的高低而变化。</a:t>
            </a:r>
            <a:endParaRPr lang="en-US" altLang="en-US" sz="1200" spc="3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7" name="图片 6"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73"/>
          <p:cNvSpPr/>
          <p:nvPr/>
        </p:nvSpPr>
        <p:spPr>
          <a:xfrm>
            <a:off x="394649" y="273970"/>
            <a:ext cx="5338886" cy="4375312"/>
          </a:xfrm>
          <a:prstGeom prst="rect">
            <a:avLst/>
          </a:prstGeom>
        </p:spPr>
        <p:txBody>
          <a:bodyPr vert="horz" wrap="square" lIns="0" tIns="0" rIns="0" bIns="0"/>
          <a:lstStyle/>
          <a:p>
            <a:pPr marL="278130" algn="l" rtl="0" eaLnBrk="0">
              <a:lnSpc>
                <a:spcPts val="1300"/>
              </a:lnSpc>
              <a:spcBef>
                <a:spcPts val="780"/>
              </a:spcBef>
            </a:pPr>
            <a:r>
              <a:rPr sz="1050" b="1" spc="10" dirty="0">
                <a:solidFill>
                  <a:srgbClr val="000000"/>
                </a:solidFill>
                <a:latin typeface="微软雅黑" panose="020B0503020204020204" charset="-122"/>
                <a:ea typeface="微软雅黑" panose="020B0503020204020204" charset="-122"/>
                <a:cs typeface="微软雅黑" panose="020B0503020204020204" charset="-122"/>
              </a:rPr>
              <a:t>2.</a:t>
            </a:r>
            <a:r>
              <a:rPr sz="1050" spc="0" dirty="0">
                <a:solidFill>
                  <a:srgbClr val="000000"/>
                </a:solidFill>
                <a:latin typeface="微软雅黑" panose="020B0503020204020204" charset="-122"/>
                <a:ea typeface="微软雅黑" panose="020B0503020204020204" charset="-122"/>
                <a:cs typeface="微软雅黑" panose="020B0503020204020204" charset="-122"/>
              </a:rPr>
              <a:t>微波湿度传感器</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34000"/>
              </a:lnSpc>
              <a:spcBef>
                <a:spcPts val="500"/>
              </a:spcBef>
            </a:pPr>
            <a:r>
              <a:rPr sz="1050" spc="40" dirty="0">
                <a:solidFill>
                  <a:srgbClr val="000000"/>
                </a:solidFill>
                <a:latin typeface="微软雅黑" panose="020B0503020204020204" charset="-122"/>
                <a:ea typeface="微软雅黑" panose="020B0503020204020204" charset="-122"/>
                <a:cs typeface="微软雅黑" panose="020B0503020204020204" charset="-122"/>
              </a:rPr>
              <a:t>水分子是极性分子，常态下以偶极子形式杂乱无章地分布着。在外电场</a:t>
            </a:r>
            <a:r>
              <a:rPr sz="1050" spc="20" dirty="0">
                <a:solidFill>
                  <a:srgbClr val="000000"/>
                </a:solidFill>
                <a:latin typeface="微软雅黑" panose="020B0503020204020204" charset="-122"/>
                <a:ea typeface="微软雅黑" panose="020B0503020204020204" charset="-122"/>
                <a:cs typeface="微软雅黑" panose="020B0503020204020204" charset="-122"/>
              </a:rPr>
              <a:t>作</a:t>
            </a:r>
            <a:r>
              <a:rPr sz="1050" spc="0" dirty="0">
                <a:solidFill>
                  <a:srgbClr val="000000"/>
                </a:solidFill>
                <a:latin typeface="微软雅黑" panose="020B0503020204020204" charset="-122"/>
                <a:ea typeface="微软雅黑" panose="020B0503020204020204" charset="-122"/>
                <a:cs typeface="微软雅黑" panose="020B0503020204020204" charset="-122"/>
              </a:rPr>
              <a:t>用下，偶</a:t>
            </a:r>
            <a:r>
              <a:rPr sz="1050" spc="40" dirty="0">
                <a:solidFill>
                  <a:srgbClr val="000000"/>
                </a:solidFill>
                <a:latin typeface="微软雅黑" panose="020B0503020204020204" charset="-122"/>
                <a:ea typeface="微软雅黑" panose="020B0503020204020204" charset="-122"/>
                <a:cs typeface="微软雅黑" panose="020B0503020204020204" charset="-122"/>
              </a:rPr>
              <a:t>极子会形成定向排列。当微波场中有水分子时，偶极子受电场的作用而反复取</a:t>
            </a:r>
            <a:r>
              <a:rPr sz="1050" spc="0" dirty="0">
                <a:solidFill>
                  <a:srgbClr val="000000"/>
                </a:solidFill>
                <a:latin typeface="微软雅黑" panose="020B0503020204020204" charset="-122"/>
                <a:ea typeface="微软雅黑" panose="020B0503020204020204" charset="-122"/>
                <a:cs typeface="微软雅黑" panose="020B0503020204020204" charset="-122"/>
              </a:rPr>
              <a:t>向，不断</a:t>
            </a:r>
            <a:r>
              <a:rPr sz="1050" spc="40" dirty="0">
                <a:solidFill>
                  <a:srgbClr val="000000"/>
                </a:solidFill>
                <a:latin typeface="微软雅黑" panose="020B0503020204020204" charset="-122"/>
                <a:ea typeface="微软雅黑" panose="020B0503020204020204" charset="-122"/>
                <a:cs typeface="微软雅黑" panose="020B0503020204020204" charset="-122"/>
              </a:rPr>
              <a:t>从电场中得到能量</a:t>
            </a:r>
            <a:r>
              <a:rPr sz="1050" b="1" spc="40" dirty="0">
                <a:solidFill>
                  <a:srgbClr val="000000"/>
                </a:solidFill>
                <a:latin typeface="微软雅黑" panose="020B0503020204020204" charset="-122"/>
                <a:ea typeface="微软雅黑" panose="020B0503020204020204" charset="-122"/>
                <a:cs typeface="微软雅黑" panose="020B0503020204020204" charset="-122"/>
              </a:rPr>
              <a:t>(</a:t>
            </a:r>
            <a:r>
              <a:rPr sz="1050" spc="40" dirty="0">
                <a:solidFill>
                  <a:srgbClr val="000000"/>
                </a:solidFill>
                <a:latin typeface="微软雅黑" panose="020B0503020204020204" charset="-122"/>
                <a:ea typeface="微软雅黑" panose="020B0503020204020204" charset="-122"/>
                <a:cs typeface="微软雅黑" panose="020B0503020204020204" charset="-122"/>
              </a:rPr>
              <a:t>储能</a:t>
            </a:r>
            <a:r>
              <a:rPr sz="1050" b="1" spc="40" dirty="0">
                <a:solidFill>
                  <a:srgbClr val="000000"/>
                </a:solidFill>
                <a:latin typeface="微软雅黑" panose="020B0503020204020204" charset="-122"/>
                <a:ea typeface="微软雅黑" panose="020B0503020204020204" charset="-122"/>
                <a:cs typeface="微软雅黑" panose="020B0503020204020204" charset="-122"/>
              </a:rPr>
              <a:t>)</a:t>
            </a:r>
            <a:r>
              <a:rPr sz="1050" spc="40" dirty="0">
                <a:solidFill>
                  <a:srgbClr val="000000"/>
                </a:solidFill>
                <a:latin typeface="微软雅黑" panose="020B0503020204020204" charset="-122"/>
                <a:ea typeface="微软雅黑" panose="020B0503020204020204" charset="-122"/>
                <a:cs typeface="微软雅黑" panose="020B0503020204020204" charset="-122"/>
              </a:rPr>
              <a:t>，又不断释放能量</a:t>
            </a:r>
            <a:r>
              <a:rPr sz="1050" b="1" spc="40" dirty="0">
                <a:solidFill>
                  <a:srgbClr val="000000"/>
                </a:solidFill>
                <a:latin typeface="微软雅黑" panose="020B0503020204020204" charset="-122"/>
                <a:ea typeface="微软雅黑" panose="020B0503020204020204" charset="-122"/>
                <a:cs typeface="微软雅黑" panose="020B0503020204020204" charset="-122"/>
              </a:rPr>
              <a:t>(</a:t>
            </a:r>
            <a:r>
              <a:rPr sz="1050" spc="40" dirty="0">
                <a:solidFill>
                  <a:srgbClr val="000000"/>
                </a:solidFill>
                <a:latin typeface="微软雅黑" panose="020B0503020204020204" charset="-122"/>
                <a:ea typeface="微软雅黑" panose="020B0503020204020204" charset="-122"/>
                <a:cs typeface="微软雅黑" panose="020B0503020204020204" charset="-122"/>
              </a:rPr>
              <a:t>放能</a:t>
            </a:r>
            <a:r>
              <a:rPr sz="1050" b="1" spc="40" dirty="0">
                <a:solidFill>
                  <a:srgbClr val="000000"/>
                </a:solidFill>
                <a:latin typeface="微软雅黑" panose="020B0503020204020204" charset="-122"/>
                <a:ea typeface="微软雅黑" panose="020B0503020204020204" charset="-122"/>
                <a:cs typeface="微软雅黑" panose="020B0503020204020204" charset="-122"/>
              </a:rPr>
              <a:t>)</a:t>
            </a:r>
            <a:r>
              <a:rPr sz="1050" spc="40" dirty="0">
                <a:solidFill>
                  <a:srgbClr val="000000"/>
                </a:solidFill>
                <a:latin typeface="微软雅黑" panose="020B0503020204020204" charset="-122"/>
                <a:ea typeface="微软雅黑" panose="020B0503020204020204" charset="-122"/>
                <a:cs typeface="微软雅黑" panose="020B0503020204020204" charset="-122"/>
              </a:rPr>
              <a:t>，前者表现为微波信号的</a:t>
            </a:r>
            <a:r>
              <a:rPr sz="1050" spc="30" dirty="0">
                <a:solidFill>
                  <a:srgbClr val="000000"/>
                </a:solidFill>
                <a:latin typeface="微软雅黑" panose="020B0503020204020204" charset="-122"/>
                <a:ea typeface="微软雅黑" panose="020B0503020204020204" charset="-122"/>
                <a:cs typeface="微软雅黑" panose="020B0503020204020204" charset="-122"/>
              </a:rPr>
              <a:t>相</a:t>
            </a:r>
            <a:r>
              <a:rPr sz="1050" spc="0" dirty="0">
                <a:solidFill>
                  <a:srgbClr val="000000"/>
                </a:solidFill>
                <a:latin typeface="微软雅黑" panose="020B0503020204020204" charset="-122"/>
                <a:ea typeface="微软雅黑" panose="020B0503020204020204" charset="-122"/>
                <a:cs typeface="微软雅黑" panose="020B0503020204020204" charset="-122"/>
              </a:rPr>
              <a:t>移，后者</a:t>
            </a:r>
            <a:r>
              <a:rPr sz="1050" spc="20" dirty="0">
                <a:solidFill>
                  <a:srgbClr val="000000"/>
                </a:solidFill>
                <a:latin typeface="微软雅黑" panose="020B0503020204020204" charset="-122"/>
                <a:ea typeface="微软雅黑" panose="020B0503020204020204" charset="-122"/>
                <a:cs typeface="微软雅黑" panose="020B0503020204020204" charset="-122"/>
              </a:rPr>
              <a:t>表现为微波信号的衰减。这个特性可用水分子自身介电常数</a:t>
            </a:r>
            <a:r>
              <a:rPr sz="1050" b="1" spc="20" dirty="0">
                <a:solidFill>
                  <a:srgbClr val="000000"/>
                </a:solidFill>
                <a:latin typeface="微软雅黑" panose="020B0503020204020204" charset="-122"/>
                <a:ea typeface="微软雅黑" panose="020B0503020204020204" charset="-122"/>
                <a:cs typeface="微软雅黑" panose="020B0503020204020204" charset="-122"/>
              </a:rPr>
              <a:t>ε</a:t>
            </a:r>
            <a:r>
              <a:rPr sz="1050" spc="20" dirty="0">
                <a:solidFill>
                  <a:srgbClr val="000000"/>
                </a:solidFill>
                <a:latin typeface="微软雅黑" panose="020B0503020204020204" charset="-122"/>
                <a:ea typeface="微软雅黑" panose="020B0503020204020204" charset="-122"/>
                <a:cs typeface="微软雅黑" panose="020B0503020204020204" charset="-122"/>
              </a:rPr>
              <a:t>来表征，</a:t>
            </a:r>
            <a:r>
              <a:rPr sz="1050" spc="0" dirty="0">
                <a:solidFill>
                  <a:srgbClr val="000000"/>
                </a:solidFill>
                <a:latin typeface="微软雅黑" panose="020B0503020204020204" charset="-122"/>
                <a:ea typeface="微软雅黑" panose="020B0503020204020204" charset="-122"/>
                <a:cs typeface="微软雅黑" panose="020B0503020204020204" charset="-122"/>
              </a:rPr>
              <a:t>即</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algn="r" rtl="0" eaLnBrk="0">
              <a:lnSpc>
                <a:spcPct val="83000"/>
              </a:lnSpc>
              <a:spcBef>
                <a:spcPts val="705"/>
              </a:spcBef>
            </a:pPr>
            <a:r>
              <a:rPr sz="1050" b="1" spc="-20" dirty="0">
                <a:solidFill>
                  <a:srgbClr val="000000"/>
                </a:solidFill>
                <a:latin typeface="微软雅黑" panose="020B0503020204020204" charset="-122"/>
                <a:ea typeface="微软雅黑" panose="020B0503020204020204" charset="-122"/>
                <a:cs typeface="微软雅黑" panose="020B0503020204020204" charset="-122"/>
              </a:rPr>
              <a:t>ε</a:t>
            </a:r>
            <a:r>
              <a:rPr sz="1050" spc="-20" dirty="0">
                <a:solidFill>
                  <a:srgbClr val="000000"/>
                </a:solidFill>
                <a:latin typeface="微软雅黑" panose="020B0503020204020204" charset="-122"/>
                <a:ea typeface="微软雅黑" panose="020B0503020204020204" charset="-122"/>
                <a:cs typeface="微软雅黑" panose="020B0503020204020204" charset="-122"/>
              </a:rPr>
              <a:t>＝</a:t>
            </a:r>
            <a:r>
              <a:rPr sz="1050" b="1" spc="-20" dirty="0">
                <a:solidFill>
                  <a:srgbClr val="000000"/>
                </a:solidFill>
                <a:latin typeface="微软雅黑" panose="020B0503020204020204" charset="-122"/>
                <a:ea typeface="微软雅黑" panose="020B0503020204020204" charset="-122"/>
                <a:cs typeface="微软雅黑" panose="020B0503020204020204" charset="-122"/>
              </a:rPr>
              <a:t>ε′</a:t>
            </a:r>
            <a:r>
              <a:rPr sz="1050" spc="-20" dirty="0">
                <a:solidFill>
                  <a:srgbClr val="000000"/>
                </a:solidFill>
                <a:latin typeface="微软雅黑" panose="020B0503020204020204" charset="-122"/>
                <a:ea typeface="微软雅黑" panose="020B0503020204020204" charset="-122"/>
                <a:cs typeface="微软雅黑" panose="020B0503020204020204" charset="-122"/>
              </a:rPr>
              <a:t>＋</a:t>
            </a:r>
            <a:r>
              <a:rPr sz="1050" b="1" spc="-20" dirty="0">
                <a:solidFill>
                  <a:srgbClr val="000000"/>
                </a:solidFill>
                <a:latin typeface="微软雅黑" panose="020B0503020204020204" charset="-122"/>
                <a:ea typeface="微软雅黑" panose="020B0503020204020204" charset="-122"/>
                <a:cs typeface="微软雅黑" panose="020B0503020204020204" charset="-122"/>
              </a:rPr>
              <a:t>αε″</a:t>
            </a:r>
            <a:r>
              <a:rPr sz="1050" b="1" spc="0" dirty="0">
                <a:solidFill>
                  <a:srgbClr val="000000"/>
                </a:solidFill>
                <a:latin typeface="微软雅黑" panose="020B0503020204020204" charset="-122"/>
                <a:ea typeface="微软雅黑" panose="020B0503020204020204" charset="-122"/>
                <a:cs typeface="微软雅黑" panose="020B0503020204020204" charset="-122"/>
              </a:rPr>
              <a:t>(9</a:t>
            </a:r>
            <a:r>
              <a:rPr sz="1050" spc="0" dirty="0">
                <a:solidFill>
                  <a:srgbClr val="000000"/>
                </a:solidFill>
                <a:latin typeface="微软雅黑" panose="020B0503020204020204" charset="-122"/>
                <a:ea typeface="微软雅黑" panose="020B0503020204020204" charset="-122"/>
                <a:cs typeface="微软雅黑" panose="020B0503020204020204" charset="-122"/>
              </a:rPr>
              <a:t>－</a:t>
            </a:r>
            <a:r>
              <a:rPr sz="1050" b="1" spc="0" dirty="0">
                <a:solidFill>
                  <a:srgbClr val="000000"/>
                </a:solidFill>
                <a:latin typeface="微软雅黑" panose="020B0503020204020204" charset="-122"/>
                <a:ea typeface="微软雅黑" panose="020B0503020204020204" charset="-122"/>
                <a:cs typeface="微软雅黑" panose="020B0503020204020204" charset="-122"/>
              </a:rPr>
              <a:t>19)</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15240" algn="l" rtl="0" eaLnBrk="0">
              <a:lnSpc>
                <a:spcPct val="96000"/>
              </a:lnSpc>
              <a:spcBef>
                <a:spcPts val="660"/>
              </a:spcBef>
            </a:pPr>
            <a:r>
              <a:rPr sz="1050" spc="-10" dirty="0">
                <a:solidFill>
                  <a:srgbClr val="000000"/>
                </a:solidFill>
                <a:latin typeface="微软雅黑" panose="020B0503020204020204" charset="-122"/>
                <a:ea typeface="微软雅黑" panose="020B0503020204020204" charset="-122"/>
                <a:cs typeface="微软雅黑" panose="020B0503020204020204" charset="-122"/>
              </a:rPr>
              <a:t>式中，</a:t>
            </a:r>
            <a:r>
              <a:rPr sz="1050" b="1" spc="-10" dirty="0">
                <a:solidFill>
                  <a:srgbClr val="000000"/>
                </a:solidFill>
                <a:latin typeface="微软雅黑" panose="020B0503020204020204" charset="-122"/>
                <a:ea typeface="微软雅黑" panose="020B0503020204020204" charset="-122"/>
                <a:cs typeface="微软雅黑" panose="020B0503020204020204" charset="-122"/>
              </a:rPr>
              <a:t>ε′</a:t>
            </a:r>
            <a:r>
              <a:rPr sz="1050" spc="-10" dirty="0">
                <a:solidFill>
                  <a:srgbClr val="000000"/>
                </a:solidFill>
                <a:latin typeface="微软雅黑" panose="020B0503020204020204" charset="-122"/>
                <a:ea typeface="微软雅黑" panose="020B0503020204020204" charset="-122"/>
                <a:cs typeface="微软雅黑" panose="020B0503020204020204" charset="-122"/>
              </a:rPr>
              <a:t>为储能的度量，</a:t>
            </a:r>
            <a:r>
              <a:rPr sz="1050" b="1" spc="-10" dirty="0">
                <a:solidFill>
                  <a:srgbClr val="000000"/>
                </a:solidFill>
                <a:latin typeface="微软雅黑" panose="020B0503020204020204" charset="-122"/>
                <a:ea typeface="微软雅黑" panose="020B0503020204020204" charset="-122"/>
                <a:cs typeface="微软雅黑" panose="020B0503020204020204" charset="-122"/>
              </a:rPr>
              <a:t>ε″</a:t>
            </a:r>
            <a:r>
              <a:rPr sz="1050" spc="-10" dirty="0">
                <a:solidFill>
                  <a:srgbClr val="000000"/>
                </a:solidFill>
                <a:latin typeface="微软雅黑" panose="020B0503020204020204" charset="-122"/>
                <a:ea typeface="微软雅黑" panose="020B0503020204020204" charset="-122"/>
                <a:cs typeface="微软雅黑" panose="020B0503020204020204" charset="-122"/>
              </a:rPr>
              <a:t>为衰减的度量，</a:t>
            </a:r>
            <a:r>
              <a:rPr sz="1050" b="1" spc="-10" dirty="0">
                <a:solidFill>
                  <a:srgbClr val="000000"/>
                </a:solidFill>
                <a:latin typeface="微软雅黑" panose="020B0503020204020204" charset="-122"/>
                <a:ea typeface="微软雅黑" panose="020B0503020204020204" charset="-122"/>
                <a:cs typeface="微软雅黑" panose="020B0503020204020204" charset="-122"/>
              </a:rPr>
              <a:t>α</a:t>
            </a:r>
            <a:r>
              <a:rPr sz="1050" spc="-10" dirty="0">
                <a:solidFill>
                  <a:srgbClr val="000000"/>
                </a:solidFill>
                <a:latin typeface="微软雅黑" panose="020B0503020204020204" charset="-122"/>
                <a:ea typeface="微软雅黑" panose="020B0503020204020204" charset="-122"/>
                <a:cs typeface="微软雅黑" panose="020B0503020204020204" charset="-122"/>
              </a:rPr>
              <a:t>为常数。</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5430" algn="l" rtl="0" eaLnBrk="0">
              <a:lnSpc>
                <a:spcPct val="145000"/>
              </a:lnSpc>
              <a:spcBef>
                <a:spcPts val="35"/>
              </a:spcBef>
            </a:pPr>
            <a:r>
              <a:rPr sz="1050" b="1" spc="10" dirty="0">
                <a:solidFill>
                  <a:srgbClr val="000000"/>
                </a:solidFill>
                <a:latin typeface="微软雅黑" panose="020B0503020204020204" charset="-122"/>
                <a:ea typeface="微软雅黑" panose="020B0503020204020204" charset="-122"/>
                <a:cs typeface="微软雅黑" panose="020B0503020204020204" charset="-122"/>
              </a:rPr>
              <a:t>ε′</a:t>
            </a:r>
            <a:r>
              <a:rPr sz="1050" spc="10" dirty="0">
                <a:solidFill>
                  <a:srgbClr val="000000"/>
                </a:solidFill>
                <a:latin typeface="微软雅黑" panose="020B0503020204020204" charset="-122"/>
                <a:ea typeface="微软雅黑" panose="020B0503020204020204" charset="-122"/>
                <a:cs typeface="微软雅黑" panose="020B0503020204020204" charset="-122"/>
              </a:rPr>
              <a:t>与</a:t>
            </a:r>
            <a:r>
              <a:rPr sz="1050" b="1" spc="10" dirty="0">
                <a:solidFill>
                  <a:srgbClr val="000000"/>
                </a:solidFill>
                <a:latin typeface="微软雅黑" panose="020B0503020204020204" charset="-122"/>
                <a:ea typeface="微软雅黑" panose="020B0503020204020204" charset="-122"/>
                <a:cs typeface="微软雅黑" panose="020B0503020204020204" charset="-122"/>
              </a:rPr>
              <a:t>ε″</a:t>
            </a:r>
            <a:r>
              <a:rPr sz="1050" spc="10" dirty="0">
                <a:solidFill>
                  <a:srgbClr val="000000"/>
                </a:solidFill>
                <a:latin typeface="微软雅黑" panose="020B0503020204020204" charset="-122"/>
                <a:ea typeface="微软雅黑" panose="020B0503020204020204" charset="-122"/>
                <a:cs typeface="微软雅黑" panose="020B0503020204020204" charset="-122"/>
              </a:rPr>
              <a:t>不仅与材料有关，还与</a:t>
            </a:r>
            <a:r>
              <a:rPr sz="1050" spc="0" dirty="0">
                <a:solidFill>
                  <a:srgbClr val="000000"/>
                </a:solidFill>
                <a:latin typeface="微软雅黑" panose="020B0503020204020204" charset="-122"/>
                <a:ea typeface="微软雅黑" panose="020B0503020204020204" charset="-122"/>
                <a:cs typeface="微软雅黑" panose="020B0503020204020204" charset="-122"/>
              </a:rPr>
              <a:t>测试信号频率有关，所以极性分子均有此特性。一般干</a:t>
            </a:r>
            <a:r>
              <a:rPr sz="1050" spc="-20" dirty="0">
                <a:solidFill>
                  <a:srgbClr val="000000"/>
                </a:solidFill>
                <a:latin typeface="微软雅黑" panose="020B0503020204020204" charset="-122"/>
                <a:ea typeface="微软雅黑" panose="020B0503020204020204" charset="-122"/>
                <a:cs typeface="微软雅黑" panose="020B0503020204020204" charset="-122"/>
              </a:rPr>
              <a:t>燥的物体，如木材、皮革、谷物、纸张、塑料等，其</a:t>
            </a:r>
            <a:r>
              <a:rPr sz="1050" b="1" spc="-20" dirty="0">
                <a:solidFill>
                  <a:srgbClr val="000000"/>
                </a:solidFill>
                <a:latin typeface="微软雅黑" panose="020B0503020204020204" charset="-122"/>
                <a:ea typeface="微软雅黑" panose="020B0503020204020204" charset="-122"/>
                <a:cs typeface="微软雅黑" panose="020B0503020204020204" charset="-122"/>
              </a:rPr>
              <a:t>ε′</a:t>
            </a:r>
            <a:r>
              <a:rPr sz="1050" spc="-20" dirty="0">
                <a:solidFill>
                  <a:srgbClr val="000000"/>
                </a:solidFill>
                <a:latin typeface="微软雅黑" panose="020B0503020204020204" charset="-122"/>
                <a:ea typeface="微软雅黑" panose="020B0503020204020204" charset="-122"/>
                <a:cs typeface="微软雅黑" panose="020B0503020204020204" charset="-122"/>
              </a:rPr>
              <a:t>在</a:t>
            </a:r>
            <a:r>
              <a:rPr sz="1050" b="1" spc="-20" dirty="0">
                <a:solidFill>
                  <a:srgbClr val="000000"/>
                </a:solidFill>
                <a:latin typeface="微软雅黑" panose="020B0503020204020204" charset="-122"/>
                <a:ea typeface="微软雅黑" panose="020B0503020204020204" charset="-122"/>
                <a:cs typeface="微软雅黑" panose="020B0503020204020204" charset="-122"/>
              </a:rPr>
              <a:t>1~5</a:t>
            </a:r>
            <a:r>
              <a:rPr sz="1050" spc="-20" dirty="0">
                <a:solidFill>
                  <a:srgbClr val="000000"/>
                </a:solidFill>
                <a:latin typeface="微软雅黑" panose="020B0503020204020204" charset="-122"/>
                <a:ea typeface="微软雅黑" panose="020B0503020204020204" charset="-122"/>
                <a:cs typeface="微软雅黑" panose="020B0503020204020204" charset="-122"/>
              </a:rPr>
              <a:t>范围内，而水的</a:t>
            </a:r>
            <a:r>
              <a:rPr sz="1050" b="1" spc="0" dirty="0">
                <a:solidFill>
                  <a:srgbClr val="000000"/>
                </a:solidFill>
                <a:latin typeface="微软雅黑" panose="020B0503020204020204" charset="-122"/>
                <a:ea typeface="微软雅黑" panose="020B0503020204020204" charset="-122"/>
                <a:cs typeface="微软雅黑" panose="020B0503020204020204" charset="-122"/>
              </a:rPr>
              <a:t>ε′</a:t>
            </a:r>
            <a:r>
              <a:rPr sz="1050" spc="0" dirty="0">
                <a:solidFill>
                  <a:srgbClr val="000000"/>
                </a:solidFill>
                <a:latin typeface="微软雅黑" panose="020B0503020204020204" charset="-122"/>
                <a:ea typeface="微软雅黑" panose="020B0503020204020204" charset="-122"/>
                <a:cs typeface="微软雅黑" panose="020B0503020204020204" charset="-122"/>
              </a:rPr>
              <a:t>则高达</a:t>
            </a:r>
            <a:r>
              <a:rPr sz="1050" b="1" spc="-20" dirty="0">
                <a:solidFill>
                  <a:srgbClr val="000000"/>
                </a:solidFill>
                <a:latin typeface="微软雅黑" panose="020B0503020204020204" charset="-122"/>
                <a:ea typeface="微软雅黑" panose="020B0503020204020204" charset="-122"/>
                <a:cs typeface="微软雅黑" panose="020B0503020204020204" charset="-122"/>
              </a:rPr>
              <a:t>64</a:t>
            </a:r>
            <a:r>
              <a:rPr sz="1050" spc="-20" dirty="0">
                <a:solidFill>
                  <a:srgbClr val="000000"/>
                </a:solidFill>
                <a:latin typeface="微软雅黑" panose="020B0503020204020204" charset="-122"/>
                <a:ea typeface="微软雅黑" panose="020B0503020204020204" charset="-122"/>
                <a:cs typeface="微软雅黑" panose="020B0503020204020204" charset="-122"/>
              </a:rPr>
              <a:t>，因此，如果材料中含有少量水分子，其复合</a:t>
            </a:r>
            <a:r>
              <a:rPr sz="1050" b="1" spc="-20" dirty="0">
                <a:solidFill>
                  <a:srgbClr val="000000"/>
                </a:solidFill>
                <a:latin typeface="微软雅黑" panose="020B0503020204020204" charset="-122"/>
                <a:ea typeface="微软雅黑" panose="020B0503020204020204" charset="-122"/>
                <a:cs typeface="微软雅黑" panose="020B0503020204020204" charset="-122"/>
              </a:rPr>
              <a:t>ε′</a:t>
            </a:r>
            <a:r>
              <a:rPr sz="1050" spc="-10" dirty="0">
                <a:solidFill>
                  <a:srgbClr val="000000"/>
                </a:solidFill>
                <a:latin typeface="微软雅黑" panose="020B0503020204020204" charset="-122"/>
                <a:ea typeface="微软雅黑" panose="020B0503020204020204" charset="-122"/>
                <a:cs typeface="微软雅黑" panose="020B0503020204020204" charset="-122"/>
              </a:rPr>
              <a:t>将</a:t>
            </a:r>
            <a:r>
              <a:rPr sz="1050" spc="0" dirty="0">
                <a:solidFill>
                  <a:srgbClr val="000000"/>
                </a:solidFill>
                <a:latin typeface="微软雅黑" panose="020B0503020204020204" charset="-122"/>
                <a:ea typeface="微软雅黑" panose="020B0503020204020204" charset="-122"/>
                <a:cs typeface="微软雅黑" panose="020B0503020204020204" charset="-122"/>
              </a:rPr>
              <a:t>显著上升，</a:t>
            </a:r>
            <a:r>
              <a:rPr sz="1050" b="1" spc="0" dirty="0">
                <a:solidFill>
                  <a:srgbClr val="000000"/>
                </a:solidFill>
                <a:latin typeface="微软雅黑" panose="020B0503020204020204" charset="-122"/>
                <a:ea typeface="微软雅黑" panose="020B0503020204020204" charset="-122"/>
                <a:cs typeface="微软雅黑" panose="020B0503020204020204" charset="-122"/>
              </a:rPr>
              <a:t>ε″</a:t>
            </a:r>
            <a:r>
              <a:rPr sz="1050" spc="0" dirty="0">
                <a:solidFill>
                  <a:srgbClr val="000000"/>
                </a:solidFill>
                <a:latin typeface="微软雅黑" panose="020B0503020204020204" charset="-122"/>
                <a:ea typeface="微软雅黑" panose="020B0503020204020204" charset="-122"/>
                <a:cs typeface="微软雅黑" panose="020B0503020204020204" charset="-122"/>
              </a:rPr>
              <a:t>也有类似性质。使用微</a:t>
            </a:r>
            <a:r>
              <a:rPr sz="1050" spc="60" dirty="0">
                <a:solidFill>
                  <a:srgbClr val="000000"/>
                </a:solidFill>
                <a:latin typeface="微软雅黑" panose="020B0503020204020204" charset="-122"/>
                <a:ea typeface="微软雅黑" panose="020B0503020204020204" charset="-122"/>
                <a:cs typeface="微软雅黑" panose="020B0503020204020204" charset="-122"/>
              </a:rPr>
              <a:t>波传感器，测量干燥物体与含一定水分的潮湿物体所引起的微波信号的相移与衰减量</a:t>
            </a:r>
            <a:r>
              <a:rPr sz="1050" spc="50" dirty="0">
                <a:solidFill>
                  <a:srgbClr val="000000"/>
                </a:solidFill>
                <a:latin typeface="微软雅黑" panose="020B0503020204020204" charset="-122"/>
                <a:ea typeface="微软雅黑" panose="020B0503020204020204" charset="-122"/>
                <a:cs typeface="微软雅黑" panose="020B0503020204020204" charset="-122"/>
              </a:rPr>
              <a:t>，</a:t>
            </a:r>
            <a:r>
              <a:rPr sz="1050" spc="30" dirty="0">
                <a:solidFill>
                  <a:srgbClr val="000000"/>
                </a:solidFill>
                <a:latin typeface="微软雅黑" panose="020B0503020204020204" charset="-122"/>
                <a:ea typeface="微软雅黑" panose="020B0503020204020204" charset="-122"/>
                <a:cs typeface="微软雅黑" panose="020B0503020204020204" charset="-122"/>
              </a:rPr>
              <a:t>就可以换算出物体的含水量。</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78130" algn="l" rtl="0" eaLnBrk="0">
              <a:lnSpc>
                <a:spcPct val="145000"/>
              </a:lnSpc>
              <a:spcBef>
                <a:spcPts val="100"/>
              </a:spcBef>
            </a:pPr>
            <a:r>
              <a:rPr sz="1050" spc="10" dirty="0">
                <a:solidFill>
                  <a:srgbClr val="000000"/>
                </a:solidFill>
                <a:latin typeface="微软雅黑" panose="020B0503020204020204" charset="-122"/>
                <a:ea typeface="微软雅黑" panose="020B0503020204020204" charset="-122"/>
                <a:cs typeface="微软雅黑" panose="020B0503020204020204" charset="-122"/>
              </a:rPr>
              <a:t>图</a:t>
            </a:r>
            <a:r>
              <a:rPr sz="1050" b="1" spc="10" dirty="0">
                <a:solidFill>
                  <a:srgbClr val="000000"/>
                </a:solidFill>
                <a:latin typeface="微软雅黑" panose="020B0503020204020204" charset="-122"/>
                <a:ea typeface="微软雅黑" panose="020B0503020204020204" charset="-122"/>
                <a:cs typeface="微软雅黑" panose="020B0503020204020204" charset="-122"/>
              </a:rPr>
              <a:t>9</a:t>
            </a:r>
            <a:r>
              <a:rPr sz="1050" spc="10" dirty="0">
                <a:solidFill>
                  <a:srgbClr val="000000"/>
                </a:solidFill>
                <a:latin typeface="微软雅黑" panose="020B0503020204020204" charset="-122"/>
                <a:ea typeface="微软雅黑" panose="020B0503020204020204" charset="-122"/>
                <a:cs typeface="微软雅黑" panose="020B0503020204020204" charset="-122"/>
              </a:rPr>
              <a:t>－</a:t>
            </a:r>
            <a:r>
              <a:rPr sz="1050" b="1" spc="10" dirty="0">
                <a:solidFill>
                  <a:srgbClr val="000000"/>
                </a:solidFill>
                <a:latin typeface="微软雅黑" panose="020B0503020204020204" charset="-122"/>
                <a:ea typeface="微软雅黑" panose="020B0503020204020204" charset="-122"/>
                <a:cs typeface="微软雅黑" panose="020B0503020204020204" charset="-122"/>
              </a:rPr>
              <a:t>9</a:t>
            </a:r>
            <a:r>
              <a:rPr sz="1050" spc="10" dirty="0">
                <a:solidFill>
                  <a:srgbClr val="000000"/>
                </a:solidFill>
                <a:latin typeface="微软雅黑" panose="020B0503020204020204" charset="-122"/>
                <a:ea typeface="微软雅黑" panose="020B0503020204020204" charset="-122"/>
                <a:cs typeface="微软雅黑" panose="020B0503020204020204" charset="-122"/>
              </a:rPr>
              <a:t>给出了测量酒精含水量的仪器框图，该图中</a:t>
            </a:r>
            <a:r>
              <a:rPr sz="1050" b="1" spc="0" dirty="0">
                <a:solidFill>
                  <a:srgbClr val="000000"/>
                </a:solidFill>
                <a:latin typeface="微软雅黑" panose="020B0503020204020204" charset="-122"/>
                <a:ea typeface="微软雅黑" panose="020B0503020204020204" charset="-122"/>
                <a:cs typeface="微软雅黑" panose="020B0503020204020204" charset="-122"/>
              </a:rPr>
              <a:t>MS</a:t>
            </a:r>
            <a:r>
              <a:rPr sz="1050" spc="10" dirty="0">
                <a:solidFill>
                  <a:srgbClr val="000000"/>
                </a:solidFill>
                <a:latin typeface="微软雅黑" panose="020B0503020204020204" charset="-122"/>
                <a:ea typeface="微软雅黑" panose="020B0503020204020204" charset="-122"/>
                <a:cs typeface="微软雅黑" panose="020B0503020204020204" charset="-122"/>
              </a:rPr>
              <a:t>产生的微波功率经功率分配</a:t>
            </a:r>
            <a:r>
              <a:rPr sz="1050" spc="0" dirty="0">
                <a:solidFill>
                  <a:srgbClr val="000000"/>
                </a:solidFill>
                <a:latin typeface="微软雅黑" panose="020B0503020204020204" charset="-122"/>
                <a:ea typeface="微软雅黑" panose="020B0503020204020204" charset="-122"/>
                <a:cs typeface="微软雅黑" panose="020B0503020204020204" charset="-122"/>
              </a:rPr>
              <a:t>器</a:t>
            </a:r>
            <a:r>
              <a:rPr sz="1050" spc="10" dirty="0">
                <a:solidFill>
                  <a:srgbClr val="000000"/>
                </a:solidFill>
                <a:latin typeface="微软雅黑" panose="020B0503020204020204" charset="-122"/>
                <a:ea typeface="微软雅黑" panose="020B0503020204020204" charset="-122"/>
                <a:cs typeface="微软雅黑" panose="020B0503020204020204" charset="-122"/>
              </a:rPr>
              <a:t>分成两路，再经衰减器</a:t>
            </a:r>
            <a:r>
              <a:rPr sz="1050" b="1" spc="0" dirty="0">
                <a:solidFill>
                  <a:srgbClr val="000000"/>
                </a:solidFill>
                <a:latin typeface="微软雅黑" panose="020B0503020204020204" charset="-122"/>
                <a:ea typeface="微软雅黑" panose="020B0503020204020204" charset="-122"/>
                <a:cs typeface="微软雅黑" panose="020B0503020204020204" charset="-122"/>
              </a:rPr>
              <a:t>A</a:t>
            </a:r>
            <a:r>
              <a:rPr sz="1000" b="1" spc="1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1050" spc="10" dirty="0">
                <a:solidFill>
                  <a:srgbClr val="000000"/>
                </a:solidFill>
                <a:latin typeface="微软雅黑" panose="020B0503020204020204" charset="-122"/>
                <a:ea typeface="微软雅黑" panose="020B0503020204020204" charset="-122"/>
                <a:cs typeface="微软雅黑" panose="020B0503020204020204" charset="-122"/>
              </a:rPr>
              <a:t>、</a:t>
            </a:r>
            <a:r>
              <a:rPr sz="1050" b="1" spc="0" dirty="0">
                <a:solidFill>
                  <a:srgbClr val="000000"/>
                </a:solidFill>
                <a:latin typeface="微软雅黑" panose="020B0503020204020204" charset="-122"/>
                <a:ea typeface="微软雅黑" panose="020B0503020204020204" charset="-122"/>
                <a:cs typeface="微软雅黑" panose="020B0503020204020204" charset="-122"/>
              </a:rPr>
              <a:t>A</a:t>
            </a:r>
            <a:r>
              <a:rPr sz="1000" b="1" spc="1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1050" spc="10" dirty="0">
                <a:solidFill>
                  <a:srgbClr val="000000"/>
                </a:solidFill>
                <a:latin typeface="微软雅黑" panose="020B0503020204020204" charset="-122"/>
                <a:ea typeface="微软雅黑" panose="020B0503020204020204" charset="-122"/>
                <a:cs typeface="微软雅黑" panose="020B0503020204020204" charset="-122"/>
              </a:rPr>
              <a:t>分别注入两个完全相同的转换器</a:t>
            </a:r>
            <a:r>
              <a:rPr sz="1050" b="1" spc="0" dirty="0">
                <a:solidFill>
                  <a:srgbClr val="000000"/>
                </a:solidFill>
                <a:latin typeface="微软雅黑" panose="020B0503020204020204" charset="-122"/>
                <a:ea typeface="微软雅黑" panose="020B0503020204020204" charset="-122"/>
                <a:cs typeface="微软雅黑" panose="020B0503020204020204" charset="-122"/>
              </a:rPr>
              <a:t>T</a:t>
            </a:r>
            <a:r>
              <a:rPr sz="1000" b="1" spc="1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1050" spc="0" dirty="0">
                <a:solidFill>
                  <a:srgbClr val="000000"/>
                </a:solidFill>
                <a:latin typeface="微软雅黑" panose="020B0503020204020204" charset="-122"/>
                <a:ea typeface="微软雅黑" panose="020B0503020204020204" charset="-122"/>
                <a:cs typeface="微软雅黑" panose="020B0503020204020204" charset="-122"/>
              </a:rPr>
              <a:t>、</a:t>
            </a:r>
            <a:r>
              <a:rPr sz="1050" b="1" spc="0" dirty="0">
                <a:solidFill>
                  <a:srgbClr val="000000"/>
                </a:solidFill>
                <a:latin typeface="微软雅黑" panose="020B0503020204020204" charset="-122"/>
                <a:ea typeface="微软雅黑" panose="020B0503020204020204" charset="-122"/>
                <a:cs typeface="微软雅黑" panose="020B0503020204020204" charset="-122"/>
              </a:rPr>
              <a:t>T</a:t>
            </a:r>
            <a:r>
              <a:rPr sz="1000" b="1" spc="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1050" spc="0" dirty="0">
                <a:solidFill>
                  <a:srgbClr val="000000"/>
                </a:solidFill>
                <a:latin typeface="微软雅黑" panose="020B0503020204020204" charset="-122"/>
                <a:ea typeface="微软雅黑" panose="020B0503020204020204" charset="-122"/>
                <a:cs typeface="微软雅黑" panose="020B0503020204020204" charset="-122"/>
              </a:rPr>
              <a:t>中。其中，</a:t>
            </a:r>
            <a:r>
              <a:rPr sz="1050" b="1" spc="0" dirty="0">
                <a:solidFill>
                  <a:srgbClr val="000000"/>
                </a:solidFill>
                <a:latin typeface="微软雅黑" panose="020B0503020204020204" charset="-122"/>
                <a:ea typeface="微软雅黑" panose="020B0503020204020204" charset="-122"/>
                <a:cs typeface="微软雅黑" panose="020B0503020204020204" charset="-122"/>
              </a:rPr>
              <a:t>T</a:t>
            </a:r>
            <a:r>
              <a:rPr sz="1000" b="1" spc="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1050" spc="0" dirty="0">
                <a:solidFill>
                  <a:srgbClr val="000000"/>
                </a:solidFill>
                <a:latin typeface="微软雅黑" panose="020B0503020204020204" charset="-122"/>
                <a:ea typeface="微软雅黑" panose="020B0503020204020204" charset="-122"/>
                <a:cs typeface="微软雅黑" panose="020B0503020204020204" charset="-122"/>
              </a:rPr>
              <a:t>放</a:t>
            </a:r>
            <a:r>
              <a:rPr sz="1050" spc="20" dirty="0">
                <a:solidFill>
                  <a:srgbClr val="000000"/>
                </a:solidFill>
                <a:latin typeface="微软雅黑" panose="020B0503020204020204" charset="-122"/>
                <a:ea typeface="微软雅黑" panose="020B0503020204020204" charset="-122"/>
                <a:cs typeface="微软雅黑" panose="020B0503020204020204" charset="-122"/>
              </a:rPr>
              <a:t>置无水酒精，</a:t>
            </a:r>
            <a:r>
              <a:rPr sz="1050" b="1" spc="0" dirty="0">
                <a:solidFill>
                  <a:srgbClr val="000000"/>
                </a:solidFill>
                <a:latin typeface="微软雅黑" panose="020B0503020204020204" charset="-122"/>
                <a:ea typeface="微软雅黑" panose="020B0503020204020204" charset="-122"/>
                <a:cs typeface="微软雅黑" panose="020B0503020204020204" charset="-122"/>
              </a:rPr>
              <a:t>T</a:t>
            </a:r>
            <a:r>
              <a:rPr sz="1000" b="1" spc="2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1050" spc="20" dirty="0">
                <a:solidFill>
                  <a:srgbClr val="000000"/>
                </a:solidFill>
                <a:latin typeface="微软雅黑" panose="020B0503020204020204" charset="-122"/>
                <a:ea typeface="微软雅黑" panose="020B0503020204020204" charset="-122"/>
                <a:cs typeface="微软雅黑" panose="020B0503020204020204" charset="-122"/>
              </a:rPr>
              <a:t>放置被测样品。相位与衰减测定仪</a:t>
            </a:r>
            <a:r>
              <a:rPr sz="1050" b="1" spc="20" dirty="0">
                <a:solidFill>
                  <a:srgbClr val="000000"/>
                </a:solidFill>
                <a:latin typeface="微软雅黑" panose="020B0503020204020204" charset="-122"/>
                <a:ea typeface="微软雅黑" panose="020B0503020204020204" charset="-122"/>
                <a:cs typeface="微软雅黑" panose="020B0503020204020204" charset="-122"/>
              </a:rPr>
              <a:t>(</a:t>
            </a:r>
            <a:r>
              <a:rPr sz="1050" b="1" spc="0" dirty="0">
                <a:solidFill>
                  <a:srgbClr val="000000"/>
                </a:solidFill>
                <a:latin typeface="微软雅黑" panose="020B0503020204020204" charset="-122"/>
                <a:ea typeface="微软雅黑" panose="020B0503020204020204" charset="-122"/>
                <a:cs typeface="微软雅黑" panose="020B0503020204020204" charset="-122"/>
              </a:rPr>
              <a:t>PT</a:t>
            </a:r>
            <a:r>
              <a:rPr sz="1050" spc="20" dirty="0">
                <a:solidFill>
                  <a:srgbClr val="000000"/>
                </a:solidFill>
                <a:latin typeface="微软雅黑" panose="020B0503020204020204" charset="-122"/>
                <a:ea typeface="微软雅黑" panose="020B0503020204020204" charset="-122"/>
                <a:cs typeface="微软雅黑" panose="020B0503020204020204" charset="-122"/>
              </a:rPr>
              <a:t>、</a:t>
            </a:r>
            <a:r>
              <a:rPr sz="1050" b="1" spc="0" dirty="0">
                <a:solidFill>
                  <a:srgbClr val="000000"/>
                </a:solidFill>
                <a:latin typeface="微软雅黑" panose="020B0503020204020204" charset="-122"/>
                <a:ea typeface="微软雅黑" panose="020B0503020204020204" charset="-122"/>
                <a:cs typeface="微软雅黑" panose="020B0503020204020204" charset="-122"/>
              </a:rPr>
              <a:t>AT</a:t>
            </a:r>
            <a:r>
              <a:rPr sz="1050" b="1" spc="10" dirty="0">
                <a:solidFill>
                  <a:srgbClr val="000000"/>
                </a:solidFill>
                <a:latin typeface="微软雅黑" panose="020B0503020204020204" charset="-122"/>
                <a:ea typeface="微软雅黑" panose="020B0503020204020204" charset="-122"/>
                <a:cs typeface="微软雅黑" panose="020B0503020204020204" charset="-122"/>
              </a:rPr>
              <a:t>)</a:t>
            </a:r>
            <a:r>
              <a:rPr sz="1050" spc="0" dirty="0">
                <a:solidFill>
                  <a:srgbClr val="000000"/>
                </a:solidFill>
                <a:latin typeface="微软雅黑" panose="020B0503020204020204" charset="-122"/>
                <a:ea typeface="微软雅黑" panose="020B0503020204020204" charset="-122"/>
                <a:cs typeface="微软雅黑" panose="020B0503020204020204" charset="-122"/>
              </a:rPr>
              <a:t>分别反复接通两电路</a:t>
            </a:r>
            <a:r>
              <a:rPr sz="1050" b="1" spc="0" dirty="0">
                <a:solidFill>
                  <a:srgbClr val="000000"/>
                </a:solidFill>
                <a:latin typeface="微软雅黑" panose="020B0503020204020204" charset="-122"/>
                <a:ea typeface="微软雅黑" panose="020B0503020204020204" charset="-122"/>
                <a:cs typeface="微软雅黑" panose="020B0503020204020204" charset="-122"/>
              </a:rPr>
              <a:t>(T</a:t>
            </a:r>
            <a:r>
              <a:rPr sz="1000" b="1" spc="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1050" spc="0" dirty="0">
                <a:solidFill>
                  <a:srgbClr val="000000"/>
                </a:solidFill>
                <a:latin typeface="微软雅黑" panose="020B0503020204020204" charset="-122"/>
                <a:ea typeface="微软雅黑" panose="020B0503020204020204" charset="-122"/>
                <a:cs typeface="微软雅黑" panose="020B0503020204020204" charset="-122"/>
              </a:rPr>
              <a:t>和</a:t>
            </a:r>
            <a:r>
              <a:rPr sz="1050" b="1" spc="0" dirty="0">
                <a:solidFill>
                  <a:srgbClr val="000000"/>
                </a:solidFill>
                <a:latin typeface="微软雅黑" panose="020B0503020204020204" charset="-122"/>
                <a:ea typeface="微软雅黑" panose="020B0503020204020204" charset="-122"/>
                <a:cs typeface="微软雅黑" panose="020B0503020204020204" charset="-122"/>
              </a:rPr>
              <a:t>T</a:t>
            </a:r>
            <a:r>
              <a:rPr sz="1000" b="1" spc="2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1050" b="1" spc="20" dirty="0">
                <a:solidFill>
                  <a:srgbClr val="000000"/>
                </a:solidFill>
                <a:latin typeface="微软雅黑" panose="020B0503020204020204" charset="-122"/>
                <a:ea typeface="微软雅黑" panose="020B0503020204020204" charset="-122"/>
                <a:cs typeface="微软雅黑" panose="020B0503020204020204" charset="-122"/>
              </a:rPr>
              <a:t>)</a:t>
            </a:r>
            <a:r>
              <a:rPr sz="1050" spc="20" dirty="0">
                <a:solidFill>
                  <a:srgbClr val="000000"/>
                </a:solidFill>
                <a:latin typeface="微软雅黑" panose="020B0503020204020204" charset="-122"/>
                <a:ea typeface="微软雅黑" panose="020B0503020204020204" charset="-122"/>
                <a:cs typeface="微软雅黑" panose="020B0503020204020204" charset="-122"/>
              </a:rPr>
              <a:t>输出，自动记录与显示它们之间的相位差与衰减差，从而确定样品酒精的含</a:t>
            </a:r>
            <a:r>
              <a:rPr sz="1050" spc="10" dirty="0">
                <a:solidFill>
                  <a:srgbClr val="000000"/>
                </a:solidFill>
                <a:latin typeface="微软雅黑" panose="020B0503020204020204" charset="-122"/>
                <a:ea typeface="微软雅黑" panose="020B0503020204020204" charset="-122"/>
                <a:cs typeface="微软雅黑" panose="020B0503020204020204" charset="-122"/>
              </a:rPr>
              <a:t>水</a:t>
            </a:r>
            <a:r>
              <a:rPr sz="1050" spc="0" dirty="0">
                <a:solidFill>
                  <a:srgbClr val="000000"/>
                </a:solidFill>
                <a:latin typeface="微软雅黑" panose="020B0503020204020204" charset="-122"/>
                <a:ea typeface="微软雅黑" panose="020B0503020204020204" charset="-122"/>
                <a:cs typeface="微软雅黑" panose="020B0503020204020204" charset="-122"/>
              </a:rPr>
              <a:t>量。对</a:t>
            </a:r>
            <a:r>
              <a:rPr sz="1050" spc="30" dirty="0">
                <a:solidFill>
                  <a:srgbClr val="000000"/>
                </a:solidFill>
                <a:latin typeface="微软雅黑" panose="020B0503020204020204" charset="-122"/>
                <a:ea typeface="微软雅黑" panose="020B0503020204020204" charset="-122"/>
                <a:cs typeface="微软雅黑" panose="020B0503020204020204" charset="-122"/>
              </a:rPr>
              <a:t>于颗粒状物料，由于其形状各异、装料不均匀等因素影响，测量其含水量时，</a:t>
            </a:r>
            <a:r>
              <a:rPr sz="1050" spc="0" dirty="0">
                <a:solidFill>
                  <a:srgbClr val="000000"/>
                </a:solidFill>
                <a:latin typeface="微软雅黑" panose="020B0503020204020204" charset="-122"/>
                <a:ea typeface="微软雅黑" panose="020B0503020204020204" charset="-122"/>
                <a:cs typeface="微软雅黑" panose="020B0503020204020204" charset="-122"/>
              </a:rPr>
              <a:t>对微波传</a:t>
            </a:r>
            <a:r>
              <a:rPr sz="1050" spc="20" dirty="0">
                <a:solidFill>
                  <a:srgbClr val="000000"/>
                </a:solidFill>
                <a:latin typeface="微软雅黑" panose="020B0503020204020204" charset="-122"/>
                <a:ea typeface="微软雅黑" panose="020B0503020204020204" charset="-122"/>
                <a:cs typeface="微软雅黑" panose="020B0503020204020204" charset="-122"/>
              </a:rPr>
              <a:t>感器要求</a:t>
            </a:r>
            <a:r>
              <a:rPr sz="1050" spc="10" dirty="0">
                <a:solidFill>
                  <a:srgbClr val="000000"/>
                </a:solidFill>
                <a:latin typeface="微软雅黑" panose="020B0503020204020204" charset="-122"/>
                <a:ea typeface="微软雅黑" panose="020B0503020204020204" charset="-122"/>
                <a:cs typeface="微软雅黑" panose="020B0503020204020204" charset="-122"/>
              </a:rPr>
              <a:t>较</a:t>
            </a:r>
            <a:r>
              <a:rPr sz="1050" spc="0" dirty="0">
                <a:solidFill>
                  <a:srgbClr val="000000"/>
                </a:solidFill>
                <a:latin typeface="微软雅黑" panose="020B0503020204020204" charset="-122"/>
                <a:ea typeface="微软雅黑" panose="020B0503020204020204" charset="-122"/>
                <a:cs typeface="微软雅黑" panose="020B0503020204020204" charset="-122"/>
              </a:rPr>
              <a:t>高。</a:t>
            </a:r>
            <a:endParaRPr lang="en-US" altLang="en-US" sz="105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175"/>
          <p:cNvSpPr/>
          <p:nvPr>
            <p:custDataLst>
              <p:tags r:id="rId5"/>
            </p:custDataLst>
          </p:nvPr>
        </p:nvSpPr>
        <p:spPr>
          <a:xfrm>
            <a:off x="394649" y="5836085"/>
            <a:ext cx="5215319" cy="747945"/>
          </a:xfrm>
          <a:prstGeom prst="rect">
            <a:avLst/>
          </a:prstGeom>
        </p:spPr>
        <p:txBody>
          <a:bodyPr vert="horz" wrap="square" lIns="0" tIns="0" rIns="0" bIns="0"/>
          <a:lstStyle/>
          <a:p>
            <a:pPr algn="l" rtl="0" eaLnBrk="0">
              <a:lnSpc>
                <a:spcPct val="83000"/>
              </a:lnSpc>
            </a:pPr>
            <a:endParaRPr lang="zh-CN" altLang="en-US" sz="100">
              <a:solidFill>
                <a:schemeClr val="dk1"/>
              </a:solidFill>
              <a:latin typeface="微软雅黑" panose="020B0503020204020204" charset="-122"/>
              <a:ea typeface="微软雅黑" panose="020B0503020204020204" charset="-122"/>
              <a:cs typeface="微软雅黑" panose="020B0503020204020204" charset="-122"/>
            </a:endParaRPr>
          </a:p>
          <a:p>
            <a:pPr marL="1553845" algn="l" rtl="0" eaLnBrk="0">
              <a:lnSpc>
                <a:spcPts val="1375"/>
              </a:lnSpc>
            </a:pPr>
            <a:r>
              <a:rPr lang="zh-CN" altLang="en-US" sz="900" spc="4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900" b="1" spc="40">
                <a:solidFill>
                  <a:schemeClr val="dk1"/>
                </a:solidFill>
                <a:latin typeface="微软雅黑" panose="020B0503020204020204" charset="-122"/>
                <a:ea typeface="微软雅黑" panose="020B0503020204020204" charset="-122"/>
                <a:cs typeface="微软雅黑" panose="020B0503020204020204" charset="-122"/>
              </a:rPr>
              <a:t>9</a:t>
            </a:r>
            <a:r>
              <a:rPr lang="zh-CN" altLang="en-US" sz="900" spc="40">
                <a:solidFill>
                  <a:schemeClr val="dk1"/>
                </a:solidFill>
                <a:latin typeface="微软雅黑" panose="020B0503020204020204" charset="-122"/>
                <a:ea typeface="微软雅黑" panose="020B0503020204020204" charset="-122"/>
                <a:cs typeface="微软雅黑" panose="020B0503020204020204" charset="-122"/>
              </a:rPr>
              <a:t>－</a:t>
            </a:r>
            <a:r>
              <a:rPr lang="en-US" altLang="zh-CN" sz="900" b="1" spc="40">
                <a:solidFill>
                  <a:schemeClr val="dk1"/>
                </a:solidFill>
                <a:latin typeface="微软雅黑" panose="020B0503020204020204" charset="-122"/>
                <a:ea typeface="微软雅黑" panose="020B0503020204020204" charset="-122"/>
                <a:cs typeface="微软雅黑" panose="020B0503020204020204" charset="-122"/>
              </a:rPr>
              <a:t>9</a:t>
            </a:r>
            <a:r>
              <a:rPr lang="zh-CN" altLang="en-US" sz="900" spc="40">
                <a:solidFill>
                  <a:schemeClr val="dk1"/>
                </a:solidFill>
                <a:latin typeface="微软雅黑" panose="020B0503020204020204" charset="-122"/>
                <a:ea typeface="微软雅黑" panose="020B0503020204020204" charset="-122"/>
                <a:cs typeface="微软雅黑" panose="020B0503020204020204" charset="-122"/>
              </a:rPr>
              <a:t>酒精含水量测</a:t>
            </a:r>
            <a:r>
              <a:rPr lang="zh-CN" altLang="en-US" sz="900" spc="10">
                <a:solidFill>
                  <a:schemeClr val="dk1"/>
                </a:solidFill>
                <a:latin typeface="微软雅黑" panose="020B0503020204020204" charset="-122"/>
                <a:ea typeface="微软雅黑" panose="020B0503020204020204" charset="-122"/>
                <a:cs typeface="微软雅黑" panose="020B0503020204020204" charset="-122"/>
              </a:rPr>
              <a:t>量</a:t>
            </a:r>
            <a:r>
              <a:rPr lang="zh-CN" altLang="en-US" sz="900" spc="0">
                <a:solidFill>
                  <a:schemeClr val="dk1"/>
                </a:solidFill>
                <a:latin typeface="微软雅黑" panose="020B0503020204020204" charset="-122"/>
                <a:ea typeface="微软雅黑" panose="020B0503020204020204" charset="-122"/>
                <a:cs typeface="微软雅黑" panose="020B0503020204020204" charset="-122"/>
              </a:rPr>
              <a:t>仪框图</a:t>
            </a:r>
            <a:endParaRPr lang="zh-CN" altLang="en-US" sz="90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00"/>
              </a:lnSpc>
              <a:spcBef>
                <a:spcPts val="780"/>
              </a:spcBef>
            </a:pPr>
            <a:r>
              <a:rPr lang="en-US" altLang="zh-CN" sz="1050" b="1" spc="-1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050" spc="-10">
                <a:solidFill>
                  <a:schemeClr val="dk1"/>
                </a:solidFill>
                <a:latin typeface="微软雅黑" panose="020B0503020204020204" charset="-122"/>
                <a:ea typeface="微软雅黑" panose="020B0503020204020204" charset="-122"/>
                <a:cs typeface="微软雅黑" panose="020B0503020204020204" charset="-122"/>
              </a:rPr>
              <a:t>微波</a:t>
            </a:r>
            <a:r>
              <a:rPr lang="zh-CN" altLang="en-US" sz="1050" spc="0">
                <a:solidFill>
                  <a:schemeClr val="dk1"/>
                </a:solidFill>
                <a:latin typeface="微软雅黑" panose="020B0503020204020204" charset="-122"/>
                <a:ea typeface="微软雅黑" panose="020B0503020204020204" charset="-122"/>
                <a:cs typeface="微软雅黑" panose="020B0503020204020204" charset="-122"/>
              </a:rPr>
              <a:t>测厚仪</a:t>
            </a:r>
            <a:endParaRPr lang="zh-CN" altLang="en-US" sz="105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5000"/>
              </a:lnSpc>
            </a:pPr>
            <a:endParaRPr lang="zh-CN" altLang="en-US" sz="500">
              <a:solidFill>
                <a:schemeClr val="dk1"/>
              </a:solidFill>
              <a:latin typeface="微软雅黑" panose="020B0503020204020204" charset="-122"/>
              <a:ea typeface="微软雅黑" panose="020B0503020204020204" charset="-122"/>
              <a:cs typeface="微软雅黑" panose="020B0503020204020204" charset="-122"/>
            </a:endParaRPr>
          </a:p>
          <a:p>
            <a:pPr marL="13970" algn="l" rtl="0" eaLnBrk="0">
              <a:lnSpc>
                <a:spcPct val="97000"/>
              </a:lnSpc>
              <a:spcBef>
                <a:spcPts val="0"/>
              </a:spcBef>
            </a:pPr>
            <a:r>
              <a:rPr lang="zh-CN" altLang="en-US" sz="1050" spc="60">
                <a:solidFill>
                  <a:schemeClr val="dk1"/>
                </a:solidFill>
                <a:latin typeface="微软雅黑" panose="020B0503020204020204" charset="-122"/>
                <a:ea typeface="微软雅黑" panose="020B0503020204020204" charset="-122"/>
                <a:cs typeface="微软雅黑" panose="020B0503020204020204" charset="-122"/>
              </a:rPr>
              <a:t>微波测厚仪是利用微波在传播过程中遇到被测物体金属表面发生反射，且反射波</a:t>
            </a:r>
            <a:r>
              <a:rPr lang="zh-CN" altLang="en-US" sz="1050" spc="40">
                <a:solidFill>
                  <a:schemeClr val="dk1"/>
                </a:solidFill>
                <a:latin typeface="微软雅黑" panose="020B0503020204020204" charset="-122"/>
                <a:ea typeface="微软雅黑" panose="020B0503020204020204" charset="-122"/>
                <a:cs typeface="微软雅黑" panose="020B0503020204020204" charset="-122"/>
              </a:rPr>
              <a:t>的</a:t>
            </a:r>
            <a:endParaRPr lang="zh-CN" altLang="en-US" sz="1050" spc="4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picture 176"/>
          <p:cNvPicPr>
            <a:picLocks noChangeAspect="1"/>
          </p:cNvPicPr>
          <p:nvPr/>
        </p:nvPicPr>
        <p:blipFill>
          <a:blip r:embed="rId6"/>
          <a:stretch>
            <a:fillRect/>
          </a:stretch>
        </p:blipFill>
        <p:spPr>
          <a:xfrm rot="21600000">
            <a:off x="1334614" y="4439217"/>
            <a:ext cx="3458955" cy="1084253"/>
          </a:xfrm>
          <a:prstGeom prst="rect">
            <a:avLst/>
          </a:prstGeom>
        </p:spPr>
      </p:pic>
      <p:sp>
        <p:nvSpPr>
          <p:cNvPr id="5" name="textbox 184"/>
          <p:cNvSpPr/>
          <p:nvPr>
            <p:custDataLst>
              <p:tags r:id="rId7"/>
            </p:custDataLst>
          </p:nvPr>
        </p:nvSpPr>
        <p:spPr>
          <a:xfrm>
            <a:off x="5896841" y="555307"/>
            <a:ext cx="5338885" cy="2093190"/>
          </a:xfrm>
          <a:prstGeom prst="rect">
            <a:avLst/>
          </a:prstGeom>
        </p:spPr>
        <p:txBody>
          <a:bodyPr vert="horz" wrap="square" lIns="0" tIns="0" rIns="0" bIns="0"/>
          <a:lstStyle/>
          <a:p>
            <a:pPr algn="l" rtl="0" eaLnBrk="0">
              <a:lnSpc>
                <a:spcPct val="80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5240" algn="l" rtl="0" eaLnBrk="0">
              <a:lnSpc>
                <a:spcPct val="93000"/>
              </a:lnSpc>
            </a:pPr>
            <a:r>
              <a:rPr sz="1100" spc="40" dirty="0">
                <a:solidFill>
                  <a:schemeClr val="dk1"/>
                </a:solidFill>
                <a:latin typeface="微软雅黑" panose="020B0503020204020204" charset="-122"/>
                <a:ea typeface="微软雅黑" panose="020B0503020204020204" charset="-122"/>
                <a:cs typeface="微软雅黑" panose="020B0503020204020204" charset="-122"/>
              </a:rPr>
              <a:t>波长与速度都不变的特性进行</a:t>
            </a:r>
            <a:r>
              <a:rPr sz="1100" spc="30" dirty="0">
                <a:solidFill>
                  <a:schemeClr val="dk1"/>
                </a:solidFill>
                <a:latin typeface="微软雅黑" panose="020B0503020204020204" charset="-122"/>
                <a:ea typeface="微软雅黑" panose="020B0503020204020204" charset="-122"/>
                <a:cs typeface="微软雅黑" panose="020B0503020204020204" charset="-122"/>
              </a:rPr>
              <a:t>测</a:t>
            </a:r>
            <a:r>
              <a:rPr sz="1100" spc="0" dirty="0">
                <a:solidFill>
                  <a:schemeClr val="dk1"/>
                </a:solidFill>
                <a:latin typeface="微软雅黑" panose="020B0503020204020204" charset="-122"/>
                <a:ea typeface="微软雅黑" panose="020B0503020204020204" charset="-122"/>
                <a:cs typeface="微软雅黑" panose="020B0503020204020204" charset="-122"/>
              </a:rPr>
              <a:t>厚的。</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46000"/>
              </a:lnSpc>
              <a:spcBef>
                <a:spcPts val="30"/>
              </a:spcBef>
            </a:pPr>
            <a:r>
              <a:rPr sz="1100" spc="50" dirty="0">
                <a:solidFill>
                  <a:schemeClr val="dk1"/>
                </a:solidFill>
                <a:latin typeface="微软雅黑" panose="020B0503020204020204" charset="-122"/>
                <a:ea typeface="微软雅黑" panose="020B0503020204020204" charset="-122"/>
                <a:cs typeface="微软雅黑" panose="020B0503020204020204" charset="-122"/>
              </a:rPr>
              <a:t>微波测厚仪原理如图</a:t>
            </a:r>
            <a:r>
              <a:rPr sz="1100" b="1" spc="50" dirty="0">
                <a:solidFill>
                  <a:schemeClr val="dk1"/>
                </a:solidFill>
                <a:latin typeface="微软雅黑" panose="020B0503020204020204" charset="-122"/>
                <a:ea typeface="微软雅黑" panose="020B0503020204020204" charset="-122"/>
                <a:cs typeface="微软雅黑" panose="020B0503020204020204" charset="-122"/>
              </a:rPr>
              <a:t>910</a:t>
            </a:r>
            <a:r>
              <a:rPr sz="1100" spc="50" dirty="0">
                <a:solidFill>
                  <a:schemeClr val="dk1"/>
                </a:solidFill>
                <a:latin typeface="微软雅黑" panose="020B0503020204020204" charset="-122"/>
                <a:ea typeface="微软雅黑" panose="020B0503020204020204" charset="-122"/>
                <a:cs typeface="微软雅黑" panose="020B0503020204020204" charset="-122"/>
              </a:rPr>
              <a:t>所示，在被测金属物体上下两表面各安装</a:t>
            </a:r>
            <a:r>
              <a:rPr sz="1100" spc="0" dirty="0">
                <a:solidFill>
                  <a:schemeClr val="dk1"/>
                </a:solidFill>
                <a:latin typeface="微软雅黑" panose="020B0503020204020204" charset="-122"/>
                <a:ea typeface="微软雅黑" panose="020B0503020204020204" charset="-122"/>
                <a:cs typeface="微软雅黑" panose="020B0503020204020204" charset="-122"/>
              </a:rPr>
              <a:t>一个终端器。</a:t>
            </a:r>
            <a:r>
              <a:rPr sz="1100" spc="40" dirty="0">
                <a:solidFill>
                  <a:schemeClr val="dk1"/>
                </a:solidFill>
                <a:latin typeface="微软雅黑" panose="020B0503020204020204" charset="-122"/>
                <a:ea typeface="微软雅黑" panose="020B0503020204020204" charset="-122"/>
                <a:cs typeface="微软雅黑" panose="020B0503020204020204" charset="-122"/>
              </a:rPr>
              <a:t>微波信号源发出的微波，经过环行器</a:t>
            </a:r>
            <a:r>
              <a:rPr sz="1100" b="1" spc="0" dirty="0">
                <a:solidFill>
                  <a:schemeClr val="dk1"/>
                </a:solidFill>
                <a:latin typeface="微软雅黑" panose="020B0503020204020204" charset="-122"/>
                <a:ea typeface="微软雅黑" panose="020B0503020204020204" charset="-122"/>
                <a:cs typeface="微软雅黑" panose="020B0503020204020204" charset="-122"/>
              </a:rPr>
              <a:t>A</a:t>
            </a:r>
            <a:r>
              <a:rPr sz="1100" spc="40" dirty="0">
                <a:solidFill>
                  <a:schemeClr val="dk1"/>
                </a:solidFill>
                <a:latin typeface="微软雅黑" panose="020B0503020204020204" charset="-122"/>
                <a:ea typeface="微软雅黑" panose="020B0503020204020204" charset="-122"/>
                <a:cs typeface="微软雅黑" panose="020B0503020204020204" charset="-122"/>
              </a:rPr>
              <a:t>、上传输波导管传输到上终端器，由上终</a:t>
            </a:r>
            <a:r>
              <a:rPr sz="1100" spc="10" dirty="0">
                <a:solidFill>
                  <a:schemeClr val="dk1"/>
                </a:solidFill>
                <a:latin typeface="微软雅黑" panose="020B0503020204020204" charset="-122"/>
                <a:ea typeface="微软雅黑" panose="020B0503020204020204" charset="-122"/>
                <a:cs typeface="微软雅黑" panose="020B0503020204020204" charset="-122"/>
              </a:rPr>
              <a:t>端</a:t>
            </a:r>
            <a:r>
              <a:rPr sz="1100" spc="0" dirty="0">
                <a:solidFill>
                  <a:schemeClr val="dk1"/>
                </a:solidFill>
                <a:latin typeface="微软雅黑" panose="020B0503020204020204" charset="-122"/>
                <a:ea typeface="微软雅黑" panose="020B0503020204020204" charset="-122"/>
                <a:cs typeface="微软雅黑" panose="020B0503020204020204" charset="-122"/>
              </a:rPr>
              <a:t>器发</a:t>
            </a:r>
            <a:r>
              <a:rPr sz="1100" spc="80" dirty="0">
                <a:solidFill>
                  <a:schemeClr val="dk1"/>
                </a:solidFill>
                <a:latin typeface="微软雅黑" panose="020B0503020204020204" charset="-122"/>
                <a:ea typeface="微软雅黑" panose="020B0503020204020204" charset="-122"/>
                <a:cs typeface="微软雅黑" panose="020B0503020204020204" charset="-122"/>
              </a:rPr>
              <a:t>射到被测物体上表面，微波在被测物体上表面全反射后又回到上终端器，</a:t>
            </a:r>
            <a:r>
              <a:rPr sz="1100" spc="30" dirty="0">
                <a:solidFill>
                  <a:schemeClr val="dk1"/>
                </a:solidFill>
                <a:latin typeface="微软雅黑" panose="020B0503020204020204" charset="-122"/>
                <a:ea typeface="微软雅黑" panose="020B0503020204020204" charset="-122"/>
                <a:cs typeface="微软雅黑" panose="020B0503020204020204" charset="-122"/>
              </a:rPr>
              <a:t>再</a:t>
            </a:r>
            <a:r>
              <a:rPr sz="1100" spc="0" dirty="0">
                <a:solidFill>
                  <a:schemeClr val="dk1"/>
                </a:solidFill>
                <a:latin typeface="微软雅黑" panose="020B0503020204020204" charset="-122"/>
                <a:ea typeface="微软雅黑" panose="020B0503020204020204" charset="-122"/>
                <a:cs typeface="微软雅黑" panose="020B0503020204020204" charset="-122"/>
              </a:rPr>
              <a:t>经过上传</a:t>
            </a:r>
            <a:r>
              <a:rPr sz="1100" spc="50" dirty="0">
                <a:solidFill>
                  <a:schemeClr val="dk1"/>
                </a:solidFill>
                <a:latin typeface="微软雅黑" panose="020B0503020204020204" charset="-122"/>
                <a:ea typeface="微软雅黑" panose="020B0503020204020204" charset="-122"/>
                <a:cs typeface="微软雅黑" panose="020B0503020204020204" charset="-122"/>
              </a:rPr>
              <a:t>输波导管、环行器</a:t>
            </a:r>
            <a:r>
              <a:rPr sz="1100" b="1" spc="0" dirty="0">
                <a:solidFill>
                  <a:schemeClr val="dk1"/>
                </a:solidFill>
                <a:latin typeface="微软雅黑" panose="020B0503020204020204" charset="-122"/>
                <a:ea typeface="微软雅黑" panose="020B0503020204020204" charset="-122"/>
                <a:cs typeface="微软雅黑" panose="020B0503020204020204" charset="-122"/>
              </a:rPr>
              <a:t>A</a:t>
            </a:r>
            <a:r>
              <a:rPr sz="1100" spc="50" dirty="0">
                <a:solidFill>
                  <a:schemeClr val="dk1"/>
                </a:solidFill>
                <a:latin typeface="微软雅黑" panose="020B0503020204020204" charset="-122"/>
                <a:ea typeface="微软雅黑" panose="020B0503020204020204" charset="-122"/>
                <a:cs typeface="微软雅黑" panose="020B0503020204020204" charset="-122"/>
              </a:rPr>
              <a:t>、下传输波导管传输到下终端器。由下终端器发</a:t>
            </a:r>
            <a:r>
              <a:rPr sz="1100" spc="30" dirty="0">
                <a:solidFill>
                  <a:schemeClr val="dk1"/>
                </a:solidFill>
                <a:latin typeface="微软雅黑" panose="020B0503020204020204" charset="-122"/>
                <a:ea typeface="微软雅黑" panose="020B0503020204020204" charset="-122"/>
                <a:cs typeface="微软雅黑" panose="020B0503020204020204" charset="-122"/>
              </a:rPr>
              <a:t>射</a:t>
            </a:r>
            <a:r>
              <a:rPr sz="1100" spc="0" dirty="0">
                <a:solidFill>
                  <a:schemeClr val="dk1"/>
                </a:solidFill>
                <a:latin typeface="微软雅黑" panose="020B0503020204020204" charset="-122"/>
                <a:ea typeface="微软雅黑" panose="020B0503020204020204" charset="-122"/>
                <a:cs typeface="微软雅黑" panose="020B0503020204020204" charset="-122"/>
              </a:rPr>
              <a:t>到被测物体下表</a:t>
            </a:r>
            <a:r>
              <a:rPr sz="1100" spc="30" dirty="0">
                <a:solidFill>
                  <a:schemeClr val="dk1"/>
                </a:solidFill>
                <a:latin typeface="微软雅黑" panose="020B0503020204020204" charset="-122"/>
                <a:ea typeface="微软雅黑" panose="020B0503020204020204" charset="-122"/>
                <a:cs typeface="微软雅黑" panose="020B0503020204020204" charset="-122"/>
              </a:rPr>
              <a:t>面的微波，经全反射后又回到下终端器，再经过下传输波导管回到环行</a:t>
            </a:r>
            <a:r>
              <a:rPr sz="1100" spc="20" dirty="0">
                <a:solidFill>
                  <a:schemeClr val="dk1"/>
                </a:solidFill>
                <a:latin typeface="微软雅黑" panose="020B0503020204020204" charset="-122"/>
                <a:ea typeface="微软雅黑" panose="020B0503020204020204" charset="-122"/>
                <a:cs typeface="微软雅黑" panose="020B0503020204020204" charset="-122"/>
              </a:rPr>
              <a:t>器</a:t>
            </a:r>
            <a:r>
              <a:rPr sz="1100" b="1" spc="0" dirty="0">
                <a:solidFill>
                  <a:schemeClr val="dk1"/>
                </a:solidFill>
                <a:latin typeface="微软雅黑" panose="020B0503020204020204" charset="-122"/>
                <a:ea typeface="微软雅黑" panose="020B0503020204020204" charset="-122"/>
                <a:cs typeface="微软雅黑" panose="020B0503020204020204" charset="-122"/>
              </a:rPr>
              <a:t>A</a:t>
            </a:r>
            <a:r>
              <a:rPr sz="1100" spc="0" dirty="0">
                <a:solidFill>
                  <a:schemeClr val="dk1"/>
                </a:solidFill>
                <a:latin typeface="微软雅黑" panose="020B0503020204020204" charset="-122"/>
                <a:ea typeface="微软雅黑" panose="020B0503020204020204" charset="-122"/>
                <a:cs typeface="微软雅黑" panose="020B0503020204020204" charset="-122"/>
              </a:rPr>
              <a:t>。因此，被</a:t>
            </a:r>
            <a:r>
              <a:rPr sz="1100" spc="80" dirty="0">
                <a:solidFill>
                  <a:schemeClr val="dk1"/>
                </a:solidFill>
                <a:latin typeface="微软雅黑" panose="020B0503020204020204" charset="-122"/>
                <a:ea typeface="微软雅黑" panose="020B0503020204020204" charset="-122"/>
                <a:cs typeface="微软雅黑" panose="020B0503020204020204" charset="-122"/>
              </a:rPr>
              <a:t>测物体的厚度与微波传输过程中的行程长度有密切关系，当被测物体厚度增加</a:t>
            </a:r>
            <a:r>
              <a:rPr sz="1100" spc="30" dirty="0">
                <a:solidFill>
                  <a:schemeClr val="dk1"/>
                </a:solidFill>
                <a:latin typeface="微软雅黑" panose="020B0503020204020204" charset="-122"/>
                <a:ea typeface="微软雅黑" panose="020B0503020204020204" charset="-122"/>
                <a:cs typeface="微软雅黑" panose="020B0503020204020204" charset="-122"/>
              </a:rPr>
              <a:t>时</a:t>
            </a:r>
            <a:r>
              <a:rPr sz="1100" spc="0" dirty="0">
                <a:solidFill>
                  <a:schemeClr val="dk1"/>
                </a:solidFill>
                <a:latin typeface="微软雅黑" panose="020B0503020204020204" charset="-122"/>
                <a:ea typeface="微软雅黑" panose="020B0503020204020204" charset="-122"/>
                <a:cs typeface="微软雅黑" panose="020B0503020204020204" charset="-122"/>
              </a:rPr>
              <a:t>，微</a:t>
            </a:r>
            <a:r>
              <a:rPr sz="1100" spc="60" dirty="0">
                <a:solidFill>
                  <a:schemeClr val="dk1"/>
                </a:solidFill>
                <a:latin typeface="微软雅黑" panose="020B0503020204020204" charset="-122"/>
                <a:ea typeface="微软雅黑" panose="020B0503020204020204" charset="-122"/>
                <a:cs typeface="微软雅黑" panose="020B0503020204020204" charset="-122"/>
              </a:rPr>
              <a:t>波传输的行程长度便减</a:t>
            </a:r>
            <a:r>
              <a:rPr sz="1100" spc="50" dirty="0">
                <a:solidFill>
                  <a:schemeClr val="dk1"/>
                </a:solidFill>
                <a:latin typeface="微软雅黑" panose="020B0503020204020204" charset="-122"/>
                <a:ea typeface="微软雅黑" panose="020B0503020204020204" charset="-122"/>
                <a:cs typeface="微软雅黑" panose="020B0503020204020204" charset="-122"/>
              </a:rPr>
              <a:t>小</a:t>
            </a:r>
            <a:r>
              <a:rPr sz="11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185"/>
          <p:cNvPicPr>
            <a:picLocks noChangeAspect="1"/>
          </p:cNvPicPr>
          <p:nvPr/>
        </p:nvPicPr>
        <p:blipFill>
          <a:blip r:embed="rId8"/>
          <a:stretch>
            <a:fillRect/>
          </a:stretch>
        </p:blipFill>
        <p:spPr>
          <a:xfrm rot="21600000">
            <a:off x="6203942" y="2966446"/>
            <a:ext cx="5196780" cy="2000785"/>
          </a:xfrm>
          <a:prstGeom prst="rect">
            <a:avLst/>
          </a:prstGeom>
        </p:spPr>
      </p:pic>
      <p:sp>
        <p:nvSpPr>
          <p:cNvPr id="8" name="文本框 7"/>
          <p:cNvSpPr txBox="1"/>
          <p:nvPr/>
        </p:nvSpPr>
        <p:spPr>
          <a:xfrm>
            <a:off x="5089090" y="5279845"/>
            <a:ext cx="6098058" cy="267335"/>
          </a:xfrm>
          <a:prstGeom prst="rect">
            <a:avLst/>
          </a:prstGeom>
          <a:noFill/>
        </p:spPr>
        <p:txBody>
          <a:bodyPr wrap="square">
            <a:spAutoFit/>
          </a:bodyPr>
          <a:lstStyle/>
          <a:p>
            <a:pPr marL="1962150" algn="l" rtl="0" eaLnBrk="0">
              <a:lnSpc>
                <a:spcPts val="1375"/>
              </a:lnSpc>
            </a:pP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图</a:t>
            </a:r>
            <a:r>
              <a:rPr lang="en-US" altLang="zh-CN" sz="1800" b="1" spc="20" dirty="0">
                <a:solidFill>
                  <a:srgbClr val="000000"/>
                </a:solidFill>
                <a:latin typeface="微软雅黑" panose="020B0503020204020204" charset="-122"/>
                <a:ea typeface="微软雅黑" panose="020B0503020204020204" charset="-122"/>
                <a:cs typeface="微软雅黑" panose="020B0503020204020204" charset="-122"/>
              </a:rPr>
              <a:t>9</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b="1" spc="20" dirty="0">
                <a:solidFill>
                  <a:srgbClr val="000000"/>
                </a:solidFill>
                <a:latin typeface="微软雅黑" panose="020B0503020204020204" charset="-122"/>
                <a:ea typeface="微软雅黑" panose="020B0503020204020204" charset="-122"/>
                <a:cs typeface="微软雅黑" panose="020B0503020204020204" charset="-122"/>
              </a:rPr>
              <a:t>10</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微波侧厚仪</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原理</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5" name="图片 4"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82"/>
          <p:cNvSpPr/>
          <p:nvPr/>
        </p:nvSpPr>
        <p:spPr>
          <a:xfrm>
            <a:off x="151474" y="95458"/>
            <a:ext cx="5804484" cy="6540120"/>
          </a:xfrm>
          <a:prstGeom prst="rect">
            <a:avLst/>
          </a:prstGeom>
        </p:spPr>
        <p:txBody>
          <a:bodyPr vert="horz" wrap="square" lIns="0" tIns="0" rIns="0" bIns="0"/>
          <a:lstStyle/>
          <a:p>
            <a:pPr algn="l" rtl="0" eaLnBrk="0">
              <a:lnSpc>
                <a:spcPct val="83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6065" algn="l" rtl="0" eaLnBrk="0">
              <a:lnSpc>
                <a:spcPct val="147000"/>
              </a:lnSpc>
              <a:spcBef>
                <a:spcPts val="250"/>
              </a:spcBef>
            </a:pPr>
            <a:r>
              <a:rPr sz="1200" spc="30" dirty="0" err="1">
                <a:solidFill>
                  <a:srgbClr val="000000"/>
                </a:solidFill>
                <a:latin typeface="微软雅黑" panose="020B0503020204020204" charset="-122"/>
                <a:ea typeface="微软雅黑" panose="020B0503020204020204" charset="-122"/>
                <a:cs typeface="微软雅黑" panose="020B0503020204020204" charset="-122"/>
              </a:rPr>
              <a:t>一般情况下</a:t>
            </a:r>
            <a:r>
              <a:rPr sz="1200" spc="30" dirty="0">
                <a:solidFill>
                  <a:srgbClr val="000000"/>
                </a:solidFill>
                <a:latin typeface="微软雅黑" panose="020B0503020204020204" charset="-122"/>
                <a:ea typeface="微软雅黑" panose="020B0503020204020204" charset="-122"/>
                <a:cs typeface="微软雅黑" panose="020B0503020204020204" charset="-122"/>
              </a:rPr>
              <a:t>，微波传输行程长度的变化非常微小。为了</a:t>
            </a:r>
            <a:r>
              <a:rPr sz="1200" spc="20" dirty="0">
                <a:solidFill>
                  <a:srgbClr val="000000"/>
                </a:solidFill>
                <a:latin typeface="微软雅黑" panose="020B0503020204020204" charset="-122"/>
                <a:ea typeface="微软雅黑" panose="020B0503020204020204" charset="-122"/>
                <a:cs typeface="微软雅黑" panose="020B0503020204020204" charset="-122"/>
              </a:rPr>
              <a:t>精</a:t>
            </a:r>
            <a:r>
              <a:rPr sz="1200" spc="0" dirty="0">
                <a:solidFill>
                  <a:srgbClr val="000000"/>
                </a:solidFill>
                <a:latin typeface="微软雅黑" panose="020B0503020204020204" charset="-122"/>
                <a:ea typeface="微软雅黑" panose="020B0503020204020204" charset="-122"/>
                <a:cs typeface="微软雅黑" panose="020B0503020204020204" charset="-122"/>
              </a:rPr>
              <a:t>确地测量出这一微小变化，</a:t>
            </a:r>
            <a:r>
              <a:rPr sz="1200" spc="50" dirty="0">
                <a:solidFill>
                  <a:srgbClr val="000000"/>
                </a:solidFill>
                <a:latin typeface="微软雅黑" panose="020B0503020204020204" charset="-122"/>
                <a:ea typeface="微软雅黑" panose="020B0503020204020204" charset="-122"/>
                <a:cs typeface="微软雅黑" panose="020B0503020204020204" charset="-122"/>
              </a:rPr>
              <a:t>通常采用微波自动平衡电桥法，微波传输行程作为测量臂，完全模拟测量臂设</a:t>
            </a:r>
            <a:r>
              <a:rPr sz="1200" spc="30" dirty="0">
                <a:solidFill>
                  <a:srgbClr val="000000"/>
                </a:solidFill>
                <a:latin typeface="微软雅黑" panose="020B0503020204020204" charset="-122"/>
                <a:ea typeface="微软雅黑" panose="020B0503020204020204" charset="-122"/>
                <a:cs typeface="微软雅黑" panose="020B0503020204020204" charset="-122"/>
              </a:rPr>
              <a:t>置</a:t>
            </a:r>
            <a:r>
              <a:rPr sz="1200" spc="0" dirty="0">
                <a:solidFill>
                  <a:srgbClr val="000000"/>
                </a:solidFill>
                <a:latin typeface="微软雅黑" panose="020B0503020204020204" charset="-122"/>
                <a:ea typeface="微软雅黑" panose="020B0503020204020204" charset="-122"/>
                <a:cs typeface="微软雅黑" panose="020B0503020204020204" charset="-122"/>
              </a:rPr>
              <a:t>一个参</a:t>
            </a:r>
            <a:r>
              <a:rPr sz="1200" spc="30" dirty="0">
                <a:solidFill>
                  <a:srgbClr val="000000"/>
                </a:solidFill>
                <a:latin typeface="微软雅黑" panose="020B0503020204020204" charset="-122"/>
                <a:ea typeface="微软雅黑" panose="020B0503020204020204" charset="-122"/>
                <a:cs typeface="微软雅黑" panose="020B0503020204020204" charset="-122"/>
              </a:rPr>
              <a:t>考臂。若测量臂与参考臂行程完全相同，则反相叠加的微波经过检波器</a:t>
            </a:r>
            <a:r>
              <a:rPr sz="1200" b="1" spc="0" dirty="0">
                <a:solidFill>
                  <a:srgbClr val="000000"/>
                </a:solidFill>
                <a:latin typeface="微软雅黑" panose="020B0503020204020204" charset="-122"/>
                <a:ea typeface="微软雅黑" panose="020B0503020204020204" charset="-122"/>
                <a:cs typeface="微软雅黑" panose="020B0503020204020204" charset="-122"/>
              </a:rPr>
              <a:t>C</a:t>
            </a:r>
            <a:r>
              <a:rPr sz="1200" spc="30" dirty="0">
                <a:solidFill>
                  <a:srgbClr val="000000"/>
                </a:solidFill>
                <a:latin typeface="微软雅黑" panose="020B0503020204020204" charset="-122"/>
                <a:ea typeface="微软雅黑" panose="020B0503020204020204" charset="-122"/>
                <a:cs typeface="微软雅黑" panose="020B0503020204020204" charset="-122"/>
              </a:rPr>
              <a:t>检波后</a:t>
            </a:r>
            <a:r>
              <a:rPr sz="1200" spc="10" dirty="0">
                <a:solidFill>
                  <a:srgbClr val="000000"/>
                </a:solidFill>
                <a:latin typeface="微软雅黑" panose="020B0503020204020204" charset="-122"/>
                <a:ea typeface="微软雅黑" panose="020B0503020204020204" charset="-122"/>
                <a:cs typeface="微软雅黑" panose="020B0503020204020204" charset="-122"/>
              </a:rPr>
              <a:t>，</a:t>
            </a:r>
            <a:r>
              <a:rPr sz="1200" spc="0" dirty="0">
                <a:solidFill>
                  <a:srgbClr val="000000"/>
                </a:solidFill>
                <a:latin typeface="微软雅黑" panose="020B0503020204020204" charset="-122"/>
                <a:ea typeface="微软雅黑" panose="020B0503020204020204" charset="-122"/>
                <a:cs typeface="微软雅黑" panose="020B0503020204020204" charset="-122"/>
              </a:rPr>
              <a:t>输出</a:t>
            </a:r>
            <a:r>
              <a:rPr sz="1200" spc="40" dirty="0">
                <a:solidFill>
                  <a:srgbClr val="000000"/>
                </a:solidFill>
                <a:latin typeface="微软雅黑" panose="020B0503020204020204" charset="-122"/>
                <a:ea typeface="微软雅黑" panose="020B0503020204020204" charset="-122"/>
                <a:cs typeface="微软雅黑" panose="020B0503020204020204" charset="-122"/>
              </a:rPr>
              <a:t>为零。若两臂行程长度不同，两路微波叠加后不能相互抵消，经检波器</a:t>
            </a:r>
            <a:r>
              <a:rPr sz="1200" spc="30" dirty="0">
                <a:solidFill>
                  <a:srgbClr val="000000"/>
                </a:solidFill>
                <a:latin typeface="微软雅黑" panose="020B0503020204020204" charset="-122"/>
                <a:ea typeface="微软雅黑" panose="020B0503020204020204" charset="-122"/>
                <a:cs typeface="微软雅黑" panose="020B0503020204020204" charset="-122"/>
              </a:rPr>
              <a:t>后</a:t>
            </a:r>
            <a:r>
              <a:rPr sz="1200" spc="0" dirty="0">
                <a:solidFill>
                  <a:srgbClr val="000000"/>
                </a:solidFill>
                <a:latin typeface="微软雅黑" panose="020B0503020204020204" charset="-122"/>
                <a:ea typeface="微软雅黑" panose="020B0503020204020204" charset="-122"/>
                <a:cs typeface="微软雅黑" panose="020B0503020204020204" charset="-122"/>
              </a:rPr>
              <a:t>便有不平衡信</a:t>
            </a:r>
            <a:r>
              <a:rPr sz="1200" spc="40" dirty="0">
                <a:solidFill>
                  <a:srgbClr val="000000"/>
                </a:solidFill>
                <a:latin typeface="微软雅黑" panose="020B0503020204020204" charset="-122"/>
                <a:ea typeface="微软雅黑" panose="020B0503020204020204" charset="-122"/>
                <a:cs typeface="微软雅黑" panose="020B0503020204020204" charset="-122"/>
              </a:rPr>
              <a:t>号输出。此不平衡差值信号经放大后控制可逆电机旋转，带动补偿短路器产</a:t>
            </a:r>
            <a:r>
              <a:rPr sz="1200" spc="30" dirty="0">
                <a:solidFill>
                  <a:srgbClr val="000000"/>
                </a:solidFill>
                <a:latin typeface="微软雅黑" panose="020B0503020204020204" charset="-122"/>
                <a:ea typeface="微软雅黑" panose="020B0503020204020204" charset="-122"/>
                <a:cs typeface="微软雅黑" panose="020B0503020204020204" charset="-122"/>
              </a:rPr>
              <a:t>生</a:t>
            </a:r>
            <a:r>
              <a:rPr sz="1200" spc="0" dirty="0">
                <a:solidFill>
                  <a:srgbClr val="000000"/>
                </a:solidFill>
                <a:latin typeface="微软雅黑" panose="020B0503020204020204" charset="-122"/>
                <a:ea typeface="微软雅黑" panose="020B0503020204020204" charset="-122"/>
                <a:cs typeface="微软雅黑" panose="020B0503020204020204" charset="-122"/>
              </a:rPr>
              <a:t>位移，改</a:t>
            </a:r>
            <a:r>
              <a:rPr sz="1200" spc="40" dirty="0">
                <a:solidFill>
                  <a:srgbClr val="000000"/>
                </a:solidFill>
                <a:latin typeface="微软雅黑" panose="020B0503020204020204" charset="-122"/>
                <a:ea typeface="微软雅黑" panose="020B0503020204020204" charset="-122"/>
                <a:cs typeface="微软雅黑" panose="020B0503020204020204" charset="-122"/>
              </a:rPr>
              <a:t>变补偿短路器的长度，直到两臂行程长度完全相同，放大器输出为零，</a:t>
            </a:r>
            <a:r>
              <a:rPr sz="1200" spc="30" dirty="0">
                <a:solidFill>
                  <a:srgbClr val="000000"/>
                </a:solidFill>
                <a:latin typeface="微软雅黑" panose="020B0503020204020204" charset="-122"/>
                <a:ea typeface="微软雅黑" panose="020B0503020204020204" charset="-122"/>
                <a:cs typeface="微软雅黑" panose="020B0503020204020204" charset="-122"/>
              </a:rPr>
              <a:t>可</a:t>
            </a:r>
            <a:r>
              <a:rPr sz="1200" spc="0" dirty="0">
                <a:solidFill>
                  <a:srgbClr val="000000"/>
                </a:solidFill>
                <a:latin typeface="微软雅黑" panose="020B0503020204020204" charset="-122"/>
                <a:ea typeface="微软雅黑" panose="020B0503020204020204" charset="-122"/>
                <a:cs typeface="微软雅黑" panose="020B0503020204020204" charset="-122"/>
              </a:rPr>
              <a:t>逆电机停止转</a:t>
            </a:r>
            <a:r>
              <a:rPr sz="1200" spc="-20" dirty="0">
                <a:solidFill>
                  <a:srgbClr val="000000"/>
                </a:solidFill>
                <a:latin typeface="微软雅黑" panose="020B0503020204020204" charset="-122"/>
                <a:ea typeface="微软雅黑" panose="020B0503020204020204" charset="-122"/>
                <a:cs typeface="微软雅黑" panose="020B0503020204020204" charset="-122"/>
              </a:rPr>
              <a:t>动为止</a:t>
            </a:r>
            <a:r>
              <a:rPr sz="12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280035" algn="l" rtl="0" eaLnBrk="0">
              <a:lnSpc>
                <a:spcPct val="90000"/>
              </a:lnSpc>
              <a:spcBef>
                <a:spcPts val="660"/>
              </a:spcBef>
            </a:pPr>
            <a:r>
              <a:rPr sz="1200" spc="50" dirty="0">
                <a:solidFill>
                  <a:srgbClr val="000000"/>
                </a:solidFill>
                <a:latin typeface="微软雅黑" panose="020B0503020204020204" charset="-122"/>
                <a:ea typeface="微软雅黑" panose="020B0503020204020204" charset="-122"/>
                <a:cs typeface="微软雅黑" panose="020B0503020204020204" charset="-122"/>
              </a:rPr>
              <a:t>补偿短路器的位移与被测物厚度增加量之间的关系</a:t>
            </a:r>
            <a:r>
              <a:rPr sz="1200" spc="0" dirty="0">
                <a:solidFill>
                  <a:srgbClr val="000000"/>
                </a:solidFill>
                <a:latin typeface="微软雅黑" panose="020B0503020204020204" charset="-122"/>
                <a:ea typeface="微软雅黑" panose="020B0503020204020204" charset="-122"/>
                <a:cs typeface="微软雅黑" panose="020B0503020204020204" charset="-122"/>
              </a:rPr>
              <a:t>式为</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algn="r" rtl="0" eaLnBrk="0">
              <a:lnSpc>
                <a:spcPts val="1620"/>
              </a:lnSpc>
              <a:spcBef>
                <a:spcPts val="280"/>
              </a:spcBef>
            </a:pPr>
            <a:r>
              <a:rPr sz="1100" b="1" spc="-20" dirty="0">
                <a:solidFill>
                  <a:srgbClr val="000000"/>
                </a:solidFill>
                <a:latin typeface="微软雅黑" panose="020B0503020204020204" charset="-122"/>
                <a:ea typeface="微软雅黑" panose="020B0503020204020204" charset="-122"/>
                <a:cs typeface="微软雅黑" panose="020B0503020204020204" charset="-122"/>
              </a:rPr>
              <a:t>Δ</a:t>
            </a:r>
            <a:r>
              <a:rPr sz="1100" b="1" spc="0" dirty="0">
                <a:solidFill>
                  <a:srgbClr val="000000"/>
                </a:solidFill>
                <a:latin typeface="微软雅黑" panose="020B0503020204020204" charset="-122"/>
                <a:ea typeface="微软雅黑" panose="020B0503020204020204" charset="-122"/>
                <a:cs typeface="微软雅黑" panose="020B0503020204020204" charset="-122"/>
              </a:rPr>
              <a:t>S</a:t>
            </a:r>
            <a:r>
              <a:rPr sz="1100" spc="-20" dirty="0">
                <a:solidFill>
                  <a:srgbClr val="000000"/>
                </a:solidFill>
                <a:latin typeface="微软雅黑" panose="020B0503020204020204" charset="-122"/>
                <a:ea typeface="微软雅黑" panose="020B0503020204020204" charset="-122"/>
                <a:cs typeface="微软雅黑" panose="020B0503020204020204" charset="-122"/>
              </a:rPr>
              <a:t>＝</a:t>
            </a:r>
            <a:r>
              <a:rPr sz="1100" b="1" spc="0" dirty="0">
                <a:solidFill>
                  <a:srgbClr val="000000"/>
                </a:solidFill>
                <a:latin typeface="微软雅黑" panose="020B0503020204020204" charset="-122"/>
                <a:ea typeface="微软雅黑" panose="020B0503020204020204" charset="-122"/>
                <a:cs typeface="微软雅黑" panose="020B0503020204020204" charset="-122"/>
              </a:rPr>
              <a:t>L</a:t>
            </a:r>
            <a:r>
              <a:rPr sz="1050" b="1" spc="0" baseline="-1000" dirty="0">
                <a:solidFill>
                  <a:srgbClr val="000000"/>
                </a:solidFill>
                <a:latin typeface="微软雅黑" panose="020B0503020204020204" charset="-122"/>
                <a:ea typeface="微软雅黑" panose="020B0503020204020204" charset="-122"/>
                <a:cs typeface="微软雅黑" panose="020B0503020204020204" charset="-122"/>
              </a:rPr>
              <a:t>B</a:t>
            </a:r>
            <a:r>
              <a:rPr sz="1100" spc="-20" dirty="0">
                <a:solidFill>
                  <a:srgbClr val="000000"/>
                </a:solidFill>
                <a:latin typeface="微软雅黑" panose="020B0503020204020204" charset="-122"/>
                <a:ea typeface="微软雅黑" panose="020B0503020204020204" charset="-122"/>
                <a:cs typeface="微软雅黑" panose="020B0503020204020204" charset="-122"/>
              </a:rPr>
              <a:t>－(</a:t>
            </a:r>
            <a:r>
              <a:rPr sz="1100" b="1" spc="0" dirty="0">
                <a:solidFill>
                  <a:srgbClr val="000000"/>
                </a:solidFill>
                <a:latin typeface="微软雅黑" panose="020B0503020204020204" charset="-122"/>
                <a:ea typeface="微软雅黑" panose="020B0503020204020204" charset="-122"/>
                <a:cs typeface="微软雅黑" panose="020B0503020204020204" charset="-122"/>
              </a:rPr>
              <a:t>L</a:t>
            </a:r>
            <a:r>
              <a:rPr sz="1050" b="1" spc="0" baseline="-1000" dirty="0">
                <a:solidFill>
                  <a:srgbClr val="000000"/>
                </a:solidFill>
                <a:latin typeface="微软雅黑" panose="020B0503020204020204" charset="-122"/>
                <a:ea typeface="微软雅黑" panose="020B0503020204020204" charset="-122"/>
                <a:cs typeface="微软雅黑" panose="020B0503020204020204" charset="-122"/>
              </a:rPr>
              <a:t>A</a:t>
            </a:r>
            <a:r>
              <a:rPr sz="1100" spc="-20" dirty="0">
                <a:solidFill>
                  <a:srgbClr val="000000"/>
                </a:solidFill>
                <a:latin typeface="微软雅黑" panose="020B0503020204020204" charset="-122"/>
                <a:ea typeface="微软雅黑" panose="020B0503020204020204" charset="-122"/>
                <a:cs typeface="微软雅黑" panose="020B0503020204020204" charset="-122"/>
              </a:rPr>
              <a:t>－</a:t>
            </a:r>
            <a:r>
              <a:rPr sz="1100" b="1" spc="-20" dirty="0">
                <a:solidFill>
                  <a:srgbClr val="000000"/>
                </a:solidFill>
                <a:latin typeface="微软雅黑" panose="020B0503020204020204" charset="-122"/>
                <a:ea typeface="微软雅黑" panose="020B0503020204020204" charset="-122"/>
                <a:cs typeface="微软雅黑" panose="020B0503020204020204" charset="-122"/>
              </a:rPr>
              <a:t>Δ</a:t>
            </a:r>
            <a:r>
              <a:rPr sz="1100" b="1" spc="0" dirty="0">
                <a:solidFill>
                  <a:srgbClr val="000000"/>
                </a:solidFill>
                <a:latin typeface="微软雅黑" panose="020B0503020204020204" charset="-122"/>
                <a:ea typeface="微软雅黑" panose="020B0503020204020204" charset="-122"/>
                <a:cs typeface="微软雅黑" panose="020B0503020204020204" charset="-122"/>
              </a:rPr>
              <a:t>L</a:t>
            </a:r>
            <a:r>
              <a:rPr sz="1050" b="1" spc="0" baseline="-1000" dirty="0">
                <a:solidFill>
                  <a:srgbClr val="000000"/>
                </a:solidFill>
                <a:latin typeface="微软雅黑" panose="020B0503020204020204" charset="-122"/>
                <a:ea typeface="微软雅黑" panose="020B0503020204020204" charset="-122"/>
                <a:cs typeface="微软雅黑" panose="020B0503020204020204" charset="-122"/>
              </a:rPr>
              <a:t>A</a:t>
            </a:r>
            <a:r>
              <a:rPr sz="1100" spc="-20" dirty="0">
                <a:solidFill>
                  <a:srgbClr val="000000"/>
                </a:solidFill>
                <a:latin typeface="微软雅黑" panose="020B0503020204020204" charset="-122"/>
                <a:ea typeface="微软雅黑" panose="020B0503020204020204" charset="-122"/>
                <a:cs typeface="微软雅黑" panose="020B0503020204020204" charset="-122"/>
              </a:rPr>
              <a:t>)＝</a:t>
            </a:r>
            <a:r>
              <a:rPr sz="1100" b="1" spc="0" dirty="0">
                <a:solidFill>
                  <a:srgbClr val="000000"/>
                </a:solidFill>
                <a:latin typeface="微软雅黑" panose="020B0503020204020204" charset="-122"/>
                <a:ea typeface="微软雅黑" panose="020B0503020204020204" charset="-122"/>
                <a:cs typeface="微软雅黑" panose="020B0503020204020204" charset="-122"/>
              </a:rPr>
              <a:t>L</a:t>
            </a:r>
            <a:r>
              <a:rPr sz="1050" b="1" spc="0" baseline="-1000" dirty="0">
                <a:solidFill>
                  <a:srgbClr val="000000"/>
                </a:solidFill>
                <a:latin typeface="微软雅黑" panose="020B0503020204020204" charset="-122"/>
                <a:ea typeface="微软雅黑" panose="020B0503020204020204" charset="-122"/>
                <a:cs typeface="微软雅黑" panose="020B0503020204020204" charset="-122"/>
              </a:rPr>
              <a:t>B</a:t>
            </a:r>
            <a:r>
              <a:rPr sz="1100" spc="-20" dirty="0">
                <a:solidFill>
                  <a:srgbClr val="000000"/>
                </a:solidFill>
                <a:latin typeface="微软雅黑" panose="020B0503020204020204" charset="-122"/>
                <a:ea typeface="微软雅黑" panose="020B0503020204020204" charset="-122"/>
                <a:cs typeface="微软雅黑" panose="020B0503020204020204" charset="-122"/>
              </a:rPr>
              <a:t>－(</a:t>
            </a:r>
            <a:r>
              <a:rPr sz="1100" b="1" spc="0" dirty="0">
                <a:solidFill>
                  <a:srgbClr val="000000"/>
                </a:solidFill>
                <a:latin typeface="微软雅黑" panose="020B0503020204020204" charset="-122"/>
                <a:ea typeface="微软雅黑" panose="020B0503020204020204" charset="-122"/>
                <a:cs typeface="微软雅黑" panose="020B0503020204020204" charset="-122"/>
              </a:rPr>
              <a:t>L</a:t>
            </a:r>
            <a:r>
              <a:rPr sz="1050" b="1" spc="0" baseline="-1000" dirty="0">
                <a:solidFill>
                  <a:srgbClr val="000000"/>
                </a:solidFill>
                <a:latin typeface="微软雅黑" panose="020B0503020204020204" charset="-122"/>
                <a:ea typeface="微软雅黑" panose="020B0503020204020204" charset="-122"/>
                <a:cs typeface="微软雅黑" panose="020B0503020204020204" charset="-122"/>
              </a:rPr>
              <a:t>A</a:t>
            </a:r>
            <a:r>
              <a:rPr sz="1100" spc="-20" dirty="0">
                <a:solidFill>
                  <a:srgbClr val="000000"/>
                </a:solidFill>
                <a:latin typeface="微软雅黑" panose="020B0503020204020204" charset="-122"/>
                <a:ea typeface="微软雅黑" panose="020B0503020204020204" charset="-122"/>
                <a:cs typeface="微软雅黑" panose="020B0503020204020204" charset="-122"/>
              </a:rPr>
              <a:t>－</a:t>
            </a:r>
            <a:r>
              <a:rPr sz="1100" b="1" spc="-20" dirty="0">
                <a:solidFill>
                  <a:srgbClr val="000000"/>
                </a:solidFill>
                <a:latin typeface="微软雅黑" panose="020B0503020204020204" charset="-122"/>
                <a:ea typeface="微软雅黑" panose="020B0503020204020204" charset="-122"/>
                <a:cs typeface="微软雅黑" panose="020B0503020204020204" charset="-122"/>
              </a:rPr>
              <a:t>Δ</a:t>
            </a:r>
            <a:r>
              <a:rPr sz="1100" b="1" spc="0" dirty="0">
                <a:solidFill>
                  <a:srgbClr val="000000"/>
                </a:solidFill>
                <a:latin typeface="微软雅黑" panose="020B0503020204020204" charset="-122"/>
                <a:ea typeface="微软雅黑" panose="020B0503020204020204" charset="-122"/>
                <a:cs typeface="微软雅黑" panose="020B0503020204020204" charset="-122"/>
              </a:rPr>
              <a:t>h</a:t>
            </a:r>
            <a:r>
              <a:rPr sz="1100" spc="-20" dirty="0">
                <a:solidFill>
                  <a:srgbClr val="000000"/>
                </a:solidFill>
                <a:latin typeface="微软雅黑" panose="020B0503020204020204" charset="-122"/>
                <a:ea typeface="微软雅黑" panose="020B0503020204020204" charset="-122"/>
                <a:cs typeface="微软雅黑" panose="020B0503020204020204" charset="-122"/>
              </a:rPr>
              <a:t>)＝</a:t>
            </a:r>
            <a:r>
              <a:rPr sz="1100" b="1" spc="-20" dirty="0">
                <a:solidFill>
                  <a:srgbClr val="000000"/>
                </a:solidFill>
                <a:latin typeface="微软雅黑" panose="020B0503020204020204" charset="-122"/>
                <a:ea typeface="微软雅黑" panose="020B0503020204020204" charset="-122"/>
                <a:cs typeface="微软雅黑" panose="020B0503020204020204" charset="-122"/>
              </a:rPr>
              <a:t>Δ</a:t>
            </a:r>
            <a:r>
              <a:rPr sz="1100" b="1" spc="0" dirty="0">
                <a:solidFill>
                  <a:srgbClr val="000000"/>
                </a:solidFill>
                <a:latin typeface="微软雅黑" panose="020B0503020204020204" charset="-122"/>
                <a:ea typeface="微软雅黑" panose="020B0503020204020204" charset="-122"/>
                <a:cs typeface="微软雅黑" panose="020B0503020204020204" charset="-122"/>
              </a:rPr>
              <a:t>h(9</a:t>
            </a:r>
            <a:r>
              <a:rPr sz="1100" spc="0" dirty="0">
                <a:solidFill>
                  <a:srgbClr val="000000"/>
                </a:solidFill>
                <a:latin typeface="微软雅黑" panose="020B0503020204020204" charset="-122"/>
                <a:ea typeface="微软雅黑" panose="020B0503020204020204" charset="-122"/>
                <a:cs typeface="微软雅黑" panose="020B0503020204020204" charset="-122"/>
              </a:rPr>
              <a:t>－</a:t>
            </a:r>
            <a:r>
              <a:rPr sz="1100" b="1" spc="0" dirty="0">
                <a:solidFill>
                  <a:srgbClr val="000000"/>
                </a:solidFill>
                <a:latin typeface="微软雅黑" panose="020B0503020204020204" charset="-122"/>
                <a:ea typeface="微软雅黑" panose="020B0503020204020204" charset="-122"/>
                <a:cs typeface="微软雅黑" panose="020B0503020204020204" charset="-122"/>
              </a:rPr>
              <a:t>20)</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635" algn="l" rtl="0" eaLnBrk="0">
              <a:lnSpc>
                <a:spcPct val="140000"/>
              </a:lnSpc>
              <a:spcBef>
                <a:spcPts val="185"/>
              </a:spcBef>
            </a:pPr>
            <a:r>
              <a:rPr sz="1200" spc="-10" dirty="0">
                <a:solidFill>
                  <a:srgbClr val="000000"/>
                </a:solidFill>
                <a:latin typeface="微软雅黑" panose="020B0503020204020204" charset="-122"/>
                <a:ea typeface="微软雅黑" panose="020B0503020204020204" charset="-122"/>
                <a:cs typeface="微软雅黑" panose="020B0503020204020204" charset="-122"/>
              </a:rPr>
              <a:t>式中，</a:t>
            </a:r>
            <a:r>
              <a:rPr sz="1200" b="1" spc="0" dirty="0">
                <a:solidFill>
                  <a:srgbClr val="000000"/>
                </a:solidFill>
                <a:latin typeface="微软雅黑" panose="020B0503020204020204" charset="-122"/>
                <a:ea typeface="微软雅黑" panose="020B0503020204020204" charset="-122"/>
                <a:cs typeface="微软雅黑" panose="020B0503020204020204" charset="-122"/>
              </a:rPr>
              <a:t>L</a:t>
            </a:r>
            <a:r>
              <a:rPr sz="1100" b="1" spc="0" baseline="-23000" dirty="0">
                <a:solidFill>
                  <a:srgbClr val="000000"/>
                </a:solidFill>
                <a:latin typeface="微软雅黑" panose="020B0503020204020204" charset="-122"/>
                <a:ea typeface="微软雅黑" panose="020B0503020204020204" charset="-122"/>
                <a:cs typeface="微软雅黑" panose="020B0503020204020204" charset="-122"/>
              </a:rPr>
              <a:t>A</a:t>
            </a:r>
            <a:r>
              <a:rPr sz="1200" spc="-10" dirty="0">
                <a:solidFill>
                  <a:srgbClr val="000000"/>
                </a:solidFill>
                <a:latin typeface="微软雅黑" panose="020B0503020204020204" charset="-122"/>
                <a:ea typeface="微软雅黑" panose="020B0503020204020204" charset="-122"/>
                <a:cs typeface="微软雅黑" panose="020B0503020204020204" charset="-122"/>
              </a:rPr>
              <a:t>为电桥平衡时测</a:t>
            </a:r>
            <a:r>
              <a:rPr sz="1200" spc="0" dirty="0">
                <a:solidFill>
                  <a:srgbClr val="000000"/>
                </a:solidFill>
                <a:latin typeface="微软雅黑" panose="020B0503020204020204" charset="-122"/>
                <a:ea typeface="微软雅黑" panose="020B0503020204020204" charset="-122"/>
                <a:cs typeface="微软雅黑" panose="020B0503020204020204" charset="-122"/>
              </a:rPr>
              <a:t>量臂行程长度。</a:t>
            </a:r>
            <a:r>
              <a:rPr sz="1200" b="1" spc="0" dirty="0">
                <a:solidFill>
                  <a:srgbClr val="000000"/>
                </a:solidFill>
                <a:latin typeface="微软雅黑" panose="020B0503020204020204" charset="-122"/>
                <a:ea typeface="微软雅黑" panose="020B0503020204020204" charset="-122"/>
                <a:cs typeface="微软雅黑" panose="020B0503020204020204" charset="-122"/>
              </a:rPr>
              <a:t>L</a:t>
            </a:r>
            <a:r>
              <a:rPr sz="1100" b="1" spc="0" baseline="-23000" dirty="0">
                <a:solidFill>
                  <a:srgbClr val="000000"/>
                </a:solidFill>
                <a:latin typeface="微软雅黑" panose="020B0503020204020204" charset="-122"/>
                <a:ea typeface="微软雅黑" panose="020B0503020204020204" charset="-122"/>
                <a:cs typeface="微软雅黑" panose="020B0503020204020204" charset="-122"/>
              </a:rPr>
              <a:t>B</a:t>
            </a:r>
            <a:r>
              <a:rPr sz="1200" spc="0" dirty="0">
                <a:solidFill>
                  <a:srgbClr val="000000"/>
                </a:solidFill>
                <a:latin typeface="微软雅黑" panose="020B0503020204020204" charset="-122"/>
                <a:ea typeface="微软雅黑" panose="020B0503020204020204" charset="-122"/>
                <a:cs typeface="微软雅黑" panose="020B0503020204020204" charset="-122"/>
              </a:rPr>
              <a:t>为电桥平衡时参考臂行程长度。</a:t>
            </a:r>
            <a:r>
              <a:rPr sz="1200" b="1" spc="0" dirty="0">
                <a:solidFill>
                  <a:srgbClr val="000000"/>
                </a:solidFill>
                <a:latin typeface="微软雅黑" panose="020B0503020204020204" charset="-122"/>
                <a:ea typeface="微软雅黑" panose="020B0503020204020204" charset="-122"/>
                <a:cs typeface="微软雅黑" panose="020B0503020204020204" charset="-122"/>
              </a:rPr>
              <a:t>ΔL</a:t>
            </a:r>
            <a:r>
              <a:rPr sz="1100" b="1" spc="0" baseline="-23000" dirty="0">
                <a:solidFill>
                  <a:srgbClr val="000000"/>
                </a:solidFill>
                <a:latin typeface="微软雅黑" panose="020B0503020204020204" charset="-122"/>
                <a:ea typeface="微软雅黑" panose="020B0503020204020204" charset="-122"/>
                <a:cs typeface="微软雅黑" panose="020B0503020204020204" charset="-122"/>
              </a:rPr>
              <a:t>A</a:t>
            </a:r>
            <a:r>
              <a:rPr sz="1200" spc="0" dirty="0">
                <a:solidFill>
                  <a:srgbClr val="000000"/>
                </a:solidFill>
                <a:latin typeface="微软雅黑" panose="020B0503020204020204" charset="-122"/>
                <a:ea typeface="微软雅黑" panose="020B0503020204020204" charset="-122"/>
                <a:cs typeface="微软雅黑" panose="020B0503020204020204" charset="-122"/>
              </a:rPr>
              <a:t>为被测物</a:t>
            </a:r>
            <a:r>
              <a:rPr sz="1200" spc="20" dirty="0">
                <a:solidFill>
                  <a:srgbClr val="000000"/>
                </a:solidFill>
                <a:latin typeface="微软雅黑" panose="020B0503020204020204" charset="-122"/>
                <a:ea typeface="微软雅黑" panose="020B0503020204020204" charset="-122"/>
                <a:cs typeface="微软雅黑" panose="020B0503020204020204" charset="-122"/>
              </a:rPr>
              <a:t>厚度变化</a:t>
            </a:r>
            <a:r>
              <a:rPr sz="1200" b="1" spc="20" dirty="0">
                <a:solidFill>
                  <a:srgbClr val="000000"/>
                </a:solidFill>
                <a:latin typeface="微软雅黑" panose="020B0503020204020204" charset="-122"/>
                <a:ea typeface="微软雅黑" panose="020B0503020204020204" charset="-122"/>
                <a:cs typeface="微软雅黑" panose="020B0503020204020204" charset="-122"/>
              </a:rPr>
              <a:t>Δ</a:t>
            </a:r>
            <a:r>
              <a:rPr sz="1200" b="1" spc="0" dirty="0">
                <a:solidFill>
                  <a:srgbClr val="000000"/>
                </a:solidFill>
                <a:latin typeface="微软雅黑" panose="020B0503020204020204" charset="-122"/>
                <a:ea typeface="微软雅黑" panose="020B0503020204020204" charset="-122"/>
                <a:cs typeface="微软雅黑" panose="020B0503020204020204" charset="-122"/>
              </a:rPr>
              <a:t>h</a:t>
            </a:r>
            <a:r>
              <a:rPr sz="1200" spc="20" dirty="0">
                <a:solidFill>
                  <a:srgbClr val="000000"/>
                </a:solidFill>
                <a:latin typeface="微软雅黑" panose="020B0503020204020204" charset="-122"/>
                <a:ea typeface="微软雅黑" panose="020B0503020204020204" charset="-122"/>
                <a:cs typeface="微软雅黑" panose="020B0503020204020204" charset="-122"/>
              </a:rPr>
              <a:t>后引起的测量臂行程长度的变化值。</a:t>
            </a:r>
            <a:r>
              <a:rPr sz="1200" b="1" spc="20" dirty="0">
                <a:solidFill>
                  <a:srgbClr val="000000"/>
                </a:solidFill>
                <a:latin typeface="微软雅黑" panose="020B0503020204020204" charset="-122"/>
                <a:ea typeface="微软雅黑" panose="020B0503020204020204" charset="-122"/>
                <a:cs typeface="微软雅黑" panose="020B0503020204020204" charset="-122"/>
              </a:rPr>
              <a:t>Δ</a:t>
            </a:r>
            <a:r>
              <a:rPr sz="1200" b="1" spc="0" dirty="0">
                <a:solidFill>
                  <a:srgbClr val="000000"/>
                </a:solidFill>
                <a:latin typeface="微软雅黑" panose="020B0503020204020204" charset="-122"/>
                <a:ea typeface="微软雅黑" panose="020B0503020204020204" charset="-122"/>
                <a:cs typeface="微软雅黑" panose="020B0503020204020204" charset="-122"/>
              </a:rPr>
              <a:t>h</a:t>
            </a:r>
            <a:r>
              <a:rPr sz="1200" spc="20" dirty="0">
                <a:solidFill>
                  <a:srgbClr val="000000"/>
                </a:solidFill>
                <a:latin typeface="微软雅黑" panose="020B0503020204020204" charset="-122"/>
                <a:ea typeface="微软雅黑" panose="020B0503020204020204" charset="-122"/>
                <a:cs typeface="微软雅黑" panose="020B0503020204020204" charset="-122"/>
              </a:rPr>
              <a:t>为被测物厚度变化。</a:t>
            </a:r>
            <a:r>
              <a:rPr sz="1200" b="1" spc="0" dirty="0">
                <a:solidFill>
                  <a:srgbClr val="000000"/>
                </a:solidFill>
                <a:latin typeface="微软雅黑" panose="020B0503020204020204" charset="-122"/>
                <a:ea typeface="微软雅黑" panose="020B0503020204020204" charset="-122"/>
                <a:cs typeface="微软雅黑" panose="020B0503020204020204" charset="-122"/>
              </a:rPr>
              <a:t>ΔS</a:t>
            </a:r>
            <a:r>
              <a:rPr sz="1200" spc="0" dirty="0">
                <a:solidFill>
                  <a:srgbClr val="000000"/>
                </a:solidFill>
                <a:latin typeface="微软雅黑" panose="020B0503020204020204" charset="-122"/>
                <a:ea typeface="微软雅黑" panose="020B0503020204020204" charset="-122"/>
                <a:cs typeface="微软雅黑" panose="020B0503020204020204" charset="-122"/>
              </a:rPr>
              <a:t>为补偿短路</a:t>
            </a:r>
            <a:r>
              <a:rPr sz="1200" spc="-10" dirty="0">
                <a:solidFill>
                  <a:srgbClr val="000000"/>
                </a:solidFill>
                <a:latin typeface="微软雅黑" panose="020B0503020204020204" charset="-122"/>
                <a:ea typeface="微软雅黑" panose="020B0503020204020204" charset="-122"/>
                <a:cs typeface="微软雅黑" panose="020B0503020204020204" charset="-122"/>
              </a:rPr>
              <a:t>器</a:t>
            </a:r>
            <a:r>
              <a:rPr sz="1200" spc="0" dirty="0">
                <a:solidFill>
                  <a:srgbClr val="000000"/>
                </a:solidFill>
                <a:latin typeface="微软雅黑" panose="020B0503020204020204" charset="-122"/>
                <a:ea typeface="微软雅黑" panose="020B0503020204020204" charset="-122"/>
                <a:cs typeface="微软雅黑" panose="020B0503020204020204" charset="-122"/>
              </a:rPr>
              <a:t>位移值。</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294005" algn="l" rtl="0" eaLnBrk="0">
              <a:lnSpc>
                <a:spcPts val="1560"/>
              </a:lnSpc>
              <a:spcBef>
                <a:spcPts val="310"/>
              </a:spcBef>
            </a:pPr>
            <a:r>
              <a:rPr sz="1200" spc="10" dirty="0">
                <a:solidFill>
                  <a:srgbClr val="000000"/>
                </a:solidFill>
                <a:latin typeface="微软雅黑" panose="020B0503020204020204" charset="-122"/>
                <a:ea typeface="微软雅黑" panose="020B0503020204020204" charset="-122"/>
                <a:cs typeface="微软雅黑" panose="020B0503020204020204" charset="-122"/>
              </a:rPr>
              <a:t>由式</a:t>
            </a:r>
            <a:r>
              <a:rPr sz="1200" b="1" spc="10" dirty="0">
                <a:solidFill>
                  <a:srgbClr val="000000"/>
                </a:solidFill>
                <a:latin typeface="微软雅黑" panose="020B0503020204020204" charset="-122"/>
                <a:ea typeface="微软雅黑" panose="020B0503020204020204" charset="-122"/>
                <a:cs typeface="微软雅黑" panose="020B0503020204020204" charset="-122"/>
              </a:rPr>
              <a:t>(920)</a:t>
            </a:r>
            <a:r>
              <a:rPr sz="1200" spc="10" dirty="0">
                <a:solidFill>
                  <a:srgbClr val="000000"/>
                </a:solidFill>
                <a:latin typeface="微软雅黑" panose="020B0503020204020204" charset="-122"/>
                <a:ea typeface="微软雅黑" panose="020B0503020204020204" charset="-122"/>
                <a:cs typeface="微软雅黑" panose="020B0503020204020204" charset="-122"/>
              </a:rPr>
              <a:t>可知，补偿短路器位移值</a:t>
            </a:r>
            <a:r>
              <a:rPr sz="1200" b="1" spc="10" dirty="0">
                <a:solidFill>
                  <a:srgbClr val="000000"/>
                </a:solidFill>
                <a:latin typeface="微软雅黑" panose="020B0503020204020204" charset="-122"/>
                <a:ea typeface="微软雅黑" panose="020B0503020204020204" charset="-122"/>
                <a:cs typeface="微软雅黑" panose="020B0503020204020204" charset="-122"/>
              </a:rPr>
              <a:t>Δ</a:t>
            </a:r>
            <a:r>
              <a:rPr sz="1200" b="1" spc="0" dirty="0">
                <a:solidFill>
                  <a:srgbClr val="000000"/>
                </a:solidFill>
                <a:latin typeface="微软雅黑" panose="020B0503020204020204" charset="-122"/>
                <a:ea typeface="微软雅黑" panose="020B0503020204020204" charset="-122"/>
                <a:cs typeface="微软雅黑" panose="020B0503020204020204" charset="-122"/>
              </a:rPr>
              <a:t>S</a:t>
            </a:r>
            <a:r>
              <a:rPr sz="1200" spc="10" dirty="0">
                <a:solidFill>
                  <a:srgbClr val="000000"/>
                </a:solidFill>
                <a:latin typeface="微软雅黑" panose="020B0503020204020204" charset="-122"/>
                <a:ea typeface="微软雅黑" panose="020B0503020204020204" charset="-122"/>
                <a:cs typeface="微软雅黑" panose="020B0503020204020204" charset="-122"/>
              </a:rPr>
              <a:t>即为被测物厚度变化值</a:t>
            </a:r>
            <a:r>
              <a:rPr sz="1200" b="1" spc="10" dirty="0">
                <a:solidFill>
                  <a:srgbClr val="000000"/>
                </a:solidFill>
                <a:latin typeface="微软雅黑" panose="020B0503020204020204" charset="-122"/>
                <a:ea typeface="微软雅黑" panose="020B0503020204020204" charset="-122"/>
                <a:cs typeface="微软雅黑" panose="020B0503020204020204" charset="-122"/>
              </a:rPr>
              <a:t>Δ</a:t>
            </a:r>
            <a:r>
              <a:rPr sz="1200" b="1" spc="0" dirty="0">
                <a:solidFill>
                  <a:srgbClr val="000000"/>
                </a:solidFill>
                <a:latin typeface="微软雅黑" panose="020B0503020204020204" charset="-122"/>
                <a:ea typeface="微软雅黑" panose="020B0503020204020204" charset="-122"/>
                <a:cs typeface="微软雅黑" panose="020B0503020204020204" charset="-122"/>
              </a:rPr>
              <a:t>h</a:t>
            </a:r>
            <a:r>
              <a:rPr sz="12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275590" algn="l" rtl="0" eaLnBrk="0">
              <a:lnSpc>
                <a:spcPts val="1300"/>
              </a:lnSpc>
              <a:spcBef>
                <a:spcPts val="510"/>
              </a:spcBef>
            </a:pPr>
            <a:r>
              <a:rPr sz="1200" b="1" spc="-10" dirty="0">
                <a:solidFill>
                  <a:srgbClr val="000000"/>
                </a:solidFill>
                <a:latin typeface="微软雅黑" panose="020B0503020204020204" charset="-122"/>
                <a:ea typeface="微软雅黑" panose="020B0503020204020204" charset="-122"/>
                <a:cs typeface="微软雅黑" panose="020B0503020204020204" charset="-122"/>
              </a:rPr>
              <a:t>4.</a:t>
            </a:r>
            <a:r>
              <a:rPr sz="1200" spc="-10" dirty="0">
                <a:solidFill>
                  <a:srgbClr val="000000"/>
                </a:solidFill>
                <a:latin typeface="微软雅黑" panose="020B0503020204020204" charset="-122"/>
                <a:ea typeface="微软雅黑" panose="020B0503020204020204" charset="-122"/>
                <a:cs typeface="微软雅黑" panose="020B0503020204020204" charset="-122"/>
              </a:rPr>
              <a:t>微</a:t>
            </a:r>
            <a:r>
              <a:rPr sz="1200" spc="0" dirty="0">
                <a:solidFill>
                  <a:srgbClr val="000000"/>
                </a:solidFill>
                <a:latin typeface="微软雅黑" panose="020B0503020204020204" charset="-122"/>
                <a:ea typeface="微软雅黑" panose="020B0503020204020204" charset="-122"/>
                <a:cs typeface="微软雅黑" panose="020B0503020204020204" charset="-122"/>
              </a:rPr>
              <a:t>波辐射计</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6065" algn="l" rtl="0" eaLnBrk="0">
              <a:lnSpc>
                <a:spcPct val="122000"/>
              </a:lnSpc>
              <a:spcBef>
                <a:spcPts val="465"/>
              </a:spcBef>
            </a:pPr>
            <a:r>
              <a:rPr sz="1200" spc="40" dirty="0">
                <a:solidFill>
                  <a:srgbClr val="000000"/>
                </a:solidFill>
                <a:latin typeface="微软雅黑" panose="020B0503020204020204" charset="-122"/>
                <a:ea typeface="微软雅黑" panose="020B0503020204020204" charset="-122"/>
                <a:cs typeface="微软雅黑" panose="020B0503020204020204" charset="-122"/>
              </a:rPr>
              <a:t>任何物体，当它的温度高于环境温度时，都能够向外辐射热能。微</a:t>
            </a:r>
            <a:r>
              <a:rPr sz="1200" spc="10" dirty="0">
                <a:solidFill>
                  <a:srgbClr val="000000"/>
                </a:solidFill>
                <a:latin typeface="微软雅黑" panose="020B0503020204020204" charset="-122"/>
                <a:ea typeface="微软雅黑" panose="020B0503020204020204" charset="-122"/>
                <a:cs typeface="微软雅黑" panose="020B0503020204020204" charset="-122"/>
              </a:rPr>
              <a:t>波</a:t>
            </a:r>
            <a:r>
              <a:rPr sz="1200" spc="0" dirty="0">
                <a:solidFill>
                  <a:srgbClr val="000000"/>
                </a:solidFill>
                <a:latin typeface="微软雅黑" panose="020B0503020204020204" charset="-122"/>
                <a:ea typeface="微软雅黑" panose="020B0503020204020204" charset="-122"/>
                <a:cs typeface="微软雅黑" panose="020B0503020204020204" charset="-122"/>
              </a:rPr>
              <a:t>辐射计能测量</a:t>
            </a:r>
            <a:r>
              <a:rPr sz="1200" spc="30" dirty="0">
                <a:solidFill>
                  <a:srgbClr val="000000"/>
                </a:solidFill>
                <a:latin typeface="微软雅黑" panose="020B0503020204020204" charset="-122"/>
                <a:ea typeface="微软雅黑" panose="020B0503020204020204" charset="-122"/>
                <a:cs typeface="微软雅黑" panose="020B0503020204020204" charset="-122"/>
              </a:rPr>
              <a:t>被测对象的温度。普朗克公式在微波领</a:t>
            </a:r>
            <a:r>
              <a:rPr sz="1200" spc="20" dirty="0">
                <a:solidFill>
                  <a:srgbClr val="000000"/>
                </a:solidFill>
                <a:latin typeface="微软雅黑" panose="020B0503020204020204" charset="-122"/>
                <a:ea typeface="微软雅黑" panose="020B0503020204020204" charset="-122"/>
                <a:cs typeface="微软雅黑" panose="020B0503020204020204" charset="-122"/>
              </a:rPr>
              <a:t>域</a:t>
            </a:r>
            <a:r>
              <a:rPr sz="1200" spc="0" dirty="0">
                <a:solidFill>
                  <a:srgbClr val="000000"/>
                </a:solidFill>
                <a:latin typeface="微软雅黑" panose="020B0503020204020204" charset="-122"/>
                <a:ea typeface="微软雅黑" panose="020B0503020204020204" charset="-122"/>
                <a:cs typeface="微软雅黑" panose="020B0503020204020204" charset="-122"/>
              </a:rPr>
              <a:t>可近似为</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algn="r" rtl="0" eaLnBrk="0">
              <a:lnSpc>
                <a:spcPts val="1560"/>
              </a:lnSpc>
              <a:spcBef>
                <a:spcPts val="1025"/>
              </a:spcBef>
            </a:pPr>
            <a:r>
              <a:rPr sz="1100" b="1" spc="0" dirty="0">
                <a:solidFill>
                  <a:srgbClr val="000000"/>
                </a:solidFill>
                <a:latin typeface="微软雅黑" panose="020B0503020204020204" charset="-122"/>
                <a:ea typeface="微软雅黑" panose="020B0503020204020204" charset="-122"/>
                <a:cs typeface="微软雅黑" panose="020B0503020204020204" charset="-122"/>
              </a:rPr>
              <a:t>L</a:t>
            </a:r>
            <a:r>
              <a:rPr sz="1050" b="1" spc="10" baseline="-9000" dirty="0">
                <a:solidFill>
                  <a:srgbClr val="000000"/>
                </a:solidFill>
                <a:latin typeface="微软雅黑" panose="020B0503020204020204" charset="-122"/>
                <a:ea typeface="微软雅黑" panose="020B0503020204020204" charset="-122"/>
                <a:cs typeface="微软雅黑" panose="020B0503020204020204" charset="-122"/>
              </a:rPr>
              <a:t>0</a:t>
            </a:r>
            <a:r>
              <a:rPr sz="1100" spc="10" dirty="0">
                <a:solidFill>
                  <a:srgbClr val="000000"/>
                </a:solidFill>
                <a:latin typeface="微软雅黑" panose="020B0503020204020204" charset="-122"/>
                <a:ea typeface="微软雅黑" panose="020B0503020204020204" charset="-122"/>
                <a:cs typeface="微软雅黑" panose="020B0503020204020204" charset="-122"/>
              </a:rPr>
              <a:t>(</a:t>
            </a:r>
            <a:r>
              <a:rPr sz="1100" b="1" spc="10" dirty="0">
                <a:solidFill>
                  <a:srgbClr val="000000"/>
                </a:solidFill>
                <a:latin typeface="微软雅黑" panose="020B0503020204020204" charset="-122"/>
                <a:ea typeface="微软雅黑" panose="020B0503020204020204" charset="-122"/>
                <a:cs typeface="微软雅黑" panose="020B0503020204020204" charset="-122"/>
              </a:rPr>
              <a:t>λ</a:t>
            </a:r>
            <a:r>
              <a:rPr sz="1100" spc="10" dirty="0">
                <a:solidFill>
                  <a:srgbClr val="000000"/>
                </a:solidFill>
                <a:latin typeface="微软雅黑" panose="020B0503020204020204" charset="-122"/>
                <a:ea typeface="微软雅黑" panose="020B0503020204020204" charset="-122"/>
                <a:cs typeface="微软雅黑" panose="020B0503020204020204" charset="-122"/>
              </a:rPr>
              <a:t>，</a:t>
            </a:r>
            <a:r>
              <a:rPr sz="1100" b="1" spc="0" dirty="0">
                <a:solidFill>
                  <a:srgbClr val="000000"/>
                </a:solidFill>
                <a:latin typeface="微软雅黑" panose="020B0503020204020204" charset="-122"/>
                <a:ea typeface="微软雅黑" panose="020B0503020204020204" charset="-122"/>
                <a:cs typeface="微软雅黑" panose="020B0503020204020204" charset="-122"/>
              </a:rPr>
              <a:t>T</a:t>
            </a:r>
            <a:r>
              <a:rPr sz="1100" spc="10" dirty="0">
                <a:solidFill>
                  <a:srgbClr val="000000"/>
                </a:solidFill>
                <a:latin typeface="微软雅黑" panose="020B0503020204020204" charset="-122"/>
                <a:ea typeface="微软雅黑" panose="020B0503020204020204" charset="-122"/>
                <a:cs typeface="微软雅黑" panose="020B0503020204020204" charset="-122"/>
              </a:rPr>
              <a:t>)＝</a:t>
            </a:r>
            <a:r>
              <a:rPr sz="1100" b="1" spc="0" dirty="0">
                <a:solidFill>
                  <a:srgbClr val="000000"/>
                </a:solidFill>
                <a:latin typeface="微软雅黑" panose="020B0503020204020204" charset="-122"/>
                <a:ea typeface="微软雅黑" panose="020B0503020204020204" charset="-122"/>
                <a:cs typeface="微软雅黑" panose="020B0503020204020204" charset="-122"/>
              </a:rPr>
              <a:t>(921)</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0000"/>
              </a:lnSpc>
            </a:pP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13335" algn="l" rtl="0" eaLnBrk="0">
              <a:lnSpc>
                <a:spcPts val="1560"/>
              </a:lnSpc>
              <a:spcBef>
                <a:spcPts val="5"/>
              </a:spcBef>
            </a:pPr>
            <a:r>
              <a:rPr sz="1200" spc="-50" dirty="0">
                <a:solidFill>
                  <a:srgbClr val="000000"/>
                </a:solidFill>
                <a:latin typeface="微软雅黑" panose="020B0503020204020204" charset="-122"/>
                <a:ea typeface="微软雅黑" panose="020B0503020204020204" charset="-122"/>
                <a:cs typeface="微软雅黑" panose="020B0503020204020204" charset="-122"/>
              </a:rPr>
              <a:t>式中，</a:t>
            </a:r>
            <a:r>
              <a:rPr sz="1200" b="1" spc="0" dirty="0">
                <a:solidFill>
                  <a:srgbClr val="000000"/>
                </a:solidFill>
                <a:latin typeface="微软雅黑" panose="020B0503020204020204" charset="-122"/>
                <a:ea typeface="微软雅黑" panose="020B0503020204020204" charset="-122"/>
                <a:cs typeface="微软雅黑" panose="020B0503020204020204" charset="-122"/>
              </a:rPr>
              <a:t>L</a:t>
            </a:r>
            <a:r>
              <a:rPr sz="1100" b="1" spc="-50" baseline="-6000" dirty="0">
                <a:solidFill>
                  <a:srgbClr val="000000"/>
                </a:solidFill>
                <a:latin typeface="微软雅黑" panose="020B0503020204020204" charset="-122"/>
                <a:ea typeface="微软雅黑" panose="020B0503020204020204" charset="-122"/>
                <a:cs typeface="微软雅黑" panose="020B0503020204020204" charset="-122"/>
              </a:rPr>
              <a:t>0</a:t>
            </a:r>
            <a:r>
              <a:rPr sz="1200" b="1" spc="-50" dirty="0">
                <a:solidFill>
                  <a:srgbClr val="000000"/>
                </a:solidFill>
                <a:latin typeface="微软雅黑" panose="020B0503020204020204" charset="-122"/>
                <a:ea typeface="微软雅黑" panose="020B0503020204020204" charset="-122"/>
                <a:cs typeface="微软雅黑" panose="020B0503020204020204" charset="-122"/>
              </a:rPr>
              <a:t>(λ</a:t>
            </a:r>
            <a:r>
              <a:rPr sz="1200" spc="-50" dirty="0">
                <a:solidFill>
                  <a:srgbClr val="000000"/>
                </a:solidFill>
                <a:latin typeface="微软雅黑" panose="020B0503020204020204" charset="-122"/>
                <a:ea typeface="微软雅黑" panose="020B0503020204020204" charset="-122"/>
                <a:cs typeface="微软雅黑" panose="020B0503020204020204" charset="-122"/>
              </a:rPr>
              <a:t>，</a:t>
            </a:r>
            <a:r>
              <a:rPr sz="1200" b="1" spc="0" dirty="0">
                <a:solidFill>
                  <a:srgbClr val="000000"/>
                </a:solidFill>
                <a:latin typeface="微软雅黑" panose="020B0503020204020204" charset="-122"/>
                <a:ea typeface="微软雅黑" panose="020B0503020204020204" charset="-122"/>
                <a:cs typeface="微软雅黑" panose="020B0503020204020204" charset="-122"/>
              </a:rPr>
              <a:t>T</a:t>
            </a:r>
            <a:r>
              <a:rPr sz="1200" b="1" spc="-50" dirty="0">
                <a:solidFill>
                  <a:srgbClr val="000000"/>
                </a:solidFill>
                <a:latin typeface="微软雅黑" panose="020B0503020204020204" charset="-122"/>
                <a:ea typeface="微软雅黑" panose="020B0503020204020204" charset="-122"/>
                <a:cs typeface="微软雅黑" panose="020B0503020204020204" charset="-122"/>
              </a:rPr>
              <a:t>)</a:t>
            </a:r>
            <a:r>
              <a:rPr sz="1200" spc="-50" dirty="0">
                <a:solidFill>
                  <a:srgbClr val="000000"/>
                </a:solidFill>
                <a:latin typeface="微软雅黑" panose="020B0503020204020204" charset="-122"/>
                <a:ea typeface="微软雅黑" panose="020B0503020204020204" charset="-122"/>
                <a:cs typeface="微软雅黑" panose="020B0503020204020204" charset="-122"/>
              </a:rPr>
              <a:t>表示微波辐射强度，</a:t>
            </a:r>
            <a:r>
              <a:rPr sz="1200" b="1" spc="0" dirty="0">
                <a:solidFill>
                  <a:srgbClr val="000000"/>
                </a:solidFill>
                <a:latin typeface="微软雅黑" panose="020B0503020204020204" charset="-122"/>
                <a:ea typeface="微软雅黑" panose="020B0503020204020204" charset="-122"/>
                <a:cs typeface="微软雅黑" panose="020B0503020204020204" charset="-122"/>
              </a:rPr>
              <a:t>c</a:t>
            </a:r>
            <a:r>
              <a:rPr sz="1200" spc="-50" dirty="0">
                <a:solidFill>
                  <a:srgbClr val="000000"/>
                </a:solidFill>
                <a:latin typeface="微软雅黑" panose="020B0503020204020204" charset="-122"/>
                <a:ea typeface="微软雅黑" panose="020B0503020204020204" charset="-122"/>
                <a:cs typeface="微软雅黑" panose="020B0503020204020204" charset="-122"/>
              </a:rPr>
              <a:t>为光速，</a:t>
            </a:r>
            <a:r>
              <a:rPr sz="1200" b="1" spc="0" dirty="0">
                <a:solidFill>
                  <a:srgbClr val="000000"/>
                </a:solidFill>
                <a:latin typeface="微软雅黑" panose="020B0503020204020204" charset="-122"/>
                <a:ea typeface="微软雅黑" panose="020B0503020204020204" charset="-122"/>
                <a:cs typeface="微软雅黑" panose="020B0503020204020204" charset="-122"/>
              </a:rPr>
              <a:t>k</a:t>
            </a:r>
            <a:r>
              <a:rPr sz="1200" spc="-50" dirty="0">
                <a:solidFill>
                  <a:srgbClr val="000000"/>
                </a:solidFill>
                <a:latin typeface="微软雅黑" panose="020B0503020204020204" charset="-122"/>
                <a:ea typeface="微软雅黑" panose="020B0503020204020204" charset="-122"/>
                <a:cs typeface="微软雅黑" panose="020B0503020204020204" charset="-122"/>
              </a:rPr>
              <a:t>＝</a:t>
            </a:r>
            <a:r>
              <a:rPr sz="1200" b="1" spc="-50" dirty="0">
                <a:solidFill>
                  <a:srgbClr val="000000"/>
                </a:solidFill>
                <a:latin typeface="微软雅黑" panose="020B0503020204020204" charset="-122"/>
                <a:ea typeface="微软雅黑" panose="020B0503020204020204" charset="-122"/>
                <a:cs typeface="微软雅黑" panose="020B0503020204020204" charset="-122"/>
              </a:rPr>
              <a:t>1.38×10</a:t>
            </a:r>
            <a:r>
              <a:rPr sz="1100" spc="-50" baseline="69000" dirty="0">
                <a:solidFill>
                  <a:srgbClr val="000000"/>
                </a:solidFill>
                <a:latin typeface="微软雅黑" panose="020B0503020204020204" charset="-122"/>
                <a:ea typeface="微软雅黑" panose="020B0503020204020204" charset="-122"/>
                <a:cs typeface="微软雅黑" panose="020B0503020204020204" charset="-122"/>
              </a:rPr>
              <a:t>－</a:t>
            </a:r>
            <a:r>
              <a:rPr sz="1100" b="1" spc="-50" baseline="69000" dirty="0">
                <a:solidFill>
                  <a:srgbClr val="000000"/>
                </a:solidFill>
                <a:latin typeface="微软雅黑" panose="020B0503020204020204" charset="-122"/>
                <a:ea typeface="微软雅黑" panose="020B0503020204020204" charset="-122"/>
                <a:cs typeface="微软雅黑" panose="020B0503020204020204" charset="-122"/>
              </a:rPr>
              <a:t>23</a:t>
            </a:r>
            <a:r>
              <a:rPr sz="1200" b="1" spc="0" dirty="0">
                <a:solidFill>
                  <a:srgbClr val="000000"/>
                </a:solidFill>
                <a:latin typeface="微软雅黑" panose="020B0503020204020204" charset="-122"/>
                <a:ea typeface="微软雅黑" panose="020B0503020204020204" charset="-122"/>
                <a:cs typeface="微软雅黑" panose="020B0503020204020204" charset="-122"/>
              </a:rPr>
              <a:t>J</a:t>
            </a:r>
            <a:r>
              <a:rPr sz="1200" b="1" spc="-50" dirty="0">
                <a:solidFill>
                  <a:srgbClr val="000000"/>
                </a:solidFill>
                <a:latin typeface="微软雅黑" panose="020B0503020204020204" charset="-122"/>
                <a:ea typeface="微软雅黑" panose="020B0503020204020204" charset="-122"/>
                <a:cs typeface="微软雅黑" panose="020B0503020204020204" charset="-122"/>
              </a:rPr>
              <a:t>/</a:t>
            </a:r>
            <a:r>
              <a:rPr sz="1200" b="1" spc="0" dirty="0">
                <a:solidFill>
                  <a:srgbClr val="000000"/>
                </a:solidFill>
                <a:latin typeface="微软雅黑" panose="020B0503020204020204" charset="-122"/>
                <a:ea typeface="微软雅黑" panose="020B0503020204020204" charset="-122"/>
                <a:cs typeface="微软雅黑" panose="020B0503020204020204" charset="-122"/>
              </a:rPr>
              <a:t>K</a:t>
            </a:r>
            <a:r>
              <a:rPr sz="1200" spc="-50" dirty="0">
                <a:solidFill>
                  <a:srgbClr val="000000"/>
                </a:solidFill>
                <a:latin typeface="微软雅黑" panose="020B0503020204020204" charset="-122"/>
                <a:ea typeface="微软雅黑" panose="020B0503020204020204" charset="-122"/>
                <a:cs typeface="微软雅黑" panose="020B0503020204020204" charset="-122"/>
              </a:rPr>
              <a:t>，为玻尔兹曼常数，</a:t>
            </a:r>
            <a:r>
              <a:rPr sz="1200" b="1" spc="0" dirty="0">
                <a:solidFill>
                  <a:srgbClr val="000000"/>
                </a:solidFill>
                <a:latin typeface="微软雅黑" panose="020B0503020204020204" charset="-122"/>
                <a:ea typeface="微软雅黑" panose="020B0503020204020204" charset="-122"/>
                <a:cs typeface="微软雅黑" panose="020B0503020204020204" charset="-122"/>
              </a:rPr>
              <a:t>T</a:t>
            </a:r>
            <a:endParaRPr lang="en-US" altLang="en-US" sz="1200" b="1"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190"/>
          <p:cNvSpPr/>
          <p:nvPr>
            <p:custDataLst>
              <p:tags r:id="rId5"/>
            </p:custDataLst>
          </p:nvPr>
        </p:nvSpPr>
        <p:spPr>
          <a:xfrm>
            <a:off x="6096000" y="296544"/>
            <a:ext cx="5944526" cy="2786071"/>
          </a:xfrm>
          <a:prstGeom prst="rect">
            <a:avLst/>
          </a:prstGeom>
        </p:spPr>
        <p:txBody>
          <a:bodyPr vert="horz" wrap="square" lIns="0" tIns="0" rIns="0" bIns="0"/>
          <a:lstStyle/>
          <a:p>
            <a:pPr algn="l" rtl="0" eaLnBrk="0">
              <a:lnSpc>
                <a:spcPct val="83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3335" algn="l" rtl="0" eaLnBrk="0">
              <a:lnSpc>
                <a:spcPts val="1560"/>
              </a:lnSpc>
            </a:pPr>
            <a:r>
              <a:rPr sz="1200" spc="-10" dirty="0">
                <a:solidFill>
                  <a:schemeClr val="dk1"/>
                </a:solidFill>
                <a:latin typeface="微软雅黑" panose="020B0503020204020204" charset="-122"/>
                <a:ea typeface="微软雅黑" panose="020B0503020204020204" charset="-122"/>
                <a:cs typeface="微软雅黑" panose="020B0503020204020204" charset="-122"/>
              </a:rPr>
              <a:t>表示温度，</a:t>
            </a:r>
            <a:r>
              <a:rPr sz="1200" b="1" spc="0" dirty="0">
                <a:solidFill>
                  <a:schemeClr val="dk1"/>
                </a:solidFill>
                <a:latin typeface="微软雅黑" panose="020B0503020204020204" charset="-122"/>
                <a:ea typeface="微软雅黑" panose="020B0503020204020204" charset="-122"/>
                <a:cs typeface="微软雅黑" panose="020B0503020204020204" charset="-122"/>
              </a:rPr>
              <a:t>λ</a:t>
            </a:r>
            <a:r>
              <a:rPr sz="1200" spc="0" dirty="0">
                <a:solidFill>
                  <a:schemeClr val="dk1"/>
                </a:solidFill>
                <a:latin typeface="微软雅黑" panose="020B0503020204020204" charset="-122"/>
                <a:ea typeface="微软雅黑" panose="020B0503020204020204" charset="-122"/>
                <a:cs typeface="微软雅黑" panose="020B0503020204020204" charset="-122"/>
              </a:rPr>
              <a:t>为微波波长。</a:t>
            </a: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3970" indent="266065" algn="l" rtl="0" eaLnBrk="0">
              <a:lnSpc>
                <a:spcPct val="147000"/>
              </a:lnSpc>
              <a:spcBef>
                <a:spcPts val="5"/>
              </a:spcBef>
            </a:pPr>
            <a:r>
              <a:rPr sz="1200" spc="30" dirty="0">
                <a:solidFill>
                  <a:schemeClr val="dk1"/>
                </a:solidFill>
                <a:latin typeface="微软雅黑" panose="020B0503020204020204" charset="-122"/>
                <a:ea typeface="微软雅黑" panose="020B0503020204020204" charset="-122"/>
                <a:cs typeface="微软雅黑" panose="020B0503020204020204" charset="-122"/>
              </a:rPr>
              <a:t>就微波辐射计而言，它以一定的频带宽检测来自物体的微波辐射强度</a:t>
            </a:r>
            <a:r>
              <a:rPr sz="1200" b="1" spc="0" dirty="0">
                <a:solidFill>
                  <a:schemeClr val="dk1"/>
                </a:solidFill>
                <a:latin typeface="微软雅黑" panose="020B0503020204020204" charset="-122"/>
                <a:ea typeface="微软雅黑" panose="020B0503020204020204" charset="-122"/>
                <a:cs typeface="微软雅黑" panose="020B0503020204020204" charset="-122"/>
              </a:rPr>
              <a:t>L</a:t>
            </a:r>
            <a:r>
              <a:rPr sz="1100" b="1" spc="0" baseline="-23000" dirty="0">
                <a:solidFill>
                  <a:schemeClr val="dk1"/>
                </a:solidFill>
                <a:latin typeface="微软雅黑" panose="020B0503020204020204" charset="-122"/>
                <a:ea typeface="微软雅黑" panose="020B0503020204020204" charset="-122"/>
                <a:cs typeface="微软雅黑" panose="020B0503020204020204" charset="-122"/>
              </a:rPr>
              <a:t>0</a:t>
            </a:r>
            <a:r>
              <a:rPr sz="1200" b="1" spc="0" dirty="0">
                <a:solidFill>
                  <a:schemeClr val="dk1"/>
                </a:solidFill>
                <a:latin typeface="微软雅黑" panose="020B0503020204020204" charset="-122"/>
                <a:ea typeface="微软雅黑" panose="020B0503020204020204" charset="-122"/>
                <a:cs typeface="微软雅黑" panose="020B0503020204020204" charset="-122"/>
              </a:rPr>
              <a:t>(λ</a:t>
            </a:r>
            <a:r>
              <a:rPr sz="1200" spc="0" dirty="0">
                <a:solidFill>
                  <a:schemeClr val="dk1"/>
                </a:solidFill>
                <a:latin typeface="微软雅黑" panose="020B0503020204020204" charset="-122"/>
                <a:ea typeface="微软雅黑" panose="020B0503020204020204" charset="-122"/>
                <a:cs typeface="微软雅黑" panose="020B0503020204020204" charset="-122"/>
              </a:rPr>
              <a:t>，</a:t>
            </a:r>
            <a:r>
              <a:rPr sz="1200" b="1" spc="0" dirty="0">
                <a:solidFill>
                  <a:schemeClr val="dk1"/>
                </a:solidFill>
                <a:latin typeface="微软雅黑" panose="020B0503020204020204" charset="-122"/>
                <a:ea typeface="微软雅黑" panose="020B0503020204020204" charset="-122"/>
                <a:cs typeface="微软雅黑" panose="020B0503020204020204" charset="-122"/>
              </a:rPr>
              <a:t>T)</a:t>
            </a:r>
            <a:r>
              <a:rPr sz="1200" spc="0" dirty="0">
                <a:solidFill>
                  <a:schemeClr val="dk1"/>
                </a:solidFill>
                <a:latin typeface="微软雅黑" panose="020B0503020204020204" charset="-122"/>
                <a:ea typeface="微软雅黑" panose="020B0503020204020204" charset="-122"/>
                <a:cs typeface="微软雅黑" panose="020B0503020204020204" charset="-122"/>
              </a:rPr>
              <a:t>。由</a:t>
            </a:r>
            <a:r>
              <a:rPr sz="1200" spc="30" dirty="0">
                <a:solidFill>
                  <a:schemeClr val="dk1"/>
                </a:solidFill>
                <a:latin typeface="微软雅黑" panose="020B0503020204020204" charset="-122"/>
                <a:ea typeface="微软雅黑" panose="020B0503020204020204" charset="-122"/>
                <a:cs typeface="微软雅黑" panose="020B0503020204020204" charset="-122"/>
              </a:rPr>
              <a:t>于此电信号的输出正比于物体的发射率</a:t>
            </a:r>
            <a:r>
              <a:rPr sz="1200" b="1" spc="30" dirty="0">
                <a:solidFill>
                  <a:schemeClr val="dk1"/>
                </a:solidFill>
                <a:latin typeface="微软雅黑" panose="020B0503020204020204" charset="-122"/>
                <a:ea typeface="微软雅黑" panose="020B0503020204020204" charset="-122"/>
                <a:cs typeface="微软雅黑" panose="020B0503020204020204" charset="-122"/>
              </a:rPr>
              <a:t>ε(λ</a:t>
            </a:r>
            <a:r>
              <a:rPr sz="1200" spc="30" dirty="0">
                <a:solidFill>
                  <a:schemeClr val="dk1"/>
                </a:solidFill>
                <a:latin typeface="微软雅黑" panose="020B0503020204020204" charset="-122"/>
                <a:ea typeface="微软雅黑" panose="020B0503020204020204" charset="-122"/>
                <a:cs typeface="微软雅黑" panose="020B0503020204020204" charset="-122"/>
              </a:rPr>
              <a:t>，</a:t>
            </a:r>
            <a:r>
              <a:rPr sz="1200" b="1" spc="30" dirty="0">
                <a:solidFill>
                  <a:schemeClr val="dk1"/>
                </a:solidFill>
                <a:latin typeface="微软雅黑" panose="020B0503020204020204" charset="-122"/>
                <a:ea typeface="微软雅黑" panose="020B0503020204020204" charset="-122"/>
                <a:cs typeface="微软雅黑" panose="020B0503020204020204" charset="-122"/>
              </a:rPr>
              <a:t>Τ)</a:t>
            </a:r>
            <a:r>
              <a:rPr sz="1200" spc="30" dirty="0">
                <a:solidFill>
                  <a:schemeClr val="dk1"/>
                </a:solidFill>
                <a:latin typeface="微软雅黑" panose="020B0503020204020204" charset="-122"/>
                <a:ea typeface="微软雅黑" panose="020B0503020204020204" charset="-122"/>
                <a:cs typeface="微软雅黑" panose="020B0503020204020204" charset="-122"/>
              </a:rPr>
              <a:t>和绝对温度</a:t>
            </a:r>
            <a:r>
              <a:rPr sz="1200" b="1" spc="0" dirty="0">
                <a:solidFill>
                  <a:schemeClr val="dk1"/>
                </a:solidFill>
                <a:latin typeface="微软雅黑" panose="020B0503020204020204" charset="-122"/>
                <a:ea typeface="微软雅黑" panose="020B0503020204020204" charset="-122"/>
                <a:cs typeface="微软雅黑" panose="020B0503020204020204" charset="-122"/>
              </a:rPr>
              <a:t>T</a:t>
            </a:r>
            <a:r>
              <a:rPr sz="1200" spc="30" dirty="0">
                <a:solidFill>
                  <a:schemeClr val="dk1"/>
                </a:solidFill>
                <a:latin typeface="微软雅黑" panose="020B0503020204020204" charset="-122"/>
                <a:ea typeface="微软雅黑" panose="020B0503020204020204" charset="-122"/>
                <a:cs typeface="微软雅黑" panose="020B0503020204020204" charset="-122"/>
              </a:rPr>
              <a:t>的乘积，因此</a:t>
            </a:r>
            <a:r>
              <a:rPr sz="1200" spc="0" dirty="0">
                <a:solidFill>
                  <a:schemeClr val="dk1"/>
                </a:solidFill>
                <a:latin typeface="微软雅黑" panose="020B0503020204020204" charset="-122"/>
                <a:ea typeface="微软雅黑" panose="020B0503020204020204" charset="-122"/>
                <a:cs typeface="微软雅黑" panose="020B0503020204020204" charset="-122"/>
              </a:rPr>
              <a:t>微波辐射计</a:t>
            </a:r>
            <a:r>
              <a:rPr sz="1200" spc="10" dirty="0">
                <a:solidFill>
                  <a:schemeClr val="dk1"/>
                </a:solidFill>
                <a:latin typeface="微软雅黑" panose="020B0503020204020204" charset="-122"/>
                <a:ea typeface="微软雅黑" panose="020B0503020204020204" charset="-122"/>
                <a:cs typeface="微软雅黑" panose="020B0503020204020204" charset="-122"/>
              </a:rPr>
              <a:t>指示的温度不是物体的真实温度，而是强度温度</a:t>
            </a:r>
            <a:r>
              <a:rPr sz="1200" b="1" spc="10" dirty="0">
                <a:solidFill>
                  <a:schemeClr val="dk1"/>
                </a:solidFill>
                <a:latin typeface="微软雅黑" panose="020B0503020204020204" charset="-122"/>
                <a:ea typeface="微软雅黑" panose="020B0503020204020204" charset="-122"/>
                <a:cs typeface="微软雅黑" panose="020B0503020204020204" charset="-122"/>
              </a:rPr>
              <a:t>ε(λ</a:t>
            </a:r>
            <a:r>
              <a:rPr sz="1200" spc="10" dirty="0">
                <a:solidFill>
                  <a:schemeClr val="dk1"/>
                </a:solidFill>
                <a:latin typeface="微软雅黑" panose="020B0503020204020204" charset="-122"/>
                <a:ea typeface="微软雅黑" panose="020B0503020204020204" charset="-122"/>
                <a:cs typeface="微软雅黑" panose="020B0503020204020204" charset="-122"/>
              </a:rPr>
              <a:t>，</a:t>
            </a:r>
            <a:r>
              <a:rPr sz="1200" b="1" spc="10" dirty="0">
                <a:solidFill>
                  <a:schemeClr val="dk1"/>
                </a:solidFill>
                <a:latin typeface="微软雅黑" panose="020B0503020204020204" charset="-122"/>
                <a:ea typeface="微软雅黑" panose="020B0503020204020204" charset="-122"/>
                <a:cs typeface="微软雅黑" panose="020B0503020204020204" charset="-122"/>
              </a:rPr>
              <a:t>Τ)Τ</a:t>
            </a:r>
            <a:r>
              <a:rPr sz="12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9000"/>
              </a:lnSpc>
            </a:pP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6225" algn="l" rtl="0" eaLnBrk="0">
              <a:lnSpc>
                <a:spcPct val="138000"/>
              </a:lnSpc>
              <a:spcBef>
                <a:spcPts val="0"/>
              </a:spcBef>
            </a:pPr>
            <a:r>
              <a:rPr sz="1200" spc="10" dirty="0">
                <a:solidFill>
                  <a:schemeClr val="dk1"/>
                </a:solidFill>
                <a:latin typeface="微软雅黑" panose="020B0503020204020204" charset="-122"/>
                <a:ea typeface="微软雅黑" panose="020B0503020204020204" charset="-122"/>
                <a:cs typeface="微软雅黑" panose="020B0503020204020204" charset="-122"/>
              </a:rPr>
              <a:t>图</a:t>
            </a:r>
            <a:r>
              <a:rPr sz="1200" b="1" spc="10" dirty="0">
                <a:solidFill>
                  <a:schemeClr val="dk1"/>
                </a:solidFill>
                <a:latin typeface="微软雅黑" panose="020B0503020204020204" charset="-122"/>
                <a:ea typeface="微软雅黑" panose="020B0503020204020204" charset="-122"/>
                <a:cs typeface="微软雅黑" panose="020B0503020204020204" charset="-122"/>
              </a:rPr>
              <a:t>9</a:t>
            </a:r>
            <a:r>
              <a:rPr sz="1200" spc="10" dirty="0">
                <a:solidFill>
                  <a:schemeClr val="dk1"/>
                </a:solidFill>
                <a:latin typeface="微软雅黑" panose="020B0503020204020204" charset="-122"/>
                <a:ea typeface="微软雅黑" panose="020B0503020204020204" charset="-122"/>
                <a:cs typeface="微软雅黑" panose="020B0503020204020204" charset="-122"/>
              </a:rPr>
              <a:t>－</a:t>
            </a:r>
            <a:r>
              <a:rPr sz="1200" b="1" spc="10" dirty="0">
                <a:solidFill>
                  <a:schemeClr val="dk1"/>
                </a:solidFill>
                <a:latin typeface="微软雅黑" panose="020B0503020204020204" charset="-122"/>
                <a:ea typeface="微软雅黑" panose="020B0503020204020204" charset="-122"/>
                <a:cs typeface="微软雅黑" panose="020B0503020204020204" charset="-122"/>
              </a:rPr>
              <a:t>11</a:t>
            </a:r>
            <a:r>
              <a:rPr sz="1200" spc="10" dirty="0">
                <a:solidFill>
                  <a:schemeClr val="dk1"/>
                </a:solidFill>
                <a:latin typeface="微软雅黑" panose="020B0503020204020204" charset="-122"/>
                <a:ea typeface="微软雅黑" panose="020B0503020204020204" charset="-122"/>
                <a:cs typeface="微软雅黑" panose="020B0503020204020204" charset="-122"/>
              </a:rPr>
              <a:t>给出了微波温度传感器的原理框图。图中</a:t>
            </a:r>
            <a:r>
              <a:rPr sz="1200" b="1" spc="0" dirty="0">
                <a:solidFill>
                  <a:schemeClr val="dk1"/>
                </a:solidFill>
                <a:latin typeface="微软雅黑" panose="020B0503020204020204" charset="-122"/>
                <a:ea typeface="微软雅黑" panose="020B0503020204020204" charset="-122"/>
                <a:cs typeface="微软雅黑" panose="020B0503020204020204" charset="-122"/>
              </a:rPr>
              <a:t>T</a:t>
            </a:r>
            <a:r>
              <a:rPr sz="1100" b="1" spc="0" baseline="-23000" dirty="0">
                <a:solidFill>
                  <a:schemeClr val="dk1"/>
                </a:solidFill>
                <a:latin typeface="微软雅黑" panose="020B0503020204020204" charset="-122"/>
                <a:ea typeface="微软雅黑" panose="020B0503020204020204" charset="-122"/>
                <a:cs typeface="微软雅黑" panose="020B0503020204020204" charset="-122"/>
              </a:rPr>
              <a:t>i</a:t>
            </a:r>
            <a:r>
              <a:rPr sz="1200" spc="10" dirty="0">
                <a:solidFill>
                  <a:schemeClr val="dk1"/>
                </a:solidFill>
                <a:latin typeface="微软雅黑" panose="020B0503020204020204" charset="-122"/>
                <a:ea typeface="微软雅黑" panose="020B0503020204020204" charset="-122"/>
                <a:cs typeface="微软雅黑" panose="020B0503020204020204" charset="-122"/>
              </a:rPr>
              <a:t>为输入</a:t>
            </a:r>
            <a:r>
              <a:rPr sz="1200" b="1" spc="10" dirty="0">
                <a:solidFill>
                  <a:schemeClr val="dk1"/>
                </a:solidFill>
                <a:latin typeface="微软雅黑" panose="020B0503020204020204" charset="-122"/>
                <a:ea typeface="微软雅黑" panose="020B0503020204020204" charset="-122"/>
                <a:cs typeface="微软雅黑" panose="020B0503020204020204" charset="-122"/>
              </a:rPr>
              <a:t>(</a:t>
            </a:r>
            <a:r>
              <a:rPr sz="1200" spc="10" dirty="0">
                <a:solidFill>
                  <a:schemeClr val="dk1"/>
                </a:solidFill>
                <a:latin typeface="微软雅黑" panose="020B0503020204020204" charset="-122"/>
                <a:ea typeface="微软雅黑" panose="020B0503020204020204" charset="-122"/>
                <a:cs typeface="微软雅黑" panose="020B0503020204020204" charset="-122"/>
              </a:rPr>
              <a:t>被测</a:t>
            </a:r>
            <a:r>
              <a:rPr sz="1200" b="1" spc="10" dirty="0">
                <a:solidFill>
                  <a:schemeClr val="dk1"/>
                </a:solidFill>
                <a:latin typeface="微软雅黑" panose="020B0503020204020204" charset="-122"/>
                <a:ea typeface="微软雅黑" panose="020B0503020204020204" charset="-122"/>
                <a:cs typeface="微软雅黑" panose="020B0503020204020204" charset="-122"/>
              </a:rPr>
              <a:t>)</a:t>
            </a:r>
            <a:r>
              <a:rPr sz="1200" spc="10" dirty="0">
                <a:solidFill>
                  <a:schemeClr val="dk1"/>
                </a:solidFill>
                <a:latin typeface="微软雅黑" panose="020B0503020204020204" charset="-122"/>
                <a:ea typeface="微软雅黑" panose="020B0503020204020204" charset="-122"/>
                <a:cs typeface="微软雅黑" panose="020B0503020204020204" charset="-122"/>
              </a:rPr>
              <a:t>温度，</a:t>
            </a:r>
            <a:r>
              <a:rPr sz="1200" b="1" spc="0" dirty="0">
                <a:solidFill>
                  <a:schemeClr val="dk1"/>
                </a:solidFill>
                <a:latin typeface="微软雅黑" panose="020B0503020204020204" charset="-122"/>
                <a:ea typeface="微软雅黑" panose="020B0503020204020204" charset="-122"/>
                <a:cs typeface="微软雅黑" panose="020B0503020204020204" charset="-122"/>
              </a:rPr>
              <a:t>T</a:t>
            </a:r>
            <a:r>
              <a:rPr sz="1100" b="1" spc="0" baseline="-23000" dirty="0">
                <a:solidFill>
                  <a:schemeClr val="dk1"/>
                </a:solidFill>
                <a:latin typeface="微软雅黑" panose="020B0503020204020204" charset="-122"/>
                <a:ea typeface="微软雅黑" panose="020B0503020204020204" charset="-122"/>
                <a:cs typeface="微软雅黑" panose="020B0503020204020204" charset="-122"/>
              </a:rPr>
              <a:t>c</a:t>
            </a:r>
            <a:r>
              <a:rPr sz="1200" spc="0" dirty="0">
                <a:solidFill>
                  <a:schemeClr val="dk1"/>
                </a:solidFill>
                <a:latin typeface="微软雅黑" panose="020B0503020204020204" charset="-122"/>
                <a:ea typeface="微软雅黑" panose="020B0503020204020204" charset="-122"/>
                <a:cs typeface="微软雅黑" panose="020B0503020204020204" charset="-122"/>
              </a:rPr>
              <a:t>为基准</a:t>
            </a:r>
            <a:r>
              <a:rPr sz="1200" spc="-20" dirty="0">
                <a:solidFill>
                  <a:schemeClr val="dk1"/>
                </a:solidFill>
                <a:latin typeface="微软雅黑" panose="020B0503020204020204" charset="-122"/>
                <a:ea typeface="微软雅黑" panose="020B0503020204020204" charset="-122"/>
                <a:cs typeface="微软雅黑" panose="020B0503020204020204" charset="-122"/>
              </a:rPr>
              <a:t>温度，</a:t>
            </a:r>
            <a:r>
              <a:rPr sz="1200" b="1" spc="-20" dirty="0">
                <a:solidFill>
                  <a:schemeClr val="dk1"/>
                </a:solidFill>
                <a:latin typeface="微软雅黑" panose="020B0503020204020204" charset="-122"/>
                <a:ea typeface="微软雅黑" panose="020B0503020204020204" charset="-122"/>
                <a:cs typeface="微软雅黑" panose="020B0503020204020204" charset="-122"/>
              </a:rPr>
              <a:t>C</a:t>
            </a:r>
            <a:r>
              <a:rPr sz="1200" spc="-20" dirty="0">
                <a:solidFill>
                  <a:schemeClr val="dk1"/>
                </a:solidFill>
                <a:latin typeface="微软雅黑" panose="020B0503020204020204" charset="-122"/>
                <a:ea typeface="微软雅黑" panose="020B0503020204020204" charset="-122"/>
                <a:cs typeface="微软雅黑" panose="020B0503020204020204" charset="-122"/>
              </a:rPr>
              <a:t>为环行器，</a:t>
            </a:r>
            <a:r>
              <a:rPr sz="1200" b="1" spc="0" dirty="0">
                <a:solidFill>
                  <a:schemeClr val="dk1"/>
                </a:solidFill>
                <a:latin typeface="微软雅黑" panose="020B0503020204020204" charset="-122"/>
                <a:ea typeface="微软雅黑" panose="020B0503020204020204" charset="-122"/>
                <a:cs typeface="微软雅黑" panose="020B0503020204020204" charset="-122"/>
              </a:rPr>
              <a:t>BPF</a:t>
            </a:r>
            <a:r>
              <a:rPr sz="1200" spc="-20" dirty="0">
                <a:solidFill>
                  <a:schemeClr val="dk1"/>
                </a:solidFill>
                <a:latin typeface="微软雅黑" panose="020B0503020204020204" charset="-122"/>
                <a:ea typeface="微软雅黑" panose="020B0503020204020204" charset="-122"/>
                <a:cs typeface="微软雅黑" panose="020B0503020204020204" charset="-122"/>
              </a:rPr>
              <a:t>为带通滤波器，</a:t>
            </a:r>
            <a:r>
              <a:rPr sz="1200" b="1" spc="0" dirty="0">
                <a:solidFill>
                  <a:schemeClr val="dk1"/>
                </a:solidFill>
                <a:latin typeface="微软雅黑" panose="020B0503020204020204" charset="-122"/>
                <a:ea typeface="微软雅黑" panose="020B0503020204020204" charset="-122"/>
                <a:cs typeface="微软雅黑" panose="020B0503020204020204" charset="-122"/>
              </a:rPr>
              <a:t>LNA</a:t>
            </a:r>
            <a:r>
              <a:rPr sz="1200" spc="-20" dirty="0">
                <a:solidFill>
                  <a:schemeClr val="dk1"/>
                </a:solidFill>
                <a:latin typeface="微软雅黑" panose="020B0503020204020204" charset="-122"/>
                <a:ea typeface="微软雅黑" panose="020B0503020204020204" charset="-122"/>
                <a:cs typeface="微软雅黑" panose="020B0503020204020204" charset="-122"/>
              </a:rPr>
              <a:t>为低噪声放大器，</a:t>
            </a:r>
            <a:r>
              <a:rPr sz="1200" b="1" spc="0" dirty="0">
                <a:solidFill>
                  <a:schemeClr val="dk1"/>
                </a:solidFill>
                <a:latin typeface="微软雅黑" panose="020B0503020204020204" charset="-122"/>
                <a:ea typeface="微软雅黑" panose="020B0503020204020204" charset="-122"/>
                <a:cs typeface="微软雅黑" panose="020B0503020204020204" charset="-122"/>
              </a:rPr>
              <a:t>IFA</a:t>
            </a:r>
            <a:r>
              <a:rPr sz="1200" spc="-20" dirty="0">
                <a:solidFill>
                  <a:schemeClr val="dk1"/>
                </a:solidFill>
                <a:latin typeface="微软雅黑" panose="020B0503020204020204" charset="-122"/>
                <a:ea typeface="微软雅黑" panose="020B0503020204020204" charset="-122"/>
                <a:cs typeface="微软雅黑" panose="020B0503020204020204" charset="-122"/>
              </a:rPr>
              <a:t>为中频放大器，</a:t>
            </a:r>
            <a:r>
              <a:rPr sz="1200" b="1" spc="0" dirty="0">
                <a:solidFill>
                  <a:schemeClr val="dk1"/>
                </a:solidFill>
                <a:latin typeface="微软雅黑" panose="020B0503020204020204" charset="-122"/>
                <a:ea typeface="微软雅黑" panose="020B0503020204020204" charset="-122"/>
                <a:cs typeface="微软雅黑" panose="020B0503020204020204" charset="-122"/>
              </a:rPr>
              <a:t>M</a:t>
            </a:r>
            <a:r>
              <a:rPr sz="1200" spc="-20" dirty="0">
                <a:solidFill>
                  <a:schemeClr val="dk1"/>
                </a:solidFill>
                <a:latin typeface="微软雅黑" panose="020B0503020204020204" charset="-122"/>
                <a:ea typeface="微软雅黑" panose="020B0503020204020204" charset="-122"/>
                <a:cs typeface="微软雅黑" panose="020B0503020204020204" charset="-122"/>
              </a:rPr>
              <a:t>为</a:t>
            </a:r>
            <a:r>
              <a:rPr sz="1200" spc="20" dirty="0">
                <a:solidFill>
                  <a:schemeClr val="dk1"/>
                </a:solidFill>
                <a:latin typeface="微软雅黑" panose="020B0503020204020204" charset="-122"/>
                <a:ea typeface="微软雅黑" panose="020B0503020204020204" charset="-122"/>
                <a:cs typeface="微软雅黑" panose="020B0503020204020204" charset="-122"/>
              </a:rPr>
              <a:t>混频器，</a:t>
            </a:r>
            <a:r>
              <a:rPr sz="1200" b="1" spc="0" dirty="0">
                <a:solidFill>
                  <a:schemeClr val="dk1"/>
                </a:solidFill>
                <a:latin typeface="微软雅黑" panose="020B0503020204020204" charset="-122"/>
                <a:ea typeface="微软雅黑" panose="020B0503020204020204" charset="-122"/>
                <a:cs typeface="微软雅黑" panose="020B0503020204020204" charset="-122"/>
              </a:rPr>
              <a:t>LO</a:t>
            </a:r>
            <a:r>
              <a:rPr sz="1200" spc="20" dirty="0">
                <a:solidFill>
                  <a:schemeClr val="dk1"/>
                </a:solidFill>
                <a:latin typeface="微软雅黑" panose="020B0503020204020204" charset="-122"/>
                <a:ea typeface="微软雅黑" panose="020B0503020204020204" charset="-122"/>
                <a:cs typeface="微软雅黑" panose="020B0503020204020204" charset="-122"/>
              </a:rPr>
              <a:t>为本机振荡器。微波温度传感器最有价值的应用是微波遥测，将它装在</a:t>
            </a:r>
            <a:r>
              <a:rPr sz="1200" spc="0" dirty="0">
                <a:solidFill>
                  <a:schemeClr val="dk1"/>
                </a:solidFill>
                <a:latin typeface="微软雅黑" panose="020B0503020204020204" charset="-122"/>
                <a:ea typeface="微软雅黑" panose="020B0503020204020204" charset="-122"/>
                <a:cs typeface="微软雅黑" panose="020B0503020204020204" charset="-122"/>
              </a:rPr>
              <a:t>航天</a:t>
            </a:r>
            <a:r>
              <a:rPr sz="1200" spc="20" dirty="0">
                <a:solidFill>
                  <a:schemeClr val="dk1"/>
                </a:solidFill>
                <a:latin typeface="微软雅黑" panose="020B0503020204020204" charset="-122"/>
                <a:ea typeface="微软雅黑" panose="020B0503020204020204" charset="-122"/>
                <a:cs typeface="微软雅黑" panose="020B0503020204020204" charset="-122"/>
              </a:rPr>
              <a:t>器上，可以遥测大气对流层的状况，可以进行大地测</a:t>
            </a:r>
            <a:r>
              <a:rPr sz="1200" spc="0" dirty="0">
                <a:solidFill>
                  <a:schemeClr val="dk1"/>
                </a:solidFill>
                <a:latin typeface="微软雅黑" panose="020B0503020204020204" charset="-122"/>
                <a:ea typeface="微软雅黑" panose="020B0503020204020204" charset="-122"/>
                <a:cs typeface="微软雅黑" panose="020B0503020204020204" charset="-122"/>
              </a:rPr>
              <a:t>量与探矿，可以遥测水质污染程度，</a:t>
            </a:r>
            <a:r>
              <a:rPr sz="1200" spc="10" dirty="0">
                <a:solidFill>
                  <a:schemeClr val="dk1"/>
                </a:solidFill>
                <a:latin typeface="微软雅黑" panose="020B0503020204020204" charset="-122"/>
                <a:ea typeface="微软雅黑" panose="020B0503020204020204" charset="-122"/>
                <a:cs typeface="微软雅黑" panose="020B0503020204020204" charset="-122"/>
              </a:rPr>
              <a:t>确定水域范</a:t>
            </a:r>
            <a:r>
              <a:rPr sz="1200" spc="0" dirty="0">
                <a:solidFill>
                  <a:schemeClr val="dk1"/>
                </a:solidFill>
                <a:latin typeface="微软雅黑" panose="020B0503020204020204" charset="-122"/>
                <a:ea typeface="微软雅黑" panose="020B0503020204020204" charset="-122"/>
                <a:cs typeface="微软雅黑" panose="020B0503020204020204" charset="-122"/>
              </a:rPr>
              <a:t>围，判断植物品种等。</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picture 196"/>
          <p:cNvPicPr>
            <a:picLocks noChangeAspect="1"/>
          </p:cNvPicPr>
          <p:nvPr/>
        </p:nvPicPr>
        <p:blipFill>
          <a:blip r:embed="rId6"/>
          <a:stretch>
            <a:fillRect/>
          </a:stretch>
        </p:blipFill>
        <p:spPr>
          <a:xfrm rot="21600000">
            <a:off x="7332486" y="2922768"/>
            <a:ext cx="2056185" cy="2291783"/>
          </a:xfrm>
          <a:prstGeom prst="rect">
            <a:avLst/>
          </a:prstGeom>
        </p:spPr>
      </p:pic>
      <p:sp>
        <p:nvSpPr>
          <p:cNvPr id="6" name="文本框 5"/>
          <p:cNvSpPr txBox="1"/>
          <p:nvPr/>
        </p:nvSpPr>
        <p:spPr>
          <a:xfrm>
            <a:off x="4630694" y="5363082"/>
            <a:ext cx="6098058" cy="267335"/>
          </a:xfrm>
          <a:prstGeom prst="rect">
            <a:avLst/>
          </a:prstGeom>
          <a:noFill/>
        </p:spPr>
        <p:txBody>
          <a:bodyPr wrap="square">
            <a:spAutoFit/>
          </a:bodyPr>
          <a:lstStyle/>
          <a:p>
            <a:pPr marL="1732915" algn="l" rtl="0" eaLnBrk="0">
              <a:lnSpc>
                <a:spcPts val="1375"/>
              </a:lnSpc>
            </a:pP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图</a:t>
            </a:r>
            <a:r>
              <a:rPr lang="en-US" altLang="zh-CN" sz="1800" b="1" spc="40" dirty="0">
                <a:solidFill>
                  <a:srgbClr val="000000"/>
                </a:solidFill>
                <a:latin typeface="微软雅黑" panose="020B0503020204020204" charset="-122"/>
                <a:ea typeface="微软雅黑" panose="020B0503020204020204" charset="-122"/>
                <a:cs typeface="微软雅黑" panose="020B0503020204020204" charset="-122"/>
              </a:rPr>
              <a:t>9</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b="1" spc="40" dirty="0">
                <a:solidFill>
                  <a:srgbClr val="000000"/>
                </a:solidFill>
                <a:latin typeface="微软雅黑" panose="020B0503020204020204" charset="-122"/>
                <a:ea typeface="微软雅黑" panose="020B0503020204020204" charset="-122"/>
                <a:cs typeface="微软雅黑" panose="020B0503020204020204" charset="-122"/>
              </a:rPr>
              <a:t>11</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微波温度传感器</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原</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理框图</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7" name="图片 1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5" name="图片 14"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91"/>
          <p:cNvSpPr/>
          <p:nvPr/>
        </p:nvSpPr>
        <p:spPr>
          <a:xfrm>
            <a:off x="322768" y="0"/>
            <a:ext cx="5203190" cy="1540510"/>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76225" algn="l" rtl="0" eaLnBrk="0">
              <a:lnSpc>
                <a:spcPts val="1980"/>
              </a:lnSpc>
            </a:pPr>
            <a:r>
              <a:rPr sz="1000" b="1" spc="30" dirty="0">
                <a:solidFill>
                  <a:srgbClr val="000000"/>
                </a:solidFill>
                <a:latin typeface="微软雅黑" panose="020B0503020204020204" charset="-122"/>
                <a:ea typeface="微软雅黑" panose="020B0503020204020204" charset="-122"/>
                <a:cs typeface="微软雅黑" panose="020B0503020204020204" charset="-122"/>
              </a:rPr>
              <a:t>5.</a:t>
            </a:r>
            <a:r>
              <a:rPr sz="1000" spc="30" dirty="0">
                <a:solidFill>
                  <a:srgbClr val="000000"/>
                </a:solidFill>
                <a:latin typeface="微软雅黑" panose="020B0503020204020204" charset="-122"/>
                <a:ea typeface="微软雅黑" panose="020B0503020204020204" charset="-122"/>
                <a:cs typeface="微软雅黑" panose="020B0503020204020204" charset="-122"/>
              </a:rPr>
              <a:t>微波传感器测定物</a:t>
            </a:r>
            <a:r>
              <a:rPr sz="1000" spc="20" dirty="0">
                <a:solidFill>
                  <a:srgbClr val="000000"/>
                </a:solidFill>
                <a:latin typeface="微软雅黑" panose="020B0503020204020204" charset="-122"/>
                <a:ea typeface="微软雅黑" panose="020B0503020204020204" charset="-122"/>
                <a:cs typeface="微软雅黑" panose="020B0503020204020204" charset="-122"/>
              </a:rPr>
              <a:t>体</a:t>
            </a:r>
            <a:r>
              <a:rPr sz="1000" spc="0" dirty="0">
                <a:solidFill>
                  <a:srgbClr val="000000"/>
                </a:solidFill>
                <a:latin typeface="微软雅黑" panose="020B0503020204020204" charset="-122"/>
                <a:ea typeface="微软雅黑" panose="020B0503020204020204" charset="-122"/>
                <a:cs typeface="微软雅黑" panose="020B0503020204020204" charset="-122"/>
              </a:rPr>
              <a:t>的速度和距离</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63525" algn="l" rtl="0" eaLnBrk="0">
              <a:lnSpc>
                <a:spcPct val="141000"/>
              </a:lnSpc>
              <a:spcBef>
                <a:spcPts val="180"/>
              </a:spcBef>
            </a:pPr>
            <a:r>
              <a:rPr sz="1000" spc="60" dirty="0">
                <a:solidFill>
                  <a:srgbClr val="000000"/>
                </a:solidFill>
                <a:latin typeface="微软雅黑" panose="020B0503020204020204" charset="-122"/>
                <a:ea typeface="微软雅黑" panose="020B0503020204020204" charset="-122"/>
                <a:cs typeface="微软雅黑" panose="020B0503020204020204" charset="-122"/>
              </a:rPr>
              <a:t>微波传感器测定物体的速度和距离是利用雷达将微波发射到被测对象，并接收返</a:t>
            </a:r>
            <a:r>
              <a:rPr sz="1000" spc="40" dirty="0">
                <a:solidFill>
                  <a:srgbClr val="000000"/>
                </a:solidFill>
                <a:latin typeface="微软雅黑" panose="020B0503020204020204" charset="-122"/>
                <a:ea typeface="微软雅黑" panose="020B0503020204020204" charset="-122"/>
                <a:cs typeface="微软雅黑" panose="020B0503020204020204" charset="-122"/>
              </a:rPr>
              <a:t>回</a:t>
            </a:r>
            <a:r>
              <a:rPr sz="1000" spc="60" dirty="0">
                <a:solidFill>
                  <a:srgbClr val="000000"/>
                </a:solidFill>
                <a:latin typeface="微软雅黑" panose="020B0503020204020204" charset="-122"/>
                <a:ea typeface="微软雅黑" panose="020B0503020204020204" charset="-122"/>
                <a:cs typeface="微软雅黑" panose="020B0503020204020204" charset="-122"/>
              </a:rPr>
              <a:t>的反射波来实现的。若对在距离发射天线为</a:t>
            </a:r>
            <a:r>
              <a:rPr sz="1000" b="1" spc="0" dirty="0">
                <a:solidFill>
                  <a:srgbClr val="000000"/>
                </a:solidFill>
                <a:latin typeface="微软雅黑" panose="020B0503020204020204" charset="-122"/>
                <a:ea typeface="微软雅黑" panose="020B0503020204020204" charset="-122"/>
                <a:cs typeface="微软雅黑" panose="020B0503020204020204" charset="-122"/>
              </a:rPr>
              <a:t>r</a:t>
            </a:r>
            <a:r>
              <a:rPr sz="1000" spc="60" dirty="0">
                <a:solidFill>
                  <a:srgbClr val="000000"/>
                </a:solidFill>
                <a:latin typeface="微软雅黑" panose="020B0503020204020204" charset="-122"/>
                <a:ea typeface="微软雅黑" panose="020B0503020204020204" charset="-122"/>
                <a:cs typeface="微软雅黑" panose="020B0503020204020204" charset="-122"/>
              </a:rPr>
              <a:t>的位置上以相对速度</a:t>
            </a:r>
            <a:r>
              <a:rPr sz="1000" b="1" spc="0" dirty="0">
                <a:solidFill>
                  <a:srgbClr val="000000"/>
                </a:solidFill>
                <a:latin typeface="微软雅黑" panose="020B0503020204020204" charset="-122"/>
                <a:ea typeface="微软雅黑" panose="020B0503020204020204" charset="-122"/>
                <a:cs typeface="微软雅黑" panose="020B0503020204020204" charset="-122"/>
              </a:rPr>
              <a:t>v</a:t>
            </a:r>
            <a:r>
              <a:rPr sz="1000" spc="60" dirty="0">
                <a:solidFill>
                  <a:srgbClr val="000000"/>
                </a:solidFill>
                <a:latin typeface="微软雅黑" panose="020B0503020204020204" charset="-122"/>
                <a:ea typeface="微软雅黑" panose="020B0503020204020204" charset="-122"/>
                <a:cs typeface="微软雅黑" panose="020B0503020204020204" charset="-122"/>
              </a:rPr>
              <a:t>运动的</a:t>
            </a:r>
            <a:r>
              <a:rPr sz="1000" spc="20" dirty="0">
                <a:solidFill>
                  <a:srgbClr val="000000"/>
                </a:solidFill>
                <a:latin typeface="微软雅黑" panose="020B0503020204020204" charset="-122"/>
                <a:ea typeface="微软雅黑" panose="020B0503020204020204" charset="-122"/>
                <a:cs typeface="微软雅黑" panose="020B0503020204020204" charset="-122"/>
              </a:rPr>
              <a:t>物</a:t>
            </a:r>
            <a:r>
              <a:rPr sz="1000" spc="0" dirty="0">
                <a:solidFill>
                  <a:srgbClr val="000000"/>
                </a:solidFill>
                <a:latin typeface="微软雅黑" panose="020B0503020204020204" charset="-122"/>
                <a:ea typeface="微软雅黑" panose="020B0503020204020204" charset="-122"/>
                <a:cs typeface="微软雅黑" panose="020B0503020204020204" charset="-122"/>
              </a:rPr>
              <a:t>体发射微</a:t>
            </a:r>
            <a:r>
              <a:rPr sz="1000" spc="10" dirty="0">
                <a:solidFill>
                  <a:srgbClr val="000000"/>
                </a:solidFill>
                <a:latin typeface="微软雅黑" panose="020B0503020204020204" charset="-122"/>
                <a:ea typeface="微软雅黑" panose="020B0503020204020204" charset="-122"/>
                <a:cs typeface="微软雅黑" panose="020B0503020204020204" charset="-122"/>
              </a:rPr>
              <a:t>波，则由于多普勒效应，反射波的频率</a:t>
            </a:r>
            <a:r>
              <a:rPr sz="1000" b="1" spc="0" dirty="0">
                <a:solidFill>
                  <a:srgbClr val="000000"/>
                </a:solidFill>
                <a:latin typeface="微软雅黑" panose="020B0503020204020204" charset="-122"/>
                <a:ea typeface="微软雅黑" panose="020B0503020204020204" charset="-122"/>
                <a:cs typeface="微软雅黑" panose="020B0503020204020204" charset="-122"/>
              </a:rPr>
              <a:t>f</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r</a:t>
            </a:r>
            <a:r>
              <a:rPr sz="1000" spc="10" dirty="0">
                <a:solidFill>
                  <a:srgbClr val="000000"/>
                </a:solidFill>
                <a:latin typeface="微软雅黑" panose="020B0503020204020204" charset="-122"/>
                <a:ea typeface="微软雅黑" panose="020B0503020204020204" charset="-122"/>
                <a:cs typeface="微软雅黑" panose="020B0503020204020204" charset="-122"/>
              </a:rPr>
              <a:t>发生偏移，</a:t>
            </a:r>
            <a:r>
              <a:rPr sz="1000" spc="0" dirty="0">
                <a:solidFill>
                  <a:srgbClr val="000000"/>
                </a:solidFill>
                <a:latin typeface="微软雅黑" panose="020B0503020204020204" charset="-122"/>
                <a:ea typeface="微软雅黑" panose="020B0503020204020204" charset="-122"/>
                <a:cs typeface="微软雅黑" panose="020B0503020204020204" charset="-122"/>
              </a:rPr>
              <a:t>如式</a:t>
            </a:r>
            <a:r>
              <a:rPr sz="1000" b="1" spc="0" dirty="0">
                <a:solidFill>
                  <a:srgbClr val="000000"/>
                </a:solidFill>
                <a:latin typeface="微软雅黑" panose="020B0503020204020204" charset="-122"/>
                <a:ea typeface="微软雅黑" panose="020B0503020204020204" charset="-122"/>
                <a:cs typeface="微软雅黑" panose="020B0503020204020204" charset="-122"/>
              </a:rPr>
              <a:t>(9</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22)</a:t>
            </a:r>
            <a:r>
              <a:rPr sz="1000" spc="0" dirty="0">
                <a:solidFill>
                  <a:srgbClr val="000000"/>
                </a:solidFill>
                <a:latin typeface="微软雅黑" panose="020B0503020204020204" charset="-122"/>
                <a:ea typeface="微软雅黑" panose="020B0503020204020204" charset="-122"/>
                <a:cs typeface="微软雅黑" panose="020B0503020204020204" charset="-122"/>
              </a:rPr>
              <a:t>所示</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r" rtl="0" eaLnBrk="0">
              <a:lnSpc>
                <a:spcPts val="1560"/>
              </a:lnSpc>
              <a:spcBef>
                <a:spcPts val="80"/>
              </a:spcBef>
            </a:pPr>
            <a:r>
              <a:rPr sz="1000" b="1" spc="0" dirty="0">
                <a:solidFill>
                  <a:srgbClr val="000000"/>
                </a:solidFill>
                <a:latin typeface="微软雅黑" panose="020B0503020204020204" charset="-122"/>
                <a:ea typeface="微软雅黑" panose="020B0503020204020204" charset="-122"/>
                <a:cs typeface="微软雅黑" panose="020B0503020204020204" charset="-122"/>
              </a:rPr>
              <a:t>f</a:t>
            </a:r>
            <a:r>
              <a:rPr sz="900" b="1" spc="0" baseline="1000" dirty="0">
                <a:solidFill>
                  <a:srgbClr val="000000"/>
                </a:solidFill>
                <a:latin typeface="微软雅黑" panose="020B0503020204020204" charset="-122"/>
                <a:ea typeface="微软雅黑" panose="020B0503020204020204" charset="-122"/>
                <a:cs typeface="微软雅黑" panose="020B0503020204020204" charset="-122"/>
              </a:rPr>
              <a:t>r</a:t>
            </a:r>
            <a:r>
              <a:rPr sz="1500" spc="0" baseline="1800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f</a:t>
            </a:r>
            <a:r>
              <a:rPr sz="900" b="1" spc="0" baseline="1000" dirty="0">
                <a:solidFill>
                  <a:srgbClr val="000000"/>
                </a:solidFill>
                <a:latin typeface="微软雅黑" panose="020B0503020204020204" charset="-122"/>
                <a:ea typeface="微软雅黑" panose="020B0503020204020204" charset="-122"/>
                <a:cs typeface="微软雅黑" panose="020B0503020204020204" charset="-122"/>
              </a:rPr>
              <a:t>0</a:t>
            </a:r>
            <a:r>
              <a:rPr sz="1500" spc="0" baseline="1800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f</a:t>
            </a:r>
            <a:r>
              <a:rPr sz="900" b="1" spc="0" baseline="1000" dirty="0">
                <a:solidFill>
                  <a:srgbClr val="000000"/>
                </a:solidFill>
                <a:latin typeface="微软雅黑" panose="020B0503020204020204" charset="-122"/>
                <a:ea typeface="微软雅黑" panose="020B0503020204020204" charset="-122"/>
                <a:cs typeface="微软雅黑" panose="020B0503020204020204" charset="-122"/>
              </a:rPr>
              <a:t>D</a:t>
            </a:r>
            <a:r>
              <a:rPr sz="1000" b="1" spc="0" dirty="0">
                <a:solidFill>
                  <a:srgbClr val="000000"/>
                </a:solidFill>
                <a:latin typeface="微软雅黑" panose="020B0503020204020204" charset="-122"/>
                <a:ea typeface="微软雅黑" panose="020B0503020204020204" charset="-122"/>
                <a:cs typeface="微软雅黑" panose="020B0503020204020204" charset="-122"/>
              </a:rPr>
              <a:t>(9</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22)</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spcBef>
                <a:spcPts val="115"/>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式中，</a:t>
            </a:r>
            <a:r>
              <a:rPr sz="1000" b="1" spc="0" dirty="0">
                <a:solidFill>
                  <a:srgbClr val="000000"/>
                </a:solidFill>
                <a:latin typeface="微软雅黑" panose="020B0503020204020204" charset="-122"/>
                <a:ea typeface="微软雅黑" panose="020B0503020204020204" charset="-122"/>
                <a:cs typeface="微软雅黑" panose="020B0503020204020204" charset="-122"/>
              </a:rPr>
              <a:t>f</a:t>
            </a:r>
            <a:r>
              <a:rPr sz="900" b="1" spc="0" baseline="-10000" dirty="0">
                <a:solidFill>
                  <a:srgbClr val="000000"/>
                </a:solidFill>
                <a:latin typeface="微软雅黑" panose="020B0503020204020204" charset="-122"/>
                <a:ea typeface="微软雅黑" panose="020B0503020204020204" charset="-122"/>
                <a:cs typeface="微软雅黑" panose="020B0503020204020204" charset="-122"/>
              </a:rPr>
              <a:t>D</a:t>
            </a:r>
            <a:r>
              <a:rPr sz="1000" spc="-20" dirty="0">
                <a:solidFill>
                  <a:srgbClr val="000000"/>
                </a:solidFill>
                <a:latin typeface="微软雅黑" panose="020B0503020204020204" charset="-122"/>
                <a:ea typeface="微软雅黑" panose="020B0503020204020204" charset="-122"/>
                <a:cs typeface="微软雅黑" panose="020B0503020204020204" charset="-122"/>
              </a:rPr>
              <a:t>是多普勒频率，并可表</a:t>
            </a:r>
            <a:r>
              <a:rPr sz="1000" spc="0" dirty="0">
                <a:solidFill>
                  <a:srgbClr val="000000"/>
                </a:solidFill>
                <a:latin typeface="微软雅黑" panose="020B0503020204020204" charset="-122"/>
                <a:ea typeface="微软雅黑" panose="020B0503020204020204" charset="-122"/>
                <a:cs typeface="微软雅黑" panose="020B0503020204020204" charset="-122"/>
              </a:rPr>
              <a:t>示为</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192"/>
          <p:cNvSpPr/>
          <p:nvPr>
            <p:custDataLst>
              <p:tags r:id="rId5"/>
            </p:custDataLst>
          </p:nvPr>
        </p:nvSpPr>
        <p:spPr>
          <a:xfrm>
            <a:off x="323290" y="2200882"/>
            <a:ext cx="5203190" cy="1238885"/>
          </a:xfrm>
          <a:prstGeom prst="rect">
            <a:avLst/>
          </a:prstGeom>
        </p:spPr>
        <p:txBody>
          <a:bodyPr vert="horz" wrap="square" lIns="0" tIns="0" rIns="0" bIns="0"/>
          <a:lstStyle/>
          <a:p>
            <a:pPr algn="l" rtl="0" eaLnBrk="0">
              <a:lnSpc>
                <a:spcPct val="80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4130" algn="l" rtl="0" eaLnBrk="0">
              <a:lnSpc>
                <a:spcPct val="9400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电压</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e</a:t>
            </a:r>
            <a:r>
              <a:rPr sz="1000" spc="20" dirty="0">
                <a:solidFill>
                  <a:schemeClr val="dk1"/>
                </a:solidFill>
                <a:latin typeface="微软雅黑" panose="020B0503020204020204" charset="-122"/>
                <a:ea typeface="微软雅黑" panose="020B0503020204020204" charset="-122"/>
                <a:cs typeface="微软雅黑" panose="020B0503020204020204" charset="-122"/>
              </a:rPr>
              <a:t>可用式</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9</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24)</a:t>
            </a:r>
            <a:r>
              <a:rPr sz="1000" spc="0" dirty="0">
                <a:solidFill>
                  <a:schemeClr val="dk1"/>
                </a:solidFill>
                <a:latin typeface="微软雅黑" panose="020B0503020204020204" charset="-122"/>
                <a:ea typeface="微软雅黑" panose="020B0503020204020204" charset="-122"/>
                <a:cs typeface="微软雅黑" panose="020B0503020204020204" charset="-122"/>
              </a:rPr>
              <a:t>表示</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ts val="1620"/>
              </a:lnSpc>
              <a:spcBef>
                <a:spcPts val="1005"/>
              </a:spcBef>
            </a:pP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0" baseline="-4000" dirty="0">
                <a:solidFill>
                  <a:schemeClr val="dk1"/>
                </a:solidFill>
                <a:latin typeface="微软雅黑" panose="020B0503020204020204" charset="-122"/>
                <a:ea typeface="微软雅黑" panose="020B0503020204020204" charset="-122"/>
                <a:cs typeface="微软雅黑" panose="020B0503020204020204" charset="-122"/>
              </a:rPr>
              <a:t>e</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0" baseline="-4000" dirty="0">
                <a:solidFill>
                  <a:schemeClr val="dk1"/>
                </a:solidFill>
                <a:latin typeface="微软雅黑" panose="020B0503020204020204" charset="-122"/>
                <a:ea typeface="微软雅黑" panose="020B0503020204020204" charset="-122"/>
                <a:cs typeface="微软雅黑" panose="020B0503020204020204" charset="-122"/>
              </a:rPr>
              <a:t>e</a:t>
            </a:r>
            <a:r>
              <a:rPr sz="1000" b="1" spc="0" dirty="0">
                <a:solidFill>
                  <a:schemeClr val="dk1"/>
                </a:solidFill>
                <a:latin typeface="微软雅黑" panose="020B0503020204020204" charset="-122"/>
                <a:ea typeface="微软雅黑" panose="020B0503020204020204" charset="-122"/>
                <a:cs typeface="微软雅黑" panose="020B0503020204020204" charset="-122"/>
              </a:rPr>
              <a:t>sin</a:t>
            </a:r>
            <a:r>
              <a:rPr sz="1500" b="1" spc="-20" baseline="11000" dirty="0">
                <a:solidFill>
                  <a:schemeClr val="dk1"/>
                </a:solidFill>
                <a:latin typeface="微软雅黑" panose="020B0503020204020204" charset="-122"/>
                <a:ea typeface="微软雅黑" panose="020B0503020204020204" charset="-122"/>
                <a:cs typeface="微软雅黑" panose="020B0503020204020204" charset="-122"/>
              </a:rPr>
              <a:t>2π</a:t>
            </a:r>
            <a:r>
              <a:rPr sz="1500" spc="-20" baseline="11000" dirty="0">
                <a:solidFill>
                  <a:schemeClr val="dk1"/>
                </a:solidFill>
                <a:latin typeface="微软雅黑" panose="020B0503020204020204" charset="-122"/>
                <a:ea typeface="微软雅黑" panose="020B0503020204020204" charset="-122"/>
                <a:cs typeface="微软雅黑" panose="020B0503020204020204" charset="-122"/>
              </a:rPr>
              <a:t>(</a:t>
            </a:r>
            <a:r>
              <a:rPr sz="1500" b="1" spc="0" baseline="11000" dirty="0">
                <a:solidFill>
                  <a:schemeClr val="dk1"/>
                </a:solidFill>
                <a:latin typeface="微软雅黑" panose="020B0503020204020204" charset="-122"/>
                <a:ea typeface="微软雅黑" panose="020B0503020204020204" charset="-122"/>
                <a:cs typeface="微软雅黑" panose="020B0503020204020204" charset="-122"/>
              </a:rPr>
              <a:t>f</a:t>
            </a:r>
            <a:r>
              <a:rPr sz="900" b="1" spc="-20" baseline="-10000" dirty="0">
                <a:solidFill>
                  <a:schemeClr val="dk1"/>
                </a:solidFill>
                <a:latin typeface="微软雅黑" panose="020B0503020204020204" charset="-122"/>
                <a:ea typeface="微软雅黑" panose="020B0503020204020204" charset="-122"/>
                <a:cs typeface="微软雅黑" panose="020B0503020204020204" charset="-122"/>
              </a:rPr>
              <a:t>0</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500" b="1" spc="0" baseline="11000" dirty="0">
                <a:solidFill>
                  <a:schemeClr val="dk1"/>
                </a:solidFill>
                <a:latin typeface="微软雅黑" panose="020B0503020204020204" charset="-122"/>
                <a:ea typeface="微软雅黑" panose="020B0503020204020204" charset="-122"/>
                <a:cs typeface="微软雅黑" panose="020B0503020204020204" charset="-122"/>
              </a:rPr>
              <a:t>f</a:t>
            </a:r>
            <a:r>
              <a:rPr sz="900" b="1" spc="0" baseline="-10000" dirty="0">
                <a:solidFill>
                  <a:schemeClr val="dk1"/>
                </a:solidFill>
                <a:latin typeface="微软雅黑" panose="020B0503020204020204" charset="-122"/>
                <a:ea typeface="微软雅黑" panose="020B0503020204020204" charset="-122"/>
                <a:cs typeface="微软雅黑" panose="020B0503020204020204" charset="-122"/>
              </a:rPr>
              <a:t>D</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500" b="1" spc="0" baseline="11000" dirty="0">
                <a:solidFill>
                  <a:schemeClr val="dk1"/>
                </a:solidFill>
                <a:latin typeface="微软雅黑" panose="020B0503020204020204" charset="-122"/>
                <a:ea typeface="微软雅黑" panose="020B0503020204020204" charset="-122"/>
                <a:cs typeface="微软雅黑" panose="020B0503020204020204" charset="-122"/>
              </a:rPr>
              <a:t>t</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(9</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2</a:t>
            </a:r>
            <a:r>
              <a:rPr sz="1000" b="1" spc="-10" dirty="0">
                <a:solidFill>
                  <a:schemeClr val="dk1"/>
                </a:solidFill>
                <a:latin typeface="微软雅黑" panose="020B0503020204020204" charset="-122"/>
                <a:ea typeface="微软雅黑" panose="020B0503020204020204" charset="-122"/>
                <a:cs typeface="微软雅黑" panose="020B0503020204020204" charset="-122"/>
              </a:rPr>
              <a:t>4</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5000"/>
              </a:lnSpc>
            </a:pPr>
            <a:endParaRPr lang="en-US" altLang="en-US" sz="6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8765" algn="l" rtl="0" eaLnBrk="0">
              <a:lnSpc>
                <a:spcPct val="138000"/>
              </a:lnSpc>
              <a:spcBef>
                <a:spcPts val="5"/>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中括号内的第二项是因电波在距离</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1000" spc="30" dirty="0">
                <a:solidFill>
                  <a:schemeClr val="dk1"/>
                </a:solidFill>
                <a:latin typeface="微软雅黑" panose="020B0503020204020204" charset="-122"/>
                <a:ea typeface="微软雅黑" panose="020B0503020204020204" charset="-122"/>
                <a:cs typeface="微软雅黑" panose="020B0503020204020204" charset="-122"/>
              </a:rPr>
              <a:t>上往返而产生的相位滞后。用接收机将来自发</a:t>
            </a:r>
            <a:r>
              <a:rPr sz="1000" spc="20" dirty="0">
                <a:solidFill>
                  <a:schemeClr val="dk1"/>
                </a:solidFill>
                <a:latin typeface="微软雅黑" panose="020B0503020204020204" charset="-122"/>
                <a:ea typeface="微软雅黑" panose="020B0503020204020204" charset="-122"/>
                <a:cs typeface="微软雅黑" panose="020B0503020204020204" charset="-122"/>
              </a:rPr>
              <a:t>射</a:t>
            </a:r>
            <a:r>
              <a:rPr sz="1000" spc="10" dirty="0">
                <a:solidFill>
                  <a:schemeClr val="dk1"/>
                </a:solidFill>
                <a:latin typeface="微软雅黑" panose="020B0503020204020204" charset="-122"/>
                <a:ea typeface="微软雅黑" panose="020B0503020204020204" charset="-122"/>
                <a:cs typeface="微软雅黑" panose="020B0503020204020204" charset="-122"/>
              </a:rPr>
              <a:t>机的参照信号</a:t>
            </a:r>
            <a:r>
              <a:rPr sz="1000" b="1" spc="0" dirty="0">
                <a:solidFill>
                  <a:schemeClr val="dk1"/>
                </a:solidFill>
                <a:latin typeface="微软雅黑" panose="020B0503020204020204" charset="-122"/>
                <a:ea typeface="微软雅黑" panose="020B0503020204020204" charset="-122"/>
                <a:cs typeface="微软雅黑" panose="020B0503020204020204" charset="-122"/>
              </a:rPr>
              <a:t>U</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e</a:t>
            </a:r>
            <a:r>
              <a:rPr sz="1000" b="1" spc="0" dirty="0">
                <a:solidFill>
                  <a:schemeClr val="dk1"/>
                </a:solidFill>
                <a:latin typeface="微软雅黑" panose="020B0503020204020204" charset="-122"/>
                <a:ea typeface="微软雅黑" panose="020B0503020204020204" charset="-122"/>
                <a:cs typeface="微软雅黑" panose="020B0503020204020204" charset="-122"/>
              </a:rPr>
              <a:t>sin</a:t>
            </a:r>
            <a:r>
              <a:rPr sz="1000" b="1" spc="10" dirty="0">
                <a:solidFill>
                  <a:schemeClr val="dk1"/>
                </a:solidFill>
                <a:latin typeface="微软雅黑" panose="020B0503020204020204" charset="-122"/>
                <a:ea typeface="微软雅黑" panose="020B0503020204020204" charset="-122"/>
                <a:cs typeface="微软雅黑" panose="020B0503020204020204" charset="-122"/>
              </a:rPr>
              <a:t>2π</a:t>
            </a:r>
            <a:r>
              <a:rPr sz="1000" b="1" spc="0" dirty="0">
                <a:solidFill>
                  <a:schemeClr val="dk1"/>
                </a:solidFill>
                <a:latin typeface="微软雅黑" panose="020B0503020204020204" charset="-122"/>
                <a:ea typeface="微软雅黑" panose="020B0503020204020204" charset="-122"/>
                <a:cs typeface="微软雅黑" panose="020B0503020204020204" charset="-122"/>
              </a:rPr>
              <a:t>f</a:t>
            </a:r>
            <a:r>
              <a:rPr sz="900" b="1" spc="10" baseline="-23000" dirty="0">
                <a:solidFill>
                  <a:schemeClr val="dk1"/>
                </a:solidFill>
                <a:latin typeface="微软雅黑" panose="020B0503020204020204" charset="-122"/>
                <a:ea typeface="微软雅黑" panose="020B0503020204020204" charset="-122"/>
                <a:cs typeface="微软雅黑" panose="020B0503020204020204" charset="-122"/>
              </a:rPr>
              <a:t>0</a:t>
            </a:r>
            <a:r>
              <a:rPr sz="1000" b="1" spc="0" dirty="0">
                <a:solidFill>
                  <a:schemeClr val="dk1"/>
                </a:solidFill>
                <a:latin typeface="微软雅黑" panose="020B0503020204020204" charset="-122"/>
                <a:ea typeface="微软雅黑" panose="020B0503020204020204" charset="-122"/>
                <a:cs typeface="微软雅黑" panose="020B0503020204020204" charset="-122"/>
              </a:rPr>
              <a:t>t</a:t>
            </a:r>
            <a:r>
              <a:rPr sz="1000" spc="10" dirty="0">
                <a:solidFill>
                  <a:schemeClr val="dk1"/>
                </a:solidFill>
                <a:latin typeface="微软雅黑" panose="020B0503020204020204" charset="-122"/>
                <a:ea typeface="微软雅黑" panose="020B0503020204020204" charset="-122"/>
                <a:cs typeface="微软雅黑" panose="020B0503020204020204" charset="-122"/>
              </a:rPr>
              <a:t>与上述反射信号混合后，进</a:t>
            </a:r>
            <a:r>
              <a:rPr sz="1000" spc="0" dirty="0">
                <a:solidFill>
                  <a:schemeClr val="dk1"/>
                </a:solidFill>
                <a:latin typeface="微软雅黑" panose="020B0503020204020204" charset="-122"/>
                <a:ea typeface="微软雅黑" panose="020B0503020204020204" charset="-122"/>
                <a:cs typeface="微软雅黑" panose="020B0503020204020204" charset="-122"/>
              </a:rPr>
              <a:t>行超外差检波，即检测发射波与接收</a:t>
            </a:r>
            <a:r>
              <a:rPr sz="1000" spc="20" dirty="0">
                <a:solidFill>
                  <a:schemeClr val="dk1"/>
                </a:solidFill>
                <a:latin typeface="微软雅黑" panose="020B0503020204020204" charset="-122"/>
                <a:ea typeface="微软雅黑" panose="020B0503020204020204" charset="-122"/>
                <a:cs typeface="微软雅黑" panose="020B0503020204020204" charset="-122"/>
              </a:rPr>
              <a:t>波频率之差，利用该差拍频率可计算多</a:t>
            </a:r>
            <a:r>
              <a:rPr sz="1000" spc="0" dirty="0">
                <a:solidFill>
                  <a:schemeClr val="dk1"/>
                </a:solidFill>
                <a:latin typeface="微软雅黑" panose="020B0503020204020204" charset="-122"/>
                <a:ea typeface="微软雅黑" panose="020B0503020204020204" charset="-122"/>
                <a:cs typeface="微软雅黑" panose="020B0503020204020204" charset="-122"/>
              </a:rPr>
              <a:t>普勒输出信号，即</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picture 193"/>
          <p:cNvPicPr>
            <a:picLocks noChangeAspect="1"/>
          </p:cNvPicPr>
          <p:nvPr/>
        </p:nvPicPr>
        <p:blipFill>
          <a:blip r:embed="rId6"/>
          <a:stretch>
            <a:fillRect/>
          </a:stretch>
        </p:blipFill>
        <p:spPr>
          <a:xfrm rot="21600000">
            <a:off x="3802876" y="2421514"/>
            <a:ext cx="47811" cy="364453"/>
          </a:xfrm>
          <a:prstGeom prst="rect">
            <a:avLst/>
          </a:prstGeom>
        </p:spPr>
      </p:pic>
      <p:pic>
        <p:nvPicPr>
          <p:cNvPr id="5" name="picture 194"/>
          <p:cNvPicPr>
            <a:picLocks noChangeAspect="1"/>
          </p:cNvPicPr>
          <p:nvPr/>
        </p:nvPicPr>
        <p:blipFill>
          <a:blip r:embed="rId7"/>
          <a:stretch>
            <a:fillRect/>
          </a:stretch>
        </p:blipFill>
        <p:spPr>
          <a:xfrm rot="21600000">
            <a:off x="2517778" y="2421514"/>
            <a:ext cx="50032" cy="364453"/>
          </a:xfrm>
          <a:prstGeom prst="rect">
            <a:avLst/>
          </a:prstGeom>
        </p:spPr>
      </p:pic>
      <p:pic>
        <p:nvPicPr>
          <p:cNvPr id="6" name="picture 195"/>
          <p:cNvPicPr>
            <a:picLocks noChangeAspect="1"/>
          </p:cNvPicPr>
          <p:nvPr/>
        </p:nvPicPr>
        <p:blipFill>
          <a:blip r:embed="rId8"/>
          <a:stretch>
            <a:fillRect/>
          </a:stretch>
        </p:blipFill>
        <p:spPr>
          <a:xfrm rot="21600000">
            <a:off x="3556005" y="2380533"/>
            <a:ext cx="330263" cy="360677"/>
          </a:xfrm>
          <a:prstGeom prst="rect">
            <a:avLst/>
          </a:prstGeom>
        </p:spPr>
      </p:pic>
      <p:sp>
        <p:nvSpPr>
          <p:cNvPr id="7" name="textbox 197"/>
          <p:cNvSpPr/>
          <p:nvPr>
            <p:custDataLst>
              <p:tags r:id="rId9"/>
            </p:custDataLst>
          </p:nvPr>
        </p:nvSpPr>
        <p:spPr>
          <a:xfrm>
            <a:off x="598234" y="1528605"/>
            <a:ext cx="4928234" cy="638175"/>
          </a:xfrm>
          <a:prstGeom prst="rect">
            <a:avLst/>
          </a:prstGeom>
        </p:spPr>
        <p:txBody>
          <a:bodyPr vert="horz" wrap="square" lIns="0" tIns="0" rIns="0" bIns="0"/>
          <a:lstStyle/>
          <a:p>
            <a:pPr algn="l" rtl="0" eaLnBrk="0">
              <a:lnSpc>
                <a:spcPct val="101000"/>
              </a:lnSpc>
            </a:pP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ts val="1560"/>
              </a:lnSpc>
              <a:spcBef>
                <a:spcPts val="5"/>
              </a:spcBef>
            </a:pPr>
            <a:r>
              <a:rPr sz="1500" b="1" spc="0" baseline="-2000" dirty="0">
                <a:solidFill>
                  <a:schemeClr val="dk1"/>
                </a:solidFill>
                <a:latin typeface="微软雅黑" panose="020B0503020204020204" charset="-122"/>
                <a:ea typeface="微软雅黑" panose="020B0503020204020204" charset="-122"/>
                <a:cs typeface="微软雅黑" panose="020B0503020204020204" charset="-122"/>
              </a:rPr>
              <a:t>f</a:t>
            </a:r>
            <a:r>
              <a:rPr sz="900" b="1" spc="0" baseline="-33000" dirty="0">
                <a:solidFill>
                  <a:schemeClr val="dk1"/>
                </a:solidFill>
                <a:latin typeface="微软雅黑" panose="020B0503020204020204" charset="-122"/>
                <a:ea typeface="微软雅黑" panose="020B0503020204020204" charset="-122"/>
                <a:cs typeface="微软雅黑" panose="020B0503020204020204" charset="-122"/>
              </a:rPr>
              <a:t>D</a:t>
            </a:r>
            <a:r>
              <a:rPr sz="1500" spc="0" baseline="1000" dirty="0">
                <a:solidFill>
                  <a:schemeClr val="dk1"/>
                </a:solidFill>
                <a:latin typeface="微软雅黑" panose="020B0503020204020204" charset="-122"/>
                <a:ea typeface="微软雅黑" panose="020B0503020204020204" charset="-122"/>
                <a:cs typeface="微软雅黑" panose="020B0503020204020204" charset="-122"/>
              </a:rPr>
              <a:t>＝</a:t>
            </a:r>
            <a:r>
              <a:rPr sz="1500" b="1" spc="0" baseline="-2000" dirty="0">
                <a:solidFill>
                  <a:schemeClr val="dk1"/>
                </a:solidFill>
                <a:latin typeface="微软雅黑" panose="020B0503020204020204" charset="-122"/>
                <a:ea typeface="微软雅黑" panose="020B0503020204020204" charset="-122"/>
                <a:cs typeface="微软雅黑" panose="020B0503020204020204" charset="-122"/>
              </a:rPr>
              <a:t>(9</a:t>
            </a:r>
            <a:r>
              <a:rPr sz="1500" spc="0" baseline="-2000" dirty="0">
                <a:solidFill>
                  <a:schemeClr val="dk1"/>
                </a:solidFill>
                <a:latin typeface="微软雅黑" panose="020B0503020204020204" charset="-122"/>
                <a:ea typeface="微软雅黑" panose="020B0503020204020204" charset="-122"/>
                <a:cs typeface="微软雅黑" panose="020B0503020204020204" charset="-122"/>
              </a:rPr>
              <a:t>－</a:t>
            </a:r>
            <a:r>
              <a:rPr sz="1500" b="1" spc="0" baseline="-2000" dirty="0">
                <a:solidFill>
                  <a:schemeClr val="dk1"/>
                </a:solidFill>
                <a:latin typeface="微软雅黑" panose="020B0503020204020204" charset="-122"/>
                <a:ea typeface="微软雅黑" panose="020B0503020204020204" charset="-122"/>
                <a:cs typeface="微软雅黑" panose="020B0503020204020204" charset="-122"/>
              </a:rPr>
              <a:t>23)</a:t>
            </a:r>
            <a:endParaRPr lang="en-US" altLang="en-US" sz="975"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4000"/>
              </a:lnSpc>
            </a:pPr>
            <a:endParaRPr lang="en-US" altLang="en-US" sz="6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spcBef>
                <a:spcPts val="5"/>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当物体靠近靶时，多普勒频率</a:t>
            </a:r>
            <a:r>
              <a:rPr sz="1000" b="1" spc="0" dirty="0">
                <a:solidFill>
                  <a:schemeClr val="dk1"/>
                </a:solidFill>
                <a:latin typeface="微软雅黑" panose="020B0503020204020204" charset="-122"/>
                <a:ea typeface="微软雅黑" panose="020B0503020204020204" charset="-122"/>
                <a:cs typeface="微软雅黑" panose="020B0503020204020204" charset="-122"/>
              </a:rPr>
              <a:t>f</a:t>
            </a:r>
            <a:r>
              <a:rPr sz="900" b="1" spc="0" baseline="-10000" dirty="0">
                <a:solidFill>
                  <a:schemeClr val="dk1"/>
                </a:solidFill>
                <a:latin typeface="微软雅黑" panose="020B0503020204020204" charset="-122"/>
                <a:ea typeface="微软雅黑" panose="020B0503020204020204" charset="-122"/>
                <a:cs typeface="微软雅黑" panose="020B0503020204020204" charset="-122"/>
              </a:rPr>
              <a:t>D</a:t>
            </a:r>
            <a:r>
              <a:rPr sz="1000" spc="20" dirty="0">
                <a:solidFill>
                  <a:schemeClr val="dk1"/>
                </a:solidFill>
                <a:latin typeface="微软雅黑" panose="020B0503020204020204" charset="-122"/>
                <a:ea typeface="微软雅黑" panose="020B0503020204020204" charset="-122"/>
                <a:cs typeface="微软雅黑" panose="020B0503020204020204" charset="-122"/>
              </a:rPr>
              <a:t>为正，远离靶时，</a:t>
            </a:r>
            <a:r>
              <a:rPr sz="1000" b="1" spc="0" dirty="0">
                <a:solidFill>
                  <a:schemeClr val="dk1"/>
                </a:solidFill>
                <a:latin typeface="微软雅黑" panose="020B0503020204020204" charset="-122"/>
                <a:ea typeface="微软雅黑" panose="020B0503020204020204" charset="-122"/>
                <a:cs typeface="微软雅黑" panose="020B0503020204020204" charset="-122"/>
              </a:rPr>
              <a:t>f</a:t>
            </a:r>
            <a:r>
              <a:rPr sz="900" b="1" spc="0" baseline="-10000" dirty="0">
                <a:solidFill>
                  <a:schemeClr val="dk1"/>
                </a:solidFill>
                <a:latin typeface="微软雅黑" panose="020B0503020204020204" charset="-122"/>
                <a:ea typeface="微软雅黑" panose="020B0503020204020204" charset="-122"/>
                <a:cs typeface="微软雅黑" panose="020B0503020204020204" charset="-122"/>
              </a:rPr>
              <a:t>D</a:t>
            </a:r>
            <a:r>
              <a:rPr sz="1000" spc="20" dirty="0">
                <a:solidFill>
                  <a:schemeClr val="dk1"/>
                </a:solidFill>
                <a:latin typeface="微软雅黑" panose="020B0503020204020204" charset="-122"/>
                <a:ea typeface="微软雅黑" panose="020B0503020204020204" charset="-122"/>
                <a:cs typeface="微软雅黑" panose="020B0503020204020204" charset="-122"/>
              </a:rPr>
              <a:t>为负。输入接收机的</a:t>
            </a:r>
            <a:r>
              <a:rPr sz="1000" spc="10" dirty="0">
                <a:solidFill>
                  <a:schemeClr val="dk1"/>
                </a:solidFill>
                <a:latin typeface="微软雅黑" panose="020B0503020204020204" charset="-122"/>
                <a:ea typeface="微软雅黑" panose="020B0503020204020204" charset="-122"/>
                <a:cs typeface="微软雅黑" panose="020B0503020204020204" charset="-122"/>
              </a:rPr>
              <a:t>反</a:t>
            </a:r>
            <a:r>
              <a:rPr sz="1000" spc="0" dirty="0">
                <a:solidFill>
                  <a:schemeClr val="dk1"/>
                </a:solidFill>
                <a:latin typeface="微软雅黑" panose="020B0503020204020204" charset="-122"/>
                <a:ea typeface="微软雅黑" panose="020B0503020204020204" charset="-122"/>
                <a:cs typeface="微软雅黑" panose="020B0503020204020204" charset="-122"/>
              </a:rPr>
              <a:t>射波的</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8" name="picture 198"/>
          <p:cNvPicPr>
            <a:picLocks noChangeAspect="1"/>
          </p:cNvPicPr>
          <p:nvPr/>
        </p:nvPicPr>
        <p:blipFill>
          <a:blip r:embed="rId10"/>
          <a:stretch>
            <a:fillRect/>
          </a:stretch>
        </p:blipFill>
        <p:spPr>
          <a:xfrm rot="21600000">
            <a:off x="2963245" y="1541305"/>
            <a:ext cx="213195" cy="360677"/>
          </a:xfrm>
          <a:prstGeom prst="rect">
            <a:avLst/>
          </a:prstGeom>
        </p:spPr>
      </p:pic>
      <p:sp>
        <p:nvSpPr>
          <p:cNvPr id="9" name="textbox 200"/>
          <p:cNvSpPr/>
          <p:nvPr>
            <p:custDataLst>
              <p:tags r:id="rId11"/>
            </p:custDataLst>
          </p:nvPr>
        </p:nvSpPr>
        <p:spPr>
          <a:xfrm>
            <a:off x="2130687" y="3541021"/>
            <a:ext cx="1544319" cy="30924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605"/>
              </a:lnSpc>
            </a:pPr>
            <a:r>
              <a:rPr sz="900" b="1" spc="0" dirty="0">
                <a:solidFill>
                  <a:schemeClr val="dk1"/>
                </a:solidFill>
                <a:latin typeface="微软雅黑" panose="020B0503020204020204" charset="-122"/>
                <a:ea typeface="微软雅黑" panose="020B0503020204020204" charset="-122"/>
                <a:cs typeface="微软雅黑" panose="020B0503020204020204" charset="-122"/>
              </a:rPr>
              <a:t>u</a:t>
            </a:r>
            <a:r>
              <a:rPr sz="800" b="1" spc="0" baseline="6000" dirty="0">
                <a:solidFill>
                  <a:schemeClr val="dk1"/>
                </a:solidFill>
                <a:latin typeface="微软雅黑" panose="020B0503020204020204" charset="-122"/>
                <a:ea typeface="微软雅黑" panose="020B0503020204020204" charset="-122"/>
                <a:cs typeface="微软雅黑" panose="020B0503020204020204" charset="-122"/>
              </a:rPr>
              <a:t>d</a:t>
            </a:r>
            <a:r>
              <a:rPr sz="900" spc="20" dirty="0">
                <a:solidFill>
                  <a:schemeClr val="dk1"/>
                </a:solidFill>
                <a:latin typeface="微软雅黑" panose="020B0503020204020204" charset="-122"/>
                <a:ea typeface="微软雅黑" panose="020B0503020204020204" charset="-122"/>
                <a:cs typeface="微软雅黑" panose="020B0503020204020204" charset="-122"/>
              </a:rPr>
              <a:t>＝</a:t>
            </a:r>
            <a:r>
              <a:rPr sz="900" b="1" spc="0" dirty="0">
                <a:solidFill>
                  <a:schemeClr val="dk1"/>
                </a:solidFill>
                <a:latin typeface="微软雅黑" panose="020B0503020204020204" charset="-122"/>
                <a:ea typeface="微软雅黑" panose="020B0503020204020204" charset="-122"/>
                <a:cs typeface="微软雅黑" panose="020B0503020204020204" charset="-122"/>
              </a:rPr>
              <a:t>U</a:t>
            </a:r>
            <a:r>
              <a:rPr sz="800" b="1" spc="0" baseline="6000" dirty="0">
                <a:solidFill>
                  <a:schemeClr val="dk1"/>
                </a:solidFill>
                <a:latin typeface="微软雅黑" panose="020B0503020204020204" charset="-122"/>
                <a:ea typeface="微软雅黑" panose="020B0503020204020204" charset="-122"/>
                <a:cs typeface="微软雅黑" panose="020B0503020204020204" charset="-122"/>
              </a:rPr>
              <a:t>d</a:t>
            </a:r>
            <a:r>
              <a:rPr sz="900" b="1" spc="0" dirty="0">
                <a:solidFill>
                  <a:schemeClr val="dk1"/>
                </a:solidFill>
                <a:latin typeface="微软雅黑" panose="020B0503020204020204" charset="-122"/>
                <a:ea typeface="微软雅黑" panose="020B0503020204020204" charset="-122"/>
                <a:cs typeface="微软雅黑" panose="020B0503020204020204" charset="-122"/>
              </a:rPr>
              <a:t>sin</a:t>
            </a:r>
            <a:r>
              <a:rPr sz="900" b="1" spc="20" dirty="0">
                <a:solidFill>
                  <a:schemeClr val="dk1"/>
                </a:solidFill>
                <a:latin typeface="微软雅黑" panose="020B0503020204020204" charset="-122"/>
                <a:ea typeface="微软雅黑" panose="020B0503020204020204" charset="-122"/>
                <a:cs typeface="微软雅黑" panose="020B0503020204020204" charset="-122"/>
              </a:rPr>
              <a:t>(2π</a:t>
            </a:r>
            <a:r>
              <a:rPr sz="900" b="1" spc="0" dirty="0">
                <a:solidFill>
                  <a:schemeClr val="dk1"/>
                </a:solidFill>
                <a:latin typeface="微软雅黑" panose="020B0503020204020204" charset="-122"/>
                <a:ea typeface="微软雅黑" panose="020B0503020204020204" charset="-122"/>
                <a:cs typeface="微软雅黑" panose="020B0503020204020204" charset="-122"/>
              </a:rPr>
              <a:t>f</a:t>
            </a:r>
            <a:r>
              <a:rPr sz="800" b="1" spc="0" baseline="6000" dirty="0">
                <a:solidFill>
                  <a:schemeClr val="dk1"/>
                </a:solidFill>
                <a:latin typeface="微软雅黑" panose="020B0503020204020204" charset="-122"/>
                <a:ea typeface="微软雅黑" panose="020B0503020204020204" charset="-122"/>
                <a:cs typeface="微软雅黑" panose="020B0503020204020204" charset="-122"/>
              </a:rPr>
              <a:t>D</a:t>
            </a:r>
            <a:r>
              <a:rPr sz="900" b="1" spc="0" dirty="0">
                <a:solidFill>
                  <a:schemeClr val="dk1"/>
                </a:solidFill>
                <a:latin typeface="微软雅黑" panose="020B0503020204020204" charset="-122"/>
                <a:ea typeface="微软雅黑" panose="020B0503020204020204" charset="-122"/>
                <a:cs typeface="微软雅黑" panose="020B0503020204020204" charset="-122"/>
              </a:rPr>
              <a:t>t</a:t>
            </a:r>
            <a:r>
              <a:rPr sz="900" spc="20" dirty="0">
                <a:solidFill>
                  <a:schemeClr val="dk1"/>
                </a:solidFill>
                <a:latin typeface="微软雅黑" panose="020B0503020204020204" charset="-122"/>
                <a:ea typeface="微软雅黑" panose="020B0503020204020204" charset="-122"/>
                <a:cs typeface="微软雅黑" panose="020B0503020204020204" charset="-122"/>
              </a:rPr>
              <a:t>－</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marL="1272540" algn="l" rtl="0" eaLnBrk="0">
              <a:lnSpc>
                <a:spcPts val="625"/>
              </a:lnSpc>
            </a:pPr>
            <a:r>
              <a:rPr sz="900" b="1" spc="0" dirty="0">
                <a:solidFill>
                  <a:schemeClr val="dk1"/>
                </a:solidFill>
                <a:latin typeface="微软雅黑" panose="020B0503020204020204" charset="-122"/>
                <a:ea typeface="微软雅黑" panose="020B0503020204020204" charset="-122"/>
                <a:cs typeface="微软雅黑" panose="020B0503020204020204" charset="-122"/>
              </a:rPr>
              <a:t>c</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202"/>
          <p:cNvSpPr/>
          <p:nvPr>
            <p:custDataLst>
              <p:tags r:id="rId12"/>
            </p:custDataLst>
          </p:nvPr>
        </p:nvSpPr>
        <p:spPr>
          <a:xfrm>
            <a:off x="3255539" y="3437504"/>
            <a:ext cx="349884" cy="26542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53000"/>
              </a:lnSpc>
            </a:pPr>
            <a:r>
              <a:rPr sz="1500" b="1" u="sng" spc="-10" baseline="1400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4πf</a:t>
            </a:r>
            <a:r>
              <a:rPr sz="500" b="1" u="sng" spc="-1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0</a:t>
            </a:r>
            <a:r>
              <a:rPr sz="1500" b="1" u="sng" spc="0" baseline="1400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r</a:t>
            </a:r>
            <a:endParaRPr lang="en-US" altLang="en-US" sz="1500" b="1" u="sng" spc="0" baseline="14000" dirty="0">
              <a:solidFill>
                <a:schemeClr val="dk1"/>
              </a:solidFill>
              <a:uFill>
                <a:solidFill>
                  <a:srgbClr val="231F20"/>
                </a:solidFill>
              </a:uFill>
              <a:latin typeface="微软雅黑" panose="020B0503020204020204" charset="-122"/>
              <a:ea typeface="微软雅黑" panose="020B0503020204020204" charset="-122"/>
              <a:cs typeface="Arial" panose="020B0604020202020204"/>
            </a:endParaRPr>
          </a:p>
        </p:txBody>
      </p:sp>
      <p:sp>
        <p:nvSpPr>
          <p:cNvPr id="11" name="textbox 203"/>
          <p:cNvSpPr/>
          <p:nvPr>
            <p:custDataLst>
              <p:tags r:id="rId13"/>
            </p:custDataLst>
          </p:nvPr>
        </p:nvSpPr>
        <p:spPr>
          <a:xfrm>
            <a:off x="5078736" y="3605760"/>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(9</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25</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textbox 206"/>
          <p:cNvSpPr/>
          <p:nvPr>
            <p:custDataLst>
              <p:tags r:id="rId14"/>
            </p:custDataLst>
          </p:nvPr>
        </p:nvSpPr>
        <p:spPr>
          <a:xfrm>
            <a:off x="5889366" y="146946"/>
            <a:ext cx="5255259" cy="3703320"/>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90830" algn="l" rtl="0" eaLnBrk="0">
              <a:lnSpc>
                <a:spcPct val="97000"/>
              </a:lnSpc>
            </a:pPr>
            <a:r>
              <a:rPr sz="1000" spc="30" dirty="0">
                <a:solidFill>
                  <a:schemeClr val="dk1"/>
                </a:solidFill>
                <a:latin typeface="微软雅黑" panose="020B0503020204020204" charset="-122"/>
                <a:ea typeface="微软雅黑" panose="020B0503020204020204" charset="-122"/>
                <a:cs typeface="微软雅黑" panose="020B0503020204020204" charset="-122"/>
              </a:rPr>
              <a:t>因此，根据测量到的差拍信号频率，可测定相对速度。</a:t>
            </a:r>
            <a:r>
              <a:rPr sz="1000" spc="0" dirty="0">
                <a:solidFill>
                  <a:schemeClr val="dk1"/>
                </a:solidFill>
                <a:latin typeface="微软雅黑" panose="020B0503020204020204" charset="-122"/>
                <a:ea typeface="微软雅黑" panose="020B0503020204020204" charset="-122"/>
                <a:cs typeface="微软雅黑" panose="020B0503020204020204" charset="-122"/>
              </a:rPr>
              <a:t>但是，用此方法不能测定距</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635" algn="l" rtl="0" eaLnBrk="0">
              <a:lnSpc>
                <a:spcPct val="134000"/>
              </a:lnSpc>
              <a:spcBef>
                <a:spcPts val="235"/>
              </a:spcBef>
            </a:pPr>
            <a:r>
              <a:rPr sz="1000" spc="40" dirty="0">
                <a:solidFill>
                  <a:schemeClr val="dk1"/>
                </a:solidFill>
                <a:latin typeface="微软雅黑" panose="020B0503020204020204" charset="-122"/>
                <a:ea typeface="微软雅黑" panose="020B0503020204020204" charset="-122"/>
                <a:cs typeface="微软雅黑" panose="020B0503020204020204" charset="-122"/>
              </a:rPr>
              <a:t>离。为此考虑发射频率稍有不同的两个电波</a:t>
            </a:r>
            <a:r>
              <a:rPr sz="1000" b="1" spc="0" dirty="0">
                <a:solidFill>
                  <a:schemeClr val="dk1"/>
                </a:solidFill>
                <a:latin typeface="微软雅黑" panose="020B0503020204020204" charset="-122"/>
                <a:ea typeface="微软雅黑" panose="020B0503020204020204" charset="-122"/>
                <a:cs typeface="微软雅黑" panose="020B0503020204020204" charset="-122"/>
              </a:rPr>
              <a:t>f</a:t>
            </a:r>
            <a:r>
              <a:rPr sz="900" b="1" spc="40" baseline="-23000" dirty="0">
                <a:solidFill>
                  <a:schemeClr val="dk1"/>
                </a:solidFill>
                <a:latin typeface="微软雅黑" panose="020B0503020204020204" charset="-122"/>
                <a:ea typeface="微软雅黑" panose="020B0503020204020204" charset="-122"/>
                <a:cs typeface="微软雅黑" panose="020B0503020204020204" charset="-122"/>
              </a:rPr>
              <a:t>1</a:t>
            </a:r>
            <a:r>
              <a:rPr sz="1000" spc="40" dirty="0">
                <a:solidFill>
                  <a:schemeClr val="dk1"/>
                </a:solidFill>
                <a:latin typeface="微软雅黑" panose="020B0503020204020204" charset="-122"/>
                <a:ea typeface="微软雅黑" panose="020B0503020204020204" charset="-122"/>
                <a:cs typeface="微软雅黑" panose="020B0503020204020204" charset="-122"/>
              </a:rPr>
              <a:t>和</a:t>
            </a:r>
            <a:r>
              <a:rPr sz="1000" b="1" spc="0" dirty="0">
                <a:solidFill>
                  <a:schemeClr val="dk1"/>
                </a:solidFill>
                <a:latin typeface="微软雅黑" panose="020B0503020204020204" charset="-122"/>
                <a:ea typeface="微软雅黑" panose="020B0503020204020204" charset="-122"/>
                <a:cs typeface="微软雅黑" panose="020B0503020204020204" charset="-122"/>
              </a:rPr>
              <a:t>f</a:t>
            </a:r>
            <a:r>
              <a:rPr sz="900" b="1" spc="40" baseline="-23000" dirty="0">
                <a:solidFill>
                  <a:schemeClr val="dk1"/>
                </a:solidFill>
                <a:latin typeface="微软雅黑" panose="020B0503020204020204" charset="-122"/>
                <a:ea typeface="微软雅黑" panose="020B0503020204020204" charset="-122"/>
                <a:cs typeface="微软雅黑" panose="020B0503020204020204" charset="-122"/>
              </a:rPr>
              <a:t>2</a:t>
            </a:r>
            <a:r>
              <a:rPr sz="500" spc="40" dirty="0">
                <a:solidFill>
                  <a:schemeClr val="dk1"/>
                </a:solidFill>
                <a:latin typeface="微软雅黑" panose="020B0503020204020204" charset="-122"/>
                <a:ea typeface="微软雅黑" panose="020B0503020204020204" charset="-122"/>
                <a:cs typeface="微软雅黑" panose="020B0503020204020204" charset="-122"/>
              </a:rPr>
              <a:t>，</a:t>
            </a:r>
            <a:r>
              <a:rPr sz="1000" spc="40" dirty="0">
                <a:solidFill>
                  <a:schemeClr val="dk1"/>
                </a:solidFill>
                <a:latin typeface="微软雅黑" panose="020B0503020204020204" charset="-122"/>
                <a:ea typeface="微软雅黑" panose="020B0503020204020204" charset="-122"/>
                <a:cs typeface="微软雅黑" panose="020B0503020204020204" charset="-122"/>
              </a:rPr>
              <a:t>这两个波的反射波</a:t>
            </a:r>
            <a:r>
              <a:rPr sz="1000" spc="10" dirty="0">
                <a:solidFill>
                  <a:schemeClr val="dk1"/>
                </a:solidFill>
                <a:latin typeface="微软雅黑" panose="020B0503020204020204" charset="-122"/>
                <a:ea typeface="微软雅黑" panose="020B0503020204020204" charset="-122"/>
                <a:cs typeface="微软雅黑" panose="020B0503020204020204" charset="-122"/>
              </a:rPr>
              <a:t>的</a:t>
            </a:r>
            <a:r>
              <a:rPr sz="1000" spc="0" dirty="0">
                <a:solidFill>
                  <a:schemeClr val="dk1"/>
                </a:solidFill>
                <a:latin typeface="微软雅黑" panose="020B0503020204020204" charset="-122"/>
                <a:ea typeface="微软雅黑" panose="020B0503020204020204" charset="-122"/>
                <a:cs typeface="微软雅黑" panose="020B0503020204020204" charset="-122"/>
              </a:rPr>
              <a:t>多普勒频率也稍</a:t>
            </a:r>
            <a:r>
              <a:rPr sz="1000" spc="30" dirty="0">
                <a:solidFill>
                  <a:schemeClr val="dk1"/>
                </a:solidFill>
                <a:latin typeface="微软雅黑" panose="020B0503020204020204" charset="-122"/>
                <a:ea typeface="微软雅黑" panose="020B0503020204020204" charset="-122"/>
                <a:cs typeface="微软雅黑" panose="020B0503020204020204" charset="-122"/>
              </a:rPr>
              <a:t>有不同。若测定这两个多普勒输出信号成分的相位差为</a:t>
            </a:r>
            <a:r>
              <a:rPr sz="1000" b="1" spc="30" dirty="0">
                <a:solidFill>
                  <a:schemeClr val="dk1"/>
                </a:solidFill>
                <a:latin typeface="微软雅黑" panose="020B0503020204020204" charset="-122"/>
                <a:ea typeface="微软雅黑" panose="020B0503020204020204" charset="-122"/>
                <a:cs typeface="微软雅黑" panose="020B0503020204020204" charset="-122"/>
              </a:rPr>
              <a:t>ΔΦ</a:t>
            </a:r>
            <a:r>
              <a:rPr sz="1000" spc="30" dirty="0">
                <a:solidFill>
                  <a:schemeClr val="dk1"/>
                </a:solidFill>
                <a:latin typeface="微软雅黑" panose="020B0503020204020204" charset="-122"/>
                <a:ea typeface="微软雅黑" panose="020B0503020204020204" charset="-122"/>
                <a:cs typeface="微软雅黑" panose="020B0503020204020204" charset="-122"/>
              </a:rPr>
              <a:t>，则可利用式</a:t>
            </a:r>
            <a:r>
              <a:rPr sz="1000" b="1" spc="30" dirty="0">
                <a:solidFill>
                  <a:schemeClr val="dk1"/>
                </a:solidFill>
                <a:latin typeface="微软雅黑" panose="020B0503020204020204" charset="-122"/>
                <a:ea typeface="微软雅黑" panose="020B0503020204020204" charset="-122"/>
                <a:cs typeface="微软雅黑" panose="020B0503020204020204" charset="-122"/>
              </a:rPr>
              <a:t>(9</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26)</a:t>
            </a:r>
            <a:r>
              <a:rPr sz="1000" spc="0" dirty="0">
                <a:solidFill>
                  <a:schemeClr val="dk1"/>
                </a:solidFill>
                <a:latin typeface="微软雅黑" panose="020B0503020204020204" charset="-122"/>
                <a:ea typeface="微软雅黑" panose="020B0503020204020204" charset="-122"/>
                <a:cs typeface="微软雅黑" panose="020B0503020204020204" charset="-122"/>
              </a:rPr>
              <a:t>求出距</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79070" algn="l" rtl="0" eaLnBrk="0">
              <a:lnSpc>
                <a:spcPct val="66000"/>
              </a:lnSpc>
              <a:spcBef>
                <a:spcPts val="1100"/>
              </a:spcBef>
            </a:pPr>
            <a:r>
              <a:rPr sz="1000" b="1" spc="-40" dirty="0">
                <a:solidFill>
                  <a:schemeClr val="dk1"/>
                </a:solidFill>
                <a:latin typeface="微软雅黑" panose="020B0503020204020204" charset="-122"/>
                <a:ea typeface="微软雅黑" panose="020B0503020204020204" charset="-122"/>
                <a:cs typeface="微软雅黑" panose="020B0503020204020204" charset="-122"/>
              </a:rPr>
              <a:t>r</a:t>
            </a:r>
            <a:r>
              <a:rPr sz="1000" b="1" spc="-5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r" rtl="0" eaLnBrk="0">
              <a:lnSpc>
                <a:spcPts val="2540"/>
              </a:lnSpc>
              <a:spcBef>
                <a:spcPts val="640"/>
              </a:spcBef>
            </a:pPr>
            <a:r>
              <a:rPr sz="1300" b="1" spc="0" baseline="75000" dirty="0">
                <a:solidFill>
                  <a:schemeClr val="dk1"/>
                </a:solidFill>
                <a:latin typeface="微软雅黑" panose="020B0503020204020204" charset="-122"/>
                <a:ea typeface="微软雅黑" panose="020B0503020204020204" charset="-122"/>
                <a:cs typeface="微软雅黑" panose="020B0503020204020204" charset="-122"/>
              </a:rPr>
              <a:t>r</a:t>
            </a:r>
            <a:r>
              <a:rPr sz="1300" spc="-20" baseline="79000" dirty="0">
                <a:solidFill>
                  <a:schemeClr val="dk1"/>
                </a:solidFill>
                <a:latin typeface="微软雅黑" panose="020B0503020204020204" charset="-122"/>
                <a:ea typeface="微软雅黑" panose="020B0503020204020204" charset="-122"/>
                <a:cs typeface="微软雅黑" panose="020B0503020204020204" charset="-122"/>
              </a:rPr>
              <a:t>＝</a:t>
            </a:r>
            <a:r>
              <a:rPr sz="1300" b="1" strike="sngStrike" spc="-20" baseline="19000" dirty="0">
                <a:solidFill>
                  <a:schemeClr val="dk1"/>
                </a:solidFill>
                <a:latin typeface="微软雅黑" panose="020B0503020204020204" charset="-122"/>
                <a:ea typeface="微软雅黑" panose="020B0503020204020204" charset="-122"/>
                <a:cs typeface="微软雅黑" panose="020B0503020204020204" charset="-122"/>
              </a:rPr>
              <a:t>4π(</a:t>
            </a:r>
            <a:r>
              <a:rPr sz="1300" b="1" strike="sngStrike" spc="0" baseline="132000" dirty="0">
                <a:solidFill>
                  <a:schemeClr val="dk1"/>
                </a:solidFill>
                <a:latin typeface="微软雅黑" panose="020B0503020204020204" charset="-122"/>
                <a:ea typeface="微软雅黑" panose="020B0503020204020204" charset="-122"/>
                <a:cs typeface="微软雅黑" panose="020B0503020204020204" charset="-122"/>
              </a:rPr>
              <a:t>c</a:t>
            </a:r>
            <a:r>
              <a:rPr sz="1300" b="1" strike="sngStrike" spc="-20" baseline="132000" dirty="0">
                <a:solidFill>
                  <a:schemeClr val="dk1"/>
                </a:solidFill>
                <a:latin typeface="微软雅黑" panose="020B0503020204020204" charset="-122"/>
                <a:ea typeface="微软雅黑" panose="020B0503020204020204" charset="-122"/>
                <a:cs typeface="微软雅黑" panose="020B0503020204020204" charset="-122"/>
              </a:rPr>
              <a:t>Δ</a:t>
            </a:r>
            <a:r>
              <a:rPr sz="1300" b="1" strike="sngStrike" spc="0" baseline="19000" dirty="0">
                <a:solidFill>
                  <a:schemeClr val="dk1"/>
                </a:solidFill>
                <a:latin typeface="微软雅黑" panose="020B0503020204020204" charset="-122"/>
                <a:ea typeface="微软雅黑" panose="020B0503020204020204" charset="-122"/>
                <a:cs typeface="微软雅黑" panose="020B0503020204020204" charset="-122"/>
              </a:rPr>
              <a:t>f</a:t>
            </a:r>
            <a:r>
              <a:rPr sz="700" b="1" strike="sngStrike" spc="-20" baseline="36000" dirty="0">
                <a:solidFill>
                  <a:schemeClr val="dk1"/>
                </a:solidFill>
                <a:latin typeface="微软雅黑" panose="020B0503020204020204" charset="-122"/>
                <a:ea typeface="微软雅黑" panose="020B0503020204020204" charset="-122"/>
                <a:cs typeface="微软雅黑" panose="020B0503020204020204" charset="-122"/>
              </a:rPr>
              <a:t>2</a:t>
            </a:r>
            <a:r>
              <a:rPr sz="1300" b="1" strike="sngStrike" spc="-20" baseline="132000" dirty="0">
                <a:solidFill>
                  <a:schemeClr val="dk1"/>
                </a:solidFill>
                <a:latin typeface="微软雅黑" panose="020B0503020204020204" charset="-122"/>
                <a:ea typeface="微软雅黑" panose="020B0503020204020204" charset="-122"/>
                <a:cs typeface="微软雅黑" panose="020B0503020204020204" charset="-122"/>
              </a:rPr>
              <a:t>Φ</a:t>
            </a:r>
            <a:r>
              <a:rPr sz="1300" strike="sngStrike" spc="-20" baseline="23000" dirty="0">
                <a:solidFill>
                  <a:schemeClr val="dk1"/>
                </a:solidFill>
                <a:latin typeface="微软雅黑" panose="020B0503020204020204" charset="-122"/>
                <a:ea typeface="微软雅黑" panose="020B0503020204020204" charset="-122"/>
                <a:cs typeface="微软雅黑" panose="020B0503020204020204" charset="-122"/>
              </a:rPr>
              <a:t>－</a:t>
            </a:r>
            <a:r>
              <a:rPr sz="1300" b="1" strike="sngStrike" spc="0" baseline="19000" dirty="0">
                <a:solidFill>
                  <a:schemeClr val="dk1"/>
                </a:solidFill>
                <a:latin typeface="微软雅黑" panose="020B0503020204020204" charset="-122"/>
                <a:ea typeface="微软雅黑" panose="020B0503020204020204" charset="-122"/>
                <a:cs typeface="微软雅黑" panose="020B0503020204020204" charset="-122"/>
              </a:rPr>
              <a:t>f</a:t>
            </a:r>
            <a:r>
              <a:rPr sz="700" b="1" strike="sngStrike" spc="-20" baseline="6000" dirty="0">
                <a:solidFill>
                  <a:schemeClr val="dk1"/>
                </a:solidFill>
                <a:latin typeface="微软雅黑" panose="020B0503020204020204" charset="-122"/>
                <a:ea typeface="微软雅黑" panose="020B0503020204020204" charset="-122"/>
                <a:cs typeface="微软雅黑" panose="020B0503020204020204" charset="-122"/>
              </a:rPr>
              <a:t>1</a:t>
            </a:r>
            <a:r>
              <a:rPr sz="1300" b="1" strike="sngStrike" spc="-20" baseline="19000" dirty="0">
                <a:solidFill>
                  <a:schemeClr val="dk1"/>
                </a:solidFill>
                <a:latin typeface="微软雅黑" panose="020B0503020204020204" charset="-122"/>
                <a:ea typeface="微软雅黑" panose="020B0503020204020204" charset="-122"/>
                <a:cs typeface="微软雅黑" panose="020B0503020204020204" charset="-122"/>
              </a:rPr>
              <a:t>)</a:t>
            </a:r>
            <a:r>
              <a:rPr sz="1300" b="1" spc="0" baseline="75000" dirty="0">
                <a:solidFill>
                  <a:schemeClr val="dk1"/>
                </a:solidFill>
                <a:latin typeface="微软雅黑" panose="020B0503020204020204" charset="-122"/>
                <a:ea typeface="微软雅黑" panose="020B0503020204020204" charset="-122"/>
                <a:cs typeface="微软雅黑" panose="020B0503020204020204" charset="-122"/>
              </a:rPr>
              <a:t>(9</a:t>
            </a:r>
            <a:r>
              <a:rPr sz="1300" spc="0" baseline="79000" dirty="0">
                <a:solidFill>
                  <a:schemeClr val="dk1"/>
                </a:solidFill>
                <a:latin typeface="微软雅黑" panose="020B0503020204020204" charset="-122"/>
                <a:ea typeface="微软雅黑" panose="020B0503020204020204" charset="-122"/>
                <a:cs typeface="微软雅黑" panose="020B0503020204020204" charset="-122"/>
              </a:rPr>
              <a:t>－</a:t>
            </a:r>
            <a:r>
              <a:rPr sz="1300" b="1" spc="0" baseline="75000" dirty="0">
                <a:solidFill>
                  <a:schemeClr val="dk1"/>
                </a:solidFill>
                <a:latin typeface="微软雅黑" panose="020B0503020204020204" charset="-122"/>
                <a:ea typeface="微软雅黑" panose="020B0503020204020204" charset="-122"/>
                <a:cs typeface="微软雅黑" panose="020B0503020204020204" charset="-122"/>
              </a:rPr>
              <a:t>26)</a:t>
            </a:r>
            <a:endParaRPr lang="en-US" altLang="en-US" sz="845" dirty="0">
              <a:solidFill>
                <a:schemeClr val="dk1"/>
              </a:solidFill>
              <a:latin typeface="微软雅黑" panose="020B0503020204020204" charset="-122"/>
              <a:ea typeface="微软雅黑" panose="020B0503020204020204" charset="-122"/>
              <a:cs typeface="微软雅黑" panose="020B0503020204020204" charset="-122"/>
            </a:endParaRPr>
          </a:p>
          <a:p>
            <a:pPr marL="278130" algn="l" rtl="0" eaLnBrk="0">
              <a:lnSpc>
                <a:spcPts val="1300"/>
              </a:lnSpc>
              <a:spcBef>
                <a:spcPts val="490"/>
              </a:spcBef>
            </a:pPr>
            <a:r>
              <a:rPr sz="1000" b="1" spc="-10" dirty="0">
                <a:solidFill>
                  <a:schemeClr val="dk1"/>
                </a:solidFill>
                <a:latin typeface="微软雅黑" panose="020B0503020204020204" charset="-122"/>
                <a:ea typeface="微软雅黑" panose="020B0503020204020204" charset="-122"/>
                <a:cs typeface="微软雅黑" panose="020B0503020204020204" charset="-122"/>
              </a:rPr>
              <a:t>6.</a:t>
            </a:r>
            <a:r>
              <a:rPr sz="1000" spc="0" dirty="0">
                <a:solidFill>
                  <a:schemeClr val="dk1"/>
                </a:solidFill>
                <a:latin typeface="微软雅黑" panose="020B0503020204020204" charset="-122"/>
                <a:ea typeface="微软雅黑" panose="020B0503020204020204" charset="-122"/>
                <a:cs typeface="微软雅黑" panose="020B0503020204020204" charset="-122"/>
              </a:rPr>
              <a:t>微波无损检测</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36000"/>
              </a:lnSpc>
              <a:spcBef>
                <a:spcPts val="515"/>
              </a:spcBef>
            </a:pPr>
            <a:r>
              <a:rPr sz="1000" spc="60" dirty="0">
                <a:solidFill>
                  <a:schemeClr val="dk1"/>
                </a:solidFill>
                <a:latin typeface="微软雅黑" panose="020B0503020204020204" charset="-122"/>
                <a:ea typeface="微软雅黑" panose="020B0503020204020204" charset="-122"/>
                <a:cs typeface="微软雅黑" panose="020B0503020204020204" charset="-122"/>
              </a:rPr>
              <a:t>微波无损检测是综合利用微波与物质的相互作用来实现的，一方面微波在不连续</a:t>
            </a:r>
            <a:r>
              <a:rPr sz="1000" spc="40" dirty="0">
                <a:solidFill>
                  <a:schemeClr val="dk1"/>
                </a:solidFill>
                <a:latin typeface="微软雅黑" panose="020B0503020204020204" charset="-122"/>
                <a:ea typeface="微软雅黑" panose="020B0503020204020204" charset="-122"/>
                <a:cs typeface="微软雅黑" panose="020B0503020204020204" charset="-122"/>
              </a:rPr>
              <a:t>界面处会发生反射、散射、透射。另一方面微波还能与被检测材料产</a:t>
            </a:r>
            <a:r>
              <a:rPr sz="1000" spc="20" dirty="0">
                <a:solidFill>
                  <a:schemeClr val="dk1"/>
                </a:solidFill>
                <a:latin typeface="微软雅黑" panose="020B0503020204020204" charset="-122"/>
                <a:ea typeface="微软雅黑" panose="020B0503020204020204" charset="-122"/>
                <a:cs typeface="微软雅黑" panose="020B0503020204020204" charset="-122"/>
              </a:rPr>
              <a:t>生</a:t>
            </a:r>
            <a:r>
              <a:rPr sz="1000" spc="0" dirty="0">
                <a:solidFill>
                  <a:schemeClr val="dk1"/>
                </a:solidFill>
                <a:latin typeface="微软雅黑" panose="020B0503020204020204" charset="-122"/>
                <a:ea typeface="微软雅黑" panose="020B0503020204020204" charset="-122"/>
                <a:cs typeface="微软雅黑" panose="020B0503020204020204" charset="-122"/>
              </a:rPr>
              <a:t>相互作用，此时的</a:t>
            </a:r>
            <a:r>
              <a:rPr sz="1000" spc="60" dirty="0">
                <a:solidFill>
                  <a:schemeClr val="dk1"/>
                </a:solidFill>
                <a:latin typeface="微软雅黑" panose="020B0503020204020204" charset="-122"/>
                <a:ea typeface="微软雅黑" panose="020B0503020204020204" charset="-122"/>
                <a:cs typeface="微软雅黑" panose="020B0503020204020204" charset="-122"/>
              </a:rPr>
              <a:t>微波场会受到材料中的电磁参数和几何参数的影响。通过测量微波信号基本参数的改</a:t>
            </a:r>
            <a:r>
              <a:rPr sz="1000" spc="10" dirty="0">
                <a:solidFill>
                  <a:schemeClr val="dk1"/>
                </a:solidFill>
                <a:latin typeface="微软雅黑" panose="020B0503020204020204" charset="-122"/>
                <a:ea typeface="微软雅黑" panose="020B0503020204020204" charset="-122"/>
                <a:cs typeface="微软雅黑" panose="020B0503020204020204" charset="-122"/>
              </a:rPr>
              <a:t>变</a:t>
            </a:r>
            <a:r>
              <a:rPr sz="1000" spc="40" dirty="0">
                <a:solidFill>
                  <a:schemeClr val="dk1"/>
                </a:solidFill>
                <a:latin typeface="微软雅黑" panose="020B0503020204020204" charset="-122"/>
                <a:ea typeface="微软雅黑" panose="020B0503020204020204" charset="-122"/>
                <a:cs typeface="微软雅黑" panose="020B0503020204020204" charset="-122"/>
              </a:rPr>
              <a:t>即可达到检测材料内部缺陷的</a:t>
            </a:r>
            <a:r>
              <a:rPr sz="1000" spc="0" dirty="0">
                <a:solidFill>
                  <a:schemeClr val="dk1"/>
                </a:solidFill>
                <a:latin typeface="微软雅黑" panose="020B0503020204020204" charset="-122"/>
                <a:ea typeface="微软雅黑" panose="020B0503020204020204" charset="-122"/>
                <a:cs typeface="微软雅黑" panose="020B0503020204020204" charset="-122"/>
              </a:rPr>
              <a:t>目的。</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69240" algn="l" rtl="0" eaLnBrk="0">
              <a:lnSpc>
                <a:spcPct val="139000"/>
              </a:lnSpc>
              <a:spcBef>
                <a:spcPts val="440"/>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复合材料在生产过程中，由于受到纤维的表面状态增强、</a:t>
            </a:r>
            <a:r>
              <a:rPr sz="1000" spc="0" dirty="0">
                <a:solidFill>
                  <a:schemeClr val="dk1"/>
                </a:solidFill>
                <a:latin typeface="微软雅黑" panose="020B0503020204020204" charset="-122"/>
                <a:ea typeface="微软雅黑" panose="020B0503020204020204" charset="-122"/>
                <a:cs typeface="微软雅黑" panose="020B0503020204020204" charset="-122"/>
              </a:rPr>
              <a:t>树脂黏度、低分子物含量、</a:t>
            </a:r>
            <a:r>
              <a:rPr sz="1000" spc="60" dirty="0">
                <a:solidFill>
                  <a:schemeClr val="dk1"/>
                </a:solidFill>
                <a:latin typeface="微软雅黑" panose="020B0503020204020204" charset="-122"/>
                <a:ea typeface="微软雅黑" panose="020B0503020204020204" charset="-122"/>
                <a:cs typeface="微软雅黑" panose="020B0503020204020204" charset="-122"/>
              </a:rPr>
              <a:t>线型高聚物向体型高聚物转化的化学反应速度、树脂与纤维的浸渍性、组分材</a:t>
            </a:r>
            <a:r>
              <a:rPr sz="1000" spc="20" dirty="0">
                <a:solidFill>
                  <a:schemeClr val="dk1"/>
                </a:solidFill>
                <a:latin typeface="微软雅黑" panose="020B0503020204020204" charset="-122"/>
                <a:ea typeface="微软雅黑" panose="020B0503020204020204" charset="-122"/>
                <a:cs typeface="微软雅黑" panose="020B0503020204020204" charset="-122"/>
              </a:rPr>
              <a:t>料</a:t>
            </a:r>
            <a:r>
              <a:rPr sz="1000" spc="0" dirty="0">
                <a:solidFill>
                  <a:schemeClr val="dk1"/>
                </a:solidFill>
                <a:latin typeface="微软雅黑" panose="020B0503020204020204" charset="-122"/>
                <a:ea typeface="微软雅黑" panose="020B0503020204020204" charset="-122"/>
                <a:cs typeface="微软雅黑" panose="020B0503020204020204" charset="-122"/>
              </a:rPr>
              <a:t>热膨胀</a:t>
            </a:r>
            <a:r>
              <a:rPr sz="1000" spc="30" dirty="0">
                <a:solidFill>
                  <a:schemeClr val="dk1"/>
                </a:solidFill>
                <a:latin typeface="微软雅黑" panose="020B0503020204020204" charset="-122"/>
                <a:ea typeface="微软雅黑" panose="020B0503020204020204" charset="-122"/>
                <a:cs typeface="微软雅黑" panose="020B0503020204020204" charset="-122"/>
              </a:rPr>
              <a:t>系数的差异以及工艺参数控制等因素的影响，因此，在复合材料制品中难免会</a:t>
            </a:r>
            <a:r>
              <a:rPr sz="1000" spc="0" dirty="0">
                <a:solidFill>
                  <a:schemeClr val="dk1"/>
                </a:solidFill>
                <a:latin typeface="微软雅黑" panose="020B0503020204020204" charset="-122"/>
                <a:ea typeface="微软雅黑" panose="020B0503020204020204" charset="-122"/>
                <a:cs typeface="微软雅黑" panose="020B0503020204020204" charset="-122"/>
              </a:rPr>
              <a:t>出现气孔、</a:t>
            </a:r>
            <a:r>
              <a:rPr sz="1000" spc="30" dirty="0">
                <a:solidFill>
                  <a:schemeClr val="dk1"/>
                </a:solidFill>
                <a:latin typeface="微软雅黑" panose="020B0503020204020204" charset="-122"/>
                <a:ea typeface="微软雅黑" panose="020B0503020204020204" charset="-122"/>
                <a:cs typeface="微软雅黑" panose="020B0503020204020204" charset="-122"/>
              </a:rPr>
              <a:t>疏松、树脂开裂、分层、脱粘等缺陷。这些缺陷在复合材料制品中的位置、</a:t>
            </a:r>
            <a:r>
              <a:rPr sz="1000" spc="0" dirty="0">
                <a:solidFill>
                  <a:schemeClr val="dk1"/>
                </a:solidFill>
                <a:latin typeface="微软雅黑" panose="020B0503020204020204" charset="-122"/>
                <a:ea typeface="微软雅黑" panose="020B0503020204020204" charset="-122"/>
                <a:cs typeface="微软雅黑" panose="020B0503020204020204" charset="-122"/>
              </a:rPr>
              <a:t>尺寸以及在</a:t>
            </a:r>
            <a:r>
              <a:rPr sz="1000" spc="30" dirty="0">
                <a:solidFill>
                  <a:schemeClr val="dk1"/>
                </a:solidFill>
                <a:latin typeface="微软雅黑" panose="020B0503020204020204" charset="-122"/>
                <a:ea typeface="微软雅黑" panose="020B0503020204020204" charset="-122"/>
                <a:cs typeface="微软雅黑" panose="020B0503020204020204" charset="-122"/>
              </a:rPr>
              <a:t>温度和外载荷作用下对产品性能的影响，可用微波无损检测技术</a:t>
            </a:r>
            <a:r>
              <a:rPr sz="1000" spc="10" dirty="0">
                <a:solidFill>
                  <a:schemeClr val="dk1"/>
                </a:solidFill>
                <a:latin typeface="微软雅黑" panose="020B0503020204020204" charset="-122"/>
                <a:ea typeface="微软雅黑" panose="020B0503020204020204" charset="-122"/>
                <a:cs typeface="微软雅黑" panose="020B0503020204020204" charset="-122"/>
              </a:rPr>
              <a:t>进</a:t>
            </a:r>
            <a:r>
              <a:rPr sz="1000" spc="0" dirty="0">
                <a:solidFill>
                  <a:schemeClr val="dk1"/>
                </a:solidFill>
                <a:latin typeface="微软雅黑" panose="020B0503020204020204" charset="-122"/>
                <a:ea typeface="微软雅黑" panose="020B0503020204020204" charset="-122"/>
                <a:cs typeface="微软雅黑" panose="020B0503020204020204" charset="-122"/>
              </a:rPr>
              <a:t>行评定。</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3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278765" algn="l" rtl="0" eaLnBrk="0">
              <a:lnSpc>
                <a:spcPct val="97000"/>
              </a:lnSpc>
              <a:spcBef>
                <a:spcPts val="0"/>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微波无损检测系统主要由天线、微波</a:t>
            </a:r>
            <a:r>
              <a:rPr sz="1000" spc="0" dirty="0">
                <a:solidFill>
                  <a:schemeClr val="dk1"/>
                </a:solidFill>
                <a:latin typeface="微软雅黑" panose="020B0503020204020204" charset="-122"/>
                <a:ea typeface="微软雅黑" panose="020B0503020204020204" charset="-122"/>
                <a:cs typeface="微软雅黑" panose="020B0503020204020204" charset="-122"/>
              </a:rPr>
              <a:t>电路、记录仪等部分组成，如图</a:t>
            </a:r>
            <a:r>
              <a:rPr sz="1000" b="1" spc="0" dirty="0">
                <a:solidFill>
                  <a:schemeClr val="dk1"/>
                </a:solidFill>
                <a:latin typeface="微软雅黑" panose="020B0503020204020204" charset="-122"/>
                <a:ea typeface="微软雅黑" panose="020B0503020204020204" charset="-122"/>
                <a:cs typeface="微软雅黑" panose="020B0503020204020204" charset="-122"/>
              </a:rPr>
              <a:t>9</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12</a:t>
            </a:r>
            <a:r>
              <a:rPr sz="1000" spc="0" dirty="0">
                <a:solidFill>
                  <a:schemeClr val="dk1"/>
                </a:solidFill>
                <a:latin typeface="微软雅黑" panose="020B0503020204020204" charset="-122"/>
                <a:ea typeface="微软雅黑" panose="020B0503020204020204" charset="-122"/>
                <a:cs typeface="微软雅黑" panose="020B0503020204020204" charset="-122"/>
              </a:rPr>
              <a:t>所示。</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3" name="picture 208"/>
          <p:cNvPicPr>
            <a:picLocks noChangeAspect="1"/>
          </p:cNvPicPr>
          <p:nvPr/>
        </p:nvPicPr>
        <p:blipFill>
          <a:blip r:embed="rId15"/>
          <a:stretch>
            <a:fillRect/>
          </a:stretch>
        </p:blipFill>
        <p:spPr>
          <a:xfrm rot="21600000">
            <a:off x="6628295" y="3979879"/>
            <a:ext cx="3724148" cy="1542897"/>
          </a:xfrm>
          <a:prstGeom prst="rect">
            <a:avLst/>
          </a:prstGeom>
        </p:spPr>
      </p:pic>
      <p:sp>
        <p:nvSpPr>
          <p:cNvPr id="14" name="textbox 213"/>
          <p:cNvSpPr/>
          <p:nvPr>
            <p:custDataLst>
              <p:tags r:id="rId16"/>
            </p:custDataLst>
          </p:nvPr>
        </p:nvSpPr>
        <p:spPr>
          <a:xfrm>
            <a:off x="5890803" y="818330"/>
            <a:ext cx="153035" cy="162560"/>
          </a:xfrm>
          <a:prstGeom prst="rect">
            <a:avLst/>
          </a:prstGeom>
        </p:spPr>
        <p:txBody>
          <a:bodyPr vert="horz" wrap="square" lIns="0" tIns="0" rIns="0" bIns="0"/>
          <a:lstStyle/>
          <a:p>
            <a:pPr algn="l" rtl="0" eaLnBrk="0">
              <a:lnSpc>
                <a:spcPct val="82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90000"/>
              </a:lnSpc>
            </a:pPr>
            <a:r>
              <a:rPr sz="1000" spc="0" dirty="0">
                <a:solidFill>
                  <a:schemeClr val="dk1"/>
                </a:solidFill>
                <a:latin typeface="微软雅黑" panose="020B0503020204020204" charset="-122"/>
                <a:ea typeface="微软雅黑" panose="020B0503020204020204" charset="-122"/>
                <a:cs typeface="微软雅黑" panose="020B0503020204020204" charset="-122"/>
              </a:rPr>
              <a:t>离</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5078736" y="5897675"/>
            <a:ext cx="6098058" cy="267335"/>
          </a:xfrm>
          <a:prstGeom prst="rect">
            <a:avLst/>
          </a:prstGeom>
          <a:noFill/>
        </p:spPr>
        <p:txBody>
          <a:bodyPr wrap="square">
            <a:spAutoFit/>
          </a:bodyPr>
          <a:lstStyle/>
          <a:p>
            <a:pPr marL="1847215" algn="l" rtl="0" eaLnBrk="0">
              <a:lnSpc>
                <a:spcPts val="1375"/>
              </a:lnSpc>
            </a:pP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图</a:t>
            </a: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9</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12</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微波无损检测</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方</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框图</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7"/>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0" name="图片 9"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207"/>
          <p:cNvSpPr/>
          <p:nvPr/>
        </p:nvSpPr>
        <p:spPr>
          <a:xfrm>
            <a:off x="361930" y="212085"/>
            <a:ext cx="11735335" cy="1616715"/>
          </a:xfrm>
          <a:prstGeom prst="rect">
            <a:avLst/>
          </a:prstGeom>
        </p:spPr>
        <p:txBody>
          <a:bodyPr vert="horz" wrap="square" lIns="0" tIns="0" rIns="0" bIns="0"/>
          <a:lstStyle/>
          <a:p>
            <a:pPr algn="l" rtl="0" eaLnBrk="0">
              <a:lnSpc>
                <a:spcPct val="83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74320" algn="l" rtl="0" eaLnBrk="0">
              <a:lnSpc>
                <a:spcPct val="145000"/>
              </a:lnSpc>
              <a:spcBef>
                <a:spcPts val="210"/>
              </a:spcBef>
            </a:pPr>
            <a:r>
              <a:rPr sz="1100" spc="50" dirty="0" err="1">
                <a:solidFill>
                  <a:srgbClr val="000000"/>
                </a:solidFill>
                <a:latin typeface="微软雅黑" panose="020B0503020204020204" charset="-122"/>
                <a:ea typeface="微软雅黑" panose="020B0503020204020204" charset="-122"/>
                <a:cs typeface="微软雅黑" panose="020B0503020204020204" charset="-122"/>
              </a:rPr>
              <a:t>当以金属介质内的气孔作为散射源</a:t>
            </a:r>
            <a:r>
              <a:rPr sz="1100" spc="50" dirty="0">
                <a:solidFill>
                  <a:srgbClr val="000000"/>
                </a:solidFill>
                <a:latin typeface="微软雅黑" panose="020B0503020204020204" charset="-122"/>
                <a:ea typeface="微软雅黑" panose="020B0503020204020204" charset="-122"/>
                <a:cs typeface="微软雅黑" panose="020B0503020204020204" charset="-122"/>
              </a:rPr>
              <a:t>，产生明显的散射效应时，最小气隙</a:t>
            </a:r>
            <a:r>
              <a:rPr sz="1100" spc="10" dirty="0">
                <a:solidFill>
                  <a:srgbClr val="000000"/>
                </a:solidFill>
                <a:latin typeface="微软雅黑" panose="020B0503020204020204" charset="-122"/>
                <a:ea typeface="微软雅黑" panose="020B0503020204020204" charset="-122"/>
                <a:cs typeface="微软雅黑" panose="020B0503020204020204" charset="-122"/>
              </a:rPr>
              <a:t>的</a:t>
            </a:r>
            <a:r>
              <a:rPr sz="1100" spc="0" dirty="0">
                <a:solidFill>
                  <a:srgbClr val="000000"/>
                </a:solidFill>
                <a:latin typeface="微软雅黑" panose="020B0503020204020204" charset="-122"/>
                <a:ea typeface="微软雅黑" panose="020B0503020204020204" charset="-122"/>
                <a:cs typeface="微软雅黑" panose="020B0503020204020204" charset="-122"/>
              </a:rPr>
              <a:t>半径与波</a:t>
            </a:r>
            <a:r>
              <a:rPr sz="1100" spc="10" dirty="0">
                <a:solidFill>
                  <a:srgbClr val="000000"/>
                </a:solidFill>
                <a:latin typeface="微软雅黑" panose="020B0503020204020204" charset="-122"/>
                <a:ea typeface="微软雅黑" panose="020B0503020204020204" charset="-122"/>
                <a:cs typeface="微软雅黑" panose="020B0503020204020204" charset="-122"/>
              </a:rPr>
              <a:t>长的关系符合公式</a:t>
            </a:r>
            <a:r>
              <a:rPr sz="1100" b="1" spc="10" dirty="0">
                <a:solidFill>
                  <a:srgbClr val="000000"/>
                </a:solidFill>
                <a:latin typeface="微软雅黑" panose="020B0503020204020204" charset="-122"/>
                <a:ea typeface="微软雅黑" panose="020B0503020204020204" charset="-122"/>
                <a:cs typeface="微软雅黑" panose="020B0503020204020204" charset="-122"/>
              </a:rPr>
              <a:t>(9</a:t>
            </a:r>
            <a:r>
              <a:rPr sz="1100" spc="0" dirty="0">
                <a:solidFill>
                  <a:srgbClr val="000000"/>
                </a:solidFill>
                <a:latin typeface="微软雅黑" panose="020B0503020204020204" charset="-122"/>
                <a:ea typeface="微软雅黑" panose="020B0503020204020204" charset="-122"/>
                <a:cs typeface="微软雅黑" panose="020B0503020204020204" charset="-122"/>
              </a:rPr>
              <a:t>－</a:t>
            </a:r>
            <a:r>
              <a:rPr sz="1100" b="1" spc="0" dirty="0">
                <a:solidFill>
                  <a:srgbClr val="000000"/>
                </a:solidFill>
                <a:latin typeface="微软雅黑" panose="020B0503020204020204" charset="-122"/>
                <a:ea typeface="微软雅黑" panose="020B0503020204020204" charset="-122"/>
                <a:cs typeface="微软雅黑" panose="020B0503020204020204" charset="-122"/>
              </a:rPr>
              <a:t>27):</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r" rtl="0" eaLnBrk="0">
              <a:lnSpc>
                <a:spcPct val="83000"/>
              </a:lnSpc>
              <a:spcBef>
                <a:spcPts val="760"/>
              </a:spcBef>
            </a:pPr>
            <a:r>
              <a:rPr sz="1100" b="1" spc="0" dirty="0">
                <a:solidFill>
                  <a:srgbClr val="000000"/>
                </a:solidFill>
                <a:latin typeface="微软雅黑" panose="020B0503020204020204" charset="-122"/>
                <a:ea typeface="微软雅黑" panose="020B0503020204020204" charset="-122"/>
                <a:cs typeface="微软雅黑" panose="020B0503020204020204" charset="-122"/>
              </a:rPr>
              <a:t>Ka</a:t>
            </a:r>
            <a:r>
              <a:rPr sz="1100" b="1" spc="-10" dirty="0">
                <a:solidFill>
                  <a:srgbClr val="000000"/>
                </a:solidFill>
                <a:latin typeface="微软雅黑" panose="020B0503020204020204" charset="-122"/>
                <a:ea typeface="微软雅黑" panose="020B0503020204020204" charset="-122"/>
                <a:cs typeface="微软雅黑" panose="020B0503020204020204" charset="-122"/>
              </a:rPr>
              <a:t>≈</a:t>
            </a:r>
            <a:r>
              <a:rPr sz="1100" b="1" spc="0" dirty="0">
                <a:solidFill>
                  <a:srgbClr val="000000"/>
                </a:solidFill>
                <a:latin typeface="微软雅黑" panose="020B0503020204020204" charset="-122"/>
                <a:ea typeface="微软雅黑" panose="020B0503020204020204" charset="-122"/>
                <a:cs typeface="微软雅黑" panose="020B0503020204020204" charset="-122"/>
              </a:rPr>
              <a:t>1(9</a:t>
            </a:r>
            <a:r>
              <a:rPr sz="1100" spc="0" dirty="0">
                <a:solidFill>
                  <a:srgbClr val="000000"/>
                </a:solidFill>
                <a:latin typeface="微软雅黑" panose="020B0503020204020204" charset="-122"/>
                <a:ea typeface="微软雅黑" panose="020B0503020204020204" charset="-122"/>
                <a:cs typeface="微软雅黑" panose="020B0503020204020204" charset="-122"/>
              </a:rPr>
              <a:t>－</a:t>
            </a:r>
            <a:r>
              <a:rPr sz="1100" b="1" spc="0" dirty="0">
                <a:solidFill>
                  <a:srgbClr val="000000"/>
                </a:solidFill>
                <a:latin typeface="微软雅黑" panose="020B0503020204020204" charset="-122"/>
                <a:ea typeface="微软雅黑" panose="020B0503020204020204" charset="-122"/>
                <a:cs typeface="微软雅黑" panose="020B0503020204020204" charset="-122"/>
              </a:rPr>
              <a:t>27)</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spcBef>
                <a:spcPts val="305"/>
              </a:spcBef>
            </a:pPr>
            <a:r>
              <a:rPr sz="1100" spc="-30" dirty="0">
                <a:solidFill>
                  <a:srgbClr val="000000"/>
                </a:solidFill>
                <a:latin typeface="微软雅黑" panose="020B0503020204020204" charset="-122"/>
                <a:ea typeface="微软雅黑" panose="020B0503020204020204" charset="-122"/>
                <a:cs typeface="微软雅黑" panose="020B0503020204020204" charset="-122"/>
              </a:rPr>
              <a:t>式中，</a:t>
            </a:r>
            <a:r>
              <a:rPr sz="1100" b="1" spc="0" dirty="0">
                <a:solidFill>
                  <a:srgbClr val="000000"/>
                </a:solidFill>
                <a:latin typeface="微软雅黑" panose="020B0503020204020204" charset="-122"/>
                <a:ea typeface="微软雅黑" panose="020B0503020204020204" charset="-122"/>
                <a:cs typeface="微软雅黑" panose="020B0503020204020204" charset="-122"/>
              </a:rPr>
              <a:t>K</a:t>
            </a:r>
            <a:r>
              <a:rPr sz="1100" spc="-30" dirty="0">
                <a:solidFill>
                  <a:srgbClr val="000000"/>
                </a:solidFill>
                <a:latin typeface="微软雅黑" panose="020B0503020204020204" charset="-122"/>
                <a:ea typeface="微软雅黑" panose="020B0503020204020204" charset="-122"/>
                <a:cs typeface="微软雅黑" panose="020B0503020204020204" charset="-122"/>
              </a:rPr>
              <a:t>＝</a:t>
            </a:r>
            <a:r>
              <a:rPr sz="1100" b="1" spc="-30" dirty="0">
                <a:solidFill>
                  <a:srgbClr val="000000"/>
                </a:solidFill>
                <a:latin typeface="微软雅黑" panose="020B0503020204020204" charset="-122"/>
                <a:ea typeface="微软雅黑" panose="020B0503020204020204" charset="-122"/>
                <a:cs typeface="微软雅黑" panose="020B0503020204020204" charset="-122"/>
              </a:rPr>
              <a:t>2π/λ</a:t>
            </a:r>
            <a:r>
              <a:rPr sz="1100" spc="-30" dirty="0">
                <a:solidFill>
                  <a:srgbClr val="000000"/>
                </a:solidFill>
                <a:latin typeface="微软雅黑" panose="020B0503020204020204" charset="-122"/>
                <a:ea typeface="微软雅黑" panose="020B0503020204020204" charset="-122"/>
                <a:cs typeface="微软雅黑" panose="020B0503020204020204" charset="-122"/>
              </a:rPr>
              <a:t>，其中</a:t>
            </a:r>
            <a:r>
              <a:rPr sz="1100" b="1" spc="-30" dirty="0">
                <a:solidFill>
                  <a:srgbClr val="000000"/>
                </a:solidFill>
                <a:latin typeface="微软雅黑" panose="020B0503020204020204" charset="-122"/>
                <a:ea typeface="微软雅黑" panose="020B0503020204020204" charset="-122"/>
                <a:cs typeface="微软雅黑" panose="020B0503020204020204" charset="-122"/>
              </a:rPr>
              <a:t>λ</a:t>
            </a:r>
            <a:r>
              <a:rPr sz="1100" spc="-30" dirty="0">
                <a:solidFill>
                  <a:srgbClr val="000000"/>
                </a:solidFill>
                <a:latin typeface="微软雅黑" panose="020B0503020204020204" charset="-122"/>
                <a:ea typeface="微软雅黑" panose="020B0503020204020204" charset="-122"/>
                <a:cs typeface="微软雅黑" panose="020B0503020204020204" charset="-122"/>
              </a:rPr>
              <a:t>为波长。</a:t>
            </a:r>
            <a:r>
              <a:rPr sz="1100" b="1" spc="0" dirty="0">
                <a:solidFill>
                  <a:srgbClr val="000000"/>
                </a:solidFill>
                <a:latin typeface="微软雅黑" panose="020B0503020204020204" charset="-122"/>
                <a:ea typeface="微软雅黑" panose="020B0503020204020204" charset="-122"/>
                <a:cs typeface="微软雅黑" panose="020B0503020204020204" charset="-122"/>
              </a:rPr>
              <a:t>a</a:t>
            </a:r>
            <a:r>
              <a:rPr sz="1100" spc="-30" dirty="0">
                <a:solidFill>
                  <a:srgbClr val="000000"/>
                </a:solidFill>
                <a:latin typeface="微软雅黑" panose="020B0503020204020204" charset="-122"/>
                <a:ea typeface="微软雅黑" panose="020B0503020204020204" charset="-122"/>
                <a:cs typeface="微软雅黑" panose="020B0503020204020204" charset="-122"/>
              </a:rPr>
              <a:t>为最</a:t>
            </a:r>
            <a:r>
              <a:rPr sz="1100" spc="-10" dirty="0">
                <a:solidFill>
                  <a:srgbClr val="000000"/>
                </a:solidFill>
                <a:latin typeface="微软雅黑" panose="020B0503020204020204" charset="-122"/>
                <a:ea typeface="微软雅黑" panose="020B0503020204020204" charset="-122"/>
                <a:cs typeface="微软雅黑" panose="020B0503020204020204" charset="-122"/>
              </a:rPr>
              <a:t>小</a:t>
            </a:r>
            <a:r>
              <a:rPr sz="1100" spc="0" dirty="0">
                <a:solidFill>
                  <a:srgbClr val="000000"/>
                </a:solidFill>
                <a:latin typeface="微软雅黑" panose="020B0503020204020204" charset="-122"/>
                <a:ea typeface="微软雅黑" panose="020B0503020204020204" charset="-122"/>
                <a:cs typeface="微软雅黑" panose="020B0503020204020204" charset="-122"/>
              </a:rPr>
              <a:t>气隙的半径。</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5875" indent="272415" algn="l" rtl="0" eaLnBrk="0">
              <a:lnSpc>
                <a:spcPct val="139000"/>
              </a:lnSpc>
              <a:spcBef>
                <a:spcPts val="210"/>
              </a:spcBef>
            </a:pPr>
            <a:r>
              <a:rPr sz="1100" spc="-40" dirty="0">
                <a:solidFill>
                  <a:srgbClr val="000000"/>
                </a:solidFill>
                <a:latin typeface="微软雅黑" panose="020B0503020204020204" charset="-122"/>
                <a:ea typeface="微软雅黑" panose="020B0503020204020204" charset="-122"/>
                <a:cs typeface="微软雅黑" panose="020B0503020204020204" charset="-122"/>
              </a:rPr>
              <a:t>当微波的工作频率为</a:t>
            </a:r>
            <a:r>
              <a:rPr sz="1100" b="1" spc="-40" dirty="0">
                <a:solidFill>
                  <a:srgbClr val="000000"/>
                </a:solidFill>
                <a:latin typeface="微软雅黑" panose="020B0503020204020204" charset="-122"/>
                <a:ea typeface="微软雅黑" panose="020B0503020204020204" charset="-122"/>
                <a:cs typeface="微软雅黑" panose="020B0503020204020204" charset="-122"/>
              </a:rPr>
              <a:t>36.5G</a:t>
            </a:r>
            <a:r>
              <a:rPr sz="1100" b="1" spc="-20" dirty="0">
                <a:solidFill>
                  <a:srgbClr val="000000"/>
                </a:solidFill>
                <a:latin typeface="微软雅黑" panose="020B0503020204020204" charset="-122"/>
                <a:ea typeface="微软雅黑" panose="020B0503020204020204" charset="-122"/>
                <a:cs typeface="微软雅黑" panose="020B0503020204020204" charset="-122"/>
              </a:rPr>
              <a:t>H</a:t>
            </a:r>
            <a:r>
              <a:rPr sz="1100" b="1" spc="0" dirty="0">
                <a:solidFill>
                  <a:srgbClr val="000000"/>
                </a:solidFill>
                <a:latin typeface="微软雅黑" panose="020B0503020204020204" charset="-122"/>
                <a:ea typeface="微软雅黑" panose="020B0503020204020204" charset="-122"/>
                <a:cs typeface="微软雅黑" panose="020B0503020204020204" charset="-122"/>
              </a:rPr>
              <a:t>z</a:t>
            </a:r>
            <a:r>
              <a:rPr sz="1100" spc="-40" dirty="0">
                <a:solidFill>
                  <a:srgbClr val="000000"/>
                </a:solidFill>
                <a:latin typeface="微软雅黑" panose="020B0503020204020204" charset="-122"/>
                <a:ea typeface="微软雅黑" panose="020B0503020204020204" charset="-122"/>
                <a:cs typeface="微软雅黑" panose="020B0503020204020204" charset="-122"/>
              </a:rPr>
              <a:t>时，</a:t>
            </a:r>
            <a:r>
              <a:rPr sz="1100" b="1" spc="0" dirty="0">
                <a:solidFill>
                  <a:srgbClr val="000000"/>
                </a:solidFill>
                <a:latin typeface="微软雅黑" panose="020B0503020204020204" charset="-122"/>
                <a:ea typeface="微软雅黑" panose="020B0503020204020204" charset="-122"/>
                <a:cs typeface="微软雅黑" panose="020B0503020204020204" charset="-122"/>
              </a:rPr>
              <a:t>a</a:t>
            </a:r>
            <a:r>
              <a:rPr sz="1100" spc="-40" dirty="0">
                <a:solidFill>
                  <a:srgbClr val="000000"/>
                </a:solidFill>
                <a:latin typeface="微软雅黑" panose="020B0503020204020204" charset="-122"/>
                <a:ea typeface="微软雅黑" panose="020B0503020204020204" charset="-122"/>
                <a:cs typeface="微软雅黑" panose="020B0503020204020204" charset="-122"/>
              </a:rPr>
              <a:t>＝</a:t>
            </a:r>
            <a:r>
              <a:rPr sz="1100" b="1" spc="-40" dirty="0">
                <a:solidFill>
                  <a:srgbClr val="000000"/>
                </a:solidFill>
                <a:latin typeface="微软雅黑" panose="020B0503020204020204" charset="-122"/>
                <a:ea typeface="微软雅黑" panose="020B0503020204020204" charset="-122"/>
                <a:cs typeface="微软雅黑" panose="020B0503020204020204" charset="-122"/>
              </a:rPr>
              <a:t>1.0</a:t>
            </a:r>
            <a:r>
              <a:rPr sz="1100" b="1" spc="0" dirty="0">
                <a:solidFill>
                  <a:srgbClr val="000000"/>
                </a:solidFill>
                <a:latin typeface="微软雅黑" panose="020B0503020204020204" charset="-122"/>
                <a:ea typeface="微软雅黑" panose="020B0503020204020204" charset="-122"/>
                <a:cs typeface="微软雅黑" panose="020B0503020204020204" charset="-122"/>
              </a:rPr>
              <a:t>mm</a:t>
            </a:r>
            <a:r>
              <a:rPr sz="1100" spc="-40" dirty="0">
                <a:solidFill>
                  <a:srgbClr val="000000"/>
                </a:solidFill>
                <a:latin typeface="微软雅黑" panose="020B0503020204020204" charset="-122"/>
                <a:ea typeface="微软雅黑" panose="020B0503020204020204" charset="-122"/>
                <a:cs typeface="微软雅黑" panose="020B0503020204020204" charset="-122"/>
              </a:rPr>
              <a:t>，也就是说，</a:t>
            </a:r>
            <a:r>
              <a:rPr sz="1100" b="1" spc="-40" dirty="0">
                <a:solidFill>
                  <a:srgbClr val="000000"/>
                </a:solidFill>
                <a:latin typeface="微软雅黑" panose="020B0503020204020204" charset="-122"/>
                <a:ea typeface="微软雅黑" panose="020B0503020204020204" charset="-122"/>
                <a:cs typeface="微软雅黑" panose="020B0503020204020204" charset="-122"/>
              </a:rPr>
              <a:t>λ</a:t>
            </a:r>
            <a:r>
              <a:rPr sz="1100" spc="-40" dirty="0">
                <a:solidFill>
                  <a:srgbClr val="000000"/>
                </a:solidFill>
                <a:latin typeface="微软雅黑" panose="020B0503020204020204" charset="-122"/>
                <a:ea typeface="微软雅黑" panose="020B0503020204020204" charset="-122"/>
                <a:cs typeface="微软雅黑" panose="020B0503020204020204" charset="-122"/>
              </a:rPr>
              <a:t>＝</a:t>
            </a:r>
            <a:r>
              <a:rPr sz="1100" b="1" spc="-40" dirty="0">
                <a:solidFill>
                  <a:srgbClr val="000000"/>
                </a:solidFill>
                <a:latin typeface="微软雅黑" panose="020B0503020204020204" charset="-122"/>
                <a:ea typeface="微软雅黑" panose="020B0503020204020204" charset="-122"/>
                <a:cs typeface="微软雅黑" panose="020B0503020204020204" charset="-122"/>
              </a:rPr>
              <a:t>6</a:t>
            </a:r>
            <a:r>
              <a:rPr sz="1100" b="1" spc="0" dirty="0">
                <a:solidFill>
                  <a:srgbClr val="000000"/>
                </a:solidFill>
                <a:latin typeface="微软雅黑" panose="020B0503020204020204" charset="-122"/>
                <a:ea typeface="微软雅黑" panose="020B0503020204020204" charset="-122"/>
                <a:cs typeface="微软雅黑" panose="020B0503020204020204" charset="-122"/>
              </a:rPr>
              <a:t>mm</a:t>
            </a:r>
            <a:r>
              <a:rPr sz="1100" spc="-40" dirty="0">
                <a:solidFill>
                  <a:srgbClr val="000000"/>
                </a:solidFill>
                <a:latin typeface="微软雅黑" panose="020B0503020204020204" charset="-122"/>
                <a:ea typeface="微软雅黑" panose="020B0503020204020204" charset="-122"/>
                <a:cs typeface="微软雅黑" panose="020B0503020204020204" charset="-122"/>
              </a:rPr>
              <a:t>时，可检出的孔</a:t>
            </a:r>
            <a:r>
              <a:rPr sz="1100" spc="10" dirty="0">
                <a:solidFill>
                  <a:srgbClr val="000000"/>
                </a:solidFill>
                <a:latin typeface="微软雅黑" panose="020B0503020204020204" charset="-122"/>
                <a:ea typeface="微软雅黑" panose="020B0503020204020204" charset="-122"/>
                <a:cs typeface="微软雅黑" panose="020B0503020204020204" charset="-122"/>
              </a:rPr>
              <a:t>隙的</a:t>
            </a:r>
            <a:r>
              <a:rPr sz="1100" spc="0" dirty="0">
                <a:solidFill>
                  <a:srgbClr val="000000"/>
                </a:solidFill>
                <a:latin typeface="微软雅黑" panose="020B0503020204020204" charset="-122"/>
                <a:ea typeface="微软雅黑" panose="020B0503020204020204" charset="-122"/>
                <a:cs typeface="微软雅黑" panose="020B0503020204020204" charset="-122"/>
              </a:rPr>
              <a:t>最小直径约为</a:t>
            </a:r>
            <a:r>
              <a:rPr sz="1100" b="1" spc="0" dirty="0">
                <a:solidFill>
                  <a:srgbClr val="000000"/>
                </a:solidFill>
                <a:latin typeface="微软雅黑" panose="020B0503020204020204" charset="-122"/>
                <a:ea typeface="微软雅黑" panose="020B0503020204020204" charset="-122"/>
                <a:cs typeface="微软雅黑" panose="020B0503020204020204" charset="-122"/>
              </a:rPr>
              <a:t>2.0mm</a:t>
            </a:r>
            <a:r>
              <a:rPr sz="1100" spc="0" dirty="0">
                <a:solidFill>
                  <a:srgbClr val="000000"/>
                </a:solidFill>
                <a:latin typeface="微软雅黑" panose="020B0503020204020204" charset="-122"/>
                <a:ea typeface="微软雅黑" panose="020B0503020204020204" charset="-122"/>
                <a:cs typeface="微软雅黑" panose="020B0503020204020204" charset="-122"/>
              </a:rPr>
              <a:t>。从原理上讲，当微波波长为</a:t>
            </a:r>
            <a:r>
              <a:rPr sz="1100" b="1" spc="0" dirty="0">
                <a:solidFill>
                  <a:srgbClr val="000000"/>
                </a:solidFill>
                <a:latin typeface="微软雅黑" panose="020B0503020204020204" charset="-122"/>
                <a:ea typeface="微软雅黑" panose="020B0503020204020204" charset="-122"/>
                <a:cs typeface="微软雅黑" panose="020B0503020204020204" charset="-122"/>
              </a:rPr>
              <a:t>1mm</a:t>
            </a:r>
            <a:r>
              <a:rPr sz="1100" spc="0" dirty="0">
                <a:solidFill>
                  <a:srgbClr val="000000"/>
                </a:solidFill>
                <a:latin typeface="微软雅黑" panose="020B0503020204020204" charset="-122"/>
                <a:ea typeface="微软雅黑" panose="020B0503020204020204" charset="-122"/>
                <a:cs typeface="微软雅黑" panose="020B0503020204020204" charset="-122"/>
              </a:rPr>
              <a:t>时，可检出最小的孔径大</a:t>
            </a:r>
            <a:r>
              <a:rPr sz="1100" spc="10" dirty="0">
                <a:solidFill>
                  <a:srgbClr val="000000"/>
                </a:solidFill>
                <a:latin typeface="微软雅黑" panose="020B0503020204020204" charset="-122"/>
                <a:ea typeface="微软雅黑" panose="020B0503020204020204" charset="-122"/>
                <a:cs typeface="微软雅黑" panose="020B0503020204020204" charset="-122"/>
              </a:rPr>
              <a:t>约为</a:t>
            </a:r>
            <a:r>
              <a:rPr sz="1100" b="1" spc="10" dirty="0">
                <a:solidFill>
                  <a:srgbClr val="000000"/>
                </a:solidFill>
                <a:latin typeface="微软雅黑" panose="020B0503020204020204" charset="-122"/>
                <a:ea typeface="微软雅黑" panose="020B0503020204020204" charset="-122"/>
                <a:cs typeface="微软雅黑" panose="020B0503020204020204" charset="-122"/>
              </a:rPr>
              <a:t>0.3</a:t>
            </a:r>
            <a:r>
              <a:rPr sz="1100" b="1" spc="0" dirty="0">
                <a:solidFill>
                  <a:srgbClr val="000000"/>
                </a:solidFill>
                <a:latin typeface="微软雅黑" panose="020B0503020204020204" charset="-122"/>
                <a:ea typeface="微软雅黑" panose="020B0503020204020204" charset="-122"/>
                <a:cs typeface="微软雅黑" panose="020B0503020204020204" charset="-122"/>
              </a:rPr>
              <a:t>mm</a:t>
            </a:r>
            <a:r>
              <a:rPr sz="1100" spc="10" dirty="0">
                <a:solidFill>
                  <a:srgbClr val="000000"/>
                </a:solidFill>
                <a:latin typeface="微软雅黑" panose="020B0503020204020204" charset="-122"/>
                <a:ea typeface="微软雅黑" panose="020B0503020204020204" charset="-122"/>
                <a:cs typeface="微软雅黑" panose="020B0503020204020204" charset="-122"/>
              </a:rPr>
              <a:t>。通</a:t>
            </a:r>
            <a:r>
              <a:rPr sz="1100" spc="0" dirty="0">
                <a:solidFill>
                  <a:srgbClr val="000000"/>
                </a:solidFill>
                <a:latin typeface="微软雅黑" panose="020B0503020204020204" charset="-122"/>
                <a:ea typeface="微软雅黑" panose="020B0503020204020204" charset="-122"/>
                <a:cs typeface="微软雅黑" panose="020B0503020204020204" charset="-122"/>
              </a:rPr>
              <a:t>常，根据微波的工作频率来确定所需检测介质中的最小气隙半径。</a:t>
            </a:r>
            <a:endParaRPr lang="en-US"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214"/>
          <p:cNvSpPr/>
          <p:nvPr>
            <p:custDataLst>
              <p:tags r:id="rId5"/>
            </p:custDataLst>
          </p:nvPr>
        </p:nvSpPr>
        <p:spPr>
          <a:xfrm>
            <a:off x="361930" y="2865414"/>
            <a:ext cx="5445746" cy="2860024"/>
          </a:xfrm>
          <a:prstGeom prst="rect">
            <a:avLst/>
          </a:prstGeom>
        </p:spPr>
        <p:txBody>
          <a:bodyPr vert="horz" wrap="square" lIns="0" tIns="0" rIns="0" bIns="0"/>
          <a:lstStyle/>
          <a:p>
            <a:pPr algn="l" rtl="0" eaLnBrk="0">
              <a:lnSpc>
                <a:spcPct val="108000"/>
              </a:lnSpc>
            </a:pPr>
            <a:endParaRPr lang="zh-CN" altLang="en-US" sz="100">
              <a:solidFill>
                <a:schemeClr val="dk1"/>
              </a:solidFill>
              <a:latin typeface="微软雅黑" panose="020B0503020204020204" charset="-122"/>
              <a:ea typeface="微软雅黑" panose="020B0503020204020204" charset="-122"/>
              <a:cs typeface="微软雅黑" panose="020B0503020204020204" charset="-122"/>
            </a:endParaRPr>
          </a:p>
          <a:p>
            <a:pPr marL="13335" indent="268605" algn="l" rtl="0" eaLnBrk="0">
              <a:lnSpc>
                <a:spcPct val="135000"/>
              </a:lnSpc>
            </a:pPr>
            <a:r>
              <a:rPr lang="zh-CN" altLang="en-US" sz="1200" spc="40">
                <a:solidFill>
                  <a:schemeClr val="dk1"/>
                </a:solidFill>
                <a:latin typeface="微软雅黑" panose="020B0503020204020204" charset="-122"/>
                <a:ea typeface="微软雅黑" panose="020B0503020204020204" charset="-122"/>
                <a:cs typeface="微软雅黑" panose="020B0503020204020204" charset="-122"/>
              </a:rPr>
              <a:t>红外技术在工农业、医学、军事、科研和日常生活中的应用非常广泛</a:t>
            </a:r>
            <a:r>
              <a:rPr lang="zh-CN" altLang="en-US" sz="1200" spc="30">
                <a:solidFill>
                  <a:schemeClr val="dk1"/>
                </a:solidFill>
                <a:latin typeface="微软雅黑" panose="020B0503020204020204" charset="-122"/>
                <a:ea typeface="微软雅黑" panose="020B0503020204020204" charset="-122"/>
                <a:cs typeface="微软雅黑" panose="020B0503020204020204" charset="-122"/>
              </a:rPr>
              <a:t>。</a:t>
            </a:r>
            <a:r>
              <a:rPr lang="zh-CN" altLang="en-US" sz="1200" spc="0">
                <a:solidFill>
                  <a:schemeClr val="dk1"/>
                </a:solidFill>
                <a:latin typeface="微软雅黑" panose="020B0503020204020204" charset="-122"/>
                <a:ea typeface="微软雅黑" panose="020B0503020204020204" charset="-122"/>
                <a:cs typeface="微软雅黑" panose="020B0503020204020204" charset="-122"/>
              </a:rPr>
              <a:t>在军事上的</a:t>
            </a:r>
            <a:r>
              <a:rPr lang="zh-CN" altLang="en-US" sz="1200" spc="40">
                <a:solidFill>
                  <a:schemeClr val="dk1"/>
                </a:solidFill>
                <a:latin typeface="微软雅黑" panose="020B0503020204020204" charset="-122"/>
                <a:ea typeface="微软雅黑" panose="020B0503020204020204" charset="-122"/>
                <a:cs typeface="微软雅黑" panose="020B0503020204020204" charset="-122"/>
              </a:rPr>
              <a:t>应用有热成像系统、搜索跟踪系统、红外辐射计、警戒系统等。在航空</a:t>
            </a:r>
            <a:r>
              <a:rPr lang="zh-CN" altLang="en-US" sz="1200" spc="30">
                <a:solidFill>
                  <a:schemeClr val="dk1"/>
                </a:solidFill>
                <a:latin typeface="微软雅黑" panose="020B0503020204020204" charset="-122"/>
                <a:ea typeface="微软雅黑" panose="020B0503020204020204" charset="-122"/>
                <a:cs typeface="微软雅黑" panose="020B0503020204020204" charset="-122"/>
              </a:rPr>
              <a:t>航</a:t>
            </a:r>
            <a:r>
              <a:rPr lang="zh-CN" altLang="en-US" sz="1200" spc="0">
                <a:solidFill>
                  <a:schemeClr val="dk1"/>
                </a:solidFill>
                <a:latin typeface="微软雅黑" panose="020B0503020204020204" charset="-122"/>
                <a:ea typeface="微软雅黑" panose="020B0503020204020204" charset="-122"/>
                <a:cs typeface="微软雅黑" panose="020B0503020204020204" charset="-122"/>
              </a:rPr>
              <a:t>天技术上的应</a:t>
            </a:r>
            <a:r>
              <a:rPr lang="zh-CN" altLang="en-US" sz="1200" spc="50">
                <a:solidFill>
                  <a:schemeClr val="dk1"/>
                </a:solidFill>
                <a:latin typeface="微软雅黑" panose="020B0503020204020204" charset="-122"/>
                <a:ea typeface="微软雅黑" panose="020B0503020204020204" charset="-122"/>
                <a:cs typeface="微软雅黑" panose="020B0503020204020204" charset="-122"/>
              </a:rPr>
              <a:t>用有人造卫星的遥感遥测，红外线研究天体的演化。在医学上的应用有红外诊</a:t>
            </a:r>
            <a:r>
              <a:rPr lang="zh-CN" altLang="en-US" sz="1200" spc="30">
                <a:solidFill>
                  <a:schemeClr val="dk1"/>
                </a:solidFill>
                <a:latin typeface="微软雅黑" panose="020B0503020204020204" charset="-122"/>
                <a:ea typeface="微软雅黑" panose="020B0503020204020204" charset="-122"/>
                <a:cs typeface="微软雅黑" panose="020B0503020204020204" charset="-122"/>
              </a:rPr>
              <a:t>断</a:t>
            </a:r>
            <a:r>
              <a:rPr lang="zh-CN" altLang="en-US" sz="1200" spc="0">
                <a:solidFill>
                  <a:schemeClr val="dk1"/>
                </a:solidFill>
                <a:latin typeface="微软雅黑" panose="020B0503020204020204" charset="-122"/>
                <a:ea typeface="微软雅黑" panose="020B0503020204020204" charset="-122"/>
                <a:cs typeface="微软雅黑" panose="020B0503020204020204" charset="-122"/>
              </a:rPr>
              <a:t>和辅助</a:t>
            </a:r>
            <a:r>
              <a:rPr lang="zh-CN" altLang="en-US" sz="1200" spc="50">
                <a:solidFill>
                  <a:schemeClr val="dk1"/>
                </a:solidFill>
                <a:latin typeface="微软雅黑" panose="020B0503020204020204" charset="-122"/>
                <a:ea typeface="微软雅黑" panose="020B0503020204020204" charset="-122"/>
                <a:cs typeface="微软雅黑" panose="020B0503020204020204" charset="-122"/>
              </a:rPr>
              <a:t>治疗。在工农业生产中的应用有温度探测及红外烘干等。在日常生活中的应用</a:t>
            </a:r>
            <a:r>
              <a:rPr lang="zh-CN" altLang="en-US" sz="1200" spc="30">
                <a:solidFill>
                  <a:schemeClr val="dk1"/>
                </a:solidFill>
                <a:latin typeface="微软雅黑" panose="020B0503020204020204" charset="-122"/>
                <a:ea typeface="微软雅黑" panose="020B0503020204020204" charset="-122"/>
                <a:cs typeface="微软雅黑" panose="020B0503020204020204" charset="-122"/>
              </a:rPr>
              <a:t>有</a:t>
            </a:r>
            <a:r>
              <a:rPr lang="zh-CN" altLang="en-US" sz="1200" spc="0">
                <a:solidFill>
                  <a:schemeClr val="dk1"/>
                </a:solidFill>
                <a:latin typeface="微软雅黑" panose="020B0503020204020204" charset="-122"/>
                <a:ea typeface="微软雅黑" panose="020B0503020204020204" charset="-122"/>
                <a:cs typeface="微软雅黑" panose="020B0503020204020204" charset="-122"/>
              </a:rPr>
              <a:t>红外取</a:t>
            </a:r>
            <a:r>
              <a:rPr lang="zh-CN" altLang="en-US" sz="1200" spc="10">
                <a:solidFill>
                  <a:schemeClr val="dk1"/>
                </a:solidFill>
                <a:latin typeface="微软雅黑" panose="020B0503020204020204" charset="-122"/>
                <a:ea typeface="微软雅黑" panose="020B0503020204020204" charset="-122"/>
                <a:cs typeface="微软雅黑" panose="020B0503020204020204" charset="-122"/>
              </a:rPr>
              <a:t>暖等。红外传感技术已经发</a:t>
            </a:r>
            <a:r>
              <a:rPr lang="zh-CN" altLang="en-US" sz="1200" spc="0">
                <a:solidFill>
                  <a:schemeClr val="dk1"/>
                </a:solidFill>
                <a:latin typeface="微软雅黑" panose="020B0503020204020204" charset="-122"/>
                <a:ea typeface="微软雅黑" panose="020B0503020204020204" charset="-122"/>
                <a:cs typeface="微软雅黑" panose="020B0503020204020204" charset="-122"/>
              </a:rPr>
              <a:t>展成为一门综合性学科。</a:t>
            </a:r>
            <a:endParaRPr lang="zh-CN" altLang="en-US" sz="1200">
              <a:solidFill>
                <a:schemeClr val="dk1"/>
              </a:solidFill>
              <a:latin typeface="微软雅黑" panose="020B0503020204020204" charset="-122"/>
              <a:ea typeface="微软雅黑" panose="020B0503020204020204" charset="-122"/>
              <a:cs typeface="微软雅黑" panose="020B0503020204020204" charset="-122"/>
            </a:endParaRPr>
          </a:p>
          <a:p>
            <a:pPr marL="287020" algn="l" rtl="0" eaLnBrk="0">
              <a:lnSpc>
                <a:spcPts val="1305"/>
              </a:lnSpc>
              <a:spcBef>
                <a:spcPts val="595"/>
              </a:spcBef>
            </a:pPr>
            <a:r>
              <a:rPr lang="en-US" altLang="zh-CN" sz="1200" b="1" spc="-3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200" spc="-30">
                <a:solidFill>
                  <a:schemeClr val="dk1"/>
                </a:solidFill>
                <a:latin typeface="微软雅黑" panose="020B0503020204020204" charset="-122"/>
                <a:ea typeface="微软雅黑" panose="020B0503020204020204" charset="-122"/>
                <a:cs typeface="微软雅黑" panose="020B0503020204020204" charset="-122"/>
              </a:rPr>
              <a:t>红</a:t>
            </a:r>
            <a:r>
              <a:rPr lang="zh-CN" altLang="en-US" sz="1200" spc="-10">
                <a:solidFill>
                  <a:schemeClr val="dk1"/>
                </a:solidFill>
                <a:latin typeface="微软雅黑" panose="020B0503020204020204" charset="-122"/>
                <a:ea typeface="微软雅黑" panose="020B0503020204020204" charset="-122"/>
                <a:cs typeface="微软雅黑" panose="020B0503020204020204" charset="-122"/>
              </a:rPr>
              <a:t>外</a:t>
            </a:r>
            <a:r>
              <a:rPr lang="zh-CN" altLang="en-US" sz="1200" spc="0">
                <a:solidFill>
                  <a:schemeClr val="dk1"/>
                </a:solidFill>
                <a:latin typeface="微软雅黑" panose="020B0503020204020204" charset="-122"/>
                <a:ea typeface="微软雅黑" panose="020B0503020204020204" charset="-122"/>
                <a:cs typeface="微软雅黑" panose="020B0503020204020204" charset="-122"/>
              </a:rPr>
              <a:t>辐射</a:t>
            </a:r>
            <a:endParaRPr lang="zh-CN" altLang="en-US" sz="120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5000"/>
              </a:lnSpc>
            </a:pPr>
            <a:endParaRPr lang="zh-CN" altLang="en-US" sz="700">
              <a:solidFill>
                <a:schemeClr val="dk1"/>
              </a:solidFill>
              <a:latin typeface="微软雅黑" panose="020B0503020204020204" charset="-122"/>
              <a:ea typeface="微软雅黑" panose="020B0503020204020204" charset="-122"/>
              <a:cs typeface="微软雅黑" panose="020B0503020204020204" charset="-122"/>
            </a:endParaRPr>
          </a:p>
          <a:p>
            <a:pPr marL="12700" indent="269240" algn="l" rtl="0" eaLnBrk="0">
              <a:lnSpc>
                <a:spcPct val="133000"/>
              </a:lnSpc>
              <a:spcBef>
                <a:spcPts val="0"/>
              </a:spcBef>
            </a:pPr>
            <a:r>
              <a:rPr lang="zh-CN" altLang="en-US" sz="1200" spc="30">
                <a:solidFill>
                  <a:schemeClr val="dk1"/>
                </a:solidFill>
                <a:latin typeface="微软雅黑" panose="020B0503020204020204" charset="-122"/>
                <a:ea typeface="微软雅黑" panose="020B0503020204020204" charset="-122"/>
                <a:cs typeface="微软雅黑" panose="020B0503020204020204" charset="-122"/>
              </a:rPr>
              <a:t>红外辐射俗称红外线，它是一种不可见光，由于是位于</a:t>
            </a:r>
            <a:r>
              <a:rPr lang="zh-CN" altLang="en-US" sz="1200" spc="10">
                <a:solidFill>
                  <a:schemeClr val="dk1"/>
                </a:solidFill>
                <a:latin typeface="微软雅黑" panose="020B0503020204020204" charset="-122"/>
                <a:ea typeface="微软雅黑" panose="020B0503020204020204" charset="-122"/>
                <a:cs typeface="微软雅黑" panose="020B0503020204020204" charset="-122"/>
              </a:rPr>
              <a:t>可</a:t>
            </a:r>
            <a:r>
              <a:rPr lang="zh-CN" altLang="en-US" sz="1200" spc="0">
                <a:solidFill>
                  <a:schemeClr val="dk1"/>
                </a:solidFill>
                <a:latin typeface="微软雅黑" panose="020B0503020204020204" charset="-122"/>
                <a:ea typeface="微软雅黑" panose="020B0503020204020204" charset="-122"/>
                <a:cs typeface="微软雅黑" panose="020B0503020204020204" charset="-122"/>
              </a:rPr>
              <a:t>见光中红色光以外的光线，</a:t>
            </a:r>
            <a:r>
              <a:rPr lang="zh-CN" altLang="en-US" sz="1200" spc="-10">
                <a:solidFill>
                  <a:schemeClr val="dk1"/>
                </a:solidFill>
                <a:latin typeface="微软雅黑" panose="020B0503020204020204" charset="-122"/>
                <a:ea typeface="微软雅黑" panose="020B0503020204020204" charset="-122"/>
                <a:cs typeface="微软雅黑" panose="020B0503020204020204" charset="-122"/>
              </a:rPr>
              <a:t>故称红外线。它的波长范围为</a:t>
            </a:r>
            <a:r>
              <a:rPr lang="en-US" altLang="zh-CN" sz="1200" b="1" spc="-10">
                <a:solidFill>
                  <a:schemeClr val="dk1"/>
                </a:solidFill>
                <a:latin typeface="微软雅黑" panose="020B0503020204020204" charset="-122"/>
                <a:ea typeface="微软雅黑" panose="020B0503020204020204" charset="-122"/>
                <a:cs typeface="微软雅黑" panose="020B0503020204020204" charset="-122"/>
              </a:rPr>
              <a:t>0.76~1000μ</a:t>
            </a:r>
            <a:r>
              <a:rPr lang="en-US" altLang="zh-CN" sz="1200" b="1" spc="0">
                <a:solidFill>
                  <a:schemeClr val="dk1"/>
                </a:solidFill>
                <a:latin typeface="微软雅黑" panose="020B0503020204020204" charset="-122"/>
                <a:ea typeface="微软雅黑" panose="020B0503020204020204" charset="-122"/>
                <a:cs typeface="微软雅黑" panose="020B0503020204020204" charset="-122"/>
              </a:rPr>
              <a:t>m</a:t>
            </a:r>
            <a:r>
              <a:rPr lang="zh-CN" altLang="en-US" sz="1200" spc="-10">
                <a:solidFill>
                  <a:schemeClr val="dk1"/>
                </a:solidFill>
                <a:latin typeface="微软雅黑" panose="020B0503020204020204" charset="-122"/>
                <a:ea typeface="微软雅黑" panose="020B0503020204020204" charset="-122"/>
                <a:cs typeface="微软雅黑" panose="020B0503020204020204" charset="-122"/>
              </a:rPr>
              <a:t>，红外线在电磁波谱中的位置如图</a:t>
            </a:r>
            <a:r>
              <a:rPr lang="en-US" altLang="zh-CN" sz="1200" b="1" spc="-10">
                <a:solidFill>
                  <a:schemeClr val="dk1"/>
                </a:solidFill>
                <a:latin typeface="微软雅黑" panose="020B0503020204020204" charset="-122"/>
                <a:ea typeface="微软雅黑" panose="020B0503020204020204" charset="-122"/>
                <a:cs typeface="微软雅黑" panose="020B0503020204020204" charset="-122"/>
              </a:rPr>
              <a:t>9</a:t>
            </a:r>
            <a:r>
              <a:rPr lang="zh-CN" altLang="en-US" sz="1200" spc="0">
                <a:solidFill>
                  <a:schemeClr val="dk1"/>
                </a:solidFill>
                <a:latin typeface="微软雅黑" panose="020B0503020204020204" charset="-122"/>
                <a:ea typeface="微软雅黑" panose="020B0503020204020204" charset="-122"/>
                <a:cs typeface="微软雅黑" panose="020B0503020204020204" charset="-122"/>
              </a:rPr>
              <a:t>－</a:t>
            </a:r>
            <a:r>
              <a:rPr lang="en-US" altLang="zh-CN" sz="1200" b="1" spc="0">
                <a:solidFill>
                  <a:schemeClr val="dk1"/>
                </a:solidFill>
                <a:latin typeface="微软雅黑" panose="020B0503020204020204" charset="-122"/>
                <a:ea typeface="微软雅黑" panose="020B0503020204020204" charset="-122"/>
                <a:cs typeface="微软雅黑" panose="020B0503020204020204" charset="-122"/>
              </a:rPr>
              <a:t>13</a:t>
            </a:r>
            <a:r>
              <a:rPr lang="zh-CN" altLang="en-US" sz="1200" spc="0">
                <a:solidFill>
                  <a:schemeClr val="dk1"/>
                </a:solidFill>
                <a:latin typeface="微软雅黑" panose="020B0503020204020204" charset="-122"/>
                <a:ea typeface="微软雅黑" panose="020B0503020204020204" charset="-122"/>
                <a:cs typeface="微软雅黑" panose="020B0503020204020204" charset="-122"/>
              </a:rPr>
              <a:t>所</a:t>
            </a:r>
            <a:r>
              <a:rPr lang="zh-CN" altLang="en-US" sz="1200" spc="60">
                <a:solidFill>
                  <a:schemeClr val="dk1"/>
                </a:solidFill>
                <a:latin typeface="微软雅黑" panose="020B0503020204020204" charset="-122"/>
                <a:ea typeface="微软雅黑" panose="020B0503020204020204" charset="-122"/>
                <a:cs typeface="微软雅黑" panose="020B0503020204020204" charset="-122"/>
              </a:rPr>
              <a:t>示。工程上又把红外线所占据的波段分为四部分，即近红外、中红外、远红</a:t>
            </a:r>
            <a:r>
              <a:rPr lang="zh-CN" altLang="en-US" sz="1200" spc="10">
                <a:solidFill>
                  <a:schemeClr val="dk1"/>
                </a:solidFill>
                <a:latin typeface="微软雅黑" panose="020B0503020204020204" charset="-122"/>
                <a:ea typeface="微软雅黑" panose="020B0503020204020204" charset="-122"/>
                <a:cs typeface="微软雅黑" panose="020B0503020204020204" charset="-122"/>
              </a:rPr>
              <a:t>外</a:t>
            </a:r>
            <a:r>
              <a:rPr lang="zh-CN" altLang="en-US" sz="1200" spc="0">
                <a:solidFill>
                  <a:schemeClr val="dk1"/>
                </a:solidFill>
                <a:latin typeface="微软雅黑" panose="020B0503020204020204" charset="-122"/>
                <a:ea typeface="微软雅黑" panose="020B0503020204020204" charset="-122"/>
                <a:cs typeface="微软雅黑" panose="020B0503020204020204" charset="-122"/>
              </a:rPr>
              <a:t>和极远</a:t>
            </a:r>
            <a:r>
              <a:rPr lang="zh-CN" altLang="en-US" sz="1200" spc="-30">
                <a:solidFill>
                  <a:schemeClr val="dk1"/>
                </a:solidFill>
                <a:latin typeface="微软雅黑" panose="020B0503020204020204" charset="-122"/>
                <a:ea typeface="微软雅黑" panose="020B0503020204020204" charset="-122"/>
                <a:cs typeface="微软雅黑" panose="020B0503020204020204" charset="-122"/>
              </a:rPr>
              <a:t>红外。</a:t>
            </a:r>
            <a:endParaRPr lang="zh-CN" altLang="en-US" sz="1200" spc="-3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picture 215"/>
          <p:cNvPicPr>
            <a:picLocks noChangeAspect="1"/>
          </p:cNvPicPr>
          <p:nvPr/>
        </p:nvPicPr>
        <p:blipFill>
          <a:blip r:embed="rId6"/>
          <a:stretch>
            <a:fillRect/>
          </a:stretch>
        </p:blipFill>
        <p:spPr>
          <a:xfrm rot="21600000">
            <a:off x="6623707" y="2666539"/>
            <a:ext cx="3934878" cy="2271217"/>
          </a:xfrm>
          <a:prstGeom prst="rect">
            <a:avLst/>
          </a:prstGeom>
        </p:spPr>
      </p:pic>
      <p:sp>
        <p:nvSpPr>
          <p:cNvPr id="7" name="textbox 218"/>
          <p:cNvSpPr/>
          <p:nvPr>
            <p:custDataLst>
              <p:tags r:id="rId7"/>
            </p:custDataLst>
          </p:nvPr>
        </p:nvSpPr>
        <p:spPr>
          <a:xfrm>
            <a:off x="359410" y="1668780"/>
            <a:ext cx="5210175" cy="342265"/>
          </a:xfrm>
          <a:prstGeom prst="rect">
            <a:avLst/>
          </a:prstGeom>
        </p:spPr>
        <p:txBody>
          <a:bodyPr vert="horz" wrap="square" lIns="0" tIns="0" rIns="0" bIns="0"/>
          <a:lstStyle/>
          <a:p>
            <a:pPr algn="l" rtl="0" eaLnBrk="0">
              <a:lnSpc>
                <a:spcPct val="116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90170" algn="l" rtl="0" eaLnBrk="0">
              <a:lnSpc>
                <a:spcPct val="95000"/>
              </a:lnSpc>
              <a:spcBef>
                <a:spcPts val="5"/>
              </a:spcBef>
            </a:pPr>
            <a:r>
              <a:rPr sz="1300" b="1" spc="100" dirty="0">
                <a:solidFill>
                  <a:schemeClr val="dk1"/>
                </a:solidFill>
                <a:latin typeface="微软雅黑" panose="020B0503020204020204" charset="-122"/>
                <a:ea typeface="微软雅黑" panose="020B0503020204020204" charset="-122"/>
                <a:cs typeface="微软雅黑" panose="020B0503020204020204" charset="-122"/>
              </a:rPr>
              <a:t>9.3</a:t>
            </a:r>
            <a:r>
              <a:rPr sz="1300" spc="100" dirty="0">
                <a:solidFill>
                  <a:schemeClr val="dk1"/>
                </a:solidFill>
                <a:latin typeface="微软雅黑" panose="020B0503020204020204" charset="-122"/>
                <a:ea typeface="微软雅黑" panose="020B0503020204020204" charset="-122"/>
                <a:cs typeface="微软雅黑" panose="020B0503020204020204" charset="-122"/>
              </a:rPr>
              <a:t>辐射式传</a:t>
            </a:r>
            <a:r>
              <a:rPr sz="1300" spc="60" dirty="0">
                <a:solidFill>
                  <a:schemeClr val="dk1"/>
                </a:solidFill>
                <a:latin typeface="微软雅黑" panose="020B0503020204020204" charset="-122"/>
                <a:ea typeface="微软雅黑" panose="020B0503020204020204" charset="-122"/>
                <a:cs typeface="微软雅黑" panose="020B0503020204020204" charset="-122"/>
              </a:rPr>
              <a:t>感</a:t>
            </a:r>
            <a:r>
              <a:rPr sz="1300" spc="0" dirty="0">
                <a:solidFill>
                  <a:schemeClr val="dk1"/>
                </a:solidFill>
                <a:latin typeface="微软雅黑" panose="020B0503020204020204" charset="-122"/>
                <a:ea typeface="微软雅黑" panose="020B0503020204020204" charset="-122"/>
                <a:cs typeface="微软雅黑" panose="020B0503020204020204" charset="-122"/>
              </a:rPr>
              <a:t>器</a:t>
            </a:r>
            <a:endParaRPr lang="en-US" altLang="en-US" sz="13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220"/>
          <p:cNvSpPr/>
          <p:nvPr>
            <p:custDataLst>
              <p:tags r:id="rId8"/>
            </p:custDataLst>
          </p:nvPr>
        </p:nvSpPr>
        <p:spPr>
          <a:xfrm>
            <a:off x="363590" y="2470837"/>
            <a:ext cx="2972733" cy="212275"/>
          </a:xfrm>
          <a:prstGeom prst="rect">
            <a:avLst/>
          </a:prstGeom>
        </p:spPr>
        <p:txBody>
          <a:bodyPr vert="horz" wrap="square" lIns="0" tIns="0" rIns="0" bIns="0"/>
          <a:lstStyle/>
          <a:p>
            <a:pPr algn="l" rtl="0" eaLnBrk="0">
              <a:lnSpc>
                <a:spcPct val="79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600" b="1" spc="20" dirty="0">
                <a:solidFill>
                  <a:schemeClr val="dk1"/>
                </a:solidFill>
                <a:latin typeface="微软雅黑" panose="020B0503020204020204" charset="-122"/>
                <a:ea typeface="微软雅黑" panose="020B0503020204020204" charset="-122"/>
                <a:cs typeface="微软雅黑" panose="020B0503020204020204" charset="-122"/>
              </a:rPr>
              <a:t>9.3.1</a:t>
            </a:r>
            <a:r>
              <a:rPr sz="1600" spc="0" dirty="0">
                <a:solidFill>
                  <a:schemeClr val="dk1"/>
                </a:solidFill>
                <a:latin typeface="微软雅黑" panose="020B0503020204020204" charset="-122"/>
                <a:ea typeface="微软雅黑" panose="020B0503020204020204" charset="-122"/>
                <a:cs typeface="微软雅黑" panose="020B0503020204020204" charset="-122"/>
              </a:rPr>
              <a:t>红外传感器</a:t>
            </a:r>
            <a:endParaRPr lang="en-US" altLang="en-US" sz="16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9" name="picture 222"/>
          <p:cNvPicPr>
            <a:picLocks noChangeAspect="1"/>
          </p:cNvPicPr>
          <p:nvPr/>
        </p:nvPicPr>
        <p:blipFill>
          <a:blip r:embed="rId9"/>
          <a:stretch>
            <a:fillRect/>
          </a:stretch>
        </p:blipFill>
        <p:spPr>
          <a:xfrm rot="21600000">
            <a:off x="359130" y="2711349"/>
            <a:ext cx="5728164" cy="57522"/>
          </a:xfrm>
          <a:prstGeom prst="rect">
            <a:avLst/>
          </a:prstGeom>
        </p:spPr>
      </p:pic>
      <p:sp>
        <p:nvSpPr>
          <p:cNvPr id="11" name="文本框 10"/>
          <p:cNvSpPr txBox="1"/>
          <p:nvPr/>
        </p:nvSpPr>
        <p:spPr>
          <a:xfrm>
            <a:off x="5223820" y="5414451"/>
            <a:ext cx="6098058" cy="267335"/>
          </a:xfrm>
          <a:prstGeom prst="rect">
            <a:avLst/>
          </a:prstGeom>
          <a:noFill/>
        </p:spPr>
        <p:txBody>
          <a:bodyPr wrap="square">
            <a:spAutoFit/>
          </a:bodyPr>
          <a:lstStyle/>
          <a:p>
            <a:pPr marL="2132965" algn="l" rtl="0" eaLnBrk="0">
              <a:lnSpc>
                <a:spcPts val="1375"/>
              </a:lnSpc>
            </a:pP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图</a:t>
            </a:r>
            <a:r>
              <a:rPr lang="en-US" altLang="zh-CN" sz="1800" b="1" spc="0" dirty="0">
                <a:solidFill>
                  <a:srgbClr val="000000"/>
                </a:solidFill>
                <a:latin typeface="微软雅黑" panose="020B0503020204020204" charset="-122"/>
                <a:ea typeface="微软雅黑" panose="020B0503020204020204" charset="-122"/>
                <a:cs typeface="微软雅黑" panose="020B0503020204020204" charset="-122"/>
              </a:rPr>
              <a:t>9</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b="1" spc="0" dirty="0">
                <a:solidFill>
                  <a:srgbClr val="000000"/>
                </a:solidFill>
                <a:latin typeface="微软雅黑" panose="020B0503020204020204" charset="-122"/>
                <a:ea typeface="微软雅黑" panose="020B0503020204020204" charset="-122"/>
                <a:cs typeface="微软雅黑" panose="020B0503020204020204" charset="-122"/>
              </a:rPr>
              <a:t>13</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电磁波图</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9" name="图片 8"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216"/>
          <p:cNvSpPr/>
          <p:nvPr/>
        </p:nvSpPr>
        <p:spPr>
          <a:xfrm>
            <a:off x="212079" y="337286"/>
            <a:ext cx="5203190" cy="1626235"/>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endParaRPr>
          </a:p>
          <a:p>
            <a:pPr marL="12700" indent="267335" algn="l" rtl="0" eaLnBrk="0">
              <a:lnSpc>
                <a:spcPct val="151000"/>
              </a:lnSpc>
              <a:spcBef>
                <a:spcPts val="390"/>
              </a:spcBef>
            </a:pPr>
            <a:r>
              <a:rPr sz="1000" spc="60" dirty="0" err="1">
                <a:solidFill>
                  <a:srgbClr val="000000"/>
                </a:solidFill>
                <a:latin typeface="微软雅黑" panose="020B0503020204020204" charset="-122"/>
                <a:ea typeface="微软雅黑" panose="020B0503020204020204" charset="-122"/>
                <a:cs typeface="微软雅黑" panose="020B0503020204020204" charset="-122"/>
              </a:rPr>
              <a:t>红外辐射的物理本质是热辐射</a:t>
            </a:r>
            <a:r>
              <a:rPr sz="1000" spc="60" dirty="0">
                <a:solidFill>
                  <a:srgbClr val="000000"/>
                </a:solidFill>
                <a:latin typeface="微软雅黑" panose="020B0503020204020204" charset="-122"/>
                <a:ea typeface="微软雅黑" panose="020B0503020204020204" charset="-122"/>
                <a:cs typeface="微软雅黑" panose="020B0503020204020204" charset="-122"/>
              </a:rPr>
              <a:t>，一个炽热物体向外辐射的能量大部分是通过红外</a:t>
            </a:r>
            <a:r>
              <a:rPr sz="1000" spc="20" dirty="0">
                <a:solidFill>
                  <a:srgbClr val="000000"/>
                </a:solidFill>
                <a:latin typeface="微软雅黑" panose="020B0503020204020204" charset="-122"/>
                <a:ea typeface="微软雅黑" panose="020B0503020204020204" charset="-122"/>
                <a:cs typeface="微软雅黑" panose="020B0503020204020204" charset="-122"/>
              </a:rPr>
              <a:t>线</a:t>
            </a:r>
            <a:r>
              <a:rPr sz="1000" spc="30" dirty="0">
                <a:solidFill>
                  <a:srgbClr val="000000"/>
                </a:solidFill>
                <a:latin typeface="微软雅黑" panose="020B0503020204020204" charset="-122"/>
                <a:ea typeface="微软雅黑" panose="020B0503020204020204" charset="-122"/>
                <a:cs typeface="微软雅黑" panose="020B0503020204020204" charset="-122"/>
              </a:rPr>
              <a:t>辐射的。物体的温度越高，辐射出的红外线越多，辐射的能量就越强</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红外光的本质与</a:t>
            </a:r>
            <a:r>
              <a:rPr sz="1000" spc="20" dirty="0">
                <a:solidFill>
                  <a:srgbClr val="000000"/>
                </a:solidFill>
                <a:latin typeface="微软雅黑" panose="020B0503020204020204" charset="-122"/>
                <a:ea typeface="微软雅黑" panose="020B0503020204020204" charset="-122"/>
                <a:cs typeface="微软雅黑" panose="020B0503020204020204" charset="-122"/>
              </a:rPr>
              <a:t>可见光或电磁波性质一样，具有反射</a:t>
            </a:r>
            <a:r>
              <a:rPr sz="1000" spc="20" dirty="0">
                <a:solidFill>
                  <a:srgbClr val="000000"/>
                </a:solidFill>
                <a:latin typeface="微软雅黑" panose="020B0503020204020204" charset="-122"/>
                <a:ea typeface="微软雅黑" panose="020B0503020204020204" charset="-122"/>
                <a:cs typeface="MS Gothic" panose="020B0609070205080204" charset="-128"/>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折射</a:t>
            </a:r>
            <a:r>
              <a:rPr sz="1000" spc="20" dirty="0">
                <a:solidFill>
                  <a:srgbClr val="000000"/>
                </a:solidFill>
                <a:latin typeface="微软雅黑" panose="020B0503020204020204" charset="-122"/>
                <a:ea typeface="微软雅黑" panose="020B0503020204020204" charset="-122"/>
                <a:cs typeface="MS Gothic" panose="020B0609070205080204" charset="-128"/>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散射</a:t>
            </a:r>
            <a:r>
              <a:rPr sz="1000" spc="20" dirty="0">
                <a:solidFill>
                  <a:srgbClr val="000000"/>
                </a:solidFill>
                <a:latin typeface="微软雅黑" panose="020B0503020204020204" charset="-122"/>
                <a:ea typeface="微软雅黑" panose="020B0503020204020204" charset="-122"/>
                <a:cs typeface="MS Gothic" panose="020B0609070205080204" charset="-128"/>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干涉</a:t>
            </a:r>
            <a:r>
              <a:rPr sz="1000" spc="20" dirty="0">
                <a:solidFill>
                  <a:srgbClr val="000000"/>
                </a:solidFill>
                <a:latin typeface="微软雅黑" panose="020B0503020204020204" charset="-122"/>
                <a:ea typeface="微软雅黑" panose="020B0503020204020204" charset="-122"/>
                <a:cs typeface="MS Gothic" panose="020B0609070205080204" charset="-128"/>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吸收等特性</a:t>
            </a:r>
            <a:r>
              <a:rPr sz="1000" spc="0" dirty="0">
                <a:solidFill>
                  <a:srgbClr val="000000"/>
                </a:solidFill>
                <a:latin typeface="微软雅黑" panose="020B0503020204020204" charset="-122"/>
                <a:ea typeface="微软雅黑" panose="020B0503020204020204" charset="-122"/>
                <a:cs typeface="微软雅黑" panose="020B0503020204020204" charset="-122"/>
              </a:rPr>
              <a:t>，它在真空中也</a:t>
            </a:r>
            <a:r>
              <a:rPr sz="1000" spc="10" dirty="0">
                <a:solidFill>
                  <a:srgbClr val="000000"/>
                </a:solidFill>
                <a:latin typeface="微软雅黑" panose="020B0503020204020204" charset="-122"/>
                <a:ea typeface="微软雅黑" panose="020B0503020204020204" charset="-122"/>
                <a:cs typeface="微软雅黑" panose="020B0503020204020204" charset="-122"/>
              </a:rPr>
              <a:t>以光速传播，并具有明显的波粒二相性</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endParaRPr>
          </a:p>
          <a:p>
            <a:pPr algn="l" rtl="0" eaLnBrk="0">
              <a:lnSpc>
                <a:spcPct val="102000"/>
              </a:lnSpc>
            </a:pPr>
            <a:endParaRPr lang="en-US" altLang="en-US" sz="500" dirty="0">
              <a:solidFill>
                <a:srgbClr val="000000"/>
              </a:solidFill>
              <a:latin typeface="微软雅黑" panose="020B0503020204020204" charset="-122"/>
              <a:ea typeface="微软雅黑" panose="020B0503020204020204" charset="-122"/>
            </a:endParaRPr>
          </a:p>
          <a:p>
            <a:pPr marL="17145" indent="262890" algn="l" rtl="0" eaLnBrk="0">
              <a:lnSpc>
                <a:spcPct val="124000"/>
              </a:lnSpc>
              <a:spcBef>
                <a:spcPts val="5"/>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红外辐射和所有电磁波一样，是以波的形式在空间直线传播的。大气是红</a:t>
            </a:r>
            <a:r>
              <a:rPr sz="1000" spc="20" dirty="0">
                <a:solidFill>
                  <a:srgbClr val="000000"/>
                </a:solidFill>
                <a:latin typeface="微软雅黑" panose="020B0503020204020204" charset="-122"/>
                <a:ea typeface="微软雅黑" panose="020B0503020204020204" charset="-122"/>
                <a:cs typeface="微软雅黑" panose="020B0503020204020204" charset="-122"/>
              </a:rPr>
              <a:t>外</a:t>
            </a:r>
            <a:r>
              <a:rPr sz="1000" spc="0" dirty="0">
                <a:solidFill>
                  <a:srgbClr val="000000"/>
                </a:solidFill>
                <a:latin typeface="微软雅黑" panose="020B0503020204020204" charset="-122"/>
                <a:ea typeface="微软雅黑" panose="020B0503020204020204" charset="-122"/>
                <a:cs typeface="微软雅黑" panose="020B0503020204020204" charset="-122"/>
              </a:rPr>
              <a:t>辐射的</a:t>
            </a:r>
            <a:r>
              <a:rPr sz="1000" spc="50" dirty="0">
                <a:solidFill>
                  <a:srgbClr val="000000"/>
                </a:solidFill>
                <a:latin typeface="微软雅黑" panose="020B0503020204020204" charset="-122"/>
                <a:ea typeface="微软雅黑" panose="020B0503020204020204" charset="-122"/>
                <a:cs typeface="微软雅黑" panose="020B0503020204020204" charset="-122"/>
              </a:rPr>
              <a:t>主要传播介质，当红外线在大气中传播时，大气层对不同波长的红外线存在</a:t>
            </a:r>
            <a:r>
              <a:rPr sz="1000" spc="40" dirty="0">
                <a:solidFill>
                  <a:srgbClr val="000000"/>
                </a:solidFill>
                <a:latin typeface="微软雅黑" panose="020B0503020204020204" charset="-122"/>
                <a:ea typeface="微软雅黑" panose="020B0503020204020204" charset="-122"/>
                <a:cs typeface="微软雅黑" panose="020B0503020204020204" charset="-122"/>
              </a:rPr>
              <a:t>不</a:t>
            </a:r>
            <a:r>
              <a:rPr sz="1000" spc="0" dirty="0">
                <a:solidFill>
                  <a:srgbClr val="000000"/>
                </a:solidFill>
                <a:latin typeface="微软雅黑" panose="020B0503020204020204" charset="-122"/>
                <a:ea typeface="微软雅黑" panose="020B0503020204020204" charset="-122"/>
                <a:cs typeface="微软雅黑" panose="020B0503020204020204" charset="-122"/>
              </a:rPr>
              <a:t>同的吸收</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225"/>
          <p:cNvSpPr/>
          <p:nvPr>
            <p:custDataLst>
              <p:tags r:id="rId5"/>
            </p:custDataLst>
          </p:nvPr>
        </p:nvSpPr>
        <p:spPr>
          <a:xfrm>
            <a:off x="212079" y="1761073"/>
            <a:ext cx="5257165" cy="4630420"/>
          </a:xfrm>
          <a:prstGeom prst="rect">
            <a:avLst/>
          </a:prstGeom>
        </p:spPr>
        <p:txBody>
          <a:bodyPr vert="horz" wrap="square" lIns="0" tIns="0" rIns="0" bIns="0"/>
          <a:lstStyle/>
          <a:p>
            <a:pPr algn="l" rtl="0" eaLnBrk="0">
              <a:lnSpc>
                <a:spcPct val="7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540" algn="l" rtl="0" eaLnBrk="0">
              <a:lnSpc>
                <a:spcPct val="133000"/>
              </a:lnSpc>
            </a:pPr>
            <a:r>
              <a:rPr sz="1000" spc="30" dirty="0">
                <a:solidFill>
                  <a:schemeClr val="dk1"/>
                </a:solidFill>
                <a:latin typeface="微软雅黑" panose="020B0503020204020204" charset="-122"/>
                <a:ea typeface="微软雅黑" panose="020B0503020204020204" charset="-122"/>
                <a:cs typeface="微软雅黑" panose="020B0503020204020204" charset="-122"/>
              </a:rPr>
              <a:t>带，红外线气体分析器就是利用该特性工作的，空气中对称的双原子气体，如</a:t>
            </a:r>
            <a:r>
              <a:rPr sz="1000" b="1" spc="0" dirty="0">
                <a:solidFill>
                  <a:schemeClr val="dk1"/>
                </a:solidFill>
                <a:latin typeface="微软雅黑" panose="020B0503020204020204" charset="-122"/>
                <a:ea typeface="微软雅黑" panose="020B0503020204020204" charset="-122"/>
                <a:cs typeface="微软雅黑" panose="020B0503020204020204" charset="-122"/>
              </a:rPr>
              <a:t>N</a:t>
            </a:r>
            <a:r>
              <a:rPr sz="900" b="1" spc="30" baseline="-23000" dirty="0">
                <a:solidFill>
                  <a:schemeClr val="dk1"/>
                </a:solidFill>
                <a:latin typeface="微软雅黑" panose="020B0503020204020204" charset="-122"/>
                <a:ea typeface="微软雅黑" panose="020B0503020204020204" charset="-122"/>
                <a:cs typeface="微软雅黑" panose="020B0503020204020204" charset="-122"/>
              </a:rPr>
              <a:t>2</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O</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2</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H</a:t>
            </a:r>
            <a:r>
              <a:rPr sz="900" b="1" spc="40" baseline="-23000" dirty="0">
                <a:solidFill>
                  <a:schemeClr val="dk1"/>
                </a:solidFill>
                <a:latin typeface="微软雅黑" panose="020B0503020204020204" charset="-122"/>
                <a:ea typeface="微软雅黑" panose="020B0503020204020204" charset="-122"/>
                <a:cs typeface="微软雅黑" panose="020B0503020204020204" charset="-122"/>
              </a:rPr>
              <a:t>2</a:t>
            </a:r>
            <a:r>
              <a:rPr sz="1000" spc="40" dirty="0">
                <a:solidFill>
                  <a:schemeClr val="dk1"/>
                </a:solidFill>
                <a:latin typeface="微软雅黑" panose="020B0503020204020204" charset="-122"/>
                <a:ea typeface="微软雅黑" panose="020B0503020204020204" charset="-122"/>
                <a:cs typeface="微软雅黑" panose="020B0503020204020204" charset="-122"/>
              </a:rPr>
              <a:t>等不吸收红外线。而红外线在通过大气层时，有三个波段透过率</a:t>
            </a:r>
            <a:r>
              <a:rPr sz="1000" spc="10" dirty="0">
                <a:solidFill>
                  <a:schemeClr val="dk1"/>
                </a:solidFill>
                <a:latin typeface="微软雅黑" panose="020B0503020204020204" charset="-122"/>
                <a:ea typeface="微软雅黑" panose="020B0503020204020204" charset="-122"/>
                <a:cs typeface="微软雅黑" panose="020B0503020204020204" charset="-122"/>
              </a:rPr>
              <a:t>高</a:t>
            </a:r>
            <a:r>
              <a:rPr sz="1000" spc="0" dirty="0">
                <a:solidFill>
                  <a:schemeClr val="dk1"/>
                </a:solidFill>
                <a:latin typeface="微软雅黑" panose="020B0503020204020204" charset="-122"/>
                <a:ea typeface="微软雅黑" panose="020B0503020204020204" charset="-122"/>
                <a:cs typeface="微软雅黑" panose="020B0503020204020204" charset="-122"/>
              </a:rPr>
              <a:t>，它们是</a:t>
            </a:r>
            <a:r>
              <a:rPr sz="1000" b="1" spc="0" dirty="0">
                <a:solidFill>
                  <a:schemeClr val="dk1"/>
                </a:solidFill>
                <a:latin typeface="微软雅黑" panose="020B0503020204020204" charset="-122"/>
                <a:ea typeface="微软雅黑" panose="020B0503020204020204" charset="-122"/>
                <a:cs typeface="微软雅黑" panose="020B0503020204020204" charset="-122"/>
              </a:rPr>
              <a:t>2~</a:t>
            </a:r>
            <a:r>
              <a:rPr sz="1000" b="1" spc="-20" dirty="0">
                <a:solidFill>
                  <a:schemeClr val="dk1"/>
                </a:solidFill>
                <a:latin typeface="微软雅黑" panose="020B0503020204020204" charset="-122"/>
                <a:ea typeface="微软雅黑" panose="020B0503020204020204" charset="-122"/>
                <a:cs typeface="微软雅黑" panose="020B0503020204020204" charset="-122"/>
              </a:rPr>
              <a:t>2.6μ</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3~5μ</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1000" spc="-20" dirty="0">
                <a:solidFill>
                  <a:schemeClr val="dk1"/>
                </a:solidFill>
                <a:latin typeface="微软雅黑" panose="020B0503020204020204" charset="-122"/>
                <a:ea typeface="微软雅黑" panose="020B0503020204020204" charset="-122"/>
                <a:cs typeface="微软雅黑" panose="020B0503020204020204" charset="-122"/>
              </a:rPr>
              <a:t>和</a:t>
            </a:r>
            <a:r>
              <a:rPr sz="1000" b="1" spc="-20" dirty="0">
                <a:solidFill>
                  <a:schemeClr val="dk1"/>
                </a:solidFill>
                <a:latin typeface="微软雅黑" panose="020B0503020204020204" charset="-122"/>
                <a:ea typeface="微软雅黑" panose="020B0503020204020204" charset="-122"/>
                <a:cs typeface="微软雅黑" panose="020B0503020204020204" charset="-122"/>
              </a:rPr>
              <a:t>8~14μ</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1000" spc="-20" dirty="0">
                <a:solidFill>
                  <a:schemeClr val="dk1"/>
                </a:solidFill>
                <a:latin typeface="微软雅黑" panose="020B0503020204020204" charset="-122"/>
                <a:ea typeface="微软雅黑" panose="020B0503020204020204" charset="-122"/>
                <a:cs typeface="微软雅黑" panose="020B0503020204020204" charset="-122"/>
              </a:rPr>
              <a:t>，统称它们为</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大气窗口</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。这三个波段对红</a:t>
            </a:r>
            <a:r>
              <a:rPr sz="1000" spc="0" dirty="0">
                <a:solidFill>
                  <a:schemeClr val="dk1"/>
                </a:solidFill>
                <a:latin typeface="微软雅黑" panose="020B0503020204020204" charset="-122"/>
                <a:ea typeface="微软雅黑" panose="020B0503020204020204" charset="-122"/>
                <a:cs typeface="微软雅黑" panose="020B0503020204020204" charset="-122"/>
              </a:rPr>
              <a:t>外探测技术特</a:t>
            </a:r>
            <a:r>
              <a:rPr sz="1000" spc="30" dirty="0">
                <a:solidFill>
                  <a:schemeClr val="dk1"/>
                </a:solidFill>
                <a:latin typeface="微软雅黑" panose="020B0503020204020204" charset="-122"/>
                <a:ea typeface="微软雅黑" panose="020B0503020204020204" charset="-122"/>
                <a:cs typeface="微软雅黑" panose="020B0503020204020204" charset="-122"/>
              </a:rPr>
              <a:t>别重要，因此红外探测器一般都工作在这三个波段</a:t>
            </a:r>
            <a:r>
              <a:rPr sz="1000" b="1" spc="3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大气窗口</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之内。</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8130" algn="l" rtl="0" eaLnBrk="0">
              <a:lnSpc>
                <a:spcPts val="1300"/>
              </a:lnSpc>
              <a:spcBef>
                <a:spcPts val="600"/>
              </a:spcBef>
            </a:pPr>
            <a:r>
              <a:rPr sz="1000" b="1" spc="-10" dirty="0">
                <a:solidFill>
                  <a:schemeClr val="dk1"/>
                </a:solidFill>
                <a:latin typeface="微软雅黑" panose="020B0503020204020204" charset="-122"/>
                <a:ea typeface="微软雅黑" panose="020B0503020204020204" charset="-122"/>
                <a:cs typeface="微软雅黑" panose="020B0503020204020204" charset="-122"/>
              </a:rPr>
              <a:t>2.</a:t>
            </a:r>
            <a:r>
              <a:rPr sz="1000" spc="-10" dirty="0">
                <a:solidFill>
                  <a:schemeClr val="dk1"/>
                </a:solidFill>
                <a:latin typeface="微软雅黑" panose="020B0503020204020204" charset="-122"/>
                <a:ea typeface="微软雅黑" panose="020B0503020204020204" charset="-122"/>
                <a:cs typeface="微软雅黑" panose="020B0503020204020204" charset="-122"/>
              </a:rPr>
              <a:t>红</a:t>
            </a:r>
            <a:r>
              <a:rPr sz="1000" spc="0" dirty="0">
                <a:solidFill>
                  <a:schemeClr val="dk1"/>
                </a:solidFill>
                <a:latin typeface="微软雅黑" panose="020B0503020204020204" charset="-122"/>
                <a:ea typeface="微软雅黑" panose="020B0503020204020204" charset="-122"/>
                <a:cs typeface="微软雅黑" panose="020B0503020204020204" charset="-122"/>
              </a:rPr>
              <a:t>外探测器</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69875" algn="l" rtl="0" eaLnBrk="0">
              <a:lnSpc>
                <a:spcPct val="140000"/>
              </a:lnSpc>
              <a:spcBef>
                <a:spcPts val="470"/>
              </a:spcBef>
            </a:pPr>
            <a:r>
              <a:rPr sz="1000" spc="50" dirty="0">
                <a:solidFill>
                  <a:schemeClr val="dk1"/>
                </a:solidFill>
                <a:latin typeface="微软雅黑" panose="020B0503020204020204" charset="-122"/>
                <a:ea typeface="微软雅黑" panose="020B0503020204020204" charset="-122"/>
                <a:cs typeface="微软雅黑" panose="020B0503020204020204" charset="-122"/>
              </a:rPr>
              <a:t>红外传感器一般由光学系统、探测器、信号调理电路及显示系统等组成</a:t>
            </a:r>
            <a:r>
              <a:rPr sz="1000" spc="0" dirty="0">
                <a:solidFill>
                  <a:schemeClr val="dk1"/>
                </a:solidFill>
                <a:latin typeface="微软雅黑" panose="020B0503020204020204" charset="-122"/>
                <a:ea typeface="微软雅黑" panose="020B0503020204020204" charset="-122"/>
                <a:cs typeface="微软雅黑" panose="020B0503020204020204" charset="-122"/>
              </a:rPr>
              <a:t>。红外探测</a:t>
            </a:r>
            <a:r>
              <a:rPr sz="1000" spc="60" dirty="0">
                <a:solidFill>
                  <a:schemeClr val="dk1"/>
                </a:solidFill>
                <a:latin typeface="微软雅黑" panose="020B0503020204020204" charset="-122"/>
                <a:ea typeface="微软雅黑" panose="020B0503020204020204" charset="-122"/>
                <a:cs typeface="微软雅黑" panose="020B0503020204020204" charset="-122"/>
              </a:rPr>
              <a:t>器是红外传感器的核心。红外探测器是利用红外辐射与物质相互作用所呈现的物理效</a:t>
            </a:r>
            <a:r>
              <a:rPr sz="1000" spc="20" dirty="0">
                <a:solidFill>
                  <a:schemeClr val="dk1"/>
                </a:solidFill>
                <a:latin typeface="微软雅黑" panose="020B0503020204020204" charset="-122"/>
                <a:ea typeface="微软雅黑" panose="020B0503020204020204" charset="-122"/>
                <a:cs typeface="微软雅黑" panose="020B0503020204020204" charset="-122"/>
              </a:rPr>
              <a:t>应</a:t>
            </a:r>
            <a:r>
              <a:rPr sz="1000" spc="40" dirty="0">
                <a:solidFill>
                  <a:schemeClr val="dk1"/>
                </a:solidFill>
                <a:latin typeface="微软雅黑" panose="020B0503020204020204" charset="-122"/>
                <a:ea typeface="微软雅黑" panose="020B0503020204020204" charset="-122"/>
                <a:cs typeface="微软雅黑" panose="020B0503020204020204" charset="-122"/>
              </a:rPr>
              <a:t>来探测红外辐射的。红外探测器的种类很多，按探测机理的物理效应可分为两大类</a:t>
            </a:r>
            <a:r>
              <a:rPr sz="1000" b="1" spc="4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一</a:t>
            </a:r>
            <a:r>
              <a:rPr sz="1000" spc="60" dirty="0">
                <a:solidFill>
                  <a:schemeClr val="dk1"/>
                </a:solidFill>
                <a:latin typeface="微软雅黑" panose="020B0503020204020204" charset="-122"/>
                <a:ea typeface="微软雅黑" panose="020B0503020204020204" charset="-122"/>
                <a:cs typeface="微软雅黑" panose="020B0503020204020204" charset="-122"/>
              </a:rPr>
              <a:t>类是器件的某些性能参数随入射的辐射通量作用引起温度变化的热探测器。另一类是</a:t>
            </a:r>
            <a:r>
              <a:rPr sz="1000" spc="20" dirty="0">
                <a:solidFill>
                  <a:schemeClr val="dk1"/>
                </a:solidFill>
                <a:latin typeface="微软雅黑" panose="020B0503020204020204" charset="-122"/>
                <a:ea typeface="微软雅黑" panose="020B0503020204020204" charset="-122"/>
                <a:cs typeface="微软雅黑" panose="020B0503020204020204" charset="-122"/>
              </a:rPr>
              <a:t>利</a:t>
            </a:r>
            <a:r>
              <a:rPr sz="1000" spc="60" dirty="0">
                <a:solidFill>
                  <a:schemeClr val="dk1"/>
                </a:solidFill>
                <a:latin typeface="微软雅黑" panose="020B0503020204020204" charset="-122"/>
                <a:ea typeface="微软雅黑" panose="020B0503020204020204" charset="-122"/>
                <a:cs typeface="微软雅黑" panose="020B0503020204020204" charset="-122"/>
              </a:rPr>
              <a:t>用各种光子效应的光子探测器，即入射到探测器上的红外辐射能以光子的形式与光电</a:t>
            </a:r>
            <a:r>
              <a:rPr sz="1000" spc="20" dirty="0">
                <a:solidFill>
                  <a:schemeClr val="dk1"/>
                </a:solidFill>
                <a:latin typeface="微软雅黑" panose="020B0503020204020204" charset="-122"/>
                <a:ea typeface="微软雅黑" panose="020B0503020204020204" charset="-122"/>
                <a:cs typeface="微软雅黑" panose="020B0503020204020204" charset="-122"/>
              </a:rPr>
              <a:t>探</a:t>
            </a:r>
            <a:r>
              <a:rPr sz="1000" spc="30" dirty="0">
                <a:solidFill>
                  <a:schemeClr val="dk1"/>
                </a:solidFill>
                <a:latin typeface="微软雅黑" panose="020B0503020204020204" charset="-122"/>
                <a:ea typeface="微软雅黑" panose="020B0503020204020204" charset="-122"/>
                <a:cs typeface="微软雅黑" panose="020B0503020204020204" charset="-122"/>
              </a:rPr>
              <a:t>测器材料的束缚电子相互作用，从而释放出自由电子和空穴参与导电</a:t>
            </a:r>
            <a:r>
              <a:rPr sz="1000" spc="10" dirty="0">
                <a:solidFill>
                  <a:schemeClr val="dk1"/>
                </a:solidFill>
                <a:latin typeface="微软雅黑" panose="020B0503020204020204" charset="-122"/>
                <a:ea typeface="微软雅黑" panose="020B0503020204020204" charset="-122"/>
                <a:cs typeface="微软雅黑" panose="020B0503020204020204" charset="-122"/>
              </a:rPr>
              <a:t>的</a:t>
            </a:r>
            <a:r>
              <a:rPr sz="1000" spc="0" dirty="0">
                <a:solidFill>
                  <a:schemeClr val="dk1"/>
                </a:solidFill>
                <a:latin typeface="微软雅黑" panose="020B0503020204020204" charset="-122"/>
                <a:ea typeface="微软雅黑" panose="020B0503020204020204" charset="-122"/>
                <a:cs typeface="微软雅黑" panose="020B0503020204020204" charset="-122"/>
              </a:rPr>
              <a:t>器件。</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5240" indent="266065" algn="l" rtl="0" eaLnBrk="0">
              <a:lnSpc>
                <a:spcPct val="134000"/>
              </a:lnSpc>
              <a:spcBef>
                <a:spcPts val="445"/>
              </a:spcBef>
            </a:pPr>
            <a:r>
              <a:rPr sz="1000" spc="40" dirty="0">
                <a:solidFill>
                  <a:schemeClr val="dk1"/>
                </a:solidFill>
                <a:latin typeface="微软雅黑" panose="020B0503020204020204" charset="-122"/>
                <a:ea typeface="微软雅黑" panose="020B0503020204020204" charset="-122"/>
                <a:cs typeface="微软雅黑" panose="020B0503020204020204" charset="-122"/>
              </a:rPr>
              <a:t>光子探测器与热探测器的工作机理不同，主要区别在于对红外辐射的</a:t>
            </a:r>
            <a:r>
              <a:rPr sz="1000" spc="0" dirty="0">
                <a:solidFill>
                  <a:schemeClr val="dk1"/>
                </a:solidFill>
                <a:latin typeface="微软雅黑" panose="020B0503020204020204" charset="-122"/>
                <a:ea typeface="微软雅黑" panose="020B0503020204020204" charset="-122"/>
                <a:cs typeface="微软雅黑" panose="020B0503020204020204" charset="-122"/>
              </a:rPr>
              <a:t>响应形式不同。</a:t>
            </a:r>
            <a:r>
              <a:rPr sz="1000" spc="50" dirty="0">
                <a:solidFill>
                  <a:schemeClr val="dk1"/>
                </a:solidFill>
                <a:latin typeface="微软雅黑" panose="020B0503020204020204" charset="-122"/>
                <a:ea typeface="微软雅黑" panose="020B0503020204020204" charset="-122"/>
                <a:cs typeface="微软雅黑" panose="020B0503020204020204" charset="-122"/>
              </a:rPr>
              <a:t>光子探测器是将入射的红外光子直接转变为器件的传导电子或空穴，或同</a:t>
            </a:r>
            <a:r>
              <a:rPr sz="1000" spc="0" dirty="0">
                <a:solidFill>
                  <a:schemeClr val="dk1"/>
                </a:solidFill>
                <a:latin typeface="微软雅黑" panose="020B0503020204020204" charset="-122"/>
                <a:ea typeface="微软雅黑" panose="020B0503020204020204" charset="-122"/>
                <a:cs typeface="微软雅黑" panose="020B0503020204020204" charset="-122"/>
              </a:rPr>
              <a:t>时转变为电子</a:t>
            </a:r>
            <a:r>
              <a:rPr sz="1000" spc="20" dirty="0">
                <a:solidFill>
                  <a:schemeClr val="dk1"/>
                </a:solidFill>
                <a:latin typeface="微软雅黑" panose="020B0503020204020204" charset="-122"/>
                <a:ea typeface="微软雅黑" panose="020B0503020204020204" charset="-122"/>
                <a:cs typeface="微软雅黑" panose="020B0503020204020204" charset="-122"/>
              </a:rPr>
              <a:t>空穴对，而没有像热探测器那样引起材料发热的中间过程，一般</a:t>
            </a:r>
            <a:r>
              <a:rPr sz="1000" spc="0" dirty="0">
                <a:solidFill>
                  <a:schemeClr val="dk1"/>
                </a:solidFill>
                <a:latin typeface="微软雅黑" panose="020B0503020204020204" charset="-122"/>
                <a:ea typeface="微软雅黑" panose="020B0503020204020204" charset="-122"/>
                <a:cs typeface="微软雅黑" panose="020B0503020204020204" charset="-122"/>
              </a:rPr>
              <a:t>采用半导体材料。</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3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4605" indent="266065" algn="l" rtl="0" eaLnBrk="0">
              <a:lnSpc>
                <a:spcPct val="139000"/>
              </a:lnSpc>
            </a:pPr>
            <a:r>
              <a:rPr sz="1000" spc="50" dirty="0">
                <a:solidFill>
                  <a:schemeClr val="dk1"/>
                </a:solidFill>
                <a:latin typeface="微软雅黑" panose="020B0503020204020204" charset="-122"/>
                <a:ea typeface="微软雅黑" panose="020B0503020204020204" charset="-122"/>
                <a:cs typeface="微软雅黑" panose="020B0503020204020204" charset="-122"/>
              </a:rPr>
              <a:t>前面已阐述，红外辐射的物理本质是热辐射，温度低的物体辐射的红外线波</a:t>
            </a:r>
            <a:r>
              <a:rPr sz="1000" spc="20" dirty="0">
                <a:solidFill>
                  <a:schemeClr val="dk1"/>
                </a:solidFill>
                <a:latin typeface="微软雅黑" panose="020B0503020204020204" charset="-122"/>
                <a:ea typeface="微软雅黑" panose="020B0503020204020204" charset="-122"/>
                <a:cs typeface="微软雅黑" panose="020B0503020204020204" charset="-122"/>
              </a:rPr>
              <a:t>长</a:t>
            </a:r>
            <a:r>
              <a:rPr sz="1000" spc="0" dirty="0">
                <a:solidFill>
                  <a:schemeClr val="dk1"/>
                </a:solidFill>
                <a:latin typeface="微软雅黑" panose="020B0503020204020204" charset="-122"/>
                <a:ea typeface="微软雅黑" panose="020B0503020204020204" charset="-122"/>
                <a:cs typeface="微软雅黑" panose="020B0503020204020204" charset="-122"/>
              </a:rPr>
              <a:t>长，</a:t>
            </a:r>
            <a:r>
              <a:rPr sz="1000" spc="40" dirty="0">
                <a:solidFill>
                  <a:schemeClr val="dk1"/>
                </a:solidFill>
                <a:latin typeface="微软雅黑" panose="020B0503020204020204" charset="-122"/>
                <a:ea typeface="微软雅黑" panose="020B0503020204020204" charset="-122"/>
                <a:cs typeface="微软雅黑" panose="020B0503020204020204" charset="-122"/>
              </a:rPr>
              <a:t>温度高的物体辐射的红外线波长短。在常温下，所有物体都是红外辐射的发射</a:t>
            </a:r>
            <a:r>
              <a:rPr sz="1000" spc="0" dirty="0">
                <a:solidFill>
                  <a:schemeClr val="dk1"/>
                </a:solidFill>
                <a:latin typeface="微软雅黑" panose="020B0503020204020204" charset="-122"/>
                <a:ea typeface="微软雅黑" panose="020B0503020204020204" charset="-122"/>
                <a:cs typeface="微软雅黑" panose="020B0503020204020204" charset="-122"/>
              </a:rPr>
              <a:t>源，如火</a:t>
            </a:r>
            <a:r>
              <a:rPr sz="1000" spc="30" dirty="0">
                <a:solidFill>
                  <a:schemeClr val="dk1"/>
                </a:solidFill>
                <a:latin typeface="微软雅黑" panose="020B0503020204020204" charset="-122"/>
                <a:ea typeface="微软雅黑" panose="020B0503020204020204" charset="-122"/>
                <a:cs typeface="微软雅黑" panose="020B0503020204020204" charset="-122"/>
              </a:rPr>
              <a:t>焰、汽车、动植物、人体等都是红外辐射源，但发射的红外波长不同</a:t>
            </a:r>
            <a:r>
              <a:rPr sz="1000" spc="0" dirty="0">
                <a:solidFill>
                  <a:schemeClr val="dk1"/>
                </a:solidFill>
                <a:latin typeface="微软雅黑" panose="020B0503020204020204" charset="-122"/>
                <a:ea typeface="微软雅黑" panose="020B0503020204020204" charset="-122"/>
                <a:cs typeface="微软雅黑" panose="020B0503020204020204" charset="-122"/>
              </a:rPr>
              <a:t>。红外感应实际就</a:t>
            </a:r>
            <a:r>
              <a:rPr sz="1000" spc="60" dirty="0">
                <a:solidFill>
                  <a:schemeClr val="dk1"/>
                </a:solidFill>
                <a:latin typeface="微软雅黑" panose="020B0503020204020204" charset="-122"/>
                <a:ea typeface="微软雅黑" panose="020B0503020204020204" charset="-122"/>
                <a:cs typeface="微软雅黑" panose="020B0503020204020204" charset="-122"/>
              </a:rPr>
              <a:t>是根据物体因表面温度不同会发出不同波段的红外光这一特性进行检测的。在红外感</a:t>
            </a:r>
            <a:r>
              <a:rPr sz="1000" spc="10" dirty="0">
                <a:solidFill>
                  <a:schemeClr val="dk1"/>
                </a:solidFill>
                <a:latin typeface="微软雅黑" panose="020B0503020204020204" charset="-122"/>
                <a:ea typeface="微软雅黑" panose="020B0503020204020204" charset="-122"/>
                <a:cs typeface="微软雅黑" panose="020B0503020204020204" charset="-122"/>
              </a:rPr>
              <a:t>应</a:t>
            </a:r>
            <a:r>
              <a:rPr sz="1000" spc="20" dirty="0">
                <a:solidFill>
                  <a:schemeClr val="dk1"/>
                </a:solidFill>
                <a:latin typeface="微软雅黑" panose="020B0503020204020204" charset="-122"/>
                <a:ea typeface="微软雅黑" panose="020B0503020204020204" charset="-122"/>
                <a:cs typeface="微软雅黑" panose="020B0503020204020204" charset="-122"/>
              </a:rPr>
              <a:t>系统中采用热释电红外传感器。图</a:t>
            </a:r>
            <a:r>
              <a:rPr sz="1000" b="1" spc="20" dirty="0">
                <a:solidFill>
                  <a:schemeClr val="dk1"/>
                </a:solidFill>
                <a:latin typeface="微软雅黑" panose="020B0503020204020204" charset="-122"/>
                <a:ea typeface="微软雅黑" panose="020B0503020204020204" charset="-122"/>
                <a:cs typeface="微软雅黑" panose="020B0503020204020204" charset="-122"/>
              </a:rPr>
              <a:t>9</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14</a:t>
            </a:r>
            <a:r>
              <a:rPr sz="1000" spc="20" dirty="0">
                <a:solidFill>
                  <a:schemeClr val="dk1"/>
                </a:solidFill>
                <a:latin typeface="微软雅黑" panose="020B0503020204020204" charset="-122"/>
                <a:ea typeface="微软雅黑" panose="020B0503020204020204" charset="-122"/>
                <a:cs typeface="微软雅黑" panose="020B0503020204020204" charset="-122"/>
              </a:rPr>
              <a:t>为热释电红外传感器的结</a:t>
            </a:r>
            <a:r>
              <a:rPr sz="1000" spc="10" dirty="0">
                <a:solidFill>
                  <a:schemeClr val="dk1"/>
                </a:solidFill>
                <a:latin typeface="微软雅黑" panose="020B0503020204020204" charset="-122"/>
                <a:ea typeface="微软雅黑" panose="020B0503020204020204" charset="-122"/>
                <a:cs typeface="微软雅黑" panose="020B0503020204020204" charset="-122"/>
              </a:rPr>
              <a:t>构</a:t>
            </a:r>
            <a:r>
              <a:rPr sz="1000" spc="0" dirty="0">
                <a:solidFill>
                  <a:schemeClr val="dk1"/>
                </a:solidFill>
                <a:latin typeface="微软雅黑" panose="020B0503020204020204" charset="-122"/>
                <a:ea typeface="微软雅黑" panose="020B0503020204020204" charset="-122"/>
                <a:cs typeface="微软雅黑" panose="020B0503020204020204" charset="-122"/>
              </a:rPr>
              <a:t>，此传感器采用金属</a:t>
            </a:r>
            <a:r>
              <a:rPr sz="1000" spc="30" dirty="0">
                <a:solidFill>
                  <a:schemeClr val="dk1"/>
                </a:solidFill>
                <a:latin typeface="微软雅黑" panose="020B0503020204020204" charset="-122"/>
                <a:ea typeface="微软雅黑" panose="020B0503020204020204" charset="-122"/>
                <a:cs typeface="微软雅黑" panose="020B0503020204020204" charset="-122"/>
              </a:rPr>
              <a:t>外壳封装，顶部开有窗口，窗口处的滤光片用于滤去无用的红外线，让有用</a:t>
            </a:r>
            <a:r>
              <a:rPr sz="1000" spc="20" dirty="0">
                <a:solidFill>
                  <a:schemeClr val="dk1"/>
                </a:solidFill>
                <a:latin typeface="微软雅黑" panose="020B0503020204020204" charset="-122"/>
                <a:ea typeface="微软雅黑" panose="020B0503020204020204" charset="-122"/>
                <a:cs typeface="微软雅黑" panose="020B0503020204020204" charset="-122"/>
              </a:rPr>
              <a:t>的</a:t>
            </a:r>
            <a:r>
              <a:rPr sz="1000" spc="0" dirty="0">
                <a:solidFill>
                  <a:schemeClr val="dk1"/>
                </a:solidFill>
                <a:latin typeface="微软雅黑" panose="020B0503020204020204" charset="-122"/>
                <a:ea typeface="微软雅黑" panose="020B0503020204020204" charset="-122"/>
                <a:cs typeface="微软雅黑" panose="020B0503020204020204" charset="-122"/>
              </a:rPr>
              <a:t>红外线进</a:t>
            </a:r>
            <a:r>
              <a:rPr sz="1000" spc="-20" dirty="0">
                <a:solidFill>
                  <a:schemeClr val="dk1"/>
                </a:solidFill>
                <a:latin typeface="微软雅黑" panose="020B0503020204020204" charset="-122"/>
                <a:ea typeface="微软雅黑" panose="020B0503020204020204" charset="-122"/>
                <a:cs typeface="微软雅黑" panose="020B0503020204020204" charset="-122"/>
              </a:rPr>
              <a:t>入窗口</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textbox 226"/>
          <p:cNvSpPr/>
          <p:nvPr>
            <p:custDataLst>
              <p:tags r:id="rId6"/>
            </p:custDataLst>
          </p:nvPr>
        </p:nvSpPr>
        <p:spPr>
          <a:xfrm>
            <a:off x="5983340" y="1985686"/>
            <a:ext cx="5204459" cy="140144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790700"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a:t>
            </a:r>
            <a:r>
              <a:rPr sz="800" b="1" spc="40" dirty="0">
                <a:solidFill>
                  <a:schemeClr val="dk1"/>
                </a:solidFill>
                <a:latin typeface="微软雅黑" panose="020B0503020204020204" charset="-122"/>
                <a:ea typeface="微软雅黑" panose="020B0503020204020204" charset="-122"/>
                <a:cs typeface="微软雅黑" panose="020B0503020204020204" charset="-122"/>
              </a:rPr>
              <a:t>9</a:t>
            </a:r>
            <a:r>
              <a:rPr sz="800" spc="40" dirty="0">
                <a:solidFill>
                  <a:schemeClr val="dk1"/>
                </a:solidFill>
                <a:latin typeface="微软雅黑" panose="020B0503020204020204" charset="-122"/>
                <a:ea typeface="微软雅黑" panose="020B0503020204020204" charset="-122"/>
                <a:cs typeface="微软雅黑" panose="020B0503020204020204" charset="-122"/>
              </a:rPr>
              <a:t>－</a:t>
            </a:r>
            <a:r>
              <a:rPr sz="800" b="1" spc="40" dirty="0">
                <a:solidFill>
                  <a:schemeClr val="dk1"/>
                </a:solidFill>
                <a:latin typeface="微软雅黑" panose="020B0503020204020204" charset="-122"/>
                <a:ea typeface="微软雅黑" panose="020B0503020204020204" charset="-122"/>
                <a:cs typeface="微软雅黑" panose="020B0503020204020204" charset="-122"/>
              </a:rPr>
              <a:t>14</a:t>
            </a:r>
            <a:r>
              <a:rPr sz="800" spc="40" dirty="0">
                <a:solidFill>
                  <a:schemeClr val="dk1"/>
                </a:solidFill>
                <a:latin typeface="微软雅黑" panose="020B0503020204020204" charset="-122"/>
                <a:ea typeface="微软雅黑" panose="020B0503020204020204" charset="-122"/>
                <a:cs typeface="微软雅黑" panose="020B0503020204020204" charset="-122"/>
              </a:rPr>
              <a:t>热释电红外</a:t>
            </a:r>
            <a:r>
              <a:rPr sz="800" spc="10" dirty="0">
                <a:solidFill>
                  <a:schemeClr val="dk1"/>
                </a:solidFill>
                <a:latin typeface="微软雅黑" panose="020B0503020204020204" charset="-122"/>
                <a:ea typeface="微软雅黑" panose="020B0503020204020204" charset="-122"/>
                <a:cs typeface="微软雅黑" panose="020B0503020204020204" charset="-122"/>
              </a:rPr>
              <a:t>传</a:t>
            </a:r>
            <a:r>
              <a:rPr sz="800" spc="0" dirty="0">
                <a:solidFill>
                  <a:schemeClr val="dk1"/>
                </a:solidFill>
                <a:latin typeface="微软雅黑" panose="020B0503020204020204" charset="-122"/>
                <a:ea typeface="微软雅黑" panose="020B0503020204020204" charset="-122"/>
                <a:cs typeface="微软雅黑" panose="020B0503020204020204" charset="-122"/>
              </a:rPr>
              <a:t>感器结构</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27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81940" algn="l" rtl="0" eaLnBrk="0">
              <a:lnSpc>
                <a:spcPct val="150000"/>
              </a:lnSpc>
              <a:spcBef>
                <a:spcPts val="0"/>
              </a:spcBef>
            </a:pPr>
            <a:r>
              <a:rPr sz="1000" spc="40" dirty="0">
                <a:solidFill>
                  <a:schemeClr val="dk1"/>
                </a:solidFill>
                <a:latin typeface="微软雅黑" panose="020B0503020204020204" charset="-122"/>
                <a:ea typeface="微软雅黑" panose="020B0503020204020204" charset="-122"/>
                <a:cs typeface="微软雅黑" panose="020B0503020204020204" charset="-122"/>
              </a:rPr>
              <a:t>由于敏感元件的输出阻抗极高，而且输出电压极其微弱，因此，</a:t>
            </a:r>
            <a:r>
              <a:rPr sz="1000" spc="0" dirty="0">
                <a:solidFill>
                  <a:schemeClr val="dk1"/>
                </a:solidFill>
                <a:latin typeface="微软雅黑" panose="020B0503020204020204" charset="-122"/>
                <a:ea typeface="微软雅黑" panose="020B0503020204020204" charset="-122"/>
                <a:cs typeface="微软雅黑" panose="020B0503020204020204" charset="-122"/>
              </a:rPr>
              <a:t>在传感器内部装有</a:t>
            </a:r>
            <a:r>
              <a:rPr sz="1000" spc="-10" dirty="0">
                <a:solidFill>
                  <a:schemeClr val="dk1"/>
                </a:solidFill>
                <a:latin typeface="微软雅黑" panose="020B0503020204020204" charset="-122"/>
                <a:ea typeface="微软雅黑" panose="020B0503020204020204" charset="-122"/>
                <a:cs typeface="微软雅黑" panose="020B0503020204020204" charset="-122"/>
              </a:rPr>
              <a:t>场效应管及偏置厚膜电阻</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G</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R</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S</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spc="-10" dirty="0">
                <a:solidFill>
                  <a:schemeClr val="dk1"/>
                </a:solidFill>
                <a:latin typeface="微软雅黑" panose="020B0503020204020204" charset="-122"/>
                <a:ea typeface="微软雅黑" panose="020B0503020204020204" charset="-122"/>
                <a:cs typeface="微软雅黑" panose="020B0503020204020204" charset="-122"/>
              </a:rPr>
              <a:t>，构成信号放大及阻抗变换电路，其内部电路</a:t>
            </a:r>
            <a:r>
              <a:rPr sz="1000" spc="0" dirty="0">
                <a:solidFill>
                  <a:schemeClr val="dk1"/>
                </a:solidFill>
                <a:latin typeface="微软雅黑" panose="020B0503020204020204" charset="-122"/>
                <a:ea typeface="微软雅黑" panose="020B0503020204020204" charset="-122"/>
                <a:cs typeface="微软雅黑" panose="020B0503020204020204" charset="-122"/>
              </a:rPr>
              <a:t>如图</a:t>
            </a:r>
            <a:r>
              <a:rPr sz="1000" b="1" spc="0" dirty="0">
                <a:solidFill>
                  <a:schemeClr val="dk1"/>
                </a:solidFill>
                <a:latin typeface="微软雅黑" panose="020B0503020204020204" charset="-122"/>
                <a:ea typeface="微软雅黑" panose="020B0503020204020204" charset="-122"/>
                <a:cs typeface="微软雅黑" panose="020B0503020204020204" charset="-122"/>
              </a:rPr>
              <a:t>915</a:t>
            </a:r>
            <a:r>
              <a:rPr sz="1000" spc="20" dirty="0">
                <a:solidFill>
                  <a:schemeClr val="dk1"/>
                </a:solidFill>
                <a:latin typeface="微软雅黑" panose="020B0503020204020204" charset="-122"/>
                <a:ea typeface="微软雅黑" panose="020B0503020204020204" charset="-122"/>
                <a:cs typeface="微软雅黑" panose="020B0503020204020204" charset="-122"/>
              </a:rPr>
              <a:t>所示。热释电红外传感器多用于检测物体发射的红外线，其检测区呈球</a:t>
            </a:r>
            <a:r>
              <a:rPr sz="1000" spc="10" dirty="0">
                <a:solidFill>
                  <a:schemeClr val="dk1"/>
                </a:solidFill>
                <a:latin typeface="微软雅黑" panose="020B0503020204020204" charset="-122"/>
                <a:ea typeface="微软雅黑" panose="020B0503020204020204" charset="-122"/>
                <a:cs typeface="微软雅黑" panose="020B0503020204020204" charset="-122"/>
              </a:rPr>
              <a:t>形</a:t>
            </a:r>
            <a:r>
              <a:rPr sz="1000" spc="0" dirty="0">
                <a:solidFill>
                  <a:schemeClr val="dk1"/>
                </a:solidFill>
                <a:latin typeface="微软雅黑" panose="020B0503020204020204" charset="-122"/>
                <a:ea typeface="微软雅黑" panose="020B0503020204020204" charset="-122"/>
                <a:cs typeface="微软雅黑" panose="020B0503020204020204" charset="-122"/>
              </a:rPr>
              <a:t>，视角为</a:t>
            </a:r>
            <a:r>
              <a:rPr sz="1000" b="1" spc="0" dirty="0">
                <a:solidFill>
                  <a:schemeClr val="dk1"/>
                </a:solidFill>
                <a:latin typeface="微软雅黑" panose="020B0503020204020204" charset="-122"/>
                <a:ea typeface="微软雅黑" panose="020B0503020204020204" charset="-122"/>
                <a:cs typeface="微软雅黑" panose="020B0503020204020204" charset="-122"/>
              </a:rPr>
              <a:t>70°</a:t>
            </a:r>
            <a:r>
              <a:rPr sz="1000" spc="0" dirty="0">
                <a:solidFill>
                  <a:schemeClr val="dk1"/>
                </a:solidFill>
                <a:latin typeface="微软雅黑" panose="020B0503020204020204" charset="-122"/>
                <a:ea typeface="微软雅黑" panose="020B0503020204020204" charset="-122"/>
                <a:cs typeface="微软雅黑" panose="020B0503020204020204" charset="-122"/>
              </a:rPr>
              <a:t>左</a:t>
            </a:r>
            <a:r>
              <a:rPr sz="1000" spc="10" dirty="0">
                <a:solidFill>
                  <a:schemeClr val="dk1"/>
                </a:solidFill>
                <a:latin typeface="微软雅黑" panose="020B0503020204020204" charset="-122"/>
                <a:ea typeface="微软雅黑" panose="020B0503020204020204" charset="-122"/>
                <a:cs typeface="微软雅黑" panose="020B0503020204020204" charset="-122"/>
              </a:rPr>
              <a:t>右。热释电红外传感器自身的接收灵敏度较低</a:t>
            </a:r>
            <a:r>
              <a:rPr sz="1000" spc="0" dirty="0">
                <a:solidFill>
                  <a:schemeClr val="dk1"/>
                </a:solidFill>
                <a:latin typeface="微软雅黑" panose="020B0503020204020204" charset="-122"/>
                <a:ea typeface="微软雅黑" panose="020B0503020204020204" charset="-122"/>
                <a:cs typeface="微软雅黑" panose="020B0503020204020204" charset="-122"/>
              </a:rPr>
              <a:t>，一般检测距离仅</a:t>
            </a:r>
            <a:r>
              <a:rPr sz="1000" b="1" spc="0" dirty="0">
                <a:solidFill>
                  <a:schemeClr val="dk1"/>
                </a:solidFill>
                <a:latin typeface="微软雅黑" panose="020B0503020204020204" charset="-122"/>
                <a:ea typeface="微软雅黑" panose="020B0503020204020204" charset="-122"/>
                <a:cs typeface="微软雅黑" panose="020B0503020204020204" charset="-122"/>
              </a:rPr>
              <a:t>2m</a:t>
            </a:r>
            <a:r>
              <a:rPr sz="1000" spc="0" dirty="0">
                <a:solidFill>
                  <a:schemeClr val="dk1"/>
                </a:solidFill>
                <a:latin typeface="微软雅黑" panose="020B0503020204020204" charset="-122"/>
                <a:ea typeface="微软雅黑" panose="020B0503020204020204" charset="-122"/>
                <a:cs typeface="微软雅黑" panose="020B0503020204020204" charset="-122"/>
              </a:rPr>
              <a:t>左右，但热释电红外</a:t>
            </a:r>
            <a:r>
              <a:rPr sz="1000" spc="40" dirty="0">
                <a:solidFill>
                  <a:schemeClr val="dk1"/>
                </a:solidFill>
                <a:latin typeface="微软雅黑" panose="020B0503020204020204" charset="-122"/>
                <a:ea typeface="微软雅黑" panose="020B0503020204020204" charset="-122"/>
                <a:cs typeface="微软雅黑" panose="020B0503020204020204" charset="-122"/>
              </a:rPr>
              <a:t>传感器表面罩一块菲涅尔透镜后，可以提高传感器的灵敏度，扩大监视范围，</a:t>
            </a:r>
            <a:r>
              <a:rPr sz="1000" spc="0" dirty="0">
                <a:solidFill>
                  <a:schemeClr val="dk1"/>
                </a:solidFill>
                <a:latin typeface="微软雅黑" panose="020B0503020204020204" charset="-122"/>
                <a:ea typeface="微软雅黑" panose="020B0503020204020204" charset="-122"/>
                <a:cs typeface="微软雅黑" panose="020B0503020204020204" charset="-122"/>
              </a:rPr>
              <a:t>检测距离</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picture 227"/>
          <p:cNvPicPr>
            <a:picLocks noChangeAspect="1"/>
          </p:cNvPicPr>
          <p:nvPr/>
        </p:nvPicPr>
        <p:blipFill>
          <a:blip r:embed="rId7"/>
          <a:stretch>
            <a:fillRect/>
          </a:stretch>
        </p:blipFill>
        <p:spPr>
          <a:xfrm rot="21600000">
            <a:off x="7440721" y="337286"/>
            <a:ext cx="2286000" cy="1604518"/>
          </a:xfrm>
          <a:prstGeom prst="rect">
            <a:avLst/>
          </a:prstGeom>
        </p:spPr>
      </p:pic>
      <p:pic>
        <p:nvPicPr>
          <p:cNvPr id="6" name="picture 234"/>
          <p:cNvPicPr>
            <a:picLocks noChangeAspect="1"/>
          </p:cNvPicPr>
          <p:nvPr/>
        </p:nvPicPr>
        <p:blipFill>
          <a:blip r:embed="rId8"/>
          <a:stretch>
            <a:fillRect/>
          </a:stretch>
        </p:blipFill>
        <p:spPr>
          <a:xfrm rot="21600000">
            <a:off x="7629260" y="3869185"/>
            <a:ext cx="1905203" cy="1372831"/>
          </a:xfrm>
          <a:prstGeom prst="rect">
            <a:avLst/>
          </a:prstGeom>
        </p:spPr>
      </p:pic>
      <p:sp>
        <p:nvSpPr>
          <p:cNvPr id="7" name="textbox 238"/>
          <p:cNvSpPr/>
          <p:nvPr>
            <p:custDataLst>
              <p:tags r:id="rId9"/>
            </p:custDataLst>
          </p:nvPr>
        </p:nvSpPr>
        <p:spPr>
          <a:xfrm>
            <a:off x="5983340" y="3567380"/>
            <a:ext cx="1863725" cy="173989"/>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700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可以由原来的</a:t>
            </a:r>
            <a:r>
              <a:rPr sz="1000" b="1" spc="-20" dirty="0">
                <a:solidFill>
                  <a:schemeClr val="dk1"/>
                </a:solidFill>
                <a:latin typeface="微软雅黑" panose="020B0503020204020204" charset="-122"/>
                <a:ea typeface="微软雅黑" panose="020B0503020204020204" charset="-122"/>
                <a:cs typeface="微软雅黑" panose="020B0503020204020204" charset="-122"/>
              </a:rPr>
              <a:t>2</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1000" spc="-20" dirty="0">
                <a:solidFill>
                  <a:schemeClr val="dk1"/>
                </a:solidFill>
                <a:latin typeface="微软雅黑" panose="020B0503020204020204" charset="-122"/>
                <a:ea typeface="微软雅黑" panose="020B0503020204020204" charset="-122"/>
                <a:cs typeface="微软雅黑" panose="020B0503020204020204" charset="-122"/>
              </a:rPr>
              <a:t>增加到</a:t>
            </a:r>
            <a:r>
              <a:rPr sz="1000" b="1" spc="-20" dirty="0">
                <a:solidFill>
                  <a:schemeClr val="dk1"/>
                </a:solidFill>
                <a:latin typeface="微软雅黑" panose="020B0503020204020204" charset="-122"/>
                <a:ea typeface="微软雅黑" panose="020B0503020204020204" charset="-122"/>
                <a:cs typeface="微软雅黑" panose="020B0503020204020204" charset="-122"/>
              </a:rPr>
              <a:t>10</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spc="-2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240"/>
          <p:cNvSpPr/>
          <p:nvPr>
            <p:custDataLst>
              <p:tags r:id="rId10"/>
            </p:custDataLst>
          </p:nvPr>
        </p:nvSpPr>
        <p:spPr>
          <a:xfrm>
            <a:off x="7931148" y="5285886"/>
            <a:ext cx="1311910"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20" dirty="0">
                <a:solidFill>
                  <a:schemeClr val="dk1"/>
                </a:solidFill>
                <a:latin typeface="微软雅黑" panose="020B0503020204020204" charset="-122"/>
                <a:ea typeface="微软雅黑" panose="020B0503020204020204" charset="-122"/>
                <a:cs typeface="微软雅黑" panose="020B0503020204020204" charset="-122"/>
              </a:rPr>
              <a:t>图</a:t>
            </a:r>
            <a:r>
              <a:rPr sz="800" b="1" spc="20" dirty="0">
                <a:solidFill>
                  <a:schemeClr val="dk1"/>
                </a:solidFill>
                <a:latin typeface="微软雅黑" panose="020B0503020204020204" charset="-122"/>
                <a:ea typeface="微软雅黑" panose="020B0503020204020204" charset="-122"/>
                <a:cs typeface="微软雅黑" panose="020B0503020204020204" charset="-122"/>
              </a:rPr>
              <a:t>9</a:t>
            </a:r>
            <a:r>
              <a:rPr sz="800" spc="20" dirty="0">
                <a:solidFill>
                  <a:schemeClr val="dk1"/>
                </a:solidFill>
                <a:latin typeface="微软雅黑" panose="020B0503020204020204" charset="-122"/>
                <a:ea typeface="微软雅黑" panose="020B0503020204020204" charset="-122"/>
                <a:cs typeface="微软雅黑" panose="020B0503020204020204" charset="-122"/>
              </a:rPr>
              <a:t>－</a:t>
            </a:r>
            <a:r>
              <a:rPr sz="800" b="1" spc="20" dirty="0">
                <a:solidFill>
                  <a:schemeClr val="dk1"/>
                </a:solidFill>
                <a:latin typeface="微软雅黑" panose="020B0503020204020204" charset="-122"/>
                <a:ea typeface="微软雅黑" panose="020B0503020204020204" charset="-122"/>
                <a:cs typeface="微软雅黑" panose="020B0503020204020204" charset="-122"/>
              </a:rPr>
              <a:t>15</a:t>
            </a:r>
            <a:r>
              <a:rPr sz="800" spc="20" dirty="0">
                <a:solidFill>
                  <a:schemeClr val="dk1"/>
                </a:solidFill>
                <a:latin typeface="微软雅黑" panose="020B0503020204020204" charset="-122"/>
                <a:ea typeface="微软雅黑" panose="020B0503020204020204" charset="-122"/>
                <a:cs typeface="微软雅黑" panose="020B0503020204020204" charset="-122"/>
              </a:rPr>
              <a:t>传感器内部</a:t>
            </a:r>
            <a:r>
              <a:rPr sz="800" spc="0" dirty="0">
                <a:solidFill>
                  <a:schemeClr val="dk1"/>
                </a:solidFill>
                <a:latin typeface="微软雅黑" panose="020B0503020204020204" charset="-122"/>
                <a:ea typeface="微软雅黑" panose="020B0503020204020204" charset="-122"/>
                <a:cs typeface="微软雅黑" panose="020B0503020204020204" charset="-122"/>
              </a:rPr>
              <a:t>电路</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232"/>
          <p:cNvSpPr/>
          <p:nvPr/>
        </p:nvSpPr>
        <p:spPr>
          <a:xfrm>
            <a:off x="447308" y="1305791"/>
            <a:ext cx="6548503" cy="3947599"/>
          </a:xfrm>
          <a:prstGeom prst="rect">
            <a:avLst/>
          </a:prstGeom>
        </p:spPr>
        <p:txBody>
          <a:bodyPr vert="horz" wrap="square" lIns="0" tIns="0" rIns="0" bIns="0"/>
          <a:lstStyle/>
          <a:p>
            <a:pPr algn="l" rtl="0" eaLnBrk="0">
              <a:lnSpc>
                <a:spcPct val="92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7335" algn="l" rtl="0" eaLnBrk="0">
              <a:lnSpc>
                <a:spcPct val="138000"/>
              </a:lnSpc>
            </a:pPr>
            <a:r>
              <a:rPr sz="1400" spc="70" dirty="0">
                <a:solidFill>
                  <a:srgbClr val="000000"/>
                </a:solidFill>
                <a:latin typeface="微软雅黑" panose="020B0503020204020204" charset="-122"/>
                <a:ea typeface="微软雅黑" panose="020B0503020204020204" charset="-122"/>
                <a:cs typeface="微软雅黑" panose="020B0503020204020204" charset="-122"/>
              </a:rPr>
              <a:t>核辐射传感器是核辐射检测仪表的重要组成部分ꎮ它是利用放射性同位素在蜕变</a:t>
            </a:r>
            <a:r>
              <a:rPr sz="1400" spc="20" dirty="0">
                <a:solidFill>
                  <a:srgbClr val="000000"/>
                </a:solidFill>
                <a:latin typeface="微软雅黑" panose="020B0503020204020204" charset="-122"/>
                <a:ea typeface="微软雅黑" panose="020B0503020204020204" charset="-122"/>
                <a:cs typeface="微软雅黑" panose="020B0503020204020204" charset="-122"/>
              </a:rPr>
              <a:t>成</a:t>
            </a:r>
            <a:r>
              <a:rPr sz="1400" spc="60" dirty="0">
                <a:solidFill>
                  <a:srgbClr val="000000"/>
                </a:solidFill>
                <a:latin typeface="微软雅黑" panose="020B0503020204020204" charset="-122"/>
                <a:ea typeface="微软雅黑" panose="020B0503020204020204" charset="-122"/>
                <a:cs typeface="微软雅黑" panose="020B0503020204020204" charset="-122"/>
              </a:rPr>
              <a:t>另一元素时发出的射线来进行测量的ꎮ利用核辐射传感器可以精确、迅速、</a:t>
            </a:r>
            <a:r>
              <a:rPr sz="1400" spc="40" dirty="0">
                <a:solidFill>
                  <a:srgbClr val="000000"/>
                </a:solidFill>
                <a:latin typeface="微软雅黑" panose="020B0503020204020204" charset="-122"/>
                <a:ea typeface="微软雅黑" panose="020B0503020204020204" charset="-122"/>
                <a:cs typeface="微软雅黑" panose="020B0503020204020204" charset="-122"/>
              </a:rPr>
              <a:t>自</a:t>
            </a:r>
            <a:r>
              <a:rPr sz="1400" spc="0" dirty="0">
                <a:solidFill>
                  <a:srgbClr val="000000"/>
                </a:solidFill>
                <a:latin typeface="微软雅黑" panose="020B0503020204020204" charset="-122"/>
                <a:ea typeface="微软雅黑" panose="020B0503020204020204" charset="-122"/>
                <a:cs typeface="微软雅黑" panose="020B0503020204020204" charset="-122"/>
              </a:rPr>
              <a:t>动、非接</a:t>
            </a:r>
            <a:r>
              <a:rPr sz="1400" spc="60" dirty="0">
                <a:solidFill>
                  <a:srgbClr val="000000"/>
                </a:solidFill>
                <a:latin typeface="微软雅黑" panose="020B0503020204020204" charset="-122"/>
                <a:ea typeface="微软雅黑" panose="020B0503020204020204" charset="-122"/>
                <a:cs typeface="微软雅黑" panose="020B0503020204020204" charset="-122"/>
              </a:rPr>
              <a:t>触、无损检测各种参数，如线位移、角位移、板料厚度、覆盖层厚度、</a:t>
            </a:r>
            <a:r>
              <a:rPr sz="1400" spc="10" dirty="0">
                <a:solidFill>
                  <a:srgbClr val="000000"/>
                </a:solidFill>
                <a:latin typeface="微软雅黑" panose="020B0503020204020204" charset="-122"/>
                <a:ea typeface="微软雅黑" panose="020B0503020204020204" charset="-122"/>
                <a:cs typeface="微软雅黑" panose="020B0503020204020204" charset="-122"/>
              </a:rPr>
              <a:t>探</a:t>
            </a:r>
            <a:r>
              <a:rPr sz="1400" spc="0" dirty="0">
                <a:solidFill>
                  <a:srgbClr val="000000"/>
                </a:solidFill>
                <a:latin typeface="微软雅黑" panose="020B0503020204020204" charset="-122"/>
                <a:ea typeface="微软雅黑" panose="020B0503020204020204" charset="-122"/>
                <a:cs typeface="微软雅黑" panose="020B0503020204020204" charset="-122"/>
              </a:rPr>
              <a:t>伤、密闭容器</a:t>
            </a:r>
            <a:r>
              <a:rPr sz="1400" spc="70" dirty="0">
                <a:solidFill>
                  <a:srgbClr val="000000"/>
                </a:solidFill>
                <a:latin typeface="微软雅黑" panose="020B0503020204020204" charset="-122"/>
                <a:ea typeface="微软雅黑" panose="020B0503020204020204" charset="-122"/>
                <a:cs typeface="微软雅黑" panose="020B0503020204020204" charset="-122"/>
              </a:rPr>
              <a:t>的液位、转速、流体密度、强度、温度、流量、材料的成分等ꎮ核辐射传感器包括</a:t>
            </a:r>
            <a:r>
              <a:rPr sz="1400" spc="50" dirty="0">
                <a:solidFill>
                  <a:srgbClr val="000000"/>
                </a:solidFill>
                <a:latin typeface="微软雅黑" panose="020B0503020204020204" charset="-122"/>
                <a:ea typeface="微软雅黑" panose="020B0503020204020204" charset="-122"/>
                <a:cs typeface="微软雅黑" panose="020B0503020204020204" charset="-122"/>
              </a:rPr>
              <a:t>放</a:t>
            </a:r>
            <a:r>
              <a:rPr sz="1400" spc="0" dirty="0">
                <a:solidFill>
                  <a:srgbClr val="000000"/>
                </a:solidFill>
                <a:latin typeface="微软雅黑" panose="020B0503020204020204" charset="-122"/>
                <a:ea typeface="微软雅黑" panose="020B0503020204020204" charset="-122"/>
                <a:cs typeface="微软雅黑" panose="020B0503020204020204" charset="-122"/>
              </a:rPr>
              <a:t>射</a:t>
            </a:r>
            <a:r>
              <a:rPr sz="1400" spc="30" dirty="0">
                <a:solidFill>
                  <a:srgbClr val="000000"/>
                </a:solidFill>
                <a:latin typeface="微软雅黑" panose="020B0503020204020204" charset="-122"/>
                <a:ea typeface="微软雅黑" panose="020B0503020204020204" charset="-122"/>
                <a:cs typeface="微软雅黑" panose="020B0503020204020204" charset="-122"/>
              </a:rPr>
              <a:t>源、探测器以及电信号转</a:t>
            </a:r>
            <a:r>
              <a:rPr sz="1400" spc="20" dirty="0">
                <a:solidFill>
                  <a:srgbClr val="000000"/>
                </a:solidFill>
                <a:latin typeface="微软雅黑" panose="020B0503020204020204" charset="-122"/>
                <a:ea typeface="微软雅黑" panose="020B0503020204020204" charset="-122"/>
                <a:cs typeface="微软雅黑" panose="020B0503020204020204" charset="-122"/>
              </a:rPr>
              <a:t>化</a:t>
            </a:r>
            <a:r>
              <a:rPr sz="1400" spc="0" dirty="0">
                <a:solidFill>
                  <a:srgbClr val="000000"/>
                </a:solidFill>
                <a:latin typeface="微软雅黑" panose="020B0503020204020204" charset="-122"/>
                <a:ea typeface="微软雅黑" panose="020B0503020204020204" charset="-122"/>
                <a:cs typeface="微软雅黑" panose="020B0503020204020204" charset="-122"/>
              </a:rPr>
              <a:t>电路等ꎮ</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4000"/>
              </a:lnSpc>
            </a:pP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970" algn="l" rtl="0" eaLnBrk="0">
              <a:lnSpc>
                <a:spcPct val="138000"/>
              </a:lnSpc>
              <a:spcBef>
                <a:spcPts val="5"/>
              </a:spcBef>
            </a:pPr>
            <a:r>
              <a:rPr sz="1400" spc="60" dirty="0">
                <a:solidFill>
                  <a:srgbClr val="000000"/>
                </a:solidFill>
                <a:latin typeface="微软雅黑" panose="020B0503020204020204" charset="-122"/>
                <a:ea typeface="微软雅黑" panose="020B0503020204020204" charset="-122"/>
                <a:cs typeface="微软雅黑" panose="020B0503020204020204" charset="-122"/>
              </a:rPr>
              <a:t>核辐射探测器又称核辐射接收器，它是核辐射传感器的重要组成部分ꎮ核</a:t>
            </a:r>
            <a:r>
              <a:rPr sz="1400" spc="20" dirty="0">
                <a:solidFill>
                  <a:srgbClr val="000000"/>
                </a:solidFill>
                <a:latin typeface="微软雅黑" panose="020B0503020204020204" charset="-122"/>
                <a:ea typeface="微软雅黑" panose="020B0503020204020204" charset="-122"/>
                <a:cs typeface="微软雅黑" panose="020B0503020204020204" charset="-122"/>
              </a:rPr>
              <a:t>辐</a:t>
            </a:r>
            <a:r>
              <a:rPr sz="1400" spc="0" dirty="0">
                <a:solidFill>
                  <a:srgbClr val="000000"/>
                </a:solidFill>
                <a:latin typeface="微软雅黑" panose="020B0503020204020204" charset="-122"/>
                <a:ea typeface="微软雅黑" panose="020B0503020204020204" charset="-122"/>
                <a:cs typeface="微软雅黑" panose="020B0503020204020204" charset="-122"/>
              </a:rPr>
              <a:t>射探测</a:t>
            </a:r>
            <a:r>
              <a:rPr sz="1400" spc="60" dirty="0">
                <a:solidFill>
                  <a:srgbClr val="000000"/>
                </a:solidFill>
                <a:latin typeface="微软雅黑" panose="020B0503020204020204" charset="-122"/>
                <a:ea typeface="微软雅黑" panose="020B0503020204020204" charset="-122"/>
                <a:cs typeface="微软雅黑" panose="020B0503020204020204" charset="-122"/>
              </a:rPr>
              <a:t>器的作用是将核辐射信号转换成电信号，从而探测出射线的强弱和变化ꎮ由于</a:t>
            </a:r>
            <a:r>
              <a:rPr sz="1400" spc="10" dirty="0">
                <a:solidFill>
                  <a:srgbClr val="000000"/>
                </a:solidFill>
                <a:latin typeface="微软雅黑" panose="020B0503020204020204" charset="-122"/>
                <a:ea typeface="微软雅黑" panose="020B0503020204020204" charset="-122"/>
                <a:cs typeface="微软雅黑" panose="020B0503020204020204" charset="-122"/>
              </a:rPr>
              <a:t>射</a:t>
            </a:r>
            <a:r>
              <a:rPr sz="1400" spc="0" dirty="0">
                <a:solidFill>
                  <a:srgbClr val="000000"/>
                </a:solidFill>
                <a:latin typeface="微软雅黑" panose="020B0503020204020204" charset="-122"/>
                <a:ea typeface="微软雅黑" panose="020B0503020204020204" charset="-122"/>
                <a:cs typeface="微软雅黑" panose="020B0503020204020204" charset="-122"/>
              </a:rPr>
              <a:t>线的强</a:t>
            </a:r>
            <a:r>
              <a:rPr sz="1400" spc="60" dirty="0">
                <a:solidFill>
                  <a:srgbClr val="000000"/>
                </a:solidFill>
                <a:latin typeface="微软雅黑" panose="020B0503020204020204" charset="-122"/>
                <a:ea typeface="微软雅黑" panose="020B0503020204020204" charset="-122"/>
                <a:cs typeface="微软雅黑" panose="020B0503020204020204" charset="-122"/>
              </a:rPr>
              <a:t>弱和变化与测量参数有关，因此它可以探测出被测参数的大小及变化ꎮ这种探</a:t>
            </a:r>
            <a:r>
              <a:rPr sz="1400" spc="10" dirty="0">
                <a:solidFill>
                  <a:srgbClr val="000000"/>
                </a:solidFill>
                <a:latin typeface="微软雅黑" panose="020B0503020204020204" charset="-122"/>
                <a:ea typeface="微软雅黑" panose="020B0503020204020204" charset="-122"/>
                <a:cs typeface="微软雅黑" panose="020B0503020204020204" charset="-122"/>
              </a:rPr>
              <a:t>测</a:t>
            </a:r>
            <a:r>
              <a:rPr sz="1400" spc="0" dirty="0">
                <a:solidFill>
                  <a:srgbClr val="000000"/>
                </a:solidFill>
                <a:latin typeface="微软雅黑" panose="020B0503020204020204" charset="-122"/>
                <a:ea typeface="微软雅黑" panose="020B0503020204020204" charset="-122"/>
                <a:cs typeface="微软雅黑" panose="020B0503020204020204" charset="-122"/>
              </a:rPr>
              <a:t>器的工</a:t>
            </a:r>
            <a:r>
              <a:rPr sz="1400" spc="60" dirty="0">
                <a:solidFill>
                  <a:srgbClr val="000000"/>
                </a:solidFill>
                <a:latin typeface="微软雅黑" panose="020B0503020204020204" charset="-122"/>
                <a:ea typeface="微软雅黑" panose="020B0503020204020204" charset="-122"/>
                <a:cs typeface="微软雅黑" panose="020B0503020204020204" charset="-122"/>
              </a:rPr>
              <a:t>作原理是根据在核辐射作用下某些物质的发光效应，或者是根据当核辐射穿过它们时</a:t>
            </a:r>
            <a:r>
              <a:rPr sz="1400" spc="10" dirty="0">
                <a:solidFill>
                  <a:srgbClr val="000000"/>
                </a:solidFill>
                <a:latin typeface="微软雅黑" panose="020B0503020204020204" charset="-122"/>
                <a:ea typeface="微软雅黑" panose="020B0503020204020204" charset="-122"/>
                <a:cs typeface="微软雅黑" panose="020B0503020204020204" charset="-122"/>
              </a:rPr>
              <a:t>发</a:t>
            </a:r>
            <a:r>
              <a:rPr sz="1400" spc="40" dirty="0">
                <a:solidFill>
                  <a:srgbClr val="000000"/>
                </a:solidFill>
                <a:latin typeface="微软雅黑" panose="020B0503020204020204" charset="-122"/>
                <a:ea typeface="微软雅黑" panose="020B0503020204020204" charset="-122"/>
                <a:cs typeface="微软雅黑" panose="020B0503020204020204" charset="-122"/>
              </a:rPr>
              <a:t>生的气体电离效应</a:t>
            </a:r>
            <a:r>
              <a:rPr sz="1400" spc="20" dirty="0">
                <a:solidFill>
                  <a:srgbClr val="000000"/>
                </a:solidFill>
                <a:latin typeface="微软雅黑" panose="020B0503020204020204" charset="-122"/>
                <a:ea typeface="微软雅黑" panose="020B0503020204020204" charset="-122"/>
                <a:cs typeface="微软雅黑" panose="020B0503020204020204" charset="-122"/>
              </a:rPr>
              <a:t>ꎮ</a:t>
            </a:r>
            <a:endParaRPr lang="en-US" altLang="en-US" sz="1400" spc="2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239"/>
          <p:cNvSpPr/>
          <p:nvPr>
            <p:custDataLst>
              <p:tags r:id="rId5"/>
            </p:custDataLst>
          </p:nvPr>
        </p:nvSpPr>
        <p:spPr>
          <a:xfrm>
            <a:off x="447308" y="317973"/>
            <a:ext cx="2988618" cy="394693"/>
          </a:xfrm>
          <a:prstGeom prst="rect">
            <a:avLst/>
          </a:prstGeom>
        </p:spPr>
        <p:txBody>
          <a:bodyPr vert="horz" wrap="square" lIns="0" tIns="0" rIns="0" bIns="0"/>
          <a:lstStyle/>
          <a:p>
            <a:pPr algn="l" rtl="0" eaLnBrk="0">
              <a:lnSpc>
                <a:spcPct val="82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3000"/>
              </a:lnSpc>
            </a:pPr>
            <a:r>
              <a:rPr b="1" spc="20" dirty="0">
                <a:solidFill>
                  <a:schemeClr val="dk1"/>
                </a:solidFill>
                <a:latin typeface="微软雅黑" panose="020B0503020204020204" charset="-122"/>
                <a:ea typeface="微软雅黑" panose="020B0503020204020204" charset="-122"/>
                <a:cs typeface="微软雅黑" panose="020B0503020204020204" charset="-122"/>
              </a:rPr>
              <a:t>9.3.2</a:t>
            </a:r>
            <a:r>
              <a:rPr spc="20" dirty="0">
                <a:solidFill>
                  <a:schemeClr val="dk1"/>
                </a:solidFill>
                <a:latin typeface="微软雅黑" panose="020B0503020204020204" charset="-122"/>
                <a:ea typeface="微软雅黑" panose="020B0503020204020204" charset="-122"/>
                <a:cs typeface="微软雅黑" panose="020B0503020204020204" charset="-122"/>
              </a:rPr>
              <a:t>核辐射</a:t>
            </a:r>
            <a:r>
              <a:rPr spc="10" dirty="0">
                <a:solidFill>
                  <a:schemeClr val="dk1"/>
                </a:solidFill>
                <a:latin typeface="微软雅黑" panose="020B0503020204020204" charset="-122"/>
                <a:ea typeface="微软雅黑" panose="020B0503020204020204" charset="-122"/>
                <a:cs typeface="微软雅黑" panose="020B0503020204020204" charset="-122"/>
              </a:rPr>
              <a:t>传</a:t>
            </a:r>
            <a:r>
              <a:rPr spc="0" dirty="0">
                <a:solidFill>
                  <a:schemeClr val="dk1"/>
                </a:solidFill>
                <a:latin typeface="微软雅黑" panose="020B0503020204020204" charset="-122"/>
                <a:ea typeface="微软雅黑" panose="020B0503020204020204" charset="-122"/>
                <a:cs typeface="微软雅黑" panose="020B0503020204020204" charset="-122"/>
              </a:rPr>
              <a:t>感器</a:t>
            </a:r>
            <a:endParaRPr lang="en-US" altLang="en-US"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picture 243"/>
          <p:cNvPicPr>
            <a:picLocks noChangeAspect="1"/>
          </p:cNvPicPr>
          <p:nvPr/>
        </p:nvPicPr>
        <p:blipFill>
          <a:blip r:embed="rId6"/>
          <a:stretch>
            <a:fillRect/>
          </a:stretch>
        </p:blipFill>
        <p:spPr>
          <a:xfrm rot="21600000">
            <a:off x="447308" y="627939"/>
            <a:ext cx="8437296" cy="84727"/>
          </a:xfrm>
          <a:prstGeom prst="rect">
            <a:avLst/>
          </a:prstGeom>
        </p:spPr>
      </p:pic>
    </p:spTree>
    <p:custDataLst>
      <p:tags r:id="rId7"/>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3" name="图片 12"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2" name="图片 11"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233"/>
          <p:cNvSpPr/>
          <p:nvPr/>
        </p:nvSpPr>
        <p:spPr>
          <a:xfrm>
            <a:off x="371280" y="1526515"/>
            <a:ext cx="5412845" cy="2180511"/>
          </a:xfrm>
          <a:prstGeom prst="rect">
            <a:avLst/>
          </a:prstGeom>
        </p:spPr>
        <p:txBody>
          <a:bodyPr vert="horz" wrap="square" lIns="0" tIns="0" rIns="0" bIns="0"/>
          <a:lstStyle/>
          <a:p>
            <a:pPr algn="l" rtl="0" eaLnBrk="0">
              <a:lnSpc>
                <a:spcPct val="67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36000"/>
              </a:lnSpc>
            </a:pPr>
            <a:r>
              <a:rPr sz="1200" spc="60" dirty="0">
                <a:solidFill>
                  <a:srgbClr val="000000"/>
                </a:solidFill>
                <a:latin typeface="微软雅黑" panose="020B0503020204020204" charset="-122"/>
                <a:ea typeface="微软雅黑" panose="020B0503020204020204" charset="-122"/>
                <a:cs typeface="微软雅黑" panose="020B0503020204020204" charset="-122"/>
              </a:rPr>
              <a:t>光栅传感器主要用于长度和角度的精密测量以及数控系统的位置检测等，在坐标</a:t>
            </a:r>
            <a:r>
              <a:rPr sz="1200" spc="30" dirty="0">
                <a:solidFill>
                  <a:srgbClr val="000000"/>
                </a:solidFill>
                <a:latin typeface="微软雅黑" panose="020B0503020204020204" charset="-122"/>
                <a:ea typeface="微软雅黑" panose="020B0503020204020204" charset="-122"/>
                <a:cs typeface="微软雅黑" panose="020B0503020204020204" charset="-122"/>
              </a:rPr>
              <a:t>测</a:t>
            </a:r>
            <a:r>
              <a:rPr sz="1200" spc="60" dirty="0">
                <a:solidFill>
                  <a:srgbClr val="000000"/>
                </a:solidFill>
                <a:latin typeface="微软雅黑" panose="020B0503020204020204" charset="-122"/>
                <a:ea typeface="微软雅黑" panose="020B0503020204020204" charset="-122"/>
                <a:cs typeface="微软雅黑" panose="020B0503020204020204" charset="-122"/>
              </a:rPr>
              <a:t>量仪和数控机床的伺服系统中有着广泛的应用ꎮ光栅按工作原理和用途，可分</a:t>
            </a:r>
            <a:r>
              <a:rPr sz="1200" spc="10" dirty="0">
                <a:solidFill>
                  <a:srgbClr val="000000"/>
                </a:solidFill>
                <a:latin typeface="微软雅黑" panose="020B0503020204020204" charset="-122"/>
                <a:ea typeface="微软雅黑" panose="020B0503020204020204" charset="-122"/>
                <a:cs typeface="微软雅黑" panose="020B0503020204020204" charset="-122"/>
              </a:rPr>
              <a:t>为</a:t>
            </a:r>
            <a:r>
              <a:rPr sz="1200" spc="0" dirty="0">
                <a:solidFill>
                  <a:srgbClr val="000000"/>
                </a:solidFill>
                <a:latin typeface="微软雅黑" panose="020B0503020204020204" charset="-122"/>
                <a:ea typeface="微软雅黑" panose="020B0503020204020204" charset="-122"/>
                <a:cs typeface="微软雅黑" panose="020B0503020204020204" charset="-122"/>
              </a:rPr>
              <a:t>物理光</a:t>
            </a:r>
            <a:r>
              <a:rPr sz="1200" spc="60" dirty="0">
                <a:solidFill>
                  <a:srgbClr val="000000"/>
                </a:solidFill>
                <a:latin typeface="微软雅黑" panose="020B0503020204020204" charset="-122"/>
                <a:ea typeface="微软雅黑" panose="020B0503020204020204" charset="-122"/>
                <a:cs typeface="微软雅黑" panose="020B0503020204020204" charset="-122"/>
              </a:rPr>
              <a:t>栅和计量光栅ꎮ物理光栅是利用光栅的衍射现象，主要应用于光谱分析和光波</a:t>
            </a:r>
            <a:r>
              <a:rPr sz="1200" spc="10" dirty="0">
                <a:solidFill>
                  <a:srgbClr val="000000"/>
                </a:solidFill>
                <a:latin typeface="微软雅黑" panose="020B0503020204020204" charset="-122"/>
                <a:ea typeface="微软雅黑" panose="020B0503020204020204" charset="-122"/>
                <a:cs typeface="微软雅黑" panose="020B0503020204020204" charset="-122"/>
              </a:rPr>
              <a:t>波</a:t>
            </a:r>
            <a:r>
              <a:rPr sz="1200" spc="0" dirty="0">
                <a:solidFill>
                  <a:srgbClr val="000000"/>
                </a:solidFill>
                <a:latin typeface="微软雅黑" panose="020B0503020204020204" charset="-122"/>
                <a:ea typeface="微软雅黑" panose="020B0503020204020204" charset="-122"/>
                <a:cs typeface="微软雅黑" panose="020B0503020204020204" charset="-122"/>
              </a:rPr>
              <a:t>长的检</a:t>
            </a:r>
            <a:r>
              <a:rPr sz="1200" spc="20" dirty="0">
                <a:solidFill>
                  <a:srgbClr val="000000"/>
                </a:solidFill>
                <a:latin typeface="微软雅黑" panose="020B0503020204020204" charset="-122"/>
                <a:ea typeface="微软雅黑" panose="020B0503020204020204" charset="-122"/>
                <a:cs typeface="微软雅黑" panose="020B0503020204020204" charset="-122"/>
              </a:rPr>
              <a:t>测。计量光栅则利用光栅的莫尔条纹现象，主要应用于线位移和角位移的检</a:t>
            </a:r>
            <a:r>
              <a:rPr sz="1200" spc="10" dirty="0">
                <a:solidFill>
                  <a:srgbClr val="000000"/>
                </a:solidFill>
                <a:latin typeface="微软雅黑" panose="020B0503020204020204" charset="-122"/>
                <a:ea typeface="微软雅黑" panose="020B0503020204020204" charset="-122"/>
                <a:cs typeface="微软雅黑" panose="020B0503020204020204" charset="-122"/>
              </a:rPr>
              <a:t>测</a:t>
            </a:r>
            <a:r>
              <a:rPr sz="1200" spc="0" dirty="0">
                <a:solidFill>
                  <a:srgbClr val="000000"/>
                </a:solidFill>
                <a:latin typeface="微软雅黑" panose="020B0503020204020204" charset="-122"/>
                <a:ea typeface="微软雅黑" panose="020B0503020204020204" charset="-122"/>
                <a:cs typeface="微软雅黑" panose="020B0503020204020204" charset="-122"/>
              </a:rPr>
              <a:t>ꎮ</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0000"/>
              </a:lnSpc>
            </a:pP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4795" algn="l" rtl="0" eaLnBrk="0">
              <a:lnSpc>
                <a:spcPct val="120000"/>
              </a:lnSpc>
              <a:spcBef>
                <a:spcPts val="5"/>
              </a:spcBef>
            </a:pPr>
            <a:r>
              <a:rPr sz="1200" spc="60" dirty="0">
                <a:solidFill>
                  <a:srgbClr val="000000"/>
                </a:solidFill>
                <a:latin typeface="微软雅黑" panose="020B0503020204020204" charset="-122"/>
                <a:ea typeface="微软雅黑" panose="020B0503020204020204" charset="-122"/>
                <a:cs typeface="微软雅黑" panose="020B0503020204020204" charset="-122"/>
              </a:rPr>
              <a:t>计量光栅按应用场合不同可分为透射光栅和反射光栅。按用途不同可分为测量线</a:t>
            </a:r>
            <a:r>
              <a:rPr sz="1200" spc="40" dirty="0">
                <a:solidFill>
                  <a:srgbClr val="000000"/>
                </a:solidFill>
                <a:latin typeface="微软雅黑" panose="020B0503020204020204" charset="-122"/>
                <a:ea typeface="微软雅黑" panose="020B0503020204020204" charset="-122"/>
                <a:cs typeface="微软雅黑" panose="020B0503020204020204" charset="-122"/>
              </a:rPr>
              <a:t>位</a:t>
            </a:r>
            <a:r>
              <a:rPr sz="1200" spc="50" dirty="0">
                <a:solidFill>
                  <a:srgbClr val="000000"/>
                </a:solidFill>
                <a:latin typeface="微软雅黑" panose="020B0503020204020204" charset="-122"/>
                <a:ea typeface="微软雅黑" panose="020B0503020204020204" charset="-122"/>
                <a:cs typeface="微软雅黑" panose="020B0503020204020204" charset="-122"/>
              </a:rPr>
              <a:t>移的长光栅和测量角位移的圆光栅。按光栅的表面结构不同可分为幅值</a:t>
            </a:r>
            <a:r>
              <a:rPr sz="1200" b="1" spc="50" dirty="0">
                <a:solidFill>
                  <a:srgbClr val="000000"/>
                </a:solidFill>
                <a:latin typeface="微软雅黑" panose="020B0503020204020204" charset="-122"/>
                <a:ea typeface="微软雅黑" panose="020B0503020204020204" charset="-122"/>
                <a:cs typeface="微软雅黑" panose="020B0503020204020204" charset="-122"/>
              </a:rPr>
              <a:t>(</a:t>
            </a:r>
            <a:r>
              <a:rPr sz="1200" spc="50" dirty="0">
                <a:solidFill>
                  <a:srgbClr val="000000"/>
                </a:solidFill>
                <a:latin typeface="微软雅黑" panose="020B0503020204020204" charset="-122"/>
                <a:ea typeface="微软雅黑" panose="020B0503020204020204" charset="-122"/>
                <a:cs typeface="微软雅黑" panose="020B0503020204020204" charset="-122"/>
              </a:rPr>
              <a:t>黑白</a:t>
            </a:r>
            <a:r>
              <a:rPr sz="1200" b="1" spc="50" dirty="0">
                <a:solidFill>
                  <a:srgbClr val="000000"/>
                </a:solidFill>
                <a:latin typeface="微软雅黑" panose="020B0503020204020204" charset="-122"/>
                <a:ea typeface="微软雅黑" panose="020B0503020204020204" charset="-122"/>
                <a:cs typeface="微软雅黑" panose="020B0503020204020204" charset="-122"/>
              </a:rPr>
              <a:t>)</a:t>
            </a:r>
            <a:r>
              <a:rPr sz="1200" spc="50" dirty="0">
                <a:solidFill>
                  <a:srgbClr val="000000"/>
                </a:solidFill>
                <a:latin typeface="微软雅黑" panose="020B0503020204020204" charset="-122"/>
                <a:ea typeface="微软雅黑" panose="020B0503020204020204" charset="-122"/>
                <a:cs typeface="微软雅黑" panose="020B0503020204020204" charset="-122"/>
              </a:rPr>
              <a:t>光栅和</a:t>
            </a:r>
            <a:r>
              <a:rPr sz="1200" spc="20" dirty="0">
                <a:solidFill>
                  <a:srgbClr val="000000"/>
                </a:solidFill>
                <a:latin typeface="微软雅黑" panose="020B0503020204020204" charset="-122"/>
                <a:ea typeface="微软雅黑" panose="020B0503020204020204" charset="-122"/>
                <a:cs typeface="微软雅黑" panose="020B0503020204020204" charset="-122"/>
              </a:rPr>
              <a:t>相</a:t>
            </a:r>
            <a:endParaRPr lang="en-US" altLang="en-US" sz="1200" spc="2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5" name="textbox 236"/>
          <p:cNvSpPr/>
          <p:nvPr>
            <p:custDataLst>
              <p:tags r:id="rId5"/>
            </p:custDataLst>
          </p:nvPr>
        </p:nvSpPr>
        <p:spPr>
          <a:xfrm>
            <a:off x="367665" y="321310"/>
            <a:ext cx="5416550" cy="344170"/>
          </a:xfrm>
          <a:prstGeom prst="rect">
            <a:avLst/>
          </a:prstGeom>
        </p:spPr>
        <p:txBody>
          <a:bodyPr vert="horz" wrap="square" lIns="0" tIns="0" rIns="0" bIns="0"/>
          <a:lstStyle/>
          <a:p>
            <a:pPr algn="l" rtl="0" eaLnBrk="0">
              <a:lnSpc>
                <a:spcPct val="116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90170" algn="l" rtl="0" eaLnBrk="0">
              <a:lnSpc>
                <a:spcPct val="95000"/>
              </a:lnSpc>
              <a:spcBef>
                <a:spcPts val="5"/>
              </a:spcBef>
            </a:pPr>
            <a:r>
              <a:rPr sz="1600" b="1" spc="100" dirty="0">
                <a:solidFill>
                  <a:schemeClr val="dk1"/>
                </a:solidFill>
                <a:latin typeface="微软雅黑" panose="020B0503020204020204" charset="-122"/>
                <a:ea typeface="微软雅黑" panose="020B0503020204020204" charset="-122"/>
                <a:cs typeface="微软雅黑" panose="020B0503020204020204" charset="-122"/>
              </a:rPr>
              <a:t>9.4</a:t>
            </a:r>
            <a:r>
              <a:rPr sz="1600" spc="100" dirty="0">
                <a:solidFill>
                  <a:schemeClr val="dk1"/>
                </a:solidFill>
                <a:latin typeface="微软雅黑" panose="020B0503020204020204" charset="-122"/>
                <a:ea typeface="微软雅黑" panose="020B0503020204020204" charset="-122"/>
                <a:cs typeface="微软雅黑" panose="020B0503020204020204" charset="-122"/>
              </a:rPr>
              <a:t>数字式传</a:t>
            </a:r>
            <a:r>
              <a:rPr sz="1600" spc="60" dirty="0">
                <a:solidFill>
                  <a:schemeClr val="dk1"/>
                </a:solidFill>
                <a:latin typeface="微软雅黑" panose="020B0503020204020204" charset="-122"/>
                <a:ea typeface="微软雅黑" panose="020B0503020204020204" charset="-122"/>
                <a:cs typeface="微软雅黑" panose="020B0503020204020204" charset="-122"/>
              </a:rPr>
              <a:t>感</a:t>
            </a:r>
            <a:r>
              <a:rPr sz="1600" spc="0" dirty="0">
                <a:solidFill>
                  <a:schemeClr val="dk1"/>
                </a:solidFill>
                <a:latin typeface="微软雅黑" panose="020B0503020204020204" charset="-122"/>
                <a:ea typeface="微软雅黑" panose="020B0503020204020204" charset="-122"/>
                <a:cs typeface="微软雅黑" panose="020B0503020204020204" charset="-122"/>
              </a:rPr>
              <a:t>器</a:t>
            </a:r>
            <a:endParaRPr lang="en-US" altLang="en-US" sz="16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241"/>
          <p:cNvSpPr/>
          <p:nvPr>
            <p:custDataLst>
              <p:tags r:id="rId6"/>
            </p:custDataLst>
          </p:nvPr>
        </p:nvSpPr>
        <p:spPr>
          <a:xfrm>
            <a:off x="372418" y="1133113"/>
            <a:ext cx="2988619" cy="344255"/>
          </a:xfrm>
          <a:prstGeom prst="rect">
            <a:avLst/>
          </a:prstGeom>
        </p:spPr>
        <p:txBody>
          <a:bodyPr vert="horz" wrap="square" lIns="0" tIns="0" rIns="0" bIns="0"/>
          <a:lstStyle/>
          <a:p>
            <a:pPr algn="l" rtl="0" eaLnBrk="0">
              <a:lnSpc>
                <a:spcPct val="79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600" b="1" spc="40" dirty="0">
                <a:solidFill>
                  <a:schemeClr val="dk1"/>
                </a:solidFill>
                <a:latin typeface="微软雅黑" panose="020B0503020204020204" charset="-122"/>
                <a:ea typeface="微软雅黑" panose="020B0503020204020204" charset="-122"/>
                <a:cs typeface="微软雅黑" panose="020B0503020204020204" charset="-122"/>
              </a:rPr>
              <a:t>9.4.1</a:t>
            </a:r>
            <a:r>
              <a:rPr sz="1600" spc="40" dirty="0">
                <a:solidFill>
                  <a:schemeClr val="dk1"/>
                </a:solidFill>
                <a:latin typeface="微软雅黑" panose="020B0503020204020204" charset="-122"/>
                <a:ea typeface="微软雅黑" panose="020B0503020204020204" charset="-122"/>
                <a:cs typeface="微软雅黑" panose="020B0503020204020204" charset="-122"/>
              </a:rPr>
              <a:t>光栅传</a:t>
            </a:r>
            <a:r>
              <a:rPr sz="1600" spc="0" dirty="0">
                <a:solidFill>
                  <a:schemeClr val="dk1"/>
                </a:solidFill>
                <a:latin typeface="微软雅黑" panose="020B0503020204020204" charset="-122"/>
                <a:ea typeface="微软雅黑" panose="020B0503020204020204" charset="-122"/>
                <a:cs typeface="微软雅黑" panose="020B0503020204020204" charset="-122"/>
              </a:rPr>
              <a:t>感器</a:t>
            </a:r>
            <a:endParaRPr lang="en-US" altLang="en-US" sz="16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247"/>
          <p:cNvSpPr/>
          <p:nvPr>
            <p:custDataLst>
              <p:tags r:id="rId7"/>
            </p:custDataLst>
          </p:nvPr>
        </p:nvSpPr>
        <p:spPr>
          <a:xfrm>
            <a:off x="346490" y="5737264"/>
            <a:ext cx="5205729" cy="405127"/>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198245" algn="l" rtl="0" eaLnBrk="0">
              <a:lnSpc>
                <a:spcPts val="875"/>
              </a:lnSpc>
            </a:pPr>
            <a:r>
              <a:rPr sz="700" b="1" spc="20" dirty="0">
                <a:solidFill>
                  <a:schemeClr val="dk1"/>
                </a:solidFill>
                <a:latin typeface="微软雅黑" panose="020B0503020204020204" charset="-122"/>
                <a:ea typeface="微软雅黑" panose="020B0503020204020204" charset="-122"/>
                <a:cs typeface="微软雅黑" panose="020B0503020204020204" charset="-122"/>
              </a:rPr>
              <a:t>1—</a:t>
            </a:r>
            <a:r>
              <a:rPr sz="700" spc="20" dirty="0">
                <a:solidFill>
                  <a:schemeClr val="dk1"/>
                </a:solidFill>
                <a:latin typeface="微软雅黑" panose="020B0503020204020204" charset="-122"/>
                <a:ea typeface="微软雅黑" panose="020B0503020204020204" charset="-122"/>
                <a:cs typeface="微软雅黑" panose="020B0503020204020204" charset="-122"/>
              </a:rPr>
              <a:t>光源。</a:t>
            </a:r>
            <a:r>
              <a:rPr sz="700" b="1" spc="20" dirty="0">
                <a:solidFill>
                  <a:schemeClr val="dk1"/>
                </a:solidFill>
                <a:latin typeface="微软雅黑" panose="020B0503020204020204" charset="-122"/>
                <a:ea typeface="微软雅黑" panose="020B0503020204020204" charset="-122"/>
                <a:cs typeface="微软雅黑" panose="020B0503020204020204" charset="-122"/>
              </a:rPr>
              <a:t>2—</a:t>
            </a:r>
            <a:r>
              <a:rPr sz="700" spc="20" dirty="0">
                <a:solidFill>
                  <a:schemeClr val="dk1"/>
                </a:solidFill>
                <a:latin typeface="微软雅黑" panose="020B0503020204020204" charset="-122"/>
                <a:ea typeface="微软雅黑" panose="020B0503020204020204" charset="-122"/>
                <a:cs typeface="微软雅黑" panose="020B0503020204020204" charset="-122"/>
              </a:rPr>
              <a:t>透镜。</a:t>
            </a:r>
            <a:r>
              <a:rPr sz="700" b="1" spc="20" dirty="0">
                <a:solidFill>
                  <a:schemeClr val="dk1"/>
                </a:solidFill>
                <a:latin typeface="微软雅黑" panose="020B0503020204020204" charset="-122"/>
                <a:ea typeface="微软雅黑" panose="020B0503020204020204" charset="-122"/>
                <a:cs typeface="微软雅黑" panose="020B0503020204020204" charset="-122"/>
              </a:rPr>
              <a:t>3—</a:t>
            </a:r>
            <a:r>
              <a:rPr sz="700" spc="20" dirty="0">
                <a:solidFill>
                  <a:schemeClr val="dk1"/>
                </a:solidFill>
                <a:latin typeface="微软雅黑" panose="020B0503020204020204" charset="-122"/>
                <a:ea typeface="微软雅黑" panose="020B0503020204020204" charset="-122"/>
                <a:cs typeface="微软雅黑" panose="020B0503020204020204" charset="-122"/>
              </a:rPr>
              <a:t>标尺光栅</a:t>
            </a:r>
            <a:r>
              <a:rPr sz="700" spc="0" dirty="0">
                <a:solidFill>
                  <a:schemeClr val="dk1"/>
                </a:solidFill>
                <a:latin typeface="微软雅黑" panose="020B0503020204020204" charset="-122"/>
                <a:ea typeface="微软雅黑" panose="020B0503020204020204" charset="-122"/>
                <a:cs typeface="微软雅黑" panose="020B0503020204020204" charset="-122"/>
              </a:rPr>
              <a:t>。</a:t>
            </a:r>
            <a:r>
              <a:rPr sz="700" b="1" spc="0" dirty="0">
                <a:solidFill>
                  <a:schemeClr val="dk1"/>
                </a:solidFill>
                <a:latin typeface="微软雅黑" panose="020B0503020204020204" charset="-122"/>
                <a:ea typeface="微软雅黑" panose="020B0503020204020204" charset="-122"/>
                <a:cs typeface="微软雅黑" panose="020B0503020204020204" charset="-122"/>
              </a:rPr>
              <a:t>4—</a:t>
            </a:r>
            <a:r>
              <a:rPr sz="700" spc="0" dirty="0">
                <a:solidFill>
                  <a:schemeClr val="dk1"/>
                </a:solidFill>
                <a:latin typeface="微软雅黑" panose="020B0503020204020204" charset="-122"/>
                <a:ea typeface="微软雅黑" panose="020B0503020204020204" charset="-122"/>
                <a:cs typeface="微软雅黑" panose="020B0503020204020204" charset="-122"/>
              </a:rPr>
              <a:t>指示光栅。</a:t>
            </a:r>
            <a:r>
              <a:rPr sz="700" b="1" spc="0" dirty="0">
                <a:solidFill>
                  <a:schemeClr val="dk1"/>
                </a:solidFill>
                <a:latin typeface="微软雅黑" panose="020B0503020204020204" charset="-122"/>
                <a:ea typeface="微软雅黑" panose="020B0503020204020204" charset="-122"/>
                <a:cs typeface="微软雅黑" panose="020B0503020204020204" charset="-122"/>
              </a:rPr>
              <a:t>5—</a:t>
            </a:r>
            <a:r>
              <a:rPr sz="700" spc="0" dirty="0">
                <a:solidFill>
                  <a:schemeClr val="dk1"/>
                </a:solidFill>
                <a:latin typeface="微软雅黑" panose="020B0503020204020204" charset="-122"/>
                <a:ea typeface="微软雅黑" panose="020B0503020204020204" charset="-122"/>
                <a:cs typeface="微软雅黑" panose="020B0503020204020204" charset="-122"/>
              </a:rPr>
              <a:t>光电元件。</a:t>
            </a: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1848485" algn="l" rtl="0" eaLnBrk="0">
              <a:lnSpc>
                <a:spcPts val="1375"/>
              </a:lnSpc>
              <a:spcBef>
                <a:spcPts val="205"/>
              </a:spcBef>
            </a:pPr>
            <a:r>
              <a:rPr sz="800" spc="30" dirty="0">
                <a:solidFill>
                  <a:schemeClr val="dk1"/>
                </a:solidFill>
                <a:latin typeface="微软雅黑" panose="020B0503020204020204" charset="-122"/>
                <a:ea typeface="微软雅黑" panose="020B0503020204020204" charset="-122"/>
                <a:cs typeface="微软雅黑" panose="020B0503020204020204" charset="-122"/>
              </a:rPr>
              <a:t>图</a:t>
            </a:r>
            <a:r>
              <a:rPr sz="800" b="1" spc="30" dirty="0">
                <a:solidFill>
                  <a:schemeClr val="dk1"/>
                </a:solidFill>
                <a:latin typeface="微软雅黑" panose="020B0503020204020204" charset="-122"/>
                <a:ea typeface="微软雅黑" panose="020B0503020204020204" charset="-122"/>
                <a:cs typeface="微软雅黑" panose="020B0503020204020204" charset="-122"/>
              </a:rPr>
              <a:t>9</a:t>
            </a:r>
            <a:r>
              <a:rPr sz="800" spc="30" dirty="0">
                <a:solidFill>
                  <a:schemeClr val="dk1"/>
                </a:solidFill>
                <a:latin typeface="微软雅黑" panose="020B0503020204020204" charset="-122"/>
                <a:ea typeface="微软雅黑" panose="020B0503020204020204" charset="-122"/>
                <a:cs typeface="微软雅黑" panose="020B0503020204020204" charset="-122"/>
              </a:rPr>
              <a:t>－</a:t>
            </a:r>
            <a:r>
              <a:rPr sz="800" b="1" spc="30" dirty="0">
                <a:solidFill>
                  <a:schemeClr val="dk1"/>
                </a:solidFill>
                <a:latin typeface="微软雅黑" panose="020B0503020204020204" charset="-122"/>
                <a:ea typeface="微软雅黑" panose="020B0503020204020204" charset="-122"/>
                <a:cs typeface="微软雅黑" panose="020B0503020204020204" charset="-122"/>
              </a:rPr>
              <a:t>16</a:t>
            </a:r>
            <a:r>
              <a:rPr sz="800" spc="30" dirty="0" err="1">
                <a:solidFill>
                  <a:schemeClr val="dk1"/>
                </a:solidFill>
                <a:latin typeface="微软雅黑" panose="020B0503020204020204" charset="-122"/>
                <a:ea typeface="微软雅黑" panose="020B0503020204020204" charset="-122"/>
                <a:cs typeface="微软雅黑" panose="020B0503020204020204" charset="-122"/>
              </a:rPr>
              <a:t>光栅传感器结</a:t>
            </a:r>
            <a:r>
              <a:rPr sz="800" spc="20" dirty="0" err="1">
                <a:solidFill>
                  <a:schemeClr val="dk1"/>
                </a:solidFill>
                <a:latin typeface="微软雅黑" panose="020B0503020204020204" charset="-122"/>
                <a:ea typeface="微软雅黑" panose="020B0503020204020204" charset="-122"/>
                <a:cs typeface="微软雅黑" panose="020B0503020204020204" charset="-122"/>
              </a:rPr>
              <a:t>构</a:t>
            </a:r>
            <a:r>
              <a:rPr sz="800" spc="0" dirty="0" err="1">
                <a:solidFill>
                  <a:schemeClr val="dk1"/>
                </a:solidFill>
                <a:latin typeface="微软雅黑" panose="020B0503020204020204" charset="-122"/>
                <a:ea typeface="微软雅黑" panose="020B0503020204020204" charset="-122"/>
                <a:cs typeface="微软雅黑" panose="020B0503020204020204" charset="-122"/>
              </a:rPr>
              <a:t>原理</a:t>
            </a:r>
            <a:endParaRPr lang="en-US" altLang="en-US" sz="800" spc="0" dirty="0" err="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248"/>
          <p:cNvSpPr/>
          <p:nvPr>
            <p:custDataLst>
              <p:tags r:id="rId8"/>
            </p:custDataLst>
          </p:nvPr>
        </p:nvSpPr>
        <p:spPr>
          <a:xfrm>
            <a:off x="5997408" y="4383782"/>
            <a:ext cx="5998059" cy="2105918"/>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25400" indent="-12700" algn="l" rtl="0" eaLnBrk="0">
              <a:lnSpc>
                <a:spcPct val="120000"/>
              </a:lnSpc>
            </a:pPr>
            <a:r>
              <a:rPr sz="1100" spc="-10" dirty="0">
                <a:solidFill>
                  <a:schemeClr val="dk1"/>
                </a:solidFill>
                <a:latin typeface="微软雅黑" panose="020B0503020204020204" charset="-122"/>
                <a:ea typeface="微软雅黑" panose="020B0503020204020204" charset="-122"/>
                <a:cs typeface="微软雅黑" panose="020B0503020204020204" charset="-122"/>
              </a:rPr>
              <a:t>式中，</a:t>
            </a:r>
            <a:r>
              <a:rPr sz="1100" b="1" spc="0" dirty="0">
                <a:solidFill>
                  <a:schemeClr val="dk1"/>
                </a:solidFill>
                <a:latin typeface="微软雅黑" panose="020B0503020204020204" charset="-122"/>
                <a:ea typeface="微软雅黑" panose="020B0503020204020204" charset="-122"/>
                <a:cs typeface="微软雅黑" panose="020B0503020204020204" charset="-122"/>
              </a:rPr>
              <a:t>u</a:t>
            </a:r>
            <a:r>
              <a:rPr sz="1050" b="1" spc="0" baseline="-23000" dirty="0">
                <a:solidFill>
                  <a:schemeClr val="dk1"/>
                </a:solidFill>
                <a:latin typeface="微软雅黑" panose="020B0503020204020204" charset="-122"/>
                <a:ea typeface="微软雅黑" panose="020B0503020204020204" charset="-122"/>
                <a:cs typeface="微软雅黑" panose="020B0503020204020204" charset="-122"/>
              </a:rPr>
              <a:t>o</a:t>
            </a:r>
            <a:r>
              <a:rPr sz="1100" spc="0" dirty="0">
                <a:solidFill>
                  <a:schemeClr val="dk1"/>
                </a:solidFill>
                <a:latin typeface="微软雅黑" panose="020B0503020204020204" charset="-122"/>
                <a:ea typeface="微软雅黑" panose="020B0503020204020204" charset="-122"/>
                <a:cs typeface="微软雅黑" panose="020B0503020204020204" charset="-122"/>
              </a:rPr>
              <a:t>为光电元件输出的电压信号。</a:t>
            </a:r>
            <a:r>
              <a:rPr sz="1100" b="1" spc="0" dirty="0">
                <a:solidFill>
                  <a:schemeClr val="dk1"/>
                </a:solidFill>
                <a:latin typeface="微软雅黑" panose="020B0503020204020204" charset="-122"/>
                <a:ea typeface="微软雅黑" panose="020B0503020204020204" charset="-122"/>
                <a:cs typeface="微软雅黑" panose="020B0503020204020204" charset="-122"/>
              </a:rPr>
              <a:t>U</a:t>
            </a:r>
            <a:r>
              <a:rPr sz="1050" b="1" spc="0" baseline="-23000" dirty="0">
                <a:solidFill>
                  <a:schemeClr val="dk1"/>
                </a:solidFill>
                <a:latin typeface="微软雅黑" panose="020B0503020204020204" charset="-122"/>
                <a:ea typeface="微软雅黑" panose="020B0503020204020204" charset="-122"/>
                <a:cs typeface="微软雅黑" panose="020B0503020204020204" charset="-122"/>
              </a:rPr>
              <a:t>o</a:t>
            </a:r>
            <a:r>
              <a:rPr sz="1100" spc="0" dirty="0">
                <a:solidFill>
                  <a:schemeClr val="dk1"/>
                </a:solidFill>
                <a:latin typeface="微软雅黑" panose="020B0503020204020204" charset="-122"/>
                <a:ea typeface="微软雅黑" panose="020B0503020204020204" charset="-122"/>
                <a:cs typeface="微软雅黑" panose="020B0503020204020204" charset="-122"/>
              </a:rPr>
              <a:t>为输出信号中的平均直流分量。</a:t>
            </a:r>
            <a:r>
              <a:rPr sz="1100" b="1" spc="0" dirty="0">
                <a:solidFill>
                  <a:schemeClr val="dk1"/>
                </a:solidFill>
                <a:latin typeface="微软雅黑" panose="020B0503020204020204" charset="-122"/>
                <a:ea typeface="微软雅黑" panose="020B0503020204020204" charset="-122"/>
                <a:cs typeface="微软雅黑" panose="020B0503020204020204" charset="-122"/>
              </a:rPr>
              <a:t>U</a:t>
            </a:r>
            <a:r>
              <a:rPr sz="1050" b="1" spc="0" baseline="-23000" dirty="0">
                <a:solidFill>
                  <a:schemeClr val="dk1"/>
                </a:solidFill>
                <a:latin typeface="微软雅黑" panose="020B0503020204020204" charset="-122"/>
                <a:ea typeface="微软雅黑" panose="020B0503020204020204" charset="-122"/>
                <a:cs typeface="微软雅黑" panose="020B0503020204020204" charset="-122"/>
              </a:rPr>
              <a:t>m</a:t>
            </a:r>
            <a:r>
              <a:rPr sz="1100" spc="0" dirty="0">
                <a:solidFill>
                  <a:schemeClr val="dk1"/>
                </a:solidFill>
                <a:latin typeface="微软雅黑" panose="020B0503020204020204" charset="-122"/>
                <a:ea typeface="微软雅黑" panose="020B0503020204020204" charset="-122"/>
                <a:cs typeface="微软雅黑" panose="020B0503020204020204" charset="-122"/>
              </a:rPr>
              <a:t>为输出信号</a:t>
            </a:r>
            <a:r>
              <a:rPr sz="1100" spc="20" dirty="0">
                <a:solidFill>
                  <a:schemeClr val="dk1"/>
                </a:solidFill>
                <a:latin typeface="微软雅黑" panose="020B0503020204020204" charset="-122"/>
                <a:ea typeface="微软雅黑" panose="020B0503020204020204" charset="-122"/>
                <a:cs typeface="微软雅黑" panose="020B0503020204020204" charset="-122"/>
              </a:rPr>
              <a:t>中正弦交流分量的</a:t>
            </a:r>
            <a:r>
              <a:rPr sz="1100" spc="10" dirty="0">
                <a:solidFill>
                  <a:schemeClr val="dk1"/>
                </a:solidFill>
                <a:latin typeface="微软雅黑" panose="020B0503020204020204" charset="-122"/>
                <a:ea typeface="微软雅黑" panose="020B0503020204020204" charset="-122"/>
                <a:cs typeface="微软雅黑" panose="020B0503020204020204" charset="-122"/>
              </a:rPr>
              <a:t>幅</a:t>
            </a:r>
            <a:r>
              <a:rPr sz="1100" spc="0" dirty="0">
                <a:solidFill>
                  <a:schemeClr val="dk1"/>
                </a:solidFill>
                <a:latin typeface="微软雅黑" panose="020B0503020204020204" charset="-122"/>
                <a:ea typeface="微软雅黑" panose="020B0503020204020204" charset="-122"/>
                <a:cs typeface="微软雅黑" panose="020B0503020204020204" charset="-122"/>
              </a:rPr>
              <a:t>值。</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29000"/>
              </a:lnSpc>
              <a:spcBef>
                <a:spcPts val="660"/>
              </a:spcBef>
            </a:pPr>
            <a:r>
              <a:rPr sz="1100" spc="60" dirty="0">
                <a:solidFill>
                  <a:schemeClr val="dk1"/>
                </a:solidFill>
                <a:latin typeface="微软雅黑" panose="020B0503020204020204" charset="-122"/>
                <a:ea typeface="微软雅黑" panose="020B0503020204020204" charset="-122"/>
                <a:cs typeface="微软雅黑" panose="020B0503020204020204" charset="-122"/>
              </a:rPr>
              <a:t>光栅传感器常用于长度和角度的测量，其测量精度高、分辨率高、测量范围大、</a:t>
            </a:r>
            <a:r>
              <a:rPr sz="1100" spc="30" dirty="0">
                <a:solidFill>
                  <a:schemeClr val="dk1"/>
                </a:solidFill>
                <a:latin typeface="微软雅黑" panose="020B0503020204020204" charset="-122"/>
                <a:ea typeface="微软雅黑" panose="020B0503020204020204" charset="-122"/>
                <a:cs typeface="微软雅黑" panose="020B0503020204020204" charset="-122"/>
              </a:rPr>
              <a:t>动</a:t>
            </a:r>
            <a:r>
              <a:rPr sz="1100" spc="50" dirty="0">
                <a:solidFill>
                  <a:schemeClr val="dk1"/>
                </a:solidFill>
                <a:latin typeface="微软雅黑" panose="020B0503020204020204" charset="-122"/>
                <a:ea typeface="微软雅黑" panose="020B0503020204020204" charset="-122"/>
                <a:cs typeface="微软雅黑" panose="020B0503020204020204" charset="-122"/>
              </a:rPr>
              <a:t>态特性好，易于实现自动控制，多用于精密机床和仪器的精密定位、长度检测</a:t>
            </a:r>
            <a:r>
              <a:rPr sz="1100" spc="3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速度和</a:t>
            </a:r>
            <a:r>
              <a:rPr sz="1100" spc="10" dirty="0">
                <a:solidFill>
                  <a:schemeClr val="dk1"/>
                </a:solidFill>
                <a:latin typeface="微软雅黑" panose="020B0503020204020204" charset="-122"/>
                <a:ea typeface="微软雅黑" panose="020B0503020204020204" charset="-122"/>
                <a:cs typeface="微软雅黑" panose="020B0503020204020204" charset="-122"/>
              </a:rPr>
              <a:t>振动测</a:t>
            </a:r>
            <a:r>
              <a:rPr sz="1100" spc="0" dirty="0">
                <a:solidFill>
                  <a:schemeClr val="dk1"/>
                </a:solidFill>
                <a:latin typeface="微软雅黑" panose="020B0503020204020204" charset="-122"/>
                <a:ea typeface="微软雅黑" panose="020B0503020204020204" charset="-122"/>
                <a:cs typeface="微软雅黑" panose="020B0503020204020204" charset="-122"/>
              </a:rPr>
              <a:t>量等。</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250"/>
          <p:cNvSpPr/>
          <p:nvPr>
            <p:custDataLst>
              <p:tags r:id="rId9"/>
            </p:custDataLst>
          </p:nvPr>
        </p:nvSpPr>
        <p:spPr>
          <a:xfrm>
            <a:off x="380656" y="3707026"/>
            <a:ext cx="5205729" cy="834389"/>
          </a:xfrm>
          <a:prstGeom prst="rect">
            <a:avLst/>
          </a:prstGeom>
        </p:spPr>
        <p:txBody>
          <a:bodyPr vert="horz" wrap="square" lIns="0" tIns="0" rIns="0" bIns="0"/>
          <a:lstStyle/>
          <a:p>
            <a:pPr algn="l" rtl="0" eaLnBrk="0">
              <a:lnSpc>
                <a:spcPct val="6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635" algn="l" rtl="0" eaLnBrk="0">
              <a:lnSpc>
                <a:spcPct val="133000"/>
              </a:lnSpc>
            </a:pPr>
            <a:r>
              <a:rPr sz="1000" spc="40" dirty="0">
                <a:solidFill>
                  <a:schemeClr val="dk1"/>
                </a:solidFill>
                <a:latin typeface="微软雅黑" panose="020B0503020204020204" charset="-122"/>
                <a:ea typeface="微软雅黑" panose="020B0503020204020204" charset="-122"/>
                <a:cs typeface="微软雅黑" panose="020B0503020204020204" charset="-122"/>
              </a:rPr>
              <a:t>位</a:t>
            </a:r>
            <a:r>
              <a:rPr sz="1000" b="1" spc="40" dirty="0">
                <a:solidFill>
                  <a:schemeClr val="dk1"/>
                </a:solidFill>
                <a:latin typeface="微软雅黑" panose="020B0503020204020204" charset="-122"/>
                <a:ea typeface="微软雅黑" panose="020B0503020204020204" charset="-122"/>
                <a:cs typeface="微软雅黑" panose="020B0503020204020204" charset="-122"/>
              </a:rPr>
              <a:t>(</a:t>
            </a:r>
            <a:r>
              <a:rPr sz="1000" spc="40" dirty="0">
                <a:solidFill>
                  <a:schemeClr val="dk1"/>
                </a:solidFill>
                <a:latin typeface="微软雅黑" panose="020B0503020204020204" charset="-122"/>
                <a:ea typeface="微软雅黑" panose="020B0503020204020204" charset="-122"/>
                <a:cs typeface="微软雅黑" panose="020B0503020204020204" charset="-122"/>
              </a:rPr>
              <a:t>闪耀</a:t>
            </a:r>
            <a:r>
              <a:rPr sz="1000" b="1" spc="40" dirty="0">
                <a:solidFill>
                  <a:schemeClr val="dk1"/>
                </a:solidFill>
                <a:latin typeface="微软雅黑" panose="020B0503020204020204" charset="-122"/>
                <a:ea typeface="微软雅黑" panose="020B0503020204020204" charset="-122"/>
                <a:cs typeface="微软雅黑" panose="020B0503020204020204" charset="-122"/>
              </a:rPr>
              <a:t>)</a:t>
            </a:r>
            <a:r>
              <a:rPr sz="1000" spc="40" dirty="0">
                <a:solidFill>
                  <a:schemeClr val="dk1"/>
                </a:solidFill>
                <a:latin typeface="微软雅黑" panose="020B0503020204020204" charset="-122"/>
                <a:ea typeface="微软雅黑" panose="020B0503020204020204" charset="-122"/>
                <a:cs typeface="微软雅黑" panose="020B0503020204020204" charset="-122"/>
              </a:rPr>
              <a:t>光栅。除了上述光栅外，目前还研制了激光全息光栅和偏振光栅等新型光</a:t>
            </a:r>
            <a:r>
              <a:rPr sz="1000" spc="20" dirty="0">
                <a:solidFill>
                  <a:schemeClr val="dk1"/>
                </a:solidFill>
                <a:latin typeface="微软雅黑" panose="020B0503020204020204" charset="-122"/>
                <a:ea typeface="微软雅黑" panose="020B0503020204020204" charset="-122"/>
                <a:cs typeface="微软雅黑" panose="020B0503020204020204" charset="-122"/>
              </a:rPr>
              <a:t>栅</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spc="50" dirty="0">
                <a:solidFill>
                  <a:schemeClr val="dk1"/>
                </a:solidFill>
                <a:latin typeface="微软雅黑" panose="020B0503020204020204" charset="-122"/>
                <a:ea typeface="微软雅黑" panose="020B0503020204020204" charset="-122"/>
                <a:cs typeface="微软雅黑" panose="020B0503020204020204" charset="-122"/>
              </a:rPr>
              <a:t>本节以黑白透射光栅为例，介绍测量位移的光栅传感器。光栅传感器是根据光</a:t>
            </a:r>
            <a:r>
              <a:rPr sz="1000" spc="30" dirty="0">
                <a:solidFill>
                  <a:schemeClr val="dk1"/>
                </a:solidFill>
                <a:latin typeface="微软雅黑" panose="020B0503020204020204" charset="-122"/>
                <a:ea typeface="微软雅黑" panose="020B0503020204020204" charset="-122"/>
                <a:cs typeface="微软雅黑" panose="020B0503020204020204" charset="-122"/>
              </a:rPr>
              <a:t>栅</a:t>
            </a:r>
            <a:r>
              <a:rPr sz="1000" spc="0" dirty="0">
                <a:solidFill>
                  <a:schemeClr val="dk1"/>
                </a:solidFill>
                <a:latin typeface="微软雅黑" panose="020B0503020204020204" charset="-122"/>
                <a:ea typeface="微软雅黑" panose="020B0503020204020204" charset="-122"/>
                <a:cs typeface="微软雅黑" panose="020B0503020204020204" charset="-122"/>
              </a:rPr>
              <a:t>的莫尔</a:t>
            </a:r>
            <a:r>
              <a:rPr sz="1000" spc="40" dirty="0">
                <a:solidFill>
                  <a:schemeClr val="dk1"/>
                </a:solidFill>
                <a:latin typeface="微软雅黑" panose="020B0503020204020204" charset="-122"/>
                <a:ea typeface="微软雅黑" panose="020B0503020204020204" charset="-122"/>
                <a:cs typeface="微软雅黑" panose="020B0503020204020204" charset="-122"/>
              </a:rPr>
              <a:t>条纹现象进行工作的一种传感器。图</a:t>
            </a:r>
            <a:r>
              <a:rPr sz="1000" b="1" spc="40" dirty="0">
                <a:solidFill>
                  <a:schemeClr val="dk1"/>
                </a:solidFill>
                <a:latin typeface="微软雅黑" panose="020B0503020204020204" charset="-122"/>
                <a:ea typeface="微软雅黑" panose="020B0503020204020204" charset="-122"/>
                <a:cs typeface="微软雅黑" panose="020B0503020204020204" charset="-122"/>
              </a:rPr>
              <a:t>9</a:t>
            </a:r>
            <a:r>
              <a:rPr sz="1000" spc="40" dirty="0">
                <a:solidFill>
                  <a:schemeClr val="dk1"/>
                </a:solidFill>
                <a:latin typeface="微软雅黑" panose="020B0503020204020204" charset="-122"/>
                <a:ea typeface="微软雅黑" panose="020B0503020204020204" charset="-122"/>
                <a:cs typeface="微软雅黑" panose="020B0503020204020204" charset="-122"/>
              </a:rPr>
              <a:t>－</a:t>
            </a:r>
            <a:r>
              <a:rPr sz="1000" b="1" spc="40" dirty="0">
                <a:solidFill>
                  <a:schemeClr val="dk1"/>
                </a:solidFill>
                <a:latin typeface="微软雅黑" panose="020B0503020204020204" charset="-122"/>
                <a:ea typeface="微软雅黑" panose="020B0503020204020204" charset="-122"/>
                <a:cs typeface="微软雅黑" panose="020B0503020204020204" charset="-122"/>
              </a:rPr>
              <a:t>16</a:t>
            </a:r>
            <a:r>
              <a:rPr sz="1000" spc="40" dirty="0">
                <a:solidFill>
                  <a:schemeClr val="dk1"/>
                </a:solidFill>
                <a:latin typeface="微软雅黑" panose="020B0503020204020204" charset="-122"/>
                <a:ea typeface="微软雅黑" panose="020B0503020204020204" charset="-122"/>
                <a:cs typeface="微软雅黑" panose="020B0503020204020204" charset="-122"/>
              </a:rPr>
              <a:t>是透射式光栅传感器结构原理。它主</a:t>
            </a:r>
            <a:r>
              <a:rPr sz="1000" spc="10" dirty="0">
                <a:solidFill>
                  <a:schemeClr val="dk1"/>
                </a:solidFill>
                <a:latin typeface="微软雅黑" panose="020B0503020204020204" charset="-122"/>
                <a:ea typeface="微软雅黑" panose="020B0503020204020204" charset="-122"/>
                <a:cs typeface="微软雅黑" panose="020B0503020204020204" charset="-122"/>
              </a:rPr>
              <a:t>要</a:t>
            </a:r>
            <a:r>
              <a:rPr sz="1000" spc="0" dirty="0">
                <a:solidFill>
                  <a:schemeClr val="dk1"/>
                </a:solidFill>
                <a:latin typeface="微软雅黑" panose="020B0503020204020204" charset="-122"/>
                <a:ea typeface="微软雅黑" panose="020B0503020204020204" charset="-122"/>
                <a:cs typeface="微软雅黑" panose="020B0503020204020204" charset="-122"/>
              </a:rPr>
              <a:t>由光</a:t>
            </a:r>
            <a:r>
              <a:rPr sz="1000" spc="20" dirty="0">
                <a:solidFill>
                  <a:schemeClr val="dk1"/>
                </a:solidFill>
                <a:latin typeface="微软雅黑" panose="020B0503020204020204" charset="-122"/>
                <a:ea typeface="微软雅黑" panose="020B0503020204020204" charset="-122"/>
                <a:cs typeface="微软雅黑" panose="020B0503020204020204" charset="-122"/>
              </a:rPr>
              <a:t>源、透镜、光栅副和光电接收元件等组</a:t>
            </a:r>
            <a:r>
              <a:rPr sz="1000" spc="10" dirty="0">
                <a:solidFill>
                  <a:schemeClr val="dk1"/>
                </a:solidFill>
                <a:latin typeface="微软雅黑" panose="020B0503020204020204" charset="-122"/>
                <a:ea typeface="微软雅黑" panose="020B0503020204020204" charset="-122"/>
                <a:cs typeface="微软雅黑" panose="020B0503020204020204" charset="-122"/>
              </a:rPr>
              <a:t>成</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1" name="picture 251"/>
          <p:cNvPicPr>
            <a:picLocks noChangeAspect="1"/>
          </p:cNvPicPr>
          <p:nvPr/>
        </p:nvPicPr>
        <p:blipFill>
          <a:blip r:embed="rId10"/>
          <a:stretch>
            <a:fillRect/>
          </a:stretch>
        </p:blipFill>
        <p:spPr>
          <a:xfrm rot="21600000">
            <a:off x="2021654" y="4679157"/>
            <a:ext cx="1918766" cy="1010525"/>
          </a:xfrm>
          <a:prstGeom prst="rect">
            <a:avLst/>
          </a:prstGeom>
        </p:spPr>
      </p:pic>
      <p:sp>
        <p:nvSpPr>
          <p:cNvPr id="17" name="文本框 16"/>
          <p:cNvSpPr txBox="1"/>
          <p:nvPr>
            <p:custDataLst>
              <p:tags r:id="rId11"/>
            </p:custDataLst>
          </p:nvPr>
        </p:nvSpPr>
        <p:spPr>
          <a:xfrm>
            <a:off x="5897410" y="1310740"/>
            <a:ext cx="6098058" cy="2244090"/>
          </a:xfrm>
          <a:prstGeom prst="rect">
            <a:avLst/>
          </a:prstGeom>
          <a:noFill/>
        </p:spPr>
        <p:txBody>
          <a:bodyPr wrap="square">
            <a:spAutoFit/>
          </a:bodyPr>
          <a:lstStyle/>
          <a:p>
            <a:pPr marL="12700" indent="267335" algn="l" rtl="0" eaLnBrk="0">
              <a:lnSpc>
                <a:spcPct val="147000"/>
              </a:lnSpc>
              <a:spcBef>
                <a:spcPts val="155"/>
              </a:spcBef>
            </a:pP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光源主要供给光栅传感器工作所需的光能。透镜主要将光源发出的点</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光变成平行光，</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通常采用单个凸透镜。光栅副主要由标尺光栅</a:t>
            </a:r>
            <a:r>
              <a:rPr lang="en-US" altLang="zh-CN" sz="1200" b="1" spc="4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又称为主光栅</a:t>
            </a:r>
            <a:r>
              <a:rPr lang="en-US" altLang="zh-CN" sz="1200" b="1" spc="4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和指示光栅组成，</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是</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光栅</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传感器的核心部分，它的精度决定着整个光栅传感器系统的精度。一般标尺光</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栅</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和指示</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光栅刻线密度相等，指示光栅一般比标尺光栅短得多，只要能满足测量所需的</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莫</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尔条纹</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数量即可。测量时被测对象带动指示光栅或标尺光栅移动，使两光栅产生相对</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运动，所</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以标尺光栅的长度决定了测量</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范围。</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3000"/>
              </a:lnSpc>
            </a:pPr>
            <a:endParaRPr lang="zh-CN"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71145" algn="l" rtl="0" eaLnBrk="0">
              <a:lnSpc>
                <a:spcPct val="119000"/>
              </a:lnSpc>
              <a:spcBef>
                <a:spcPts val="5"/>
              </a:spcBef>
            </a:pP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主光栅移动一个栅距</a:t>
            </a:r>
            <a:r>
              <a:rPr lang="en-US" altLang="zh-CN" sz="1200" b="1" spc="0" dirty="0">
                <a:solidFill>
                  <a:schemeClr val="dk1"/>
                </a:solidFill>
                <a:latin typeface="微软雅黑" panose="020B0503020204020204" charset="-122"/>
                <a:ea typeface="微软雅黑" panose="020B0503020204020204" charset="-122"/>
                <a:cs typeface="微软雅黑" panose="020B0503020204020204" charset="-122"/>
              </a:rPr>
              <a:t>W</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，光强变化一个周期，若用光电元件接收莫尔条纹移动时</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的光强，则将光</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信号转换为电信号，电信号接近于正弦周期函数，如以电压输出，即</a:t>
            </a:r>
            <a:endParaRPr lang="zh-CN"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8" name="textbox 254"/>
          <p:cNvSpPr/>
          <p:nvPr>
            <p:custDataLst>
              <p:tags r:id="rId12"/>
            </p:custDataLst>
          </p:nvPr>
        </p:nvSpPr>
        <p:spPr>
          <a:xfrm>
            <a:off x="7989718" y="3889440"/>
            <a:ext cx="661669" cy="3683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22000"/>
              </a:lnSpc>
            </a:pPr>
            <a:r>
              <a:rPr sz="900" spc="-30" dirty="0">
                <a:solidFill>
                  <a:schemeClr val="dk1"/>
                </a:solidFill>
                <a:latin typeface="微软雅黑" panose="020B0503020204020204" charset="-122"/>
                <a:ea typeface="微软雅黑" panose="020B0503020204020204" charset="-122"/>
                <a:cs typeface="微软雅黑" panose="020B0503020204020204" charset="-122"/>
              </a:rPr>
              <a:t>(</a:t>
            </a:r>
            <a:r>
              <a:rPr sz="1300" b="1" u="sng" spc="-30" baseline="800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π2</a:t>
            </a:r>
            <a:r>
              <a:rPr sz="1300" b="1" u="sng" spc="-20" baseline="800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π</a:t>
            </a:r>
            <a:r>
              <a:rPr sz="1300" b="1" u="sng" spc="0" baseline="800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a:t>
            </a:r>
            <a:r>
              <a:rPr sz="900" spc="0" dirty="0">
                <a:solidFill>
                  <a:schemeClr val="dk1"/>
                </a:solidFill>
                <a:latin typeface="微软雅黑" panose="020B0503020204020204" charset="-122"/>
                <a:ea typeface="微软雅黑" panose="020B0503020204020204" charset="-122"/>
                <a:cs typeface="微软雅黑" panose="020B0503020204020204" charset="-122"/>
              </a:rPr>
              <a:t>ö</a:t>
            </a:r>
            <a:endParaRPr lang="en-US" altLang="en-US" sz="900" dirty="0">
              <a:solidFill>
                <a:schemeClr val="dk1"/>
              </a:solidFill>
              <a:latin typeface="微软雅黑" panose="020B0503020204020204" charset="-122"/>
              <a:ea typeface="微软雅黑" panose="020B0503020204020204" charset="-122"/>
            </a:endParaRPr>
          </a:p>
          <a:p>
            <a:pPr marL="12700" algn="l" rtl="0" eaLnBrk="0">
              <a:lnSpc>
                <a:spcPts val="1260"/>
              </a:lnSpc>
              <a:spcBef>
                <a:spcPts val="115"/>
              </a:spcBef>
            </a:pPr>
            <a:r>
              <a:rPr sz="800" spc="10" dirty="0">
                <a:solidFill>
                  <a:schemeClr val="dk1"/>
                </a:solidFill>
                <a:latin typeface="微软雅黑" panose="020B0503020204020204" charset="-122"/>
                <a:ea typeface="微软雅黑" panose="020B0503020204020204" charset="-122"/>
                <a:cs typeface="微软雅黑" panose="020B0503020204020204" charset="-122"/>
              </a:rPr>
              <a:t>è</a:t>
            </a:r>
            <a:r>
              <a:rPr sz="1300" b="1" spc="0" baseline="10000" dirty="0">
                <a:solidFill>
                  <a:schemeClr val="dk1"/>
                </a:solidFill>
                <a:latin typeface="微软雅黑" panose="020B0503020204020204" charset="-122"/>
                <a:ea typeface="微软雅黑" panose="020B0503020204020204" charset="-122"/>
                <a:cs typeface="Arial" panose="020B0604020202020204"/>
              </a:rPr>
              <a:t>2W</a:t>
            </a:r>
            <a:r>
              <a:rPr sz="800" spc="0" dirty="0">
                <a:solidFill>
                  <a:schemeClr val="dk1"/>
                </a:solidFill>
                <a:latin typeface="微软雅黑" panose="020B0503020204020204" charset="-122"/>
                <a:ea typeface="微软雅黑" panose="020B0503020204020204" charset="-122"/>
                <a:cs typeface="微软雅黑" panose="020B0503020204020204" charset="-122"/>
              </a:rPr>
              <a:t>ø</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9" name="textbox 255"/>
          <p:cNvSpPr/>
          <p:nvPr>
            <p:custDataLst>
              <p:tags r:id="rId13"/>
            </p:custDataLst>
          </p:nvPr>
        </p:nvSpPr>
        <p:spPr>
          <a:xfrm>
            <a:off x="7084991" y="4003986"/>
            <a:ext cx="1566544" cy="15684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035"/>
              </a:lnSpc>
            </a:pPr>
            <a:r>
              <a:rPr sz="800" b="1" spc="0" dirty="0">
                <a:solidFill>
                  <a:schemeClr val="dk1"/>
                </a:solidFill>
                <a:latin typeface="微软雅黑" panose="020B0503020204020204" charset="-122"/>
                <a:ea typeface="微软雅黑" panose="020B0503020204020204" charset="-122"/>
                <a:cs typeface="微软雅黑" panose="020B0503020204020204" charset="-122"/>
              </a:rPr>
              <a:t>u</a:t>
            </a:r>
            <a:r>
              <a:rPr sz="700" b="1" spc="0" baseline="-25000" dirty="0">
                <a:solidFill>
                  <a:schemeClr val="dk1"/>
                </a:solidFill>
                <a:latin typeface="微软雅黑" panose="020B0503020204020204" charset="-122"/>
                <a:ea typeface="微软雅黑" panose="020B0503020204020204" charset="-122"/>
                <a:cs typeface="微软雅黑" panose="020B0503020204020204" charset="-122"/>
              </a:rPr>
              <a:t>o</a:t>
            </a:r>
            <a:r>
              <a:rPr sz="800" spc="-10" dirty="0">
                <a:solidFill>
                  <a:schemeClr val="dk1"/>
                </a:solidFill>
                <a:latin typeface="微软雅黑" panose="020B0503020204020204" charset="-122"/>
                <a:ea typeface="微软雅黑" panose="020B0503020204020204" charset="-122"/>
                <a:cs typeface="微软雅黑" panose="020B0503020204020204" charset="-122"/>
              </a:rPr>
              <a:t>＝</a:t>
            </a:r>
            <a:r>
              <a:rPr sz="800" b="1" spc="0" dirty="0">
                <a:solidFill>
                  <a:schemeClr val="dk1"/>
                </a:solidFill>
                <a:latin typeface="微软雅黑" panose="020B0503020204020204" charset="-122"/>
                <a:ea typeface="微软雅黑" panose="020B0503020204020204" charset="-122"/>
                <a:cs typeface="微软雅黑" panose="020B0503020204020204" charset="-122"/>
              </a:rPr>
              <a:t>U</a:t>
            </a:r>
            <a:r>
              <a:rPr sz="700" b="1" spc="0" baseline="-25000" dirty="0">
                <a:solidFill>
                  <a:schemeClr val="dk1"/>
                </a:solidFill>
                <a:latin typeface="微软雅黑" panose="020B0503020204020204" charset="-122"/>
                <a:ea typeface="微软雅黑" panose="020B0503020204020204" charset="-122"/>
                <a:cs typeface="微软雅黑" panose="020B0503020204020204" charset="-122"/>
              </a:rPr>
              <a:t>o</a:t>
            </a:r>
            <a:r>
              <a:rPr sz="800" spc="-10" dirty="0">
                <a:solidFill>
                  <a:schemeClr val="dk1"/>
                </a:solidFill>
                <a:latin typeface="微软雅黑" panose="020B0503020204020204" charset="-122"/>
                <a:ea typeface="微软雅黑" panose="020B0503020204020204" charset="-122"/>
                <a:cs typeface="微软雅黑" panose="020B0503020204020204" charset="-122"/>
              </a:rPr>
              <a:t>＋</a:t>
            </a:r>
            <a:r>
              <a:rPr sz="800" b="1" spc="0" dirty="0">
                <a:solidFill>
                  <a:schemeClr val="dk1"/>
                </a:solidFill>
                <a:latin typeface="微软雅黑" panose="020B0503020204020204" charset="-122"/>
                <a:ea typeface="微软雅黑" panose="020B0503020204020204" charset="-122"/>
                <a:cs typeface="微软雅黑" panose="020B0503020204020204" charset="-122"/>
              </a:rPr>
              <a:t>U</a:t>
            </a:r>
            <a:r>
              <a:rPr sz="700" b="1" spc="0" baseline="-25000" dirty="0">
                <a:solidFill>
                  <a:schemeClr val="dk1"/>
                </a:solidFill>
                <a:latin typeface="微软雅黑" panose="020B0503020204020204" charset="-122"/>
                <a:ea typeface="微软雅黑" panose="020B0503020204020204" charset="-122"/>
                <a:cs typeface="微软雅黑" panose="020B0503020204020204" charset="-122"/>
              </a:rPr>
              <a:t>m</a:t>
            </a:r>
            <a:r>
              <a:rPr sz="800" b="1" spc="0" dirty="0">
                <a:solidFill>
                  <a:schemeClr val="dk1"/>
                </a:solidFill>
                <a:latin typeface="微软雅黑" panose="020B0503020204020204" charset="-122"/>
                <a:ea typeface="微软雅黑" panose="020B0503020204020204" charset="-122"/>
                <a:cs typeface="微软雅黑" panose="020B0503020204020204" charset="-122"/>
              </a:rPr>
              <a:t>sin</a:t>
            </a:r>
            <a:r>
              <a:rPr sz="500" spc="-10" dirty="0">
                <a:solidFill>
                  <a:schemeClr val="dk1"/>
                </a:solidFill>
                <a:latin typeface="微软雅黑" panose="020B0503020204020204" charset="-122"/>
                <a:ea typeface="微软雅黑" panose="020B0503020204020204" charset="-122"/>
                <a:cs typeface="微软雅黑" panose="020B0503020204020204" charset="-122"/>
              </a:rPr>
              <a:t>ç</a:t>
            </a:r>
            <a:r>
              <a:rPr sz="800" spc="0" dirty="0">
                <a:solidFill>
                  <a:schemeClr val="dk1"/>
                </a:solidFill>
                <a:latin typeface="微软雅黑" panose="020B0503020204020204" charset="-122"/>
                <a:ea typeface="微软雅黑" panose="020B0503020204020204" charset="-122"/>
                <a:cs typeface="微软雅黑" panose="020B0503020204020204" charset="-122"/>
              </a:rPr>
              <a:t>＋</a:t>
            </a:r>
            <a:r>
              <a:rPr sz="5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5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0" name="textbox 257"/>
          <p:cNvSpPr/>
          <p:nvPr>
            <p:custDataLst>
              <p:tags r:id="rId14"/>
            </p:custDataLst>
          </p:nvPr>
        </p:nvSpPr>
        <p:spPr>
          <a:xfrm>
            <a:off x="10056447" y="3997006"/>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10" dirty="0">
                <a:solidFill>
                  <a:schemeClr val="dk1"/>
                </a:solidFill>
                <a:latin typeface="微软雅黑" panose="020B0503020204020204" charset="-122"/>
                <a:ea typeface="微软雅黑" panose="020B0503020204020204" charset="-122"/>
                <a:cs typeface="微软雅黑" panose="020B0503020204020204" charset="-122"/>
              </a:rPr>
              <a:t>(9</a:t>
            </a:r>
            <a:r>
              <a:rPr sz="900" spc="0" dirty="0">
                <a:solidFill>
                  <a:schemeClr val="dk1"/>
                </a:solidFill>
                <a:latin typeface="微软雅黑" panose="020B0503020204020204" charset="-122"/>
                <a:ea typeface="微软雅黑" panose="020B0503020204020204" charset="-122"/>
                <a:cs typeface="微软雅黑" panose="020B0503020204020204" charset="-122"/>
              </a:rPr>
              <a:t>－</a:t>
            </a:r>
            <a:r>
              <a:rPr sz="900" b="1" spc="0" dirty="0">
                <a:solidFill>
                  <a:schemeClr val="dk1"/>
                </a:solidFill>
                <a:latin typeface="微软雅黑" panose="020B0503020204020204" charset="-122"/>
                <a:ea typeface="微软雅黑" panose="020B0503020204020204" charset="-122"/>
                <a:cs typeface="微软雅黑" panose="020B0503020204020204" charset="-122"/>
              </a:rPr>
              <a:t>28)</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5"/>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图片 3"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249"/>
          <p:cNvSpPr/>
          <p:nvPr/>
        </p:nvSpPr>
        <p:spPr>
          <a:xfrm>
            <a:off x="73705" y="779145"/>
            <a:ext cx="5488895" cy="4999355"/>
          </a:xfrm>
          <a:prstGeom prst="rect">
            <a:avLst/>
          </a:prstGeom>
        </p:spPr>
        <p:txBody>
          <a:bodyPr vert="horz" wrap="square" lIns="0" tIns="0" rIns="0" bIns="0"/>
          <a:lstStyle/>
          <a:p>
            <a:pPr algn="l" rtl="0" eaLnBrk="0">
              <a:lnSpc>
                <a:spcPct val="66000"/>
              </a:lnSpc>
            </a:pP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0510" algn="l" rtl="0" eaLnBrk="0">
              <a:lnSpc>
                <a:spcPct val="134000"/>
              </a:lnSpc>
            </a:pPr>
            <a:r>
              <a:rPr sz="1600" spc="60" dirty="0">
                <a:solidFill>
                  <a:srgbClr val="000000"/>
                </a:solidFill>
                <a:latin typeface="微软雅黑" panose="020B0503020204020204" charset="-122"/>
                <a:ea typeface="微软雅黑" panose="020B0503020204020204" charset="-122"/>
                <a:cs typeface="微软雅黑" panose="020B0503020204020204" charset="-122"/>
              </a:rPr>
              <a:t>编码器是将角位移和线位移转换成数字量的一种数字传感器，以其高精度、高分</a:t>
            </a:r>
            <a:r>
              <a:rPr sz="1600" spc="10" dirty="0">
                <a:solidFill>
                  <a:srgbClr val="000000"/>
                </a:solidFill>
                <a:latin typeface="微软雅黑" panose="020B0503020204020204" charset="-122"/>
                <a:ea typeface="微软雅黑" panose="020B0503020204020204" charset="-122"/>
                <a:cs typeface="微软雅黑" panose="020B0503020204020204" charset="-122"/>
              </a:rPr>
              <a:t>辨</a:t>
            </a:r>
            <a:r>
              <a:rPr sz="1600" spc="60" dirty="0">
                <a:solidFill>
                  <a:srgbClr val="000000"/>
                </a:solidFill>
                <a:latin typeface="微软雅黑" panose="020B0503020204020204" charset="-122"/>
                <a:ea typeface="微软雅黑" panose="020B0503020204020204" charset="-122"/>
                <a:cs typeface="微软雅黑" panose="020B0503020204020204" charset="-122"/>
              </a:rPr>
              <a:t>率和高可靠性等优势被广泛应用于各种位移的测量。根据结构形式分有直线式编码器</a:t>
            </a:r>
            <a:r>
              <a:rPr sz="1600" spc="10" dirty="0">
                <a:solidFill>
                  <a:srgbClr val="000000"/>
                </a:solidFill>
                <a:latin typeface="微软雅黑" panose="020B0503020204020204" charset="-122"/>
                <a:ea typeface="微软雅黑" panose="020B0503020204020204" charset="-122"/>
                <a:cs typeface="微软雅黑" panose="020B0503020204020204" charset="-122"/>
              </a:rPr>
              <a:t>和</a:t>
            </a:r>
            <a:r>
              <a:rPr sz="1600" spc="40" dirty="0">
                <a:solidFill>
                  <a:srgbClr val="000000"/>
                </a:solidFill>
                <a:latin typeface="微软雅黑" panose="020B0503020204020204" charset="-122"/>
                <a:ea typeface="微软雅黑" panose="020B0503020204020204" charset="-122"/>
                <a:cs typeface="微软雅黑" panose="020B0503020204020204" charset="-122"/>
              </a:rPr>
              <a:t>旋转式编码器。直线式编码器用于测量直线位移，旋转式编码器用于测量角位</a:t>
            </a:r>
            <a:r>
              <a:rPr sz="1600" spc="0" dirty="0">
                <a:solidFill>
                  <a:srgbClr val="000000"/>
                </a:solidFill>
                <a:latin typeface="微软雅黑" panose="020B0503020204020204" charset="-122"/>
                <a:ea typeface="微软雅黑" panose="020B0503020204020204" charset="-122"/>
                <a:cs typeface="微软雅黑" panose="020B0503020204020204" charset="-122"/>
              </a:rPr>
              <a:t>移，旋转</a:t>
            </a:r>
            <a:r>
              <a:rPr sz="1600" spc="40" dirty="0">
                <a:solidFill>
                  <a:srgbClr val="000000"/>
                </a:solidFill>
                <a:latin typeface="微软雅黑" panose="020B0503020204020204" charset="-122"/>
                <a:ea typeface="微软雅黑" panose="020B0503020204020204" charset="-122"/>
                <a:cs typeface="微软雅黑" panose="020B0503020204020204" charset="-122"/>
              </a:rPr>
              <a:t>式编码器是测量角度最直接、最有效的数字编码</a:t>
            </a:r>
            <a:r>
              <a:rPr sz="1600" spc="20" dirty="0">
                <a:solidFill>
                  <a:srgbClr val="000000"/>
                </a:solidFill>
                <a:latin typeface="微软雅黑" panose="020B0503020204020204" charset="-122"/>
                <a:ea typeface="微软雅黑" panose="020B0503020204020204" charset="-122"/>
                <a:cs typeface="微软雅黑" panose="020B0503020204020204" charset="-122"/>
              </a:rPr>
              <a:t>器</a:t>
            </a:r>
            <a:r>
              <a:rPr sz="16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286385" algn="l" rtl="0" eaLnBrk="0">
              <a:lnSpc>
                <a:spcPts val="1310"/>
              </a:lnSpc>
              <a:spcBef>
                <a:spcPts val="640"/>
              </a:spcBef>
            </a:pPr>
            <a:r>
              <a:rPr sz="1600" b="1" spc="-10" dirty="0">
                <a:solidFill>
                  <a:srgbClr val="000000"/>
                </a:solidFill>
                <a:latin typeface="微软雅黑" panose="020B0503020204020204" charset="-122"/>
                <a:ea typeface="微软雅黑" panose="020B0503020204020204" charset="-122"/>
                <a:cs typeface="微软雅黑" panose="020B0503020204020204" charset="-122"/>
              </a:rPr>
              <a:t>1.</a:t>
            </a:r>
            <a:r>
              <a:rPr sz="1600" spc="-10" dirty="0">
                <a:solidFill>
                  <a:srgbClr val="000000"/>
                </a:solidFill>
                <a:latin typeface="微软雅黑" panose="020B0503020204020204" charset="-122"/>
                <a:ea typeface="微软雅黑" panose="020B0503020204020204" charset="-122"/>
                <a:cs typeface="微软雅黑" panose="020B0503020204020204" charset="-122"/>
              </a:rPr>
              <a:t>光电式编</a:t>
            </a:r>
            <a:r>
              <a:rPr sz="1600" spc="0" dirty="0">
                <a:solidFill>
                  <a:srgbClr val="000000"/>
                </a:solidFill>
                <a:latin typeface="微软雅黑" panose="020B0503020204020204" charset="-122"/>
                <a:ea typeface="微软雅黑" panose="020B0503020204020204" charset="-122"/>
                <a:cs typeface="微软雅黑" panose="020B0503020204020204" charset="-122"/>
              </a:rPr>
              <a:t>码器</a:t>
            </a: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3000"/>
              </a:lnSpc>
            </a:pP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280035" eaLnBrk="0">
              <a:lnSpc>
                <a:spcPct val="92000"/>
              </a:lnSpc>
              <a:spcBef>
                <a:spcPts val="5"/>
              </a:spcBef>
            </a:pPr>
            <a:r>
              <a:rPr sz="1600" spc="70" dirty="0">
                <a:solidFill>
                  <a:srgbClr val="000000"/>
                </a:solidFill>
                <a:latin typeface="微软雅黑" panose="020B0503020204020204" charset="-122"/>
                <a:ea typeface="微软雅黑" panose="020B0503020204020204" charset="-122"/>
                <a:cs typeface="微软雅黑" panose="020B0503020204020204" charset="-122"/>
              </a:rPr>
              <a:t>光电式编码器主要由安装在旋转轴上的编码圆盘</a:t>
            </a:r>
            <a:r>
              <a:rPr sz="1600" b="1" spc="70" dirty="0">
                <a:solidFill>
                  <a:srgbClr val="000000"/>
                </a:solidFill>
                <a:latin typeface="微软雅黑" panose="020B0503020204020204" charset="-122"/>
                <a:ea typeface="微软雅黑" panose="020B0503020204020204" charset="-122"/>
                <a:cs typeface="微软雅黑" panose="020B0503020204020204" charset="-122"/>
              </a:rPr>
              <a:t>(</a:t>
            </a:r>
            <a:r>
              <a:rPr sz="1600" spc="70" dirty="0">
                <a:solidFill>
                  <a:srgbClr val="000000"/>
                </a:solidFill>
                <a:latin typeface="微软雅黑" panose="020B0503020204020204" charset="-122"/>
                <a:ea typeface="微软雅黑" panose="020B0503020204020204" charset="-122"/>
                <a:cs typeface="微软雅黑" panose="020B0503020204020204" charset="-122"/>
              </a:rPr>
              <a:t>码盘</a:t>
            </a:r>
            <a:r>
              <a:rPr sz="1600" b="1" spc="70" dirty="0">
                <a:solidFill>
                  <a:srgbClr val="000000"/>
                </a:solidFill>
                <a:latin typeface="微软雅黑" panose="020B0503020204020204" charset="-122"/>
                <a:ea typeface="微软雅黑" panose="020B0503020204020204" charset="-122"/>
                <a:cs typeface="微软雅黑" panose="020B0503020204020204" charset="-122"/>
              </a:rPr>
              <a:t>)</a:t>
            </a:r>
            <a:r>
              <a:rPr sz="1600" spc="70" dirty="0">
                <a:solidFill>
                  <a:srgbClr val="000000"/>
                </a:solidFill>
                <a:latin typeface="微软雅黑" panose="020B0503020204020204" charset="-122"/>
                <a:ea typeface="微软雅黑" panose="020B0503020204020204" charset="-122"/>
                <a:cs typeface="微软雅黑" panose="020B0503020204020204" charset="-122"/>
              </a:rPr>
              <a:t>、</a:t>
            </a:r>
            <a:r>
              <a:rPr sz="1600" spc="70" dirty="0" err="1">
                <a:solidFill>
                  <a:srgbClr val="000000"/>
                </a:solidFill>
                <a:latin typeface="微软雅黑" panose="020B0503020204020204" charset="-122"/>
                <a:ea typeface="微软雅黑" panose="020B0503020204020204" charset="-122"/>
                <a:cs typeface="微软雅黑" panose="020B0503020204020204" charset="-122"/>
              </a:rPr>
              <a:t>窄缝以及安装在</a:t>
            </a:r>
            <a:r>
              <a:rPr sz="1600" spc="0" dirty="0" err="1">
                <a:solidFill>
                  <a:srgbClr val="000000"/>
                </a:solidFill>
                <a:latin typeface="微软雅黑" panose="020B0503020204020204" charset="-122"/>
                <a:ea typeface="微软雅黑" panose="020B0503020204020204" charset="-122"/>
                <a:cs typeface="微软雅黑" panose="020B0503020204020204" charset="-122"/>
              </a:rPr>
              <a:t>圆盘两边</a:t>
            </a:r>
            <a:r>
              <a:rPr lang="zh-CN" altLang="en-US" sz="1600" spc="20" dirty="0">
                <a:solidFill>
                  <a:srgbClr val="000000"/>
                </a:solidFill>
                <a:latin typeface="微软雅黑" panose="020B0503020204020204" charset="-122"/>
                <a:ea typeface="微软雅黑" panose="020B0503020204020204" charset="-122"/>
                <a:cs typeface="微软雅黑" panose="020B0503020204020204" charset="-122"/>
              </a:rPr>
              <a:t>的光源和光电元件等组成，其基本结构如图</a:t>
            </a:r>
            <a:r>
              <a:rPr lang="en-US" altLang="zh-CN" sz="1600" b="1" spc="20" dirty="0">
                <a:solidFill>
                  <a:srgbClr val="000000"/>
                </a:solidFill>
                <a:latin typeface="微软雅黑" panose="020B0503020204020204" charset="-122"/>
                <a:ea typeface="微软雅黑" panose="020B0503020204020204" charset="-122"/>
                <a:cs typeface="微软雅黑" panose="020B0503020204020204" charset="-122"/>
              </a:rPr>
              <a:t>9</a:t>
            </a:r>
            <a:r>
              <a:rPr lang="zh-CN" altLang="en-US" sz="160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600" b="1" spc="0" dirty="0">
                <a:solidFill>
                  <a:srgbClr val="000000"/>
                </a:solidFill>
                <a:latin typeface="微软雅黑" panose="020B0503020204020204" charset="-122"/>
                <a:ea typeface="微软雅黑" panose="020B0503020204020204" charset="-122"/>
                <a:cs typeface="微软雅黑" panose="020B0503020204020204" charset="-122"/>
              </a:rPr>
              <a:t>17</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所示ꎮ码盘由光学玻璃制成，其上刻有</a:t>
            </a:r>
            <a:r>
              <a:rPr lang="zh-CN" altLang="en-US" sz="1600" spc="60" dirty="0">
                <a:solidFill>
                  <a:srgbClr val="000000"/>
                </a:solidFill>
                <a:latin typeface="微软雅黑" panose="020B0503020204020204" charset="-122"/>
                <a:ea typeface="微软雅黑" panose="020B0503020204020204" charset="-122"/>
                <a:cs typeface="微软雅黑" panose="020B0503020204020204" charset="-122"/>
              </a:rPr>
              <a:t>许多同心码道，每位码道上都有按一定规律排列的透光和不透光部分，即亮</a:t>
            </a:r>
            <a:r>
              <a:rPr lang="zh-CN" altLang="en-US" sz="1600" spc="40" dirty="0">
                <a:solidFill>
                  <a:srgbClr val="000000"/>
                </a:solidFill>
                <a:latin typeface="微软雅黑" panose="020B0503020204020204" charset="-122"/>
                <a:ea typeface="微软雅黑" panose="020B0503020204020204" charset="-122"/>
                <a:cs typeface="微软雅黑" panose="020B0503020204020204" charset="-122"/>
              </a:rPr>
              <a:t>区</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和暗区ꎮ</a:t>
            </a:r>
            <a:r>
              <a:rPr lang="zh-CN" altLang="en-US" sz="1600" spc="20" dirty="0">
                <a:solidFill>
                  <a:srgbClr val="000000"/>
                </a:solidFill>
                <a:latin typeface="微软雅黑" panose="020B0503020204020204" charset="-122"/>
                <a:ea typeface="微软雅黑" panose="020B0503020204020204" charset="-122"/>
                <a:cs typeface="微软雅黑" panose="020B0503020204020204" charset="-122"/>
              </a:rPr>
              <a:t>码盘构造如图</a:t>
            </a:r>
            <a:r>
              <a:rPr lang="en-US" altLang="zh-CN" sz="1600" b="1" spc="20" dirty="0">
                <a:solidFill>
                  <a:srgbClr val="000000"/>
                </a:solidFill>
                <a:latin typeface="微软雅黑" panose="020B0503020204020204" charset="-122"/>
                <a:ea typeface="微软雅黑" panose="020B0503020204020204" charset="-122"/>
                <a:cs typeface="微软雅黑" panose="020B0503020204020204" charset="-122"/>
              </a:rPr>
              <a:t>9</a:t>
            </a:r>
            <a:r>
              <a:rPr lang="zh-CN" altLang="en-US" sz="1600"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600" b="1" spc="20" dirty="0">
                <a:solidFill>
                  <a:srgbClr val="000000"/>
                </a:solidFill>
                <a:latin typeface="微软雅黑" panose="020B0503020204020204" charset="-122"/>
                <a:ea typeface="微软雅黑" panose="020B0503020204020204" charset="-122"/>
                <a:cs typeface="微软雅黑" panose="020B0503020204020204" charset="-122"/>
              </a:rPr>
              <a:t>18</a:t>
            </a:r>
            <a:r>
              <a:rPr lang="zh-CN" altLang="en-US" sz="1600" spc="20" dirty="0">
                <a:solidFill>
                  <a:srgbClr val="000000"/>
                </a:solidFill>
                <a:latin typeface="微软雅黑" panose="020B0503020204020204" charset="-122"/>
                <a:ea typeface="微软雅黑" panose="020B0503020204020204" charset="-122"/>
                <a:cs typeface="微软雅黑" panose="020B0503020204020204" charset="-122"/>
              </a:rPr>
              <a:t>所示，它是一个</a:t>
            </a:r>
            <a:r>
              <a:rPr lang="en-US" altLang="zh-CN" sz="1600" b="1" spc="20" dirty="0">
                <a:solidFill>
                  <a:srgbClr val="000000"/>
                </a:solidFill>
                <a:latin typeface="微软雅黑" panose="020B0503020204020204" charset="-122"/>
                <a:ea typeface="微软雅黑" panose="020B0503020204020204" charset="-122"/>
                <a:cs typeface="微软雅黑" panose="020B0503020204020204" charset="-122"/>
              </a:rPr>
              <a:t>6</a:t>
            </a:r>
            <a:r>
              <a:rPr lang="zh-CN" altLang="en-US" sz="1600" spc="20" dirty="0">
                <a:solidFill>
                  <a:srgbClr val="000000"/>
                </a:solidFill>
                <a:latin typeface="微软雅黑" panose="020B0503020204020204" charset="-122"/>
                <a:ea typeface="微软雅黑" panose="020B0503020204020204" charset="-122"/>
                <a:cs typeface="微软雅黑" panose="020B0503020204020204" charset="-122"/>
              </a:rPr>
              <a:t>位二进制码盘ꎮ当光源将光投</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射在码盘上时，转动</a:t>
            </a:r>
            <a:r>
              <a:rPr lang="zh-CN" altLang="en-US" sz="1600" spc="50" dirty="0">
                <a:solidFill>
                  <a:srgbClr val="000000"/>
                </a:solidFill>
                <a:latin typeface="微软雅黑" panose="020B0503020204020204" charset="-122"/>
                <a:ea typeface="微软雅黑" panose="020B0503020204020204" charset="-122"/>
                <a:cs typeface="微软雅黑" panose="020B0503020204020204" charset="-122"/>
              </a:rPr>
              <a:t>码盘，通过亮区的光线经窄缝后，由光敏元件接收ꎮ光敏元件的排列与码</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道一一对应，</a:t>
            </a:r>
            <a:r>
              <a:rPr lang="zh-CN" altLang="en-US" sz="1600" spc="20" dirty="0">
                <a:solidFill>
                  <a:srgbClr val="000000"/>
                </a:solidFill>
                <a:latin typeface="微软雅黑" panose="020B0503020204020204" charset="-122"/>
                <a:ea typeface="微软雅黑" panose="020B0503020204020204" charset="-122"/>
                <a:cs typeface="微软雅黑" panose="020B0503020204020204" charset="-122"/>
              </a:rPr>
              <a:t>对应于亮区和暗区的光敏元件输出的信号，前者为</a:t>
            </a:r>
            <a:r>
              <a:rPr lang="zh-CN" altLang="en-US" sz="1600" b="1" spc="2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600" b="1" spc="2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600" b="1" spc="2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spc="2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后者为</a:t>
            </a:r>
            <a:r>
              <a:rPr lang="zh-CN" altLang="en-US" sz="1600" b="1" spc="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600" b="1" spc="0" dirty="0">
                <a:solidFill>
                  <a:srgbClr val="000000"/>
                </a:solidFill>
                <a:latin typeface="微软雅黑" panose="020B0503020204020204" charset="-122"/>
                <a:ea typeface="微软雅黑" panose="020B0503020204020204" charset="-122"/>
                <a:cs typeface="微软雅黑" panose="020B0503020204020204" charset="-122"/>
              </a:rPr>
              <a:t>0”</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。当码盘旋至不同位</a:t>
            </a:r>
            <a:r>
              <a:rPr lang="zh-CN" altLang="en-US" sz="1600" spc="50" dirty="0">
                <a:solidFill>
                  <a:srgbClr val="000000"/>
                </a:solidFill>
                <a:latin typeface="微软雅黑" panose="020B0503020204020204" charset="-122"/>
                <a:ea typeface="微软雅黑" panose="020B0503020204020204" charset="-122"/>
                <a:cs typeface="微软雅黑" panose="020B0503020204020204" charset="-122"/>
              </a:rPr>
              <a:t>置时，光敏元件输出信号的组合反映出按一定规律编码的数字量，代表了码盘</a:t>
            </a:r>
            <a:r>
              <a:rPr lang="zh-CN" altLang="en-US" sz="1600" spc="40" dirty="0">
                <a:solidFill>
                  <a:srgbClr val="000000"/>
                </a:solidFill>
                <a:latin typeface="微软雅黑" panose="020B0503020204020204" charset="-122"/>
                <a:ea typeface="微软雅黑" panose="020B0503020204020204" charset="-122"/>
                <a:cs typeface="微软雅黑" panose="020B0503020204020204" charset="-122"/>
              </a:rPr>
              <a:t>轴</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的角位</a:t>
            </a:r>
            <a:r>
              <a:rPr lang="zh-CN" altLang="en-US" sz="1600" spc="30" dirty="0">
                <a:solidFill>
                  <a:srgbClr val="000000"/>
                </a:solidFill>
                <a:latin typeface="微软雅黑" panose="020B0503020204020204" charset="-122"/>
                <a:ea typeface="微软雅黑" panose="020B0503020204020204" charset="-122"/>
                <a:cs typeface="微软雅黑" panose="020B0503020204020204" charset="-122"/>
              </a:rPr>
              <a:t>移大小</a:t>
            </a:r>
            <a:r>
              <a:rPr lang="zh-CN" altLang="en-US" sz="1600" spc="20" dirty="0">
                <a:solidFill>
                  <a:srgbClr val="000000"/>
                </a:solidFill>
                <a:latin typeface="微软雅黑" panose="020B0503020204020204" charset="-122"/>
                <a:ea typeface="微软雅黑" panose="020B0503020204020204" charset="-122"/>
                <a:cs typeface="微软雅黑" panose="020B0503020204020204" charset="-122"/>
              </a:rPr>
              <a:t>ꎮ</a:t>
            </a:r>
            <a:endParaRPr lang="zh-CN"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280035" algn="l" rtl="0" eaLnBrk="0">
              <a:lnSpc>
                <a:spcPct val="92000"/>
              </a:lnSpc>
              <a:spcBef>
                <a:spcPts val="5"/>
              </a:spcBef>
            </a:pPr>
            <a:endParaRPr lang="zh-CN" altLang="en-US" sz="160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0" y="245527"/>
            <a:ext cx="6096000" cy="345440"/>
          </a:xfrm>
          <a:prstGeom prst="rect">
            <a:avLst/>
          </a:prstGeom>
          <a:noFill/>
        </p:spPr>
        <p:txBody>
          <a:bodyPr wrap="square">
            <a:spAutoFit/>
          </a:bodyPr>
          <a:lstStyle/>
          <a:p>
            <a:pPr marL="12700" algn="l" rtl="0" eaLnBrk="0">
              <a:lnSpc>
                <a:spcPct val="92000"/>
              </a:lnSpc>
              <a:spcBef>
                <a:spcPts val="0"/>
              </a:spcBef>
            </a:pP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9.4.2</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编</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码</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器</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8" name="textbox 260"/>
          <p:cNvSpPr/>
          <p:nvPr>
            <p:custDataLst>
              <p:tags r:id="rId5"/>
            </p:custDataLst>
          </p:nvPr>
        </p:nvSpPr>
        <p:spPr>
          <a:xfrm>
            <a:off x="5982210" y="2761642"/>
            <a:ext cx="5701790" cy="2266463"/>
          </a:xfrm>
          <a:prstGeom prst="rect">
            <a:avLst/>
          </a:prstGeom>
        </p:spPr>
        <p:txBody>
          <a:bodyPr vert="horz" wrap="square" lIns="0" tIns="0" rIns="0" bIns="0"/>
          <a:lstStyle/>
          <a:p>
            <a:pPr algn="l" rtl="0" eaLnBrk="0">
              <a:lnSpc>
                <a:spcPct val="75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33000"/>
              </a:lnSpc>
            </a:pPr>
            <a:r>
              <a:rPr sz="1100" spc="70" dirty="0">
                <a:solidFill>
                  <a:schemeClr val="dk1"/>
                </a:solidFill>
                <a:latin typeface="微软雅黑" panose="020B0503020204020204" charset="-122"/>
                <a:ea typeface="微软雅黑" panose="020B0503020204020204" charset="-122"/>
                <a:cs typeface="微软雅黑" panose="020B0503020204020204" charset="-122"/>
              </a:rPr>
              <a:t>光电式编码器中码盘的精度决定了光电编码器的精度ꎮ码盘采用照相腐蚀法制作</a:t>
            </a:r>
            <a:r>
              <a:rPr sz="1100" spc="60" dirty="0">
                <a:solidFill>
                  <a:schemeClr val="dk1"/>
                </a:solidFill>
                <a:latin typeface="微软雅黑" panose="020B0503020204020204" charset="-122"/>
                <a:ea typeface="微软雅黑" panose="020B0503020204020204" charset="-122"/>
                <a:cs typeface="微软雅黑" panose="020B0503020204020204" charset="-122"/>
              </a:rPr>
              <a:t>，</a:t>
            </a:r>
            <a:r>
              <a:rPr sz="1100" spc="20" dirty="0">
                <a:solidFill>
                  <a:schemeClr val="dk1"/>
                </a:solidFill>
                <a:latin typeface="微软雅黑" panose="020B0503020204020204" charset="-122"/>
                <a:ea typeface="微软雅黑" panose="020B0503020204020204" charset="-122"/>
                <a:cs typeface="微软雅黑" panose="020B0503020204020204" charset="-122"/>
              </a:rPr>
              <a:t>要求分度精确，明暗交替处有陡峭的边缘，以便减少逻辑</a:t>
            </a:r>
            <a:r>
              <a:rPr sz="1100" b="1" spc="20" dirty="0">
                <a:solidFill>
                  <a:schemeClr val="dk1"/>
                </a:solidFill>
                <a:latin typeface="微软雅黑" panose="020B0503020204020204" charset="-122"/>
                <a:ea typeface="微软雅黑" panose="020B0503020204020204" charset="-122"/>
                <a:cs typeface="微软雅黑" panose="020B0503020204020204" charset="-122"/>
              </a:rPr>
              <a:t>“0”</a:t>
            </a:r>
            <a:r>
              <a:rPr sz="1100" spc="20" dirty="0">
                <a:solidFill>
                  <a:schemeClr val="dk1"/>
                </a:solidFill>
                <a:latin typeface="微软雅黑" panose="020B0503020204020204" charset="-122"/>
                <a:ea typeface="微软雅黑" panose="020B0503020204020204" charset="-122"/>
                <a:cs typeface="微软雅黑" panose="020B0503020204020204" charset="-122"/>
              </a:rPr>
              <a:t>和</a:t>
            </a:r>
            <a:r>
              <a:rPr sz="1100" b="1" spc="10" dirty="0">
                <a:solidFill>
                  <a:schemeClr val="dk1"/>
                </a:solidFill>
                <a:latin typeface="微软雅黑" panose="020B0503020204020204" charset="-122"/>
                <a:ea typeface="微软雅黑" panose="020B0503020204020204" charset="-122"/>
                <a:cs typeface="微软雅黑" panose="020B0503020204020204" charset="-122"/>
              </a:rPr>
              <a:t>“</a:t>
            </a:r>
            <a:r>
              <a:rPr sz="1100" b="1" spc="0" dirty="0">
                <a:solidFill>
                  <a:schemeClr val="dk1"/>
                </a:solidFill>
                <a:latin typeface="微软雅黑" panose="020B0503020204020204" charset="-122"/>
                <a:ea typeface="微软雅黑" panose="020B0503020204020204" charset="-122"/>
                <a:cs typeface="微软雅黑" panose="020B0503020204020204" charset="-122"/>
              </a:rPr>
              <a:t>1”</a:t>
            </a:r>
            <a:r>
              <a:rPr sz="1100" spc="0" dirty="0">
                <a:solidFill>
                  <a:schemeClr val="dk1"/>
                </a:solidFill>
                <a:latin typeface="微软雅黑" panose="020B0503020204020204" charset="-122"/>
                <a:ea typeface="微软雅黑" panose="020B0503020204020204" charset="-122"/>
                <a:cs typeface="微软雅黑" panose="020B0503020204020204" charset="-122"/>
              </a:rPr>
              <a:t>相互转换时引起的噪</a:t>
            </a:r>
            <a:r>
              <a:rPr sz="1100" spc="50" dirty="0">
                <a:solidFill>
                  <a:schemeClr val="dk1"/>
                </a:solidFill>
                <a:latin typeface="微软雅黑" panose="020B0503020204020204" charset="-122"/>
                <a:ea typeface="微软雅黑" panose="020B0503020204020204" charset="-122"/>
                <a:cs typeface="微软雅黑" panose="020B0503020204020204" charset="-122"/>
              </a:rPr>
              <a:t>声。这要求码盘材料材质精细，光学投影精确ꎮ编码器码盘按其所用码</a:t>
            </a:r>
            <a:r>
              <a:rPr sz="1100" spc="20" dirty="0">
                <a:solidFill>
                  <a:schemeClr val="dk1"/>
                </a:solidFill>
                <a:latin typeface="微软雅黑" panose="020B0503020204020204" charset="-122"/>
                <a:ea typeface="微软雅黑" panose="020B0503020204020204" charset="-122"/>
                <a:cs typeface="微软雅黑" panose="020B0503020204020204" charset="-122"/>
              </a:rPr>
              <a:t>制</a:t>
            </a:r>
            <a:r>
              <a:rPr sz="1100" spc="0" dirty="0">
                <a:solidFill>
                  <a:schemeClr val="dk1"/>
                </a:solidFill>
                <a:latin typeface="微软雅黑" panose="020B0503020204020204" charset="-122"/>
                <a:ea typeface="微软雅黑" panose="020B0503020204020204" charset="-122"/>
                <a:cs typeface="微软雅黑" panose="020B0503020204020204" charset="-122"/>
              </a:rPr>
              <a:t>可分为二进制</a:t>
            </a:r>
            <a:r>
              <a:rPr sz="1100" spc="20" dirty="0">
                <a:solidFill>
                  <a:schemeClr val="dk1"/>
                </a:solidFill>
                <a:latin typeface="微软雅黑" panose="020B0503020204020204" charset="-122"/>
                <a:ea typeface="微软雅黑" panose="020B0503020204020204" charset="-122"/>
                <a:cs typeface="微软雅黑" panose="020B0503020204020204" charset="-122"/>
              </a:rPr>
              <a:t>码、十进制码、格雷码</a:t>
            </a:r>
            <a:r>
              <a:rPr sz="1100" b="1" spc="20" dirty="0">
                <a:solidFill>
                  <a:schemeClr val="dk1"/>
                </a:solidFill>
                <a:latin typeface="微软雅黑" panose="020B0503020204020204" charset="-122"/>
                <a:ea typeface="微软雅黑" panose="020B0503020204020204" charset="-122"/>
                <a:cs typeface="微软雅黑" panose="020B0503020204020204" charset="-122"/>
              </a:rPr>
              <a:t>(</a:t>
            </a:r>
            <a:r>
              <a:rPr sz="1100" spc="20" dirty="0">
                <a:solidFill>
                  <a:schemeClr val="dk1"/>
                </a:solidFill>
                <a:latin typeface="微软雅黑" panose="020B0503020204020204" charset="-122"/>
                <a:ea typeface="微软雅黑" panose="020B0503020204020204" charset="-122"/>
                <a:cs typeface="微软雅黑" panose="020B0503020204020204" charset="-122"/>
              </a:rPr>
              <a:t>循环码</a:t>
            </a:r>
            <a:r>
              <a:rPr sz="1100" b="1" spc="2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等ꎮ</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76860" algn="l" rtl="0" eaLnBrk="0">
              <a:lnSpc>
                <a:spcPts val="1310"/>
              </a:lnSpc>
              <a:spcBef>
                <a:spcPts val="600"/>
              </a:spcBef>
            </a:pPr>
            <a:r>
              <a:rPr sz="1100" b="1" spc="-10" dirty="0">
                <a:solidFill>
                  <a:schemeClr val="dk1"/>
                </a:solidFill>
                <a:latin typeface="微软雅黑" panose="020B0503020204020204" charset="-122"/>
                <a:ea typeface="微软雅黑" panose="020B0503020204020204" charset="-122"/>
                <a:cs typeface="微软雅黑" panose="020B0503020204020204" charset="-122"/>
              </a:rPr>
              <a:t>2</a:t>
            </a:r>
            <a:r>
              <a:rPr sz="1100" b="1" spc="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增量式编码器</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en-US" altLang="en-US" sz="600" dirty="0">
              <a:solidFill>
                <a:schemeClr val="dk1"/>
              </a:solidFill>
              <a:latin typeface="微软雅黑" panose="020B0503020204020204" charset="-122"/>
              <a:ea typeface="微软雅黑" panose="020B0503020204020204" charset="-122"/>
              <a:cs typeface="微软雅黑" panose="020B0503020204020204" charset="-122"/>
            </a:endParaRPr>
          </a:p>
          <a:p>
            <a:pPr marL="13970" indent="276225" algn="l" rtl="0" eaLnBrk="0">
              <a:lnSpc>
                <a:spcPct val="133000"/>
              </a:lnSpc>
              <a:spcBef>
                <a:spcPts val="5"/>
              </a:spcBef>
            </a:pPr>
            <a:r>
              <a:rPr sz="1100" spc="20" dirty="0">
                <a:solidFill>
                  <a:schemeClr val="dk1"/>
                </a:solidFill>
                <a:latin typeface="微软雅黑" panose="020B0503020204020204" charset="-122"/>
                <a:ea typeface="微软雅黑" panose="020B0503020204020204" charset="-122"/>
                <a:cs typeface="微软雅黑" panose="020B0503020204020204" charset="-122"/>
              </a:rPr>
              <a:t>图</a:t>
            </a:r>
            <a:r>
              <a:rPr sz="1100" b="1" spc="20" dirty="0">
                <a:solidFill>
                  <a:schemeClr val="dk1"/>
                </a:solidFill>
                <a:latin typeface="微软雅黑" panose="020B0503020204020204" charset="-122"/>
                <a:ea typeface="微软雅黑" panose="020B0503020204020204" charset="-122"/>
                <a:cs typeface="微软雅黑" panose="020B0503020204020204" charset="-122"/>
              </a:rPr>
              <a:t>9</a:t>
            </a:r>
            <a:r>
              <a:rPr sz="1100" spc="20" dirty="0">
                <a:solidFill>
                  <a:schemeClr val="dk1"/>
                </a:solidFill>
                <a:latin typeface="微软雅黑" panose="020B0503020204020204" charset="-122"/>
                <a:ea typeface="微软雅黑" panose="020B0503020204020204" charset="-122"/>
                <a:cs typeface="微软雅黑" panose="020B0503020204020204" charset="-122"/>
              </a:rPr>
              <a:t>－</a:t>
            </a:r>
            <a:r>
              <a:rPr sz="1100" b="1" spc="20" dirty="0">
                <a:solidFill>
                  <a:schemeClr val="dk1"/>
                </a:solidFill>
                <a:latin typeface="微软雅黑" panose="020B0503020204020204" charset="-122"/>
                <a:ea typeface="微软雅黑" panose="020B0503020204020204" charset="-122"/>
                <a:cs typeface="微软雅黑" panose="020B0503020204020204" charset="-122"/>
              </a:rPr>
              <a:t>19</a:t>
            </a:r>
            <a:r>
              <a:rPr sz="1100" spc="20" dirty="0">
                <a:solidFill>
                  <a:schemeClr val="dk1"/>
                </a:solidFill>
                <a:latin typeface="微软雅黑" panose="020B0503020204020204" charset="-122"/>
                <a:ea typeface="微软雅黑" panose="020B0503020204020204" charset="-122"/>
                <a:cs typeface="微软雅黑" panose="020B0503020204020204" charset="-122"/>
              </a:rPr>
              <a:t>为增量式编码器的结构ꎮ增量式编码器结构简单，码盘被划分成若干</a:t>
            </a:r>
            <a:r>
              <a:rPr sz="1100" spc="0" dirty="0">
                <a:solidFill>
                  <a:schemeClr val="dk1"/>
                </a:solidFill>
                <a:latin typeface="微软雅黑" panose="020B0503020204020204" charset="-122"/>
                <a:ea typeface="微软雅黑" panose="020B0503020204020204" charset="-122"/>
                <a:cs typeface="微软雅黑" panose="020B0503020204020204" charset="-122"/>
              </a:rPr>
              <a:t>交替透</a:t>
            </a:r>
            <a:r>
              <a:rPr sz="1100" spc="50" dirty="0">
                <a:solidFill>
                  <a:schemeClr val="dk1"/>
                </a:solidFill>
                <a:latin typeface="微软雅黑" panose="020B0503020204020204" charset="-122"/>
                <a:ea typeface="微软雅黑" panose="020B0503020204020204" charset="-122"/>
                <a:cs typeface="微软雅黑" panose="020B0503020204020204" charset="-122"/>
              </a:rPr>
              <a:t>明和不透明扇形区，它一般只有三个码道，不能直接产生几位编码输出ꎮ</a:t>
            </a:r>
            <a:r>
              <a:rPr sz="1100" spc="0" dirty="0">
                <a:solidFill>
                  <a:schemeClr val="dk1"/>
                </a:solidFill>
                <a:latin typeface="微软雅黑" panose="020B0503020204020204" charset="-122"/>
                <a:ea typeface="微软雅黑" panose="020B0503020204020204" charset="-122"/>
                <a:cs typeface="微软雅黑" panose="020B0503020204020204" charset="-122"/>
              </a:rPr>
              <a:t>在码盘的两侧</a:t>
            </a:r>
            <a:r>
              <a:rPr sz="1100" spc="40" dirty="0">
                <a:solidFill>
                  <a:schemeClr val="dk1"/>
                </a:solidFill>
                <a:latin typeface="微软雅黑" panose="020B0503020204020204" charset="-122"/>
                <a:ea typeface="微软雅黑" panose="020B0503020204020204" charset="-122"/>
                <a:cs typeface="微软雅黑" panose="020B0503020204020204" charset="-122"/>
              </a:rPr>
              <a:t>分别安装光源和光电接收元件，当码盘转动时，光源通过码盘上三个码道，</a:t>
            </a:r>
            <a:r>
              <a:rPr sz="1100" spc="0" dirty="0">
                <a:solidFill>
                  <a:schemeClr val="dk1"/>
                </a:solidFill>
                <a:latin typeface="微软雅黑" panose="020B0503020204020204" charset="-122"/>
                <a:ea typeface="微软雅黑" panose="020B0503020204020204" charset="-122"/>
                <a:cs typeface="微软雅黑" panose="020B0503020204020204" charset="-122"/>
              </a:rPr>
              <a:t>有三个光电</a:t>
            </a:r>
            <a:r>
              <a:rPr sz="1100" spc="40" dirty="0">
                <a:solidFill>
                  <a:schemeClr val="dk1"/>
                </a:solidFill>
                <a:latin typeface="微软雅黑" panose="020B0503020204020204" charset="-122"/>
                <a:ea typeface="微软雅黑" panose="020B0503020204020204" charset="-122"/>
                <a:cs typeface="微软雅黑" panose="020B0503020204020204" charset="-122"/>
              </a:rPr>
              <a:t>接收元件接收，对应输出零位脉冲</a:t>
            </a:r>
            <a:r>
              <a:rPr sz="1100" b="1" spc="40" dirty="0">
                <a:solidFill>
                  <a:schemeClr val="dk1"/>
                </a:solidFill>
                <a:latin typeface="微软雅黑" panose="020B0503020204020204" charset="-122"/>
                <a:ea typeface="微软雅黑" panose="020B0503020204020204" charset="-122"/>
                <a:cs typeface="微软雅黑" panose="020B0503020204020204" charset="-122"/>
              </a:rPr>
              <a:t>(</a:t>
            </a:r>
            <a:r>
              <a:rPr sz="1100" b="1" spc="0" dirty="0">
                <a:solidFill>
                  <a:schemeClr val="dk1"/>
                </a:solidFill>
                <a:latin typeface="微软雅黑" panose="020B0503020204020204" charset="-122"/>
                <a:ea typeface="微软雅黑" panose="020B0503020204020204" charset="-122"/>
                <a:cs typeface="微软雅黑" panose="020B0503020204020204" charset="-122"/>
              </a:rPr>
              <a:t>Z</a:t>
            </a:r>
            <a:r>
              <a:rPr sz="1100" b="1" spc="40" dirty="0">
                <a:solidFill>
                  <a:schemeClr val="dk1"/>
                </a:solidFill>
                <a:latin typeface="微软雅黑" panose="020B0503020204020204" charset="-122"/>
                <a:ea typeface="微软雅黑" panose="020B0503020204020204" charset="-122"/>
                <a:cs typeface="微软雅黑" panose="020B0503020204020204" charset="-122"/>
              </a:rPr>
              <a:t>)</a:t>
            </a:r>
            <a:r>
              <a:rPr sz="1100" spc="40" dirty="0">
                <a:solidFill>
                  <a:schemeClr val="dk1"/>
                </a:solidFill>
                <a:latin typeface="微软雅黑" panose="020B0503020204020204" charset="-122"/>
                <a:ea typeface="微软雅黑" panose="020B0503020204020204" charset="-122"/>
                <a:cs typeface="微软雅黑" panose="020B0503020204020204" charset="-122"/>
              </a:rPr>
              <a:t>、增量脉冲</a:t>
            </a:r>
            <a:r>
              <a:rPr sz="1100" b="1" spc="40" dirty="0">
                <a:solidFill>
                  <a:schemeClr val="dk1"/>
                </a:solidFill>
                <a:latin typeface="微软雅黑" panose="020B0503020204020204" charset="-122"/>
                <a:ea typeface="微软雅黑" panose="020B0503020204020204" charset="-122"/>
                <a:cs typeface="微软雅黑" panose="020B0503020204020204" charset="-122"/>
              </a:rPr>
              <a:t>(</a:t>
            </a:r>
            <a:r>
              <a:rPr sz="1100" b="1" spc="0" dirty="0">
                <a:solidFill>
                  <a:schemeClr val="dk1"/>
                </a:solidFill>
                <a:latin typeface="微软雅黑" panose="020B0503020204020204" charset="-122"/>
                <a:ea typeface="微软雅黑" panose="020B0503020204020204" charset="-122"/>
                <a:cs typeface="微软雅黑" panose="020B0503020204020204" charset="-122"/>
              </a:rPr>
              <a:t>A</a:t>
            </a:r>
            <a:r>
              <a:rPr sz="1100" b="1" spc="40" dirty="0">
                <a:solidFill>
                  <a:schemeClr val="dk1"/>
                </a:solidFill>
                <a:latin typeface="微软雅黑" panose="020B0503020204020204" charset="-122"/>
                <a:ea typeface="微软雅黑" panose="020B0503020204020204" charset="-122"/>
                <a:cs typeface="微软雅黑" panose="020B0503020204020204" charset="-122"/>
              </a:rPr>
              <a:t>)</a:t>
            </a:r>
            <a:r>
              <a:rPr sz="1100" spc="40" dirty="0">
                <a:solidFill>
                  <a:schemeClr val="dk1"/>
                </a:solidFill>
                <a:latin typeface="微软雅黑" panose="020B0503020204020204" charset="-122"/>
                <a:ea typeface="微软雅黑" panose="020B0503020204020204" charset="-122"/>
                <a:cs typeface="微软雅黑" panose="020B0503020204020204" charset="-122"/>
              </a:rPr>
              <a:t>及辨向脉冲</a:t>
            </a:r>
            <a:r>
              <a:rPr sz="1100" b="1" spc="40" dirty="0">
                <a:solidFill>
                  <a:schemeClr val="dk1"/>
                </a:solidFill>
                <a:latin typeface="微软雅黑" panose="020B0503020204020204" charset="-122"/>
                <a:ea typeface="微软雅黑" panose="020B0503020204020204" charset="-122"/>
                <a:cs typeface="微软雅黑" panose="020B0503020204020204" charset="-122"/>
              </a:rPr>
              <a:t>(</a:t>
            </a:r>
            <a:r>
              <a:rPr sz="1100" b="1" spc="0" dirty="0">
                <a:solidFill>
                  <a:schemeClr val="dk1"/>
                </a:solidFill>
                <a:latin typeface="微软雅黑" panose="020B0503020204020204" charset="-122"/>
                <a:ea typeface="微软雅黑" panose="020B0503020204020204" charset="-122"/>
                <a:cs typeface="微软雅黑" panose="020B0503020204020204" charset="-122"/>
              </a:rPr>
              <a:t>B</a:t>
            </a:r>
            <a:r>
              <a:rPr sz="1100" b="1" spc="40" dirty="0">
                <a:solidFill>
                  <a:schemeClr val="dk1"/>
                </a:solidFill>
                <a:latin typeface="微软雅黑" panose="020B0503020204020204" charset="-122"/>
                <a:ea typeface="微软雅黑" panose="020B0503020204020204" charset="-122"/>
                <a:cs typeface="微软雅黑" panose="020B0503020204020204" charset="-122"/>
              </a:rPr>
              <a:t>)</a:t>
            </a:r>
            <a:r>
              <a:rPr sz="1100" spc="10" dirty="0">
                <a:solidFill>
                  <a:schemeClr val="dk1"/>
                </a:solidFill>
                <a:latin typeface="微软雅黑" panose="020B0503020204020204" charset="-122"/>
                <a:ea typeface="微软雅黑" panose="020B0503020204020204" charset="-122"/>
                <a:cs typeface="微软雅黑" panose="020B0503020204020204" charset="-122"/>
              </a:rPr>
              <a:t>三</a:t>
            </a:r>
            <a:r>
              <a:rPr sz="1100" spc="0" dirty="0">
                <a:solidFill>
                  <a:schemeClr val="dk1"/>
                </a:solidFill>
                <a:latin typeface="微软雅黑" panose="020B0503020204020204" charset="-122"/>
                <a:ea typeface="微软雅黑" panose="020B0503020204020204" charset="-122"/>
                <a:cs typeface="微软雅黑" panose="020B0503020204020204" charset="-122"/>
              </a:rPr>
              <a:t>个脉冲信号ꎮ</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261"/>
          <p:cNvSpPr/>
          <p:nvPr>
            <p:custDataLst>
              <p:tags r:id="rId6"/>
            </p:custDataLst>
          </p:nvPr>
        </p:nvSpPr>
        <p:spPr>
          <a:xfrm>
            <a:off x="73705" y="3021344"/>
            <a:ext cx="5908505" cy="2497455"/>
          </a:xfrm>
          <a:prstGeom prst="rect">
            <a:avLst/>
          </a:prstGeom>
        </p:spPr>
        <p:txBody>
          <a:bodyPr vert="horz" wrap="square" lIns="0" tIns="0" rIns="0" bIns="0"/>
          <a:lstStyle/>
          <a:p>
            <a:pPr algn="l" rtl="0" eaLnBrk="0">
              <a:lnSpc>
                <a:spcPct val="108000"/>
              </a:lnSpc>
            </a:pPr>
            <a:endParaRPr lang="en-US" altLang="en-US" sz="500" dirty="0">
              <a:solidFill>
                <a:schemeClr val="dk1"/>
              </a:solidFill>
              <a:latin typeface="微软雅黑" panose="020B0503020204020204" charset="-122"/>
              <a:ea typeface="微软雅黑" panose="020B0503020204020204" charset="-122"/>
            </a:endParaRPr>
          </a:p>
        </p:txBody>
      </p:sp>
      <p:pic>
        <p:nvPicPr>
          <p:cNvPr id="10" name="picture 262"/>
          <p:cNvPicPr>
            <a:picLocks noChangeAspect="1"/>
          </p:cNvPicPr>
          <p:nvPr/>
        </p:nvPicPr>
        <p:blipFill>
          <a:blip r:embed="rId7"/>
          <a:stretch>
            <a:fillRect/>
          </a:stretch>
        </p:blipFill>
        <p:spPr>
          <a:xfrm rot="21600000">
            <a:off x="9038917" y="419100"/>
            <a:ext cx="1975446" cy="1816481"/>
          </a:xfrm>
          <a:prstGeom prst="rect">
            <a:avLst/>
          </a:prstGeom>
        </p:spPr>
      </p:pic>
      <p:pic>
        <p:nvPicPr>
          <p:cNvPr id="12" name="picture 264"/>
          <p:cNvPicPr>
            <a:picLocks noChangeAspect="1"/>
          </p:cNvPicPr>
          <p:nvPr/>
        </p:nvPicPr>
        <p:blipFill>
          <a:blip r:embed="rId8"/>
          <a:stretch>
            <a:fillRect/>
          </a:stretch>
        </p:blipFill>
        <p:spPr>
          <a:xfrm rot="21600000">
            <a:off x="7283556" y="5006144"/>
            <a:ext cx="3079635" cy="1025309"/>
          </a:xfrm>
          <a:prstGeom prst="rect">
            <a:avLst/>
          </a:prstGeom>
        </p:spPr>
      </p:pic>
      <p:pic>
        <p:nvPicPr>
          <p:cNvPr id="13" name="picture 265"/>
          <p:cNvPicPr>
            <a:picLocks noChangeAspect="1"/>
          </p:cNvPicPr>
          <p:nvPr/>
        </p:nvPicPr>
        <p:blipFill>
          <a:blip r:embed="rId9"/>
          <a:stretch>
            <a:fillRect/>
          </a:stretch>
        </p:blipFill>
        <p:spPr>
          <a:xfrm rot="21600000">
            <a:off x="6248402" y="535651"/>
            <a:ext cx="1807845" cy="1378991"/>
          </a:xfrm>
          <a:prstGeom prst="rect">
            <a:avLst/>
          </a:prstGeom>
        </p:spPr>
      </p:pic>
      <p:sp>
        <p:nvSpPr>
          <p:cNvPr id="14" name="textbox 267"/>
          <p:cNvSpPr/>
          <p:nvPr>
            <p:custDataLst>
              <p:tags r:id="rId10"/>
            </p:custDataLst>
          </p:nvPr>
        </p:nvSpPr>
        <p:spPr>
          <a:xfrm>
            <a:off x="6626711" y="2235581"/>
            <a:ext cx="1325880" cy="52768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870"/>
              </a:lnSpc>
            </a:pPr>
            <a:r>
              <a:rPr sz="700" b="1" spc="-20" dirty="0">
                <a:solidFill>
                  <a:schemeClr val="dk1"/>
                </a:solidFill>
                <a:latin typeface="微软雅黑" panose="020B0503020204020204" charset="-122"/>
                <a:ea typeface="微软雅黑" panose="020B0503020204020204" charset="-122"/>
                <a:cs typeface="微软雅黑" panose="020B0503020204020204" charset="-122"/>
              </a:rPr>
              <a:t>1—</a:t>
            </a:r>
            <a:r>
              <a:rPr sz="700" spc="-20" dirty="0">
                <a:solidFill>
                  <a:schemeClr val="dk1"/>
                </a:solidFill>
                <a:latin typeface="微软雅黑" panose="020B0503020204020204" charset="-122"/>
                <a:ea typeface="微软雅黑" panose="020B0503020204020204" charset="-122"/>
                <a:cs typeface="微软雅黑" panose="020B0503020204020204" charset="-122"/>
              </a:rPr>
              <a:t>光源。</a:t>
            </a:r>
            <a:r>
              <a:rPr sz="700" b="1" spc="-20" dirty="0">
                <a:solidFill>
                  <a:schemeClr val="dk1"/>
                </a:solidFill>
                <a:latin typeface="微软雅黑" panose="020B0503020204020204" charset="-122"/>
                <a:ea typeface="微软雅黑" panose="020B0503020204020204" charset="-122"/>
                <a:cs typeface="微软雅黑" panose="020B0503020204020204" charset="-122"/>
              </a:rPr>
              <a:t>2—</a:t>
            </a:r>
            <a:r>
              <a:rPr sz="700" spc="-20" dirty="0">
                <a:solidFill>
                  <a:schemeClr val="dk1"/>
                </a:solidFill>
                <a:latin typeface="微软雅黑" panose="020B0503020204020204" charset="-122"/>
                <a:ea typeface="微软雅黑" panose="020B0503020204020204" charset="-122"/>
                <a:cs typeface="微软雅黑" panose="020B0503020204020204" charset="-122"/>
              </a:rPr>
              <a:t>透镜。</a:t>
            </a:r>
            <a:r>
              <a:rPr sz="700" b="1" spc="0" dirty="0">
                <a:solidFill>
                  <a:schemeClr val="dk1"/>
                </a:solidFill>
                <a:latin typeface="微软雅黑" panose="020B0503020204020204" charset="-122"/>
                <a:ea typeface="微软雅黑" panose="020B0503020204020204" charset="-122"/>
                <a:cs typeface="微软雅黑" panose="020B0503020204020204" charset="-122"/>
              </a:rPr>
              <a:t>3—</a:t>
            </a:r>
            <a:r>
              <a:rPr sz="700" spc="0" dirty="0">
                <a:solidFill>
                  <a:schemeClr val="dk1"/>
                </a:solidFill>
                <a:latin typeface="微软雅黑" panose="020B0503020204020204" charset="-122"/>
                <a:ea typeface="微软雅黑" panose="020B0503020204020204" charset="-122"/>
                <a:cs typeface="微软雅黑" panose="020B0503020204020204" charset="-122"/>
              </a:rPr>
              <a:t>码盘，</a:t>
            </a: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78105" algn="l" rtl="0" eaLnBrk="0">
              <a:lnSpc>
                <a:spcPts val="880"/>
              </a:lnSpc>
              <a:spcBef>
                <a:spcPts val="625"/>
              </a:spcBef>
            </a:pPr>
            <a:r>
              <a:rPr sz="700" b="1" spc="20" dirty="0">
                <a:solidFill>
                  <a:schemeClr val="dk1"/>
                </a:solidFill>
                <a:latin typeface="微软雅黑" panose="020B0503020204020204" charset="-122"/>
                <a:ea typeface="微软雅黑" panose="020B0503020204020204" charset="-122"/>
                <a:cs typeface="微软雅黑" panose="020B0503020204020204" charset="-122"/>
              </a:rPr>
              <a:t>4—</a:t>
            </a:r>
            <a:r>
              <a:rPr sz="700" spc="20" dirty="0">
                <a:solidFill>
                  <a:schemeClr val="dk1"/>
                </a:solidFill>
                <a:latin typeface="微软雅黑" panose="020B0503020204020204" charset="-122"/>
                <a:ea typeface="微软雅黑" panose="020B0503020204020204" charset="-122"/>
                <a:cs typeface="微软雅黑" panose="020B0503020204020204" charset="-122"/>
              </a:rPr>
              <a:t>窄缝。</a:t>
            </a:r>
            <a:r>
              <a:rPr sz="700" b="1" spc="20" dirty="0">
                <a:solidFill>
                  <a:schemeClr val="dk1"/>
                </a:solidFill>
                <a:latin typeface="微软雅黑" panose="020B0503020204020204" charset="-122"/>
                <a:ea typeface="微软雅黑" panose="020B0503020204020204" charset="-122"/>
                <a:cs typeface="微软雅黑" panose="020B0503020204020204" charset="-122"/>
              </a:rPr>
              <a:t>5—</a:t>
            </a:r>
            <a:r>
              <a:rPr sz="700" spc="20" dirty="0">
                <a:solidFill>
                  <a:schemeClr val="dk1"/>
                </a:solidFill>
                <a:latin typeface="微软雅黑" panose="020B0503020204020204" charset="-122"/>
                <a:ea typeface="微软雅黑" panose="020B0503020204020204" charset="-122"/>
                <a:cs typeface="微软雅黑" panose="020B0503020204020204" charset="-122"/>
              </a:rPr>
              <a:t>光电</a:t>
            </a:r>
            <a:r>
              <a:rPr sz="700" spc="0" dirty="0">
                <a:solidFill>
                  <a:schemeClr val="dk1"/>
                </a:solidFill>
                <a:latin typeface="微软雅黑" panose="020B0503020204020204" charset="-122"/>
                <a:ea typeface="微软雅黑" panose="020B0503020204020204" charset="-122"/>
                <a:cs typeface="微软雅黑" panose="020B0503020204020204" charset="-122"/>
              </a:rPr>
              <a:t>元件组ꎮ</a:t>
            </a: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77470" algn="l" rtl="0" eaLnBrk="0">
              <a:lnSpc>
                <a:spcPts val="1375"/>
              </a:lnSpc>
              <a:spcBef>
                <a:spcPts val="205"/>
              </a:spcBef>
            </a:pPr>
            <a:r>
              <a:rPr sz="800" spc="20" dirty="0">
                <a:solidFill>
                  <a:schemeClr val="dk1"/>
                </a:solidFill>
                <a:latin typeface="微软雅黑" panose="020B0503020204020204" charset="-122"/>
                <a:ea typeface="微软雅黑" panose="020B0503020204020204" charset="-122"/>
                <a:cs typeface="微软雅黑" panose="020B0503020204020204" charset="-122"/>
              </a:rPr>
              <a:t>图</a:t>
            </a:r>
            <a:r>
              <a:rPr sz="800" b="1" spc="20" dirty="0">
                <a:solidFill>
                  <a:schemeClr val="dk1"/>
                </a:solidFill>
                <a:latin typeface="微软雅黑" panose="020B0503020204020204" charset="-122"/>
                <a:ea typeface="微软雅黑" panose="020B0503020204020204" charset="-122"/>
                <a:cs typeface="微软雅黑" panose="020B0503020204020204" charset="-122"/>
              </a:rPr>
              <a:t>9</a:t>
            </a:r>
            <a:r>
              <a:rPr sz="800" spc="20" dirty="0">
                <a:solidFill>
                  <a:schemeClr val="dk1"/>
                </a:solidFill>
                <a:latin typeface="微软雅黑" panose="020B0503020204020204" charset="-122"/>
                <a:ea typeface="微软雅黑" panose="020B0503020204020204" charset="-122"/>
                <a:cs typeface="微软雅黑" panose="020B0503020204020204" charset="-122"/>
              </a:rPr>
              <a:t>－</a:t>
            </a:r>
            <a:r>
              <a:rPr sz="800" b="1" spc="20" dirty="0">
                <a:solidFill>
                  <a:schemeClr val="dk1"/>
                </a:solidFill>
                <a:latin typeface="微软雅黑" panose="020B0503020204020204" charset="-122"/>
                <a:ea typeface="微软雅黑" panose="020B0503020204020204" charset="-122"/>
                <a:cs typeface="微软雅黑" panose="020B0503020204020204" charset="-122"/>
              </a:rPr>
              <a:t>17</a:t>
            </a:r>
            <a:r>
              <a:rPr sz="800" spc="0" dirty="0">
                <a:solidFill>
                  <a:schemeClr val="dk1"/>
                </a:solidFill>
                <a:latin typeface="微软雅黑" panose="020B0503020204020204" charset="-122"/>
                <a:ea typeface="微软雅黑" panose="020B0503020204020204" charset="-122"/>
                <a:cs typeface="微软雅黑" panose="020B0503020204020204" charset="-122"/>
              </a:rPr>
              <a:t>光电式编码器</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5" name="textbox 268"/>
          <p:cNvSpPr/>
          <p:nvPr>
            <p:custDataLst>
              <p:tags r:id="rId11"/>
            </p:custDataLst>
          </p:nvPr>
        </p:nvSpPr>
        <p:spPr>
          <a:xfrm>
            <a:off x="9542452" y="2399410"/>
            <a:ext cx="968375"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10" dirty="0">
                <a:solidFill>
                  <a:schemeClr val="dk1"/>
                </a:solidFill>
                <a:latin typeface="微软雅黑" panose="020B0503020204020204" charset="-122"/>
                <a:ea typeface="微软雅黑" panose="020B0503020204020204" charset="-122"/>
                <a:cs typeface="微软雅黑" panose="020B0503020204020204" charset="-122"/>
              </a:rPr>
              <a:t>图</a:t>
            </a:r>
            <a:r>
              <a:rPr sz="800" b="1" spc="0" dirty="0">
                <a:solidFill>
                  <a:schemeClr val="dk1"/>
                </a:solidFill>
                <a:latin typeface="微软雅黑" panose="020B0503020204020204" charset="-122"/>
                <a:ea typeface="微软雅黑" panose="020B0503020204020204" charset="-122"/>
                <a:cs typeface="微软雅黑" panose="020B0503020204020204" charset="-122"/>
              </a:rPr>
              <a:t>9</a:t>
            </a:r>
            <a:r>
              <a:rPr sz="800" spc="0" dirty="0">
                <a:solidFill>
                  <a:schemeClr val="dk1"/>
                </a:solidFill>
                <a:latin typeface="微软雅黑" panose="020B0503020204020204" charset="-122"/>
                <a:ea typeface="微软雅黑" panose="020B0503020204020204" charset="-122"/>
                <a:cs typeface="微软雅黑" panose="020B0503020204020204" charset="-122"/>
              </a:rPr>
              <a:t>－</a:t>
            </a:r>
            <a:r>
              <a:rPr sz="800" b="1" spc="0" dirty="0">
                <a:solidFill>
                  <a:schemeClr val="dk1"/>
                </a:solidFill>
                <a:latin typeface="微软雅黑" panose="020B0503020204020204" charset="-122"/>
                <a:ea typeface="微软雅黑" panose="020B0503020204020204" charset="-122"/>
                <a:cs typeface="微软雅黑" panose="020B0503020204020204" charset="-122"/>
              </a:rPr>
              <a:t>18</a:t>
            </a:r>
            <a:r>
              <a:rPr sz="800" spc="0" dirty="0">
                <a:solidFill>
                  <a:schemeClr val="dk1"/>
                </a:solidFill>
                <a:latin typeface="微软雅黑" panose="020B0503020204020204" charset="-122"/>
                <a:ea typeface="微软雅黑" panose="020B0503020204020204" charset="-122"/>
                <a:cs typeface="微软雅黑" panose="020B0503020204020204" charset="-122"/>
              </a:rPr>
              <a:t>码盘构造</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custDataLst>
              <p:tags r:id="rId12"/>
            </p:custDataLst>
          </p:nvPr>
        </p:nvSpPr>
        <p:spPr>
          <a:xfrm>
            <a:off x="5138423" y="6038202"/>
            <a:ext cx="6115050" cy="343535"/>
          </a:xfrm>
          <a:prstGeom prst="rect">
            <a:avLst/>
          </a:prstGeom>
          <a:noFill/>
        </p:spPr>
        <p:txBody>
          <a:bodyPr wrap="square">
            <a:spAutoFit/>
          </a:bodyPr>
          <a:lstStyle/>
          <a:p>
            <a:pPr algn="l" rtl="0" eaLnBrk="0">
              <a:lnSpc>
                <a:spcPct val="83000"/>
              </a:lnSpc>
            </a:pPr>
            <a:endParaRPr lang="zh-CN" altLang="en-US" sz="600" dirty="0">
              <a:solidFill>
                <a:schemeClr val="dk1"/>
              </a:solidFill>
              <a:latin typeface="微软雅黑" panose="020B0503020204020204" charset="-122"/>
              <a:ea typeface="微软雅黑" panose="020B0503020204020204" charset="-122"/>
              <a:cs typeface="微软雅黑" panose="020B0503020204020204" charset="-122"/>
            </a:endParaRPr>
          </a:p>
          <a:p>
            <a:pPr marL="1847215" algn="l" rtl="0" eaLnBrk="0">
              <a:lnSpc>
                <a:spcPts val="1375"/>
              </a:lnSpc>
            </a:pPr>
            <a:r>
              <a:rPr lang="zh-CN" altLang="en-US" sz="1400" spc="3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400" b="1" spc="30" dirty="0">
                <a:solidFill>
                  <a:schemeClr val="dk1"/>
                </a:solidFill>
                <a:latin typeface="微软雅黑" panose="020B0503020204020204" charset="-122"/>
                <a:ea typeface="微软雅黑" panose="020B0503020204020204" charset="-122"/>
                <a:cs typeface="微软雅黑" panose="020B0503020204020204" charset="-122"/>
              </a:rPr>
              <a:t>9</a:t>
            </a:r>
            <a:r>
              <a:rPr lang="zh-CN" altLang="en-US" sz="1400"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400" b="1" spc="30" dirty="0">
                <a:solidFill>
                  <a:schemeClr val="dk1"/>
                </a:solidFill>
                <a:latin typeface="微软雅黑" panose="020B0503020204020204" charset="-122"/>
                <a:ea typeface="微软雅黑" panose="020B0503020204020204" charset="-122"/>
                <a:cs typeface="微软雅黑" panose="020B0503020204020204" charset="-122"/>
              </a:rPr>
              <a:t>19</a:t>
            </a:r>
            <a:r>
              <a:rPr lang="zh-CN" altLang="en-US" sz="1400" spc="30" dirty="0">
                <a:solidFill>
                  <a:schemeClr val="dk1"/>
                </a:solidFill>
                <a:latin typeface="微软雅黑" panose="020B0503020204020204" charset="-122"/>
                <a:ea typeface="微软雅黑" panose="020B0503020204020204" charset="-122"/>
                <a:cs typeface="微软雅黑" panose="020B0503020204020204" charset="-122"/>
              </a:rPr>
              <a:t>增量式编码器</a:t>
            </a:r>
            <a:r>
              <a:rPr lang="zh-CN" altLang="en-US" sz="1400" spc="20" dirty="0">
                <a:solidFill>
                  <a:schemeClr val="dk1"/>
                </a:solidFill>
                <a:latin typeface="微软雅黑" panose="020B0503020204020204" charset="-122"/>
                <a:ea typeface="微软雅黑" panose="020B0503020204020204" charset="-122"/>
                <a:cs typeface="微软雅黑" panose="020B0503020204020204" charset="-122"/>
              </a:rPr>
              <a:t>结</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构图</a:t>
            </a:r>
            <a:endParaRPr lang="zh-CN" altLang="en-US" sz="14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1" name="图片 10"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4"/>
          <p:cNvSpPr/>
          <p:nvPr/>
        </p:nvSpPr>
        <p:spPr>
          <a:xfrm>
            <a:off x="754881" y="1224866"/>
            <a:ext cx="4972151" cy="2781712"/>
          </a:xfrm>
          <a:prstGeom prst="rect">
            <a:avLst/>
          </a:prstGeom>
        </p:spPr>
        <p:txBody>
          <a:bodyPr vert="horz" wrap="square" lIns="0" tIns="0" rIns="0" bIns="0"/>
          <a:lstStyle/>
          <a:p>
            <a:pPr algn="l" rtl="0" eaLnBrk="0">
              <a:lnSpc>
                <a:spcPct val="79000"/>
              </a:lnSpc>
            </a:pPr>
            <a:endParaRPr lang="en-US" altLang="en-US" sz="5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4000"/>
              </a:lnSpc>
            </a:pPr>
            <a:r>
              <a:rPr sz="1400" spc="40" dirty="0">
                <a:solidFill>
                  <a:srgbClr val="000000"/>
                </a:solidFill>
                <a:latin typeface="微软雅黑" panose="020B0503020204020204" charset="-122"/>
                <a:ea typeface="微软雅黑" panose="020B0503020204020204" charset="-122"/>
                <a:cs typeface="微软雅黑" panose="020B0503020204020204" charset="-122"/>
              </a:rPr>
              <a:t>❷掌握两种新型传感器的物理性质及工作特</a:t>
            </a:r>
            <a:r>
              <a:rPr sz="1400" spc="0" dirty="0">
                <a:solidFill>
                  <a:srgbClr val="000000"/>
                </a:solidFill>
                <a:latin typeface="微软雅黑" panose="020B0503020204020204" charset="-122"/>
                <a:ea typeface="微软雅黑" panose="020B0503020204020204" charset="-122"/>
                <a:cs typeface="微软雅黑" panose="020B0503020204020204" charset="-122"/>
              </a:rPr>
              <a:t>性。</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755"/>
              </a:lnSpc>
            </a:pPr>
            <a:r>
              <a:rPr sz="1400" spc="40" dirty="0">
                <a:solidFill>
                  <a:srgbClr val="000000"/>
                </a:solidFill>
                <a:latin typeface="微软雅黑" panose="020B0503020204020204" charset="-122"/>
                <a:ea typeface="微软雅黑" panose="020B0503020204020204" charset="-122"/>
                <a:cs typeface="微软雅黑" panose="020B0503020204020204" charset="-122"/>
              </a:rPr>
              <a:t>❸熟悉两种新型传感器在工程上的</a:t>
            </a:r>
            <a:r>
              <a:rPr sz="1400" spc="20" dirty="0">
                <a:solidFill>
                  <a:srgbClr val="000000"/>
                </a:solidFill>
                <a:latin typeface="微软雅黑" panose="020B0503020204020204" charset="-122"/>
                <a:ea typeface="微软雅黑" panose="020B0503020204020204" charset="-122"/>
                <a:cs typeface="微软雅黑" panose="020B0503020204020204" charset="-122"/>
              </a:rPr>
              <a:t>应</a:t>
            </a:r>
            <a:r>
              <a:rPr sz="1400" spc="0" dirty="0">
                <a:solidFill>
                  <a:srgbClr val="000000"/>
                </a:solidFill>
                <a:latin typeface="微软雅黑" panose="020B0503020204020204" charset="-122"/>
                <a:ea typeface="微软雅黑" panose="020B0503020204020204" charset="-122"/>
                <a:cs typeface="微软雅黑" panose="020B0503020204020204" charset="-122"/>
              </a:rPr>
              <a:t>用。</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300"/>
              </a:lnSpc>
              <a:spcBef>
                <a:spcPts val="600"/>
              </a:spcBef>
            </a:pPr>
            <a:r>
              <a:rPr sz="1400" spc="20" dirty="0">
                <a:solidFill>
                  <a:srgbClr val="000000"/>
                </a:solidFill>
                <a:latin typeface="微软雅黑" panose="020B0503020204020204" charset="-122"/>
                <a:ea typeface="微软雅黑" panose="020B0503020204020204" charset="-122"/>
                <a:cs typeface="微软雅黑" panose="020B0503020204020204" charset="-122"/>
              </a:rPr>
              <a:t>技能目</a:t>
            </a:r>
            <a:r>
              <a:rPr sz="1400" spc="0" dirty="0">
                <a:solidFill>
                  <a:srgbClr val="000000"/>
                </a:solidFill>
                <a:latin typeface="微软雅黑" panose="020B0503020204020204" charset="-122"/>
                <a:ea typeface="微软雅黑" panose="020B0503020204020204" charset="-122"/>
                <a:cs typeface="微软雅黑" panose="020B0503020204020204" charset="-122"/>
              </a:rPr>
              <a:t>标</a:t>
            </a:r>
            <a:r>
              <a:rPr sz="140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132000"/>
              </a:lnSpc>
              <a:spcBef>
                <a:spcPts val="470"/>
              </a:spcBef>
            </a:pPr>
            <a:r>
              <a:rPr sz="1400" spc="20" dirty="0">
                <a:solidFill>
                  <a:srgbClr val="000000"/>
                </a:solidFill>
                <a:latin typeface="微软雅黑" panose="020B0503020204020204" charset="-122"/>
                <a:ea typeface="微软雅黑" panose="020B0503020204020204" charset="-122"/>
                <a:cs typeface="微软雅黑" panose="020B0503020204020204" charset="-122"/>
              </a:rPr>
              <a:t>❶能够使用常用仪器检查两种传感器的性能，并判</a:t>
            </a:r>
            <a:r>
              <a:rPr sz="1400" spc="10" dirty="0">
                <a:solidFill>
                  <a:srgbClr val="000000"/>
                </a:solidFill>
                <a:latin typeface="微软雅黑" panose="020B0503020204020204" charset="-122"/>
                <a:ea typeface="微软雅黑" panose="020B0503020204020204" charset="-122"/>
                <a:cs typeface="微软雅黑" panose="020B0503020204020204" charset="-122"/>
              </a:rPr>
              <a:t>别</a:t>
            </a:r>
            <a:r>
              <a:rPr sz="1400" spc="0" dirty="0">
                <a:solidFill>
                  <a:srgbClr val="000000"/>
                </a:solidFill>
                <a:latin typeface="微软雅黑" panose="020B0503020204020204" charset="-122"/>
                <a:ea typeface="微软雅黑" panose="020B0503020204020204" charset="-122"/>
                <a:cs typeface="微软雅黑" panose="020B0503020204020204" charset="-122"/>
              </a:rPr>
              <a:t>其好坏。</a:t>
            </a:r>
            <a:r>
              <a:rPr sz="1400" spc="30" dirty="0">
                <a:solidFill>
                  <a:srgbClr val="000000"/>
                </a:solidFill>
                <a:latin typeface="微软雅黑" panose="020B0503020204020204" charset="-122"/>
                <a:ea typeface="微软雅黑" panose="020B0503020204020204" charset="-122"/>
                <a:cs typeface="微软雅黑" panose="020B0503020204020204" charset="-122"/>
              </a:rPr>
              <a:t>❷能够运用所学知识设计制作基本检测单元模</a:t>
            </a:r>
            <a:r>
              <a:rPr sz="1400" spc="20" dirty="0">
                <a:solidFill>
                  <a:srgbClr val="000000"/>
                </a:solidFill>
                <a:latin typeface="微软雅黑" panose="020B0503020204020204" charset="-122"/>
                <a:ea typeface="微软雅黑" panose="020B0503020204020204" charset="-122"/>
                <a:cs typeface="微软雅黑" panose="020B0503020204020204" charset="-122"/>
              </a:rPr>
              <a:t>块</a:t>
            </a:r>
            <a:r>
              <a:rPr sz="1400" spc="0" dirty="0">
                <a:solidFill>
                  <a:srgbClr val="000000"/>
                </a:solidFill>
                <a:latin typeface="微软雅黑" panose="020B0503020204020204" charset="-122"/>
                <a:ea typeface="微软雅黑" panose="020B0503020204020204" charset="-122"/>
                <a:cs typeface="微软雅黑" panose="020B0503020204020204" charset="-122"/>
              </a:rPr>
              <a:t>电路。</a:t>
            </a:r>
            <a:endParaRPr sz="1400" spc="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132000"/>
              </a:lnSpc>
              <a:spcBef>
                <a:spcPts val="470"/>
              </a:spcBef>
            </a:pPr>
            <a:r>
              <a:rPr sz="1400" spc="40" dirty="0">
                <a:solidFill>
                  <a:srgbClr val="000000"/>
                </a:solidFill>
                <a:latin typeface="微软雅黑" panose="020B0503020204020204" charset="-122"/>
                <a:ea typeface="微软雅黑" panose="020B0503020204020204" charset="-122"/>
                <a:cs typeface="微软雅黑" panose="020B0503020204020204" charset="-122"/>
              </a:rPr>
              <a:t>❸能够对制作的模块电路进行简单的</a:t>
            </a:r>
            <a:r>
              <a:rPr sz="1400" spc="30" dirty="0">
                <a:solidFill>
                  <a:srgbClr val="000000"/>
                </a:solidFill>
                <a:latin typeface="微软雅黑" panose="020B0503020204020204" charset="-122"/>
                <a:ea typeface="微软雅黑" panose="020B0503020204020204" charset="-122"/>
                <a:cs typeface="微软雅黑" panose="020B0503020204020204" charset="-122"/>
              </a:rPr>
              <a:t>测</a:t>
            </a:r>
            <a:r>
              <a:rPr sz="1400" spc="0" dirty="0">
                <a:solidFill>
                  <a:srgbClr val="000000"/>
                </a:solidFill>
                <a:latin typeface="微软雅黑" panose="020B0503020204020204" charset="-122"/>
                <a:ea typeface="微软雅黑" panose="020B0503020204020204" charset="-122"/>
                <a:cs typeface="微软雅黑" panose="020B0503020204020204" charset="-122"/>
              </a:rPr>
              <a:t>试。</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3335" algn="l" rtl="0" eaLnBrk="0">
              <a:lnSpc>
                <a:spcPts val="1300"/>
              </a:lnSpc>
              <a:spcBef>
                <a:spcPts val="500"/>
              </a:spcBef>
            </a:pPr>
            <a:r>
              <a:rPr sz="1400" spc="20" dirty="0">
                <a:solidFill>
                  <a:srgbClr val="000000"/>
                </a:solidFill>
                <a:latin typeface="微软雅黑" panose="020B0503020204020204" charset="-122"/>
                <a:ea typeface="微软雅黑" panose="020B0503020204020204" charset="-122"/>
                <a:cs typeface="微软雅黑" panose="020B0503020204020204" charset="-122"/>
              </a:rPr>
              <a:t>素质目</a:t>
            </a:r>
            <a:r>
              <a:rPr sz="1400" spc="0" dirty="0">
                <a:solidFill>
                  <a:srgbClr val="000000"/>
                </a:solidFill>
                <a:latin typeface="微软雅黑" panose="020B0503020204020204" charset="-122"/>
                <a:ea typeface="微软雅黑" panose="020B0503020204020204" charset="-122"/>
                <a:cs typeface="微软雅黑" panose="020B0503020204020204" charset="-122"/>
              </a:rPr>
              <a:t>标</a:t>
            </a:r>
            <a:r>
              <a:rPr sz="140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33020" algn="l" rtl="0" eaLnBrk="0">
              <a:lnSpc>
                <a:spcPts val="1220"/>
              </a:lnSpc>
              <a:spcBef>
                <a:spcPts val="0"/>
              </a:spcBef>
            </a:pPr>
            <a:r>
              <a:rPr sz="1400" spc="20" dirty="0">
                <a:solidFill>
                  <a:srgbClr val="000000"/>
                </a:solidFill>
                <a:latin typeface="微软雅黑" panose="020B0503020204020204" charset="-122"/>
                <a:ea typeface="微软雅黑" panose="020B0503020204020204" charset="-122"/>
                <a:cs typeface="微软雅黑" panose="020B0503020204020204" charset="-122"/>
              </a:rPr>
              <a:t>了解超声波传感器在医学中的应用，提升学生的科学素养。</a:t>
            </a:r>
            <a:endParaRPr lang="en-US" altLang="en-US" sz="1400" spc="2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6"/>
          <p:cNvSpPr/>
          <p:nvPr>
            <p:custDataLst>
              <p:tags r:id="rId5"/>
            </p:custDataLst>
          </p:nvPr>
        </p:nvSpPr>
        <p:spPr>
          <a:xfrm>
            <a:off x="6560439" y="752102"/>
            <a:ext cx="3834329" cy="2212750"/>
          </a:xfrm>
          <a:prstGeom prst="rect">
            <a:avLst/>
          </a:prstGeom>
        </p:spPr>
        <p:txBody>
          <a:bodyPr vert="horz" wrap="square" lIns="0" tIns="0" rIns="0" bIns="0"/>
          <a:lstStyle/>
          <a:p>
            <a:pPr algn="l" rtl="0" eaLnBrk="0">
              <a:lnSpc>
                <a:spcPct val="83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00"/>
              </a:lnSpc>
            </a:pPr>
            <a:r>
              <a:rPr sz="1400" spc="10" dirty="0">
                <a:solidFill>
                  <a:schemeClr val="dk1"/>
                </a:solidFill>
                <a:latin typeface="微软雅黑" panose="020B0503020204020204" charset="-122"/>
                <a:ea typeface="微软雅黑" panose="020B0503020204020204" charset="-122"/>
                <a:cs typeface="微软雅黑" panose="020B0503020204020204" charset="-122"/>
              </a:rPr>
              <a:t>教学重点</a:t>
            </a:r>
            <a:r>
              <a:rPr sz="14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3335" algn="l" rtl="0" eaLnBrk="0">
              <a:lnSpc>
                <a:spcPts val="1225"/>
              </a:lnSpc>
              <a:spcBef>
                <a:spcPts val="490"/>
              </a:spcBef>
            </a:pPr>
            <a:r>
              <a:rPr sz="1400" spc="20" dirty="0">
                <a:solidFill>
                  <a:schemeClr val="dk1"/>
                </a:solidFill>
                <a:latin typeface="微软雅黑" panose="020B0503020204020204" charset="-122"/>
                <a:ea typeface="微软雅黑" panose="020B0503020204020204" charset="-122"/>
                <a:cs typeface="微软雅黑" panose="020B0503020204020204" charset="-122"/>
              </a:rPr>
              <a:t>新型传感器的结构原理及</a:t>
            </a:r>
            <a:r>
              <a:rPr sz="1400" spc="0" dirty="0">
                <a:solidFill>
                  <a:schemeClr val="dk1"/>
                </a:solidFill>
                <a:latin typeface="微软雅黑" panose="020B0503020204020204" charset="-122"/>
                <a:ea typeface="微软雅黑" panose="020B0503020204020204" charset="-122"/>
                <a:cs typeface="微软雅黑" panose="020B0503020204020204" charset="-122"/>
              </a:rPr>
              <a:t>工作特性。</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00"/>
              </a:lnSpc>
              <a:spcBef>
                <a:spcPts val="495"/>
              </a:spcBef>
            </a:pPr>
            <a:r>
              <a:rPr sz="1400" spc="10" dirty="0">
                <a:solidFill>
                  <a:schemeClr val="dk1"/>
                </a:solidFill>
                <a:latin typeface="微软雅黑" panose="020B0503020204020204" charset="-122"/>
                <a:ea typeface="微软雅黑" panose="020B0503020204020204" charset="-122"/>
                <a:cs typeface="微软雅黑" panose="020B0503020204020204" charset="-122"/>
              </a:rPr>
              <a:t>教学难点</a:t>
            </a:r>
            <a:r>
              <a:rPr sz="14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3335" algn="l" rtl="0" eaLnBrk="0">
              <a:lnSpc>
                <a:spcPts val="1220"/>
              </a:lnSpc>
              <a:spcBef>
                <a:spcPts val="0"/>
              </a:spcBef>
            </a:pPr>
            <a:r>
              <a:rPr sz="1400" spc="30" dirty="0">
                <a:solidFill>
                  <a:schemeClr val="dk1"/>
                </a:solidFill>
                <a:latin typeface="微软雅黑" panose="020B0503020204020204" charset="-122"/>
                <a:ea typeface="微软雅黑" panose="020B0503020204020204" charset="-122"/>
                <a:cs typeface="微软雅黑" panose="020B0503020204020204" charset="-122"/>
              </a:rPr>
              <a:t>新型传感器的物理性</a:t>
            </a:r>
            <a:r>
              <a:rPr sz="1400" spc="0" dirty="0">
                <a:solidFill>
                  <a:schemeClr val="dk1"/>
                </a:solidFill>
                <a:latin typeface="微软雅黑" panose="020B0503020204020204" charset="-122"/>
                <a:ea typeface="微软雅黑" panose="020B0503020204020204" charset="-122"/>
                <a:cs typeface="微软雅黑" panose="020B0503020204020204" charset="-122"/>
              </a:rPr>
              <a:t>质。</a:t>
            </a:r>
            <a:endParaRPr lang="en-US" altLang="en-US" sz="14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textbox 7"/>
          <p:cNvSpPr/>
          <p:nvPr>
            <p:custDataLst>
              <p:tags r:id="rId6"/>
            </p:custDataLst>
          </p:nvPr>
        </p:nvSpPr>
        <p:spPr>
          <a:xfrm>
            <a:off x="754881" y="698310"/>
            <a:ext cx="3549650" cy="854710"/>
          </a:xfrm>
          <a:prstGeom prst="rect">
            <a:avLst/>
          </a:prstGeom>
        </p:spPr>
        <p:txBody>
          <a:bodyPr vert="horz" wrap="square" lIns="0" tIns="0" rIns="0" bIns="0"/>
          <a:lstStyle/>
          <a:p>
            <a:pPr algn="l" rtl="0" eaLnBrk="0">
              <a:lnSpc>
                <a:spcPct val="75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1905" algn="l" rtl="0" eaLnBrk="0">
              <a:lnSpc>
                <a:spcPct val="126000"/>
              </a:lnSpc>
            </a:pPr>
            <a:r>
              <a:rPr sz="1400" spc="10" dirty="0">
                <a:solidFill>
                  <a:schemeClr val="dk1"/>
                </a:solidFill>
                <a:latin typeface="微软雅黑" panose="020B0503020204020204" charset="-122"/>
                <a:ea typeface="微软雅黑" panose="020B0503020204020204" charset="-122"/>
                <a:cs typeface="微软雅黑" panose="020B0503020204020204" charset="-122"/>
              </a:rPr>
              <a:t>知识目标</a:t>
            </a:r>
            <a:r>
              <a:rPr sz="1400" b="1" spc="0" dirty="0">
                <a:solidFill>
                  <a:schemeClr val="dk1"/>
                </a:solidFill>
                <a:latin typeface="微软雅黑" panose="020B0503020204020204" charset="-122"/>
                <a:ea typeface="微软雅黑" panose="020B0503020204020204" charset="-122"/>
                <a:cs typeface="微软雅黑" panose="020B0503020204020204" charset="-122"/>
              </a:rPr>
              <a:t>:</a:t>
            </a:r>
            <a:endParaRPr sz="1400" b="1" spc="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1905" algn="l" rtl="0" eaLnBrk="0">
              <a:lnSpc>
                <a:spcPct val="126000"/>
              </a:lnSpc>
            </a:pPr>
            <a:r>
              <a:rPr sz="1400" spc="20" dirty="0">
                <a:solidFill>
                  <a:schemeClr val="dk1"/>
                </a:solidFill>
                <a:latin typeface="微软雅黑" panose="020B0503020204020204" charset="-122"/>
                <a:ea typeface="微软雅黑" panose="020B0503020204020204" charset="-122"/>
                <a:cs typeface="微软雅黑" panose="020B0503020204020204" charset="-122"/>
              </a:rPr>
              <a:t>❶了解新型传感器的概念和技术发展前沿。</a:t>
            </a:r>
            <a:endParaRPr lang="en-US" altLang="en-US" sz="1400" spc="2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rect"/>
          <p:cNvSpPr/>
          <p:nvPr>
            <p:custDataLst>
              <p:tags r:id="rId7"/>
            </p:custDataLst>
          </p:nvPr>
        </p:nvSpPr>
        <p:spPr>
          <a:xfrm>
            <a:off x="6574430" y="301872"/>
            <a:ext cx="1020173" cy="238903"/>
          </a:xfrm>
          <a:prstGeom prst="rect">
            <a:avLst/>
          </a:prstGeom>
          <a:solidFill>
            <a:schemeClr val="accent1">
              <a:alpha val="100000"/>
            </a:schemeClr>
          </a:solidFill>
          <a:ln cap="flat">
            <a:miter lim="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graphicFrame>
        <p:nvGraphicFramePr>
          <p:cNvPr id="6" name="table 9"/>
          <p:cNvGraphicFramePr>
            <a:graphicFrameLocks noGrp="1"/>
          </p:cNvGraphicFramePr>
          <p:nvPr/>
        </p:nvGraphicFramePr>
        <p:xfrm>
          <a:off x="6571740" y="299362"/>
          <a:ext cx="927734" cy="240664"/>
        </p:xfrm>
        <a:graphic>
          <a:graphicData uri="http://schemas.openxmlformats.org/drawingml/2006/table">
            <a:tbl>
              <a:tblPr/>
              <a:tblGrid>
                <a:gridCol w="927734"/>
              </a:tblGrid>
              <a:tr h="240664">
                <a:tc>
                  <a:txBody>
                    <a:bodyPr/>
                    <a:lstStyle/>
                    <a:p>
                      <a:pPr algn="l" rtl="0" eaLnBrk="0">
                        <a:lnSpc>
                          <a:spcPct val="111000"/>
                        </a:lnSpc>
                      </a:pPr>
                      <a:endParaRPr lang="en-US" altLang="en-US" sz="300" dirty="0">
                        <a:latin typeface="微软雅黑" panose="020B0503020204020204" charset="-122"/>
                        <a:ea typeface="微软雅黑" panose="020B0503020204020204" charset="-122"/>
                      </a:endParaRPr>
                    </a:p>
                    <a:p>
                      <a:pPr marL="72390" algn="l" rtl="0" eaLnBrk="0">
                        <a:lnSpc>
                          <a:spcPct val="95000"/>
                        </a:lnSpc>
                        <a:spcBef>
                          <a:spcPts val="0"/>
                        </a:spcBef>
                      </a:pPr>
                      <a:r>
                        <a:rPr sz="1100" spc="100" dirty="0">
                          <a:solidFill>
                            <a:srgbClr val="FFFFFF">
                              <a:alpha val="100000"/>
                            </a:srgbClr>
                          </a:solidFill>
                          <a:latin typeface="微软雅黑" panose="020B0503020204020204" charset="-122"/>
                          <a:ea typeface="微软雅黑" panose="020B0503020204020204" charset="-122"/>
                          <a:cs typeface="黑体" panose="02010609060101010101" charset="-122"/>
                        </a:rPr>
                        <a:t>教学重难</a:t>
                      </a:r>
                      <a:r>
                        <a:rPr sz="1100" spc="70" dirty="0">
                          <a:solidFill>
                            <a:srgbClr val="FFFFFF">
                              <a:alpha val="100000"/>
                            </a:srgbClr>
                          </a:solidFill>
                          <a:latin typeface="微软雅黑" panose="020B0503020204020204" charset="-122"/>
                          <a:ea typeface="微软雅黑" panose="020B0503020204020204" charset="-122"/>
                          <a:cs typeface="黑体" panose="02010609060101010101" charset="-122"/>
                        </a:rPr>
                        <a:t>点</a:t>
                      </a:r>
                      <a:endParaRPr lang="en-US" altLang="en-US" sz="11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a:noFill/>
                    </a:lnR>
                    <a:lnT w="3175" cap="flat" cmpd="sng" algn="ctr">
                      <a:solidFill>
                        <a:srgbClr val="00AEEF"/>
                      </a:solidFill>
                      <a:prstDash val="solid"/>
                      <a:round/>
                      <a:headEnd type="none" w="med" len="med"/>
                      <a:tailEnd type="none" w="med" len="med"/>
                    </a:lnT>
                    <a:lnB w="6350" cap="flat" cmpd="sng" algn="ctr">
                      <a:solidFill>
                        <a:srgbClr val="00AEEF"/>
                      </a:solidFill>
                      <a:prstDash val="solid"/>
                      <a:round/>
                      <a:headEnd type="none" w="med" len="med"/>
                      <a:tailEnd type="none" w="med" len="med"/>
                    </a:lnB>
                  </a:tcPr>
                </a:tc>
              </a:tr>
            </a:tbl>
          </a:graphicData>
        </a:graphic>
      </p:graphicFrame>
      <p:sp>
        <p:nvSpPr>
          <p:cNvPr id="7" name="rect"/>
          <p:cNvSpPr/>
          <p:nvPr>
            <p:custDataLst>
              <p:tags r:id="rId8"/>
            </p:custDataLst>
          </p:nvPr>
        </p:nvSpPr>
        <p:spPr>
          <a:xfrm>
            <a:off x="757571" y="301871"/>
            <a:ext cx="893300" cy="238903"/>
          </a:xfrm>
          <a:prstGeom prst="rect">
            <a:avLst/>
          </a:prstGeom>
          <a:solidFill>
            <a:schemeClr val="accent1">
              <a:alpha val="100000"/>
            </a:schemeClr>
          </a:solidFill>
          <a:ln cap="flat">
            <a:miter lim="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graphicFrame>
        <p:nvGraphicFramePr>
          <p:cNvPr id="8" name="table 11"/>
          <p:cNvGraphicFramePr>
            <a:graphicFrameLocks noGrp="1"/>
          </p:cNvGraphicFramePr>
          <p:nvPr/>
        </p:nvGraphicFramePr>
        <p:xfrm>
          <a:off x="754881" y="299361"/>
          <a:ext cx="800734" cy="240665"/>
        </p:xfrm>
        <a:graphic>
          <a:graphicData uri="http://schemas.openxmlformats.org/drawingml/2006/table">
            <a:tbl>
              <a:tblPr/>
              <a:tblGrid>
                <a:gridCol w="800734"/>
              </a:tblGrid>
              <a:tr h="240665">
                <a:tc>
                  <a:txBody>
                    <a:bodyPr/>
                    <a:lstStyle/>
                    <a:p>
                      <a:pPr algn="l" rtl="0" eaLnBrk="0">
                        <a:lnSpc>
                          <a:spcPct val="110000"/>
                        </a:lnSpc>
                      </a:pPr>
                      <a:endParaRPr lang="en-US" altLang="en-US" sz="300" dirty="0">
                        <a:latin typeface="微软雅黑" panose="020B0503020204020204" charset="-122"/>
                        <a:ea typeface="微软雅黑" panose="020B0503020204020204" charset="-122"/>
                      </a:endParaRPr>
                    </a:p>
                    <a:p>
                      <a:pPr marL="72390" algn="l" rtl="0" eaLnBrk="0">
                        <a:lnSpc>
                          <a:spcPct val="95000"/>
                        </a:lnSpc>
                        <a:spcBef>
                          <a:spcPts val="5"/>
                        </a:spcBef>
                      </a:pPr>
                      <a:r>
                        <a:rPr sz="1100" spc="100" dirty="0">
                          <a:solidFill>
                            <a:srgbClr val="FFFFFF">
                              <a:alpha val="100000"/>
                            </a:srgbClr>
                          </a:solidFill>
                          <a:latin typeface="微软雅黑" panose="020B0503020204020204" charset="-122"/>
                          <a:ea typeface="微软雅黑" panose="020B0503020204020204" charset="-122"/>
                          <a:cs typeface="黑体" panose="02010609060101010101" charset="-122"/>
                        </a:rPr>
                        <a:t>教学目</a:t>
                      </a:r>
                      <a:r>
                        <a:rPr sz="1100" spc="70" dirty="0">
                          <a:solidFill>
                            <a:srgbClr val="FFFFFF">
                              <a:alpha val="100000"/>
                            </a:srgbClr>
                          </a:solidFill>
                          <a:latin typeface="微软雅黑" panose="020B0503020204020204" charset="-122"/>
                          <a:ea typeface="微软雅黑" panose="020B0503020204020204" charset="-122"/>
                          <a:cs typeface="黑体" panose="02010609060101010101" charset="-122"/>
                        </a:rPr>
                        <a:t>标</a:t>
                      </a:r>
                      <a:endParaRPr lang="en-US" altLang="en-US" sz="11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a:noFill/>
                    </a:lnR>
                    <a:lnT w="3175" cap="flat" cmpd="sng" algn="ctr">
                      <a:solidFill>
                        <a:srgbClr val="00AEEF"/>
                      </a:solidFill>
                      <a:prstDash val="solid"/>
                      <a:round/>
                      <a:headEnd type="none" w="med" len="med"/>
                      <a:tailEnd type="none" w="med" len="med"/>
                    </a:lnT>
                    <a:lnB w="6350" cap="flat" cmpd="sng" algn="ctr">
                      <a:solidFill>
                        <a:srgbClr val="00AEEF"/>
                      </a:solidFill>
                      <a:prstDash val="solid"/>
                      <a:round/>
                      <a:headEnd type="none" w="med" len="med"/>
                      <a:tailEnd type="none" w="med" len="med"/>
                    </a:lnB>
                  </a:tcPr>
                </a:tc>
              </a:tr>
            </a:tbl>
          </a:graphicData>
        </a:graphic>
      </p:graphicFrame>
      <p:pic>
        <p:nvPicPr>
          <p:cNvPr id="9" name="picture 13"/>
          <p:cNvPicPr>
            <a:picLocks noChangeAspect="1"/>
          </p:cNvPicPr>
          <p:nvPr/>
        </p:nvPicPr>
        <p:blipFill>
          <a:blip r:embed="rId9"/>
          <a:stretch>
            <a:fillRect/>
          </a:stretch>
        </p:blipFill>
        <p:spPr>
          <a:xfrm rot="21600000">
            <a:off x="1552135" y="300165"/>
            <a:ext cx="100847" cy="242283"/>
          </a:xfrm>
          <a:prstGeom prst="rect">
            <a:avLst/>
          </a:prstGeom>
        </p:spPr>
      </p:pic>
      <p:pic>
        <p:nvPicPr>
          <p:cNvPr id="10" name="picture 14"/>
          <p:cNvPicPr>
            <a:picLocks noChangeAspect="1"/>
          </p:cNvPicPr>
          <p:nvPr/>
        </p:nvPicPr>
        <p:blipFill>
          <a:blip r:embed="rId10"/>
          <a:stretch>
            <a:fillRect/>
          </a:stretch>
        </p:blipFill>
        <p:spPr>
          <a:xfrm rot="21600000">
            <a:off x="7495867" y="300166"/>
            <a:ext cx="100847" cy="242283"/>
          </a:xfrm>
          <a:prstGeom prst="rect">
            <a:avLst/>
          </a:prstGeom>
        </p:spPr>
      </p:pic>
    </p:spTree>
    <p:custDataLst>
      <p:tags r:id="rId1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图片 4"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 name="图片 1"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3" name="文本框 2"/>
          <p:cNvSpPr txBox="1"/>
          <p:nvPr/>
        </p:nvSpPr>
        <p:spPr>
          <a:xfrm>
            <a:off x="0" y="132893"/>
            <a:ext cx="12192000" cy="1565910"/>
          </a:xfrm>
          <a:prstGeom prst="rect">
            <a:avLst/>
          </a:prstGeom>
          <a:noFill/>
        </p:spPr>
        <p:txBody>
          <a:bodyPr wrap="square">
            <a:spAutoFit/>
          </a:bodyPr>
          <a:lstStyle/>
          <a:p>
            <a:pPr algn="l" rtl="0" eaLnBrk="0">
              <a:lnSpc>
                <a:spcPct val="125000"/>
              </a:lnSpc>
            </a:pP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码盘最外圈码道上只有一条透光的狭缝，作为码盘的基准位置</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，当码盘旋转一周时，</a:t>
            </a:r>
            <a:r>
              <a:rPr lang="zh-CN" altLang="en-US" sz="1800" spc="60" dirty="0">
                <a:solidFill>
                  <a:srgbClr val="000000"/>
                </a:solidFill>
                <a:latin typeface="微软雅黑" panose="020B0503020204020204" charset="-122"/>
                <a:ea typeface="微软雅黑" panose="020B0503020204020204" charset="-122"/>
                <a:cs typeface="微软雅黑" panose="020B0503020204020204" charset="-122"/>
              </a:rPr>
              <a:t>才产生一个零位脉冲，通常零位脉冲用于各轴机械原点定位ꎮ应用时将输出的</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增量脉冲</a:t>
            </a: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b="1" spc="0" dirty="0">
                <a:solidFill>
                  <a:srgbClr val="000000"/>
                </a:solidFill>
                <a:latin typeface="微软雅黑" panose="020B0503020204020204" charset="-122"/>
                <a:ea typeface="微软雅黑" panose="020B0503020204020204" charset="-122"/>
                <a:cs typeface="微软雅黑" panose="020B0503020204020204" charset="-122"/>
              </a:rPr>
              <a:t>A</a:t>
            </a: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和辨向脉冲</a:t>
            </a: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b="1" spc="0" dirty="0">
                <a:solidFill>
                  <a:srgbClr val="000000"/>
                </a:solidFill>
                <a:latin typeface="微软雅黑" panose="020B0503020204020204" charset="-122"/>
                <a:ea typeface="微软雅黑" panose="020B0503020204020204" charset="-122"/>
                <a:cs typeface="微软雅黑" panose="020B0503020204020204" charset="-122"/>
              </a:rPr>
              <a:t>B</a:t>
            </a: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通过信号处理电路的整形、放大、细分、辨向</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后</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，变成位移和方向的</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测量脉冲，通过测量脉冲的个数或频率实现角度、转速或其他相关物理量的测量</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18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4795" algn="l" rtl="0" eaLnBrk="0">
              <a:lnSpc>
                <a:spcPct val="148000"/>
              </a:lnSpc>
              <a:spcBef>
                <a:spcPts val="205"/>
              </a:spcBef>
            </a:pPr>
            <a:endParaRPr lang="zh-CN" altLang="en-US" sz="180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272"/>
          <p:cNvSpPr/>
          <p:nvPr>
            <p:custDataLst>
              <p:tags r:id="rId5"/>
            </p:custDataLst>
          </p:nvPr>
        </p:nvSpPr>
        <p:spPr>
          <a:xfrm>
            <a:off x="117475" y="2334895"/>
            <a:ext cx="11463655" cy="4037330"/>
          </a:xfrm>
          <a:prstGeom prst="rect">
            <a:avLst/>
          </a:prstGeom>
        </p:spPr>
        <p:txBody>
          <a:bodyPr vert="horz" wrap="square" lIns="0" tIns="0" rIns="0" bIns="0"/>
          <a:lstStyle/>
          <a:p>
            <a:pPr algn="l" rtl="0" eaLnBrk="0">
              <a:lnSpc>
                <a:spcPct val="111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37000"/>
              </a:lnSpc>
            </a:pPr>
            <a:r>
              <a:rPr sz="1400" spc="-40" dirty="0">
                <a:solidFill>
                  <a:schemeClr val="dk1"/>
                </a:solidFill>
                <a:latin typeface="微软雅黑" panose="020B0503020204020204" charset="-122"/>
                <a:ea typeface="微软雅黑" panose="020B0503020204020204" charset="-122"/>
                <a:cs typeface="微软雅黑" panose="020B0503020204020204" charset="-122"/>
              </a:rPr>
              <a:t>智能式传感器</a:t>
            </a:r>
            <a:r>
              <a:rPr sz="1400" b="1" spc="-40" dirty="0">
                <a:solidFill>
                  <a:schemeClr val="dk1"/>
                </a:solidFill>
                <a:latin typeface="微软雅黑" panose="020B0503020204020204" charset="-122"/>
                <a:ea typeface="微软雅黑" panose="020B0503020204020204" charset="-122"/>
                <a:cs typeface="微软雅黑" panose="020B0503020204020204" charset="-122"/>
              </a:rPr>
              <a:t>(intelligentsensor</a:t>
            </a:r>
            <a:r>
              <a:rPr sz="1400" spc="-40" dirty="0">
                <a:solidFill>
                  <a:schemeClr val="dk1"/>
                </a:solidFill>
                <a:latin typeface="微软雅黑" panose="020B0503020204020204" charset="-122"/>
                <a:ea typeface="微软雅黑" panose="020B0503020204020204" charset="-122"/>
                <a:cs typeface="微软雅黑" panose="020B0503020204020204" charset="-122"/>
              </a:rPr>
              <a:t>，</a:t>
            </a:r>
            <a:r>
              <a:rPr sz="1400" b="1" spc="-40" dirty="0">
                <a:solidFill>
                  <a:schemeClr val="dk1"/>
                </a:solidFill>
                <a:latin typeface="微软雅黑" panose="020B0503020204020204" charset="-122"/>
                <a:ea typeface="微软雅黑" panose="020B0503020204020204" charset="-122"/>
                <a:cs typeface="微软雅黑" panose="020B0503020204020204" charset="-122"/>
              </a:rPr>
              <a:t>s</a:t>
            </a:r>
            <a:r>
              <a:rPr sz="1400" b="1" spc="-20" dirty="0">
                <a:solidFill>
                  <a:schemeClr val="dk1"/>
                </a:solidFill>
                <a:latin typeface="微软雅黑" panose="020B0503020204020204" charset="-122"/>
                <a:ea typeface="微软雅黑" panose="020B0503020204020204" charset="-122"/>
                <a:cs typeface="微软雅黑" panose="020B0503020204020204" charset="-122"/>
              </a:rPr>
              <a:t>m</a:t>
            </a:r>
            <a:r>
              <a:rPr sz="1400" b="1" spc="0" dirty="0">
                <a:solidFill>
                  <a:schemeClr val="dk1"/>
                </a:solidFill>
                <a:latin typeface="微软雅黑" panose="020B0503020204020204" charset="-122"/>
                <a:ea typeface="微软雅黑" panose="020B0503020204020204" charset="-122"/>
                <a:cs typeface="微软雅黑" panose="020B0503020204020204" charset="-122"/>
              </a:rPr>
              <a:t>artsensor</a:t>
            </a:r>
            <a:r>
              <a:rPr sz="1400" b="1" spc="-40" dirty="0">
                <a:solidFill>
                  <a:schemeClr val="dk1"/>
                </a:solidFill>
                <a:latin typeface="微软雅黑" panose="020B0503020204020204" charset="-122"/>
                <a:ea typeface="微软雅黑" panose="020B0503020204020204" charset="-122"/>
                <a:cs typeface="微软雅黑" panose="020B0503020204020204" charset="-122"/>
              </a:rPr>
              <a:t>)</a:t>
            </a:r>
            <a:r>
              <a:rPr sz="1200" spc="-40" dirty="0">
                <a:solidFill>
                  <a:schemeClr val="dk1"/>
                </a:solidFill>
                <a:latin typeface="微软雅黑" panose="020B0503020204020204" charset="-122"/>
                <a:ea typeface="微软雅黑" panose="020B0503020204020204" charset="-122"/>
                <a:cs typeface="微软雅黑" panose="020B0503020204020204" charset="-122"/>
              </a:rPr>
              <a:t>自</a:t>
            </a:r>
            <a:r>
              <a:rPr sz="1400" b="1" spc="-40" dirty="0">
                <a:solidFill>
                  <a:schemeClr val="dk1"/>
                </a:solidFill>
                <a:latin typeface="微软雅黑" panose="020B0503020204020204" charset="-122"/>
                <a:ea typeface="微软雅黑" panose="020B0503020204020204" charset="-122"/>
                <a:cs typeface="微软雅黑" panose="020B0503020204020204" charset="-122"/>
              </a:rPr>
              <a:t>20</a:t>
            </a:r>
            <a:r>
              <a:rPr sz="1400" spc="-40" dirty="0">
                <a:solidFill>
                  <a:schemeClr val="dk1"/>
                </a:solidFill>
                <a:latin typeface="微软雅黑" panose="020B0503020204020204" charset="-122"/>
                <a:ea typeface="微软雅黑" panose="020B0503020204020204" charset="-122"/>
                <a:cs typeface="微软雅黑" panose="020B0503020204020204" charset="-122"/>
              </a:rPr>
              <a:t>世纪</a:t>
            </a:r>
            <a:r>
              <a:rPr sz="1400" b="1" spc="-40" dirty="0">
                <a:solidFill>
                  <a:schemeClr val="dk1"/>
                </a:solidFill>
                <a:latin typeface="微软雅黑" panose="020B0503020204020204" charset="-122"/>
                <a:ea typeface="微软雅黑" panose="020B0503020204020204" charset="-122"/>
                <a:cs typeface="微软雅黑" panose="020B0503020204020204" charset="-122"/>
              </a:rPr>
              <a:t>70</a:t>
            </a:r>
            <a:r>
              <a:rPr sz="1400" spc="-40" dirty="0">
                <a:solidFill>
                  <a:schemeClr val="dk1"/>
                </a:solidFill>
                <a:latin typeface="微软雅黑" panose="020B0503020204020204" charset="-122"/>
                <a:ea typeface="微软雅黑" panose="020B0503020204020204" charset="-122"/>
                <a:cs typeface="微软雅黑" panose="020B0503020204020204" charset="-122"/>
              </a:rPr>
              <a:t>年代初出现以来，随着微</a:t>
            </a:r>
            <a:r>
              <a:rPr sz="1400" spc="50" dirty="0">
                <a:solidFill>
                  <a:schemeClr val="dk1"/>
                </a:solidFill>
                <a:latin typeface="微软雅黑" panose="020B0503020204020204" charset="-122"/>
                <a:ea typeface="微软雅黑" panose="020B0503020204020204" charset="-122"/>
                <a:cs typeface="微软雅黑" panose="020B0503020204020204" charset="-122"/>
              </a:rPr>
              <a:t>处理器技术的迅猛发展及测控系统自动化</a:t>
            </a:r>
            <a:r>
              <a:rPr sz="1200" spc="50" dirty="0">
                <a:solidFill>
                  <a:schemeClr val="dk1"/>
                </a:solidFill>
                <a:latin typeface="微软雅黑" panose="020B0503020204020204" charset="-122"/>
                <a:ea typeface="微软雅黑" panose="020B0503020204020204" charset="-122"/>
                <a:cs typeface="微软雅黑" panose="020B0503020204020204" charset="-122"/>
              </a:rPr>
              <a:t>、</a:t>
            </a:r>
            <a:r>
              <a:rPr sz="1400" spc="50" dirty="0">
                <a:solidFill>
                  <a:schemeClr val="dk1"/>
                </a:solidFill>
                <a:latin typeface="微软雅黑" panose="020B0503020204020204" charset="-122"/>
                <a:ea typeface="微软雅黑" panose="020B0503020204020204" charset="-122"/>
                <a:cs typeface="微软雅黑" panose="020B0503020204020204" charset="-122"/>
              </a:rPr>
              <a:t>智能化的发展，要求传感器准</a:t>
            </a:r>
            <a:r>
              <a:rPr sz="1400" spc="20" dirty="0">
                <a:solidFill>
                  <a:schemeClr val="dk1"/>
                </a:solidFill>
                <a:latin typeface="微软雅黑" panose="020B0503020204020204" charset="-122"/>
                <a:ea typeface="微软雅黑" panose="020B0503020204020204" charset="-122"/>
                <a:cs typeface="微软雅黑" panose="020B0503020204020204" charset="-122"/>
              </a:rPr>
              <a:t>确</a:t>
            </a:r>
            <a:r>
              <a:rPr sz="1400" spc="0" dirty="0">
                <a:solidFill>
                  <a:schemeClr val="dk1"/>
                </a:solidFill>
                <a:latin typeface="微软雅黑" panose="020B0503020204020204" charset="-122"/>
                <a:ea typeface="微软雅黑" panose="020B0503020204020204" charset="-122"/>
                <a:cs typeface="微软雅黑" panose="020B0503020204020204" charset="-122"/>
              </a:rPr>
              <a:t>度高</a:t>
            </a:r>
            <a:r>
              <a:rPr sz="1200" spc="0" dirty="0">
                <a:solidFill>
                  <a:schemeClr val="dk1"/>
                </a:solidFill>
                <a:latin typeface="微软雅黑" panose="020B0503020204020204" charset="-122"/>
                <a:ea typeface="微软雅黑" panose="020B0503020204020204" charset="-122"/>
                <a:cs typeface="微软雅黑" panose="020B0503020204020204" charset="-122"/>
              </a:rPr>
              <a:t>、</a:t>
            </a:r>
            <a:r>
              <a:rPr sz="1400" spc="0" dirty="0">
                <a:solidFill>
                  <a:schemeClr val="dk1"/>
                </a:solidFill>
                <a:latin typeface="微软雅黑" panose="020B0503020204020204" charset="-122"/>
                <a:ea typeface="微软雅黑" panose="020B0503020204020204" charset="-122"/>
                <a:cs typeface="微软雅黑" panose="020B0503020204020204" charset="-122"/>
              </a:rPr>
              <a:t>可靠</a:t>
            </a:r>
            <a:r>
              <a:rPr sz="1400" spc="-10" dirty="0">
                <a:solidFill>
                  <a:schemeClr val="dk1"/>
                </a:solidFill>
                <a:latin typeface="微软雅黑" panose="020B0503020204020204" charset="-122"/>
                <a:ea typeface="微软雅黑" panose="020B0503020204020204" charset="-122"/>
                <a:cs typeface="微软雅黑" panose="020B0503020204020204" charset="-122"/>
              </a:rPr>
              <a:t>性高</a:t>
            </a:r>
            <a:r>
              <a:rPr sz="1200" spc="-10" dirty="0">
                <a:solidFill>
                  <a:schemeClr val="dk1"/>
                </a:solidFill>
                <a:latin typeface="微软雅黑" panose="020B0503020204020204" charset="-122"/>
                <a:ea typeface="微软雅黑" panose="020B0503020204020204" charset="-122"/>
                <a:cs typeface="微软雅黑" panose="020B0503020204020204" charset="-122"/>
              </a:rPr>
              <a:t>、</a:t>
            </a:r>
            <a:r>
              <a:rPr sz="1400" spc="-10" dirty="0">
                <a:solidFill>
                  <a:schemeClr val="dk1"/>
                </a:solidFill>
                <a:latin typeface="微软雅黑" panose="020B0503020204020204" charset="-122"/>
                <a:ea typeface="微软雅黑" panose="020B0503020204020204" charset="-122"/>
                <a:cs typeface="微软雅黑" panose="020B0503020204020204" charset="-122"/>
              </a:rPr>
              <a:t>稳定性好，而且具备一定的数据处理能力，并能够自检</a:t>
            </a:r>
            <a:r>
              <a:rPr sz="1200" spc="-10" dirty="0">
                <a:solidFill>
                  <a:schemeClr val="dk1"/>
                </a:solidFill>
                <a:latin typeface="微软雅黑" panose="020B0503020204020204" charset="-122"/>
                <a:ea typeface="微软雅黑" panose="020B0503020204020204" charset="-122"/>
                <a:cs typeface="微软雅黑" panose="020B0503020204020204" charset="-122"/>
              </a:rPr>
              <a:t>、</a:t>
            </a:r>
            <a:r>
              <a:rPr sz="1400" spc="-10" dirty="0">
                <a:solidFill>
                  <a:schemeClr val="dk1"/>
                </a:solidFill>
                <a:latin typeface="微软雅黑" panose="020B0503020204020204" charset="-122"/>
                <a:ea typeface="微软雅黑" panose="020B0503020204020204" charset="-122"/>
                <a:cs typeface="微软雅黑" panose="020B0503020204020204" charset="-122"/>
              </a:rPr>
              <a:t>自校</a:t>
            </a:r>
            <a:r>
              <a:rPr sz="1200" spc="0" dirty="0">
                <a:solidFill>
                  <a:schemeClr val="dk1"/>
                </a:solidFill>
                <a:latin typeface="微软雅黑" panose="020B0503020204020204" charset="-122"/>
                <a:ea typeface="微软雅黑" panose="020B0503020204020204" charset="-122"/>
                <a:cs typeface="微软雅黑" panose="020B0503020204020204" charset="-122"/>
              </a:rPr>
              <a:t>、</a:t>
            </a:r>
            <a:r>
              <a:rPr sz="1400" spc="0" dirty="0">
                <a:solidFill>
                  <a:schemeClr val="dk1"/>
                </a:solidFill>
                <a:latin typeface="微软雅黑" panose="020B0503020204020204" charset="-122"/>
                <a:ea typeface="微软雅黑" panose="020B0503020204020204" charset="-122"/>
                <a:cs typeface="微软雅黑" panose="020B0503020204020204" charset="-122"/>
              </a:rPr>
              <a:t>自补偿。传统的</a:t>
            </a:r>
            <a:r>
              <a:rPr sz="1400" spc="40" dirty="0">
                <a:solidFill>
                  <a:schemeClr val="dk1"/>
                </a:solidFill>
                <a:latin typeface="微软雅黑" panose="020B0503020204020204" charset="-122"/>
                <a:ea typeface="微软雅黑" panose="020B0503020204020204" charset="-122"/>
                <a:cs typeface="微软雅黑" panose="020B0503020204020204" charset="-122"/>
              </a:rPr>
              <a:t>传感器已不能满足这样的要求。另外，为制造高性能的传感器，光靠改进</a:t>
            </a:r>
            <a:r>
              <a:rPr sz="1400" spc="0" dirty="0">
                <a:solidFill>
                  <a:schemeClr val="dk1"/>
                </a:solidFill>
                <a:latin typeface="微软雅黑" panose="020B0503020204020204" charset="-122"/>
                <a:ea typeface="微软雅黑" panose="020B0503020204020204" charset="-122"/>
                <a:cs typeface="微软雅黑" panose="020B0503020204020204" charset="-122"/>
              </a:rPr>
              <a:t>材料工艺也很</a:t>
            </a:r>
            <a:r>
              <a:rPr sz="1400" spc="50" dirty="0">
                <a:solidFill>
                  <a:schemeClr val="dk1"/>
                </a:solidFill>
                <a:latin typeface="微软雅黑" panose="020B0503020204020204" charset="-122"/>
                <a:ea typeface="微软雅黑" panose="020B0503020204020204" charset="-122"/>
                <a:cs typeface="微软雅黑" panose="020B0503020204020204" charset="-122"/>
              </a:rPr>
              <a:t>困难，需要利用计算机技术与传感器技术相结合来弥补其性能的不足，计算机</a:t>
            </a:r>
            <a:r>
              <a:rPr sz="1400" spc="40" dirty="0">
                <a:solidFill>
                  <a:schemeClr val="dk1"/>
                </a:solidFill>
                <a:latin typeface="微软雅黑" panose="020B0503020204020204" charset="-122"/>
                <a:ea typeface="微软雅黑" panose="020B0503020204020204" charset="-122"/>
                <a:cs typeface="微软雅黑" panose="020B0503020204020204" charset="-122"/>
              </a:rPr>
              <a:t>技</a:t>
            </a:r>
            <a:r>
              <a:rPr sz="1400" spc="0" dirty="0">
                <a:solidFill>
                  <a:schemeClr val="dk1"/>
                </a:solidFill>
                <a:latin typeface="微软雅黑" panose="020B0503020204020204" charset="-122"/>
                <a:ea typeface="微软雅黑" panose="020B0503020204020204" charset="-122"/>
                <a:cs typeface="微软雅黑" panose="020B0503020204020204" charset="-122"/>
              </a:rPr>
              <a:t>术使传</a:t>
            </a:r>
            <a:r>
              <a:rPr sz="1400" spc="30" dirty="0">
                <a:solidFill>
                  <a:schemeClr val="dk1"/>
                </a:solidFill>
                <a:latin typeface="微软雅黑" panose="020B0503020204020204" charset="-122"/>
                <a:ea typeface="微软雅黑" panose="020B0503020204020204" charset="-122"/>
                <a:cs typeface="微软雅黑" panose="020B0503020204020204" charset="-122"/>
              </a:rPr>
              <a:t>感器技术发生了巨大的变革</a:t>
            </a:r>
            <a:r>
              <a:rPr sz="1400" spc="2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3970" indent="266065" algn="l" rtl="0" eaLnBrk="0">
              <a:lnSpc>
                <a:spcPct val="148000"/>
              </a:lnSpc>
              <a:spcBef>
                <a:spcPts val="90"/>
              </a:spcBef>
            </a:pPr>
            <a:r>
              <a:rPr sz="1400" spc="50" dirty="0">
                <a:solidFill>
                  <a:schemeClr val="dk1"/>
                </a:solidFill>
                <a:latin typeface="微软雅黑" panose="020B0503020204020204" charset="-122"/>
                <a:ea typeface="微软雅黑" panose="020B0503020204020204" charset="-122"/>
                <a:cs typeface="微软雅黑" panose="020B0503020204020204" charset="-122"/>
              </a:rPr>
              <a:t>智能传感器因其在功能</a:t>
            </a:r>
            <a:r>
              <a:rPr sz="1200" spc="50" dirty="0">
                <a:solidFill>
                  <a:schemeClr val="dk1"/>
                </a:solidFill>
                <a:latin typeface="微软雅黑" panose="020B0503020204020204" charset="-122"/>
                <a:ea typeface="微软雅黑" panose="020B0503020204020204" charset="-122"/>
                <a:cs typeface="微软雅黑" panose="020B0503020204020204" charset="-122"/>
              </a:rPr>
              <a:t>、</a:t>
            </a:r>
            <a:r>
              <a:rPr sz="1400" spc="50" dirty="0">
                <a:solidFill>
                  <a:schemeClr val="dk1"/>
                </a:solidFill>
                <a:latin typeface="微软雅黑" panose="020B0503020204020204" charset="-122"/>
                <a:ea typeface="微软雅黑" panose="020B0503020204020204" charset="-122"/>
                <a:cs typeface="微软雅黑" panose="020B0503020204020204" charset="-122"/>
              </a:rPr>
              <a:t>精度</a:t>
            </a:r>
            <a:r>
              <a:rPr sz="1200" spc="50" dirty="0">
                <a:solidFill>
                  <a:schemeClr val="dk1"/>
                </a:solidFill>
                <a:latin typeface="微软雅黑" panose="020B0503020204020204" charset="-122"/>
                <a:ea typeface="微软雅黑" panose="020B0503020204020204" charset="-122"/>
                <a:cs typeface="微软雅黑" panose="020B0503020204020204" charset="-122"/>
              </a:rPr>
              <a:t>、</a:t>
            </a:r>
            <a:r>
              <a:rPr sz="1400" spc="50" dirty="0">
                <a:solidFill>
                  <a:schemeClr val="dk1"/>
                </a:solidFill>
                <a:latin typeface="微软雅黑" panose="020B0503020204020204" charset="-122"/>
                <a:ea typeface="微软雅黑" panose="020B0503020204020204" charset="-122"/>
                <a:cs typeface="微软雅黑" panose="020B0503020204020204" charset="-122"/>
              </a:rPr>
              <a:t>可靠性上较普通传感器有很大提高，</a:t>
            </a:r>
            <a:r>
              <a:rPr sz="1400" spc="0" dirty="0">
                <a:solidFill>
                  <a:schemeClr val="dk1"/>
                </a:solidFill>
                <a:latin typeface="微软雅黑" panose="020B0503020204020204" charset="-122"/>
                <a:ea typeface="微软雅黑" panose="020B0503020204020204" charset="-122"/>
                <a:cs typeface="微软雅黑" panose="020B0503020204020204" charset="-122"/>
              </a:rPr>
              <a:t>已经成为传感</a:t>
            </a:r>
            <a:r>
              <a:rPr sz="1400" spc="40" dirty="0">
                <a:solidFill>
                  <a:schemeClr val="dk1"/>
                </a:solidFill>
                <a:latin typeface="微软雅黑" panose="020B0503020204020204" charset="-122"/>
                <a:ea typeface="微软雅黑" panose="020B0503020204020204" charset="-122"/>
                <a:cs typeface="微软雅黑" panose="020B0503020204020204" charset="-122"/>
              </a:rPr>
              <a:t>器研究开发的热点。近年来，随着传感器技术和微电子技术的发展，智</a:t>
            </a:r>
            <a:r>
              <a:rPr sz="1400" spc="30" dirty="0">
                <a:solidFill>
                  <a:schemeClr val="dk1"/>
                </a:solidFill>
                <a:latin typeface="微软雅黑" panose="020B0503020204020204" charset="-122"/>
                <a:ea typeface="微软雅黑" panose="020B0503020204020204" charset="-122"/>
                <a:cs typeface="微软雅黑" panose="020B0503020204020204" charset="-122"/>
              </a:rPr>
              <a:t>能</a:t>
            </a:r>
            <a:r>
              <a:rPr sz="1400" spc="0" dirty="0">
                <a:solidFill>
                  <a:schemeClr val="dk1"/>
                </a:solidFill>
                <a:latin typeface="微软雅黑" panose="020B0503020204020204" charset="-122"/>
                <a:ea typeface="微软雅黑" panose="020B0503020204020204" charset="-122"/>
                <a:cs typeface="微软雅黑" panose="020B0503020204020204" charset="-122"/>
              </a:rPr>
              <a:t>传感器技术也</a:t>
            </a:r>
            <a:r>
              <a:rPr sz="1400" spc="30" dirty="0">
                <a:solidFill>
                  <a:schemeClr val="dk1"/>
                </a:solidFill>
                <a:latin typeface="微软雅黑" panose="020B0503020204020204" charset="-122"/>
                <a:ea typeface="微软雅黑" panose="020B0503020204020204" charset="-122"/>
                <a:cs typeface="微软雅黑" panose="020B0503020204020204" charset="-122"/>
              </a:rPr>
              <a:t>发展很快。发展高性能的以硅材料为主的各种智能传感器</a:t>
            </a:r>
            <a:r>
              <a:rPr sz="1400" spc="0" dirty="0">
                <a:solidFill>
                  <a:schemeClr val="dk1"/>
                </a:solidFill>
                <a:latin typeface="微软雅黑" panose="020B0503020204020204" charset="-122"/>
                <a:ea typeface="微软雅黑" panose="020B0503020204020204" charset="-122"/>
                <a:cs typeface="微软雅黑" panose="020B0503020204020204" charset="-122"/>
              </a:rPr>
              <a:t>已成为必然。</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66065" algn="l" rtl="0" eaLnBrk="0">
              <a:lnSpc>
                <a:spcPct val="139000"/>
              </a:lnSpc>
              <a:spcBef>
                <a:spcPts val="520"/>
              </a:spcBef>
            </a:pPr>
            <a:r>
              <a:rPr sz="1400" spc="60" dirty="0">
                <a:solidFill>
                  <a:schemeClr val="dk1"/>
                </a:solidFill>
                <a:latin typeface="微软雅黑" panose="020B0503020204020204" charset="-122"/>
                <a:ea typeface="微软雅黑" panose="020B0503020204020204" charset="-122"/>
                <a:cs typeface="微软雅黑" panose="020B0503020204020204" charset="-122"/>
              </a:rPr>
              <a:t>传感器的智能化指传感器与微处理机可分为两个独立部分，传感器的输出信号经</a:t>
            </a:r>
            <a:r>
              <a:rPr sz="1400" spc="40" dirty="0">
                <a:solidFill>
                  <a:schemeClr val="dk1"/>
                </a:solidFill>
                <a:latin typeface="微软雅黑" panose="020B0503020204020204" charset="-122"/>
                <a:ea typeface="微软雅黑" panose="020B0503020204020204" charset="-122"/>
                <a:cs typeface="微软雅黑" panose="020B0503020204020204" charset="-122"/>
              </a:rPr>
              <a:t>处</a:t>
            </a:r>
            <a:r>
              <a:rPr sz="1400" spc="60" dirty="0">
                <a:solidFill>
                  <a:schemeClr val="dk1"/>
                </a:solidFill>
                <a:latin typeface="微软雅黑" panose="020B0503020204020204" charset="-122"/>
                <a:ea typeface="微软雅黑" panose="020B0503020204020204" charset="-122"/>
                <a:cs typeface="微软雅黑" panose="020B0503020204020204" charset="-122"/>
              </a:rPr>
              <a:t>理和转化后由接口送入微处理机部分进行运算处理。这类智能传感器主要</a:t>
            </a:r>
            <a:r>
              <a:rPr sz="1400" spc="20" dirty="0">
                <a:solidFill>
                  <a:schemeClr val="dk1"/>
                </a:solidFill>
                <a:latin typeface="微软雅黑" panose="020B0503020204020204" charset="-122"/>
                <a:ea typeface="微软雅黑" panose="020B0503020204020204" charset="-122"/>
                <a:cs typeface="微软雅黑" panose="020B0503020204020204" charset="-122"/>
              </a:rPr>
              <a:t>由</a:t>
            </a:r>
            <a:r>
              <a:rPr sz="1400" spc="0" dirty="0">
                <a:solidFill>
                  <a:schemeClr val="dk1"/>
                </a:solidFill>
                <a:latin typeface="微软雅黑" panose="020B0503020204020204" charset="-122"/>
                <a:ea typeface="微软雅黑" panose="020B0503020204020204" charset="-122"/>
                <a:cs typeface="微软雅黑" panose="020B0503020204020204" charset="-122"/>
              </a:rPr>
              <a:t>传感器</a:t>
            </a:r>
            <a:r>
              <a:rPr sz="1200" spc="0" dirty="0">
                <a:solidFill>
                  <a:schemeClr val="dk1"/>
                </a:solidFill>
                <a:latin typeface="微软雅黑" panose="020B0503020204020204" charset="-122"/>
                <a:ea typeface="微软雅黑" panose="020B0503020204020204" charset="-122"/>
                <a:cs typeface="微软雅黑" panose="020B0503020204020204" charset="-122"/>
              </a:rPr>
              <a:t>、</a:t>
            </a:r>
            <a:r>
              <a:rPr sz="1400" spc="0" dirty="0">
                <a:solidFill>
                  <a:schemeClr val="dk1"/>
                </a:solidFill>
                <a:latin typeface="微软雅黑" panose="020B0503020204020204" charset="-122"/>
                <a:ea typeface="微软雅黑" panose="020B0503020204020204" charset="-122"/>
                <a:cs typeface="微软雅黑" panose="020B0503020204020204" charset="-122"/>
              </a:rPr>
              <a:t>微</a:t>
            </a:r>
            <a:r>
              <a:rPr sz="1400" spc="50" dirty="0">
                <a:solidFill>
                  <a:schemeClr val="dk1"/>
                </a:solidFill>
                <a:latin typeface="微软雅黑" panose="020B0503020204020204" charset="-122"/>
                <a:ea typeface="微软雅黑" panose="020B0503020204020204" charset="-122"/>
                <a:cs typeface="微软雅黑" panose="020B0503020204020204" charset="-122"/>
              </a:rPr>
              <a:t>处理机及其相关电路组成。传感器将被测的物理量转换成相应的电信号，送到</a:t>
            </a:r>
            <a:r>
              <a:rPr sz="1400" spc="30" dirty="0">
                <a:solidFill>
                  <a:schemeClr val="dk1"/>
                </a:solidFill>
                <a:latin typeface="微软雅黑" panose="020B0503020204020204" charset="-122"/>
                <a:ea typeface="微软雅黑" panose="020B0503020204020204" charset="-122"/>
                <a:cs typeface="微软雅黑" panose="020B0503020204020204" charset="-122"/>
              </a:rPr>
              <a:t>信</a:t>
            </a:r>
            <a:r>
              <a:rPr sz="1400" spc="0" dirty="0">
                <a:solidFill>
                  <a:schemeClr val="dk1"/>
                </a:solidFill>
                <a:latin typeface="微软雅黑" panose="020B0503020204020204" charset="-122"/>
                <a:ea typeface="微软雅黑" panose="020B0503020204020204" charset="-122"/>
                <a:cs typeface="微软雅黑" panose="020B0503020204020204" charset="-122"/>
              </a:rPr>
              <a:t>号调理</a:t>
            </a:r>
            <a:r>
              <a:rPr sz="1400" spc="-10" dirty="0">
                <a:solidFill>
                  <a:schemeClr val="dk1"/>
                </a:solidFill>
                <a:latin typeface="微软雅黑" panose="020B0503020204020204" charset="-122"/>
                <a:ea typeface="微软雅黑" panose="020B0503020204020204" charset="-122"/>
                <a:cs typeface="微软雅黑" panose="020B0503020204020204" charset="-122"/>
              </a:rPr>
              <a:t>电路中，进行</a:t>
            </a:r>
            <a:r>
              <a:rPr sz="1400" spc="0" dirty="0">
                <a:solidFill>
                  <a:schemeClr val="dk1"/>
                </a:solidFill>
                <a:latin typeface="微软雅黑" panose="020B0503020204020204" charset="-122"/>
                <a:ea typeface="微软雅黑" panose="020B0503020204020204" charset="-122"/>
                <a:cs typeface="微软雅黑" panose="020B0503020204020204" charset="-122"/>
              </a:rPr>
              <a:t>滤波</a:t>
            </a:r>
            <a:r>
              <a:rPr sz="1200" spc="0" dirty="0">
                <a:solidFill>
                  <a:schemeClr val="dk1"/>
                </a:solidFill>
                <a:latin typeface="微软雅黑" panose="020B0503020204020204" charset="-122"/>
                <a:ea typeface="微软雅黑" panose="020B0503020204020204" charset="-122"/>
                <a:cs typeface="微软雅黑" panose="020B0503020204020204" charset="-122"/>
              </a:rPr>
              <a:t>、</a:t>
            </a:r>
            <a:r>
              <a:rPr sz="1400" spc="0" dirty="0">
                <a:solidFill>
                  <a:schemeClr val="dk1"/>
                </a:solidFill>
                <a:latin typeface="微软雅黑" panose="020B0503020204020204" charset="-122"/>
                <a:ea typeface="微软雅黑" panose="020B0503020204020204" charset="-122"/>
                <a:cs typeface="微软雅黑" panose="020B0503020204020204" charset="-122"/>
              </a:rPr>
              <a:t>放大</a:t>
            </a:r>
            <a:r>
              <a:rPr sz="1200" spc="0" dirty="0">
                <a:solidFill>
                  <a:schemeClr val="dk1"/>
                </a:solidFill>
                <a:latin typeface="微软雅黑" panose="020B0503020204020204" charset="-122"/>
                <a:ea typeface="微软雅黑" panose="020B0503020204020204" charset="-122"/>
                <a:cs typeface="微软雅黑" panose="020B0503020204020204" charset="-122"/>
              </a:rPr>
              <a:t>、</a:t>
            </a:r>
            <a:r>
              <a:rPr sz="1400" spc="0" dirty="0">
                <a:solidFill>
                  <a:schemeClr val="dk1"/>
                </a:solidFill>
                <a:latin typeface="微软雅黑" panose="020B0503020204020204" charset="-122"/>
                <a:ea typeface="微软雅黑" panose="020B0503020204020204" charset="-122"/>
                <a:cs typeface="微软雅黑" panose="020B0503020204020204" charset="-122"/>
              </a:rPr>
              <a:t>模－数转换后，送到微处理机中。微处理机是智能传感器的核</a:t>
            </a:r>
            <a:r>
              <a:rPr sz="1400" spc="40" dirty="0">
                <a:solidFill>
                  <a:schemeClr val="dk1"/>
                </a:solidFill>
                <a:latin typeface="微软雅黑" panose="020B0503020204020204" charset="-122"/>
                <a:ea typeface="微软雅黑" panose="020B0503020204020204" charset="-122"/>
                <a:cs typeface="微软雅黑" panose="020B0503020204020204" charset="-122"/>
              </a:rPr>
              <a:t>心，它不但可以对传感器测量数据进行计算</a:t>
            </a:r>
            <a:r>
              <a:rPr sz="1200" spc="40" dirty="0">
                <a:solidFill>
                  <a:schemeClr val="dk1"/>
                </a:solidFill>
                <a:latin typeface="微软雅黑" panose="020B0503020204020204" charset="-122"/>
                <a:ea typeface="微软雅黑" panose="020B0503020204020204" charset="-122"/>
                <a:cs typeface="微软雅黑" panose="020B0503020204020204" charset="-122"/>
              </a:rPr>
              <a:t>、</a:t>
            </a:r>
            <a:r>
              <a:rPr sz="1400" spc="40" dirty="0">
                <a:solidFill>
                  <a:schemeClr val="dk1"/>
                </a:solidFill>
                <a:latin typeface="微软雅黑" panose="020B0503020204020204" charset="-122"/>
                <a:ea typeface="微软雅黑" panose="020B0503020204020204" charset="-122"/>
                <a:cs typeface="微软雅黑" panose="020B0503020204020204" charset="-122"/>
              </a:rPr>
              <a:t>存储</a:t>
            </a:r>
            <a:r>
              <a:rPr sz="1200" spc="40" dirty="0">
                <a:solidFill>
                  <a:schemeClr val="dk1"/>
                </a:solidFill>
                <a:latin typeface="微软雅黑" panose="020B0503020204020204" charset="-122"/>
                <a:ea typeface="微软雅黑" panose="020B0503020204020204" charset="-122"/>
                <a:cs typeface="微软雅黑" panose="020B0503020204020204" charset="-122"/>
              </a:rPr>
              <a:t>、</a:t>
            </a:r>
            <a:r>
              <a:rPr sz="1400" spc="40" dirty="0">
                <a:solidFill>
                  <a:schemeClr val="dk1"/>
                </a:solidFill>
                <a:latin typeface="微软雅黑" panose="020B0503020204020204" charset="-122"/>
                <a:ea typeface="微软雅黑" panose="020B0503020204020204" charset="-122"/>
                <a:cs typeface="微软雅黑" panose="020B0503020204020204" charset="-122"/>
              </a:rPr>
              <a:t>数据处理，</a:t>
            </a:r>
            <a:r>
              <a:rPr sz="1400" spc="0" dirty="0">
                <a:solidFill>
                  <a:schemeClr val="dk1"/>
                </a:solidFill>
                <a:latin typeface="微软雅黑" panose="020B0503020204020204" charset="-122"/>
                <a:ea typeface="微软雅黑" panose="020B0503020204020204" charset="-122"/>
                <a:cs typeface="微软雅黑" panose="020B0503020204020204" charset="-122"/>
              </a:rPr>
              <a:t>还可以通过反馈回路对</a:t>
            </a:r>
            <a:r>
              <a:rPr sz="1400" spc="50" dirty="0">
                <a:solidFill>
                  <a:schemeClr val="dk1"/>
                </a:solidFill>
                <a:latin typeface="微软雅黑" panose="020B0503020204020204" charset="-122"/>
                <a:ea typeface="微软雅黑" panose="020B0503020204020204" charset="-122"/>
                <a:cs typeface="微软雅黑" panose="020B0503020204020204" charset="-122"/>
              </a:rPr>
              <a:t>传感器进行调节。由于微处理机充分发挥各种软件的功能，可以完成硬件难以</a:t>
            </a:r>
            <a:r>
              <a:rPr sz="1400" spc="30" dirty="0">
                <a:solidFill>
                  <a:schemeClr val="dk1"/>
                </a:solidFill>
                <a:latin typeface="微软雅黑" panose="020B0503020204020204" charset="-122"/>
                <a:ea typeface="微软雅黑" panose="020B0503020204020204" charset="-122"/>
                <a:cs typeface="微软雅黑" panose="020B0503020204020204" charset="-122"/>
              </a:rPr>
              <a:t>完</a:t>
            </a:r>
            <a:r>
              <a:rPr sz="1400" spc="0" dirty="0">
                <a:solidFill>
                  <a:schemeClr val="dk1"/>
                </a:solidFill>
                <a:latin typeface="微软雅黑" panose="020B0503020204020204" charset="-122"/>
                <a:ea typeface="微软雅黑" panose="020B0503020204020204" charset="-122"/>
                <a:cs typeface="微软雅黑" panose="020B0503020204020204" charset="-122"/>
              </a:rPr>
              <a:t>成的任</a:t>
            </a:r>
            <a:r>
              <a:rPr sz="1400" spc="10" dirty="0">
                <a:solidFill>
                  <a:schemeClr val="dk1"/>
                </a:solidFill>
                <a:latin typeface="微软雅黑" panose="020B0503020204020204" charset="-122"/>
                <a:ea typeface="微软雅黑" panose="020B0503020204020204" charset="-122"/>
                <a:cs typeface="微软雅黑" panose="020B0503020204020204" charset="-122"/>
              </a:rPr>
              <a:t>务，从而大大降低了传感</a:t>
            </a:r>
            <a:r>
              <a:rPr sz="1400" spc="0" dirty="0">
                <a:solidFill>
                  <a:schemeClr val="dk1"/>
                </a:solidFill>
                <a:latin typeface="微软雅黑" panose="020B0503020204020204" charset="-122"/>
                <a:ea typeface="微软雅黑" panose="020B0503020204020204" charset="-122"/>
                <a:cs typeface="微软雅黑" panose="020B0503020204020204" charset="-122"/>
              </a:rPr>
              <a:t>器制造的难度，提高了传感器的性能，降低了成本。</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99000"/>
              </a:lnSpc>
            </a:pP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7" name="picture 275"/>
          <p:cNvPicPr>
            <a:picLocks noChangeAspect="1"/>
          </p:cNvPicPr>
          <p:nvPr/>
        </p:nvPicPr>
        <p:blipFill>
          <a:blip r:embed="rId6"/>
          <a:stretch>
            <a:fillRect/>
          </a:stretch>
        </p:blipFill>
        <p:spPr>
          <a:xfrm>
            <a:off x="117475" y="1608455"/>
            <a:ext cx="5572125" cy="387985"/>
          </a:xfrm>
          <a:prstGeom prst="rect">
            <a:avLst/>
          </a:prstGeom>
        </p:spPr>
      </p:pic>
      <p:sp>
        <p:nvSpPr>
          <p:cNvPr id="8" name="textbox 276"/>
          <p:cNvSpPr/>
          <p:nvPr>
            <p:custDataLst>
              <p:tags r:id="rId7"/>
            </p:custDataLst>
          </p:nvPr>
        </p:nvSpPr>
        <p:spPr>
          <a:xfrm>
            <a:off x="103505" y="1591945"/>
            <a:ext cx="5600065" cy="451485"/>
          </a:xfrm>
          <a:prstGeom prst="rect">
            <a:avLst/>
          </a:prstGeom>
        </p:spPr>
        <p:txBody>
          <a:bodyPr vert="horz" wrap="square" lIns="0" tIns="0" rIns="0" bIns="0"/>
          <a:lstStyle/>
          <a:p>
            <a:pPr algn="l" rtl="0" eaLnBrk="0">
              <a:lnSpc>
                <a:spcPct val="116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90170" algn="l" rtl="0" eaLnBrk="0">
              <a:lnSpc>
                <a:spcPct val="95000"/>
              </a:lnSpc>
              <a:spcBef>
                <a:spcPts val="5"/>
              </a:spcBef>
            </a:pPr>
            <a:r>
              <a:rPr sz="1600" b="1" spc="100" dirty="0">
                <a:solidFill>
                  <a:schemeClr val="dk1"/>
                </a:solidFill>
                <a:latin typeface="微软雅黑" panose="020B0503020204020204" charset="-122"/>
                <a:ea typeface="微软雅黑" panose="020B0503020204020204" charset="-122"/>
                <a:cs typeface="微软雅黑" panose="020B0503020204020204" charset="-122"/>
              </a:rPr>
              <a:t>9.5</a:t>
            </a:r>
            <a:r>
              <a:rPr sz="1600" spc="100" dirty="0">
                <a:solidFill>
                  <a:schemeClr val="dk1"/>
                </a:solidFill>
                <a:latin typeface="微软雅黑" panose="020B0503020204020204" charset="-122"/>
                <a:ea typeface="微软雅黑" panose="020B0503020204020204" charset="-122"/>
                <a:cs typeface="微软雅黑" panose="020B0503020204020204" charset="-122"/>
              </a:rPr>
              <a:t>智能式传</a:t>
            </a:r>
            <a:r>
              <a:rPr sz="1600" spc="60" dirty="0">
                <a:solidFill>
                  <a:schemeClr val="dk1"/>
                </a:solidFill>
                <a:latin typeface="微软雅黑" panose="020B0503020204020204" charset="-122"/>
                <a:ea typeface="微软雅黑" panose="020B0503020204020204" charset="-122"/>
                <a:cs typeface="微软雅黑" panose="020B0503020204020204" charset="-122"/>
              </a:rPr>
              <a:t>感</a:t>
            </a:r>
            <a:r>
              <a:rPr sz="1600" spc="0" dirty="0">
                <a:solidFill>
                  <a:schemeClr val="dk1"/>
                </a:solidFill>
                <a:latin typeface="微软雅黑" panose="020B0503020204020204" charset="-122"/>
                <a:ea typeface="微软雅黑" panose="020B0503020204020204" charset="-122"/>
                <a:cs typeface="微软雅黑" panose="020B0503020204020204" charset="-122"/>
              </a:rPr>
              <a:t>器</a:t>
            </a:r>
            <a:endParaRPr lang="en-US" altLang="en-US" sz="16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9" name="文本框 8"/>
          <p:cNvSpPr txBox="1"/>
          <p:nvPr/>
        </p:nvSpPr>
        <p:spPr>
          <a:xfrm>
            <a:off x="0" y="140890"/>
            <a:ext cx="6096000" cy="345440"/>
          </a:xfrm>
          <a:prstGeom prst="rect">
            <a:avLst/>
          </a:prstGeom>
          <a:noFill/>
        </p:spPr>
        <p:txBody>
          <a:bodyPr wrap="square">
            <a:spAutoFit/>
          </a:bodyPr>
          <a:lstStyle/>
          <a:p>
            <a:pPr marL="14605" algn="l" rtl="0" eaLnBrk="0">
              <a:lnSpc>
                <a:spcPct val="92000"/>
              </a:lnSpc>
              <a:spcBef>
                <a:spcPts val="0"/>
              </a:spcBef>
            </a:pP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9.5.1</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传感器的智能化</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实</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例</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0" name="textbox 273"/>
          <p:cNvSpPr/>
          <p:nvPr>
            <p:custDataLst>
              <p:tags r:id="rId5"/>
            </p:custDataLst>
          </p:nvPr>
        </p:nvSpPr>
        <p:spPr>
          <a:xfrm>
            <a:off x="117424" y="795869"/>
            <a:ext cx="11884076" cy="1337732"/>
          </a:xfrm>
          <a:prstGeom prst="rect">
            <a:avLst/>
          </a:prstGeom>
        </p:spPr>
        <p:txBody>
          <a:bodyPr vert="horz" wrap="square" lIns="0" tIns="0" rIns="0" bIns="0"/>
          <a:lstStyle/>
          <a:p>
            <a:pPr algn="l" rtl="0" eaLnBrk="0">
              <a:lnSpc>
                <a:spcPct val="77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970" algn="l" rtl="0" eaLnBrk="0">
              <a:lnSpc>
                <a:spcPct val="141000"/>
              </a:lnSpc>
            </a:pPr>
            <a:r>
              <a:rPr sz="1200" spc="30" dirty="0">
                <a:solidFill>
                  <a:schemeClr val="dk1"/>
                </a:solidFill>
                <a:latin typeface="微软雅黑" panose="020B0503020204020204" charset="-122"/>
                <a:ea typeface="微软雅黑" panose="020B0503020204020204" charset="-122"/>
                <a:cs typeface="微软雅黑" panose="020B0503020204020204" charset="-122"/>
              </a:rPr>
              <a:t>智能式应力传感器的硬件结构如图</a:t>
            </a:r>
            <a:r>
              <a:rPr sz="1200" b="1" spc="30" dirty="0">
                <a:solidFill>
                  <a:schemeClr val="dk1"/>
                </a:solidFill>
                <a:latin typeface="微软雅黑" panose="020B0503020204020204" charset="-122"/>
                <a:ea typeface="微软雅黑" panose="020B0503020204020204" charset="-122"/>
                <a:cs typeface="微软雅黑" panose="020B0503020204020204" charset="-122"/>
              </a:rPr>
              <a:t>9</a:t>
            </a:r>
            <a:r>
              <a:rPr sz="1200" spc="30" dirty="0">
                <a:solidFill>
                  <a:schemeClr val="dk1"/>
                </a:solidFill>
                <a:latin typeface="微软雅黑" panose="020B0503020204020204" charset="-122"/>
                <a:ea typeface="微软雅黑" panose="020B0503020204020204" charset="-122"/>
                <a:cs typeface="微软雅黑" panose="020B0503020204020204" charset="-122"/>
              </a:rPr>
              <a:t>－</a:t>
            </a:r>
            <a:r>
              <a:rPr sz="1200" b="1" spc="30" dirty="0">
                <a:solidFill>
                  <a:schemeClr val="dk1"/>
                </a:solidFill>
                <a:latin typeface="微软雅黑" panose="020B0503020204020204" charset="-122"/>
                <a:ea typeface="微软雅黑" panose="020B0503020204020204" charset="-122"/>
                <a:cs typeface="微软雅黑" panose="020B0503020204020204" charset="-122"/>
              </a:rPr>
              <a:t>20</a:t>
            </a:r>
            <a:r>
              <a:rPr sz="1200" spc="30" dirty="0">
                <a:solidFill>
                  <a:schemeClr val="dk1"/>
                </a:solidFill>
                <a:latin typeface="微软雅黑" panose="020B0503020204020204" charset="-122"/>
                <a:ea typeface="微软雅黑" panose="020B0503020204020204" charset="-122"/>
                <a:cs typeface="微软雅黑" panose="020B0503020204020204" charset="-122"/>
              </a:rPr>
              <a:t>所示。智能式应力传感</a:t>
            </a:r>
            <a:r>
              <a:rPr sz="1200" spc="20" dirty="0">
                <a:solidFill>
                  <a:schemeClr val="dk1"/>
                </a:solidFill>
                <a:latin typeface="微软雅黑" panose="020B0503020204020204" charset="-122"/>
                <a:ea typeface="微软雅黑" panose="020B0503020204020204" charset="-122"/>
                <a:cs typeface="微软雅黑" panose="020B0503020204020204" charset="-122"/>
              </a:rPr>
              <a:t>器</a:t>
            </a:r>
            <a:r>
              <a:rPr sz="1200" spc="0" dirty="0">
                <a:solidFill>
                  <a:schemeClr val="dk1"/>
                </a:solidFill>
                <a:latin typeface="微软雅黑" panose="020B0503020204020204" charset="-122"/>
                <a:ea typeface="微软雅黑" panose="020B0503020204020204" charset="-122"/>
                <a:cs typeface="微软雅黑" panose="020B0503020204020204" charset="-122"/>
              </a:rPr>
              <a:t>用于测量飞机机翼</a:t>
            </a:r>
            <a:r>
              <a:rPr sz="1200" spc="20" dirty="0">
                <a:solidFill>
                  <a:schemeClr val="dk1"/>
                </a:solidFill>
                <a:latin typeface="微软雅黑" panose="020B0503020204020204" charset="-122"/>
                <a:ea typeface="微软雅黑" panose="020B0503020204020204" charset="-122"/>
                <a:cs typeface="微软雅黑" panose="020B0503020204020204" charset="-122"/>
              </a:rPr>
              <a:t>上各个关键部位的应力大小，并判断机翼的工作状态是否正常以及故障情况。它共有</a:t>
            </a:r>
            <a:r>
              <a:rPr sz="1200" b="1" spc="0" dirty="0">
                <a:solidFill>
                  <a:schemeClr val="dk1"/>
                </a:solidFill>
                <a:latin typeface="微软雅黑" panose="020B0503020204020204" charset="-122"/>
                <a:ea typeface="微软雅黑" panose="020B0503020204020204" charset="-122"/>
                <a:cs typeface="微软雅黑" panose="020B0503020204020204" charset="-122"/>
              </a:rPr>
              <a:t>6</a:t>
            </a:r>
            <a:r>
              <a:rPr sz="1200" spc="0" dirty="0">
                <a:solidFill>
                  <a:schemeClr val="dk1"/>
                </a:solidFill>
                <a:latin typeface="微软雅黑" panose="020B0503020204020204" charset="-122"/>
                <a:ea typeface="微软雅黑" panose="020B0503020204020204" charset="-122"/>
                <a:cs typeface="微软雅黑" panose="020B0503020204020204" charset="-122"/>
              </a:rPr>
              <a:t>路</a:t>
            </a:r>
            <a:r>
              <a:rPr sz="1200" spc="40" dirty="0">
                <a:solidFill>
                  <a:schemeClr val="dk1"/>
                </a:solidFill>
                <a:latin typeface="微软雅黑" panose="020B0503020204020204" charset="-122"/>
                <a:ea typeface="微软雅黑" panose="020B0503020204020204" charset="-122"/>
                <a:cs typeface="微软雅黑" panose="020B0503020204020204" charset="-122"/>
              </a:rPr>
              <a:t>应力传感器和</a:t>
            </a:r>
            <a:r>
              <a:rPr sz="1200" b="1" spc="40" dirty="0">
                <a:solidFill>
                  <a:schemeClr val="dk1"/>
                </a:solidFill>
                <a:latin typeface="微软雅黑" panose="020B0503020204020204" charset="-122"/>
                <a:ea typeface="微软雅黑" panose="020B0503020204020204" charset="-122"/>
                <a:cs typeface="微软雅黑" panose="020B0503020204020204" charset="-122"/>
              </a:rPr>
              <a:t>1</a:t>
            </a:r>
            <a:r>
              <a:rPr sz="1200" spc="40" dirty="0">
                <a:solidFill>
                  <a:schemeClr val="dk1"/>
                </a:solidFill>
                <a:latin typeface="微软雅黑" panose="020B0503020204020204" charset="-122"/>
                <a:ea typeface="微软雅黑" panose="020B0503020204020204" charset="-122"/>
                <a:cs typeface="微软雅黑" panose="020B0503020204020204" charset="-122"/>
              </a:rPr>
              <a:t>路温度传感器，其中每一路应力传感器由</a:t>
            </a:r>
            <a:r>
              <a:rPr sz="1200" b="1" spc="40" dirty="0">
                <a:solidFill>
                  <a:schemeClr val="dk1"/>
                </a:solidFill>
                <a:latin typeface="微软雅黑" panose="020B0503020204020204" charset="-122"/>
                <a:ea typeface="微软雅黑" panose="020B0503020204020204" charset="-122"/>
                <a:cs typeface="微软雅黑" panose="020B0503020204020204" charset="-122"/>
              </a:rPr>
              <a:t>4</a:t>
            </a:r>
            <a:r>
              <a:rPr sz="1200" spc="40" dirty="0">
                <a:solidFill>
                  <a:schemeClr val="dk1"/>
                </a:solidFill>
                <a:latin typeface="微软雅黑" panose="020B0503020204020204" charset="-122"/>
                <a:ea typeface="微软雅黑" panose="020B0503020204020204" charset="-122"/>
                <a:cs typeface="微软雅黑" panose="020B0503020204020204" charset="-122"/>
              </a:rPr>
              <a:t>个应变片</a:t>
            </a:r>
            <a:r>
              <a:rPr sz="1200" spc="0" dirty="0">
                <a:solidFill>
                  <a:schemeClr val="dk1"/>
                </a:solidFill>
                <a:latin typeface="微软雅黑" panose="020B0503020204020204" charset="-122"/>
                <a:ea typeface="微软雅黑" panose="020B0503020204020204" charset="-122"/>
                <a:cs typeface="微软雅黑" panose="020B0503020204020204" charset="-122"/>
              </a:rPr>
              <a:t>构成的全桥电路和前</a:t>
            </a:r>
            <a:r>
              <a:rPr sz="1200" spc="40" dirty="0">
                <a:solidFill>
                  <a:schemeClr val="dk1"/>
                </a:solidFill>
                <a:latin typeface="微软雅黑" panose="020B0503020204020204" charset="-122"/>
                <a:ea typeface="微软雅黑" panose="020B0503020204020204" charset="-122"/>
                <a:cs typeface="微软雅黑" panose="020B0503020204020204" charset="-122"/>
              </a:rPr>
              <a:t>级放大器组成，用于测量应力大小。温度传感器用于测量环境温度，从而</a:t>
            </a:r>
            <a:r>
              <a:rPr sz="1200" spc="10" dirty="0">
                <a:solidFill>
                  <a:schemeClr val="dk1"/>
                </a:solidFill>
                <a:latin typeface="微软雅黑" panose="020B0503020204020204" charset="-122"/>
                <a:ea typeface="微软雅黑" panose="020B0503020204020204" charset="-122"/>
                <a:cs typeface="微软雅黑" panose="020B0503020204020204" charset="-122"/>
              </a:rPr>
              <a:t>对</a:t>
            </a:r>
            <a:r>
              <a:rPr sz="1200" spc="0" dirty="0">
                <a:solidFill>
                  <a:schemeClr val="dk1"/>
                </a:solidFill>
                <a:latin typeface="微软雅黑" panose="020B0503020204020204" charset="-122"/>
                <a:ea typeface="微软雅黑" panose="020B0503020204020204" charset="-122"/>
                <a:cs typeface="微软雅黑" panose="020B0503020204020204" charset="-122"/>
              </a:rPr>
              <a:t>应力传感器</a:t>
            </a:r>
            <a:r>
              <a:rPr sz="1200" spc="30" dirty="0">
                <a:solidFill>
                  <a:schemeClr val="dk1"/>
                </a:solidFill>
                <a:latin typeface="微软雅黑" panose="020B0503020204020204" charset="-122"/>
                <a:ea typeface="微软雅黑" panose="020B0503020204020204" charset="-122"/>
                <a:cs typeface="微软雅黑" panose="020B0503020204020204" charset="-122"/>
              </a:rPr>
              <a:t>进行误差修正。采用</a:t>
            </a:r>
            <a:r>
              <a:rPr sz="1200" b="1" spc="30" dirty="0">
                <a:solidFill>
                  <a:schemeClr val="dk1"/>
                </a:solidFill>
                <a:latin typeface="微软雅黑" panose="020B0503020204020204" charset="-122"/>
                <a:ea typeface="微软雅黑" panose="020B0503020204020204" charset="-122"/>
                <a:cs typeface="微软雅黑" panose="020B0503020204020204" charset="-122"/>
              </a:rPr>
              <a:t>8031</a:t>
            </a:r>
            <a:r>
              <a:rPr sz="1200" spc="30" dirty="0">
                <a:solidFill>
                  <a:schemeClr val="dk1"/>
                </a:solidFill>
                <a:latin typeface="微软雅黑" panose="020B0503020204020204" charset="-122"/>
                <a:ea typeface="微软雅黑" panose="020B0503020204020204" charset="-122"/>
                <a:cs typeface="微软雅黑" panose="020B0503020204020204" charset="-122"/>
              </a:rPr>
              <a:t>单片机作为数据处理和控制单元。多路开关</a:t>
            </a:r>
            <a:r>
              <a:rPr sz="1200" spc="10" dirty="0">
                <a:solidFill>
                  <a:schemeClr val="dk1"/>
                </a:solidFill>
                <a:latin typeface="微软雅黑" panose="020B0503020204020204" charset="-122"/>
                <a:ea typeface="微软雅黑" panose="020B0503020204020204" charset="-122"/>
                <a:cs typeface="微软雅黑" panose="020B0503020204020204" charset="-122"/>
              </a:rPr>
              <a:t>根</a:t>
            </a:r>
            <a:r>
              <a:rPr sz="1200" spc="0" dirty="0">
                <a:solidFill>
                  <a:schemeClr val="dk1"/>
                </a:solidFill>
                <a:latin typeface="微软雅黑" panose="020B0503020204020204" charset="-122"/>
                <a:ea typeface="微软雅黑" panose="020B0503020204020204" charset="-122"/>
                <a:cs typeface="微软雅黑" panose="020B0503020204020204" charset="-122"/>
              </a:rPr>
              <a:t>据单片机发出的</a:t>
            </a:r>
            <a:r>
              <a:rPr sz="1200" spc="10" dirty="0">
                <a:solidFill>
                  <a:schemeClr val="dk1"/>
                </a:solidFill>
                <a:latin typeface="微软雅黑" panose="020B0503020204020204" charset="-122"/>
                <a:ea typeface="微软雅黑" panose="020B0503020204020204" charset="-122"/>
                <a:cs typeface="微软雅黑" panose="020B0503020204020204" charset="-122"/>
              </a:rPr>
              <a:t>命令轮流选通各个传感器通道，</a:t>
            </a:r>
            <a:r>
              <a:rPr sz="1200" b="1" spc="10" dirty="0">
                <a:solidFill>
                  <a:schemeClr val="dk1"/>
                </a:solidFill>
                <a:latin typeface="微软雅黑" panose="020B0503020204020204" charset="-122"/>
                <a:ea typeface="微软雅黑" panose="020B0503020204020204" charset="-122"/>
                <a:cs typeface="微软雅黑" panose="020B0503020204020204" charset="-122"/>
              </a:rPr>
              <a:t>0</a:t>
            </a:r>
            <a:r>
              <a:rPr sz="1200" spc="10" dirty="0">
                <a:solidFill>
                  <a:schemeClr val="dk1"/>
                </a:solidFill>
                <a:latin typeface="微软雅黑" panose="020B0503020204020204" charset="-122"/>
                <a:ea typeface="微软雅黑" panose="020B0503020204020204" charset="-122"/>
                <a:cs typeface="微软雅黑" panose="020B0503020204020204" charset="-122"/>
              </a:rPr>
              <a:t>通道作为温度传感器通道，</a:t>
            </a:r>
            <a:r>
              <a:rPr sz="1200" b="1" spc="10" dirty="0">
                <a:solidFill>
                  <a:schemeClr val="dk1"/>
                </a:solidFill>
                <a:latin typeface="微软雅黑" panose="020B0503020204020204" charset="-122"/>
                <a:ea typeface="微软雅黑" panose="020B0503020204020204" charset="-122"/>
                <a:cs typeface="微软雅黑" panose="020B0503020204020204" charset="-122"/>
              </a:rPr>
              <a:t>1~6</a:t>
            </a:r>
            <a:r>
              <a:rPr sz="1200" spc="10" dirty="0">
                <a:solidFill>
                  <a:schemeClr val="dk1"/>
                </a:solidFill>
                <a:latin typeface="微软雅黑" panose="020B0503020204020204" charset="-122"/>
                <a:ea typeface="微软雅黑" panose="020B0503020204020204" charset="-122"/>
                <a:cs typeface="微软雅黑" panose="020B0503020204020204" charset="-122"/>
              </a:rPr>
              <a:t>通道分别为</a:t>
            </a:r>
            <a:r>
              <a:rPr sz="1200" b="1" spc="10" dirty="0">
                <a:solidFill>
                  <a:schemeClr val="dk1"/>
                </a:solidFill>
                <a:latin typeface="微软雅黑" panose="020B0503020204020204" charset="-122"/>
                <a:ea typeface="微软雅黑" panose="020B0503020204020204" charset="-122"/>
                <a:cs typeface="微软雅黑" panose="020B0503020204020204" charset="-122"/>
              </a:rPr>
              <a:t>6</a:t>
            </a:r>
            <a:r>
              <a:rPr sz="1200" spc="0" dirty="0">
                <a:solidFill>
                  <a:schemeClr val="dk1"/>
                </a:solidFill>
                <a:latin typeface="微软雅黑" panose="020B0503020204020204" charset="-122"/>
                <a:ea typeface="微软雅黑" panose="020B0503020204020204" charset="-122"/>
                <a:cs typeface="微软雅黑" panose="020B0503020204020204" charset="-122"/>
              </a:rPr>
              <a:t>个应力传</a:t>
            </a:r>
            <a:r>
              <a:rPr sz="1200" spc="60" dirty="0">
                <a:solidFill>
                  <a:schemeClr val="dk1"/>
                </a:solidFill>
                <a:latin typeface="微软雅黑" panose="020B0503020204020204" charset="-122"/>
                <a:ea typeface="微软雅黑" panose="020B0503020204020204" charset="-122"/>
                <a:cs typeface="微软雅黑" panose="020B0503020204020204" charset="-122"/>
              </a:rPr>
              <a:t>感器通道。程控放大器则在单片机的命令下分别选择不同的放大倍数对各路信号进行</a:t>
            </a:r>
            <a:r>
              <a:rPr sz="1200" spc="30" dirty="0">
                <a:solidFill>
                  <a:schemeClr val="dk1"/>
                </a:solidFill>
                <a:latin typeface="微软雅黑" panose="020B0503020204020204" charset="-122"/>
                <a:ea typeface="微软雅黑" panose="020B0503020204020204" charset="-122"/>
                <a:cs typeface="微软雅黑" panose="020B0503020204020204" charset="-122"/>
              </a:rPr>
              <a:t>放</a:t>
            </a:r>
            <a:r>
              <a:rPr sz="1200" spc="40" dirty="0">
                <a:solidFill>
                  <a:schemeClr val="dk1"/>
                </a:solidFill>
                <a:latin typeface="微软雅黑" panose="020B0503020204020204" charset="-122"/>
                <a:ea typeface="微软雅黑" panose="020B0503020204020204" charset="-122"/>
                <a:cs typeface="微软雅黑" panose="020B0503020204020204" charset="-122"/>
              </a:rPr>
              <a:t>大。该智能式传感器具有较强的自适应能力，它可以判断工作环境因素的变化</a:t>
            </a:r>
            <a:r>
              <a:rPr sz="1200" spc="10" dirty="0">
                <a:solidFill>
                  <a:schemeClr val="dk1"/>
                </a:solidFill>
                <a:latin typeface="微软雅黑" panose="020B0503020204020204" charset="-122"/>
                <a:ea typeface="微软雅黑" panose="020B0503020204020204" charset="-122"/>
                <a:cs typeface="微软雅黑" panose="020B0503020204020204" charset="-122"/>
              </a:rPr>
              <a:t>，</a:t>
            </a:r>
            <a:r>
              <a:rPr sz="1200" spc="0" dirty="0">
                <a:solidFill>
                  <a:schemeClr val="dk1"/>
                </a:solidFill>
                <a:latin typeface="微软雅黑" panose="020B0503020204020204" charset="-122"/>
                <a:ea typeface="微软雅黑" panose="020B0503020204020204" charset="-122"/>
                <a:cs typeface="微软雅黑" panose="020B0503020204020204" charset="-122"/>
              </a:rPr>
              <a:t>进行必</a:t>
            </a:r>
            <a:r>
              <a:rPr sz="1200" spc="10" dirty="0">
                <a:solidFill>
                  <a:schemeClr val="dk1"/>
                </a:solidFill>
                <a:latin typeface="微软雅黑" panose="020B0503020204020204" charset="-122"/>
                <a:ea typeface="微软雅黑" panose="020B0503020204020204" charset="-122"/>
                <a:cs typeface="微软雅黑" panose="020B0503020204020204" charset="-122"/>
              </a:rPr>
              <a:t>要的修正，</a:t>
            </a:r>
            <a:r>
              <a:rPr sz="1200" spc="0" dirty="0">
                <a:solidFill>
                  <a:schemeClr val="dk1"/>
                </a:solidFill>
                <a:latin typeface="微软雅黑" panose="020B0503020204020204" charset="-122"/>
                <a:ea typeface="微软雅黑" panose="020B0503020204020204" charset="-122"/>
                <a:cs typeface="微软雅黑" panose="020B0503020204020204" charset="-122"/>
              </a:rPr>
              <a:t>以保证测量的准确性。</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1" name="picture 279"/>
          <p:cNvPicPr>
            <a:picLocks noChangeAspect="1"/>
          </p:cNvPicPr>
          <p:nvPr/>
        </p:nvPicPr>
        <p:blipFill>
          <a:blip r:embed="rId6"/>
          <a:stretch>
            <a:fillRect/>
          </a:stretch>
        </p:blipFill>
        <p:spPr>
          <a:xfrm rot="21600000" flipV="1">
            <a:off x="117424" y="448723"/>
            <a:ext cx="4552796" cy="45719"/>
          </a:xfrm>
          <a:prstGeom prst="rect">
            <a:avLst/>
          </a:prstGeom>
        </p:spPr>
      </p:pic>
      <p:sp>
        <p:nvSpPr>
          <p:cNvPr id="12" name="textbox 282"/>
          <p:cNvSpPr/>
          <p:nvPr>
            <p:custDataLst>
              <p:tags r:id="rId7"/>
            </p:custDataLst>
          </p:nvPr>
        </p:nvSpPr>
        <p:spPr>
          <a:xfrm>
            <a:off x="6325235" y="2133601"/>
            <a:ext cx="5676265" cy="2821299"/>
          </a:xfrm>
          <a:prstGeom prst="rect">
            <a:avLst/>
          </a:prstGeom>
        </p:spPr>
        <p:txBody>
          <a:bodyPr vert="horz" wrap="square" lIns="0" tIns="0" rIns="0" bIns="0"/>
          <a:lstStyle/>
          <a:p>
            <a:pPr marL="12700" indent="267335" algn="l" rtl="0" eaLnBrk="0">
              <a:lnSpc>
                <a:spcPct val="146000"/>
              </a:lnSpc>
              <a:spcBef>
                <a:spcPts val="215"/>
              </a:spcBef>
            </a:pPr>
            <a:r>
              <a:rPr sz="1100" spc="30" dirty="0" err="1">
                <a:solidFill>
                  <a:schemeClr val="dk1"/>
                </a:solidFill>
                <a:latin typeface="微软雅黑" panose="020B0503020204020204" charset="-122"/>
                <a:ea typeface="微软雅黑" panose="020B0503020204020204" charset="-122"/>
                <a:cs typeface="微软雅黑" panose="020B0503020204020204" charset="-122"/>
              </a:rPr>
              <a:t>智能式应力传感器具有测量</a:t>
            </a:r>
            <a:r>
              <a:rPr sz="1100" spc="30" dirty="0">
                <a:solidFill>
                  <a:schemeClr val="dk1"/>
                </a:solidFill>
                <a:latin typeface="微软雅黑" panose="020B0503020204020204" charset="-122"/>
                <a:ea typeface="微软雅黑" panose="020B0503020204020204" charset="-122"/>
                <a:cs typeface="微软雅黑" panose="020B0503020204020204" charset="-122"/>
              </a:rPr>
              <a:t>、程控放大、转换、处理、模拟量输出、打印键盘</a:t>
            </a:r>
            <a:r>
              <a:rPr sz="1100" spc="20" dirty="0">
                <a:solidFill>
                  <a:schemeClr val="dk1"/>
                </a:solidFill>
                <a:latin typeface="微软雅黑" panose="020B0503020204020204" charset="-122"/>
                <a:ea typeface="微软雅黑" panose="020B0503020204020204" charset="-122"/>
                <a:cs typeface="微软雅黑" panose="020B0503020204020204" charset="-122"/>
              </a:rPr>
              <a:t>监</a:t>
            </a:r>
            <a:r>
              <a:rPr sz="1100" spc="0" dirty="0">
                <a:solidFill>
                  <a:schemeClr val="dk1"/>
                </a:solidFill>
                <a:latin typeface="微软雅黑" panose="020B0503020204020204" charset="-122"/>
                <a:ea typeface="微软雅黑" panose="020B0503020204020204" charset="-122"/>
                <a:cs typeface="微软雅黑" panose="020B0503020204020204" charset="-122"/>
              </a:rPr>
              <a:t>控</a:t>
            </a:r>
            <a:r>
              <a:rPr sz="1100" spc="50" dirty="0">
                <a:solidFill>
                  <a:schemeClr val="dk1"/>
                </a:solidFill>
                <a:latin typeface="微软雅黑" panose="020B0503020204020204" charset="-122"/>
                <a:ea typeface="微软雅黑" panose="020B0503020204020204" charset="-122"/>
                <a:cs typeface="微软雅黑" panose="020B0503020204020204" charset="-122"/>
              </a:rPr>
              <a:t>及通过串口与计算机通信的功能。其软件采用模块化和结构化的设计方法，软</a:t>
            </a:r>
            <a:r>
              <a:rPr sz="1100" spc="40" dirty="0">
                <a:solidFill>
                  <a:schemeClr val="dk1"/>
                </a:solidFill>
                <a:latin typeface="微软雅黑" panose="020B0503020204020204" charset="-122"/>
                <a:ea typeface="微软雅黑" panose="020B0503020204020204" charset="-122"/>
                <a:cs typeface="微软雅黑" panose="020B0503020204020204" charset="-122"/>
              </a:rPr>
              <a:t>件</a:t>
            </a:r>
            <a:r>
              <a:rPr sz="1100" spc="0" dirty="0">
                <a:solidFill>
                  <a:schemeClr val="dk1"/>
                </a:solidFill>
                <a:latin typeface="微软雅黑" panose="020B0503020204020204" charset="-122"/>
                <a:ea typeface="微软雅黑" panose="020B0503020204020204" charset="-122"/>
                <a:cs typeface="微软雅黑" panose="020B0503020204020204" charset="-122"/>
              </a:rPr>
              <a:t>结构如</a:t>
            </a:r>
            <a:r>
              <a:rPr sz="1100" spc="20" dirty="0">
                <a:solidFill>
                  <a:schemeClr val="dk1"/>
                </a:solidFill>
                <a:latin typeface="微软雅黑" panose="020B0503020204020204" charset="-122"/>
                <a:ea typeface="微软雅黑" panose="020B0503020204020204" charset="-122"/>
                <a:cs typeface="微软雅黑" panose="020B0503020204020204" charset="-122"/>
              </a:rPr>
              <a:t>图</a:t>
            </a:r>
            <a:r>
              <a:rPr sz="1100" b="1" spc="20" dirty="0">
                <a:solidFill>
                  <a:schemeClr val="dk1"/>
                </a:solidFill>
                <a:latin typeface="微软雅黑" panose="020B0503020204020204" charset="-122"/>
                <a:ea typeface="微软雅黑" panose="020B0503020204020204" charset="-122"/>
                <a:cs typeface="微软雅黑" panose="020B0503020204020204" charset="-122"/>
              </a:rPr>
              <a:t>9</a:t>
            </a:r>
            <a:r>
              <a:rPr sz="1100" spc="20" dirty="0">
                <a:solidFill>
                  <a:schemeClr val="dk1"/>
                </a:solidFill>
                <a:latin typeface="微软雅黑" panose="020B0503020204020204" charset="-122"/>
                <a:ea typeface="微软雅黑" panose="020B0503020204020204" charset="-122"/>
                <a:cs typeface="微软雅黑" panose="020B0503020204020204" charset="-122"/>
              </a:rPr>
              <a:t>－</a:t>
            </a:r>
            <a:r>
              <a:rPr sz="1100" b="1" spc="20" dirty="0">
                <a:solidFill>
                  <a:schemeClr val="dk1"/>
                </a:solidFill>
                <a:latin typeface="微软雅黑" panose="020B0503020204020204" charset="-122"/>
                <a:ea typeface="微软雅黑" panose="020B0503020204020204" charset="-122"/>
                <a:cs typeface="微软雅黑" panose="020B0503020204020204" charset="-122"/>
              </a:rPr>
              <a:t>21</a:t>
            </a:r>
            <a:r>
              <a:rPr sz="1100" spc="20" dirty="0">
                <a:solidFill>
                  <a:schemeClr val="dk1"/>
                </a:solidFill>
                <a:latin typeface="微软雅黑" panose="020B0503020204020204" charset="-122"/>
                <a:ea typeface="微软雅黑" panose="020B0503020204020204" charset="-122"/>
                <a:cs typeface="微软雅黑" panose="020B0503020204020204" charset="-122"/>
              </a:rPr>
              <a:t>所示。主程序模块具有自检、初始化</a:t>
            </a:r>
            <a:r>
              <a:rPr sz="1100" spc="1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通道选择以及各个功能模块调用的功能。</a:t>
            </a:r>
            <a:r>
              <a:rPr sz="1100" spc="50" dirty="0">
                <a:solidFill>
                  <a:schemeClr val="dk1"/>
                </a:solidFill>
                <a:latin typeface="微软雅黑" panose="020B0503020204020204" charset="-122"/>
                <a:ea typeface="微软雅黑" panose="020B0503020204020204" charset="-122"/>
                <a:cs typeface="微软雅黑" panose="020B0503020204020204" charset="-122"/>
              </a:rPr>
              <a:t>其中信号采集模块主要完成数据滤波、非线性补偿、信号处理、误差修正以及</a:t>
            </a:r>
            <a:r>
              <a:rPr sz="1100" spc="40" dirty="0">
                <a:solidFill>
                  <a:schemeClr val="dk1"/>
                </a:solidFill>
                <a:latin typeface="微软雅黑" panose="020B0503020204020204" charset="-122"/>
                <a:ea typeface="微软雅黑" panose="020B0503020204020204" charset="-122"/>
                <a:cs typeface="微软雅黑" panose="020B0503020204020204" charset="-122"/>
              </a:rPr>
              <a:t>检</a:t>
            </a:r>
            <a:r>
              <a:rPr sz="1100" spc="0" dirty="0">
                <a:solidFill>
                  <a:schemeClr val="dk1"/>
                </a:solidFill>
                <a:latin typeface="微软雅黑" panose="020B0503020204020204" charset="-122"/>
                <a:ea typeface="微软雅黑" panose="020B0503020204020204" charset="-122"/>
                <a:cs typeface="微软雅黑" panose="020B0503020204020204" charset="-122"/>
              </a:rPr>
              <a:t>索查表</a:t>
            </a:r>
            <a:r>
              <a:rPr sz="1100" spc="50" dirty="0">
                <a:solidFill>
                  <a:schemeClr val="dk1"/>
                </a:solidFill>
                <a:latin typeface="微软雅黑" panose="020B0503020204020204" charset="-122"/>
                <a:ea typeface="微软雅黑" panose="020B0503020204020204" charset="-122"/>
                <a:cs typeface="微软雅黑" panose="020B0503020204020204" charset="-122"/>
              </a:rPr>
              <a:t>等功能。故障诊断模块的任务是对各个应力传感器的信号进行分析，判断飞机</a:t>
            </a:r>
            <a:r>
              <a:rPr sz="1100" spc="40" dirty="0">
                <a:solidFill>
                  <a:schemeClr val="dk1"/>
                </a:solidFill>
                <a:latin typeface="微软雅黑" panose="020B0503020204020204" charset="-122"/>
                <a:ea typeface="微软雅黑" panose="020B0503020204020204" charset="-122"/>
                <a:cs typeface="微软雅黑" panose="020B0503020204020204" charset="-122"/>
              </a:rPr>
              <a:t>机</a:t>
            </a:r>
            <a:r>
              <a:rPr sz="1100" spc="0" dirty="0">
                <a:solidFill>
                  <a:schemeClr val="dk1"/>
                </a:solidFill>
                <a:latin typeface="微软雅黑" panose="020B0503020204020204" charset="-122"/>
                <a:ea typeface="微软雅黑" panose="020B0503020204020204" charset="-122"/>
                <a:cs typeface="微软雅黑" panose="020B0503020204020204" charset="-122"/>
              </a:rPr>
              <a:t>翼的工</a:t>
            </a:r>
            <a:r>
              <a:rPr sz="1100" spc="30" dirty="0">
                <a:solidFill>
                  <a:schemeClr val="dk1"/>
                </a:solidFill>
                <a:latin typeface="微软雅黑" panose="020B0503020204020204" charset="-122"/>
                <a:ea typeface="微软雅黑" panose="020B0503020204020204" charset="-122"/>
                <a:cs typeface="微软雅黑" panose="020B0503020204020204" charset="-122"/>
              </a:rPr>
              <a:t>作状态及是否存在损伤或故障。键盘输入及显示模块具</a:t>
            </a:r>
            <a:r>
              <a:rPr sz="1100" spc="0" dirty="0">
                <a:solidFill>
                  <a:schemeClr val="dk1"/>
                </a:solidFill>
                <a:latin typeface="微软雅黑" panose="020B0503020204020204" charset="-122"/>
                <a:ea typeface="微软雅黑" panose="020B0503020204020204" charset="-122"/>
                <a:cs typeface="微软雅黑" panose="020B0503020204020204" charset="-122"/>
              </a:rPr>
              <a:t>有以下任务。</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5875" indent="277495" algn="l" rtl="0" eaLnBrk="0">
              <a:lnSpc>
                <a:spcPct val="145000"/>
              </a:lnSpc>
              <a:spcBef>
                <a:spcPts val="35"/>
              </a:spcBef>
            </a:pPr>
            <a:r>
              <a:rPr sz="1100" b="1" spc="30" dirty="0">
                <a:solidFill>
                  <a:schemeClr val="dk1"/>
                </a:solidFill>
                <a:latin typeface="微软雅黑" panose="020B0503020204020204" charset="-122"/>
                <a:ea typeface="微软雅黑" panose="020B0503020204020204" charset="-122"/>
                <a:cs typeface="微软雅黑" panose="020B0503020204020204" charset="-122"/>
              </a:rPr>
              <a:t>(1)</a:t>
            </a:r>
            <a:r>
              <a:rPr sz="1100" spc="30" dirty="0">
                <a:solidFill>
                  <a:schemeClr val="dk1"/>
                </a:solidFill>
                <a:latin typeface="微软雅黑" panose="020B0503020204020204" charset="-122"/>
                <a:ea typeface="微软雅黑" panose="020B0503020204020204" charset="-122"/>
                <a:cs typeface="微软雅黑" panose="020B0503020204020204" charset="-122"/>
              </a:rPr>
              <a:t>查询是否有键按下，若有键按下则反馈给主程序模块，主程序模块根据键意</a:t>
            </a:r>
            <a:r>
              <a:rPr sz="1100" spc="0" dirty="0">
                <a:solidFill>
                  <a:schemeClr val="dk1"/>
                </a:solidFill>
                <a:latin typeface="微软雅黑" panose="020B0503020204020204" charset="-122"/>
                <a:ea typeface="微软雅黑" panose="020B0503020204020204" charset="-122"/>
                <a:cs typeface="微软雅黑" panose="020B0503020204020204" charset="-122"/>
              </a:rPr>
              <a:t>执行</a:t>
            </a:r>
            <a:r>
              <a:rPr sz="1100" spc="30" dirty="0">
                <a:solidFill>
                  <a:schemeClr val="dk1"/>
                </a:solidFill>
                <a:latin typeface="微软雅黑" panose="020B0503020204020204" charset="-122"/>
                <a:ea typeface="微软雅黑" panose="020B0503020204020204" charset="-122"/>
                <a:cs typeface="微软雅黑" panose="020B0503020204020204" charset="-122"/>
              </a:rPr>
              <a:t>或调用相应的功能</a:t>
            </a:r>
            <a:r>
              <a:rPr sz="1100" spc="20" dirty="0">
                <a:solidFill>
                  <a:schemeClr val="dk1"/>
                </a:solidFill>
                <a:latin typeface="微软雅黑" panose="020B0503020204020204" charset="-122"/>
                <a:ea typeface="微软雅黑" panose="020B0503020204020204" charset="-122"/>
                <a:cs typeface="微软雅黑" panose="020B0503020204020204" charset="-122"/>
              </a:rPr>
              <a:t>模</a:t>
            </a:r>
            <a:r>
              <a:rPr sz="1100" spc="0" dirty="0">
                <a:solidFill>
                  <a:schemeClr val="dk1"/>
                </a:solidFill>
                <a:latin typeface="微软雅黑" panose="020B0503020204020204" charset="-122"/>
                <a:ea typeface="微软雅黑" panose="020B0503020204020204" charset="-122"/>
                <a:cs typeface="微软雅黑" panose="020B0503020204020204" charset="-122"/>
              </a:rPr>
              <a:t>块。</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1590" indent="271780" algn="l" rtl="0" eaLnBrk="0">
              <a:lnSpc>
                <a:spcPct val="145000"/>
              </a:lnSpc>
              <a:spcBef>
                <a:spcPts val="35"/>
              </a:spcBef>
            </a:pPr>
            <a:r>
              <a:rPr sz="1100" b="1" spc="50" dirty="0">
                <a:solidFill>
                  <a:schemeClr val="dk1"/>
                </a:solidFill>
                <a:latin typeface="微软雅黑" panose="020B0503020204020204" charset="-122"/>
                <a:ea typeface="微软雅黑" panose="020B0503020204020204" charset="-122"/>
                <a:cs typeface="微软雅黑" panose="020B0503020204020204" charset="-122"/>
              </a:rPr>
              <a:t>(2)</a:t>
            </a:r>
            <a:r>
              <a:rPr sz="1100" spc="50" dirty="0">
                <a:solidFill>
                  <a:schemeClr val="dk1"/>
                </a:solidFill>
                <a:latin typeface="微软雅黑" panose="020B0503020204020204" charset="-122"/>
                <a:ea typeface="微软雅黑" panose="020B0503020204020204" charset="-122"/>
                <a:cs typeface="微软雅黑" panose="020B0503020204020204" charset="-122"/>
              </a:rPr>
              <a:t>显示各路传感器的数据和工作状态。输出打印模块主要控制模</a:t>
            </a:r>
            <a:r>
              <a:rPr sz="1100" spc="0" dirty="0">
                <a:solidFill>
                  <a:schemeClr val="dk1"/>
                </a:solidFill>
                <a:latin typeface="微软雅黑" panose="020B0503020204020204" charset="-122"/>
                <a:ea typeface="微软雅黑" panose="020B0503020204020204" charset="-122"/>
                <a:cs typeface="微软雅黑" panose="020B0503020204020204" charset="-122"/>
              </a:rPr>
              <a:t>拟量输出及控制打</a:t>
            </a:r>
            <a:r>
              <a:rPr sz="1100" spc="20" dirty="0">
                <a:solidFill>
                  <a:schemeClr val="dk1"/>
                </a:solidFill>
                <a:latin typeface="微软雅黑" panose="020B0503020204020204" charset="-122"/>
                <a:ea typeface="微软雅黑" panose="020B0503020204020204" charset="-122"/>
                <a:cs typeface="微软雅黑" panose="020B0503020204020204" charset="-122"/>
              </a:rPr>
              <a:t>印机完成打印任务。通信模块主要控制</a:t>
            </a:r>
            <a:r>
              <a:rPr sz="1100" b="1" spc="0" dirty="0">
                <a:solidFill>
                  <a:schemeClr val="dk1"/>
                </a:solidFill>
                <a:latin typeface="微软雅黑" panose="020B0503020204020204" charset="-122"/>
                <a:ea typeface="微软雅黑" panose="020B0503020204020204" charset="-122"/>
                <a:cs typeface="微软雅黑" panose="020B0503020204020204" charset="-122"/>
              </a:rPr>
              <a:t>RS</a:t>
            </a:r>
            <a:r>
              <a:rPr sz="1100" b="1" spc="20" dirty="0">
                <a:solidFill>
                  <a:schemeClr val="dk1"/>
                </a:solidFill>
                <a:latin typeface="微软雅黑" panose="020B0503020204020204" charset="-122"/>
                <a:ea typeface="微软雅黑" panose="020B0503020204020204" charset="-122"/>
                <a:cs typeface="微软雅黑" panose="020B0503020204020204" charset="-122"/>
              </a:rPr>
              <a:t>232</a:t>
            </a:r>
            <a:r>
              <a:rPr sz="1100" spc="0" dirty="0">
                <a:solidFill>
                  <a:schemeClr val="dk1"/>
                </a:solidFill>
                <a:latin typeface="微软雅黑" panose="020B0503020204020204" charset="-122"/>
                <a:ea typeface="微软雅黑" panose="020B0503020204020204" charset="-122"/>
                <a:cs typeface="微软雅黑" panose="020B0503020204020204" charset="-122"/>
              </a:rPr>
              <a:t>串行通信口和给上位微机发通信。</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3" name="picture 283"/>
          <p:cNvPicPr>
            <a:picLocks noChangeAspect="1"/>
          </p:cNvPicPr>
          <p:nvPr/>
        </p:nvPicPr>
        <p:blipFill>
          <a:blip r:embed="rId8"/>
          <a:stretch>
            <a:fillRect/>
          </a:stretch>
        </p:blipFill>
        <p:spPr>
          <a:xfrm rot="21600000">
            <a:off x="117424" y="2216117"/>
            <a:ext cx="6009732" cy="2221509"/>
          </a:xfrm>
          <a:prstGeom prst="rect">
            <a:avLst/>
          </a:prstGeom>
        </p:spPr>
      </p:pic>
      <p:pic>
        <p:nvPicPr>
          <p:cNvPr id="14" name="picture 284"/>
          <p:cNvPicPr>
            <a:picLocks noChangeAspect="1"/>
          </p:cNvPicPr>
          <p:nvPr/>
        </p:nvPicPr>
        <p:blipFill>
          <a:blip r:embed="rId9"/>
          <a:stretch>
            <a:fillRect/>
          </a:stretch>
        </p:blipFill>
        <p:spPr>
          <a:xfrm rot="21600000">
            <a:off x="7576972" y="4587876"/>
            <a:ext cx="2750591" cy="1730210"/>
          </a:xfrm>
          <a:prstGeom prst="rect">
            <a:avLst/>
          </a:prstGeom>
        </p:spPr>
      </p:pic>
      <p:sp>
        <p:nvSpPr>
          <p:cNvPr id="15" name="textbox 287"/>
          <p:cNvSpPr/>
          <p:nvPr>
            <p:custDataLst>
              <p:tags r:id="rId10"/>
            </p:custDataLst>
          </p:nvPr>
        </p:nvSpPr>
        <p:spPr>
          <a:xfrm>
            <a:off x="7895310" y="6436311"/>
            <a:ext cx="2113914" cy="2000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50" dirty="0">
                <a:solidFill>
                  <a:schemeClr val="dk1"/>
                </a:solidFill>
                <a:latin typeface="微软雅黑" panose="020B0503020204020204" charset="-122"/>
                <a:ea typeface="微软雅黑" panose="020B0503020204020204" charset="-122"/>
                <a:cs typeface="微软雅黑" panose="020B0503020204020204" charset="-122"/>
              </a:rPr>
              <a:t>图</a:t>
            </a:r>
            <a:r>
              <a:rPr sz="800" b="1" spc="50" dirty="0">
                <a:solidFill>
                  <a:schemeClr val="dk1"/>
                </a:solidFill>
                <a:latin typeface="微软雅黑" panose="020B0503020204020204" charset="-122"/>
                <a:ea typeface="微软雅黑" panose="020B0503020204020204" charset="-122"/>
                <a:cs typeface="微软雅黑" panose="020B0503020204020204" charset="-122"/>
              </a:rPr>
              <a:t>9</a:t>
            </a:r>
            <a:r>
              <a:rPr sz="800" spc="50" dirty="0">
                <a:solidFill>
                  <a:schemeClr val="dk1"/>
                </a:solidFill>
                <a:latin typeface="微软雅黑" panose="020B0503020204020204" charset="-122"/>
                <a:ea typeface="微软雅黑" panose="020B0503020204020204" charset="-122"/>
                <a:cs typeface="微软雅黑" panose="020B0503020204020204" charset="-122"/>
              </a:rPr>
              <a:t>－</a:t>
            </a:r>
            <a:r>
              <a:rPr sz="800" b="1" spc="50" dirty="0">
                <a:solidFill>
                  <a:schemeClr val="dk1"/>
                </a:solidFill>
                <a:latin typeface="微软雅黑" panose="020B0503020204020204" charset="-122"/>
                <a:ea typeface="微软雅黑" panose="020B0503020204020204" charset="-122"/>
                <a:cs typeface="微软雅黑" panose="020B0503020204020204" charset="-122"/>
              </a:rPr>
              <a:t>21</a:t>
            </a:r>
            <a:r>
              <a:rPr sz="800" spc="50" dirty="0">
                <a:solidFill>
                  <a:schemeClr val="dk1"/>
                </a:solidFill>
                <a:latin typeface="微软雅黑" panose="020B0503020204020204" charset="-122"/>
                <a:ea typeface="微软雅黑" panose="020B0503020204020204" charset="-122"/>
                <a:cs typeface="微软雅黑" panose="020B0503020204020204" charset="-122"/>
              </a:rPr>
              <a:t>智能式应力传感器的软</a:t>
            </a:r>
            <a:r>
              <a:rPr sz="800" spc="20" dirty="0">
                <a:solidFill>
                  <a:schemeClr val="dk1"/>
                </a:solidFill>
                <a:latin typeface="微软雅黑" panose="020B0503020204020204" charset="-122"/>
                <a:ea typeface="微软雅黑" panose="020B0503020204020204" charset="-122"/>
                <a:cs typeface="微软雅黑" panose="020B0503020204020204" charset="-122"/>
              </a:rPr>
              <a:t>件</a:t>
            </a:r>
            <a:r>
              <a:rPr sz="800" spc="0" dirty="0">
                <a:solidFill>
                  <a:schemeClr val="dk1"/>
                </a:solidFill>
                <a:latin typeface="微软雅黑" panose="020B0503020204020204" charset="-122"/>
                <a:ea typeface="微软雅黑" panose="020B0503020204020204" charset="-122"/>
                <a:cs typeface="微软雅黑" panose="020B0503020204020204" charset="-122"/>
              </a:rPr>
              <a:t>结构图</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custDataLst>
              <p:tags r:id="rId11"/>
            </p:custDataLst>
          </p:nvPr>
        </p:nvSpPr>
        <p:spPr>
          <a:xfrm>
            <a:off x="-282575" y="4587876"/>
            <a:ext cx="6115050" cy="356870"/>
          </a:xfrm>
          <a:prstGeom prst="rect">
            <a:avLst/>
          </a:prstGeom>
          <a:noFill/>
        </p:spPr>
        <p:txBody>
          <a:bodyPr wrap="square">
            <a:spAutoFit/>
          </a:bodyPr>
          <a:lstStyle/>
          <a:p>
            <a:pPr algn="l" rtl="0" eaLnBrk="0">
              <a:lnSpc>
                <a:spcPct val="83000"/>
              </a:lnSpc>
            </a:pPr>
            <a:endParaRPr lang="zh-CN"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1619885" algn="l" rtl="0" eaLnBrk="0">
              <a:lnSpc>
                <a:spcPts val="1375"/>
              </a:lnSpc>
            </a:pPr>
            <a:r>
              <a:rPr lang="zh-CN" altLang="en-US" sz="1600" spc="4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600" b="1" spc="40" dirty="0">
                <a:solidFill>
                  <a:schemeClr val="dk1"/>
                </a:solidFill>
                <a:latin typeface="微软雅黑" panose="020B0503020204020204" charset="-122"/>
                <a:ea typeface="微软雅黑" panose="020B0503020204020204" charset="-122"/>
                <a:cs typeface="微软雅黑" panose="020B0503020204020204" charset="-122"/>
              </a:rPr>
              <a:t>9</a:t>
            </a:r>
            <a:r>
              <a:rPr lang="zh-CN" altLang="en-US" sz="1600" spc="4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600" b="1" spc="40" dirty="0">
                <a:solidFill>
                  <a:schemeClr val="dk1"/>
                </a:solidFill>
                <a:latin typeface="微软雅黑" panose="020B0503020204020204" charset="-122"/>
                <a:ea typeface="微软雅黑" panose="020B0503020204020204" charset="-122"/>
                <a:cs typeface="微软雅黑" panose="020B0503020204020204" charset="-122"/>
              </a:rPr>
              <a:t>20</a:t>
            </a:r>
            <a:r>
              <a:rPr lang="zh-CN" altLang="en-US" sz="1600" spc="40" dirty="0">
                <a:solidFill>
                  <a:schemeClr val="dk1"/>
                </a:solidFill>
                <a:latin typeface="微软雅黑" panose="020B0503020204020204" charset="-122"/>
                <a:ea typeface="微软雅黑" panose="020B0503020204020204" charset="-122"/>
                <a:cs typeface="微软雅黑" panose="020B0503020204020204" charset="-122"/>
              </a:rPr>
              <a:t>智能式应力传感器的硬件结</a:t>
            </a:r>
            <a:r>
              <a:rPr lang="zh-CN" altLang="en-US" sz="1600" spc="30" dirty="0">
                <a:solidFill>
                  <a:schemeClr val="dk1"/>
                </a:solidFill>
                <a:latin typeface="微软雅黑" panose="020B0503020204020204" charset="-122"/>
                <a:ea typeface="微软雅黑" panose="020B0503020204020204" charset="-122"/>
                <a:cs typeface="微软雅黑" panose="020B0503020204020204" charset="-122"/>
              </a:rPr>
              <a:t>构</a:t>
            </a:r>
            <a:endParaRPr lang="zh-CN" altLang="en-US" sz="1600" spc="3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8" name="图片 7"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285"/>
          <p:cNvSpPr/>
          <p:nvPr/>
        </p:nvSpPr>
        <p:spPr>
          <a:xfrm>
            <a:off x="42170" y="645614"/>
            <a:ext cx="11949958" cy="2440485"/>
          </a:xfrm>
          <a:prstGeom prst="rect">
            <a:avLst/>
          </a:prstGeom>
        </p:spPr>
        <p:txBody>
          <a:bodyPr vert="horz" wrap="square" lIns="0" tIns="0" rIns="0" bIns="0"/>
          <a:lstStyle/>
          <a:p>
            <a:pPr algn="l" rtl="0" eaLnBrk="0">
              <a:lnSpc>
                <a:spcPct val="87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96000"/>
              </a:lnSpc>
            </a:pPr>
            <a:r>
              <a:rPr sz="1200" spc="30" dirty="0">
                <a:solidFill>
                  <a:srgbClr val="000000"/>
                </a:solidFill>
                <a:latin typeface="微软雅黑" panose="020B0503020204020204" charset="-122"/>
                <a:ea typeface="微软雅黑" panose="020B0503020204020204" charset="-122"/>
                <a:cs typeface="微软雅黑" panose="020B0503020204020204" charset="-122"/>
              </a:rPr>
              <a:t>虽然集成智能传感器的概念提出仅仅</a:t>
            </a:r>
            <a:r>
              <a:rPr sz="1200" b="1" spc="30" dirty="0">
                <a:solidFill>
                  <a:srgbClr val="000000"/>
                </a:solidFill>
                <a:latin typeface="微软雅黑" panose="020B0503020204020204" charset="-122"/>
                <a:ea typeface="微软雅黑" panose="020B0503020204020204" charset="-122"/>
                <a:cs typeface="微软雅黑" panose="020B0503020204020204" charset="-122"/>
              </a:rPr>
              <a:t>10</a:t>
            </a:r>
            <a:r>
              <a:rPr sz="1200" spc="30" dirty="0">
                <a:solidFill>
                  <a:srgbClr val="000000"/>
                </a:solidFill>
                <a:latin typeface="微软雅黑" panose="020B0503020204020204" charset="-122"/>
                <a:ea typeface="微软雅黑" panose="020B0503020204020204" charset="-122"/>
                <a:cs typeface="微软雅黑" panose="020B0503020204020204" charset="-122"/>
              </a:rPr>
              <a:t>余年，但传感器的发展却很快。</a:t>
            </a:r>
            <a:r>
              <a:rPr sz="1200" spc="10" dirty="0" err="1">
                <a:solidFill>
                  <a:srgbClr val="000000"/>
                </a:solidFill>
                <a:latin typeface="微软雅黑" panose="020B0503020204020204" charset="-122"/>
                <a:ea typeface="微软雅黑" panose="020B0503020204020204" charset="-122"/>
                <a:cs typeface="微软雅黑" panose="020B0503020204020204" charset="-122"/>
              </a:rPr>
              <a:t>集</a:t>
            </a:r>
            <a:r>
              <a:rPr sz="1200" spc="0" dirty="0" err="1">
                <a:solidFill>
                  <a:srgbClr val="000000"/>
                </a:solidFill>
                <a:latin typeface="微软雅黑" panose="020B0503020204020204" charset="-122"/>
                <a:ea typeface="微软雅黑" panose="020B0503020204020204" charset="-122"/>
                <a:cs typeface="微软雅黑" panose="020B0503020204020204" charset="-122"/>
              </a:rPr>
              <a:t>成智能传</a:t>
            </a:r>
            <a:r>
              <a:rPr sz="1200" spc="80" dirty="0" err="1">
                <a:solidFill>
                  <a:srgbClr val="000000"/>
                </a:solidFill>
                <a:latin typeface="微软雅黑" panose="020B0503020204020204" charset="-122"/>
                <a:ea typeface="微软雅黑" panose="020B0503020204020204" charset="-122"/>
                <a:cs typeface="微软雅黑" panose="020B0503020204020204" charset="-122"/>
              </a:rPr>
              <a:t>感器主要是指利用集成电路工艺和微机械技术将传感器敏感元件与功能强大的</a:t>
            </a:r>
            <a:r>
              <a:rPr sz="1200" spc="60" dirty="0" err="1">
                <a:solidFill>
                  <a:srgbClr val="000000"/>
                </a:solidFill>
                <a:latin typeface="微软雅黑" panose="020B0503020204020204" charset="-122"/>
                <a:ea typeface="微软雅黑" panose="020B0503020204020204" charset="-122"/>
                <a:cs typeface="微软雅黑" panose="020B0503020204020204" charset="-122"/>
              </a:rPr>
              <a:t>电</a:t>
            </a:r>
            <a:r>
              <a:rPr sz="1200" spc="0" dirty="0" err="1">
                <a:solidFill>
                  <a:srgbClr val="000000"/>
                </a:solidFill>
                <a:latin typeface="微软雅黑" panose="020B0503020204020204" charset="-122"/>
                <a:ea typeface="微软雅黑" panose="020B0503020204020204" charset="-122"/>
                <a:cs typeface="微软雅黑" panose="020B0503020204020204" charset="-122"/>
              </a:rPr>
              <a:t>子线路</a:t>
            </a:r>
            <a:endParaRPr lang="zh-CN"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635" algn="l" rtl="0" eaLnBrk="0">
              <a:lnSpc>
                <a:spcPct val="138000"/>
              </a:lnSpc>
            </a:pP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集成在同一芯片上</a:t>
            </a:r>
            <a:r>
              <a:rPr lang="en-US" altLang="zh-CN" sz="1200" b="1" spc="5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或二次集成在同一外壳内</a:t>
            </a:r>
            <a:r>
              <a:rPr lang="en-US" altLang="zh-CN" sz="1200" b="1" spc="5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spc="50" dirty="0">
                <a:solidFill>
                  <a:srgbClr val="000000"/>
                </a:solidFill>
                <a:latin typeface="微软雅黑" panose="020B0503020204020204" charset="-122"/>
                <a:ea typeface="微软雅黑" panose="020B0503020204020204" charset="-122"/>
                <a:cs typeface="微软雅黑" panose="020B0503020204020204" charset="-122"/>
              </a:rPr>
              <a:t>，通常具有信号提取、信</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号</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处理、逻辑判</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断、双向通信、决策、量程切换、自检、自校准、自补偿、自诊断</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、计算等功能的一类</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器件。和传统的传感器相比，集成智能传感器具有体积小、成本低、功耗小、</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速</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度快、</a:t>
            </a:r>
            <a:r>
              <a:rPr lang="zh-CN" altLang="en-US" sz="1200" spc="60" dirty="0">
                <a:solidFill>
                  <a:srgbClr val="000000"/>
                </a:solidFill>
                <a:latin typeface="微软雅黑" panose="020B0503020204020204" charset="-122"/>
                <a:ea typeface="微软雅黑" panose="020B0503020204020204" charset="-122"/>
                <a:cs typeface="微软雅黑" panose="020B0503020204020204" charset="-122"/>
              </a:rPr>
              <a:t>可靠性高、精度高以及功能强等优点。集成智能传感器的优点使它成为</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目</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前传感器研究</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的热点和传感器发展的主要方向，它必将主宰</a:t>
            </a:r>
            <a:r>
              <a:rPr lang="en-US" altLang="zh-CN" sz="1200" b="1" spc="20" dirty="0">
                <a:solidFill>
                  <a:srgbClr val="000000"/>
                </a:solidFill>
                <a:latin typeface="微软雅黑" panose="020B0503020204020204" charset="-122"/>
                <a:ea typeface="微软雅黑" panose="020B0503020204020204" charset="-122"/>
                <a:cs typeface="微软雅黑" panose="020B0503020204020204" charset="-122"/>
              </a:rPr>
              <a:t>21</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世纪的</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传感器市场。</a:t>
            </a:r>
            <a:endParaRPr lang="zh-CN"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7000"/>
              </a:lnSpc>
            </a:pPr>
            <a:endParaRPr lang="zh-CN" altLang="en-US" sz="6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39000"/>
              </a:lnSpc>
              <a:spcBef>
                <a:spcPts val="0"/>
              </a:spcBef>
            </a:pP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混合集成压力智能传感器是采用二次集成技术制造的混合智能传感器，</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图</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9</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22</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是混</a:t>
            </a:r>
            <a:r>
              <a:rPr lang="zh-CN" altLang="en-US" sz="1200" spc="60" dirty="0">
                <a:solidFill>
                  <a:srgbClr val="000000"/>
                </a:solidFill>
                <a:latin typeface="微软雅黑" panose="020B0503020204020204" charset="-122"/>
                <a:ea typeface="微软雅黑" panose="020B0503020204020204" charset="-122"/>
                <a:cs typeface="微软雅黑" panose="020B0503020204020204" charset="-122"/>
              </a:rPr>
              <a:t>合智能传感器的组成框图，即在同一个管壳内封装了微控制器、检测环</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境</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参数的各种传</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感元件、连接传感元件和控制器的各种接口</a:t>
            </a:r>
            <a:r>
              <a:rPr lang="en-US" altLang="zh-CN" sz="1200" b="1" spc="3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读出电路、电源管理器、</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晶振、电池、无线</a:t>
            </a:r>
            <a:r>
              <a:rPr lang="zh-CN" altLang="en-US" sz="1200" spc="40" dirty="0">
                <a:solidFill>
                  <a:srgbClr val="000000"/>
                </a:solidFill>
                <a:latin typeface="微软雅黑" panose="020B0503020204020204" charset="-122"/>
                <a:ea typeface="微软雅黑" panose="020B0503020204020204" charset="-122"/>
                <a:cs typeface="微软雅黑" panose="020B0503020204020204" charset="-122"/>
              </a:rPr>
              <a:t>发送器等电路及器件，具有数据处理功能，并且可以根据环境参数的变化情况</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，自主地</a:t>
            </a:r>
            <a:r>
              <a:rPr lang="zh-CN" altLang="en-US" sz="1200" spc="10" dirty="0">
                <a:solidFill>
                  <a:srgbClr val="000000"/>
                </a:solidFill>
                <a:latin typeface="微软雅黑" panose="020B0503020204020204" charset="-122"/>
                <a:ea typeface="微软雅黑" panose="020B0503020204020204" charset="-122"/>
                <a:cs typeface="微软雅黑" panose="020B0503020204020204" charset="-122"/>
              </a:rPr>
              <a:t>开始测量或者改变测试频率，</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具有了智能化的特点。智能传感器系统的核心是</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Motorola</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公</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司的</a:t>
            </a:r>
            <a:r>
              <a:rPr lang="en-US" altLang="zh-CN" sz="1200" b="1" spc="30" dirty="0">
                <a:solidFill>
                  <a:srgbClr val="000000"/>
                </a:solidFill>
                <a:latin typeface="微软雅黑" panose="020B0503020204020204" charset="-122"/>
                <a:ea typeface="微软雅黑" panose="020B0503020204020204" charset="-122"/>
                <a:cs typeface="微软雅黑" panose="020B0503020204020204" charset="-122"/>
              </a:rPr>
              <a:t>68</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HC</a:t>
            </a:r>
            <a:r>
              <a:rPr lang="en-US" altLang="zh-CN" sz="1200" b="1" spc="30" dirty="0">
                <a:solidFill>
                  <a:srgbClr val="000000"/>
                </a:solidFill>
                <a:latin typeface="微软雅黑" panose="020B0503020204020204" charset="-122"/>
                <a:ea typeface="微软雅黑" panose="020B0503020204020204" charset="-122"/>
                <a:cs typeface="微软雅黑" panose="020B0503020204020204" charset="-122"/>
              </a:rPr>
              <a:t>11</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微控制器</a:t>
            </a:r>
            <a:r>
              <a:rPr lang="en-US" altLang="zh-CN" sz="1200" b="1"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MCU</a:t>
            </a:r>
            <a:r>
              <a:rPr lang="en-US" altLang="zh-CN" sz="1200" b="1" spc="3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，其中包含内存、八位</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A</a:t>
            </a:r>
            <a:r>
              <a:rPr lang="en-US" altLang="zh-CN" sz="1200" b="1"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D</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、时序电路、串行通信电路。</a:t>
            </a:r>
            <a:r>
              <a:rPr lang="en-US" altLang="zh-CN" sz="1200" b="1" spc="0" dirty="0">
                <a:solidFill>
                  <a:srgbClr val="000000"/>
                </a:solidFill>
                <a:latin typeface="微软雅黑" panose="020B0503020204020204" charset="-122"/>
                <a:ea typeface="微软雅黑" panose="020B0503020204020204" charset="-122"/>
                <a:cs typeface="微软雅黑" panose="020B0503020204020204" charset="-122"/>
              </a:rPr>
              <a:t>MCU</a:t>
            </a:r>
            <a:r>
              <a:rPr lang="zh-CN" altLang="en-US" sz="1200" spc="30" dirty="0">
                <a:solidFill>
                  <a:srgbClr val="000000"/>
                </a:solidFill>
                <a:latin typeface="微软雅黑" panose="020B0503020204020204" charset="-122"/>
                <a:ea typeface="微软雅黑" panose="020B0503020204020204" charset="-122"/>
                <a:cs typeface="微软雅黑" panose="020B0503020204020204" charset="-122"/>
              </a:rPr>
              <a:t>与前台传感器间内部数据传递通过内部总线进</a:t>
            </a:r>
            <a:r>
              <a:rPr lang="zh-CN" altLang="en-US" sz="1200" spc="20" dirty="0">
                <a:solidFill>
                  <a:srgbClr val="000000"/>
                </a:solidFill>
                <a:latin typeface="微软雅黑" panose="020B0503020204020204" charset="-122"/>
                <a:ea typeface="微软雅黑" panose="020B0503020204020204" charset="-122"/>
                <a:cs typeface="微软雅黑" panose="020B0503020204020204" charset="-122"/>
              </a:rPr>
              <a:t>行</a:t>
            </a:r>
            <a:r>
              <a:rPr lang="zh-CN" altLang="en-US" sz="1200" spc="0" dirty="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19000"/>
              </a:lnSpc>
            </a:pPr>
            <a:endParaRPr lang="zh-CN" altLang="en-US" sz="120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288"/>
          <p:cNvSpPr/>
          <p:nvPr>
            <p:custDataLst>
              <p:tags r:id="rId5"/>
            </p:custDataLst>
          </p:nvPr>
        </p:nvSpPr>
        <p:spPr>
          <a:xfrm>
            <a:off x="42170" y="302840"/>
            <a:ext cx="3121797" cy="26596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600" b="1" spc="30" dirty="0">
                <a:solidFill>
                  <a:schemeClr val="dk1"/>
                </a:solidFill>
                <a:latin typeface="微软雅黑" panose="020B0503020204020204" charset="-122"/>
                <a:ea typeface="微软雅黑" panose="020B0503020204020204" charset="-122"/>
                <a:cs typeface="微软雅黑" panose="020B0503020204020204" charset="-122"/>
              </a:rPr>
              <a:t>9.5.2</a:t>
            </a:r>
            <a:r>
              <a:rPr sz="1600" spc="30" dirty="0">
                <a:solidFill>
                  <a:schemeClr val="dk1"/>
                </a:solidFill>
                <a:latin typeface="微软雅黑" panose="020B0503020204020204" charset="-122"/>
                <a:ea typeface="微软雅黑" panose="020B0503020204020204" charset="-122"/>
                <a:cs typeface="微软雅黑" panose="020B0503020204020204" charset="-122"/>
              </a:rPr>
              <a:t>集</a:t>
            </a:r>
            <a:r>
              <a:rPr sz="1600" spc="10" dirty="0">
                <a:solidFill>
                  <a:schemeClr val="dk1"/>
                </a:solidFill>
                <a:latin typeface="微软雅黑" panose="020B0503020204020204" charset="-122"/>
                <a:ea typeface="微软雅黑" panose="020B0503020204020204" charset="-122"/>
                <a:cs typeface="微软雅黑" panose="020B0503020204020204" charset="-122"/>
              </a:rPr>
              <a:t>成</a:t>
            </a:r>
            <a:r>
              <a:rPr sz="1600" spc="0" dirty="0">
                <a:solidFill>
                  <a:schemeClr val="dk1"/>
                </a:solidFill>
                <a:latin typeface="微软雅黑" panose="020B0503020204020204" charset="-122"/>
                <a:ea typeface="微软雅黑" panose="020B0503020204020204" charset="-122"/>
                <a:cs typeface="微软雅黑" panose="020B0503020204020204" charset="-122"/>
              </a:rPr>
              <a:t>智能传感器</a:t>
            </a:r>
            <a:endParaRPr lang="en-US" altLang="en-US" sz="16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textbox 293"/>
          <p:cNvSpPr/>
          <p:nvPr>
            <p:custDataLst>
              <p:tags r:id="rId6"/>
            </p:custDataLst>
          </p:nvPr>
        </p:nvSpPr>
        <p:spPr>
          <a:xfrm>
            <a:off x="199872" y="1143860"/>
            <a:ext cx="5255895" cy="2620010"/>
          </a:xfrm>
          <a:prstGeom prst="rect">
            <a:avLst/>
          </a:prstGeom>
        </p:spPr>
        <p:txBody>
          <a:bodyPr vert="horz" wrap="square" lIns="0" tIns="0" rIns="0" bIns="0"/>
          <a:lstStyle/>
          <a:p>
            <a:pPr algn="l" rtl="0" eaLnBrk="0">
              <a:lnSpc>
                <a:spcPct val="96000"/>
              </a:lnSpc>
            </a:pPr>
            <a:endParaRPr lang="en-US" altLang="en-US" sz="1000" dirty="0">
              <a:solidFill>
                <a:schemeClr val="dk1"/>
              </a:solidFill>
              <a:latin typeface="微软雅黑" panose="020B0503020204020204" charset="-122"/>
              <a:ea typeface="微软雅黑" panose="020B0503020204020204" charset="-122"/>
            </a:endParaRPr>
          </a:p>
        </p:txBody>
      </p:sp>
      <p:pic>
        <p:nvPicPr>
          <p:cNvPr id="6" name="picture 294"/>
          <p:cNvPicPr>
            <a:picLocks noChangeAspect="1"/>
          </p:cNvPicPr>
          <p:nvPr/>
        </p:nvPicPr>
        <p:blipFill>
          <a:blip r:embed="rId7"/>
          <a:stretch>
            <a:fillRect/>
          </a:stretch>
        </p:blipFill>
        <p:spPr>
          <a:xfrm rot="21600000">
            <a:off x="585642" y="3176581"/>
            <a:ext cx="3516458" cy="2648058"/>
          </a:xfrm>
          <a:prstGeom prst="rect">
            <a:avLst/>
          </a:prstGeom>
        </p:spPr>
      </p:pic>
      <p:sp>
        <p:nvSpPr>
          <p:cNvPr id="7" name="textbox 295"/>
          <p:cNvSpPr/>
          <p:nvPr/>
        </p:nvSpPr>
        <p:spPr>
          <a:xfrm>
            <a:off x="5053587" y="3313973"/>
            <a:ext cx="6938541" cy="948143"/>
          </a:xfrm>
          <a:prstGeom prst="rect">
            <a:avLst/>
          </a:prstGeom>
        </p:spPr>
        <p:txBody>
          <a:bodyPr vert="horz" wrap="square" lIns="0" tIns="0" rIns="0" bIns="0"/>
          <a:lstStyle/>
          <a:p>
            <a:pPr marL="12700" indent="265430" algn="l" rtl="0" eaLnBrk="0">
              <a:lnSpc>
                <a:spcPct val="148000"/>
              </a:lnSpc>
              <a:spcBef>
                <a:spcPts val="185"/>
              </a:spcBef>
            </a:pPr>
            <a:r>
              <a:rPr sz="1100" spc="50" dirty="0" err="1">
                <a:solidFill>
                  <a:srgbClr val="000000"/>
                </a:solidFill>
                <a:latin typeface="微软雅黑" panose="020B0503020204020204" charset="-122"/>
                <a:ea typeface="微软雅黑" panose="020B0503020204020204" charset="-122"/>
                <a:cs typeface="微软雅黑" panose="020B0503020204020204" charset="-122"/>
              </a:rPr>
              <a:t>传感系统包括了温度传感器</a:t>
            </a:r>
            <a:r>
              <a:rPr sz="1100" spc="50" dirty="0">
                <a:solidFill>
                  <a:srgbClr val="000000"/>
                </a:solidFill>
                <a:latin typeface="微软雅黑" panose="020B0503020204020204" charset="-122"/>
                <a:ea typeface="微软雅黑" panose="020B0503020204020204" charset="-122"/>
                <a:cs typeface="微软雅黑" panose="020B0503020204020204" charset="-122"/>
              </a:rPr>
              <a:t>、压力传感器阵列、加速度传感器阵列、启动</a:t>
            </a:r>
            <a:r>
              <a:rPr sz="1100" spc="40" dirty="0">
                <a:solidFill>
                  <a:srgbClr val="000000"/>
                </a:solidFill>
                <a:latin typeface="微软雅黑" panose="020B0503020204020204" charset="-122"/>
                <a:ea typeface="微软雅黑" panose="020B0503020204020204" charset="-122"/>
                <a:cs typeface="微软雅黑" panose="020B0503020204020204" charset="-122"/>
              </a:rPr>
              <a:t>加</a:t>
            </a:r>
            <a:r>
              <a:rPr sz="1100" spc="0" dirty="0">
                <a:solidFill>
                  <a:srgbClr val="000000"/>
                </a:solidFill>
                <a:latin typeface="微软雅黑" panose="020B0503020204020204" charset="-122"/>
                <a:ea typeface="微软雅黑" panose="020B0503020204020204" charset="-122"/>
                <a:cs typeface="微软雅黑" panose="020B0503020204020204" charset="-122"/>
              </a:rPr>
              <a:t>速度计</a:t>
            </a:r>
            <a:r>
              <a:rPr sz="1100" spc="40" dirty="0">
                <a:solidFill>
                  <a:srgbClr val="000000"/>
                </a:solidFill>
                <a:latin typeface="微软雅黑" panose="020B0503020204020204" charset="-122"/>
                <a:ea typeface="微软雅黑" panose="020B0503020204020204" charset="-122"/>
                <a:cs typeface="微软雅黑" panose="020B0503020204020204" charset="-122"/>
              </a:rPr>
              <a:t>阵列等多种传感器或传感器阵列。</a:t>
            </a:r>
            <a:r>
              <a:rPr sz="1100" b="1" spc="0" dirty="0">
                <a:solidFill>
                  <a:srgbClr val="000000"/>
                </a:solidFill>
                <a:latin typeface="微软雅黑" panose="020B0503020204020204" charset="-122"/>
                <a:ea typeface="微软雅黑" panose="020B0503020204020204" charset="-122"/>
                <a:cs typeface="微软雅黑" panose="020B0503020204020204" charset="-122"/>
              </a:rPr>
              <a:t>MCU</a:t>
            </a:r>
            <a:r>
              <a:rPr sz="1100" spc="40" dirty="0">
                <a:solidFill>
                  <a:srgbClr val="000000"/>
                </a:solidFill>
                <a:latin typeface="微软雅黑" panose="020B0503020204020204" charset="-122"/>
                <a:ea typeface="微软雅黑" panose="020B0503020204020204" charset="-122"/>
                <a:cs typeface="微软雅黑" panose="020B0503020204020204" charset="-122"/>
              </a:rPr>
              <a:t>将传感器的测量数据转换为标准格式</a:t>
            </a:r>
            <a:r>
              <a:rPr sz="1100" spc="1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并对数据</a:t>
            </a:r>
            <a:r>
              <a:rPr sz="1100" spc="10" dirty="0">
                <a:solidFill>
                  <a:srgbClr val="000000"/>
                </a:solidFill>
                <a:latin typeface="微软雅黑" panose="020B0503020204020204" charset="-122"/>
                <a:ea typeface="微软雅黑" panose="020B0503020204020204" charset="-122"/>
                <a:cs typeface="微软雅黑" panose="020B0503020204020204" charset="-122"/>
              </a:rPr>
              <a:t>进行储存，然后通过系统内的无线发送器或</a:t>
            </a:r>
            <a:r>
              <a:rPr sz="1100" b="1" spc="0" dirty="0">
                <a:solidFill>
                  <a:srgbClr val="000000"/>
                </a:solidFill>
                <a:latin typeface="微软雅黑" panose="020B0503020204020204" charset="-122"/>
                <a:ea typeface="微软雅黑" panose="020B0503020204020204" charset="-122"/>
                <a:cs typeface="微软雅黑" panose="020B0503020204020204" charset="-122"/>
              </a:rPr>
              <a:t>RS</a:t>
            </a:r>
            <a:r>
              <a:rPr sz="1100" b="1" spc="10" dirty="0">
                <a:solidFill>
                  <a:srgbClr val="000000"/>
                </a:solidFill>
                <a:latin typeface="微软雅黑" panose="020B0503020204020204" charset="-122"/>
                <a:ea typeface="微软雅黑" panose="020B0503020204020204" charset="-122"/>
                <a:cs typeface="微软雅黑" panose="020B0503020204020204" charset="-122"/>
              </a:rPr>
              <a:t>23</a:t>
            </a:r>
            <a:r>
              <a:rPr sz="1100" b="1" spc="0" dirty="0">
                <a:solidFill>
                  <a:srgbClr val="000000"/>
                </a:solidFill>
                <a:latin typeface="微软雅黑" panose="020B0503020204020204" charset="-122"/>
                <a:ea typeface="微软雅黑" panose="020B0503020204020204" charset="-122"/>
                <a:cs typeface="微软雅黑" panose="020B0503020204020204" charset="-122"/>
              </a:rPr>
              <a:t>2</a:t>
            </a:r>
            <a:r>
              <a:rPr sz="1100" spc="0" dirty="0">
                <a:solidFill>
                  <a:srgbClr val="000000"/>
                </a:solidFill>
                <a:latin typeface="微软雅黑" panose="020B0503020204020204" charset="-122"/>
                <a:ea typeface="微软雅黑" panose="020B0503020204020204" charset="-122"/>
                <a:cs typeface="微软雅黑" panose="020B0503020204020204" charset="-122"/>
              </a:rPr>
              <a:t>接口传送出去。</a:t>
            </a:r>
            <a:endParaRPr lang="en-US"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custDataLst>
              <p:tags r:id="rId8"/>
            </p:custDataLst>
          </p:nvPr>
        </p:nvSpPr>
        <p:spPr>
          <a:xfrm>
            <a:off x="-1080513" y="5960843"/>
            <a:ext cx="6134100" cy="356870"/>
          </a:xfrm>
          <a:prstGeom prst="rect">
            <a:avLst/>
          </a:prstGeom>
          <a:noFill/>
        </p:spPr>
        <p:txBody>
          <a:bodyPr wrap="square">
            <a:spAutoFit/>
          </a:bodyPr>
          <a:lstStyle/>
          <a:p>
            <a:pPr algn="l" rtl="0" eaLnBrk="0">
              <a:lnSpc>
                <a:spcPct val="83000"/>
              </a:lnSpc>
            </a:pPr>
            <a:endParaRPr lang="zh-CN"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1733550" algn="l" rtl="0" eaLnBrk="0">
              <a:lnSpc>
                <a:spcPts val="1375"/>
              </a:lnSpc>
            </a:pPr>
            <a:r>
              <a:rPr lang="zh-CN" altLang="en-US" sz="1600" spc="4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600" b="1" spc="40" dirty="0">
                <a:solidFill>
                  <a:schemeClr val="dk1"/>
                </a:solidFill>
                <a:latin typeface="微软雅黑" panose="020B0503020204020204" charset="-122"/>
                <a:ea typeface="微软雅黑" panose="020B0503020204020204" charset="-122"/>
                <a:cs typeface="微软雅黑" panose="020B0503020204020204" charset="-122"/>
              </a:rPr>
              <a:t>9</a:t>
            </a:r>
            <a:r>
              <a:rPr lang="zh-CN" altLang="en-US" sz="1600" spc="4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600" b="1" spc="40" dirty="0">
                <a:solidFill>
                  <a:schemeClr val="dk1"/>
                </a:solidFill>
                <a:latin typeface="微软雅黑" panose="020B0503020204020204" charset="-122"/>
                <a:ea typeface="微软雅黑" panose="020B0503020204020204" charset="-122"/>
                <a:cs typeface="微软雅黑" panose="020B0503020204020204" charset="-122"/>
              </a:rPr>
              <a:t>22</a:t>
            </a:r>
            <a:r>
              <a:rPr lang="zh-CN" altLang="en-US" sz="1600" spc="40" dirty="0">
                <a:solidFill>
                  <a:schemeClr val="dk1"/>
                </a:solidFill>
                <a:latin typeface="微软雅黑" panose="020B0503020204020204" charset="-122"/>
                <a:ea typeface="微软雅黑" panose="020B0503020204020204" charset="-122"/>
                <a:cs typeface="微软雅黑" panose="020B0503020204020204" charset="-122"/>
              </a:rPr>
              <a:t>混合智能传感器</a:t>
            </a:r>
            <a:r>
              <a:rPr lang="zh-CN" altLang="en-US" sz="1600" spc="30" dirty="0">
                <a:solidFill>
                  <a:schemeClr val="dk1"/>
                </a:solidFill>
                <a:latin typeface="微软雅黑" panose="020B0503020204020204" charset="-122"/>
                <a:ea typeface="微软雅黑" panose="020B0503020204020204" charset="-122"/>
                <a:cs typeface="微软雅黑" panose="020B0503020204020204" charset="-122"/>
              </a:rPr>
              <a:t>组</a:t>
            </a:r>
            <a:r>
              <a:rPr lang="zh-CN" altLang="en-US" sz="1600" spc="0" dirty="0">
                <a:solidFill>
                  <a:schemeClr val="dk1"/>
                </a:solidFill>
                <a:latin typeface="微软雅黑" panose="020B0503020204020204" charset="-122"/>
                <a:ea typeface="微软雅黑" panose="020B0503020204020204" charset="-122"/>
                <a:cs typeface="微软雅黑" panose="020B0503020204020204" charset="-122"/>
              </a:rPr>
              <a:t>成框图</a:t>
            </a:r>
            <a:endParaRPr lang="zh-CN" altLang="en-US" sz="16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296"/>
          <p:cNvSpPr/>
          <p:nvPr/>
        </p:nvSpPr>
        <p:spPr>
          <a:xfrm>
            <a:off x="2271674" y="1486885"/>
            <a:ext cx="6770726" cy="3415315"/>
          </a:xfrm>
          <a:prstGeom prst="rect">
            <a:avLst/>
          </a:prstGeom>
        </p:spPr>
        <p:txBody>
          <a:bodyPr vert="horz" wrap="square" lIns="0" tIns="0" rIns="0" bIns="0"/>
          <a:lstStyle/>
          <a:p>
            <a:pPr algn="l" rtl="0" eaLnBrk="0">
              <a:lnSpc>
                <a:spcPct val="67000"/>
              </a:lnSpc>
            </a:pPr>
            <a:endParaRPr lang="en-US" altLang="en-US" sz="100" dirty="0">
              <a:solidFill>
                <a:srgbClr val="000000"/>
              </a:solidFill>
              <a:latin typeface="微软雅黑" panose="020B0503020204020204" charset="-122"/>
              <a:ea typeface="微软雅黑" panose="020B0503020204020204" charset="-122"/>
            </a:endParaRPr>
          </a:p>
          <a:p>
            <a:pPr marL="12700" indent="271780" algn="l" rtl="0" eaLnBrk="0">
              <a:lnSpc>
                <a:spcPct val="138000"/>
              </a:lnSpc>
            </a:pPr>
            <a:r>
              <a:rPr sz="2000" spc="50" dirty="0">
                <a:solidFill>
                  <a:srgbClr val="000000"/>
                </a:solidFill>
                <a:latin typeface="微软雅黑" panose="020B0503020204020204" charset="-122"/>
                <a:ea typeface="微软雅黑" panose="020B0503020204020204" charset="-122"/>
                <a:cs typeface="微软雅黑" panose="020B0503020204020204" charset="-122"/>
              </a:rPr>
              <a:t>新型传感器的应用领域非常广泛，本章讲述了超声波传感器</a:t>
            </a:r>
            <a:r>
              <a:rPr sz="2000" spc="50" dirty="0">
                <a:solidFill>
                  <a:srgbClr val="000000"/>
                </a:solidFill>
                <a:latin typeface="微软雅黑" panose="020B0503020204020204" charset="-122"/>
                <a:ea typeface="微软雅黑" panose="020B0503020204020204" charset="-122"/>
                <a:cs typeface="MS Gothic" panose="020B0609070205080204" charset="-128"/>
              </a:rPr>
              <a:t>、</a:t>
            </a:r>
            <a:r>
              <a:rPr sz="2000" spc="50" dirty="0">
                <a:solidFill>
                  <a:srgbClr val="000000"/>
                </a:solidFill>
                <a:latin typeface="微软雅黑" panose="020B0503020204020204" charset="-122"/>
                <a:ea typeface="微软雅黑" panose="020B0503020204020204" charset="-122"/>
                <a:cs typeface="微软雅黑" panose="020B0503020204020204" charset="-122"/>
              </a:rPr>
              <a:t>微波</a:t>
            </a:r>
            <a:r>
              <a:rPr sz="2000" spc="0" dirty="0">
                <a:solidFill>
                  <a:srgbClr val="000000"/>
                </a:solidFill>
                <a:latin typeface="微软雅黑" panose="020B0503020204020204" charset="-122"/>
                <a:ea typeface="微软雅黑" panose="020B0503020204020204" charset="-122"/>
                <a:cs typeface="微软雅黑" panose="020B0503020204020204" charset="-122"/>
              </a:rPr>
              <a:t>传感器</a:t>
            </a:r>
            <a:r>
              <a:rPr sz="2000" spc="0" dirty="0">
                <a:solidFill>
                  <a:srgbClr val="000000"/>
                </a:solidFill>
                <a:latin typeface="微软雅黑" panose="020B0503020204020204" charset="-122"/>
                <a:ea typeface="微软雅黑" panose="020B0503020204020204" charset="-122"/>
                <a:cs typeface="MS Gothic" panose="020B0609070205080204" charset="-128"/>
              </a:rPr>
              <a:t>、</a:t>
            </a:r>
            <a:r>
              <a:rPr sz="2000" spc="0" dirty="0">
                <a:solidFill>
                  <a:srgbClr val="000000"/>
                </a:solidFill>
                <a:latin typeface="微软雅黑" panose="020B0503020204020204" charset="-122"/>
                <a:ea typeface="微软雅黑" panose="020B0503020204020204" charset="-122"/>
                <a:cs typeface="微软雅黑" panose="020B0503020204020204" charset="-122"/>
              </a:rPr>
              <a:t>辐射式</a:t>
            </a:r>
            <a:r>
              <a:rPr sz="2000" spc="50" dirty="0">
                <a:solidFill>
                  <a:srgbClr val="000000"/>
                </a:solidFill>
                <a:latin typeface="微软雅黑" panose="020B0503020204020204" charset="-122"/>
                <a:ea typeface="微软雅黑" panose="020B0503020204020204" charset="-122"/>
                <a:cs typeface="微软雅黑" panose="020B0503020204020204" charset="-122"/>
              </a:rPr>
              <a:t>传感器</a:t>
            </a:r>
            <a:r>
              <a:rPr sz="2000" spc="50" dirty="0">
                <a:solidFill>
                  <a:srgbClr val="000000"/>
                </a:solidFill>
                <a:latin typeface="微软雅黑" panose="020B0503020204020204" charset="-122"/>
                <a:ea typeface="微软雅黑" panose="020B0503020204020204" charset="-122"/>
                <a:cs typeface="MS Gothic" panose="020B0609070205080204" charset="-128"/>
              </a:rPr>
              <a:t>、</a:t>
            </a:r>
            <a:r>
              <a:rPr sz="2000" spc="50" dirty="0">
                <a:solidFill>
                  <a:srgbClr val="000000"/>
                </a:solidFill>
                <a:latin typeface="微软雅黑" panose="020B0503020204020204" charset="-122"/>
                <a:ea typeface="微软雅黑" panose="020B0503020204020204" charset="-122"/>
                <a:cs typeface="微软雅黑" panose="020B0503020204020204" charset="-122"/>
              </a:rPr>
              <a:t>数字式传感器</a:t>
            </a:r>
            <a:r>
              <a:rPr sz="2000" spc="50" dirty="0">
                <a:solidFill>
                  <a:srgbClr val="000000"/>
                </a:solidFill>
                <a:latin typeface="微软雅黑" panose="020B0503020204020204" charset="-122"/>
                <a:ea typeface="微软雅黑" panose="020B0503020204020204" charset="-122"/>
                <a:cs typeface="MS Gothic" panose="020B0609070205080204" charset="-128"/>
              </a:rPr>
              <a:t>、</a:t>
            </a:r>
            <a:r>
              <a:rPr sz="2000" spc="50" dirty="0">
                <a:solidFill>
                  <a:srgbClr val="000000"/>
                </a:solidFill>
                <a:latin typeface="微软雅黑" panose="020B0503020204020204" charset="-122"/>
                <a:ea typeface="微软雅黑" panose="020B0503020204020204" charset="-122"/>
                <a:cs typeface="微软雅黑" panose="020B0503020204020204" charset="-122"/>
              </a:rPr>
              <a:t>智能式传感器的结构特征及物理特性。详细</a:t>
            </a:r>
            <a:r>
              <a:rPr sz="2000" spc="40" dirty="0">
                <a:solidFill>
                  <a:srgbClr val="000000"/>
                </a:solidFill>
                <a:latin typeface="微软雅黑" panose="020B0503020204020204" charset="-122"/>
                <a:ea typeface="微软雅黑" panose="020B0503020204020204" charset="-122"/>
                <a:cs typeface="微软雅黑" panose="020B0503020204020204" charset="-122"/>
              </a:rPr>
              <a:t>讲</a:t>
            </a:r>
            <a:r>
              <a:rPr sz="2000" spc="0" dirty="0">
                <a:solidFill>
                  <a:srgbClr val="000000"/>
                </a:solidFill>
                <a:latin typeface="微软雅黑" panose="020B0503020204020204" charset="-122"/>
                <a:ea typeface="微软雅黑" panose="020B0503020204020204" charset="-122"/>
                <a:cs typeface="微软雅黑" panose="020B0503020204020204" charset="-122"/>
              </a:rPr>
              <a:t>述了各类传感器</a:t>
            </a:r>
            <a:r>
              <a:rPr sz="2000" spc="50" dirty="0">
                <a:solidFill>
                  <a:srgbClr val="000000"/>
                </a:solidFill>
                <a:latin typeface="微软雅黑" panose="020B0503020204020204" charset="-122"/>
                <a:ea typeface="微软雅黑" panose="020B0503020204020204" charset="-122"/>
                <a:cs typeface="微软雅黑" panose="020B0503020204020204" charset="-122"/>
              </a:rPr>
              <a:t>在不同场合中的实际应用案例。通过本章的学习并综合运用所学知识，学生未</a:t>
            </a:r>
            <a:r>
              <a:rPr sz="2000" spc="10" dirty="0">
                <a:solidFill>
                  <a:srgbClr val="000000"/>
                </a:solidFill>
                <a:latin typeface="微软雅黑" panose="020B0503020204020204" charset="-122"/>
                <a:ea typeface="微软雅黑" panose="020B0503020204020204" charset="-122"/>
                <a:cs typeface="微软雅黑" panose="020B0503020204020204" charset="-122"/>
              </a:rPr>
              <a:t>来</a:t>
            </a:r>
            <a:r>
              <a:rPr sz="2000" spc="0" dirty="0">
                <a:solidFill>
                  <a:srgbClr val="000000"/>
                </a:solidFill>
                <a:latin typeface="微软雅黑" panose="020B0503020204020204" charset="-122"/>
                <a:ea typeface="微软雅黑" panose="020B0503020204020204" charset="-122"/>
                <a:cs typeface="微软雅黑" panose="020B0503020204020204" charset="-122"/>
              </a:rPr>
              <a:t>可以在</a:t>
            </a:r>
            <a:r>
              <a:rPr sz="2000" spc="40" dirty="0">
                <a:solidFill>
                  <a:srgbClr val="000000"/>
                </a:solidFill>
                <a:latin typeface="微软雅黑" panose="020B0503020204020204" charset="-122"/>
                <a:ea typeface="微软雅黑" panose="020B0503020204020204" charset="-122"/>
                <a:cs typeface="微软雅黑" panose="020B0503020204020204" charset="-122"/>
              </a:rPr>
              <a:t>工程领域中做到有针对性地选择和应用传</a:t>
            </a:r>
            <a:r>
              <a:rPr sz="2000" spc="20" dirty="0">
                <a:solidFill>
                  <a:srgbClr val="000000"/>
                </a:solidFill>
                <a:latin typeface="微软雅黑" panose="020B0503020204020204" charset="-122"/>
                <a:ea typeface="微软雅黑" panose="020B0503020204020204" charset="-122"/>
                <a:cs typeface="微软雅黑" panose="020B0503020204020204" charset="-122"/>
              </a:rPr>
              <a:t>感</a:t>
            </a:r>
            <a:r>
              <a:rPr sz="2000" spc="0" dirty="0">
                <a:solidFill>
                  <a:srgbClr val="000000"/>
                </a:solidFill>
                <a:latin typeface="微软雅黑" panose="020B0503020204020204" charset="-122"/>
                <a:ea typeface="微软雅黑" panose="020B0503020204020204" charset="-122"/>
                <a:cs typeface="微软雅黑" panose="020B0503020204020204" charset="-122"/>
              </a:rPr>
              <a:t>器。</a:t>
            </a:r>
            <a:endParaRPr lang="en-US" altLang="en-US" sz="2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299"/>
          <p:cNvPicPr>
            <a:picLocks noChangeAspect="1"/>
          </p:cNvPicPr>
          <p:nvPr/>
        </p:nvPicPr>
        <p:blipFill>
          <a:blip r:embed="rId5"/>
          <a:stretch>
            <a:fillRect/>
          </a:stretch>
        </p:blipFill>
        <p:spPr>
          <a:xfrm rot="21600000">
            <a:off x="180924" y="313956"/>
            <a:ext cx="2968676" cy="575717"/>
          </a:xfrm>
          <a:prstGeom prst="rect">
            <a:avLst/>
          </a:prstGeom>
        </p:spPr>
      </p:pic>
    </p:spTree>
    <p:custDataLst>
      <p:tags r:id="rId6"/>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302"/>
          <p:cNvSpPr/>
          <p:nvPr/>
        </p:nvSpPr>
        <p:spPr>
          <a:xfrm>
            <a:off x="637179" y="932790"/>
            <a:ext cx="11034121" cy="2090989"/>
          </a:xfrm>
          <a:prstGeom prst="rect">
            <a:avLst/>
          </a:prstGeom>
        </p:spPr>
        <p:txBody>
          <a:bodyPr vert="horz" wrap="square" lIns="0" tIns="0" rIns="0" bIns="0"/>
          <a:lstStyle/>
          <a:p>
            <a:pPr algn="l" rtl="0" eaLnBrk="0">
              <a:lnSpc>
                <a:spcPct val="66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700" algn="l" rtl="0" eaLnBrk="0">
              <a:lnSpc>
                <a:spcPct val="141000"/>
              </a:lnSpc>
            </a:pPr>
            <a:r>
              <a:rPr sz="1400" spc="40" dirty="0">
                <a:solidFill>
                  <a:srgbClr val="000000"/>
                </a:solidFill>
                <a:latin typeface="微软雅黑" panose="020B0503020204020204" charset="-122"/>
                <a:ea typeface="微软雅黑" panose="020B0503020204020204" charset="-122"/>
                <a:cs typeface="微软雅黑" panose="020B0503020204020204" charset="-122"/>
              </a:rPr>
              <a:t>超声波传感技术应用在生产实践的不同领域，医学领域是其最主要的应用领域</a:t>
            </a:r>
            <a:r>
              <a:rPr sz="1400" spc="0" dirty="0">
                <a:solidFill>
                  <a:srgbClr val="000000"/>
                </a:solidFill>
                <a:latin typeface="微软雅黑" panose="020B0503020204020204" charset="-122"/>
                <a:ea typeface="微软雅黑" panose="020B0503020204020204" charset="-122"/>
                <a:cs typeface="微软雅黑" panose="020B0503020204020204" charset="-122"/>
              </a:rPr>
              <a:t>之一。</a:t>
            </a:r>
            <a:r>
              <a:rPr sz="1400" spc="70" dirty="0">
                <a:solidFill>
                  <a:srgbClr val="000000"/>
                </a:solidFill>
                <a:latin typeface="微软雅黑" panose="020B0503020204020204" charset="-122"/>
                <a:ea typeface="微软雅黑" panose="020B0503020204020204" charset="-122"/>
                <a:cs typeface="微软雅黑" panose="020B0503020204020204" charset="-122"/>
              </a:rPr>
              <a:t>超声波在医学上的应用主要是诊断疾病，它已经成为临床医学中不可缺少的诊</a:t>
            </a:r>
            <a:r>
              <a:rPr sz="1400" spc="50" dirty="0">
                <a:solidFill>
                  <a:srgbClr val="000000"/>
                </a:solidFill>
                <a:latin typeface="微软雅黑" panose="020B0503020204020204" charset="-122"/>
                <a:ea typeface="微软雅黑" panose="020B0503020204020204" charset="-122"/>
                <a:cs typeface="微软雅黑" panose="020B0503020204020204" charset="-122"/>
              </a:rPr>
              <a:t>断</a:t>
            </a:r>
            <a:r>
              <a:rPr sz="1400" spc="0" dirty="0">
                <a:solidFill>
                  <a:srgbClr val="000000"/>
                </a:solidFill>
                <a:latin typeface="微软雅黑" panose="020B0503020204020204" charset="-122"/>
                <a:ea typeface="微软雅黑" panose="020B0503020204020204" charset="-122"/>
                <a:cs typeface="微软雅黑" panose="020B0503020204020204" charset="-122"/>
              </a:rPr>
              <a:t>方法。</a:t>
            </a:r>
            <a:r>
              <a:rPr sz="1400" spc="40" dirty="0">
                <a:solidFill>
                  <a:srgbClr val="000000"/>
                </a:solidFill>
                <a:latin typeface="微软雅黑" panose="020B0503020204020204" charset="-122"/>
                <a:ea typeface="微软雅黑" panose="020B0503020204020204" charset="-122"/>
                <a:cs typeface="微软雅黑" panose="020B0503020204020204" charset="-122"/>
              </a:rPr>
              <a:t>超声波诊断的优点</a:t>
            </a:r>
            <a:r>
              <a:rPr sz="1400" b="1" spc="40" dirty="0">
                <a:solidFill>
                  <a:srgbClr val="000000"/>
                </a:solidFill>
                <a:latin typeface="微软雅黑" panose="020B0503020204020204" charset="-122"/>
                <a:ea typeface="微软雅黑" panose="020B0503020204020204" charset="-122"/>
                <a:cs typeface="微软雅黑" panose="020B0503020204020204" charset="-122"/>
              </a:rPr>
              <a:t>:</a:t>
            </a:r>
            <a:r>
              <a:rPr sz="1400" spc="40" dirty="0">
                <a:solidFill>
                  <a:srgbClr val="000000"/>
                </a:solidFill>
                <a:latin typeface="微软雅黑" panose="020B0503020204020204" charset="-122"/>
                <a:ea typeface="微软雅黑" panose="020B0503020204020204" charset="-122"/>
                <a:cs typeface="微软雅黑" panose="020B0503020204020204" charset="-122"/>
              </a:rPr>
              <a:t>对受检者无痛苦、无损害，方法简便，显像清</a:t>
            </a:r>
            <a:r>
              <a:rPr sz="1400" spc="0" dirty="0">
                <a:solidFill>
                  <a:srgbClr val="000000"/>
                </a:solidFill>
                <a:latin typeface="微软雅黑" panose="020B0503020204020204" charset="-122"/>
                <a:ea typeface="微软雅黑" panose="020B0503020204020204" charset="-122"/>
                <a:cs typeface="微软雅黑" panose="020B0503020204020204" charset="-122"/>
              </a:rPr>
              <a:t>晰，诊断的准确率高</a:t>
            </a:r>
            <a:r>
              <a:rPr sz="1400" spc="50" dirty="0">
                <a:solidFill>
                  <a:srgbClr val="000000"/>
                </a:solidFill>
                <a:latin typeface="微软雅黑" panose="020B0503020204020204" charset="-122"/>
                <a:ea typeface="微软雅黑" panose="020B0503020204020204" charset="-122"/>
                <a:cs typeface="微软雅黑" panose="020B0503020204020204" charset="-122"/>
              </a:rPr>
              <a:t>等，因而容易推广，受到医务工作者和患者的欢迎。超声波诊断可以基</a:t>
            </a:r>
            <a:r>
              <a:rPr sz="1400" spc="0" dirty="0">
                <a:solidFill>
                  <a:srgbClr val="000000"/>
                </a:solidFill>
                <a:latin typeface="微软雅黑" panose="020B0503020204020204" charset="-122"/>
                <a:ea typeface="微软雅黑" panose="020B0503020204020204" charset="-122"/>
                <a:cs typeface="微软雅黑" panose="020B0503020204020204" charset="-122"/>
              </a:rPr>
              <a:t>于不同的医学原</a:t>
            </a:r>
            <a:r>
              <a:rPr sz="1400" spc="40" dirty="0">
                <a:solidFill>
                  <a:srgbClr val="000000"/>
                </a:solidFill>
                <a:latin typeface="微软雅黑" panose="020B0503020204020204" charset="-122"/>
                <a:ea typeface="微软雅黑" panose="020B0503020204020204" charset="-122"/>
                <a:cs typeface="微软雅黑" panose="020B0503020204020204" charset="-122"/>
              </a:rPr>
              <a:t>理，其中有代表性的是一种</a:t>
            </a:r>
            <a:r>
              <a:rPr sz="1400" b="1" spc="0" dirty="0">
                <a:solidFill>
                  <a:srgbClr val="000000"/>
                </a:solidFill>
                <a:latin typeface="微软雅黑" panose="020B0503020204020204" charset="-122"/>
                <a:ea typeface="微软雅黑" panose="020B0503020204020204" charset="-122"/>
                <a:cs typeface="微软雅黑" panose="020B0503020204020204" charset="-122"/>
              </a:rPr>
              <a:t>A</a:t>
            </a:r>
            <a:r>
              <a:rPr sz="1400" spc="40" dirty="0">
                <a:solidFill>
                  <a:srgbClr val="000000"/>
                </a:solidFill>
                <a:latin typeface="微软雅黑" panose="020B0503020204020204" charset="-122"/>
                <a:ea typeface="微软雅黑" panose="020B0503020204020204" charset="-122"/>
                <a:cs typeface="微软雅黑" panose="020B0503020204020204" charset="-122"/>
              </a:rPr>
              <a:t>型方法，这个方法是利用超声波的反射，当超声波</a:t>
            </a:r>
            <a:r>
              <a:rPr sz="1400" spc="20" dirty="0">
                <a:solidFill>
                  <a:srgbClr val="000000"/>
                </a:solidFill>
                <a:latin typeface="微软雅黑" panose="020B0503020204020204" charset="-122"/>
                <a:ea typeface="微软雅黑" panose="020B0503020204020204" charset="-122"/>
                <a:cs typeface="微软雅黑" panose="020B0503020204020204" charset="-122"/>
              </a:rPr>
              <a:t>在</a:t>
            </a:r>
            <a:r>
              <a:rPr sz="1400" spc="0" dirty="0">
                <a:solidFill>
                  <a:srgbClr val="000000"/>
                </a:solidFill>
                <a:latin typeface="微软雅黑" panose="020B0503020204020204" charset="-122"/>
                <a:ea typeface="微软雅黑" panose="020B0503020204020204" charset="-122"/>
                <a:cs typeface="微软雅黑" panose="020B0503020204020204" charset="-122"/>
              </a:rPr>
              <a:t>人体</a:t>
            </a:r>
            <a:r>
              <a:rPr sz="1400" spc="50" dirty="0">
                <a:solidFill>
                  <a:srgbClr val="000000"/>
                </a:solidFill>
                <a:latin typeface="微软雅黑" panose="020B0503020204020204" charset="-122"/>
                <a:ea typeface="微软雅黑" panose="020B0503020204020204" charset="-122"/>
                <a:cs typeface="微软雅黑" panose="020B0503020204020204" charset="-122"/>
              </a:rPr>
              <a:t>组织中传播遇到两层声阻抗不同的介质界面时，在该界面就产生反射波。</a:t>
            </a:r>
            <a:r>
              <a:rPr sz="1400" spc="0" dirty="0">
                <a:solidFill>
                  <a:srgbClr val="000000"/>
                </a:solidFill>
                <a:latin typeface="微软雅黑" panose="020B0503020204020204" charset="-122"/>
                <a:ea typeface="微软雅黑" panose="020B0503020204020204" charset="-122"/>
                <a:cs typeface="微软雅黑" panose="020B0503020204020204" charset="-122"/>
              </a:rPr>
              <a:t>每遇到一个反</a:t>
            </a:r>
            <a:r>
              <a:rPr sz="1400" spc="60" dirty="0">
                <a:solidFill>
                  <a:srgbClr val="000000"/>
                </a:solidFill>
                <a:latin typeface="微软雅黑" panose="020B0503020204020204" charset="-122"/>
                <a:ea typeface="微软雅黑" panose="020B0503020204020204" charset="-122"/>
                <a:cs typeface="微软雅黑" panose="020B0503020204020204" charset="-122"/>
              </a:rPr>
              <a:t>射面时，反射波就在示波器的屏幕上显示出来，而两个界面的阻抗差值也决定</a:t>
            </a:r>
            <a:r>
              <a:rPr sz="1400" spc="10" dirty="0">
                <a:solidFill>
                  <a:srgbClr val="000000"/>
                </a:solidFill>
                <a:latin typeface="微软雅黑" panose="020B0503020204020204" charset="-122"/>
                <a:ea typeface="微软雅黑" panose="020B0503020204020204" charset="-122"/>
                <a:cs typeface="微软雅黑" panose="020B0503020204020204" charset="-122"/>
              </a:rPr>
              <a:t>了</a:t>
            </a:r>
            <a:r>
              <a:rPr sz="1400" spc="0" dirty="0">
                <a:solidFill>
                  <a:srgbClr val="000000"/>
                </a:solidFill>
                <a:latin typeface="微软雅黑" panose="020B0503020204020204" charset="-122"/>
                <a:ea typeface="微软雅黑" panose="020B0503020204020204" charset="-122"/>
                <a:cs typeface="微软雅黑" panose="020B0503020204020204" charset="-122"/>
              </a:rPr>
              <a:t>回声的</a:t>
            </a:r>
            <a:r>
              <a:rPr sz="1400" spc="20" dirty="0">
                <a:solidFill>
                  <a:srgbClr val="000000"/>
                </a:solidFill>
                <a:latin typeface="微软雅黑" panose="020B0503020204020204" charset="-122"/>
                <a:ea typeface="微软雅黑" panose="020B0503020204020204" charset="-122"/>
                <a:cs typeface="微软雅黑" panose="020B0503020204020204" charset="-122"/>
              </a:rPr>
              <a:t>振幅的高低。最为常见的应用就是腹部</a:t>
            </a:r>
            <a:r>
              <a:rPr sz="1400" b="1" spc="0" dirty="0">
                <a:solidFill>
                  <a:srgbClr val="000000"/>
                </a:solidFill>
                <a:latin typeface="微软雅黑" panose="020B0503020204020204" charset="-122"/>
                <a:ea typeface="微软雅黑" panose="020B0503020204020204" charset="-122"/>
                <a:cs typeface="微软雅黑" panose="020B0503020204020204" charset="-122"/>
              </a:rPr>
              <a:t>B</a:t>
            </a:r>
            <a:r>
              <a:rPr sz="1400" spc="0" dirty="0">
                <a:solidFill>
                  <a:srgbClr val="000000"/>
                </a:solidFill>
                <a:latin typeface="微软雅黑" panose="020B0503020204020204" charset="-122"/>
                <a:ea typeface="微软雅黑" panose="020B0503020204020204" charset="-122"/>
                <a:cs typeface="微软雅黑" panose="020B0503020204020204" charset="-122"/>
              </a:rPr>
              <a:t>超检查时的</a:t>
            </a:r>
            <a:r>
              <a:rPr sz="1400" b="1" spc="0" dirty="0">
                <a:solidFill>
                  <a:srgbClr val="000000"/>
                </a:solidFill>
                <a:latin typeface="微软雅黑" panose="020B0503020204020204" charset="-122"/>
                <a:ea typeface="微软雅黑" panose="020B0503020204020204" charset="-122"/>
                <a:cs typeface="微软雅黑" panose="020B0503020204020204" charset="-122"/>
              </a:rPr>
              <a:t>B</a:t>
            </a:r>
            <a:r>
              <a:rPr sz="1400" spc="0" dirty="0">
                <a:solidFill>
                  <a:srgbClr val="000000"/>
                </a:solidFill>
                <a:latin typeface="微软雅黑" panose="020B0503020204020204" charset="-122"/>
                <a:ea typeface="微软雅黑" panose="020B0503020204020204" charset="-122"/>
                <a:cs typeface="微软雅黑" panose="020B0503020204020204" charset="-122"/>
              </a:rPr>
              <a:t>超检测器。</a:t>
            </a:r>
            <a:endParaRPr lang="en-US" altLang="en-US" sz="14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303"/>
          <p:cNvSpPr/>
          <p:nvPr>
            <p:custDataLst>
              <p:tags r:id="rId5"/>
            </p:custDataLst>
          </p:nvPr>
        </p:nvSpPr>
        <p:spPr>
          <a:xfrm>
            <a:off x="898224" y="3388208"/>
            <a:ext cx="9363375" cy="2537001"/>
          </a:xfrm>
          <a:prstGeom prst="rect">
            <a:avLst/>
          </a:prstGeom>
        </p:spPr>
        <p:txBody>
          <a:bodyPr vert="horz" wrap="square" lIns="0" tIns="0" rIns="0" bIns="0"/>
          <a:lstStyle/>
          <a:p>
            <a:pPr algn="l" rtl="0" eaLnBrk="0">
              <a:lnSpc>
                <a:spcPct val="85000"/>
              </a:lnSpc>
            </a:pP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25400" algn="l" rtl="0" eaLnBrk="0">
              <a:lnSpc>
                <a:spcPct val="93000"/>
              </a:lnSpc>
            </a:pPr>
            <a:r>
              <a:rPr b="1" spc="10" dirty="0">
                <a:solidFill>
                  <a:schemeClr val="dk1"/>
                </a:solidFill>
                <a:latin typeface="微软雅黑" panose="020B0503020204020204" charset="-122"/>
                <a:ea typeface="微软雅黑" panose="020B0503020204020204" charset="-122"/>
                <a:cs typeface="微软雅黑" panose="020B0503020204020204" charset="-122"/>
              </a:rPr>
              <a:t>1.</a:t>
            </a:r>
            <a:r>
              <a:rPr spc="10" dirty="0">
                <a:solidFill>
                  <a:schemeClr val="dk1"/>
                </a:solidFill>
                <a:latin typeface="微软雅黑" panose="020B0503020204020204" charset="-122"/>
                <a:ea typeface="微软雅黑" panose="020B0503020204020204" charset="-122"/>
                <a:cs typeface="微软雅黑" panose="020B0503020204020204" charset="-122"/>
              </a:rPr>
              <a:t>试描述并列举生活中见到的</a:t>
            </a:r>
            <a:r>
              <a:rPr spc="0" dirty="0">
                <a:solidFill>
                  <a:schemeClr val="dk1"/>
                </a:solidFill>
                <a:latin typeface="微软雅黑" panose="020B0503020204020204" charset="-122"/>
                <a:ea typeface="微软雅黑" panose="020B0503020204020204" charset="-122"/>
                <a:cs typeface="微软雅黑" panose="020B0503020204020204" charset="-122"/>
              </a:rPr>
              <a:t>新型传感器。</a:t>
            </a:r>
            <a:endParaRPr lang="en-US" altLang="en-US" dirty="0">
              <a:solidFill>
                <a:schemeClr val="dk1"/>
              </a:solidFill>
              <a:latin typeface="微软雅黑" panose="020B0503020204020204" charset="-122"/>
              <a:ea typeface="微软雅黑" panose="020B0503020204020204" charset="-122"/>
              <a:cs typeface="微软雅黑" panose="020B0503020204020204" charset="-122"/>
            </a:endParaRPr>
          </a:p>
          <a:p>
            <a:pPr marL="15240" algn="l" rtl="0" eaLnBrk="0">
              <a:lnSpc>
                <a:spcPct val="93000"/>
              </a:lnSpc>
              <a:spcBef>
                <a:spcPts val="640"/>
              </a:spcBef>
            </a:pPr>
            <a:r>
              <a:rPr b="1" spc="20" dirty="0">
                <a:solidFill>
                  <a:schemeClr val="dk1"/>
                </a:solidFill>
                <a:latin typeface="微软雅黑" panose="020B0503020204020204" charset="-122"/>
                <a:ea typeface="微软雅黑" panose="020B0503020204020204" charset="-122"/>
                <a:cs typeface="微软雅黑" panose="020B0503020204020204" charset="-122"/>
              </a:rPr>
              <a:t>2.</a:t>
            </a:r>
            <a:r>
              <a:rPr spc="20" dirty="0">
                <a:solidFill>
                  <a:schemeClr val="dk1"/>
                </a:solidFill>
                <a:latin typeface="微软雅黑" panose="020B0503020204020204" charset="-122"/>
                <a:ea typeface="微软雅黑" panose="020B0503020204020204" charset="-122"/>
                <a:cs typeface="微软雅黑" panose="020B0503020204020204" charset="-122"/>
              </a:rPr>
              <a:t>简述微波传感器的工作</a:t>
            </a:r>
            <a:r>
              <a:rPr spc="10" dirty="0">
                <a:solidFill>
                  <a:schemeClr val="dk1"/>
                </a:solidFill>
                <a:latin typeface="微软雅黑" panose="020B0503020204020204" charset="-122"/>
                <a:ea typeface="微软雅黑" panose="020B0503020204020204" charset="-122"/>
                <a:cs typeface="微软雅黑" panose="020B0503020204020204" charset="-122"/>
              </a:rPr>
              <a:t>原</a:t>
            </a:r>
            <a:r>
              <a:rPr spc="0" dirty="0">
                <a:solidFill>
                  <a:schemeClr val="dk1"/>
                </a:solidFill>
                <a:latin typeface="微软雅黑" panose="020B0503020204020204" charset="-122"/>
                <a:ea typeface="微软雅黑" panose="020B0503020204020204" charset="-122"/>
                <a:cs typeface="微软雅黑" panose="020B0503020204020204" charset="-122"/>
              </a:rPr>
              <a:t>理。</a:t>
            </a:r>
            <a:endParaRPr lang="en-US" altLang="en-US" dirty="0">
              <a:solidFill>
                <a:schemeClr val="dk1"/>
              </a:solidFill>
              <a:latin typeface="微软雅黑" panose="020B0503020204020204" charset="-122"/>
              <a:ea typeface="微软雅黑" panose="020B0503020204020204" charset="-122"/>
              <a:cs typeface="微软雅黑" panose="020B0503020204020204" charset="-122"/>
            </a:endParaRPr>
          </a:p>
          <a:p>
            <a:pPr marL="16510" algn="l" rtl="0" eaLnBrk="0">
              <a:lnSpc>
                <a:spcPct val="93000"/>
              </a:lnSpc>
              <a:spcBef>
                <a:spcPts val="640"/>
              </a:spcBef>
            </a:pPr>
            <a:r>
              <a:rPr b="1" spc="0" dirty="0">
                <a:solidFill>
                  <a:schemeClr val="dk1"/>
                </a:solidFill>
                <a:latin typeface="微软雅黑" panose="020B0503020204020204" charset="-122"/>
                <a:ea typeface="微软雅黑" panose="020B0503020204020204" charset="-122"/>
                <a:cs typeface="微软雅黑" panose="020B0503020204020204" charset="-122"/>
              </a:rPr>
              <a:t>3.</a:t>
            </a:r>
            <a:r>
              <a:rPr spc="0" dirty="0">
                <a:solidFill>
                  <a:schemeClr val="dk1"/>
                </a:solidFill>
                <a:latin typeface="微软雅黑" panose="020B0503020204020204" charset="-122"/>
                <a:ea typeface="微软雅黑" panose="020B0503020204020204" charset="-122"/>
                <a:cs typeface="微软雅黑" panose="020B0503020204020204" charset="-122"/>
              </a:rPr>
              <a:t>简述红外传感器的工作原理。</a:t>
            </a:r>
            <a:endParaRPr lang="en-US" altLang="en-US"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7000"/>
              </a:lnSpc>
            </a:pPr>
            <a:endParaRPr lang="en-US" altLang="en-US" sz="105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spcBef>
                <a:spcPts val="0"/>
              </a:spcBef>
            </a:pPr>
            <a:r>
              <a:rPr b="1" spc="30" dirty="0">
                <a:solidFill>
                  <a:schemeClr val="dk1"/>
                </a:solidFill>
                <a:latin typeface="微软雅黑" panose="020B0503020204020204" charset="-122"/>
                <a:ea typeface="微软雅黑" panose="020B0503020204020204" charset="-122"/>
                <a:cs typeface="微软雅黑" panose="020B0503020204020204" charset="-122"/>
              </a:rPr>
              <a:t>4.</a:t>
            </a:r>
            <a:r>
              <a:rPr spc="30" dirty="0">
                <a:solidFill>
                  <a:schemeClr val="dk1"/>
                </a:solidFill>
                <a:latin typeface="微软雅黑" panose="020B0503020204020204" charset="-122"/>
                <a:ea typeface="微软雅黑" panose="020B0503020204020204" charset="-122"/>
                <a:cs typeface="微软雅黑" panose="020B0503020204020204" charset="-122"/>
              </a:rPr>
              <a:t>数字式传感器主要包含哪几种</a:t>
            </a:r>
            <a:r>
              <a:rPr b="1" spc="30" dirty="0">
                <a:solidFill>
                  <a:schemeClr val="dk1"/>
                </a:solidFill>
                <a:latin typeface="微软雅黑" panose="020B0503020204020204" charset="-122"/>
                <a:ea typeface="微软雅黑" panose="020B0503020204020204" charset="-122"/>
                <a:cs typeface="微软雅黑" panose="020B0503020204020204" charset="-122"/>
              </a:rPr>
              <a:t>?</a:t>
            </a:r>
            <a:r>
              <a:rPr spc="30" dirty="0">
                <a:solidFill>
                  <a:schemeClr val="dk1"/>
                </a:solidFill>
                <a:latin typeface="微软雅黑" panose="020B0503020204020204" charset="-122"/>
                <a:ea typeface="微软雅黑" panose="020B0503020204020204" charset="-122"/>
                <a:cs typeface="微软雅黑" panose="020B0503020204020204" charset="-122"/>
              </a:rPr>
              <a:t>请</a:t>
            </a:r>
            <a:r>
              <a:rPr spc="10" dirty="0">
                <a:solidFill>
                  <a:schemeClr val="dk1"/>
                </a:solidFill>
                <a:latin typeface="微软雅黑" panose="020B0503020204020204" charset="-122"/>
                <a:ea typeface="微软雅黑" panose="020B0503020204020204" charset="-122"/>
                <a:cs typeface="微软雅黑" panose="020B0503020204020204" charset="-122"/>
              </a:rPr>
              <a:t>简</a:t>
            </a:r>
            <a:r>
              <a:rPr spc="0" dirty="0">
                <a:solidFill>
                  <a:schemeClr val="dk1"/>
                </a:solidFill>
                <a:latin typeface="微软雅黑" panose="020B0503020204020204" charset="-122"/>
                <a:ea typeface="微软雅黑" panose="020B0503020204020204" charset="-122"/>
                <a:cs typeface="微软雅黑" panose="020B0503020204020204" charset="-122"/>
              </a:rPr>
              <a:t>述其工作原理。</a:t>
            </a:r>
            <a:endParaRPr lang="en-US" altLang="en-US"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picture 305"/>
          <p:cNvPicPr>
            <a:picLocks noChangeAspect="1"/>
          </p:cNvPicPr>
          <p:nvPr/>
        </p:nvPicPr>
        <p:blipFill>
          <a:blip r:embed="rId6"/>
          <a:stretch>
            <a:fillRect/>
          </a:stretch>
        </p:blipFill>
        <p:spPr>
          <a:xfrm rot="21600000">
            <a:off x="645642" y="3023780"/>
            <a:ext cx="1755448" cy="288806"/>
          </a:xfrm>
          <a:prstGeom prst="rect">
            <a:avLst/>
          </a:prstGeom>
        </p:spPr>
      </p:pic>
      <p:pic>
        <p:nvPicPr>
          <p:cNvPr id="5" name="picture 306"/>
          <p:cNvPicPr>
            <a:picLocks noChangeAspect="1"/>
          </p:cNvPicPr>
          <p:nvPr/>
        </p:nvPicPr>
        <p:blipFill>
          <a:blip r:embed="rId7"/>
          <a:stretch>
            <a:fillRect/>
          </a:stretch>
        </p:blipFill>
        <p:spPr>
          <a:xfrm rot="21600000">
            <a:off x="531342" y="316969"/>
            <a:ext cx="1869748" cy="362601"/>
          </a:xfrm>
          <a:prstGeom prst="rect">
            <a:avLst/>
          </a:prstGeom>
        </p:spPr>
      </p:pic>
    </p:spTree>
    <p:custDataLst>
      <p:tags r:id="rId8"/>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2" name="图片 21"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0" name="图片 19"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6"/>
          <p:cNvSpPr/>
          <p:nvPr/>
        </p:nvSpPr>
        <p:spPr>
          <a:xfrm>
            <a:off x="6096000" y="941262"/>
            <a:ext cx="5420497" cy="2612679"/>
          </a:xfrm>
          <a:prstGeom prst="rect">
            <a:avLst/>
          </a:prstGeom>
        </p:spPr>
        <p:txBody>
          <a:bodyPr vert="horz" wrap="square" lIns="0" tIns="0" rIns="0" bIns="0"/>
          <a:lstStyle/>
          <a:p>
            <a:pPr algn="l" rtl="0" eaLnBrk="0">
              <a:lnSpc>
                <a:spcPct val="81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3335" algn="l" rtl="0" eaLnBrk="0">
              <a:lnSpc>
                <a:spcPct val="96000"/>
              </a:lnSpc>
            </a:pPr>
            <a:r>
              <a:rPr sz="1100" spc="-20" dirty="0">
                <a:solidFill>
                  <a:srgbClr val="000000"/>
                </a:solidFill>
                <a:latin typeface="微软雅黑" panose="020B0503020204020204" charset="-122"/>
                <a:ea typeface="微软雅黑" panose="020B0503020204020204" charset="-122"/>
                <a:cs typeface="微软雅黑" panose="020B0503020204020204" charset="-122"/>
              </a:rPr>
              <a:t>式中ꎬ</a:t>
            </a:r>
            <a:r>
              <a:rPr sz="1100" b="1" spc="-20" dirty="0">
                <a:solidFill>
                  <a:srgbClr val="000000"/>
                </a:solidFill>
                <a:latin typeface="微软雅黑" panose="020B0503020204020204" charset="-122"/>
                <a:ea typeface="微软雅黑" panose="020B0503020204020204" charset="-122"/>
                <a:cs typeface="微软雅黑" panose="020B0503020204020204" charset="-122"/>
              </a:rPr>
              <a:t>ρ</a:t>
            </a:r>
            <a:r>
              <a:rPr sz="1100" spc="-20" dirty="0">
                <a:solidFill>
                  <a:srgbClr val="000000"/>
                </a:solidFill>
                <a:latin typeface="微软雅黑" panose="020B0503020204020204" charset="-122"/>
                <a:ea typeface="微软雅黑" panose="020B0503020204020204" charset="-122"/>
                <a:cs typeface="微软雅黑" panose="020B0503020204020204" charset="-122"/>
              </a:rPr>
              <a:t>为介质的密度。</a:t>
            </a:r>
            <a:r>
              <a:rPr sz="1100" b="1" spc="0" dirty="0">
                <a:solidFill>
                  <a:srgbClr val="000000"/>
                </a:solidFill>
                <a:latin typeface="微软雅黑" panose="020B0503020204020204" charset="-122"/>
                <a:ea typeface="微软雅黑" panose="020B0503020204020204" charset="-122"/>
                <a:cs typeface="微软雅黑" panose="020B0503020204020204" charset="-122"/>
              </a:rPr>
              <a:t>B</a:t>
            </a:r>
            <a:r>
              <a:rPr sz="1050" b="1" spc="0" baseline="-23000" dirty="0">
                <a:solidFill>
                  <a:srgbClr val="000000"/>
                </a:solidFill>
                <a:latin typeface="微软雅黑" panose="020B0503020204020204" charset="-122"/>
                <a:ea typeface="微软雅黑" panose="020B0503020204020204" charset="-122"/>
                <a:cs typeface="微软雅黑" panose="020B0503020204020204" charset="-122"/>
              </a:rPr>
              <a:t>a</a:t>
            </a:r>
            <a:r>
              <a:rPr sz="1100" spc="-20" dirty="0">
                <a:solidFill>
                  <a:srgbClr val="000000"/>
                </a:solidFill>
                <a:latin typeface="微软雅黑" panose="020B0503020204020204" charset="-122"/>
                <a:ea typeface="微软雅黑" panose="020B0503020204020204" charset="-122"/>
                <a:cs typeface="微软雅黑" panose="020B0503020204020204" charset="-122"/>
              </a:rPr>
              <a:t>为</a:t>
            </a:r>
            <a:r>
              <a:rPr sz="1100" spc="-10" dirty="0">
                <a:solidFill>
                  <a:srgbClr val="000000"/>
                </a:solidFill>
                <a:latin typeface="微软雅黑" panose="020B0503020204020204" charset="-122"/>
                <a:ea typeface="微软雅黑" panose="020B0503020204020204" charset="-122"/>
                <a:cs typeface="微软雅黑" panose="020B0503020204020204" charset="-122"/>
              </a:rPr>
              <a:t>绝</a:t>
            </a:r>
            <a:r>
              <a:rPr sz="1100" spc="0" dirty="0">
                <a:solidFill>
                  <a:srgbClr val="000000"/>
                </a:solidFill>
                <a:latin typeface="微软雅黑" panose="020B0503020204020204" charset="-122"/>
                <a:ea typeface="微软雅黑" panose="020B0503020204020204" charset="-122"/>
                <a:cs typeface="微软雅黑" panose="020B0503020204020204" charset="-122"/>
              </a:rPr>
              <a:t>对压缩系数。</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28000"/>
              </a:lnSpc>
              <a:spcBef>
                <a:spcPts val="585"/>
              </a:spcBef>
            </a:pPr>
            <a:r>
              <a:rPr sz="1100" spc="20" dirty="0">
                <a:solidFill>
                  <a:srgbClr val="000000"/>
                </a:solidFill>
                <a:latin typeface="微软雅黑" panose="020B0503020204020204" charset="-122"/>
                <a:ea typeface="微软雅黑" panose="020B0503020204020204" charset="-122"/>
                <a:cs typeface="微软雅黑" panose="020B0503020204020204" charset="-122"/>
              </a:rPr>
              <a:t>上述的</a:t>
            </a:r>
            <a:r>
              <a:rPr sz="1100" b="1" spc="20" dirty="0">
                <a:solidFill>
                  <a:srgbClr val="000000"/>
                </a:solidFill>
                <a:latin typeface="微软雅黑" panose="020B0503020204020204" charset="-122"/>
                <a:ea typeface="微软雅黑" panose="020B0503020204020204" charset="-122"/>
                <a:cs typeface="微软雅黑" panose="020B0503020204020204" charset="-122"/>
              </a:rPr>
              <a:t>ρ</a:t>
            </a:r>
            <a:r>
              <a:rPr sz="1100" spc="20" dirty="0">
                <a:solidFill>
                  <a:srgbClr val="000000"/>
                </a:solidFill>
                <a:latin typeface="微软雅黑" panose="020B0503020204020204" charset="-122"/>
                <a:ea typeface="微软雅黑" panose="020B0503020204020204" charset="-122"/>
                <a:cs typeface="微软雅黑" panose="020B0503020204020204" charset="-122"/>
              </a:rPr>
              <a:t>、</a:t>
            </a:r>
            <a:r>
              <a:rPr sz="1100" b="1" spc="0" dirty="0">
                <a:solidFill>
                  <a:srgbClr val="000000"/>
                </a:solidFill>
                <a:latin typeface="微软雅黑" panose="020B0503020204020204" charset="-122"/>
                <a:ea typeface="微软雅黑" panose="020B0503020204020204" charset="-122"/>
                <a:cs typeface="微软雅黑" panose="020B0503020204020204" charset="-122"/>
              </a:rPr>
              <a:t>B</a:t>
            </a:r>
            <a:r>
              <a:rPr sz="1050" b="1" spc="0" baseline="-23000" dirty="0">
                <a:solidFill>
                  <a:srgbClr val="000000"/>
                </a:solidFill>
                <a:latin typeface="微软雅黑" panose="020B0503020204020204" charset="-122"/>
                <a:ea typeface="微软雅黑" panose="020B0503020204020204" charset="-122"/>
                <a:cs typeface="微软雅黑" panose="020B0503020204020204" charset="-122"/>
              </a:rPr>
              <a:t>a</a:t>
            </a:r>
            <a:r>
              <a:rPr sz="1100" spc="20" dirty="0">
                <a:solidFill>
                  <a:srgbClr val="000000"/>
                </a:solidFill>
                <a:latin typeface="微软雅黑" panose="020B0503020204020204" charset="-122"/>
                <a:ea typeface="微软雅黑" panose="020B0503020204020204" charset="-122"/>
                <a:cs typeface="微软雅黑" panose="020B0503020204020204" charset="-122"/>
              </a:rPr>
              <a:t>都是温度的函数，使超声波在介质中的传播速度随温度的变化</a:t>
            </a:r>
            <a:r>
              <a:rPr sz="1100" spc="0" dirty="0">
                <a:solidFill>
                  <a:srgbClr val="000000"/>
                </a:solidFill>
                <a:latin typeface="微软雅黑" panose="020B0503020204020204" charset="-122"/>
                <a:ea typeface="微软雅黑" panose="020B0503020204020204" charset="-122"/>
                <a:cs typeface="微软雅黑" panose="020B0503020204020204" charset="-122"/>
              </a:rPr>
              <a:t>而变化。</a:t>
            </a:r>
            <a:r>
              <a:rPr sz="1100" spc="-20" dirty="0">
                <a:solidFill>
                  <a:srgbClr val="000000"/>
                </a:solidFill>
                <a:latin typeface="微软雅黑" panose="020B0503020204020204" charset="-122"/>
                <a:ea typeface="微软雅黑" panose="020B0503020204020204" charset="-122"/>
                <a:cs typeface="微软雅黑" panose="020B0503020204020204" charset="-122"/>
              </a:rPr>
              <a:t>声速随温度的变化而变化，在</a:t>
            </a:r>
            <a:r>
              <a:rPr sz="1100" b="1" spc="-20" dirty="0">
                <a:solidFill>
                  <a:srgbClr val="000000"/>
                </a:solidFill>
                <a:latin typeface="微软雅黑" panose="020B0503020204020204" charset="-122"/>
                <a:ea typeface="微软雅黑" panose="020B0503020204020204" charset="-122"/>
                <a:cs typeface="微软雅黑" panose="020B0503020204020204" charset="-122"/>
              </a:rPr>
              <a:t>74</a:t>
            </a:r>
            <a:r>
              <a:rPr sz="1100" spc="-20" dirty="0">
                <a:solidFill>
                  <a:srgbClr val="000000"/>
                </a:solidFill>
                <a:latin typeface="微软雅黑" panose="020B0503020204020204" charset="-122"/>
                <a:ea typeface="微软雅黑" panose="020B0503020204020204" charset="-122"/>
                <a:cs typeface="微软雅黑" panose="020B0503020204020204" charset="-122"/>
              </a:rPr>
              <a:t>℃时达到最大值，当温度大于</a:t>
            </a:r>
            <a:r>
              <a:rPr sz="1100" b="1" spc="-20" dirty="0">
                <a:solidFill>
                  <a:srgbClr val="000000"/>
                </a:solidFill>
                <a:latin typeface="微软雅黑" panose="020B0503020204020204" charset="-122"/>
                <a:ea typeface="微软雅黑" panose="020B0503020204020204" charset="-122"/>
                <a:cs typeface="微软雅黑" panose="020B0503020204020204" charset="-122"/>
              </a:rPr>
              <a:t>74</a:t>
            </a:r>
            <a:r>
              <a:rPr sz="1100" spc="-20" dirty="0">
                <a:solidFill>
                  <a:srgbClr val="000000"/>
                </a:solidFill>
                <a:latin typeface="微软雅黑" panose="020B0503020204020204" charset="-122"/>
                <a:ea typeface="微软雅黑" panose="020B0503020204020204" charset="-122"/>
                <a:cs typeface="微软雅黑" panose="020B0503020204020204" charset="-122"/>
              </a:rPr>
              <a:t>℃后，</a:t>
            </a:r>
            <a:r>
              <a:rPr sz="1100" spc="0" dirty="0">
                <a:solidFill>
                  <a:srgbClr val="000000"/>
                </a:solidFill>
                <a:latin typeface="微软雅黑" panose="020B0503020204020204" charset="-122"/>
                <a:ea typeface="微软雅黑" panose="020B0503020204020204" charset="-122"/>
                <a:cs typeface="微软雅黑" panose="020B0503020204020204" charset="-122"/>
              </a:rPr>
              <a:t>声速随温度的增</a:t>
            </a:r>
            <a:r>
              <a:rPr sz="1100" spc="10" dirty="0">
                <a:solidFill>
                  <a:srgbClr val="000000"/>
                </a:solidFill>
                <a:latin typeface="微软雅黑" panose="020B0503020204020204" charset="-122"/>
                <a:ea typeface="微软雅黑" panose="020B0503020204020204" charset="-122"/>
                <a:cs typeface="微软雅黑" panose="020B0503020204020204" charset="-122"/>
              </a:rPr>
              <a:t>加而减少，此外</a:t>
            </a:r>
            <a:r>
              <a:rPr sz="1100" spc="0" dirty="0">
                <a:solidFill>
                  <a:srgbClr val="000000"/>
                </a:solidFill>
                <a:latin typeface="微软雅黑" panose="020B0503020204020204" charset="-122"/>
                <a:ea typeface="微软雅黑" panose="020B0503020204020204" charset="-122"/>
                <a:cs typeface="微软雅黑" panose="020B0503020204020204" charset="-122"/>
              </a:rPr>
              <a:t>水质、压强也会引起声速的变化。</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6700" algn="l" rtl="0" eaLnBrk="0">
              <a:lnSpc>
                <a:spcPct val="128000"/>
              </a:lnSpc>
              <a:spcBef>
                <a:spcPts val="655"/>
              </a:spcBef>
            </a:pPr>
            <a:r>
              <a:rPr sz="1100" spc="40" dirty="0">
                <a:solidFill>
                  <a:srgbClr val="000000"/>
                </a:solidFill>
                <a:latin typeface="微软雅黑" panose="020B0503020204020204" charset="-122"/>
                <a:ea typeface="微软雅黑" panose="020B0503020204020204" charset="-122"/>
                <a:cs typeface="微软雅黑" panose="020B0503020204020204" charset="-122"/>
              </a:rPr>
              <a:t>在固体中，纵波、横波及表面波三者的声速有一定的关系，通常可认为横波</a:t>
            </a:r>
            <a:r>
              <a:rPr sz="1100" spc="10" dirty="0">
                <a:solidFill>
                  <a:srgbClr val="000000"/>
                </a:solidFill>
                <a:latin typeface="微软雅黑" panose="020B0503020204020204" charset="-122"/>
                <a:ea typeface="微软雅黑" panose="020B0503020204020204" charset="-122"/>
                <a:cs typeface="微软雅黑" panose="020B0503020204020204" charset="-122"/>
              </a:rPr>
              <a:t>声</a:t>
            </a:r>
            <a:r>
              <a:rPr sz="1100" spc="0" dirty="0">
                <a:solidFill>
                  <a:srgbClr val="000000"/>
                </a:solidFill>
                <a:latin typeface="微软雅黑" panose="020B0503020204020204" charset="-122"/>
                <a:ea typeface="微软雅黑" panose="020B0503020204020204" charset="-122"/>
                <a:cs typeface="微软雅黑" panose="020B0503020204020204" charset="-122"/>
              </a:rPr>
              <a:t>速为</a:t>
            </a:r>
            <a:r>
              <a:rPr sz="1100" spc="-10" dirty="0">
                <a:solidFill>
                  <a:srgbClr val="000000"/>
                </a:solidFill>
                <a:latin typeface="微软雅黑" panose="020B0503020204020204" charset="-122"/>
                <a:ea typeface="微软雅黑" panose="020B0503020204020204" charset="-122"/>
                <a:cs typeface="微软雅黑" panose="020B0503020204020204" charset="-122"/>
              </a:rPr>
              <a:t>纵波的一半</a:t>
            </a:r>
            <a:r>
              <a:rPr sz="1100" spc="0" dirty="0">
                <a:solidFill>
                  <a:srgbClr val="000000"/>
                </a:solidFill>
                <a:latin typeface="微软雅黑" panose="020B0503020204020204" charset="-122"/>
                <a:ea typeface="微软雅黑" panose="020B0503020204020204" charset="-122"/>
                <a:cs typeface="微软雅黑" panose="020B0503020204020204" charset="-122"/>
              </a:rPr>
              <a:t>，表面波声速为横波声速的</a:t>
            </a:r>
            <a:r>
              <a:rPr sz="1100" b="1" spc="0" dirty="0">
                <a:solidFill>
                  <a:srgbClr val="000000"/>
                </a:solidFill>
                <a:latin typeface="微软雅黑" panose="020B0503020204020204" charset="-122"/>
                <a:ea typeface="微软雅黑" panose="020B0503020204020204" charset="-122"/>
                <a:cs typeface="微软雅黑" panose="020B0503020204020204" charset="-122"/>
              </a:rPr>
              <a:t>90</a:t>
            </a:r>
            <a:r>
              <a:rPr sz="1100" spc="0" dirty="0">
                <a:solidFill>
                  <a:srgbClr val="000000"/>
                </a:solidFill>
                <a:latin typeface="微软雅黑" panose="020B0503020204020204" charset="-122"/>
                <a:ea typeface="微软雅黑" panose="020B0503020204020204" charset="-122"/>
                <a:cs typeface="微软雅黑" panose="020B0503020204020204" charset="-122"/>
              </a:rPr>
              <a:t>％。气体中纵波声速为</a:t>
            </a:r>
            <a:r>
              <a:rPr sz="1100" b="1" spc="0" dirty="0">
                <a:solidFill>
                  <a:srgbClr val="000000"/>
                </a:solidFill>
                <a:latin typeface="微软雅黑" panose="020B0503020204020204" charset="-122"/>
                <a:ea typeface="微软雅黑" panose="020B0503020204020204" charset="-122"/>
                <a:cs typeface="微软雅黑" panose="020B0503020204020204" charset="-122"/>
              </a:rPr>
              <a:t>344m/s</a:t>
            </a:r>
            <a:r>
              <a:rPr sz="1100" spc="0" dirty="0">
                <a:solidFill>
                  <a:srgbClr val="000000"/>
                </a:solidFill>
                <a:latin typeface="微软雅黑" panose="020B0503020204020204" charset="-122"/>
                <a:ea typeface="微软雅黑" panose="020B0503020204020204" charset="-122"/>
                <a:cs typeface="微软雅黑" panose="020B0503020204020204" charset="-122"/>
              </a:rPr>
              <a:t>，液体中纵波声</a:t>
            </a:r>
            <a:r>
              <a:rPr sz="1100" spc="-40" dirty="0">
                <a:solidFill>
                  <a:srgbClr val="000000"/>
                </a:solidFill>
                <a:latin typeface="微软雅黑" panose="020B0503020204020204" charset="-122"/>
                <a:ea typeface="微软雅黑" panose="020B0503020204020204" charset="-122"/>
                <a:cs typeface="微软雅黑" panose="020B0503020204020204" charset="-122"/>
              </a:rPr>
              <a:t>速为</a:t>
            </a:r>
            <a:r>
              <a:rPr sz="1100" b="1" spc="-40" dirty="0">
                <a:solidFill>
                  <a:srgbClr val="000000"/>
                </a:solidFill>
                <a:latin typeface="微软雅黑" panose="020B0503020204020204" charset="-122"/>
                <a:ea typeface="微软雅黑" panose="020B0503020204020204" charset="-122"/>
                <a:cs typeface="微软雅黑" panose="020B0503020204020204" charset="-122"/>
              </a:rPr>
              <a:t>900~1900</a:t>
            </a:r>
            <a:r>
              <a:rPr sz="1100" b="1" spc="0" dirty="0">
                <a:solidFill>
                  <a:srgbClr val="000000"/>
                </a:solidFill>
                <a:latin typeface="微软雅黑" panose="020B0503020204020204" charset="-122"/>
                <a:ea typeface="微软雅黑" panose="020B0503020204020204" charset="-122"/>
                <a:cs typeface="微软雅黑" panose="020B0503020204020204" charset="-122"/>
              </a:rPr>
              <a:t>m</a:t>
            </a:r>
            <a:r>
              <a:rPr sz="1100" b="1" spc="-40" dirty="0">
                <a:solidFill>
                  <a:srgbClr val="000000"/>
                </a:solidFill>
                <a:latin typeface="微软雅黑" panose="020B0503020204020204" charset="-122"/>
                <a:ea typeface="微软雅黑" panose="020B0503020204020204" charset="-122"/>
                <a:cs typeface="微软雅黑" panose="020B0503020204020204" charset="-122"/>
              </a:rPr>
              <a:t>/</a:t>
            </a:r>
            <a:r>
              <a:rPr sz="1100" b="1" spc="0" dirty="0">
                <a:solidFill>
                  <a:srgbClr val="000000"/>
                </a:solidFill>
                <a:latin typeface="微软雅黑" panose="020B0503020204020204" charset="-122"/>
                <a:ea typeface="微软雅黑" panose="020B0503020204020204" charset="-122"/>
                <a:cs typeface="微软雅黑" panose="020B0503020204020204" charset="-122"/>
              </a:rPr>
              <a:t>s</a:t>
            </a:r>
            <a:r>
              <a:rPr sz="1100" spc="-4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2000"/>
              </a:lnSpc>
            </a:pPr>
            <a:endParaRPr lang="en-US" altLang="en-US" sz="7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5430" algn="l" rtl="0" eaLnBrk="0">
              <a:lnSpc>
                <a:spcPct val="128000"/>
              </a:lnSpc>
              <a:spcBef>
                <a:spcPts val="0"/>
              </a:spcBef>
            </a:pPr>
            <a:r>
              <a:rPr sz="1100" spc="50" dirty="0">
                <a:solidFill>
                  <a:srgbClr val="000000"/>
                </a:solidFill>
                <a:latin typeface="微软雅黑" panose="020B0503020204020204" charset="-122"/>
                <a:ea typeface="微软雅黑" panose="020B0503020204020204" charset="-122"/>
                <a:cs typeface="微软雅黑" panose="020B0503020204020204" charset="-122"/>
              </a:rPr>
              <a:t>声波从一种介质传播到另一种介质，在两个介质的分界面上一部分声波被反射</a:t>
            </a:r>
            <a:r>
              <a:rPr sz="1100" spc="40" dirty="0">
                <a:solidFill>
                  <a:srgbClr val="000000"/>
                </a:solidFill>
                <a:latin typeface="微软雅黑" panose="020B0503020204020204" charset="-122"/>
                <a:ea typeface="微软雅黑" panose="020B0503020204020204" charset="-122"/>
                <a:cs typeface="微软雅黑" panose="020B0503020204020204" charset="-122"/>
              </a:rPr>
              <a:t>，</a:t>
            </a:r>
            <a:r>
              <a:rPr sz="1100" spc="0" dirty="0">
                <a:solidFill>
                  <a:srgbClr val="000000"/>
                </a:solidFill>
                <a:latin typeface="微软雅黑" panose="020B0503020204020204" charset="-122"/>
                <a:ea typeface="微软雅黑" panose="020B0503020204020204" charset="-122"/>
                <a:cs typeface="微软雅黑" panose="020B0503020204020204" charset="-122"/>
              </a:rPr>
              <a:t>另</a:t>
            </a:r>
            <a:r>
              <a:rPr sz="1100" spc="50" dirty="0">
                <a:solidFill>
                  <a:srgbClr val="000000"/>
                </a:solidFill>
                <a:latin typeface="微软雅黑" panose="020B0503020204020204" charset="-122"/>
                <a:ea typeface="微软雅黑" panose="020B0503020204020204" charset="-122"/>
                <a:cs typeface="微软雅黑" panose="020B0503020204020204" charset="-122"/>
              </a:rPr>
              <a:t>一部分声波透射过界面，在另一种介质内部继续传播。这样的两种情况称为声</a:t>
            </a:r>
            <a:r>
              <a:rPr sz="1100" spc="30" dirty="0">
                <a:solidFill>
                  <a:srgbClr val="000000"/>
                </a:solidFill>
                <a:latin typeface="微软雅黑" panose="020B0503020204020204" charset="-122"/>
                <a:ea typeface="微软雅黑" panose="020B0503020204020204" charset="-122"/>
                <a:cs typeface="微软雅黑" panose="020B0503020204020204" charset="-122"/>
              </a:rPr>
              <a:t>波</a:t>
            </a:r>
            <a:r>
              <a:rPr sz="1100" spc="0" dirty="0">
                <a:solidFill>
                  <a:srgbClr val="000000"/>
                </a:solidFill>
                <a:latin typeface="微软雅黑" panose="020B0503020204020204" charset="-122"/>
                <a:ea typeface="微软雅黑" panose="020B0503020204020204" charset="-122"/>
                <a:cs typeface="微软雅黑" panose="020B0503020204020204" charset="-122"/>
              </a:rPr>
              <a:t>的反射</a:t>
            </a:r>
            <a:r>
              <a:rPr sz="1100" spc="-50" dirty="0">
                <a:solidFill>
                  <a:srgbClr val="000000"/>
                </a:solidFill>
                <a:latin typeface="微软雅黑" panose="020B0503020204020204" charset="-122"/>
                <a:ea typeface="微软雅黑" panose="020B0503020204020204" charset="-122"/>
                <a:cs typeface="微软雅黑" panose="020B0503020204020204" charset="-122"/>
              </a:rPr>
              <a:t>和折射，如图</a:t>
            </a:r>
            <a:r>
              <a:rPr sz="1100" b="1" spc="-50" dirty="0">
                <a:solidFill>
                  <a:srgbClr val="000000"/>
                </a:solidFill>
                <a:latin typeface="微软雅黑" panose="020B0503020204020204" charset="-122"/>
                <a:ea typeface="微软雅黑" panose="020B0503020204020204" charset="-122"/>
                <a:cs typeface="微软雅黑" panose="020B0503020204020204" charset="-122"/>
              </a:rPr>
              <a:t>9</a:t>
            </a:r>
            <a:r>
              <a:rPr sz="1100" spc="-50" dirty="0">
                <a:solidFill>
                  <a:srgbClr val="000000"/>
                </a:solidFill>
                <a:latin typeface="微软雅黑" panose="020B0503020204020204" charset="-122"/>
                <a:ea typeface="微软雅黑" panose="020B0503020204020204" charset="-122"/>
                <a:cs typeface="微软雅黑" panose="020B0503020204020204" charset="-122"/>
              </a:rPr>
              <a:t>－</a:t>
            </a:r>
            <a:r>
              <a:rPr sz="1100" b="1" spc="-50" dirty="0">
                <a:solidFill>
                  <a:srgbClr val="000000"/>
                </a:solidFill>
                <a:latin typeface="微软雅黑" panose="020B0503020204020204" charset="-122"/>
                <a:ea typeface="微软雅黑" panose="020B0503020204020204" charset="-122"/>
                <a:cs typeface="微软雅黑" panose="020B0503020204020204" charset="-122"/>
              </a:rPr>
              <a:t>2</a:t>
            </a:r>
            <a:r>
              <a:rPr sz="1100" spc="-50" dirty="0">
                <a:solidFill>
                  <a:srgbClr val="000000"/>
                </a:solidFill>
                <a:latin typeface="微软雅黑" panose="020B0503020204020204" charset="-122"/>
                <a:ea typeface="微软雅黑" panose="020B0503020204020204" charset="-122"/>
                <a:cs typeface="微软雅黑" panose="020B0503020204020204" charset="-122"/>
              </a:rPr>
              <a:t>所</a:t>
            </a:r>
            <a:r>
              <a:rPr sz="1100" spc="0" dirty="0">
                <a:solidFill>
                  <a:srgbClr val="000000"/>
                </a:solidFill>
                <a:latin typeface="微软雅黑" panose="020B0503020204020204" charset="-122"/>
                <a:ea typeface="微软雅黑" panose="020B0503020204020204" charset="-122"/>
                <a:cs typeface="微软雅黑" panose="020B0503020204020204" charset="-122"/>
              </a:rPr>
              <a:t>示。</a:t>
            </a:r>
            <a:endParaRPr lang="en-US"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17"/>
          <p:cNvSpPr/>
          <p:nvPr>
            <p:custDataLst>
              <p:tags r:id="rId5"/>
            </p:custDataLst>
          </p:nvPr>
        </p:nvSpPr>
        <p:spPr>
          <a:xfrm>
            <a:off x="102961" y="3417288"/>
            <a:ext cx="5203190" cy="111442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990090" algn="l" rtl="0" eaLnBrk="0">
              <a:lnSpc>
                <a:spcPts val="1375"/>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图</a:t>
            </a:r>
            <a:r>
              <a:rPr sz="1000" b="1" spc="20" dirty="0">
                <a:solidFill>
                  <a:schemeClr val="dk1"/>
                </a:solidFill>
                <a:latin typeface="微软雅黑" panose="020B0503020204020204" charset="-122"/>
                <a:ea typeface="微软雅黑" panose="020B0503020204020204" charset="-122"/>
                <a:cs typeface="微软雅黑" panose="020B0503020204020204" charset="-122"/>
              </a:rPr>
              <a:t>9</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1</a:t>
            </a:r>
            <a:r>
              <a:rPr sz="1000" spc="20" dirty="0">
                <a:solidFill>
                  <a:schemeClr val="dk1"/>
                </a:solidFill>
                <a:latin typeface="微软雅黑" panose="020B0503020204020204" charset="-122"/>
                <a:ea typeface="微软雅黑" panose="020B0503020204020204" charset="-122"/>
                <a:cs typeface="微软雅黑" panose="020B0503020204020204" charset="-122"/>
              </a:rPr>
              <a:t>声波的频率界</a:t>
            </a:r>
            <a:r>
              <a:rPr sz="1000" spc="10" dirty="0">
                <a:solidFill>
                  <a:schemeClr val="dk1"/>
                </a:solidFill>
                <a:latin typeface="微软雅黑" panose="020B0503020204020204" charset="-122"/>
                <a:ea typeface="微软雅黑" panose="020B0503020204020204" charset="-122"/>
                <a:cs typeface="微软雅黑" panose="020B0503020204020204" charset="-122"/>
              </a:rPr>
              <a:t>限</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4955" algn="l" rtl="0" eaLnBrk="0">
              <a:lnSpc>
                <a:spcPct val="147000"/>
              </a:lnSpc>
              <a:spcBef>
                <a:spcPts val="150"/>
              </a:spcBef>
            </a:pPr>
            <a:r>
              <a:rPr sz="1100" spc="50" dirty="0">
                <a:solidFill>
                  <a:schemeClr val="dk1"/>
                </a:solidFill>
                <a:latin typeface="微软雅黑" panose="020B0503020204020204" charset="-122"/>
                <a:ea typeface="微软雅黑" panose="020B0503020204020204" charset="-122"/>
                <a:cs typeface="微软雅黑" panose="020B0503020204020204" charset="-122"/>
              </a:rPr>
              <a:t>当超声波由一种介质入射到另一种介质时，由于在两种介质中传播速度不同</a:t>
            </a:r>
            <a:r>
              <a:rPr sz="1100" spc="1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因此</a:t>
            </a:r>
            <a:r>
              <a:rPr sz="1100" spc="30" dirty="0">
                <a:solidFill>
                  <a:schemeClr val="dk1"/>
                </a:solidFill>
                <a:latin typeface="微软雅黑" panose="020B0503020204020204" charset="-122"/>
                <a:ea typeface="微软雅黑" panose="020B0503020204020204" charset="-122"/>
                <a:cs typeface="微软雅黑" panose="020B0503020204020204" charset="-122"/>
              </a:rPr>
              <a:t>在介质界面上会产生反射、折射和波型</a:t>
            </a:r>
            <a:r>
              <a:rPr sz="1100" spc="10" dirty="0">
                <a:solidFill>
                  <a:schemeClr val="dk1"/>
                </a:solidFill>
                <a:latin typeface="微软雅黑" panose="020B0503020204020204" charset="-122"/>
                <a:ea typeface="微软雅黑" panose="020B0503020204020204" charset="-122"/>
                <a:cs typeface="微软雅黑" panose="020B0503020204020204" charset="-122"/>
              </a:rPr>
              <a:t>转</a:t>
            </a:r>
            <a:r>
              <a:rPr sz="1100" spc="0" dirty="0">
                <a:solidFill>
                  <a:schemeClr val="dk1"/>
                </a:solidFill>
                <a:latin typeface="微软雅黑" panose="020B0503020204020204" charset="-122"/>
                <a:ea typeface="微软雅黑" panose="020B0503020204020204" charset="-122"/>
                <a:cs typeface="微软雅黑" panose="020B0503020204020204" charset="-122"/>
              </a:rPr>
              <a:t>换等现象。</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1000"/>
              </a:lnSpc>
            </a:pP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16510" indent="261620" algn="l" rtl="0" eaLnBrk="0">
              <a:lnSpc>
                <a:spcPct val="119000"/>
              </a:lnSpc>
              <a:spcBef>
                <a:spcPts val="0"/>
              </a:spcBef>
            </a:pPr>
            <a:r>
              <a:rPr sz="1100" spc="50" dirty="0">
                <a:solidFill>
                  <a:schemeClr val="dk1"/>
                </a:solidFill>
                <a:latin typeface="微软雅黑" panose="020B0503020204020204" charset="-122"/>
                <a:ea typeface="微软雅黑" panose="020B0503020204020204" charset="-122"/>
                <a:cs typeface="微软雅黑" panose="020B0503020204020204" charset="-122"/>
              </a:rPr>
              <a:t>超声波的传播速度与介质密度和弹性特性有关。超声波在气体和液体中传播时</a:t>
            </a:r>
            <a:r>
              <a:rPr sz="1100" spc="3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由</a:t>
            </a:r>
            <a:r>
              <a:rPr sz="1100" spc="10" dirty="0">
                <a:solidFill>
                  <a:schemeClr val="dk1"/>
                </a:solidFill>
                <a:latin typeface="微软雅黑" panose="020B0503020204020204" charset="-122"/>
                <a:ea typeface="微软雅黑" panose="020B0503020204020204" charset="-122"/>
                <a:cs typeface="微软雅黑" panose="020B0503020204020204" charset="-122"/>
              </a:rPr>
              <a:t>于不存在剪切应力，</a:t>
            </a:r>
            <a:r>
              <a:rPr sz="1100" spc="0" dirty="0">
                <a:solidFill>
                  <a:schemeClr val="dk1"/>
                </a:solidFill>
                <a:latin typeface="微软雅黑" panose="020B0503020204020204" charset="-122"/>
                <a:ea typeface="微软雅黑" panose="020B0503020204020204" charset="-122"/>
                <a:cs typeface="微软雅黑" panose="020B0503020204020204" charset="-122"/>
              </a:rPr>
              <a:t>因此仅有纵波的传播，其传播速度</a:t>
            </a:r>
            <a:r>
              <a:rPr sz="1100" b="1" spc="0" dirty="0">
                <a:solidFill>
                  <a:schemeClr val="dk1"/>
                </a:solidFill>
                <a:latin typeface="微软雅黑" panose="020B0503020204020204" charset="-122"/>
                <a:ea typeface="微软雅黑" panose="020B0503020204020204" charset="-122"/>
                <a:cs typeface="微软雅黑" panose="020B0503020204020204" charset="-122"/>
              </a:rPr>
              <a:t>c</a:t>
            </a:r>
            <a:r>
              <a:rPr sz="1100" spc="0" dirty="0">
                <a:solidFill>
                  <a:schemeClr val="dk1"/>
                </a:solidFill>
                <a:latin typeface="微软雅黑" panose="020B0503020204020204" charset="-122"/>
                <a:ea typeface="微软雅黑" panose="020B0503020204020204" charset="-122"/>
                <a:cs typeface="微软雅黑" panose="020B0503020204020204" charset="-122"/>
              </a:rPr>
              <a:t>为</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textbox 18"/>
          <p:cNvSpPr/>
          <p:nvPr>
            <p:custDataLst>
              <p:tags r:id="rId6"/>
            </p:custDataLst>
          </p:nvPr>
        </p:nvSpPr>
        <p:spPr>
          <a:xfrm>
            <a:off x="102438" y="1345592"/>
            <a:ext cx="5203190" cy="833119"/>
          </a:xfrm>
          <a:prstGeom prst="rect">
            <a:avLst/>
          </a:prstGeom>
        </p:spPr>
        <p:txBody>
          <a:bodyPr vert="horz" wrap="square" lIns="0" tIns="0" rIns="0" bIns="0"/>
          <a:lstStyle/>
          <a:p>
            <a:pPr algn="l" rtl="0" eaLnBrk="0">
              <a:lnSpc>
                <a:spcPct val="102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32000"/>
              </a:lnSpc>
              <a:spcBef>
                <a:spcPts val="0"/>
              </a:spcBef>
            </a:pPr>
            <a:r>
              <a:rPr sz="1100" spc="-10" dirty="0">
                <a:solidFill>
                  <a:schemeClr val="dk1"/>
                </a:solidFill>
                <a:latin typeface="微软雅黑" panose="020B0503020204020204" charset="-122"/>
                <a:ea typeface="微软雅黑" panose="020B0503020204020204" charset="-122"/>
                <a:cs typeface="微软雅黑" panose="020B0503020204020204" charset="-122"/>
              </a:rPr>
              <a:t>振动在弹性介质内的传播称为波动，简</a:t>
            </a:r>
            <a:r>
              <a:rPr sz="1100" spc="0" dirty="0">
                <a:solidFill>
                  <a:schemeClr val="dk1"/>
                </a:solidFill>
                <a:latin typeface="微软雅黑" panose="020B0503020204020204" charset="-122"/>
                <a:ea typeface="微软雅黑" panose="020B0503020204020204" charset="-122"/>
                <a:cs typeface="微软雅黑" panose="020B0503020204020204" charset="-122"/>
              </a:rPr>
              <a:t>称波。其频率在</a:t>
            </a:r>
            <a:r>
              <a:rPr sz="1100" b="1" spc="0" dirty="0">
                <a:solidFill>
                  <a:schemeClr val="dk1"/>
                </a:solidFill>
                <a:latin typeface="微软雅黑" panose="020B0503020204020204" charset="-122"/>
                <a:ea typeface="微软雅黑" panose="020B0503020204020204" charset="-122"/>
                <a:cs typeface="微软雅黑" panose="020B0503020204020204" charset="-122"/>
              </a:rPr>
              <a:t>20~2×10</a:t>
            </a:r>
            <a:r>
              <a:rPr sz="1050" b="1" spc="0" baseline="52000" dirty="0">
                <a:solidFill>
                  <a:schemeClr val="dk1"/>
                </a:solidFill>
                <a:latin typeface="微软雅黑" panose="020B0503020204020204" charset="-122"/>
                <a:ea typeface="微软雅黑" panose="020B0503020204020204" charset="-122"/>
                <a:cs typeface="微软雅黑" panose="020B0503020204020204" charset="-122"/>
              </a:rPr>
              <a:t>4</a:t>
            </a:r>
            <a:r>
              <a:rPr sz="1100" b="1" spc="0" dirty="0">
                <a:solidFill>
                  <a:schemeClr val="dk1"/>
                </a:solidFill>
                <a:latin typeface="微软雅黑" panose="020B0503020204020204" charset="-122"/>
                <a:ea typeface="微软雅黑" panose="020B0503020204020204" charset="-122"/>
                <a:cs typeface="微软雅黑" panose="020B0503020204020204" charset="-122"/>
              </a:rPr>
              <a:t>Hz</a:t>
            </a:r>
            <a:r>
              <a:rPr sz="1100" spc="0" dirty="0">
                <a:solidFill>
                  <a:schemeClr val="dk1"/>
                </a:solidFill>
                <a:latin typeface="微软雅黑" panose="020B0503020204020204" charset="-122"/>
                <a:ea typeface="微软雅黑" panose="020B0503020204020204" charset="-122"/>
                <a:cs typeface="微软雅黑" panose="020B0503020204020204" charset="-122"/>
              </a:rPr>
              <a:t>之间，能为人</a:t>
            </a:r>
            <a:r>
              <a:rPr sz="1100" spc="-10" dirty="0">
                <a:solidFill>
                  <a:schemeClr val="dk1"/>
                </a:solidFill>
                <a:latin typeface="微软雅黑" panose="020B0503020204020204" charset="-122"/>
                <a:ea typeface="微软雅黑" panose="020B0503020204020204" charset="-122"/>
                <a:cs typeface="微软雅黑" panose="020B0503020204020204" charset="-122"/>
              </a:rPr>
              <a:t>耳所闻的机械波，称为声波。频率低于</a:t>
            </a:r>
            <a:r>
              <a:rPr sz="1100" b="1" spc="-10" dirty="0">
                <a:solidFill>
                  <a:schemeClr val="dk1"/>
                </a:solidFill>
                <a:latin typeface="微软雅黑" panose="020B0503020204020204" charset="-122"/>
                <a:ea typeface="微软雅黑" panose="020B0503020204020204" charset="-122"/>
                <a:cs typeface="微软雅黑" panose="020B0503020204020204" charset="-122"/>
              </a:rPr>
              <a:t>20</a:t>
            </a:r>
            <a:r>
              <a:rPr sz="1100" b="1" spc="0" dirty="0">
                <a:solidFill>
                  <a:schemeClr val="dk1"/>
                </a:solidFill>
                <a:latin typeface="微软雅黑" panose="020B0503020204020204" charset="-122"/>
                <a:ea typeface="微软雅黑" panose="020B0503020204020204" charset="-122"/>
                <a:cs typeface="微软雅黑" panose="020B0503020204020204" charset="-122"/>
              </a:rPr>
              <a:t>Hz</a:t>
            </a:r>
            <a:r>
              <a:rPr sz="1100" spc="-10" dirty="0">
                <a:solidFill>
                  <a:schemeClr val="dk1"/>
                </a:solidFill>
                <a:latin typeface="微软雅黑" panose="020B0503020204020204" charset="-122"/>
                <a:ea typeface="微软雅黑" panose="020B0503020204020204" charset="-122"/>
                <a:cs typeface="微软雅黑" panose="020B0503020204020204" charset="-122"/>
              </a:rPr>
              <a:t>的机械波，称为次声波。频率高于</a:t>
            </a:r>
            <a:r>
              <a:rPr sz="1100" b="1" spc="-10" dirty="0">
                <a:solidFill>
                  <a:schemeClr val="dk1"/>
                </a:solidFill>
                <a:latin typeface="微软雅黑" panose="020B0503020204020204" charset="-122"/>
                <a:ea typeface="微软雅黑" panose="020B0503020204020204" charset="-122"/>
                <a:cs typeface="微软雅黑" panose="020B0503020204020204" charset="-122"/>
              </a:rPr>
              <a:t>2×10</a:t>
            </a:r>
            <a:r>
              <a:rPr sz="1050" b="1" spc="-10" baseline="52000" dirty="0">
                <a:solidFill>
                  <a:schemeClr val="dk1"/>
                </a:solidFill>
                <a:latin typeface="微软雅黑" panose="020B0503020204020204" charset="-122"/>
                <a:ea typeface="微软雅黑" panose="020B0503020204020204" charset="-122"/>
                <a:cs typeface="微软雅黑" panose="020B0503020204020204" charset="-122"/>
              </a:rPr>
              <a:t>4</a:t>
            </a:r>
            <a:r>
              <a:rPr sz="1100" b="1" spc="0" dirty="0">
                <a:solidFill>
                  <a:schemeClr val="dk1"/>
                </a:solidFill>
                <a:latin typeface="微软雅黑" panose="020B0503020204020204" charset="-122"/>
                <a:ea typeface="微软雅黑" panose="020B0503020204020204" charset="-122"/>
                <a:cs typeface="微软雅黑" panose="020B0503020204020204" charset="-122"/>
              </a:rPr>
              <a:t>Hz</a:t>
            </a:r>
            <a:r>
              <a:rPr sz="1100" spc="-40" dirty="0">
                <a:solidFill>
                  <a:schemeClr val="dk1"/>
                </a:solidFill>
                <a:latin typeface="微软雅黑" panose="020B0503020204020204" charset="-122"/>
                <a:ea typeface="微软雅黑" panose="020B0503020204020204" charset="-122"/>
                <a:cs typeface="微软雅黑" panose="020B0503020204020204" charset="-122"/>
              </a:rPr>
              <a:t>的机械波，称为超声波。频率在</a:t>
            </a:r>
            <a:r>
              <a:rPr sz="1100" b="1" spc="-40" dirty="0">
                <a:solidFill>
                  <a:schemeClr val="dk1"/>
                </a:solidFill>
                <a:latin typeface="微软雅黑" panose="020B0503020204020204" charset="-122"/>
                <a:ea typeface="微软雅黑" panose="020B0503020204020204" charset="-122"/>
                <a:cs typeface="微软雅黑" panose="020B0503020204020204" charset="-122"/>
              </a:rPr>
              <a:t>3×10</a:t>
            </a:r>
            <a:r>
              <a:rPr sz="1050" b="1" spc="-40" baseline="52000" dirty="0">
                <a:solidFill>
                  <a:schemeClr val="dk1"/>
                </a:solidFill>
                <a:latin typeface="微软雅黑" panose="020B0503020204020204" charset="-122"/>
                <a:ea typeface="微软雅黑" panose="020B0503020204020204" charset="-122"/>
                <a:cs typeface="微软雅黑" panose="020B0503020204020204" charset="-122"/>
              </a:rPr>
              <a:t>8</a:t>
            </a:r>
            <a:r>
              <a:rPr sz="1100" b="1" spc="-40" dirty="0">
                <a:solidFill>
                  <a:schemeClr val="dk1"/>
                </a:solidFill>
                <a:latin typeface="微软雅黑" panose="020B0503020204020204" charset="-122"/>
                <a:ea typeface="微软雅黑" panose="020B0503020204020204" charset="-122"/>
                <a:cs typeface="微软雅黑" panose="020B0503020204020204" charset="-122"/>
              </a:rPr>
              <a:t>~3×10</a:t>
            </a:r>
            <a:r>
              <a:rPr sz="1050" b="1" spc="-40" baseline="52000" dirty="0">
                <a:solidFill>
                  <a:schemeClr val="dk1"/>
                </a:solidFill>
                <a:latin typeface="微软雅黑" panose="020B0503020204020204" charset="-122"/>
                <a:ea typeface="微软雅黑" panose="020B0503020204020204" charset="-122"/>
                <a:cs typeface="微软雅黑" panose="020B0503020204020204" charset="-122"/>
              </a:rPr>
              <a:t>11</a:t>
            </a:r>
            <a:r>
              <a:rPr sz="1100" b="1" spc="0" dirty="0">
                <a:solidFill>
                  <a:schemeClr val="dk1"/>
                </a:solidFill>
                <a:latin typeface="微软雅黑" panose="020B0503020204020204" charset="-122"/>
                <a:ea typeface="微软雅黑" panose="020B0503020204020204" charset="-122"/>
                <a:cs typeface="微软雅黑" panose="020B0503020204020204" charset="-122"/>
              </a:rPr>
              <a:t>Hz</a:t>
            </a:r>
            <a:r>
              <a:rPr sz="1100" spc="-40" dirty="0">
                <a:solidFill>
                  <a:schemeClr val="dk1"/>
                </a:solidFill>
                <a:latin typeface="微软雅黑" panose="020B0503020204020204" charset="-122"/>
                <a:ea typeface="微软雅黑" panose="020B0503020204020204" charset="-122"/>
                <a:cs typeface="微软雅黑" panose="020B0503020204020204" charset="-122"/>
              </a:rPr>
              <a:t>之间的波，称为微</a:t>
            </a:r>
            <a:r>
              <a:rPr sz="1100" spc="-10" dirty="0">
                <a:solidFill>
                  <a:schemeClr val="dk1"/>
                </a:solidFill>
                <a:latin typeface="微软雅黑" panose="020B0503020204020204" charset="-122"/>
                <a:ea typeface="微软雅黑" panose="020B0503020204020204" charset="-122"/>
                <a:cs typeface="微软雅黑" panose="020B0503020204020204" charset="-122"/>
              </a:rPr>
              <a:t>波</a:t>
            </a:r>
            <a:r>
              <a:rPr sz="1100" spc="0" dirty="0">
                <a:solidFill>
                  <a:schemeClr val="dk1"/>
                </a:solidFill>
                <a:latin typeface="微软雅黑" panose="020B0503020204020204" charset="-122"/>
                <a:ea typeface="微软雅黑" panose="020B0503020204020204" charset="-122"/>
                <a:cs typeface="微软雅黑" panose="020B0503020204020204" charset="-122"/>
              </a:rPr>
              <a:t>。声波的频率界限</a:t>
            </a:r>
            <a:r>
              <a:rPr sz="1100" spc="-50" dirty="0">
                <a:solidFill>
                  <a:schemeClr val="dk1"/>
                </a:solidFill>
                <a:latin typeface="微软雅黑" panose="020B0503020204020204" charset="-122"/>
                <a:ea typeface="微软雅黑" panose="020B0503020204020204" charset="-122"/>
                <a:cs typeface="微软雅黑" panose="020B0503020204020204" charset="-122"/>
              </a:rPr>
              <a:t>如图</a:t>
            </a:r>
            <a:r>
              <a:rPr sz="1100" b="1" spc="-50" dirty="0">
                <a:solidFill>
                  <a:schemeClr val="dk1"/>
                </a:solidFill>
                <a:latin typeface="微软雅黑" panose="020B0503020204020204" charset="-122"/>
                <a:ea typeface="微软雅黑" panose="020B0503020204020204" charset="-122"/>
                <a:cs typeface="微软雅黑" panose="020B0503020204020204" charset="-122"/>
              </a:rPr>
              <a:t>9</a:t>
            </a:r>
            <a:r>
              <a:rPr sz="1100" spc="-50" dirty="0">
                <a:solidFill>
                  <a:schemeClr val="dk1"/>
                </a:solidFill>
                <a:latin typeface="微软雅黑" panose="020B0503020204020204" charset="-122"/>
                <a:ea typeface="微软雅黑" panose="020B0503020204020204" charset="-122"/>
                <a:cs typeface="微软雅黑" panose="020B0503020204020204" charset="-122"/>
              </a:rPr>
              <a:t>－</a:t>
            </a:r>
            <a:r>
              <a:rPr sz="1100" b="1" spc="-50" dirty="0">
                <a:solidFill>
                  <a:schemeClr val="dk1"/>
                </a:solidFill>
                <a:latin typeface="微软雅黑" panose="020B0503020204020204" charset="-122"/>
                <a:ea typeface="微软雅黑" panose="020B0503020204020204" charset="-122"/>
                <a:cs typeface="微软雅黑" panose="020B0503020204020204" charset="-122"/>
              </a:rPr>
              <a:t>1</a:t>
            </a:r>
            <a:r>
              <a:rPr sz="1100" spc="-50" dirty="0">
                <a:solidFill>
                  <a:schemeClr val="dk1"/>
                </a:solidFill>
                <a:latin typeface="微软雅黑" panose="020B0503020204020204" charset="-122"/>
                <a:ea typeface="微软雅黑" panose="020B0503020204020204" charset="-122"/>
                <a:cs typeface="微软雅黑" panose="020B0503020204020204" charset="-122"/>
              </a:rPr>
              <a:t>所示</a:t>
            </a:r>
            <a:r>
              <a:rPr sz="1100" spc="-2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100" spc="-2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picture 19"/>
          <p:cNvPicPr>
            <a:picLocks noChangeAspect="1"/>
          </p:cNvPicPr>
          <p:nvPr/>
        </p:nvPicPr>
        <p:blipFill>
          <a:blip r:embed="rId7"/>
          <a:stretch>
            <a:fillRect/>
          </a:stretch>
        </p:blipFill>
        <p:spPr>
          <a:xfrm rot="21600000">
            <a:off x="992028" y="2318519"/>
            <a:ext cx="3420986" cy="1054887"/>
          </a:xfrm>
          <a:prstGeom prst="rect">
            <a:avLst/>
          </a:prstGeom>
        </p:spPr>
      </p:pic>
      <p:sp>
        <p:nvSpPr>
          <p:cNvPr id="8" name="textbox 21"/>
          <p:cNvSpPr/>
          <p:nvPr>
            <p:custDataLst>
              <p:tags r:id="rId8"/>
            </p:custDataLst>
          </p:nvPr>
        </p:nvSpPr>
        <p:spPr>
          <a:xfrm>
            <a:off x="98425" y="138430"/>
            <a:ext cx="5210175" cy="342265"/>
          </a:xfrm>
          <a:prstGeom prst="rect">
            <a:avLst/>
          </a:prstGeom>
        </p:spPr>
        <p:txBody>
          <a:bodyPr vert="horz" wrap="square" lIns="0" tIns="0" rIns="0" bIns="0"/>
          <a:lstStyle/>
          <a:p>
            <a:pPr algn="l" rtl="0" eaLnBrk="0">
              <a:lnSpc>
                <a:spcPct val="116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90170" algn="l" rtl="0" eaLnBrk="0">
              <a:lnSpc>
                <a:spcPct val="95000"/>
              </a:lnSpc>
              <a:spcBef>
                <a:spcPts val="5"/>
              </a:spcBef>
            </a:pPr>
            <a:r>
              <a:rPr sz="1300" b="1" spc="100" dirty="0">
                <a:solidFill>
                  <a:schemeClr val="dk1"/>
                </a:solidFill>
                <a:latin typeface="微软雅黑" panose="020B0503020204020204" charset="-122"/>
                <a:ea typeface="微软雅黑" panose="020B0503020204020204" charset="-122"/>
                <a:cs typeface="微软雅黑" panose="020B0503020204020204" charset="-122"/>
              </a:rPr>
              <a:t>9.1</a:t>
            </a:r>
            <a:r>
              <a:rPr sz="1300" spc="100" dirty="0">
                <a:solidFill>
                  <a:schemeClr val="dk1"/>
                </a:solidFill>
                <a:latin typeface="微软雅黑" panose="020B0503020204020204" charset="-122"/>
                <a:ea typeface="微软雅黑" panose="020B0503020204020204" charset="-122"/>
                <a:cs typeface="微软雅黑" panose="020B0503020204020204" charset="-122"/>
              </a:rPr>
              <a:t>超声波传</a:t>
            </a:r>
            <a:r>
              <a:rPr sz="1300" spc="60" dirty="0">
                <a:solidFill>
                  <a:schemeClr val="dk1"/>
                </a:solidFill>
                <a:latin typeface="微软雅黑" panose="020B0503020204020204" charset="-122"/>
                <a:ea typeface="微软雅黑" panose="020B0503020204020204" charset="-122"/>
                <a:cs typeface="微软雅黑" panose="020B0503020204020204" charset="-122"/>
              </a:rPr>
              <a:t>感</a:t>
            </a:r>
            <a:r>
              <a:rPr sz="1300" spc="0" dirty="0">
                <a:solidFill>
                  <a:schemeClr val="dk1"/>
                </a:solidFill>
                <a:latin typeface="微软雅黑" panose="020B0503020204020204" charset="-122"/>
                <a:ea typeface="微软雅黑" panose="020B0503020204020204" charset="-122"/>
                <a:cs typeface="微软雅黑" panose="020B0503020204020204" charset="-122"/>
              </a:rPr>
              <a:t>器</a:t>
            </a:r>
            <a:endParaRPr lang="en-US" altLang="en-US" sz="13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24"/>
          <p:cNvSpPr/>
          <p:nvPr>
            <p:custDataLst>
              <p:tags r:id="rId9"/>
            </p:custDataLst>
          </p:nvPr>
        </p:nvSpPr>
        <p:spPr>
          <a:xfrm>
            <a:off x="98202" y="867939"/>
            <a:ext cx="3320160" cy="173048"/>
          </a:xfrm>
          <a:prstGeom prst="rect">
            <a:avLst/>
          </a:prstGeom>
        </p:spPr>
        <p:txBody>
          <a:bodyPr vert="horz" wrap="square" lIns="0" tIns="0" rIns="0" bIns="0"/>
          <a:lstStyle/>
          <a:p>
            <a:pPr algn="l" rtl="0" eaLnBrk="0">
              <a:lnSpc>
                <a:spcPct val="86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600" b="1" spc="30" dirty="0">
                <a:solidFill>
                  <a:schemeClr val="dk1"/>
                </a:solidFill>
                <a:latin typeface="微软雅黑" panose="020B0503020204020204" charset="-122"/>
                <a:ea typeface="微软雅黑" panose="020B0503020204020204" charset="-122"/>
                <a:cs typeface="微软雅黑" panose="020B0503020204020204" charset="-122"/>
              </a:rPr>
              <a:t>9.1.1</a:t>
            </a:r>
            <a:r>
              <a:rPr sz="1600" spc="30" dirty="0">
                <a:solidFill>
                  <a:schemeClr val="dk1"/>
                </a:solidFill>
                <a:latin typeface="微软雅黑" panose="020B0503020204020204" charset="-122"/>
                <a:ea typeface="微软雅黑" panose="020B0503020204020204" charset="-122"/>
                <a:cs typeface="微软雅黑" panose="020B0503020204020204" charset="-122"/>
              </a:rPr>
              <a:t>超声波的</a:t>
            </a:r>
            <a:r>
              <a:rPr sz="1600" spc="10" dirty="0">
                <a:solidFill>
                  <a:schemeClr val="dk1"/>
                </a:solidFill>
                <a:latin typeface="微软雅黑" panose="020B0503020204020204" charset="-122"/>
                <a:ea typeface="微软雅黑" panose="020B0503020204020204" charset="-122"/>
                <a:cs typeface="微软雅黑" panose="020B0503020204020204" charset="-122"/>
              </a:rPr>
              <a:t>物</a:t>
            </a:r>
            <a:r>
              <a:rPr sz="1600" spc="0" dirty="0">
                <a:solidFill>
                  <a:schemeClr val="dk1"/>
                </a:solidFill>
                <a:latin typeface="微软雅黑" panose="020B0503020204020204" charset="-122"/>
                <a:ea typeface="微软雅黑" panose="020B0503020204020204" charset="-122"/>
                <a:cs typeface="微软雅黑" panose="020B0503020204020204" charset="-122"/>
              </a:rPr>
              <a:t>理性质</a:t>
            </a:r>
            <a:endParaRPr lang="en-US" altLang="en-US" sz="16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0" name="picture 25"/>
          <p:cNvPicPr>
            <a:picLocks noChangeAspect="1"/>
          </p:cNvPicPr>
          <p:nvPr/>
        </p:nvPicPr>
        <p:blipFill>
          <a:blip r:embed="rId10"/>
          <a:stretch>
            <a:fillRect/>
          </a:stretch>
        </p:blipFill>
        <p:spPr>
          <a:xfrm rot="21600000">
            <a:off x="110902" y="1141623"/>
            <a:ext cx="2700070" cy="27114"/>
          </a:xfrm>
          <a:prstGeom prst="rect">
            <a:avLst/>
          </a:prstGeom>
        </p:spPr>
      </p:pic>
      <p:sp>
        <p:nvSpPr>
          <p:cNvPr id="11" name="textbox 26"/>
          <p:cNvSpPr/>
          <p:nvPr>
            <p:custDataLst>
              <p:tags r:id="rId11"/>
            </p:custDataLst>
          </p:nvPr>
        </p:nvSpPr>
        <p:spPr>
          <a:xfrm>
            <a:off x="3991955" y="4941963"/>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10" dirty="0">
                <a:solidFill>
                  <a:schemeClr val="dk1"/>
                </a:solidFill>
                <a:latin typeface="微软雅黑" panose="020B0503020204020204" charset="-122"/>
                <a:ea typeface="微软雅黑" panose="020B0503020204020204" charset="-122"/>
                <a:cs typeface="微软雅黑" panose="020B0503020204020204" charset="-122"/>
              </a:rPr>
              <a:t>(9</a:t>
            </a:r>
            <a:r>
              <a:rPr sz="900" spc="-10" dirty="0">
                <a:solidFill>
                  <a:schemeClr val="dk1"/>
                </a:solidFill>
                <a:latin typeface="微软雅黑" panose="020B0503020204020204" charset="-122"/>
                <a:ea typeface="微软雅黑" panose="020B0503020204020204" charset="-122"/>
                <a:cs typeface="微软雅黑" panose="020B0503020204020204" charset="-122"/>
              </a:rPr>
              <a:t>－</a:t>
            </a:r>
            <a:r>
              <a:rPr sz="900" b="1" spc="-10" dirty="0">
                <a:solidFill>
                  <a:schemeClr val="dk1"/>
                </a:solidFill>
                <a:latin typeface="微软雅黑" panose="020B0503020204020204" charset="-122"/>
                <a:ea typeface="微软雅黑" panose="020B0503020204020204" charset="-122"/>
                <a:cs typeface="微软雅黑" panose="020B0503020204020204" charset="-122"/>
              </a:rPr>
              <a:t>1</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textbox 27"/>
          <p:cNvSpPr/>
          <p:nvPr>
            <p:custDataLst>
              <p:tags r:id="rId12"/>
            </p:custDataLst>
          </p:nvPr>
        </p:nvSpPr>
        <p:spPr>
          <a:xfrm>
            <a:off x="1619927" y="5018163"/>
            <a:ext cx="332104" cy="151129"/>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endParaRPr>
          </a:p>
          <a:p>
            <a:pPr marL="76835" algn="l" rtl="0" eaLnBrk="0">
              <a:lnSpc>
                <a:spcPct val="82000"/>
              </a:lnSpc>
              <a:tabLst>
                <a:tab pos="125095" algn="l"/>
              </a:tabLst>
            </a:pPr>
            <a:r>
              <a:rPr sz="1000" spc="0" dirty="0">
                <a:solidFill>
                  <a:schemeClr val="dk1"/>
                </a:solidFill>
                <a:latin typeface="微软雅黑" panose="020B0503020204020204" charset="-122"/>
                <a:ea typeface="微软雅黑" panose="020B0503020204020204" charset="-122"/>
                <a:cs typeface="Arial" panose="020B0604020202020204"/>
              </a:rPr>
              <a:t>	</a:t>
            </a:r>
            <a:r>
              <a:rPr sz="1000" b="1" spc="-20" dirty="0">
                <a:solidFill>
                  <a:schemeClr val="dk1"/>
                </a:solidFill>
                <a:latin typeface="微软雅黑" panose="020B0503020204020204" charset="-122"/>
                <a:ea typeface="微软雅黑" panose="020B0503020204020204" charset="-122"/>
                <a:cs typeface="Arial" panose="020B0604020202020204"/>
              </a:rPr>
              <a:t>ρB</a:t>
            </a:r>
            <a:r>
              <a:rPr sz="900" b="1" spc="-20" baseline="-23000" dirty="0">
                <a:solidFill>
                  <a:schemeClr val="dk1"/>
                </a:solidFill>
                <a:latin typeface="微软雅黑" panose="020B0503020204020204" charset="-122"/>
                <a:ea typeface="微软雅黑" panose="020B0503020204020204" charset="-122"/>
                <a:cs typeface="Arial" panose="020B0604020202020204"/>
              </a:rPr>
              <a:t>a</a:t>
            </a:r>
            <a:endParaRPr lang="en-US" altLang="en-US" sz="900" b="1" spc="-20" baseline="-23000" dirty="0">
              <a:solidFill>
                <a:schemeClr val="dk1"/>
              </a:solidFill>
              <a:latin typeface="微软雅黑" panose="020B0503020204020204" charset="-122"/>
              <a:ea typeface="微软雅黑" panose="020B0503020204020204" charset="-122"/>
              <a:cs typeface="Arial" panose="020B0604020202020204"/>
            </a:endParaRPr>
          </a:p>
        </p:txBody>
      </p:sp>
      <p:sp>
        <p:nvSpPr>
          <p:cNvPr id="13" name="path"/>
          <p:cNvSpPr/>
          <p:nvPr>
            <p:custDataLst>
              <p:tags r:id="rId13"/>
            </p:custDataLst>
          </p:nvPr>
        </p:nvSpPr>
        <p:spPr>
          <a:xfrm>
            <a:off x="1632627" y="5068225"/>
            <a:ext cx="63879" cy="79869"/>
          </a:xfrm>
          <a:custGeom>
            <a:avLst/>
            <a:gdLst/>
            <a:ahLst/>
            <a:cxnLst/>
            <a:rect l="0" t="0" r="0" b="0"/>
            <a:pathLst>
              <a:path w="100" h="125">
                <a:moveTo>
                  <a:pt x="2" y="42"/>
                </a:moveTo>
                <a:lnTo>
                  <a:pt x="33" y="1"/>
                </a:lnTo>
                <a:lnTo>
                  <a:pt x="97" y="124"/>
                </a:lnTo>
              </a:path>
            </a:pathLst>
          </a:custGeom>
          <a:noFill/>
          <a:ln w="4152" cap="flat">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
        <p:nvSpPr>
          <p:cNvPr id="14" name="path"/>
          <p:cNvSpPr/>
          <p:nvPr>
            <p:custDataLst>
              <p:tags r:id="rId14"/>
            </p:custDataLst>
          </p:nvPr>
        </p:nvSpPr>
        <p:spPr>
          <a:xfrm>
            <a:off x="1692628" y="4825712"/>
            <a:ext cx="65230" cy="321807"/>
          </a:xfrm>
          <a:custGeom>
            <a:avLst/>
            <a:gdLst/>
            <a:ahLst/>
            <a:cxnLst/>
            <a:rect l="0" t="0" r="0" b="0"/>
            <a:pathLst>
              <a:path w="102" h="506">
                <a:moveTo>
                  <a:pt x="3" y="506"/>
                </a:moveTo>
                <a:lnTo>
                  <a:pt x="99" y="0"/>
                </a:lnTo>
              </a:path>
            </a:pathLst>
          </a:custGeom>
          <a:noFill/>
          <a:ln w="4152" cap="flat">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
        <p:nvSpPr>
          <p:cNvPr id="15" name="textbox 32"/>
          <p:cNvSpPr/>
          <p:nvPr>
            <p:custDataLst>
              <p:tags r:id="rId15"/>
            </p:custDataLst>
          </p:nvPr>
        </p:nvSpPr>
        <p:spPr>
          <a:xfrm>
            <a:off x="1406496" y="4956168"/>
            <a:ext cx="187960" cy="10985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660"/>
              </a:lnSpc>
            </a:pPr>
            <a:r>
              <a:rPr sz="900" b="1" spc="0" dirty="0">
                <a:solidFill>
                  <a:schemeClr val="dk1"/>
                </a:solidFill>
                <a:latin typeface="微软雅黑" panose="020B0503020204020204" charset="-122"/>
                <a:ea typeface="微软雅黑" panose="020B0503020204020204" charset="-122"/>
                <a:cs typeface="微软雅黑" panose="020B0503020204020204" charset="-122"/>
              </a:rPr>
              <a:t>c</a:t>
            </a:r>
            <a:r>
              <a:rPr sz="300" spc="1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300" spc="1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6" name="textbox 33"/>
          <p:cNvSpPr/>
          <p:nvPr>
            <p:custDataLst>
              <p:tags r:id="rId16"/>
            </p:custDataLst>
          </p:nvPr>
        </p:nvSpPr>
        <p:spPr>
          <a:xfrm>
            <a:off x="1824166" y="4833502"/>
            <a:ext cx="62864" cy="11557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705"/>
              </a:lnSpc>
            </a:pPr>
            <a:r>
              <a:rPr sz="500" b="1" spc="10" dirty="0">
                <a:solidFill>
                  <a:schemeClr val="dk1"/>
                </a:solidFill>
                <a:latin typeface="微软雅黑" panose="020B0503020204020204" charset="-122"/>
                <a:ea typeface="微软雅黑" panose="020B0503020204020204" charset="-122"/>
                <a:cs typeface="Arial" panose="020B0604020202020204"/>
              </a:rPr>
              <a:t>1</a:t>
            </a:r>
            <a:endParaRPr lang="en-US" altLang="en-US" sz="500" b="1" spc="10" dirty="0">
              <a:solidFill>
                <a:schemeClr val="dk1"/>
              </a:solidFill>
              <a:latin typeface="微软雅黑" panose="020B0503020204020204" charset="-122"/>
              <a:ea typeface="微软雅黑" panose="020B0503020204020204" charset="-122"/>
              <a:cs typeface="Arial" panose="020B0604020202020204"/>
            </a:endParaRPr>
          </a:p>
        </p:txBody>
      </p:sp>
      <p:sp>
        <p:nvSpPr>
          <p:cNvPr id="17" name="rect"/>
          <p:cNvSpPr/>
          <p:nvPr>
            <p:custDataLst>
              <p:tags r:id="rId17"/>
            </p:custDataLst>
          </p:nvPr>
        </p:nvSpPr>
        <p:spPr>
          <a:xfrm>
            <a:off x="1755818" y="4824024"/>
            <a:ext cx="208267" cy="4153"/>
          </a:xfrm>
          <a:prstGeom prst="rect">
            <a:avLst/>
          </a:prstGeom>
          <a:solidFill>
            <a:schemeClr val="accent2">
              <a:alpha val="100000"/>
            </a:schemeClr>
          </a:solidFill>
          <a:ln cap="flat">
            <a:miter lim="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
        <p:nvSpPr>
          <p:cNvPr id="18" name="rect"/>
          <p:cNvSpPr/>
          <p:nvPr>
            <p:custDataLst>
              <p:tags r:id="rId18"/>
            </p:custDataLst>
          </p:nvPr>
        </p:nvSpPr>
        <p:spPr>
          <a:xfrm>
            <a:off x="1758282" y="4986698"/>
            <a:ext cx="191008" cy="4153"/>
          </a:xfrm>
          <a:prstGeom prst="rect">
            <a:avLst/>
          </a:prstGeom>
          <a:solidFill>
            <a:schemeClr val="accent2">
              <a:alpha val="100000"/>
            </a:schemeClr>
          </a:solidFill>
          <a:ln cap="flat">
            <a:miter lim="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pic>
        <p:nvPicPr>
          <p:cNvPr id="19" name="picture 46"/>
          <p:cNvPicPr>
            <a:picLocks noChangeAspect="1"/>
          </p:cNvPicPr>
          <p:nvPr/>
        </p:nvPicPr>
        <p:blipFill>
          <a:blip r:embed="rId19"/>
          <a:stretch>
            <a:fillRect/>
          </a:stretch>
        </p:blipFill>
        <p:spPr>
          <a:xfrm rot="21600000">
            <a:off x="7346075" y="3450763"/>
            <a:ext cx="2444756" cy="2171561"/>
          </a:xfrm>
          <a:prstGeom prst="rect">
            <a:avLst/>
          </a:prstGeom>
        </p:spPr>
      </p:pic>
      <p:sp>
        <p:nvSpPr>
          <p:cNvPr id="21" name="文本框 20"/>
          <p:cNvSpPr txBox="1"/>
          <p:nvPr/>
        </p:nvSpPr>
        <p:spPr>
          <a:xfrm>
            <a:off x="5131142" y="5779452"/>
            <a:ext cx="6110416" cy="267335"/>
          </a:xfrm>
          <a:prstGeom prst="rect">
            <a:avLst/>
          </a:prstGeom>
          <a:noFill/>
        </p:spPr>
        <p:txBody>
          <a:bodyPr wrap="square">
            <a:spAutoFit/>
          </a:bodyPr>
          <a:lstStyle/>
          <a:p>
            <a:pPr marL="1931670" algn="l" rtl="0" eaLnBrk="0">
              <a:lnSpc>
                <a:spcPts val="1375"/>
              </a:lnSpc>
            </a:pP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图</a:t>
            </a: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9</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声波的反</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射</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和折射</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1" name="图片 50"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48" name="图片 47"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36"/>
          <p:cNvSpPr/>
          <p:nvPr/>
        </p:nvSpPr>
        <p:spPr>
          <a:xfrm>
            <a:off x="6096000" y="382352"/>
            <a:ext cx="5204459" cy="1322069"/>
          </a:xfrm>
          <a:prstGeom prst="rect">
            <a:avLst/>
          </a:prstGeom>
        </p:spPr>
        <p:txBody>
          <a:bodyPr vert="horz" wrap="square" lIns="0" tIns="0" rIns="0" bIns="0"/>
          <a:lstStyle/>
          <a:p>
            <a:pPr algn="l" rtl="0" eaLnBrk="0">
              <a:lnSpc>
                <a:spcPct val="71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81940" algn="l" rtl="0" eaLnBrk="0">
              <a:lnSpc>
                <a:spcPct val="142000"/>
              </a:lnSpc>
            </a:pPr>
            <a:r>
              <a:rPr sz="1000" spc="-20" dirty="0">
                <a:solidFill>
                  <a:srgbClr val="000000"/>
                </a:solidFill>
                <a:latin typeface="微软雅黑" panose="020B0503020204020204" charset="-122"/>
                <a:ea typeface="微软雅黑" panose="020B0503020204020204" charset="-122"/>
                <a:cs typeface="微软雅黑" panose="020B0503020204020204" charset="-122"/>
              </a:rPr>
              <a:t>由式</a:t>
            </a:r>
            <a:r>
              <a:rPr sz="1000" b="1" spc="-20" dirty="0">
                <a:solidFill>
                  <a:srgbClr val="000000"/>
                </a:solidFill>
                <a:latin typeface="微软雅黑" panose="020B0503020204020204" charset="-122"/>
                <a:ea typeface="微软雅黑" panose="020B0503020204020204" charset="-122"/>
                <a:cs typeface="微软雅黑" panose="020B0503020204020204" charset="-122"/>
              </a:rPr>
              <a:t>(9</a:t>
            </a:r>
            <a:r>
              <a:rPr sz="1500" spc="-20" baseline="3000" dirty="0">
                <a:solidFill>
                  <a:srgbClr val="000000"/>
                </a:solidFill>
                <a:latin typeface="微软雅黑" panose="020B0503020204020204" charset="-122"/>
                <a:ea typeface="微软雅黑" panose="020B0503020204020204" charset="-122"/>
                <a:cs typeface="微软雅黑" panose="020B0503020204020204" charset="-122"/>
              </a:rPr>
              <a:t>－</a:t>
            </a:r>
            <a:r>
              <a:rPr sz="1000" b="1" spc="-20" dirty="0">
                <a:solidFill>
                  <a:srgbClr val="000000"/>
                </a:solidFill>
                <a:latin typeface="微软雅黑" panose="020B0503020204020204" charset="-122"/>
                <a:ea typeface="微软雅黑" panose="020B0503020204020204" charset="-122"/>
                <a:cs typeface="微软雅黑" panose="020B0503020204020204" charset="-122"/>
              </a:rPr>
              <a:t>5)</a:t>
            </a:r>
            <a:r>
              <a:rPr sz="1000" spc="-20" dirty="0">
                <a:solidFill>
                  <a:srgbClr val="000000"/>
                </a:solidFill>
                <a:latin typeface="微软雅黑" panose="020B0503020204020204" charset="-122"/>
                <a:ea typeface="微软雅黑" panose="020B0503020204020204" charset="-122"/>
                <a:cs typeface="微软雅黑" panose="020B0503020204020204" charset="-122"/>
              </a:rPr>
              <a:t>和式</a:t>
            </a:r>
            <a:r>
              <a:rPr sz="1000" b="1" spc="-20" dirty="0">
                <a:solidFill>
                  <a:srgbClr val="000000"/>
                </a:solidFill>
                <a:latin typeface="微软雅黑" panose="020B0503020204020204" charset="-122"/>
                <a:ea typeface="微软雅黑" panose="020B0503020204020204" charset="-122"/>
                <a:cs typeface="微软雅黑" panose="020B0503020204020204" charset="-122"/>
              </a:rPr>
              <a:t>(9</a:t>
            </a:r>
            <a:r>
              <a:rPr sz="1500" spc="-20" baseline="3000" dirty="0">
                <a:solidFill>
                  <a:srgbClr val="000000"/>
                </a:solidFill>
                <a:latin typeface="微软雅黑" panose="020B0503020204020204" charset="-122"/>
                <a:ea typeface="微软雅黑" panose="020B0503020204020204" charset="-122"/>
                <a:cs typeface="微软雅黑" panose="020B0503020204020204" charset="-122"/>
              </a:rPr>
              <a:t>－</a:t>
            </a:r>
            <a:r>
              <a:rPr sz="1000" b="1" spc="-20" dirty="0">
                <a:solidFill>
                  <a:srgbClr val="000000"/>
                </a:solidFill>
                <a:latin typeface="微软雅黑" panose="020B0503020204020204" charset="-122"/>
                <a:ea typeface="微软雅黑" panose="020B0503020204020204" charset="-122"/>
                <a:cs typeface="微软雅黑" panose="020B0503020204020204" charset="-122"/>
              </a:rPr>
              <a:t>6)</a:t>
            </a:r>
            <a:r>
              <a:rPr sz="1000" spc="-20" dirty="0">
                <a:solidFill>
                  <a:srgbClr val="000000"/>
                </a:solidFill>
                <a:latin typeface="微软雅黑" panose="020B0503020204020204" charset="-122"/>
                <a:ea typeface="微软雅黑" panose="020B0503020204020204" charset="-122"/>
                <a:cs typeface="微软雅黑" panose="020B0503020204020204" charset="-122"/>
              </a:rPr>
              <a:t>可知，若</a:t>
            </a:r>
            <a:r>
              <a:rPr sz="1000" b="1" spc="-20" dirty="0">
                <a:solidFill>
                  <a:srgbClr val="000000"/>
                </a:solidFill>
                <a:latin typeface="微软雅黑" panose="020B0503020204020204" charset="-122"/>
                <a:ea typeface="微软雅黑" panose="020B0503020204020204" charset="-122"/>
                <a:cs typeface="微软雅黑" panose="020B0503020204020204" charset="-122"/>
              </a:rPr>
              <a:t>ρ</a:t>
            </a:r>
            <a:r>
              <a:rPr sz="900" b="1" spc="-2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1000" b="1" spc="-20" dirty="0">
                <a:solidFill>
                  <a:srgbClr val="000000"/>
                </a:solidFill>
                <a:latin typeface="微软雅黑" panose="020B0503020204020204" charset="-122"/>
                <a:ea typeface="微软雅黑" panose="020B0503020204020204" charset="-122"/>
                <a:cs typeface="微软雅黑" panose="020B0503020204020204" charset="-122"/>
              </a:rPr>
              <a:t>c</a:t>
            </a:r>
            <a:r>
              <a:rPr sz="900" b="1" spc="-2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1000" b="1" spc="-20" dirty="0">
                <a:solidFill>
                  <a:srgbClr val="000000"/>
                </a:solidFill>
                <a:latin typeface="微软雅黑" panose="020B0503020204020204" charset="-122"/>
                <a:ea typeface="微软雅黑" panose="020B0503020204020204" charset="-122"/>
                <a:cs typeface="微软雅黑" panose="020B0503020204020204" charset="-122"/>
              </a:rPr>
              <a:t>≈ρ</a:t>
            </a:r>
            <a:r>
              <a:rPr sz="900" b="1" spc="-2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1000" b="1" spc="-20" dirty="0">
                <a:solidFill>
                  <a:srgbClr val="000000"/>
                </a:solidFill>
                <a:latin typeface="微软雅黑" panose="020B0503020204020204" charset="-122"/>
                <a:ea typeface="微软雅黑" panose="020B0503020204020204" charset="-122"/>
                <a:cs typeface="微软雅黑" panose="020B0503020204020204" charset="-122"/>
              </a:rPr>
              <a:t>c</a:t>
            </a:r>
            <a:r>
              <a:rPr sz="900" b="1" spc="-2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20" dirty="0">
                <a:solidFill>
                  <a:srgbClr val="000000"/>
                </a:solidFill>
                <a:latin typeface="微软雅黑" panose="020B0503020204020204" charset="-122"/>
                <a:ea typeface="微软雅黑" panose="020B0503020204020204" charset="-122"/>
                <a:cs typeface="微软雅黑" panose="020B0503020204020204" charset="-122"/>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则反射系数</a:t>
            </a:r>
            <a:r>
              <a:rPr sz="1000" b="1" spc="0" dirty="0">
                <a:solidFill>
                  <a:srgbClr val="000000"/>
                </a:solidFill>
                <a:latin typeface="微软雅黑" panose="020B0503020204020204" charset="-122"/>
                <a:ea typeface="微软雅黑" panose="020B0503020204020204" charset="-122"/>
                <a:cs typeface="微软雅黑" panose="020B0503020204020204" charset="-122"/>
              </a:rPr>
              <a:t>R</a:t>
            </a:r>
            <a:r>
              <a:rPr sz="1000" b="1" spc="-20" dirty="0">
                <a:solidFill>
                  <a:srgbClr val="000000"/>
                </a:solidFill>
                <a:latin typeface="微软雅黑" panose="020B0503020204020204" charset="-122"/>
                <a:ea typeface="微软雅黑" panose="020B0503020204020204" charset="-122"/>
                <a:cs typeface="微软雅黑" panose="020B0503020204020204" charset="-122"/>
              </a:rPr>
              <a:t>≈0</a:t>
            </a:r>
            <a:r>
              <a:rPr sz="1000" spc="-20" dirty="0">
                <a:solidFill>
                  <a:srgbClr val="000000"/>
                </a:solidFill>
                <a:latin typeface="微软雅黑" panose="020B0503020204020204" charset="-122"/>
                <a:ea typeface="微软雅黑" panose="020B0503020204020204" charset="-122"/>
                <a:cs typeface="微软雅黑" panose="020B0503020204020204" charset="-122"/>
              </a:rPr>
              <a:t>，透射系数</a:t>
            </a:r>
            <a:r>
              <a:rPr sz="1000" b="1" spc="0" dirty="0">
                <a:solidFill>
                  <a:srgbClr val="000000"/>
                </a:solidFill>
                <a:latin typeface="微软雅黑" panose="020B0503020204020204" charset="-122"/>
                <a:ea typeface="微软雅黑" panose="020B0503020204020204" charset="-122"/>
                <a:cs typeface="微软雅黑" panose="020B0503020204020204" charset="-122"/>
              </a:rPr>
              <a:t>T</a:t>
            </a:r>
            <a:r>
              <a:rPr sz="1000" b="1" spc="-20" dirty="0">
                <a:solidFill>
                  <a:srgbClr val="000000"/>
                </a:solidFill>
                <a:latin typeface="微软雅黑" panose="020B0503020204020204" charset="-122"/>
                <a:ea typeface="微软雅黑" panose="020B0503020204020204" charset="-122"/>
                <a:cs typeface="微软雅黑" panose="020B0503020204020204" charset="-122"/>
              </a:rPr>
              <a:t>≈1</a:t>
            </a:r>
            <a:r>
              <a:rPr sz="1000" spc="-20" dirty="0">
                <a:solidFill>
                  <a:srgbClr val="000000"/>
                </a:solidFill>
                <a:latin typeface="微软雅黑" panose="020B0503020204020204" charset="-122"/>
                <a:ea typeface="微软雅黑" panose="020B0503020204020204" charset="-122"/>
                <a:cs typeface="微软雅黑" panose="020B0503020204020204" charset="-122"/>
              </a:rPr>
              <a:t>，此</a:t>
            </a:r>
            <a:r>
              <a:rPr sz="1000" spc="10" dirty="0">
                <a:solidFill>
                  <a:srgbClr val="000000"/>
                </a:solidFill>
                <a:latin typeface="微软雅黑" panose="020B0503020204020204" charset="-122"/>
                <a:ea typeface="微软雅黑" panose="020B0503020204020204" charset="-122"/>
                <a:cs typeface="微软雅黑" panose="020B0503020204020204" charset="-122"/>
              </a:rPr>
              <a:t>时声波几乎没有反射，全部从第一介质透射入第二介质。</a:t>
            </a:r>
            <a:r>
              <a:rPr sz="1000" spc="0" dirty="0">
                <a:solidFill>
                  <a:srgbClr val="000000"/>
                </a:solidFill>
                <a:latin typeface="微软雅黑" panose="020B0503020204020204" charset="-122"/>
                <a:ea typeface="微软雅黑" panose="020B0503020204020204" charset="-122"/>
                <a:cs typeface="微软雅黑" panose="020B0503020204020204" charset="-122"/>
              </a:rPr>
              <a:t>若</a:t>
            </a:r>
            <a:r>
              <a:rPr sz="1000" b="1" spc="0" dirty="0">
                <a:solidFill>
                  <a:srgbClr val="000000"/>
                </a:solidFill>
                <a:latin typeface="微软雅黑" panose="020B0503020204020204" charset="-122"/>
                <a:ea typeface="微软雅黑" panose="020B0503020204020204" charset="-122"/>
                <a:cs typeface="微软雅黑" panose="020B0503020204020204" charset="-122"/>
              </a:rPr>
              <a:t>ρ</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ρ</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500"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反射系数</a:t>
            </a:r>
            <a:r>
              <a:rPr sz="1000" b="1" spc="0" dirty="0">
                <a:solidFill>
                  <a:srgbClr val="000000"/>
                </a:solidFill>
                <a:latin typeface="微软雅黑" panose="020B0503020204020204" charset="-122"/>
                <a:ea typeface="微软雅黑" panose="020B0503020204020204" charset="-122"/>
                <a:cs typeface="微软雅黑" panose="020B0503020204020204" charset="-122"/>
              </a:rPr>
              <a:t>R≈</a:t>
            </a:r>
            <a:r>
              <a:rPr sz="1000" b="1" spc="-40" dirty="0">
                <a:solidFill>
                  <a:srgbClr val="000000"/>
                </a:solidFill>
                <a:latin typeface="微软雅黑" panose="020B0503020204020204" charset="-122"/>
                <a:ea typeface="微软雅黑" panose="020B0503020204020204" charset="-122"/>
                <a:cs typeface="微软雅黑" panose="020B0503020204020204" charset="-122"/>
              </a:rPr>
              <a:t>1</a:t>
            </a:r>
            <a:r>
              <a:rPr sz="1000" spc="-40" dirty="0">
                <a:solidFill>
                  <a:srgbClr val="000000"/>
                </a:solidFill>
                <a:latin typeface="微软雅黑" panose="020B0503020204020204" charset="-122"/>
                <a:ea typeface="微软雅黑" panose="020B0503020204020204" charset="-122"/>
                <a:cs typeface="微软雅黑" panose="020B0503020204020204" charset="-122"/>
              </a:rPr>
              <a:t>，则声波在界面上几乎全反射，透射极少。同理，当</a:t>
            </a:r>
            <a:r>
              <a:rPr sz="1000" b="1" spc="-40" dirty="0">
                <a:solidFill>
                  <a:srgbClr val="000000"/>
                </a:solidFill>
                <a:latin typeface="微软雅黑" panose="020B0503020204020204" charset="-122"/>
                <a:ea typeface="微软雅黑" panose="020B0503020204020204" charset="-122"/>
                <a:cs typeface="微软雅黑" panose="020B0503020204020204" charset="-122"/>
              </a:rPr>
              <a:t>ρ</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1000" spc="-40" dirty="0">
                <a:solidFill>
                  <a:srgbClr val="000000"/>
                </a:solidFill>
                <a:latin typeface="微软雅黑" panose="020B0503020204020204" charset="-122"/>
                <a:ea typeface="微软雅黑" panose="020B0503020204020204" charset="-122"/>
                <a:cs typeface="微软雅黑" panose="020B0503020204020204" charset="-122"/>
              </a:rPr>
              <a:t>≫</a:t>
            </a:r>
            <a:r>
              <a:rPr sz="1000" b="1" spc="-40" dirty="0">
                <a:solidFill>
                  <a:srgbClr val="000000"/>
                </a:solidFill>
                <a:latin typeface="微软雅黑" panose="020B0503020204020204" charset="-122"/>
                <a:ea typeface="微软雅黑" panose="020B0503020204020204" charset="-122"/>
                <a:cs typeface="微软雅黑" panose="020B0503020204020204" charset="-122"/>
              </a:rPr>
              <a:t>ρ</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1000" spc="-40" dirty="0">
                <a:solidFill>
                  <a:srgbClr val="000000"/>
                </a:solidFill>
                <a:latin typeface="微软雅黑" panose="020B0503020204020204" charset="-122"/>
                <a:ea typeface="微软雅黑" panose="020B0503020204020204" charset="-122"/>
                <a:cs typeface="微软雅黑" panose="020B0503020204020204" charset="-122"/>
              </a:rPr>
              <a:t>时，</a:t>
            </a:r>
            <a:r>
              <a:rPr sz="1000" spc="0" dirty="0">
                <a:solidFill>
                  <a:srgbClr val="000000"/>
                </a:solidFill>
                <a:latin typeface="微软雅黑" panose="020B0503020204020204" charset="-122"/>
                <a:ea typeface="微软雅黑" panose="020B0503020204020204" charset="-122"/>
                <a:cs typeface="微软雅黑" panose="020B0503020204020204" charset="-122"/>
              </a:rPr>
              <a:t>反射系数</a:t>
            </a:r>
            <a:r>
              <a:rPr sz="1000" b="1" spc="0" dirty="0">
                <a:solidFill>
                  <a:srgbClr val="000000"/>
                </a:solidFill>
                <a:latin typeface="微软雅黑" panose="020B0503020204020204" charset="-122"/>
                <a:ea typeface="微软雅黑" panose="020B0503020204020204" charset="-122"/>
                <a:cs typeface="微软雅黑" panose="020B0503020204020204" charset="-122"/>
              </a:rPr>
              <a:t>R≈1</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spc="-40" dirty="0">
                <a:solidFill>
                  <a:srgbClr val="000000"/>
                </a:solidFill>
                <a:latin typeface="微软雅黑" panose="020B0503020204020204" charset="-122"/>
                <a:ea typeface="微软雅黑" panose="020B0503020204020204" charset="-122"/>
                <a:cs typeface="微软雅黑" panose="020B0503020204020204" charset="-122"/>
              </a:rPr>
              <a:t>声波在界面上也几乎全反射。例如，在</a:t>
            </a:r>
            <a:r>
              <a:rPr sz="1000" b="1" spc="-40" dirty="0">
                <a:solidFill>
                  <a:srgbClr val="000000"/>
                </a:solidFill>
                <a:latin typeface="微软雅黑" panose="020B0503020204020204" charset="-122"/>
                <a:ea typeface="微软雅黑" panose="020B0503020204020204" charset="-122"/>
                <a:cs typeface="微软雅黑" panose="020B0503020204020204" charset="-122"/>
              </a:rPr>
              <a:t>20</a:t>
            </a:r>
            <a:r>
              <a:rPr sz="1000" spc="-40" dirty="0">
                <a:solidFill>
                  <a:srgbClr val="000000"/>
                </a:solidFill>
                <a:latin typeface="微软雅黑" panose="020B0503020204020204" charset="-122"/>
                <a:ea typeface="微软雅黑" panose="020B0503020204020204" charset="-122"/>
                <a:cs typeface="微软雅黑" panose="020B0503020204020204" charset="-122"/>
              </a:rPr>
              <a:t>℃水温时，水的声阻抗为</a:t>
            </a:r>
            <a:r>
              <a:rPr sz="1000" b="1" spc="-40" dirty="0">
                <a:solidFill>
                  <a:srgbClr val="000000"/>
                </a:solidFill>
                <a:latin typeface="微软雅黑" panose="020B0503020204020204" charset="-122"/>
                <a:ea typeface="微软雅黑" panose="020B0503020204020204" charset="-122"/>
                <a:cs typeface="微软雅黑" panose="020B0503020204020204" charset="-122"/>
              </a:rPr>
              <a:t>ρ</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1000" spc="-40" dirty="0">
                <a:solidFill>
                  <a:srgbClr val="000000"/>
                </a:solidFill>
                <a:latin typeface="微软雅黑" panose="020B0503020204020204" charset="-122"/>
                <a:ea typeface="微软雅黑" panose="020B0503020204020204" charset="-122"/>
                <a:cs typeface="微软雅黑" panose="020B0503020204020204" charset="-122"/>
              </a:rPr>
              <a:t>＝</a:t>
            </a:r>
            <a:r>
              <a:rPr sz="1000" b="1" spc="-40" dirty="0">
                <a:solidFill>
                  <a:srgbClr val="000000"/>
                </a:solidFill>
                <a:latin typeface="微软雅黑" panose="020B0503020204020204" charset="-122"/>
                <a:ea typeface="微软雅黑" panose="020B0503020204020204" charset="-122"/>
                <a:cs typeface="微软雅黑" panose="020B0503020204020204" charset="-122"/>
              </a:rPr>
              <a:t>1.48</a:t>
            </a:r>
            <a:r>
              <a:rPr sz="1000" b="1" spc="0" dirty="0">
                <a:solidFill>
                  <a:srgbClr val="000000"/>
                </a:solidFill>
                <a:latin typeface="微软雅黑" panose="020B0503020204020204" charset="-122"/>
                <a:ea typeface="微软雅黑" panose="020B0503020204020204" charset="-122"/>
                <a:cs typeface="微软雅黑" panose="020B0503020204020204" charset="-122"/>
              </a:rPr>
              <a:t>×10</a:t>
            </a:r>
            <a:r>
              <a:rPr sz="900" b="1" spc="0" baseline="52000" dirty="0">
                <a:solidFill>
                  <a:srgbClr val="000000"/>
                </a:solidFill>
                <a:latin typeface="微软雅黑" panose="020B0503020204020204" charset="-122"/>
                <a:ea typeface="微软雅黑" panose="020B0503020204020204" charset="-122"/>
                <a:cs typeface="微软雅黑" panose="020B0503020204020204" charset="-122"/>
              </a:rPr>
              <a:t>6</a:t>
            </a:r>
            <a:r>
              <a:rPr sz="1000" b="1" spc="0" dirty="0">
                <a:solidFill>
                  <a:srgbClr val="000000"/>
                </a:solidFill>
                <a:latin typeface="微软雅黑" panose="020B0503020204020204" charset="-122"/>
                <a:ea typeface="微软雅黑" panose="020B0503020204020204" charset="-122"/>
                <a:cs typeface="微软雅黑" panose="020B0503020204020204" charset="-122"/>
              </a:rPr>
              <a:t>kg/</a:t>
            </a:r>
            <a:r>
              <a:rPr sz="1000" b="1" spc="-4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m</a:t>
            </a:r>
            <a:r>
              <a:rPr sz="900" b="1" spc="-40" baseline="52000" dirty="0">
                <a:solidFill>
                  <a:srgbClr val="000000"/>
                </a:solidFill>
                <a:latin typeface="微软雅黑" panose="020B0503020204020204" charset="-122"/>
                <a:ea typeface="微软雅黑" panose="020B0503020204020204" charset="-122"/>
                <a:cs typeface="微软雅黑" panose="020B0503020204020204" charset="-122"/>
              </a:rPr>
              <a:t>2</a:t>
            </a:r>
            <a:r>
              <a:rPr sz="1000" b="1" spc="-4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s</a:t>
            </a:r>
            <a:r>
              <a:rPr sz="1000" b="1" spc="-40" dirty="0">
                <a:solidFill>
                  <a:srgbClr val="000000"/>
                </a:solidFill>
                <a:latin typeface="微软雅黑" panose="020B0503020204020204" charset="-122"/>
                <a:ea typeface="微软雅黑" panose="020B0503020204020204" charset="-122"/>
                <a:cs typeface="微软雅黑" panose="020B0503020204020204" charset="-122"/>
              </a:rPr>
              <a:t>)</a:t>
            </a:r>
            <a:r>
              <a:rPr sz="1000" spc="-40" dirty="0">
                <a:solidFill>
                  <a:srgbClr val="000000"/>
                </a:solidFill>
                <a:latin typeface="微软雅黑" panose="020B0503020204020204" charset="-122"/>
                <a:ea typeface="微软雅黑" panose="020B0503020204020204" charset="-122"/>
                <a:cs typeface="微软雅黑" panose="020B0503020204020204" charset="-122"/>
              </a:rPr>
              <a:t>，空气的声阻抗为</a:t>
            </a:r>
            <a:r>
              <a:rPr sz="1000" b="1" spc="-40" dirty="0">
                <a:solidFill>
                  <a:srgbClr val="000000"/>
                </a:solidFill>
                <a:latin typeface="微软雅黑" panose="020B0503020204020204" charset="-122"/>
                <a:ea typeface="微软雅黑" panose="020B0503020204020204" charset="-122"/>
                <a:cs typeface="微软雅黑" panose="020B0503020204020204" charset="-122"/>
              </a:rPr>
              <a:t>ρ</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1000" spc="-40" dirty="0">
                <a:solidFill>
                  <a:srgbClr val="000000"/>
                </a:solidFill>
                <a:latin typeface="微软雅黑" panose="020B0503020204020204" charset="-122"/>
                <a:ea typeface="微软雅黑" panose="020B0503020204020204" charset="-122"/>
                <a:cs typeface="微软雅黑" panose="020B0503020204020204" charset="-122"/>
              </a:rPr>
              <a:t>＝</a:t>
            </a:r>
            <a:r>
              <a:rPr sz="1000" b="1" spc="-40" dirty="0">
                <a:solidFill>
                  <a:srgbClr val="000000"/>
                </a:solidFill>
                <a:latin typeface="微软雅黑" panose="020B0503020204020204" charset="-122"/>
                <a:ea typeface="微软雅黑" panose="020B0503020204020204" charset="-122"/>
                <a:cs typeface="微软雅黑" panose="020B0503020204020204" charset="-122"/>
              </a:rPr>
              <a:t>0.000429×10</a:t>
            </a:r>
            <a:r>
              <a:rPr sz="900" b="1" spc="-40" baseline="52000" dirty="0">
                <a:solidFill>
                  <a:srgbClr val="000000"/>
                </a:solidFill>
                <a:latin typeface="微软雅黑" panose="020B0503020204020204" charset="-122"/>
                <a:ea typeface="微软雅黑" panose="020B0503020204020204" charset="-122"/>
                <a:cs typeface="微软雅黑" panose="020B0503020204020204" charset="-122"/>
              </a:rPr>
              <a:t>6</a:t>
            </a:r>
            <a:r>
              <a:rPr sz="1000" b="1" spc="0" dirty="0">
                <a:solidFill>
                  <a:srgbClr val="000000"/>
                </a:solidFill>
                <a:latin typeface="微软雅黑" panose="020B0503020204020204" charset="-122"/>
                <a:ea typeface="微软雅黑" panose="020B0503020204020204" charset="-122"/>
                <a:cs typeface="微软雅黑" panose="020B0503020204020204" charset="-122"/>
              </a:rPr>
              <a:t>kg</a:t>
            </a:r>
            <a:r>
              <a:rPr sz="1000" b="1" spc="-4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m</a:t>
            </a:r>
            <a:r>
              <a:rPr sz="900" b="1" spc="-40" baseline="52000" dirty="0">
                <a:solidFill>
                  <a:srgbClr val="000000"/>
                </a:solidFill>
                <a:latin typeface="微软雅黑" panose="020B0503020204020204" charset="-122"/>
                <a:ea typeface="微软雅黑" panose="020B0503020204020204" charset="-122"/>
                <a:cs typeface="微软雅黑" panose="020B0503020204020204" charset="-122"/>
              </a:rPr>
              <a:t>2</a:t>
            </a:r>
            <a:r>
              <a:rPr sz="1000" b="1" spc="-4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s</a:t>
            </a:r>
            <a:r>
              <a:rPr sz="1000" b="1" spc="-40" dirty="0">
                <a:solidFill>
                  <a:srgbClr val="000000"/>
                </a:solidFill>
                <a:latin typeface="微软雅黑" panose="020B0503020204020204" charset="-122"/>
                <a:ea typeface="微软雅黑" panose="020B0503020204020204" charset="-122"/>
                <a:cs typeface="微软雅黑" panose="020B0503020204020204" charset="-122"/>
              </a:rPr>
              <a:t>)</a:t>
            </a:r>
            <a:r>
              <a:rPr sz="1000" spc="-40" dirty="0">
                <a:solidFill>
                  <a:srgbClr val="000000"/>
                </a:solidFill>
                <a:latin typeface="微软雅黑" panose="020B0503020204020204" charset="-122"/>
                <a:ea typeface="微软雅黑" panose="020B0503020204020204" charset="-122"/>
                <a:cs typeface="微软雅黑" panose="020B0503020204020204" charset="-122"/>
              </a:rPr>
              <a:t>，</a:t>
            </a:r>
            <a:r>
              <a:rPr sz="1000" b="1" spc="-40" dirty="0">
                <a:solidFill>
                  <a:srgbClr val="000000"/>
                </a:solidFill>
                <a:latin typeface="微软雅黑" panose="020B0503020204020204" charset="-122"/>
                <a:ea typeface="微软雅黑" panose="020B0503020204020204" charset="-122"/>
                <a:cs typeface="微软雅黑" panose="020B0503020204020204" charset="-122"/>
              </a:rPr>
              <a:t>ρ</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1</a:t>
            </a:r>
            <a:r>
              <a:rPr sz="1000" spc="-40" dirty="0">
                <a:solidFill>
                  <a:srgbClr val="000000"/>
                </a:solidFill>
                <a:latin typeface="微软雅黑" panose="020B0503020204020204" charset="-122"/>
                <a:ea typeface="微软雅黑" panose="020B0503020204020204" charset="-122"/>
                <a:cs typeface="微软雅黑" panose="020B0503020204020204" charset="-122"/>
              </a:rPr>
              <a:t>≫</a:t>
            </a:r>
            <a:r>
              <a:rPr sz="1000" b="1" spc="-40" dirty="0">
                <a:solidFill>
                  <a:srgbClr val="000000"/>
                </a:solidFill>
                <a:latin typeface="微软雅黑" panose="020B0503020204020204" charset="-122"/>
                <a:ea typeface="微软雅黑" panose="020B0503020204020204" charset="-122"/>
                <a:cs typeface="微软雅黑" panose="020B0503020204020204" charset="-122"/>
              </a:rPr>
              <a:t>ρ</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2</a:t>
            </a:r>
            <a:r>
              <a:rPr sz="500" spc="-4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故声波从水介</a:t>
            </a:r>
            <a:r>
              <a:rPr sz="1000" spc="10" dirty="0">
                <a:solidFill>
                  <a:srgbClr val="000000"/>
                </a:solidFill>
                <a:latin typeface="微软雅黑" panose="020B0503020204020204" charset="-122"/>
                <a:ea typeface="微软雅黑" panose="020B0503020204020204" charset="-122"/>
                <a:cs typeface="微软雅黑" panose="020B0503020204020204" charset="-122"/>
              </a:rPr>
              <a:t>质中传播至水气界面时，将发生全反射。</a:t>
            </a:r>
            <a:endParaRPr lang="en-US" altLang="en-US" sz="1000" spc="1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37"/>
          <p:cNvSpPr/>
          <p:nvPr>
            <p:custDataLst>
              <p:tags r:id="rId5"/>
            </p:custDataLst>
          </p:nvPr>
        </p:nvSpPr>
        <p:spPr>
          <a:xfrm>
            <a:off x="909321" y="1545127"/>
            <a:ext cx="3565525" cy="1019810"/>
          </a:xfrm>
          <a:prstGeom prst="rect">
            <a:avLst/>
          </a:prstGeom>
        </p:spPr>
        <p:txBody>
          <a:bodyPr vert="horz" wrap="square" lIns="0" tIns="0" rIns="0" bIns="0"/>
          <a:lstStyle/>
          <a:p>
            <a:pPr algn="l" rtl="0" eaLnBrk="0">
              <a:lnSpc>
                <a:spcPct val="80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000" spc="50" dirty="0">
                <a:solidFill>
                  <a:schemeClr val="dk1"/>
                </a:solidFill>
                <a:latin typeface="微软雅黑" panose="020B0503020204020204" charset="-122"/>
                <a:ea typeface="微软雅黑" panose="020B0503020204020204" charset="-122"/>
                <a:cs typeface="微软雅黑" panose="020B0503020204020204" charset="-122"/>
              </a:rPr>
              <a:t>声波的反射系数和透射系数可分别由式</a:t>
            </a:r>
            <a:r>
              <a:rPr sz="1000" b="1" spc="50" dirty="0">
                <a:solidFill>
                  <a:schemeClr val="dk1"/>
                </a:solidFill>
                <a:latin typeface="微软雅黑" panose="020B0503020204020204" charset="-122"/>
                <a:ea typeface="微软雅黑" panose="020B0503020204020204" charset="-122"/>
                <a:cs typeface="微软雅黑" panose="020B0503020204020204" charset="-122"/>
              </a:rPr>
              <a:t>(93)</a:t>
            </a:r>
            <a:r>
              <a:rPr sz="1000" spc="50" dirty="0">
                <a:solidFill>
                  <a:schemeClr val="dk1"/>
                </a:solidFill>
                <a:latin typeface="微软雅黑" panose="020B0503020204020204" charset="-122"/>
                <a:ea typeface="微软雅黑" panose="020B0503020204020204" charset="-122"/>
                <a:cs typeface="微软雅黑" panose="020B0503020204020204" charset="-122"/>
              </a:rPr>
              <a:t>和式</a:t>
            </a:r>
            <a:r>
              <a:rPr sz="1000" b="1" spc="50" dirty="0">
                <a:solidFill>
                  <a:schemeClr val="dk1"/>
                </a:solidFill>
                <a:latin typeface="微软雅黑" panose="020B0503020204020204" charset="-122"/>
                <a:ea typeface="微软雅黑" panose="020B0503020204020204" charset="-122"/>
                <a:cs typeface="微软雅黑" panose="020B0503020204020204" charset="-122"/>
              </a:rPr>
              <a:t>(94)</a:t>
            </a:r>
            <a:r>
              <a:rPr sz="1000" spc="0" dirty="0">
                <a:solidFill>
                  <a:schemeClr val="dk1"/>
                </a:solidFill>
                <a:latin typeface="微软雅黑" panose="020B0503020204020204" charset="-122"/>
                <a:ea typeface="微软雅黑" panose="020B0503020204020204" charset="-122"/>
                <a:cs typeface="微软雅黑" panose="020B0503020204020204" charset="-122"/>
              </a:rPr>
              <a:t>求得</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881505" algn="l" rtl="0" eaLnBrk="0">
              <a:lnSpc>
                <a:spcPct val="186000"/>
              </a:lnSpc>
              <a:spcBef>
                <a:spcPts val="1135"/>
              </a:spcBef>
            </a:pPr>
            <a:r>
              <a:rPr sz="1500" b="1" u="sng" spc="0" baseline="-45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I</a:t>
            </a:r>
            <a:r>
              <a:rPr sz="1500" u="sng" spc="-10" baseline="3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a:t>
            </a:r>
            <a:endParaRPr sz="900" u="sng" spc="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endParaRPr>
          </a:p>
          <a:p>
            <a:pPr algn="l" rtl="0" eaLnBrk="0">
              <a:lnSpc>
                <a:spcPct val="158000"/>
              </a:lnSpc>
            </a:pP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58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9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2168525" algn="l" rtl="0" eaLnBrk="0">
              <a:lnSpc>
                <a:spcPts val="1260"/>
              </a:lnSpc>
              <a:spcBef>
                <a:spcPts val="0"/>
              </a:spcBef>
            </a:pPr>
            <a:r>
              <a:rPr sz="800" spc="-20" dirty="0">
                <a:solidFill>
                  <a:schemeClr val="dk1"/>
                </a:solidFill>
                <a:latin typeface="微软雅黑" panose="020B0503020204020204" charset="-122"/>
                <a:ea typeface="微软雅黑" panose="020B0503020204020204" charset="-122"/>
                <a:cs typeface="微软雅黑" panose="020B0503020204020204" charset="-122"/>
              </a:rPr>
              <a:t>ë</a:t>
            </a:r>
            <a:r>
              <a:rPr sz="1300" b="1" spc="0" baseline="18000" dirty="0">
                <a:solidFill>
                  <a:schemeClr val="dk1"/>
                </a:solidFill>
                <a:latin typeface="微软雅黑" panose="020B0503020204020204" charset="-122"/>
                <a:ea typeface="微软雅黑" panose="020B0503020204020204" charset="-122"/>
                <a:cs typeface="微软雅黑" panose="020B0503020204020204" charset="-122"/>
              </a:rPr>
              <a:t>cos</a:t>
            </a:r>
            <a:r>
              <a:rPr sz="1300" b="1" spc="-20" baseline="18000" dirty="0">
                <a:solidFill>
                  <a:schemeClr val="dk1"/>
                </a:solidFill>
                <a:latin typeface="微软雅黑" panose="020B0503020204020204" charset="-122"/>
                <a:ea typeface="微软雅黑" panose="020B0503020204020204" charset="-122"/>
                <a:cs typeface="微软雅黑" panose="020B0503020204020204" charset="-122"/>
              </a:rPr>
              <a:t>αρ</a:t>
            </a:r>
            <a:r>
              <a:rPr sz="800" b="1" spc="-20" baseline="4000" dirty="0">
                <a:solidFill>
                  <a:schemeClr val="dk1"/>
                </a:solidFill>
                <a:latin typeface="微软雅黑" panose="020B0503020204020204" charset="-122"/>
                <a:ea typeface="微软雅黑" panose="020B0503020204020204" charset="-122"/>
                <a:cs typeface="微软雅黑" panose="020B0503020204020204" charset="-122"/>
              </a:rPr>
              <a:t>1</a:t>
            </a:r>
            <a:r>
              <a:rPr sz="1300" b="1" spc="0" baseline="18000" dirty="0">
                <a:solidFill>
                  <a:schemeClr val="dk1"/>
                </a:solidFill>
                <a:latin typeface="微软雅黑" panose="020B0503020204020204" charset="-122"/>
                <a:ea typeface="微软雅黑" panose="020B0503020204020204" charset="-122"/>
                <a:cs typeface="微软雅黑" panose="020B0503020204020204" charset="-122"/>
              </a:rPr>
              <a:t>c</a:t>
            </a:r>
            <a:r>
              <a:rPr sz="800" b="1" spc="-20" baseline="4000" dirty="0">
                <a:solidFill>
                  <a:schemeClr val="dk1"/>
                </a:solidFill>
                <a:latin typeface="微软雅黑" panose="020B0503020204020204" charset="-122"/>
                <a:ea typeface="微软雅黑" panose="020B0503020204020204" charset="-122"/>
                <a:cs typeface="微软雅黑" panose="020B0503020204020204" charset="-122"/>
              </a:rPr>
              <a:t>1</a:t>
            </a:r>
            <a:r>
              <a:rPr sz="8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textbox 38"/>
          <p:cNvSpPr/>
          <p:nvPr>
            <p:custDataLst>
              <p:tags r:id="rId6"/>
            </p:custDataLst>
          </p:nvPr>
        </p:nvSpPr>
        <p:spPr>
          <a:xfrm>
            <a:off x="3865881" y="1768475"/>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5" name="textbox 39"/>
          <p:cNvSpPr/>
          <p:nvPr>
            <p:custDataLst>
              <p:tags r:id="rId7"/>
            </p:custDataLst>
          </p:nvPr>
        </p:nvSpPr>
        <p:spPr>
          <a:xfrm>
            <a:off x="3865881" y="1768475"/>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6" name="textbox 40"/>
          <p:cNvSpPr/>
          <p:nvPr>
            <p:custDataLst>
              <p:tags r:id="rId8"/>
            </p:custDataLst>
          </p:nvPr>
        </p:nvSpPr>
        <p:spPr>
          <a:xfrm>
            <a:off x="3814915" y="1961792"/>
            <a:ext cx="34925" cy="18542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260"/>
              </a:lnSpc>
            </a:pPr>
            <a:r>
              <a:rPr sz="100" spc="10" dirty="0">
                <a:solidFill>
                  <a:schemeClr val="dk1"/>
                </a:solidFill>
                <a:latin typeface="微软雅黑" panose="020B0503020204020204" charset="-122"/>
                <a:ea typeface="微软雅黑" panose="020B0503020204020204" charset="-122"/>
                <a:cs typeface="微软雅黑" panose="020B0503020204020204" charset="-122"/>
              </a:rPr>
              <a:t>ú</a:t>
            </a:r>
            <a:endParaRPr lang="en-US" altLang="en-US" sz="100"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textbox 41"/>
          <p:cNvSpPr/>
          <p:nvPr>
            <p:custDataLst>
              <p:tags r:id="rId9"/>
            </p:custDataLst>
          </p:nvPr>
        </p:nvSpPr>
        <p:spPr>
          <a:xfrm>
            <a:off x="3770517" y="1765844"/>
            <a:ext cx="73660" cy="259715"/>
          </a:xfrm>
          <a:prstGeom prst="rect">
            <a:avLst/>
          </a:prstGeom>
        </p:spPr>
        <p:txBody>
          <a:bodyPr vert="horz" wrap="square" lIns="0" tIns="0" rIns="0" bIns="0"/>
          <a:lstStyle/>
          <a:p>
            <a:pPr algn="l" rtl="0" eaLnBrk="0">
              <a:lnSpc>
                <a:spcPct val="82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512000"/>
              </a:lnSpc>
            </a:pPr>
            <a:r>
              <a:rPr sz="300" spc="0" dirty="0">
                <a:solidFill>
                  <a:schemeClr val="dk1"/>
                </a:solidFill>
                <a:latin typeface="微软雅黑" panose="020B0503020204020204" charset="-122"/>
                <a:ea typeface="微软雅黑" panose="020B0503020204020204" charset="-122"/>
                <a:cs typeface="微软雅黑" panose="020B0503020204020204" charset="-122"/>
              </a:rPr>
              <a:t>ùú</a:t>
            </a:r>
            <a:endParaRPr lang="en-US" altLang="en-US" sz="3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8" name="picture 42"/>
          <p:cNvPicPr>
            <a:picLocks noChangeAspect="1"/>
          </p:cNvPicPr>
          <p:nvPr/>
        </p:nvPicPr>
        <p:blipFill>
          <a:blip r:embed="rId10"/>
          <a:stretch>
            <a:fillRect/>
          </a:stretch>
        </p:blipFill>
        <p:spPr>
          <a:xfrm rot="21600000">
            <a:off x="3530844" y="1834885"/>
            <a:ext cx="225996" cy="292533"/>
          </a:xfrm>
          <a:prstGeom prst="rect">
            <a:avLst/>
          </a:prstGeom>
        </p:spPr>
      </p:pic>
      <p:pic>
        <p:nvPicPr>
          <p:cNvPr id="9" name="picture 43"/>
          <p:cNvPicPr>
            <a:picLocks noChangeAspect="1"/>
          </p:cNvPicPr>
          <p:nvPr/>
        </p:nvPicPr>
        <p:blipFill>
          <a:blip r:embed="rId11"/>
          <a:stretch>
            <a:fillRect/>
          </a:stretch>
        </p:blipFill>
        <p:spPr>
          <a:xfrm rot="21600000">
            <a:off x="3123361" y="1758519"/>
            <a:ext cx="251396" cy="339983"/>
          </a:xfrm>
          <a:prstGeom prst="rect">
            <a:avLst/>
          </a:prstGeom>
        </p:spPr>
      </p:pic>
      <p:sp>
        <p:nvSpPr>
          <p:cNvPr id="10" name="textbox 44"/>
          <p:cNvSpPr/>
          <p:nvPr>
            <p:custDataLst>
              <p:tags r:id="rId12"/>
            </p:custDataLst>
          </p:nvPr>
        </p:nvSpPr>
        <p:spPr>
          <a:xfrm>
            <a:off x="3065431" y="1961792"/>
            <a:ext cx="75564" cy="18542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260"/>
              </a:lnSpc>
            </a:pPr>
            <a:r>
              <a:rPr sz="700" spc="-10" dirty="0">
                <a:solidFill>
                  <a:schemeClr val="dk1"/>
                </a:solidFill>
                <a:latin typeface="微软雅黑" panose="020B0503020204020204" charset="-122"/>
                <a:ea typeface="微软雅黑" panose="020B0503020204020204" charset="-122"/>
                <a:cs typeface="微软雅黑" panose="020B0503020204020204" charset="-122"/>
              </a:rPr>
              <a:t>ê</a:t>
            </a:r>
            <a:endParaRPr lang="en-US" altLang="en-US" sz="700"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textbox 45"/>
          <p:cNvSpPr/>
          <p:nvPr>
            <p:custDataLst>
              <p:tags r:id="rId13"/>
            </p:custDataLst>
          </p:nvPr>
        </p:nvSpPr>
        <p:spPr>
          <a:xfrm>
            <a:off x="3062109" y="1765844"/>
            <a:ext cx="75564" cy="254000"/>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748000"/>
              </a:lnSpc>
            </a:pPr>
            <a:r>
              <a:rPr sz="200" spc="50" dirty="0">
                <a:solidFill>
                  <a:schemeClr val="dk1"/>
                </a:solidFill>
                <a:latin typeface="微软雅黑" panose="020B0503020204020204" charset="-122"/>
                <a:ea typeface="微软雅黑" panose="020B0503020204020204" charset="-122"/>
                <a:cs typeface="微软雅黑" panose="020B0503020204020204" charset="-122"/>
              </a:rPr>
              <a:t>「</a:t>
            </a:r>
            <a:r>
              <a:rPr sz="200" spc="30" dirty="0">
                <a:solidFill>
                  <a:schemeClr val="dk1"/>
                </a:solidFill>
                <a:latin typeface="微软雅黑" panose="020B0503020204020204" charset="-122"/>
                <a:ea typeface="微软雅黑" panose="020B0503020204020204" charset="-122"/>
                <a:cs typeface="微软雅黑" panose="020B0503020204020204" charset="-122"/>
              </a:rPr>
              <a:t>ê</a:t>
            </a:r>
            <a:endParaRPr lang="en-US" altLang="en-US" sz="200" spc="3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textbox 47"/>
          <p:cNvSpPr/>
          <p:nvPr>
            <p:custDataLst>
              <p:tags r:id="rId14"/>
            </p:custDataLst>
          </p:nvPr>
        </p:nvSpPr>
        <p:spPr>
          <a:xfrm>
            <a:off x="644044" y="3017597"/>
            <a:ext cx="5207000" cy="67246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式中，</a:t>
            </a:r>
            <a:r>
              <a:rPr sz="1000" b="1" spc="0" dirty="0">
                <a:solidFill>
                  <a:schemeClr val="dk1"/>
                </a:solidFill>
                <a:latin typeface="微软雅黑" panose="020B0503020204020204" charset="-122"/>
                <a:ea typeface="微软雅黑" panose="020B0503020204020204" charset="-122"/>
                <a:cs typeface="微软雅黑" panose="020B0503020204020204" charset="-122"/>
              </a:rPr>
              <a:t>I</a:t>
            </a:r>
            <a:r>
              <a:rPr sz="900" b="1" spc="20" baseline="-7000" dirty="0">
                <a:solidFill>
                  <a:schemeClr val="dk1"/>
                </a:solidFill>
                <a:latin typeface="微软雅黑" panose="020B0503020204020204" charset="-122"/>
                <a:ea typeface="微软雅黑" panose="020B0503020204020204" charset="-122"/>
                <a:cs typeface="微软雅黑" panose="020B0503020204020204" charset="-122"/>
              </a:rPr>
              <a:t>0</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I</a:t>
            </a:r>
            <a:r>
              <a:rPr sz="900" b="1" spc="0" baseline="-7000" dirty="0">
                <a:solidFill>
                  <a:schemeClr val="dk1"/>
                </a:solidFill>
                <a:latin typeface="微软雅黑" panose="020B0503020204020204" charset="-122"/>
                <a:ea typeface="微软雅黑" panose="020B0503020204020204" charset="-122"/>
                <a:cs typeface="微软雅黑" panose="020B0503020204020204" charset="-122"/>
              </a:rPr>
              <a:t>r</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I</a:t>
            </a:r>
            <a:r>
              <a:rPr sz="900" b="1" spc="0" baseline="-7000" dirty="0">
                <a:solidFill>
                  <a:schemeClr val="dk1"/>
                </a:solidFill>
                <a:latin typeface="微软雅黑" panose="020B0503020204020204" charset="-122"/>
                <a:ea typeface="微软雅黑" panose="020B0503020204020204" charset="-122"/>
                <a:cs typeface="微软雅黑" panose="020B0503020204020204" charset="-122"/>
              </a:rPr>
              <a:t>t</a:t>
            </a:r>
            <a:r>
              <a:rPr sz="1000" spc="20" dirty="0">
                <a:solidFill>
                  <a:schemeClr val="dk1"/>
                </a:solidFill>
                <a:latin typeface="微软雅黑" panose="020B0503020204020204" charset="-122"/>
                <a:ea typeface="微软雅黑" panose="020B0503020204020204" charset="-122"/>
                <a:cs typeface="微软雅黑" panose="020B0503020204020204" charset="-122"/>
              </a:rPr>
              <a:t>分别为入射波、反射波、折射波的声强，</a:t>
            </a:r>
            <a:r>
              <a:rPr sz="1000" b="1" spc="0" dirty="0">
                <a:solidFill>
                  <a:schemeClr val="dk1"/>
                </a:solidFill>
                <a:latin typeface="微软雅黑" panose="020B0503020204020204" charset="-122"/>
                <a:ea typeface="微软雅黑" panose="020B0503020204020204" charset="-122"/>
                <a:cs typeface="微软雅黑" panose="020B0503020204020204" charset="-122"/>
              </a:rPr>
              <a:t>α</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β</a:t>
            </a:r>
            <a:r>
              <a:rPr sz="1000" spc="0" dirty="0">
                <a:solidFill>
                  <a:schemeClr val="dk1"/>
                </a:solidFill>
                <a:latin typeface="微软雅黑" panose="020B0503020204020204" charset="-122"/>
                <a:ea typeface="微软雅黑" panose="020B0503020204020204" charset="-122"/>
                <a:cs typeface="微软雅黑" panose="020B0503020204020204" charset="-122"/>
              </a:rPr>
              <a:t>分别为声波的入射角和折射</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4605" algn="l" rtl="0" eaLnBrk="0">
              <a:lnSpc>
                <a:spcPct val="96000"/>
              </a:lnSpc>
              <a:spcBef>
                <a:spcPts val="565"/>
              </a:spcBef>
            </a:pPr>
            <a:r>
              <a:rPr sz="1000" spc="-40" dirty="0">
                <a:solidFill>
                  <a:schemeClr val="dk1"/>
                </a:solidFill>
                <a:latin typeface="微软雅黑" panose="020B0503020204020204" charset="-122"/>
                <a:ea typeface="微软雅黑" panose="020B0503020204020204" charset="-122"/>
                <a:cs typeface="微软雅黑" panose="020B0503020204020204" charset="-122"/>
              </a:rPr>
              <a:t>角。</a:t>
            </a:r>
            <a:r>
              <a:rPr sz="1000" b="1" spc="-40" dirty="0">
                <a:solidFill>
                  <a:schemeClr val="dk1"/>
                </a:solidFill>
                <a:latin typeface="微软雅黑" panose="020B0503020204020204" charset="-122"/>
                <a:ea typeface="微软雅黑" panose="020B0503020204020204" charset="-122"/>
                <a:cs typeface="微软雅黑" panose="020B0503020204020204" charset="-122"/>
              </a:rPr>
              <a:t>ρ</a:t>
            </a:r>
            <a:r>
              <a:rPr sz="900" b="1" spc="-40" baseline="-23000" dirty="0">
                <a:solidFill>
                  <a:schemeClr val="dk1"/>
                </a:solidFill>
                <a:latin typeface="微软雅黑" panose="020B0503020204020204" charset="-122"/>
                <a:ea typeface="微软雅黑" panose="020B0503020204020204" charset="-122"/>
                <a:cs typeface="微软雅黑" panose="020B0503020204020204" charset="-122"/>
              </a:rPr>
              <a:t>1</a:t>
            </a:r>
            <a:r>
              <a:rPr sz="1000" b="1" spc="-40" dirty="0">
                <a:solidFill>
                  <a:schemeClr val="dk1"/>
                </a:solidFill>
                <a:latin typeface="微软雅黑" panose="020B0503020204020204" charset="-122"/>
                <a:ea typeface="微软雅黑" panose="020B0503020204020204" charset="-122"/>
                <a:cs typeface="微软雅黑" panose="020B0503020204020204" charset="-122"/>
              </a:rPr>
              <a:t>c</a:t>
            </a:r>
            <a:r>
              <a:rPr sz="900" b="1" spc="-40" baseline="-23000" dirty="0">
                <a:solidFill>
                  <a:schemeClr val="dk1"/>
                </a:solidFill>
                <a:latin typeface="微软雅黑" panose="020B0503020204020204" charset="-122"/>
                <a:ea typeface="微软雅黑" panose="020B0503020204020204" charset="-122"/>
                <a:cs typeface="微软雅黑" panose="020B0503020204020204" charset="-122"/>
              </a:rPr>
              <a:t>1</a:t>
            </a:r>
            <a:r>
              <a:rPr sz="1000" spc="-40" dirty="0">
                <a:solidFill>
                  <a:schemeClr val="dk1"/>
                </a:solidFill>
                <a:latin typeface="微软雅黑" panose="020B0503020204020204" charset="-122"/>
                <a:ea typeface="微软雅黑" panose="020B0503020204020204" charset="-122"/>
                <a:cs typeface="微软雅黑" panose="020B0503020204020204" charset="-122"/>
              </a:rPr>
              <a:t>、</a:t>
            </a:r>
            <a:r>
              <a:rPr sz="1000" b="1" spc="-40" dirty="0">
                <a:solidFill>
                  <a:schemeClr val="dk1"/>
                </a:solidFill>
                <a:latin typeface="微软雅黑" panose="020B0503020204020204" charset="-122"/>
                <a:ea typeface="微软雅黑" panose="020B0503020204020204" charset="-122"/>
                <a:cs typeface="微软雅黑" panose="020B0503020204020204" charset="-122"/>
              </a:rPr>
              <a:t>ρ</a:t>
            </a:r>
            <a:r>
              <a:rPr sz="900" b="1" spc="-40" baseline="-23000" dirty="0">
                <a:solidFill>
                  <a:schemeClr val="dk1"/>
                </a:solidFill>
                <a:latin typeface="微软雅黑" panose="020B0503020204020204" charset="-122"/>
                <a:ea typeface="微软雅黑" panose="020B0503020204020204" charset="-122"/>
                <a:cs typeface="微软雅黑" panose="020B0503020204020204" charset="-122"/>
              </a:rPr>
              <a:t>2</a:t>
            </a:r>
            <a:r>
              <a:rPr sz="1000" b="1" spc="-40" dirty="0">
                <a:solidFill>
                  <a:schemeClr val="dk1"/>
                </a:solidFill>
                <a:latin typeface="微软雅黑" panose="020B0503020204020204" charset="-122"/>
                <a:ea typeface="微软雅黑" panose="020B0503020204020204" charset="-122"/>
                <a:cs typeface="微软雅黑" panose="020B0503020204020204" charset="-122"/>
              </a:rPr>
              <a:t>c</a:t>
            </a:r>
            <a:r>
              <a:rPr sz="900" b="1" spc="-40" baseline="-23000" dirty="0">
                <a:solidFill>
                  <a:schemeClr val="dk1"/>
                </a:solidFill>
                <a:latin typeface="微软雅黑" panose="020B0503020204020204" charset="-122"/>
                <a:ea typeface="微软雅黑" panose="020B0503020204020204" charset="-122"/>
                <a:cs typeface="微软雅黑" panose="020B0503020204020204" charset="-122"/>
              </a:rPr>
              <a:t>2</a:t>
            </a:r>
            <a:r>
              <a:rPr sz="1000" spc="-40" dirty="0">
                <a:solidFill>
                  <a:schemeClr val="dk1"/>
                </a:solidFill>
                <a:latin typeface="微软雅黑" panose="020B0503020204020204" charset="-122"/>
                <a:ea typeface="微软雅黑" panose="020B0503020204020204" charset="-122"/>
                <a:cs typeface="微软雅黑" panose="020B0503020204020204" charset="-122"/>
              </a:rPr>
              <a:t>分别为两介质的声阻抗，其中</a:t>
            </a:r>
            <a:r>
              <a:rPr sz="1000" b="1" spc="-40" dirty="0">
                <a:solidFill>
                  <a:schemeClr val="dk1"/>
                </a:solidFill>
                <a:latin typeface="微软雅黑" panose="020B0503020204020204" charset="-122"/>
                <a:ea typeface="微软雅黑" panose="020B0503020204020204" charset="-122"/>
                <a:cs typeface="微软雅黑" panose="020B0503020204020204" charset="-122"/>
              </a:rPr>
              <a:t>c</a:t>
            </a:r>
            <a:r>
              <a:rPr sz="900" b="1" spc="-40" baseline="-23000" dirty="0">
                <a:solidFill>
                  <a:schemeClr val="dk1"/>
                </a:solidFill>
                <a:latin typeface="微软雅黑" panose="020B0503020204020204" charset="-122"/>
                <a:ea typeface="微软雅黑" panose="020B0503020204020204" charset="-122"/>
                <a:cs typeface="微软雅黑" panose="020B0503020204020204" charset="-122"/>
              </a:rPr>
              <a:t>1</a:t>
            </a:r>
            <a:r>
              <a:rPr sz="1000" spc="-40" dirty="0">
                <a:solidFill>
                  <a:schemeClr val="dk1"/>
                </a:solidFill>
                <a:latin typeface="微软雅黑" panose="020B0503020204020204" charset="-122"/>
                <a:ea typeface="微软雅黑" panose="020B0503020204020204" charset="-122"/>
                <a:cs typeface="微软雅黑" panose="020B0503020204020204" charset="-122"/>
              </a:rPr>
              <a:t>和</a:t>
            </a:r>
            <a:r>
              <a:rPr sz="1000" b="1" spc="-20" dirty="0">
                <a:solidFill>
                  <a:schemeClr val="dk1"/>
                </a:solidFill>
                <a:latin typeface="微软雅黑" panose="020B0503020204020204" charset="-122"/>
                <a:ea typeface="微软雅黑" panose="020B0503020204020204" charset="-122"/>
                <a:cs typeface="微软雅黑" panose="020B0503020204020204" charset="-122"/>
              </a:rPr>
              <a:t>c</a:t>
            </a:r>
            <a:r>
              <a:rPr sz="900" b="1" spc="-40" baseline="-23000" dirty="0">
                <a:solidFill>
                  <a:schemeClr val="dk1"/>
                </a:solidFill>
                <a:latin typeface="微软雅黑" panose="020B0503020204020204" charset="-122"/>
                <a:ea typeface="微软雅黑" panose="020B0503020204020204" charset="-122"/>
                <a:cs typeface="微软雅黑" panose="020B0503020204020204" charset="-122"/>
              </a:rPr>
              <a:t>2</a:t>
            </a:r>
            <a:r>
              <a:rPr sz="1000" spc="-40" dirty="0">
                <a:solidFill>
                  <a:schemeClr val="dk1"/>
                </a:solidFill>
                <a:latin typeface="微软雅黑" panose="020B0503020204020204" charset="-122"/>
                <a:ea typeface="微软雅黑" panose="020B0503020204020204" charset="-122"/>
                <a:cs typeface="微软雅黑" panose="020B0503020204020204" charset="-122"/>
              </a:rPr>
              <a:t>分别为反射波和折射波的波速。</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88290" algn="l" rtl="0" eaLnBrk="0">
              <a:lnSpc>
                <a:spcPts val="1560"/>
              </a:lnSpc>
              <a:spcBef>
                <a:spcPts val="255"/>
              </a:spcBef>
            </a:pPr>
            <a:r>
              <a:rPr sz="1000" spc="-50" dirty="0">
                <a:solidFill>
                  <a:schemeClr val="dk1"/>
                </a:solidFill>
                <a:latin typeface="微软雅黑" panose="020B0503020204020204" charset="-122"/>
                <a:ea typeface="微软雅黑" panose="020B0503020204020204" charset="-122"/>
                <a:cs typeface="微软雅黑" panose="020B0503020204020204" charset="-122"/>
              </a:rPr>
              <a:t>当声波垂直入射界面，即</a:t>
            </a:r>
            <a:r>
              <a:rPr sz="1000" b="1" spc="-50" dirty="0">
                <a:solidFill>
                  <a:schemeClr val="dk1"/>
                </a:solidFill>
                <a:latin typeface="微软雅黑" panose="020B0503020204020204" charset="-122"/>
                <a:ea typeface="微软雅黑" panose="020B0503020204020204" charset="-122"/>
                <a:cs typeface="微软雅黑" panose="020B0503020204020204" charset="-122"/>
              </a:rPr>
              <a:t>α</a:t>
            </a:r>
            <a:r>
              <a:rPr sz="1000" spc="-50" dirty="0">
                <a:solidFill>
                  <a:schemeClr val="dk1"/>
                </a:solidFill>
                <a:latin typeface="微软雅黑" panose="020B0503020204020204" charset="-122"/>
                <a:ea typeface="微软雅黑" panose="020B0503020204020204" charset="-122"/>
                <a:cs typeface="微软雅黑" panose="020B0503020204020204" charset="-122"/>
              </a:rPr>
              <a:t>＝</a:t>
            </a:r>
            <a:r>
              <a:rPr sz="1000" b="1" spc="-50" dirty="0">
                <a:solidFill>
                  <a:schemeClr val="dk1"/>
                </a:solidFill>
                <a:latin typeface="微软雅黑" panose="020B0503020204020204" charset="-122"/>
                <a:ea typeface="微软雅黑" panose="020B0503020204020204" charset="-122"/>
                <a:cs typeface="微软雅黑" panose="020B0503020204020204" charset="-122"/>
              </a:rPr>
              <a:t>β</a:t>
            </a:r>
            <a:r>
              <a:rPr sz="1000" spc="-50" dirty="0">
                <a:solidFill>
                  <a:schemeClr val="dk1"/>
                </a:solidFill>
                <a:latin typeface="微软雅黑" panose="020B0503020204020204" charset="-122"/>
                <a:ea typeface="微软雅黑" panose="020B0503020204020204" charset="-122"/>
                <a:cs typeface="微软雅黑" panose="020B0503020204020204" charset="-122"/>
              </a:rPr>
              <a:t>＝</a:t>
            </a:r>
            <a:r>
              <a:rPr sz="1000" b="1" spc="-50" dirty="0">
                <a:solidFill>
                  <a:schemeClr val="dk1"/>
                </a:solidFill>
                <a:latin typeface="微软雅黑" panose="020B0503020204020204" charset="-122"/>
                <a:ea typeface="微软雅黑" panose="020B0503020204020204" charset="-122"/>
                <a:cs typeface="微软雅黑" panose="020B0503020204020204" charset="-122"/>
              </a:rPr>
              <a:t>0</a:t>
            </a:r>
            <a:r>
              <a:rPr sz="1000" spc="-40" dirty="0">
                <a:solidFill>
                  <a:schemeClr val="dk1"/>
                </a:solidFill>
                <a:latin typeface="微软雅黑" panose="020B0503020204020204" charset="-122"/>
                <a:ea typeface="微软雅黑" panose="020B0503020204020204" charset="-122"/>
                <a:cs typeface="微软雅黑" panose="020B0503020204020204" charset="-122"/>
              </a:rPr>
              <a:t>时</a:t>
            </a:r>
            <a:r>
              <a:rPr sz="1000" spc="0" dirty="0">
                <a:solidFill>
                  <a:schemeClr val="dk1"/>
                </a:solidFill>
                <a:latin typeface="微软雅黑" panose="020B0503020204020204" charset="-122"/>
                <a:ea typeface="微软雅黑" panose="020B0503020204020204" charset="-122"/>
                <a:cs typeface="微软雅黑" panose="020B0503020204020204" charset="-122"/>
              </a:rPr>
              <a:t>，则</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textbox 48"/>
          <p:cNvSpPr/>
          <p:nvPr>
            <p:custDataLst>
              <p:tags r:id="rId15"/>
            </p:custDataLst>
          </p:nvPr>
        </p:nvSpPr>
        <p:spPr>
          <a:xfrm>
            <a:off x="645089" y="382352"/>
            <a:ext cx="5137150" cy="68643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81305" algn="l" rtl="0" eaLnBrk="0">
              <a:lnSpc>
                <a:spcPct val="159000"/>
              </a:lnSpc>
              <a:spcBef>
                <a:spcPts val="15"/>
              </a:spcBef>
            </a:pPr>
            <a:r>
              <a:rPr lang="zh-CN" altLang="en-US" sz="1000" spc="10" dirty="0">
                <a:solidFill>
                  <a:schemeClr val="dk1"/>
                </a:solidFill>
                <a:latin typeface="微软雅黑" panose="020B0503020204020204" charset="-122"/>
                <a:ea typeface="微软雅黑" panose="020B0503020204020204" charset="-122"/>
                <a:cs typeface="微软雅黑" panose="020B0503020204020204" charset="-122"/>
              </a:rPr>
              <a:t>由物理学可知，当波在界</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面处产生折射时，入射角</a:t>
            </a:r>
            <a:r>
              <a:rPr lang="en-US" altLang="zh-CN" sz="1000" b="1" spc="0" dirty="0">
                <a:solidFill>
                  <a:schemeClr val="dk1"/>
                </a:solidFill>
                <a:latin typeface="微软雅黑" panose="020B0503020204020204" charset="-122"/>
                <a:ea typeface="微软雅黑" panose="020B0503020204020204" charset="-122"/>
                <a:cs typeface="微软雅黑" panose="020B0503020204020204" charset="-122"/>
              </a:rPr>
              <a:t>α</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的正弦与折射角</a:t>
            </a:r>
            <a:r>
              <a:rPr lang="en-US" altLang="zh-CN" sz="1000" b="1" spc="0" dirty="0">
                <a:solidFill>
                  <a:schemeClr val="dk1"/>
                </a:solidFill>
                <a:latin typeface="微软雅黑" panose="020B0503020204020204" charset="-122"/>
                <a:ea typeface="微软雅黑" panose="020B0503020204020204" charset="-122"/>
                <a:cs typeface="微软雅黑" panose="020B0503020204020204" charset="-122"/>
              </a:rPr>
              <a:t>β</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的正弦之比，</a:t>
            </a:r>
            <a:r>
              <a:rPr lang="zh-CN" altLang="en-US" sz="1000" spc="20" dirty="0">
                <a:solidFill>
                  <a:schemeClr val="dk1"/>
                </a:solidFill>
                <a:latin typeface="微软雅黑" panose="020B0503020204020204" charset="-122"/>
                <a:ea typeface="微软雅黑" panose="020B0503020204020204" charset="-122"/>
                <a:cs typeface="微软雅黑" panose="020B0503020204020204" charset="-122"/>
              </a:rPr>
              <a:t>等于入射波在第一介质中的波速</a:t>
            </a:r>
            <a:r>
              <a:rPr lang="en-US" altLang="zh-CN" sz="1000" b="1" spc="0" dirty="0">
                <a:solidFill>
                  <a:schemeClr val="dk1"/>
                </a:solidFill>
                <a:latin typeface="微软雅黑" panose="020B0503020204020204" charset="-122"/>
                <a:ea typeface="微软雅黑" panose="020B0503020204020204" charset="-122"/>
                <a:cs typeface="微软雅黑" panose="020B0503020204020204" charset="-122"/>
              </a:rPr>
              <a:t>c</a:t>
            </a:r>
            <a:r>
              <a:rPr lang="en-US" altLang="zh-CN" sz="900" b="1" spc="20" baseline="-23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000" spc="20" dirty="0">
                <a:solidFill>
                  <a:schemeClr val="dk1"/>
                </a:solidFill>
                <a:latin typeface="微软雅黑" panose="020B0503020204020204" charset="-122"/>
                <a:ea typeface="微软雅黑" panose="020B0503020204020204" charset="-122"/>
                <a:cs typeface="微软雅黑" panose="020B0503020204020204" charset="-122"/>
              </a:rPr>
              <a:t>与折</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射波在第二介质中的波速</a:t>
            </a:r>
            <a:r>
              <a:rPr lang="en-US" altLang="zh-CN" sz="1000" b="1" spc="0" dirty="0">
                <a:solidFill>
                  <a:schemeClr val="dk1"/>
                </a:solidFill>
                <a:latin typeface="微软雅黑" panose="020B0503020204020204" charset="-122"/>
                <a:ea typeface="微软雅黑" panose="020B0503020204020204" charset="-122"/>
                <a:cs typeface="微软雅黑" panose="020B0503020204020204" charset="-122"/>
              </a:rPr>
              <a:t>c</a:t>
            </a:r>
            <a:r>
              <a:rPr lang="en-US" altLang="zh-CN" sz="900" b="1" spc="0" baseline="-230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之比，即</a:t>
            </a:r>
            <a:endParaRPr lang="zh-CN"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4" name="textbox 50"/>
          <p:cNvSpPr/>
          <p:nvPr>
            <p:custDataLst>
              <p:tags r:id="rId16"/>
            </p:custDataLst>
          </p:nvPr>
        </p:nvSpPr>
        <p:spPr>
          <a:xfrm>
            <a:off x="2703657" y="3731436"/>
            <a:ext cx="1055369" cy="1251585"/>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322580" algn="l" rtl="0" eaLnBrk="0">
              <a:lnSpc>
                <a:spcPct val="296000"/>
              </a:lnSpc>
            </a:pPr>
            <a:r>
              <a:rPr sz="900" spc="-10" baseline="6000" dirty="0">
                <a:solidFill>
                  <a:schemeClr val="dk1"/>
                </a:solidFill>
                <a:latin typeface="微软雅黑" panose="020B0503020204020204" charset="-122"/>
                <a:ea typeface="微软雅黑" panose="020B0503020204020204" charset="-122"/>
                <a:cs typeface="微软雅黑" panose="020B0503020204020204" charset="-122"/>
              </a:rPr>
              <a:t>「ê</a:t>
            </a:r>
            <a:r>
              <a:rPr sz="900" b="1" spc="-10" baseline="-46000" dirty="0">
                <a:solidFill>
                  <a:schemeClr val="dk1"/>
                </a:solidFill>
                <a:latin typeface="微软雅黑" panose="020B0503020204020204" charset="-122"/>
                <a:ea typeface="微软雅黑" panose="020B0503020204020204" charset="-122"/>
                <a:cs typeface="微软雅黑" panose="020B0503020204020204" charset="-122"/>
              </a:rPr>
              <a:t>1</a:t>
            </a:r>
            <a:r>
              <a:rPr sz="900" spc="-10" baseline="-35000" dirty="0">
                <a:solidFill>
                  <a:schemeClr val="dk1"/>
                </a:solidFill>
                <a:latin typeface="微软雅黑" panose="020B0503020204020204" charset="-122"/>
                <a:ea typeface="微软雅黑" panose="020B0503020204020204" charset="-122"/>
                <a:cs typeface="微软雅黑" panose="020B0503020204020204" charset="-122"/>
              </a:rPr>
              <a:t>－</a:t>
            </a:r>
            <a:r>
              <a:rPr sz="900" b="1" u="sng" spc="-10" baseline="52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ρ</a:t>
            </a:r>
            <a:r>
              <a:rPr sz="500" b="1" u="sng" spc="-10" baseline="42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2</a:t>
            </a:r>
            <a:r>
              <a:rPr sz="900" b="1" u="sng" spc="0" baseline="52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c</a:t>
            </a:r>
            <a:r>
              <a:rPr sz="500" b="1" u="sng" spc="-10" baseline="42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2</a:t>
            </a:r>
            <a:r>
              <a:rPr sz="900" spc="0" baseline="6000" dirty="0">
                <a:solidFill>
                  <a:schemeClr val="dk1"/>
                </a:solidFill>
                <a:latin typeface="微软雅黑" panose="020B0503020204020204" charset="-122"/>
                <a:ea typeface="微软雅黑" panose="020B0503020204020204" charset="-122"/>
                <a:cs typeface="微软雅黑" panose="020B0503020204020204" charset="-122"/>
              </a:rPr>
              <a:t>ùú</a:t>
            </a:r>
            <a:endParaRPr sz="500" spc="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5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322580" algn="l" rtl="0" eaLnBrk="0">
              <a:lnSpc>
                <a:spcPts val="1260"/>
              </a:lnSpc>
              <a:spcBef>
                <a:spcPts val="245"/>
              </a:spcBef>
            </a:pPr>
            <a:r>
              <a:rPr sz="800" spc="10" dirty="0">
                <a:solidFill>
                  <a:schemeClr val="dk1"/>
                </a:solidFill>
                <a:latin typeface="微软雅黑" panose="020B0503020204020204" charset="-122"/>
                <a:ea typeface="微软雅黑" panose="020B0503020204020204" charset="-122"/>
                <a:cs typeface="微软雅黑" panose="020B0503020204020204" charset="-122"/>
              </a:rPr>
              <a:t>ë</a:t>
            </a:r>
            <a:r>
              <a:rPr sz="1200" b="1" spc="10" baseline="19000" dirty="0">
                <a:solidFill>
                  <a:schemeClr val="dk1"/>
                </a:solidFill>
                <a:latin typeface="微软雅黑" panose="020B0503020204020204" charset="-122"/>
                <a:ea typeface="微软雅黑" panose="020B0503020204020204" charset="-122"/>
                <a:cs typeface="微软雅黑" panose="020B0503020204020204" charset="-122"/>
              </a:rPr>
              <a:t>ρ</a:t>
            </a:r>
            <a:r>
              <a:rPr sz="700" b="1" spc="10" baseline="4000" dirty="0">
                <a:solidFill>
                  <a:schemeClr val="dk1"/>
                </a:solidFill>
                <a:latin typeface="微软雅黑" panose="020B0503020204020204" charset="-122"/>
                <a:ea typeface="微软雅黑" panose="020B0503020204020204" charset="-122"/>
                <a:cs typeface="微软雅黑" panose="020B0503020204020204" charset="-122"/>
              </a:rPr>
              <a:t>1</a:t>
            </a:r>
            <a:r>
              <a:rPr sz="1200" b="1" spc="0" baseline="19000" dirty="0">
                <a:solidFill>
                  <a:schemeClr val="dk1"/>
                </a:solidFill>
                <a:latin typeface="微软雅黑" panose="020B0503020204020204" charset="-122"/>
                <a:ea typeface="微软雅黑" panose="020B0503020204020204" charset="-122"/>
                <a:cs typeface="微软雅黑" panose="020B0503020204020204" charset="-122"/>
              </a:rPr>
              <a:t>c</a:t>
            </a:r>
            <a:r>
              <a:rPr sz="700" b="1" spc="0" baseline="4000" dirty="0">
                <a:solidFill>
                  <a:schemeClr val="dk1"/>
                </a:solidFill>
                <a:latin typeface="微软雅黑" panose="020B0503020204020204" charset="-122"/>
                <a:ea typeface="微软雅黑" panose="020B0503020204020204" charset="-122"/>
                <a:cs typeface="微软雅黑" panose="020B0503020204020204" charset="-122"/>
              </a:rPr>
              <a:t>1</a:t>
            </a:r>
            <a:r>
              <a:rPr sz="8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1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6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9000"/>
              </a:lnSpc>
              <a:spcBef>
                <a:spcPts val="0"/>
              </a:spcBef>
            </a:pPr>
            <a:r>
              <a:rPr sz="1300" b="1" spc="-10" baseline="20000" dirty="0">
                <a:solidFill>
                  <a:schemeClr val="dk1"/>
                </a:solidFill>
                <a:latin typeface="微软雅黑" panose="020B0503020204020204" charset="-122"/>
                <a:ea typeface="微软雅黑" panose="020B0503020204020204" charset="-122"/>
                <a:cs typeface="微软雅黑" panose="020B0503020204020204" charset="-122"/>
              </a:rPr>
              <a:t>T</a:t>
            </a:r>
            <a:r>
              <a:rPr sz="1300" spc="-30" baseline="24000" dirty="0">
                <a:solidFill>
                  <a:schemeClr val="dk1"/>
                </a:solidFill>
                <a:latin typeface="微软雅黑" panose="020B0503020204020204" charset="-122"/>
                <a:ea typeface="微软雅黑" panose="020B0503020204020204" charset="-122"/>
                <a:cs typeface="微软雅黑" panose="020B0503020204020204" charset="-122"/>
              </a:rPr>
              <a:t>＝</a:t>
            </a:r>
            <a:endParaRPr sz="1300" spc="-30" baseline="240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5" name="picture 51"/>
          <p:cNvPicPr>
            <a:picLocks noChangeAspect="1"/>
          </p:cNvPicPr>
          <p:nvPr/>
        </p:nvPicPr>
        <p:blipFill>
          <a:blip r:embed="rId17"/>
          <a:stretch>
            <a:fillRect/>
          </a:stretch>
        </p:blipFill>
        <p:spPr>
          <a:xfrm rot="21600000">
            <a:off x="2954473" y="4607700"/>
            <a:ext cx="807186" cy="336857"/>
          </a:xfrm>
          <a:prstGeom prst="rect">
            <a:avLst/>
          </a:prstGeom>
        </p:spPr>
      </p:pic>
      <p:sp>
        <p:nvSpPr>
          <p:cNvPr id="16" name="textbox 52"/>
          <p:cNvSpPr/>
          <p:nvPr>
            <p:custDataLst>
              <p:tags r:id="rId18"/>
            </p:custDataLst>
          </p:nvPr>
        </p:nvSpPr>
        <p:spPr>
          <a:xfrm>
            <a:off x="3630500" y="3734067"/>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7" name="textbox 53"/>
          <p:cNvSpPr/>
          <p:nvPr>
            <p:custDataLst>
              <p:tags r:id="rId19"/>
            </p:custDataLst>
          </p:nvPr>
        </p:nvSpPr>
        <p:spPr>
          <a:xfrm>
            <a:off x="3630500" y="3734067"/>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8" name="textbox 54"/>
          <p:cNvSpPr/>
          <p:nvPr>
            <p:custDataLst>
              <p:tags r:id="rId20"/>
            </p:custDataLst>
          </p:nvPr>
        </p:nvSpPr>
        <p:spPr>
          <a:xfrm>
            <a:off x="2372162" y="2618791"/>
            <a:ext cx="1718310" cy="422909"/>
          </a:xfrm>
          <a:prstGeom prst="rect">
            <a:avLst/>
          </a:prstGeom>
        </p:spPr>
        <p:txBody>
          <a:bodyPr vert="horz" wrap="square" lIns="0" tIns="0" rIns="0" bIns="0"/>
          <a:lstStyle/>
          <a:p>
            <a:pPr algn="l" rtl="0" eaLnBrk="0">
              <a:lnSpc>
                <a:spcPct val="106000"/>
              </a:lnSpc>
            </a:pP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9000"/>
              </a:lnSpc>
              <a:spcBef>
                <a:spcPts val="5"/>
              </a:spcBef>
            </a:pPr>
            <a:r>
              <a:rPr sz="1300" b="1" spc="0" baseline="16000" dirty="0">
                <a:solidFill>
                  <a:schemeClr val="dk1"/>
                </a:solidFill>
                <a:latin typeface="微软雅黑" panose="020B0503020204020204" charset="-122"/>
                <a:ea typeface="微软雅黑" panose="020B0503020204020204" charset="-122"/>
                <a:cs typeface="微软雅黑" panose="020B0503020204020204" charset="-122"/>
              </a:rPr>
              <a:t>T</a:t>
            </a:r>
            <a:r>
              <a:rPr sz="1300" spc="0" baseline="20000" dirty="0">
                <a:solidFill>
                  <a:schemeClr val="dk1"/>
                </a:solidFill>
                <a:latin typeface="微软雅黑" panose="020B0503020204020204" charset="-122"/>
                <a:ea typeface="微软雅黑" panose="020B0503020204020204" charset="-122"/>
                <a:cs typeface="微软雅黑" panose="020B0503020204020204" charset="-122"/>
              </a:rPr>
              <a:t>＝＝</a:t>
            </a:r>
            <a:endParaRPr sz="1300" spc="0" baseline="200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9" name="picture 55"/>
          <p:cNvPicPr>
            <a:picLocks noChangeAspect="1"/>
          </p:cNvPicPr>
          <p:nvPr/>
        </p:nvPicPr>
        <p:blipFill>
          <a:blip r:embed="rId21"/>
          <a:stretch>
            <a:fillRect/>
          </a:stretch>
        </p:blipFill>
        <p:spPr>
          <a:xfrm rot="21600000">
            <a:off x="2912184" y="2631491"/>
            <a:ext cx="1181811" cy="371591"/>
          </a:xfrm>
          <a:prstGeom prst="rect">
            <a:avLst/>
          </a:prstGeom>
        </p:spPr>
      </p:pic>
      <p:pic>
        <p:nvPicPr>
          <p:cNvPr id="20" name="picture 56"/>
          <p:cNvPicPr>
            <a:picLocks noChangeAspect="1"/>
          </p:cNvPicPr>
          <p:nvPr/>
        </p:nvPicPr>
        <p:blipFill>
          <a:blip r:embed="rId22"/>
          <a:stretch>
            <a:fillRect/>
          </a:stretch>
        </p:blipFill>
        <p:spPr>
          <a:xfrm rot="21600000">
            <a:off x="2627082" y="2654241"/>
            <a:ext cx="128155" cy="324394"/>
          </a:xfrm>
          <a:prstGeom prst="rect">
            <a:avLst/>
          </a:prstGeom>
        </p:spPr>
      </p:pic>
      <p:sp>
        <p:nvSpPr>
          <p:cNvPr id="21" name="textbox 57"/>
          <p:cNvSpPr/>
          <p:nvPr>
            <p:custDataLst>
              <p:tags r:id="rId23"/>
            </p:custDataLst>
          </p:nvPr>
        </p:nvSpPr>
        <p:spPr>
          <a:xfrm>
            <a:off x="2516459" y="2075124"/>
            <a:ext cx="1333500" cy="442594"/>
          </a:xfrm>
          <a:prstGeom prst="rect">
            <a:avLst/>
          </a:prstGeom>
        </p:spPr>
        <p:txBody>
          <a:bodyPr vert="horz" wrap="square" lIns="0" tIns="0" rIns="0" bIns="0"/>
          <a:lstStyle/>
          <a:p>
            <a:pPr algn="l" rtl="0" eaLnBrk="0">
              <a:lnSpc>
                <a:spcPct val="116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216000"/>
              </a:lnSpc>
              <a:spcBef>
                <a:spcPts val="0"/>
              </a:spcBef>
            </a:pPr>
            <a:r>
              <a:rPr sz="1400" b="1" spc="-30" baseline="78000" dirty="0">
                <a:solidFill>
                  <a:schemeClr val="dk1"/>
                </a:solidFill>
                <a:latin typeface="微软雅黑" panose="020B0503020204020204" charset="-122"/>
                <a:ea typeface="微软雅黑" panose="020B0503020204020204" charset="-122"/>
                <a:cs typeface="微软雅黑" panose="020B0503020204020204" charset="-122"/>
              </a:rPr>
              <a:t>R</a:t>
            </a:r>
            <a:r>
              <a:rPr sz="1400" spc="-30" baseline="82000" dirty="0">
                <a:solidFill>
                  <a:schemeClr val="dk1"/>
                </a:solidFill>
                <a:latin typeface="微软雅黑" panose="020B0503020204020204" charset="-122"/>
                <a:ea typeface="微软雅黑" panose="020B0503020204020204" charset="-122"/>
                <a:cs typeface="微软雅黑" panose="020B0503020204020204" charset="-122"/>
              </a:rPr>
              <a:t>＝</a:t>
            </a:r>
            <a:r>
              <a:rPr sz="1400" b="1" spc="-30" baseline="22000" dirty="0">
                <a:solidFill>
                  <a:schemeClr val="dk1"/>
                </a:solidFill>
                <a:latin typeface="微软雅黑" panose="020B0503020204020204" charset="-122"/>
                <a:ea typeface="微软雅黑" panose="020B0503020204020204" charset="-122"/>
                <a:cs typeface="微软雅黑" panose="020B0503020204020204" charset="-122"/>
              </a:rPr>
              <a:t>I</a:t>
            </a:r>
            <a:r>
              <a:rPr sz="1400" spc="-30" baseline="82000" dirty="0">
                <a:solidFill>
                  <a:schemeClr val="dk1"/>
                </a:solidFill>
                <a:latin typeface="微软雅黑" panose="020B0503020204020204" charset="-122"/>
                <a:ea typeface="微软雅黑" panose="020B0503020204020204" charset="-122"/>
                <a:cs typeface="微软雅黑" panose="020B0503020204020204" charset="-122"/>
              </a:rPr>
              <a:t>＝</a:t>
            </a:r>
            <a:r>
              <a:rPr sz="1400" b="1" u="sng" spc="0" baseline="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cos</a:t>
            </a:r>
            <a:r>
              <a:rPr sz="1400" b="1" u="sng" spc="-30" baseline="4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β</a:t>
            </a:r>
            <a:r>
              <a:rPr sz="1400" spc="-30" baseline="-41000" dirty="0">
                <a:solidFill>
                  <a:schemeClr val="dk1"/>
                </a:solidFill>
                <a:latin typeface="微软雅黑" panose="020B0503020204020204" charset="-122"/>
                <a:ea typeface="微软雅黑" panose="020B0503020204020204" charset="-122"/>
                <a:cs typeface="微软雅黑" panose="020B0503020204020204" charset="-122"/>
              </a:rPr>
              <a:t>＋</a:t>
            </a:r>
            <a:r>
              <a:rPr sz="1400" b="1" u="sng" spc="-30" baseline="19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ρ</a:t>
            </a:r>
            <a:r>
              <a:rPr sz="400" b="1"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2</a:t>
            </a:r>
            <a:r>
              <a:rPr sz="1400" b="1" u="sng" spc="0" baseline="19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c</a:t>
            </a:r>
            <a:r>
              <a:rPr sz="400" b="1"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2</a:t>
            </a:r>
            <a:endParaRPr sz="400" b="1" u="sng" spc="-3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endParaRPr>
          </a:p>
        </p:txBody>
      </p:sp>
      <p:sp>
        <p:nvSpPr>
          <p:cNvPr id="22" name="textbox 58"/>
          <p:cNvSpPr/>
          <p:nvPr>
            <p:custDataLst>
              <p:tags r:id="rId24"/>
            </p:custDataLst>
          </p:nvPr>
        </p:nvSpPr>
        <p:spPr>
          <a:xfrm>
            <a:off x="3814915" y="2223044"/>
            <a:ext cx="34925" cy="27940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667000"/>
              </a:lnSpc>
            </a:pPr>
            <a:r>
              <a:rPr sz="100" spc="-30" dirty="0">
                <a:solidFill>
                  <a:schemeClr val="dk1"/>
                </a:solidFill>
                <a:latin typeface="微软雅黑" panose="020B0503020204020204" charset="-122"/>
                <a:ea typeface="微软雅黑" panose="020B0503020204020204" charset="-122"/>
                <a:cs typeface="微软雅黑" panose="020B0503020204020204" charset="-122"/>
              </a:rPr>
              <a:t>úú</a:t>
            </a:r>
            <a:endParaRPr lang="en-US" altLang="en-US" sz="100" spc="-3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3" name="textbox 59"/>
          <p:cNvSpPr/>
          <p:nvPr>
            <p:custDataLst>
              <p:tags r:id="rId25"/>
            </p:custDataLst>
          </p:nvPr>
        </p:nvSpPr>
        <p:spPr>
          <a:xfrm>
            <a:off x="3827354" y="2092412"/>
            <a:ext cx="34925" cy="18542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260"/>
              </a:lnSpc>
            </a:pPr>
            <a:r>
              <a:rPr sz="100" spc="10" dirty="0">
                <a:solidFill>
                  <a:schemeClr val="dk1"/>
                </a:solidFill>
                <a:latin typeface="微软雅黑" panose="020B0503020204020204" charset="-122"/>
                <a:ea typeface="微软雅黑" panose="020B0503020204020204" charset="-122"/>
                <a:cs typeface="微软雅黑" panose="020B0503020204020204" charset="-122"/>
              </a:rPr>
              <a:t>ú</a:t>
            </a:r>
            <a:endParaRPr lang="en-US" altLang="en-US" sz="100"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4" name="textbox 60"/>
          <p:cNvSpPr/>
          <p:nvPr>
            <p:custDataLst>
              <p:tags r:id="rId26"/>
            </p:custDataLst>
          </p:nvPr>
        </p:nvSpPr>
        <p:spPr>
          <a:xfrm>
            <a:off x="3065431" y="2223044"/>
            <a:ext cx="75564" cy="285750"/>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568000"/>
              </a:lnSpc>
            </a:pPr>
            <a:r>
              <a:rPr sz="300" spc="30" dirty="0">
                <a:solidFill>
                  <a:schemeClr val="dk1"/>
                </a:solidFill>
                <a:latin typeface="微软雅黑" panose="020B0503020204020204" charset="-122"/>
                <a:ea typeface="微软雅黑" panose="020B0503020204020204" charset="-122"/>
                <a:cs typeface="微软雅黑" panose="020B0503020204020204" charset="-122"/>
              </a:rPr>
              <a:t>ê</a:t>
            </a:r>
            <a:r>
              <a:rPr sz="300" spc="20" dirty="0">
                <a:solidFill>
                  <a:schemeClr val="dk1"/>
                </a:solidFill>
                <a:latin typeface="微软雅黑" panose="020B0503020204020204" charset="-122"/>
                <a:ea typeface="微软雅黑" panose="020B0503020204020204" charset="-122"/>
                <a:cs typeface="微软雅黑" panose="020B0503020204020204" charset="-122"/>
              </a:rPr>
              <a:t>ê</a:t>
            </a:r>
            <a:endParaRPr lang="en-US" altLang="en-US" sz="300" spc="2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5" name="textbox 61"/>
          <p:cNvSpPr/>
          <p:nvPr>
            <p:custDataLst>
              <p:tags r:id="rId27"/>
            </p:custDataLst>
          </p:nvPr>
        </p:nvSpPr>
        <p:spPr>
          <a:xfrm>
            <a:off x="3070060" y="2092412"/>
            <a:ext cx="75564" cy="18542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260"/>
              </a:lnSpc>
            </a:pPr>
            <a:r>
              <a:rPr sz="700" spc="-10" dirty="0">
                <a:solidFill>
                  <a:schemeClr val="dk1"/>
                </a:solidFill>
                <a:latin typeface="微软雅黑" panose="020B0503020204020204" charset="-122"/>
                <a:ea typeface="微软雅黑" panose="020B0503020204020204" charset="-122"/>
                <a:cs typeface="微软雅黑" panose="020B0503020204020204" charset="-122"/>
              </a:rPr>
              <a:t>ê</a:t>
            </a:r>
            <a:endParaRPr lang="en-US" altLang="en-US" sz="700"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6" name="textbox 62"/>
          <p:cNvSpPr/>
          <p:nvPr>
            <p:custDataLst>
              <p:tags r:id="rId28"/>
            </p:custDataLst>
          </p:nvPr>
        </p:nvSpPr>
        <p:spPr>
          <a:xfrm>
            <a:off x="2824019" y="2259099"/>
            <a:ext cx="59689"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27" name="textbox 63"/>
          <p:cNvSpPr/>
          <p:nvPr>
            <p:custDataLst>
              <p:tags r:id="rId29"/>
            </p:custDataLst>
          </p:nvPr>
        </p:nvSpPr>
        <p:spPr>
          <a:xfrm>
            <a:off x="2820553" y="2075124"/>
            <a:ext cx="49530" cy="7175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365"/>
              </a:lnSpc>
            </a:pPr>
            <a:r>
              <a:rPr sz="500" b="1" spc="0" dirty="0">
                <a:solidFill>
                  <a:schemeClr val="dk1"/>
                </a:solidFill>
                <a:latin typeface="微软雅黑" panose="020B0503020204020204" charset="-122"/>
                <a:ea typeface="微软雅黑" panose="020B0503020204020204" charset="-122"/>
                <a:cs typeface="Arial" panose="020B0604020202020204"/>
              </a:rPr>
              <a:t>r</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28" name="textbox 64"/>
          <p:cNvSpPr/>
          <p:nvPr>
            <p:custDataLst>
              <p:tags r:id="rId30"/>
            </p:custDataLst>
          </p:nvPr>
        </p:nvSpPr>
        <p:spPr>
          <a:xfrm>
            <a:off x="2951690" y="1160077"/>
            <a:ext cx="550544" cy="377190"/>
          </a:xfrm>
          <a:prstGeom prst="rect">
            <a:avLst/>
          </a:prstGeom>
        </p:spPr>
        <p:txBody>
          <a:bodyPr vert="horz" wrap="square" lIns="0" tIns="0" rIns="0" bIns="0"/>
          <a:lstStyle/>
          <a:p>
            <a:pPr algn="l" rtl="0" eaLnBrk="0">
              <a:lnSpc>
                <a:spcPct val="109000"/>
              </a:lnSpc>
            </a:pP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249555" algn="l" rtl="0" eaLnBrk="0">
              <a:lnSpc>
                <a:spcPct val="87000"/>
              </a:lnSpc>
              <a:spcBef>
                <a:spcPts val="5"/>
              </a:spcBef>
              <a:tabLst>
                <a:tab pos="302895" algn="l"/>
              </a:tabLst>
            </a:pPr>
            <a:r>
              <a:rPr sz="600" spc="0" dirty="0">
                <a:solidFill>
                  <a:schemeClr val="dk1"/>
                </a:solidFill>
                <a:latin typeface="微软雅黑" panose="020B0503020204020204" charset="-122"/>
                <a:ea typeface="微软雅黑" panose="020B0503020204020204" charset="-122"/>
                <a:cs typeface="微软雅黑" panose="020B0503020204020204" charset="-122"/>
              </a:rPr>
              <a:t>	</a:t>
            </a:r>
            <a:r>
              <a:rPr sz="1000" spc="-40" baseline="36000" dirty="0">
                <a:solidFill>
                  <a:schemeClr val="dk1"/>
                </a:solidFill>
                <a:latin typeface="微软雅黑" panose="020B0503020204020204" charset="-122"/>
                <a:ea typeface="微软雅黑" panose="020B0503020204020204" charset="-122"/>
                <a:cs typeface="微软雅黑" panose="020B0503020204020204" charset="-122"/>
              </a:rPr>
              <a:t>＝</a:t>
            </a:r>
            <a:endParaRPr sz="1000" spc="-40" baseline="360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29" name="picture 65"/>
          <p:cNvPicPr>
            <a:picLocks noChangeAspect="1"/>
          </p:cNvPicPr>
          <p:nvPr/>
        </p:nvPicPr>
        <p:blipFill>
          <a:blip r:embed="rId31"/>
          <a:stretch>
            <a:fillRect/>
          </a:stretch>
        </p:blipFill>
        <p:spPr>
          <a:xfrm rot="21600000">
            <a:off x="3324371" y="1185537"/>
            <a:ext cx="128168" cy="288745"/>
          </a:xfrm>
          <a:prstGeom prst="rect">
            <a:avLst/>
          </a:prstGeom>
        </p:spPr>
      </p:pic>
      <p:pic>
        <p:nvPicPr>
          <p:cNvPr id="30" name="picture 66"/>
          <p:cNvPicPr>
            <a:picLocks noChangeAspect="1"/>
          </p:cNvPicPr>
          <p:nvPr/>
        </p:nvPicPr>
        <p:blipFill>
          <a:blip r:embed="rId32"/>
          <a:stretch>
            <a:fillRect/>
          </a:stretch>
        </p:blipFill>
        <p:spPr>
          <a:xfrm rot="21600000">
            <a:off x="2964390" y="1172777"/>
            <a:ext cx="236601" cy="314523"/>
          </a:xfrm>
          <a:prstGeom prst="rect">
            <a:avLst/>
          </a:prstGeom>
        </p:spPr>
      </p:pic>
      <p:sp>
        <p:nvSpPr>
          <p:cNvPr id="31" name="textbox 68"/>
          <p:cNvSpPr/>
          <p:nvPr>
            <p:custDataLst>
              <p:tags r:id="rId33"/>
            </p:custDataLst>
          </p:nvPr>
        </p:nvSpPr>
        <p:spPr>
          <a:xfrm>
            <a:off x="3013678" y="4188635"/>
            <a:ext cx="600709" cy="293370"/>
          </a:xfrm>
          <a:prstGeom prst="rect">
            <a:avLst/>
          </a:prstGeom>
        </p:spPr>
        <p:txBody>
          <a:bodyPr vert="horz" wrap="square" lIns="0" tIns="0" rIns="0" bIns="0"/>
          <a:lstStyle/>
          <a:p>
            <a:pPr algn="l" rtl="0" eaLnBrk="0">
              <a:lnSpc>
                <a:spcPct val="140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226000"/>
              </a:lnSpc>
              <a:spcBef>
                <a:spcPts val="0"/>
              </a:spcBef>
            </a:pPr>
            <a:r>
              <a:rPr sz="1100" spc="-20" baseline="-24000" dirty="0">
                <a:solidFill>
                  <a:schemeClr val="dk1"/>
                </a:solidFill>
                <a:latin typeface="微软雅黑" panose="020B0503020204020204" charset="-122"/>
                <a:ea typeface="微软雅黑" panose="020B0503020204020204" charset="-122"/>
                <a:cs typeface="微软雅黑" panose="020B0503020204020204" charset="-122"/>
              </a:rPr>
              <a:t>ê</a:t>
            </a:r>
            <a:r>
              <a:rPr sz="1100" b="1" spc="-20" baseline="5000" dirty="0">
                <a:solidFill>
                  <a:schemeClr val="dk1"/>
                </a:solidFill>
                <a:latin typeface="微软雅黑" panose="020B0503020204020204" charset="-122"/>
                <a:ea typeface="微软雅黑" panose="020B0503020204020204" charset="-122"/>
                <a:cs typeface="微软雅黑" panose="020B0503020204020204" charset="-122"/>
              </a:rPr>
              <a:t>1</a:t>
            </a:r>
            <a:r>
              <a:rPr sz="1100" spc="-20" baseline="9000" dirty="0">
                <a:solidFill>
                  <a:schemeClr val="dk1"/>
                </a:solidFill>
                <a:latin typeface="微软雅黑" panose="020B0503020204020204" charset="-122"/>
                <a:ea typeface="微软雅黑" panose="020B0503020204020204" charset="-122"/>
                <a:cs typeface="微软雅黑" panose="020B0503020204020204" charset="-122"/>
              </a:rPr>
              <a:t>＋</a:t>
            </a:r>
            <a:r>
              <a:rPr sz="1100" b="1" u="sng" spc="-20" baseline="85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ρ</a:t>
            </a:r>
            <a:r>
              <a:rPr sz="1100" b="1" u="sng" spc="0" baseline="85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c</a:t>
            </a:r>
            <a:r>
              <a:rPr sz="1100" spc="0" baseline="-24000" dirty="0">
                <a:solidFill>
                  <a:schemeClr val="dk1"/>
                </a:solidFill>
                <a:latin typeface="微软雅黑" panose="020B0503020204020204" charset="-122"/>
                <a:ea typeface="微软雅黑" panose="020B0503020204020204" charset="-122"/>
                <a:cs typeface="微软雅黑" panose="020B0503020204020204" charset="-122"/>
              </a:rPr>
              <a:t>ú</a:t>
            </a:r>
            <a:endParaRPr lang="en-US" altLang="en-US" sz="1100" spc="0" baseline="-24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2" name="textbox 69"/>
          <p:cNvSpPr/>
          <p:nvPr>
            <p:custDataLst>
              <p:tags r:id="rId34"/>
            </p:custDataLst>
          </p:nvPr>
        </p:nvSpPr>
        <p:spPr>
          <a:xfrm>
            <a:off x="3375407" y="4233163"/>
            <a:ext cx="59055" cy="1054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2</a:t>
            </a:r>
            <a:endParaRPr lang="en-US" altLang="en-US" sz="5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endParaRPr>
          </a:p>
        </p:txBody>
      </p:sp>
      <p:sp>
        <p:nvSpPr>
          <p:cNvPr id="33" name="textbox 70"/>
          <p:cNvSpPr/>
          <p:nvPr>
            <p:custDataLst>
              <p:tags r:id="rId35"/>
            </p:custDataLst>
          </p:nvPr>
        </p:nvSpPr>
        <p:spPr>
          <a:xfrm>
            <a:off x="3375407" y="4233163"/>
            <a:ext cx="59055" cy="1054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2</a:t>
            </a:r>
            <a:endParaRPr lang="en-US" altLang="en-US" sz="5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endParaRPr>
          </a:p>
        </p:txBody>
      </p:sp>
      <p:sp>
        <p:nvSpPr>
          <p:cNvPr id="34" name="textbox 71"/>
          <p:cNvSpPr/>
          <p:nvPr>
            <p:custDataLst>
              <p:tags r:id="rId36"/>
            </p:custDataLst>
          </p:nvPr>
        </p:nvSpPr>
        <p:spPr>
          <a:xfrm>
            <a:off x="3375407" y="4233163"/>
            <a:ext cx="59055" cy="1054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2</a:t>
            </a:r>
            <a:endParaRPr lang="en-US" altLang="en-US" sz="5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endParaRPr>
          </a:p>
        </p:txBody>
      </p:sp>
      <p:sp>
        <p:nvSpPr>
          <p:cNvPr id="35" name="textbox 72"/>
          <p:cNvSpPr/>
          <p:nvPr>
            <p:custDataLst>
              <p:tags r:id="rId37"/>
            </p:custDataLst>
          </p:nvPr>
        </p:nvSpPr>
        <p:spPr>
          <a:xfrm>
            <a:off x="3478925" y="4233163"/>
            <a:ext cx="59055" cy="1054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2</a:t>
            </a:r>
            <a:endParaRPr lang="en-US" altLang="en-US" sz="5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endParaRPr>
          </a:p>
        </p:txBody>
      </p:sp>
      <p:sp>
        <p:nvSpPr>
          <p:cNvPr id="36" name="textbox 73"/>
          <p:cNvSpPr/>
          <p:nvPr>
            <p:custDataLst>
              <p:tags r:id="rId38"/>
            </p:custDataLst>
          </p:nvPr>
        </p:nvSpPr>
        <p:spPr>
          <a:xfrm>
            <a:off x="3478925" y="4233163"/>
            <a:ext cx="59055" cy="1054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2</a:t>
            </a:r>
            <a:endParaRPr lang="en-US" altLang="en-US" sz="5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endParaRPr>
          </a:p>
        </p:txBody>
      </p:sp>
      <p:sp>
        <p:nvSpPr>
          <p:cNvPr id="37" name="textbox 74"/>
          <p:cNvSpPr/>
          <p:nvPr>
            <p:custDataLst>
              <p:tags r:id="rId39"/>
            </p:custDataLst>
          </p:nvPr>
        </p:nvSpPr>
        <p:spPr>
          <a:xfrm>
            <a:off x="3375407" y="4233163"/>
            <a:ext cx="59055" cy="1054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2</a:t>
            </a:r>
            <a:endParaRPr lang="en-US" altLang="en-US" sz="5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endParaRPr>
          </a:p>
        </p:txBody>
      </p:sp>
      <p:sp>
        <p:nvSpPr>
          <p:cNvPr id="38" name="textbox 75"/>
          <p:cNvSpPr/>
          <p:nvPr>
            <p:custDataLst>
              <p:tags r:id="rId40"/>
            </p:custDataLst>
          </p:nvPr>
        </p:nvSpPr>
        <p:spPr>
          <a:xfrm>
            <a:off x="3013678" y="3927384"/>
            <a:ext cx="600709" cy="20129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183000"/>
              </a:lnSpc>
            </a:pPr>
            <a:r>
              <a:rPr sz="900" spc="10" baseline="17000" dirty="0">
                <a:solidFill>
                  <a:schemeClr val="dk1"/>
                </a:solidFill>
                <a:latin typeface="微软雅黑" panose="020B0503020204020204" charset="-122"/>
                <a:ea typeface="微软雅黑" panose="020B0503020204020204" charset="-122"/>
                <a:cs typeface="微软雅黑" panose="020B0503020204020204" charset="-122"/>
              </a:rPr>
              <a:t>ê</a:t>
            </a:r>
            <a:r>
              <a:rPr sz="900" b="1" u="sng" spc="0" baseline="2300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ρ</a:t>
            </a:r>
            <a:r>
              <a:rPr sz="3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1</a:t>
            </a:r>
            <a:r>
              <a:rPr sz="900" b="1" u="sng" spc="0" baseline="2300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c</a:t>
            </a:r>
            <a:r>
              <a:rPr sz="300" b="1"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1</a:t>
            </a:r>
            <a:r>
              <a:rPr sz="900" spc="0" baseline="17000" dirty="0">
                <a:solidFill>
                  <a:schemeClr val="dk1"/>
                </a:solidFill>
                <a:latin typeface="微软雅黑" panose="020B0503020204020204" charset="-122"/>
                <a:ea typeface="微软雅黑" panose="020B0503020204020204" charset="-122"/>
                <a:cs typeface="微软雅黑" panose="020B0503020204020204" charset="-122"/>
              </a:rPr>
              <a:t>ú</a:t>
            </a:r>
            <a:endParaRPr lang="en-US" altLang="en-US" sz="900" spc="0" baseline="17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9" name="textbox 76"/>
          <p:cNvSpPr/>
          <p:nvPr>
            <p:custDataLst>
              <p:tags r:id="rId41"/>
            </p:custDataLst>
          </p:nvPr>
        </p:nvSpPr>
        <p:spPr>
          <a:xfrm>
            <a:off x="2753073" y="4058003"/>
            <a:ext cx="861060" cy="18542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260"/>
              </a:lnSpc>
            </a:pPr>
            <a:r>
              <a:rPr sz="1000" b="1" spc="0" baseline="31000" dirty="0">
                <a:solidFill>
                  <a:schemeClr val="dk1"/>
                </a:solidFill>
                <a:latin typeface="微软雅黑" panose="020B0503020204020204" charset="-122"/>
                <a:ea typeface="微软雅黑" panose="020B0503020204020204" charset="-122"/>
                <a:cs typeface="微软雅黑" panose="020B0503020204020204" charset="-122"/>
              </a:rPr>
              <a:t>R</a:t>
            </a:r>
            <a:r>
              <a:rPr sz="1000" spc="10" baseline="36000" dirty="0">
                <a:solidFill>
                  <a:schemeClr val="dk1"/>
                </a:solidFill>
                <a:latin typeface="微软雅黑" panose="020B0503020204020204" charset="-122"/>
                <a:ea typeface="微软雅黑" panose="020B0503020204020204" charset="-122"/>
                <a:cs typeface="微软雅黑" panose="020B0503020204020204" charset="-122"/>
              </a:rPr>
              <a:t>＝</a:t>
            </a:r>
            <a:r>
              <a:rPr sz="700" spc="10" dirty="0">
                <a:solidFill>
                  <a:schemeClr val="dk1"/>
                </a:solidFill>
                <a:latin typeface="微软雅黑" panose="020B0503020204020204" charset="-122"/>
                <a:ea typeface="微软雅黑" panose="020B0503020204020204" charset="-122"/>
                <a:cs typeface="微软雅黑" panose="020B0503020204020204" charset="-122"/>
              </a:rPr>
              <a:t>ê</a:t>
            </a:r>
            <a:r>
              <a:rPr sz="700" spc="0" dirty="0">
                <a:solidFill>
                  <a:schemeClr val="dk1"/>
                </a:solidFill>
                <a:latin typeface="微软雅黑" panose="020B0503020204020204" charset="-122"/>
                <a:ea typeface="微软雅黑" panose="020B0503020204020204" charset="-122"/>
                <a:cs typeface="微软雅黑" panose="020B0503020204020204" charset="-122"/>
              </a:rPr>
              <a:t>ú</a:t>
            </a:r>
            <a:endParaRPr lang="en-US" altLang="en-US" sz="7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0" name="textbox 77"/>
          <p:cNvSpPr/>
          <p:nvPr>
            <p:custDataLst>
              <p:tags r:id="rId42"/>
            </p:custDataLst>
          </p:nvPr>
        </p:nvSpPr>
        <p:spPr>
          <a:xfrm>
            <a:off x="5465329" y="1239985"/>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Arial" panose="020B0604020202020204"/>
              </a:rPr>
              <a:t>(92</a:t>
            </a:r>
            <a:r>
              <a:rPr sz="1000" b="1" spc="0" dirty="0">
                <a:solidFill>
                  <a:schemeClr val="dk1"/>
                </a:solidFill>
                <a:latin typeface="微软雅黑" panose="020B0503020204020204" charset="-122"/>
                <a:ea typeface="微软雅黑" panose="020B0503020204020204" charset="-122"/>
                <a:cs typeface="Arial" panose="020B0604020202020204"/>
              </a:rPr>
              <a:t>)</a:t>
            </a:r>
            <a:endParaRPr lang="en-US" altLang="en-US" sz="10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41" name="textbox 78"/>
          <p:cNvSpPr/>
          <p:nvPr>
            <p:custDataLst>
              <p:tags r:id="rId43"/>
            </p:custDataLst>
          </p:nvPr>
        </p:nvSpPr>
        <p:spPr>
          <a:xfrm>
            <a:off x="5465329" y="2089069"/>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Arial" panose="020B0604020202020204"/>
              </a:rPr>
              <a:t>(93</a:t>
            </a:r>
            <a:r>
              <a:rPr sz="1000" b="1" spc="0" dirty="0">
                <a:solidFill>
                  <a:schemeClr val="dk1"/>
                </a:solidFill>
                <a:latin typeface="微软雅黑" panose="020B0503020204020204" charset="-122"/>
                <a:ea typeface="微软雅黑" panose="020B0503020204020204" charset="-122"/>
                <a:cs typeface="Arial" panose="020B0604020202020204"/>
              </a:rPr>
              <a:t>)</a:t>
            </a:r>
            <a:endParaRPr lang="en-US" altLang="en-US" sz="10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42" name="textbox 79"/>
          <p:cNvSpPr/>
          <p:nvPr>
            <p:custDataLst>
              <p:tags r:id="rId44"/>
            </p:custDataLst>
          </p:nvPr>
        </p:nvSpPr>
        <p:spPr>
          <a:xfrm>
            <a:off x="5465329" y="2743449"/>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60" dirty="0">
                <a:solidFill>
                  <a:schemeClr val="dk1"/>
                </a:solidFill>
                <a:latin typeface="微软雅黑" panose="020B0503020204020204" charset="-122"/>
                <a:ea typeface="微软雅黑" panose="020B0503020204020204" charset="-122"/>
                <a:cs typeface="微软雅黑" panose="020B0503020204020204" charset="-122"/>
              </a:rPr>
              <a:t>(9</a:t>
            </a:r>
            <a:r>
              <a:rPr sz="1000" spc="-60" dirty="0">
                <a:solidFill>
                  <a:schemeClr val="dk1"/>
                </a:solidFill>
                <a:latin typeface="微软雅黑" panose="020B0503020204020204" charset="-122"/>
                <a:ea typeface="微软雅黑" panose="020B0503020204020204" charset="-122"/>
                <a:cs typeface="微软雅黑" panose="020B0503020204020204" charset="-122"/>
              </a:rPr>
              <a:t>－</a:t>
            </a:r>
            <a:r>
              <a:rPr sz="1000" b="1" spc="-60" dirty="0">
                <a:solidFill>
                  <a:schemeClr val="dk1"/>
                </a:solidFill>
                <a:latin typeface="微软雅黑" panose="020B0503020204020204" charset="-122"/>
                <a:ea typeface="微软雅黑" panose="020B0503020204020204" charset="-122"/>
                <a:cs typeface="微软雅黑" panose="020B0503020204020204" charset="-122"/>
              </a:rPr>
              <a:t>4</a:t>
            </a:r>
            <a:r>
              <a:rPr sz="1000" b="1" spc="-4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4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3" name="textbox 80"/>
          <p:cNvSpPr/>
          <p:nvPr>
            <p:custDataLst>
              <p:tags r:id="rId45"/>
            </p:custDataLst>
          </p:nvPr>
        </p:nvSpPr>
        <p:spPr>
          <a:xfrm>
            <a:off x="5465329" y="4054660"/>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Arial" panose="020B0604020202020204"/>
              </a:rPr>
              <a:t>(95</a:t>
            </a:r>
            <a:r>
              <a:rPr sz="1000" b="1" spc="0" dirty="0">
                <a:solidFill>
                  <a:schemeClr val="dk1"/>
                </a:solidFill>
                <a:latin typeface="微软雅黑" panose="020B0503020204020204" charset="-122"/>
                <a:ea typeface="微软雅黑" panose="020B0503020204020204" charset="-122"/>
                <a:cs typeface="Arial" panose="020B0604020202020204"/>
              </a:rPr>
              <a:t>)</a:t>
            </a:r>
            <a:endParaRPr lang="en-US" altLang="en-US" sz="10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44" name="textbox 81"/>
          <p:cNvSpPr/>
          <p:nvPr>
            <p:custDataLst>
              <p:tags r:id="rId46"/>
            </p:custDataLst>
          </p:nvPr>
        </p:nvSpPr>
        <p:spPr>
          <a:xfrm>
            <a:off x="5465329" y="4697941"/>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60" dirty="0">
                <a:solidFill>
                  <a:schemeClr val="dk1"/>
                </a:solidFill>
                <a:latin typeface="微软雅黑" panose="020B0503020204020204" charset="-122"/>
                <a:ea typeface="微软雅黑" panose="020B0503020204020204" charset="-122"/>
                <a:cs typeface="微软雅黑" panose="020B0503020204020204" charset="-122"/>
              </a:rPr>
              <a:t>(9</a:t>
            </a:r>
            <a:r>
              <a:rPr sz="1000" spc="-60" dirty="0">
                <a:solidFill>
                  <a:schemeClr val="dk1"/>
                </a:solidFill>
                <a:latin typeface="微软雅黑" panose="020B0503020204020204" charset="-122"/>
                <a:ea typeface="微软雅黑" panose="020B0503020204020204" charset="-122"/>
                <a:cs typeface="微软雅黑" panose="020B0503020204020204" charset="-122"/>
              </a:rPr>
              <a:t>－</a:t>
            </a:r>
            <a:r>
              <a:rPr sz="1000" b="1" spc="-60" dirty="0">
                <a:solidFill>
                  <a:schemeClr val="dk1"/>
                </a:solidFill>
                <a:latin typeface="微软雅黑" panose="020B0503020204020204" charset="-122"/>
                <a:ea typeface="微软雅黑" panose="020B0503020204020204" charset="-122"/>
                <a:cs typeface="微软雅黑" panose="020B0503020204020204" charset="-122"/>
              </a:rPr>
              <a:t>6</a:t>
            </a:r>
            <a:r>
              <a:rPr sz="1000" b="1" spc="-4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4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5" name="textbox 84"/>
          <p:cNvSpPr/>
          <p:nvPr>
            <p:custDataLst>
              <p:tags r:id="rId47"/>
            </p:custDataLst>
          </p:nvPr>
        </p:nvSpPr>
        <p:spPr>
          <a:xfrm>
            <a:off x="6094730" y="2615585"/>
            <a:ext cx="5205729" cy="2252979"/>
          </a:xfrm>
          <a:prstGeom prst="rect">
            <a:avLst/>
          </a:prstGeom>
        </p:spPr>
        <p:txBody>
          <a:bodyPr vert="horz" wrap="square" lIns="0" tIns="0" rIns="0" bIns="0"/>
          <a:lstStyle/>
          <a:p>
            <a:pPr algn="l" rtl="0" eaLnBrk="0">
              <a:lnSpc>
                <a:spcPct val="89000"/>
              </a:lnSpc>
            </a:pPr>
            <a:endParaRPr lang="zh-CN"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6510" indent="-3175" algn="l" rtl="0" eaLnBrk="0">
              <a:lnSpc>
                <a:spcPct val="120000"/>
              </a:lnSpc>
            </a:pPr>
            <a:r>
              <a:rPr lang="zh-CN" altLang="en-US" sz="1000" spc="-10" dirty="0">
                <a:solidFill>
                  <a:schemeClr val="dk1"/>
                </a:solidFill>
                <a:latin typeface="微软雅黑" panose="020B0503020204020204" charset="-122"/>
                <a:ea typeface="微软雅黑" panose="020B0503020204020204" charset="-122"/>
                <a:cs typeface="微软雅黑" panose="020B0503020204020204" charset="-122"/>
              </a:rPr>
              <a:t>式中，</a:t>
            </a:r>
            <a:r>
              <a:rPr lang="en-US" altLang="zh-CN" sz="1000" b="1" spc="-10" dirty="0" err="1">
                <a:solidFill>
                  <a:schemeClr val="dk1"/>
                </a:solidFill>
                <a:latin typeface="微软雅黑" panose="020B0503020204020204" charset="-122"/>
                <a:ea typeface="微软雅黑" panose="020B0503020204020204" charset="-122"/>
                <a:cs typeface="微软雅黑" panose="020B0503020204020204" charset="-122"/>
              </a:rPr>
              <a:t>P</a:t>
            </a:r>
            <a:r>
              <a:rPr lang="en-US" altLang="zh-CN" sz="900" b="1" spc="-10" baseline="-12000" dirty="0" err="1">
                <a:solidFill>
                  <a:schemeClr val="dk1"/>
                </a:solidFill>
                <a:latin typeface="微软雅黑" panose="020B0503020204020204" charset="-122"/>
                <a:ea typeface="微软雅黑" panose="020B0503020204020204" charset="-122"/>
                <a:cs typeface="微软雅黑" panose="020B0503020204020204" charset="-122"/>
              </a:rPr>
              <a:t>χ</a:t>
            </a:r>
            <a:r>
              <a:rPr lang="zh-CN" altLang="en-US" sz="1000" spc="-1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00" b="1" spc="0" dirty="0" err="1">
                <a:solidFill>
                  <a:schemeClr val="dk1"/>
                </a:solidFill>
                <a:latin typeface="微软雅黑" panose="020B0503020204020204" charset="-122"/>
                <a:ea typeface="微软雅黑" panose="020B0503020204020204" charset="-122"/>
                <a:cs typeface="微软雅黑" panose="020B0503020204020204" charset="-122"/>
              </a:rPr>
              <a:t>I</a:t>
            </a:r>
            <a:r>
              <a:rPr lang="en-US" altLang="zh-CN" sz="900" b="1" spc="-10" baseline="-12000" dirty="0" err="1">
                <a:solidFill>
                  <a:schemeClr val="dk1"/>
                </a:solidFill>
                <a:latin typeface="微软雅黑" panose="020B0503020204020204" charset="-122"/>
                <a:ea typeface="微软雅黑" panose="020B0503020204020204" charset="-122"/>
                <a:cs typeface="微软雅黑" panose="020B0503020204020204" charset="-122"/>
              </a:rPr>
              <a:t>χ</a:t>
            </a:r>
            <a:r>
              <a:rPr lang="zh-CN" altLang="en-US" sz="1000" spc="-10" dirty="0">
                <a:solidFill>
                  <a:schemeClr val="dk1"/>
                </a:solidFill>
                <a:latin typeface="微软雅黑" panose="020B0503020204020204" charset="-122"/>
                <a:ea typeface="微软雅黑" panose="020B0503020204020204" charset="-122"/>
                <a:cs typeface="微软雅黑" panose="020B0503020204020204" charset="-122"/>
              </a:rPr>
              <a:t>为距声源</a:t>
            </a:r>
            <a:r>
              <a:rPr lang="en-US" altLang="zh-CN" sz="1000" b="1" spc="-10" dirty="0">
                <a:solidFill>
                  <a:schemeClr val="dk1"/>
                </a:solidFill>
                <a:latin typeface="微软雅黑" panose="020B0503020204020204" charset="-122"/>
                <a:ea typeface="微软雅黑" panose="020B0503020204020204" charset="-122"/>
                <a:cs typeface="微软雅黑" panose="020B0503020204020204" charset="-122"/>
              </a:rPr>
              <a:t>χ</a:t>
            </a:r>
            <a:r>
              <a:rPr lang="zh-CN" altLang="en-US" sz="1000" spc="-10" dirty="0">
                <a:solidFill>
                  <a:schemeClr val="dk1"/>
                </a:solidFill>
                <a:latin typeface="微软雅黑" panose="020B0503020204020204" charset="-122"/>
                <a:ea typeface="微软雅黑" panose="020B0503020204020204" charset="-122"/>
                <a:cs typeface="微软雅黑" panose="020B0503020204020204" charset="-122"/>
              </a:rPr>
              <a:t>处的声压和声强。</a:t>
            </a:r>
            <a:r>
              <a:rPr lang="en-US" altLang="zh-CN" sz="1000" b="1" spc="-10" dirty="0">
                <a:solidFill>
                  <a:schemeClr val="dk1"/>
                </a:solidFill>
                <a:latin typeface="微软雅黑" panose="020B0503020204020204" charset="-122"/>
                <a:ea typeface="微软雅黑" panose="020B0503020204020204" charset="-122"/>
                <a:cs typeface="微软雅黑" panose="020B0503020204020204" charset="-122"/>
              </a:rPr>
              <a:t>χ</a:t>
            </a:r>
            <a:r>
              <a:rPr lang="zh-CN" altLang="en-US" sz="1000" spc="-10" dirty="0">
                <a:solidFill>
                  <a:schemeClr val="dk1"/>
                </a:solidFill>
                <a:latin typeface="微软雅黑" panose="020B0503020204020204" charset="-122"/>
                <a:ea typeface="微软雅黑" panose="020B0503020204020204" charset="-122"/>
                <a:cs typeface="微软雅黑" panose="020B0503020204020204" charset="-122"/>
              </a:rPr>
              <a:t>为声波与声源间的距离。</a:t>
            </a:r>
            <a:r>
              <a:rPr lang="en-US" altLang="zh-CN" sz="1000" b="1" spc="-10" dirty="0">
                <a:solidFill>
                  <a:schemeClr val="dk1"/>
                </a:solidFill>
                <a:latin typeface="微软雅黑" panose="020B0503020204020204" charset="-122"/>
                <a:ea typeface="微软雅黑" panose="020B0503020204020204" charset="-122"/>
                <a:cs typeface="微软雅黑" panose="020B0503020204020204" charset="-122"/>
              </a:rPr>
              <a:t>α</a:t>
            </a:r>
            <a:r>
              <a:rPr lang="zh-CN" altLang="en-US" sz="1000" spc="-10" dirty="0">
                <a:solidFill>
                  <a:schemeClr val="dk1"/>
                </a:solidFill>
                <a:latin typeface="微软雅黑" panose="020B0503020204020204" charset="-122"/>
                <a:ea typeface="微软雅黑" panose="020B0503020204020204" charset="-122"/>
                <a:cs typeface="微软雅黑" panose="020B0503020204020204" charset="-122"/>
              </a:rPr>
              <a:t>为衰减系数，单位</a:t>
            </a:r>
            <a:r>
              <a:rPr lang="zh-CN" altLang="en-US" sz="1000" spc="20" dirty="0">
                <a:solidFill>
                  <a:schemeClr val="dk1"/>
                </a:solidFill>
                <a:latin typeface="微软雅黑" panose="020B0503020204020204" charset="-122"/>
                <a:ea typeface="微软雅黑" panose="020B0503020204020204" charset="-122"/>
                <a:cs typeface="微软雅黑" panose="020B0503020204020204" charset="-122"/>
              </a:rPr>
              <a:t>为</a:t>
            </a:r>
            <a:r>
              <a:rPr lang="en-US" altLang="zh-CN" sz="1000" b="1" spc="0" dirty="0">
                <a:solidFill>
                  <a:schemeClr val="dk1"/>
                </a:solidFill>
                <a:latin typeface="微软雅黑" panose="020B0503020204020204" charset="-122"/>
                <a:ea typeface="微软雅黑" panose="020B0503020204020204" charset="-122"/>
                <a:cs typeface="微软雅黑" panose="020B0503020204020204" charset="-122"/>
              </a:rPr>
              <a:t>Np</a:t>
            </a:r>
            <a:r>
              <a:rPr lang="en-US" altLang="zh-CN" sz="1000" b="1"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00" b="1" spc="0" dirty="0">
                <a:solidFill>
                  <a:schemeClr val="dk1"/>
                </a:solidFill>
                <a:latin typeface="微软雅黑" panose="020B0503020204020204" charset="-122"/>
                <a:ea typeface="微软雅黑" panose="020B0503020204020204" charset="-122"/>
                <a:cs typeface="微软雅黑" panose="020B0503020204020204" charset="-122"/>
              </a:rPr>
              <a:t>cm</a:t>
            </a:r>
            <a:r>
              <a:rPr lang="en-US" altLang="zh-CN" sz="1000" b="1" spc="2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00" spc="20" dirty="0">
                <a:solidFill>
                  <a:schemeClr val="dk1"/>
                </a:solidFill>
                <a:latin typeface="微软雅黑" panose="020B0503020204020204" charset="-122"/>
                <a:ea typeface="微软雅黑" panose="020B0503020204020204" charset="-122"/>
                <a:cs typeface="微软雅黑" panose="020B0503020204020204" charset="-122"/>
              </a:rPr>
              <a:t>奈培</a:t>
            </a:r>
            <a:r>
              <a:rPr lang="en-US" altLang="zh-CN" sz="1000" b="1" spc="1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厘米</a:t>
            </a:r>
            <a:r>
              <a:rPr lang="en-US" altLang="zh-CN" sz="1000" b="1" spc="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40000"/>
              </a:lnSpc>
              <a:spcBef>
                <a:spcPts val="590"/>
              </a:spcBef>
            </a:pPr>
            <a:r>
              <a:rPr lang="zh-CN" altLang="en-US" sz="1000" spc="50" dirty="0">
                <a:solidFill>
                  <a:schemeClr val="dk1"/>
                </a:solidFill>
                <a:latin typeface="微软雅黑" panose="020B0503020204020204" charset="-122"/>
                <a:ea typeface="微软雅黑" panose="020B0503020204020204" charset="-122"/>
                <a:cs typeface="微软雅黑" panose="020B0503020204020204" charset="-122"/>
              </a:rPr>
              <a:t>在理想介质中，声波的衰减仅来自声波的扩散，即随着声波传播距离的增</a:t>
            </a:r>
            <a:r>
              <a:rPr lang="zh-CN" altLang="en-US" sz="1000" spc="30" dirty="0">
                <a:solidFill>
                  <a:schemeClr val="dk1"/>
                </a:solidFill>
                <a:latin typeface="微软雅黑" panose="020B0503020204020204" charset="-122"/>
                <a:ea typeface="微软雅黑" panose="020B0503020204020204" charset="-122"/>
                <a:cs typeface="微软雅黑" panose="020B0503020204020204" charset="-122"/>
              </a:rPr>
              <a:t>加</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而引起</a:t>
            </a:r>
            <a:r>
              <a:rPr lang="zh-CN" altLang="en-US" sz="1000" spc="50" dirty="0">
                <a:solidFill>
                  <a:schemeClr val="dk1"/>
                </a:solidFill>
                <a:latin typeface="微软雅黑" panose="020B0503020204020204" charset="-122"/>
                <a:ea typeface="微软雅黑" panose="020B0503020204020204" charset="-122"/>
                <a:cs typeface="微软雅黑" panose="020B0503020204020204" charset="-122"/>
              </a:rPr>
              <a:t>声能的减弱。散射衰减是指超声波在介质中传播时，固体介质中的颗粒界面或</a:t>
            </a:r>
            <a:r>
              <a:rPr lang="zh-CN" altLang="en-US" sz="1000" spc="30" dirty="0">
                <a:solidFill>
                  <a:schemeClr val="dk1"/>
                </a:solidFill>
                <a:latin typeface="微软雅黑" panose="020B0503020204020204" charset="-122"/>
                <a:ea typeface="微软雅黑" panose="020B0503020204020204" charset="-122"/>
                <a:cs typeface="微软雅黑" panose="020B0503020204020204" charset="-122"/>
              </a:rPr>
              <a:t>流</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体介质</a:t>
            </a:r>
            <a:r>
              <a:rPr lang="zh-CN" altLang="en-US" sz="1000" spc="50" dirty="0">
                <a:solidFill>
                  <a:schemeClr val="dk1"/>
                </a:solidFill>
                <a:latin typeface="微软雅黑" panose="020B0503020204020204" charset="-122"/>
                <a:ea typeface="微软雅黑" panose="020B0503020204020204" charset="-122"/>
                <a:cs typeface="微软雅黑" panose="020B0503020204020204" charset="-122"/>
              </a:rPr>
              <a:t>中的悬浮粒子使声波产生散射，其中一部分声能不再沿原来的传播方向运动，</a:t>
            </a:r>
            <a:r>
              <a:rPr lang="zh-CN" altLang="en-US" sz="1000" spc="30" dirty="0">
                <a:solidFill>
                  <a:schemeClr val="dk1"/>
                </a:solidFill>
                <a:latin typeface="微软雅黑" panose="020B0503020204020204" charset="-122"/>
                <a:ea typeface="微软雅黑" panose="020B0503020204020204" charset="-122"/>
                <a:cs typeface="微软雅黑" panose="020B0503020204020204" charset="-122"/>
              </a:rPr>
              <a:t>从</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而形成</a:t>
            </a:r>
            <a:r>
              <a:rPr lang="zh-CN" altLang="en-US" sz="1000" spc="40" dirty="0">
                <a:solidFill>
                  <a:schemeClr val="dk1"/>
                </a:solidFill>
                <a:latin typeface="微软雅黑" panose="020B0503020204020204" charset="-122"/>
                <a:ea typeface="微软雅黑" panose="020B0503020204020204" charset="-122"/>
                <a:cs typeface="微软雅黑" panose="020B0503020204020204" charset="-122"/>
              </a:rPr>
              <a:t>散射。散射衰减与散射粒子的形状、尺寸、数量、介质的性质和散射粒子</a:t>
            </a:r>
            <a:r>
              <a:rPr lang="zh-CN" altLang="en-US" sz="1000" spc="20" dirty="0">
                <a:solidFill>
                  <a:schemeClr val="dk1"/>
                </a:solidFill>
                <a:latin typeface="微软雅黑" panose="020B0503020204020204" charset="-122"/>
                <a:ea typeface="微软雅黑" panose="020B0503020204020204" charset="-122"/>
                <a:cs typeface="微软雅黑" panose="020B0503020204020204" charset="-122"/>
              </a:rPr>
              <a:t>的</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性质有关。</a:t>
            </a:r>
            <a:r>
              <a:rPr lang="zh-CN" altLang="en-US" sz="1000" spc="50" dirty="0">
                <a:solidFill>
                  <a:schemeClr val="dk1"/>
                </a:solidFill>
                <a:latin typeface="微软雅黑" panose="020B0503020204020204" charset="-122"/>
                <a:ea typeface="微软雅黑" panose="020B0503020204020204" charset="-122"/>
                <a:cs typeface="微软雅黑" panose="020B0503020204020204" charset="-122"/>
              </a:rPr>
              <a:t>吸收衰减是由于介质黏滞性，使超声波在介质中传播时造成质点间的内摩擦，</a:t>
            </a:r>
            <a:r>
              <a:rPr lang="zh-CN" altLang="en-US" sz="1000" spc="30" dirty="0">
                <a:solidFill>
                  <a:schemeClr val="dk1"/>
                </a:solidFill>
                <a:latin typeface="微软雅黑" panose="020B0503020204020204" charset="-122"/>
                <a:ea typeface="微软雅黑" panose="020B0503020204020204" charset="-122"/>
                <a:cs typeface="微软雅黑" panose="020B0503020204020204" charset="-122"/>
              </a:rPr>
              <a:t>从</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而使一</a:t>
            </a:r>
            <a:r>
              <a:rPr lang="zh-CN" altLang="en-US" sz="1000" spc="10" dirty="0">
                <a:solidFill>
                  <a:schemeClr val="dk1"/>
                </a:solidFill>
                <a:latin typeface="微软雅黑" panose="020B0503020204020204" charset="-122"/>
                <a:ea typeface="微软雅黑" panose="020B0503020204020204" charset="-122"/>
                <a:cs typeface="微软雅黑" panose="020B0503020204020204" charset="-122"/>
              </a:rPr>
              <a:t>部分声能转换为热能，通过热传导进行热交换，导致声能的损</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耗。</a:t>
            </a:r>
            <a:endParaRPr lang="zh-CN"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91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6" name="textbox 88"/>
          <p:cNvSpPr/>
          <p:nvPr>
            <p:custDataLst>
              <p:tags r:id="rId48"/>
            </p:custDataLst>
          </p:nvPr>
        </p:nvSpPr>
        <p:spPr>
          <a:xfrm>
            <a:off x="6105964" y="1710518"/>
            <a:ext cx="5193029" cy="387984"/>
          </a:xfrm>
          <a:prstGeom prst="rect">
            <a:avLst/>
          </a:prstGeom>
        </p:spPr>
        <p:txBody>
          <a:bodyPr vert="horz" wrap="square" lIns="0" tIns="0" rIns="0" bIns="0"/>
          <a:lstStyle/>
          <a:p>
            <a:pPr algn="l" rtl="0" eaLnBrk="0">
              <a:lnSpc>
                <a:spcPct val="80000"/>
              </a:lnSpc>
            </a:pPr>
            <a:endParaRPr lang="en-US" altLang="en-US" sz="100" dirty="0">
              <a:solidFill>
                <a:schemeClr val="dk1"/>
              </a:solidFill>
              <a:latin typeface="微软雅黑" panose="020B0503020204020204" charset="-122"/>
              <a:ea typeface="微软雅黑" panose="020B0503020204020204" charset="-122"/>
            </a:endParaRPr>
          </a:p>
          <a:p>
            <a:pPr marL="12700" indent="255270" algn="l" rtl="0" eaLnBrk="0">
              <a:lnSpc>
                <a:spcPct val="119000"/>
              </a:lnSpc>
            </a:pPr>
            <a:r>
              <a:rPr sz="1000" spc="40" dirty="0">
                <a:solidFill>
                  <a:schemeClr val="dk1"/>
                </a:solidFill>
                <a:latin typeface="微软雅黑" panose="020B0503020204020204" charset="-122"/>
                <a:ea typeface="微软雅黑" panose="020B0503020204020204" charset="-122"/>
                <a:cs typeface="微软雅黑" panose="020B0503020204020204" charset="-122"/>
              </a:rPr>
              <a:t>声波在介质中传播时，随着传播距离的增加，能量逐渐衰减，其衰</a:t>
            </a:r>
            <a:r>
              <a:rPr sz="1000" spc="20" dirty="0">
                <a:solidFill>
                  <a:schemeClr val="dk1"/>
                </a:solidFill>
                <a:latin typeface="微软雅黑" panose="020B0503020204020204" charset="-122"/>
                <a:ea typeface="微软雅黑" panose="020B0503020204020204" charset="-122"/>
                <a:cs typeface="微软雅黑" panose="020B0503020204020204" charset="-122"/>
              </a:rPr>
              <a:t>减</a:t>
            </a:r>
            <a:r>
              <a:rPr sz="1000" spc="0" dirty="0">
                <a:solidFill>
                  <a:schemeClr val="dk1"/>
                </a:solidFill>
                <a:latin typeface="微软雅黑" panose="020B0503020204020204" charset="-122"/>
                <a:ea typeface="微软雅黑" panose="020B0503020204020204" charset="-122"/>
                <a:cs typeface="微软雅黑" panose="020B0503020204020204" charset="-122"/>
              </a:rPr>
              <a:t>的程度与声波</a:t>
            </a:r>
            <a:r>
              <a:rPr sz="1000" spc="20" dirty="0">
                <a:solidFill>
                  <a:schemeClr val="dk1"/>
                </a:solidFill>
                <a:latin typeface="微软雅黑" panose="020B0503020204020204" charset="-122"/>
                <a:ea typeface="微软雅黑" panose="020B0503020204020204" charset="-122"/>
                <a:cs typeface="微软雅黑" panose="020B0503020204020204" charset="-122"/>
              </a:rPr>
              <a:t>的扩散</a:t>
            </a:r>
            <a:r>
              <a:rPr sz="1000" spc="20" dirty="0">
                <a:solidFill>
                  <a:schemeClr val="dk1"/>
                </a:solidFill>
                <a:latin typeface="微软雅黑" panose="020B0503020204020204" charset="-122"/>
                <a:ea typeface="微软雅黑" panose="020B0503020204020204" charset="-122"/>
                <a:cs typeface="MS Gothic" panose="020B0609070205080204" charset="-128"/>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散射及吸收等因素有关。其声压和</a:t>
            </a:r>
            <a:r>
              <a:rPr sz="1000" spc="10" dirty="0">
                <a:solidFill>
                  <a:schemeClr val="dk1"/>
                </a:solidFill>
                <a:latin typeface="微软雅黑" panose="020B0503020204020204" charset="-122"/>
                <a:ea typeface="微软雅黑" panose="020B0503020204020204" charset="-122"/>
                <a:cs typeface="微软雅黑" panose="020B0503020204020204" charset="-122"/>
              </a:rPr>
              <a:t>声</a:t>
            </a:r>
            <a:r>
              <a:rPr sz="1000" spc="0" dirty="0">
                <a:solidFill>
                  <a:schemeClr val="dk1"/>
                </a:solidFill>
                <a:latin typeface="微软雅黑" panose="020B0503020204020204" charset="-122"/>
                <a:ea typeface="微软雅黑" panose="020B0503020204020204" charset="-122"/>
                <a:cs typeface="微软雅黑" panose="020B0503020204020204" charset="-122"/>
              </a:rPr>
              <a:t>强的衰减规律为</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7" name="textbox 91"/>
          <p:cNvSpPr/>
          <p:nvPr>
            <p:custDataLst>
              <p:tags r:id="rId49"/>
            </p:custDataLst>
          </p:nvPr>
        </p:nvSpPr>
        <p:spPr>
          <a:xfrm>
            <a:off x="8353467" y="2115075"/>
            <a:ext cx="640715" cy="45974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9845" indent="-17145" algn="l" rtl="0" eaLnBrk="0">
              <a:lnSpc>
                <a:spcPct val="151000"/>
              </a:lnSpc>
            </a:pPr>
            <a:r>
              <a:rPr sz="1400" b="1" spc="-30" baseline="-11000" dirty="0">
                <a:solidFill>
                  <a:schemeClr val="dk1"/>
                </a:solidFill>
                <a:latin typeface="微软雅黑" panose="020B0503020204020204" charset="-122"/>
                <a:ea typeface="微软雅黑" panose="020B0503020204020204" charset="-122"/>
                <a:cs typeface="微软雅黑" panose="020B0503020204020204" charset="-122"/>
              </a:rPr>
              <a:t>P</a:t>
            </a:r>
            <a:r>
              <a:rPr sz="800" b="1" spc="-30" baseline="-33000" dirty="0">
                <a:solidFill>
                  <a:schemeClr val="dk1"/>
                </a:solidFill>
                <a:latin typeface="微软雅黑" panose="020B0503020204020204" charset="-122"/>
                <a:ea typeface="微软雅黑" panose="020B0503020204020204" charset="-122"/>
                <a:cs typeface="微软雅黑" panose="020B0503020204020204" charset="-122"/>
              </a:rPr>
              <a:t>χ</a:t>
            </a:r>
            <a:r>
              <a:rPr sz="1400" spc="-30" baseline="-7000" dirty="0">
                <a:solidFill>
                  <a:schemeClr val="dk1"/>
                </a:solidFill>
                <a:latin typeface="微软雅黑" panose="020B0503020204020204" charset="-122"/>
                <a:ea typeface="微软雅黑" panose="020B0503020204020204" charset="-122"/>
                <a:cs typeface="微软雅黑" panose="020B0503020204020204" charset="-122"/>
              </a:rPr>
              <a:t>＝</a:t>
            </a:r>
            <a:r>
              <a:rPr sz="1400" b="1" spc="-10" baseline="-11000" dirty="0">
                <a:solidFill>
                  <a:schemeClr val="dk1"/>
                </a:solidFill>
                <a:latin typeface="微软雅黑" panose="020B0503020204020204" charset="-122"/>
                <a:ea typeface="微软雅黑" panose="020B0503020204020204" charset="-122"/>
                <a:cs typeface="微软雅黑" panose="020B0503020204020204" charset="-122"/>
              </a:rPr>
              <a:t>P</a:t>
            </a:r>
            <a:r>
              <a:rPr sz="800" b="1" spc="-30" baseline="-52000" dirty="0">
                <a:solidFill>
                  <a:schemeClr val="dk1"/>
                </a:solidFill>
                <a:latin typeface="微软雅黑" panose="020B0503020204020204" charset="-122"/>
                <a:ea typeface="微软雅黑" panose="020B0503020204020204" charset="-122"/>
                <a:cs typeface="微软雅黑" panose="020B0503020204020204" charset="-122"/>
              </a:rPr>
              <a:t>0</a:t>
            </a:r>
            <a:r>
              <a:rPr sz="1400" b="1" spc="0" baseline="-11000" dirty="0">
                <a:solidFill>
                  <a:schemeClr val="dk1"/>
                </a:solidFill>
                <a:latin typeface="微软雅黑" panose="020B0503020204020204" charset="-122"/>
                <a:ea typeface="微软雅黑" panose="020B0503020204020204" charset="-122"/>
                <a:cs typeface="微软雅黑" panose="020B0503020204020204" charset="-122"/>
              </a:rPr>
              <a:t>e</a:t>
            </a:r>
            <a:r>
              <a:rPr sz="800" spc="-30" baseline="39000" dirty="0">
                <a:solidFill>
                  <a:schemeClr val="dk1"/>
                </a:solidFill>
                <a:latin typeface="微软雅黑" panose="020B0503020204020204" charset="-122"/>
                <a:ea typeface="微软雅黑" panose="020B0503020204020204" charset="-122"/>
                <a:cs typeface="微软雅黑" panose="020B0503020204020204" charset="-122"/>
              </a:rPr>
              <a:t>－</a:t>
            </a:r>
            <a:r>
              <a:rPr sz="800" b="1" spc="-30" baseline="46000" dirty="0">
                <a:solidFill>
                  <a:schemeClr val="dk1"/>
                </a:solidFill>
                <a:latin typeface="微软雅黑" panose="020B0503020204020204" charset="-122"/>
                <a:ea typeface="微软雅黑" panose="020B0503020204020204" charset="-122"/>
                <a:cs typeface="微软雅黑" panose="020B0503020204020204" charset="-122"/>
              </a:rPr>
              <a:t>αχ</a:t>
            </a:r>
            <a:r>
              <a:rPr sz="1500" b="1" spc="-50" baseline="-10000" dirty="0">
                <a:solidFill>
                  <a:schemeClr val="dk1"/>
                </a:solidFill>
                <a:latin typeface="微软雅黑" panose="020B0503020204020204" charset="-122"/>
                <a:ea typeface="微软雅黑" panose="020B0503020204020204" charset="-122"/>
                <a:cs typeface="微软雅黑" panose="020B0503020204020204" charset="-122"/>
              </a:rPr>
              <a:t>I</a:t>
            </a:r>
            <a:r>
              <a:rPr sz="900" b="1" spc="-50" baseline="-29000" dirty="0">
                <a:solidFill>
                  <a:schemeClr val="dk1"/>
                </a:solidFill>
                <a:latin typeface="微软雅黑" panose="020B0503020204020204" charset="-122"/>
                <a:ea typeface="微软雅黑" panose="020B0503020204020204" charset="-122"/>
                <a:cs typeface="微软雅黑" panose="020B0503020204020204" charset="-122"/>
              </a:rPr>
              <a:t>χ</a:t>
            </a:r>
            <a:r>
              <a:rPr sz="1500" spc="-50" baseline="-7000" dirty="0">
                <a:solidFill>
                  <a:schemeClr val="dk1"/>
                </a:solidFill>
                <a:latin typeface="微软雅黑" panose="020B0503020204020204" charset="-122"/>
                <a:ea typeface="微软雅黑" panose="020B0503020204020204" charset="-122"/>
                <a:cs typeface="微软雅黑" panose="020B0503020204020204" charset="-122"/>
              </a:rPr>
              <a:t>＝</a:t>
            </a:r>
            <a:r>
              <a:rPr sz="1500" b="1" spc="-20" baseline="-10000" dirty="0">
                <a:solidFill>
                  <a:schemeClr val="dk1"/>
                </a:solidFill>
                <a:latin typeface="微软雅黑" panose="020B0503020204020204" charset="-122"/>
                <a:ea typeface="微软雅黑" panose="020B0503020204020204" charset="-122"/>
                <a:cs typeface="微软雅黑" panose="020B0503020204020204" charset="-122"/>
              </a:rPr>
              <a:t>I</a:t>
            </a:r>
            <a:r>
              <a:rPr sz="900" b="1" spc="-50" baseline="-46000" dirty="0">
                <a:solidFill>
                  <a:schemeClr val="dk1"/>
                </a:solidFill>
                <a:latin typeface="微软雅黑" panose="020B0503020204020204" charset="-122"/>
                <a:ea typeface="微软雅黑" panose="020B0503020204020204" charset="-122"/>
                <a:cs typeface="微软雅黑" panose="020B0503020204020204" charset="-122"/>
              </a:rPr>
              <a:t>0</a:t>
            </a:r>
            <a:r>
              <a:rPr sz="1500" b="1" spc="0" baseline="-10000" dirty="0">
                <a:solidFill>
                  <a:schemeClr val="dk1"/>
                </a:solidFill>
                <a:latin typeface="微软雅黑" panose="020B0503020204020204" charset="-122"/>
                <a:ea typeface="微软雅黑" panose="020B0503020204020204" charset="-122"/>
                <a:cs typeface="微软雅黑" panose="020B0503020204020204" charset="-122"/>
              </a:rPr>
              <a:t>e</a:t>
            </a:r>
            <a:r>
              <a:rPr sz="900" spc="-50" baseline="35000" dirty="0">
                <a:solidFill>
                  <a:schemeClr val="dk1"/>
                </a:solidFill>
                <a:latin typeface="微软雅黑" panose="020B0503020204020204" charset="-122"/>
                <a:ea typeface="微软雅黑" panose="020B0503020204020204" charset="-122"/>
                <a:cs typeface="微软雅黑" panose="020B0503020204020204" charset="-122"/>
              </a:rPr>
              <a:t>－</a:t>
            </a:r>
            <a:r>
              <a:rPr sz="900" b="1" spc="-50" baseline="35000" dirty="0">
                <a:solidFill>
                  <a:schemeClr val="dk1"/>
                </a:solidFill>
                <a:latin typeface="微软雅黑" panose="020B0503020204020204" charset="-122"/>
                <a:ea typeface="微软雅黑" panose="020B0503020204020204" charset="-122"/>
                <a:cs typeface="微软雅黑" panose="020B0503020204020204" charset="-122"/>
              </a:rPr>
              <a:t>2αχ</a:t>
            </a:r>
            <a:endParaRPr lang="en-US" altLang="en-US" sz="900" b="1" spc="-50" baseline="35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9" name="textbox 93"/>
          <p:cNvSpPr/>
          <p:nvPr>
            <p:custDataLst>
              <p:tags r:id="rId50"/>
            </p:custDataLst>
          </p:nvPr>
        </p:nvSpPr>
        <p:spPr>
          <a:xfrm>
            <a:off x="10916929" y="2169955"/>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10" dirty="0">
                <a:solidFill>
                  <a:schemeClr val="dk1"/>
                </a:solidFill>
                <a:latin typeface="微软雅黑" panose="020B0503020204020204" charset="-122"/>
                <a:ea typeface="微软雅黑" panose="020B0503020204020204" charset="-122"/>
                <a:cs typeface="微软雅黑" panose="020B0503020204020204" charset="-122"/>
              </a:rPr>
              <a:t>(9</a:t>
            </a:r>
            <a:r>
              <a:rPr sz="900" spc="-10" dirty="0">
                <a:solidFill>
                  <a:schemeClr val="dk1"/>
                </a:solidFill>
                <a:latin typeface="微软雅黑" panose="020B0503020204020204" charset="-122"/>
                <a:ea typeface="微软雅黑" panose="020B0503020204020204" charset="-122"/>
                <a:cs typeface="微软雅黑" panose="020B0503020204020204" charset="-122"/>
              </a:rPr>
              <a:t>－</a:t>
            </a:r>
            <a:r>
              <a:rPr sz="900" b="1" spc="-10" dirty="0">
                <a:solidFill>
                  <a:schemeClr val="dk1"/>
                </a:solidFill>
                <a:latin typeface="微软雅黑" panose="020B0503020204020204" charset="-122"/>
                <a:ea typeface="微软雅黑" panose="020B0503020204020204" charset="-122"/>
                <a:cs typeface="微软雅黑" panose="020B0503020204020204" charset="-122"/>
              </a:rPr>
              <a:t>7</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0" name="textbox 94"/>
          <p:cNvSpPr/>
          <p:nvPr>
            <p:custDataLst>
              <p:tags r:id="rId51"/>
            </p:custDataLst>
          </p:nvPr>
        </p:nvSpPr>
        <p:spPr>
          <a:xfrm>
            <a:off x="10916929" y="2405324"/>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10" dirty="0">
                <a:solidFill>
                  <a:schemeClr val="dk1"/>
                </a:solidFill>
                <a:latin typeface="微软雅黑" panose="020B0503020204020204" charset="-122"/>
                <a:ea typeface="微软雅黑" panose="020B0503020204020204" charset="-122"/>
                <a:cs typeface="微软雅黑" panose="020B0503020204020204" charset="-122"/>
              </a:rPr>
              <a:t>(9</a:t>
            </a:r>
            <a:r>
              <a:rPr sz="900" spc="-10" dirty="0">
                <a:solidFill>
                  <a:schemeClr val="dk1"/>
                </a:solidFill>
                <a:latin typeface="微软雅黑" panose="020B0503020204020204" charset="-122"/>
                <a:ea typeface="微软雅黑" panose="020B0503020204020204" charset="-122"/>
                <a:cs typeface="微软雅黑" panose="020B0503020204020204" charset="-122"/>
              </a:rPr>
              <a:t>－</a:t>
            </a:r>
            <a:r>
              <a:rPr sz="900" b="1" spc="-10" dirty="0">
                <a:solidFill>
                  <a:schemeClr val="dk1"/>
                </a:solidFill>
                <a:latin typeface="微软雅黑" panose="020B0503020204020204" charset="-122"/>
                <a:ea typeface="微软雅黑" panose="020B0503020204020204" charset="-122"/>
                <a:cs typeface="微软雅黑" panose="020B0503020204020204" charset="-122"/>
              </a:rPr>
              <a:t>8</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5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 name="图片 1"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3" name="文本框 2"/>
          <p:cNvSpPr txBox="1"/>
          <p:nvPr/>
        </p:nvSpPr>
        <p:spPr>
          <a:xfrm>
            <a:off x="142875" y="172995"/>
            <a:ext cx="6098058" cy="345440"/>
          </a:xfrm>
          <a:prstGeom prst="rect">
            <a:avLst/>
          </a:prstGeom>
          <a:noFill/>
        </p:spPr>
        <p:txBody>
          <a:bodyPr wrap="square">
            <a:spAutoFit/>
          </a:bodyPr>
          <a:lstStyle/>
          <a:p>
            <a:pPr marL="13970" algn="l" rtl="0" eaLnBrk="0">
              <a:lnSpc>
                <a:spcPct val="92000"/>
              </a:lnSpc>
              <a:spcBef>
                <a:spcPts val="0"/>
              </a:spcBef>
            </a:pP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9.1.2</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超声波传感器的</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应</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用</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92"/>
          <p:cNvPicPr>
            <a:picLocks noChangeAspect="1"/>
          </p:cNvPicPr>
          <p:nvPr/>
        </p:nvPicPr>
        <p:blipFill>
          <a:blip r:embed="rId5"/>
          <a:stretch>
            <a:fillRect/>
          </a:stretch>
        </p:blipFill>
        <p:spPr>
          <a:xfrm rot="21600000">
            <a:off x="253777" y="520140"/>
            <a:ext cx="4552796" cy="45719"/>
          </a:xfrm>
          <a:prstGeom prst="rect">
            <a:avLst/>
          </a:prstGeom>
        </p:spPr>
      </p:pic>
      <p:sp>
        <p:nvSpPr>
          <p:cNvPr id="5" name="textbox 85"/>
          <p:cNvSpPr/>
          <p:nvPr>
            <p:custDataLst>
              <p:tags r:id="rId6"/>
            </p:custDataLst>
          </p:nvPr>
        </p:nvSpPr>
        <p:spPr>
          <a:xfrm>
            <a:off x="248683" y="696024"/>
            <a:ext cx="5355878" cy="2071890"/>
          </a:xfrm>
          <a:prstGeom prst="rect">
            <a:avLst/>
          </a:prstGeom>
        </p:spPr>
        <p:txBody>
          <a:bodyPr vert="horz" wrap="square" lIns="0" tIns="0" rIns="0" bIns="0"/>
          <a:lstStyle/>
          <a:p>
            <a:pPr algn="l" rtl="0" eaLnBrk="0">
              <a:lnSpc>
                <a:spcPct val="84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28000"/>
              </a:lnSpc>
            </a:pPr>
            <a:r>
              <a:rPr sz="1100" spc="80" dirty="0">
                <a:solidFill>
                  <a:schemeClr val="dk1"/>
                </a:solidFill>
                <a:latin typeface="微软雅黑" panose="020B0503020204020204" charset="-122"/>
                <a:ea typeface="微软雅黑" panose="020B0503020204020204" charset="-122"/>
                <a:cs typeface="微软雅黑" panose="020B0503020204020204" charset="-122"/>
              </a:rPr>
              <a:t>利用超声波在超声场中的物理特性和各种效应而研制的装置可称为超声波传感器</a:t>
            </a:r>
            <a:r>
              <a:rPr sz="1100" spc="0" dirty="0">
                <a:solidFill>
                  <a:schemeClr val="dk1"/>
                </a:solidFill>
                <a:latin typeface="微软雅黑" panose="020B0503020204020204" charset="-122"/>
                <a:ea typeface="微软雅黑" panose="020B0503020204020204" charset="-122"/>
                <a:cs typeface="微软雅黑" panose="020B0503020204020204" charset="-122"/>
              </a:rPr>
              <a:t>、</a:t>
            </a:r>
            <a:r>
              <a:rPr sz="1100" spc="50" dirty="0">
                <a:solidFill>
                  <a:schemeClr val="dk1"/>
                </a:solidFill>
                <a:latin typeface="微软雅黑" panose="020B0503020204020204" charset="-122"/>
                <a:ea typeface="微软雅黑" panose="020B0503020204020204" charset="-122"/>
                <a:cs typeface="微软雅黑" panose="020B0503020204020204" charset="-122"/>
              </a:rPr>
              <a:t>换能器或探测器。超声波发射器和接收器简称为超声波探头。超声波探头按其</a:t>
            </a:r>
            <a:r>
              <a:rPr sz="1100" spc="30" dirty="0">
                <a:solidFill>
                  <a:schemeClr val="dk1"/>
                </a:solidFill>
                <a:latin typeface="微软雅黑" panose="020B0503020204020204" charset="-122"/>
                <a:ea typeface="微软雅黑" panose="020B0503020204020204" charset="-122"/>
                <a:cs typeface="微软雅黑" panose="020B0503020204020204" charset="-122"/>
              </a:rPr>
              <a:t>工</a:t>
            </a:r>
            <a:r>
              <a:rPr sz="1100" spc="0" dirty="0">
                <a:solidFill>
                  <a:schemeClr val="dk1"/>
                </a:solidFill>
                <a:latin typeface="微软雅黑" panose="020B0503020204020204" charset="-122"/>
                <a:ea typeface="微软雅黑" panose="020B0503020204020204" charset="-122"/>
                <a:cs typeface="微软雅黑" panose="020B0503020204020204" charset="-122"/>
              </a:rPr>
              <a:t>作原理</a:t>
            </a:r>
            <a:r>
              <a:rPr sz="1100" spc="10" dirty="0">
                <a:solidFill>
                  <a:schemeClr val="dk1"/>
                </a:solidFill>
                <a:latin typeface="微软雅黑" panose="020B0503020204020204" charset="-122"/>
                <a:ea typeface="微软雅黑" panose="020B0503020204020204" charset="-122"/>
                <a:cs typeface="微软雅黑" panose="020B0503020204020204" charset="-122"/>
              </a:rPr>
              <a:t>可分为压电式、磁致伸缩式</a:t>
            </a:r>
            <a:r>
              <a:rPr sz="1100" spc="0" dirty="0">
                <a:solidFill>
                  <a:schemeClr val="dk1"/>
                </a:solidFill>
                <a:latin typeface="微软雅黑" panose="020B0503020204020204" charset="-122"/>
                <a:ea typeface="微软雅黑" panose="020B0503020204020204" charset="-122"/>
                <a:cs typeface="微软雅黑" panose="020B0503020204020204" charset="-122"/>
              </a:rPr>
              <a:t>、电磁式等，其中以压电式最为常用。</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46000"/>
              </a:lnSpc>
              <a:spcBef>
                <a:spcPts val="25"/>
              </a:spcBef>
            </a:pPr>
            <a:r>
              <a:rPr sz="1100" spc="60" dirty="0">
                <a:solidFill>
                  <a:schemeClr val="dk1"/>
                </a:solidFill>
                <a:latin typeface="微软雅黑" panose="020B0503020204020204" charset="-122"/>
                <a:ea typeface="微软雅黑" panose="020B0503020204020204" charset="-122"/>
                <a:cs typeface="微软雅黑" panose="020B0503020204020204" charset="-122"/>
              </a:rPr>
              <a:t>压电式超声波探头常用的材料是压电晶体和压电陶瓷。它是利用压电材料的压电</a:t>
            </a:r>
            <a:r>
              <a:rPr sz="1100" spc="30" dirty="0">
                <a:solidFill>
                  <a:schemeClr val="dk1"/>
                </a:solidFill>
                <a:latin typeface="微软雅黑" panose="020B0503020204020204" charset="-122"/>
                <a:ea typeface="微软雅黑" panose="020B0503020204020204" charset="-122"/>
                <a:cs typeface="微软雅黑" panose="020B0503020204020204" charset="-122"/>
              </a:rPr>
              <a:t>效</a:t>
            </a:r>
            <a:r>
              <a:rPr sz="1100" spc="40" dirty="0">
                <a:solidFill>
                  <a:schemeClr val="dk1"/>
                </a:solidFill>
                <a:latin typeface="微软雅黑" panose="020B0503020204020204" charset="-122"/>
                <a:ea typeface="微软雅黑" panose="020B0503020204020204" charset="-122"/>
                <a:cs typeface="微软雅黑" panose="020B0503020204020204" charset="-122"/>
              </a:rPr>
              <a:t>应来工作的。逆压电效应是将高频电振动转换成高频机械振动，从而产生超声</a:t>
            </a:r>
            <a:r>
              <a:rPr sz="1100" spc="0" dirty="0">
                <a:solidFill>
                  <a:schemeClr val="dk1"/>
                </a:solidFill>
                <a:latin typeface="微软雅黑" panose="020B0503020204020204" charset="-122"/>
                <a:ea typeface="微软雅黑" panose="020B0503020204020204" charset="-122"/>
                <a:cs typeface="微软雅黑" panose="020B0503020204020204" charset="-122"/>
              </a:rPr>
              <a:t>波，可用</a:t>
            </a:r>
            <a:r>
              <a:rPr sz="1100" spc="40" dirty="0">
                <a:solidFill>
                  <a:schemeClr val="dk1"/>
                </a:solidFill>
                <a:latin typeface="微软雅黑" panose="020B0503020204020204" charset="-122"/>
                <a:ea typeface="微软雅黑" panose="020B0503020204020204" charset="-122"/>
                <a:cs typeface="微软雅黑" panose="020B0503020204020204" charset="-122"/>
              </a:rPr>
              <a:t>于发射探头。而正压电效应是将超声振动波转换成电信号，可用于接收探头。</a:t>
            </a:r>
            <a:r>
              <a:rPr sz="1100" spc="0" dirty="0">
                <a:solidFill>
                  <a:schemeClr val="dk1"/>
                </a:solidFill>
                <a:latin typeface="微软雅黑" panose="020B0503020204020204" charset="-122"/>
                <a:ea typeface="微软雅黑" panose="020B0503020204020204" charset="-122"/>
                <a:cs typeface="微软雅黑" panose="020B0503020204020204" charset="-122"/>
              </a:rPr>
              <a:t>压电式超</a:t>
            </a:r>
            <a:r>
              <a:rPr sz="1100" spc="-20" dirty="0">
                <a:solidFill>
                  <a:schemeClr val="dk1"/>
                </a:solidFill>
                <a:latin typeface="微软雅黑" panose="020B0503020204020204" charset="-122"/>
                <a:ea typeface="微软雅黑" panose="020B0503020204020204" charset="-122"/>
                <a:cs typeface="微软雅黑" panose="020B0503020204020204" charset="-122"/>
              </a:rPr>
              <a:t>声波传感器如图</a:t>
            </a:r>
            <a:r>
              <a:rPr sz="1100" b="1" spc="-20" dirty="0">
                <a:solidFill>
                  <a:schemeClr val="dk1"/>
                </a:solidFill>
                <a:latin typeface="微软雅黑" panose="020B0503020204020204" charset="-122"/>
                <a:ea typeface="微软雅黑" panose="020B0503020204020204" charset="-122"/>
                <a:cs typeface="微软雅黑" panose="020B0503020204020204" charset="-122"/>
              </a:rPr>
              <a:t>9</a:t>
            </a:r>
            <a:r>
              <a:rPr sz="1100" spc="-20" dirty="0">
                <a:solidFill>
                  <a:schemeClr val="dk1"/>
                </a:solidFill>
                <a:latin typeface="微软雅黑" panose="020B0503020204020204" charset="-122"/>
                <a:ea typeface="微软雅黑" panose="020B0503020204020204" charset="-122"/>
                <a:cs typeface="微软雅黑" panose="020B0503020204020204" charset="-122"/>
              </a:rPr>
              <a:t>－</a:t>
            </a:r>
            <a:r>
              <a:rPr sz="1100" b="1" spc="-20" dirty="0">
                <a:solidFill>
                  <a:schemeClr val="dk1"/>
                </a:solidFill>
                <a:latin typeface="微软雅黑" panose="020B0503020204020204" charset="-122"/>
                <a:ea typeface="微软雅黑" panose="020B0503020204020204" charset="-122"/>
                <a:cs typeface="微软雅黑" panose="020B0503020204020204" charset="-122"/>
              </a:rPr>
              <a:t>3</a:t>
            </a:r>
            <a:r>
              <a:rPr sz="1100" spc="0" dirty="0">
                <a:solidFill>
                  <a:schemeClr val="dk1"/>
                </a:solidFill>
                <a:latin typeface="微软雅黑" panose="020B0503020204020204" charset="-122"/>
                <a:ea typeface="微软雅黑" panose="020B0503020204020204" charset="-122"/>
                <a:cs typeface="微软雅黑" panose="020B0503020204020204" charset="-122"/>
              </a:rPr>
              <a:t>所示。</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86"/>
          <p:cNvPicPr>
            <a:picLocks noChangeAspect="1"/>
          </p:cNvPicPr>
          <p:nvPr/>
        </p:nvPicPr>
        <p:blipFill>
          <a:blip r:embed="rId7"/>
          <a:stretch>
            <a:fillRect/>
          </a:stretch>
        </p:blipFill>
        <p:spPr>
          <a:xfrm rot="21600000">
            <a:off x="1763132" y="2778666"/>
            <a:ext cx="2909027" cy="2392234"/>
          </a:xfrm>
          <a:prstGeom prst="rect">
            <a:avLst/>
          </a:prstGeom>
        </p:spPr>
      </p:pic>
      <p:sp>
        <p:nvSpPr>
          <p:cNvPr id="7" name="textbox 87"/>
          <p:cNvSpPr/>
          <p:nvPr>
            <p:custDataLst>
              <p:tags r:id="rId8"/>
            </p:custDataLst>
          </p:nvPr>
        </p:nvSpPr>
        <p:spPr>
          <a:xfrm>
            <a:off x="331490" y="5181653"/>
            <a:ext cx="5652441" cy="1200267"/>
          </a:xfrm>
          <a:prstGeom prst="rect">
            <a:avLst/>
          </a:prstGeom>
        </p:spPr>
        <p:txBody>
          <a:bodyPr vert="horz" wrap="square" lIns="0" tIns="0" rIns="0" bIns="0"/>
          <a:lstStyle/>
          <a:p>
            <a:pPr algn="l" rtl="0" eaLnBrk="0">
              <a:lnSpc>
                <a:spcPct val="83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757045" algn="l" rtl="0" eaLnBrk="0">
              <a:lnSpc>
                <a:spcPts val="1375"/>
              </a:lnSpc>
            </a:pPr>
            <a:r>
              <a:rPr sz="1000" spc="40" dirty="0">
                <a:solidFill>
                  <a:schemeClr val="dk1"/>
                </a:solidFill>
                <a:latin typeface="微软雅黑" panose="020B0503020204020204" charset="-122"/>
                <a:ea typeface="微软雅黑" panose="020B0503020204020204" charset="-122"/>
                <a:cs typeface="微软雅黑" panose="020B0503020204020204" charset="-122"/>
              </a:rPr>
              <a:t>图</a:t>
            </a:r>
            <a:r>
              <a:rPr sz="1000" b="1" spc="40" dirty="0">
                <a:solidFill>
                  <a:schemeClr val="dk1"/>
                </a:solidFill>
                <a:latin typeface="微软雅黑" panose="020B0503020204020204" charset="-122"/>
                <a:ea typeface="微软雅黑" panose="020B0503020204020204" charset="-122"/>
                <a:cs typeface="微软雅黑" panose="020B0503020204020204" charset="-122"/>
              </a:rPr>
              <a:t>9</a:t>
            </a:r>
            <a:r>
              <a:rPr sz="1000" spc="40" dirty="0">
                <a:solidFill>
                  <a:schemeClr val="dk1"/>
                </a:solidFill>
                <a:latin typeface="微软雅黑" panose="020B0503020204020204" charset="-122"/>
                <a:ea typeface="微软雅黑" panose="020B0503020204020204" charset="-122"/>
                <a:cs typeface="微软雅黑" panose="020B0503020204020204" charset="-122"/>
              </a:rPr>
              <a:t>－</a:t>
            </a:r>
            <a:r>
              <a:rPr sz="1000" b="1" spc="40" dirty="0">
                <a:solidFill>
                  <a:schemeClr val="dk1"/>
                </a:solidFill>
                <a:latin typeface="微软雅黑" panose="020B0503020204020204" charset="-122"/>
                <a:ea typeface="微软雅黑" panose="020B0503020204020204" charset="-122"/>
                <a:cs typeface="微软雅黑" panose="020B0503020204020204" charset="-122"/>
              </a:rPr>
              <a:t>3</a:t>
            </a:r>
            <a:r>
              <a:rPr sz="1000" spc="40" dirty="0">
                <a:solidFill>
                  <a:schemeClr val="dk1"/>
                </a:solidFill>
                <a:latin typeface="微软雅黑" panose="020B0503020204020204" charset="-122"/>
                <a:ea typeface="微软雅黑" panose="020B0503020204020204" charset="-122"/>
                <a:cs typeface="微软雅黑" panose="020B0503020204020204" charset="-122"/>
              </a:rPr>
              <a:t>压电式超声波传感器</a:t>
            </a:r>
            <a:r>
              <a:rPr sz="1000" spc="0" dirty="0">
                <a:solidFill>
                  <a:schemeClr val="dk1"/>
                </a:solidFill>
                <a:latin typeface="微软雅黑" panose="020B0503020204020204" charset="-122"/>
                <a:ea typeface="微软雅黑" panose="020B0503020204020204" charset="-122"/>
                <a:cs typeface="微软雅黑" panose="020B0503020204020204" charset="-122"/>
              </a:rPr>
              <a:t>结构</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2000"/>
              </a:lnSpc>
            </a:pPr>
            <a:endParaRPr lang="en-US" altLang="en-US" sz="6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1620" algn="l" rtl="0" eaLnBrk="0">
              <a:lnSpc>
                <a:spcPct val="140000"/>
              </a:lnSpc>
              <a:spcBef>
                <a:spcPts val="5"/>
              </a:spcBef>
            </a:pPr>
            <a:r>
              <a:rPr sz="1100" spc="40" dirty="0">
                <a:solidFill>
                  <a:schemeClr val="dk1"/>
                </a:solidFill>
                <a:latin typeface="微软雅黑" panose="020B0503020204020204" charset="-122"/>
                <a:ea typeface="微软雅黑" panose="020B0503020204020204" charset="-122"/>
                <a:cs typeface="微软雅黑" panose="020B0503020204020204" charset="-122"/>
              </a:rPr>
              <a:t>超声波探头结构主要由压电晶片、吸收块</a:t>
            </a:r>
            <a:r>
              <a:rPr sz="1100" b="1" spc="40" dirty="0">
                <a:solidFill>
                  <a:schemeClr val="dk1"/>
                </a:solidFill>
                <a:latin typeface="微软雅黑" panose="020B0503020204020204" charset="-122"/>
                <a:ea typeface="微软雅黑" panose="020B0503020204020204" charset="-122"/>
                <a:cs typeface="微软雅黑" panose="020B0503020204020204" charset="-122"/>
              </a:rPr>
              <a:t>(</a:t>
            </a:r>
            <a:r>
              <a:rPr sz="1100" spc="40" dirty="0">
                <a:solidFill>
                  <a:schemeClr val="dk1"/>
                </a:solidFill>
                <a:latin typeface="微软雅黑" panose="020B0503020204020204" charset="-122"/>
                <a:ea typeface="微软雅黑" panose="020B0503020204020204" charset="-122"/>
                <a:cs typeface="微软雅黑" panose="020B0503020204020204" charset="-122"/>
              </a:rPr>
              <a:t>阻尼块</a:t>
            </a:r>
            <a:r>
              <a:rPr sz="1100" b="1" spc="40" dirty="0">
                <a:solidFill>
                  <a:schemeClr val="dk1"/>
                </a:solidFill>
                <a:latin typeface="微软雅黑" panose="020B0503020204020204" charset="-122"/>
                <a:ea typeface="微软雅黑" panose="020B0503020204020204" charset="-122"/>
                <a:cs typeface="微软雅黑" panose="020B0503020204020204" charset="-122"/>
              </a:rPr>
              <a:t>)</a:t>
            </a:r>
            <a:r>
              <a:rPr sz="1100" spc="40" dirty="0">
                <a:solidFill>
                  <a:schemeClr val="dk1"/>
                </a:solidFill>
                <a:latin typeface="微软雅黑" panose="020B0503020204020204" charset="-122"/>
                <a:ea typeface="微软雅黑" panose="020B0503020204020204" charset="-122"/>
                <a:cs typeface="微软雅黑" panose="020B0503020204020204" charset="-122"/>
              </a:rPr>
              <a:t>、保护膜、引线等组</a:t>
            </a:r>
            <a:r>
              <a:rPr sz="1100" spc="0" dirty="0">
                <a:solidFill>
                  <a:schemeClr val="dk1"/>
                </a:solidFill>
                <a:latin typeface="微软雅黑" panose="020B0503020204020204" charset="-122"/>
                <a:ea typeface="微软雅黑" panose="020B0503020204020204" charset="-122"/>
                <a:cs typeface="微软雅黑" panose="020B0503020204020204" charset="-122"/>
              </a:rPr>
              <a:t>成。压电晶</a:t>
            </a:r>
            <a:r>
              <a:rPr sz="1100" spc="30" dirty="0">
                <a:solidFill>
                  <a:schemeClr val="dk1"/>
                </a:solidFill>
                <a:latin typeface="微软雅黑" panose="020B0503020204020204" charset="-122"/>
                <a:ea typeface="微软雅黑" panose="020B0503020204020204" charset="-122"/>
                <a:cs typeface="微软雅黑" panose="020B0503020204020204" charset="-122"/>
              </a:rPr>
              <a:t>片多为圆板形，厚度为</a:t>
            </a:r>
            <a:r>
              <a:rPr sz="1100" b="1" spc="30" dirty="0">
                <a:solidFill>
                  <a:schemeClr val="dk1"/>
                </a:solidFill>
                <a:latin typeface="微软雅黑" panose="020B0503020204020204" charset="-122"/>
                <a:ea typeface="微软雅黑" panose="020B0503020204020204" charset="-122"/>
                <a:cs typeface="微软雅黑" panose="020B0503020204020204" charset="-122"/>
              </a:rPr>
              <a:t>δ</a:t>
            </a:r>
            <a:r>
              <a:rPr sz="1100" spc="30" dirty="0">
                <a:solidFill>
                  <a:schemeClr val="dk1"/>
                </a:solidFill>
                <a:latin typeface="微软雅黑" panose="020B0503020204020204" charset="-122"/>
                <a:ea typeface="微软雅黑" panose="020B0503020204020204" charset="-122"/>
                <a:cs typeface="微软雅黑" panose="020B0503020204020204" charset="-122"/>
              </a:rPr>
              <a:t>。超声波频率</a:t>
            </a:r>
            <a:r>
              <a:rPr sz="1100" b="1" spc="0" dirty="0">
                <a:solidFill>
                  <a:schemeClr val="dk1"/>
                </a:solidFill>
                <a:latin typeface="微软雅黑" panose="020B0503020204020204" charset="-122"/>
                <a:ea typeface="微软雅黑" panose="020B0503020204020204" charset="-122"/>
                <a:cs typeface="微软雅黑" panose="020B0503020204020204" charset="-122"/>
              </a:rPr>
              <a:t>f</a:t>
            </a:r>
            <a:r>
              <a:rPr sz="1100" spc="30" dirty="0">
                <a:solidFill>
                  <a:schemeClr val="dk1"/>
                </a:solidFill>
                <a:latin typeface="微软雅黑" panose="020B0503020204020204" charset="-122"/>
                <a:ea typeface="微软雅黑" panose="020B0503020204020204" charset="-122"/>
                <a:cs typeface="微软雅黑" panose="020B0503020204020204" charset="-122"/>
              </a:rPr>
              <a:t>与其厚度</a:t>
            </a:r>
            <a:r>
              <a:rPr sz="1100" b="1" spc="30" dirty="0">
                <a:solidFill>
                  <a:schemeClr val="dk1"/>
                </a:solidFill>
                <a:latin typeface="微软雅黑" panose="020B0503020204020204" charset="-122"/>
                <a:ea typeface="微软雅黑" panose="020B0503020204020204" charset="-122"/>
                <a:cs typeface="微软雅黑" panose="020B0503020204020204" charset="-122"/>
              </a:rPr>
              <a:t>δ</a:t>
            </a:r>
            <a:r>
              <a:rPr sz="1100" spc="30" dirty="0">
                <a:solidFill>
                  <a:schemeClr val="dk1"/>
                </a:solidFill>
                <a:latin typeface="微软雅黑" panose="020B0503020204020204" charset="-122"/>
                <a:ea typeface="微软雅黑" panose="020B0503020204020204" charset="-122"/>
                <a:cs typeface="微软雅黑" panose="020B0503020204020204" charset="-122"/>
              </a:rPr>
              <a:t>成反比。压电晶片的两面镀有银层</a:t>
            </a:r>
            <a:r>
              <a:rPr sz="1000" spc="20" dirty="0">
                <a:solidFill>
                  <a:schemeClr val="dk1"/>
                </a:solidFill>
                <a:latin typeface="微软雅黑" panose="020B0503020204020204" charset="-122"/>
                <a:ea typeface="微软雅黑" panose="020B0503020204020204" charset="-122"/>
                <a:cs typeface="微软雅黑" panose="020B0503020204020204" charset="-122"/>
              </a:rPr>
              <a:t>ꎬ</a:t>
            </a:r>
            <a:endParaRPr lang="en-US" altLang="en-US" sz="1000" spc="2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97"/>
          <p:cNvSpPr/>
          <p:nvPr>
            <p:custDataLst>
              <p:tags r:id="rId9"/>
            </p:custDataLst>
          </p:nvPr>
        </p:nvSpPr>
        <p:spPr>
          <a:xfrm>
            <a:off x="6135434" y="702145"/>
            <a:ext cx="5610436" cy="3733931"/>
          </a:xfrm>
          <a:prstGeom prst="rect">
            <a:avLst/>
          </a:prstGeom>
        </p:spPr>
        <p:txBody>
          <a:bodyPr vert="horz" wrap="square" lIns="0" tIns="0" rIns="0" bIns="0"/>
          <a:lstStyle/>
          <a:p>
            <a:pPr algn="l" rtl="0" eaLnBrk="0">
              <a:lnSpc>
                <a:spcPct val="77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3970" algn="l" rtl="0" eaLnBrk="0">
              <a:lnSpc>
                <a:spcPct val="130000"/>
              </a:lnSpc>
            </a:pPr>
            <a:r>
              <a:rPr sz="1100" spc="40" dirty="0">
                <a:solidFill>
                  <a:schemeClr val="dk1"/>
                </a:solidFill>
                <a:latin typeface="微软雅黑" panose="020B0503020204020204" charset="-122"/>
                <a:ea typeface="微软雅黑" panose="020B0503020204020204" charset="-122"/>
                <a:cs typeface="微软雅黑" panose="020B0503020204020204" charset="-122"/>
              </a:rPr>
              <a:t>作导电的极板。阻尼块的作用是降低压电晶片的机械品质，吸收声能量。</a:t>
            </a:r>
            <a:r>
              <a:rPr sz="1100" spc="0" dirty="0">
                <a:solidFill>
                  <a:schemeClr val="dk1"/>
                </a:solidFill>
                <a:latin typeface="微软雅黑" panose="020B0503020204020204" charset="-122"/>
                <a:ea typeface="微软雅黑" panose="020B0503020204020204" charset="-122"/>
                <a:cs typeface="微软雅黑" panose="020B0503020204020204" charset="-122"/>
              </a:rPr>
              <a:t>如果没有阻尼</a:t>
            </a:r>
            <a:r>
              <a:rPr sz="1100" spc="30" dirty="0">
                <a:solidFill>
                  <a:schemeClr val="dk1"/>
                </a:solidFill>
                <a:latin typeface="微软雅黑" panose="020B0503020204020204" charset="-122"/>
                <a:ea typeface="微软雅黑" panose="020B0503020204020204" charset="-122"/>
                <a:cs typeface="微软雅黑" panose="020B0503020204020204" charset="-122"/>
              </a:rPr>
              <a:t>块，当激励的电脉冲信号停止时，压电晶片将会继续振荡，加长超声</a:t>
            </a:r>
            <a:r>
              <a:rPr sz="1100" spc="20" dirty="0">
                <a:solidFill>
                  <a:schemeClr val="dk1"/>
                </a:solidFill>
                <a:latin typeface="微软雅黑" panose="020B0503020204020204" charset="-122"/>
                <a:ea typeface="微软雅黑" panose="020B0503020204020204" charset="-122"/>
                <a:cs typeface="微软雅黑" panose="020B0503020204020204" charset="-122"/>
              </a:rPr>
              <a:t>波</a:t>
            </a:r>
            <a:r>
              <a:rPr sz="1100" spc="0" dirty="0">
                <a:solidFill>
                  <a:schemeClr val="dk1"/>
                </a:solidFill>
                <a:latin typeface="微软雅黑" panose="020B0503020204020204" charset="-122"/>
                <a:ea typeface="微软雅黑" panose="020B0503020204020204" charset="-122"/>
                <a:cs typeface="微软雅黑" panose="020B0503020204020204" charset="-122"/>
              </a:rPr>
              <a:t>的脉冲宽度，使</a:t>
            </a:r>
            <a:r>
              <a:rPr sz="1100" spc="10" dirty="0">
                <a:solidFill>
                  <a:schemeClr val="dk1"/>
                </a:solidFill>
                <a:latin typeface="微软雅黑" panose="020B0503020204020204" charset="-122"/>
                <a:ea typeface="微软雅黑" panose="020B0503020204020204" charset="-122"/>
                <a:cs typeface="微软雅黑" panose="020B0503020204020204" charset="-122"/>
              </a:rPr>
              <a:t>分辨率变</a:t>
            </a:r>
            <a:r>
              <a:rPr sz="1100" spc="0" dirty="0">
                <a:solidFill>
                  <a:schemeClr val="dk1"/>
                </a:solidFill>
                <a:latin typeface="微软雅黑" panose="020B0503020204020204" charset="-122"/>
                <a:ea typeface="微软雅黑" panose="020B0503020204020204" charset="-122"/>
                <a:cs typeface="微软雅黑" panose="020B0503020204020204" charset="-122"/>
              </a:rPr>
              <a:t>差。</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970" algn="l" rtl="0" eaLnBrk="0">
              <a:lnSpc>
                <a:spcPct val="146000"/>
              </a:lnSpc>
              <a:spcBef>
                <a:spcPts val="20"/>
              </a:spcBef>
            </a:pPr>
            <a:r>
              <a:rPr sz="1100" spc="60" dirty="0">
                <a:solidFill>
                  <a:schemeClr val="dk1"/>
                </a:solidFill>
                <a:latin typeface="微软雅黑" panose="020B0503020204020204" charset="-122"/>
                <a:ea typeface="微软雅黑" panose="020B0503020204020204" charset="-122"/>
                <a:cs typeface="微软雅黑" panose="020B0503020204020204" charset="-122"/>
              </a:rPr>
              <a:t>超声波物位传感器是利用超声波在两种介质的分界面上的反射特性而制成的。如</a:t>
            </a:r>
            <a:r>
              <a:rPr sz="1100" spc="30" dirty="0">
                <a:solidFill>
                  <a:schemeClr val="dk1"/>
                </a:solidFill>
                <a:latin typeface="微软雅黑" panose="020B0503020204020204" charset="-122"/>
                <a:ea typeface="微软雅黑" panose="020B0503020204020204" charset="-122"/>
                <a:cs typeface="微软雅黑" panose="020B0503020204020204" charset="-122"/>
              </a:rPr>
              <a:t>果</a:t>
            </a:r>
            <a:r>
              <a:rPr sz="1100" spc="50" dirty="0">
                <a:solidFill>
                  <a:schemeClr val="dk1"/>
                </a:solidFill>
                <a:latin typeface="微软雅黑" panose="020B0503020204020204" charset="-122"/>
                <a:ea typeface="微软雅黑" panose="020B0503020204020204" charset="-122"/>
                <a:cs typeface="微软雅黑" panose="020B0503020204020204" charset="-122"/>
              </a:rPr>
              <a:t>从发射超声脉冲开始，到接收探头接收到反射波为止的这个时间间隔为已知，</a:t>
            </a:r>
            <a:r>
              <a:rPr sz="1100" spc="40" dirty="0">
                <a:solidFill>
                  <a:schemeClr val="dk1"/>
                </a:solidFill>
                <a:latin typeface="微软雅黑" panose="020B0503020204020204" charset="-122"/>
                <a:ea typeface="微软雅黑" panose="020B0503020204020204" charset="-122"/>
                <a:cs typeface="微软雅黑" panose="020B0503020204020204" charset="-122"/>
              </a:rPr>
              <a:t>就</a:t>
            </a:r>
            <a:r>
              <a:rPr sz="1100" spc="0" dirty="0">
                <a:solidFill>
                  <a:schemeClr val="dk1"/>
                </a:solidFill>
                <a:latin typeface="微软雅黑" panose="020B0503020204020204" charset="-122"/>
                <a:ea typeface="微软雅黑" panose="020B0503020204020204" charset="-122"/>
                <a:cs typeface="微软雅黑" panose="020B0503020204020204" charset="-122"/>
              </a:rPr>
              <a:t>可以求</a:t>
            </a:r>
            <a:r>
              <a:rPr sz="1100" spc="40" dirty="0">
                <a:solidFill>
                  <a:schemeClr val="dk1"/>
                </a:solidFill>
                <a:latin typeface="微软雅黑" panose="020B0503020204020204" charset="-122"/>
                <a:ea typeface="微软雅黑" panose="020B0503020204020204" charset="-122"/>
                <a:cs typeface="微软雅黑" panose="020B0503020204020204" charset="-122"/>
              </a:rPr>
              <a:t>出分界面的位置，利用这种方法可以对物位进行测量。根据发射和接收探头的</a:t>
            </a:r>
            <a:r>
              <a:rPr sz="1100" spc="0" dirty="0">
                <a:solidFill>
                  <a:schemeClr val="dk1"/>
                </a:solidFill>
                <a:latin typeface="微软雅黑" panose="020B0503020204020204" charset="-122"/>
                <a:ea typeface="微软雅黑" panose="020B0503020204020204" charset="-122"/>
                <a:cs typeface="微软雅黑" panose="020B0503020204020204" charset="-122"/>
              </a:rPr>
              <a:t>功能，传</a:t>
            </a:r>
            <a:r>
              <a:rPr sz="1100" spc="50" dirty="0">
                <a:solidFill>
                  <a:schemeClr val="dk1"/>
                </a:solidFill>
                <a:latin typeface="微软雅黑" panose="020B0503020204020204" charset="-122"/>
                <a:ea typeface="微软雅黑" panose="020B0503020204020204" charset="-122"/>
                <a:cs typeface="微软雅黑" panose="020B0503020204020204" charset="-122"/>
              </a:rPr>
              <a:t>感器又可分为单探头和双探头。单探头的传感器发射和接收超声波使用同一个探头</a:t>
            </a:r>
            <a:r>
              <a:rPr sz="1100" spc="40" dirty="0">
                <a:solidFill>
                  <a:schemeClr val="dk1"/>
                </a:solidFill>
                <a:latin typeface="微软雅黑" panose="020B0503020204020204" charset="-122"/>
                <a:ea typeface="微软雅黑" panose="020B0503020204020204" charset="-122"/>
                <a:cs typeface="微软雅黑" panose="020B0503020204020204" charset="-122"/>
              </a:rPr>
              <a:t>，</a:t>
            </a:r>
            <a:r>
              <a:rPr sz="1100" spc="0" dirty="0">
                <a:solidFill>
                  <a:schemeClr val="dk1"/>
                </a:solidFill>
                <a:latin typeface="微软雅黑" panose="020B0503020204020204" charset="-122"/>
                <a:ea typeface="微软雅黑" panose="020B0503020204020204" charset="-122"/>
                <a:cs typeface="微软雅黑" panose="020B0503020204020204" charset="-122"/>
              </a:rPr>
              <a:t>而</a:t>
            </a:r>
            <a:r>
              <a:rPr sz="1100" spc="40" dirty="0">
                <a:solidFill>
                  <a:schemeClr val="dk1"/>
                </a:solidFill>
                <a:latin typeface="微软雅黑" panose="020B0503020204020204" charset="-122"/>
                <a:ea typeface="微软雅黑" panose="020B0503020204020204" charset="-122"/>
                <a:cs typeface="微软雅黑" panose="020B0503020204020204" charset="-122"/>
              </a:rPr>
              <a:t>双探头的传感器发射和接收分别使用一个探</a:t>
            </a:r>
            <a:r>
              <a:rPr sz="1100" spc="10" dirty="0">
                <a:solidFill>
                  <a:schemeClr val="dk1"/>
                </a:solidFill>
                <a:latin typeface="微软雅黑" panose="020B0503020204020204" charset="-122"/>
                <a:ea typeface="微软雅黑" panose="020B0503020204020204" charset="-122"/>
                <a:cs typeface="微软雅黑" panose="020B0503020204020204" charset="-122"/>
              </a:rPr>
              <a:t>头</a:t>
            </a:r>
            <a:r>
              <a:rPr sz="11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3970" indent="277495" algn="l" rtl="0" eaLnBrk="0">
              <a:lnSpc>
                <a:spcPct val="146000"/>
              </a:lnSpc>
              <a:spcBef>
                <a:spcPts val="10"/>
              </a:spcBef>
            </a:pPr>
            <a:r>
              <a:rPr sz="1100" spc="40" dirty="0">
                <a:solidFill>
                  <a:schemeClr val="dk1"/>
                </a:solidFill>
                <a:latin typeface="微软雅黑" panose="020B0503020204020204" charset="-122"/>
                <a:ea typeface="微软雅黑" panose="020B0503020204020204" charset="-122"/>
                <a:cs typeface="微软雅黑" panose="020B0503020204020204" charset="-122"/>
              </a:rPr>
              <a:t>图</a:t>
            </a:r>
            <a:r>
              <a:rPr sz="1100" b="1" spc="40" dirty="0">
                <a:solidFill>
                  <a:schemeClr val="dk1"/>
                </a:solidFill>
                <a:latin typeface="微软雅黑" panose="020B0503020204020204" charset="-122"/>
                <a:ea typeface="微软雅黑" panose="020B0503020204020204" charset="-122"/>
                <a:cs typeface="微软雅黑" panose="020B0503020204020204" charset="-122"/>
              </a:rPr>
              <a:t>9</a:t>
            </a:r>
            <a:r>
              <a:rPr sz="1100" spc="40" dirty="0">
                <a:solidFill>
                  <a:schemeClr val="dk1"/>
                </a:solidFill>
                <a:latin typeface="微软雅黑" panose="020B0503020204020204" charset="-122"/>
                <a:ea typeface="微软雅黑" panose="020B0503020204020204" charset="-122"/>
                <a:cs typeface="微软雅黑" panose="020B0503020204020204" charset="-122"/>
              </a:rPr>
              <a:t>－</a:t>
            </a:r>
            <a:r>
              <a:rPr sz="1100" b="1" spc="40" dirty="0">
                <a:solidFill>
                  <a:schemeClr val="dk1"/>
                </a:solidFill>
                <a:latin typeface="微软雅黑" panose="020B0503020204020204" charset="-122"/>
                <a:ea typeface="微软雅黑" panose="020B0503020204020204" charset="-122"/>
                <a:cs typeface="微软雅黑" panose="020B0503020204020204" charset="-122"/>
              </a:rPr>
              <a:t>4</a:t>
            </a:r>
            <a:r>
              <a:rPr sz="1100" spc="40" dirty="0">
                <a:solidFill>
                  <a:schemeClr val="dk1"/>
                </a:solidFill>
                <a:latin typeface="微软雅黑" panose="020B0503020204020204" charset="-122"/>
                <a:ea typeface="微软雅黑" panose="020B0503020204020204" charset="-122"/>
                <a:cs typeface="微软雅黑" panose="020B0503020204020204" charset="-122"/>
              </a:rPr>
              <a:t>给出了几种超声波传感器测量液位原理。超声波发射和接收探头可</a:t>
            </a:r>
            <a:r>
              <a:rPr sz="1100" spc="0" dirty="0">
                <a:solidFill>
                  <a:schemeClr val="dk1"/>
                </a:solidFill>
                <a:latin typeface="微软雅黑" panose="020B0503020204020204" charset="-122"/>
                <a:ea typeface="微软雅黑" panose="020B0503020204020204" charset="-122"/>
                <a:cs typeface="微软雅黑" panose="020B0503020204020204" charset="-122"/>
              </a:rPr>
              <a:t>设置在液</a:t>
            </a:r>
            <a:r>
              <a:rPr sz="1100" spc="10" dirty="0">
                <a:solidFill>
                  <a:schemeClr val="dk1"/>
                </a:solidFill>
                <a:latin typeface="微软雅黑" panose="020B0503020204020204" charset="-122"/>
                <a:ea typeface="微软雅黑" panose="020B0503020204020204" charset="-122"/>
                <a:cs typeface="微软雅黑" panose="020B0503020204020204" charset="-122"/>
              </a:rPr>
              <a:t>体介质中，让超声波在液体介质中传播，如图</a:t>
            </a:r>
            <a:r>
              <a:rPr sz="1100" b="1" spc="10" dirty="0">
                <a:solidFill>
                  <a:schemeClr val="dk1"/>
                </a:solidFill>
                <a:latin typeface="微软雅黑" panose="020B0503020204020204" charset="-122"/>
                <a:ea typeface="微软雅黑" panose="020B0503020204020204" charset="-122"/>
                <a:cs typeface="微软雅黑" panose="020B0503020204020204" charset="-122"/>
              </a:rPr>
              <a:t>9</a:t>
            </a:r>
            <a:r>
              <a:rPr sz="1100" spc="10" dirty="0">
                <a:solidFill>
                  <a:schemeClr val="dk1"/>
                </a:solidFill>
                <a:latin typeface="微软雅黑" panose="020B0503020204020204" charset="-122"/>
                <a:ea typeface="微软雅黑" panose="020B0503020204020204" charset="-122"/>
                <a:cs typeface="微软雅黑" panose="020B0503020204020204" charset="-122"/>
              </a:rPr>
              <a:t>－</a:t>
            </a:r>
            <a:r>
              <a:rPr sz="1100" b="1" spc="10" dirty="0">
                <a:solidFill>
                  <a:schemeClr val="dk1"/>
                </a:solidFill>
                <a:latin typeface="微软雅黑" panose="020B0503020204020204" charset="-122"/>
                <a:ea typeface="微软雅黑" panose="020B0503020204020204" charset="-122"/>
                <a:cs typeface="微软雅黑" panose="020B0503020204020204" charset="-122"/>
              </a:rPr>
              <a:t>4(</a:t>
            </a:r>
            <a:r>
              <a:rPr sz="1100" b="1" spc="0" dirty="0">
                <a:solidFill>
                  <a:schemeClr val="dk1"/>
                </a:solidFill>
                <a:latin typeface="微软雅黑" panose="020B0503020204020204" charset="-122"/>
                <a:ea typeface="微软雅黑" panose="020B0503020204020204" charset="-122"/>
                <a:cs typeface="微软雅黑" panose="020B0503020204020204" charset="-122"/>
              </a:rPr>
              <a:t>a</a:t>
            </a:r>
            <a:r>
              <a:rPr sz="1100" b="1" spc="10" dirty="0">
                <a:solidFill>
                  <a:schemeClr val="dk1"/>
                </a:solidFill>
                <a:latin typeface="微软雅黑" panose="020B0503020204020204" charset="-122"/>
                <a:ea typeface="微软雅黑" panose="020B0503020204020204" charset="-122"/>
                <a:cs typeface="微软雅黑" panose="020B0503020204020204" charset="-122"/>
              </a:rPr>
              <a:t>)</a:t>
            </a:r>
            <a:r>
              <a:rPr sz="1100" spc="10" dirty="0">
                <a:solidFill>
                  <a:schemeClr val="dk1"/>
                </a:solidFill>
                <a:latin typeface="微软雅黑" panose="020B0503020204020204" charset="-122"/>
                <a:ea typeface="微软雅黑" panose="020B0503020204020204" charset="-122"/>
                <a:cs typeface="微软雅黑" panose="020B0503020204020204" charset="-122"/>
              </a:rPr>
              <a:t>所</a:t>
            </a:r>
            <a:r>
              <a:rPr sz="1100" spc="0" dirty="0">
                <a:solidFill>
                  <a:schemeClr val="dk1"/>
                </a:solidFill>
                <a:latin typeface="微软雅黑" panose="020B0503020204020204" charset="-122"/>
                <a:ea typeface="微软雅黑" panose="020B0503020204020204" charset="-122"/>
                <a:cs typeface="微软雅黑" panose="020B0503020204020204" charset="-122"/>
              </a:rPr>
              <a:t>示。由于超声波在液体中衰减比</a:t>
            </a:r>
            <a:r>
              <a:rPr sz="1100" spc="50" dirty="0">
                <a:solidFill>
                  <a:schemeClr val="dk1"/>
                </a:solidFill>
                <a:latin typeface="微软雅黑" panose="020B0503020204020204" charset="-122"/>
                <a:ea typeface="微软雅黑" panose="020B0503020204020204" charset="-122"/>
                <a:cs typeface="微软雅黑" panose="020B0503020204020204" charset="-122"/>
              </a:rPr>
              <a:t>较小，所以即使发射的超声脉冲幅度较小也可以传播。超声波发射和接收探头</a:t>
            </a:r>
            <a:r>
              <a:rPr sz="1100" spc="30" dirty="0">
                <a:solidFill>
                  <a:schemeClr val="dk1"/>
                </a:solidFill>
                <a:latin typeface="微软雅黑" panose="020B0503020204020204" charset="-122"/>
                <a:ea typeface="微软雅黑" panose="020B0503020204020204" charset="-122"/>
                <a:cs typeface="微软雅黑" panose="020B0503020204020204" charset="-122"/>
              </a:rPr>
              <a:t>也</a:t>
            </a:r>
            <a:r>
              <a:rPr sz="1100" spc="0" dirty="0">
                <a:solidFill>
                  <a:schemeClr val="dk1"/>
                </a:solidFill>
                <a:latin typeface="微软雅黑" panose="020B0503020204020204" charset="-122"/>
                <a:ea typeface="微软雅黑" panose="020B0503020204020204" charset="-122"/>
                <a:cs typeface="微软雅黑" panose="020B0503020204020204" charset="-122"/>
              </a:rPr>
              <a:t>可以安</a:t>
            </a:r>
            <a:r>
              <a:rPr sz="1100" spc="-10" dirty="0">
                <a:solidFill>
                  <a:schemeClr val="dk1"/>
                </a:solidFill>
                <a:latin typeface="微软雅黑" panose="020B0503020204020204" charset="-122"/>
                <a:ea typeface="微软雅黑" panose="020B0503020204020204" charset="-122"/>
                <a:cs typeface="微软雅黑" panose="020B0503020204020204" charset="-122"/>
              </a:rPr>
              <a:t>装在液面的上方，让超</a:t>
            </a:r>
            <a:r>
              <a:rPr sz="1100" spc="0" dirty="0">
                <a:solidFill>
                  <a:schemeClr val="dk1"/>
                </a:solidFill>
                <a:latin typeface="微软雅黑" panose="020B0503020204020204" charset="-122"/>
                <a:ea typeface="微软雅黑" panose="020B0503020204020204" charset="-122"/>
                <a:cs typeface="微软雅黑" panose="020B0503020204020204" charset="-122"/>
              </a:rPr>
              <a:t>声波在空气中传播，如图</a:t>
            </a:r>
            <a:r>
              <a:rPr sz="1100" b="1" spc="0" dirty="0">
                <a:solidFill>
                  <a:schemeClr val="dk1"/>
                </a:solidFill>
                <a:latin typeface="微软雅黑" panose="020B0503020204020204" charset="-122"/>
                <a:ea typeface="微软雅黑" panose="020B0503020204020204" charset="-122"/>
                <a:cs typeface="微软雅黑" panose="020B0503020204020204" charset="-122"/>
              </a:rPr>
              <a:t>9</a:t>
            </a:r>
            <a:r>
              <a:rPr sz="1100" spc="0" dirty="0">
                <a:solidFill>
                  <a:schemeClr val="dk1"/>
                </a:solidFill>
                <a:latin typeface="微软雅黑" panose="020B0503020204020204" charset="-122"/>
                <a:ea typeface="微软雅黑" panose="020B0503020204020204" charset="-122"/>
                <a:cs typeface="微软雅黑" panose="020B0503020204020204" charset="-122"/>
              </a:rPr>
              <a:t>－</a:t>
            </a:r>
            <a:r>
              <a:rPr sz="1100" b="1" spc="0" dirty="0">
                <a:solidFill>
                  <a:schemeClr val="dk1"/>
                </a:solidFill>
                <a:latin typeface="微软雅黑" panose="020B0503020204020204" charset="-122"/>
                <a:ea typeface="微软雅黑" panose="020B0503020204020204" charset="-122"/>
                <a:cs typeface="微软雅黑" panose="020B0503020204020204" charset="-122"/>
              </a:rPr>
              <a:t>4(b)</a:t>
            </a:r>
            <a:r>
              <a:rPr sz="1100" spc="0" dirty="0">
                <a:solidFill>
                  <a:schemeClr val="dk1"/>
                </a:solidFill>
                <a:latin typeface="微软雅黑" panose="020B0503020204020204" charset="-122"/>
                <a:ea typeface="微软雅黑" panose="020B0503020204020204" charset="-122"/>
                <a:cs typeface="微软雅黑" panose="020B0503020204020204" charset="-122"/>
              </a:rPr>
              <a:t>所示。</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9" name="picture 98"/>
          <p:cNvPicPr>
            <a:picLocks noChangeAspect="1"/>
          </p:cNvPicPr>
          <p:nvPr/>
        </p:nvPicPr>
        <p:blipFill>
          <a:blip r:embed="rId10"/>
          <a:stretch>
            <a:fillRect/>
          </a:stretch>
        </p:blipFill>
        <p:spPr>
          <a:xfrm rot="21600000">
            <a:off x="6914367" y="3662140"/>
            <a:ext cx="2780281" cy="2304198"/>
          </a:xfrm>
          <a:prstGeom prst="rect">
            <a:avLst/>
          </a:prstGeom>
        </p:spPr>
      </p:pic>
      <p:sp>
        <p:nvSpPr>
          <p:cNvPr id="11" name="文本框 10"/>
          <p:cNvSpPr txBox="1"/>
          <p:nvPr/>
        </p:nvSpPr>
        <p:spPr>
          <a:xfrm>
            <a:off x="4672159" y="6108683"/>
            <a:ext cx="6116594" cy="267335"/>
          </a:xfrm>
          <a:prstGeom prst="rect">
            <a:avLst/>
          </a:prstGeom>
          <a:noFill/>
        </p:spPr>
        <p:txBody>
          <a:bodyPr wrap="square">
            <a:spAutoFit/>
          </a:bodyPr>
          <a:lstStyle/>
          <a:p>
            <a:pPr marL="1700530" algn="l" rtl="0" eaLnBrk="0">
              <a:lnSpc>
                <a:spcPts val="1375"/>
              </a:lnSpc>
            </a:pP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图</a:t>
            </a:r>
            <a:r>
              <a:rPr lang="en-US" altLang="zh-CN" sz="1800" b="1" spc="40" dirty="0">
                <a:solidFill>
                  <a:srgbClr val="000000"/>
                </a:solidFill>
                <a:latin typeface="微软雅黑" panose="020B0503020204020204" charset="-122"/>
                <a:ea typeface="微软雅黑" panose="020B0503020204020204" charset="-122"/>
                <a:cs typeface="微软雅黑" panose="020B0503020204020204" charset="-122"/>
              </a:rPr>
              <a:t>9</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b="1" spc="40" dirty="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1800" spc="40" dirty="0">
                <a:solidFill>
                  <a:srgbClr val="000000"/>
                </a:solidFill>
                <a:latin typeface="微软雅黑" panose="020B0503020204020204" charset="-122"/>
                <a:ea typeface="微软雅黑" panose="020B0503020204020204" charset="-122"/>
                <a:cs typeface="微软雅黑" panose="020B0503020204020204" charset="-122"/>
              </a:rPr>
              <a:t>超声波传感器测量液位原</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理</a:t>
            </a:r>
            <a:endPar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6" name="图片 25"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5" name="图片 24"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99"/>
          <p:cNvSpPr/>
          <p:nvPr/>
        </p:nvSpPr>
        <p:spPr>
          <a:xfrm>
            <a:off x="260985" y="958052"/>
            <a:ext cx="4780572" cy="2094066"/>
          </a:xfrm>
          <a:prstGeom prst="rect">
            <a:avLst/>
          </a:prstGeom>
        </p:spPr>
        <p:txBody>
          <a:bodyPr vert="horz" wrap="square" lIns="0" tIns="0" rIns="0" bIns="0"/>
          <a:lstStyle/>
          <a:p>
            <a:pPr algn="l" rtl="0" eaLnBrk="0">
              <a:lnSpc>
                <a:spcPct val="85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618740" algn="l" rtl="0" eaLnBrk="0">
              <a:lnSpc>
                <a:spcPct val="137000"/>
              </a:lnSpc>
            </a:pPr>
            <a:r>
              <a:rPr sz="900" b="1" u="sng" spc="2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2</a:t>
            </a:r>
            <a:r>
              <a:rPr sz="900" b="1" u="sng" spc="0" dirty="0">
                <a:solidFill>
                  <a:srgbClr val="000000"/>
                </a:solidFill>
                <a:uFill>
                  <a:solidFill>
                    <a:srgbClr val="231F20"/>
                  </a:solidFill>
                </a:uFill>
                <a:latin typeface="微软雅黑" panose="020B0503020204020204" charset="-122"/>
                <a:ea typeface="微软雅黑" panose="020B0503020204020204" charset="-122"/>
                <a:cs typeface="微软雅黑" panose="020B0503020204020204" charset="-122"/>
              </a:rPr>
              <a:t>h</a:t>
            </a: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marL="2417445" algn="l" rtl="0" eaLnBrk="0">
              <a:lnSpc>
                <a:spcPct val="66000"/>
              </a:lnSpc>
              <a:spcBef>
                <a:spcPts val="5"/>
              </a:spcBef>
            </a:pPr>
            <a:r>
              <a:rPr sz="800" b="1" spc="0" dirty="0">
                <a:solidFill>
                  <a:srgbClr val="000000"/>
                </a:solidFill>
                <a:latin typeface="微软雅黑" panose="020B0503020204020204" charset="-122"/>
                <a:ea typeface="微软雅黑" panose="020B0503020204020204" charset="-122"/>
                <a:cs typeface="微软雅黑" panose="020B0503020204020204" charset="-122"/>
              </a:rPr>
              <a:t>t</a:t>
            </a:r>
            <a:r>
              <a:rPr sz="400" spc="13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2656840" algn="l" rtl="0" eaLnBrk="0">
              <a:lnSpc>
                <a:spcPts val="660"/>
              </a:lnSpc>
              <a:spcBef>
                <a:spcPts val="120"/>
              </a:spcBef>
            </a:pP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8130" algn="l" rtl="0" eaLnBrk="0">
              <a:lnSpc>
                <a:spcPct val="89000"/>
              </a:lnSpc>
              <a:spcBef>
                <a:spcPts val="665"/>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则</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406650" algn="l" rtl="0" eaLnBrk="0">
              <a:lnSpc>
                <a:spcPts val="1560"/>
              </a:lnSpc>
              <a:spcBef>
                <a:spcPts val="1030"/>
              </a:spcBef>
            </a:pPr>
            <a:r>
              <a:rPr sz="800" b="1" spc="0" dirty="0">
                <a:solidFill>
                  <a:srgbClr val="000000"/>
                </a:solidFill>
                <a:latin typeface="微软雅黑" panose="020B0503020204020204" charset="-122"/>
                <a:ea typeface="微软雅黑" panose="020B0503020204020204" charset="-122"/>
                <a:cs typeface="微软雅黑" panose="020B0503020204020204" charset="-122"/>
              </a:rPr>
              <a:t>h</a:t>
            </a:r>
            <a:r>
              <a:rPr sz="1200" spc="10" baseline="20000" dirty="0">
                <a:solidFill>
                  <a:srgbClr val="000000"/>
                </a:solidFill>
                <a:latin typeface="微软雅黑" panose="020B0503020204020204" charset="-122"/>
                <a:ea typeface="微软雅黑" panose="020B0503020204020204" charset="-122"/>
                <a:cs typeface="微软雅黑" panose="020B0503020204020204" charset="-122"/>
              </a:rPr>
              <a:t>＝</a:t>
            </a:r>
            <a:endParaRPr sz="700" spc="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spcBef>
                <a:spcPts val="930"/>
              </a:spcBef>
            </a:pPr>
            <a:endParaRPr lang="en-US" altLang="en-US" sz="7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spcBef>
                <a:spcPts val="930"/>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式中，</a:t>
            </a:r>
            <a:r>
              <a:rPr sz="1000" b="1" spc="0" dirty="0">
                <a:solidFill>
                  <a:srgbClr val="000000"/>
                </a:solidFill>
                <a:latin typeface="微软雅黑" panose="020B0503020204020204" charset="-122"/>
                <a:ea typeface="微软雅黑" panose="020B0503020204020204" charset="-122"/>
                <a:cs typeface="微软雅黑" panose="020B0503020204020204" charset="-122"/>
              </a:rPr>
              <a:t>h</a:t>
            </a:r>
            <a:r>
              <a:rPr sz="1000" spc="0" dirty="0">
                <a:solidFill>
                  <a:srgbClr val="000000"/>
                </a:solidFill>
                <a:latin typeface="微软雅黑" panose="020B0503020204020204" charset="-122"/>
                <a:ea typeface="微软雅黑" panose="020B0503020204020204" charset="-122"/>
                <a:cs typeface="微软雅黑" panose="020B0503020204020204" charset="-122"/>
              </a:rPr>
              <a:t>为探头距离液面的距离，</a:t>
            </a:r>
            <a:r>
              <a:rPr sz="1000" b="1" spc="0" dirty="0">
                <a:solidFill>
                  <a:srgbClr val="000000"/>
                </a:solidFill>
                <a:latin typeface="微软雅黑" panose="020B0503020204020204" charset="-122"/>
                <a:ea typeface="微软雅黑" panose="020B0503020204020204" charset="-122"/>
                <a:cs typeface="微软雅黑" panose="020B0503020204020204" charset="-122"/>
              </a:rPr>
              <a:t>c</a:t>
            </a:r>
            <a:r>
              <a:rPr sz="1000" spc="0" dirty="0">
                <a:solidFill>
                  <a:srgbClr val="000000"/>
                </a:solidFill>
                <a:latin typeface="微软雅黑" panose="020B0503020204020204" charset="-122"/>
                <a:ea typeface="微软雅黑" panose="020B0503020204020204" charset="-122"/>
                <a:cs typeface="微软雅黑" panose="020B0503020204020204" charset="-122"/>
              </a:rPr>
              <a:t>为超声波在介质中传播的速度。</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3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278130" algn="l" rtl="0" eaLnBrk="0">
              <a:lnSpc>
                <a:spcPct val="97000"/>
              </a:lnSpc>
              <a:spcBef>
                <a:spcPts val="0"/>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对于图</a:t>
            </a:r>
            <a:r>
              <a:rPr sz="1000" b="1" spc="-10" dirty="0">
                <a:solidFill>
                  <a:srgbClr val="000000"/>
                </a:solidFill>
                <a:latin typeface="微软雅黑" panose="020B0503020204020204" charset="-122"/>
                <a:ea typeface="微软雅黑" panose="020B0503020204020204" charset="-122"/>
                <a:cs typeface="微软雅黑" panose="020B0503020204020204" charset="-122"/>
              </a:rPr>
              <a:t>9</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10" dirty="0">
                <a:solidFill>
                  <a:srgbClr val="000000"/>
                </a:solidFill>
                <a:latin typeface="微软雅黑" panose="020B0503020204020204" charset="-122"/>
                <a:ea typeface="微软雅黑" panose="020B0503020204020204" charset="-122"/>
                <a:cs typeface="微软雅黑" panose="020B0503020204020204" charset="-122"/>
              </a:rPr>
              <a:t>4</a:t>
            </a:r>
            <a:r>
              <a:rPr sz="1000" spc="-10" dirty="0">
                <a:solidFill>
                  <a:srgbClr val="000000"/>
                </a:solidFill>
                <a:latin typeface="微软雅黑" panose="020B0503020204020204" charset="-122"/>
                <a:ea typeface="微软雅黑" panose="020B0503020204020204" charset="-122"/>
                <a:cs typeface="微软雅黑" panose="020B0503020204020204" charset="-122"/>
              </a:rPr>
              <a:t>所示双探头，超声波从发射到接收经过的路程为</a:t>
            </a:r>
            <a:r>
              <a:rPr sz="1000" b="1" spc="0" dirty="0">
                <a:solidFill>
                  <a:srgbClr val="000000"/>
                </a:solidFill>
                <a:latin typeface="微软雅黑" panose="020B0503020204020204" charset="-122"/>
                <a:ea typeface="微软雅黑" panose="020B0503020204020204" charset="-122"/>
                <a:cs typeface="微软雅黑" panose="020B0503020204020204" charset="-122"/>
              </a:rPr>
              <a:t>2s</a:t>
            </a:r>
            <a:r>
              <a:rPr sz="1000" spc="0" dirty="0">
                <a:solidFill>
                  <a:srgbClr val="000000"/>
                </a:solidFill>
                <a:latin typeface="微软雅黑" panose="020B0503020204020204" charset="-122"/>
                <a:ea typeface="微软雅黑" panose="020B0503020204020204" charset="-122"/>
                <a:cs typeface="微软雅黑" panose="020B0503020204020204" charset="-122"/>
              </a:rPr>
              <a:t>，而</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100"/>
          <p:cNvPicPr>
            <a:picLocks noChangeAspect="1"/>
          </p:cNvPicPr>
          <p:nvPr/>
        </p:nvPicPr>
        <p:blipFill>
          <a:blip r:embed="rId5"/>
          <a:stretch>
            <a:fillRect/>
          </a:stretch>
        </p:blipFill>
        <p:spPr>
          <a:xfrm rot="21600000">
            <a:off x="2907885" y="1688528"/>
            <a:ext cx="181695" cy="355152"/>
          </a:xfrm>
          <a:prstGeom prst="rect">
            <a:avLst/>
          </a:prstGeom>
        </p:spPr>
      </p:pic>
      <p:sp>
        <p:nvSpPr>
          <p:cNvPr id="4" name="textbox 101"/>
          <p:cNvSpPr/>
          <p:nvPr>
            <p:custDataLst>
              <p:tags r:id="rId6"/>
            </p:custDataLst>
          </p:nvPr>
        </p:nvSpPr>
        <p:spPr>
          <a:xfrm>
            <a:off x="263596" y="276068"/>
            <a:ext cx="5953907" cy="95970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275590" algn="l" rtl="0" eaLnBrk="0">
              <a:lnSpc>
                <a:spcPct val="97000"/>
              </a:lnSpc>
              <a:spcBef>
                <a:spcPts val="835"/>
              </a:spcBef>
            </a:pPr>
            <a:r>
              <a:rPr sz="1000" spc="60" dirty="0" err="1">
                <a:solidFill>
                  <a:schemeClr val="dk1"/>
                </a:solidFill>
                <a:latin typeface="微软雅黑" panose="020B0503020204020204" charset="-122"/>
                <a:ea typeface="微软雅黑" panose="020B0503020204020204" charset="-122"/>
                <a:cs typeface="微软雅黑" panose="020B0503020204020204" charset="-122"/>
              </a:rPr>
              <a:t>探头安装在液面上方的这种方式便于安装和维修</a:t>
            </a:r>
            <a:r>
              <a:rPr sz="1000" spc="60" dirty="0">
                <a:solidFill>
                  <a:schemeClr val="dk1"/>
                </a:solidFill>
                <a:latin typeface="微软雅黑" panose="020B0503020204020204" charset="-122"/>
                <a:ea typeface="微软雅黑" panose="020B0503020204020204" charset="-122"/>
                <a:cs typeface="微软雅黑" panose="020B0503020204020204" charset="-122"/>
              </a:rPr>
              <a:t>，但超声波在空气中的衰减比较</a:t>
            </a:r>
            <a:r>
              <a:rPr sz="1000" spc="40" dirty="0">
                <a:solidFill>
                  <a:schemeClr val="dk1"/>
                </a:solidFill>
                <a:latin typeface="微软雅黑" panose="020B0503020204020204" charset="-122"/>
                <a:ea typeface="微软雅黑" panose="020B0503020204020204" charset="-122"/>
                <a:cs typeface="微软雅黑" panose="020B0503020204020204" charset="-122"/>
              </a:rPr>
              <a:t>厉</a:t>
            </a:r>
            <a:endParaRPr lang="en-US" altLang="en-US" sz="1000" dirty="0">
              <a:solidFill>
                <a:schemeClr val="dk1"/>
              </a:solidFill>
              <a:latin typeface="微软雅黑" panose="020B0503020204020204" charset="-122"/>
              <a:ea typeface="微软雅黑" panose="020B0503020204020204" charset="-122"/>
            </a:endParaRPr>
          </a:p>
          <a:p>
            <a:pPr algn="l" rtl="0" eaLnBrk="0">
              <a:lnSpc>
                <a:spcPct val="123000"/>
              </a:lnSpc>
            </a:pPr>
            <a:endParaRPr lang="en-US" altLang="en-US" sz="400" dirty="0">
              <a:solidFill>
                <a:schemeClr val="dk1"/>
              </a:solidFill>
              <a:latin typeface="微软雅黑" panose="020B0503020204020204" charset="-122"/>
              <a:ea typeface="微软雅黑" panose="020B0503020204020204" charset="-122"/>
            </a:endParaRPr>
          </a:p>
          <a:p>
            <a:pPr marL="12700" algn="l" rtl="0" eaLnBrk="0">
              <a:lnSpc>
                <a:spcPct val="97000"/>
              </a:lnSpc>
              <a:spcBef>
                <a:spcPts val="0"/>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害。对于单探头来说，超声波从发射器到液面，又从液面</a:t>
            </a:r>
            <a:r>
              <a:rPr sz="1000" spc="0" dirty="0">
                <a:solidFill>
                  <a:schemeClr val="dk1"/>
                </a:solidFill>
                <a:latin typeface="微软雅黑" panose="020B0503020204020204" charset="-122"/>
                <a:ea typeface="微软雅黑" panose="020B0503020204020204" charset="-122"/>
                <a:cs typeface="微软雅黑" panose="020B0503020204020204" charset="-122"/>
              </a:rPr>
              <a:t>反射到探头的时间为</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textbox 104"/>
          <p:cNvSpPr/>
          <p:nvPr>
            <p:custDataLst>
              <p:tags r:id="rId7"/>
            </p:custDataLst>
          </p:nvPr>
        </p:nvSpPr>
        <p:spPr>
          <a:xfrm>
            <a:off x="5016952" y="1735083"/>
            <a:ext cx="499429" cy="216069"/>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(9</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10</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105"/>
          <p:cNvSpPr/>
          <p:nvPr>
            <p:custDataLst>
              <p:tags r:id="rId8"/>
            </p:custDataLst>
          </p:nvPr>
        </p:nvSpPr>
        <p:spPr>
          <a:xfrm>
            <a:off x="5082270" y="1105353"/>
            <a:ext cx="424552" cy="216069"/>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(9</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9)</a:t>
            </a:r>
            <a:endParaRPr lang="en-US" altLang="en-US" sz="10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textbox 108"/>
          <p:cNvSpPr/>
          <p:nvPr>
            <p:custDataLst>
              <p:tags r:id="rId9"/>
            </p:custDataLst>
          </p:nvPr>
        </p:nvSpPr>
        <p:spPr>
          <a:xfrm>
            <a:off x="422530" y="3349172"/>
            <a:ext cx="5207000" cy="2403475"/>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4605" algn="l" rtl="0" eaLnBrk="0">
              <a:lnSpc>
                <a:spcPct val="9700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式中</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s</a:t>
            </a:r>
            <a:r>
              <a:rPr sz="1000" spc="0" dirty="0">
                <a:solidFill>
                  <a:schemeClr val="dk1"/>
                </a:solidFill>
                <a:latin typeface="微软雅黑" panose="020B0503020204020204" charset="-122"/>
                <a:ea typeface="微软雅黑" panose="020B0503020204020204" charset="-122"/>
                <a:cs typeface="微软雅黑" panose="020B0503020204020204" charset="-122"/>
              </a:rPr>
              <a:t>为超声波从反射点到探头的距离。</a:t>
            </a:r>
            <a:r>
              <a:rPr sz="1000" b="1" spc="0" dirty="0">
                <a:solidFill>
                  <a:schemeClr val="dk1"/>
                </a:solidFill>
                <a:latin typeface="微软雅黑" panose="020B0503020204020204" charset="-122"/>
                <a:ea typeface="微软雅黑" panose="020B0503020204020204" charset="-122"/>
                <a:cs typeface="微软雅黑" panose="020B0503020204020204" charset="-122"/>
              </a:rPr>
              <a:t>a</a:t>
            </a:r>
            <a:r>
              <a:rPr sz="1000" spc="0" dirty="0">
                <a:solidFill>
                  <a:schemeClr val="dk1"/>
                </a:solidFill>
                <a:latin typeface="微软雅黑" panose="020B0503020204020204" charset="-122"/>
                <a:ea typeface="微软雅黑" panose="020B0503020204020204" charset="-122"/>
                <a:cs typeface="微软雅黑" panose="020B0503020204020204" charset="-122"/>
              </a:rPr>
              <a:t>为两探头间距的一半。</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65430" algn="l" rtl="0" eaLnBrk="0">
              <a:lnSpc>
                <a:spcPct val="134000"/>
              </a:lnSpc>
              <a:spcBef>
                <a:spcPts val="585"/>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从式</a:t>
            </a:r>
            <a:r>
              <a:rPr sz="1000" b="1" spc="30" dirty="0">
                <a:solidFill>
                  <a:schemeClr val="dk1"/>
                </a:solidFill>
                <a:latin typeface="微软雅黑" panose="020B0503020204020204" charset="-122"/>
                <a:ea typeface="微软雅黑" panose="020B0503020204020204" charset="-122"/>
                <a:cs typeface="微软雅黑" panose="020B0503020204020204" charset="-122"/>
              </a:rPr>
              <a:t>(9</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30" dirty="0">
                <a:solidFill>
                  <a:schemeClr val="dk1"/>
                </a:solidFill>
                <a:latin typeface="微软雅黑" panose="020B0503020204020204" charset="-122"/>
                <a:ea typeface="微软雅黑" panose="020B0503020204020204" charset="-122"/>
                <a:cs typeface="微软雅黑" panose="020B0503020204020204" charset="-122"/>
              </a:rPr>
              <a:t>11)</a:t>
            </a:r>
            <a:r>
              <a:rPr sz="1000" spc="30" dirty="0">
                <a:solidFill>
                  <a:schemeClr val="dk1"/>
                </a:solidFill>
                <a:latin typeface="微软雅黑" panose="020B0503020204020204" charset="-122"/>
                <a:ea typeface="微软雅黑" panose="020B0503020204020204" charset="-122"/>
                <a:cs typeface="微软雅黑" panose="020B0503020204020204" charset="-122"/>
              </a:rPr>
              <a:t>和式</a:t>
            </a:r>
            <a:r>
              <a:rPr sz="1000" b="1" spc="30" dirty="0">
                <a:solidFill>
                  <a:schemeClr val="dk1"/>
                </a:solidFill>
                <a:latin typeface="微软雅黑" panose="020B0503020204020204" charset="-122"/>
                <a:ea typeface="微软雅黑" panose="020B0503020204020204" charset="-122"/>
                <a:cs typeface="微软雅黑" panose="020B0503020204020204" charset="-122"/>
              </a:rPr>
              <a:t>(9</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30" dirty="0">
                <a:solidFill>
                  <a:schemeClr val="dk1"/>
                </a:solidFill>
                <a:latin typeface="微软雅黑" panose="020B0503020204020204" charset="-122"/>
                <a:ea typeface="微软雅黑" panose="020B0503020204020204" charset="-122"/>
                <a:cs typeface="微软雅黑" panose="020B0503020204020204" charset="-122"/>
              </a:rPr>
              <a:t>12)</a:t>
            </a:r>
            <a:r>
              <a:rPr sz="1000" spc="30" dirty="0">
                <a:solidFill>
                  <a:schemeClr val="dk1"/>
                </a:solidFill>
                <a:latin typeface="微软雅黑" panose="020B0503020204020204" charset="-122"/>
                <a:ea typeface="微软雅黑" panose="020B0503020204020204" charset="-122"/>
                <a:cs typeface="微软雅黑" panose="020B0503020204020204" charset="-122"/>
              </a:rPr>
              <a:t>可以看出，只要测得超声波脉冲从</a:t>
            </a:r>
            <a:r>
              <a:rPr sz="1000" spc="20" dirty="0">
                <a:solidFill>
                  <a:schemeClr val="dk1"/>
                </a:solidFill>
                <a:latin typeface="微软雅黑" panose="020B0503020204020204" charset="-122"/>
                <a:ea typeface="微软雅黑" panose="020B0503020204020204" charset="-122"/>
                <a:cs typeface="微软雅黑" panose="020B0503020204020204" charset="-122"/>
              </a:rPr>
              <a:t>发</a:t>
            </a:r>
            <a:r>
              <a:rPr sz="1000" spc="0" dirty="0">
                <a:solidFill>
                  <a:schemeClr val="dk1"/>
                </a:solidFill>
                <a:latin typeface="微软雅黑" panose="020B0503020204020204" charset="-122"/>
                <a:ea typeface="微软雅黑" panose="020B0503020204020204" charset="-122"/>
                <a:cs typeface="微软雅黑" panose="020B0503020204020204" charset="-122"/>
              </a:rPr>
              <a:t>射到接收的时间间隔，</a:t>
            </a:r>
            <a:r>
              <a:rPr sz="1000" spc="50" dirty="0">
                <a:solidFill>
                  <a:schemeClr val="dk1"/>
                </a:solidFill>
                <a:latin typeface="微软雅黑" panose="020B0503020204020204" charset="-122"/>
                <a:ea typeface="微软雅黑" panose="020B0503020204020204" charset="-122"/>
                <a:cs typeface="微软雅黑" panose="020B0503020204020204" charset="-122"/>
              </a:rPr>
              <a:t>便可以求得待测的物位。超声物位传感器具有精度高和使用寿命长的特点，但</a:t>
            </a:r>
            <a:r>
              <a:rPr sz="1000" spc="40" dirty="0">
                <a:solidFill>
                  <a:schemeClr val="dk1"/>
                </a:solidFill>
                <a:latin typeface="微软雅黑" panose="020B0503020204020204" charset="-122"/>
                <a:ea typeface="微软雅黑" panose="020B0503020204020204" charset="-122"/>
                <a:cs typeface="微软雅黑" panose="020B0503020204020204" charset="-122"/>
              </a:rPr>
              <a:t>若</a:t>
            </a:r>
            <a:r>
              <a:rPr sz="1000" spc="0" dirty="0">
                <a:solidFill>
                  <a:schemeClr val="dk1"/>
                </a:solidFill>
                <a:latin typeface="微软雅黑" panose="020B0503020204020204" charset="-122"/>
                <a:ea typeface="微软雅黑" panose="020B0503020204020204" charset="-122"/>
                <a:cs typeface="微软雅黑" panose="020B0503020204020204" charset="-122"/>
              </a:rPr>
              <a:t>液体中</a:t>
            </a:r>
            <a:r>
              <a:rPr sz="1000" spc="60" dirty="0">
                <a:solidFill>
                  <a:schemeClr val="dk1"/>
                </a:solidFill>
                <a:latin typeface="微软雅黑" panose="020B0503020204020204" charset="-122"/>
                <a:ea typeface="微软雅黑" panose="020B0503020204020204" charset="-122"/>
                <a:cs typeface="微软雅黑" panose="020B0503020204020204" charset="-122"/>
              </a:rPr>
              <a:t>有气泡或液面发生波动，便会产生较大的误差。在一般使用条件下，它的测量误差</a:t>
            </a:r>
            <a:r>
              <a:rPr sz="1000" spc="0" dirty="0">
                <a:solidFill>
                  <a:schemeClr val="dk1"/>
                </a:solidFill>
                <a:latin typeface="微软雅黑" panose="020B0503020204020204" charset="-122"/>
                <a:ea typeface="微软雅黑" panose="020B0503020204020204" charset="-122"/>
                <a:cs typeface="微软雅黑" panose="020B0503020204020204" charset="-122"/>
              </a:rPr>
              <a:t>为</a:t>
            </a:r>
            <a:r>
              <a:rPr sz="1000" b="1" spc="-60" dirty="0">
                <a:solidFill>
                  <a:schemeClr val="dk1"/>
                </a:solidFill>
                <a:latin typeface="微软雅黑" panose="020B0503020204020204" charset="-122"/>
                <a:ea typeface="微软雅黑" panose="020B0503020204020204" charset="-122"/>
                <a:cs typeface="微软雅黑" panose="020B0503020204020204" charset="-122"/>
              </a:rPr>
              <a:t>±0.1</a:t>
            </a:r>
            <a:r>
              <a:rPr sz="1000" spc="-60" dirty="0">
                <a:solidFill>
                  <a:schemeClr val="dk1"/>
                </a:solidFill>
                <a:latin typeface="微软雅黑" panose="020B0503020204020204" charset="-122"/>
                <a:ea typeface="微软雅黑" panose="020B0503020204020204" charset="-122"/>
                <a:cs typeface="微软雅黑" panose="020B0503020204020204" charset="-122"/>
              </a:rPr>
              <a:t>％，检测物位的范围为</a:t>
            </a:r>
            <a:r>
              <a:rPr sz="1000" b="1" spc="-60" dirty="0">
                <a:solidFill>
                  <a:schemeClr val="dk1"/>
                </a:solidFill>
                <a:latin typeface="微软雅黑" panose="020B0503020204020204" charset="-122"/>
                <a:ea typeface="微软雅黑" panose="020B0503020204020204" charset="-122"/>
                <a:cs typeface="微软雅黑" panose="020B0503020204020204" charset="-122"/>
              </a:rPr>
              <a:t>10</a:t>
            </a:r>
            <a:r>
              <a:rPr sz="900" spc="-60" baseline="52000" dirty="0">
                <a:solidFill>
                  <a:schemeClr val="dk1"/>
                </a:solidFill>
                <a:latin typeface="微软雅黑" panose="020B0503020204020204" charset="-122"/>
                <a:ea typeface="微软雅黑" panose="020B0503020204020204" charset="-122"/>
                <a:cs typeface="微软雅黑" panose="020B0503020204020204" charset="-122"/>
              </a:rPr>
              <a:t>－</a:t>
            </a:r>
            <a:r>
              <a:rPr sz="900" b="1" spc="-60" baseline="52000" dirty="0">
                <a:solidFill>
                  <a:schemeClr val="dk1"/>
                </a:solidFill>
                <a:latin typeface="微软雅黑" panose="020B0503020204020204" charset="-122"/>
                <a:ea typeface="微软雅黑" panose="020B0503020204020204" charset="-122"/>
                <a:cs typeface="微软雅黑" panose="020B0503020204020204" charset="-122"/>
              </a:rPr>
              <a:t>2</a:t>
            </a:r>
            <a:r>
              <a:rPr sz="1000" b="1" spc="-60" dirty="0">
                <a:solidFill>
                  <a:schemeClr val="dk1"/>
                </a:solidFill>
                <a:latin typeface="微软雅黑" panose="020B0503020204020204" charset="-122"/>
                <a:ea typeface="微软雅黑" panose="020B0503020204020204" charset="-122"/>
                <a:cs typeface="微软雅黑" panose="020B0503020204020204" charset="-122"/>
              </a:rPr>
              <a:t>~10</a:t>
            </a:r>
            <a:r>
              <a:rPr sz="900" b="1" spc="-30" baseline="52000" dirty="0">
                <a:solidFill>
                  <a:schemeClr val="dk1"/>
                </a:solidFill>
                <a:latin typeface="微软雅黑" panose="020B0503020204020204" charset="-122"/>
                <a:ea typeface="微软雅黑" panose="020B0503020204020204" charset="-122"/>
                <a:cs typeface="微软雅黑" panose="020B0503020204020204" charset="-122"/>
              </a:rPr>
              <a:t>4</a:t>
            </a:r>
            <a:r>
              <a:rPr sz="1000" b="1" spc="0" dirty="0">
                <a:solidFill>
                  <a:schemeClr val="dk1"/>
                </a:solidFill>
                <a:latin typeface="微软雅黑" panose="020B0503020204020204" charset="-122"/>
                <a:ea typeface="微软雅黑" panose="020B0503020204020204" charset="-122"/>
                <a:cs typeface="微软雅黑" panose="020B0503020204020204" charset="-122"/>
              </a:rPr>
              <a:t>m</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0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970" algn="l" rtl="0" eaLnBrk="0">
              <a:lnSpc>
                <a:spcPct val="138000"/>
              </a:lnSpc>
              <a:spcBef>
                <a:spcPts val="5"/>
              </a:spcBef>
            </a:pPr>
            <a:r>
              <a:rPr sz="1000" spc="50" dirty="0">
                <a:solidFill>
                  <a:schemeClr val="dk1"/>
                </a:solidFill>
                <a:latin typeface="微软雅黑" panose="020B0503020204020204" charset="-122"/>
                <a:ea typeface="微软雅黑" panose="020B0503020204020204" charset="-122"/>
                <a:cs typeface="微软雅黑" panose="020B0503020204020204" charset="-122"/>
              </a:rPr>
              <a:t>超声波流量传感器的测定方法是多样的，如传播速度变化法、波速移</a:t>
            </a:r>
            <a:r>
              <a:rPr sz="1000" spc="10" dirty="0">
                <a:solidFill>
                  <a:schemeClr val="dk1"/>
                </a:solidFill>
                <a:latin typeface="微软雅黑" panose="020B0503020204020204" charset="-122"/>
                <a:ea typeface="微软雅黑" panose="020B0503020204020204" charset="-122"/>
                <a:cs typeface="微软雅黑" panose="020B0503020204020204" charset="-122"/>
              </a:rPr>
              <a:t>动</a:t>
            </a:r>
            <a:r>
              <a:rPr sz="1000" spc="0" dirty="0">
                <a:solidFill>
                  <a:schemeClr val="dk1"/>
                </a:solidFill>
                <a:latin typeface="微软雅黑" panose="020B0503020204020204" charset="-122"/>
                <a:ea typeface="微软雅黑" panose="020B0503020204020204" charset="-122"/>
                <a:cs typeface="微软雅黑" panose="020B0503020204020204" charset="-122"/>
              </a:rPr>
              <a:t>法、多普勒</a:t>
            </a:r>
            <a:r>
              <a:rPr sz="1000" spc="40" dirty="0">
                <a:solidFill>
                  <a:schemeClr val="dk1"/>
                </a:solidFill>
                <a:latin typeface="微软雅黑" panose="020B0503020204020204" charset="-122"/>
                <a:ea typeface="微软雅黑" panose="020B0503020204020204" charset="-122"/>
                <a:cs typeface="微软雅黑" panose="020B0503020204020204" charset="-122"/>
              </a:rPr>
              <a:t>效应法、流动听声法等，目前应用较广的主要是超声波传播速度变化法。超声波在</a:t>
            </a:r>
            <a:r>
              <a:rPr sz="1000" spc="10" dirty="0">
                <a:solidFill>
                  <a:schemeClr val="dk1"/>
                </a:solidFill>
                <a:latin typeface="微软雅黑" panose="020B0503020204020204" charset="-122"/>
                <a:ea typeface="微软雅黑" panose="020B0503020204020204" charset="-122"/>
                <a:cs typeface="微软雅黑" panose="020B0503020204020204" charset="-122"/>
              </a:rPr>
              <a:t>流</a:t>
            </a:r>
            <a:r>
              <a:rPr sz="1000" spc="0" dirty="0">
                <a:solidFill>
                  <a:schemeClr val="dk1"/>
                </a:solidFill>
                <a:latin typeface="微软雅黑" panose="020B0503020204020204" charset="-122"/>
                <a:ea typeface="微软雅黑" panose="020B0503020204020204" charset="-122"/>
                <a:cs typeface="微软雅黑" panose="020B0503020204020204" charset="-122"/>
              </a:rPr>
              <a:t>体</a:t>
            </a:r>
            <a:r>
              <a:rPr sz="1000" spc="50" dirty="0">
                <a:solidFill>
                  <a:schemeClr val="dk1"/>
                </a:solidFill>
                <a:latin typeface="微软雅黑" panose="020B0503020204020204" charset="-122"/>
                <a:ea typeface="微软雅黑" panose="020B0503020204020204" charset="-122"/>
                <a:cs typeface="微软雅黑" panose="020B0503020204020204" charset="-122"/>
              </a:rPr>
              <a:t>中传播时，在静止流体和流动流体中的传播速度是不同的，利用这一特点可以</a:t>
            </a:r>
            <a:r>
              <a:rPr sz="1000" spc="40" dirty="0">
                <a:solidFill>
                  <a:schemeClr val="dk1"/>
                </a:solidFill>
                <a:latin typeface="微软雅黑" panose="020B0503020204020204" charset="-122"/>
                <a:ea typeface="微软雅黑" panose="020B0503020204020204" charset="-122"/>
                <a:cs typeface="微软雅黑" panose="020B0503020204020204" charset="-122"/>
              </a:rPr>
              <a:t>求</a:t>
            </a:r>
            <a:r>
              <a:rPr sz="1000" spc="0" dirty="0">
                <a:solidFill>
                  <a:schemeClr val="dk1"/>
                </a:solidFill>
                <a:latin typeface="微软雅黑" panose="020B0503020204020204" charset="-122"/>
                <a:ea typeface="微软雅黑" panose="020B0503020204020204" charset="-122"/>
                <a:cs typeface="微软雅黑" panose="020B0503020204020204" charset="-122"/>
              </a:rPr>
              <a:t>出流体</a:t>
            </a:r>
            <a:r>
              <a:rPr sz="1000" spc="40" dirty="0">
                <a:solidFill>
                  <a:schemeClr val="dk1"/>
                </a:solidFill>
                <a:latin typeface="微软雅黑" panose="020B0503020204020204" charset="-122"/>
                <a:ea typeface="微软雅黑" panose="020B0503020204020204" charset="-122"/>
                <a:cs typeface="微软雅黑" panose="020B0503020204020204" charset="-122"/>
              </a:rPr>
              <a:t>的速度，再根据管道流体的截面积，便可知道流体的流量。如果在流体中</a:t>
            </a:r>
            <a:r>
              <a:rPr sz="1000" spc="0" dirty="0">
                <a:solidFill>
                  <a:schemeClr val="dk1"/>
                </a:solidFill>
                <a:latin typeface="微软雅黑" panose="020B0503020204020204" charset="-122"/>
                <a:ea typeface="微软雅黑" panose="020B0503020204020204" charset="-122"/>
                <a:cs typeface="微软雅黑" panose="020B0503020204020204" charset="-122"/>
              </a:rPr>
              <a:t>设置两个超声</a:t>
            </a:r>
            <a:r>
              <a:rPr sz="1000" spc="30" dirty="0">
                <a:solidFill>
                  <a:schemeClr val="dk1"/>
                </a:solidFill>
                <a:latin typeface="微软雅黑" panose="020B0503020204020204" charset="-122"/>
                <a:ea typeface="微软雅黑" panose="020B0503020204020204" charset="-122"/>
                <a:cs typeface="微软雅黑" panose="020B0503020204020204" charset="-122"/>
              </a:rPr>
              <a:t>波探头，它们既可以发射超声波又可以接收超声波，一个装在上游，</a:t>
            </a:r>
            <a:r>
              <a:rPr sz="1000" spc="20" dirty="0">
                <a:solidFill>
                  <a:schemeClr val="dk1"/>
                </a:solidFill>
                <a:latin typeface="微软雅黑" panose="020B0503020204020204" charset="-122"/>
                <a:ea typeface="微软雅黑" panose="020B0503020204020204" charset="-122"/>
                <a:cs typeface="微软雅黑" panose="020B0503020204020204" charset="-122"/>
              </a:rPr>
              <a:t>一</a:t>
            </a:r>
            <a:r>
              <a:rPr sz="1000" spc="0" dirty="0">
                <a:solidFill>
                  <a:schemeClr val="dk1"/>
                </a:solidFill>
                <a:latin typeface="微软雅黑" panose="020B0503020204020204" charset="-122"/>
                <a:ea typeface="微软雅黑" panose="020B0503020204020204" charset="-122"/>
                <a:cs typeface="微软雅黑" panose="020B0503020204020204" charset="-122"/>
              </a:rPr>
              <a:t>个装在下游，其</a:t>
            </a:r>
            <a:r>
              <a:rPr sz="1000" spc="-40" dirty="0">
                <a:solidFill>
                  <a:schemeClr val="dk1"/>
                </a:solidFill>
                <a:latin typeface="微软雅黑" panose="020B0503020204020204" charset="-122"/>
                <a:ea typeface="微软雅黑" panose="020B0503020204020204" charset="-122"/>
                <a:cs typeface="微软雅黑" panose="020B0503020204020204" charset="-122"/>
              </a:rPr>
              <a:t>距离为</a:t>
            </a:r>
            <a:r>
              <a:rPr sz="1000" b="1" spc="-40" dirty="0">
                <a:solidFill>
                  <a:schemeClr val="dk1"/>
                </a:solidFill>
                <a:latin typeface="微软雅黑" panose="020B0503020204020204" charset="-122"/>
                <a:ea typeface="微软雅黑" panose="020B0503020204020204" charset="-122"/>
                <a:cs typeface="微软雅黑" panose="020B0503020204020204" charset="-122"/>
              </a:rPr>
              <a:t>L</a:t>
            </a:r>
            <a:r>
              <a:rPr sz="1000" spc="-40" dirty="0">
                <a:solidFill>
                  <a:schemeClr val="dk1"/>
                </a:solidFill>
                <a:latin typeface="微软雅黑" panose="020B0503020204020204" charset="-122"/>
                <a:ea typeface="微软雅黑" panose="020B0503020204020204" charset="-122"/>
                <a:cs typeface="微软雅黑" panose="020B0503020204020204" charset="-122"/>
              </a:rPr>
              <a:t>，如图</a:t>
            </a:r>
            <a:r>
              <a:rPr sz="1000" b="1" spc="-40" dirty="0">
                <a:solidFill>
                  <a:schemeClr val="dk1"/>
                </a:solidFill>
                <a:latin typeface="微软雅黑" panose="020B0503020204020204" charset="-122"/>
                <a:ea typeface="微软雅黑" panose="020B0503020204020204" charset="-122"/>
                <a:cs typeface="微软雅黑" panose="020B0503020204020204" charset="-122"/>
              </a:rPr>
              <a:t>9</a:t>
            </a:r>
            <a:r>
              <a:rPr sz="1000" spc="-40" dirty="0">
                <a:solidFill>
                  <a:schemeClr val="dk1"/>
                </a:solidFill>
                <a:latin typeface="微软雅黑" panose="020B0503020204020204" charset="-122"/>
                <a:ea typeface="微软雅黑" panose="020B0503020204020204" charset="-122"/>
                <a:cs typeface="微软雅黑" panose="020B0503020204020204" charset="-122"/>
              </a:rPr>
              <a:t>－</a:t>
            </a:r>
            <a:r>
              <a:rPr sz="1000" b="1" spc="-40" dirty="0">
                <a:solidFill>
                  <a:schemeClr val="dk1"/>
                </a:solidFill>
                <a:latin typeface="微软雅黑" panose="020B0503020204020204" charset="-122"/>
                <a:ea typeface="微软雅黑" panose="020B0503020204020204" charset="-122"/>
                <a:cs typeface="微软雅黑" panose="020B0503020204020204" charset="-122"/>
              </a:rPr>
              <a:t>5</a:t>
            </a:r>
            <a:r>
              <a:rPr sz="1000" spc="-40" dirty="0">
                <a:solidFill>
                  <a:schemeClr val="dk1"/>
                </a:solidFill>
                <a:latin typeface="微软雅黑" panose="020B0503020204020204" charset="-122"/>
                <a:ea typeface="微软雅黑" panose="020B0503020204020204" charset="-122"/>
                <a:cs typeface="微软雅黑" panose="020B0503020204020204" charset="-122"/>
              </a:rPr>
              <a:t>所示。</a:t>
            </a:r>
            <a:endParaRPr lang="en-US" altLang="en-US" sz="1000" spc="-4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115"/>
          <p:cNvSpPr/>
          <p:nvPr>
            <p:custDataLst>
              <p:tags r:id="rId10"/>
            </p:custDataLst>
          </p:nvPr>
        </p:nvSpPr>
        <p:spPr>
          <a:xfrm>
            <a:off x="701916" y="2494287"/>
            <a:ext cx="2611754" cy="811530"/>
          </a:xfrm>
          <a:prstGeom prst="rect">
            <a:avLst/>
          </a:prstGeom>
        </p:spPr>
        <p:txBody>
          <a:bodyPr vert="horz" wrap="square" lIns="0" tIns="0" rIns="0" bIns="0"/>
          <a:lstStyle/>
          <a:p>
            <a:pPr algn="l" rtl="0" eaLnBrk="0">
              <a:lnSpc>
                <a:spcPct val="82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362200" algn="l" rtl="0" eaLnBrk="0">
              <a:lnSpc>
                <a:spcPct val="75000"/>
              </a:lnSpc>
            </a:pPr>
            <a:r>
              <a:rPr sz="800" b="1" spc="-20" dirty="0">
                <a:solidFill>
                  <a:schemeClr val="dk1"/>
                </a:solidFill>
                <a:latin typeface="微软雅黑" panose="020B0503020204020204" charset="-122"/>
                <a:ea typeface="微软雅黑" panose="020B0503020204020204" charset="-122"/>
                <a:cs typeface="微软雅黑" panose="020B0503020204020204" charset="-122"/>
              </a:rPr>
              <a:t>c</a:t>
            </a:r>
            <a:r>
              <a:rPr sz="800" b="1" spc="-10" dirty="0">
                <a:solidFill>
                  <a:schemeClr val="dk1"/>
                </a:solidFill>
                <a:latin typeface="微软雅黑" panose="020B0503020204020204" charset="-122"/>
                <a:ea typeface="微软雅黑" panose="020B0503020204020204" charset="-122"/>
                <a:cs typeface="微软雅黑" panose="020B0503020204020204" charset="-122"/>
              </a:rPr>
              <a:t>t</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2138045" algn="l" rtl="0" eaLnBrk="0">
              <a:lnSpc>
                <a:spcPts val="1185"/>
              </a:lnSpc>
              <a:spcBef>
                <a:spcPts val="70"/>
              </a:spcBef>
            </a:pPr>
            <a:r>
              <a:rPr sz="1200" b="1" spc="0" baseline="42000" dirty="0">
                <a:solidFill>
                  <a:schemeClr val="dk1"/>
                </a:solidFill>
                <a:latin typeface="微软雅黑" panose="020B0503020204020204" charset="-122"/>
                <a:ea typeface="微软雅黑" panose="020B0503020204020204" charset="-122"/>
                <a:cs typeface="微软雅黑" panose="020B0503020204020204" charset="-122"/>
              </a:rPr>
              <a:t>s</a:t>
            </a:r>
            <a:r>
              <a:rPr sz="1200" spc="40" baseline="46000" dirty="0">
                <a:solidFill>
                  <a:schemeClr val="dk1"/>
                </a:solidFill>
                <a:latin typeface="微软雅黑" panose="020B0503020204020204" charset="-122"/>
                <a:ea typeface="微软雅黑" panose="020B0503020204020204" charset="-122"/>
                <a:cs typeface="微软雅黑" panose="020B0503020204020204" charset="-122"/>
              </a:rPr>
              <a:t>＝</a:t>
            </a:r>
            <a:r>
              <a:rPr sz="1200" b="1" spc="10" baseline="-19000" dirty="0">
                <a:solidFill>
                  <a:schemeClr val="dk1"/>
                </a:solidFill>
                <a:latin typeface="微软雅黑" panose="020B0503020204020204" charset="-122"/>
                <a:ea typeface="微软雅黑" panose="020B0503020204020204" charset="-122"/>
                <a:cs typeface="微软雅黑" panose="020B0503020204020204" charset="-122"/>
              </a:rPr>
              <a:t>2</a:t>
            </a:r>
            <a:endParaRPr sz="700" spc="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spcBef>
                <a:spcPts val="885"/>
              </a:spcBef>
            </a:pP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spcBef>
                <a:spcPts val="885"/>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因此液位高度</a:t>
            </a:r>
            <a:r>
              <a:rPr sz="1000" spc="20" dirty="0">
                <a:solidFill>
                  <a:schemeClr val="dk1"/>
                </a:solidFill>
                <a:latin typeface="微软雅黑" panose="020B0503020204020204" charset="-122"/>
                <a:ea typeface="微软雅黑" panose="020B0503020204020204" charset="-122"/>
                <a:cs typeface="微软雅黑" panose="020B0503020204020204" charset="-122"/>
              </a:rPr>
              <a:t>为</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2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1941830" algn="l" rtl="0" eaLnBrk="0">
              <a:lnSpc>
                <a:spcPts val="1560"/>
              </a:lnSpc>
              <a:spcBef>
                <a:spcPts val="5"/>
              </a:spcBef>
            </a:pPr>
            <a:r>
              <a:rPr sz="800" b="1" spc="0" dirty="0">
                <a:solidFill>
                  <a:schemeClr val="dk1"/>
                </a:solidFill>
                <a:latin typeface="微软雅黑" panose="020B0503020204020204" charset="-122"/>
                <a:ea typeface="微软雅黑" panose="020B0503020204020204" charset="-122"/>
                <a:cs typeface="微软雅黑" panose="020B0503020204020204" charset="-122"/>
              </a:rPr>
              <a:t>h</a:t>
            </a:r>
            <a:r>
              <a:rPr sz="800" spc="10" dirty="0">
                <a:solidFill>
                  <a:schemeClr val="dk1"/>
                </a:solidFill>
                <a:latin typeface="微软雅黑" panose="020B0503020204020204" charset="-122"/>
                <a:ea typeface="微软雅黑" panose="020B0503020204020204" charset="-122"/>
                <a:cs typeface="微软雅黑" panose="020B0503020204020204" charset="-122"/>
              </a:rPr>
              <a:t>＝</a:t>
            </a:r>
            <a:endParaRPr sz="800" spc="1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9" name="picture 116"/>
          <p:cNvPicPr>
            <a:picLocks noChangeAspect="1"/>
          </p:cNvPicPr>
          <p:nvPr/>
        </p:nvPicPr>
        <p:blipFill>
          <a:blip r:embed="rId11"/>
          <a:stretch>
            <a:fillRect/>
          </a:stretch>
        </p:blipFill>
        <p:spPr>
          <a:xfrm rot="21600000">
            <a:off x="2928290" y="3086872"/>
            <a:ext cx="458605" cy="198300"/>
          </a:xfrm>
          <a:prstGeom prst="rect">
            <a:avLst/>
          </a:prstGeom>
        </p:spPr>
      </p:pic>
      <p:sp>
        <p:nvSpPr>
          <p:cNvPr id="10" name="path"/>
          <p:cNvSpPr/>
          <p:nvPr>
            <p:custDataLst>
              <p:tags r:id="rId12"/>
            </p:custDataLst>
          </p:nvPr>
        </p:nvSpPr>
        <p:spPr>
          <a:xfrm>
            <a:off x="2892767" y="3209098"/>
            <a:ext cx="39225" cy="47826"/>
          </a:xfrm>
          <a:custGeom>
            <a:avLst/>
            <a:gdLst/>
            <a:ahLst/>
            <a:cxnLst/>
            <a:rect l="0" t="0" r="0" b="0"/>
            <a:pathLst>
              <a:path w="61" h="75">
                <a:moveTo>
                  <a:pt x="2" y="25"/>
                </a:moveTo>
                <a:lnTo>
                  <a:pt x="20" y="1"/>
                </a:lnTo>
                <a:lnTo>
                  <a:pt x="58" y="73"/>
                </a:lnTo>
              </a:path>
            </a:pathLst>
          </a:custGeom>
          <a:noFill/>
          <a:ln w="4152" cap="flat">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
        <p:nvSpPr>
          <p:cNvPr id="11" name="textbox 120"/>
          <p:cNvSpPr/>
          <p:nvPr>
            <p:custDataLst>
              <p:tags r:id="rId13"/>
            </p:custDataLst>
          </p:nvPr>
        </p:nvSpPr>
        <p:spPr>
          <a:xfrm>
            <a:off x="5180458" y="2553555"/>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40" dirty="0">
                <a:solidFill>
                  <a:schemeClr val="dk1"/>
                </a:solidFill>
                <a:latin typeface="微软雅黑" panose="020B0503020204020204" charset="-122"/>
                <a:ea typeface="微软雅黑" panose="020B0503020204020204" charset="-122"/>
                <a:cs typeface="微软雅黑" panose="020B0503020204020204" charset="-122"/>
              </a:rPr>
              <a:t>(9</a:t>
            </a:r>
            <a:r>
              <a:rPr sz="900" spc="-40" dirty="0">
                <a:solidFill>
                  <a:schemeClr val="dk1"/>
                </a:solidFill>
                <a:latin typeface="微软雅黑" panose="020B0503020204020204" charset="-122"/>
                <a:ea typeface="微软雅黑" panose="020B0503020204020204" charset="-122"/>
                <a:cs typeface="微软雅黑" panose="020B0503020204020204" charset="-122"/>
              </a:rPr>
              <a:t>－</a:t>
            </a:r>
            <a:r>
              <a:rPr sz="900" b="1" spc="-40" dirty="0">
                <a:solidFill>
                  <a:schemeClr val="dk1"/>
                </a:solidFill>
                <a:latin typeface="微软雅黑" panose="020B0503020204020204" charset="-122"/>
                <a:ea typeface="微软雅黑" panose="020B0503020204020204" charset="-122"/>
                <a:cs typeface="微软雅黑" panose="020B0503020204020204" charset="-122"/>
              </a:rPr>
              <a:t>11</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textbox 121"/>
          <p:cNvSpPr/>
          <p:nvPr>
            <p:custDataLst>
              <p:tags r:id="rId14"/>
            </p:custDataLst>
          </p:nvPr>
        </p:nvSpPr>
        <p:spPr>
          <a:xfrm>
            <a:off x="5180458" y="3138910"/>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40" dirty="0">
                <a:solidFill>
                  <a:schemeClr val="dk1"/>
                </a:solidFill>
                <a:latin typeface="微软雅黑" panose="020B0503020204020204" charset="-122"/>
                <a:ea typeface="微软雅黑" panose="020B0503020204020204" charset="-122"/>
                <a:cs typeface="微软雅黑" panose="020B0503020204020204" charset="-122"/>
              </a:rPr>
              <a:t>(9</a:t>
            </a:r>
            <a:r>
              <a:rPr sz="900" spc="-40" dirty="0">
                <a:solidFill>
                  <a:schemeClr val="dk1"/>
                </a:solidFill>
                <a:latin typeface="微软雅黑" panose="020B0503020204020204" charset="-122"/>
                <a:ea typeface="微软雅黑" panose="020B0503020204020204" charset="-122"/>
                <a:cs typeface="微软雅黑" panose="020B0503020204020204" charset="-122"/>
              </a:rPr>
              <a:t>－</a:t>
            </a:r>
            <a:r>
              <a:rPr sz="900" b="1" spc="-40" dirty="0">
                <a:solidFill>
                  <a:schemeClr val="dk1"/>
                </a:solidFill>
                <a:latin typeface="微软雅黑" panose="020B0503020204020204" charset="-122"/>
                <a:ea typeface="微软雅黑" panose="020B0503020204020204" charset="-122"/>
                <a:cs typeface="微软雅黑" panose="020B0503020204020204" charset="-122"/>
              </a:rPr>
              <a:t>12</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textbox 128"/>
          <p:cNvSpPr/>
          <p:nvPr>
            <p:custDataLst>
              <p:tags r:id="rId15"/>
            </p:custDataLst>
          </p:nvPr>
        </p:nvSpPr>
        <p:spPr>
          <a:xfrm>
            <a:off x="3012901" y="3125175"/>
            <a:ext cx="344804"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10" dirty="0">
                <a:solidFill>
                  <a:schemeClr val="dk1"/>
                </a:solidFill>
                <a:latin typeface="微软雅黑" panose="020B0503020204020204" charset="-122"/>
                <a:ea typeface="微软雅黑" panose="020B0503020204020204" charset="-122"/>
                <a:cs typeface="Arial" panose="020B0604020202020204"/>
              </a:rPr>
              <a:t>2</a:t>
            </a: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4" name="path"/>
          <p:cNvSpPr/>
          <p:nvPr>
            <p:custDataLst>
              <p:tags r:id="rId16"/>
            </p:custDataLst>
          </p:nvPr>
        </p:nvSpPr>
        <p:spPr>
          <a:xfrm>
            <a:off x="3044289" y="2624753"/>
            <a:ext cx="128168" cy="4152"/>
          </a:xfrm>
          <a:custGeom>
            <a:avLst/>
            <a:gdLst/>
            <a:ahLst/>
            <a:cxnLst/>
            <a:rect l="0" t="0" r="0" b="0"/>
            <a:pathLst>
              <a:path w="201" h="6">
                <a:moveTo>
                  <a:pt x="0" y="3"/>
                </a:moveTo>
                <a:lnTo>
                  <a:pt x="201" y="3"/>
                </a:lnTo>
              </a:path>
            </a:pathLst>
          </a:custGeom>
          <a:noFill/>
          <a:ln w="4152" cap="flat">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
        <p:nvSpPr>
          <p:cNvPr id="15" name="textbox 109"/>
          <p:cNvSpPr/>
          <p:nvPr>
            <p:custDataLst>
              <p:tags r:id="rId17"/>
            </p:custDataLst>
          </p:nvPr>
        </p:nvSpPr>
        <p:spPr>
          <a:xfrm>
            <a:off x="5953401" y="2541479"/>
            <a:ext cx="3660775" cy="2282189"/>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7000"/>
              </a:lnSpc>
            </a:pPr>
            <a:r>
              <a:rPr sz="1000" spc="-40" dirty="0">
                <a:solidFill>
                  <a:schemeClr val="dk1"/>
                </a:solidFill>
                <a:latin typeface="微软雅黑" panose="020B0503020204020204" charset="-122"/>
                <a:ea typeface="微软雅黑" panose="020B0503020204020204" charset="-122"/>
                <a:cs typeface="微软雅黑" panose="020B0503020204020204" charset="-122"/>
              </a:rPr>
              <a:t>度为</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1000" spc="-40" dirty="0">
                <a:solidFill>
                  <a:schemeClr val="dk1"/>
                </a:solidFill>
                <a:latin typeface="微软雅黑" panose="020B0503020204020204" charset="-122"/>
                <a:ea typeface="微软雅黑" panose="020B0503020204020204" charset="-122"/>
                <a:cs typeface="微软雅黑" panose="020B0503020204020204" charset="-122"/>
              </a:rPr>
              <a:t>，流体流动速度为</a:t>
            </a:r>
            <a:r>
              <a:rPr sz="1000" b="1" spc="0" dirty="0">
                <a:solidFill>
                  <a:schemeClr val="dk1"/>
                </a:solidFill>
                <a:latin typeface="微软雅黑" panose="020B0503020204020204" charset="-122"/>
                <a:ea typeface="微软雅黑" panose="020B0503020204020204" charset="-122"/>
                <a:cs typeface="微软雅黑" panose="020B0503020204020204" charset="-122"/>
              </a:rPr>
              <a:t>v</a:t>
            </a:r>
            <a:r>
              <a:rPr sz="1000" spc="-4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则</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22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326640" algn="l" rtl="0" eaLnBrk="0">
              <a:lnSpc>
                <a:spcPts val="930"/>
              </a:lnSpc>
              <a:spcBef>
                <a:spcPts val="220"/>
              </a:spcBef>
            </a:pPr>
            <a:r>
              <a:rPr sz="1100" b="1" spc="0" baseline="8000" dirty="0">
                <a:solidFill>
                  <a:schemeClr val="dk1"/>
                </a:solidFill>
                <a:latin typeface="微软雅黑" panose="020B0503020204020204" charset="-122"/>
                <a:ea typeface="微软雅黑" panose="020B0503020204020204" charset="-122"/>
                <a:cs typeface="微软雅黑" panose="020B0503020204020204" charset="-122"/>
              </a:rPr>
              <a:t>t</a:t>
            </a:r>
            <a:r>
              <a:rPr sz="700" b="1" spc="-10" baseline="-18000" dirty="0">
                <a:solidFill>
                  <a:schemeClr val="dk1"/>
                </a:solidFill>
                <a:latin typeface="微软雅黑" panose="020B0503020204020204" charset="-122"/>
                <a:ea typeface="微软雅黑" panose="020B0503020204020204" charset="-122"/>
                <a:cs typeface="微软雅黑" panose="020B0503020204020204" charset="-122"/>
              </a:rPr>
              <a:t>1</a:t>
            </a:r>
            <a:r>
              <a:rPr sz="1100" spc="0" baseline="13000" dirty="0">
                <a:solidFill>
                  <a:schemeClr val="dk1"/>
                </a:solidFill>
                <a:latin typeface="微软雅黑" panose="020B0503020204020204" charset="-122"/>
                <a:ea typeface="微软雅黑" panose="020B0503020204020204" charset="-122"/>
                <a:cs typeface="微软雅黑" panose="020B0503020204020204" charset="-122"/>
              </a:rPr>
              <a:t>＝</a:t>
            </a:r>
            <a:endParaRPr sz="700" spc="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326640" algn="l" rtl="0" eaLnBrk="0">
              <a:lnSpc>
                <a:spcPts val="2425"/>
              </a:lnSpc>
              <a:spcBef>
                <a:spcPts val="225"/>
              </a:spcBef>
            </a:pPr>
            <a:r>
              <a:rPr sz="1100" b="1" spc="0" baseline="83000" dirty="0">
                <a:solidFill>
                  <a:schemeClr val="dk1"/>
                </a:solidFill>
                <a:latin typeface="微软雅黑" panose="020B0503020204020204" charset="-122"/>
                <a:ea typeface="微软雅黑" panose="020B0503020204020204" charset="-122"/>
                <a:cs typeface="微软雅黑" panose="020B0503020204020204" charset="-122"/>
              </a:rPr>
              <a:t>t</a:t>
            </a:r>
            <a:r>
              <a:rPr sz="600" b="1" spc="-20" baseline="109000" dirty="0">
                <a:solidFill>
                  <a:schemeClr val="dk1"/>
                </a:solidFill>
                <a:latin typeface="微软雅黑" panose="020B0503020204020204" charset="-122"/>
                <a:ea typeface="微软雅黑" panose="020B0503020204020204" charset="-122"/>
                <a:cs typeface="微软雅黑" panose="020B0503020204020204" charset="-122"/>
              </a:rPr>
              <a:t>2</a:t>
            </a:r>
            <a:r>
              <a:rPr sz="1100" spc="-20" baseline="88000" dirty="0">
                <a:solidFill>
                  <a:schemeClr val="dk1"/>
                </a:solidFill>
                <a:latin typeface="微软雅黑" panose="020B0503020204020204" charset="-122"/>
                <a:ea typeface="微软雅黑" panose="020B0503020204020204" charset="-122"/>
                <a:cs typeface="微软雅黑" panose="020B0503020204020204" charset="-122"/>
              </a:rPr>
              <a:t>＝</a:t>
            </a:r>
            <a:r>
              <a:rPr sz="1100" b="1" strike="sngStrike" spc="0" baseline="17000" dirty="0">
                <a:solidFill>
                  <a:schemeClr val="dk1"/>
                </a:solidFill>
                <a:latin typeface="微软雅黑" panose="020B0503020204020204" charset="-122"/>
                <a:ea typeface="微软雅黑" panose="020B0503020204020204" charset="-122"/>
                <a:cs typeface="微软雅黑" panose="020B0503020204020204" charset="-122"/>
              </a:rPr>
              <a:t>c</a:t>
            </a:r>
            <a:r>
              <a:rPr sz="1100" b="1" strike="sngStrike" spc="0" baseline="149000" dirty="0">
                <a:solidFill>
                  <a:schemeClr val="dk1"/>
                </a:solidFill>
                <a:latin typeface="微软雅黑" panose="020B0503020204020204" charset="-122"/>
                <a:ea typeface="微软雅黑" panose="020B0503020204020204" charset="-122"/>
                <a:cs typeface="微软雅黑" panose="020B0503020204020204" charset="-122"/>
              </a:rPr>
              <a:t>L</a:t>
            </a:r>
            <a:r>
              <a:rPr sz="1100" strike="sngStrike" spc="-20" baseline="22000" dirty="0">
                <a:solidFill>
                  <a:schemeClr val="dk1"/>
                </a:solidFill>
                <a:latin typeface="微软雅黑" panose="020B0503020204020204" charset="-122"/>
                <a:ea typeface="微软雅黑" panose="020B0503020204020204" charset="-122"/>
                <a:cs typeface="微软雅黑" panose="020B0503020204020204" charset="-122"/>
              </a:rPr>
              <a:t>－</a:t>
            </a:r>
            <a:r>
              <a:rPr sz="1100" b="1" strike="sngStrike" spc="0" baseline="17000" dirty="0">
                <a:solidFill>
                  <a:schemeClr val="dk1"/>
                </a:solidFill>
                <a:latin typeface="微软雅黑" panose="020B0503020204020204" charset="-122"/>
                <a:ea typeface="微软雅黑" panose="020B0503020204020204" charset="-122"/>
                <a:cs typeface="微软雅黑" panose="020B0503020204020204" charset="-122"/>
              </a:rPr>
              <a:t>v</a:t>
            </a:r>
            <a:endParaRPr lang="en-US" altLang="en-US" sz="715" dirty="0">
              <a:solidFill>
                <a:schemeClr val="dk1"/>
              </a:solidFill>
              <a:latin typeface="微软雅黑" panose="020B0503020204020204" charset="-122"/>
              <a:ea typeface="微软雅黑" panose="020B0503020204020204" charset="-122"/>
              <a:cs typeface="微软雅黑" panose="020B0503020204020204" charset="-122"/>
            </a:endParaRPr>
          </a:p>
          <a:p>
            <a:pPr marL="278765" algn="l" rtl="0" eaLnBrk="0">
              <a:lnSpc>
                <a:spcPct val="92000"/>
              </a:lnSpc>
              <a:spcBef>
                <a:spcPts val="635"/>
              </a:spcBef>
            </a:pPr>
            <a:r>
              <a:rPr sz="1000" spc="50" dirty="0">
                <a:solidFill>
                  <a:schemeClr val="dk1"/>
                </a:solidFill>
                <a:latin typeface="微软雅黑" panose="020B0503020204020204" charset="-122"/>
                <a:ea typeface="微软雅黑" panose="020B0503020204020204" charset="-122"/>
                <a:cs typeface="微软雅黑" panose="020B0503020204020204" charset="-122"/>
              </a:rPr>
              <a:t>超声波传播时间</a:t>
            </a:r>
            <a:r>
              <a:rPr sz="1000" spc="40" dirty="0">
                <a:solidFill>
                  <a:schemeClr val="dk1"/>
                </a:solidFill>
                <a:latin typeface="微软雅黑" panose="020B0503020204020204" charset="-122"/>
                <a:ea typeface="微软雅黑" panose="020B0503020204020204" charset="-122"/>
                <a:cs typeface="微软雅黑" panose="020B0503020204020204" charset="-122"/>
              </a:rPr>
              <a:t>差</a:t>
            </a:r>
            <a:r>
              <a:rPr sz="1000" spc="0" dirty="0">
                <a:solidFill>
                  <a:schemeClr val="dk1"/>
                </a:solidFill>
                <a:latin typeface="微软雅黑" panose="020B0503020204020204" charset="-122"/>
                <a:ea typeface="微软雅黑" panose="020B0503020204020204" charset="-122"/>
                <a:cs typeface="微软雅黑" panose="020B0503020204020204" charset="-122"/>
              </a:rPr>
              <a:t>为</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007870" algn="l" rtl="0" eaLnBrk="0">
              <a:lnSpc>
                <a:spcPts val="1560"/>
              </a:lnSpc>
              <a:spcBef>
                <a:spcPts val="1000"/>
              </a:spcBef>
            </a:pPr>
            <a:r>
              <a:rPr sz="1300" b="1" spc="-20" baseline="26000" dirty="0">
                <a:solidFill>
                  <a:schemeClr val="dk1"/>
                </a:solidFill>
                <a:latin typeface="微软雅黑" panose="020B0503020204020204" charset="-122"/>
                <a:ea typeface="微软雅黑" panose="020B0503020204020204" charset="-122"/>
                <a:cs typeface="微软雅黑" panose="020B0503020204020204" charset="-122"/>
              </a:rPr>
              <a:t>Δ</a:t>
            </a:r>
            <a:r>
              <a:rPr sz="1300" b="1" spc="0" baseline="26000" dirty="0">
                <a:solidFill>
                  <a:schemeClr val="dk1"/>
                </a:solidFill>
                <a:latin typeface="微软雅黑" panose="020B0503020204020204" charset="-122"/>
                <a:ea typeface="微软雅黑" panose="020B0503020204020204" charset="-122"/>
                <a:cs typeface="微软雅黑" panose="020B0503020204020204" charset="-122"/>
              </a:rPr>
              <a:t>t</a:t>
            </a:r>
            <a:r>
              <a:rPr sz="1300" spc="-20" baseline="30000" dirty="0">
                <a:solidFill>
                  <a:schemeClr val="dk1"/>
                </a:solidFill>
                <a:latin typeface="微软雅黑" panose="020B0503020204020204" charset="-122"/>
                <a:ea typeface="微软雅黑" panose="020B0503020204020204" charset="-122"/>
                <a:cs typeface="微软雅黑" panose="020B0503020204020204" charset="-122"/>
              </a:rPr>
              <a:t>＝</a:t>
            </a:r>
            <a:r>
              <a:rPr sz="1300" b="1" spc="0" baseline="26000" dirty="0">
                <a:solidFill>
                  <a:schemeClr val="dk1"/>
                </a:solidFill>
                <a:latin typeface="微软雅黑" panose="020B0503020204020204" charset="-122"/>
                <a:ea typeface="微软雅黑" panose="020B0503020204020204" charset="-122"/>
                <a:cs typeface="微软雅黑" panose="020B0503020204020204" charset="-122"/>
              </a:rPr>
              <a:t>t</a:t>
            </a:r>
            <a:r>
              <a:rPr sz="700" b="1" spc="-20" baseline="18000" dirty="0">
                <a:solidFill>
                  <a:schemeClr val="dk1"/>
                </a:solidFill>
                <a:latin typeface="微软雅黑" panose="020B0503020204020204" charset="-122"/>
                <a:ea typeface="微软雅黑" panose="020B0503020204020204" charset="-122"/>
                <a:cs typeface="微软雅黑" panose="020B0503020204020204" charset="-122"/>
              </a:rPr>
              <a:t>2</a:t>
            </a:r>
            <a:r>
              <a:rPr sz="1300" spc="-20" baseline="30000" dirty="0">
                <a:solidFill>
                  <a:schemeClr val="dk1"/>
                </a:solidFill>
                <a:latin typeface="微软雅黑" panose="020B0503020204020204" charset="-122"/>
                <a:ea typeface="微软雅黑" panose="020B0503020204020204" charset="-122"/>
                <a:cs typeface="微软雅黑" panose="020B0503020204020204" charset="-122"/>
              </a:rPr>
              <a:t>－</a:t>
            </a:r>
            <a:r>
              <a:rPr sz="1300" b="1" spc="0" baseline="26000" dirty="0">
                <a:solidFill>
                  <a:schemeClr val="dk1"/>
                </a:solidFill>
                <a:latin typeface="微软雅黑" panose="020B0503020204020204" charset="-122"/>
                <a:ea typeface="微软雅黑" panose="020B0503020204020204" charset="-122"/>
                <a:cs typeface="微软雅黑" panose="020B0503020204020204" charset="-122"/>
              </a:rPr>
              <a:t>t</a:t>
            </a:r>
            <a:r>
              <a:rPr sz="700" b="1" spc="-20" baseline="18000" dirty="0">
                <a:solidFill>
                  <a:schemeClr val="dk1"/>
                </a:solidFill>
                <a:latin typeface="微软雅黑" panose="020B0503020204020204" charset="-122"/>
                <a:ea typeface="微软雅黑" panose="020B0503020204020204" charset="-122"/>
                <a:cs typeface="微软雅黑" panose="020B0503020204020204" charset="-122"/>
              </a:rPr>
              <a:t>1</a:t>
            </a:r>
            <a:r>
              <a:rPr sz="1300" spc="-10" baseline="30000" dirty="0">
                <a:solidFill>
                  <a:schemeClr val="dk1"/>
                </a:solidFill>
                <a:latin typeface="微软雅黑" panose="020B0503020204020204" charset="-122"/>
                <a:ea typeface="微软雅黑" panose="020B0503020204020204" charset="-122"/>
                <a:cs typeface="微软雅黑" panose="020B0503020204020204" charset="-122"/>
              </a:rPr>
              <a:t>＝</a:t>
            </a:r>
            <a:endParaRPr sz="700" spc="0" dirty="0">
              <a:solidFill>
                <a:schemeClr val="dk1"/>
              </a:solidFill>
              <a:latin typeface="微软雅黑" panose="020B0503020204020204" charset="-122"/>
              <a:ea typeface="微软雅黑" panose="020B0503020204020204" charset="-122"/>
              <a:cs typeface="微软雅黑" panose="020B0503020204020204" charset="-122"/>
            </a:endParaRPr>
          </a:p>
          <a:p>
            <a:pPr marL="277495" algn="l" rtl="0" eaLnBrk="0">
              <a:lnSpc>
                <a:spcPct val="92000"/>
              </a:lnSpc>
              <a:spcBef>
                <a:spcPts val="1475"/>
              </a:spcBef>
            </a:pP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277495" algn="l" rtl="0" eaLnBrk="0">
              <a:lnSpc>
                <a:spcPct val="92000"/>
              </a:lnSpc>
              <a:spcBef>
                <a:spcPts val="1475"/>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从上式便可得到流体的流速，由于</a:t>
            </a:r>
            <a:r>
              <a:rPr sz="1000" b="1" spc="0" dirty="0">
                <a:solidFill>
                  <a:schemeClr val="dk1"/>
                </a:solidFill>
                <a:latin typeface="微软雅黑" panose="020B0503020204020204" charset="-122"/>
                <a:ea typeface="微软雅黑" panose="020B0503020204020204" charset="-122"/>
                <a:cs typeface="微软雅黑" panose="020B0503020204020204" charset="-122"/>
              </a:rPr>
              <a:t>c</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v</a:t>
            </a:r>
            <a:r>
              <a:rPr sz="1000" spc="-10" dirty="0">
                <a:solidFill>
                  <a:schemeClr val="dk1"/>
                </a:solidFill>
                <a:latin typeface="微软雅黑" panose="020B0503020204020204" charset="-122"/>
                <a:ea typeface="微软雅黑" panose="020B0503020204020204" charset="-122"/>
                <a:cs typeface="微软雅黑" panose="020B0503020204020204" charset="-122"/>
              </a:rPr>
              <a:t>，式</a:t>
            </a:r>
            <a:r>
              <a:rPr sz="1000" b="1" spc="-10" dirty="0">
                <a:solidFill>
                  <a:schemeClr val="dk1"/>
                </a:solidFill>
                <a:latin typeface="微软雅黑" panose="020B0503020204020204" charset="-122"/>
                <a:ea typeface="微软雅黑" panose="020B0503020204020204" charset="-122"/>
                <a:cs typeface="微软雅黑" panose="020B0503020204020204" charset="-122"/>
              </a:rPr>
              <a:t>(9</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b="1" spc="-10" dirty="0">
                <a:solidFill>
                  <a:schemeClr val="dk1"/>
                </a:solidFill>
                <a:latin typeface="微软雅黑" panose="020B0503020204020204" charset="-122"/>
                <a:ea typeface="微软雅黑" panose="020B0503020204020204" charset="-122"/>
                <a:cs typeface="微软雅黑" panose="020B0503020204020204" charset="-122"/>
              </a:rPr>
              <a:t>15)</a:t>
            </a:r>
            <a:r>
              <a:rPr sz="1000" spc="0" dirty="0">
                <a:solidFill>
                  <a:schemeClr val="dk1"/>
                </a:solidFill>
                <a:latin typeface="微软雅黑" panose="020B0503020204020204" charset="-122"/>
                <a:ea typeface="微软雅黑" panose="020B0503020204020204" charset="-122"/>
                <a:cs typeface="微软雅黑" panose="020B0503020204020204" charset="-122"/>
              </a:rPr>
              <a:t>可写成</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3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3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2346325" algn="l" rtl="0" eaLnBrk="0">
              <a:lnSpc>
                <a:spcPct val="89000"/>
              </a:lnSpc>
              <a:spcBef>
                <a:spcPts val="0"/>
              </a:spcBef>
            </a:pPr>
            <a:r>
              <a:rPr sz="1400" b="1" spc="0" baseline="11000" dirty="0">
                <a:solidFill>
                  <a:schemeClr val="dk1"/>
                </a:solidFill>
                <a:latin typeface="微软雅黑" panose="020B0503020204020204" charset="-122"/>
                <a:ea typeface="微软雅黑" panose="020B0503020204020204" charset="-122"/>
                <a:cs typeface="微软雅黑" panose="020B0503020204020204" charset="-122"/>
              </a:rPr>
              <a:t>v</a:t>
            </a:r>
            <a:r>
              <a:rPr sz="1400" spc="-10" baseline="15000" dirty="0">
                <a:solidFill>
                  <a:schemeClr val="dk1"/>
                </a:solidFill>
                <a:latin typeface="微软雅黑" panose="020B0503020204020204" charset="-122"/>
                <a:ea typeface="微软雅黑" panose="020B0503020204020204" charset="-122"/>
                <a:cs typeface="微软雅黑" panose="020B0503020204020204" charset="-122"/>
              </a:rPr>
              <a:t>＝</a:t>
            </a:r>
            <a:r>
              <a:rPr sz="1400" b="1" spc="-10" baseline="11000" dirty="0">
                <a:solidFill>
                  <a:schemeClr val="dk1"/>
                </a:solidFill>
                <a:latin typeface="微软雅黑" panose="020B0503020204020204" charset="-122"/>
                <a:ea typeface="微软雅黑" panose="020B0503020204020204" charset="-122"/>
                <a:cs typeface="微软雅黑" panose="020B0503020204020204" charset="-122"/>
              </a:rPr>
              <a:t>Δ</a:t>
            </a:r>
            <a:r>
              <a:rPr sz="1400" b="1" spc="0" baseline="11000" dirty="0">
                <a:solidFill>
                  <a:schemeClr val="dk1"/>
                </a:solidFill>
                <a:latin typeface="微软雅黑" panose="020B0503020204020204" charset="-122"/>
                <a:ea typeface="微软雅黑" panose="020B0503020204020204" charset="-122"/>
                <a:cs typeface="微软雅黑" panose="020B0503020204020204" charset="-122"/>
              </a:rPr>
              <a:t>t</a:t>
            </a:r>
            <a:endParaRPr lang="en-US" altLang="en-US" sz="1400" b="1" spc="0" baseline="110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6" name="picture 110"/>
          <p:cNvPicPr>
            <a:picLocks noChangeAspect="1"/>
          </p:cNvPicPr>
          <p:nvPr/>
        </p:nvPicPr>
        <p:blipFill>
          <a:blip r:embed="rId18"/>
          <a:stretch>
            <a:fillRect/>
          </a:stretch>
        </p:blipFill>
        <p:spPr>
          <a:xfrm rot="21600000">
            <a:off x="8550998" y="4489071"/>
            <a:ext cx="131864" cy="294936"/>
          </a:xfrm>
          <a:prstGeom prst="rect">
            <a:avLst/>
          </a:prstGeom>
        </p:spPr>
      </p:pic>
      <p:pic>
        <p:nvPicPr>
          <p:cNvPr id="17" name="picture 111"/>
          <p:cNvPicPr>
            <a:picLocks noChangeAspect="1"/>
          </p:cNvPicPr>
          <p:nvPr/>
        </p:nvPicPr>
        <p:blipFill>
          <a:blip r:embed="rId19"/>
          <a:stretch>
            <a:fillRect/>
          </a:stretch>
        </p:blipFill>
        <p:spPr>
          <a:xfrm rot="21600000">
            <a:off x="8761561" y="3859843"/>
            <a:ext cx="370941" cy="321788"/>
          </a:xfrm>
          <a:prstGeom prst="rect">
            <a:avLst/>
          </a:prstGeom>
        </p:spPr>
      </p:pic>
      <p:pic>
        <p:nvPicPr>
          <p:cNvPr id="18" name="picture 112"/>
          <p:cNvPicPr>
            <a:picLocks noChangeAspect="1"/>
          </p:cNvPicPr>
          <p:nvPr/>
        </p:nvPicPr>
        <p:blipFill>
          <a:blip r:embed="rId20"/>
          <a:stretch>
            <a:fillRect/>
          </a:stretch>
        </p:blipFill>
        <p:spPr>
          <a:xfrm rot="21600000">
            <a:off x="8540847" y="2805029"/>
            <a:ext cx="269887" cy="273491"/>
          </a:xfrm>
          <a:prstGeom prst="rect">
            <a:avLst/>
          </a:prstGeom>
        </p:spPr>
      </p:pic>
      <p:pic>
        <p:nvPicPr>
          <p:cNvPr id="19" name="picture 113"/>
          <p:cNvPicPr>
            <a:picLocks noChangeAspect="1"/>
          </p:cNvPicPr>
          <p:nvPr/>
        </p:nvPicPr>
        <p:blipFill>
          <a:blip r:embed="rId21"/>
          <a:stretch>
            <a:fillRect/>
          </a:stretch>
        </p:blipFill>
        <p:spPr>
          <a:xfrm rot="21600000">
            <a:off x="7449692" y="452278"/>
            <a:ext cx="2312145" cy="1596936"/>
          </a:xfrm>
          <a:prstGeom prst="rect">
            <a:avLst/>
          </a:prstGeom>
        </p:spPr>
      </p:pic>
      <p:sp>
        <p:nvSpPr>
          <p:cNvPr id="20" name="textbox 114"/>
          <p:cNvSpPr/>
          <p:nvPr>
            <p:custDataLst>
              <p:tags r:id="rId22"/>
            </p:custDataLst>
          </p:nvPr>
        </p:nvSpPr>
        <p:spPr>
          <a:xfrm>
            <a:off x="6217503" y="2020578"/>
            <a:ext cx="4939665" cy="47370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668780" algn="l" rtl="0" eaLnBrk="0">
              <a:lnSpc>
                <a:spcPts val="1375"/>
              </a:lnSpc>
            </a:pPr>
            <a:r>
              <a:rPr sz="800" spc="30" dirty="0">
                <a:solidFill>
                  <a:schemeClr val="dk1"/>
                </a:solidFill>
                <a:latin typeface="微软雅黑" panose="020B0503020204020204" charset="-122"/>
                <a:ea typeface="微软雅黑" panose="020B0503020204020204" charset="-122"/>
                <a:cs typeface="微软雅黑" panose="020B0503020204020204" charset="-122"/>
              </a:rPr>
              <a:t>图</a:t>
            </a:r>
            <a:r>
              <a:rPr sz="800" b="1" spc="30" dirty="0">
                <a:solidFill>
                  <a:schemeClr val="dk1"/>
                </a:solidFill>
                <a:latin typeface="微软雅黑" panose="020B0503020204020204" charset="-122"/>
                <a:ea typeface="微软雅黑" panose="020B0503020204020204" charset="-122"/>
                <a:cs typeface="微软雅黑" panose="020B0503020204020204" charset="-122"/>
              </a:rPr>
              <a:t>9</a:t>
            </a:r>
            <a:r>
              <a:rPr sz="800" spc="30" dirty="0">
                <a:solidFill>
                  <a:schemeClr val="dk1"/>
                </a:solidFill>
                <a:latin typeface="微软雅黑" panose="020B0503020204020204" charset="-122"/>
                <a:ea typeface="微软雅黑" panose="020B0503020204020204" charset="-122"/>
                <a:cs typeface="微软雅黑" panose="020B0503020204020204" charset="-122"/>
              </a:rPr>
              <a:t>－</a:t>
            </a:r>
            <a:r>
              <a:rPr sz="800" b="1" spc="30" dirty="0">
                <a:solidFill>
                  <a:schemeClr val="dk1"/>
                </a:solidFill>
                <a:latin typeface="微软雅黑" panose="020B0503020204020204" charset="-122"/>
                <a:ea typeface="微软雅黑" panose="020B0503020204020204" charset="-122"/>
                <a:cs typeface="微软雅黑" panose="020B0503020204020204" charset="-122"/>
              </a:rPr>
              <a:t>5</a:t>
            </a:r>
            <a:r>
              <a:rPr sz="800" spc="30" dirty="0">
                <a:solidFill>
                  <a:schemeClr val="dk1"/>
                </a:solidFill>
                <a:latin typeface="微软雅黑" panose="020B0503020204020204" charset="-122"/>
                <a:ea typeface="微软雅黑" panose="020B0503020204020204" charset="-122"/>
                <a:cs typeface="微软雅黑" panose="020B0503020204020204" charset="-122"/>
              </a:rPr>
              <a:t>超声波测</a:t>
            </a:r>
            <a:r>
              <a:rPr sz="800" spc="20" dirty="0">
                <a:solidFill>
                  <a:schemeClr val="dk1"/>
                </a:solidFill>
                <a:latin typeface="微软雅黑" panose="020B0503020204020204" charset="-122"/>
                <a:ea typeface="微软雅黑" panose="020B0503020204020204" charset="-122"/>
                <a:cs typeface="微软雅黑" panose="020B0503020204020204" charset="-122"/>
              </a:rPr>
              <a:t>流</a:t>
            </a:r>
            <a:r>
              <a:rPr sz="800" spc="0" dirty="0">
                <a:solidFill>
                  <a:schemeClr val="dk1"/>
                </a:solidFill>
                <a:latin typeface="微软雅黑" panose="020B0503020204020204" charset="-122"/>
                <a:ea typeface="微软雅黑" panose="020B0503020204020204" charset="-122"/>
                <a:cs typeface="微软雅黑" panose="020B0503020204020204" charset="-122"/>
              </a:rPr>
              <a:t>量原理</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2000"/>
              </a:lnSpc>
            </a:pP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215"/>
              </a:lnSpc>
              <a:spcBef>
                <a:spcPts val="0"/>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设顺流方向的传播时间为</a:t>
            </a:r>
            <a:r>
              <a:rPr sz="1000" b="1" spc="0" dirty="0">
                <a:solidFill>
                  <a:schemeClr val="dk1"/>
                </a:solidFill>
                <a:latin typeface="微软雅黑" panose="020B0503020204020204" charset="-122"/>
                <a:ea typeface="微软雅黑" panose="020B0503020204020204" charset="-122"/>
                <a:cs typeface="微软雅黑" panose="020B0503020204020204" charset="-122"/>
              </a:rPr>
              <a:t>t</a:t>
            </a:r>
            <a:r>
              <a:rPr sz="900" b="1" spc="20" baseline="-22000" dirty="0">
                <a:solidFill>
                  <a:schemeClr val="dk1"/>
                </a:solidFill>
                <a:latin typeface="微软雅黑" panose="020B0503020204020204" charset="-122"/>
                <a:ea typeface="微软雅黑" panose="020B0503020204020204" charset="-122"/>
                <a:cs typeface="微软雅黑" panose="020B0503020204020204" charset="-122"/>
              </a:rPr>
              <a:t>1</a:t>
            </a:r>
            <a:r>
              <a:rPr sz="500"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逆流方向的传播时间为</a:t>
            </a:r>
            <a:r>
              <a:rPr sz="1000" b="1" spc="0" dirty="0">
                <a:solidFill>
                  <a:schemeClr val="dk1"/>
                </a:solidFill>
                <a:latin typeface="微软雅黑" panose="020B0503020204020204" charset="-122"/>
                <a:ea typeface="微软雅黑" panose="020B0503020204020204" charset="-122"/>
                <a:cs typeface="微软雅黑" panose="020B0503020204020204" charset="-122"/>
              </a:rPr>
              <a:t>t</a:t>
            </a:r>
            <a:r>
              <a:rPr sz="900" b="1" spc="20" baseline="-22000" dirty="0">
                <a:solidFill>
                  <a:schemeClr val="dk1"/>
                </a:solidFill>
                <a:latin typeface="微软雅黑" panose="020B0503020204020204" charset="-122"/>
                <a:ea typeface="微软雅黑" panose="020B0503020204020204" charset="-122"/>
                <a:cs typeface="微软雅黑" panose="020B0503020204020204" charset="-122"/>
              </a:rPr>
              <a:t>2</a:t>
            </a:r>
            <a:r>
              <a:rPr sz="500"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流体静止时的超声波</a:t>
            </a:r>
            <a:r>
              <a:rPr sz="1000" spc="0" dirty="0">
                <a:solidFill>
                  <a:schemeClr val="dk1"/>
                </a:solidFill>
                <a:latin typeface="微软雅黑" panose="020B0503020204020204" charset="-122"/>
                <a:ea typeface="微软雅黑" panose="020B0503020204020204" charset="-122"/>
                <a:cs typeface="微软雅黑" panose="020B0503020204020204" charset="-122"/>
              </a:rPr>
              <a:t>传播速</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1" name="textbox 122"/>
          <p:cNvSpPr/>
          <p:nvPr>
            <p:custDataLst>
              <p:tags r:id="rId23"/>
            </p:custDataLst>
          </p:nvPr>
        </p:nvSpPr>
        <p:spPr>
          <a:xfrm>
            <a:off x="10709762" y="3929389"/>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40" dirty="0">
                <a:solidFill>
                  <a:schemeClr val="dk1"/>
                </a:solidFill>
                <a:latin typeface="微软雅黑" panose="020B0503020204020204" charset="-122"/>
                <a:ea typeface="微软雅黑" panose="020B0503020204020204" charset="-122"/>
                <a:cs typeface="微软雅黑" panose="020B0503020204020204" charset="-122"/>
              </a:rPr>
              <a:t>(9</a:t>
            </a:r>
            <a:r>
              <a:rPr sz="900" spc="-40" dirty="0">
                <a:solidFill>
                  <a:schemeClr val="dk1"/>
                </a:solidFill>
                <a:latin typeface="微软雅黑" panose="020B0503020204020204" charset="-122"/>
                <a:ea typeface="微软雅黑" panose="020B0503020204020204" charset="-122"/>
                <a:cs typeface="微软雅黑" panose="020B0503020204020204" charset="-122"/>
              </a:rPr>
              <a:t>－</a:t>
            </a:r>
            <a:r>
              <a:rPr sz="900" b="1" spc="-40" dirty="0">
                <a:solidFill>
                  <a:schemeClr val="dk1"/>
                </a:solidFill>
                <a:latin typeface="微软雅黑" panose="020B0503020204020204" charset="-122"/>
                <a:ea typeface="微软雅黑" panose="020B0503020204020204" charset="-122"/>
                <a:cs typeface="微软雅黑" panose="020B0503020204020204" charset="-122"/>
              </a:rPr>
              <a:t>15</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2" name="textbox 123"/>
          <p:cNvSpPr/>
          <p:nvPr>
            <p:custDataLst>
              <p:tags r:id="rId24"/>
            </p:custDataLst>
          </p:nvPr>
        </p:nvSpPr>
        <p:spPr>
          <a:xfrm>
            <a:off x="10709762" y="2873271"/>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92000"/>
              </a:lnSpc>
            </a:pPr>
            <a:r>
              <a:rPr sz="900" b="1" spc="-20" dirty="0">
                <a:solidFill>
                  <a:schemeClr val="dk1"/>
                </a:solidFill>
                <a:latin typeface="微软雅黑" panose="020B0503020204020204" charset="-122"/>
                <a:ea typeface="微软雅黑" panose="020B0503020204020204" charset="-122"/>
                <a:cs typeface="Arial" panose="020B0604020202020204"/>
              </a:rPr>
              <a:t>(91</a:t>
            </a:r>
            <a:r>
              <a:rPr sz="900" b="1" spc="0" dirty="0">
                <a:solidFill>
                  <a:schemeClr val="dk1"/>
                </a:solidFill>
                <a:latin typeface="微软雅黑" panose="020B0503020204020204" charset="-122"/>
                <a:ea typeface="微软雅黑" panose="020B0503020204020204" charset="-122"/>
                <a:cs typeface="Arial" panose="020B0604020202020204"/>
              </a:rPr>
              <a:t>3)</a:t>
            </a:r>
            <a:endParaRPr lang="en-US" altLang="en-US" sz="9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23" name="textbox 124"/>
          <p:cNvSpPr/>
          <p:nvPr>
            <p:custDataLst>
              <p:tags r:id="rId25"/>
            </p:custDataLst>
          </p:nvPr>
        </p:nvSpPr>
        <p:spPr>
          <a:xfrm>
            <a:off x="10709762" y="3289805"/>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92000"/>
              </a:lnSpc>
            </a:pPr>
            <a:r>
              <a:rPr sz="900" b="1" spc="-20" dirty="0">
                <a:solidFill>
                  <a:schemeClr val="dk1"/>
                </a:solidFill>
                <a:latin typeface="微软雅黑" panose="020B0503020204020204" charset="-122"/>
                <a:ea typeface="微软雅黑" panose="020B0503020204020204" charset="-122"/>
                <a:cs typeface="Arial" panose="020B0604020202020204"/>
              </a:rPr>
              <a:t>(91</a:t>
            </a:r>
            <a:r>
              <a:rPr sz="900" b="1" spc="0" dirty="0">
                <a:solidFill>
                  <a:schemeClr val="dk1"/>
                </a:solidFill>
                <a:latin typeface="微软雅黑" panose="020B0503020204020204" charset="-122"/>
                <a:ea typeface="微软雅黑" panose="020B0503020204020204" charset="-122"/>
                <a:cs typeface="Arial" panose="020B0604020202020204"/>
              </a:rPr>
              <a:t>4)</a:t>
            </a:r>
            <a:endParaRPr lang="en-US" altLang="en-US" sz="9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24" name="textbox 125"/>
          <p:cNvSpPr/>
          <p:nvPr>
            <p:custDataLst>
              <p:tags r:id="rId26"/>
            </p:custDataLst>
          </p:nvPr>
        </p:nvSpPr>
        <p:spPr>
          <a:xfrm>
            <a:off x="10709762" y="4580074"/>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40" dirty="0">
                <a:solidFill>
                  <a:schemeClr val="dk1"/>
                </a:solidFill>
                <a:latin typeface="微软雅黑" panose="020B0503020204020204" charset="-122"/>
                <a:ea typeface="微软雅黑" panose="020B0503020204020204" charset="-122"/>
                <a:cs typeface="微软雅黑" panose="020B0503020204020204" charset="-122"/>
              </a:rPr>
              <a:t>(9</a:t>
            </a:r>
            <a:r>
              <a:rPr sz="900" spc="-40" dirty="0">
                <a:solidFill>
                  <a:schemeClr val="dk1"/>
                </a:solidFill>
                <a:latin typeface="微软雅黑" panose="020B0503020204020204" charset="-122"/>
                <a:ea typeface="微软雅黑" panose="020B0503020204020204" charset="-122"/>
                <a:cs typeface="微软雅黑" panose="020B0503020204020204" charset="-122"/>
              </a:rPr>
              <a:t>－</a:t>
            </a:r>
            <a:r>
              <a:rPr sz="900" b="1" spc="-40" dirty="0">
                <a:solidFill>
                  <a:schemeClr val="dk1"/>
                </a:solidFill>
                <a:latin typeface="微软雅黑" panose="020B0503020204020204" charset="-122"/>
                <a:ea typeface="微软雅黑" panose="020B0503020204020204" charset="-122"/>
                <a:cs typeface="微软雅黑" panose="020B0503020204020204" charset="-122"/>
              </a:rPr>
              <a:t>16</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27"/>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5" name="图片 14"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4" name="图片 13"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30"/>
          <p:cNvSpPr/>
          <p:nvPr/>
        </p:nvSpPr>
        <p:spPr>
          <a:xfrm>
            <a:off x="6277810" y="599760"/>
            <a:ext cx="5434667" cy="4454154"/>
          </a:xfrm>
          <a:prstGeom prst="rect">
            <a:avLst/>
          </a:prstGeom>
        </p:spPr>
        <p:txBody>
          <a:bodyPr vert="horz" wrap="square" lIns="0" tIns="0" rIns="0" bIns="0"/>
          <a:lstStyle/>
          <a:p>
            <a:pPr algn="l" rtl="0" eaLnBrk="0">
              <a:lnSpc>
                <a:spcPct val="67000"/>
              </a:lnSpc>
            </a:pPr>
            <a:endParaRPr lang="en-US" altLang="en-US" sz="100" dirty="0">
              <a:solidFill>
                <a:srgbClr val="000000"/>
              </a:solidFill>
              <a:latin typeface="微软雅黑" panose="020B0503020204020204" charset="-122"/>
              <a:ea typeface="微软雅黑" panose="020B0503020204020204" charset="-122"/>
            </a:endParaRPr>
          </a:p>
          <a:p>
            <a:pPr marL="13335" indent="266065" algn="l" rtl="0" eaLnBrk="0">
              <a:lnSpc>
                <a:spcPct val="135000"/>
              </a:lnSpc>
            </a:pPr>
            <a:r>
              <a:rPr sz="1400" spc="50" dirty="0">
                <a:solidFill>
                  <a:srgbClr val="000000"/>
                </a:solidFill>
                <a:latin typeface="微软雅黑" panose="020B0503020204020204" charset="-122"/>
                <a:ea typeface="微软雅黑" panose="020B0503020204020204" charset="-122"/>
                <a:cs typeface="微软雅黑" panose="020B0503020204020204" charset="-122"/>
              </a:rPr>
              <a:t>超声波流量传感器具有不阻碍流体流动的特点，可测的流体种类很多，不</a:t>
            </a:r>
            <a:r>
              <a:rPr sz="1400" spc="30" dirty="0">
                <a:solidFill>
                  <a:srgbClr val="000000"/>
                </a:solidFill>
                <a:latin typeface="微软雅黑" panose="020B0503020204020204" charset="-122"/>
                <a:ea typeface="微软雅黑" panose="020B0503020204020204" charset="-122"/>
                <a:cs typeface="微软雅黑" panose="020B0503020204020204" charset="-122"/>
              </a:rPr>
              <a:t>论</a:t>
            </a:r>
            <a:r>
              <a:rPr sz="1400" spc="0" dirty="0">
                <a:solidFill>
                  <a:srgbClr val="000000"/>
                </a:solidFill>
                <a:latin typeface="微软雅黑" panose="020B0503020204020204" charset="-122"/>
                <a:ea typeface="微软雅黑" panose="020B0503020204020204" charset="-122"/>
                <a:cs typeface="微软雅黑" panose="020B0503020204020204" charset="-122"/>
              </a:rPr>
              <a:t>是非导</a:t>
            </a:r>
            <a:r>
              <a:rPr sz="1400" spc="20" dirty="0">
                <a:solidFill>
                  <a:srgbClr val="000000"/>
                </a:solidFill>
                <a:latin typeface="微软雅黑" panose="020B0503020204020204" charset="-122"/>
                <a:ea typeface="微软雅黑" panose="020B0503020204020204" charset="-122"/>
                <a:cs typeface="微软雅黑" panose="020B0503020204020204" charset="-122"/>
              </a:rPr>
              <a:t>电的流体</a:t>
            </a:r>
            <a:r>
              <a:rPr sz="1400" spc="20" dirty="0">
                <a:solidFill>
                  <a:srgbClr val="000000"/>
                </a:solidFill>
                <a:latin typeface="微软雅黑" panose="020B0503020204020204" charset="-122"/>
                <a:ea typeface="微软雅黑" panose="020B0503020204020204" charset="-122"/>
                <a:cs typeface="MS Gothic" panose="020B0609070205080204" charset="-128"/>
              </a:rPr>
              <a:t>、</a:t>
            </a:r>
            <a:r>
              <a:rPr sz="1400" spc="20" dirty="0">
                <a:solidFill>
                  <a:srgbClr val="000000"/>
                </a:solidFill>
                <a:latin typeface="微软雅黑" panose="020B0503020204020204" charset="-122"/>
                <a:ea typeface="微软雅黑" panose="020B0503020204020204" charset="-122"/>
                <a:cs typeface="微软雅黑" panose="020B0503020204020204" charset="-122"/>
              </a:rPr>
              <a:t>高黏度的流体，还是浆状流体，只要能传输超声波，都可以进行</a:t>
            </a:r>
            <a:r>
              <a:rPr sz="1400" spc="0" dirty="0">
                <a:solidFill>
                  <a:srgbClr val="000000"/>
                </a:solidFill>
                <a:latin typeface="微软雅黑" panose="020B0503020204020204" charset="-122"/>
                <a:ea typeface="微软雅黑" panose="020B0503020204020204" charset="-122"/>
                <a:cs typeface="微软雅黑" panose="020B0503020204020204" charset="-122"/>
              </a:rPr>
              <a:t>测量。超声</a:t>
            </a:r>
            <a:r>
              <a:rPr sz="1400" spc="40" dirty="0">
                <a:solidFill>
                  <a:srgbClr val="000000"/>
                </a:solidFill>
                <a:latin typeface="微软雅黑" panose="020B0503020204020204" charset="-122"/>
                <a:ea typeface="微软雅黑" panose="020B0503020204020204" charset="-122"/>
                <a:cs typeface="微软雅黑" panose="020B0503020204020204" charset="-122"/>
              </a:rPr>
              <a:t>波流量计可用来对自来水</a:t>
            </a:r>
            <a:r>
              <a:rPr sz="1400" spc="40" dirty="0">
                <a:solidFill>
                  <a:srgbClr val="000000"/>
                </a:solidFill>
                <a:latin typeface="微软雅黑" panose="020B0503020204020204" charset="-122"/>
                <a:ea typeface="微软雅黑" panose="020B0503020204020204" charset="-122"/>
                <a:cs typeface="MS Gothic" panose="020B0609070205080204" charset="-128"/>
              </a:rPr>
              <a:t>、</a:t>
            </a:r>
            <a:r>
              <a:rPr sz="1400" spc="40" dirty="0">
                <a:solidFill>
                  <a:srgbClr val="000000"/>
                </a:solidFill>
                <a:latin typeface="微软雅黑" panose="020B0503020204020204" charset="-122"/>
                <a:ea typeface="微软雅黑" panose="020B0503020204020204" charset="-122"/>
                <a:cs typeface="微软雅黑" panose="020B0503020204020204" charset="-122"/>
              </a:rPr>
              <a:t>工业用水</a:t>
            </a:r>
            <a:r>
              <a:rPr sz="1400" spc="40" dirty="0">
                <a:solidFill>
                  <a:srgbClr val="000000"/>
                </a:solidFill>
                <a:latin typeface="微软雅黑" panose="020B0503020204020204" charset="-122"/>
                <a:ea typeface="微软雅黑" panose="020B0503020204020204" charset="-122"/>
                <a:cs typeface="MS Gothic" panose="020B0609070205080204" charset="-128"/>
              </a:rPr>
              <a:t>、</a:t>
            </a:r>
            <a:r>
              <a:rPr sz="1400" spc="40" dirty="0">
                <a:solidFill>
                  <a:srgbClr val="000000"/>
                </a:solidFill>
                <a:latin typeface="微软雅黑" panose="020B0503020204020204" charset="-122"/>
                <a:ea typeface="微软雅黑" panose="020B0503020204020204" charset="-122"/>
                <a:cs typeface="微软雅黑" panose="020B0503020204020204" charset="-122"/>
              </a:rPr>
              <a:t>农业用水等进行测量，还适用于下</a:t>
            </a:r>
            <a:r>
              <a:rPr sz="1400" spc="20" dirty="0">
                <a:solidFill>
                  <a:srgbClr val="000000"/>
                </a:solidFill>
                <a:latin typeface="微软雅黑" panose="020B0503020204020204" charset="-122"/>
                <a:ea typeface="微软雅黑" panose="020B0503020204020204" charset="-122"/>
                <a:cs typeface="微软雅黑" panose="020B0503020204020204" charset="-122"/>
              </a:rPr>
              <a:t>水</a:t>
            </a:r>
            <a:r>
              <a:rPr sz="1400" spc="0" dirty="0">
                <a:solidFill>
                  <a:srgbClr val="000000"/>
                </a:solidFill>
                <a:latin typeface="微软雅黑" panose="020B0503020204020204" charset="-122"/>
                <a:ea typeface="微软雅黑" panose="020B0503020204020204" charset="-122"/>
                <a:cs typeface="微软雅黑" panose="020B0503020204020204" charset="-122"/>
              </a:rPr>
              <a:t>道</a:t>
            </a:r>
            <a:r>
              <a:rPr sz="1400" spc="0" dirty="0">
                <a:solidFill>
                  <a:srgbClr val="000000"/>
                </a:solidFill>
                <a:latin typeface="微软雅黑" panose="020B0503020204020204" charset="-122"/>
                <a:ea typeface="微软雅黑" panose="020B0503020204020204" charset="-122"/>
                <a:cs typeface="MS Gothic" panose="020B0609070205080204" charset="-128"/>
              </a:rPr>
              <a:t>、</a:t>
            </a:r>
            <a:r>
              <a:rPr sz="1400" spc="0" dirty="0">
                <a:solidFill>
                  <a:srgbClr val="000000"/>
                </a:solidFill>
                <a:latin typeface="微软雅黑" panose="020B0503020204020204" charset="-122"/>
                <a:ea typeface="微软雅黑" panose="020B0503020204020204" charset="-122"/>
                <a:cs typeface="微软雅黑" panose="020B0503020204020204" charset="-122"/>
              </a:rPr>
              <a:t>农业灌</a:t>
            </a:r>
            <a:r>
              <a:rPr sz="1400" spc="-10" dirty="0">
                <a:solidFill>
                  <a:srgbClr val="000000"/>
                </a:solidFill>
                <a:latin typeface="微软雅黑" panose="020B0503020204020204" charset="-122"/>
                <a:ea typeface="微软雅黑" panose="020B0503020204020204" charset="-122"/>
                <a:cs typeface="微软雅黑" panose="020B0503020204020204" charset="-122"/>
              </a:rPr>
              <a:t>渠</a:t>
            </a:r>
            <a:r>
              <a:rPr sz="1400" spc="0" dirty="0">
                <a:solidFill>
                  <a:srgbClr val="000000"/>
                </a:solidFill>
                <a:latin typeface="微软雅黑" panose="020B0503020204020204" charset="-122"/>
                <a:ea typeface="微软雅黑" panose="020B0503020204020204" charset="-122"/>
                <a:cs typeface="MS Gothic" panose="020B0609070205080204" charset="-128"/>
              </a:rPr>
              <a:t>、</a:t>
            </a:r>
            <a:r>
              <a:rPr sz="1400" spc="0" dirty="0">
                <a:solidFill>
                  <a:srgbClr val="000000"/>
                </a:solidFill>
                <a:latin typeface="微软雅黑" panose="020B0503020204020204" charset="-122"/>
                <a:ea typeface="微软雅黑" panose="020B0503020204020204" charset="-122"/>
                <a:cs typeface="微软雅黑" panose="020B0503020204020204" charset="-122"/>
              </a:rPr>
              <a:t>河流等流速的测量。</a:t>
            </a:r>
            <a:endParaRPr lang="en-US" altLang="en-US" sz="1400" dirty="0">
              <a:solidFill>
                <a:srgbClr val="000000"/>
              </a:solidFill>
              <a:latin typeface="微软雅黑" panose="020B0503020204020204" charset="-122"/>
              <a:ea typeface="微软雅黑" panose="020B0503020204020204" charset="-122"/>
            </a:endParaRPr>
          </a:p>
          <a:p>
            <a:pPr marL="12700" indent="266700" algn="l" rtl="0" eaLnBrk="0">
              <a:lnSpc>
                <a:spcPct val="147000"/>
              </a:lnSpc>
              <a:spcBef>
                <a:spcPts val="40"/>
              </a:spcBef>
            </a:pPr>
            <a:r>
              <a:rPr sz="1400" spc="50" dirty="0">
                <a:solidFill>
                  <a:srgbClr val="000000"/>
                </a:solidFill>
                <a:latin typeface="微软雅黑" panose="020B0503020204020204" charset="-122"/>
                <a:ea typeface="微软雅黑" panose="020B0503020204020204" charset="-122"/>
                <a:cs typeface="微软雅黑" panose="020B0503020204020204" charset="-122"/>
              </a:rPr>
              <a:t>超声波传感器在流量测量，金属内部探测，液位监测等领域都有非常广泛的</a:t>
            </a:r>
            <a:r>
              <a:rPr sz="1400" spc="10" dirty="0">
                <a:solidFill>
                  <a:srgbClr val="000000"/>
                </a:solidFill>
                <a:latin typeface="微软雅黑" panose="020B0503020204020204" charset="-122"/>
                <a:ea typeface="微软雅黑" panose="020B0503020204020204" charset="-122"/>
                <a:cs typeface="微软雅黑" panose="020B0503020204020204" charset="-122"/>
              </a:rPr>
              <a:t>应</a:t>
            </a:r>
            <a:r>
              <a:rPr sz="1400" spc="0" dirty="0">
                <a:solidFill>
                  <a:srgbClr val="000000"/>
                </a:solidFill>
                <a:latin typeface="微软雅黑" panose="020B0503020204020204" charset="-122"/>
                <a:ea typeface="微软雅黑" panose="020B0503020204020204" charset="-122"/>
                <a:cs typeface="微软雅黑" panose="020B0503020204020204" charset="-122"/>
              </a:rPr>
              <a:t>用，</a:t>
            </a:r>
            <a:r>
              <a:rPr sz="1400" spc="50" dirty="0">
                <a:solidFill>
                  <a:srgbClr val="000000"/>
                </a:solidFill>
                <a:latin typeface="微软雅黑" panose="020B0503020204020204" charset="-122"/>
                <a:ea typeface="微软雅黑" panose="020B0503020204020204" charset="-122"/>
                <a:cs typeface="微软雅黑" panose="020B0503020204020204" charset="-122"/>
              </a:rPr>
              <a:t>超声波通过障碍时只能透射一部分声能。在无损监测中，十分细小的微裂纹即</a:t>
            </a:r>
            <a:r>
              <a:rPr sz="1400" spc="30" dirty="0">
                <a:solidFill>
                  <a:srgbClr val="000000"/>
                </a:solidFill>
                <a:latin typeface="微软雅黑" panose="020B0503020204020204" charset="-122"/>
                <a:ea typeface="微软雅黑" panose="020B0503020204020204" charset="-122"/>
                <a:cs typeface="微软雅黑" panose="020B0503020204020204" charset="-122"/>
              </a:rPr>
              <a:t>可</a:t>
            </a:r>
            <a:r>
              <a:rPr sz="1400" spc="0" dirty="0">
                <a:solidFill>
                  <a:srgbClr val="000000"/>
                </a:solidFill>
                <a:latin typeface="微软雅黑" panose="020B0503020204020204" charset="-122"/>
                <a:ea typeface="微软雅黑" panose="020B0503020204020204" charset="-122"/>
                <a:cs typeface="微软雅黑" panose="020B0503020204020204" charset="-122"/>
              </a:rPr>
              <a:t>构成超</a:t>
            </a:r>
            <a:r>
              <a:rPr sz="1400" spc="50" dirty="0">
                <a:solidFill>
                  <a:srgbClr val="000000"/>
                </a:solidFill>
                <a:latin typeface="微软雅黑" panose="020B0503020204020204" charset="-122"/>
                <a:ea typeface="微软雅黑" panose="020B0503020204020204" charset="-122"/>
                <a:cs typeface="微软雅黑" panose="020B0503020204020204" charset="-122"/>
              </a:rPr>
              <a:t>声波不能透过的阻挡层，利用此原理即可实现缺陷的透射检测，超声波传感器</a:t>
            </a:r>
            <a:r>
              <a:rPr sz="1400" spc="30" dirty="0">
                <a:solidFill>
                  <a:srgbClr val="000000"/>
                </a:solidFill>
                <a:latin typeface="微软雅黑" panose="020B0503020204020204" charset="-122"/>
                <a:ea typeface="微软雅黑" panose="020B0503020204020204" charset="-122"/>
                <a:cs typeface="微软雅黑" panose="020B0503020204020204" charset="-122"/>
              </a:rPr>
              <a:t>在</a:t>
            </a:r>
            <a:r>
              <a:rPr sz="1400" spc="0" dirty="0">
                <a:solidFill>
                  <a:srgbClr val="000000"/>
                </a:solidFill>
                <a:latin typeface="微软雅黑" panose="020B0503020204020204" charset="-122"/>
                <a:ea typeface="微软雅黑" panose="020B0503020204020204" charset="-122"/>
                <a:cs typeface="微软雅黑" panose="020B0503020204020204" charset="-122"/>
              </a:rPr>
              <a:t>无损探</a:t>
            </a:r>
            <a:r>
              <a:rPr sz="1400" spc="30" dirty="0">
                <a:solidFill>
                  <a:srgbClr val="000000"/>
                </a:solidFill>
                <a:latin typeface="微软雅黑" panose="020B0503020204020204" charset="-122"/>
                <a:ea typeface="微软雅黑" panose="020B0503020204020204" charset="-122"/>
                <a:cs typeface="微软雅黑" panose="020B0503020204020204" charset="-122"/>
              </a:rPr>
              <a:t>伤领域也有非常重要的应用</a:t>
            </a:r>
            <a:r>
              <a:rPr sz="1400" spc="2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400" spc="2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131"/>
          <p:cNvPicPr>
            <a:picLocks noChangeAspect="1"/>
          </p:cNvPicPr>
          <p:nvPr/>
        </p:nvPicPr>
        <p:blipFill>
          <a:blip r:embed="rId5"/>
          <a:stretch>
            <a:fillRect/>
          </a:stretch>
        </p:blipFill>
        <p:spPr>
          <a:xfrm rot="21600000">
            <a:off x="1256651" y="1460395"/>
            <a:ext cx="3052376" cy="2275216"/>
          </a:xfrm>
          <a:prstGeom prst="rect">
            <a:avLst/>
          </a:prstGeom>
        </p:spPr>
      </p:pic>
      <p:sp>
        <p:nvSpPr>
          <p:cNvPr id="4" name="textbox 133"/>
          <p:cNvSpPr/>
          <p:nvPr>
            <p:custDataLst>
              <p:tags r:id="rId6"/>
            </p:custDataLst>
          </p:nvPr>
        </p:nvSpPr>
        <p:spPr>
          <a:xfrm>
            <a:off x="479523" y="599760"/>
            <a:ext cx="5203825" cy="825658"/>
          </a:xfrm>
          <a:prstGeom prst="rect">
            <a:avLst/>
          </a:prstGeom>
        </p:spPr>
        <p:txBody>
          <a:bodyPr vert="horz" wrap="square" lIns="0" tIns="0" rIns="0" bIns="0"/>
          <a:lstStyle/>
          <a:p>
            <a:pPr algn="l" rtl="0" eaLnBrk="0">
              <a:lnSpc>
                <a:spcPct val="75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22000"/>
              </a:lnSpc>
            </a:pPr>
            <a:r>
              <a:rPr sz="1200" spc="50" dirty="0">
                <a:solidFill>
                  <a:schemeClr val="dk1"/>
                </a:solidFill>
                <a:latin typeface="微软雅黑" panose="020B0503020204020204" charset="-122"/>
                <a:ea typeface="微软雅黑" panose="020B0503020204020204" charset="-122"/>
                <a:cs typeface="微软雅黑" panose="020B0503020204020204" charset="-122"/>
              </a:rPr>
              <a:t>在实际应用中，超声波探头安装在管道的外部，从管道的外面透过管壁发</a:t>
            </a:r>
            <a:r>
              <a:rPr sz="1200" spc="30" dirty="0">
                <a:solidFill>
                  <a:schemeClr val="dk1"/>
                </a:solidFill>
                <a:latin typeface="微软雅黑" panose="020B0503020204020204" charset="-122"/>
                <a:ea typeface="微软雅黑" panose="020B0503020204020204" charset="-122"/>
                <a:cs typeface="微软雅黑" panose="020B0503020204020204" charset="-122"/>
              </a:rPr>
              <a:t>射</a:t>
            </a:r>
            <a:r>
              <a:rPr sz="1200" spc="0" dirty="0">
                <a:solidFill>
                  <a:schemeClr val="dk1"/>
                </a:solidFill>
                <a:latin typeface="微软雅黑" panose="020B0503020204020204" charset="-122"/>
                <a:ea typeface="微软雅黑" panose="020B0503020204020204" charset="-122"/>
                <a:cs typeface="微软雅黑" panose="020B0503020204020204" charset="-122"/>
              </a:rPr>
              <a:t>和接收</a:t>
            </a:r>
            <a:r>
              <a:rPr sz="1200" spc="-10" dirty="0">
                <a:solidFill>
                  <a:schemeClr val="dk1"/>
                </a:solidFill>
                <a:latin typeface="微软雅黑" panose="020B0503020204020204" charset="-122"/>
                <a:ea typeface="微软雅黑" panose="020B0503020204020204" charset="-122"/>
                <a:cs typeface="微软雅黑" panose="020B0503020204020204" charset="-122"/>
              </a:rPr>
              <a:t>超声波，而不会给管道内流动的流体带来影响，如图</a:t>
            </a:r>
            <a:r>
              <a:rPr sz="1200" b="1" spc="-10" dirty="0">
                <a:solidFill>
                  <a:schemeClr val="dk1"/>
                </a:solidFill>
                <a:latin typeface="微软雅黑" panose="020B0503020204020204" charset="-122"/>
                <a:ea typeface="微软雅黑" panose="020B0503020204020204" charset="-122"/>
                <a:cs typeface="微软雅黑" panose="020B0503020204020204" charset="-122"/>
              </a:rPr>
              <a:t>9</a:t>
            </a:r>
            <a:r>
              <a:rPr sz="1200" spc="-10" dirty="0">
                <a:solidFill>
                  <a:schemeClr val="dk1"/>
                </a:solidFill>
                <a:latin typeface="微软雅黑" panose="020B0503020204020204" charset="-122"/>
                <a:ea typeface="微软雅黑" panose="020B0503020204020204" charset="-122"/>
                <a:cs typeface="微软雅黑" panose="020B0503020204020204" charset="-122"/>
              </a:rPr>
              <a:t>－</a:t>
            </a:r>
            <a:r>
              <a:rPr sz="1200" b="1" spc="0" dirty="0">
                <a:solidFill>
                  <a:schemeClr val="dk1"/>
                </a:solidFill>
                <a:latin typeface="微软雅黑" panose="020B0503020204020204" charset="-122"/>
                <a:ea typeface="微软雅黑" panose="020B0503020204020204" charset="-122"/>
                <a:cs typeface="微软雅黑" panose="020B0503020204020204" charset="-122"/>
              </a:rPr>
              <a:t>6</a:t>
            </a:r>
            <a:r>
              <a:rPr sz="1200" spc="0" dirty="0">
                <a:solidFill>
                  <a:schemeClr val="dk1"/>
                </a:solidFill>
                <a:latin typeface="微软雅黑" panose="020B0503020204020204" charset="-122"/>
                <a:ea typeface="微软雅黑" panose="020B0503020204020204" charset="-122"/>
                <a:cs typeface="微软雅黑" panose="020B0503020204020204" charset="-122"/>
              </a:rPr>
              <a:t>所示。</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textbox 136"/>
          <p:cNvSpPr/>
          <p:nvPr>
            <p:custDataLst>
              <p:tags r:id="rId7"/>
            </p:custDataLst>
          </p:nvPr>
        </p:nvSpPr>
        <p:spPr>
          <a:xfrm>
            <a:off x="733893" y="3770587"/>
            <a:ext cx="3859730" cy="53900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610360" algn="l" rtl="0" eaLnBrk="0">
              <a:lnSpc>
                <a:spcPts val="1375"/>
              </a:lnSpc>
            </a:pPr>
            <a:r>
              <a:rPr sz="1000" spc="30" dirty="0">
                <a:solidFill>
                  <a:schemeClr val="dk1"/>
                </a:solidFill>
                <a:latin typeface="微软雅黑" panose="020B0503020204020204" charset="-122"/>
                <a:ea typeface="微软雅黑" panose="020B0503020204020204" charset="-122"/>
                <a:cs typeface="微软雅黑" panose="020B0503020204020204" charset="-122"/>
              </a:rPr>
              <a:t>图</a:t>
            </a:r>
            <a:r>
              <a:rPr sz="1000" b="1" spc="30" dirty="0">
                <a:solidFill>
                  <a:schemeClr val="dk1"/>
                </a:solidFill>
                <a:latin typeface="微软雅黑" panose="020B0503020204020204" charset="-122"/>
                <a:ea typeface="微软雅黑" panose="020B0503020204020204" charset="-122"/>
                <a:cs typeface="微软雅黑" panose="020B0503020204020204" charset="-122"/>
              </a:rPr>
              <a:t>9</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30" dirty="0">
                <a:solidFill>
                  <a:schemeClr val="dk1"/>
                </a:solidFill>
                <a:latin typeface="微软雅黑" panose="020B0503020204020204" charset="-122"/>
                <a:ea typeface="微软雅黑" panose="020B0503020204020204" charset="-122"/>
                <a:cs typeface="微软雅黑" panose="020B0503020204020204" charset="-122"/>
              </a:rPr>
              <a:t>6</a:t>
            </a:r>
            <a:r>
              <a:rPr sz="1000" spc="30" dirty="0">
                <a:solidFill>
                  <a:schemeClr val="dk1"/>
                </a:solidFill>
                <a:latin typeface="微软雅黑" panose="020B0503020204020204" charset="-122"/>
                <a:ea typeface="微软雅黑" panose="020B0503020204020204" charset="-122"/>
                <a:cs typeface="微软雅黑" panose="020B0503020204020204" charset="-122"/>
              </a:rPr>
              <a:t>超声波探头安装位</a:t>
            </a:r>
            <a:r>
              <a:rPr sz="1000" spc="0" dirty="0">
                <a:solidFill>
                  <a:schemeClr val="dk1"/>
                </a:solidFill>
                <a:latin typeface="微软雅黑" panose="020B0503020204020204" charset="-122"/>
                <a:ea typeface="微软雅黑" panose="020B0503020204020204" charset="-122"/>
                <a:cs typeface="微软雅黑" panose="020B0503020204020204" charset="-122"/>
              </a:rPr>
              <a:t>置</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2000"/>
              </a:lnSpc>
            </a:pP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spcBef>
                <a:spcPts val="5"/>
              </a:spcBef>
            </a:pPr>
            <a:r>
              <a:rPr sz="1100" spc="30" dirty="0">
                <a:solidFill>
                  <a:schemeClr val="dk1"/>
                </a:solidFill>
                <a:latin typeface="微软雅黑" panose="020B0503020204020204" charset="-122"/>
                <a:ea typeface="微软雅黑" panose="020B0503020204020204" charset="-122"/>
                <a:cs typeface="微软雅黑" panose="020B0503020204020204" charset="-122"/>
              </a:rPr>
              <a:t>此时超声波的传输时间将由式</a:t>
            </a:r>
            <a:r>
              <a:rPr sz="1100" b="1" spc="30" dirty="0">
                <a:solidFill>
                  <a:schemeClr val="dk1"/>
                </a:solidFill>
                <a:latin typeface="微软雅黑" panose="020B0503020204020204" charset="-122"/>
                <a:ea typeface="微软雅黑" panose="020B0503020204020204" charset="-122"/>
                <a:cs typeface="微软雅黑" panose="020B0503020204020204" charset="-122"/>
              </a:rPr>
              <a:t>(9</a:t>
            </a:r>
            <a:r>
              <a:rPr sz="1100" spc="30" dirty="0">
                <a:solidFill>
                  <a:schemeClr val="dk1"/>
                </a:solidFill>
                <a:latin typeface="微软雅黑" panose="020B0503020204020204" charset="-122"/>
                <a:ea typeface="微软雅黑" panose="020B0503020204020204" charset="-122"/>
                <a:cs typeface="微软雅黑" panose="020B0503020204020204" charset="-122"/>
              </a:rPr>
              <a:t>－</a:t>
            </a:r>
            <a:r>
              <a:rPr sz="1100" b="1" spc="30" dirty="0">
                <a:solidFill>
                  <a:schemeClr val="dk1"/>
                </a:solidFill>
                <a:latin typeface="微软雅黑" panose="020B0503020204020204" charset="-122"/>
                <a:ea typeface="微软雅黑" panose="020B0503020204020204" charset="-122"/>
                <a:cs typeface="微软雅黑" panose="020B0503020204020204" charset="-122"/>
              </a:rPr>
              <a:t>17)</a:t>
            </a:r>
            <a:r>
              <a:rPr sz="1100" spc="30" dirty="0">
                <a:solidFill>
                  <a:schemeClr val="dk1"/>
                </a:solidFill>
                <a:latin typeface="微软雅黑" panose="020B0503020204020204" charset="-122"/>
                <a:ea typeface="微软雅黑" panose="020B0503020204020204" charset="-122"/>
                <a:cs typeface="微软雅黑" panose="020B0503020204020204" charset="-122"/>
              </a:rPr>
              <a:t>和式</a:t>
            </a:r>
            <a:r>
              <a:rPr sz="1100" b="1" spc="30" dirty="0">
                <a:solidFill>
                  <a:schemeClr val="dk1"/>
                </a:solidFill>
                <a:latin typeface="微软雅黑" panose="020B0503020204020204" charset="-122"/>
                <a:ea typeface="微软雅黑" panose="020B0503020204020204" charset="-122"/>
                <a:cs typeface="微软雅黑" panose="020B0503020204020204" charset="-122"/>
              </a:rPr>
              <a:t>(</a:t>
            </a:r>
            <a:r>
              <a:rPr sz="1100" b="1" spc="0" dirty="0">
                <a:solidFill>
                  <a:schemeClr val="dk1"/>
                </a:solidFill>
                <a:latin typeface="微软雅黑" panose="020B0503020204020204" charset="-122"/>
                <a:ea typeface="微软雅黑" panose="020B0503020204020204" charset="-122"/>
                <a:cs typeface="微软雅黑" panose="020B0503020204020204" charset="-122"/>
              </a:rPr>
              <a:t>9</a:t>
            </a:r>
            <a:r>
              <a:rPr sz="1100" spc="0" dirty="0">
                <a:solidFill>
                  <a:schemeClr val="dk1"/>
                </a:solidFill>
                <a:latin typeface="微软雅黑" panose="020B0503020204020204" charset="-122"/>
                <a:ea typeface="微软雅黑" panose="020B0503020204020204" charset="-122"/>
                <a:cs typeface="微软雅黑" panose="020B0503020204020204" charset="-122"/>
              </a:rPr>
              <a:t>－</a:t>
            </a:r>
            <a:r>
              <a:rPr sz="1100" b="1" spc="0" dirty="0">
                <a:solidFill>
                  <a:schemeClr val="dk1"/>
                </a:solidFill>
                <a:latin typeface="微软雅黑" panose="020B0503020204020204" charset="-122"/>
                <a:ea typeface="微软雅黑" panose="020B0503020204020204" charset="-122"/>
                <a:cs typeface="微软雅黑" panose="020B0503020204020204" charset="-122"/>
              </a:rPr>
              <a:t>18)</a:t>
            </a:r>
            <a:r>
              <a:rPr sz="1100" spc="0" dirty="0">
                <a:solidFill>
                  <a:schemeClr val="dk1"/>
                </a:solidFill>
                <a:latin typeface="微软雅黑" panose="020B0503020204020204" charset="-122"/>
                <a:ea typeface="微软雅黑" panose="020B0503020204020204" charset="-122"/>
                <a:cs typeface="微软雅黑" panose="020B0503020204020204" charset="-122"/>
              </a:rPr>
              <a:t>确定</a:t>
            </a:r>
            <a:r>
              <a:rPr sz="11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1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138"/>
          <p:cNvSpPr/>
          <p:nvPr>
            <p:custDataLst>
              <p:tags r:id="rId8"/>
            </p:custDataLst>
          </p:nvPr>
        </p:nvSpPr>
        <p:spPr>
          <a:xfrm>
            <a:off x="1482094" y="5397606"/>
            <a:ext cx="518794" cy="23114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620"/>
              </a:lnSpc>
            </a:pPr>
            <a:r>
              <a:rPr sz="800" b="1" spc="0" dirty="0">
                <a:solidFill>
                  <a:schemeClr val="dk1"/>
                </a:solidFill>
                <a:latin typeface="微软雅黑" panose="020B0503020204020204" charset="-122"/>
                <a:ea typeface="微软雅黑" panose="020B0503020204020204" charset="-122"/>
                <a:cs typeface="微软雅黑" panose="020B0503020204020204" charset="-122"/>
              </a:rPr>
              <a:t>c</a:t>
            </a:r>
            <a:r>
              <a:rPr sz="800" spc="0" dirty="0">
                <a:solidFill>
                  <a:schemeClr val="dk1"/>
                </a:solidFill>
                <a:latin typeface="微软雅黑" panose="020B0503020204020204" charset="-122"/>
                <a:ea typeface="微软雅黑" panose="020B0503020204020204" charset="-122"/>
                <a:cs typeface="微软雅黑" panose="020B0503020204020204" charset="-122"/>
              </a:rPr>
              <a:t>－</a:t>
            </a:r>
            <a:r>
              <a:rPr sz="800" b="1" spc="0" dirty="0">
                <a:solidFill>
                  <a:schemeClr val="dk1"/>
                </a:solidFill>
                <a:latin typeface="微软雅黑" panose="020B0503020204020204" charset="-122"/>
                <a:ea typeface="微软雅黑" panose="020B0503020204020204" charset="-122"/>
                <a:cs typeface="微软雅黑" panose="020B0503020204020204" charset="-122"/>
              </a:rPr>
              <a:t>vsinθ</a:t>
            </a:r>
            <a:endParaRPr lang="en-US" altLang="en-US" sz="800" b="1" spc="0" dirty="0">
              <a:solidFill>
                <a:schemeClr val="dk1"/>
              </a:solidFill>
              <a:latin typeface="微软雅黑" panose="020B0503020204020204" charset="-122"/>
              <a:ea typeface="微软雅黑" panose="020B0503020204020204" charset="-122"/>
              <a:cs typeface="微软雅黑" panose="020B0503020204020204" charset="-122"/>
            </a:endParaRPr>
          </a:p>
        </p:txBody>
      </p:sp>
      <p:graphicFrame>
        <p:nvGraphicFramePr>
          <p:cNvPr id="7" name="table 139"/>
          <p:cNvGraphicFramePr>
            <a:graphicFrameLocks noGrp="1"/>
          </p:cNvGraphicFramePr>
          <p:nvPr/>
        </p:nvGraphicFramePr>
        <p:xfrm>
          <a:off x="1493749" y="4633930"/>
          <a:ext cx="494030" cy="960819"/>
        </p:xfrm>
        <a:graphic>
          <a:graphicData uri="http://schemas.openxmlformats.org/drawingml/2006/table">
            <a:tbl>
              <a:tblPr/>
              <a:tblGrid>
                <a:gridCol w="494030"/>
              </a:tblGrid>
              <a:tr h="207645">
                <a:tc>
                  <a:txBody>
                    <a:bodyPr/>
                    <a:lstStyle/>
                    <a:p>
                      <a:pPr marL="132715" algn="l" rtl="0" eaLnBrk="0">
                        <a:lnSpc>
                          <a:spcPts val="1560"/>
                        </a:lnSpc>
                      </a:pPr>
                      <a:r>
                        <a:rPr sz="800" b="1" spc="0" dirty="0">
                          <a:solidFill>
                            <a:srgbClr val="000000">
                              <a:alpha val="100000"/>
                            </a:srgbClr>
                          </a:solidFill>
                          <a:latin typeface="微软雅黑" panose="020B0503020204020204" charset="-122"/>
                          <a:ea typeface="微软雅黑" panose="020B0503020204020204" charset="-122"/>
                          <a:cs typeface="Arial" panose="020B0604020202020204"/>
                        </a:rPr>
                        <a:t>cos</a:t>
                      </a:r>
                      <a:r>
                        <a:rPr sz="800" b="1" spc="20" dirty="0">
                          <a:solidFill>
                            <a:srgbClr val="000000">
                              <a:alpha val="100000"/>
                            </a:srgbClr>
                          </a:solidFill>
                          <a:latin typeface="微软雅黑" panose="020B0503020204020204" charset="-122"/>
                          <a:ea typeface="微软雅黑" panose="020B0503020204020204" charset="-122"/>
                          <a:cs typeface="Arial" panose="020B0604020202020204"/>
                        </a:rPr>
                        <a:t>θ</a:t>
                      </a:r>
                      <a:endParaRPr lang="en-US" altLang="en-US" sz="800" dirty="0">
                        <a:latin typeface="微软雅黑" panose="020B0503020204020204" charset="-122"/>
                        <a:ea typeface="微软雅黑" panose="020B0503020204020204" charset="-122"/>
                      </a:endParaRPr>
                    </a:p>
                  </a:txBody>
                  <a:tcPr marL="0" marR="0" marT="0" marB="0">
                    <a:lnL>
                      <a:noFill/>
                    </a:lnL>
                    <a:lnR>
                      <a:noFill/>
                    </a:lnR>
                    <a:lnT>
                      <a:noFill/>
                    </a:lnT>
                    <a:lnB w="3175" cap="flat" cmpd="sng" algn="ctr">
                      <a:solidFill>
                        <a:srgbClr val="231F20"/>
                      </a:solidFill>
                      <a:prstDash val="solid"/>
                      <a:round/>
                      <a:headEnd type="none" w="med" len="med"/>
                      <a:tailEnd type="none" w="med" len="med"/>
                    </a:lnB>
                  </a:tcPr>
                </a:tc>
              </a:tr>
              <a:tr h="601980">
                <a:tc>
                  <a:txBody>
                    <a:bodyPr/>
                    <a:lstStyle/>
                    <a:p>
                      <a:pPr marL="1270" algn="l" rtl="0" eaLnBrk="0">
                        <a:lnSpc>
                          <a:spcPts val="1370"/>
                        </a:lnSpc>
                      </a:pPr>
                      <a:r>
                        <a:rPr sz="800" b="1" spc="0" dirty="0">
                          <a:solidFill>
                            <a:srgbClr val="000000">
                              <a:alpha val="100000"/>
                            </a:srgbClr>
                          </a:solidFill>
                          <a:latin typeface="微软雅黑" panose="020B0503020204020204" charset="-122"/>
                          <a:ea typeface="微软雅黑" panose="020B0503020204020204" charset="-122"/>
                          <a:cs typeface="微软雅黑" panose="020B0503020204020204" charset="-122"/>
                        </a:rPr>
                        <a:t>c</a:t>
                      </a:r>
                      <a:r>
                        <a:rPr sz="80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800" b="1" spc="0" dirty="0">
                          <a:solidFill>
                            <a:srgbClr val="000000">
                              <a:alpha val="100000"/>
                            </a:srgbClr>
                          </a:solidFill>
                          <a:latin typeface="微软雅黑" panose="020B0503020204020204" charset="-122"/>
                          <a:ea typeface="微软雅黑" panose="020B0503020204020204" charset="-122"/>
                          <a:cs typeface="微软雅黑" panose="020B0503020204020204" charset="-122"/>
                        </a:rPr>
                        <a:t>vsinθ</a:t>
                      </a:r>
                      <a:endParaRPr lang="en-US" altLang="en-US" sz="800" dirty="0">
                        <a:latin typeface="微软雅黑" panose="020B0503020204020204" charset="-122"/>
                        <a:ea typeface="微软雅黑" panose="020B0503020204020204" charset="-122"/>
                        <a:cs typeface="微软雅黑" panose="020B0503020204020204" charset="-122"/>
                      </a:endParaRPr>
                    </a:p>
                    <a:p>
                      <a:pPr marL="201295" algn="l" rtl="0" eaLnBrk="0">
                        <a:lnSpc>
                          <a:spcPct val="77000"/>
                        </a:lnSpc>
                        <a:spcBef>
                          <a:spcPts val="795"/>
                        </a:spcBef>
                      </a:pPr>
                      <a:r>
                        <a:rPr sz="1000" b="1" spc="0" dirty="0">
                          <a:solidFill>
                            <a:srgbClr val="000000">
                              <a:alpha val="100000"/>
                            </a:srgbClr>
                          </a:solidFill>
                          <a:latin typeface="微软雅黑" panose="020B0503020204020204" charset="-122"/>
                          <a:ea typeface="微软雅黑" panose="020B0503020204020204" charset="-122"/>
                          <a:cs typeface="微软雅黑" panose="020B0503020204020204" charset="-122"/>
                        </a:rPr>
                        <a:t>D</a:t>
                      </a:r>
                      <a:endParaRPr lang="en-US" altLang="en-US" sz="1000" dirty="0">
                        <a:latin typeface="微软雅黑" panose="020B0503020204020204" charset="-122"/>
                        <a:ea typeface="微软雅黑" panose="020B0503020204020204" charset="-122"/>
                        <a:cs typeface="微软雅黑" panose="020B0503020204020204" charset="-122"/>
                      </a:endParaRPr>
                    </a:p>
                    <a:p>
                      <a:pPr marL="132715" algn="l" rtl="0" eaLnBrk="0">
                        <a:lnSpc>
                          <a:spcPts val="1560"/>
                        </a:lnSpc>
                      </a:pPr>
                      <a:r>
                        <a:rPr sz="800" b="1" spc="0" dirty="0">
                          <a:solidFill>
                            <a:srgbClr val="000000">
                              <a:alpha val="100000"/>
                            </a:srgbClr>
                          </a:solidFill>
                          <a:latin typeface="微软雅黑" panose="020B0503020204020204" charset="-122"/>
                          <a:ea typeface="微软雅黑" panose="020B0503020204020204" charset="-122"/>
                          <a:cs typeface="微软雅黑" panose="020B0503020204020204" charset="-122"/>
                        </a:rPr>
                        <a:t>cos</a:t>
                      </a:r>
                      <a:r>
                        <a:rPr sz="800" b="1"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θ</a:t>
                      </a:r>
                      <a:endParaRPr lang="en-US" altLang="en-US" sz="800" dirty="0">
                        <a:latin typeface="微软雅黑" panose="020B0503020204020204" charset="-122"/>
                        <a:ea typeface="微软雅黑" panose="020B0503020204020204" charset="-122"/>
                        <a:cs typeface="微软雅黑" panose="020B0503020204020204" charset="-122"/>
                      </a:endParaRPr>
                    </a:p>
                  </a:txBody>
                  <a:tcPr marL="0" marR="0" marT="0" marB="0">
                    <a:lnL>
                      <a:noFill/>
                    </a:lnL>
                    <a:lnR>
                      <a:noFill/>
                    </a:lnR>
                    <a:lnT w="3175" cap="flat" cmpd="sng" algn="ctr">
                      <a:solidFill>
                        <a:srgbClr val="231F20"/>
                      </a:solidFill>
                      <a:prstDash val="solid"/>
                      <a:round/>
                      <a:headEnd type="none" w="med" len="med"/>
                      <a:tailEnd type="none" w="med" len="med"/>
                    </a:lnT>
                    <a:lnB w="3175" cap="flat" cmpd="sng" algn="ctr">
                      <a:solidFill>
                        <a:srgbClr val="231F20"/>
                      </a:solidFill>
                      <a:prstDash val="solid"/>
                      <a:round/>
                      <a:headEnd type="none" w="med" len="med"/>
                      <a:tailEnd type="none" w="med" len="med"/>
                    </a:lnB>
                  </a:tcPr>
                </a:tc>
              </a:tr>
            </a:tbl>
          </a:graphicData>
        </a:graphic>
      </p:graphicFrame>
      <p:sp>
        <p:nvSpPr>
          <p:cNvPr id="8" name="textbox 143"/>
          <p:cNvSpPr/>
          <p:nvPr>
            <p:custDataLst>
              <p:tags r:id="rId9"/>
            </p:custDataLst>
          </p:nvPr>
        </p:nvSpPr>
        <p:spPr>
          <a:xfrm>
            <a:off x="3791348" y="4768531"/>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(9</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17</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144"/>
          <p:cNvSpPr/>
          <p:nvPr>
            <p:custDataLst>
              <p:tags r:id="rId10"/>
            </p:custDataLst>
          </p:nvPr>
        </p:nvSpPr>
        <p:spPr>
          <a:xfrm>
            <a:off x="3791348" y="5368695"/>
            <a:ext cx="436244"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(9</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18</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textbox 146"/>
          <p:cNvSpPr/>
          <p:nvPr>
            <p:custDataLst>
              <p:tags r:id="rId11"/>
            </p:custDataLst>
          </p:nvPr>
        </p:nvSpPr>
        <p:spPr>
          <a:xfrm>
            <a:off x="1236540" y="4799230"/>
            <a:ext cx="224154" cy="14160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915"/>
              </a:lnSpc>
            </a:pPr>
            <a:r>
              <a:rPr sz="600" b="1" spc="0" dirty="0">
                <a:solidFill>
                  <a:schemeClr val="dk1"/>
                </a:solidFill>
                <a:latin typeface="微软雅黑" panose="020B0503020204020204" charset="-122"/>
                <a:ea typeface="微软雅黑" panose="020B0503020204020204" charset="-122"/>
                <a:cs typeface="微软雅黑" panose="020B0503020204020204" charset="-122"/>
              </a:rPr>
              <a:t>t</a:t>
            </a:r>
            <a:r>
              <a:rPr sz="600" b="1" spc="0" baseline="-14000" dirty="0">
                <a:solidFill>
                  <a:schemeClr val="dk1"/>
                </a:solidFill>
                <a:latin typeface="微软雅黑" panose="020B0503020204020204" charset="-122"/>
                <a:ea typeface="微软雅黑" panose="020B0503020204020204" charset="-122"/>
                <a:cs typeface="微软雅黑" panose="020B0503020204020204" charset="-122"/>
              </a:rPr>
              <a:t>1</a:t>
            </a:r>
            <a:r>
              <a:rPr sz="1000" spc="0" baseline="170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spc="0" baseline="17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textbox 147"/>
          <p:cNvSpPr/>
          <p:nvPr>
            <p:custDataLst>
              <p:tags r:id="rId12"/>
            </p:custDataLst>
          </p:nvPr>
        </p:nvSpPr>
        <p:spPr>
          <a:xfrm>
            <a:off x="1236540" y="5399394"/>
            <a:ext cx="224154" cy="146050"/>
          </a:xfrm>
          <a:prstGeom prst="rect">
            <a:avLst/>
          </a:prstGeom>
        </p:spPr>
        <p:txBody>
          <a:bodyPr vert="horz" wrap="square" lIns="0" tIns="0" rIns="0" bIns="0"/>
          <a:lstStyle/>
          <a:p>
            <a:pPr algn="l" rtl="0" eaLnBrk="0">
              <a:lnSpc>
                <a:spcPct val="82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9000"/>
              </a:lnSpc>
            </a:pPr>
            <a:r>
              <a:rPr sz="800" b="1" spc="0" dirty="0">
                <a:solidFill>
                  <a:schemeClr val="dk1"/>
                </a:solidFill>
                <a:latin typeface="微软雅黑" panose="020B0503020204020204" charset="-122"/>
                <a:ea typeface="微软雅黑" panose="020B0503020204020204" charset="-122"/>
                <a:cs typeface="微软雅黑" panose="020B0503020204020204" charset="-122"/>
              </a:rPr>
              <a:t>t</a:t>
            </a:r>
            <a:r>
              <a:rPr sz="700" b="1" spc="-20" baseline="-22000" dirty="0">
                <a:solidFill>
                  <a:schemeClr val="dk1"/>
                </a:solidFill>
                <a:latin typeface="微软雅黑" panose="020B0503020204020204" charset="-122"/>
                <a:ea typeface="微软雅黑" panose="020B0503020204020204" charset="-122"/>
                <a:cs typeface="微软雅黑" panose="020B0503020204020204" charset="-122"/>
              </a:rPr>
              <a:t>2</a:t>
            </a:r>
            <a:r>
              <a:rPr sz="1200" spc="0" baseline="90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200" spc="0" baseline="9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textbox 149"/>
          <p:cNvSpPr/>
          <p:nvPr>
            <p:custDataLst>
              <p:tags r:id="rId13"/>
            </p:custDataLst>
          </p:nvPr>
        </p:nvSpPr>
        <p:spPr>
          <a:xfrm>
            <a:off x="1682492" y="4503974"/>
            <a:ext cx="109854" cy="144779"/>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78000"/>
              </a:lnSpc>
            </a:pPr>
            <a:r>
              <a:rPr sz="1000" b="1" spc="0" dirty="0">
                <a:solidFill>
                  <a:schemeClr val="dk1"/>
                </a:solidFill>
                <a:latin typeface="微软雅黑" panose="020B0503020204020204" charset="-122"/>
                <a:ea typeface="微软雅黑" panose="020B0503020204020204" charset="-122"/>
                <a:cs typeface="Arial" panose="020B0604020202020204"/>
              </a:rPr>
              <a:t>D</a:t>
            </a:r>
            <a:endParaRPr lang="en-US" altLang="en-US" sz="10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3" name="path"/>
          <p:cNvSpPr/>
          <p:nvPr>
            <p:custDataLst>
              <p:tags r:id="rId14"/>
            </p:custDataLst>
          </p:nvPr>
        </p:nvSpPr>
        <p:spPr>
          <a:xfrm>
            <a:off x="1621905" y="5256264"/>
            <a:ext cx="236613" cy="4153"/>
          </a:xfrm>
          <a:custGeom>
            <a:avLst/>
            <a:gdLst/>
            <a:ahLst/>
            <a:cxnLst/>
            <a:rect l="0" t="0" r="0" b="0"/>
            <a:pathLst>
              <a:path w="372" h="6">
                <a:moveTo>
                  <a:pt x="0" y="3"/>
                </a:moveTo>
                <a:lnTo>
                  <a:pt x="372" y="3"/>
                </a:lnTo>
              </a:path>
            </a:pathLst>
          </a:custGeom>
          <a:noFill/>
          <a:ln w="4152" cap="flat">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Tree>
    <p:custDataLst>
      <p:tags r:id="rId15"/>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8" name="图片 7"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32"/>
          <p:cNvSpPr/>
          <p:nvPr/>
        </p:nvSpPr>
        <p:spPr>
          <a:xfrm>
            <a:off x="213123" y="1464061"/>
            <a:ext cx="5204371" cy="673658"/>
          </a:xfrm>
          <a:prstGeom prst="rect">
            <a:avLst/>
          </a:prstGeom>
        </p:spPr>
        <p:txBody>
          <a:bodyPr vert="horz" wrap="square" lIns="0" tIns="0" rIns="0" bIns="0"/>
          <a:lstStyle/>
          <a:p>
            <a:pPr algn="l" rtl="0" eaLnBrk="0">
              <a:lnSpc>
                <a:spcPct val="76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87000"/>
              </a:lnSpc>
            </a:pPr>
            <a:r>
              <a:rPr sz="1000" spc="-20" dirty="0">
                <a:solidFill>
                  <a:srgbClr val="000000"/>
                </a:solidFill>
                <a:latin typeface="微软雅黑" panose="020B0503020204020204" charset="-122"/>
                <a:ea typeface="微软雅黑" panose="020B0503020204020204" charset="-122"/>
                <a:cs typeface="微软雅黑" panose="020B0503020204020204" charset="-122"/>
              </a:rPr>
              <a:t>微波是波长为</a:t>
            </a:r>
            <a:r>
              <a:rPr sz="1000" b="1" spc="-20" dirty="0">
                <a:solidFill>
                  <a:srgbClr val="000000"/>
                </a:solidFill>
                <a:latin typeface="微软雅黑" panose="020B0503020204020204" charset="-122"/>
                <a:ea typeface="微软雅黑" panose="020B0503020204020204" charset="-122"/>
                <a:cs typeface="微软雅黑" panose="020B0503020204020204" charset="-122"/>
              </a:rPr>
              <a:t>1</a:t>
            </a:r>
            <a:r>
              <a:rPr sz="1000" b="1" spc="0" dirty="0">
                <a:solidFill>
                  <a:srgbClr val="000000"/>
                </a:solidFill>
                <a:latin typeface="微软雅黑" panose="020B0503020204020204" charset="-122"/>
                <a:ea typeface="微软雅黑" panose="020B0503020204020204" charset="-122"/>
                <a:cs typeface="微软雅黑" panose="020B0503020204020204" charset="-122"/>
              </a:rPr>
              <a:t>mm</a:t>
            </a:r>
            <a:r>
              <a:rPr sz="1000" b="1" spc="-20" dirty="0">
                <a:solidFill>
                  <a:srgbClr val="000000"/>
                </a:solidFill>
                <a:latin typeface="微软雅黑" panose="020B0503020204020204" charset="-122"/>
                <a:ea typeface="微软雅黑" panose="020B0503020204020204" charset="-122"/>
                <a:cs typeface="微软雅黑" panose="020B0503020204020204" charset="-122"/>
              </a:rPr>
              <a:t>~1</a:t>
            </a:r>
            <a:r>
              <a:rPr sz="1000" b="1" spc="0" dirty="0">
                <a:solidFill>
                  <a:srgbClr val="000000"/>
                </a:solidFill>
                <a:latin typeface="微软雅黑" panose="020B0503020204020204" charset="-122"/>
                <a:ea typeface="微软雅黑" panose="020B0503020204020204" charset="-122"/>
                <a:cs typeface="微软雅黑" panose="020B0503020204020204" charset="-122"/>
              </a:rPr>
              <a:t>m</a:t>
            </a:r>
            <a:r>
              <a:rPr sz="1000" spc="-20" dirty="0">
                <a:solidFill>
                  <a:srgbClr val="000000"/>
                </a:solidFill>
                <a:latin typeface="微软雅黑" panose="020B0503020204020204" charset="-122"/>
                <a:ea typeface="微软雅黑" panose="020B0503020204020204" charset="-122"/>
                <a:cs typeface="微软雅黑" panose="020B0503020204020204" charset="-122"/>
              </a:rPr>
              <a:t>的电磁波，对应的波段频率范围为</a:t>
            </a:r>
            <a:r>
              <a:rPr sz="1000" b="1" spc="-20" dirty="0">
                <a:solidFill>
                  <a:srgbClr val="000000"/>
                </a:solidFill>
                <a:latin typeface="微软雅黑" panose="020B0503020204020204" charset="-122"/>
                <a:ea typeface="微软雅黑" panose="020B0503020204020204" charset="-122"/>
                <a:cs typeface="微软雅黑" panose="020B0503020204020204" charset="-122"/>
              </a:rPr>
              <a:t>300</a:t>
            </a:r>
            <a:r>
              <a:rPr sz="1000" b="1" spc="0" dirty="0">
                <a:solidFill>
                  <a:srgbClr val="000000"/>
                </a:solidFill>
                <a:latin typeface="微软雅黑" panose="020B0503020204020204" charset="-122"/>
                <a:ea typeface="微软雅黑" panose="020B0503020204020204" charset="-122"/>
                <a:cs typeface="微软雅黑" panose="020B0503020204020204" charset="-122"/>
              </a:rPr>
              <a:t>MHz</a:t>
            </a:r>
            <a:r>
              <a:rPr sz="1000" b="1" spc="-20" dirty="0">
                <a:solidFill>
                  <a:srgbClr val="000000"/>
                </a:solidFill>
                <a:latin typeface="微软雅黑" panose="020B0503020204020204" charset="-122"/>
                <a:ea typeface="微软雅黑" panose="020B0503020204020204" charset="-122"/>
                <a:cs typeface="微软雅黑" panose="020B0503020204020204" charset="-122"/>
              </a:rPr>
              <a:t>~300</a:t>
            </a:r>
            <a:r>
              <a:rPr sz="1000" b="1" spc="-10" dirty="0">
                <a:solidFill>
                  <a:srgbClr val="000000"/>
                </a:solidFill>
                <a:latin typeface="微软雅黑" panose="020B0503020204020204" charset="-122"/>
                <a:ea typeface="微软雅黑" panose="020B0503020204020204" charset="-122"/>
                <a:cs typeface="微软雅黑" panose="020B0503020204020204" charset="-122"/>
              </a:rPr>
              <a:t>0</a:t>
            </a:r>
            <a:r>
              <a:rPr sz="1000" b="1" spc="0" dirty="0">
                <a:solidFill>
                  <a:srgbClr val="000000"/>
                </a:solidFill>
                <a:latin typeface="微软雅黑" panose="020B0503020204020204" charset="-122"/>
                <a:ea typeface="微软雅黑" panose="020B0503020204020204" charset="-122"/>
                <a:cs typeface="微软雅黑" panose="020B0503020204020204" charset="-122"/>
              </a:rPr>
              <a:t>GHz</a:t>
            </a:r>
            <a:r>
              <a:rPr sz="1000" spc="0" dirty="0">
                <a:solidFill>
                  <a:srgbClr val="000000"/>
                </a:solidFill>
                <a:latin typeface="微软雅黑" panose="020B0503020204020204" charset="-122"/>
                <a:ea typeface="微软雅黑" panose="020B0503020204020204" charset="-122"/>
                <a:cs typeface="微软雅黑" panose="020B0503020204020204" charset="-122"/>
              </a:rPr>
              <a:t>。在</a:t>
            </a:r>
            <a:r>
              <a:rPr sz="1000" spc="10" dirty="0">
                <a:solidFill>
                  <a:srgbClr val="000000"/>
                </a:solidFill>
                <a:latin typeface="微软雅黑" panose="020B0503020204020204" charset="-122"/>
                <a:ea typeface="微软雅黑" panose="020B0503020204020204" charset="-122"/>
                <a:cs typeface="微软雅黑" panose="020B0503020204020204" charset="-122"/>
              </a:rPr>
              <a:t>实际应用中为了方便起见，把微波波段细分为分米波段</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spc="10" dirty="0">
                <a:solidFill>
                  <a:srgbClr val="000000"/>
                </a:solidFill>
                <a:latin typeface="微软雅黑" panose="020B0503020204020204" charset="-122"/>
                <a:ea typeface="微软雅黑" panose="020B0503020204020204" charset="-122"/>
                <a:cs typeface="微软雅黑" panose="020B0503020204020204" charset="-122"/>
              </a:rPr>
              <a:t>频率从</a:t>
            </a:r>
            <a:r>
              <a:rPr sz="1000" b="1" spc="10" dirty="0">
                <a:solidFill>
                  <a:srgbClr val="000000"/>
                </a:solidFill>
                <a:latin typeface="微软雅黑" panose="020B0503020204020204" charset="-122"/>
                <a:ea typeface="微软雅黑" panose="020B0503020204020204" charset="-122"/>
                <a:cs typeface="微软雅黑" panose="020B0503020204020204" charset="-122"/>
              </a:rPr>
              <a:t>300~3000</a:t>
            </a:r>
            <a:r>
              <a:rPr sz="1000" b="1" spc="0" dirty="0">
                <a:solidFill>
                  <a:srgbClr val="000000"/>
                </a:solidFill>
                <a:latin typeface="微软雅黑" panose="020B0503020204020204" charset="-122"/>
                <a:ea typeface="微软雅黑" panose="020B0503020204020204" charset="-122"/>
                <a:cs typeface="微软雅黑" panose="020B0503020204020204" charset="-122"/>
              </a:rPr>
              <a:t>MHz</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err="1">
                <a:solidFill>
                  <a:srgbClr val="000000"/>
                </a:solidFill>
                <a:latin typeface="微软雅黑" panose="020B0503020204020204" charset="-122"/>
                <a:ea typeface="微软雅黑" panose="020B0503020204020204" charset="-122"/>
                <a:cs typeface="微软雅黑" panose="020B0503020204020204" charset="-122"/>
              </a:rPr>
              <a:t>厘米波</a:t>
            </a:r>
            <a:endParaRPr lang="zh-CN"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635" algn="l" rtl="0" eaLnBrk="0">
              <a:lnSpc>
                <a:spcPct val="125000"/>
              </a:lnSpc>
            </a:pP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段</a:t>
            </a:r>
            <a:r>
              <a:rPr lang="en-US" altLang="zh-CN" sz="1000" b="1" spc="-1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频率从</a:t>
            </a:r>
            <a:r>
              <a:rPr lang="en-US" altLang="zh-CN" sz="1000" b="1" spc="-10" dirty="0">
                <a:solidFill>
                  <a:srgbClr val="000000"/>
                </a:solidFill>
                <a:latin typeface="微软雅黑" panose="020B0503020204020204" charset="-122"/>
                <a:ea typeface="微软雅黑" panose="020B0503020204020204" charset="-122"/>
                <a:cs typeface="微软雅黑" panose="020B0503020204020204" charset="-122"/>
              </a:rPr>
              <a:t>3</a:t>
            </a:r>
            <a:r>
              <a:rPr lang="en-US" altLang="zh-CN" sz="1000" b="1" spc="0" dirty="0">
                <a:solidFill>
                  <a:srgbClr val="000000"/>
                </a:solidFill>
                <a:latin typeface="微软雅黑" panose="020B0503020204020204" charset="-122"/>
                <a:ea typeface="微软雅黑" panose="020B0503020204020204" charset="-122"/>
                <a:cs typeface="微软雅黑" panose="020B0503020204020204" charset="-122"/>
              </a:rPr>
              <a:t>GHz</a:t>
            </a:r>
            <a:r>
              <a:rPr lang="en-US" altLang="zh-CN" sz="1000" b="1" spc="-10" dirty="0">
                <a:solidFill>
                  <a:srgbClr val="000000"/>
                </a:solidFill>
                <a:latin typeface="微软雅黑" panose="020B0503020204020204" charset="-122"/>
                <a:ea typeface="微软雅黑" panose="020B0503020204020204" charset="-122"/>
                <a:cs typeface="微软雅黑" panose="020B0503020204020204" charset="-122"/>
              </a:rPr>
              <a:t>~30</a:t>
            </a:r>
            <a:r>
              <a:rPr lang="en-US" altLang="zh-CN" sz="1000" b="1" spc="0" dirty="0">
                <a:solidFill>
                  <a:srgbClr val="000000"/>
                </a:solidFill>
                <a:latin typeface="微软雅黑" panose="020B0503020204020204" charset="-122"/>
                <a:ea typeface="微软雅黑" panose="020B0503020204020204" charset="-122"/>
                <a:cs typeface="微软雅黑" panose="020B0503020204020204" charset="-122"/>
              </a:rPr>
              <a:t>GHz</a:t>
            </a:r>
            <a:r>
              <a:rPr lang="en-US" altLang="zh-CN" sz="1000" b="1" spc="-1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、毫米波段</a:t>
            </a:r>
            <a:r>
              <a:rPr lang="en-US" altLang="zh-CN" sz="1000" b="1" spc="-1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频率</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从</a:t>
            </a:r>
            <a:r>
              <a:rPr lang="en-US" altLang="zh-CN" sz="1000" b="1" spc="0" dirty="0">
                <a:solidFill>
                  <a:srgbClr val="000000"/>
                </a:solidFill>
                <a:latin typeface="微软雅黑" panose="020B0503020204020204" charset="-122"/>
                <a:ea typeface="微软雅黑" panose="020B0503020204020204" charset="-122"/>
                <a:cs typeface="微软雅黑" panose="020B0503020204020204" charset="-122"/>
              </a:rPr>
              <a:t>30GHz~300GHz)</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及亚毫米波段</a:t>
            </a:r>
            <a:r>
              <a:rPr lang="en-US" altLang="zh-CN" sz="1000" b="1" spc="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频率从</a:t>
            </a:r>
            <a:r>
              <a:rPr lang="en-US" altLang="zh-CN" sz="900" b="1" spc="20" dirty="0">
                <a:solidFill>
                  <a:srgbClr val="000000"/>
                </a:solidFill>
                <a:latin typeface="微软雅黑" panose="020B0503020204020204" charset="-122"/>
                <a:ea typeface="微软雅黑" panose="020B0503020204020204" charset="-122"/>
                <a:cs typeface="微软雅黑" panose="020B0503020204020204" charset="-122"/>
              </a:rPr>
              <a:t>300</a:t>
            </a:r>
            <a:r>
              <a:rPr lang="en-US" altLang="zh-CN" sz="900" b="1" spc="0" dirty="0">
                <a:solidFill>
                  <a:srgbClr val="000000"/>
                </a:solidFill>
                <a:latin typeface="微软雅黑" panose="020B0503020204020204" charset="-122"/>
                <a:ea typeface="微软雅黑" panose="020B0503020204020204" charset="-122"/>
                <a:cs typeface="微软雅黑" panose="020B0503020204020204" charset="-122"/>
              </a:rPr>
              <a:t>GHz</a:t>
            </a:r>
            <a:r>
              <a:rPr lang="en-US" altLang="zh-CN" sz="900" b="1" spc="20" dirty="0">
                <a:solidFill>
                  <a:srgbClr val="000000"/>
                </a:solidFill>
                <a:latin typeface="微软雅黑" panose="020B0503020204020204" charset="-122"/>
                <a:ea typeface="微软雅黑" panose="020B0503020204020204" charset="-122"/>
                <a:cs typeface="微软雅黑" panose="020B0503020204020204" charset="-122"/>
              </a:rPr>
              <a:t>~3000</a:t>
            </a:r>
            <a:r>
              <a:rPr lang="en-US" altLang="zh-CN" sz="900" b="1" spc="0" dirty="0">
                <a:solidFill>
                  <a:srgbClr val="000000"/>
                </a:solidFill>
                <a:latin typeface="微软雅黑" panose="020B0503020204020204" charset="-122"/>
                <a:ea typeface="微软雅黑" panose="020B0503020204020204" charset="-122"/>
                <a:cs typeface="微软雅黑" panose="020B0503020204020204" charset="-122"/>
              </a:rPr>
              <a:t>GHz)</a:t>
            </a:r>
            <a:r>
              <a:rPr lang="zh-CN" altLang="en-US" sz="900" spc="0" dirty="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marL="19050" indent="260985" algn="l" rtl="0" eaLnBrk="0">
              <a:lnSpc>
                <a:spcPct val="147000"/>
              </a:lnSpc>
              <a:spcBef>
                <a:spcPts val="20"/>
              </a:spcBef>
            </a:pPr>
            <a:r>
              <a:rPr lang="zh-CN" altLang="en-US" sz="1000" spc="50" dirty="0">
                <a:solidFill>
                  <a:srgbClr val="000000"/>
                </a:solidFill>
                <a:latin typeface="微软雅黑" panose="020B0503020204020204" charset="-122"/>
                <a:ea typeface="微软雅黑" panose="020B0503020204020204" charset="-122"/>
                <a:cs typeface="微软雅黑" panose="020B0503020204020204" charset="-122"/>
              </a:rPr>
              <a:t>微波有电磁波的性质，但它又不同于普通无线电波和光波，是一种波长相</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对</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较长的</a:t>
            </a:r>
            <a:r>
              <a:rPr lang="zh-CN" altLang="en-US" sz="1000" spc="50" dirty="0">
                <a:solidFill>
                  <a:srgbClr val="000000"/>
                </a:solidFill>
                <a:latin typeface="微软雅黑" panose="020B0503020204020204" charset="-122"/>
                <a:ea typeface="微软雅黑" panose="020B0503020204020204" charset="-122"/>
                <a:cs typeface="微软雅黑" panose="020B0503020204020204" charset="-122"/>
              </a:rPr>
              <a:t>电磁波。微波波段之所以要从射频频谱中分离出来单独研究，是由于微波波</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段</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有着不同</a:t>
            </a:r>
            <a:r>
              <a:rPr lang="zh-CN" altLang="en-US" sz="1000" spc="30" dirty="0">
                <a:solidFill>
                  <a:srgbClr val="000000"/>
                </a:solidFill>
                <a:latin typeface="微软雅黑" panose="020B0503020204020204" charset="-122"/>
                <a:ea typeface="微软雅黑" panose="020B0503020204020204" charset="-122"/>
                <a:cs typeface="微软雅黑" panose="020B0503020204020204" charset="-122"/>
              </a:rPr>
              <a:t>于其他波段的重要</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特点。</a:t>
            </a:r>
            <a:endParaRPr lang="zh-CN"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87020" algn="l" rtl="0" eaLnBrk="0">
              <a:lnSpc>
                <a:spcPts val="1305"/>
              </a:lnSpc>
              <a:spcBef>
                <a:spcPts val="610"/>
              </a:spcBef>
            </a:pPr>
            <a:r>
              <a:rPr lang="en-US" altLang="zh-CN" sz="1000" b="1" spc="-1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似光性和似声性</a:t>
            </a:r>
            <a:endParaRPr lang="zh-CN"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66065" algn="l" rtl="0" eaLnBrk="0">
              <a:lnSpc>
                <a:spcPct val="138000"/>
              </a:lnSpc>
              <a:spcBef>
                <a:spcPts val="520"/>
              </a:spcBef>
            </a:pPr>
            <a:r>
              <a:rPr lang="zh-CN" altLang="en-US" sz="1000" spc="30" dirty="0">
                <a:solidFill>
                  <a:srgbClr val="000000"/>
                </a:solidFill>
                <a:latin typeface="微软雅黑" panose="020B0503020204020204" charset="-122"/>
                <a:ea typeface="微软雅黑" panose="020B0503020204020204" charset="-122"/>
                <a:cs typeface="微软雅黑" panose="020B0503020204020204" charset="-122"/>
              </a:rPr>
              <a:t>微波波长的范围比无线电波或射频波波长的范围大得多，当微波照射到飞机、舰船</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000" spc="20" dirty="0">
                <a:solidFill>
                  <a:srgbClr val="000000"/>
                </a:solidFill>
                <a:latin typeface="微软雅黑" panose="020B0503020204020204" charset="-122"/>
                <a:ea typeface="微软雅黑" panose="020B0503020204020204" charset="-122"/>
                <a:cs typeface="微软雅黑" panose="020B0503020204020204" charset="-122"/>
              </a:rPr>
              <a:t>火箭、导弹、建筑物等物体上时，将产生显著的反射、折射，就与光</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线</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的反射、折射一</a:t>
            </a:r>
            <a:r>
              <a:rPr lang="zh-CN" altLang="en-US" sz="1000" spc="20" dirty="0">
                <a:solidFill>
                  <a:srgbClr val="000000"/>
                </a:solidFill>
                <a:latin typeface="微软雅黑" panose="020B0503020204020204" charset="-122"/>
                <a:ea typeface="微软雅黑" panose="020B0503020204020204" charset="-122"/>
                <a:cs typeface="微软雅黑" panose="020B0503020204020204" charset="-122"/>
              </a:rPr>
              <a:t>样。同时，微波传播的特性也和几何光学相似，能像光线一样直</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线传播，容易集中，即</a:t>
            </a:r>
            <a:r>
              <a:rPr lang="zh-CN" altLang="en-US" sz="1000" spc="30" dirty="0">
                <a:solidFill>
                  <a:srgbClr val="000000"/>
                </a:solidFill>
                <a:latin typeface="微软雅黑" panose="020B0503020204020204" charset="-122"/>
                <a:ea typeface="微软雅黑" panose="020B0503020204020204" charset="-122"/>
                <a:cs typeface="微软雅黑" panose="020B0503020204020204" charset="-122"/>
              </a:rPr>
              <a:t>具有似光性。这样，利用微波就可以制作方向性极好、体积小的天线设备，</a:t>
            </a:r>
            <a:r>
              <a:rPr lang="zh-CN" altLang="en-US" sz="1000" spc="20" dirty="0">
                <a:solidFill>
                  <a:srgbClr val="000000"/>
                </a:solidFill>
                <a:latin typeface="微软雅黑" panose="020B0503020204020204" charset="-122"/>
                <a:ea typeface="微软雅黑" panose="020B0503020204020204" charset="-122"/>
                <a:cs typeface="微软雅黑" panose="020B0503020204020204" charset="-122"/>
              </a:rPr>
              <a:t>用</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于接收地</a:t>
            </a:r>
            <a:r>
              <a:rPr lang="zh-CN" altLang="en-US" sz="1000" spc="50" dirty="0">
                <a:solidFill>
                  <a:srgbClr val="000000"/>
                </a:solidFill>
                <a:latin typeface="微软雅黑" panose="020B0503020204020204" charset="-122"/>
                <a:ea typeface="微软雅黑" panose="020B0503020204020204" charset="-122"/>
                <a:cs typeface="微软雅黑" panose="020B0503020204020204" charset="-122"/>
              </a:rPr>
              <a:t>面上或宇宙空间中各种物体反射回来的微弱信号，从而确定该物体的方位与距离，</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这是</a:t>
            </a:r>
            <a:r>
              <a:rPr lang="zh-CN" altLang="en-US" sz="1000" spc="30" dirty="0">
                <a:solidFill>
                  <a:srgbClr val="000000"/>
                </a:solidFill>
                <a:latin typeface="微软雅黑" panose="020B0503020204020204" charset="-122"/>
                <a:ea typeface="微软雅黑" panose="020B0503020204020204" charset="-122"/>
                <a:cs typeface="微软雅黑" panose="020B0503020204020204" charset="-122"/>
              </a:rPr>
              <a:t>雷达和导航技术的基</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础</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66065" algn="l" rtl="0" eaLnBrk="0">
              <a:lnSpc>
                <a:spcPct val="147000"/>
              </a:lnSpc>
              <a:spcBef>
                <a:spcPts val="10"/>
              </a:spcBef>
            </a:pP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微波的上述特点又体现出与声波相似的特征，即具有似声性。例如，</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微波波导类似</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于声学中的传声筒。喇叭天线和缝隙天线类似于声学喇叭、箫和笛。微波谐振腔类</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似于</a:t>
            </a:r>
            <a:r>
              <a:rPr lang="zh-CN" altLang="en-US" sz="1000" spc="20" dirty="0">
                <a:solidFill>
                  <a:srgbClr val="000000"/>
                </a:solidFill>
                <a:latin typeface="微软雅黑" panose="020B0503020204020204" charset="-122"/>
                <a:ea typeface="微软雅黑" panose="020B0503020204020204" charset="-122"/>
                <a:cs typeface="微软雅黑" panose="020B0503020204020204" charset="-122"/>
              </a:rPr>
              <a:t>声学共鸣</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箱</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等。</a:t>
            </a:r>
            <a:endParaRPr lang="zh-CN"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7495" algn="l" rtl="0" eaLnBrk="0">
              <a:lnSpc>
                <a:spcPts val="1305"/>
              </a:lnSpc>
              <a:spcBef>
                <a:spcPts val="605"/>
              </a:spcBef>
            </a:pPr>
            <a:r>
              <a:rPr lang="en-US" altLang="zh-CN" sz="1000" b="1" spc="1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分析方</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法的独特性</a:t>
            </a:r>
            <a:endParaRPr lang="zh-CN"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82575" algn="l" rtl="0" eaLnBrk="0">
              <a:lnSpc>
                <a:spcPct val="137000"/>
              </a:lnSpc>
              <a:spcBef>
                <a:spcPts val="515"/>
              </a:spcBef>
            </a:pPr>
            <a:r>
              <a:rPr lang="zh-CN" altLang="en-US" sz="1000" spc="30" dirty="0">
                <a:solidFill>
                  <a:srgbClr val="000000"/>
                </a:solidFill>
                <a:latin typeface="微软雅黑" panose="020B0503020204020204" charset="-122"/>
                <a:ea typeface="微软雅黑" panose="020B0503020204020204" charset="-122"/>
                <a:cs typeface="微软雅黑" panose="020B0503020204020204" charset="-122"/>
              </a:rPr>
              <a:t>由于微波的频率很高，波长很短，因此在低频电路中被忽略了的一些现象</a:t>
            </a:r>
            <a:r>
              <a:rPr lang="zh-CN" altLang="en-US" sz="1000" spc="20" dirty="0">
                <a:solidFill>
                  <a:srgbClr val="000000"/>
                </a:solidFill>
                <a:latin typeface="微软雅黑" panose="020B0503020204020204" charset="-122"/>
                <a:ea typeface="微软雅黑" panose="020B0503020204020204" charset="-122"/>
                <a:cs typeface="微软雅黑" panose="020B0503020204020204" charset="-122"/>
              </a:rPr>
              <a:t>和</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效应</a:t>
            </a:r>
            <a:r>
              <a:rPr lang="en-US" altLang="zh-CN" sz="1000" b="1" spc="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例</a:t>
            </a:r>
            <a:r>
              <a:rPr lang="zh-CN" altLang="en-US" sz="1000" spc="30" dirty="0">
                <a:solidFill>
                  <a:srgbClr val="000000"/>
                </a:solidFill>
                <a:latin typeface="微软雅黑" panose="020B0503020204020204" charset="-122"/>
                <a:ea typeface="微软雅黑" panose="020B0503020204020204" charset="-122"/>
                <a:cs typeface="微软雅黑" panose="020B0503020204020204" charset="-122"/>
              </a:rPr>
              <a:t>如趋肤效应、辐射效应、相位滞后现象等</a:t>
            </a:r>
            <a:r>
              <a:rPr lang="en-US" altLang="zh-CN" sz="1000" b="1" spc="3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000" spc="30" dirty="0">
                <a:solidFill>
                  <a:srgbClr val="000000"/>
                </a:solidFill>
                <a:latin typeface="微软雅黑" panose="020B0503020204020204" charset="-122"/>
                <a:ea typeface="微软雅黑" panose="020B0503020204020204" charset="-122"/>
                <a:cs typeface="微软雅黑" panose="020B0503020204020204" charset="-122"/>
              </a:rPr>
              <a:t>在微波波段不可忽略。低频电路</a:t>
            </a:r>
            <a:r>
              <a:rPr lang="zh-CN" altLang="en-US" sz="1000" spc="10" dirty="0">
                <a:solidFill>
                  <a:srgbClr val="000000"/>
                </a:solidFill>
                <a:latin typeface="微软雅黑" panose="020B0503020204020204" charset="-122"/>
                <a:ea typeface="微软雅黑" panose="020B0503020204020204" charset="-122"/>
                <a:cs typeface="微软雅黑" panose="020B0503020204020204" charset="-122"/>
              </a:rPr>
              <a:t>中</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常用的集中</a:t>
            </a:r>
            <a:r>
              <a:rPr lang="zh-CN" altLang="en-US" sz="1000" spc="40" dirty="0">
                <a:solidFill>
                  <a:srgbClr val="000000"/>
                </a:solidFill>
                <a:latin typeface="微软雅黑" panose="020B0503020204020204" charset="-122"/>
                <a:ea typeface="微软雅黑" panose="020B0503020204020204" charset="-122"/>
                <a:cs typeface="微软雅黑" panose="020B0503020204020204" charset="-122"/>
              </a:rPr>
              <a:t>参数元件电阻、电感、电容已不适用，电压、电流在微波波段甚至失去了</a:t>
            </a:r>
            <a:r>
              <a:rPr lang="zh-CN" altLang="en-US" sz="1000" spc="20" dirty="0">
                <a:solidFill>
                  <a:srgbClr val="000000"/>
                </a:solidFill>
                <a:latin typeface="微软雅黑" panose="020B0503020204020204" charset="-122"/>
                <a:ea typeface="微软雅黑" panose="020B0503020204020204" charset="-122"/>
                <a:cs typeface="微软雅黑" panose="020B0503020204020204" charset="-122"/>
              </a:rPr>
              <a:t>唯</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一性意义，</a:t>
            </a:r>
            <a:r>
              <a:rPr lang="zh-CN" altLang="en-US" sz="1000" spc="60" dirty="0">
                <a:solidFill>
                  <a:srgbClr val="000000"/>
                </a:solidFill>
                <a:latin typeface="微软雅黑" panose="020B0503020204020204" charset="-122"/>
                <a:ea typeface="微软雅黑" panose="020B0503020204020204" charset="-122"/>
                <a:cs typeface="微软雅黑" panose="020B0503020204020204" charset="-122"/>
              </a:rPr>
              <a:t>用它们已无法对微波传输系统进行完整描述，因而需要建立一套新的能够描述这些现</a:t>
            </a:r>
            <a:r>
              <a:rPr lang="zh-CN" altLang="en-US" sz="1000" spc="20" dirty="0">
                <a:solidFill>
                  <a:srgbClr val="000000"/>
                </a:solidFill>
                <a:latin typeface="微软雅黑" panose="020B0503020204020204" charset="-122"/>
                <a:ea typeface="微软雅黑" panose="020B0503020204020204" charset="-122"/>
                <a:cs typeface="微软雅黑" panose="020B0503020204020204" charset="-122"/>
              </a:rPr>
              <a:t>象</a:t>
            </a:r>
            <a:r>
              <a:rPr lang="zh-CN" altLang="en-US" sz="1000" spc="30" dirty="0">
                <a:solidFill>
                  <a:srgbClr val="000000"/>
                </a:solidFill>
                <a:latin typeface="微软雅黑" panose="020B0503020204020204" charset="-122"/>
                <a:ea typeface="微软雅黑" panose="020B0503020204020204" charset="-122"/>
                <a:cs typeface="微软雅黑" panose="020B0503020204020204" charset="-122"/>
              </a:rPr>
              <a:t>和效应的理论方法，即电磁场理论的场与波</a:t>
            </a:r>
            <a:r>
              <a:rPr lang="zh-CN" altLang="en-US" sz="1000" spc="0" dirty="0">
                <a:solidFill>
                  <a:srgbClr val="000000"/>
                </a:solidFill>
                <a:latin typeface="微软雅黑" panose="020B0503020204020204" charset="-122"/>
                <a:ea typeface="微软雅黑" panose="020B0503020204020204" charset="-122"/>
                <a:cs typeface="微软雅黑" panose="020B0503020204020204" charset="-122"/>
              </a:rPr>
              <a:t>传输的分析方法。</a:t>
            </a:r>
            <a:endParaRPr lang="zh-CN"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3525" algn="l" rtl="0" eaLnBrk="0">
              <a:lnSpc>
                <a:spcPct val="121000"/>
              </a:lnSpc>
            </a:pPr>
            <a:endParaRPr lang="zh-CN" altLang="en-US" sz="100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134"/>
          <p:cNvPicPr>
            <a:picLocks noChangeAspect="1"/>
          </p:cNvPicPr>
          <p:nvPr/>
        </p:nvPicPr>
        <p:blipFill>
          <a:blip r:embed="rId5"/>
          <a:stretch>
            <a:fillRect/>
          </a:stretch>
        </p:blipFill>
        <p:spPr>
          <a:xfrm>
            <a:off x="219710" y="269875"/>
            <a:ext cx="5303520" cy="360680"/>
          </a:xfrm>
          <a:prstGeom prst="rect">
            <a:avLst/>
          </a:prstGeom>
        </p:spPr>
      </p:pic>
      <p:sp>
        <p:nvSpPr>
          <p:cNvPr id="5" name="textbox 135"/>
          <p:cNvSpPr/>
          <p:nvPr>
            <p:custDataLst>
              <p:tags r:id="rId6"/>
            </p:custDataLst>
          </p:nvPr>
        </p:nvSpPr>
        <p:spPr>
          <a:xfrm>
            <a:off x="207010" y="254000"/>
            <a:ext cx="5329555" cy="419100"/>
          </a:xfrm>
          <a:prstGeom prst="rect">
            <a:avLst/>
          </a:prstGeom>
        </p:spPr>
        <p:txBody>
          <a:bodyPr vert="horz" wrap="square" lIns="0" tIns="0" rIns="0" bIns="0"/>
          <a:lstStyle/>
          <a:p>
            <a:pPr algn="l" rtl="0" eaLnBrk="0">
              <a:lnSpc>
                <a:spcPct val="116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90170" algn="l" rtl="0" eaLnBrk="0">
              <a:lnSpc>
                <a:spcPct val="95000"/>
              </a:lnSpc>
              <a:spcBef>
                <a:spcPts val="5"/>
              </a:spcBef>
            </a:pPr>
            <a:r>
              <a:rPr sz="1300" b="1" spc="90" dirty="0">
                <a:solidFill>
                  <a:schemeClr val="dk1"/>
                </a:solidFill>
                <a:latin typeface="微软雅黑" panose="020B0503020204020204" charset="-122"/>
                <a:ea typeface="微软雅黑" panose="020B0503020204020204" charset="-122"/>
                <a:cs typeface="微软雅黑" panose="020B0503020204020204" charset="-122"/>
              </a:rPr>
              <a:t>9.2</a:t>
            </a:r>
            <a:r>
              <a:rPr sz="1300" spc="90" dirty="0">
                <a:solidFill>
                  <a:schemeClr val="dk1"/>
                </a:solidFill>
                <a:latin typeface="微软雅黑" panose="020B0503020204020204" charset="-122"/>
                <a:ea typeface="微软雅黑" panose="020B0503020204020204" charset="-122"/>
                <a:cs typeface="微软雅黑" panose="020B0503020204020204" charset="-122"/>
              </a:rPr>
              <a:t>微波传</a:t>
            </a:r>
            <a:r>
              <a:rPr sz="1300" spc="70" dirty="0">
                <a:solidFill>
                  <a:schemeClr val="dk1"/>
                </a:solidFill>
                <a:latin typeface="微软雅黑" panose="020B0503020204020204" charset="-122"/>
                <a:ea typeface="微软雅黑" panose="020B0503020204020204" charset="-122"/>
                <a:cs typeface="微软雅黑" panose="020B0503020204020204" charset="-122"/>
              </a:rPr>
              <a:t>感</a:t>
            </a:r>
            <a:r>
              <a:rPr sz="1300" spc="0" dirty="0">
                <a:solidFill>
                  <a:schemeClr val="dk1"/>
                </a:solidFill>
                <a:latin typeface="微软雅黑" panose="020B0503020204020204" charset="-122"/>
                <a:ea typeface="微软雅黑" panose="020B0503020204020204" charset="-122"/>
                <a:cs typeface="微软雅黑" panose="020B0503020204020204" charset="-122"/>
              </a:rPr>
              <a:t>器</a:t>
            </a:r>
            <a:endParaRPr lang="en-US" altLang="en-US" sz="13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140"/>
          <p:cNvSpPr/>
          <p:nvPr>
            <p:custDataLst>
              <p:tags r:id="rId7"/>
            </p:custDataLst>
          </p:nvPr>
        </p:nvSpPr>
        <p:spPr>
          <a:xfrm>
            <a:off x="211781" y="1070782"/>
            <a:ext cx="1288414" cy="191770"/>
          </a:xfrm>
          <a:prstGeom prst="rect">
            <a:avLst/>
          </a:prstGeom>
        </p:spPr>
        <p:txBody>
          <a:bodyPr vert="horz" wrap="square" lIns="0" tIns="0" rIns="0" bIns="0"/>
          <a:lstStyle/>
          <a:p>
            <a:pPr algn="l" rtl="0" eaLnBrk="0">
              <a:lnSpc>
                <a:spcPct val="81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200" b="1" spc="10" dirty="0">
                <a:solidFill>
                  <a:schemeClr val="dk1"/>
                </a:solidFill>
                <a:latin typeface="微软雅黑" panose="020B0503020204020204" charset="-122"/>
                <a:ea typeface="微软雅黑" panose="020B0503020204020204" charset="-122"/>
                <a:cs typeface="微软雅黑" panose="020B0503020204020204" charset="-122"/>
              </a:rPr>
              <a:t>9.2.1</a:t>
            </a:r>
            <a:r>
              <a:rPr sz="1200" spc="10" dirty="0">
                <a:solidFill>
                  <a:schemeClr val="dk1"/>
                </a:solidFill>
                <a:latin typeface="微软雅黑" panose="020B0503020204020204" charset="-122"/>
                <a:ea typeface="微软雅黑" panose="020B0503020204020204" charset="-122"/>
                <a:cs typeface="微软雅黑" panose="020B0503020204020204" charset="-122"/>
              </a:rPr>
              <a:t>微</a:t>
            </a:r>
            <a:r>
              <a:rPr sz="1200" spc="0" dirty="0">
                <a:solidFill>
                  <a:schemeClr val="dk1"/>
                </a:solidFill>
                <a:latin typeface="微软雅黑" panose="020B0503020204020204" charset="-122"/>
                <a:ea typeface="微软雅黑" panose="020B0503020204020204" charset="-122"/>
                <a:cs typeface="微软雅黑" panose="020B0503020204020204" charset="-122"/>
              </a:rPr>
              <a:t>波概述</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7" name="picture 142"/>
          <p:cNvPicPr>
            <a:picLocks noChangeAspect="1"/>
          </p:cNvPicPr>
          <p:nvPr/>
        </p:nvPicPr>
        <p:blipFill>
          <a:blip r:embed="rId8"/>
          <a:stretch>
            <a:fillRect/>
          </a:stretch>
        </p:blipFill>
        <p:spPr>
          <a:xfrm rot="21600000">
            <a:off x="220020" y="1271614"/>
            <a:ext cx="2700070" cy="27114"/>
          </a:xfrm>
          <a:prstGeom prst="rect">
            <a:avLst/>
          </a:prstGeom>
        </p:spPr>
      </p:pic>
      <p:sp>
        <p:nvSpPr>
          <p:cNvPr id="9" name="文本框 8"/>
          <p:cNvSpPr txBox="1"/>
          <p:nvPr>
            <p:custDataLst>
              <p:tags r:id="rId9"/>
            </p:custDataLst>
          </p:nvPr>
        </p:nvSpPr>
        <p:spPr>
          <a:xfrm>
            <a:off x="5900042" y="673079"/>
            <a:ext cx="5591742" cy="5461635"/>
          </a:xfrm>
          <a:prstGeom prst="rect">
            <a:avLst/>
          </a:prstGeom>
          <a:noFill/>
        </p:spPr>
        <p:txBody>
          <a:bodyPr wrap="square">
            <a:spAutoFit/>
          </a:bodyPr>
          <a:lstStyle/>
          <a:p>
            <a:pPr marL="278765" algn="l" rtl="0" eaLnBrk="0">
              <a:lnSpc>
                <a:spcPts val="1305"/>
              </a:lnSpc>
              <a:spcBef>
                <a:spcPts val="560"/>
              </a:spcBef>
            </a:pPr>
            <a:r>
              <a:rPr lang="en-US" altLang="zh-CN" sz="1200" b="1" spc="-3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共</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度性</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4605" indent="278130" algn="l" rtl="0" eaLnBrk="0">
              <a:lnSpc>
                <a:spcPct val="123000"/>
              </a:lnSpc>
              <a:spcBef>
                <a:spcPts val="590"/>
              </a:spcBef>
            </a:pP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电子在真空管内的渡越时间</a:t>
            </a:r>
            <a:r>
              <a:rPr lang="en-US" altLang="zh-CN" sz="1200" b="1" spc="-2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1100" spc="-20" baseline="5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b="1" spc="-20" baseline="52000" dirty="0">
                <a:solidFill>
                  <a:schemeClr val="dk1"/>
                </a:solidFill>
                <a:latin typeface="微软雅黑" panose="020B0503020204020204" charset="-122"/>
                <a:ea typeface="微软雅黑" panose="020B0503020204020204" charset="-122"/>
                <a:cs typeface="微软雅黑" panose="020B0503020204020204" charset="-122"/>
              </a:rPr>
              <a:t>9</a:t>
            </a:r>
            <a:r>
              <a:rPr lang="en-US" altLang="zh-CN" sz="1200" b="1" spc="0" dirty="0">
                <a:solidFill>
                  <a:schemeClr val="dk1"/>
                </a:solidFill>
                <a:latin typeface="微软雅黑" panose="020B0503020204020204" charset="-122"/>
                <a:ea typeface="微软雅黑" panose="020B0503020204020204" charset="-122"/>
                <a:cs typeface="微软雅黑" panose="020B0503020204020204" charset="-122"/>
              </a:rPr>
              <a:t>s</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左右</a:t>
            </a:r>
            <a:r>
              <a:rPr lang="en-US" altLang="zh-CN" sz="1200" b="1" spc="-2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与微波的振荡周期</a:t>
            </a:r>
            <a:r>
              <a:rPr lang="en-US" altLang="zh-CN" sz="1200" b="1" spc="-2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1100" spc="-20" baseline="5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b="1" spc="-20" baseline="52000" dirty="0">
                <a:solidFill>
                  <a:schemeClr val="dk1"/>
                </a:solidFill>
                <a:latin typeface="微软雅黑" panose="020B0503020204020204" charset="-122"/>
                <a:ea typeface="微软雅黑" panose="020B0503020204020204" charset="-122"/>
                <a:cs typeface="微软雅黑" panose="020B0503020204020204" charset="-122"/>
              </a:rPr>
              <a:t>1</a:t>
            </a:r>
            <a:r>
              <a:rPr lang="en-US" altLang="zh-CN" sz="1100" b="1" spc="-10" baseline="52000" dirty="0">
                <a:solidFill>
                  <a:schemeClr val="dk1"/>
                </a:solidFill>
                <a:latin typeface="微软雅黑" panose="020B0503020204020204" charset="-122"/>
                <a:ea typeface="微软雅黑" panose="020B0503020204020204" charset="-122"/>
                <a:cs typeface="微软雅黑" panose="020B0503020204020204" charset="-122"/>
              </a:rPr>
              <a:t>5</a:t>
            </a:r>
            <a:r>
              <a:rPr lang="en-US" altLang="zh-CN" sz="1200" b="1" spc="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1100" spc="0" baseline="5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b="1" spc="0" baseline="52000" dirty="0">
                <a:solidFill>
                  <a:schemeClr val="dk1"/>
                </a:solidFill>
                <a:latin typeface="微软雅黑" panose="020B0503020204020204" charset="-122"/>
                <a:ea typeface="微软雅黑" panose="020B0503020204020204" charset="-122"/>
                <a:cs typeface="微软雅黑" panose="020B0503020204020204" charset="-122"/>
              </a:rPr>
              <a:t>9</a:t>
            </a:r>
            <a:r>
              <a:rPr lang="en-US" altLang="zh-CN" sz="1200" b="1" spc="0" dirty="0">
                <a:solidFill>
                  <a:schemeClr val="dk1"/>
                </a:solidFill>
                <a:latin typeface="微软雅黑" panose="020B0503020204020204" charset="-122"/>
                <a:ea typeface="微软雅黑" panose="020B0503020204020204" charset="-122"/>
                <a:cs typeface="微软雅黑" panose="020B0503020204020204" charset="-122"/>
              </a:rPr>
              <a:t>s)</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相当的这</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一特性称为共度性，利用该特性可以做成各种微波电真空器件，</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得到微波振荡源。</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277495" algn="l" rtl="0" eaLnBrk="0">
              <a:lnSpc>
                <a:spcPts val="1305"/>
              </a:lnSpc>
              <a:spcBef>
                <a:spcPts val="560"/>
              </a:spcBef>
            </a:pPr>
            <a:r>
              <a:rPr lang="en-US" altLang="zh-CN" sz="1200" b="1" spc="-20" dirty="0">
                <a:solidFill>
                  <a:schemeClr val="dk1"/>
                </a:solidFill>
                <a:latin typeface="微软雅黑" panose="020B0503020204020204" charset="-122"/>
                <a:ea typeface="微软雅黑" panose="020B0503020204020204" charset="-122"/>
                <a:cs typeface="微软雅黑" panose="020B0503020204020204" charset="-122"/>
              </a:rPr>
              <a:t>4.</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穿透性</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37000"/>
              </a:lnSpc>
              <a:spcBef>
                <a:spcPts val="525"/>
              </a:spcBef>
            </a:pP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微波照射于介质物体时，能深入物质内部的特点称为穿透性。例如，</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微波是射频波</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谱中唯一能穿透电离层的电磁波</a:t>
            </a:r>
            <a:r>
              <a:rPr lang="en-US" altLang="zh-CN" sz="1200" b="1" spc="2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除光波外</a:t>
            </a:r>
            <a:r>
              <a:rPr lang="en-US" altLang="zh-CN" sz="1200" b="1" spc="2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，因而成为人类</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探</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测外层空间的</a:t>
            </a:r>
            <a:r>
              <a:rPr lang="zh-CN" altLang="en-US" sz="1200" b="1" spc="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宇宙窗口</a:t>
            </a:r>
            <a:r>
              <a:rPr lang="zh-CN" altLang="en-US" sz="1200" b="1" spc="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微波可以穿透云雾、雨、植被、积雪和地表层，具有全天候和全天时</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的工作能力，是遥</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感技术的重要波段。微波能够穿透生物体，是医学透热疗法的重要波段。</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毫米波还能穿</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透等离子体，使远程导弹和航天器重返大气层，是实现通信和末端制导</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的重要波段。</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278130" algn="l" rtl="0" eaLnBrk="0">
              <a:lnSpc>
                <a:spcPct val="91000"/>
              </a:lnSpc>
              <a:spcBef>
                <a:spcPts val="600"/>
              </a:spcBef>
            </a:pPr>
            <a:r>
              <a:rPr lang="en-US" altLang="zh-CN" sz="1200" b="1" spc="-20" dirty="0">
                <a:solidFill>
                  <a:schemeClr val="dk1"/>
                </a:solidFill>
                <a:latin typeface="微软雅黑" panose="020B0503020204020204" charset="-122"/>
                <a:ea typeface="微软雅黑" panose="020B0503020204020204" charset="-122"/>
                <a:cs typeface="微软雅黑" panose="020B0503020204020204" charset="-122"/>
              </a:rPr>
              <a:t>5.</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信息性</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indent="396240" algn="l" rtl="0" eaLnBrk="0">
              <a:lnSpc>
                <a:spcPts val="1305"/>
              </a:lnSpc>
            </a:pP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微波波段可承载的信息容量是非常巨大的，即便是在很小的相对带宽中，</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其</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可用的</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频带也是很宽的，可达数百甚至上千兆赫兹。所以现代多路通信系统，包</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括卫星通信系</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统，几乎无例外地工作在微波波段。此外，微波信号还</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可</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提供相位信息、极化信息、多</a:t>
            </a:r>
            <a:r>
              <a:rPr lang="zh-CN" altLang="en-US" sz="1200" spc="-10" dirty="0">
                <a:solidFill>
                  <a:schemeClr val="dk1"/>
                </a:solidFill>
                <a:latin typeface="微软雅黑" panose="020B0503020204020204" charset="-122"/>
                <a:ea typeface="微软雅黑" panose="020B0503020204020204" charset="-122"/>
                <a:cs typeface="微软雅黑" panose="020B0503020204020204" charset="-122"/>
              </a:rPr>
              <a:t>普勒频率信息，这在目标</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探测、遥感、目标特征分析等应用中是十分重要的。</a:t>
            </a:r>
            <a:endParaRPr lang="en-US" altLang="zh-CN" sz="1200" spc="0" dirty="0">
              <a:solidFill>
                <a:schemeClr val="dk1"/>
              </a:solidFill>
              <a:latin typeface="微软雅黑" panose="020B0503020204020204" charset="-122"/>
              <a:ea typeface="微软雅黑" panose="020B0503020204020204" charset="-122"/>
              <a:cs typeface="微软雅黑" panose="020B0503020204020204" charset="-122"/>
            </a:endParaRPr>
          </a:p>
          <a:p>
            <a:pPr marL="277495" algn="l" rtl="0" eaLnBrk="0">
              <a:lnSpc>
                <a:spcPts val="1305"/>
              </a:lnSpc>
            </a:pPr>
            <a:r>
              <a:rPr lang="en-US" altLang="zh-CN" sz="1200" b="1" spc="-20" dirty="0">
                <a:solidFill>
                  <a:schemeClr val="dk1"/>
                </a:solidFill>
                <a:latin typeface="微软雅黑" panose="020B0503020204020204" charset="-122"/>
                <a:ea typeface="微软雅黑" panose="020B0503020204020204" charset="-122"/>
                <a:cs typeface="微软雅黑" panose="020B0503020204020204" charset="-122"/>
              </a:rPr>
              <a:t>6.</a:t>
            </a:r>
            <a:r>
              <a:rPr lang="zh-CN" altLang="en-US" sz="1200" spc="-20" dirty="0">
                <a:solidFill>
                  <a:schemeClr val="dk1"/>
                </a:solidFill>
                <a:latin typeface="微软雅黑" panose="020B0503020204020204" charset="-122"/>
                <a:ea typeface="微软雅黑" panose="020B0503020204020204" charset="-122"/>
                <a:cs typeface="微软雅黑" panose="020B0503020204020204" charset="-122"/>
              </a:rPr>
              <a:t>非</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电离性</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5430" algn="l" rtl="0" eaLnBrk="0">
              <a:lnSpc>
                <a:spcPct val="134000"/>
              </a:lnSpc>
              <a:spcBef>
                <a:spcPts val="505"/>
              </a:spcBef>
            </a:pP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微波量子能量不够大，因而不会改变物质分子的内部结构或破坏分子的化学键</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所</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以微波和物体之间的作用是非电离的。而由物理学可知，分子、原子和原子核在</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外</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加电</a:t>
            </a:r>
            <a:r>
              <a:rPr lang="zh-CN" altLang="en-US" sz="1200" spc="50" dirty="0">
                <a:solidFill>
                  <a:schemeClr val="dk1"/>
                </a:solidFill>
                <a:latin typeface="微软雅黑" panose="020B0503020204020204" charset="-122"/>
                <a:ea typeface="微软雅黑" panose="020B0503020204020204" charset="-122"/>
                <a:cs typeface="微软雅黑" panose="020B0503020204020204" charset="-122"/>
              </a:rPr>
              <a:t>磁场的周期力作用下所呈现的许多共振现象都发生在微波范围。因此，微波为</a:t>
            </a:r>
            <a:r>
              <a:rPr lang="zh-CN" altLang="en-US" sz="1200" spc="30" dirty="0">
                <a:solidFill>
                  <a:schemeClr val="dk1"/>
                </a:solidFill>
                <a:latin typeface="微软雅黑" panose="020B0503020204020204" charset="-122"/>
                <a:ea typeface="微软雅黑" panose="020B0503020204020204" charset="-122"/>
                <a:cs typeface="微软雅黑" panose="020B0503020204020204" charset="-122"/>
              </a:rPr>
              <a:t>探</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索物质</a:t>
            </a:r>
            <a:r>
              <a:rPr lang="zh-CN" altLang="en-US" sz="1200" spc="40" dirty="0">
                <a:solidFill>
                  <a:schemeClr val="dk1"/>
                </a:solidFill>
                <a:latin typeface="微软雅黑" panose="020B0503020204020204" charset="-122"/>
                <a:ea typeface="微软雅黑" panose="020B0503020204020204" charset="-122"/>
                <a:cs typeface="微软雅黑" panose="020B0503020204020204" charset="-122"/>
              </a:rPr>
              <a:t>的内部结构和其基本特性提供了有效的研究手</a:t>
            </a:r>
            <a:r>
              <a:rPr lang="zh-CN" altLang="en-US" sz="1200" spc="0" dirty="0">
                <a:solidFill>
                  <a:schemeClr val="dk1"/>
                </a:solidFill>
                <a:latin typeface="微软雅黑" panose="020B0503020204020204" charset="-122"/>
                <a:ea typeface="微软雅黑" panose="020B0503020204020204" charset="-122"/>
                <a:cs typeface="微软雅黑" panose="020B0503020204020204" charset="-122"/>
              </a:rPr>
              <a:t>段。</a:t>
            </a: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3970" indent="266065" algn="l" rtl="0" eaLnBrk="0">
              <a:lnSpc>
                <a:spcPct val="148000"/>
              </a:lnSpc>
              <a:spcBef>
                <a:spcPts val="30"/>
              </a:spcBef>
            </a:pPr>
            <a:endParaRPr lang="zh-CN" altLang="en-US" sz="12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 name="图片 1"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3" name="文本框 2"/>
          <p:cNvSpPr txBox="1"/>
          <p:nvPr/>
        </p:nvSpPr>
        <p:spPr>
          <a:xfrm>
            <a:off x="0" y="179972"/>
            <a:ext cx="6098058" cy="342900"/>
          </a:xfrm>
          <a:prstGeom prst="rect">
            <a:avLst/>
          </a:prstGeom>
          <a:noFill/>
        </p:spPr>
        <p:txBody>
          <a:bodyPr wrap="square">
            <a:spAutoFit/>
          </a:bodyPr>
          <a:lstStyle/>
          <a:p>
            <a:pPr marL="13335" algn="l" rtl="0" eaLnBrk="0">
              <a:lnSpc>
                <a:spcPct val="91000"/>
              </a:lnSpc>
              <a:spcBef>
                <a:spcPts val="0"/>
              </a:spcBef>
            </a:pP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9.2.2</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微波传感</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器</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的分类</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161"/>
          <p:cNvPicPr>
            <a:picLocks noChangeAspect="1"/>
          </p:cNvPicPr>
          <p:nvPr/>
        </p:nvPicPr>
        <p:blipFill>
          <a:blip r:embed="rId5"/>
          <a:stretch>
            <a:fillRect/>
          </a:stretch>
        </p:blipFill>
        <p:spPr>
          <a:xfrm rot="21600000">
            <a:off x="1" y="600210"/>
            <a:ext cx="5342780" cy="53652"/>
          </a:xfrm>
          <a:prstGeom prst="rect">
            <a:avLst/>
          </a:prstGeom>
        </p:spPr>
      </p:pic>
      <p:sp>
        <p:nvSpPr>
          <p:cNvPr id="5" name="textbox 156"/>
          <p:cNvSpPr/>
          <p:nvPr>
            <p:custDataLst>
              <p:tags r:id="rId6"/>
            </p:custDataLst>
          </p:nvPr>
        </p:nvSpPr>
        <p:spPr>
          <a:xfrm>
            <a:off x="98386" y="662318"/>
            <a:ext cx="5523938" cy="4255672"/>
          </a:xfrm>
          <a:prstGeom prst="rect">
            <a:avLst/>
          </a:prstGeom>
        </p:spPr>
        <p:txBody>
          <a:bodyPr vert="horz" wrap="square" lIns="0" tIns="0" rIns="0" bIns="0"/>
          <a:lstStyle/>
          <a:p>
            <a:pPr algn="l" rtl="0" eaLnBrk="0">
              <a:lnSpc>
                <a:spcPct val="6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38000"/>
              </a:lnSpc>
            </a:pPr>
            <a:r>
              <a:rPr sz="1400" spc="40" dirty="0">
                <a:solidFill>
                  <a:schemeClr val="dk1"/>
                </a:solidFill>
                <a:latin typeface="微软雅黑" panose="020B0503020204020204" charset="-122"/>
                <a:ea typeface="微软雅黑" panose="020B0503020204020204" charset="-122"/>
                <a:cs typeface="微软雅黑" panose="020B0503020204020204" charset="-122"/>
              </a:rPr>
              <a:t>微波传感器是利用微波特性来检测某些物理量的器件或装置。由发射</a:t>
            </a:r>
            <a:r>
              <a:rPr sz="1400" spc="10" dirty="0">
                <a:solidFill>
                  <a:schemeClr val="dk1"/>
                </a:solidFill>
                <a:latin typeface="微软雅黑" panose="020B0503020204020204" charset="-122"/>
                <a:ea typeface="微软雅黑" panose="020B0503020204020204" charset="-122"/>
                <a:cs typeface="微软雅黑" panose="020B0503020204020204" charset="-122"/>
              </a:rPr>
              <a:t>天</a:t>
            </a:r>
            <a:r>
              <a:rPr sz="1400" spc="0" dirty="0">
                <a:solidFill>
                  <a:schemeClr val="dk1"/>
                </a:solidFill>
                <a:latin typeface="微软雅黑" panose="020B0503020204020204" charset="-122"/>
                <a:ea typeface="微软雅黑" panose="020B0503020204020204" charset="-122"/>
                <a:cs typeface="微软雅黑" panose="020B0503020204020204" charset="-122"/>
              </a:rPr>
              <a:t>线发出微波，</a:t>
            </a:r>
            <a:r>
              <a:rPr sz="1400" spc="50" dirty="0">
                <a:solidFill>
                  <a:schemeClr val="dk1"/>
                </a:solidFill>
                <a:latin typeface="微软雅黑" panose="020B0503020204020204" charset="-122"/>
                <a:ea typeface="微软雅黑" panose="020B0503020204020204" charset="-122"/>
                <a:cs typeface="微软雅黑" panose="020B0503020204020204" charset="-122"/>
              </a:rPr>
              <a:t>此波遇到被测物体时将被吸收或反射，使微波功率发生变化。若微波传感器利</a:t>
            </a:r>
            <a:r>
              <a:rPr sz="1400" spc="40" dirty="0">
                <a:solidFill>
                  <a:schemeClr val="dk1"/>
                </a:solidFill>
                <a:latin typeface="微软雅黑" panose="020B0503020204020204" charset="-122"/>
                <a:ea typeface="微软雅黑" panose="020B0503020204020204" charset="-122"/>
                <a:cs typeface="微软雅黑" panose="020B0503020204020204" charset="-122"/>
              </a:rPr>
              <a:t>用</a:t>
            </a:r>
            <a:r>
              <a:rPr sz="1400" spc="0" dirty="0">
                <a:solidFill>
                  <a:schemeClr val="dk1"/>
                </a:solidFill>
                <a:latin typeface="微软雅黑" panose="020B0503020204020204" charset="-122"/>
                <a:ea typeface="微软雅黑" panose="020B0503020204020204" charset="-122"/>
                <a:cs typeface="微软雅黑" panose="020B0503020204020204" charset="-122"/>
              </a:rPr>
              <a:t>接收天</a:t>
            </a:r>
            <a:r>
              <a:rPr sz="1400" spc="40" dirty="0">
                <a:solidFill>
                  <a:schemeClr val="dk1"/>
                </a:solidFill>
                <a:latin typeface="微软雅黑" panose="020B0503020204020204" charset="-122"/>
                <a:ea typeface="微软雅黑" panose="020B0503020204020204" charset="-122"/>
                <a:cs typeface="微软雅黑" panose="020B0503020204020204" charset="-122"/>
              </a:rPr>
              <a:t>线，接收到通过被测物体或由被测物体反射回来的微波，并将它转换为电信号</a:t>
            </a:r>
            <a:r>
              <a:rPr sz="1400" spc="0" dirty="0">
                <a:solidFill>
                  <a:schemeClr val="dk1"/>
                </a:solidFill>
                <a:latin typeface="微软雅黑" panose="020B0503020204020204" charset="-122"/>
                <a:ea typeface="微软雅黑" panose="020B0503020204020204" charset="-122"/>
                <a:cs typeface="微软雅黑" panose="020B0503020204020204" charset="-122"/>
              </a:rPr>
              <a:t>，再经过</a:t>
            </a:r>
            <a:r>
              <a:rPr sz="1400" spc="50" dirty="0">
                <a:solidFill>
                  <a:schemeClr val="dk1"/>
                </a:solidFill>
                <a:latin typeface="微软雅黑" panose="020B0503020204020204" charset="-122"/>
                <a:ea typeface="微软雅黑" panose="020B0503020204020204" charset="-122"/>
                <a:cs typeface="微软雅黑" panose="020B0503020204020204" charset="-122"/>
              </a:rPr>
              <a:t>信号调理电路调理后即可以显示出被测量，这样就实现了微波检测。根据微波</a:t>
            </a:r>
            <a:r>
              <a:rPr sz="1400" spc="40" dirty="0">
                <a:solidFill>
                  <a:schemeClr val="dk1"/>
                </a:solidFill>
                <a:latin typeface="微软雅黑" panose="020B0503020204020204" charset="-122"/>
                <a:ea typeface="微软雅黑" panose="020B0503020204020204" charset="-122"/>
                <a:cs typeface="微软雅黑" panose="020B0503020204020204" charset="-122"/>
              </a:rPr>
              <a:t>传</a:t>
            </a:r>
            <a:r>
              <a:rPr sz="1400" spc="0" dirty="0">
                <a:solidFill>
                  <a:schemeClr val="dk1"/>
                </a:solidFill>
                <a:latin typeface="微软雅黑" panose="020B0503020204020204" charset="-122"/>
                <a:ea typeface="微软雅黑" panose="020B0503020204020204" charset="-122"/>
                <a:cs typeface="微软雅黑" panose="020B0503020204020204" charset="-122"/>
              </a:rPr>
              <a:t>感器的</a:t>
            </a:r>
            <a:r>
              <a:rPr sz="1400" spc="30" dirty="0">
                <a:solidFill>
                  <a:schemeClr val="dk1"/>
                </a:solidFill>
                <a:latin typeface="微软雅黑" panose="020B0503020204020204" charset="-122"/>
                <a:ea typeface="微软雅黑" panose="020B0503020204020204" charset="-122"/>
                <a:cs typeface="微软雅黑" panose="020B0503020204020204" charset="-122"/>
              </a:rPr>
              <a:t>工作原理，微波传感器可以分为反射式微波传感器和遮断式微波传感</a:t>
            </a:r>
            <a:r>
              <a:rPr sz="1400" spc="10" dirty="0">
                <a:solidFill>
                  <a:schemeClr val="dk1"/>
                </a:solidFill>
                <a:latin typeface="微软雅黑" panose="020B0503020204020204" charset="-122"/>
                <a:ea typeface="微软雅黑" panose="020B0503020204020204" charset="-122"/>
                <a:cs typeface="微软雅黑" panose="020B0503020204020204" charset="-122"/>
              </a:rPr>
              <a:t>器</a:t>
            </a:r>
            <a:r>
              <a:rPr sz="1400" spc="0" dirty="0">
                <a:solidFill>
                  <a:schemeClr val="dk1"/>
                </a:solidFill>
                <a:latin typeface="微软雅黑" panose="020B0503020204020204" charset="-122"/>
                <a:ea typeface="微软雅黑" panose="020B0503020204020204" charset="-122"/>
                <a:cs typeface="微软雅黑" panose="020B0503020204020204" charset="-122"/>
              </a:rPr>
              <a:t>两类。</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287020" algn="l" rtl="0" eaLnBrk="0">
              <a:lnSpc>
                <a:spcPts val="1300"/>
              </a:lnSpc>
              <a:spcBef>
                <a:spcPts val="560"/>
              </a:spcBef>
            </a:pPr>
            <a:r>
              <a:rPr sz="1400" b="1" spc="0" dirty="0">
                <a:solidFill>
                  <a:schemeClr val="dk1"/>
                </a:solidFill>
                <a:latin typeface="微软雅黑" panose="020B0503020204020204" charset="-122"/>
                <a:ea typeface="微软雅黑" panose="020B0503020204020204" charset="-122"/>
                <a:cs typeface="微软雅黑" panose="020B0503020204020204" charset="-122"/>
              </a:rPr>
              <a:t>1.</a:t>
            </a:r>
            <a:r>
              <a:rPr sz="1400" spc="0" dirty="0">
                <a:solidFill>
                  <a:schemeClr val="dk1"/>
                </a:solidFill>
                <a:latin typeface="微软雅黑" panose="020B0503020204020204" charset="-122"/>
                <a:ea typeface="微软雅黑" panose="020B0503020204020204" charset="-122"/>
                <a:cs typeface="微软雅黑" panose="020B0503020204020204" charset="-122"/>
              </a:rPr>
              <a:t>反射式微波传感器</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4605" indent="266065" algn="l" rtl="0" eaLnBrk="0">
              <a:lnSpc>
                <a:spcPct val="121000"/>
              </a:lnSpc>
              <a:spcBef>
                <a:spcPts val="500"/>
              </a:spcBef>
            </a:pPr>
            <a:r>
              <a:rPr sz="1400" spc="80" dirty="0">
                <a:solidFill>
                  <a:schemeClr val="dk1"/>
                </a:solidFill>
                <a:latin typeface="微软雅黑" panose="020B0503020204020204" charset="-122"/>
                <a:ea typeface="微软雅黑" panose="020B0503020204020204" charset="-122"/>
                <a:cs typeface="微软雅黑" panose="020B0503020204020204" charset="-122"/>
              </a:rPr>
              <a:t>反射式微波传感器是通过检测被测物反射回来的微波功率或经过的时间间隔</a:t>
            </a:r>
            <a:r>
              <a:rPr sz="1400" spc="30" dirty="0">
                <a:solidFill>
                  <a:schemeClr val="dk1"/>
                </a:solidFill>
                <a:latin typeface="微软雅黑" panose="020B0503020204020204" charset="-122"/>
                <a:ea typeface="微软雅黑" panose="020B0503020204020204" charset="-122"/>
                <a:cs typeface="微软雅黑" panose="020B0503020204020204" charset="-122"/>
              </a:rPr>
              <a:t>来</a:t>
            </a:r>
            <a:r>
              <a:rPr sz="1400" spc="0" dirty="0">
                <a:solidFill>
                  <a:schemeClr val="dk1"/>
                </a:solidFill>
                <a:latin typeface="微软雅黑" panose="020B0503020204020204" charset="-122"/>
                <a:ea typeface="微软雅黑" panose="020B0503020204020204" charset="-122"/>
                <a:cs typeface="微软雅黑" panose="020B0503020204020204" charset="-122"/>
              </a:rPr>
              <a:t>测量</a:t>
            </a:r>
            <a:r>
              <a:rPr sz="1400" spc="10" dirty="0">
                <a:solidFill>
                  <a:schemeClr val="dk1"/>
                </a:solidFill>
                <a:latin typeface="微软雅黑" panose="020B0503020204020204" charset="-122"/>
                <a:ea typeface="微软雅黑" panose="020B0503020204020204" charset="-122"/>
                <a:cs typeface="微软雅黑" panose="020B0503020204020204" charset="-122"/>
              </a:rPr>
              <a:t>被测量</a:t>
            </a:r>
            <a:r>
              <a:rPr sz="1400" spc="0" dirty="0">
                <a:solidFill>
                  <a:schemeClr val="dk1"/>
                </a:solidFill>
                <a:latin typeface="微软雅黑" panose="020B0503020204020204" charset="-122"/>
                <a:ea typeface="微软雅黑" panose="020B0503020204020204" charset="-122"/>
                <a:cs typeface="微软雅黑" panose="020B0503020204020204" charset="-122"/>
              </a:rPr>
              <a:t>的。通常它可以测量物体的位置、位移、厚度等参数。</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277495" algn="l" rtl="0" eaLnBrk="0">
              <a:lnSpc>
                <a:spcPts val="1300"/>
              </a:lnSpc>
              <a:spcBef>
                <a:spcPts val="625"/>
              </a:spcBef>
            </a:pPr>
            <a:r>
              <a:rPr sz="1400" b="1" spc="10" dirty="0">
                <a:solidFill>
                  <a:schemeClr val="dk1"/>
                </a:solidFill>
                <a:latin typeface="微软雅黑" panose="020B0503020204020204" charset="-122"/>
                <a:ea typeface="微软雅黑" panose="020B0503020204020204" charset="-122"/>
                <a:cs typeface="微软雅黑" panose="020B0503020204020204" charset="-122"/>
              </a:rPr>
              <a:t>2.</a:t>
            </a:r>
            <a:r>
              <a:rPr sz="1400" spc="10" dirty="0">
                <a:solidFill>
                  <a:schemeClr val="dk1"/>
                </a:solidFill>
                <a:latin typeface="微软雅黑" panose="020B0503020204020204" charset="-122"/>
                <a:ea typeface="微软雅黑" panose="020B0503020204020204" charset="-122"/>
                <a:cs typeface="微软雅黑" panose="020B0503020204020204" charset="-122"/>
              </a:rPr>
              <a:t>遮断式</a:t>
            </a:r>
            <a:r>
              <a:rPr sz="1400" spc="0" dirty="0">
                <a:solidFill>
                  <a:schemeClr val="dk1"/>
                </a:solidFill>
                <a:latin typeface="微软雅黑" panose="020B0503020204020204" charset="-122"/>
                <a:ea typeface="微软雅黑" panose="020B0503020204020204" charset="-122"/>
                <a:cs typeface="微软雅黑" panose="020B0503020204020204" charset="-122"/>
              </a:rPr>
              <a:t>微波传感器</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6510" indent="264160" algn="l" rtl="0" eaLnBrk="0">
              <a:lnSpc>
                <a:spcPct val="120000"/>
              </a:lnSpc>
              <a:spcBef>
                <a:spcPts val="515"/>
              </a:spcBef>
            </a:pPr>
            <a:r>
              <a:rPr sz="1400" spc="80" dirty="0">
                <a:solidFill>
                  <a:schemeClr val="dk1"/>
                </a:solidFill>
                <a:latin typeface="微软雅黑" panose="020B0503020204020204" charset="-122"/>
                <a:ea typeface="微软雅黑" panose="020B0503020204020204" charset="-122"/>
                <a:cs typeface="微软雅黑" panose="020B0503020204020204" charset="-122"/>
              </a:rPr>
              <a:t>遮断式微波传感器是通过检测接收天线收到的微波功率大小来判断发射天线</a:t>
            </a:r>
            <a:r>
              <a:rPr sz="1400" spc="30" dirty="0">
                <a:solidFill>
                  <a:schemeClr val="dk1"/>
                </a:solidFill>
                <a:latin typeface="微软雅黑" panose="020B0503020204020204" charset="-122"/>
                <a:ea typeface="微软雅黑" panose="020B0503020204020204" charset="-122"/>
                <a:cs typeface="微软雅黑" panose="020B0503020204020204" charset="-122"/>
              </a:rPr>
              <a:t>与</a:t>
            </a:r>
            <a:r>
              <a:rPr sz="1400" spc="0" dirty="0">
                <a:solidFill>
                  <a:schemeClr val="dk1"/>
                </a:solidFill>
                <a:latin typeface="微软雅黑" panose="020B0503020204020204" charset="-122"/>
                <a:ea typeface="微软雅黑" panose="020B0503020204020204" charset="-122"/>
                <a:cs typeface="微软雅黑" panose="020B0503020204020204" charset="-122"/>
              </a:rPr>
              <a:t>接收</a:t>
            </a:r>
            <a:r>
              <a:rPr sz="1400" spc="30" dirty="0">
                <a:solidFill>
                  <a:schemeClr val="dk1"/>
                </a:solidFill>
                <a:latin typeface="微软雅黑" panose="020B0503020204020204" charset="-122"/>
                <a:ea typeface="微软雅黑" panose="020B0503020204020204" charset="-122"/>
                <a:cs typeface="微软雅黑" panose="020B0503020204020204" charset="-122"/>
              </a:rPr>
              <a:t>天线之间有无被测物体或被测物体的厚度、含水量等</a:t>
            </a:r>
            <a:r>
              <a:rPr sz="1400" spc="10" dirty="0">
                <a:solidFill>
                  <a:schemeClr val="dk1"/>
                </a:solidFill>
                <a:latin typeface="微软雅黑" panose="020B0503020204020204" charset="-122"/>
                <a:ea typeface="微软雅黑" panose="020B0503020204020204" charset="-122"/>
                <a:cs typeface="微软雅黑" panose="020B0503020204020204" charset="-122"/>
              </a:rPr>
              <a:t>参</a:t>
            </a:r>
            <a:r>
              <a:rPr sz="1400" spc="0" dirty="0">
                <a:solidFill>
                  <a:schemeClr val="dk1"/>
                </a:solidFill>
                <a:latin typeface="微软雅黑" panose="020B0503020204020204" charset="-122"/>
                <a:ea typeface="微软雅黑" panose="020B0503020204020204" charset="-122"/>
                <a:cs typeface="微软雅黑" panose="020B0503020204020204" charset="-122"/>
              </a:rPr>
              <a:t>数的。</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3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157"/>
          <p:cNvSpPr/>
          <p:nvPr>
            <p:custDataLst>
              <p:tags r:id="rId7"/>
            </p:custDataLst>
          </p:nvPr>
        </p:nvSpPr>
        <p:spPr>
          <a:xfrm>
            <a:off x="5875638" y="893539"/>
            <a:ext cx="5342780" cy="4024451"/>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78765" algn="l" rtl="0" eaLnBrk="0">
              <a:lnSpc>
                <a:spcPct val="92000"/>
              </a:lnSpc>
            </a:pPr>
            <a:r>
              <a:rPr sz="1200" spc="40" dirty="0">
                <a:solidFill>
                  <a:schemeClr val="dk1"/>
                </a:solidFill>
                <a:latin typeface="微软雅黑" panose="020B0503020204020204" charset="-122"/>
                <a:ea typeface="微软雅黑" panose="020B0503020204020204" charset="-122"/>
                <a:cs typeface="微软雅黑" panose="020B0503020204020204" charset="-122"/>
              </a:rPr>
              <a:t>微波传感器通常由微波发射器</a:t>
            </a:r>
            <a:r>
              <a:rPr sz="1200" b="1" spc="40" dirty="0">
                <a:solidFill>
                  <a:schemeClr val="dk1"/>
                </a:solidFill>
                <a:latin typeface="微软雅黑" panose="020B0503020204020204" charset="-122"/>
                <a:ea typeface="微软雅黑" panose="020B0503020204020204" charset="-122"/>
                <a:cs typeface="微软雅黑" panose="020B0503020204020204" charset="-122"/>
              </a:rPr>
              <a:t>(</a:t>
            </a:r>
            <a:r>
              <a:rPr sz="1200" spc="40" dirty="0">
                <a:solidFill>
                  <a:schemeClr val="dk1"/>
                </a:solidFill>
                <a:latin typeface="微软雅黑" panose="020B0503020204020204" charset="-122"/>
                <a:ea typeface="微软雅黑" panose="020B0503020204020204" charset="-122"/>
                <a:cs typeface="微软雅黑" panose="020B0503020204020204" charset="-122"/>
              </a:rPr>
              <a:t>即微波振荡器</a:t>
            </a:r>
            <a:r>
              <a:rPr sz="1200" b="1" spc="40" dirty="0">
                <a:solidFill>
                  <a:schemeClr val="dk1"/>
                </a:solidFill>
                <a:latin typeface="微软雅黑" panose="020B0503020204020204" charset="-122"/>
                <a:ea typeface="微软雅黑" panose="020B0503020204020204" charset="-122"/>
                <a:cs typeface="微软雅黑" panose="020B0503020204020204" charset="-122"/>
              </a:rPr>
              <a:t>)</a:t>
            </a:r>
            <a:r>
              <a:rPr sz="1200" spc="40" dirty="0">
                <a:solidFill>
                  <a:schemeClr val="dk1"/>
                </a:solidFill>
                <a:latin typeface="微软雅黑" panose="020B0503020204020204" charset="-122"/>
                <a:ea typeface="微软雅黑" panose="020B0503020204020204" charset="-122"/>
                <a:cs typeface="微软雅黑" panose="020B0503020204020204" charset="-122"/>
              </a:rPr>
              <a:t>、微波天线及微波检测器三部分</a:t>
            </a:r>
            <a:r>
              <a:rPr sz="1200" spc="20" dirty="0">
                <a:solidFill>
                  <a:schemeClr val="dk1"/>
                </a:solidFill>
                <a:latin typeface="微软雅黑" panose="020B0503020204020204" charset="-122"/>
                <a:ea typeface="微软雅黑" panose="020B0503020204020204" charset="-122"/>
                <a:cs typeface="微软雅黑" panose="020B0503020204020204" charset="-122"/>
              </a:rPr>
              <a:t>组</a:t>
            </a:r>
            <a:r>
              <a:rPr sz="1200" spc="0" dirty="0">
                <a:solidFill>
                  <a:schemeClr val="dk1"/>
                </a:solidFill>
                <a:latin typeface="微软雅黑" panose="020B0503020204020204" charset="-122"/>
                <a:ea typeface="微软雅黑" panose="020B0503020204020204" charset="-122"/>
                <a:cs typeface="微软雅黑" panose="020B0503020204020204" charset="-122"/>
              </a:rPr>
              <a:t>成。</a:t>
            </a: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286385" algn="l" rtl="0" eaLnBrk="0">
              <a:lnSpc>
                <a:spcPts val="1300"/>
              </a:lnSpc>
              <a:spcBef>
                <a:spcPts val="650"/>
              </a:spcBef>
            </a:pPr>
            <a:r>
              <a:rPr sz="1200" b="1" spc="10" dirty="0">
                <a:solidFill>
                  <a:schemeClr val="dk1"/>
                </a:solidFill>
                <a:latin typeface="微软雅黑" panose="020B0503020204020204" charset="-122"/>
                <a:ea typeface="微软雅黑" panose="020B0503020204020204" charset="-122"/>
                <a:cs typeface="微软雅黑" panose="020B0503020204020204" charset="-122"/>
              </a:rPr>
              <a:t>1.</a:t>
            </a:r>
            <a:r>
              <a:rPr sz="1200" spc="10" dirty="0">
                <a:solidFill>
                  <a:schemeClr val="dk1"/>
                </a:solidFill>
                <a:latin typeface="微软雅黑" panose="020B0503020204020204" charset="-122"/>
                <a:ea typeface="微软雅黑" panose="020B0503020204020204" charset="-122"/>
                <a:cs typeface="微软雅黑" panose="020B0503020204020204" charset="-122"/>
              </a:rPr>
              <a:t>微波振荡器</a:t>
            </a:r>
            <a:r>
              <a:rPr sz="1200" spc="0" dirty="0">
                <a:solidFill>
                  <a:schemeClr val="dk1"/>
                </a:solidFill>
                <a:latin typeface="微软雅黑" panose="020B0503020204020204" charset="-122"/>
                <a:ea typeface="微软雅黑" panose="020B0503020204020204" charset="-122"/>
                <a:cs typeface="微软雅黑" panose="020B0503020204020204" charset="-122"/>
              </a:rPr>
              <a:t>及微波天线</a:t>
            </a: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34000"/>
              </a:lnSpc>
              <a:spcBef>
                <a:spcPts val="505"/>
              </a:spcBef>
            </a:pPr>
            <a:r>
              <a:rPr sz="1200" spc="-40" dirty="0">
                <a:solidFill>
                  <a:schemeClr val="dk1"/>
                </a:solidFill>
                <a:latin typeface="微软雅黑" panose="020B0503020204020204" charset="-122"/>
                <a:ea typeface="微软雅黑" panose="020B0503020204020204" charset="-122"/>
                <a:cs typeface="微软雅黑" panose="020B0503020204020204" charset="-122"/>
              </a:rPr>
              <a:t>微波振荡器是产生微波的装置。由于微波波长很短，即频率很高</a:t>
            </a:r>
            <a:r>
              <a:rPr sz="1200" b="1" spc="-40" dirty="0">
                <a:solidFill>
                  <a:schemeClr val="dk1"/>
                </a:solidFill>
                <a:latin typeface="微软雅黑" panose="020B0503020204020204" charset="-122"/>
                <a:ea typeface="微软雅黑" panose="020B0503020204020204" charset="-122"/>
                <a:cs typeface="微软雅黑" panose="020B0503020204020204" charset="-122"/>
              </a:rPr>
              <a:t>(300M</a:t>
            </a:r>
            <a:r>
              <a:rPr sz="1200" b="1" spc="-10" dirty="0">
                <a:solidFill>
                  <a:schemeClr val="dk1"/>
                </a:solidFill>
                <a:latin typeface="微软雅黑" panose="020B0503020204020204" charset="-122"/>
                <a:ea typeface="微软雅黑" panose="020B0503020204020204" charset="-122"/>
                <a:cs typeface="微软雅黑" panose="020B0503020204020204" charset="-122"/>
              </a:rPr>
              <a:t>H</a:t>
            </a:r>
            <a:r>
              <a:rPr sz="1200" b="1" spc="0" dirty="0">
                <a:solidFill>
                  <a:schemeClr val="dk1"/>
                </a:solidFill>
                <a:latin typeface="微软雅黑" panose="020B0503020204020204" charset="-122"/>
                <a:ea typeface="微软雅黑" panose="020B0503020204020204" charset="-122"/>
                <a:cs typeface="微软雅黑" panose="020B0503020204020204" charset="-122"/>
              </a:rPr>
              <a:t>z</a:t>
            </a:r>
            <a:r>
              <a:rPr sz="1200" b="1" spc="-40" dirty="0">
                <a:solidFill>
                  <a:schemeClr val="dk1"/>
                </a:solidFill>
                <a:latin typeface="微软雅黑" panose="020B0503020204020204" charset="-122"/>
                <a:ea typeface="微软雅黑" panose="020B0503020204020204" charset="-122"/>
                <a:cs typeface="微软雅黑" panose="020B0503020204020204" charset="-122"/>
              </a:rPr>
              <a:t>~</a:t>
            </a:r>
            <a:r>
              <a:rPr sz="1200" b="1" spc="40" dirty="0">
                <a:solidFill>
                  <a:schemeClr val="dk1"/>
                </a:solidFill>
                <a:latin typeface="微软雅黑" panose="020B0503020204020204" charset="-122"/>
                <a:ea typeface="微软雅黑" panose="020B0503020204020204" charset="-122"/>
                <a:cs typeface="微软雅黑" panose="020B0503020204020204" charset="-122"/>
              </a:rPr>
              <a:t>300</a:t>
            </a:r>
            <a:r>
              <a:rPr sz="1200" b="1" spc="0" dirty="0">
                <a:solidFill>
                  <a:schemeClr val="dk1"/>
                </a:solidFill>
                <a:latin typeface="微软雅黑" panose="020B0503020204020204" charset="-122"/>
                <a:ea typeface="微软雅黑" panose="020B0503020204020204" charset="-122"/>
                <a:cs typeface="微软雅黑" panose="020B0503020204020204" charset="-122"/>
              </a:rPr>
              <a:t>GHz</a:t>
            </a:r>
            <a:r>
              <a:rPr sz="1200" b="1" spc="40" dirty="0">
                <a:solidFill>
                  <a:schemeClr val="dk1"/>
                </a:solidFill>
                <a:latin typeface="微软雅黑" panose="020B0503020204020204" charset="-122"/>
                <a:ea typeface="微软雅黑" panose="020B0503020204020204" charset="-122"/>
                <a:cs typeface="微软雅黑" panose="020B0503020204020204" charset="-122"/>
              </a:rPr>
              <a:t>)</a:t>
            </a:r>
            <a:r>
              <a:rPr sz="1200" spc="40" dirty="0">
                <a:solidFill>
                  <a:schemeClr val="dk1"/>
                </a:solidFill>
                <a:latin typeface="微软雅黑" panose="020B0503020204020204" charset="-122"/>
                <a:ea typeface="微软雅黑" panose="020B0503020204020204" charset="-122"/>
                <a:cs typeface="微软雅黑" panose="020B0503020204020204" charset="-122"/>
              </a:rPr>
              <a:t>，且要求振荡回路中具有非常微小的电感与电容，因此不</a:t>
            </a:r>
            <a:r>
              <a:rPr sz="1200" spc="0" dirty="0">
                <a:solidFill>
                  <a:schemeClr val="dk1"/>
                </a:solidFill>
                <a:latin typeface="微软雅黑" panose="020B0503020204020204" charset="-122"/>
                <a:ea typeface="微软雅黑" panose="020B0503020204020204" charset="-122"/>
                <a:cs typeface="微软雅黑" panose="020B0503020204020204" charset="-122"/>
              </a:rPr>
              <a:t>能用普通的电子管与</a:t>
            </a:r>
            <a:r>
              <a:rPr sz="1200" spc="40" dirty="0">
                <a:solidFill>
                  <a:schemeClr val="dk1"/>
                </a:solidFill>
                <a:latin typeface="微软雅黑" panose="020B0503020204020204" charset="-122"/>
                <a:ea typeface="微软雅黑" panose="020B0503020204020204" charset="-122"/>
                <a:cs typeface="微软雅黑" panose="020B0503020204020204" charset="-122"/>
              </a:rPr>
              <a:t>晶体管构成微波振荡器。构成微波振荡器的器件有调速管、磁控管或某些固态器件，</a:t>
            </a:r>
            <a:r>
              <a:rPr sz="1200" spc="0" dirty="0">
                <a:solidFill>
                  <a:schemeClr val="dk1"/>
                </a:solidFill>
                <a:latin typeface="微软雅黑" panose="020B0503020204020204" charset="-122"/>
                <a:ea typeface="微软雅黑" panose="020B0503020204020204" charset="-122"/>
                <a:cs typeface="微软雅黑" panose="020B0503020204020204" charset="-122"/>
              </a:rPr>
              <a:t>小</a:t>
            </a:r>
            <a:r>
              <a:rPr sz="1200" spc="40" dirty="0" err="1">
                <a:solidFill>
                  <a:schemeClr val="dk1"/>
                </a:solidFill>
                <a:latin typeface="微软雅黑" panose="020B0503020204020204" charset="-122"/>
                <a:ea typeface="微软雅黑" panose="020B0503020204020204" charset="-122"/>
                <a:cs typeface="微软雅黑" panose="020B0503020204020204" charset="-122"/>
              </a:rPr>
              <a:t>型微波振荡器也可以采用体效</a:t>
            </a:r>
            <a:r>
              <a:rPr sz="1200" spc="0" dirty="0" err="1">
                <a:solidFill>
                  <a:schemeClr val="dk1"/>
                </a:solidFill>
                <a:latin typeface="微软雅黑" panose="020B0503020204020204" charset="-122"/>
                <a:ea typeface="微软雅黑" panose="020B0503020204020204" charset="-122"/>
                <a:cs typeface="微软雅黑" panose="020B0503020204020204" charset="-122"/>
              </a:rPr>
              <a:t>应管</a:t>
            </a:r>
            <a:r>
              <a:rPr sz="1200" spc="0" dirty="0">
                <a:solidFill>
                  <a:schemeClr val="dk1"/>
                </a:solidFill>
                <a:latin typeface="微软雅黑" panose="020B0503020204020204" charset="-122"/>
                <a:ea typeface="微软雅黑" panose="020B0503020204020204" charset="-122"/>
                <a:cs typeface="微软雅黑" panose="020B0503020204020204" charset="-122"/>
              </a:rPr>
              <a:t>。</a:t>
            </a:r>
            <a:r>
              <a:rPr sz="1200" spc="30" dirty="0" err="1">
                <a:solidFill>
                  <a:schemeClr val="dk1"/>
                </a:solidFill>
                <a:latin typeface="微软雅黑" panose="020B0503020204020204" charset="-122"/>
                <a:ea typeface="微软雅黑" panose="020B0503020204020204" charset="-122"/>
                <a:cs typeface="微软雅黑" panose="020B0503020204020204" charset="-122"/>
              </a:rPr>
              <a:t>由微波振荡器产生的振荡信号需要用波导管</a:t>
            </a:r>
            <a:r>
              <a:rPr sz="1200" b="1" spc="30" dirty="0">
                <a:solidFill>
                  <a:schemeClr val="dk1"/>
                </a:solidFill>
                <a:latin typeface="微软雅黑" panose="020B0503020204020204" charset="-122"/>
                <a:ea typeface="微软雅黑" panose="020B0503020204020204" charset="-122"/>
                <a:cs typeface="微软雅黑" panose="020B0503020204020204" charset="-122"/>
              </a:rPr>
              <a:t>(</a:t>
            </a:r>
            <a:r>
              <a:rPr sz="1200" spc="30" dirty="0">
                <a:solidFill>
                  <a:schemeClr val="dk1"/>
                </a:solidFill>
                <a:latin typeface="微软雅黑" panose="020B0503020204020204" charset="-122"/>
                <a:ea typeface="微软雅黑" panose="020B0503020204020204" charset="-122"/>
                <a:cs typeface="微软雅黑" panose="020B0503020204020204" charset="-122"/>
              </a:rPr>
              <a:t>管长为</a:t>
            </a:r>
            <a:r>
              <a:rPr sz="1200" b="1" spc="30" dirty="0">
                <a:solidFill>
                  <a:schemeClr val="dk1"/>
                </a:solidFill>
                <a:latin typeface="微软雅黑" panose="020B0503020204020204" charset="-122"/>
                <a:ea typeface="微软雅黑" panose="020B0503020204020204" charset="-122"/>
                <a:cs typeface="微软雅黑" panose="020B0503020204020204" charset="-122"/>
              </a:rPr>
              <a:t>10</a:t>
            </a:r>
            <a:r>
              <a:rPr sz="1200" b="1" spc="0" dirty="0">
                <a:solidFill>
                  <a:schemeClr val="dk1"/>
                </a:solidFill>
                <a:latin typeface="微软雅黑" panose="020B0503020204020204" charset="-122"/>
                <a:ea typeface="微软雅黑" panose="020B0503020204020204" charset="-122"/>
                <a:cs typeface="微软雅黑" panose="020B0503020204020204" charset="-122"/>
              </a:rPr>
              <a:t>cm</a:t>
            </a:r>
            <a:r>
              <a:rPr sz="1200" spc="30" dirty="0">
                <a:solidFill>
                  <a:schemeClr val="dk1"/>
                </a:solidFill>
                <a:latin typeface="微软雅黑" panose="020B0503020204020204" charset="-122"/>
                <a:ea typeface="微软雅黑" panose="020B0503020204020204" charset="-122"/>
                <a:cs typeface="微软雅黑" panose="020B0503020204020204" charset="-122"/>
              </a:rPr>
              <a:t>以上，可用同轴电</a:t>
            </a:r>
            <a:r>
              <a:rPr sz="1200" spc="20" dirty="0">
                <a:solidFill>
                  <a:schemeClr val="dk1"/>
                </a:solidFill>
                <a:latin typeface="微软雅黑" panose="020B0503020204020204" charset="-122"/>
                <a:ea typeface="微软雅黑" panose="020B0503020204020204" charset="-122"/>
                <a:cs typeface="微软雅黑" panose="020B0503020204020204" charset="-122"/>
              </a:rPr>
              <a:t>缆</a:t>
            </a:r>
            <a:r>
              <a:rPr sz="1200" b="1" spc="0" dirty="0">
                <a:solidFill>
                  <a:schemeClr val="dk1"/>
                </a:solidFill>
                <a:latin typeface="微软雅黑" panose="020B0503020204020204" charset="-122"/>
                <a:ea typeface="微软雅黑" panose="020B0503020204020204" charset="-122"/>
                <a:cs typeface="微软雅黑" panose="020B0503020204020204" charset="-122"/>
              </a:rPr>
              <a:t>)</a:t>
            </a:r>
            <a:r>
              <a:rPr sz="1200" spc="0" dirty="0" err="1">
                <a:solidFill>
                  <a:schemeClr val="dk1"/>
                </a:solidFill>
                <a:latin typeface="微软雅黑" panose="020B0503020204020204" charset="-122"/>
                <a:ea typeface="微软雅黑" panose="020B0503020204020204" charset="-122"/>
                <a:cs typeface="微软雅黑" panose="020B0503020204020204" charset="-122"/>
              </a:rPr>
              <a:t>传</a:t>
            </a:r>
            <a:r>
              <a:rPr sz="1200" spc="30" dirty="0" err="1">
                <a:solidFill>
                  <a:schemeClr val="dk1"/>
                </a:solidFill>
                <a:latin typeface="微软雅黑" panose="020B0503020204020204" charset="-122"/>
                <a:ea typeface="微软雅黑" panose="020B0503020204020204" charset="-122"/>
                <a:cs typeface="微软雅黑" panose="020B0503020204020204" charset="-122"/>
              </a:rPr>
              <a:t>输</a:t>
            </a:r>
            <a:r>
              <a:rPr sz="1200" spc="30" dirty="0">
                <a:solidFill>
                  <a:schemeClr val="dk1"/>
                </a:solidFill>
                <a:latin typeface="微软雅黑" panose="020B0503020204020204" charset="-122"/>
                <a:ea typeface="微软雅黑" panose="020B0503020204020204" charset="-122"/>
                <a:cs typeface="微软雅黑" panose="020B0503020204020204" charset="-122"/>
              </a:rPr>
              <a:t>，并通过天线发射出去。为了使发射的微波具有方向性，天线要具</a:t>
            </a:r>
            <a:r>
              <a:rPr sz="1200" spc="20" dirty="0">
                <a:solidFill>
                  <a:schemeClr val="dk1"/>
                </a:solidFill>
                <a:latin typeface="微软雅黑" panose="020B0503020204020204" charset="-122"/>
                <a:ea typeface="微软雅黑" panose="020B0503020204020204" charset="-122"/>
                <a:cs typeface="微软雅黑" panose="020B0503020204020204" charset="-122"/>
              </a:rPr>
              <a:t>有</a:t>
            </a:r>
            <a:r>
              <a:rPr sz="1200" spc="0" dirty="0">
                <a:solidFill>
                  <a:schemeClr val="dk1"/>
                </a:solidFill>
                <a:latin typeface="微软雅黑" panose="020B0503020204020204" charset="-122"/>
                <a:ea typeface="微软雅黑" panose="020B0503020204020204" charset="-122"/>
                <a:cs typeface="微软雅黑" panose="020B0503020204020204" charset="-122"/>
              </a:rPr>
              <a:t>特殊的结构。常</a:t>
            </a:r>
            <a:r>
              <a:rPr sz="1200" spc="-20" dirty="0">
                <a:solidFill>
                  <a:schemeClr val="dk1"/>
                </a:solidFill>
                <a:latin typeface="微软雅黑" panose="020B0503020204020204" charset="-122"/>
                <a:ea typeface="微软雅黑" panose="020B0503020204020204" charset="-122"/>
                <a:cs typeface="微软雅黑" panose="020B0503020204020204" charset="-122"/>
              </a:rPr>
              <a:t>用的天线结构如图</a:t>
            </a:r>
            <a:r>
              <a:rPr sz="1200" b="1" spc="-20" dirty="0">
                <a:solidFill>
                  <a:schemeClr val="dk1"/>
                </a:solidFill>
                <a:latin typeface="微软雅黑" panose="020B0503020204020204" charset="-122"/>
                <a:ea typeface="微软雅黑" panose="020B0503020204020204" charset="-122"/>
                <a:cs typeface="微软雅黑" panose="020B0503020204020204" charset="-122"/>
              </a:rPr>
              <a:t>9</a:t>
            </a:r>
            <a:r>
              <a:rPr sz="1200" spc="-20" dirty="0">
                <a:solidFill>
                  <a:schemeClr val="dk1"/>
                </a:solidFill>
                <a:latin typeface="微软雅黑" panose="020B0503020204020204" charset="-122"/>
                <a:ea typeface="微软雅黑" panose="020B0503020204020204" charset="-122"/>
                <a:cs typeface="微软雅黑" panose="020B0503020204020204" charset="-122"/>
              </a:rPr>
              <a:t>－</a:t>
            </a:r>
            <a:r>
              <a:rPr sz="1200" b="1" spc="-20" dirty="0">
                <a:solidFill>
                  <a:schemeClr val="dk1"/>
                </a:solidFill>
                <a:latin typeface="微软雅黑" panose="020B0503020204020204" charset="-122"/>
                <a:ea typeface="微软雅黑" panose="020B0503020204020204" charset="-122"/>
                <a:cs typeface="微软雅黑" panose="020B0503020204020204" charset="-122"/>
              </a:rPr>
              <a:t>7</a:t>
            </a:r>
            <a:r>
              <a:rPr sz="1200" spc="-20" dirty="0">
                <a:solidFill>
                  <a:schemeClr val="dk1"/>
                </a:solidFill>
                <a:latin typeface="微软雅黑" panose="020B0503020204020204" charset="-122"/>
                <a:ea typeface="微软雅黑" panose="020B0503020204020204" charset="-122"/>
                <a:cs typeface="微软雅黑" panose="020B0503020204020204" charset="-122"/>
              </a:rPr>
              <a:t>所示，其中喇叭形天线，如图</a:t>
            </a:r>
            <a:r>
              <a:rPr sz="1200" b="1" spc="-20" dirty="0">
                <a:solidFill>
                  <a:schemeClr val="dk1"/>
                </a:solidFill>
                <a:latin typeface="微软雅黑" panose="020B0503020204020204" charset="-122"/>
                <a:ea typeface="微软雅黑" panose="020B0503020204020204" charset="-122"/>
                <a:cs typeface="微软雅黑" panose="020B0503020204020204" charset="-122"/>
              </a:rPr>
              <a:t>9</a:t>
            </a:r>
            <a:r>
              <a:rPr sz="1200" spc="-20" dirty="0">
                <a:solidFill>
                  <a:schemeClr val="dk1"/>
                </a:solidFill>
                <a:latin typeface="微软雅黑" panose="020B0503020204020204" charset="-122"/>
                <a:ea typeface="微软雅黑" panose="020B0503020204020204" charset="-122"/>
                <a:cs typeface="微软雅黑" panose="020B0503020204020204" charset="-122"/>
              </a:rPr>
              <a:t>－</a:t>
            </a:r>
            <a:r>
              <a:rPr sz="1200" b="1" spc="-20" dirty="0">
                <a:solidFill>
                  <a:schemeClr val="dk1"/>
                </a:solidFill>
                <a:latin typeface="微软雅黑" panose="020B0503020204020204" charset="-122"/>
                <a:ea typeface="微软雅黑" panose="020B0503020204020204" charset="-122"/>
                <a:cs typeface="微软雅黑" panose="020B0503020204020204" charset="-122"/>
              </a:rPr>
              <a:t>7(</a:t>
            </a:r>
            <a:r>
              <a:rPr sz="1200" b="1" spc="0" dirty="0">
                <a:solidFill>
                  <a:schemeClr val="dk1"/>
                </a:solidFill>
                <a:latin typeface="微软雅黑" panose="020B0503020204020204" charset="-122"/>
                <a:ea typeface="微软雅黑" panose="020B0503020204020204" charset="-122"/>
                <a:cs typeface="微软雅黑" panose="020B0503020204020204" charset="-122"/>
              </a:rPr>
              <a:t>a)</a:t>
            </a:r>
            <a:r>
              <a:rPr sz="1200" spc="0" dirty="0">
                <a:solidFill>
                  <a:schemeClr val="dk1"/>
                </a:solidFill>
                <a:latin typeface="微软雅黑" panose="020B0503020204020204" charset="-122"/>
                <a:ea typeface="微软雅黑" panose="020B0503020204020204" charset="-122"/>
                <a:cs typeface="微软雅黑" panose="020B0503020204020204" charset="-122"/>
              </a:rPr>
              <a:t>、</a:t>
            </a:r>
            <a:r>
              <a:rPr sz="1200" b="1" spc="0" dirty="0">
                <a:solidFill>
                  <a:schemeClr val="dk1"/>
                </a:solidFill>
                <a:latin typeface="微软雅黑" panose="020B0503020204020204" charset="-122"/>
                <a:ea typeface="微软雅黑" panose="020B0503020204020204" charset="-122"/>
                <a:cs typeface="微软雅黑" panose="020B0503020204020204" charset="-122"/>
              </a:rPr>
              <a:t>(b)</a:t>
            </a:r>
            <a:r>
              <a:rPr sz="1200" spc="0" dirty="0">
                <a:solidFill>
                  <a:schemeClr val="dk1"/>
                </a:solidFill>
                <a:latin typeface="微软雅黑" panose="020B0503020204020204" charset="-122"/>
                <a:ea typeface="微软雅黑" panose="020B0503020204020204" charset="-122"/>
                <a:cs typeface="微软雅黑" panose="020B0503020204020204" charset="-122"/>
              </a:rPr>
              <a:t>所示。抛物面天线，</a:t>
            </a:r>
            <a:r>
              <a:rPr sz="1200" spc="-20" dirty="0">
                <a:solidFill>
                  <a:schemeClr val="dk1"/>
                </a:solidFill>
                <a:latin typeface="微软雅黑" panose="020B0503020204020204" charset="-122"/>
                <a:ea typeface="微软雅黑" panose="020B0503020204020204" charset="-122"/>
                <a:cs typeface="微软雅黑" panose="020B0503020204020204" charset="-122"/>
              </a:rPr>
              <a:t>如图</a:t>
            </a:r>
            <a:r>
              <a:rPr sz="1200" b="1" spc="-20" dirty="0">
                <a:solidFill>
                  <a:schemeClr val="dk1"/>
                </a:solidFill>
                <a:latin typeface="微软雅黑" panose="020B0503020204020204" charset="-122"/>
                <a:ea typeface="微软雅黑" panose="020B0503020204020204" charset="-122"/>
                <a:cs typeface="微软雅黑" panose="020B0503020204020204" charset="-122"/>
              </a:rPr>
              <a:t>9</a:t>
            </a:r>
            <a:r>
              <a:rPr sz="1200" spc="-20" dirty="0">
                <a:solidFill>
                  <a:schemeClr val="dk1"/>
                </a:solidFill>
                <a:latin typeface="微软雅黑" panose="020B0503020204020204" charset="-122"/>
                <a:ea typeface="微软雅黑" panose="020B0503020204020204" charset="-122"/>
                <a:cs typeface="微软雅黑" panose="020B0503020204020204" charset="-122"/>
              </a:rPr>
              <a:t>－</a:t>
            </a:r>
            <a:r>
              <a:rPr sz="1200" b="1" spc="-20" dirty="0">
                <a:solidFill>
                  <a:schemeClr val="dk1"/>
                </a:solidFill>
                <a:latin typeface="微软雅黑" panose="020B0503020204020204" charset="-122"/>
                <a:ea typeface="微软雅黑" panose="020B0503020204020204" charset="-122"/>
                <a:cs typeface="微软雅黑" panose="020B0503020204020204" charset="-122"/>
              </a:rPr>
              <a:t>7(</a:t>
            </a:r>
            <a:r>
              <a:rPr sz="1200" b="1" spc="0" dirty="0">
                <a:solidFill>
                  <a:schemeClr val="dk1"/>
                </a:solidFill>
                <a:latin typeface="微软雅黑" panose="020B0503020204020204" charset="-122"/>
                <a:ea typeface="微软雅黑" panose="020B0503020204020204" charset="-122"/>
                <a:cs typeface="微软雅黑" panose="020B0503020204020204" charset="-122"/>
              </a:rPr>
              <a:t>c</a:t>
            </a:r>
            <a:r>
              <a:rPr sz="1200" b="1" spc="-20" dirty="0">
                <a:solidFill>
                  <a:schemeClr val="dk1"/>
                </a:solidFill>
                <a:latin typeface="微软雅黑" panose="020B0503020204020204" charset="-122"/>
                <a:ea typeface="微软雅黑" panose="020B0503020204020204" charset="-122"/>
                <a:cs typeface="微软雅黑" panose="020B0503020204020204" charset="-122"/>
              </a:rPr>
              <a:t>)</a:t>
            </a:r>
            <a:r>
              <a:rPr sz="1200" spc="-20" dirty="0">
                <a:solidFill>
                  <a:schemeClr val="dk1"/>
                </a:solidFill>
                <a:latin typeface="微软雅黑" panose="020B0503020204020204" charset="-122"/>
                <a:ea typeface="微软雅黑" panose="020B0503020204020204" charset="-122"/>
                <a:cs typeface="微软雅黑" panose="020B0503020204020204" charset="-122"/>
              </a:rPr>
              <a:t>、</a:t>
            </a:r>
            <a:r>
              <a:rPr sz="1200" b="1" spc="-20" dirty="0">
                <a:solidFill>
                  <a:schemeClr val="dk1"/>
                </a:solidFill>
                <a:latin typeface="微软雅黑" panose="020B0503020204020204" charset="-122"/>
                <a:ea typeface="微软雅黑" panose="020B0503020204020204" charset="-122"/>
                <a:cs typeface="微软雅黑" panose="020B0503020204020204" charset="-122"/>
              </a:rPr>
              <a:t>(</a:t>
            </a:r>
            <a:r>
              <a:rPr sz="1200" b="1" spc="0" dirty="0">
                <a:solidFill>
                  <a:schemeClr val="dk1"/>
                </a:solidFill>
                <a:latin typeface="微软雅黑" panose="020B0503020204020204" charset="-122"/>
                <a:ea typeface="微软雅黑" panose="020B0503020204020204" charset="-122"/>
                <a:cs typeface="微软雅黑" panose="020B0503020204020204" charset="-122"/>
              </a:rPr>
              <a:t>d</a:t>
            </a:r>
            <a:r>
              <a:rPr sz="1200" b="1" spc="-20" dirty="0">
                <a:solidFill>
                  <a:schemeClr val="dk1"/>
                </a:solidFill>
                <a:latin typeface="微软雅黑" panose="020B0503020204020204" charset="-122"/>
                <a:ea typeface="微软雅黑" panose="020B0503020204020204" charset="-122"/>
                <a:cs typeface="微软雅黑" panose="020B0503020204020204" charset="-122"/>
              </a:rPr>
              <a:t>)</a:t>
            </a:r>
            <a:r>
              <a:rPr sz="1200" spc="-20" dirty="0">
                <a:solidFill>
                  <a:schemeClr val="dk1"/>
                </a:solidFill>
                <a:latin typeface="微软雅黑" panose="020B0503020204020204" charset="-122"/>
                <a:ea typeface="微软雅黑" panose="020B0503020204020204" charset="-122"/>
                <a:cs typeface="微软雅黑" panose="020B0503020204020204" charset="-122"/>
              </a:rPr>
              <a:t>所示。此外，常用的天线还有介质天线与隙缝天线等</a:t>
            </a:r>
            <a:r>
              <a:rPr sz="12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4605" indent="270510" algn="l" rtl="0" eaLnBrk="0">
              <a:lnSpc>
                <a:spcPct val="147000"/>
              </a:lnSpc>
              <a:spcBef>
                <a:spcPts val="35"/>
              </a:spcBef>
            </a:pPr>
            <a:r>
              <a:rPr sz="1200" spc="40" dirty="0">
                <a:solidFill>
                  <a:schemeClr val="dk1"/>
                </a:solidFill>
                <a:latin typeface="微软雅黑" panose="020B0503020204020204" charset="-122"/>
                <a:ea typeface="微软雅黑" panose="020B0503020204020204" charset="-122"/>
                <a:cs typeface="微软雅黑" panose="020B0503020204020204" charset="-122"/>
              </a:rPr>
              <a:t>喇叭形天线结构简单，制造方便，可以看作是波导管的延续。喇</a:t>
            </a:r>
            <a:r>
              <a:rPr sz="1200" spc="10" dirty="0">
                <a:solidFill>
                  <a:schemeClr val="dk1"/>
                </a:solidFill>
                <a:latin typeface="微软雅黑" panose="020B0503020204020204" charset="-122"/>
                <a:ea typeface="微软雅黑" panose="020B0503020204020204" charset="-122"/>
                <a:cs typeface="微软雅黑" panose="020B0503020204020204" charset="-122"/>
              </a:rPr>
              <a:t>叭</a:t>
            </a:r>
            <a:r>
              <a:rPr sz="1200" spc="0" dirty="0">
                <a:solidFill>
                  <a:schemeClr val="dk1"/>
                </a:solidFill>
                <a:latin typeface="微软雅黑" panose="020B0503020204020204" charset="-122"/>
                <a:ea typeface="微软雅黑" panose="020B0503020204020204" charset="-122"/>
                <a:cs typeface="微软雅黑" panose="020B0503020204020204" charset="-122"/>
              </a:rPr>
              <a:t>形天线在波导管</a:t>
            </a:r>
            <a:r>
              <a:rPr sz="1200" spc="50" dirty="0">
                <a:solidFill>
                  <a:schemeClr val="dk1"/>
                </a:solidFill>
                <a:latin typeface="微软雅黑" panose="020B0503020204020204" charset="-122"/>
                <a:ea typeface="微软雅黑" panose="020B0503020204020204" charset="-122"/>
                <a:cs typeface="微软雅黑" panose="020B0503020204020204" charset="-122"/>
              </a:rPr>
              <a:t>与空间之间起匹配作用，可以获得最大的能量输出。抛物面天线使微波发射方</a:t>
            </a:r>
            <a:r>
              <a:rPr sz="1200" spc="20" dirty="0">
                <a:solidFill>
                  <a:schemeClr val="dk1"/>
                </a:solidFill>
                <a:latin typeface="微软雅黑" panose="020B0503020204020204" charset="-122"/>
                <a:ea typeface="微软雅黑" panose="020B0503020204020204" charset="-122"/>
                <a:cs typeface="微软雅黑" panose="020B0503020204020204" charset="-122"/>
              </a:rPr>
              <a:t>向</a:t>
            </a:r>
            <a:r>
              <a:rPr sz="1200" spc="0" dirty="0">
                <a:solidFill>
                  <a:schemeClr val="dk1"/>
                </a:solidFill>
                <a:latin typeface="微软雅黑" panose="020B0503020204020204" charset="-122"/>
                <a:ea typeface="微软雅黑" panose="020B0503020204020204" charset="-122"/>
                <a:cs typeface="微软雅黑" panose="020B0503020204020204" charset="-122"/>
              </a:rPr>
              <a:t>性得到</a:t>
            </a:r>
            <a:r>
              <a:rPr sz="1200" spc="-30" dirty="0">
                <a:solidFill>
                  <a:schemeClr val="dk1"/>
                </a:solidFill>
                <a:latin typeface="微软雅黑" panose="020B0503020204020204" charset="-122"/>
                <a:ea typeface="微软雅黑" panose="020B0503020204020204" charset="-122"/>
                <a:cs typeface="微软雅黑" panose="020B0503020204020204" charset="-122"/>
              </a:rPr>
              <a:t>改善。</a:t>
            </a:r>
            <a:endParaRPr lang="en-US" altLang="en-US" sz="1200" spc="-3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5875638" y="179972"/>
            <a:ext cx="6116594" cy="342900"/>
          </a:xfrm>
          <a:prstGeom prst="rect">
            <a:avLst/>
          </a:prstGeom>
          <a:noFill/>
        </p:spPr>
        <p:txBody>
          <a:bodyPr wrap="square">
            <a:spAutoFit/>
          </a:bodyPr>
          <a:lstStyle/>
          <a:p>
            <a:pPr marL="14605" algn="l" rtl="0" eaLnBrk="0">
              <a:lnSpc>
                <a:spcPct val="91000"/>
              </a:lnSpc>
            </a:pP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9.2.3</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微波传感</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器</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的组成</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10" name="picture 161"/>
          <p:cNvPicPr>
            <a:picLocks noChangeAspect="1"/>
          </p:cNvPicPr>
          <p:nvPr/>
        </p:nvPicPr>
        <p:blipFill>
          <a:blip r:embed="rId5"/>
          <a:stretch>
            <a:fillRect/>
          </a:stretch>
        </p:blipFill>
        <p:spPr>
          <a:xfrm rot="21600000">
            <a:off x="5875638" y="583843"/>
            <a:ext cx="5342780" cy="53652"/>
          </a:xfrm>
          <a:prstGeom prst="rect">
            <a:avLst/>
          </a:prstGeom>
        </p:spPr>
      </p:pic>
    </p:spTree>
    <p:custDataLst>
      <p:tags r:id="rId8"/>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15020_1*i*1"/>
  <p:tag name="KSO_WM_TEMPLATE_CATEGORY" val="chip"/>
  <p:tag name="KSO_WM_TEMPLATE_INDEX" val="20215020"/>
  <p:tag name="KSO_WM_UNIT_LAYERLEVEL" val="1"/>
  <p:tag name="KSO_WM_TAG_VERSION" val="1.0"/>
  <p:tag name="KSO_WM_BEAUTIFY_FLAG" val="#wm#"/>
  <p:tag name="KSO_WM_CHIP_GROUPID" val="5faa41e40f63d42c4847739d"/>
  <p:tag name="KSO_WM_CHIP_XID" val="5faa41e40f63d42c4847739e"/>
  <p:tag name="KSO_WM_UNIT_DEC_AREA_ID" val="0b847ab448dd416eab65bf9d2e5fa27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5d9a1865a2c4a05b9ede80102b9d307"/>
</p:tagLst>
</file>

<file path=ppt/tags/tag1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15020_1*a*1"/>
  <p:tag name="KSO_WM_TEMPLATE_CATEGORY" val="custom"/>
  <p:tag name="KSO_WM_TEMPLATE_INDEX" val="20215020"/>
  <p:tag name="KSO_WM_UNIT_LAYERLEVEL" val="1"/>
  <p:tag name="KSO_WM_TAG_VERSION" val="1.0"/>
  <p:tag name="KSO_WM_BEAUTIFY_FLAG" val="#wm#"/>
  <p:tag name="KSO_WM_UNIT_PRESET_TEXT" val="单击添加大标题"/>
  <p:tag name="KSO_WM_UNIT_DEFAULT_FONT" val="40;56;4"/>
  <p:tag name="KSO_WM_UNIT_BLOCK" val="0"/>
  <p:tag name="KSO_WM_UNIT_DEC_AREA_ID" val="d1cee2a3ff9a41d08653e8cec1142ffc"/>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b5cc9cf2e339465e957d4360e0ba9810"/>
  <p:tag name="KSO_WM_UNIT_TEXT_FILL_FORE_SCHEMECOLOR_INDEX_BRIGHTNESS" val="0.15"/>
  <p:tag name="KSO_WM_UNIT_TEXT_FILL_FORE_SCHEMECOLOR_INDEX" val="13"/>
  <p:tag name="KSO_WM_UNIT_TEXT_FILL_TYPE" val="1"/>
  <p:tag name="KSO_WM_TEMPLATE_ASSEMBLE_XID" val="5fab3f17b46e6ebd99076cd4"/>
  <p:tag name="KSO_WM_TEMPLATE_ASSEMBLE_GROUPID" val="5faa41e40f63d42c4847739d"/>
</p:tagLst>
</file>

<file path=ppt/tags/tag1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110.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111.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112.xml><?xml version="1.0" encoding="utf-8"?>
<p:tagLst xmlns:p="http://schemas.openxmlformats.org/presentationml/2006/main">
  <p:tag name="KSO_WM_SLIDE_BACKGROUND_TYPE" val="general"/>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1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1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1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2*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9f"/>
  <p:tag name="KSO_WM_UNIT_DEC_AREA_ID" val="d0f831481c364412bd9df5e87e23d1f2"/>
  <p:tag name="KSO_WM_UNIT_DECORATE_INFO" val=""/>
  <p:tag name="KSO_WM_UNIT_SM_LIMIT_TYPE" val=""/>
  <p:tag name="KSO_WM_CHIP_FILLAREA_FILL_RULE" val="{&quot;fill_align&quot;:&quot;lm&quot;,&quot;fill_effect&quot;:[],&quot;fill_mode&quot;:&quot;adaptive&quot;,&quot;sacle_strategy&quot;:&quot;stretch&quot;}"/>
  <p:tag name="KSO_WM_ASSEMBLE_CHIP_INDEX" val="86a0e3ac51cf46ed957b949866745a5d"/>
</p:tagLst>
</file>

<file path=ppt/tags/tag1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5.xml><?xml version="1.0" encoding="utf-8"?>
<p:tagLst xmlns:p="http://schemas.openxmlformats.org/presentationml/2006/main">
  <p:tag name="KSO_WM_SLIDE_BACKGROUND_TYPE" val="general"/>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d4df5d64ece24983a5431869add205c9"/>
  <p:tag name="KSO_WM_UNIT_DECORATE_INFO" val=""/>
  <p:tag name="KSO_WM_UNIT_SM_LIMIT_TYPE" val=""/>
  <p:tag name="KSO_WM_CHIP_FILLAREA_FILL_RULE" val="{&quot;fill_align&quot;:&quot;cm&quot;,&quot;fill_effect&quot;:[],&quot;fill_mode&quot;:&quot;full&quot;,&quot;sacle_strategy&quot;:&quot;stretch&quot;}"/>
  <p:tag name="KSO_WM_ASSEMBLE_CHIP_INDEX" val="a14c8357b1ff4479b3fa18ed865430fb"/>
</p:tagLst>
</file>

<file path=ppt/tags/tag1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1.xml><?xml version="1.0" encoding="utf-8"?>
<p:tagLst xmlns:p="http://schemas.openxmlformats.org/presentationml/2006/main">
  <p:tag name="KSO_WM_SLIDE_BACKGROUND_TYPE" val="general"/>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1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180.xml><?xml version="1.0" encoding="utf-8"?>
<p:tagLst xmlns:p="http://schemas.openxmlformats.org/presentationml/2006/main">
  <p:tag name="KSO_WM_SLIDE_BACKGROUND_TYPE" val="general"/>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1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2.xml><?xml version="1.0" encoding="utf-8"?>
<p:tagLst xmlns:p="http://schemas.openxmlformats.org/presentationml/2006/main">
  <p:tag name="KSO_WM_SLIDE_BACKGROUND_TYPE" val="general"/>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8.xml><?xml version="1.0" encoding="utf-8"?>
<p:tagLst xmlns:p="http://schemas.openxmlformats.org/presentationml/2006/main">
  <p:tag name="KSO_WM_SLIDE_BACKGROUND_TYPE" val="general"/>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xml><?xml version="1.0" encoding="utf-8"?>
<p:tagLst xmlns:p="http://schemas.openxmlformats.org/presentationml/2006/main">
  <p:tag name="KSO_WM_UNIT_ISCONTENTSTITLE" val="0"/>
  <p:tag name="KSO_WM_UNIT_ISNUMDGMTITLE" val="0"/>
  <p:tag name="KSO_WM_UNIT_PRESET_TEXT" val="单/击/此/处/添/加/副/标/题/内/容"/>
  <p:tag name="KSO_WM_UNIT_NOCLEAR" val="0"/>
  <p:tag name="KSO_WM_UNIT_VALUE" val="64"/>
  <p:tag name="KSO_WM_UNIT_HIGHLIGHT" val="0"/>
  <p:tag name="KSO_WM_UNIT_COMPATIBLE" val="0"/>
  <p:tag name="KSO_WM_UNIT_DIAGRAM_ISNUMVISUAL" val="0"/>
  <p:tag name="KSO_WM_UNIT_DIAGRAM_ISREFERUNIT" val="0"/>
  <p:tag name="KSO_WM_UNIT_TYPE" val="b"/>
  <p:tag name="KSO_WM_UNIT_INDEX" val="1"/>
  <p:tag name="KSO_WM_UNIT_ID" val="custom20215020_1*b*1"/>
  <p:tag name="KSO_WM_TEMPLATE_CATEGORY" val="custom"/>
  <p:tag name="KSO_WM_TEMPLATE_INDEX" val="20215020"/>
  <p:tag name="KSO_WM_UNIT_LAYERLEVEL" val="1"/>
  <p:tag name="KSO_WM_TAG_VERSION" val="1.0"/>
  <p:tag name="KSO_WM_BEAUTIFY_FLAG" val="#wm#"/>
  <p:tag name="KSO_WM_UNIT_DEFAULT_FONT" val="18;24;2"/>
  <p:tag name="KSO_WM_UNIT_BLOCK" val="0"/>
  <p:tag name="KSO_WM_UNIT_DEC_AREA_ID" val="820b359ba1854bd3a15824d026f41afc"/>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35"/>
  <p:tag name="KSO_WM_UNIT_TEXT_FILL_FORE_SCHEMECOLOR_INDEX" val="13"/>
  <p:tag name="KSO_WM_UNIT_TEXT_FILL_TYPE" val="1"/>
  <p:tag name="KSO_WM_TEMPLATE_ASSEMBLE_XID" val="5fab3f17b46e6ebd99076d0a"/>
  <p:tag name="KSO_WM_TEMPLATE_ASSEMBLE_GROUPID" val="5faa41e40f63d42c4847739d"/>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3.xml><?xml version="1.0" encoding="utf-8"?>
<p:tagLst xmlns:p="http://schemas.openxmlformats.org/presentationml/2006/main">
  <p:tag name="KSO_WM_SLIDE_BACKGROUND_TYPE" val="general"/>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7.xml><?xml version="1.0" encoding="utf-8"?>
<p:tagLst xmlns:p="http://schemas.openxmlformats.org/presentationml/2006/main">
  <p:tag name="KSO_WM_SLIDE_BACKGROUND_TYPE" val="general"/>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2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SLIDE_BACKGROUND_TYPE" val="general"/>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SLIDE_BACKGROUND_TYPE" val="general"/>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2.xml><?xml version="1.0" encoding="utf-8"?>
<p:tagLst xmlns:p="http://schemas.openxmlformats.org/presentationml/2006/main">
  <p:tag name="KSO_WM_SLIDE_BACKGROUND_TYPE" val="general"/>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15020_1*i*1"/>
  <p:tag name="KSO_WM_TEMPLATE_CATEGORY" val="chip"/>
  <p:tag name="KSO_WM_TEMPLATE_INDEX" val="20215020"/>
  <p:tag name="KSO_WM_UNIT_LAYERLEVEL" val="1"/>
  <p:tag name="KSO_WM_TAG_VERSION" val="1.0"/>
  <p:tag name="KSO_WM_BEAUTIFY_FLAG" val="#wm#"/>
  <p:tag name="KSO_WM_CHIP_GROUPID" val="5faa41e40f63d42c4847739d"/>
  <p:tag name="KSO_WM_CHIP_XID" val="5faa41e40f63d42c4847739e"/>
  <p:tag name="KSO_WM_UNIT_DEC_AREA_ID" val="0b847ab448dd416eab65bf9d2e5fa27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5d9a1865a2c4a05b9ede80102b9d307"/>
</p:tagLst>
</file>

<file path=ppt/tags/tag2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2.xml><?xml version="1.0" encoding="utf-8"?>
<p:tagLst xmlns:p="http://schemas.openxmlformats.org/presentationml/2006/main">
  <p:tag name="KSO_WM_SLIDE_BACKGROUND_TYPE" val="general"/>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8.xml><?xml version="1.0" encoding="utf-8"?>
<p:tagLst xmlns:p="http://schemas.openxmlformats.org/presentationml/2006/main">
  <p:tag name="KSO_WM_SLIDE_BACKGROUND_TYPE" val="general"/>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4.xml><?xml version="1.0" encoding="utf-8"?>
<p:tagLst xmlns:p="http://schemas.openxmlformats.org/presentationml/2006/main">
  <p:tag name="KSO_WM_UNIT_ISCONTENTSTITLE" val="0"/>
  <p:tag name="KSO_WM_UNIT_ISNUMDGMTITLE" val="0"/>
  <p:tag name="KSO_WM_UNIT_NOCLEAR" val="1"/>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15020_1*a*1"/>
  <p:tag name="KSO_WM_TEMPLATE_CATEGORY" val="custom"/>
  <p:tag name="KSO_WM_TEMPLATE_INDEX" val="20215020"/>
  <p:tag name="KSO_WM_UNIT_LAYERLEVEL" val="1"/>
  <p:tag name="KSO_WM_TAG_VERSION" val="1.0"/>
  <p:tag name="KSO_WM_BEAUTIFY_FLAG" val="#wm#"/>
  <p:tag name="KSO_WM_UNIT_PRESET_TEXT" val="THANKS"/>
  <p:tag name="KSO_WM_UNIT_DEFAULT_FONT" val="24;80;4"/>
  <p:tag name="KSO_WM_UNIT_BLOCK" val="0"/>
  <p:tag name="KSO_WM_UNIT_DEC_AREA_ID" val="82b7c928a14848fb99d4b9a7b154c5c2"/>
  <p:tag name="KSO_WM_CHIP_GROUPID" val="5ebdf5a90ac41c4a0a525507"/>
  <p:tag name="KSO_WM_CHIP_XID" val="5ebdf5a90ac41c4a0a525508"/>
  <p:tag name="KSO_WM_CHIP_FILLAREA_FILL_RULE" val="{&quot;fill_align&quot;:&quot;cm&quot;,&quot;fill_mode&quot;:&quot;adaptive&quot;,&quot;sacle_strategy&quot;:&quot;smart&quot;}"/>
  <p:tag name="KSO_WM_ASSEMBLE_CHIP_INDEX" val="ec5be99acbce4758b3eaf20c51969ed6"/>
  <p:tag name="KSO_WM_UNIT_TEXT_FILL_FORE_SCHEMECOLOR_INDEX_BRIGHTNESS" val="0.15"/>
  <p:tag name="KSO_WM_UNIT_TEXT_FILL_FORE_SCHEMECOLOR_INDEX" val="13"/>
  <p:tag name="KSO_WM_UNIT_TEXT_FILL_TYPE" val="1"/>
  <p:tag name="KSO_WM_TEMPLATE_ASSEMBLE_XID" val="5fab3f17b46e6ebd99076d12"/>
  <p:tag name="KSO_WM_TEMPLATE_ASSEMBLE_GROUPID" val="5faa41e40f63d42c4847739d"/>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5.xml><?xml version="1.0" encoding="utf-8"?>
<p:tagLst xmlns:p="http://schemas.openxmlformats.org/presentationml/2006/main">
  <p:tag name="KSO_WM_SLIDE_BACKGROUND_TYPE" val="general"/>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SLIDE_BACKGROUND_TYPE" val="general"/>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1.xml><?xml version="1.0" encoding="utf-8"?>
<p:tagLst xmlns:p="http://schemas.openxmlformats.org/presentationml/2006/main">
  <p:tag name="KSO_WM_SLIDE_BACKGROUND_TYPE" val="general"/>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9.xml><?xml version="1.0" encoding="utf-8"?>
<p:tagLst xmlns:p="http://schemas.openxmlformats.org/presentationml/2006/main">
  <p:tag name="KSO_WM_SLIDE_BACKGROUND_TYPE" val="general"/>
</p:tagLst>
</file>

<file path=ppt/tags/tag27.xml><?xml version="1.0" encoding="utf-8"?>
<p:tagLst xmlns:p="http://schemas.openxmlformats.org/presentationml/2006/main">
  <p:tag name="KSO_WM_SLIDE_BACKGROUND_TYPE" val="general"/>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4.xml><?xml version="1.0" encoding="utf-8"?>
<p:tagLst xmlns:p="http://schemas.openxmlformats.org/presentationml/2006/main">
  <p:tag name="KSO_WM_SLIDE_BACKGROUND_TYPE" val="general"/>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SLIDE_BACKGROUND_TYPE" val="general"/>
</p:tagLst>
</file>

<file path=ppt/tags/tag2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1.xml><?xml version="1.0" encoding="utf-8"?>
<p:tagLst xmlns:p="http://schemas.openxmlformats.org/presentationml/2006/main">
  <p:tag name="KSO_WM_SLIDE_BACKGROUND_TYPE" val="general"/>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7.xml><?xml version="1.0" encoding="utf-8"?>
<p:tagLst xmlns:p="http://schemas.openxmlformats.org/presentationml/2006/main">
  <p:tag name="KSO_WM_SLIDE_BACKGROUND_TYPE" val="general"/>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9.xml><?xml version="1.0" encoding="utf-8"?>
<p:tagLst xmlns:p="http://schemas.openxmlformats.org/presentationml/2006/main">
  <p:tag name="KSO_WM_SLIDE_BACKGROUND_TYPE" val="general"/>
</p:tagLst>
</file>

<file path=ppt/tags/tag290.xml><?xml version="1.0" encoding="utf-8"?>
<p:tagLst xmlns:p="http://schemas.openxmlformats.org/presentationml/2006/main">
  <p:tag name="KSO_WM_SLIDE_BACKGROUND_TYPE" val="general"/>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4.xml><?xml version="1.0" encoding="utf-8"?>
<p:tagLst xmlns:p="http://schemas.openxmlformats.org/presentationml/2006/main">
  <p:tag name="KSO_WM_SLIDE_BACKGROUND_TYPE" val="general"/>
</p:tagLst>
</file>

<file path=ppt/tags/tag295.xml><?xml version="1.0" encoding="utf-8"?>
<p:tagLst xmlns:p="http://schemas.openxmlformats.org/presentationml/2006/main">
  <p:tag name="KSO_WPP_MARK_KEY" val="18788980-165c-4f55-9a3f-f67942c17255"/>
  <p:tag name="COMMONDATA" val="eyJoZGlkIjoiYjI4ODBlMmU1ZjU2MDFkMGNlYjRhMDAzZTY0ZTUyMDkifQ=="/>
</p:tagLst>
</file>

<file path=ppt/tags/tag3.xml><?xml version="1.0" encoding="utf-8"?>
<p:tagLst xmlns:p="http://schemas.openxmlformats.org/presentationml/2006/main">
  <p:tag name="KSO_WM_UNIT_ISCONTENTSTITLE" val="0"/>
  <p:tag name="KSO_WM_UNIT_ISNUMDGMTITLE" val="0"/>
  <p:tag name="KSO_WM_UNIT_PRESET_TEXT" val="追逐梦想 勇往直前"/>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15020_1*a*1"/>
  <p:tag name="KSO_WM_TEMPLATE_CATEGORY" val="custom"/>
  <p:tag name="KSO_WM_TEMPLATE_INDEX" val="20215020"/>
  <p:tag name="KSO_WM_UNIT_LAYERLEVEL" val="1"/>
  <p:tag name="KSO_WM_TAG_VERSION" val="1.0"/>
  <p:tag name="KSO_WM_BEAUTIFY_FLAG" val="#wm#"/>
  <p:tag name="KSO_WM_UNIT_DEFAULT_FONT" val="60;80;4"/>
  <p:tag name="KSO_WM_UNIT_BLOCK" val="0"/>
  <p:tag name="KSO_WM_UNIT_DEC_AREA_ID" val="448321a4422a4ff9a56594f4cc870c89"/>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15"/>
  <p:tag name="KSO_WM_UNIT_TEXT_FILL_FORE_SCHEMECOLOR_INDEX" val="13"/>
  <p:tag name="KSO_WM_UNIT_TEXT_FILL_TYPE" val="1"/>
  <p:tag name="KSO_WM_TEMPLATE_ASSEMBLE_XID" val="5fab3f17b46e6ebd99076d0a"/>
  <p:tag name="KSO_WM_TEMPLATE_ASSEMBLE_GROUPID" val="5faa41e40f63d42c4847739d"/>
</p:tagLst>
</file>

<file path=ppt/tags/tag30.xml><?xml version="1.0" encoding="utf-8"?>
<p:tagLst xmlns:p="http://schemas.openxmlformats.org/presentationml/2006/main">
  <p:tag name="KSO_WM_SLIDE_BACKGROUND_TYPE" val="general"/>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497d139e3a2749d29f540bf9d723e47b"/>
  <p:tag name="KSO_WM_UNIT_DECORATE_INFO" val=""/>
  <p:tag name="KSO_WM_UNIT_SM_LIMIT_TYPE" val=""/>
  <p:tag name="KSO_WM_CHIP_FILLAREA_FILL_RULE" val="{&quot;fill_align&quot;:&quot;cm&quot;,&quot;fill_effect&quot;:[],&quot;fill_mode&quot;:&quot;full&quot;,&quot;sacle_strategy&quot;:&quot;stretch&quot;}"/>
  <p:tag name="KSO_WM_ASSEMBLE_CHIP_INDEX" val="4240a33859c04feb8950504561c367f2"/>
  <p:tag name="KSO_WM_SLIDE_BACKGROUND_TYPE" val="frame"/>
  <p:tag name="KSO_WM_UNIT_TEXT_FILL_FORE_SCHEMECOLOR_INDEX_BRIGHTNESS" val="0"/>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3b629913616641edb96b8fcda9b64315"/>
  <p:tag name="KSO_WM_UNIT_DECORATE_INFO" val=""/>
  <p:tag name="KSO_WM_UNIT_SM_LIMIT_TYPE" val=""/>
  <p:tag name="KSO_WM_CHIP_FILLAREA_FILL_RULE" val="{&quot;fill_align&quot;:&quot;cm&quot;,&quot;fill_effect&quot;:[],&quot;fill_mode&quot;:&quot;full&quot;,&quot;sacle_strategy&quot;:&quot;stretch&quot;}"/>
  <p:tag name="KSO_WM_ASSEMBLE_CHIP_INDEX" val="76d44519715c4017840b114bc21a18a8"/>
  <p:tag name="KSO_WM_SLIDE_BACKGROUND_TYPE" val="frame"/>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e6882bca53b54aa1b1a52c7d46e23334"/>
  <p:tag name="KSO_WM_UNIT_DECORATE_INFO" val=""/>
  <p:tag name="KSO_WM_UNIT_SM_LIMIT_TYPE" val=""/>
  <p:tag name="KSO_WM_CHIP_FILLAREA_FILL_RULE" val="{&quot;fill_align&quot;:&quot;cm&quot;,&quot;fill_effect&quot;:[],&quot;fill_mode&quot;:&quot;full&quot;,&quot;sacle_strategy&quot;:&quot;stretch&quot;}"/>
  <p:tag name="KSO_WM_ASSEMBLE_CHIP_INDEX" val="66fc64c9bbdf401fa3cad0a483bbfda6"/>
  <p:tag name="KSO_WM_SLIDE_BACKGROUND_TYPE" val="frame"/>
</p:tagLst>
</file>

<file path=ppt/tags/tag34.xml><?xml version="1.0" encoding="utf-8"?>
<p:tagLst xmlns:p="http://schemas.openxmlformats.org/presentationml/2006/main">
  <p:tag name="KSO_WM_SLIDE_BACKGROUND_TYPE" val="frame"/>
</p:tagLst>
</file>

<file path=ppt/tags/tag35.xml><?xml version="1.0" encoding="utf-8"?>
<p:tagLst xmlns:p="http://schemas.openxmlformats.org/presentationml/2006/main">
  <p:tag name="KSO_WM_SLIDE_BACKGROUND_TYPE" val="frame"/>
</p:tagLst>
</file>

<file path=ppt/tags/tag36.xml><?xml version="1.0" encoding="utf-8"?>
<p:tagLst xmlns:p="http://schemas.openxmlformats.org/presentationml/2006/main">
  <p:tag name="KSO_WM_SLIDE_BACKGROUND_TYPE" val="frame"/>
</p:tagLst>
</file>

<file path=ppt/tags/tag37.xml><?xml version="1.0" encoding="utf-8"?>
<p:tagLst xmlns:p="http://schemas.openxmlformats.org/presentationml/2006/main">
  <p:tag name="KSO_WM_SLIDE_BACKGROUND_TYPE" val="frame"/>
</p:tagLst>
</file>

<file path=ppt/tags/tag38.xml><?xml version="1.0" encoding="utf-8"?>
<p:tagLst xmlns:p="http://schemas.openxmlformats.org/presentationml/2006/main">
  <p:tag name="KSO_WM_SLIDE_BACKGROUND_TYPE" val="frame"/>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b21c7aaadc904b5ea7d962ccd040bf64"/>
  <p:tag name="KSO_WM_UNIT_DECORATE_INFO" val=""/>
  <p:tag name="KSO_WM_UNIT_SM_LIMIT_TYPE" val=""/>
  <p:tag name="KSO_WM_CHIP_FILLAREA_FILL_RULE" val="{&quot;fill_align&quot;:&quot;cm&quot;,&quot;fill_effect&quot;:[],&quot;fill_mode&quot;:&quot;full&quot;,&quot;sacle_strategy&quot;:&quot;stretch&quot;}"/>
  <p:tag name="KSO_WM_ASSEMBLE_CHIP_INDEX" val="f65cace338784585a316f3122a69fd03"/>
  <p:tag name="KSO_WM_SLIDE_BACKGROUND_TYPE" val="leftRight"/>
  <p:tag name="KSO_WM_UNIT_TEXT_FILL_FORE_SCHEMECOLOR_INDEX_BRIGHTNESS" val="0"/>
  <p:tag name="KSO_WM_UNIT_TEXT_FILL_FORE_SCHEMECOLOR_INDEX" val="2"/>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6c0ca9b402f04d3a9c23a2783edb36ab"/>
  <p:tag name="KSO_WM_UNIT_DECORATE_INFO" val=""/>
  <p:tag name="KSO_WM_UNIT_SM_LIMIT_TYPE" val=""/>
  <p:tag name="KSO_WM_CHIP_FILLAREA_FILL_RULE" val="{&quot;fill_align&quot;:&quot;cm&quot;,&quot;fill_effect&quot;:[],&quot;fill_mode&quot;:&quot;full&quot;,&quot;sacle_strategy&quot;:&quot;stretch&quot;}"/>
  <p:tag name="KSO_WM_ASSEMBLE_CHIP_INDEX" val="14cfe4e0bb0643c59f24aa8f4dc9b834"/>
  <p:tag name="KSO_WM_SLIDE_BACKGROUND_TYPE" val="leftRight"/>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2369b4771be847ec8cfd2042bed32af8"/>
  <p:tag name="KSO_WM_UNIT_DECORATE_INFO" val=""/>
  <p:tag name="KSO_WM_UNIT_SM_LIMIT_TYPE" val=""/>
  <p:tag name="KSO_WM_CHIP_FILLAREA_FILL_RULE" val="{&quot;fill_align&quot;:&quot;cm&quot;,&quot;fill_effect&quot;:[],&quot;fill_mode&quot;:&quot;full&quot;,&quot;sacle_strategy&quot;:&quot;stretch&quot;}"/>
  <p:tag name="KSO_WM_ASSEMBLE_CHIP_INDEX" val="39e039bc1700447b8f5a7fe50ac2e5d3"/>
  <p:tag name="KSO_WM_SLIDE_BACKGROUND_TYPE" val="leftRight"/>
</p:tagLst>
</file>

<file path=ppt/tags/tag42.xml><?xml version="1.0" encoding="utf-8"?>
<p:tagLst xmlns:p="http://schemas.openxmlformats.org/presentationml/2006/main">
  <p:tag name="KSO_WM_SLIDE_BACKGROUND_TYPE" val="leftRight"/>
</p:tagLst>
</file>

<file path=ppt/tags/tag43.xml><?xml version="1.0" encoding="utf-8"?>
<p:tagLst xmlns:p="http://schemas.openxmlformats.org/presentationml/2006/main">
  <p:tag name="KSO_WM_SLIDE_BACKGROUND_TYPE" val="leftRight"/>
</p:tagLst>
</file>

<file path=ppt/tags/tag44.xml><?xml version="1.0" encoding="utf-8"?>
<p:tagLst xmlns:p="http://schemas.openxmlformats.org/presentationml/2006/main">
  <p:tag name="KSO_WM_SLIDE_BACKGROUND_TYPE" val="leftRight"/>
</p:tagLst>
</file>

<file path=ppt/tags/tag45.xml><?xml version="1.0" encoding="utf-8"?>
<p:tagLst xmlns:p="http://schemas.openxmlformats.org/presentationml/2006/main">
  <p:tag name="KSO_WM_SLIDE_BACKGROUND_TYPE" val="leftRight"/>
</p:tagLst>
</file>

<file path=ppt/tags/tag46.xml><?xml version="1.0" encoding="utf-8"?>
<p:tagLst xmlns:p="http://schemas.openxmlformats.org/presentationml/2006/main">
  <p:tag name="KSO_WM_SLIDE_BACKGROUND_TYPE" val="leftRight"/>
</p:tagLst>
</file>

<file path=ppt/tags/tag47.xml><?xml version="1.0" encoding="utf-8"?>
<p:tagLst xmlns:p="http://schemas.openxmlformats.org/presentationml/2006/main">
  <p:tag name="KSO_WM_SLIDE_BACKGROUND_TYPE" val="leftRight"/>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9a582c96a1884900ab25bcd4ad2fcfea"/>
  <p:tag name="KSO_WM_UNIT_DECORATE_INFO" val=""/>
  <p:tag name="KSO_WM_UNIT_SM_LIMIT_TYPE" val=""/>
  <p:tag name="KSO_WM_CHIP_FILLAREA_FILL_RULE" val="{&quot;fill_align&quot;:&quot;cm&quot;,&quot;fill_effect&quot;:[],&quot;fill_mode&quot;:&quot;full&quot;,&quot;sacle_strategy&quot;:&quot;stretch&quot;}"/>
  <p:tag name="KSO_WM_ASSEMBLE_CHIP_INDEX" val="8eeca23323284b12b09dcc900ab580c6"/>
  <p:tag name="KSO_WM_SLIDE_BACKGROUND_TYPE" val="topBottom"/>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7fb6e06dadf5409ba5e4ef72dd72d1e9"/>
  <p:tag name="KSO_WM_UNIT_DECORATE_INFO" val=""/>
  <p:tag name="KSO_WM_UNIT_SM_LIMIT_TYPE" val=""/>
  <p:tag name="KSO_WM_CHIP_FILLAREA_FILL_RULE" val="{&quot;fill_align&quot;:&quot;cm&quot;,&quot;fill_effect&quot;:[],&quot;fill_mode&quot;:&quot;full&quot;,&quot;sacle_strategy&quot;:&quot;stretch&quot;}"/>
  <p:tag name="KSO_WM_ASSEMBLE_CHIP_INDEX" val="99a1bc94b5ec46378e07ab8be366c542"/>
  <p:tag name="KSO_WM_SLIDE_BACKGROUND_TYPE" val="topBotto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fc842350a91d488bab8cbd2bef1b45ec"/>
  <p:tag name="KSO_WM_UNIT_DECORATE_INFO" val=""/>
  <p:tag name="KSO_WM_UNIT_SM_LIMIT_TYPE" val=""/>
  <p:tag name="KSO_WM_CHIP_FILLAREA_FILL_RULE" val="{&quot;fill_align&quot;:&quot;cm&quot;,&quot;fill_effect&quot;:[],&quot;fill_mode&quot;:&quot;full&quot;,&quot;sacle_strategy&quot;:&quot;stretch&quot;}"/>
  <p:tag name="KSO_WM_ASSEMBLE_CHIP_INDEX" val="3961de6266554bdca998cf3056a08218"/>
  <p:tag name="KSO_WM_SLIDE_BACKGROUND_TYPE" val="topBottom"/>
</p:tagLst>
</file>

<file path=ppt/tags/tag51.xml><?xml version="1.0" encoding="utf-8"?>
<p:tagLst xmlns:p="http://schemas.openxmlformats.org/presentationml/2006/main">
  <p:tag name="KSO_WM_SLIDE_BACKGROUND_TYPE" val="topBottom"/>
</p:tagLst>
</file>

<file path=ppt/tags/tag52.xml><?xml version="1.0" encoding="utf-8"?>
<p:tagLst xmlns:p="http://schemas.openxmlformats.org/presentationml/2006/main">
  <p:tag name="KSO_WM_SLIDE_BACKGROUND_TYPE" val="topBottom"/>
</p:tagLst>
</file>

<file path=ppt/tags/tag53.xml><?xml version="1.0" encoding="utf-8"?>
<p:tagLst xmlns:p="http://schemas.openxmlformats.org/presentationml/2006/main">
  <p:tag name="KSO_WM_SLIDE_BACKGROUND_TYPE" val="topBottom"/>
</p:tagLst>
</file>

<file path=ppt/tags/tag54.xml><?xml version="1.0" encoding="utf-8"?>
<p:tagLst xmlns:p="http://schemas.openxmlformats.org/presentationml/2006/main">
  <p:tag name="KSO_WM_SLIDE_BACKGROUND_TYPE" val="topBottom"/>
</p:tagLst>
</file>

<file path=ppt/tags/tag55.xml><?xml version="1.0" encoding="utf-8"?>
<p:tagLst xmlns:p="http://schemas.openxmlformats.org/presentationml/2006/main">
  <p:tag name="KSO_WM_SLIDE_BACKGROUND_TYPE" val="topBottom"/>
</p:tagLst>
</file>

<file path=ppt/tags/tag56.xml><?xml version="1.0" encoding="utf-8"?>
<p:tagLst xmlns:p="http://schemas.openxmlformats.org/presentationml/2006/main">
  <p:tag name="KSO_WM_SLIDE_BACKGROUND_TYPE" val="topBotto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ddad1f542fba4a0a9a8435fb33fa28fa"/>
  <p:tag name="KSO_WM_UNIT_DECORATE_INFO" val=""/>
  <p:tag name="KSO_WM_UNIT_SM_LIMIT_TYPE" val=""/>
  <p:tag name="KSO_WM_CHIP_FILLAREA_FILL_RULE" val="{&quot;fill_align&quot;:&quot;cm&quot;,&quot;fill_effect&quot;:[],&quot;fill_mode&quot;:&quot;full&quot;,&quot;sacle_strategy&quot;:&quot;stretch&quot;}"/>
  <p:tag name="KSO_WM_ASSEMBLE_CHIP_INDEX" val="f403da270cde40ae8e249066dec5c49e"/>
  <p:tag name="KSO_WM_SLIDE_BACKGROUND_TYPE" val="bottomTop"/>
  <p:tag name="KSO_WM_UNIT_TEXT_FILL_FORE_SCHEMECOLOR_INDEX_BRIGHTNESS" val="0"/>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7f62c1a4f08a4b7788e5c87737e763ae"/>
  <p:tag name="KSO_WM_UNIT_DECORATE_INFO" val=""/>
  <p:tag name="KSO_WM_UNIT_SM_LIMIT_TYPE" val=""/>
  <p:tag name="KSO_WM_CHIP_FILLAREA_FILL_RULE" val="{&quot;fill_align&quot;:&quot;cm&quot;,&quot;fill_effect&quot;:[],&quot;fill_mode&quot;:&quot;full&quot;,&quot;sacle_strategy&quot;:&quot;stretch&quot;}"/>
  <p:tag name="KSO_WM_ASSEMBLE_CHIP_INDEX" val="e826f06ccb944bf4ae60b214f7a01f12"/>
  <p:tag name="KSO_WM_SLIDE_BACKGROUND_TYPE" val="bottomTop"/>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3df12600d79c49888ac14c797f4de3df"/>
  <p:tag name="KSO_WM_UNIT_DECORATE_INFO" val=""/>
  <p:tag name="KSO_WM_UNIT_SM_LIMIT_TYPE" val=""/>
  <p:tag name="KSO_WM_CHIP_FILLAREA_FILL_RULE" val="{&quot;fill_align&quot;:&quot;cm&quot;,&quot;fill_effect&quot;:[],&quot;fill_mode&quot;:&quot;full&quot;,&quot;sacle_strategy&quot;:&quot;stretch&quot;}"/>
  <p:tag name="KSO_WM_ASSEMBLE_CHIP_INDEX" val="943d4dc785e84282824f3a63469f8ddf"/>
  <p:tag name="KSO_WM_SLIDE_BACKGROUND_TYPE" val="bottomTop"/>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2*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9f"/>
  <p:tag name="KSO_WM_UNIT_DEC_AREA_ID" val="8f35c3469d004840b6ce6cbe661daf73"/>
  <p:tag name="KSO_WM_UNIT_DECORATE_INFO" val=""/>
  <p:tag name="KSO_WM_UNIT_SM_LIMIT_TYPE" val=""/>
  <p:tag name="KSO_WM_CHIP_FILLAREA_FILL_RULE" val="{&quot;fill_align&quot;:&quot;lm&quot;,&quot;fill_effect&quot;:[],&quot;fill_mode&quot;:&quot;adaptive&quot;,&quot;sacle_strategy&quot;:&quot;stretch&quot;}"/>
  <p:tag name="KSO_WM_ASSEMBLE_CHIP_INDEX" val="d70faa1b13584720b82f22a7599fe4fd"/>
</p:tagLst>
</file>

<file path=ppt/tags/tag60.xml><?xml version="1.0" encoding="utf-8"?>
<p:tagLst xmlns:p="http://schemas.openxmlformats.org/presentationml/2006/main">
  <p:tag name="KSO_WM_SLIDE_BACKGROUND_TYPE" val="bottomTop"/>
</p:tagLst>
</file>

<file path=ppt/tags/tag61.xml><?xml version="1.0" encoding="utf-8"?>
<p:tagLst xmlns:p="http://schemas.openxmlformats.org/presentationml/2006/main">
  <p:tag name="KSO_WM_SLIDE_BACKGROUND_TYPE" val="bottomTop"/>
</p:tagLst>
</file>

<file path=ppt/tags/tag62.xml><?xml version="1.0" encoding="utf-8"?>
<p:tagLst xmlns:p="http://schemas.openxmlformats.org/presentationml/2006/main">
  <p:tag name="KSO_WM_SLIDE_BACKGROUND_TYPE" val="bottomTop"/>
</p:tagLst>
</file>

<file path=ppt/tags/tag63.xml><?xml version="1.0" encoding="utf-8"?>
<p:tagLst xmlns:p="http://schemas.openxmlformats.org/presentationml/2006/main">
  <p:tag name="KSO_WM_SLIDE_BACKGROUND_TYPE" val="bottomTop"/>
</p:tagLst>
</file>

<file path=ppt/tags/tag64.xml><?xml version="1.0" encoding="utf-8"?>
<p:tagLst xmlns:p="http://schemas.openxmlformats.org/presentationml/2006/main">
  <p:tag name="KSO_WM_SLIDE_BACKGROUND_TYPE" val="bottomTop"/>
</p:tagLst>
</file>

<file path=ppt/tags/tag65.xml><?xml version="1.0" encoding="utf-8"?>
<p:tagLst xmlns:p="http://schemas.openxmlformats.org/presentationml/2006/main">
  <p:tag name="KSO_WM_SLIDE_BACKGROUND_TYPE" val="bottomTop"/>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76384e2edc6148358540ce908fcd996e"/>
  <p:tag name="KSO_WM_UNIT_DECORATE_INFO" val=""/>
  <p:tag name="KSO_WM_UNIT_SM_LIMIT_TYPE" val=""/>
  <p:tag name="KSO_WM_CHIP_FILLAREA_FILL_RULE" val="{&quot;fill_align&quot;:&quot;cm&quot;,&quot;fill_effect&quot;:[],&quot;fill_mode&quot;:&quot;full&quot;,&quot;sacle_strategy&quot;:&quot;stretch&quot;}"/>
  <p:tag name="KSO_WM_ASSEMBLE_CHIP_INDEX" val="140abd7b09e544f3abb9c3ab02871f54"/>
  <p:tag name="KSO_WM_SLIDE_BACKGROUND_TYPE" val="navigation"/>
  <p:tag name="KSO_WM_UNIT_TEXT_FILL_FORE_SCHEMECOLOR_INDEX_BRIGHTNESS" val="0"/>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d14dc1f413d44f80b9fc624b70d0f3eb"/>
  <p:tag name="KSO_WM_UNIT_DECORATE_INFO" val=""/>
  <p:tag name="KSO_WM_UNIT_SM_LIMIT_TYPE" val=""/>
  <p:tag name="KSO_WM_CHIP_FILLAREA_FILL_RULE" val="{&quot;fill_align&quot;:&quot;cm&quot;,&quot;fill_effect&quot;:[],&quot;fill_mode&quot;:&quot;full&quot;,&quot;sacle_strategy&quot;:&quot;stretch&quot;}"/>
  <p:tag name="KSO_WM_ASSEMBLE_CHIP_INDEX" val="0ff935274d044ea98850e50d0ded08f5"/>
  <p:tag name="KSO_WM_SLIDE_BACKGROUND_TYPE" val="navigation"/>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3bde42022f25451fa4b3d7271064777b"/>
  <p:tag name="KSO_WM_UNIT_DECORATE_INFO" val=""/>
  <p:tag name="KSO_WM_UNIT_SM_LIMIT_TYPE" val=""/>
  <p:tag name="KSO_WM_CHIP_FILLAREA_FILL_RULE" val="{&quot;fill_align&quot;:&quot;cm&quot;,&quot;fill_effect&quot;:[],&quot;fill_mode&quot;:&quot;full&quot;,&quot;sacle_strategy&quot;:&quot;stretch&quot;}"/>
  <p:tag name="KSO_WM_ASSEMBLE_CHIP_INDEX" val="abf1a33db0684fdc87c3dd58a5e75e65"/>
  <p:tag name="KSO_WM_SLIDE_BACKGROUND_TYPE" val="navigation"/>
</p:tagLst>
</file>

<file path=ppt/tags/tag69.xml><?xml version="1.0" encoding="utf-8"?>
<p:tagLst xmlns:p="http://schemas.openxmlformats.org/presentationml/2006/main">
  <p:tag name="KSO_WM_SLIDE_BACKGROUND_TYPE" val="navigation"/>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0611e43eb80b41e184a8443503efa441"/>
  <p:tag name="KSO_WM_UNIT_DECORATE_INFO" val=""/>
  <p:tag name="KSO_WM_UNIT_SM_LIMIT_TYPE" val=""/>
  <p:tag name="KSO_WM_CHIP_FILLAREA_FILL_RULE" val="{&quot;fill_align&quot;:&quot;cm&quot;,&quot;fill_effect&quot;:[],&quot;fill_mode&quot;:&quot;full&quot;,&quot;sacle_strategy&quot;:&quot;stretch&quot;}"/>
  <p:tag name="KSO_WM_ASSEMBLE_CHIP_INDEX" val="10b1d4579fb1485c8a044e9b21c1211c"/>
</p:tagLst>
</file>

<file path=ppt/tags/tag70.xml><?xml version="1.0" encoding="utf-8"?>
<p:tagLst xmlns:p="http://schemas.openxmlformats.org/presentationml/2006/main">
  <p:tag name="KSO_WM_SLIDE_BACKGROUND_TYPE" val="navigation"/>
</p:tagLst>
</file>

<file path=ppt/tags/tag71.xml><?xml version="1.0" encoding="utf-8"?>
<p:tagLst xmlns:p="http://schemas.openxmlformats.org/presentationml/2006/main">
  <p:tag name="KSO_WM_SLIDE_BACKGROUND_TYPE" val="navigation"/>
</p:tagLst>
</file>

<file path=ppt/tags/tag72.xml><?xml version="1.0" encoding="utf-8"?>
<p:tagLst xmlns:p="http://schemas.openxmlformats.org/presentationml/2006/main">
  <p:tag name="KSO_WM_SLIDE_BACKGROUND_TYPE" val="navigation"/>
</p:tagLst>
</file>

<file path=ppt/tags/tag73.xml><?xml version="1.0" encoding="utf-8"?>
<p:tagLst xmlns:p="http://schemas.openxmlformats.org/presentationml/2006/main">
  <p:tag name="KSO_WM_SLIDE_BACKGROUND_TYPE" val="navigation"/>
</p:tagLst>
</file>

<file path=ppt/tags/tag74.xml><?xml version="1.0" encoding="utf-8"?>
<p:tagLst xmlns:p="http://schemas.openxmlformats.org/presentationml/2006/main">
  <p:tag name="KSO_WM_SLIDE_BACKGROUND_TYPE" val="navigation"/>
</p:tagLst>
</file>

<file path=ppt/tags/tag75.xml><?xml version="1.0" encoding="utf-8"?>
<p:tagLst xmlns:p="http://schemas.openxmlformats.org/presentationml/2006/main">
  <p:tag name="KSO_WM_SLIDE_BACKGROUND_TYPE" val="navigation"/>
</p:tagLst>
</file>

<file path=ppt/tags/tag76.xml><?xml version="1.0" encoding="utf-8"?>
<p:tagLst xmlns:p="http://schemas.openxmlformats.org/presentationml/2006/main">
  <p:tag name="KSO_WM_SLIDE_BACKGROUND_TYPE" val="navigation"/>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45f3b07fad5743668d394feecce4fddc"/>
  <p:tag name="KSO_WM_UNIT_DECORATE_INFO" val=""/>
  <p:tag name="KSO_WM_UNIT_SM_LIMIT_TYPE" val=""/>
  <p:tag name="KSO_WM_CHIP_FILLAREA_FILL_RULE" val="{&quot;fill_align&quot;:&quot;cm&quot;,&quot;fill_effect&quot;:[],&quot;fill_mode&quot;:&quot;full&quot;,&quot;sacle_strategy&quot;:&quot;stretch&quot;}"/>
  <p:tag name="KSO_WM_ASSEMBLE_CHIP_INDEX" val="bbe6f88858854bf1be9a427fa9bdb155"/>
  <p:tag name="KSO_WM_SLIDE_BACKGROUND_TYPE" val="belt"/>
  <p:tag name="KSO_WM_UNIT_TEXT_FILL_FORE_SCHEMECOLOR_INDEX_BRIGHTNESS" val="0"/>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fab68ff08214ef9b56641b736fd38f7"/>
  <p:tag name="KSO_WM_UNIT_DECORATE_INFO" val=""/>
  <p:tag name="KSO_WM_UNIT_SM_LIMIT_TYPE" val=""/>
  <p:tag name="KSO_WM_CHIP_FILLAREA_FILL_RULE" val="{&quot;fill_align&quot;:&quot;cm&quot;,&quot;fill_effect&quot;:[],&quot;fill_mode&quot;:&quot;full&quot;,&quot;sacle_strategy&quot;:&quot;stretch&quot;}"/>
  <p:tag name="KSO_WM_ASSEMBLE_CHIP_INDEX" val="d07dfb7485444f78a2f4234af2ee19d0"/>
  <p:tag name="KSO_WM_SLIDE_BACKGROUND_TYPE" val="belt"/>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4934d4df72e499f8f3694908fefb826"/>
  <p:tag name="KSO_WM_UNIT_DECORATE_INFO" val=""/>
  <p:tag name="KSO_WM_UNIT_SM_LIMIT_TYPE" val=""/>
  <p:tag name="KSO_WM_CHIP_FILLAREA_FILL_RULE" val="{&quot;fill_align&quot;:&quot;cm&quot;,&quot;fill_effect&quot;:[],&quot;fill_mode&quot;:&quot;full&quot;,&quot;sacle_strategy&quot;:&quot;stretch&quot;}"/>
  <p:tag name="KSO_WM_ASSEMBLE_CHIP_INDEX" val="a61ce7ff5a6d456582c269bd7694e602"/>
  <p:tag name="KSO_WM_SLIDE_BACKGROUND_TYPE" val="belt"/>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0a7c88671fbe423597183ea936273e7f"/>
  <p:tag name="KSO_WM_UNIT_DECORATE_INFO" val=""/>
  <p:tag name="KSO_WM_UNIT_SM_LIMIT_TYPE" val=""/>
  <p:tag name="KSO_WM_CHIP_FILLAREA_FILL_RULE" val="{&quot;fill_align&quot;:&quot;cm&quot;,&quot;fill_effect&quot;:[],&quot;fill_mode&quot;:&quot;full&quot;,&quot;sacle_strategy&quot;:&quot;stretch&quot;}"/>
  <p:tag name="KSO_WM_ASSEMBLE_CHIP_INDEX" val="196b54f6f50f4e0189ba8aed226434cd"/>
</p:tagLst>
</file>

<file path=ppt/tags/tag80.xml><?xml version="1.0" encoding="utf-8"?>
<p:tagLst xmlns:p="http://schemas.openxmlformats.org/presentationml/2006/main">
  <p:tag name="KSO_WM_SLIDE_BACKGROUND_TYPE" val="belt"/>
</p:tagLst>
</file>

<file path=ppt/tags/tag81.xml><?xml version="1.0" encoding="utf-8"?>
<p:tagLst xmlns:p="http://schemas.openxmlformats.org/presentationml/2006/main">
  <p:tag name="KSO_WM_SLIDE_BACKGROUND_TYPE" val="belt"/>
</p:tagLst>
</file>

<file path=ppt/tags/tag82.xml><?xml version="1.0" encoding="utf-8"?>
<p:tagLst xmlns:p="http://schemas.openxmlformats.org/presentationml/2006/main">
  <p:tag name="KSO_WM_SLIDE_BACKGROUND_TYPE" val="belt"/>
</p:tagLst>
</file>

<file path=ppt/tags/tag83.xml><?xml version="1.0" encoding="utf-8"?>
<p:tagLst xmlns:p="http://schemas.openxmlformats.org/presentationml/2006/main">
  <p:tag name="KSO_WM_SLIDE_BACKGROUND_TYPE" val="belt"/>
</p:tagLst>
</file>

<file path=ppt/tags/tag84.xml><?xml version="1.0" encoding="utf-8"?>
<p:tagLst xmlns:p="http://schemas.openxmlformats.org/presentationml/2006/main">
  <p:tag name="KSO_WM_SLIDE_BACKGROUND_TYPE" val="belt"/>
</p:tagLst>
</file>

<file path=ppt/tags/tag85.xml><?xml version="1.0" encoding="utf-8"?>
<p:tagLst xmlns:p="http://schemas.openxmlformats.org/presentationml/2006/main">
  <p:tag name="KSO_WM_TEMPLATE_CATEGORY" val="custom"/>
  <p:tag name="KSO_WM_TEMPLATE_INDEX" val="20215020"/>
</p:tagLst>
</file>

<file path=ppt/tags/tag86.xml><?xml version="1.0" encoding="utf-8"?>
<p:tagLst xmlns:p="http://schemas.openxmlformats.org/presentationml/2006/main">
  <p:tag name="KSO_WM_TEMPLATE_CATEGORY" val="custom"/>
  <p:tag name="KSO_WM_TEMPLATE_INDEX" val="20215020"/>
</p:tagLst>
</file>

<file path=ppt/tags/tag87.xml><?xml version="1.0" encoding="utf-8"?>
<p:tagLst xmlns:p="http://schemas.openxmlformats.org/presentationml/2006/main">
  <p:tag name="KSO_WM_BEAUTIFY_FLAG" val="#wm#"/>
  <p:tag name="KSO_WM_TAG_VERSION" val="1.0"/>
  <p:tag name="KSO_WM_TEMPLATE_CATEGORY" val="custom"/>
  <p:tag name="KSO_WM_TEMPLATE_INDEX" val="20215020"/>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9.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15020_1*b*1"/>
  <p:tag name="KSO_WM_TEMPLATE_CATEGORY" val="custom"/>
  <p:tag name="KSO_WM_TEMPLATE_INDEX" val="20215020"/>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37cb1827c6254ff3a8ce0a003e3a0086"/>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b5cc9cf2e339465e957d4360e0ba9810"/>
  <p:tag name="KSO_WM_UNIT_TEXT_FILL_FORE_SCHEMECOLOR_INDEX_BRIGHTNESS" val="0.35"/>
  <p:tag name="KSO_WM_UNIT_TEXT_FILL_FORE_SCHEMECOLOR_INDEX" val="13"/>
  <p:tag name="KSO_WM_UNIT_TEXT_FILL_TYPE" val="1"/>
  <p:tag name="KSO_WM_TEMPLATE_ASSEMBLE_XID" val="5fab3f17b46e6ebd99076cd4"/>
  <p:tag name="KSO_WM_TEMPLATE_ASSEMBLE_GROUPID" val="5faa41e40f63d42c4847739d"/>
</p:tagLst>
</file>

<file path=ppt/tags/tag90.xml><?xml version="1.0" encoding="utf-8"?>
<p:tagLst xmlns:p="http://schemas.openxmlformats.org/presentationml/2006/main">
  <p:tag name="KSO_WM_SLIDE_BACKGROUND_TYPE" val="general"/>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5.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96.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97.xml><?xml version="1.0" encoding="utf-8"?>
<p:tagLst xmlns:p="http://schemas.openxmlformats.org/presentationml/2006/main">
  <p:tag name="KSO_WM_SLIDE_BACKGROUND_TYPE" val="general"/>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CBE8F6"/>
      </a:dk2>
      <a:lt2>
        <a:srgbClr val="E4F4FB"/>
      </a:lt2>
      <a:accent1>
        <a:srgbClr val="1B88C0"/>
      </a:accent1>
      <a:accent2>
        <a:srgbClr val="0D8270"/>
      </a:accent2>
      <a:accent3>
        <a:srgbClr val="2D702A"/>
      </a:accent3>
      <a:accent4>
        <a:srgbClr val="67520E"/>
      </a:accent4>
      <a:accent5>
        <a:srgbClr val="AA3012"/>
      </a:accent5>
      <a:accent6>
        <a:srgbClr val="BE1A38"/>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15690</Words>
  <Application>WPS 演示</Application>
  <PresentationFormat>宽屏</PresentationFormat>
  <Paragraphs>531</Paragraphs>
  <Slides>24</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24</vt:i4>
      </vt:variant>
    </vt:vector>
  </HeadingPairs>
  <TitlesOfParts>
    <vt:vector size="40" baseType="lpstr">
      <vt:lpstr>Arial</vt:lpstr>
      <vt:lpstr>宋体</vt:lpstr>
      <vt:lpstr>Wingdings</vt:lpstr>
      <vt:lpstr>黑体</vt:lpstr>
      <vt:lpstr>Arial</vt:lpstr>
      <vt:lpstr>微软雅黑</vt:lpstr>
      <vt:lpstr>MS Gothic</vt:lpstr>
      <vt:lpstr>Microsoft Yi Baiti</vt:lpstr>
      <vt:lpstr>Symbol</vt:lpstr>
      <vt:lpstr>等线</vt:lpstr>
      <vt:lpstr>Arial Unicode MS</vt:lpstr>
      <vt:lpstr>等线 Light</vt:lpstr>
      <vt:lpstr>Calibri</vt:lpstr>
      <vt:lpstr>汉仪旗黑-85S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 拙</dc:creator>
  <cp:lastModifiedBy>光之精灵</cp:lastModifiedBy>
  <cp:revision>4</cp:revision>
  <dcterms:created xsi:type="dcterms:W3CDTF">2023-08-02T09:16:00Z</dcterms:created>
  <dcterms:modified xsi:type="dcterms:W3CDTF">2023-08-04T13:57:48Z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126BE10557BA40FE92609273D1B51C71_12</vt:lpwstr>
  </property>
  <property fmtid="{D5CDD505-2E9C-101B-9397-08002B2CF9AE}" pid="3" name="KSOProductBuildVer">
    <vt:lpwstr>2052-11.1.0.14309</vt:lpwstr>
  </property>
</Properties>
</file>