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9"/>
  </p:notesMasterIdLst>
  <p:handoutMasterIdLst>
    <p:handoutMasterId r:id="rId28"/>
  </p:handoutMasterIdLst>
  <p:sldIdLst>
    <p:sldId id="288" r:id="rId4"/>
    <p:sldId id="289" r:id="rId5"/>
    <p:sldId id="290" r:id="rId6"/>
    <p:sldId id="291" r:id="rId7"/>
    <p:sldId id="292" r:id="rId8"/>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 id="308" r:id="rId25"/>
    <p:sldId id="309" r:id="rId26"/>
    <p:sldId id="310" r:id="rId27"/>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244" autoAdjust="0"/>
  </p:normalViewPr>
  <p:slideViewPr>
    <p:cSldViewPr snapToGrid="0">
      <p:cViewPr varScale="1">
        <p:scale>
          <a:sx n="86" d="100"/>
          <a:sy n="86" d="100"/>
        </p:scale>
        <p:origin x="533"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263.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DB85C5-E6FC-4112-8A45-547C8BFEC5B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43BF40-98C8-410F-99D9-1347985D8E4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043BF40-98C8-410F-99D9-1347985D8E4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043BF40-98C8-410F-99D9-1347985D8E4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5.xml"/><Relationship Id="rId3" Type="http://schemas.openxmlformats.org/officeDocument/2006/relationships/image" Target="../media/image2.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4.xml"/><Relationship Id="rId3" Type="http://schemas.openxmlformats.org/officeDocument/2006/relationships/image" Target="../media/image2.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5.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8.xml"/><Relationship Id="rId3" Type="http://schemas.openxmlformats.org/officeDocument/2006/relationships/image" Target="../media/image2.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0.xml"/><Relationship Id="rId3" Type="http://schemas.openxmlformats.org/officeDocument/2006/relationships/image" Target="../media/image2.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2.xml"/><Relationship Id="rId3" Type="http://schemas.openxmlformats.org/officeDocument/2006/relationships/image" Target="../media/image2.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image" Target="../media/image1.jpe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image" Target="../media/image3.png"/><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image" Target="../media/image3.png"/><Relationship Id="rId5" Type="http://schemas.openxmlformats.org/officeDocument/2006/relationships/tags" Target="../tags/tag33.xml"/><Relationship Id="rId4" Type="http://schemas.openxmlformats.org/officeDocument/2006/relationships/image" Target="../media/image2.png"/><Relationship Id="rId3" Type="http://schemas.openxmlformats.org/officeDocument/2006/relationships/tags" Target="../tags/tag32.xml"/><Relationship Id="rId2" Type="http://schemas.openxmlformats.org/officeDocument/2006/relationships/tags" Target="../tags/tag31.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image" Target="../media/image3.png"/><Relationship Id="rId5" Type="http://schemas.openxmlformats.org/officeDocument/2006/relationships/tags" Target="../tags/tag41.xml"/><Relationship Id="rId4" Type="http://schemas.openxmlformats.org/officeDocument/2006/relationships/image" Target="../media/image2.png"/><Relationship Id="rId3" Type="http://schemas.openxmlformats.org/officeDocument/2006/relationships/tags" Target="../tags/tag40.xml"/><Relationship Id="rId2" Type="http://schemas.openxmlformats.org/officeDocument/2006/relationships/tags" Target="../tags/tag39.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media/image2.png"/><Relationship Id="rId3" Type="http://schemas.openxmlformats.org/officeDocument/2006/relationships/tags" Target="../tags/tag49.xml"/><Relationship Id="rId2" Type="http://schemas.openxmlformats.org/officeDocument/2006/relationships/tags" Target="../tags/tag48.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image" Target="../media/image3.png"/><Relationship Id="rId5" Type="http://schemas.openxmlformats.org/officeDocument/2006/relationships/tags" Target="../tags/tag59.xml"/><Relationship Id="rId4" Type="http://schemas.openxmlformats.org/officeDocument/2006/relationships/image" Target="../media/image2.png"/><Relationship Id="rId3" Type="http://schemas.openxmlformats.org/officeDocument/2006/relationships/tags" Target="../tags/tag58.xml"/><Relationship Id="rId2" Type="http://schemas.openxmlformats.org/officeDocument/2006/relationships/tags" Target="../tags/tag57.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image" Target="../media/image3.png"/><Relationship Id="rId5" Type="http://schemas.openxmlformats.org/officeDocument/2006/relationships/tags" Target="../tags/tag68.xml"/><Relationship Id="rId4" Type="http://schemas.openxmlformats.org/officeDocument/2006/relationships/image" Target="../media/image2.png"/><Relationship Id="rId3" Type="http://schemas.openxmlformats.org/officeDocument/2006/relationships/tags" Target="../tags/tag67.xml"/><Relationship Id="rId2" Type="http://schemas.openxmlformats.org/officeDocument/2006/relationships/tags" Target="../tags/tag66.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7.png"/><Relationship Id="rId5" Type="http://schemas.openxmlformats.org/officeDocument/2006/relationships/tags" Target="../tags/tag79.xml"/><Relationship Id="rId4" Type="http://schemas.openxmlformats.org/officeDocument/2006/relationships/image" Target="../media/image6.png"/><Relationship Id="rId3" Type="http://schemas.openxmlformats.org/officeDocument/2006/relationships/tags" Target="../tags/tag78.xml"/><Relationship Id="rId2" Type="http://schemas.openxmlformats.org/officeDocument/2006/relationships/tags" Target="../tags/tag77.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BFDC470-4E9E-4E08-B29C-D824C7AC5FC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252D55-2129-4019-884E-4377F307E4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BFDC470-4E9E-4E08-B29C-D824C7AC5FC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252D55-2129-4019-884E-4377F307E4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BFDC470-4E9E-4E08-B29C-D824C7AC5FC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252D55-2129-4019-884E-4377F307E47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4"/>
          <p:cNvSpPr/>
          <p:nvPr>
            <p:ph type="subTitle" idx="3" hasCustomPrompt="1"/>
            <p:custDataLst>
              <p:tags r:id="rId4"/>
            </p:custDataLst>
          </p:nvPr>
        </p:nvSpPr>
        <p:spPr>
          <a:xfrm>
            <a:off x="1913068" y="2331700"/>
            <a:ext cx="8368467" cy="835709"/>
          </a:xfrm>
        </p:spPr>
        <p:txBody>
          <a:bodyPr vert="horz" wrap="square" lIns="0" tIns="0" rIns="0" bIns="0" rtlCol="0" anchor="ctr"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4" name="标题 5"/>
          <p:cNvSpPr>
            <a:spLocks noGrp="1"/>
          </p:cNvSpPr>
          <p:nvPr>
            <p:ph type="ctrTitle" idx="2" hasCustomPrompt="1"/>
            <p:custDataLst>
              <p:tags r:id="rId5"/>
            </p:custDataLst>
          </p:nvPr>
        </p:nvSpPr>
        <p:spPr>
          <a:xfrm>
            <a:off x="1913069" y="1015980"/>
            <a:ext cx="8368467" cy="123063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2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1 (13)"/>
          <p:cNvPicPr>
            <a:picLocks noChangeAspect="1"/>
          </p:cNvPicPr>
          <p:nvPr>
            <p:custDataLst>
              <p:tags r:id="rId2"/>
            </p:custDataLst>
          </p:nvPr>
        </p:nvPicPr>
        <p:blipFill>
          <a:blip r:embed="rId3"/>
          <a:stretch>
            <a:fillRect/>
          </a:stretch>
        </p:blipFill>
        <p:spPr>
          <a:xfrm>
            <a:off x="215153" y="1941853"/>
            <a:ext cx="3235350" cy="2974283"/>
          </a:xfrm>
          <a:prstGeom prst="rect">
            <a:avLst/>
          </a:prstGeom>
        </p:spPr>
      </p:pic>
      <p:pic>
        <p:nvPicPr>
          <p:cNvPr id="2" name="图片 1" descr="1 (11)"/>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7" name="图片 6" descr="1 (12)"/>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副标题 2"/>
          <p:cNvSpPr/>
          <p:nvPr>
            <p:ph type="subTitle" idx="3" hasCustomPrompt="1"/>
            <p:custDataLst>
              <p:tags r:id="rId8"/>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9" name="标题 3"/>
          <p:cNvSpPr/>
          <p:nvPr>
            <p:ph type="ctrTitle" idx="2" hasCustomPrompt="1"/>
            <p:custDataLst>
              <p:tags r:id="rId9"/>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10" name="图片 9"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1 (13)"/>
          <p:cNvPicPr>
            <a:picLocks noChangeAspect="1"/>
          </p:cNvPicPr>
          <p:nvPr>
            <p:custDataLst>
              <p:tags r:id="rId2"/>
            </p:custDataLst>
          </p:nvPr>
        </p:nvPicPr>
        <p:blipFill>
          <a:blip r:embed="rId3"/>
          <a:stretch>
            <a:fillRect/>
          </a:stretch>
        </p:blipFill>
        <p:spPr>
          <a:xfrm>
            <a:off x="7498080" y="1411524"/>
            <a:ext cx="4389120" cy="4034953"/>
          </a:xfrm>
          <a:prstGeom prst="rect">
            <a:avLst/>
          </a:prstGeom>
        </p:spPr>
      </p:pic>
      <p:pic>
        <p:nvPicPr>
          <p:cNvPr id="6" name="图片 5" descr="1 (11)"/>
          <p:cNvPicPr>
            <a:picLocks noChangeAspect="1"/>
          </p:cNvPicPr>
          <p:nvPr>
            <p:custDataLst>
              <p:tags r:id="rId4"/>
            </p:custDataLst>
          </p:nvPr>
        </p:nvPicPr>
        <p:blipFill>
          <a:blip r:embed="rId5"/>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BFDC470-4E9E-4E08-B29C-D824C7AC5FC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252D55-2129-4019-884E-4377F307E473}"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2" name="图片 1"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6" name="标题 1"/>
          <p:cNvSpPr>
            <a:spLocks noGrp="1"/>
          </p:cNvSpPr>
          <p:nvPr>
            <p:ph type="title" hasCustomPrompt="1"/>
            <p:custDataLst>
              <p:tags r:id="rId4"/>
            </p:custDataLst>
          </p:nvPr>
        </p:nvSpPr>
        <p:spPr>
          <a:xfrm>
            <a:off x="1652270" y="1786364"/>
            <a:ext cx="8890064" cy="120015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000" b="1" i="0" u="none" strike="noStrike" kern="1200" cap="none" spc="1000" normalizeH="0" baseline="0" noProof="1" dirty="0">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 name="图片 5"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4827588" cy="68687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2660396"/>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613791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2"/>
            </p:custDataLst>
          </p:nvPr>
        </p:nvSpPr>
        <p:spPr>
          <a:xfrm>
            <a:off x="0" y="5029200"/>
            <a:ext cx="12189600" cy="18288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9144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146951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2"/>
            </p:custDataLst>
          </p:nvPr>
        </p:nvSpPr>
        <p:spPr>
          <a:xfrm>
            <a:off x="0" y="959400"/>
            <a:ext cx="12189600" cy="49391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0438461" y="5104461"/>
            <a:ext cx="1753527" cy="1753527"/>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10802"/>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BFDC470-4E9E-4E08-B29C-D824C7AC5FC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252D55-2129-4019-884E-4377F307E4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BFDC470-4E9E-4E08-B29C-D824C7AC5FC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252D55-2129-4019-884E-4377F307E4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BFDC470-4E9E-4E08-B29C-D824C7AC5FC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6252D55-2129-4019-884E-4377F307E4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BFDC470-4E9E-4E08-B29C-D824C7AC5FC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6252D55-2129-4019-884E-4377F307E4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BFDC470-4E9E-4E08-B29C-D824C7AC5FC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252D55-2129-4019-884E-4377F307E4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BFDC470-4E9E-4E08-B29C-D824C7AC5FC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252D55-2129-4019-884E-4377F307E4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BFDC470-4E9E-4E08-B29C-D824C7AC5FC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252D55-2129-4019-884E-4377F307E4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3.xml"/><Relationship Id="rId19" Type="http://schemas.openxmlformats.org/officeDocument/2006/relationships/tags" Target="../tags/tag8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FDC470-4E9E-4E08-B29C-D824C7AC5FC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252D55-2129-4019-884E-4377F307E4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10.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image" Target="../media/image33.jpeg"/><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png"/><Relationship Id="rId3" Type="http://schemas.openxmlformats.org/officeDocument/2006/relationships/tags" Target="../tags/tag159.xm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8.xml"/></Relationships>
</file>

<file path=ppt/slides/_rels/slide11.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image" Target="../media/image36.png"/><Relationship Id="rId7" Type="http://schemas.openxmlformats.org/officeDocument/2006/relationships/tags" Target="../tags/tag168.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png"/><Relationship Id="rId3" Type="http://schemas.openxmlformats.org/officeDocument/2006/relationships/tags" Target="../tags/tag167.xm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6.xml"/></Relationships>
</file>

<file path=ppt/slides/_rels/slide12.xml.rels><?xml version="1.0" encoding="UTF-8" standalone="yes"?>
<Relationships xmlns="http://schemas.openxmlformats.org/package/2006/relationships"><Relationship Id="rId9" Type="http://schemas.openxmlformats.org/officeDocument/2006/relationships/image" Target="../media/image40.jpeg"/><Relationship Id="rId8" Type="http://schemas.openxmlformats.org/officeDocument/2006/relationships/image" Target="../media/image39.jpeg"/><Relationship Id="rId7" Type="http://schemas.openxmlformats.org/officeDocument/2006/relationships/image" Target="../media/image38.png"/><Relationship Id="rId6" Type="http://schemas.openxmlformats.org/officeDocument/2006/relationships/tags" Target="../tags/tag178.xml"/><Relationship Id="rId5" Type="http://schemas.openxmlformats.org/officeDocument/2006/relationships/image" Target="../media/image37.png"/><Relationship Id="rId4" Type="http://schemas.openxmlformats.org/officeDocument/2006/relationships/image" Target="../media/image3.png"/><Relationship Id="rId3" Type="http://schemas.openxmlformats.org/officeDocument/2006/relationships/tags" Target="../tags/tag177.xml"/><Relationship Id="rId2" Type="http://schemas.openxmlformats.org/officeDocument/2006/relationships/image" Target="../media/image2.png"/><Relationship Id="rId18" Type="http://schemas.openxmlformats.org/officeDocument/2006/relationships/slideLayout" Target="../slideLayouts/slideLayout18.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image" Target="../media/image41.jpeg"/><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6.xml"/></Relationships>
</file>

<file path=ppt/slides/_rels/slide13.xml.rels><?xml version="1.0" encoding="UTF-8" standalone="yes"?>
<Relationships xmlns="http://schemas.openxmlformats.org/package/2006/relationships"><Relationship Id="rId9" Type="http://schemas.openxmlformats.org/officeDocument/2006/relationships/image" Target="../media/image11.jpeg"/><Relationship Id="rId8" Type="http://schemas.openxmlformats.org/officeDocument/2006/relationships/image" Target="../media/image44.jpeg"/><Relationship Id="rId7" Type="http://schemas.openxmlformats.org/officeDocument/2006/relationships/tags" Target="../tags/tag188.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3.png"/><Relationship Id="rId3" Type="http://schemas.openxmlformats.org/officeDocument/2006/relationships/tags" Target="../tags/tag187.xm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6.xml"/></Relationships>
</file>

<file path=ppt/slides/_rels/slide14.xml.rels><?xml version="1.0" encoding="UTF-8" standalone="yes"?>
<Relationships xmlns="http://schemas.openxmlformats.org/package/2006/relationships"><Relationship Id="rId9" Type="http://schemas.openxmlformats.org/officeDocument/2006/relationships/image" Target="../media/image47.jpeg"/><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3.png"/><Relationship Id="rId3" Type="http://schemas.openxmlformats.org/officeDocument/2006/relationships/tags" Target="../tags/tag196.xm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202.xml"/><Relationship Id="rId12" Type="http://schemas.openxmlformats.org/officeDocument/2006/relationships/tags" Target="../tags/tag201.xml"/><Relationship Id="rId11" Type="http://schemas.openxmlformats.org/officeDocument/2006/relationships/tags" Target="../tags/tag200.xml"/><Relationship Id="rId10" Type="http://schemas.openxmlformats.org/officeDocument/2006/relationships/tags" Target="../tags/tag199.xml"/><Relationship Id="rId1" Type="http://schemas.openxmlformats.org/officeDocument/2006/relationships/tags" Target="../tags/tag195.xml"/></Relationships>
</file>

<file path=ppt/slides/_rels/slide15.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image" Target="../media/image50.jpeg"/><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3.png"/><Relationship Id="rId3" Type="http://schemas.openxmlformats.org/officeDocument/2006/relationships/tags" Target="../tags/tag204.xm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211.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203.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image" Target="../media/image51.jpeg"/><Relationship Id="rId4" Type="http://schemas.openxmlformats.org/officeDocument/2006/relationships/image" Target="../media/image3.png"/><Relationship Id="rId3" Type="http://schemas.openxmlformats.org/officeDocument/2006/relationships/tags" Target="../tags/tag213.xml"/><Relationship Id="rId2" Type="http://schemas.openxmlformats.org/officeDocument/2006/relationships/image" Target="../media/image2.png"/><Relationship Id="rId1" Type="http://schemas.openxmlformats.org/officeDocument/2006/relationships/tags" Target="../tags/tag212.xml"/></Relationships>
</file>

<file path=ppt/slides/_rels/slide17.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3.png"/><Relationship Id="rId3" Type="http://schemas.openxmlformats.org/officeDocument/2006/relationships/tags" Target="../tags/tag217.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21.xml"/><Relationship Id="rId1" Type="http://schemas.openxmlformats.org/officeDocument/2006/relationships/tags" Target="../tags/tag216.xml"/></Relationships>
</file>

<file path=ppt/slides/_rels/slide18.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image" Target="../media/image55.png"/><Relationship Id="rId6" Type="http://schemas.openxmlformats.org/officeDocument/2006/relationships/image" Target="../media/image54.png"/><Relationship Id="rId5" Type="http://schemas.openxmlformats.org/officeDocument/2006/relationships/tags" Target="../tags/tag224.xml"/><Relationship Id="rId4" Type="http://schemas.openxmlformats.org/officeDocument/2006/relationships/image" Target="../media/image3.png"/><Relationship Id="rId3" Type="http://schemas.openxmlformats.org/officeDocument/2006/relationships/tags" Target="../tags/tag223.xml"/><Relationship Id="rId2" Type="http://schemas.openxmlformats.org/officeDocument/2006/relationships/image" Target="../media/image2.png"/><Relationship Id="rId13" Type="http://schemas.openxmlformats.org/officeDocument/2006/relationships/notesSlide" Target="../notesSlides/notesSlide2.xml"/><Relationship Id="rId12" Type="http://schemas.openxmlformats.org/officeDocument/2006/relationships/slideLayout" Target="../slideLayouts/slideLayout18.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tags" Target="../tags/tag222.xml"/></Relationships>
</file>

<file path=ppt/slides/_rels/slide19.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3.png"/><Relationship Id="rId3" Type="http://schemas.openxmlformats.org/officeDocument/2006/relationships/tags" Target="../tags/tag230.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34.xml"/><Relationship Id="rId1" Type="http://schemas.openxmlformats.org/officeDocument/2006/relationships/tags" Target="../tags/tag229.xml"/></Relationships>
</file>

<file path=ppt/slides/_rels/slide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image" Target="../media/image3.png"/><Relationship Id="rId3" Type="http://schemas.openxmlformats.org/officeDocument/2006/relationships/tags" Target="../tags/tag93.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98.xml"/><Relationship Id="rId10" Type="http://schemas.openxmlformats.org/officeDocument/2006/relationships/image" Target="../media/image9.png"/><Relationship Id="rId1" Type="http://schemas.openxmlformats.org/officeDocument/2006/relationships/tags" Target="../tags/tag92.xml"/></Relationships>
</file>

<file path=ppt/slides/_rels/slide20.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image" Target="../media/image11.jpeg"/><Relationship Id="rId7" Type="http://schemas.openxmlformats.org/officeDocument/2006/relationships/image" Target="../media/image58.jpeg"/><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image" Target="../media/image3.png"/><Relationship Id="rId3" Type="http://schemas.openxmlformats.org/officeDocument/2006/relationships/tags" Target="../tags/tag236.xm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tags" Target="../tags/tag235.xml"/></Relationships>
</file>

<file path=ppt/slides/_rels/slide21.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image" Target="../media/image61.jpeg"/><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3.png"/><Relationship Id="rId3" Type="http://schemas.openxmlformats.org/officeDocument/2006/relationships/tags" Target="../tags/tag244.xm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tags" Target="../tags/tag243.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57.xml"/><Relationship Id="rId7" Type="http://schemas.openxmlformats.org/officeDocument/2006/relationships/image" Target="../media/image62.jpeg"/><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image" Target="../media/image3.png"/><Relationship Id="rId3" Type="http://schemas.openxmlformats.org/officeDocument/2006/relationships/tags" Target="../tags/tag254.xml"/><Relationship Id="rId2" Type="http://schemas.openxmlformats.org/officeDocument/2006/relationships/image" Target="../media/image2.png"/><Relationship Id="rId1" Type="http://schemas.openxmlformats.org/officeDocument/2006/relationships/tags" Target="../tags/tag253.xml"/></Relationships>
</file>

<file path=ppt/slides/_rels/slide23.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image" Target="../media/image64.jpeg"/><Relationship Id="rId6" Type="http://schemas.openxmlformats.org/officeDocument/2006/relationships/tags" Target="../tags/tag260.xml"/><Relationship Id="rId5" Type="http://schemas.openxmlformats.org/officeDocument/2006/relationships/image" Target="../media/image63.jpeg"/><Relationship Id="rId4" Type="http://schemas.openxmlformats.org/officeDocument/2006/relationships/image" Target="../media/image3.png"/><Relationship Id="rId3" Type="http://schemas.openxmlformats.org/officeDocument/2006/relationships/tags" Target="../tags/tag259.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258.xml"/></Relationships>
</file>

<file path=ppt/slides/_rels/slide3.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image" Target="../media/image11.jpeg"/><Relationship Id="rId6" Type="http://schemas.openxmlformats.org/officeDocument/2006/relationships/image" Target="../media/image10.jpeg"/><Relationship Id="rId5" Type="http://schemas.openxmlformats.org/officeDocument/2006/relationships/tags" Target="../tags/tag101.xml"/><Relationship Id="rId4" Type="http://schemas.openxmlformats.org/officeDocument/2006/relationships/image" Target="../media/image3.png"/><Relationship Id="rId3" Type="http://schemas.openxmlformats.org/officeDocument/2006/relationships/tags" Target="../tags/tag100.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9.xml"/></Relationships>
</file>

<file path=ppt/slides/_rels/slide4.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media/image13.jpeg"/><Relationship Id="rId7" Type="http://schemas.openxmlformats.org/officeDocument/2006/relationships/tags" Target="../tags/tag109.xml"/><Relationship Id="rId6" Type="http://schemas.openxmlformats.org/officeDocument/2006/relationships/image" Target="../media/image12.jpeg"/><Relationship Id="rId5" Type="http://schemas.openxmlformats.org/officeDocument/2006/relationships/tags" Target="../tags/tag108.xml"/><Relationship Id="rId4" Type="http://schemas.openxmlformats.org/officeDocument/2006/relationships/image" Target="../media/image3.png"/><Relationship Id="rId3" Type="http://schemas.openxmlformats.org/officeDocument/2006/relationships/tags" Target="../tags/tag107.xm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6.xml"/></Relationships>
</file>

<file path=ppt/slides/_rels/slide5.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image" Target="../media/image16.jpeg"/><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3.png"/><Relationship Id="rId3" Type="http://schemas.openxmlformats.org/officeDocument/2006/relationships/tags" Target="../tags/tag115.xml"/><Relationship Id="rId2" Type="http://schemas.openxmlformats.org/officeDocument/2006/relationships/image" Target="../media/image2.png"/><Relationship Id="rId13" Type="http://schemas.openxmlformats.org/officeDocument/2006/relationships/notesSlide" Target="../notesSlides/notesSlide1.xml"/><Relationship Id="rId12" Type="http://schemas.openxmlformats.org/officeDocument/2006/relationships/slideLayout" Target="../slideLayouts/slideLayout18.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tags" Target="../tags/tag114.xml"/></Relationships>
</file>

<file path=ppt/slides/_rels/slide6.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3.png"/><Relationship Id="rId3" Type="http://schemas.openxmlformats.org/officeDocument/2006/relationships/tags" Target="../tags/tag121.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tags" Target="../tags/tag120.xml"/></Relationships>
</file>

<file path=ppt/slides/_rels/slide7.xml.rels><?xml version="1.0" encoding="UTF-8" standalone="yes"?>
<Relationships xmlns="http://schemas.openxmlformats.org/package/2006/relationships"><Relationship Id="rId9" Type="http://schemas.openxmlformats.org/officeDocument/2006/relationships/image" Target="../media/image11.jpeg"/><Relationship Id="rId8" Type="http://schemas.openxmlformats.org/officeDocument/2006/relationships/image" Target="../media/image21.jpeg"/><Relationship Id="rId7" Type="http://schemas.openxmlformats.org/officeDocument/2006/relationships/image" Target="../media/image20.jpeg"/><Relationship Id="rId6" Type="http://schemas.openxmlformats.org/officeDocument/2006/relationships/image" Target="../media/image19.jpeg"/><Relationship Id="rId5" Type="http://schemas.openxmlformats.org/officeDocument/2006/relationships/tags" Target="../tags/tag129.xml"/><Relationship Id="rId4" Type="http://schemas.openxmlformats.org/officeDocument/2006/relationships/image" Target="../media/image3.png"/><Relationship Id="rId3" Type="http://schemas.openxmlformats.org/officeDocument/2006/relationships/tags" Target="../tags/tag128.xm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7.xml"/></Relationships>
</file>

<file path=ppt/slides/_rels/slide8.xml.rels><?xml version="1.0" encoding="UTF-8" standalone="yes"?>
<Relationships xmlns="http://schemas.openxmlformats.org/package/2006/relationships"><Relationship Id="rId9" Type="http://schemas.openxmlformats.org/officeDocument/2006/relationships/image" Target="../media/image25.jpeg"/><Relationship Id="rId8" Type="http://schemas.openxmlformats.org/officeDocument/2006/relationships/image" Target="../media/image24.jpeg"/><Relationship Id="rId7" Type="http://schemas.openxmlformats.org/officeDocument/2006/relationships/image" Target="../media/image23.png"/><Relationship Id="rId6" Type="http://schemas.openxmlformats.org/officeDocument/2006/relationships/tags" Target="../tags/tag139.xml"/><Relationship Id="rId5" Type="http://schemas.openxmlformats.org/officeDocument/2006/relationships/image" Target="../media/image22.png"/><Relationship Id="rId4" Type="http://schemas.openxmlformats.org/officeDocument/2006/relationships/image" Target="../media/image3.png"/><Relationship Id="rId3" Type="http://schemas.openxmlformats.org/officeDocument/2006/relationships/tags" Target="../tags/tag138.xml"/><Relationship Id="rId20" Type="http://schemas.openxmlformats.org/officeDocument/2006/relationships/slideLayout" Target="../slideLayouts/slideLayout18.xml"/><Relationship Id="rId2" Type="http://schemas.openxmlformats.org/officeDocument/2006/relationships/image" Target="../media/image2.png"/><Relationship Id="rId19" Type="http://schemas.openxmlformats.org/officeDocument/2006/relationships/tags" Target="../tags/tag148.xml"/><Relationship Id="rId18" Type="http://schemas.openxmlformats.org/officeDocument/2006/relationships/tags" Target="../tags/tag147.xml"/><Relationship Id="rId17" Type="http://schemas.openxmlformats.org/officeDocument/2006/relationships/tags" Target="../tags/tag146.xml"/><Relationship Id="rId16" Type="http://schemas.openxmlformats.org/officeDocument/2006/relationships/tags" Target="../tags/tag145.xml"/><Relationship Id="rId15" Type="http://schemas.openxmlformats.org/officeDocument/2006/relationships/tags" Target="../tags/tag144.xml"/><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image" Target="../media/image26.jpeg"/><Relationship Id="rId1" Type="http://schemas.openxmlformats.org/officeDocument/2006/relationships/tags" Target="../tags/tag137.xml"/></Relationships>
</file>

<file path=ppt/slides/_rels/slide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image" Target="../media/image29.jpeg"/><Relationship Id="rId7" Type="http://schemas.openxmlformats.org/officeDocument/2006/relationships/image" Target="../media/image28.jpeg"/><Relationship Id="rId6" Type="http://schemas.openxmlformats.org/officeDocument/2006/relationships/tags" Target="../tags/tag151.xml"/><Relationship Id="rId5" Type="http://schemas.openxmlformats.org/officeDocument/2006/relationships/image" Target="../media/image27.png"/><Relationship Id="rId4" Type="http://schemas.openxmlformats.org/officeDocument/2006/relationships/image" Target="../media/image3.png"/><Relationship Id="rId3" Type="http://schemas.openxmlformats.org/officeDocument/2006/relationships/tags" Target="../tags/tag150.xm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157.xml"/><Relationship Id="rId14" Type="http://schemas.openxmlformats.org/officeDocument/2006/relationships/image" Target="../media/image30.jpeg"/><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p:nvPr>
            <p:ph type="subTitle" idx="3"/>
            <p:custDataLst>
              <p:tags r:id="rId1"/>
            </p:custDataLst>
          </p:nvPr>
        </p:nvSpPr>
        <p:spPr/>
        <p:txBody>
          <a:bodyPr/>
          <a:p>
            <a:r>
              <a:rPr lang="zh-CN" altLang="en-US">
                <a:solidFill>
                  <a:schemeClr val="dk1">
                    <a:lumMod val="65000"/>
                    <a:lumOff val="35000"/>
                  </a:schemeClr>
                </a:solidFill>
              </a:rPr>
              <a:t>单/击/此/处/添/加/副/标/题/内/容</a:t>
            </a:r>
            <a:endParaRPr lang="zh-CN" altLang="en-US">
              <a:solidFill>
                <a:schemeClr val="dk1">
                  <a:lumMod val="65000"/>
                  <a:lumOff val="35000"/>
                </a:schemeClr>
              </a:solidFill>
            </a:endParaRPr>
          </a:p>
        </p:txBody>
      </p:sp>
      <p:sp>
        <p:nvSpPr>
          <p:cNvPr id="5" name="标题 4"/>
          <p:cNvSpPr>
            <a:spLocks noGrp="1"/>
          </p:cNvSpPr>
          <p:nvPr>
            <p:ph type="ctrTitle" idx="2"/>
            <p:custDataLst>
              <p:tags r:id="rId2"/>
            </p:custDataLst>
          </p:nvPr>
        </p:nvSpPr>
        <p:spPr/>
        <p:txBody>
          <a:bodyPr/>
          <a:p>
            <a:pPr marL="0" indent="0" algn="ctr">
              <a:lnSpc>
                <a:spcPct val="100000"/>
              </a:lnSpc>
              <a:spcBef>
                <a:spcPts val="0"/>
              </a:spcBef>
              <a:spcAft>
                <a:spcPts val="0"/>
              </a:spcAft>
              <a:buSzPct val="100000"/>
              <a:buNone/>
            </a:pPr>
            <a:r>
              <a:rPr lang="zh-CN" altLang="en-US" sz="7200" dirty="0">
                <a:solidFill>
                  <a:schemeClr val="accent1"/>
                </a:solidFill>
                <a:cs typeface="汉仪旗黑-85S" panose="00020600040101010101" pitchFamily="18" charset="-122"/>
              </a:rPr>
              <a:t>第 10 章</a:t>
            </a:r>
            <a:endParaRPr lang="zh-CN" altLang="en-US" sz="7200" dirty="0">
              <a:solidFill>
                <a:schemeClr val="accent1"/>
              </a:solidFill>
              <a:cs typeface="汉仪旗黑-85S" panose="00020600040101010101" pitchFamily="18" charset="-122"/>
            </a:endParaRPr>
          </a:p>
        </p:txBody>
      </p:sp>
      <p:sp>
        <p:nvSpPr>
          <p:cNvPr id="6" name="文本框 5"/>
          <p:cNvSpPr txBox="1"/>
          <p:nvPr>
            <p:custDataLst>
              <p:tags r:id="rId3"/>
            </p:custDataLst>
          </p:nvPr>
        </p:nvSpPr>
        <p:spPr>
          <a:xfrm>
            <a:off x="1913068" y="3252499"/>
            <a:ext cx="8368467" cy="2589520"/>
          </a:xfrm>
          <a:prstGeom prst="rect">
            <a:avLst/>
          </a:prstGeom>
          <a:noFill/>
        </p:spPr>
        <p:txBody>
          <a:bodyPr wrap="square" rtlCol="0">
            <a:normAutofit/>
          </a:bodyPr>
          <a:p>
            <a:pPr marL="0" lvl="0" indent="0" algn="ctr">
              <a:lnSpc>
                <a:spcPct val="120000"/>
              </a:lnSpc>
              <a:spcBef>
                <a:spcPts val="0"/>
              </a:spcBef>
              <a:spcAft>
                <a:spcPts val="0"/>
              </a:spcAft>
              <a:buSzPct val="100000"/>
              <a:buNone/>
            </a:pPr>
            <a:r>
              <a:rPr lang="zh-CN" altLang="en-US" sz="2000" spc="150" dirty="0">
                <a:solidFill>
                  <a:schemeClr val="dk1">
                    <a:lumMod val="65000"/>
                    <a:lumOff val="35000"/>
                  </a:schemeClr>
                </a:solidFill>
                <a:latin typeface="Arial" panose="020B0604020202020204" pitchFamily="34" charset="0"/>
                <a:ea typeface="微软雅黑" panose="020B0503020204020204" charset="-122"/>
              </a:rPr>
              <a:t>检测系统的信号处理</a:t>
            </a:r>
            <a:endParaRPr lang="zh-CN" altLang="en-US" sz="2000" spc="150" dirty="0">
              <a:solidFill>
                <a:schemeClr val="dk1">
                  <a:lumMod val="65000"/>
                  <a:lumOff val="35000"/>
                </a:schemeClr>
              </a:solidFill>
              <a:latin typeface="Arial" panose="020B0604020202020204" pitchFamily="34" charset="0"/>
              <a:ea typeface="微软雅黑" panose="020B0503020204020204" charset="-122"/>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2" name="图片 1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106"/>
          <p:cNvPicPr>
            <a:picLocks noChangeAspect="1"/>
          </p:cNvPicPr>
          <p:nvPr/>
        </p:nvPicPr>
        <p:blipFill>
          <a:blip r:embed="rId5"/>
          <a:stretch>
            <a:fillRect/>
          </a:stretch>
        </p:blipFill>
        <p:spPr>
          <a:xfrm>
            <a:off x="5502935" y="443453"/>
            <a:ext cx="4273778" cy="2017344"/>
          </a:xfrm>
          <a:prstGeom prst="rect">
            <a:avLst/>
          </a:prstGeom>
        </p:spPr>
      </p:pic>
      <p:pic>
        <p:nvPicPr>
          <p:cNvPr id="3" name="picture 107"/>
          <p:cNvPicPr>
            <a:picLocks noChangeAspect="1"/>
          </p:cNvPicPr>
          <p:nvPr/>
        </p:nvPicPr>
        <p:blipFill>
          <a:blip r:embed="rId6"/>
          <a:stretch>
            <a:fillRect/>
          </a:stretch>
        </p:blipFill>
        <p:spPr>
          <a:xfrm>
            <a:off x="502234" y="4342480"/>
            <a:ext cx="4559680" cy="1647647"/>
          </a:xfrm>
          <a:prstGeom prst="rect">
            <a:avLst/>
          </a:prstGeom>
        </p:spPr>
      </p:pic>
      <p:pic>
        <p:nvPicPr>
          <p:cNvPr id="4" name="picture 108"/>
          <p:cNvPicPr>
            <a:picLocks noChangeAspect="1"/>
          </p:cNvPicPr>
          <p:nvPr/>
        </p:nvPicPr>
        <p:blipFill>
          <a:blip r:embed="rId7"/>
          <a:stretch>
            <a:fillRect/>
          </a:stretch>
        </p:blipFill>
        <p:spPr>
          <a:xfrm>
            <a:off x="623239" y="666493"/>
            <a:ext cx="2546019" cy="1785670"/>
          </a:xfrm>
          <a:prstGeom prst="rect">
            <a:avLst/>
          </a:prstGeom>
        </p:spPr>
      </p:pic>
      <p:sp>
        <p:nvSpPr>
          <p:cNvPr id="5" name="textbox 109"/>
          <p:cNvSpPr/>
          <p:nvPr/>
        </p:nvSpPr>
        <p:spPr>
          <a:xfrm>
            <a:off x="0" y="2674092"/>
            <a:ext cx="3962392" cy="454659"/>
          </a:xfrm>
          <a:prstGeom prst="rect">
            <a:avLst/>
          </a:prstGeom>
        </p:spPr>
        <p:txBody>
          <a:bodyPr vert="horz" wrap="square" lIns="0" tIns="0" rIns="0" bIns="0"/>
          <a:lstStyle/>
          <a:p>
            <a:pPr algn="r" rtl="0" eaLnBrk="0">
              <a:lnSpc>
                <a:spcPts val="1375"/>
              </a:lnSpc>
            </a:pPr>
            <a:r>
              <a:rPr sz="1050" spc="60" dirty="0">
                <a:solidFill>
                  <a:srgbClr val="000000"/>
                </a:solidFill>
                <a:latin typeface="微软雅黑" panose="020B0503020204020204" charset="-122"/>
                <a:ea typeface="微软雅黑" panose="020B0503020204020204" charset="-122"/>
                <a:cs typeface="微软雅黑" panose="020B0503020204020204" charset="-122"/>
              </a:rPr>
              <a:t>图 10－17  电源接地式电桥放大器的内部电</a:t>
            </a:r>
            <a:r>
              <a:rPr sz="1050" spc="0" dirty="0">
                <a:solidFill>
                  <a:srgbClr val="000000"/>
                </a:solidFill>
                <a:latin typeface="微软雅黑" panose="020B0503020204020204" charset="-122"/>
                <a:ea typeface="微软雅黑" panose="020B0503020204020204" charset="-122"/>
                <a:cs typeface="微软雅黑" panose="020B0503020204020204" charset="-122"/>
              </a:rPr>
              <a:t>路</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spcBef>
                <a:spcPts val="0"/>
              </a:spcBef>
            </a:pPr>
            <a:r>
              <a:rPr sz="1200" spc="-20" dirty="0">
                <a:solidFill>
                  <a:srgbClr val="000000"/>
                </a:solidFill>
                <a:latin typeface="微软雅黑" panose="020B0503020204020204" charset="-122"/>
                <a:ea typeface="微软雅黑" panose="020B0503020204020204" charset="-122"/>
                <a:cs typeface="微软雅黑" panose="020B0503020204020204" charset="-122"/>
              </a:rPr>
              <a:t>(2) 电源浮地式电桥放大器，内部电路如图 10－18</a:t>
            </a:r>
            <a:r>
              <a:rPr sz="1200" spc="-10" dirty="0">
                <a:solidFill>
                  <a:srgbClr val="000000"/>
                </a:solidFill>
                <a:latin typeface="微软雅黑" panose="020B0503020204020204" charset="-122"/>
                <a:ea typeface="微软雅黑" panose="020B0503020204020204" charset="-122"/>
                <a:cs typeface="微软雅黑" panose="020B0503020204020204" charset="-122"/>
              </a:rPr>
              <a:t> </a:t>
            </a:r>
            <a:r>
              <a:rPr sz="1200" spc="0" dirty="0">
                <a:solidFill>
                  <a:srgbClr val="000000"/>
                </a:solidFill>
                <a:latin typeface="微软雅黑" panose="020B0503020204020204" charset="-122"/>
                <a:ea typeface="微软雅黑" panose="020B0503020204020204" charset="-122"/>
                <a:cs typeface="微软雅黑" panose="020B0503020204020204" charset="-122"/>
              </a:rPr>
              <a:t>所示。</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 name="textbox 112"/>
          <p:cNvSpPr/>
          <p:nvPr>
            <p:custDataLst>
              <p:tags r:id="rId8"/>
            </p:custDataLst>
          </p:nvPr>
        </p:nvSpPr>
        <p:spPr>
          <a:xfrm>
            <a:off x="6096000" y="2674092"/>
            <a:ext cx="4095750" cy="659658"/>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08280" algn="l" rtl="0" eaLnBrk="0">
              <a:lnSpc>
                <a:spcPts val="1375"/>
              </a:lnSpc>
            </a:pPr>
            <a:r>
              <a:rPr sz="1050" spc="60" dirty="0">
                <a:solidFill>
                  <a:schemeClr val="dk1"/>
                </a:solidFill>
                <a:latin typeface="微软雅黑" panose="020B0503020204020204" charset="-122"/>
                <a:ea typeface="微软雅黑" panose="020B0503020204020204" charset="-122"/>
                <a:cs typeface="微软雅黑" panose="020B0503020204020204" charset="-122"/>
              </a:rPr>
              <a:t>图 10－18  电源浮地式电桥放大器的内部电</a:t>
            </a:r>
            <a:r>
              <a:rPr sz="1050" spc="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875"/>
              </a:lnSpc>
            </a:pPr>
            <a:r>
              <a:rPr sz="1000" spc="7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a</a:t>
            </a:r>
            <a:r>
              <a:rPr sz="1000" spc="70" dirty="0">
                <a:solidFill>
                  <a:schemeClr val="dk1"/>
                </a:solidFill>
                <a:latin typeface="微软雅黑" panose="020B0503020204020204" charset="-122"/>
                <a:ea typeface="微软雅黑" panose="020B0503020204020204" charset="-122"/>
                <a:cs typeface="微软雅黑" panose="020B0503020204020204" charset="-122"/>
              </a:rPr>
              <a:t>) 电桥放大器同相端接地ꎻ (</a:t>
            </a:r>
            <a:r>
              <a:rPr sz="1000" spc="0" dirty="0">
                <a:solidFill>
                  <a:schemeClr val="dk1"/>
                </a:solidFill>
                <a:latin typeface="微软雅黑" panose="020B0503020204020204" charset="-122"/>
                <a:ea typeface="微软雅黑" panose="020B0503020204020204" charset="-122"/>
                <a:cs typeface="微软雅黑" panose="020B0503020204020204" charset="-122"/>
              </a:rPr>
              <a:t>b</a:t>
            </a:r>
            <a:r>
              <a:rPr sz="1000" spc="70" dirty="0">
                <a:solidFill>
                  <a:schemeClr val="dk1"/>
                </a:solidFill>
                <a:latin typeface="微软雅黑" panose="020B0503020204020204" charset="-122"/>
                <a:ea typeface="微软雅黑" panose="020B0503020204020204" charset="-122"/>
                <a:cs typeface="微软雅黑" panose="020B0503020204020204" charset="-122"/>
              </a:rPr>
              <a:t>) 电桥运算放大器反</a:t>
            </a:r>
            <a:r>
              <a:rPr sz="1000" spc="50" dirty="0">
                <a:solidFill>
                  <a:schemeClr val="dk1"/>
                </a:solidFill>
                <a:latin typeface="微软雅黑" panose="020B0503020204020204" charset="-122"/>
                <a:ea typeface="微软雅黑" panose="020B0503020204020204" charset="-122"/>
                <a:cs typeface="微软雅黑" panose="020B0503020204020204" charset="-122"/>
              </a:rPr>
              <a:t>相</a:t>
            </a:r>
            <a:r>
              <a:rPr sz="1000" spc="0" dirty="0">
                <a:solidFill>
                  <a:schemeClr val="dk1"/>
                </a:solidFill>
                <a:latin typeface="微软雅黑" panose="020B0503020204020204" charset="-122"/>
                <a:ea typeface="微软雅黑" panose="020B0503020204020204" charset="-122"/>
                <a:cs typeface="微软雅黑" panose="020B0503020204020204" charset="-122"/>
              </a:rPr>
              <a:t>端接地</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113"/>
          <p:cNvSpPr/>
          <p:nvPr>
            <p:custDataLst>
              <p:tags r:id="rId9"/>
            </p:custDataLst>
          </p:nvPr>
        </p:nvSpPr>
        <p:spPr>
          <a:xfrm>
            <a:off x="161746" y="3941729"/>
            <a:ext cx="3238679" cy="357704"/>
          </a:xfrm>
          <a:prstGeom prst="rect">
            <a:avLst/>
          </a:prstGeom>
        </p:spPr>
        <p:txBody>
          <a:bodyPr vert="horz" wrap="square" lIns="0" tIns="0" rIns="0" bIns="0"/>
          <a:lstStyle/>
          <a:p>
            <a:pPr algn="l" rtl="0" eaLnBrk="0">
              <a:lnSpc>
                <a:spcPct val="83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20" dirty="0">
                <a:solidFill>
                  <a:schemeClr val="dk1"/>
                </a:solidFill>
                <a:latin typeface="微软雅黑" panose="020B0503020204020204" charset="-122"/>
                <a:ea typeface="微软雅黑" panose="020B0503020204020204" charset="-122"/>
                <a:cs typeface="微软雅黑" panose="020B0503020204020204" charset="-122"/>
              </a:rPr>
              <a:t>线性放大器的内部电路如图 10－19</a:t>
            </a:r>
            <a:r>
              <a:rPr sz="1200" spc="0" dirty="0">
                <a:solidFill>
                  <a:schemeClr val="dk1"/>
                </a:solidFill>
                <a:latin typeface="微软雅黑" panose="020B0503020204020204" charset="-122"/>
                <a:ea typeface="微软雅黑" panose="020B0503020204020204" charset="-122"/>
                <a:cs typeface="微软雅黑" panose="020B0503020204020204" charset="-122"/>
              </a:rPr>
              <a:t> 所示。</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114"/>
          <p:cNvSpPr/>
          <p:nvPr>
            <p:custDataLst>
              <p:tags r:id="rId10"/>
            </p:custDataLst>
          </p:nvPr>
        </p:nvSpPr>
        <p:spPr>
          <a:xfrm>
            <a:off x="1129061" y="6439725"/>
            <a:ext cx="2176114" cy="246825"/>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图 10－19  线性放大器的内部</a:t>
            </a:r>
            <a:r>
              <a:rPr sz="1000" spc="2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15"/>
          <p:cNvSpPr/>
          <p:nvPr>
            <p:custDataLst>
              <p:tags r:id="rId11"/>
            </p:custDataLst>
          </p:nvPr>
        </p:nvSpPr>
        <p:spPr>
          <a:xfrm>
            <a:off x="171457" y="3510167"/>
            <a:ext cx="1971667" cy="219083"/>
          </a:xfrm>
          <a:prstGeom prst="rect">
            <a:avLst/>
          </a:prstGeom>
        </p:spPr>
        <p:txBody>
          <a:bodyPr vert="horz" wrap="square" lIns="0" tIns="0" rIns="0" bIns="0"/>
          <a:lstStyle/>
          <a:p>
            <a:pPr algn="l" rtl="0" eaLnBrk="0">
              <a:lnSpc>
                <a:spcPct val="78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400" spc="-20" dirty="0">
                <a:solidFill>
                  <a:schemeClr val="dk1"/>
                </a:solidFill>
                <a:latin typeface="微软雅黑" panose="020B0503020204020204" charset="-122"/>
                <a:ea typeface="微软雅黑" panose="020B0503020204020204" charset="-122"/>
                <a:cs typeface="微软雅黑" panose="020B0503020204020204" charset="-122"/>
              </a:rPr>
              <a:t>10. 2. 3</a:t>
            </a:r>
            <a:r>
              <a:rPr sz="14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 线性放大器</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custDataLst>
              <p:tags r:id="rId12"/>
            </p:custDataLst>
          </p:nvPr>
        </p:nvSpPr>
        <p:spPr>
          <a:xfrm>
            <a:off x="-93260" y="-143737"/>
            <a:ext cx="3586324" cy="462915"/>
          </a:xfrm>
          <a:prstGeom prst="rect">
            <a:avLst/>
          </a:prstGeom>
          <a:noFill/>
        </p:spPr>
        <p:txBody>
          <a:bodyPr wrap="square">
            <a:spAutoFit/>
          </a:bodyPr>
          <a:lstStyle/>
          <a:p>
            <a:pPr algn="l" rtl="0" eaLnBrk="0">
              <a:lnSpc>
                <a:spcPct val="129000"/>
              </a:lnSpc>
            </a:pPr>
            <a:endParaRPr lang="zh-CN" altLang="en-US" sz="700" dirty="0">
              <a:solidFill>
                <a:schemeClr val="dk1"/>
              </a:solidFill>
              <a:latin typeface="微软雅黑" panose="020B0503020204020204" charset="-122"/>
              <a:ea typeface="微软雅黑" panose="020B0503020204020204" charset="-122"/>
            </a:endParaRPr>
          </a:p>
          <a:p>
            <a:pPr marL="86995" algn="l" rtl="0" eaLnBrk="0">
              <a:lnSpc>
                <a:spcPct val="95000"/>
              </a:lnSpc>
            </a:pPr>
            <a:r>
              <a:rPr lang="zh-CN" altLang="en-US" sz="16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lang="zh-CN" altLang="en-US" sz="1600" spc="20" dirty="0">
                <a:solidFill>
                  <a:schemeClr val="dk1"/>
                </a:solidFill>
                <a:latin typeface="微软雅黑" panose="020B0503020204020204" charset="-122"/>
                <a:ea typeface="微软雅黑" panose="020B0503020204020204" charset="-122"/>
                <a:cs typeface="黑体" panose="02010609060101010101" charset="-122"/>
              </a:rPr>
              <a:t>术</a:t>
            </a:r>
            <a:endParaRPr lang="zh-CN" altLang="en-US" sz="1600" spc="20" dirty="0">
              <a:solidFill>
                <a:schemeClr val="dk1"/>
              </a:solidFill>
              <a:latin typeface="微软雅黑" panose="020B0503020204020204" charset="-122"/>
              <a:ea typeface="微软雅黑" panose="020B0503020204020204" charset="-122"/>
              <a:cs typeface="黑体" panose="02010609060101010101" charset="-122"/>
            </a:endParaRPr>
          </a:p>
        </p:txBody>
      </p:sp>
    </p:spTree>
    <p:custDataLst>
      <p:tags r:id="rId1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8" name="图片 17"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7" name="图片 1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19"/>
          <p:cNvSpPr/>
          <p:nvPr/>
        </p:nvSpPr>
        <p:spPr>
          <a:xfrm>
            <a:off x="4890779" y="4912913"/>
            <a:ext cx="6215371" cy="1346835"/>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spcBef>
                <a:spcPts val="845"/>
              </a:spcBef>
            </a:pPr>
            <a:r>
              <a:rPr sz="1200" spc="50" dirty="0" err="1">
                <a:solidFill>
                  <a:srgbClr val="000000"/>
                </a:solidFill>
                <a:latin typeface="微软雅黑" panose="020B0503020204020204" charset="-122"/>
                <a:ea typeface="微软雅黑" panose="020B0503020204020204" charset="-122"/>
                <a:cs typeface="微软雅黑" panose="020B0503020204020204" charset="-122"/>
              </a:rPr>
              <a:t>测量放大器具有以下特</a:t>
            </a:r>
            <a:r>
              <a:rPr sz="1200" spc="20" dirty="0" err="1">
                <a:solidFill>
                  <a:srgbClr val="000000"/>
                </a:solidFill>
                <a:latin typeface="微软雅黑" panose="020B0503020204020204" charset="-122"/>
                <a:ea typeface="微软雅黑" panose="020B0503020204020204" charset="-122"/>
                <a:cs typeface="微软雅黑" panose="020B0503020204020204" charset="-122"/>
              </a:rPr>
              <a:t>点</a:t>
            </a:r>
            <a:r>
              <a:rPr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6035" algn="l" rtl="0" eaLnBrk="0">
              <a:lnSpc>
                <a:spcPct val="97000"/>
              </a:lnSpc>
              <a:spcBef>
                <a:spcPts val="660"/>
              </a:spcBef>
            </a:pPr>
            <a:r>
              <a:rPr sz="1200" spc="40" dirty="0">
                <a:solidFill>
                  <a:srgbClr val="000000"/>
                </a:solidFill>
                <a:latin typeface="微软雅黑" panose="020B0503020204020204" charset="-122"/>
                <a:ea typeface="微软雅黑" panose="020B0503020204020204" charset="-122"/>
                <a:cs typeface="微软雅黑" panose="020B0503020204020204" charset="-122"/>
              </a:rPr>
              <a:t>(1)测量放大器是一种带有精密差动电压增益的元件</a:t>
            </a:r>
            <a:r>
              <a:rPr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6035" algn="l" rtl="0" eaLnBrk="0">
              <a:lnSpc>
                <a:spcPct val="97000"/>
              </a:lnSpc>
              <a:spcBef>
                <a:spcPts val="590"/>
              </a:spcBef>
            </a:pPr>
            <a:r>
              <a:rPr sz="1200" spc="30" dirty="0">
                <a:solidFill>
                  <a:srgbClr val="000000"/>
                </a:solidFill>
                <a:latin typeface="微软雅黑" panose="020B0503020204020204" charset="-122"/>
                <a:ea typeface="微软雅黑" panose="020B0503020204020204" charset="-122"/>
                <a:cs typeface="微软雅黑" panose="020B0503020204020204" charset="-122"/>
              </a:rPr>
              <a:t>(2)测量放大器具有高输入电阻 、</a:t>
            </a:r>
            <a:r>
              <a:rPr sz="1200" spc="10" dirty="0">
                <a:solidFill>
                  <a:srgbClr val="000000"/>
                </a:solidFill>
                <a:latin typeface="微软雅黑" panose="020B0503020204020204" charset="-122"/>
                <a:ea typeface="微软雅黑" panose="020B0503020204020204" charset="-122"/>
                <a:cs typeface="微软雅黑" panose="020B0503020204020204" charset="-122"/>
              </a:rPr>
              <a:t>低</a:t>
            </a:r>
            <a:r>
              <a:rPr sz="1200" spc="0" dirty="0">
                <a:solidFill>
                  <a:srgbClr val="000000"/>
                </a:solidFill>
                <a:latin typeface="微软雅黑" panose="020B0503020204020204" charset="-122"/>
                <a:ea typeface="微软雅黑" panose="020B0503020204020204" charset="-122"/>
                <a:cs typeface="微软雅黑" panose="020B0503020204020204" charset="-122"/>
              </a:rPr>
              <a:t>输出电阻。</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6035" algn="l" rtl="0" eaLnBrk="0">
              <a:lnSpc>
                <a:spcPct val="97000"/>
              </a:lnSpc>
              <a:spcBef>
                <a:spcPts val="590"/>
              </a:spcBef>
            </a:pPr>
            <a:r>
              <a:rPr sz="1200" spc="20" dirty="0">
                <a:solidFill>
                  <a:srgbClr val="000000"/>
                </a:solidFill>
                <a:latin typeface="微软雅黑" panose="020B0503020204020204" charset="-122"/>
                <a:ea typeface="微软雅黑" panose="020B0503020204020204" charset="-122"/>
                <a:cs typeface="微软雅黑" panose="020B0503020204020204" charset="-122"/>
              </a:rPr>
              <a:t>(3)测量放大器具有强抗共模干扰能力 、低温漂 、低失调电压和高稳定增</a:t>
            </a:r>
            <a:r>
              <a:rPr sz="1200" spc="0" dirty="0">
                <a:solidFill>
                  <a:srgbClr val="000000"/>
                </a:solidFill>
                <a:latin typeface="微软雅黑" panose="020B0503020204020204" charset="-122"/>
                <a:ea typeface="微软雅黑" panose="020B0503020204020204" charset="-122"/>
                <a:cs typeface="微软雅黑" panose="020B0503020204020204" charset="-122"/>
              </a:rPr>
              <a:t>益等特点。</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0000"/>
              </a:lnSpc>
            </a:pP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26035" algn="l" rtl="0" eaLnBrk="0">
              <a:lnSpc>
                <a:spcPct val="98000"/>
              </a:lnSpc>
              <a:spcBef>
                <a:spcPts val="5"/>
              </a:spcBef>
            </a:pPr>
            <a:r>
              <a:rPr sz="1200" spc="40" dirty="0">
                <a:solidFill>
                  <a:srgbClr val="000000"/>
                </a:solidFill>
                <a:latin typeface="微软雅黑" panose="020B0503020204020204" charset="-122"/>
                <a:ea typeface="微软雅黑" panose="020B0503020204020204" charset="-122"/>
                <a:cs typeface="微软雅黑" panose="020B0503020204020204" charset="-122"/>
              </a:rPr>
              <a:t>(4)测量放大器在检测微弱信号的系统中被广泛用作前置放大器。</a:t>
            </a:r>
            <a:endParaRPr lang="en-US" altLang="en-US" sz="1200" spc="4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20"/>
          <p:cNvPicPr>
            <a:picLocks noChangeAspect="1"/>
          </p:cNvPicPr>
          <p:nvPr/>
        </p:nvPicPr>
        <p:blipFill>
          <a:blip r:embed="rId5"/>
          <a:stretch>
            <a:fillRect/>
          </a:stretch>
        </p:blipFill>
        <p:spPr>
          <a:xfrm>
            <a:off x="2442768" y="1917516"/>
            <a:ext cx="3014319" cy="1501000"/>
          </a:xfrm>
          <a:prstGeom prst="rect">
            <a:avLst/>
          </a:prstGeom>
        </p:spPr>
      </p:pic>
      <p:pic>
        <p:nvPicPr>
          <p:cNvPr id="4" name="picture 121"/>
          <p:cNvPicPr>
            <a:picLocks noChangeAspect="1"/>
          </p:cNvPicPr>
          <p:nvPr/>
        </p:nvPicPr>
        <p:blipFill>
          <a:blip r:embed="rId6"/>
          <a:stretch>
            <a:fillRect/>
          </a:stretch>
        </p:blipFill>
        <p:spPr>
          <a:xfrm>
            <a:off x="615154" y="5015431"/>
            <a:ext cx="2656941" cy="1478813"/>
          </a:xfrm>
          <a:prstGeom prst="rect">
            <a:avLst/>
          </a:prstGeom>
        </p:spPr>
      </p:pic>
      <p:sp>
        <p:nvSpPr>
          <p:cNvPr id="5" name="textbox 122"/>
          <p:cNvSpPr/>
          <p:nvPr>
            <p:custDataLst>
              <p:tags r:id="rId7"/>
            </p:custDataLst>
          </p:nvPr>
        </p:nvSpPr>
        <p:spPr>
          <a:xfrm>
            <a:off x="255956" y="1396728"/>
            <a:ext cx="10602544" cy="617855"/>
          </a:xfrm>
          <a:prstGeom prst="rect">
            <a:avLst/>
          </a:prstGeom>
        </p:spPr>
        <p:txBody>
          <a:bodyPr vert="horz" wrap="square" lIns="0" tIns="0" rIns="0" bIns="0"/>
          <a:lstStyle/>
          <a:p>
            <a:pPr algn="l" rtl="0" eaLnBrk="0">
              <a:lnSpc>
                <a:spcPct val="88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6000"/>
              </a:lnSpc>
            </a:pPr>
            <a:r>
              <a:rPr sz="1100" spc="20" dirty="0">
                <a:solidFill>
                  <a:schemeClr val="dk1"/>
                </a:solidFill>
                <a:latin typeface="微软雅黑" panose="020B0503020204020204" charset="-122"/>
                <a:ea typeface="微软雅黑" panose="020B0503020204020204" charset="-122"/>
                <a:cs typeface="微软雅黑" panose="020B0503020204020204" charset="-122"/>
              </a:rPr>
              <a:t>集成运放交流电压同相放大器的内部电路如图 10－</a:t>
            </a:r>
            <a:r>
              <a:rPr sz="1100" spc="10" dirty="0">
                <a:solidFill>
                  <a:schemeClr val="dk1"/>
                </a:solidFill>
                <a:latin typeface="微软雅黑" panose="020B0503020204020204" charset="-122"/>
                <a:ea typeface="微软雅黑" panose="020B0503020204020204" charset="-122"/>
                <a:cs typeface="微软雅黑" panose="020B0503020204020204" charset="-122"/>
              </a:rPr>
              <a:t>2</a:t>
            </a:r>
            <a:r>
              <a:rPr sz="1100" spc="0" dirty="0">
                <a:solidFill>
                  <a:schemeClr val="dk1"/>
                </a:solidFill>
                <a:latin typeface="微软雅黑" panose="020B0503020204020204" charset="-122"/>
                <a:ea typeface="微软雅黑" panose="020B0503020204020204" charset="-122"/>
                <a:cs typeface="微软雅黑" panose="020B0503020204020204" charset="-122"/>
              </a:rPr>
              <a:t>0 所示，</a:t>
            </a:r>
            <a:r>
              <a:rPr sz="1100" spc="0" dirty="0" err="1">
                <a:solidFill>
                  <a:schemeClr val="dk1"/>
                </a:solidFill>
                <a:latin typeface="微软雅黑" panose="020B0503020204020204" charset="-122"/>
                <a:ea typeface="微软雅黑" panose="020B0503020204020204" charset="-122"/>
                <a:cs typeface="微软雅黑" panose="020B0503020204020204" charset="-122"/>
              </a:rPr>
              <a:t>其比例放大倍数为</a:t>
            </a:r>
            <a:r>
              <a:rPr lang="en-US" sz="110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err="1">
                <a:solidFill>
                  <a:schemeClr val="dk1"/>
                </a:solidFill>
                <a:latin typeface="微软雅黑" panose="020B0503020204020204" charset="-122"/>
                <a:ea typeface="微软雅黑" panose="020B0503020204020204" charset="-122"/>
                <a:cs typeface="微软雅黑" panose="020B0503020204020204" charset="-122"/>
              </a:rPr>
              <a:t>A</a:t>
            </a:r>
            <a:r>
              <a:rPr sz="900" spc="0" baseline="-25000" dirty="0" err="1">
                <a:solidFill>
                  <a:schemeClr val="dk1"/>
                </a:solidFill>
                <a:latin typeface="微软雅黑" panose="020B0503020204020204" charset="-122"/>
                <a:ea typeface="微软雅黑" panose="020B0503020204020204" charset="-122"/>
                <a:cs typeface="微软雅黑" panose="020B0503020204020204" charset="-122"/>
              </a:rPr>
              <a:t>f</a:t>
            </a:r>
            <a:r>
              <a:rPr sz="6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 1</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123"/>
          <p:cNvPicPr>
            <a:picLocks noChangeAspect="1"/>
          </p:cNvPicPr>
          <p:nvPr/>
        </p:nvPicPr>
        <p:blipFill>
          <a:blip r:embed="rId8"/>
          <a:stretch>
            <a:fillRect/>
          </a:stretch>
        </p:blipFill>
        <p:spPr>
          <a:xfrm>
            <a:off x="6598615" y="1382031"/>
            <a:ext cx="133288" cy="323624"/>
          </a:xfrm>
          <a:prstGeom prst="rect">
            <a:avLst/>
          </a:prstGeom>
        </p:spPr>
      </p:pic>
      <p:sp>
        <p:nvSpPr>
          <p:cNvPr id="7" name="textbox 124"/>
          <p:cNvSpPr/>
          <p:nvPr>
            <p:custDataLst>
              <p:tags r:id="rId9"/>
            </p:custDataLst>
          </p:nvPr>
        </p:nvSpPr>
        <p:spPr>
          <a:xfrm>
            <a:off x="0" y="377713"/>
            <a:ext cx="12192000" cy="577406"/>
          </a:xfrm>
          <a:prstGeom prst="rect">
            <a:avLst/>
          </a:prstGeom>
        </p:spPr>
        <p:txBody>
          <a:bodyPr vert="horz" wrap="square" lIns="0" tIns="0" rIns="0" bIns="0"/>
          <a:lstStyle/>
          <a:p>
            <a:pPr algn="l" rtl="0" eaLnBrk="0">
              <a:lnSpc>
                <a:spcPct val="75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7495" algn="l" rtl="0" eaLnBrk="0">
              <a:lnSpc>
                <a:spcPct val="122000"/>
              </a:lnSpc>
            </a:pPr>
            <a:r>
              <a:rPr sz="1100" spc="20" dirty="0">
                <a:solidFill>
                  <a:schemeClr val="dk1"/>
                </a:solidFill>
                <a:latin typeface="微软雅黑" panose="020B0503020204020204" charset="-122"/>
                <a:ea typeface="微软雅黑" panose="020B0503020204020204" charset="-122"/>
                <a:cs typeface="微软雅黑" panose="020B0503020204020204" charset="-122"/>
              </a:rPr>
              <a:t>图 10－19 实际上是在图 10－17 的基础上增加了一级求和</a:t>
            </a:r>
            <a:r>
              <a:rPr sz="1100" spc="10" dirty="0">
                <a:solidFill>
                  <a:schemeClr val="dk1"/>
                </a:solidFill>
                <a:latin typeface="微软雅黑" panose="020B0503020204020204" charset="-122"/>
                <a:ea typeface="微软雅黑" panose="020B0503020204020204" charset="-122"/>
                <a:cs typeface="微软雅黑" panose="020B0503020204020204" charset="-122"/>
              </a:rPr>
              <a:t>电</a:t>
            </a:r>
            <a:r>
              <a:rPr sz="1100" spc="0" dirty="0">
                <a:solidFill>
                  <a:schemeClr val="dk1"/>
                </a:solidFill>
                <a:latin typeface="微软雅黑" panose="020B0503020204020204" charset="-122"/>
                <a:ea typeface="微软雅黑" panose="020B0503020204020204" charset="-122"/>
                <a:cs typeface="微软雅黑" panose="020B0503020204020204" charset="-122"/>
              </a:rPr>
              <a:t>路 A</a:t>
            </a:r>
            <a:r>
              <a:rPr sz="1050"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100" spc="0" dirty="0">
                <a:solidFill>
                  <a:schemeClr val="dk1"/>
                </a:solidFill>
                <a:latin typeface="微软雅黑" panose="020B0503020204020204" charset="-122"/>
                <a:ea typeface="微软雅黑" panose="020B0503020204020204" charset="-122"/>
                <a:cs typeface="微软雅黑" panose="020B0503020204020204" charset="-122"/>
              </a:rPr>
              <a:t>和一级反相电路 A</a:t>
            </a:r>
            <a:r>
              <a:rPr sz="1050" spc="0" baseline="-23000" dirty="0">
                <a:solidFill>
                  <a:schemeClr val="dk1"/>
                </a:solidFill>
                <a:latin typeface="微软雅黑" panose="020B0503020204020204" charset="-122"/>
                <a:ea typeface="微软雅黑" panose="020B0503020204020204" charset="-122"/>
                <a:cs typeface="微软雅黑" panose="020B0503020204020204" charset="-122"/>
              </a:rPr>
              <a:t>3</a:t>
            </a:r>
            <a:r>
              <a:rPr sz="700" spc="0" dirty="0">
                <a:solidFill>
                  <a:schemeClr val="dk1"/>
                </a:solidFill>
                <a:latin typeface="微软雅黑" panose="020B0503020204020204" charset="-122"/>
                <a:ea typeface="微软雅黑" panose="020B0503020204020204" charset="-122"/>
                <a:cs typeface="微软雅黑" panose="020B0503020204020204" charset="-122"/>
              </a:rPr>
              <a:t>，</a:t>
            </a:r>
            <a:r>
              <a:rPr sz="1100" spc="30" dirty="0">
                <a:solidFill>
                  <a:schemeClr val="dk1"/>
                </a:solidFill>
                <a:latin typeface="微软雅黑" panose="020B0503020204020204" charset="-122"/>
                <a:ea typeface="微软雅黑" panose="020B0503020204020204" charset="-122"/>
                <a:cs typeface="微软雅黑" panose="020B0503020204020204" charset="-122"/>
              </a:rPr>
              <a:t>其电路形成的线性放大器的非线性偏差很小，常用在要求较高精度的测量电</a:t>
            </a:r>
            <a:r>
              <a:rPr sz="1100" spc="10" dirty="0">
                <a:solidFill>
                  <a:schemeClr val="dk1"/>
                </a:solidFill>
                <a:latin typeface="微软雅黑" panose="020B0503020204020204" charset="-122"/>
                <a:ea typeface="微软雅黑" panose="020B0503020204020204" charset="-122"/>
                <a:cs typeface="微软雅黑" panose="020B0503020204020204" charset="-122"/>
              </a:rPr>
              <a:t>路</a:t>
            </a:r>
            <a:r>
              <a:rPr sz="1100" spc="0" dirty="0">
                <a:solidFill>
                  <a:schemeClr val="dk1"/>
                </a:solidFill>
                <a:latin typeface="微软雅黑" panose="020B0503020204020204" charset="-122"/>
                <a:ea typeface="微软雅黑" panose="020B0503020204020204" charset="-122"/>
                <a:cs typeface="微软雅黑" panose="020B0503020204020204" charset="-122"/>
              </a:rPr>
              <a:t>中。</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26"/>
          <p:cNvSpPr/>
          <p:nvPr>
            <p:custDataLst>
              <p:tags r:id="rId10"/>
            </p:custDataLst>
          </p:nvPr>
        </p:nvSpPr>
        <p:spPr>
          <a:xfrm>
            <a:off x="2452293" y="3696860"/>
            <a:ext cx="3723958" cy="373484"/>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70" dirty="0">
                <a:solidFill>
                  <a:schemeClr val="dk1"/>
                </a:solidFill>
                <a:latin typeface="微软雅黑" panose="020B0503020204020204" charset="-122"/>
                <a:ea typeface="微软雅黑" panose="020B0503020204020204" charset="-122"/>
                <a:cs typeface="微软雅黑" panose="020B0503020204020204" charset="-122"/>
              </a:rPr>
              <a:t>图 10－20  集成运放交流电压同相放大器的内</a:t>
            </a:r>
            <a:r>
              <a:rPr sz="1000" spc="10" dirty="0">
                <a:solidFill>
                  <a:schemeClr val="dk1"/>
                </a:solidFill>
                <a:latin typeface="微软雅黑" panose="020B0503020204020204" charset="-122"/>
                <a:ea typeface="微软雅黑" panose="020B0503020204020204" charset="-122"/>
                <a:cs typeface="微软雅黑" panose="020B0503020204020204" charset="-122"/>
              </a:rPr>
              <a:t>部</a:t>
            </a:r>
            <a:r>
              <a:rPr sz="10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27"/>
          <p:cNvSpPr/>
          <p:nvPr>
            <p:custDataLst>
              <p:tags r:id="rId11"/>
            </p:custDataLst>
          </p:nvPr>
        </p:nvSpPr>
        <p:spPr>
          <a:xfrm>
            <a:off x="176360" y="4689184"/>
            <a:ext cx="4139089" cy="326247"/>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100" spc="-20" dirty="0">
                <a:solidFill>
                  <a:schemeClr val="dk1"/>
                </a:solidFill>
                <a:latin typeface="微软雅黑" panose="020B0503020204020204" charset="-122"/>
                <a:ea typeface="微软雅黑" panose="020B0503020204020204" charset="-122"/>
                <a:cs typeface="微软雅黑" panose="020B0503020204020204" charset="-122"/>
              </a:rPr>
              <a:t>三运放结构的测量放大电路如图</a:t>
            </a:r>
            <a:r>
              <a:rPr sz="1100" spc="0" dirty="0">
                <a:solidFill>
                  <a:schemeClr val="dk1"/>
                </a:solidFill>
                <a:latin typeface="微软雅黑" panose="020B0503020204020204" charset="-122"/>
                <a:ea typeface="微软雅黑" panose="020B0503020204020204" charset="-122"/>
                <a:cs typeface="微软雅黑" panose="020B0503020204020204" charset="-122"/>
              </a:rPr>
              <a:t> 10－21 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128"/>
          <p:cNvSpPr/>
          <p:nvPr>
            <p:custDataLst>
              <p:tags r:id="rId12"/>
            </p:custDataLst>
          </p:nvPr>
        </p:nvSpPr>
        <p:spPr>
          <a:xfrm>
            <a:off x="119558" y="847203"/>
            <a:ext cx="3271342" cy="335358"/>
          </a:xfrm>
          <a:prstGeom prst="rect">
            <a:avLst/>
          </a:prstGeom>
        </p:spPr>
        <p:txBody>
          <a:bodyPr vert="horz" wrap="square" lIns="0" tIns="0" rIns="0" bIns="0"/>
          <a:lstStyle/>
          <a:p>
            <a:pPr algn="l" rtl="0" eaLnBrk="0">
              <a:lnSpc>
                <a:spcPct val="78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600" spc="20" dirty="0">
                <a:solidFill>
                  <a:schemeClr val="dk1"/>
                </a:solidFill>
                <a:latin typeface="微软雅黑" panose="020B0503020204020204" charset="-122"/>
                <a:ea typeface="微软雅黑" panose="020B0503020204020204" charset="-122"/>
                <a:cs typeface="微软雅黑" panose="020B0503020204020204" charset="-122"/>
              </a:rPr>
              <a:t>10. 2. 4 </a:t>
            </a:r>
            <a:r>
              <a:rPr sz="1600" spc="10" dirty="0">
                <a:solidFill>
                  <a:schemeClr val="dk1"/>
                </a:solidFill>
                <a:latin typeface="微软雅黑" panose="020B0503020204020204" charset="-122"/>
                <a:ea typeface="微软雅黑" panose="020B0503020204020204" charset="-122"/>
                <a:cs typeface="微软雅黑" panose="020B0503020204020204" charset="-122"/>
              </a:rPr>
              <a:t> </a:t>
            </a:r>
            <a:r>
              <a:rPr sz="1600" spc="0" dirty="0">
                <a:solidFill>
                  <a:schemeClr val="dk1"/>
                </a:solidFill>
                <a:latin typeface="微软雅黑" panose="020B0503020204020204" charset="-122"/>
                <a:ea typeface="微软雅黑" panose="020B0503020204020204" charset="-122"/>
                <a:cs typeface="微软雅黑" panose="020B0503020204020204" charset="-122"/>
              </a:rPr>
              <a:t>交流电压同相放大器</a:t>
            </a:r>
            <a:endParaRPr lang="en-US"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29"/>
          <p:cNvSpPr/>
          <p:nvPr>
            <p:custDataLst>
              <p:tags r:id="rId13"/>
            </p:custDataLst>
          </p:nvPr>
        </p:nvSpPr>
        <p:spPr>
          <a:xfrm>
            <a:off x="89893" y="114272"/>
            <a:ext cx="2243731" cy="189990"/>
          </a:xfrm>
          <a:prstGeom prst="rect">
            <a:avLst/>
          </a:prstGeom>
        </p:spPr>
        <p:txBody>
          <a:bodyPr vert="horz" wrap="square" lIns="0" tIns="0" rIns="0" bIns="0"/>
          <a:lstStyle/>
          <a:p>
            <a:pPr algn="l" rtl="0" eaLnBrk="0">
              <a:lnSpc>
                <a:spcPct val="82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第 10 章  检测系统的信号处</a:t>
            </a:r>
            <a:r>
              <a:rPr sz="110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1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130"/>
          <p:cNvSpPr/>
          <p:nvPr>
            <p:custDataLst>
              <p:tags r:id="rId14"/>
            </p:custDataLst>
          </p:nvPr>
        </p:nvSpPr>
        <p:spPr>
          <a:xfrm>
            <a:off x="214141" y="4113208"/>
            <a:ext cx="2277694" cy="346370"/>
          </a:xfrm>
          <a:prstGeom prst="rect">
            <a:avLst/>
          </a:prstGeom>
        </p:spPr>
        <p:txBody>
          <a:bodyPr vert="horz" wrap="square" lIns="0" tIns="0" rIns="0" bIns="0"/>
          <a:lstStyle/>
          <a:p>
            <a:pPr algn="l" rtl="0" eaLnBrk="0">
              <a:lnSpc>
                <a:spcPct val="78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600" spc="-20" dirty="0">
                <a:solidFill>
                  <a:schemeClr val="dk1"/>
                </a:solidFill>
                <a:latin typeface="微软雅黑" panose="020B0503020204020204" charset="-122"/>
                <a:ea typeface="微软雅黑" panose="020B0503020204020204" charset="-122"/>
                <a:cs typeface="微软雅黑" panose="020B0503020204020204" charset="-122"/>
              </a:rPr>
              <a:t>10. 2. 5</a:t>
            </a:r>
            <a:r>
              <a:rPr sz="1600" spc="-10" dirty="0">
                <a:solidFill>
                  <a:schemeClr val="dk1"/>
                </a:solidFill>
                <a:latin typeface="微软雅黑" panose="020B0503020204020204" charset="-122"/>
                <a:ea typeface="微软雅黑" panose="020B0503020204020204" charset="-122"/>
                <a:cs typeface="微软雅黑" panose="020B0503020204020204" charset="-122"/>
              </a:rPr>
              <a:t> </a:t>
            </a:r>
            <a:r>
              <a:rPr sz="1600" spc="0" dirty="0">
                <a:solidFill>
                  <a:schemeClr val="dk1"/>
                </a:solidFill>
                <a:latin typeface="微软雅黑" panose="020B0503020204020204" charset="-122"/>
                <a:ea typeface="微软雅黑" panose="020B0503020204020204" charset="-122"/>
                <a:cs typeface="微软雅黑" panose="020B0503020204020204" charset="-122"/>
              </a:rPr>
              <a:t> 测量放大器</a:t>
            </a:r>
            <a:endParaRPr lang="en-US"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952500" y="6451159"/>
            <a:ext cx="5200650" cy="267335"/>
          </a:xfrm>
          <a:prstGeom prst="rect">
            <a:avLst/>
          </a:prstGeom>
          <a:noFill/>
        </p:spPr>
        <p:txBody>
          <a:bodyPr wrap="square" rtlCol="0">
            <a:spAutoFit/>
          </a:bodyPr>
          <a:lstStyle/>
          <a:p>
            <a:pPr marL="1381760" algn="l" rtl="0" eaLnBrk="0">
              <a:lnSpc>
                <a:spcPts val="1375"/>
              </a:lnSpc>
            </a:pP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60" dirty="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60" dirty="0">
                <a:solidFill>
                  <a:srgbClr val="000000"/>
                </a:solidFill>
                <a:latin typeface="微软雅黑" panose="020B0503020204020204" charset="-122"/>
                <a:ea typeface="微软雅黑" panose="020B0503020204020204" charset="-122"/>
                <a:cs typeface="微软雅黑" panose="020B0503020204020204" charset="-122"/>
              </a:rPr>
              <a:t>21  </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三运放结构的测量</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放</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大电路</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9" name="图片 1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8" name="图片 17"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35"/>
          <p:cNvSpPr/>
          <p:nvPr/>
        </p:nvSpPr>
        <p:spPr>
          <a:xfrm>
            <a:off x="-2456" y="851466"/>
            <a:ext cx="12284702" cy="1723389"/>
          </a:xfrm>
          <a:prstGeom prst="rect">
            <a:avLst/>
          </a:prstGeom>
        </p:spPr>
        <p:txBody>
          <a:bodyPr vert="horz" wrap="square" lIns="0" tIns="0" rIns="0" bIns="0"/>
          <a:lstStyle/>
          <a:p>
            <a:pPr algn="l" rtl="0" eaLnBrk="0">
              <a:lnSpc>
                <a:spcPct val="72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9000"/>
              </a:lnSpc>
            </a:pPr>
            <a:r>
              <a:rPr sz="1100" spc="80" dirty="0">
                <a:solidFill>
                  <a:srgbClr val="000000"/>
                </a:solidFill>
                <a:latin typeface="微软雅黑" panose="020B0503020204020204" charset="-122"/>
                <a:ea typeface="微软雅黑" panose="020B0503020204020204" charset="-122"/>
                <a:cs typeface="微软雅黑" panose="020B0503020204020204" charset="-122"/>
              </a:rPr>
              <a:t>程控增益放大器是自动检测系统和智能仪器中实现量程增益自动转换和调整</a:t>
            </a:r>
            <a:r>
              <a:rPr sz="1100" spc="30" dirty="0">
                <a:solidFill>
                  <a:srgbClr val="000000"/>
                </a:solidFill>
                <a:latin typeface="微软雅黑" panose="020B0503020204020204" charset="-122"/>
                <a:ea typeface="微软雅黑" panose="020B0503020204020204" charset="-122"/>
                <a:cs typeface="微软雅黑" panose="020B0503020204020204" charset="-122"/>
              </a:rPr>
              <a:t>信</a:t>
            </a:r>
            <a:r>
              <a:rPr sz="1100" spc="0" dirty="0">
                <a:solidFill>
                  <a:srgbClr val="000000"/>
                </a:solidFill>
                <a:latin typeface="微软雅黑" panose="020B0503020204020204" charset="-122"/>
                <a:ea typeface="微软雅黑" panose="020B0503020204020204" charset="-122"/>
                <a:cs typeface="微软雅黑" panose="020B0503020204020204" charset="-122"/>
              </a:rPr>
              <a:t>号电 </a:t>
            </a:r>
            <a:r>
              <a:rPr sz="1100" spc="40" dirty="0">
                <a:solidFill>
                  <a:srgbClr val="000000"/>
                </a:solidFill>
                <a:latin typeface="微软雅黑" panose="020B0503020204020204" charset="-122"/>
                <a:ea typeface="微软雅黑" panose="020B0503020204020204" charset="-122"/>
                <a:cs typeface="微软雅黑" panose="020B0503020204020204" charset="-122"/>
              </a:rPr>
              <a:t>平的重要元件，由运算放大器 、模拟开关驱动电路和电阻网络组成。 其基本形式可</a:t>
            </a:r>
            <a:r>
              <a:rPr sz="1100" spc="0" dirty="0">
                <a:solidFill>
                  <a:srgbClr val="000000"/>
                </a:solidFill>
                <a:latin typeface="微软雅黑" panose="020B0503020204020204" charset="-122"/>
                <a:ea typeface="微软雅黑" panose="020B0503020204020204" charset="-122"/>
                <a:cs typeface="微软雅黑" panose="020B0503020204020204" charset="-122"/>
              </a:rPr>
              <a:t>分为 </a:t>
            </a:r>
            <a:r>
              <a:rPr sz="1100" spc="30" dirty="0">
                <a:solidFill>
                  <a:srgbClr val="000000"/>
                </a:solidFill>
                <a:latin typeface="微软雅黑" panose="020B0503020204020204" charset="-122"/>
                <a:ea typeface="微软雅黑" panose="020B0503020204020204" charset="-122"/>
                <a:cs typeface="微软雅黑" panose="020B0503020204020204" charset="-122"/>
              </a:rPr>
              <a:t>反相输入和同相</a:t>
            </a:r>
            <a:r>
              <a:rPr sz="1100" spc="20" dirty="0">
                <a:solidFill>
                  <a:srgbClr val="000000"/>
                </a:solidFill>
                <a:latin typeface="微软雅黑" panose="020B0503020204020204" charset="-122"/>
                <a:ea typeface="微软雅黑" panose="020B0503020204020204" charset="-122"/>
                <a:cs typeface="微软雅黑" panose="020B0503020204020204" charset="-122"/>
              </a:rPr>
              <a:t>输</a:t>
            </a:r>
            <a:r>
              <a:rPr sz="1100" spc="0" dirty="0">
                <a:solidFill>
                  <a:srgbClr val="000000"/>
                </a:solidFill>
                <a:latin typeface="微软雅黑" panose="020B0503020204020204" charset="-122"/>
                <a:ea typeface="微软雅黑" panose="020B0503020204020204" charset="-122"/>
                <a:cs typeface="微软雅黑" panose="020B0503020204020204" charset="-122"/>
              </a:rPr>
              <a:t>入。</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ts val="1300"/>
              </a:lnSpc>
              <a:spcBef>
                <a:spcPts val="590"/>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1 . 反相输入程</a:t>
            </a:r>
            <a:r>
              <a:rPr sz="1100" spc="0" dirty="0">
                <a:solidFill>
                  <a:srgbClr val="000000"/>
                </a:solidFill>
                <a:latin typeface="微软雅黑" panose="020B0503020204020204" charset="-122"/>
                <a:ea typeface="微软雅黑" panose="020B0503020204020204" charset="-122"/>
                <a:cs typeface="微软雅黑" panose="020B0503020204020204" charset="-122"/>
              </a:rPr>
              <a:t>控增益放大器</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6000"/>
              </a:lnSpc>
              <a:spcBef>
                <a:spcPts val="515"/>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反相输入程控增益放大器的内部电路如图 </a:t>
            </a:r>
            <a:r>
              <a:rPr sz="1100" spc="10" dirty="0">
                <a:solidFill>
                  <a:srgbClr val="000000"/>
                </a:solidFill>
                <a:latin typeface="微软雅黑" panose="020B0503020204020204" charset="-122"/>
                <a:ea typeface="微软雅黑" panose="020B0503020204020204" charset="-122"/>
                <a:cs typeface="微软雅黑" panose="020B0503020204020204" charset="-122"/>
              </a:rPr>
              <a:t>1</a:t>
            </a:r>
            <a:r>
              <a:rPr sz="1100" spc="0" dirty="0">
                <a:solidFill>
                  <a:srgbClr val="000000"/>
                </a:solidFill>
                <a:latin typeface="微软雅黑" panose="020B0503020204020204" charset="-122"/>
                <a:ea typeface="微软雅黑" panose="020B0503020204020204" charset="-122"/>
                <a:cs typeface="微软雅黑" panose="020B0503020204020204" charset="-122"/>
              </a:rPr>
              <a:t>0－22 所示，其比例放大倍数为</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329815" algn="l" rtl="0" eaLnBrk="0">
              <a:lnSpc>
                <a:spcPts val="1560"/>
              </a:lnSpc>
              <a:spcBef>
                <a:spcPts val="1065"/>
              </a:spcBef>
            </a:pPr>
            <a:r>
              <a:rPr sz="1600" spc="0" baseline="7000" dirty="0">
                <a:solidFill>
                  <a:srgbClr val="000000"/>
                </a:solidFill>
                <a:latin typeface="微软雅黑" panose="020B0503020204020204" charset="-122"/>
                <a:ea typeface="微软雅黑" panose="020B0503020204020204" charset="-122"/>
                <a:cs typeface="微软雅黑" panose="020B0503020204020204" charset="-122"/>
              </a:rPr>
              <a:t>A</a:t>
            </a:r>
            <a:r>
              <a:rPr sz="1000" spc="0" baseline="-21000" dirty="0">
                <a:solidFill>
                  <a:srgbClr val="000000"/>
                </a:solidFill>
                <a:latin typeface="微软雅黑" panose="020B0503020204020204" charset="-122"/>
                <a:ea typeface="微软雅黑" panose="020B0503020204020204" charset="-122"/>
                <a:cs typeface="微软雅黑" panose="020B0503020204020204" charset="-122"/>
              </a:rPr>
              <a:t>f</a:t>
            </a:r>
            <a:r>
              <a:rPr sz="600" spc="-10" dirty="0">
                <a:solidFill>
                  <a:srgbClr val="000000"/>
                </a:solidFill>
                <a:latin typeface="微软雅黑" panose="020B0503020204020204" charset="-122"/>
                <a:ea typeface="微软雅黑" panose="020B0503020204020204" charset="-122"/>
                <a:cs typeface="微软雅黑" panose="020B0503020204020204" charset="-122"/>
              </a:rPr>
              <a:t> </a:t>
            </a:r>
            <a:r>
              <a:rPr sz="1050" spc="-10" dirty="0">
                <a:solidFill>
                  <a:srgbClr val="000000"/>
                </a:solidFill>
                <a:latin typeface="微软雅黑" panose="020B0503020204020204" charset="-122"/>
                <a:ea typeface="微软雅黑" panose="020B0503020204020204" charset="-122"/>
                <a:cs typeface="微软雅黑" panose="020B0503020204020204" charset="-122"/>
              </a:rPr>
              <a:t>＝</a:t>
            </a:r>
            <a:r>
              <a:rPr sz="105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7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ts val="1215"/>
              </a:lnSpc>
            </a:pPr>
            <a:r>
              <a:rPr sz="1100" spc="10" dirty="0">
                <a:solidFill>
                  <a:srgbClr val="000000"/>
                </a:solidFill>
                <a:latin typeface="微软雅黑" panose="020B0503020204020204" charset="-122"/>
                <a:ea typeface="微软雅黑" panose="020B0503020204020204" charset="-122"/>
                <a:cs typeface="微软雅黑" panose="020B0503020204020204" charset="-122"/>
              </a:rPr>
              <a:t>式中，</a:t>
            </a:r>
            <a:r>
              <a:rPr sz="1100" spc="0" dirty="0">
                <a:solidFill>
                  <a:srgbClr val="000000"/>
                </a:solidFill>
                <a:latin typeface="微软雅黑" panose="020B0503020204020204" charset="-122"/>
                <a:ea typeface="微软雅黑" panose="020B0503020204020204" charset="-122"/>
                <a:cs typeface="微软雅黑" panose="020B0503020204020204" charset="-122"/>
              </a:rPr>
              <a:t>R</a:t>
            </a:r>
            <a:r>
              <a:rPr sz="1050" spc="0" baseline="-22000" dirty="0">
                <a:solidFill>
                  <a:srgbClr val="000000"/>
                </a:solidFill>
                <a:latin typeface="微软雅黑" panose="020B0503020204020204" charset="-122"/>
                <a:ea typeface="微软雅黑" panose="020B0503020204020204" charset="-122"/>
                <a:cs typeface="微软雅黑" panose="020B0503020204020204" charset="-122"/>
              </a:rPr>
              <a:t>f</a:t>
            </a:r>
            <a:r>
              <a:rPr sz="700" spc="10" dirty="0">
                <a:solidFill>
                  <a:srgbClr val="000000"/>
                </a:solidFill>
                <a:latin typeface="微软雅黑" panose="020B0503020204020204" charset="-122"/>
                <a:ea typeface="微软雅黑" panose="020B0503020204020204" charset="-122"/>
                <a:cs typeface="微软雅黑" panose="020B0503020204020204" charset="-122"/>
              </a:rPr>
              <a:t> </a:t>
            </a:r>
            <a:r>
              <a:rPr sz="1100" spc="10" dirty="0">
                <a:solidFill>
                  <a:srgbClr val="000000"/>
                </a:solidFill>
                <a:latin typeface="微软雅黑" panose="020B0503020204020204" charset="-122"/>
                <a:ea typeface="微软雅黑" panose="020B0503020204020204" charset="-122"/>
                <a:cs typeface="微软雅黑" panose="020B0503020204020204" charset="-122"/>
              </a:rPr>
              <a:t>为</a:t>
            </a:r>
            <a:r>
              <a:rPr sz="1100" spc="0" dirty="0">
                <a:solidFill>
                  <a:srgbClr val="000000"/>
                </a:solidFill>
                <a:latin typeface="微软雅黑" panose="020B0503020204020204" charset="-122"/>
                <a:ea typeface="微软雅黑" panose="020B0503020204020204" charset="-122"/>
                <a:cs typeface="微软雅黑" panose="020B0503020204020204" charset="-122"/>
              </a:rPr>
              <a:t> R</a:t>
            </a:r>
            <a:r>
              <a:rPr sz="1050" spc="0" baseline="-22000" dirty="0">
                <a:solidFill>
                  <a:srgbClr val="000000"/>
                </a:solidFill>
                <a:latin typeface="微软雅黑" panose="020B0503020204020204" charset="-122"/>
                <a:ea typeface="微软雅黑" panose="020B0503020204020204" charset="-122"/>
                <a:cs typeface="微软雅黑" panose="020B0503020204020204" charset="-122"/>
              </a:rPr>
              <a:t>1</a:t>
            </a:r>
            <a:r>
              <a:rPr sz="7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、R</a:t>
            </a:r>
            <a:r>
              <a:rPr sz="1050" spc="0" baseline="-22000" dirty="0">
                <a:solidFill>
                  <a:srgbClr val="000000"/>
                </a:solidFill>
                <a:latin typeface="微软雅黑" panose="020B0503020204020204" charset="-122"/>
                <a:ea typeface="微软雅黑" panose="020B0503020204020204" charset="-122"/>
                <a:cs typeface="微软雅黑" panose="020B0503020204020204" charset="-122"/>
              </a:rPr>
              <a:t>2</a:t>
            </a:r>
            <a:r>
              <a:rPr sz="7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、R</a:t>
            </a:r>
            <a:r>
              <a:rPr sz="1050" spc="0" baseline="-22000" dirty="0">
                <a:solidFill>
                  <a:srgbClr val="000000"/>
                </a:solidFill>
                <a:latin typeface="微软雅黑" panose="020B0503020204020204" charset="-122"/>
                <a:ea typeface="微软雅黑" panose="020B0503020204020204" charset="-122"/>
                <a:cs typeface="微软雅黑" panose="020B0503020204020204" charset="-122"/>
              </a:rPr>
              <a:t>3</a:t>
            </a:r>
            <a:r>
              <a:rPr sz="7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的等效电阻。</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36"/>
          <p:cNvPicPr>
            <a:picLocks noChangeAspect="1"/>
          </p:cNvPicPr>
          <p:nvPr/>
        </p:nvPicPr>
        <p:blipFill>
          <a:blip r:embed="rId5"/>
          <a:stretch>
            <a:fillRect/>
          </a:stretch>
        </p:blipFill>
        <p:spPr>
          <a:xfrm>
            <a:off x="2742184" y="1925996"/>
            <a:ext cx="128155" cy="294968"/>
          </a:xfrm>
          <a:prstGeom prst="rect">
            <a:avLst/>
          </a:prstGeom>
        </p:spPr>
      </p:pic>
      <p:sp>
        <p:nvSpPr>
          <p:cNvPr id="4" name="textbox 137"/>
          <p:cNvSpPr/>
          <p:nvPr>
            <p:custDataLst>
              <p:tags r:id="rId6"/>
            </p:custDataLst>
          </p:nvPr>
        </p:nvSpPr>
        <p:spPr>
          <a:xfrm>
            <a:off x="42115" y="3448226"/>
            <a:ext cx="11853150" cy="1701800"/>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5590" indent="1143000" algn="l" rtl="0" eaLnBrk="0">
              <a:lnSpc>
                <a:spcPct val="160000"/>
              </a:lnSpc>
            </a:pPr>
            <a:r>
              <a:rPr sz="900" spc="60" dirty="0">
                <a:solidFill>
                  <a:schemeClr val="dk1"/>
                </a:solidFill>
                <a:latin typeface="微软雅黑" panose="020B0503020204020204" charset="-122"/>
                <a:ea typeface="微软雅黑" panose="020B0503020204020204" charset="-122"/>
                <a:cs typeface="微软雅黑" panose="020B0503020204020204" charset="-122"/>
              </a:rPr>
              <a:t>图 10－22  反相输入程控增益放大器的内部电</a:t>
            </a:r>
            <a:r>
              <a:rPr sz="900" spc="40" dirty="0">
                <a:solidFill>
                  <a:schemeClr val="dk1"/>
                </a:solidFill>
                <a:latin typeface="微软雅黑" panose="020B0503020204020204" charset="-122"/>
                <a:ea typeface="微软雅黑" panose="020B0503020204020204" charset="-122"/>
                <a:cs typeface="微软雅黑" panose="020B0503020204020204" charset="-122"/>
              </a:rPr>
              <a:t>路</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050" spc="30" dirty="0">
                <a:solidFill>
                  <a:schemeClr val="dk1"/>
                </a:solidFill>
                <a:latin typeface="微软雅黑" panose="020B0503020204020204" charset="-122"/>
                <a:ea typeface="微软雅黑" panose="020B0503020204020204" charset="-122"/>
                <a:cs typeface="微软雅黑" panose="020B0503020204020204" charset="-122"/>
              </a:rPr>
              <a:t>2. 同相输入程控增益放大</a:t>
            </a:r>
            <a:r>
              <a:rPr sz="105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290830" algn="l" rtl="0" eaLnBrk="0">
              <a:lnSpc>
                <a:spcPct val="96000"/>
              </a:lnSpc>
              <a:spcBef>
                <a:spcPts val="51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同相输入程控增益放大器的内部电路如图 10－23 所示，</a:t>
            </a:r>
            <a:r>
              <a:rPr sz="1000" spc="0" dirty="0">
                <a:solidFill>
                  <a:schemeClr val="dk1"/>
                </a:solidFill>
                <a:latin typeface="微软雅黑" panose="020B0503020204020204" charset="-122"/>
                <a:ea typeface="微软雅黑" panose="020B0503020204020204" charset="-122"/>
                <a:cs typeface="微软雅黑" panose="020B0503020204020204" charset="-122"/>
              </a:rPr>
              <a:t>其比例放大倍数为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233930" algn="l" rtl="0" eaLnBrk="0">
              <a:lnSpc>
                <a:spcPts val="1560"/>
              </a:lnSpc>
              <a:spcBef>
                <a:spcPts val="1065"/>
              </a:spcBef>
            </a:pPr>
            <a:r>
              <a:rPr sz="1400" spc="-20" baseline="72000" dirty="0">
                <a:solidFill>
                  <a:schemeClr val="dk1"/>
                </a:solidFill>
                <a:latin typeface="微软雅黑" panose="020B0503020204020204" charset="-122"/>
                <a:ea typeface="微软雅黑" panose="020B0503020204020204" charset="-122"/>
                <a:cs typeface="微软雅黑" panose="020B0503020204020204" charset="-122"/>
              </a:rPr>
              <a:t>A</a:t>
            </a:r>
            <a:r>
              <a:rPr sz="800" spc="0" baseline="93000" dirty="0">
                <a:solidFill>
                  <a:schemeClr val="dk1"/>
                </a:solidFill>
                <a:latin typeface="微软雅黑" panose="020B0503020204020204" charset="-122"/>
                <a:ea typeface="微软雅黑" panose="020B0503020204020204" charset="-122"/>
                <a:cs typeface="微软雅黑" panose="020B0503020204020204" charset="-122"/>
              </a:rPr>
              <a:t>f</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76000" dirty="0">
                <a:solidFill>
                  <a:schemeClr val="dk1"/>
                </a:solidFill>
                <a:latin typeface="微软雅黑" panose="020B0503020204020204" charset="-122"/>
                <a:ea typeface="微软雅黑" panose="020B0503020204020204" charset="-122"/>
                <a:cs typeface="微软雅黑" panose="020B0503020204020204" charset="-122"/>
              </a:rPr>
              <a:t>＝－</a:t>
            </a:r>
            <a:r>
              <a:rPr lang="en-US" sz="800" baseline="76000" dirty="0">
                <a:solidFill>
                  <a:schemeClr val="dk1"/>
                </a:solidFill>
                <a:latin typeface="微软雅黑" panose="020B0503020204020204" charset="-122"/>
                <a:ea typeface="微软雅黑" panose="020B0503020204020204" charset="-122"/>
                <a:cs typeface="微软雅黑" panose="020B0503020204020204" charset="-122"/>
              </a:rPr>
              <a:t>               </a:t>
            </a:r>
            <a:r>
              <a:rPr sz="900" spc="120" dirty="0" err="1">
                <a:solidFill>
                  <a:schemeClr val="dk1"/>
                </a:solidFill>
                <a:latin typeface="微软雅黑" panose="020B0503020204020204" charset="-122"/>
                <a:ea typeface="微软雅黑" panose="020B0503020204020204" charset="-122"/>
                <a:cs typeface="微软雅黑" panose="020B0503020204020204" charset="-122"/>
              </a:rPr>
              <a:t>式中</a:t>
            </a:r>
            <a:r>
              <a:rPr sz="900" spc="12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R</a:t>
            </a:r>
            <a:r>
              <a:rPr sz="800" spc="0" baseline="-26000" dirty="0">
                <a:solidFill>
                  <a:schemeClr val="dk1"/>
                </a:solidFill>
                <a:latin typeface="微软雅黑" panose="020B0503020204020204" charset="-122"/>
                <a:ea typeface="微软雅黑" panose="020B0503020204020204" charset="-122"/>
                <a:cs typeface="微软雅黑" panose="020B0503020204020204" charset="-122"/>
              </a:rPr>
              <a:t>T</a:t>
            </a:r>
            <a:r>
              <a:rPr sz="500" spc="120" dirty="0">
                <a:solidFill>
                  <a:schemeClr val="dk1"/>
                </a:solidFill>
                <a:latin typeface="微软雅黑" panose="020B0503020204020204" charset="-122"/>
                <a:ea typeface="微软雅黑" panose="020B0503020204020204" charset="-122"/>
                <a:cs typeface="微软雅黑" panose="020B0503020204020204" charset="-122"/>
              </a:rPr>
              <a:t> </a:t>
            </a:r>
            <a:r>
              <a:rPr sz="900" spc="120" dirty="0">
                <a:solidFill>
                  <a:schemeClr val="dk1"/>
                </a:solidFill>
                <a:latin typeface="微软雅黑" panose="020B0503020204020204" charset="-122"/>
                <a:ea typeface="微软雅黑" panose="020B0503020204020204" charset="-122"/>
                <a:cs typeface="微软雅黑" panose="020B0503020204020204" charset="-122"/>
              </a:rPr>
              <a:t>为网络上各电阻之和ꎻ </a:t>
            </a:r>
            <a:r>
              <a:rPr sz="2000" spc="120" baseline="-500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R</a:t>
            </a:r>
            <a:r>
              <a:rPr sz="800" spc="0" baseline="-26000" dirty="0">
                <a:solidFill>
                  <a:schemeClr val="dk1"/>
                </a:solidFill>
                <a:latin typeface="微软雅黑" panose="020B0503020204020204" charset="-122"/>
                <a:ea typeface="微软雅黑" panose="020B0503020204020204" charset="-122"/>
                <a:cs typeface="微软雅黑" panose="020B0503020204020204" charset="-122"/>
              </a:rPr>
              <a:t>i</a:t>
            </a:r>
            <a:r>
              <a:rPr sz="500" spc="120" dirty="0">
                <a:solidFill>
                  <a:schemeClr val="dk1"/>
                </a:solidFill>
                <a:latin typeface="微软雅黑" panose="020B0503020204020204" charset="-122"/>
                <a:ea typeface="微软雅黑" panose="020B0503020204020204" charset="-122"/>
                <a:cs typeface="微软雅黑" panose="020B0503020204020204" charset="-122"/>
              </a:rPr>
              <a:t> </a:t>
            </a:r>
            <a:r>
              <a:rPr sz="900" spc="120" dirty="0">
                <a:solidFill>
                  <a:schemeClr val="dk1"/>
                </a:solidFill>
                <a:latin typeface="微软雅黑" panose="020B0503020204020204" charset="-122"/>
                <a:ea typeface="微软雅黑" panose="020B0503020204020204" charset="-122"/>
                <a:cs typeface="微软雅黑" panose="020B0503020204020204" charset="-122"/>
              </a:rPr>
              <a:t>为闭合开关与接地点之间电阻之和</a:t>
            </a:r>
            <a:r>
              <a:rPr sz="900" spc="5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951355" algn="l" rtl="0" eaLnBrk="0">
              <a:lnSpc>
                <a:spcPct val="93000"/>
              </a:lnSpc>
              <a:spcBef>
                <a:spcPts val="0"/>
              </a:spcBef>
            </a:pP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400" spc="0" dirty="0">
                <a:solidFill>
                  <a:schemeClr val="dk1"/>
                </a:solidFill>
                <a:latin typeface="微软雅黑" panose="020B0503020204020204" charset="-122"/>
                <a:ea typeface="微软雅黑" panose="020B0503020204020204" charset="-122"/>
                <a:cs typeface="微软雅黑" panose="020B0503020204020204" charset="-122"/>
              </a:rPr>
              <a:t>1</a:t>
            </a:r>
            <a:endParaRPr lang="en-US" altLang="en-US" sz="4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138"/>
          <p:cNvPicPr>
            <a:picLocks noChangeAspect="1"/>
          </p:cNvPicPr>
          <p:nvPr/>
        </p:nvPicPr>
        <p:blipFill>
          <a:blip r:embed="rId7"/>
          <a:stretch>
            <a:fillRect/>
          </a:stretch>
        </p:blipFill>
        <p:spPr>
          <a:xfrm>
            <a:off x="2647905" y="3902908"/>
            <a:ext cx="316712" cy="532209"/>
          </a:xfrm>
          <a:prstGeom prst="rect">
            <a:avLst/>
          </a:prstGeom>
        </p:spPr>
      </p:pic>
      <p:pic>
        <p:nvPicPr>
          <p:cNvPr id="6" name="picture 139"/>
          <p:cNvPicPr>
            <a:picLocks noChangeAspect="1"/>
          </p:cNvPicPr>
          <p:nvPr/>
        </p:nvPicPr>
        <p:blipFill>
          <a:blip r:embed="rId8"/>
          <a:stretch>
            <a:fillRect/>
          </a:stretch>
        </p:blipFill>
        <p:spPr>
          <a:xfrm>
            <a:off x="2870339" y="4600473"/>
            <a:ext cx="2421559" cy="907008"/>
          </a:xfrm>
          <a:prstGeom prst="rect">
            <a:avLst/>
          </a:prstGeom>
        </p:spPr>
      </p:pic>
      <p:pic>
        <p:nvPicPr>
          <p:cNvPr id="7" name="picture 140"/>
          <p:cNvPicPr>
            <a:picLocks noChangeAspect="1"/>
          </p:cNvPicPr>
          <p:nvPr/>
        </p:nvPicPr>
        <p:blipFill>
          <a:blip r:embed="rId9"/>
          <a:stretch>
            <a:fillRect/>
          </a:stretch>
        </p:blipFill>
        <p:spPr>
          <a:xfrm>
            <a:off x="3117782" y="2073480"/>
            <a:ext cx="1795526" cy="1158404"/>
          </a:xfrm>
          <a:prstGeom prst="rect">
            <a:avLst/>
          </a:prstGeom>
        </p:spPr>
      </p:pic>
      <p:sp>
        <p:nvSpPr>
          <p:cNvPr id="8" name="textbox 141"/>
          <p:cNvSpPr/>
          <p:nvPr>
            <p:custDataLst>
              <p:tags r:id="rId10"/>
            </p:custDataLst>
          </p:nvPr>
        </p:nvSpPr>
        <p:spPr>
          <a:xfrm>
            <a:off x="-2456" y="6370128"/>
            <a:ext cx="12061106" cy="402590"/>
          </a:xfrm>
          <a:prstGeom prst="rect">
            <a:avLst/>
          </a:prstGeom>
        </p:spPr>
        <p:txBody>
          <a:bodyPr vert="horz" wrap="square" lIns="0" tIns="0" rIns="0" bIns="0"/>
          <a:lstStyle/>
          <a:p>
            <a:pPr algn="l" rtl="0" eaLnBrk="0">
              <a:lnSpc>
                <a:spcPct val="75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0510" algn="l" rtl="0" eaLnBrk="0">
              <a:lnSpc>
                <a:spcPct val="124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隔离放大器是由隔离放大电路组成的，它是一种特殊的测量放大电路，</a:t>
            </a:r>
            <a:r>
              <a:rPr sz="1100" spc="20" dirty="0">
                <a:solidFill>
                  <a:schemeClr val="dk1"/>
                </a:solidFill>
                <a:latin typeface="微软雅黑" panose="020B0503020204020204" charset="-122"/>
                <a:ea typeface="微软雅黑" panose="020B0503020204020204" charset="-122"/>
                <a:cs typeface="微软雅黑" panose="020B0503020204020204" charset="-122"/>
              </a:rPr>
              <a:t>其</a:t>
            </a:r>
            <a:r>
              <a:rPr sz="1100" spc="0" dirty="0">
                <a:solidFill>
                  <a:schemeClr val="dk1"/>
                </a:solidFill>
                <a:latin typeface="微软雅黑" panose="020B0503020204020204" charset="-122"/>
                <a:ea typeface="微软雅黑" panose="020B0503020204020204" charset="-122"/>
                <a:cs typeface="微软雅黑" panose="020B0503020204020204" charset="-122"/>
              </a:rPr>
              <a:t>输入回路 </a:t>
            </a:r>
            <a:r>
              <a:rPr sz="1100" spc="50" dirty="0">
                <a:solidFill>
                  <a:schemeClr val="dk1"/>
                </a:solidFill>
                <a:latin typeface="微软雅黑" panose="020B0503020204020204" charset="-122"/>
                <a:ea typeface="微软雅黑" panose="020B0503020204020204" charset="-122"/>
                <a:cs typeface="微软雅黑" panose="020B0503020204020204" charset="-122"/>
              </a:rPr>
              <a:t>与输出回路之间是电绝缘的，没有直接的电耦合。 在隔离放大器中信号的耦合</a:t>
            </a:r>
            <a:r>
              <a:rPr sz="1100" spc="0" dirty="0">
                <a:solidFill>
                  <a:schemeClr val="dk1"/>
                </a:solidFill>
                <a:latin typeface="微软雅黑" panose="020B0503020204020204" charset="-122"/>
                <a:ea typeface="微软雅黑" panose="020B0503020204020204" charset="-122"/>
                <a:cs typeface="微软雅黑" panose="020B0503020204020204" charset="-122"/>
              </a:rPr>
              <a:t>方式主要</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143"/>
          <p:cNvSpPr/>
          <p:nvPr>
            <p:custDataLst>
              <p:tags r:id="rId11"/>
            </p:custDataLst>
          </p:nvPr>
        </p:nvSpPr>
        <p:spPr>
          <a:xfrm>
            <a:off x="-2540" y="-18415"/>
            <a:ext cx="6321425" cy="377190"/>
          </a:xfrm>
          <a:prstGeom prst="rect">
            <a:avLst/>
          </a:prstGeom>
        </p:spPr>
        <p:txBody>
          <a:bodyPr vert="horz" wrap="square" lIns="0" tIns="0" rIns="0" bIns="0"/>
          <a:lstStyle/>
          <a:p>
            <a:pPr algn="l" rtl="0" eaLnBrk="0">
              <a:lnSpc>
                <a:spcPct val="129000"/>
              </a:lnSpc>
            </a:pPr>
            <a:endParaRPr lang="en-US" altLang="en-US" sz="300" dirty="0">
              <a:solidFill>
                <a:schemeClr val="dk1"/>
              </a:solidFill>
              <a:latin typeface="微软雅黑" panose="020B0503020204020204" charset="-122"/>
              <a:ea typeface="微软雅黑" panose="020B0503020204020204" charset="-122"/>
            </a:endParaRPr>
          </a:p>
          <a:p>
            <a:pPr marL="86995" algn="l" rtl="0" eaLnBrk="0">
              <a:lnSpc>
                <a:spcPct val="95000"/>
              </a:lnSpc>
            </a:pPr>
            <a:r>
              <a:rPr sz="11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1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100" spc="2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12" name="textbox 144"/>
          <p:cNvSpPr/>
          <p:nvPr>
            <p:custDataLst>
              <p:tags r:id="rId12"/>
            </p:custDataLst>
          </p:nvPr>
        </p:nvSpPr>
        <p:spPr>
          <a:xfrm>
            <a:off x="2881603" y="5522018"/>
            <a:ext cx="3138197" cy="372752"/>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图 10－23  同相输入程控增益放大器的内部电</a:t>
            </a:r>
            <a:r>
              <a:rPr sz="1000" spc="4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000"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145"/>
          <p:cNvSpPr/>
          <p:nvPr>
            <p:custDataLst>
              <p:tags r:id="rId13"/>
            </p:custDataLst>
          </p:nvPr>
        </p:nvSpPr>
        <p:spPr>
          <a:xfrm>
            <a:off x="44086" y="446031"/>
            <a:ext cx="1856739" cy="1905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0000"/>
              </a:lnSpc>
            </a:pPr>
            <a:r>
              <a:rPr sz="1200" spc="10" dirty="0">
                <a:solidFill>
                  <a:schemeClr val="dk1"/>
                </a:solidFill>
                <a:latin typeface="微软雅黑" panose="020B0503020204020204" charset="-122"/>
                <a:ea typeface="微软雅黑" panose="020B0503020204020204" charset="-122"/>
                <a:cs typeface="微软雅黑" panose="020B0503020204020204" charset="-122"/>
              </a:rPr>
              <a:t>1</a:t>
            </a:r>
            <a:r>
              <a:rPr sz="1200" spc="0" dirty="0">
                <a:solidFill>
                  <a:schemeClr val="dk1"/>
                </a:solidFill>
                <a:latin typeface="微软雅黑" panose="020B0503020204020204" charset="-122"/>
                <a:ea typeface="微软雅黑" panose="020B0503020204020204" charset="-122"/>
                <a:cs typeface="微软雅黑" panose="020B0503020204020204" charset="-122"/>
              </a:rPr>
              <a:t>0. 2. 6  程控增益放大器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textbox 146"/>
          <p:cNvSpPr/>
          <p:nvPr>
            <p:custDataLst>
              <p:tags r:id="rId14"/>
            </p:custDataLst>
          </p:nvPr>
        </p:nvSpPr>
        <p:spPr>
          <a:xfrm>
            <a:off x="72187" y="5897818"/>
            <a:ext cx="2080463" cy="279767"/>
          </a:xfrm>
          <a:prstGeom prst="rect">
            <a:avLst/>
          </a:prstGeom>
        </p:spPr>
        <p:txBody>
          <a:bodyPr vert="horz" wrap="square" lIns="0" tIns="0" rIns="0" bIns="0"/>
          <a:lstStyle/>
          <a:p>
            <a:pPr algn="l" rtl="0" eaLnBrk="0">
              <a:lnSpc>
                <a:spcPct val="86000"/>
              </a:lnSpc>
            </a:pPr>
            <a:endParaRPr lang="zh-CN"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lang="en-US" altLang="zh-CN" sz="1600" spc="-20" dirty="0">
                <a:solidFill>
                  <a:schemeClr val="dk1"/>
                </a:solidFill>
                <a:latin typeface="微软雅黑" panose="020B0503020204020204" charset="-122"/>
                <a:ea typeface="微软雅黑" panose="020B0503020204020204" charset="-122"/>
                <a:cs typeface="微软雅黑" panose="020B0503020204020204" charset="-122"/>
              </a:rPr>
              <a:t>10. 2. 7</a:t>
            </a:r>
            <a:r>
              <a:rPr lang="zh-CN" altLang="en-US" sz="1600" spc="-1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spc="0" dirty="0">
                <a:solidFill>
                  <a:schemeClr val="dk1"/>
                </a:solidFill>
                <a:latin typeface="微软雅黑" panose="020B0503020204020204" charset="-122"/>
                <a:ea typeface="微软雅黑" panose="020B0503020204020204" charset="-122"/>
                <a:cs typeface="微软雅黑" panose="020B0503020204020204" charset="-122"/>
              </a:rPr>
              <a:t> 隔离放大器</a:t>
            </a:r>
            <a:endParaRPr lang="zh-CN"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6" name="picture 148"/>
          <p:cNvPicPr>
            <a:picLocks noChangeAspect="1"/>
          </p:cNvPicPr>
          <p:nvPr/>
        </p:nvPicPr>
        <p:blipFill>
          <a:blip r:embed="rId15"/>
          <a:stretch>
            <a:fillRect/>
          </a:stretch>
        </p:blipFill>
        <p:spPr>
          <a:xfrm>
            <a:off x="42114" y="6177585"/>
            <a:ext cx="2700070" cy="27114"/>
          </a:xfrm>
          <a:prstGeom prst="rect">
            <a:avLst/>
          </a:prstGeom>
        </p:spPr>
      </p:pic>
      <p:sp>
        <p:nvSpPr>
          <p:cNvPr id="17" name="textbox 151"/>
          <p:cNvSpPr/>
          <p:nvPr>
            <p:custDataLst>
              <p:tags r:id="rId16"/>
            </p:custDataLst>
          </p:nvPr>
        </p:nvSpPr>
        <p:spPr>
          <a:xfrm>
            <a:off x="1900825" y="5755070"/>
            <a:ext cx="41909" cy="1397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900"/>
              </a:lnSpc>
            </a:pPr>
            <a:r>
              <a:rPr sz="200" spc="20" dirty="0">
                <a:solidFill>
                  <a:schemeClr val="dk1"/>
                </a:solidFill>
                <a:latin typeface="微软雅黑" panose="020B0503020204020204" charset="-122"/>
                <a:ea typeface="微软雅黑" panose="020B0503020204020204" charset="-122"/>
                <a:cs typeface="MS Gothic" panose="020B0609070205080204" charset="-128"/>
              </a:rPr>
              <a:t>i</a:t>
            </a:r>
            <a:endParaRPr lang="en-US" altLang="en-US" sz="200" spc="20" dirty="0">
              <a:solidFill>
                <a:schemeClr val="dk1"/>
              </a:solidFill>
              <a:latin typeface="微软雅黑" panose="020B0503020204020204" charset="-122"/>
              <a:ea typeface="微软雅黑" panose="020B0503020204020204" charset="-122"/>
              <a:cs typeface="MS Gothic" panose="020B0609070205080204" charset="-128"/>
            </a:endParaRPr>
          </a:p>
        </p:txBody>
      </p:sp>
    </p:spTree>
    <p:custDataLst>
      <p:tags r:id="rId1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6" name="图片 15"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5" name="图片 14"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152"/>
          <p:cNvPicPr>
            <a:picLocks noChangeAspect="1"/>
          </p:cNvPicPr>
          <p:nvPr/>
        </p:nvPicPr>
        <p:blipFill>
          <a:blip r:embed="rId5"/>
          <a:stretch>
            <a:fillRect/>
          </a:stretch>
        </p:blipFill>
        <p:spPr>
          <a:xfrm>
            <a:off x="864724" y="4360040"/>
            <a:ext cx="3356901" cy="2123325"/>
          </a:xfrm>
          <a:prstGeom prst="rect">
            <a:avLst/>
          </a:prstGeom>
        </p:spPr>
      </p:pic>
      <p:sp>
        <p:nvSpPr>
          <p:cNvPr id="3" name="textbox 153"/>
          <p:cNvSpPr/>
          <p:nvPr/>
        </p:nvSpPr>
        <p:spPr>
          <a:xfrm>
            <a:off x="400167" y="374635"/>
            <a:ext cx="10129638" cy="836294"/>
          </a:xfrm>
          <a:prstGeom prst="rect">
            <a:avLst/>
          </a:prstGeom>
        </p:spPr>
        <p:txBody>
          <a:bodyPr vert="horz" wrap="square" lIns="0" tIns="0" rIns="0" bIns="0"/>
          <a:lstStyle/>
          <a:p>
            <a:pPr algn="l" rtl="0" eaLnBrk="0">
              <a:lnSpc>
                <a:spcPct val="78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1270" algn="l" rtl="0" eaLnBrk="0">
              <a:lnSpc>
                <a:spcPct val="122000"/>
              </a:lnSpc>
            </a:pPr>
            <a:r>
              <a:rPr sz="1100" spc="50" dirty="0">
                <a:solidFill>
                  <a:srgbClr val="000000"/>
                </a:solidFill>
                <a:latin typeface="微软雅黑" panose="020B0503020204020204" charset="-122"/>
                <a:ea typeface="微软雅黑" panose="020B0503020204020204" charset="-122"/>
                <a:cs typeface="微软雅黑" panose="020B0503020204020204" charset="-122"/>
              </a:rPr>
              <a:t>有两种: 一种是通过光电耦合，称为光电耦合隔离放大器ꎻ 另一种是通过</a:t>
            </a:r>
            <a:r>
              <a:rPr sz="1100" spc="10" dirty="0">
                <a:solidFill>
                  <a:srgbClr val="000000"/>
                </a:solidFill>
                <a:latin typeface="微软雅黑" panose="020B0503020204020204" charset="-122"/>
                <a:ea typeface="微软雅黑" panose="020B0503020204020204" charset="-122"/>
                <a:cs typeface="微软雅黑" panose="020B0503020204020204" charset="-122"/>
              </a:rPr>
              <a:t>电</a:t>
            </a:r>
            <a:r>
              <a:rPr sz="1100" spc="0" dirty="0">
                <a:solidFill>
                  <a:srgbClr val="000000"/>
                </a:solidFill>
                <a:latin typeface="微软雅黑" panose="020B0503020204020204" charset="-122"/>
                <a:ea typeface="微软雅黑" panose="020B0503020204020204" charset="-122"/>
                <a:cs typeface="微软雅黑" panose="020B0503020204020204" charset="-122"/>
              </a:rPr>
              <a:t>磁耦合，即 </a:t>
            </a:r>
            <a:r>
              <a:rPr sz="1100" spc="20" dirty="0">
                <a:solidFill>
                  <a:srgbClr val="000000"/>
                </a:solidFill>
                <a:latin typeface="微软雅黑" panose="020B0503020204020204" charset="-122"/>
                <a:ea typeface="微软雅黑" panose="020B0503020204020204" charset="-122"/>
                <a:cs typeface="微软雅黑" panose="020B0503020204020204" charset="-122"/>
              </a:rPr>
              <a:t>经过变压器传递信号，称为变压器耦合隔离</a:t>
            </a:r>
            <a:r>
              <a:rPr sz="1100" spc="0" dirty="0">
                <a:solidFill>
                  <a:srgbClr val="000000"/>
                </a:solidFill>
                <a:latin typeface="微软雅黑" panose="020B0503020204020204" charset="-122"/>
                <a:ea typeface="微软雅黑" panose="020B0503020204020204" charset="-122"/>
                <a:cs typeface="微软雅黑" panose="020B0503020204020204" charset="-122"/>
              </a:rPr>
              <a:t>放大器。</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5750" algn="l" rtl="0" eaLnBrk="0">
              <a:lnSpc>
                <a:spcPts val="1300"/>
              </a:lnSpc>
              <a:spcBef>
                <a:spcPts val="540"/>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1 . 变压器耦合隔离</a:t>
            </a:r>
            <a:r>
              <a:rPr sz="1100" spc="-10" dirty="0">
                <a:solidFill>
                  <a:srgbClr val="000000"/>
                </a:solidFill>
                <a:latin typeface="微软雅黑" panose="020B0503020204020204" charset="-122"/>
                <a:ea typeface="微软雅黑" panose="020B0503020204020204" charset="-122"/>
                <a:cs typeface="微软雅黑" panose="020B0503020204020204" charset="-122"/>
              </a:rPr>
              <a:t>放</a:t>
            </a:r>
            <a:r>
              <a:rPr sz="1100" spc="0" dirty="0">
                <a:solidFill>
                  <a:srgbClr val="000000"/>
                </a:solidFill>
                <a:latin typeface="微软雅黑" panose="020B0503020204020204" charset="-122"/>
                <a:ea typeface="微软雅黑" panose="020B0503020204020204" charset="-122"/>
                <a:cs typeface="微软雅黑" panose="020B0503020204020204" charset="-122"/>
              </a:rPr>
              <a:t>大器</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3000"/>
              </a:lnSpc>
              <a:spcBef>
                <a:spcPts val="0"/>
              </a:spcBef>
            </a:pPr>
            <a:r>
              <a:rPr sz="1100" spc="10" dirty="0">
                <a:solidFill>
                  <a:srgbClr val="000000"/>
                </a:solidFill>
                <a:latin typeface="微软雅黑" panose="020B0503020204020204" charset="-122"/>
                <a:ea typeface="微软雅黑" panose="020B0503020204020204" charset="-122"/>
                <a:cs typeface="微软雅黑" panose="020B0503020204020204" charset="-122"/>
              </a:rPr>
              <a:t>变压器耦合隔离</a:t>
            </a:r>
            <a:r>
              <a:rPr sz="1100" spc="0" dirty="0">
                <a:solidFill>
                  <a:srgbClr val="000000"/>
                </a:solidFill>
                <a:latin typeface="微软雅黑" panose="020B0503020204020204" charset="-122"/>
                <a:ea typeface="微软雅黑" panose="020B0503020204020204" charset="-122"/>
                <a:cs typeface="微软雅黑" panose="020B0503020204020204" charset="-122"/>
              </a:rPr>
              <a:t>放大器的原理如图 10－24 所示。</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154"/>
          <p:cNvPicPr>
            <a:picLocks noChangeAspect="1"/>
          </p:cNvPicPr>
          <p:nvPr/>
        </p:nvPicPr>
        <p:blipFill>
          <a:blip r:embed="rId6"/>
          <a:stretch>
            <a:fillRect/>
          </a:stretch>
        </p:blipFill>
        <p:spPr>
          <a:xfrm>
            <a:off x="1761765" y="1263261"/>
            <a:ext cx="2119629" cy="996962"/>
          </a:xfrm>
          <a:prstGeom prst="rect">
            <a:avLst/>
          </a:prstGeom>
        </p:spPr>
      </p:pic>
      <p:sp>
        <p:nvSpPr>
          <p:cNvPr id="5" name="textbox 155"/>
          <p:cNvSpPr/>
          <p:nvPr>
            <p:custDataLst>
              <p:tags r:id="rId7"/>
            </p:custDataLst>
          </p:nvPr>
        </p:nvSpPr>
        <p:spPr>
          <a:xfrm>
            <a:off x="385169" y="2415202"/>
            <a:ext cx="4124325" cy="669925"/>
          </a:xfrm>
          <a:prstGeom prst="rect">
            <a:avLst/>
          </a:prstGeom>
        </p:spPr>
        <p:txBody>
          <a:bodyPr vert="horz" wrap="square" lIns="0" tIns="0" rIns="0" bIns="0"/>
          <a:lstStyle/>
          <a:p>
            <a:pPr algn="l" rtl="0" eaLnBrk="0">
              <a:lnSpc>
                <a:spcPct val="81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315720" algn="l" rtl="0" eaLnBrk="0">
              <a:lnSpc>
                <a:spcPct val="160000"/>
              </a:lnSpc>
            </a:pPr>
            <a:r>
              <a:rPr sz="1100" spc="60" dirty="0">
                <a:solidFill>
                  <a:schemeClr val="dk1"/>
                </a:solidFill>
                <a:latin typeface="微软雅黑" panose="020B0503020204020204" charset="-122"/>
                <a:ea typeface="微软雅黑" panose="020B0503020204020204" charset="-122"/>
                <a:cs typeface="微软雅黑" panose="020B0503020204020204" charset="-122"/>
              </a:rPr>
              <a:t>图 10－24  变压器耦合隔离放大器</a:t>
            </a:r>
            <a:r>
              <a:rPr sz="1100" spc="30" dirty="0">
                <a:solidFill>
                  <a:schemeClr val="dk1"/>
                </a:solidFill>
                <a:latin typeface="微软雅黑" panose="020B0503020204020204" charset="-122"/>
                <a:ea typeface="微软雅黑" panose="020B0503020204020204" charset="-122"/>
                <a:cs typeface="微软雅黑" panose="020B0503020204020204" charset="-122"/>
              </a:rPr>
              <a:t>的</a:t>
            </a:r>
            <a:r>
              <a:rPr sz="1100" spc="0" dirty="0">
                <a:solidFill>
                  <a:schemeClr val="dk1"/>
                </a:solidFill>
                <a:latin typeface="微软雅黑" panose="020B0503020204020204" charset="-122"/>
                <a:ea typeface="微软雅黑" panose="020B0503020204020204" charset="-122"/>
                <a:cs typeface="微软雅黑" panose="020B0503020204020204" charset="-122"/>
              </a:rPr>
              <a:t>原理 </a:t>
            </a:r>
            <a:r>
              <a:rPr sz="1100" spc="30" dirty="0">
                <a:solidFill>
                  <a:schemeClr val="dk1"/>
                </a:solidFill>
                <a:latin typeface="微软雅黑" panose="020B0503020204020204" charset="-122"/>
                <a:ea typeface="微软雅黑" panose="020B0503020204020204" charset="-122"/>
                <a:cs typeface="微软雅黑" panose="020B0503020204020204" charset="-122"/>
              </a:rPr>
              <a:t>2. 光电耦合隔离放</a:t>
            </a:r>
            <a:r>
              <a:rPr sz="1100" spc="0" dirty="0">
                <a:solidFill>
                  <a:schemeClr val="dk1"/>
                </a:solidFill>
                <a:latin typeface="微软雅黑" panose="020B0503020204020204" charset="-122"/>
                <a:ea typeface="微软雅黑" panose="020B0503020204020204" charset="-122"/>
                <a:cs typeface="微软雅黑" panose="020B0503020204020204" charset="-122"/>
              </a:rPr>
              <a:t>大器</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5875" algn="l" rtl="0" eaLnBrk="0">
              <a:lnSpc>
                <a:spcPct val="93000"/>
              </a:lnSpc>
              <a:spcBef>
                <a:spcPts val="0"/>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光电耦</a:t>
            </a:r>
            <a:r>
              <a:rPr sz="1100" spc="0" dirty="0">
                <a:solidFill>
                  <a:schemeClr val="dk1"/>
                </a:solidFill>
                <a:latin typeface="微软雅黑" panose="020B0503020204020204" charset="-122"/>
                <a:ea typeface="微软雅黑" panose="020B0503020204020204" charset="-122"/>
                <a:cs typeface="微软雅黑" panose="020B0503020204020204" charset="-122"/>
              </a:rPr>
              <a:t>合隔离放大器的原理如图 10－25 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156"/>
          <p:cNvPicPr>
            <a:picLocks noChangeAspect="1"/>
          </p:cNvPicPr>
          <p:nvPr/>
        </p:nvPicPr>
        <p:blipFill>
          <a:blip r:embed="rId8"/>
          <a:stretch>
            <a:fillRect/>
          </a:stretch>
        </p:blipFill>
        <p:spPr>
          <a:xfrm>
            <a:off x="5751330" y="1400982"/>
            <a:ext cx="1915058" cy="881126"/>
          </a:xfrm>
          <a:prstGeom prst="rect">
            <a:avLst/>
          </a:prstGeom>
        </p:spPr>
      </p:pic>
      <p:pic>
        <p:nvPicPr>
          <p:cNvPr id="8" name="picture 157"/>
          <p:cNvPicPr>
            <a:picLocks noChangeAspect="1"/>
          </p:cNvPicPr>
          <p:nvPr/>
        </p:nvPicPr>
        <p:blipFill>
          <a:blip r:embed="rId9"/>
          <a:stretch>
            <a:fillRect/>
          </a:stretch>
        </p:blipFill>
        <p:spPr>
          <a:xfrm>
            <a:off x="305435" y="3592830"/>
            <a:ext cx="5184775" cy="294640"/>
          </a:xfrm>
          <a:prstGeom prst="rect">
            <a:avLst/>
          </a:prstGeom>
        </p:spPr>
      </p:pic>
      <p:sp>
        <p:nvSpPr>
          <p:cNvPr id="9" name="textbox 158"/>
          <p:cNvSpPr/>
          <p:nvPr>
            <p:custDataLst>
              <p:tags r:id="rId10"/>
            </p:custDataLst>
          </p:nvPr>
        </p:nvSpPr>
        <p:spPr>
          <a:xfrm>
            <a:off x="292735" y="3580130"/>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03505" algn="l" rtl="0" eaLnBrk="0">
              <a:lnSpc>
                <a:spcPct val="95000"/>
              </a:lnSpc>
              <a:spcBef>
                <a:spcPts val="5"/>
              </a:spcBef>
            </a:pPr>
            <a:r>
              <a:rPr sz="1300" spc="120" dirty="0">
                <a:solidFill>
                  <a:schemeClr val="dk1"/>
                </a:solidFill>
                <a:latin typeface="微软雅黑" panose="020B0503020204020204" charset="-122"/>
                <a:ea typeface="微软雅黑" panose="020B0503020204020204" charset="-122"/>
                <a:cs typeface="微软雅黑" panose="020B0503020204020204" charset="-122"/>
              </a:rPr>
              <a:t>10. 3  信号在传输过程中的转换技</a:t>
            </a:r>
            <a:r>
              <a:rPr sz="1300" spc="60" dirty="0">
                <a:solidFill>
                  <a:schemeClr val="dk1"/>
                </a:solidFill>
                <a:latin typeface="微软雅黑" panose="020B0503020204020204" charset="-122"/>
                <a:ea typeface="微软雅黑" panose="020B0503020204020204" charset="-122"/>
                <a:cs typeface="微软雅黑" panose="020B0503020204020204" charset="-122"/>
              </a:rPr>
              <a:t>术</a:t>
            </a:r>
            <a:endParaRPr lang="en-US" altLang="en-US" sz="1300" spc="6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160"/>
          <p:cNvSpPr/>
          <p:nvPr>
            <p:custDataLst>
              <p:tags r:id="rId11"/>
            </p:custDataLst>
          </p:nvPr>
        </p:nvSpPr>
        <p:spPr>
          <a:xfrm>
            <a:off x="5442860" y="2629714"/>
            <a:ext cx="2996926" cy="302326"/>
          </a:xfrm>
          <a:prstGeom prst="rect">
            <a:avLst/>
          </a:prstGeom>
        </p:spPr>
        <p:txBody>
          <a:bodyPr vert="horz" wrap="square" lIns="0" tIns="0" rIns="0" bIns="0"/>
          <a:lstStyle/>
          <a:p>
            <a:pPr algn="l" rtl="0" eaLnBrk="0">
              <a:lnSpc>
                <a:spcPct val="83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100" spc="60" dirty="0">
                <a:solidFill>
                  <a:schemeClr val="dk1"/>
                </a:solidFill>
                <a:latin typeface="微软雅黑" panose="020B0503020204020204" charset="-122"/>
                <a:ea typeface="微软雅黑" panose="020B0503020204020204" charset="-122"/>
                <a:cs typeface="微软雅黑" panose="020B0503020204020204" charset="-122"/>
              </a:rPr>
              <a:t>图 10－25  光电耦合隔离放大</a:t>
            </a:r>
            <a:r>
              <a:rPr sz="1100" spc="50" dirty="0">
                <a:solidFill>
                  <a:schemeClr val="dk1"/>
                </a:solidFill>
                <a:latin typeface="微软雅黑" panose="020B0503020204020204" charset="-122"/>
                <a:ea typeface="微软雅黑" panose="020B0503020204020204" charset="-122"/>
                <a:cs typeface="微软雅黑" panose="020B0503020204020204" charset="-122"/>
              </a:rPr>
              <a:t>器</a:t>
            </a:r>
            <a:r>
              <a:rPr sz="1100" spc="0" dirty="0">
                <a:solidFill>
                  <a:schemeClr val="dk1"/>
                </a:solidFill>
                <a:latin typeface="微软雅黑" panose="020B0503020204020204" charset="-122"/>
                <a:ea typeface="微软雅黑" panose="020B0503020204020204" charset="-122"/>
                <a:cs typeface="微软雅黑" panose="020B0503020204020204" charset="-122"/>
              </a:rPr>
              <a:t>的原理</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61"/>
          <p:cNvSpPr/>
          <p:nvPr>
            <p:custDataLst>
              <p:tags r:id="rId12"/>
            </p:custDataLst>
          </p:nvPr>
        </p:nvSpPr>
        <p:spPr>
          <a:xfrm>
            <a:off x="309880" y="3994142"/>
            <a:ext cx="3766820" cy="295258"/>
          </a:xfrm>
          <a:prstGeom prst="rect">
            <a:avLst/>
          </a:prstGeom>
        </p:spPr>
        <p:txBody>
          <a:bodyPr vert="horz" wrap="square" lIns="0" tIns="0" rIns="0" bIns="0"/>
          <a:lstStyle/>
          <a:p>
            <a:pPr algn="l" rtl="0" eaLnBrk="0">
              <a:lnSpc>
                <a:spcPct val="80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100" spc="-20" dirty="0">
                <a:solidFill>
                  <a:schemeClr val="dk1"/>
                </a:solidFill>
                <a:latin typeface="微软雅黑" panose="020B0503020204020204" charset="-122"/>
                <a:ea typeface="微软雅黑" panose="020B0503020204020204" charset="-122"/>
                <a:cs typeface="微软雅黑" panose="020B0503020204020204" charset="-122"/>
              </a:rPr>
              <a:t>典型的数字控制系统如图 10－26 所示</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162"/>
          <p:cNvSpPr/>
          <p:nvPr>
            <p:custDataLst>
              <p:tags r:id="rId13"/>
            </p:custDataLst>
          </p:nvPr>
        </p:nvSpPr>
        <p:spPr>
          <a:xfrm>
            <a:off x="1301335" y="6638344"/>
            <a:ext cx="2165765" cy="219656"/>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图 10－26  典型的数字控</a:t>
            </a:r>
            <a:r>
              <a:rPr sz="1000" spc="10" dirty="0">
                <a:solidFill>
                  <a:schemeClr val="dk1"/>
                </a:solidFill>
                <a:latin typeface="微软雅黑" panose="020B0503020204020204" charset="-122"/>
                <a:ea typeface="微软雅黑" panose="020B0503020204020204" charset="-122"/>
                <a:cs typeface="微软雅黑" panose="020B0503020204020204" charset="-122"/>
              </a:rPr>
              <a:t>制</a:t>
            </a:r>
            <a:r>
              <a:rPr sz="1000" spc="0" dirty="0">
                <a:solidFill>
                  <a:schemeClr val="dk1"/>
                </a:solidFill>
                <a:latin typeface="微软雅黑" panose="020B0503020204020204" charset="-122"/>
                <a:ea typeface="微软雅黑" panose="020B0503020204020204" charset="-122"/>
                <a:cs typeface="微软雅黑" panose="020B0503020204020204" charset="-122"/>
              </a:rPr>
              <a:t>系统</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textbox 163"/>
          <p:cNvSpPr/>
          <p:nvPr>
            <p:custDataLst>
              <p:tags r:id="rId14"/>
            </p:custDataLst>
          </p:nvPr>
        </p:nvSpPr>
        <p:spPr>
          <a:xfrm>
            <a:off x="385169" y="19631"/>
            <a:ext cx="2158006" cy="218494"/>
          </a:xfrm>
          <a:prstGeom prst="rect">
            <a:avLst/>
          </a:prstGeom>
        </p:spPr>
        <p:txBody>
          <a:bodyPr vert="horz" wrap="square" lIns="0" tIns="0" rIns="0" bIns="0"/>
          <a:lstStyle/>
          <a:p>
            <a:pPr algn="l" rtl="0" eaLnBrk="0">
              <a:lnSpc>
                <a:spcPct val="82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第 10 章  检测系统的信号处</a:t>
            </a:r>
            <a:r>
              <a:rPr sz="110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100" spc="1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5" name="图片 14"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4" name="图片 13"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166"/>
          <p:cNvPicPr>
            <a:picLocks noChangeAspect="1"/>
          </p:cNvPicPr>
          <p:nvPr/>
        </p:nvPicPr>
        <p:blipFill>
          <a:blip r:embed="rId5"/>
          <a:stretch>
            <a:fillRect/>
          </a:stretch>
        </p:blipFill>
        <p:spPr>
          <a:xfrm>
            <a:off x="1138427" y="1806384"/>
            <a:ext cx="4624997" cy="2292159"/>
          </a:xfrm>
          <a:prstGeom prst="rect">
            <a:avLst/>
          </a:prstGeom>
        </p:spPr>
      </p:pic>
      <p:pic>
        <p:nvPicPr>
          <p:cNvPr id="3" name="picture 167"/>
          <p:cNvPicPr>
            <a:picLocks noChangeAspect="1"/>
          </p:cNvPicPr>
          <p:nvPr/>
        </p:nvPicPr>
        <p:blipFill>
          <a:blip r:embed="rId6"/>
          <a:stretch>
            <a:fillRect/>
          </a:stretch>
        </p:blipFill>
        <p:spPr>
          <a:xfrm>
            <a:off x="7189248" y="4389806"/>
            <a:ext cx="3838752" cy="1610677"/>
          </a:xfrm>
          <a:prstGeom prst="rect">
            <a:avLst/>
          </a:prstGeom>
        </p:spPr>
      </p:pic>
      <p:sp>
        <p:nvSpPr>
          <p:cNvPr id="4" name="textbox 168"/>
          <p:cNvSpPr/>
          <p:nvPr/>
        </p:nvSpPr>
        <p:spPr>
          <a:xfrm>
            <a:off x="341686" y="4252365"/>
            <a:ext cx="5773364" cy="900430"/>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690370" algn="l" rtl="0" eaLnBrk="0">
              <a:lnSpc>
                <a:spcPts val="1375"/>
              </a:lnSpc>
            </a:pPr>
            <a:r>
              <a:rPr sz="1000" spc="60" dirty="0">
                <a:solidFill>
                  <a:srgbClr val="000000"/>
                </a:solidFill>
                <a:latin typeface="微软雅黑" panose="020B0503020204020204" charset="-122"/>
                <a:ea typeface="微软雅黑" panose="020B0503020204020204" charset="-122"/>
                <a:cs typeface="微软雅黑" panose="020B0503020204020204" charset="-122"/>
              </a:rPr>
              <a:t>图 10－27  </a:t>
            </a:r>
            <a:r>
              <a:rPr sz="1000" spc="0" dirty="0">
                <a:solidFill>
                  <a:srgbClr val="000000"/>
                </a:solidFill>
                <a:latin typeface="微软雅黑" panose="020B0503020204020204" charset="-122"/>
                <a:ea typeface="微软雅黑" panose="020B0503020204020204" charset="-122"/>
                <a:cs typeface="微软雅黑" panose="020B0503020204020204" charset="-122"/>
              </a:rPr>
              <a:t>A</a:t>
            </a:r>
            <a:r>
              <a:rPr sz="1000" spc="6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D</a:t>
            </a:r>
            <a:r>
              <a:rPr sz="1000" spc="60" dirty="0">
                <a:solidFill>
                  <a:srgbClr val="000000"/>
                </a:solidFill>
                <a:latin typeface="微软雅黑" panose="020B0503020204020204" charset="-122"/>
                <a:ea typeface="微软雅黑" panose="020B0503020204020204" charset="-122"/>
                <a:cs typeface="微软雅黑" panose="020B0503020204020204" charset="-122"/>
              </a:rPr>
              <a:t> 转换的数据处理</a:t>
            </a:r>
            <a:r>
              <a:rPr sz="1000" spc="50" dirty="0">
                <a:solidFill>
                  <a:srgbClr val="000000"/>
                </a:solidFill>
                <a:latin typeface="微软雅黑" panose="020B0503020204020204" charset="-122"/>
                <a:ea typeface="微软雅黑" panose="020B0503020204020204" charset="-122"/>
                <a:cs typeface="微软雅黑" panose="020B0503020204020204" charset="-122"/>
              </a:rPr>
              <a:t>过</a:t>
            </a:r>
            <a:r>
              <a:rPr sz="1000" spc="0" dirty="0">
                <a:solidFill>
                  <a:srgbClr val="000000"/>
                </a:solidFill>
                <a:latin typeface="微软雅黑" panose="020B0503020204020204" charset="-122"/>
                <a:ea typeface="微软雅黑" panose="020B0503020204020204" charset="-122"/>
                <a:cs typeface="微软雅黑" panose="020B0503020204020204" charset="-122"/>
              </a:rPr>
              <a:t>程</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1780" algn="l" rtl="0" eaLnBrk="0">
              <a:lnSpc>
                <a:spcPct val="97000"/>
              </a:lnSpc>
              <a:spcBef>
                <a:spcPts val="845"/>
              </a:spcBef>
            </a:pPr>
            <a:r>
              <a:rPr sz="1100" spc="70" dirty="0">
                <a:solidFill>
                  <a:srgbClr val="000000"/>
                </a:solidFill>
                <a:latin typeface="微软雅黑" panose="020B0503020204020204" charset="-122"/>
                <a:ea typeface="微软雅黑" panose="020B0503020204020204" charset="-122"/>
                <a:cs typeface="微软雅黑" panose="020B0503020204020204" charset="-122"/>
              </a:rPr>
              <a:t>2)</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7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70" dirty="0">
                <a:solidFill>
                  <a:srgbClr val="000000"/>
                </a:solidFill>
                <a:latin typeface="微软雅黑" panose="020B0503020204020204" charset="-122"/>
                <a:ea typeface="微软雅黑" panose="020B0503020204020204" charset="-122"/>
                <a:cs typeface="微软雅黑" panose="020B0503020204020204" charset="-122"/>
              </a:rPr>
              <a:t> 转换的</a:t>
            </a:r>
            <a:r>
              <a:rPr sz="1100" spc="60" dirty="0">
                <a:solidFill>
                  <a:srgbClr val="000000"/>
                </a:solidFill>
                <a:latin typeface="微软雅黑" panose="020B0503020204020204" charset="-122"/>
                <a:ea typeface="微软雅黑" panose="020B0503020204020204" charset="-122"/>
                <a:cs typeface="微软雅黑" panose="020B0503020204020204" charset="-122"/>
              </a:rPr>
              <a:t>原</a:t>
            </a:r>
            <a:r>
              <a:rPr sz="1100" spc="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4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1620" algn="l" rtl="0" eaLnBrk="0">
              <a:lnSpc>
                <a:spcPct val="121000"/>
              </a:lnSpc>
              <a:spcBef>
                <a:spcPts val="5"/>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一般的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3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30" dirty="0">
                <a:solidFill>
                  <a:srgbClr val="000000"/>
                </a:solidFill>
                <a:latin typeface="微软雅黑" panose="020B0503020204020204" charset="-122"/>
                <a:ea typeface="微软雅黑" panose="020B0503020204020204" charset="-122"/>
                <a:cs typeface="微软雅黑" panose="020B0503020204020204" charset="-122"/>
              </a:rPr>
              <a:t> 转换过程是通过采样 、保持 、量化和编码这四个步骤完成的，</a:t>
            </a:r>
            <a:r>
              <a:rPr sz="1100" spc="10" dirty="0">
                <a:solidFill>
                  <a:srgbClr val="000000"/>
                </a:solidFill>
                <a:latin typeface="微软雅黑" panose="020B0503020204020204" charset="-122"/>
                <a:ea typeface="微软雅黑" panose="020B0503020204020204" charset="-122"/>
                <a:cs typeface="微软雅黑" panose="020B0503020204020204" charset="-122"/>
              </a:rPr>
              <a:t>如</a:t>
            </a:r>
            <a:r>
              <a:rPr sz="1100" spc="0" dirty="0">
                <a:solidFill>
                  <a:srgbClr val="000000"/>
                </a:solidFill>
                <a:latin typeface="微软雅黑" panose="020B0503020204020204" charset="-122"/>
                <a:ea typeface="微软雅黑" panose="020B0503020204020204" charset="-122"/>
                <a:cs typeface="微软雅黑" panose="020B0503020204020204" charset="-122"/>
              </a:rPr>
              <a:t>图 10－ </a:t>
            </a:r>
            <a:r>
              <a:rPr sz="1100" spc="-20" dirty="0">
                <a:solidFill>
                  <a:srgbClr val="000000"/>
                </a:solidFill>
                <a:latin typeface="微软雅黑" panose="020B0503020204020204" charset="-122"/>
                <a:ea typeface="微软雅黑" panose="020B0503020204020204" charset="-122"/>
                <a:cs typeface="微软雅黑" panose="020B0503020204020204" charset="-122"/>
              </a:rPr>
              <a:t>28 所示，</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20" dirty="0">
                <a:solidFill>
                  <a:srgbClr val="000000"/>
                </a:solidFill>
                <a:latin typeface="微软雅黑" panose="020B0503020204020204" charset="-122"/>
                <a:ea typeface="微软雅黑" panose="020B0503020204020204" charset="-122"/>
                <a:cs typeface="微软雅黑" panose="020B0503020204020204" charset="-122"/>
              </a:rPr>
              <a:t> 转换的波形变化如图 10－</a:t>
            </a:r>
            <a:r>
              <a:rPr sz="1100" spc="-10" dirty="0">
                <a:solidFill>
                  <a:srgbClr val="000000"/>
                </a:solidFill>
                <a:latin typeface="微软雅黑" panose="020B0503020204020204" charset="-122"/>
                <a:ea typeface="微软雅黑" panose="020B0503020204020204" charset="-122"/>
                <a:cs typeface="微软雅黑" panose="020B0503020204020204" charset="-122"/>
              </a:rPr>
              <a:t>2</a:t>
            </a:r>
            <a:r>
              <a:rPr sz="1100" spc="0" dirty="0">
                <a:solidFill>
                  <a:srgbClr val="000000"/>
                </a:solidFill>
                <a:latin typeface="微软雅黑" panose="020B0503020204020204" charset="-122"/>
                <a:ea typeface="微软雅黑" panose="020B0503020204020204" charset="-122"/>
                <a:cs typeface="微软雅黑" panose="020B0503020204020204" charset="-122"/>
              </a:rPr>
              <a:t>9 所示。</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169"/>
          <p:cNvSpPr/>
          <p:nvPr>
            <p:custDataLst>
              <p:tags r:id="rId7"/>
            </p:custDataLst>
          </p:nvPr>
        </p:nvSpPr>
        <p:spPr>
          <a:xfrm>
            <a:off x="-37517" y="857516"/>
            <a:ext cx="11863148" cy="878205"/>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81940" algn="l" rtl="0" eaLnBrk="0">
              <a:lnSpc>
                <a:spcPts val="1480"/>
              </a:lnSpc>
            </a:pPr>
            <a:r>
              <a:rPr sz="1100" spc="10" dirty="0">
                <a:solidFill>
                  <a:schemeClr val="dk1"/>
                </a:solidFill>
                <a:latin typeface="微软雅黑" panose="020B0503020204020204" charset="-122"/>
                <a:ea typeface="微软雅黑" panose="020B0503020204020204" charset="-122"/>
                <a:cs typeface="微软雅黑" panose="020B0503020204020204" charset="-122"/>
              </a:rPr>
              <a:t>1 </a:t>
            </a:r>
            <a:r>
              <a:rPr sz="1100" spc="0" dirty="0">
                <a:solidFill>
                  <a:schemeClr val="dk1"/>
                </a:solidFill>
                <a:latin typeface="微软雅黑" panose="020B0503020204020204" charset="-122"/>
                <a:ea typeface="微软雅黑" panose="020B0503020204020204" charset="-122"/>
                <a:cs typeface="微软雅黑" panose="020B0503020204020204" charset="-122"/>
              </a:rPr>
              <a:t>. A/D 转换的概念和原理</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3845" algn="l" rtl="0" eaLnBrk="0">
              <a:lnSpc>
                <a:spcPct val="97000"/>
              </a:lnSpc>
              <a:spcBef>
                <a:spcPts val="580"/>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1)</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6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60" dirty="0">
                <a:solidFill>
                  <a:schemeClr val="dk1"/>
                </a:solidFill>
                <a:latin typeface="微软雅黑" panose="020B0503020204020204" charset="-122"/>
                <a:ea typeface="微软雅黑" panose="020B0503020204020204" charset="-122"/>
                <a:cs typeface="微软雅黑" panose="020B0503020204020204" charset="-122"/>
              </a:rPr>
              <a:t> 转换的</a:t>
            </a:r>
            <a:r>
              <a:rPr sz="1100" spc="50" dirty="0">
                <a:solidFill>
                  <a:schemeClr val="dk1"/>
                </a:solidFill>
                <a:latin typeface="微软雅黑" panose="020B0503020204020204" charset="-122"/>
                <a:ea typeface="微软雅黑" panose="020B0503020204020204" charset="-122"/>
                <a:cs typeface="微软雅黑" panose="020B0503020204020204" charset="-122"/>
              </a:rPr>
              <a:t>概</a:t>
            </a:r>
            <a:r>
              <a:rPr sz="1100" spc="0" dirty="0">
                <a:solidFill>
                  <a:schemeClr val="dk1"/>
                </a:solidFill>
                <a:latin typeface="微软雅黑" panose="020B0503020204020204" charset="-122"/>
                <a:ea typeface="微软雅黑" panose="020B0503020204020204" charset="-122"/>
                <a:cs typeface="微软雅黑" panose="020B0503020204020204" charset="-122"/>
              </a:rPr>
              <a:t>念</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7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0985" algn="l" rtl="0" eaLnBrk="0">
              <a:lnSpc>
                <a:spcPct val="122000"/>
              </a:lnSpc>
              <a:spcBef>
                <a:spcPts val="5"/>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模拟信号到数字信号的转换称为 </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6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60" dirty="0">
                <a:solidFill>
                  <a:schemeClr val="dk1"/>
                </a:solidFill>
                <a:latin typeface="微软雅黑" panose="020B0503020204020204" charset="-122"/>
                <a:ea typeface="微软雅黑" panose="020B0503020204020204" charset="-122"/>
                <a:cs typeface="微软雅黑" panose="020B0503020204020204" charset="-122"/>
              </a:rPr>
              <a:t> 转换。 能将模拟信号转换成数</a:t>
            </a:r>
            <a:r>
              <a:rPr sz="1100" spc="50" dirty="0">
                <a:solidFill>
                  <a:schemeClr val="dk1"/>
                </a:solidFill>
                <a:latin typeface="微软雅黑" panose="020B0503020204020204" charset="-122"/>
                <a:ea typeface="微软雅黑" panose="020B0503020204020204" charset="-122"/>
                <a:cs typeface="微软雅黑" panose="020B0503020204020204" charset="-122"/>
              </a:rPr>
              <a:t>字</a:t>
            </a:r>
            <a:r>
              <a:rPr sz="1100" spc="0" dirty="0">
                <a:solidFill>
                  <a:schemeClr val="dk1"/>
                </a:solidFill>
                <a:latin typeface="微软雅黑" panose="020B0503020204020204" charset="-122"/>
                <a:ea typeface="微软雅黑" panose="020B0503020204020204" charset="-122"/>
                <a:cs typeface="微软雅黑" panose="020B0503020204020204" charset="-122"/>
              </a:rPr>
              <a:t>信号的元件称 </a:t>
            </a:r>
            <a:r>
              <a:rPr sz="1100" spc="10" dirty="0">
                <a:solidFill>
                  <a:schemeClr val="dk1"/>
                </a:solidFill>
                <a:latin typeface="微软雅黑" panose="020B0503020204020204" charset="-122"/>
                <a:ea typeface="微软雅黑" panose="020B0503020204020204" charset="-122"/>
                <a:cs typeface="微软雅黑" panose="020B0503020204020204" charset="-122"/>
              </a:rPr>
              <a:t>为 </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10" dirty="0">
                <a:solidFill>
                  <a:schemeClr val="dk1"/>
                </a:solidFill>
                <a:latin typeface="微软雅黑" panose="020B0503020204020204" charset="-122"/>
                <a:ea typeface="微软雅黑" panose="020B0503020204020204" charset="-122"/>
                <a:cs typeface="微软雅黑" panose="020B0503020204020204" charset="-122"/>
              </a:rPr>
              <a:t> 转换器，</a:t>
            </a:r>
            <a:r>
              <a:rPr sz="1100" spc="0" dirty="0">
                <a:solidFill>
                  <a:schemeClr val="dk1"/>
                </a:solidFill>
                <a:latin typeface="微软雅黑" panose="020B0503020204020204" charset="-122"/>
                <a:ea typeface="微软雅黑" panose="020B0503020204020204" charset="-122"/>
                <a:cs typeface="微软雅黑" panose="020B0503020204020204" charset="-122"/>
              </a:rPr>
              <a:t>简称为 ADC，A/D 转换的数据处理过程如图 10－27 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72"/>
          <p:cNvSpPr/>
          <p:nvPr>
            <p:custDataLst>
              <p:tags r:id="rId8"/>
            </p:custDataLst>
          </p:nvPr>
        </p:nvSpPr>
        <p:spPr>
          <a:xfrm>
            <a:off x="457200" y="6188780"/>
            <a:ext cx="9701397" cy="447040"/>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375"/>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图 10－29  </a:t>
            </a:r>
            <a:r>
              <a:rPr sz="1000" spc="0" dirty="0">
                <a:solidFill>
                  <a:schemeClr val="dk1"/>
                </a:solidFill>
                <a:latin typeface="微软雅黑" panose="020B0503020204020204" charset="-122"/>
                <a:ea typeface="微软雅黑" panose="020B0503020204020204" charset="-122"/>
                <a:cs typeface="微软雅黑" panose="020B0503020204020204" charset="-122"/>
              </a:rPr>
              <a:t>A</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D</a:t>
            </a:r>
            <a:r>
              <a:rPr sz="1000" spc="60" dirty="0">
                <a:solidFill>
                  <a:schemeClr val="dk1"/>
                </a:solidFill>
                <a:latin typeface="微软雅黑" panose="020B0503020204020204" charset="-122"/>
                <a:ea typeface="微软雅黑" panose="020B0503020204020204" charset="-122"/>
                <a:cs typeface="微软雅黑" panose="020B0503020204020204" charset="-122"/>
              </a:rPr>
              <a:t> 转换的波</a:t>
            </a:r>
            <a:r>
              <a:rPr sz="1000" spc="30" dirty="0">
                <a:solidFill>
                  <a:schemeClr val="dk1"/>
                </a:solidFill>
                <a:latin typeface="微软雅黑" panose="020B0503020204020204" charset="-122"/>
                <a:ea typeface="微软雅黑" panose="020B0503020204020204" charset="-122"/>
                <a:cs typeface="微软雅黑" panose="020B0503020204020204" charset="-122"/>
              </a:rPr>
              <a:t>形</a:t>
            </a:r>
            <a:r>
              <a:rPr sz="1000" spc="0" dirty="0">
                <a:solidFill>
                  <a:schemeClr val="dk1"/>
                </a:solidFill>
                <a:latin typeface="微软雅黑" panose="020B0503020204020204" charset="-122"/>
                <a:ea typeface="微软雅黑" panose="020B0503020204020204" charset="-122"/>
                <a:cs typeface="微软雅黑" panose="020B0503020204020204" charset="-122"/>
              </a:rPr>
              <a:t>变化</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0" dirty="0">
                <a:solidFill>
                  <a:schemeClr val="dk1"/>
                </a:solidFill>
                <a:latin typeface="微软雅黑" panose="020B0503020204020204" charset="-122"/>
                <a:ea typeface="微软雅黑" panose="020B0503020204020204" charset="-122"/>
                <a:cs typeface="微软雅黑" panose="020B0503020204020204" charset="-122"/>
              </a:rPr>
              <a:t>A</a:t>
            </a:r>
            <a:r>
              <a:rPr sz="1200" spc="40" dirty="0">
                <a:solidFill>
                  <a:schemeClr val="dk1"/>
                </a:solidFill>
                <a:latin typeface="微软雅黑" panose="020B0503020204020204" charset="-122"/>
                <a:ea typeface="微软雅黑" panose="020B0503020204020204" charset="-122"/>
                <a:cs typeface="微软雅黑" panose="020B0503020204020204" charset="-122"/>
              </a:rPr>
              <a:t>/</a:t>
            </a:r>
            <a:r>
              <a:rPr sz="1200" spc="0" dirty="0">
                <a:solidFill>
                  <a:schemeClr val="dk1"/>
                </a:solidFill>
                <a:latin typeface="微软雅黑" panose="020B0503020204020204" charset="-122"/>
                <a:ea typeface="微软雅黑" panose="020B0503020204020204" charset="-122"/>
                <a:cs typeface="微软雅黑" panose="020B0503020204020204" charset="-122"/>
              </a:rPr>
              <a:t>D</a:t>
            </a:r>
            <a:r>
              <a:rPr sz="1200" spc="40" dirty="0">
                <a:solidFill>
                  <a:schemeClr val="dk1"/>
                </a:solidFill>
                <a:latin typeface="微软雅黑" panose="020B0503020204020204" charset="-122"/>
                <a:ea typeface="微软雅黑" panose="020B0503020204020204" charset="-122"/>
                <a:cs typeface="微软雅黑" panose="020B0503020204020204" charset="-122"/>
              </a:rPr>
              <a:t> 转换的过程可分为以下几步</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173"/>
          <p:cNvPicPr>
            <a:picLocks noChangeAspect="1"/>
          </p:cNvPicPr>
          <p:nvPr/>
        </p:nvPicPr>
        <p:blipFill>
          <a:blip r:embed="rId9"/>
          <a:stretch>
            <a:fillRect/>
          </a:stretch>
        </p:blipFill>
        <p:spPr>
          <a:xfrm>
            <a:off x="2186584" y="5569240"/>
            <a:ext cx="2138121" cy="174993"/>
          </a:xfrm>
          <a:prstGeom prst="rect">
            <a:avLst/>
          </a:prstGeom>
        </p:spPr>
      </p:pic>
      <p:sp>
        <p:nvSpPr>
          <p:cNvPr id="8" name="textbox 174"/>
          <p:cNvSpPr/>
          <p:nvPr>
            <p:custDataLst>
              <p:tags r:id="rId10"/>
            </p:custDataLst>
          </p:nvPr>
        </p:nvSpPr>
        <p:spPr>
          <a:xfrm>
            <a:off x="200025" y="420683"/>
            <a:ext cx="1791318" cy="288950"/>
          </a:xfrm>
          <a:prstGeom prst="rect">
            <a:avLst/>
          </a:prstGeom>
        </p:spPr>
        <p:txBody>
          <a:bodyPr vert="horz" wrap="square" lIns="0" tIns="0" rIns="0" bIns="0"/>
          <a:lstStyle/>
          <a:p>
            <a:pPr algn="l" rtl="0" eaLnBrk="0">
              <a:lnSpc>
                <a:spcPct val="83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2010"/>
              </a:lnSpc>
            </a:pPr>
            <a:r>
              <a:rPr sz="1400" spc="10" dirty="0">
                <a:solidFill>
                  <a:schemeClr val="dk1"/>
                </a:solidFill>
                <a:latin typeface="微软雅黑" panose="020B0503020204020204" charset="-122"/>
                <a:ea typeface="微软雅黑" panose="020B0503020204020204" charset="-122"/>
                <a:cs typeface="微软雅黑" panose="020B0503020204020204" charset="-122"/>
              </a:rPr>
              <a:t>10</a:t>
            </a:r>
            <a:r>
              <a:rPr sz="1400" spc="0" dirty="0">
                <a:solidFill>
                  <a:schemeClr val="dk1"/>
                </a:solidFill>
                <a:latin typeface="微软雅黑" panose="020B0503020204020204" charset="-122"/>
                <a:ea typeface="微软雅黑" panose="020B0503020204020204" charset="-122"/>
                <a:cs typeface="微软雅黑" panose="020B0503020204020204" charset="-122"/>
              </a:rPr>
              <a:t>. 3. 1  A/D 转换</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75"/>
          <p:cNvSpPr/>
          <p:nvPr>
            <p:custDataLst>
              <p:tags r:id="rId11"/>
            </p:custDataLst>
          </p:nvPr>
        </p:nvSpPr>
        <p:spPr>
          <a:xfrm>
            <a:off x="2561589" y="5900471"/>
            <a:ext cx="1763116" cy="260207"/>
          </a:xfrm>
          <a:prstGeom prst="rect">
            <a:avLst/>
          </a:prstGeom>
        </p:spPr>
        <p:txBody>
          <a:bodyPr vert="horz" wrap="square" lIns="0" tIns="0" rIns="0" bIns="0"/>
          <a:lstStyle/>
          <a:p>
            <a:pPr algn="l" rtl="0" eaLnBrk="0">
              <a:lnSpc>
                <a:spcPct val="83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900" spc="50" dirty="0">
                <a:solidFill>
                  <a:schemeClr val="dk1"/>
                </a:solidFill>
                <a:latin typeface="微软雅黑" panose="020B0503020204020204" charset="-122"/>
                <a:ea typeface="微软雅黑" panose="020B0503020204020204" charset="-122"/>
                <a:cs typeface="微软雅黑" panose="020B0503020204020204" charset="-122"/>
              </a:rPr>
              <a:t>图 10－28  </a:t>
            </a:r>
            <a:r>
              <a:rPr sz="900" spc="0" dirty="0">
                <a:solidFill>
                  <a:schemeClr val="dk1"/>
                </a:solidFill>
                <a:latin typeface="微软雅黑" panose="020B0503020204020204" charset="-122"/>
                <a:ea typeface="微软雅黑" panose="020B0503020204020204" charset="-122"/>
                <a:cs typeface="微软雅黑" panose="020B0503020204020204" charset="-122"/>
              </a:rPr>
              <a:t>A</a:t>
            </a:r>
            <a:r>
              <a:rPr sz="900" spc="5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D</a:t>
            </a:r>
            <a:r>
              <a:rPr sz="900" spc="50" dirty="0">
                <a:solidFill>
                  <a:schemeClr val="dk1"/>
                </a:solidFill>
                <a:latin typeface="微软雅黑" panose="020B0503020204020204" charset="-122"/>
                <a:ea typeface="微软雅黑" panose="020B0503020204020204" charset="-122"/>
                <a:cs typeface="微软雅黑" panose="020B0503020204020204" charset="-122"/>
              </a:rPr>
              <a:t> 转换的</a:t>
            </a:r>
            <a:r>
              <a:rPr sz="900" spc="20" dirty="0">
                <a:solidFill>
                  <a:schemeClr val="dk1"/>
                </a:solidFill>
                <a:latin typeface="微软雅黑" panose="020B0503020204020204" charset="-122"/>
                <a:ea typeface="微软雅黑" panose="020B0503020204020204" charset="-122"/>
                <a:cs typeface="微软雅黑" panose="020B0503020204020204" charset="-122"/>
              </a:rPr>
              <a:t>过</a:t>
            </a:r>
            <a:r>
              <a:rPr sz="900" spc="0" dirty="0">
                <a:solidFill>
                  <a:schemeClr val="dk1"/>
                </a:solidFill>
                <a:latin typeface="微软雅黑" panose="020B0503020204020204" charset="-122"/>
                <a:ea typeface="微软雅黑" panose="020B0503020204020204" charset="-122"/>
                <a:cs typeface="微软雅黑" panose="020B0503020204020204" charset="-122"/>
              </a:rPr>
              <a:t>程</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171"/>
          <p:cNvSpPr/>
          <p:nvPr>
            <p:custDataLst>
              <p:tags r:id="rId12"/>
            </p:custDataLst>
          </p:nvPr>
        </p:nvSpPr>
        <p:spPr>
          <a:xfrm>
            <a:off x="200025" y="71755"/>
            <a:ext cx="6111240" cy="259715"/>
          </a:xfrm>
          <a:prstGeom prst="rect">
            <a:avLst/>
          </a:prstGeom>
        </p:spPr>
        <p:txBody>
          <a:bodyPr vert="horz" wrap="square" lIns="0" tIns="0" rIns="0" bIns="0"/>
          <a:lstStyle/>
          <a:p>
            <a:pPr algn="l" rtl="0" eaLnBrk="0">
              <a:lnSpc>
                <a:spcPct val="129000"/>
              </a:lnSpc>
            </a:pPr>
            <a:endParaRPr lang="en-US" altLang="en-US" sz="400" dirty="0">
              <a:solidFill>
                <a:schemeClr val="dk1"/>
              </a:solidFill>
              <a:latin typeface="微软雅黑" panose="020B0503020204020204" charset="-122"/>
              <a:ea typeface="微软雅黑" panose="020B0503020204020204" charset="-122"/>
            </a:endParaRPr>
          </a:p>
          <a:p>
            <a:pPr marL="86995" algn="l" rtl="0" eaLnBrk="0">
              <a:lnSpc>
                <a:spcPct val="95000"/>
              </a:lnSpc>
            </a:pPr>
            <a:r>
              <a:rPr sz="105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05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050" spc="20" dirty="0">
              <a:solidFill>
                <a:schemeClr val="dk1"/>
              </a:solidFill>
              <a:latin typeface="微软雅黑" panose="020B0503020204020204" charset="-122"/>
              <a:ea typeface="微软雅黑" panose="020B0503020204020204" charset="-122"/>
              <a:cs typeface="黑体" panose="02010609060101010101" charset="-122"/>
            </a:endParaRPr>
          </a:p>
        </p:txBody>
      </p:sp>
    </p:spTree>
    <p:custDataLst>
      <p:tags r:id="rId1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3" name="图片 12"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179"/>
          <p:cNvPicPr>
            <a:picLocks noChangeAspect="1"/>
          </p:cNvPicPr>
          <p:nvPr/>
        </p:nvPicPr>
        <p:blipFill>
          <a:blip r:embed="rId5"/>
          <a:stretch>
            <a:fillRect/>
          </a:stretch>
        </p:blipFill>
        <p:spPr>
          <a:xfrm>
            <a:off x="738059" y="3290325"/>
            <a:ext cx="5042750" cy="1757324"/>
          </a:xfrm>
          <a:prstGeom prst="rect">
            <a:avLst/>
          </a:prstGeom>
        </p:spPr>
      </p:pic>
      <p:pic>
        <p:nvPicPr>
          <p:cNvPr id="3" name="picture 180"/>
          <p:cNvPicPr>
            <a:picLocks noChangeAspect="1"/>
          </p:cNvPicPr>
          <p:nvPr/>
        </p:nvPicPr>
        <p:blipFill>
          <a:blip r:embed="rId6"/>
          <a:stretch>
            <a:fillRect/>
          </a:stretch>
        </p:blipFill>
        <p:spPr>
          <a:xfrm>
            <a:off x="636841" y="658388"/>
            <a:ext cx="3692106" cy="1899043"/>
          </a:xfrm>
          <a:prstGeom prst="rect">
            <a:avLst/>
          </a:prstGeom>
        </p:spPr>
      </p:pic>
      <p:sp>
        <p:nvSpPr>
          <p:cNvPr id="4" name="textbox 181"/>
          <p:cNvSpPr/>
          <p:nvPr/>
        </p:nvSpPr>
        <p:spPr>
          <a:xfrm>
            <a:off x="503715" y="5336020"/>
            <a:ext cx="11736279" cy="1096010"/>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75590" algn="l" rtl="0" eaLnBrk="0">
              <a:lnSpc>
                <a:spcPts val="1480"/>
              </a:lnSpc>
            </a:pPr>
            <a:r>
              <a:rPr sz="1100" spc="40" dirty="0">
                <a:solidFill>
                  <a:srgbClr val="000000"/>
                </a:solidFill>
                <a:latin typeface="微软雅黑" panose="020B0503020204020204" charset="-122"/>
                <a:ea typeface="微软雅黑" panose="020B0503020204020204" charset="-122"/>
                <a:cs typeface="微软雅黑" panose="020B0503020204020204" charset="-122"/>
              </a:rPr>
              <a:t>2. 常用的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40" dirty="0">
                <a:solidFill>
                  <a:srgbClr val="000000"/>
                </a:solidFill>
                <a:latin typeface="微软雅黑" panose="020B0503020204020204" charset="-122"/>
                <a:ea typeface="微软雅黑" panose="020B0503020204020204" charset="-122"/>
                <a:cs typeface="微软雅黑" panose="020B0503020204020204" charset="-122"/>
              </a:rPr>
              <a:t> 转</a:t>
            </a:r>
            <a:r>
              <a:rPr sz="1100" spc="30" dirty="0">
                <a:solidFill>
                  <a:srgbClr val="000000"/>
                </a:solidFill>
                <a:latin typeface="微软雅黑" panose="020B0503020204020204" charset="-122"/>
                <a:ea typeface="微软雅黑" panose="020B0503020204020204" charset="-122"/>
                <a:cs typeface="微软雅黑" panose="020B0503020204020204" charset="-122"/>
              </a:rPr>
              <a:t>换</a:t>
            </a:r>
            <a:r>
              <a:rPr sz="1100" spc="0" dirty="0">
                <a:solidFill>
                  <a:srgbClr val="000000"/>
                </a:solidFill>
                <a:latin typeface="微软雅黑" panose="020B0503020204020204" charset="-122"/>
                <a:ea typeface="微软雅黑" panose="020B0503020204020204" charset="-122"/>
                <a:cs typeface="微软雅黑" panose="020B0503020204020204" charset="-122"/>
              </a:rPr>
              <a:t>类型</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19000"/>
              </a:lnSpc>
              <a:spcBef>
                <a:spcPts val="580"/>
              </a:spcBef>
            </a:pP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50" dirty="0">
                <a:solidFill>
                  <a:srgbClr val="000000"/>
                </a:solidFill>
                <a:latin typeface="微软雅黑" panose="020B0503020204020204" charset="-122"/>
                <a:ea typeface="微软雅黑" panose="020B0503020204020204" charset="-122"/>
                <a:cs typeface="微软雅黑" panose="020B0503020204020204" charset="-122"/>
              </a:rPr>
              <a:t> 转换的类型有很多种，按电路结构可分为并联比较型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50" dirty="0">
                <a:solidFill>
                  <a:srgbClr val="000000"/>
                </a:solidFill>
                <a:latin typeface="微软雅黑" panose="020B0503020204020204" charset="-122"/>
                <a:ea typeface="微软雅黑" panose="020B0503020204020204" charset="-122"/>
                <a:cs typeface="微软雅黑" panose="020B0503020204020204" charset="-122"/>
              </a:rPr>
              <a:t> 转换 、双积</a:t>
            </a:r>
            <a:r>
              <a:rPr sz="1100" spc="10" dirty="0">
                <a:solidFill>
                  <a:srgbClr val="000000"/>
                </a:solidFill>
                <a:latin typeface="微软雅黑" panose="020B0503020204020204" charset="-122"/>
                <a:ea typeface="微软雅黑" panose="020B0503020204020204" charset="-122"/>
                <a:cs typeface="微软雅黑" panose="020B0503020204020204" charset="-122"/>
              </a:rPr>
              <a:t>分</a:t>
            </a:r>
            <a:r>
              <a:rPr sz="1100" spc="0" dirty="0">
                <a:solidFill>
                  <a:srgbClr val="000000"/>
                </a:solidFill>
                <a:latin typeface="微软雅黑" panose="020B0503020204020204" charset="-122"/>
                <a:ea typeface="微软雅黑" panose="020B0503020204020204" charset="-122"/>
                <a:cs typeface="微软雅黑" panose="020B0503020204020204" charset="-122"/>
              </a:rPr>
              <a:t>型 A/D </a:t>
            </a:r>
            <a:r>
              <a:rPr sz="1100" spc="40" dirty="0">
                <a:solidFill>
                  <a:srgbClr val="000000"/>
                </a:solidFill>
                <a:latin typeface="微软雅黑" panose="020B0503020204020204" charset="-122"/>
                <a:ea typeface="微软雅黑" panose="020B0503020204020204" charset="-122"/>
                <a:cs typeface="微软雅黑" panose="020B0503020204020204" charset="-122"/>
              </a:rPr>
              <a:t>转换和逐次逼近型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40" dirty="0">
                <a:solidFill>
                  <a:srgbClr val="000000"/>
                </a:solidFill>
                <a:latin typeface="微软雅黑" panose="020B0503020204020204" charset="-122"/>
                <a:ea typeface="微软雅黑" panose="020B0503020204020204" charset="-122"/>
                <a:cs typeface="微软雅黑" panose="020B0503020204020204" charset="-122"/>
              </a:rPr>
              <a:t> 转</a:t>
            </a:r>
            <a:r>
              <a:rPr sz="1100" spc="10" dirty="0">
                <a:solidFill>
                  <a:srgbClr val="000000"/>
                </a:solidFill>
                <a:latin typeface="微软雅黑" panose="020B0503020204020204" charset="-122"/>
                <a:ea typeface="微软雅黑" panose="020B0503020204020204" charset="-122"/>
                <a:cs typeface="微软雅黑" panose="020B0503020204020204" charset="-122"/>
              </a:rPr>
              <a:t>换</a:t>
            </a:r>
            <a:r>
              <a:rPr sz="1100" spc="0" dirty="0">
                <a:solidFill>
                  <a:srgbClr val="000000"/>
                </a:solidFill>
                <a:latin typeface="微软雅黑" panose="020B0503020204020204" charset="-122"/>
                <a:ea typeface="微软雅黑" panose="020B0503020204020204" charset="-122"/>
                <a:cs typeface="微软雅黑" panose="020B0503020204020204" charset="-122"/>
              </a:rPr>
              <a:t>等。</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ct val="97000"/>
              </a:lnSpc>
              <a:spcBef>
                <a:spcPts val="655"/>
              </a:spcBef>
            </a:pPr>
            <a:r>
              <a:rPr sz="1100" spc="50" dirty="0">
                <a:solidFill>
                  <a:srgbClr val="000000"/>
                </a:solidFill>
                <a:latin typeface="微软雅黑" panose="020B0503020204020204" charset="-122"/>
                <a:ea typeface="微软雅黑" panose="020B0503020204020204" charset="-122"/>
                <a:cs typeface="微软雅黑" panose="020B0503020204020204" charset="-122"/>
              </a:rPr>
              <a:t>1)并联比较型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50" dirty="0">
                <a:solidFill>
                  <a:srgbClr val="000000"/>
                </a:solidFill>
                <a:latin typeface="微软雅黑" panose="020B0503020204020204" charset="-122"/>
                <a:ea typeface="微软雅黑" panose="020B0503020204020204" charset="-122"/>
                <a:cs typeface="微软雅黑" panose="020B0503020204020204" charset="-122"/>
              </a:rPr>
              <a:t> </a:t>
            </a:r>
            <a:r>
              <a:rPr sz="1100" spc="30" dirty="0">
                <a:solidFill>
                  <a:srgbClr val="000000"/>
                </a:solidFill>
                <a:latin typeface="微软雅黑" panose="020B0503020204020204" charset="-122"/>
                <a:ea typeface="微软雅黑" panose="020B0503020204020204" charset="-122"/>
                <a:cs typeface="微软雅黑" panose="020B0503020204020204" charset="-122"/>
              </a:rPr>
              <a:t>转</a:t>
            </a:r>
            <a:r>
              <a:rPr sz="1100" spc="0" dirty="0">
                <a:solidFill>
                  <a:srgbClr val="000000"/>
                </a:solidFill>
                <a:latin typeface="微软雅黑" panose="020B0503020204020204" charset="-122"/>
                <a:ea typeface="微软雅黑" panose="020B0503020204020204" charset="-122"/>
                <a:cs typeface="微软雅黑" panose="020B0503020204020204" charset="-122"/>
              </a:rPr>
              <a:t>换</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3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ct val="92000"/>
              </a:lnSpc>
            </a:pPr>
            <a:r>
              <a:rPr sz="1100" spc="10" dirty="0">
                <a:solidFill>
                  <a:srgbClr val="000000"/>
                </a:solidFill>
                <a:latin typeface="微软雅黑" panose="020B0503020204020204" charset="-122"/>
                <a:ea typeface="微软雅黑" panose="020B0503020204020204" charset="-122"/>
                <a:cs typeface="微软雅黑" panose="020B0503020204020204" charset="-122"/>
              </a:rPr>
              <a:t>3 位并联比较型</a:t>
            </a:r>
            <a:r>
              <a:rPr sz="1100" spc="0" dirty="0">
                <a:solidFill>
                  <a:srgbClr val="000000"/>
                </a:solidFill>
                <a:latin typeface="微软雅黑" panose="020B0503020204020204" charset="-122"/>
                <a:ea typeface="微软雅黑" panose="020B0503020204020204" charset="-122"/>
                <a:cs typeface="微软雅黑" panose="020B0503020204020204" charset="-122"/>
              </a:rPr>
              <a:t> A/D 转换器的内部电路如图 10－32 所示。</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5" name="picture 182"/>
          <p:cNvPicPr>
            <a:picLocks noChangeAspect="1"/>
          </p:cNvPicPr>
          <p:nvPr/>
        </p:nvPicPr>
        <p:blipFill>
          <a:blip r:embed="rId7"/>
          <a:stretch>
            <a:fillRect/>
          </a:stretch>
        </p:blipFill>
        <p:spPr>
          <a:xfrm>
            <a:off x="5669097" y="973975"/>
            <a:ext cx="3812870" cy="1088161"/>
          </a:xfrm>
          <a:prstGeom prst="rect">
            <a:avLst/>
          </a:prstGeom>
        </p:spPr>
      </p:pic>
      <p:sp>
        <p:nvSpPr>
          <p:cNvPr id="6" name="textbox 183"/>
          <p:cNvSpPr/>
          <p:nvPr>
            <p:custDataLst>
              <p:tags r:id="rId8"/>
            </p:custDataLst>
          </p:nvPr>
        </p:nvSpPr>
        <p:spPr>
          <a:xfrm>
            <a:off x="336162" y="2487866"/>
            <a:ext cx="4269037" cy="697788"/>
          </a:xfrm>
          <a:prstGeom prst="rect">
            <a:avLst/>
          </a:prstGeom>
        </p:spPr>
        <p:txBody>
          <a:bodyPr vert="horz" wrap="square" lIns="0" tIns="0" rIns="0" bIns="0"/>
          <a:lstStyle/>
          <a:p>
            <a:pPr algn="l" rtl="0" eaLnBrk="0">
              <a:lnSpc>
                <a:spcPct val="83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358900" algn="l" rtl="0" eaLnBrk="0">
              <a:lnSpc>
                <a:spcPts val="1375"/>
              </a:lnSpc>
            </a:pPr>
            <a:r>
              <a:rPr sz="1100" spc="60" dirty="0">
                <a:solidFill>
                  <a:schemeClr val="dk1"/>
                </a:solidFill>
                <a:latin typeface="微软雅黑" panose="020B0503020204020204" charset="-122"/>
                <a:ea typeface="微软雅黑" panose="020B0503020204020204" charset="-122"/>
                <a:cs typeface="微软雅黑" panose="020B0503020204020204" charset="-122"/>
              </a:rPr>
              <a:t>图 10－30  </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6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60" dirty="0">
                <a:solidFill>
                  <a:schemeClr val="dk1"/>
                </a:solidFill>
                <a:latin typeface="微软雅黑" panose="020B0503020204020204" charset="-122"/>
                <a:ea typeface="微软雅黑" panose="020B0503020204020204" charset="-122"/>
                <a:cs typeface="微软雅黑" panose="020B0503020204020204" charset="-122"/>
              </a:rPr>
              <a:t> 转换的采样过程及波</a:t>
            </a:r>
            <a:r>
              <a:rPr sz="1100" spc="40" dirty="0">
                <a:solidFill>
                  <a:schemeClr val="dk1"/>
                </a:solidFill>
                <a:latin typeface="微软雅黑" panose="020B0503020204020204" charset="-122"/>
                <a:ea typeface="微软雅黑" panose="020B0503020204020204" charset="-122"/>
                <a:cs typeface="微软雅黑" panose="020B0503020204020204" charset="-122"/>
              </a:rPr>
              <a:t>形</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184"/>
          <p:cNvSpPr/>
          <p:nvPr>
            <p:custDataLst>
              <p:tags r:id="rId9"/>
            </p:custDataLst>
          </p:nvPr>
        </p:nvSpPr>
        <p:spPr>
          <a:xfrm>
            <a:off x="619125" y="2773035"/>
            <a:ext cx="3469004" cy="455294"/>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spcBef>
                <a:spcPts val="5"/>
              </a:spcBef>
            </a:pPr>
            <a:r>
              <a:rPr sz="1100" spc="20" dirty="0">
                <a:solidFill>
                  <a:schemeClr val="dk1"/>
                </a:solidFill>
                <a:latin typeface="微软雅黑" panose="020B0503020204020204" charset="-122"/>
                <a:ea typeface="微软雅黑" panose="020B0503020204020204" charset="-122"/>
                <a:cs typeface="微软雅黑" panose="020B0503020204020204" charset="-122"/>
              </a:rPr>
              <a:t>(3)量化和编码。</a:t>
            </a:r>
            <a:endParaRPr lang="en-US" altLang="en-US" sz="11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86"/>
          <p:cNvSpPr/>
          <p:nvPr>
            <p:custDataLst>
              <p:tags r:id="rId10"/>
            </p:custDataLst>
          </p:nvPr>
        </p:nvSpPr>
        <p:spPr>
          <a:xfrm>
            <a:off x="636841" y="340383"/>
            <a:ext cx="3968358" cy="294246"/>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1100" spc="-10" dirty="0">
                <a:solidFill>
                  <a:schemeClr val="dk1"/>
                </a:solidFill>
                <a:latin typeface="微软雅黑" panose="020B0503020204020204" charset="-122"/>
                <a:ea typeface="微软雅黑" panose="020B0503020204020204" charset="-122"/>
                <a:cs typeface="微软雅黑" panose="020B0503020204020204" charset="-122"/>
              </a:rPr>
              <a:t>(1)采样，</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10" dirty="0">
                <a:solidFill>
                  <a:schemeClr val="dk1"/>
                </a:solidFill>
                <a:latin typeface="微软雅黑" panose="020B0503020204020204" charset="-122"/>
                <a:ea typeface="微软雅黑" panose="020B0503020204020204" charset="-122"/>
                <a:cs typeface="微软雅黑" panose="020B0503020204020204" charset="-122"/>
              </a:rPr>
              <a:t> 转换的采样过程及波形如图 10－3</a:t>
            </a:r>
            <a:r>
              <a:rPr sz="1100" spc="0" dirty="0">
                <a:solidFill>
                  <a:schemeClr val="dk1"/>
                </a:solidFill>
                <a:latin typeface="微软雅黑" panose="020B0503020204020204" charset="-122"/>
                <a:ea typeface="微软雅黑" panose="020B0503020204020204" charset="-122"/>
                <a:cs typeface="微软雅黑" panose="020B0503020204020204" charset="-122"/>
              </a:rPr>
              <a:t>0 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87"/>
          <p:cNvSpPr/>
          <p:nvPr>
            <p:custDataLst>
              <p:tags r:id="rId11"/>
            </p:custDataLst>
          </p:nvPr>
        </p:nvSpPr>
        <p:spPr>
          <a:xfrm>
            <a:off x="738060" y="20374"/>
            <a:ext cx="2375690" cy="131839"/>
          </a:xfrm>
          <a:prstGeom prst="rect">
            <a:avLst/>
          </a:prstGeom>
        </p:spPr>
        <p:txBody>
          <a:bodyPr vert="horz" wrap="square" lIns="0" tIns="0" rIns="0" bIns="0"/>
          <a:lstStyle/>
          <a:p>
            <a:pPr algn="l" rtl="0" eaLnBrk="0">
              <a:lnSpc>
                <a:spcPct val="82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第 10 章  检测系统的信号处</a:t>
            </a:r>
            <a:r>
              <a:rPr sz="110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1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custDataLst>
              <p:tags r:id="rId12"/>
            </p:custDataLst>
          </p:nvPr>
        </p:nvSpPr>
        <p:spPr>
          <a:xfrm>
            <a:off x="5780809" y="2412523"/>
            <a:ext cx="5420499" cy="291465"/>
          </a:xfrm>
          <a:prstGeom prst="rect">
            <a:avLst/>
          </a:prstGeom>
          <a:noFill/>
        </p:spPr>
        <p:txBody>
          <a:bodyPr wrap="square" rtlCol="0">
            <a:spAutoFit/>
          </a:bodyPr>
          <a:lstStyle/>
          <a:p>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200" spc="6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60" dirty="0">
                <a:solidFill>
                  <a:schemeClr val="dk1"/>
                </a:solidFill>
                <a:latin typeface="微软雅黑" panose="020B0503020204020204" charset="-122"/>
                <a:ea typeface="微软雅黑" panose="020B0503020204020204" charset="-122"/>
                <a:cs typeface="微软雅黑" panose="020B0503020204020204" charset="-122"/>
              </a:rPr>
              <a:t>31  </a:t>
            </a:r>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保持过程的电路图和采样输出波</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形</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custDataLst>
              <p:tags r:id="rId13"/>
            </p:custDataLst>
          </p:nvPr>
        </p:nvSpPr>
        <p:spPr>
          <a:xfrm>
            <a:off x="6016747" y="340383"/>
            <a:ext cx="4767309" cy="429895"/>
          </a:xfrm>
          <a:prstGeom prst="rect">
            <a:avLst/>
          </a:prstGeom>
          <a:noFill/>
        </p:spPr>
        <p:txBody>
          <a:bodyPr wrap="square" rtlCol="0">
            <a:spAutoFit/>
          </a:bodyPr>
          <a:lstStyle/>
          <a:p>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保持，保持过程的电路图和采样输出波形如</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31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90"/>
          <p:cNvSpPr/>
          <p:nvPr/>
        </p:nvSpPr>
        <p:spPr>
          <a:xfrm>
            <a:off x="2548" y="4259863"/>
            <a:ext cx="12122777" cy="2274287"/>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353185" algn="l" rtl="0" eaLnBrk="0">
              <a:lnSpc>
                <a:spcPts val="1375"/>
              </a:lnSpc>
            </a:pPr>
            <a:r>
              <a:rPr lang="en-US" sz="1100" spc="50" dirty="0">
                <a:solidFill>
                  <a:srgbClr val="000000"/>
                </a:solidFill>
                <a:latin typeface="微软雅黑" panose="020B0503020204020204" charset="-122"/>
                <a:ea typeface="微软雅黑" panose="020B0503020204020204" charset="-122"/>
                <a:cs typeface="微软雅黑" panose="020B0503020204020204" charset="-122"/>
              </a:rPr>
              <a:t>                      </a:t>
            </a:r>
            <a:r>
              <a:rPr sz="1100" spc="50" dirty="0">
                <a:solidFill>
                  <a:srgbClr val="000000"/>
                </a:solidFill>
                <a:latin typeface="微软雅黑" panose="020B0503020204020204" charset="-122"/>
                <a:ea typeface="微软雅黑" panose="020B0503020204020204" charset="-122"/>
                <a:cs typeface="微软雅黑" panose="020B0503020204020204" charset="-122"/>
              </a:rPr>
              <a:t>图 10－32  3 位并联比较型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50" dirty="0">
                <a:solidFill>
                  <a:srgbClr val="000000"/>
                </a:solidFill>
                <a:latin typeface="微软雅黑" panose="020B0503020204020204" charset="-122"/>
                <a:ea typeface="微软雅黑" panose="020B0503020204020204" charset="-122"/>
                <a:cs typeface="微软雅黑" panose="020B0503020204020204" charset="-122"/>
              </a:rPr>
              <a:t> 转换器的内部</a:t>
            </a:r>
            <a:r>
              <a:rPr sz="1100" spc="30" dirty="0">
                <a:solidFill>
                  <a:srgbClr val="000000"/>
                </a:solidFill>
                <a:latin typeface="微软雅黑" panose="020B0503020204020204" charset="-122"/>
                <a:ea typeface="微软雅黑" panose="020B0503020204020204" charset="-122"/>
                <a:cs typeface="微软雅黑" panose="020B0503020204020204" charset="-122"/>
              </a:rPr>
              <a:t>电</a:t>
            </a:r>
            <a:r>
              <a:rPr sz="1100" spc="0" dirty="0">
                <a:solidFill>
                  <a:srgbClr val="000000"/>
                </a:solidFill>
                <a:latin typeface="微软雅黑" panose="020B0503020204020204" charset="-122"/>
                <a:ea typeface="微软雅黑" panose="020B0503020204020204" charset="-122"/>
                <a:cs typeface="微软雅黑" panose="020B0503020204020204" charset="-122"/>
              </a:rPr>
              <a:t>路</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ct val="92000"/>
              </a:lnSpc>
              <a:spcBef>
                <a:spcPts val="84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并联比较型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40" dirty="0">
                <a:solidFill>
                  <a:srgbClr val="000000"/>
                </a:solidFill>
                <a:latin typeface="微软雅黑" panose="020B0503020204020204" charset="-122"/>
                <a:ea typeface="微软雅黑" panose="020B0503020204020204" charset="-122"/>
                <a:cs typeface="微软雅黑" panose="020B0503020204020204" charset="-122"/>
              </a:rPr>
              <a:t> 转换器具有以下特</a:t>
            </a:r>
            <a:r>
              <a:rPr sz="1100" spc="10" dirty="0">
                <a:solidFill>
                  <a:srgbClr val="000000"/>
                </a:solidFill>
                <a:latin typeface="微软雅黑" panose="020B0503020204020204" charset="-122"/>
                <a:ea typeface="微软雅黑" panose="020B0503020204020204" charset="-122"/>
                <a:cs typeface="微软雅黑" panose="020B0503020204020204" charset="-122"/>
              </a:rPr>
              <a:t>点</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8765" algn="l" rtl="0" eaLnBrk="0">
              <a:lnSpc>
                <a:spcPct val="148000"/>
              </a:lnSpc>
              <a:spcBef>
                <a:spcPts val="20"/>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(1) 由于转换器电路是并联的，其转换时间只受电压比较器 、触</a:t>
            </a:r>
            <a:r>
              <a:rPr sz="1100" spc="30" dirty="0">
                <a:solidFill>
                  <a:srgbClr val="000000"/>
                </a:solidFill>
                <a:latin typeface="微软雅黑" panose="020B0503020204020204" charset="-122"/>
                <a:ea typeface="微软雅黑" panose="020B0503020204020204" charset="-122"/>
                <a:cs typeface="微软雅黑" panose="020B0503020204020204" charset="-122"/>
              </a:rPr>
              <a:t>发</a:t>
            </a:r>
            <a:r>
              <a:rPr sz="1100" spc="0" dirty="0">
                <a:solidFill>
                  <a:srgbClr val="000000"/>
                </a:solidFill>
                <a:latin typeface="微软雅黑" panose="020B0503020204020204" charset="-122"/>
                <a:ea typeface="微软雅黑" panose="020B0503020204020204" charset="-122"/>
                <a:cs typeface="微软雅黑" panose="020B0503020204020204" charset="-122"/>
              </a:rPr>
              <a:t>器(指寄存器内电 </a:t>
            </a:r>
            <a:r>
              <a:rPr sz="1100" spc="30" dirty="0">
                <a:solidFill>
                  <a:srgbClr val="000000"/>
                </a:solidFill>
                <a:latin typeface="微软雅黑" panose="020B0503020204020204" charset="-122"/>
                <a:ea typeface="微软雅黑" panose="020B0503020204020204" charset="-122"/>
                <a:cs typeface="微软雅黑" panose="020B0503020204020204" charset="-122"/>
              </a:rPr>
              <a:t>路)和编码电路(指代码转换器内电路)延迟时间的限制，</a:t>
            </a:r>
            <a:r>
              <a:rPr sz="1100" spc="10" dirty="0">
                <a:solidFill>
                  <a:srgbClr val="000000"/>
                </a:solidFill>
                <a:latin typeface="微软雅黑" panose="020B0503020204020204" charset="-122"/>
                <a:ea typeface="微软雅黑" panose="020B0503020204020204" charset="-122"/>
                <a:cs typeface="微软雅黑" panose="020B0503020204020204" charset="-122"/>
              </a:rPr>
              <a:t>因</a:t>
            </a:r>
            <a:r>
              <a:rPr sz="1100" spc="0" dirty="0">
                <a:solidFill>
                  <a:srgbClr val="000000"/>
                </a:solidFill>
                <a:latin typeface="微软雅黑" panose="020B0503020204020204" charset="-122"/>
                <a:ea typeface="微软雅黑" panose="020B0503020204020204" charset="-122"/>
                <a:cs typeface="微软雅黑" panose="020B0503020204020204" charset="-122"/>
              </a:rPr>
              <a:t>此，转换速度最快。</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8765" algn="l" rtl="0" eaLnBrk="0">
              <a:lnSpc>
                <a:spcPct val="133000"/>
              </a:lnSpc>
              <a:spcBef>
                <a:spcPts val="580"/>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(2)随着分辨率的提高，元件数目要按几何级数增加。 一个 </a:t>
            </a:r>
            <a:r>
              <a:rPr sz="1100" spc="0" dirty="0">
                <a:solidFill>
                  <a:srgbClr val="000000"/>
                </a:solidFill>
                <a:latin typeface="微软雅黑" panose="020B0503020204020204" charset="-122"/>
                <a:ea typeface="微软雅黑" panose="020B0503020204020204" charset="-122"/>
                <a:cs typeface="微软雅黑" panose="020B0503020204020204" charset="-122"/>
              </a:rPr>
              <a:t>n 位并联比较型 A/D 转换 </a:t>
            </a:r>
            <a:r>
              <a:rPr sz="1100" spc="20" dirty="0">
                <a:solidFill>
                  <a:srgbClr val="000000"/>
                </a:solidFill>
                <a:latin typeface="微软雅黑" panose="020B0503020204020204" charset="-122"/>
                <a:ea typeface="微软雅黑" panose="020B0503020204020204" charset="-122"/>
                <a:cs typeface="微软雅黑" panose="020B0503020204020204" charset="-122"/>
              </a:rPr>
              <a:t>器所用电压比较器的个数为 2</a:t>
            </a:r>
            <a:r>
              <a:rPr sz="1050" spc="0" baseline="52000" dirty="0">
                <a:solidFill>
                  <a:srgbClr val="000000"/>
                </a:solidFill>
                <a:latin typeface="微软雅黑" panose="020B0503020204020204" charset="-122"/>
                <a:ea typeface="微软雅黑" panose="020B0503020204020204" charset="-122"/>
                <a:cs typeface="微软雅黑" panose="020B0503020204020204" charset="-122"/>
              </a:rPr>
              <a:t>n</a:t>
            </a:r>
            <a:r>
              <a:rPr sz="1100" spc="20" dirty="0">
                <a:solidFill>
                  <a:srgbClr val="000000"/>
                </a:solidFill>
                <a:latin typeface="微软雅黑" panose="020B0503020204020204" charset="-122"/>
                <a:ea typeface="微软雅黑" panose="020B0503020204020204" charset="-122"/>
                <a:cs typeface="微软雅黑" panose="020B0503020204020204" charset="-122"/>
              </a:rPr>
              <a:t>－1，如 8 位的并联比较型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20" dirty="0">
                <a:solidFill>
                  <a:srgbClr val="000000"/>
                </a:solidFill>
                <a:latin typeface="微软雅黑" panose="020B0503020204020204" charset="-122"/>
                <a:ea typeface="微软雅黑" panose="020B0503020204020204" charset="-122"/>
                <a:cs typeface="微软雅黑" panose="020B0503020204020204" charset="-122"/>
              </a:rPr>
              <a:t> 转换器就需要 255</a:t>
            </a:r>
            <a:r>
              <a:rPr sz="1100" spc="1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2</a:t>
            </a:r>
            <a:r>
              <a:rPr sz="1050" spc="0" baseline="52000" dirty="0">
                <a:solidFill>
                  <a:srgbClr val="000000"/>
                </a:solidFill>
                <a:latin typeface="微软雅黑" panose="020B0503020204020204" charset="-122"/>
                <a:ea typeface="微软雅黑" panose="020B0503020204020204" charset="-122"/>
                <a:cs typeface="微软雅黑" panose="020B0503020204020204" charset="-122"/>
              </a:rPr>
              <a:t>8</a:t>
            </a:r>
            <a:r>
              <a:rPr sz="1100" spc="0" dirty="0">
                <a:solidFill>
                  <a:srgbClr val="000000"/>
                </a:solidFill>
                <a:latin typeface="微软雅黑" panose="020B0503020204020204" charset="-122"/>
                <a:ea typeface="微软雅黑" panose="020B0503020204020204" charset="-122"/>
                <a:cs typeface="微软雅黑" panose="020B0503020204020204" charset="-122"/>
              </a:rPr>
              <a:t>－1)个 </a:t>
            </a:r>
            <a:r>
              <a:rPr sz="1100" spc="50" dirty="0">
                <a:solidFill>
                  <a:srgbClr val="000000"/>
                </a:solidFill>
                <a:latin typeface="微软雅黑" panose="020B0503020204020204" charset="-122"/>
                <a:ea typeface="微软雅黑" panose="020B0503020204020204" charset="-122"/>
                <a:cs typeface="微软雅黑" panose="020B0503020204020204" charset="-122"/>
              </a:rPr>
              <a:t>电压比较器。 由于位数越多，电路越复杂，因此，制成分辨率较高的集成并</a:t>
            </a:r>
            <a:r>
              <a:rPr sz="1100" spc="40" dirty="0">
                <a:solidFill>
                  <a:srgbClr val="000000"/>
                </a:solidFill>
                <a:latin typeface="微软雅黑" panose="020B0503020204020204" charset="-122"/>
                <a:ea typeface="微软雅黑" panose="020B0503020204020204" charset="-122"/>
                <a:cs typeface="微软雅黑" panose="020B0503020204020204" charset="-122"/>
              </a:rPr>
              <a:t>联</a:t>
            </a:r>
            <a:r>
              <a:rPr sz="1100" spc="0" dirty="0">
                <a:solidFill>
                  <a:srgbClr val="000000"/>
                </a:solidFill>
                <a:latin typeface="微软雅黑" panose="020B0503020204020204" charset="-122"/>
                <a:ea typeface="微软雅黑" panose="020B0503020204020204" charset="-122"/>
                <a:cs typeface="微软雅黑" panose="020B0503020204020204" charset="-122"/>
              </a:rPr>
              <a:t>比较型 A</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50" dirty="0">
                <a:solidFill>
                  <a:srgbClr val="000000"/>
                </a:solidFill>
                <a:latin typeface="微软雅黑" panose="020B0503020204020204" charset="-122"/>
                <a:ea typeface="微软雅黑" panose="020B0503020204020204" charset="-122"/>
                <a:cs typeface="微软雅黑" panose="020B0503020204020204" charset="-122"/>
              </a:rPr>
              <a:t> 转换器是比较困难</a:t>
            </a:r>
            <a:r>
              <a:rPr sz="1100" spc="20" dirty="0">
                <a:solidFill>
                  <a:srgbClr val="000000"/>
                </a:solidFill>
                <a:latin typeface="微软雅黑" panose="020B0503020204020204" charset="-122"/>
                <a:ea typeface="微软雅黑" panose="020B0503020204020204" charset="-122"/>
                <a:cs typeface="微软雅黑" panose="020B0503020204020204" charset="-122"/>
              </a:rPr>
              <a:t>的</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9400" algn="l" rtl="0" eaLnBrk="0">
              <a:lnSpc>
                <a:spcPct val="146000"/>
              </a:lnSpc>
              <a:spcBef>
                <a:spcPts val="25"/>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(3)使用这种含有寄存器的并联比较型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6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60" dirty="0">
                <a:solidFill>
                  <a:srgbClr val="000000"/>
                </a:solidFill>
                <a:latin typeface="微软雅黑" panose="020B0503020204020204" charset="-122"/>
                <a:ea typeface="微软雅黑" panose="020B0503020204020204" charset="-122"/>
                <a:cs typeface="微软雅黑" panose="020B0503020204020204" charset="-122"/>
              </a:rPr>
              <a:t> 转换器电路时，可以不用附加采样保</a:t>
            </a:r>
            <a:r>
              <a:rPr sz="1100" spc="10" dirty="0">
                <a:solidFill>
                  <a:srgbClr val="000000"/>
                </a:solidFill>
                <a:latin typeface="微软雅黑" panose="020B0503020204020204" charset="-122"/>
                <a:ea typeface="微软雅黑" panose="020B0503020204020204" charset="-122"/>
                <a:cs typeface="微软雅黑" panose="020B0503020204020204" charset="-122"/>
              </a:rPr>
              <a:t>持</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80" dirty="0">
                <a:solidFill>
                  <a:srgbClr val="000000"/>
                </a:solidFill>
                <a:latin typeface="微软雅黑" panose="020B0503020204020204" charset="-122"/>
                <a:ea typeface="微软雅黑" panose="020B0503020204020204" charset="-122"/>
                <a:cs typeface="微软雅黑" panose="020B0503020204020204" charset="-122"/>
              </a:rPr>
              <a:t>电路，因为电压比较器和寄存器这两部分也兼有采样保持功能，这也是该</a:t>
            </a:r>
            <a:r>
              <a:rPr sz="1100" spc="50" dirty="0">
                <a:solidFill>
                  <a:srgbClr val="000000"/>
                </a:solidFill>
                <a:latin typeface="微软雅黑" panose="020B0503020204020204" charset="-122"/>
                <a:ea typeface="微软雅黑" panose="020B0503020204020204" charset="-122"/>
                <a:cs typeface="微软雅黑" panose="020B0503020204020204" charset="-122"/>
              </a:rPr>
              <a:t>电</a:t>
            </a:r>
            <a:r>
              <a:rPr sz="1100" spc="0" dirty="0">
                <a:solidFill>
                  <a:srgbClr val="000000"/>
                </a:solidFill>
                <a:latin typeface="微软雅黑" panose="020B0503020204020204" charset="-122"/>
                <a:ea typeface="微软雅黑" panose="020B0503020204020204" charset="-122"/>
                <a:cs typeface="微软雅黑" panose="020B0503020204020204" charset="-122"/>
              </a:rPr>
              <a:t>路的一个 </a:t>
            </a:r>
            <a:r>
              <a:rPr sz="1100" spc="-30" dirty="0">
                <a:solidFill>
                  <a:srgbClr val="000000"/>
                </a:solidFill>
                <a:latin typeface="微软雅黑" panose="020B0503020204020204" charset="-122"/>
                <a:ea typeface="微软雅黑" panose="020B0503020204020204" charset="-122"/>
                <a:cs typeface="微软雅黑" panose="020B0503020204020204" charset="-122"/>
              </a:rPr>
              <a:t>优点。</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ct val="97000"/>
              </a:lnSpc>
              <a:spcBef>
                <a:spcPts val="64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2)双积分型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6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60" dirty="0">
                <a:solidFill>
                  <a:srgbClr val="000000"/>
                </a:solidFill>
                <a:latin typeface="微软雅黑" panose="020B0503020204020204" charset="-122"/>
                <a:ea typeface="微软雅黑" panose="020B0503020204020204" charset="-122"/>
                <a:cs typeface="微软雅黑" panose="020B0503020204020204" charset="-122"/>
              </a:rPr>
              <a:t> </a:t>
            </a:r>
            <a:r>
              <a:rPr sz="1100" spc="30" dirty="0">
                <a:solidFill>
                  <a:srgbClr val="000000"/>
                </a:solidFill>
                <a:latin typeface="微软雅黑" panose="020B0503020204020204" charset="-122"/>
                <a:ea typeface="微软雅黑" panose="020B0503020204020204" charset="-122"/>
                <a:cs typeface="微软雅黑" panose="020B0503020204020204" charset="-122"/>
              </a:rPr>
              <a:t>转</a:t>
            </a:r>
            <a:r>
              <a:rPr sz="1100" spc="0" dirty="0">
                <a:solidFill>
                  <a:srgbClr val="000000"/>
                </a:solidFill>
                <a:latin typeface="微软雅黑" panose="020B0503020204020204" charset="-122"/>
                <a:ea typeface="微软雅黑" panose="020B0503020204020204" charset="-122"/>
                <a:cs typeface="微软雅黑" panose="020B0503020204020204" charset="-122"/>
              </a:rPr>
              <a:t>换</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7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36000"/>
              </a:lnSpc>
            </a:pPr>
            <a:r>
              <a:rPr sz="1100" spc="50" dirty="0">
                <a:solidFill>
                  <a:srgbClr val="000000"/>
                </a:solidFill>
                <a:latin typeface="微软雅黑" panose="020B0503020204020204" charset="-122"/>
                <a:ea typeface="微软雅黑" panose="020B0503020204020204" charset="-122"/>
                <a:cs typeface="微软雅黑" panose="020B0503020204020204" charset="-122"/>
              </a:rPr>
              <a:t>双积分型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50" dirty="0">
                <a:solidFill>
                  <a:srgbClr val="000000"/>
                </a:solidFill>
                <a:latin typeface="微软雅黑" panose="020B0503020204020204" charset="-122"/>
                <a:ea typeface="微软雅黑" panose="020B0503020204020204" charset="-122"/>
                <a:cs typeface="微软雅黑" panose="020B0503020204020204" charset="-122"/>
              </a:rPr>
              <a:t> 转换基本原理是对输入模拟电压和参考电压分别进行两次积分，将</a:t>
            </a:r>
            <a:r>
              <a:rPr sz="1100" spc="40" dirty="0">
                <a:solidFill>
                  <a:srgbClr val="000000"/>
                </a:solidFill>
                <a:latin typeface="微软雅黑" panose="020B0503020204020204" charset="-122"/>
                <a:ea typeface="微软雅黑" panose="020B0503020204020204" charset="-122"/>
                <a:cs typeface="微软雅黑" panose="020B0503020204020204" charset="-122"/>
              </a:rPr>
              <a:t>输</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60" dirty="0">
                <a:solidFill>
                  <a:srgbClr val="000000"/>
                </a:solidFill>
                <a:latin typeface="微软雅黑" panose="020B0503020204020204" charset="-122"/>
                <a:ea typeface="微软雅黑" panose="020B0503020204020204" charset="-122"/>
                <a:cs typeface="微软雅黑" panose="020B0503020204020204" charset="-122"/>
              </a:rPr>
              <a:t>入电压的平均值变换成与之成正比的时间间隔，然后利用时钟脉冲和计数器测出此时</a:t>
            </a:r>
            <a:r>
              <a:rPr sz="1100" spc="10" dirty="0">
                <a:solidFill>
                  <a:srgbClr val="000000"/>
                </a:solidFill>
                <a:latin typeface="微软雅黑" panose="020B0503020204020204" charset="-122"/>
                <a:ea typeface="微软雅黑" panose="020B0503020204020204" charset="-122"/>
                <a:cs typeface="微软雅黑" panose="020B0503020204020204" charset="-122"/>
              </a:rPr>
              <a:t>间</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30" dirty="0">
                <a:solidFill>
                  <a:srgbClr val="000000"/>
                </a:solidFill>
                <a:latin typeface="微软雅黑" panose="020B0503020204020204" charset="-122"/>
                <a:ea typeface="微软雅黑" panose="020B0503020204020204" charset="-122"/>
                <a:cs typeface="微软雅黑" panose="020B0503020204020204" charset="-122"/>
              </a:rPr>
              <a:t>间隔，进而得到相应的数字量输出。 由于该转换电路是对输入电</a:t>
            </a:r>
            <a:r>
              <a:rPr sz="1100" spc="0" dirty="0">
                <a:solidFill>
                  <a:srgbClr val="000000"/>
                </a:solidFill>
                <a:latin typeface="微软雅黑" panose="020B0503020204020204" charset="-122"/>
                <a:ea typeface="微软雅黑" panose="020B0503020204020204" charset="-122"/>
                <a:cs typeface="微软雅黑" panose="020B0503020204020204" charset="-122"/>
              </a:rPr>
              <a:t>压的平均值进行转换的，</a:t>
            </a:r>
            <a:r>
              <a:rPr sz="1100" spc="40" dirty="0">
                <a:solidFill>
                  <a:srgbClr val="000000"/>
                </a:solidFill>
                <a:latin typeface="微软雅黑" panose="020B0503020204020204" charset="-122"/>
                <a:ea typeface="微软雅黑" panose="020B0503020204020204" charset="-122"/>
                <a:cs typeface="微软雅黑" panose="020B0503020204020204" charset="-122"/>
              </a:rPr>
              <a:t>因而它具有很强的抗工频干扰能力，且已在数字测量中得到广泛应用，双积分型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 转 </a:t>
            </a:r>
            <a:r>
              <a:rPr sz="1100" spc="-20" dirty="0">
                <a:solidFill>
                  <a:srgbClr val="000000"/>
                </a:solidFill>
                <a:latin typeface="微软雅黑" panose="020B0503020204020204" charset="-122"/>
                <a:ea typeface="微软雅黑" panose="020B0503020204020204" charset="-122"/>
                <a:cs typeface="微软雅黑" panose="020B0503020204020204" charset="-122"/>
              </a:rPr>
              <a:t>换器的内部电路如图 </a:t>
            </a:r>
            <a:r>
              <a:rPr sz="1100" spc="-10" dirty="0">
                <a:solidFill>
                  <a:srgbClr val="000000"/>
                </a:solidFill>
                <a:latin typeface="微软雅黑" panose="020B0503020204020204" charset="-122"/>
                <a:ea typeface="微软雅黑" panose="020B0503020204020204" charset="-122"/>
                <a:cs typeface="微软雅黑" panose="020B0503020204020204" charset="-122"/>
              </a:rPr>
              <a:t>1</a:t>
            </a:r>
            <a:r>
              <a:rPr sz="1100" spc="0" dirty="0">
                <a:solidFill>
                  <a:srgbClr val="000000"/>
                </a:solidFill>
                <a:latin typeface="微软雅黑" panose="020B0503020204020204" charset="-122"/>
                <a:ea typeface="微软雅黑" panose="020B0503020204020204" charset="-122"/>
                <a:cs typeface="微软雅黑" panose="020B0503020204020204" charset="-122"/>
              </a:rPr>
              <a:t>0－33 所示。</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91"/>
          <p:cNvPicPr>
            <a:picLocks noChangeAspect="1"/>
          </p:cNvPicPr>
          <p:nvPr/>
        </p:nvPicPr>
        <p:blipFill>
          <a:blip r:embed="rId5"/>
          <a:stretch>
            <a:fillRect/>
          </a:stretch>
        </p:blipFill>
        <p:spPr>
          <a:xfrm>
            <a:off x="2373034" y="496178"/>
            <a:ext cx="4431512" cy="3581196"/>
          </a:xfrm>
          <a:prstGeom prst="rect">
            <a:avLst/>
          </a:prstGeom>
        </p:spPr>
      </p:pic>
      <p:sp>
        <p:nvSpPr>
          <p:cNvPr id="6" name="textbox 193"/>
          <p:cNvSpPr/>
          <p:nvPr>
            <p:custDataLst>
              <p:tags r:id="rId6"/>
            </p:custDataLst>
          </p:nvPr>
        </p:nvSpPr>
        <p:spPr>
          <a:xfrm>
            <a:off x="-1905" y="53975"/>
            <a:ext cx="6111240" cy="259715"/>
          </a:xfrm>
          <a:prstGeom prst="rect">
            <a:avLst/>
          </a:prstGeom>
        </p:spPr>
        <p:txBody>
          <a:bodyPr vert="horz" wrap="square" lIns="0" tIns="0" rIns="0" bIns="0"/>
          <a:lstStyle/>
          <a:p>
            <a:pPr algn="l" rtl="0" eaLnBrk="0">
              <a:lnSpc>
                <a:spcPct val="129000"/>
              </a:lnSpc>
            </a:pPr>
            <a:endParaRPr lang="en-US" altLang="en-US" sz="500" dirty="0">
              <a:solidFill>
                <a:schemeClr val="dk1"/>
              </a:solidFill>
              <a:latin typeface="微软雅黑" panose="020B0503020204020204" charset="-122"/>
              <a:ea typeface="微软雅黑" panose="020B0503020204020204" charset="-122"/>
            </a:endParaRPr>
          </a:p>
          <a:p>
            <a:pPr marL="86995" algn="l" rtl="0" eaLnBrk="0">
              <a:lnSpc>
                <a:spcPct val="95000"/>
              </a:lnSpc>
            </a:pPr>
            <a:r>
              <a:rPr sz="11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1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100" spc="20" dirty="0">
              <a:solidFill>
                <a:schemeClr val="dk1"/>
              </a:solidFill>
              <a:latin typeface="微软雅黑" panose="020B0503020204020204" charset="-122"/>
              <a:ea typeface="微软雅黑" panose="020B0503020204020204" charset="-122"/>
              <a:cs typeface="黑体" panose="02010609060101010101" charset="-122"/>
            </a:endParaRPr>
          </a:p>
        </p:txBody>
      </p:sp>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9" name="图片 8"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196"/>
          <p:cNvPicPr>
            <a:picLocks noChangeAspect="1"/>
          </p:cNvPicPr>
          <p:nvPr/>
        </p:nvPicPr>
        <p:blipFill>
          <a:blip r:embed="rId5"/>
          <a:stretch>
            <a:fillRect/>
          </a:stretch>
        </p:blipFill>
        <p:spPr>
          <a:xfrm>
            <a:off x="1327239" y="3143473"/>
            <a:ext cx="4589246" cy="3191776"/>
          </a:xfrm>
          <a:prstGeom prst="rect">
            <a:avLst/>
          </a:prstGeom>
        </p:spPr>
      </p:pic>
      <p:pic>
        <p:nvPicPr>
          <p:cNvPr id="3" name="picture 197"/>
          <p:cNvPicPr>
            <a:picLocks noChangeAspect="1"/>
          </p:cNvPicPr>
          <p:nvPr/>
        </p:nvPicPr>
        <p:blipFill>
          <a:blip r:embed="rId6"/>
          <a:stretch>
            <a:fillRect/>
          </a:stretch>
        </p:blipFill>
        <p:spPr>
          <a:xfrm>
            <a:off x="1371814" y="384430"/>
            <a:ext cx="4262679" cy="2345156"/>
          </a:xfrm>
          <a:prstGeom prst="rect">
            <a:avLst/>
          </a:prstGeom>
        </p:spPr>
      </p:pic>
      <p:sp>
        <p:nvSpPr>
          <p:cNvPr id="4" name="textbox 198"/>
          <p:cNvSpPr/>
          <p:nvPr/>
        </p:nvSpPr>
        <p:spPr>
          <a:xfrm>
            <a:off x="6315075" y="778790"/>
            <a:ext cx="5332856" cy="1773910"/>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ct val="97000"/>
              </a:lnSpc>
              <a:spcBef>
                <a:spcPts val="845"/>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3)逐次逼近型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6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6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转换</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0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3000"/>
              </a:lnSpc>
              <a:spcBef>
                <a:spcPts val="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逐次逼近型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40" dirty="0">
                <a:solidFill>
                  <a:srgbClr val="000000"/>
                </a:solidFill>
                <a:latin typeface="微软雅黑" panose="020B0503020204020204" charset="-122"/>
                <a:ea typeface="微软雅黑" panose="020B0503020204020204" charset="-122"/>
                <a:cs typeface="微软雅黑" panose="020B0503020204020204" charset="-122"/>
              </a:rPr>
              <a:t> 转换过程与用天平称物重非常相似。 按照天平称重的思路，</a:t>
            </a:r>
            <a:r>
              <a:rPr sz="1100" spc="20" dirty="0">
                <a:solidFill>
                  <a:srgbClr val="000000"/>
                </a:solidFill>
                <a:latin typeface="微软雅黑" panose="020B0503020204020204" charset="-122"/>
                <a:ea typeface="微软雅黑" panose="020B0503020204020204" charset="-122"/>
                <a:cs typeface="微软雅黑" panose="020B0503020204020204" charset="-122"/>
              </a:rPr>
              <a:t>逐</a:t>
            </a:r>
            <a:r>
              <a:rPr sz="1100" spc="0" dirty="0">
                <a:solidFill>
                  <a:srgbClr val="000000"/>
                </a:solidFill>
                <a:latin typeface="微软雅黑" panose="020B0503020204020204" charset="-122"/>
                <a:ea typeface="微软雅黑" panose="020B0503020204020204" charset="-122"/>
                <a:cs typeface="微软雅黑" panose="020B0503020204020204" charset="-122"/>
              </a:rPr>
              <a:t>次逼 </a:t>
            </a:r>
            <a:r>
              <a:rPr sz="1100" spc="60" dirty="0">
                <a:solidFill>
                  <a:srgbClr val="000000"/>
                </a:solidFill>
                <a:latin typeface="微软雅黑" panose="020B0503020204020204" charset="-122"/>
                <a:ea typeface="微软雅黑" panose="020B0503020204020204" charset="-122"/>
                <a:cs typeface="微软雅黑" panose="020B0503020204020204" charset="-122"/>
              </a:rPr>
              <a:t>近型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6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60" dirty="0">
                <a:solidFill>
                  <a:srgbClr val="000000"/>
                </a:solidFill>
                <a:latin typeface="微软雅黑" panose="020B0503020204020204" charset="-122"/>
                <a:ea typeface="微软雅黑" panose="020B0503020204020204" charset="-122"/>
                <a:cs typeface="微软雅黑" panose="020B0503020204020204" charset="-122"/>
              </a:rPr>
              <a:t> 转换器就是将输入模拟信号与不同的参考电压作多次比较，使</a:t>
            </a:r>
            <a:r>
              <a:rPr sz="1100" spc="10" dirty="0">
                <a:solidFill>
                  <a:srgbClr val="000000"/>
                </a:solidFill>
                <a:latin typeface="微软雅黑" panose="020B0503020204020204" charset="-122"/>
                <a:ea typeface="微软雅黑" panose="020B0503020204020204" charset="-122"/>
                <a:cs typeface="微软雅黑" panose="020B0503020204020204" charset="-122"/>
              </a:rPr>
              <a:t>转</a:t>
            </a:r>
            <a:r>
              <a:rPr sz="1100" spc="0" dirty="0">
                <a:solidFill>
                  <a:srgbClr val="000000"/>
                </a:solidFill>
                <a:latin typeface="微软雅黑" panose="020B0503020204020204" charset="-122"/>
                <a:ea typeface="微软雅黑" panose="020B0503020204020204" charset="-122"/>
                <a:cs typeface="微软雅黑" panose="020B0503020204020204" charset="-122"/>
              </a:rPr>
              <a:t>换所得的数字 </a:t>
            </a:r>
            <a:r>
              <a:rPr sz="1100" spc="50" dirty="0">
                <a:solidFill>
                  <a:srgbClr val="000000"/>
                </a:solidFill>
                <a:latin typeface="微软雅黑" panose="020B0503020204020204" charset="-122"/>
                <a:ea typeface="微软雅黑" panose="020B0503020204020204" charset="-122"/>
                <a:cs typeface="微软雅黑" panose="020B0503020204020204" charset="-122"/>
              </a:rPr>
              <a:t>量在数值上逐次逼近输入模拟量的对应值，4 位逐次逼近型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50" dirty="0">
                <a:solidFill>
                  <a:srgbClr val="000000"/>
                </a:solidFill>
                <a:latin typeface="微软雅黑" panose="020B0503020204020204" charset="-122"/>
                <a:ea typeface="微软雅黑" panose="020B0503020204020204" charset="-122"/>
                <a:cs typeface="微软雅黑" panose="020B0503020204020204" charset="-122"/>
              </a:rPr>
              <a:t> 转换器的逻辑电路如</a:t>
            </a:r>
            <a:r>
              <a:rPr sz="1100" spc="0" dirty="0">
                <a:solidFill>
                  <a:srgbClr val="000000"/>
                </a:solidFill>
                <a:latin typeface="微软雅黑" panose="020B0503020204020204" charset="-122"/>
                <a:ea typeface="微软雅黑" panose="020B0503020204020204" charset="-122"/>
                <a:cs typeface="微软雅黑" panose="020B0503020204020204" charset="-122"/>
              </a:rPr>
              <a:t>图 </a:t>
            </a:r>
            <a:r>
              <a:rPr sz="1100" spc="-20" dirty="0">
                <a:solidFill>
                  <a:srgbClr val="000000"/>
                </a:solidFill>
                <a:latin typeface="微软雅黑" panose="020B0503020204020204" charset="-122"/>
                <a:ea typeface="微软雅黑" panose="020B0503020204020204" charset="-122"/>
                <a:cs typeface="微软雅黑" panose="020B0503020204020204" charset="-122"/>
              </a:rPr>
              <a:t>10 34</a:t>
            </a:r>
            <a:r>
              <a:rPr sz="1100" spc="-1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所示。</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 name="textbox 200"/>
          <p:cNvSpPr/>
          <p:nvPr>
            <p:custDataLst>
              <p:tags r:id="rId7"/>
            </p:custDataLst>
          </p:nvPr>
        </p:nvSpPr>
        <p:spPr>
          <a:xfrm>
            <a:off x="1846981" y="6473570"/>
            <a:ext cx="3858494" cy="384430"/>
          </a:xfrm>
          <a:prstGeom prst="rect">
            <a:avLst/>
          </a:prstGeom>
        </p:spPr>
        <p:txBody>
          <a:bodyPr vert="horz" wrap="square" lIns="0" tIns="0" rIns="0" bIns="0"/>
          <a:lstStyle/>
          <a:p>
            <a:pPr algn="l" rtl="0" eaLnBrk="0">
              <a:lnSpc>
                <a:spcPct val="83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100" spc="60" dirty="0">
                <a:solidFill>
                  <a:schemeClr val="dk1"/>
                </a:solidFill>
                <a:latin typeface="微软雅黑" panose="020B0503020204020204" charset="-122"/>
                <a:ea typeface="微软雅黑" panose="020B0503020204020204" charset="-122"/>
                <a:cs typeface="微软雅黑" panose="020B0503020204020204" charset="-122"/>
              </a:rPr>
              <a:t>图 10－34  4 位逐次逼近型 </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6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60" dirty="0">
                <a:solidFill>
                  <a:schemeClr val="dk1"/>
                </a:solidFill>
                <a:latin typeface="微软雅黑" panose="020B0503020204020204" charset="-122"/>
                <a:ea typeface="微软雅黑" panose="020B0503020204020204" charset="-122"/>
                <a:cs typeface="微软雅黑" panose="020B0503020204020204" charset="-122"/>
              </a:rPr>
              <a:t> 转换器</a:t>
            </a:r>
            <a:r>
              <a:rPr sz="1100" spc="30" dirty="0">
                <a:solidFill>
                  <a:schemeClr val="dk1"/>
                </a:solidFill>
                <a:latin typeface="微软雅黑" panose="020B0503020204020204" charset="-122"/>
                <a:ea typeface="微软雅黑" panose="020B0503020204020204" charset="-122"/>
                <a:cs typeface="微软雅黑" panose="020B0503020204020204" charset="-122"/>
              </a:rPr>
              <a:t>的</a:t>
            </a:r>
            <a:r>
              <a:rPr sz="1100" spc="0" dirty="0">
                <a:solidFill>
                  <a:schemeClr val="dk1"/>
                </a:solidFill>
                <a:latin typeface="微软雅黑" panose="020B0503020204020204" charset="-122"/>
                <a:ea typeface="微软雅黑" panose="020B0503020204020204" charset="-122"/>
                <a:cs typeface="微软雅黑" panose="020B0503020204020204" charset="-122"/>
              </a:rPr>
              <a:t>逻辑电路</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201"/>
          <p:cNvSpPr/>
          <p:nvPr>
            <p:custDataLst>
              <p:tags r:id="rId8"/>
            </p:custDataLst>
          </p:nvPr>
        </p:nvSpPr>
        <p:spPr>
          <a:xfrm>
            <a:off x="149405" y="71473"/>
            <a:ext cx="2355669" cy="233327"/>
          </a:xfrm>
          <a:prstGeom prst="rect">
            <a:avLst/>
          </a:prstGeom>
        </p:spPr>
        <p:txBody>
          <a:bodyPr vert="horz" wrap="square" lIns="0" tIns="0" rIns="0" bIns="0"/>
          <a:lstStyle/>
          <a:p>
            <a:pPr algn="l" rtl="0" eaLnBrk="0">
              <a:lnSpc>
                <a:spcPct val="82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第 10 章  检测系统的信号处</a:t>
            </a:r>
            <a:r>
              <a:rPr sz="110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1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9"/>
            </p:custDataLst>
          </p:nvPr>
        </p:nvSpPr>
        <p:spPr>
          <a:xfrm>
            <a:off x="1846981" y="2857500"/>
            <a:ext cx="3858494" cy="460375"/>
          </a:xfrm>
          <a:prstGeom prst="rect">
            <a:avLst/>
          </a:prstGeom>
          <a:noFill/>
        </p:spPr>
        <p:txBody>
          <a:bodyPr wrap="square" rtlCol="0">
            <a:spAutoFit/>
          </a:bodyPr>
          <a:lstStyle/>
          <a:p>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200" spc="6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60" dirty="0">
                <a:solidFill>
                  <a:schemeClr val="dk1"/>
                </a:solidFill>
                <a:latin typeface="微软雅黑" panose="020B0503020204020204" charset="-122"/>
                <a:ea typeface="微软雅黑" panose="020B0503020204020204" charset="-122"/>
                <a:cs typeface="微软雅黑" panose="020B0503020204020204" charset="-122"/>
              </a:rPr>
              <a:t>33  </a:t>
            </a:r>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双积分型 </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200" spc="6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D</a:t>
            </a:r>
            <a:r>
              <a:rPr lang="zh-CN" altLang="en-US" sz="1200" spc="60" dirty="0">
                <a:solidFill>
                  <a:schemeClr val="dk1"/>
                </a:solidFill>
                <a:latin typeface="微软雅黑" panose="020B0503020204020204" charset="-122"/>
                <a:ea typeface="微软雅黑" panose="020B0503020204020204" charset="-122"/>
                <a:cs typeface="微软雅黑" panose="020B0503020204020204" charset="-122"/>
              </a:rPr>
              <a:t> 转换器的内部</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电</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路</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图片 12"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2" name="图片 1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04"/>
          <p:cNvSpPr/>
          <p:nvPr/>
        </p:nvSpPr>
        <p:spPr>
          <a:xfrm>
            <a:off x="0" y="484303"/>
            <a:ext cx="12096750" cy="3426459"/>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ts val="1480"/>
              </a:lnSpc>
            </a:pPr>
            <a:r>
              <a:rPr sz="1100" spc="50" dirty="0">
                <a:solidFill>
                  <a:srgbClr val="000000"/>
                </a:solidFill>
                <a:latin typeface="微软雅黑" panose="020B0503020204020204" charset="-122"/>
                <a:ea typeface="微软雅黑" panose="020B0503020204020204" charset="-122"/>
                <a:cs typeface="微软雅黑" panose="020B0503020204020204" charset="-122"/>
              </a:rPr>
              <a:t>3.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50" dirty="0">
                <a:solidFill>
                  <a:srgbClr val="000000"/>
                </a:solidFill>
                <a:latin typeface="微软雅黑" panose="020B0503020204020204" charset="-122"/>
                <a:ea typeface="微软雅黑" panose="020B0503020204020204" charset="-122"/>
                <a:cs typeface="微软雅黑" panose="020B0503020204020204" charset="-122"/>
              </a:rPr>
              <a:t> 转换器的主要技术</a:t>
            </a:r>
            <a:r>
              <a:rPr sz="1100" spc="40" dirty="0">
                <a:solidFill>
                  <a:srgbClr val="000000"/>
                </a:solidFill>
                <a:latin typeface="微软雅黑" panose="020B0503020204020204" charset="-122"/>
                <a:ea typeface="微软雅黑" panose="020B0503020204020204" charset="-122"/>
                <a:cs typeface="微软雅黑" panose="020B0503020204020204" charset="-122"/>
              </a:rPr>
              <a:t>指</a:t>
            </a:r>
            <a:r>
              <a:rPr sz="1100" spc="0" dirty="0">
                <a:solidFill>
                  <a:srgbClr val="000000"/>
                </a:solidFill>
                <a:latin typeface="微软雅黑" panose="020B0503020204020204" charset="-122"/>
                <a:ea typeface="微软雅黑" panose="020B0503020204020204" charset="-122"/>
                <a:cs typeface="微软雅黑" panose="020B0503020204020204" charset="-122"/>
              </a:rPr>
              <a:t>标</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7655" algn="l" rtl="0" eaLnBrk="0">
              <a:lnSpc>
                <a:spcPct val="97000"/>
              </a:lnSpc>
              <a:spcBef>
                <a:spcPts val="57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1)转换精</a:t>
            </a:r>
            <a:r>
              <a:rPr sz="1100" spc="20" dirty="0">
                <a:solidFill>
                  <a:srgbClr val="000000"/>
                </a:solidFill>
                <a:latin typeface="微软雅黑" panose="020B0503020204020204" charset="-122"/>
                <a:ea typeface="微软雅黑" panose="020B0503020204020204" charset="-122"/>
                <a:cs typeface="微软雅黑" panose="020B0503020204020204" charset="-122"/>
              </a:rPr>
              <a:t>度</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92000"/>
              </a:lnSpc>
              <a:spcBef>
                <a:spcPts val="58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单片集成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40" dirty="0">
                <a:solidFill>
                  <a:srgbClr val="000000"/>
                </a:solidFill>
                <a:latin typeface="微软雅黑" panose="020B0503020204020204" charset="-122"/>
                <a:ea typeface="微软雅黑" panose="020B0503020204020204" charset="-122"/>
                <a:cs typeface="微软雅黑" panose="020B0503020204020204" charset="-122"/>
              </a:rPr>
              <a:t> 转换器的转换精度是用分辨率和转换误差来描述的。</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9400" algn="l" rtl="0" eaLnBrk="0">
              <a:lnSpc>
                <a:spcPct val="147000"/>
              </a:lnSpc>
              <a:spcBef>
                <a:spcPts val="20"/>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(1)分辨率。 分辨率是指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40" dirty="0">
                <a:solidFill>
                  <a:srgbClr val="000000"/>
                </a:solidFill>
                <a:latin typeface="微软雅黑" panose="020B0503020204020204" charset="-122"/>
                <a:ea typeface="微软雅黑" panose="020B0503020204020204" charset="-122"/>
                <a:cs typeface="微软雅黑" panose="020B0503020204020204" charset="-122"/>
              </a:rPr>
              <a:t> 转换器对输入信号的分辨能力，以输出</a:t>
            </a:r>
            <a:r>
              <a:rPr sz="1100" spc="0" dirty="0">
                <a:solidFill>
                  <a:srgbClr val="000000"/>
                </a:solidFill>
                <a:latin typeface="微软雅黑" panose="020B0503020204020204" charset="-122"/>
                <a:ea typeface="微软雅黑" panose="020B0503020204020204" charset="-122"/>
                <a:cs typeface="微软雅黑" panose="020B0503020204020204" charset="-122"/>
              </a:rPr>
              <a:t>二进制数(或十 </a:t>
            </a:r>
            <a:r>
              <a:rPr sz="1100" spc="30" dirty="0">
                <a:solidFill>
                  <a:srgbClr val="000000"/>
                </a:solidFill>
                <a:latin typeface="微软雅黑" panose="020B0503020204020204" charset="-122"/>
                <a:ea typeface="微软雅黑" panose="020B0503020204020204" charset="-122"/>
                <a:cs typeface="微软雅黑" panose="020B0503020204020204" charset="-122"/>
              </a:rPr>
              <a:t>进制数) 的位数表示。 从理论上讲，以 </a:t>
            </a:r>
            <a:r>
              <a:rPr sz="1100" spc="0" dirty="0">
                <a:solidFill>
                  <a:srgbClr val="000000"/>
                </a:solidFill>
                <a:latin typeface="微软雅黑" panose="020B0503020204020204" charset="-122"/>
                <a:ea typeface="微软雅黑" panose="020B0503020204020204" charset="-122"/>
                <a:cs typeface="微软雅黑" panose="020B0503020204020204" charset="-122"/>
              </a:rPr>
              <a:t>n</a:t>
            </a:r>
            <a:r>
              <a:rPr sz="1100" spc="30" dirty="0">
                <a:solidFill>
                  <a:srgbClr val="000000"/>
                </a:solidFill>
                <a:latin typeface="微软雅黑" panose="020B0503020204020204" charset="-122"/>
                <a:ea typeface="微软雅黑" panose="020B0503020204020204" charset="-122"/>
                <a:cs typeface="微软雅黑" panose="020B0503020204020204" charset="-122"/>
              </a:rPr>
              <a:t> 位二进制数输出的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1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 转换器能区分 2</a:t>
            </a:r>
            <a:r>
              <a:rPr sz="1050" spc="0" baseline="52000" dirty="0">
                <a:solidFill>
                  <a:srgbClr val="000000"/>
                </a:solidFill>
                <a:latin typeface="微软雅黑" panose="020B0503020204020204" charset="-122"/>
                <a:ea typeface="微软雅黑" panose="020B0503020204020204" charset="-122"/>
                <a:cs typeface="微软雅黑" panose="020B0503020204020204" charset="-122"/>
              </a:rPr>
              <a:t>n</a:t>
            </a:r>
            <a:r>
              <a:rPr sz="7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个不同 </a:t>
            </a:r>
            <a:r>
              <a:rPr sz="1100" spc="50" dirty="0">
                <a:solidFill>
                  <a:srgbClr val="000000"/>
                </a:solidFill>
                <a:latin typeface="微软雅黑" panose="020B0503020204020204" charset="-122"/>
                <a:ea typeface="微软雅黑" panose="020B0503020204020204" charset="-122"/>
                <a:cs typeface="微软雅黑" panose="020B0503020204020204" charset="-122"/>
              </a:rPr>
              <a:t>等级的输入模拟电压，并且能区分输入电压的最小值为满量程输入值的 1/2</a:t>
            </a:r>
            <a:r>
              <a:rPr sz="1050" spc="0" baseline="52000" dirty="0">
                <a:solidFill>
                  <a:srgbClr val="000000"/>
                </a:solidFill>
                <a:latin typeface="微软雅黑" panose="020B0503020204020204" charset="-122"/>
                <a:ea typeface="微软雅黑" panose="020B0503020204020204" charset="-122"/>
                <a:cs typeface="微软雅黑" panose="020B0503020204020204" charset="-122"/>
              </a:rPr>
              <a:t>n</a:t>
            </a:r>
            <a:r>
              <a:rPr sz="7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 当最大输 </a:t>
            </a:r>
            <a:r>
              <a:rPr sz="1100" spc="-10" dirty="0">
                <a:solidFill>
                  <a:srgbClr val="000000"/>
                </a:solidFill>
                <a:latin typeface="微软雅黑" panose="020B0503020204020204" charset="-122"/>
                <a:ea typeface="微软雅黑" panose="020B0503020204020204" charset="-122"/>
                <a:cs typeface="微软雅黑" panose="020B0503020204020204" charset="-122"/>
              </a:rPr>
              <a:t>入电压一定时，输出位数越多，量化单</a:t>
            </a:r>
            <a:r>
              <a:rPr sz="1100" spc="0" dirty="0">
                <a:solidFill>
                  <a:srgbClr val="000000"/>
                </a:solidFill>
                <a:latin typeface="微软雅黑" panose="020B0503020204020204" charset="-122"/>
                <a:ea typeface="微软雅黑" panose="020B0503020204020204" charset="-122"/>
                <a:cs typeface="微软雅黑" panose="020B0503020204020204" charset="-122"/>
              </a:rPr>
              <a:t>位越小，分辨率越高。</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2225" indent="269875" algn="l" rtl="0" eaLnBrk="0">
              <a:lnSpc>
                <a:spcPct val="119000"/>
              </a:lnSpc>
              <a:spcBef>
                <a:spcPts val="605"/>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(2)转换误差。 转换误差表示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6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60" dirty="0">
                <a:solidFill>
                  <a:srgbClr val="000000"/>
                </a:solidFill>
                <a:latin typeface="微软雅黑" panose="020B0503020204020204" charset="-122"/>
                <a:ea typeface="微软雅黑" panose="020B0503020204020204" charset="-122"/>
                <a:cs typeface="微软雅黑" panose="020B0503020204020204" charset="-122"/>
              </a:rPr>
              <a:t> 转换器实际输出的数字量和理论输出的数字量</a:t>
            </a:r>
            <a:r>
              <a:rPr sz="1100" spc="10" dirty="0">
                <a:solidFill>
                  <a:srgbClr val="000000"/>
                </a:solidFill>
                <a:latin typeface="微软雅黑" panose="020B0503020204020204" charset="-122"/>
                <a:ea typeface="微软雅黑" panose="020B0503020204020204" charset="-122"/>
                <a:cs typeface="微软雅黑" panose="020B0503020204020204" charset="-122"/>
              </a:rPr>
              <a:t>之</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10" dirty="0">
                <a:solidFill>
                  <a:srgbClr val="000000"/>
                </a:solidFill>
                <a:latin typeface="微软雅黑" panose="020B0503020204020204" charset="-122"/>
                <a:ea typeface="微软雅黑" panose="020B0503020204020204" charset="-122"/>
                <a:cs typeface="微软雅黑" panose="020B0503020204020204" charset="-122"/>
              </a:rPr>
              <a:t>间的差别。 它常用最低有效位的倍</a:t>
            </a:r>
            <a:r>
              <a:rPr sz="1100" spc="0" dirty="0">
                <a:solidFill>
                  <a:srgbClr val="000000"/>
                </a:solidFill>
                <a:latin typeface="微软雅黑" panose="020B0503020204020204" charset="-122"/>
                <a:ea typeface="微软雅黑" panose="020B0503020204020204" charset="-122"/>
                <a:cs typeface="微软雅黑" panose="020B0503020204020204" charset="-122"/>
              </a:rPr>
              <a:t>数表示。</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ct val="97000"/>
              </a:lnSpc>
              <a:spcBef>
                <a:spcPts val="665"/>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2)转换时</a:t>
            </a:r>
            <a:r>
              <a:rPr sz="1100" spc="0" dirty="0">
                <a:solidFill>
                  <a:srgbClr val="000000"/>
                </a:solidFill>
                <a:latin typeface="微软雅黑" panose="020B0503020204020204" charset="-122"/>
                <a:ea typeface="微软雅黑" panose="020B0503020204020204" charset="-122"/>
                <a:cs typeface="微软雅黑" panose="020B0503020204020204" charset="-122"/>
              </a:rPr>
              <a:t>间</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9000"/>
              </a:lnSpc>
              <a:spcBef>
                <a:spcPts val="56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转换时间是指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6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60" dirty="0">
                <a:solidFill>
                  <a:srgbClr val="000000"/>
                </a:solidFill>
                <a:latin typeface="微软雅黑" panose="020B0503020204020204" charset="-122"/>
                <a:ea typeface="微软雅黑" panose="020B0503020204020204" charset="-122"/>
                <a:cs typeface="微软雅黑" panose="020B0503020204020204" charset="-122"/>
              </a:rPr>
              <a:t> 转换器从转换控制信号到来开始，到输出端得到</a:t>
            </a:r>
            <a:r>
              <a:rPr sz="1100" spc="30" dirty="0">
                <a:solidFill>
                  <a:srgbClr val="000000"/>
                </a:solidFill>
                <a:latin typeface="微软雅黑" panose="020B0503020204020204" charset="-122"/>
                <a:ea typeface="微软雅黑" panose="020B0503020204020204" charset="-122"/>
                <a:cs typeface="微软雅黑" panose="020B0503020204020204" charset="-122"/>
              </a:rPr>
              <a:t>稳</a:t>
            </a:r>
            <a:r>
              <a:rPr sz="1100" spc="0" dirty="0">
                <a:solidFill>
                  <a:srgbClr val="000000"/>
                </a:solidFill>
                <a:latin typeface="微软雅黑" panose="020B0503020204020204" charset="-122"/>
                <a:ea typeface="微软雅黑" panose="020B0503020204020204" charset="-122"/>
                <a:cs typeface="微软雅黑" panose="020B0503020204020204" charset="-122"/>
              </a:rPr>
              <a:t>定的数字信号 </a:t>
            </a:r>
            <a:r>
              <a:rPr sz="1100" spc="40" dirty="0">
                <a:solidFill>
                  <a:srgbClr val="000000"/>
                </a:solidFill>
                <a:latin typeface="微软雅黑" panose="020B0503020204020204" charset="-122"/>
                <a:ea typeface="微软雅黑" panose="020B0503020204020204" charset="-122"/>
                <a:cs typeface="微软雅黑" panose="020B0503020204020204" charset="-122"/>
              </a:rPr>
              <a:t>所经过的时间。 并联比较型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40" dirty="0">
                <a:solidFill>
                  <a:srgbClr val="000000"/>
                </a:solidFill>
                <a:latin typeface="微软雅黑" panose="020B0503020204020204" charset="-122"/>
                <a:ea typeface="微软雅黑" panose="020B0503020204020204" charset="-122"/>
                <a:cs typeface="微软雅黑" panose="020B0503020204020204" charset="-122"/>
              </a:rPr>
              <a:t> 转换器的转换速度最快，逐渐逼近</a:t>
            </a:r>
            <a:r>
              <a:rPr sz="1100" spc="10" dirty="0">
                <a:solidFill>
                  <a:srgbClr val="000000"/>
                </a:solidFill>
                <a:latin typeface="微软雅黑" panose="020B0503020204020204" charset="-122"/>
                <a:ea typeface="微软雅黑" panose="020B0503020204020204" charset="-122"/>
                <a:cs typeface="微软雅黑" panose="020B0503020204020204" charset="-122"/>
              </a:rPr>
              <a:t>型</a:t>
            </a:r>
            <a:r>
              <a:rPr sz="1100" spc="0" dirty="0">
                <a:solidFill>
                  <a:srgbClr val="000000"/>
                </a:solidFill>
                <a:latin typeface="微软雅黑" panose="020B0503020204020204" charset="-122"/>
                <a:ea typeface="微软雅黑" panose="020B0503020204020204" charset="-122"/>
                <a:cs typeface="微软雅黑" panose="020B0503020204020204" charset="-122"/>
              </a:rPr>
              <a:t> A/D 转换器次之，</a:t>
            </a:r>
            <a:r>
              <a:rPr sz="1100" spc="40" dirty="0">
                <a:solidFill>
                  <a:srgbClr val="000000"/>
                </a:solidFill>
                <a:latin typeface="微软雅黑" panose="020B0503020204020204" charset="-122"/>
                <a:ea typeface="微软雅黑" panose="020B0503020204020204" charset="-122"/>
                <a:cs typeface="微软雅黑" panose="020B0503020204020204" charset="-122"/>
              </a:rPr>
              <a:t>双积分型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40" dirty="0">
                <a:solidFill>
                  <a:srgbClr val="000000"/>
                </a:solidFill>
                <a:latin typeface="微软雅黑" panose="020B0503020204020204" charset="-122"/>
                <a:ea typeface="微软雅黑" panose="020B0503020204020204" charset="-122"/>
                <a:cs typeface="微软雅黑" panose="020B0503020204020204" charset="-122"/>
              </a:rPr>
              <a:t> 转换器的速度</a:t>
            </a:r>
            <a:r>
              <a:rPr sz="1100" spc="30" dirty="0">
                <a:solidFill>
                  <a:srgbClr val="000000"/>
                </a:solidFill>
                <a:latin typeface="微软雅黑" panose="020B0503020204020204" charset="-122"/>
                <a:ea typeface="微软雅黑" panose="020B0503020204020204" charset="-122"/>
                <a:cs typeface="微软雅黑" panose="020B0503020204020204" charset="-122"/>
              </a:rPr>
              <a:t>最</a:t>
            </a:r>
            <a:r>
              <a:rPr sz="1100" spc="0" dirty="0">
                <a:solidFill>
                  <a:srgbClr val="000000"/>
                </a:solidFill>
                <a:latin typeface="微软雅黑" panose="020B0503020204020204" charset="-122"/>
                <a:ea typeface="微软雅黑" panose="020B0503020204020204" charset="-122"/>
                <a:cs typeface="微软雅黑" panose="020B0503020204020204" charset="-122"/>
              </a:rPr>
              <a:t>慢。</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61000"/>
              </a:lnSpc>
            </a:pP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26035" algn="l" rtl="0" eaLnBrk="0">
              <a:lnSpc>
                <a:spcPts val="2010"/>
              </a:lnSpc>
              <a:spcBef>
                <a:spcPts val="0"/>
              </a:spcBef>
            </a:pPr>
            <a:r>
              <a:rPr sz="1600" spc="10" dirty="0">
                <a:solidFill>
                  <a:srgbClr val="000000"/>
                </a:solidFill>
                <a:latin typeface="微软雅黑" panose="020B0503020204020204" charset="-122"/>
                <a:ea typeface="微软雅黑" panose="020B0503020204020204" charset="-122"/>
                <a:cs typeface="微软雅黑" panose="020B0503020204020204" charset="-122"/>
              </a:rPr>
              <a:t>10</a:t>
            </a:r>
            <a:r>
              <a:rPr sz="1600" spc="0" dirty="0">
                <a:solidFill>
                  <a:srgbClr val="000000"/>
                </a:solidFill>
                <a:latin typeface="微软雅黑" panose="020B0503020204020204" charset="-122"/>
                <a:ea typeface="微软雅黑" panose="020B0503020204020204" charset="-122"/>
                <a:cs typeface="微软雅黑" panose="020B0503020204020204" charset="-122"/>
              </a:rPr>
              <a:t>. 3. 2  D/A 转换</a:t>
            </a:r>
            <a:endParaRPr lang="en-US" altLang="en-US" sz="16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05"/>
          <p:cNvSpPr/>
          <p:nvPr>
            <p:custDataLst>
              <p:tags r:id="rId5"/>
            </p:custDataLst>
          </p:nvPr>
        </p:nvSpPr>
        <p:spPr>
          <a:xfrm>
            <a:off x="0" y="3479186"/>
            <a:ext cx="12372975" cy="2217420"/>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85750" algn="l" rtl="0" eaLnBrk="0">
              <a:lnSpc>
                <a:spcPts val="1480"/>
              </a:lnSpc>
            </a:pPr>
            <a:r>
              <a:rPr sz="1100" spc="10" dirty="0">
                <a:solidFill>
                  <a:schemeClr val="dk1"/>
                </a:solidFill>
                <a:latin typeface="微软雅黑" panose="020B0503020204020204" charset="-122"/>
                <a:ea typeface="微软雅黑" panose="020B0503020204020204" charset="-122"/>
                <a:cs typeface="微软雅黑" panose="020B0503020204020204" charset="-122"/>
              </a:rPr>
              <a:t>1 </a:t>
            </a:r>
            <a:r>
              <a:rPr sz="1100" spc="0" dirty="0">
                <a:solidFill>
                  <a:schemeClr val="dk1"/>
                </a:solidFill>
                <a:latin typeface="微软雅黑" panose="020B0503020204020204" charset="-122"/>
                <a:ea typeface="微软雅黑" panose="020B0503020204020204" charset="-122"/>
                <a:cs typeface="微软雅黑" panose="020B0503020204020204" charset="-122"/>
              </a:rPr>
              <a:t>. D/A 转换的概念和原理</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7020" algn="l" rtl="0" eaLnBrk="0">
              <a:lnSpc>
                <a:spcPct val="97000"/>
              </a:lnSpc>
              <a:spcBef>
                <a:spcPts val="580"/>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1)</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6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60" dirty="0">
                <a:solidFill>
                  <a:schemeClr val="dk1"/>
                </a:solidFill>
                <a:latin typeface="微软雅黑" panose="020B0503020204020204" charset="-122"/>
                <a:ea typeface="微软雅黑" panose="020B0503020204020204" charset="-122"/>
                <a:cs typeface="微软雅黑" panose="020B0503020204020204" charset="-122"/>
              </a:rPr>
              <a:t> 转换的</a:t>
            </a:r>
            <a:r>
              <a:rPr sz="1100" spc="50" dirty="0">
                <a:solidFill>
                  <a:schemeClr val="dk1"/>
                </a:solidFill>
                <a:latin typeface="微软雅黑" panose="020B0503020204020204" charset="-122"/>
                <a:ea typeface="微软雅黑" panose="020B0503020204020204" charset="-122"/>
                <a:cs typeface="微软雅黑" panose="020B0503020204020204" charset="-122"/>
              </a:rPr>
              <a:t>概</a:t>
            </a:r>
            <a:r>
              <a:rPr sz="1100" spc="0" dirty="0">
                <a:solidFill>
                  <a:schemeClr val="dk1"/>
                </a:solidFill>
                <a:latin typeface="微软雅黑" panose="020B0503020204020204" charset="-122"/>
                <a:ea typeface="微软雅黑" panose="020B0503020204020204" charset="-122"/>
                <a:cs typeface="微软雅黑" panose="020B0503020204020204" charset="-122"/>
              </a:rPr>
              <a:t>念</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4795" algn="l" rtl="0" eaLnBrk="0">
              <a:lnSpc>
                <a:spcPct val="122000"/>
              </a:lnSpc>
              <a:spcBef>
                <a:spcPts val="570"/>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从数字信号到模拟信号的转换称为 </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6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60" dirty="0">
                <a:solidFill>
                  <a:schemeClr val="dk1"/>
                </a:solidFill>
                <a:latin typeface="微软雅黑" panose="020B0503020204020204" charset="-122"/>
                <a:ea typeface="微软雅黑" panose="020B0503020204020204" charset="-122"/>
                <a:cs typeface="微软雅黑" panose="020B0503020204020204" charset="-122"/>
              </a:rPr>
              <a:t> 转换。 能把数字信号转换成</a:t>
            </a:r>
            <a:r>
              <a:rPr sz="1100" spc="50" dirty="0">
                <a:solidFill>
                  <a:schemeClr val="dk1"/>
                </a:solidFill>
                <a:latin typeface="微软雅黑" panose="020B0503020204020204" charset="-122"/>
                <a:ea typeface="微软雅黑" panose="020B0503020204020204" charset="-122"/>
                <a:cs typeface="微软雅黑" panose="020B0503020204020204" charset="-122"/>
              </a:rPr>
              <a:t>模</a:t>
            </a:r>
            <a:r>
              <a:rPr sz="1100" spc="0" dirty="0">
                <a:solidFill>
                  <a:schemeClr val="dk1"/>
                </a:solidFill>
                <a:latin typeface="微软雅黑" panose="020B0503020204020204" charset="-122"/>
                <a:ea typeface="微软雅黑" panose="020B0503020204020204" charset="-122"/>
                <a:cs typeface="微软雅黑" panose="020B0503020204020204" charset="-122"/>
              </a:rPr>
              <a:t>拟信号的元件 </a:t>
            </a:r>
            <a:r>
              <a:rPr sz="1100" spc="20" dirty="0">
                <a:solidFill>
                  <a:schemeClr val="dk1"/>
                </a:solidFill>
                <a:latin typeface="微软雅黑" panose="020B0503020204020204" charset="-122"/>
                <a:ea typeface="微软雅黑" panose="020B0503020204020204" charset="-122"/>
                <a:cs typeface="微软雅黑" panose="020B0503020204020204" charset="-122"/>
              </a:rPr>
              <a:t>称为 </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20" dirty="0">
                <a:solidFill>
                  <a:schemeClr val="dk1"/>
                </a:solidFill>
                <a:latin typeface="微软雅黑" panose="020B0503020204020204" charset="-122"/>
                <a:ea typeface="微软雅黑" panose="020B0503020204020204" charset="-122"/>
                <a:cs typeface="微软雅黑" panose="020B0503020204020204" charset="-122"/>
              </a:rPr>
              <a:t> 转换器，简称</a:t>
            </a:r>
            <a:r>
              <a:rPr sz="1100" spc="0" dirty="0">
                <a:solidFill>
                  <a:schemeClr val="dk1"/>
                </a:solidFill>
                <a:latin typeface="微软雅黑" panose="020B0503020204020204" charset="-122"/>
                <a:ea typeface="微软雅黑" panose="020B0503020204020204" charset="-122"/>
                <a:cs typeface="微软雅黑" panose="020B0503020204020204" charset="-122"/>
              </a:rPr>
              <a:t>为 DAC。</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ct val="97000"/>
              </a:lnSpc>
              <a:spcBef>
                <a:spcPts val="605"/>
              </a:spcBef>
            </a:pPr>
            <a:r>
              <a:rPr sz="1100" spc="70" dirty="0">
                <a:solidFill>
                  <a:schemeClr val="dk1"/>
                </a:solidFill>
                <a:latin typeface="微软雅黑" panose="020B0503020204020204" charset="-122"/>
                <a:ea typeface="微软雅黑" panose="020B0503020204020204" charset="-122"/>
                <a:cs typeface="微软雅黑" panose="020B0503020204020204" charset="-122"/>
              </a:rPr>
              <a:t>2)</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7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70" dirty="0">
                <a:solidFill>
                  <a:schemeClr val="dk1"/>
                </a:solidFill>
                <a:latin typeface="微软雅黑" panose="020B0503020204020204" charset="-122"/>
                <a:ea typeface="微软雅黑" panose="020B0503020204020204" charset="-122"/>
                <a:cs typeface="微软雅黑" panose="020B0503020204020204" charset="-122"/>
              </a:rPr>
              <a:t> 转换的</a:t>
            </a:r>
            <a:r>
              <a:rPr sz="1100" spc="60" dirty="0">
                <a:solidFill>
                  <a:schemeClr val="dk1"/>
                </a:solidFill>
                <a:latin typeface="微软雅黑" panose="020B0503020204020204" charset="-122"/>
                <a:ea typeface="微软雅黑" panose="020B0503020204020204" charset="-122"/>
                <a:cs typeface="微软雅黑" panose="020B0503020204020204" charset="-122"/>
              </a:rPr>
              <a:t>原</a:t>
            </a:r>
            <a:r>
              <a:rPr sz="1100" spc="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20000"/>
              </a:lnSpc>
              <a:spcBef>
                <a:spcPts val="570"/>
              </a:spcBef>
            </a:pPr>
            <a:r>
              <a:rPr sz="1100" spc="90" dirty="0">
                <a:solidFill>
                  <a:schemeClr val="dk1"/>
                </a:solidFill>
                <a:latin typeface="微软雅黑" panose="020B0503020204020204" charset="-122"/>
                <a:ea typeface="微软雅黑" panose="020B0503020204020204" charset="-122"/>
                <a:cs typeface="微软雅黑" panose="020B0503020204020204" charset="-122"/>
              </a:rPr>
              <a:t>把输入数字量中的每一位都按其权值分别转换成模拟量，并通过求和运算放大</a:t>
            </a:r>
            <a:r>
              <a:rPr sz="1100" spc="10" dirty="0">
                <a:solidFill>
                  <a:schemeClr val="dk1"/>
                </a:solidFill>
                <a:latin typeface="微软雅黑" panose="020B0503020204020204" charset="-122"/>
                <a:ea typeface="微软雅黑" panose="020B0503020204020204" charset="-122"/>
                <a:cs typeface="微软雅黑" panose="020B0503020204020204" charset="-122"/>
              </a:rPr>
              <a:t>器</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30" dirty="0">
                <a:solidFill>
                  <a:schemeClr val="dk1"/>
                </a:solidFill>
                <a:latin typeface="微软雅黑" panose="020B0503020204020204" charset="-122"/>
                <a:ea typeface="微软雅黑" panose="020B0503020204020204" charset="-122"/>
                <a:cs typeface="微软雅黑" panose="020B0503020204020204" charset="-122"/>
              </a:rPr>
              <a:t>相加。</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7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199640" algn="l" rtl="0" eaLnBrk="0">
              <a:lnSpc>
                <a:spcPts val="1165"/>
              </a:lnSpc>
              <a:spcBef>
                <a:spcPts val="285"/>
              </a:spcBef>
            </a:pPr>
            <a:r>
              <a:rPr spc="0" baseline="-4000" dirty="0">
                <a:solidFill>
                  <a:schemeClr val="dk1"/>
                </a:solidFill>
                <a:latin typeface="微软雅黑" panose="020B0503020204020204" charset="-122"/>
                <a:ea typeface="微软雅黑" panose="020B0503020204020204" charset="-122"/>
                <a:cs typeface="微软雅黑" panose="020B0503020204020204" charset="-122"/>
              </a:rPr>
              <a:t>U</a:t>
            </a:r>
            <a:r>
              <a:rPr sz="1000" spc="0" baseline="-39000" dirty="0">
                <a:solidFill>
                  <a:schemeClr val="dk1"/>
                </a:solidFill>
                <a:latin typeface="微软雅黑" panose="020B0503020204020204" charset="-122"/>
                <a:ea typeface="微软雅黑" panose="020B0503020204020204" charset="-122"/>
                <a:cs typeface="微软雅黑" panose="020B0503020204020204" charset="-122"/>
              </a:rPr>
              <a:t>o</a:t>
            </a:r>
            <a:r>
              <a:rPr sz="600" spc="30" dirty="0">
                <a:solidFill>
                  <a:schemeClr val="dk1"/>
                </a:solidFill>
                <a:latin typeface="微软雅黑" panose="020B0503020204020204" charset="-122"/>
                <a:ea typeface="微软雅黑" panose="020B0503020204020204" charset="-122"/>
                <a:cs typeface="微软雅黑" panose="020B0503020204020204" charset="-122"/>
              </a:rPr>
              <a:t> </a:t>
            </a:r>
            <a:r>
              <a:rPr sz="1050" spc="30" dirty="0">
                <a:solidFill>
                  <a:schemeClr val="dk1"/>
                </a:solidFill>
                <a:latin typeface="微软雅黑" panose="020B0503020204020204" charset="-122"/>
                <a:ea typeface="微软雅黑" panose="020B0503020204020204" charset="-122"/>
                <a:cs typeface="微软雅黑" panose="020B0503020204020204" charset="-122"/>
              </a:rPr>
              <a:t>＝     ×</a:t>
            </a:r>
            <a:r>
              <a:rPr sz="1050" spc="0" dirty="0">
                <a:solidFill>
                  <a:schemeClr val="dk1"/>
                </a:solidFill>
                <a:latin typeface="微软雅黑" panose="020B0503020204020204" charset="-122"/>
                <a:ea typeface="微软雅黑" panose="020B0503020204020204" charset="-122"/>
                <a:cs typeface="微软雅黑" panose="020B0503020204020204" charset="-122"/>
              </a:rPr>
              <a:t> </a:t>
            </a:r>
            <a:r>
              <a:rPr spc="0" baseline="-4000" dirty="0">
                <a:solidFill>
                  <a:schemeClr val="dk1"/>
                </a:solidFill>
                <a:latin typeface="微软雅黑" panose="020B0503020204020204" charset="-122"/>
                <a:ea typeface="微软雅黑" panose="020B0503020204020204" charset="-122"/>
                <a:cs typeface="微软雅黑" panose="020B0503020204020204" charset="-122"/>
              </a:rPr>
              <a:t>D</a:t>
            </a:r>
            <a:r>
              <a:rPr lang="en-US" sz="1050" baseline="-4000" dirty="0">
                <a:solidFill>
                  <a:schemeClr val="dk1"/>
                </a:solidFill>
                <a:latin typeface="微软雅黑" panose="020B0503020204020204" charset="-122"/>
                <a:ea typeface="微软雅黑" panose="020B0503020204020204" charset="-122"/>
                <a:cs typeface="微软雅黑" panose="020B0503020204020204" charset="-122"/>
              </a:rPr>
              <a:t>       </a:t>
            </a:r>
            <a:r>
              <a:rPr sz="1100" spc="20" dirty="0" err="1">
                <a:solidFill>
                  <a:schemeClr val="dk1"/>
                </a:solidFill>
                <a:latin typeface="微软雅黑" panose="020B0503020204020204" charset="-122"/>
                <a:ea typeface="微软雅黑" panose="020B0503020204020204" charset="-122"/>
                <a:cs typeface="微软雅黑" panose="020B0503020204020204" charset="-122"/>
              </a:rPr>
              <a:t>式中</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U</a:t>
            </a:r>
            <a:r>
              <a:rPr sz="1050" spc="0" baseline="-22000" dirty="0">
                <a:solidFill>
                  <a:schemeClr val="dk1"/>
                </a:solidFill>
                <a:latin typeface="微软雅黑" panose="020B0503020204020204" charset="-122"/>
                <a:ea typeface="微软雅黑" panose="020B0503020204020204" charset="-122"/>
                <a:cs typeface="微软雅黑" panose="020B0503020204020204" charset="-122"/>
              </a:rPr>
              <a:t>REF</a:t>
            </a:r>
            <a:r>
              <a:rPr sz="700" spc="20" dirty="0">
                <a:solidFill>
                  <a:schemeClr val="dk1"/>
                </a:solidFill>
                <a:latin typeface="微软雅黑" panose="020B0503020204020204" charset="-122"/>
                <a:ea typeface="微软雅黑" panose="020B0503020204020204" charset="-122"/>
                <a:cs typeface="微软雅黑" panose="020B0503020204020204" charset="-122"/>
              </a:rPr>
              <a:t> </a:t>
            </a:r>
            <a:r>
              <a:rPr sz="1100" spc="20" dirty="0">
                <a:solidFill>
                  <a:schemeClr val="dk1"/>
                </a:solidFill>
                <a:latin typeface="微软雅黑" panose="020B0503020204020204" charset="-122"/>
                <a:ea typeface="微软雅黑" panose="020B0503020204020204" charset="-122"/>
                <a:cs typeface="微软雅黑" panose="020B0503020204020204" charset="-122"/>
              </a:rPr>
              <a:t>为参考电压(</a:t>
            </a:r>
            <a:r>
              <a:rPr sz="1100" spc="0" dirty="0">
                <a:solidFill>
                  <a:schemeClr val="dk1"/>
                </a:solidFill>
                <a:latin typeface="微软雅黑" panose="020B0503020204020204" charset="-122"/>
                <a:ea typeface="微软雅黑" panose="020B0503020204020204" charset="-122"/>
                <a:cs typeface="微软雅黑" panose="020B0503020204020204" charset="-122"/>
              </a:rPr>
              <a:t>V</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U</a:t>
            </a:r>
            <a:r>
              <a:rPr sz="1050" spc="0" baseline="-22000" dirty="0">
                <a:solidFill>
                  <a:schemeClr val="dk1"/>
                </a:solidFill>
                <a:latin typeface="微软雅黑" panose="020B0503020204020204" charset="-122"/>
                <a:ea typeface="微软雅黑" panose="020B0503020204020204" charset="-122"/>
                <a:cs typeface="微软雅黑" panose="020B0503020204020204" charset="-122"/>
              </a:rPr>
              <a:t>o</a:t>
            </a:r>
            <a:r>
              <a:rPr sz="700" spc="20" dirty="0">
                <a:solidFill>
                  <a:schemeClr val="dk1"/>
                </a:solidFill>
                <a:latin typeface="微软雅黑" panose="020B0503020204020204" charset="-122"/>
                <a:ea typeface="微软雅黑" panose="020B0503020204020204" charset="-122"/>
                <a:cs typeface="微软雅黑" panose="020B0503020204020204" charset="-122"/>
              </a:rPr>
              <a:t> </a:t>
            </a:r>
            <a:r>
              <a:rPr sz="1100" spc="20" dirty="0">
                <a:solidFill>
                  <a:schemeClr val="dk1"/>
                </a:solidFill>
                <a:latin typeface="微软雅黑" panose="020B0503020204020204" charset="-122"/>
                <a:ea typeface="微软雅黑" panose="020B0503020204020204" charset="-122"/>
                <a:cs typeface="微软雅黑" panose="020B0503020204020204" charset="-122"/>
              </a:rPr>
              <a:t>为输出模拟量(</a:t>
            </a:r>
            <a:r>
              <a:rPr sz="1100" spc="0" dirty="0">
                <a:solidFill>
                  <a:schemeClr val="dk1"/>
                </a:solidFill>
                <a:latin typeface="微软雅黑" panose="020B0503020204020204" charset="-122"/>
                <a:ea typeface="微软雅黑" panose="020B0503020204020204" charset="-122"/>
                <a:cs typeface="微软雅黑" panose="020B0503020204020204" charset="-122"/>
              </a:rPr>
              <a:t>V</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D 为数字量。</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206"/>
          <p:cNvPicPr>
            <a:picLocks noChangeAspect="1"/>
          </p:cNvPicPr>
          <p:nvPr/>
        </p:nvPicPr>
        <p:blipFill>
          <a:blip r:embed="rId6"/>
          <a:stretch>
            <a:fillRect/>
          </a:stretch>
        </p:blipFill>
        <p:spPr>
          <a:xfrm>
            <a:off x="2555011" y="4876199"/>
            <a:ext cx="240309" cy="305459"/>
          </a:xfrm>
          <a:prstGeom prst="rect">
            <a:avLst/>
          </a:prstGeom>
        </p:spPr>
      </p:pic>
      <p:pic>
        <p:nvPicPr>
          <p:cNvPr id="5" name="picture 207"/>
          <p:cNvPicPr>
            <a:picLocks noChangeAspect="1"/>
          </p:cNvPicPr>
          <p:nvPr/>
        </p:nvPicPr>
        <p:blipFill>
          <a:blip r:embed="rId7"/>
          <a:stretch>
            <a:fillRect/>
          </a:stretch>
        </p:blipFill>
        <p:spPr>
          <a:xfrm>
            <a:off x="66293" y="5194957"/>
            <a:ext cx="2757983" cy="1518247"/>
          </a:xfrm>
          <a:prstGeom prst="rect">
            <a:avLst/>
          </a:prstGeom>
        </p:spPr>
      </p:pic>
      <p:sp>
        <p:nvSpPr>
          <p:cNvPr id="6" name="textbox 208"/>
          <p:cNvSpPr/>
          <p:nvPr>
            <p:custDataLst>
              <p:tags r:id="rId8"/>
            </p:custDataLst>
          </p:nvPr>
        </p:nvSpPr>
        <p:spPr>
          <a:xfrm>
            <a:off x="3062796" y="5335394"/>
            <a:ext cx="8318378" cy="1277202"/>
          </a:xfrm>
          <a:prstGeom prst="rect">
            <a:avLst/>
          </a:prstGeom>
        </p:spPr>
        <p:txBody>
          <a:bodyPr vert="horz" wrap="square" lIns="0" tIns="0" rIns="0" bIns="0"/>
          <a:lstStyle/>
          <a:p>
            <a:pPr algn="l" rtl="0" eaLnBrk="0">
              <a:lnSpc>
                <a:spcPct val="106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9240" algn="l" rtl="0" eaLnBrk="0">
              <a:lnSpc>
                <a:spcPct val="140000"/>
              </a:lnSpc>
              <a:spcBef>
                <a:spcPts val="0"/>
              </a:spcBef>
            </a:pP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10" dirty="0">
                <a:solidFill>
                  <a:schemeClr val="dk1"/>
                </a:solidFill>
                <a:latin typeface="微软雅黑" panose="020B0503020204020204" charset="-122"/>
                <a:ea typeface="微软雅黑" panose="020B0503020204020204" charset="-122"/>
                <a:cs typeface="微软雅黑" panose="020B0503020204020204" charset="-122"/>
              </a:rPr>
              <a:t> 转 换 器 的 转 换 特 性</a:t>
            </a:r>
            <a:r>
              <a:rPr sz="1100" spc="0" dirty="0">
                <a:solidFill>
                  <a:schemeClr val="dk1"/>
                </a:solidFill>
                <a:latin typeface="微软雅黑" panose="020B0503020204020204" charset="-122"/>
                <a:ea typeface="微软雅黑" panose="020B0503020204020204" charset="-122"/>
                <a:cs typeface="微软雅黑" panose="020B0503020204020204" charset="-122"/>
              </a:rPr>
              <a:t> 如 图 </a:t>
            </a:r>
            <a:r>
              <a:rPr sz="1100" spc="10" dirty="0">
                <a:solidFill>
                  <a:schemeClr val="dk1"/>
                </a:solidFill>
                <a:latin typeface="微软雅黑" panose="020B0503020204020204" charset="-122"/>
                <a:ea typeface="微软雅黑" panose="020B0503020204020204" charset="-122"/>
                <a:cs typeface="微软雅黑" panose="020B0503020204020204" charset="-122"/>
              </a:rPr>
              <a:t>10－3</a:t>
            </a:r>
            <a:r>
              <a:rPr sz="1100" spc="0" dirty="0">
                <a:solidFill>
                  <a:schemeClr val="dk1"/>
                </a:solidFill>
                <a:latin typeface="微软雅黑" panose="020B0503020204020204" charset="-122"/>
                <a:ea typeface="微软雅黑" panose="020B0503020204020204" charset="-122"/>
                <a:cs typeface="微软雅黑" panose="020B0503020204020204" charset="-122"/>
              </a:rPr>
              <a:t>5 所示，数字量是用代码按数位 </a:t>
            </a:r>
            <a:r>
              <a:rPr sz="1100" spc="10" dirty="0">
                <a:solidFill>
                  <a:schemeClr val="dk1"/>
                </a:solidFill>
                <a:latin typeface="微软雅黑" panose="020B0503020204020204" charset="-122"/>
                <a:ea typeface="微软雅黑" panose="020B0503020204020204" charset="-122"/>
                <a:cs typeface="微软雅黑" panose="020B0503020204020204" charset="-122"/>
              </a:rPr>
              <a:t>组合起来表示的，对于</a:t>
            </a:r>
            <a:r>
              <a:rPr sz="1100" spc="0" dirty="0">
                <a:solidFill>
                  <a:schemeClr val="dk1"/>
                </a:solidFill>
                <a:latin typeface="微软雅黑" panose="020B0503020204020204" charset="-122"/>
                <a:ea typeface="微软雅黑" panose="020B0503020204020204" charset="-122"/>
                <a:cs typeface="微软雅黑" panose="020B0503020204020204" charset="-122"/>
              </a:rPr>
              <a:t>有权码，每位 </a:t>
            </a:r>
            <a:r>
              <a:rPr sz="1100" spc="40" dirty="0">
                <a:solidFill>
                  <a:schemeClr val="dk1"/>
                </a:solidFill>
                <a:latin typeface="微软雅黑" panose="020B0503020204020204" charset="-122"/>
                <a:ea typeface="微软雅黑" panose="020B0503020204020204" charset="-122"/>
                <a:cs typeface="微软雅黑" panose="020B0503020204020204" charset="-122"/>
              </a:rPr>
              <a:t>代码都有一定的权。 为了</a:t>
            </a:r>
            <a:r>
              <a:rPr sz="1100" spc="20" dirty="0">
                <a:solidFill>
                  <a:schemeClr val="dk1"/>
                </a:solidFill>
                <a:latin typeface="微软雅黑" panose="020B0503020204020204" charset="-122"/>
                <a:ea typeface="微软雅黑" panose="020B0503020204020204" charset="-122"/>
                <a:cs typeface="微软雅黑" panose="020B0503020204020204" charset="-122"/>
              </a:rPr>
              <a:t>将</a:t>
            </a:r>
            <a:r>
              <a:rPr sz="1100" spc="0" dirty="0">
                <a:solidFill>
                  <a:schemeClr val="dk1"/>
                </a:solidFill>
                <a:latin typeface="微软雅黑" panose="020B0503020204020204" charset="-122"/>
                <a:ea typeface="微软雅黑" panose="020B0503020204020204" charset="-122"/>
                <a:cs typeface="微软雅黑" panose="020B0503020204020204" charset="-122"/>
              </a:rPr>
              <a:t>数字量转 </a:t>
            </a:r>
            <a:r>
              <a:rPr sz="1100" spc="40" dirty="0">
                <a:solidFill>
                  <a:schemeClr val="dk1"/>
                </a:solidFill>
                <a:latin typeface="微软雅黑" panose="020B0503020204020204" charset="-122"/>
                <a:ea typeface="微软雅黑" panose="020B0503020204020204" charset="-122"/>
                <a:cs typeface="微软雅黑" panose="020B0503020204020204" charset="-122"/>
              </a:rPr>
              <a:t>换成模拟量，必须将每一</a:t>
            </a:r>
            <a:r>
              <a:rPr sz="1100" spc="20" dirty="0">
                <a:solidFill>
                  <a:schemeClr val="dk1"/>
                </a:solidFill>
                <a:latin typeface="微软雅黑" panose="020B0503020204020204" charset="-122"/>
                <a:ea typeface="微软雅黑" panose="020B0503020204020204" charset="-122"/>
                <a:cs typeface="微软雅黑" panose="020B0503020204020204" charset="-122"/>
              </a:rPr>
              <a:t>位</a:t>
            </a:r>
            <a:r>
              <a:rPr sz="1100" spc="0" dirty="0">
                <a:solidFill>
                  <a:schemeClr val="dk1"/>
                </a:solidFill>
                <a:latin typeface="微软雅黑" panose="020B0503020204020204" charset="-122"/>
                <a:ea typeface="微软雅黑" panose="020B0503020204020204" charset="-122"/>
                <a:cs typeface="微软雅黑" panose="020B0503020204020204" charset="-122"/>
              </a:rPr>
              <a:t>的代码按 </a:t>
            </a:r>
            <a:r>
              <a:rPr sz="1100" spc="60" dirty="0">
                <a:solidFill>
                  <a:schemeClr val="dk1"/>
                </a:solidFill>
                <a:latin typeface="微软雅黑" panose="020B0503020204020204" charset="-122"/>
                <a:ea typeface="微软雅黑" panose="020B0503020204020204" charset="-122"/>
                <a:cs typeface="微软雅黑" panose="020B0503020204020204" charset="-122"/>
              </a:rPr>
              <a:t>其权值的大小转换成相应的模拟量，</a:t>
            </a:r>
            <a:r>
              <a:rPr sz="1100" spc="40" dirty="0">
                <a:solidFill>
                  <a:schemeClr val="dk1"/>
                </a:solidFill>
                <a:latin typeface="微软雅黑" panose="020B0503020204020204" charset="-122"/>
                <a:ea typeface="微软雅黑" panose="020B0503020204020204" charset="-122"/>
                <a:cs typeface="微软雅黑" panose="020B0503020204020204" charset="-122"/>
              </a:rPr>
              <a:t>然后将这些模拟量相加，</a:t>
            </a:r>
            <a:r>
              <a:rPr sz="1100" spc="20" dirty="0">
                <a:solidFill>
                  <a:schemeClr val="dk1"/>
                </a:solidFill>
                <a:latin typeface="微软雅黑" panose="020B0503020204020204" charset="-122"/>
                <a:ea typeface="微软雅黑" panose="020B0503020204020204" charset="-122"/>
                <a:cs typeface="微软雅黑" panose="020B0503020204020204" charset="-122"/>
              </a:rPr>
              <a:t>即</a:t>
            </a:r>
            <a:r>
              <a:rPr sz="1100" spc="0" dirty="0">
                <a:solidFill>
                  <a:schemeClr val="dk1"/>
                </a:solidFill>
                <a:latin typeface="微软雅黑" panose="020B0503020204020204" charset="-122"/>
                <a:ea typeface="微软雅黑" panose="020B0503020204020204" charset="-122"/>
                <a:cs typeface="微软雅黑" panose="020B0503020204020204" charset="-122"/>
              </a:rPr>
              <a:t>可得到与 </a:t>
            </a:r>
            <a:r>
              <a:rPr sz="1100" spc="40" dirty="0">
                <a:solidFill>
                  <a:schemeClr val="dk1"/>
                </a:solidFill>
                <a:latin typeface="微软雅黑" panose="020B0503020204020204" charset="-122"/>
                <a:ea typeface="微软雅黑" panose="020B0503020204020204" charset="-122"/>
                <a:cs typeface="微软雅黑" panose="020B0503020204020204" charset="-122"/>
              </a:rPr>
              <a:t>数字量成正比的总模拟量，</a:t>
            </a:r>
            <a:r>
              <a:rPr sz="1100" spc="0" dirty="0">
                <a:solidFill>
                  <a:schemeClr val="dk1"/>
                </a:solidFill>
                <a:latin typeface="微软雅黑" panose="020B0503020204020204" charset="-122"/>
                <a:ea typeface="微软雅黑" panose="020B0503020204020204" charset="-122"/>
                <a:cs typeface="微软雅黑" panose="020B0503020204020204" charset="-122"/>
              </a:rPr>
              <a:t>从而实现 </a:t>
            </a:r>
            <a:r>
              <a:rPr sz="1100" spc="30" dirty="0">
                <a:solidFill>
                  <a:schemeClr val="dk1"/>
                </a:solidFill>
                <a:latin typeface="微软雅黑" panose="020B0503020204020204" charset="-122"/>
                <a:ea typeface="微软雅黑" panose="020B0503020204020204" charset="-122"/>
                <a:cs typeface="微软雅黑" panose="020B0503020204020204" charset="-122"/>
              </a:rPr>
              <a:t>了数字量与模拟量的转换</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210"/>
          <p:cNvSpPr/>
          <p:nvPr>
            <p:custDataLst>
              <p:tags r:id="rId9"/>
            </p:custDataLst>
          </p:nvPr>
        </p:nvSpPr>
        <p:spPr>
          <a:xfrm>
            <a:off x="0" y="19685"/>
            <a:ext cx="6324600" cy="409575"/>
          </a:xfrm>
          <a:prstGeom prst="rect">
            <a:avLst/>
          </a:prstGeom>
        </p:spPr>
        <p:txBody>
          <a:bodyPr vert="horz" wrap="square" lIns="0" tIns="0" rIns="0" bIns="0"/>
          <a:lstStyle/>
          <a:p>
            <a:pPr algn="l" rtl="0" eaLnBrk="0">
              <a:lnSpc>
                <a:spcPct val="129000"/>
              </a:lnSpc>
            </a:pPr>
            <a:endParaRPr lang="en-US" altLang="en-US" sz="600" dirty="0">
              <a:solidFill>
                <a:schemeClr val="dk1"/>
              </a:solidFill>
              <a:latin typeface="微软雅黑" panose="020B0503020204020204" charset="-122"/>
              <a:ea typeface="微软雅黑" panose="020B0503020204020204" charset="-122"/>
            </a:endParaRPr>
          </a:p>
          <a:p>
            <a:pPr marL="86995" algn="l" rtl="0" eaLnBrk="0">
              <a:lnSpc>
                <a:spcPct val="95000"/>
              </a:lnSpc>
            </a:pPr>
            <a:r>
              <a:rPr sz="12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2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200" spc="2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10" name="textbox 211"/>
          <p:cNvSpPr/>
          <p:nvPr>
            <p:custDataLst>
              <p:tags r:id="rId10"/>
            </p:custDataLst>
          </p:nvPr>
        </p:nvSpPr>
        <p:spPr>
          <a:xfrm>
            <a:off x="272543" y="6662043"/>
            <a:ext cx="2282468" cy="239325"/>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图 10－35  </a:t>
            </a:r>
            <a:r>
              <a:rPr sz="1000" spc="0" dirty="0">
                <a:solidFill>
                  <a:schemeClr val="dk1"/>
                </a:solidFill>
                <a:latin typeface="微软雅黑" panose="020B0503020204020204" charset="-122"/>
                <a:ea typeface="微软雅黑" panose="020B0503020204020204" charset="-122"/>
                <a:cs typeface="微软雅黑" panose="020B0503020204020204" charset="-122"/>
              </a:rPr>
              <a:t>D</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A</a:t>
            </a:r>
            <a:r>
              <a:rPr sz="1000" spc="60" dirty="0">
                <a:solidFill>
                  <a:schemeClr val="dk1"/>
                </a:solidFill>
                <a:latin typeface="微软雅黑" panose="020B0503020204020204" charset="-122"/>
                <a:ea typeface="微软雅黑" panose="020B0503020204020204" charset="-122"/>
                <a:cs typeface="微软雅黑" panose="020B0503020204020204" charset="-122"/>
              </a:rPr>
              <a:t> 转换器的转换</a:t>
            </a:r>
            <a:r>
              <a:rPr sz="1000" spc="10" dirty="0">
                <a:solidFill>
                  <a:schemeClr val="dk1"/>
                </a:solidFill>
                <a:latin typeface="微软雅黑" panose="020B0503020204020204" charset="-122"/>
                <a:ea typeface="微软雅黑" panose="020B0503020204020204" charset="-122"/>
                <a:cs typeface="微软雅黑" panose="020B0503020204020204" charset="-122"/>
              </a:rPr>
              <a:t>特</a:t>
            </a:r>
            <a:r>
              <a:rPr sz="1000" spc="0" dirty="0">
                <a:solidFill>
                  <a:schemeClr val="dk1"/>
                </a:solidFill>
                <a:latin typeface="微软雅黑" panose="020B0503020204020204" charset="-122"/>
                <a:ea typeface="微软雅黑" panose="020B0503020204020204" charset="-122"/>
                <a:cs typeface="微软雅黑" panose="020B0503020204020204" charset="-122"/>
              </a:rPr>
              <a:t>性</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0" name="图片 9"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15"/>
          <p:cNvSpPr/>
          <p:nvPr/>
        </p:nvSpPr>
        <p:spPr>
          <a:xfrm>
            <a:off x="0" y="4373108"/>
            <a:ext cx="12100264" cy="2524760"/>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508760" algn="l" rtl="0" eaLnBrk="0">
              <a:lnSpc>
                <a:spcPts val="1375"/>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2240"/>
              </a:lnSpc>
            </a:pPr>
            <a:r>
              <a:rPr sz="1100" spc="50" dirty="0">
                <a:solidFill>
                  <a:srgbClr val="000000"/>
                </a:solidFill>
                <a:latin typeface="微软雅黑" panose="020B0503020204020204" charset="-122"/>
                <a:ea typeface="微软雅黑" panose="020B0503020204020204" charset="-122"/>
                <a:cs typeface="微软雅黑" panose="020B0503020204020204" charset="-122"/>
              </a:rPr>
              <a:t>3. </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50" dirty="0">
                <a:solidFill>
                  <a:srgbClr val="000000"/>
                </a:solidFill>
                <a:latin typeface="微软雅黑" panose="020B0503020204020204" charset="-122"/>
                <a:ea typeface="微软雅黑" panose="020B0503020204020204" charset="-122"/>
                <a:cs typeface="微软雅黑" panose="020B0503020204020204" charset="-122"/>
              </a:rPr>
              <a:t> 转换器的主要技术</a:t>
            </a:r>
            <a:r>
              <a:rPr sz="1100" spc="40" dirty="0">
                <a:solidFill>
                  <a:srgbClr val="000000"/>
                </a:solidFill>
                <a:latin typeface="微软雅黑" panose="020B0503020204020204" charset="-122"/>
                <a:ea typeface="微软雅黑" panose="020B0503020204020204" charset="-122"/>
                <a:cs typeface="微软雅黑" panose="020B0503020204020204" charset="-122"/>
              </a:rPr>
              <a:t>指</a:t>
            </a:r>
            <a:r>
              <a:rPr sz="1100" spc="0" dirty="0">
                <a:solidFill>
                  <a:srgbClr val="000000"/>
                </a:solidFill>
                <a:latin typeface="微软雅黑" panose="020B0503020204020204" charset="-122"/>
                <a:ea typeface="微软雅黑" panose="020B0503020204020204" charset="-122"/>
                <a:cs typeface="微软雅黑" panose="020B0503020204020204" charset="-122"/>
              </a:rPr>
              <a:t>标</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ct val="97000"/>
              </a:lnSpc>
              <a:spcBef>
                <a:spcPts val="57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1)转换精</a:t>
            </a:r>
            <a:r>
              <a:rPr sz="1100" spc="20" dirty="0">
                <a:solidFill>
                  <a:srgbClr val="000000"/>
                </a:solidFill>
                <a:latin typeface="微软雅黑" panose="020B0503020204020204" charset="-122"/>
                <a:ea typeface="微软雅黑" panose="020B0503020204020204" charset="-122"/>
                <a:cs typeface="微软雅黑" panose="020B0503020204020204" charset="-122"/>
              </a:rPr>
              <a:t>度</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1940" algn="l" rtl="0" eaLnBrk="0">
              <a:lnSpc>
                <a:spcPct val="92000"/>
              </a:lnSpc>
              <a:spcBef>
                <a:spcPts val="665"/>
              </a:spcBef>
            </a:pP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 转换器的转换精度通常用分辨率和转换误差来描述。</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49000"/>
              </a:lnSpc>
              <a:spcBef>
                <a:spcPts val="20"/>
              </a:spcBef>
            </a:pPr>
            <a:r>
              <a:rPr sz="1100" spc="50" dirty="0">
                <a:solidFill>
                  <a:srgbClr val="000000"/>
                </a:solidFill>
                <a:latin typeface="微软雅黑" panose="020B0503020204020204" charset="-122"/>
                <a:ea typeface="微软雅黑" panose="020B0503020204020204" charset="-122"/>
                <a:cs typeface="微软雅黑" panose="020B0503020204020204" charset="-122"/>
              </a:rPr>
              <a:t>(1)分辨率。 分辨率是指 </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50" dirty="0">
                <a:solidFill>
                  <a:srgbClr val="000000"/>
                </a:solidFill>
                <a:latin typeface="微软雅黑" panose="020B0503020204020204" charset="-122"/>
                <a:ea typeface="微软雅黑" panose="020B0503020204020204" charset="-122"/>
                <a:cs typeface="微软雅黑" panose="020B0503020204020204" charset="-122"/>
              </a:rPr>
              <a:t> 转换器模拟输出电压可能被分离的等级数。 </a:t>
            </a:r>
            <a:r>
              <a:rPr sz="1100" spc="40" dirty="0">
                <a:solidFill>
                  <a:srgbClr val="000000"/>
                </a:solidFill>
                <a:latin typeface="微软雅黑" panose="020B0503020204020204" charset="-122"/>
                <a:ea typeface="微软雅黑" panose="020B0503020204020204" charset="-122"/>
                <a:cs typeface="微软雅黑" panose="020B0503020204020204" charset="-122"/>
              </a:rPr>
              <a:t>输</a:t>
            </a:r>
            <a:r>
              <a:rPr sz="1100" spc="0" dirty="0">
                <a:solidFill>
                  <a:srgbClr val="000000"/>
                </a:solidFill>
                <a:latin typeface="微软雅黑" panose="020B0503020204020204" charset="-122"/>
                <a:ea typeface="微软雅黑" panose="020B0503020204020204" charset="-122"/>
                <a:cs typeface="微软雅黑" panose="020B0503020204020204" charset="-122"/>
              </a:rPr>
              <a:t>入数字 </a:t>
            </a:r>
            <a:r>
              <a:rPr sz="1100" spc="30" dirty="0">
                <a:solidFill>
                  <a:srgbClr val="000000"/>
                </a:solidFill>
                <a:latin typeface="微软雅黑" panose="020B0503020204020204" charset="-122"/>
                <a:ea typeface="微软雅黑" panose="020B0503020204020204" charset="-122"/>
                <a:cs typeface="微软雅黑" panose="020B0503020204020204" charset="-122"/>
              </a:rPr>
              <a:t>量位数越多，输出电压可分离的等级越多，即分辨率越高。 在实际应</a:t>
            </a:r>
            <a:r>
              <a:rPr sz="1100" spc="10" dirty="0">
                <a:solidFill>
                  <a:srgbClr val="000000"/>
                </a:solidFill>
                <a:latin typeface="微软雅黑" panose="020B0503020204020204" charset="-122"/>
                <a:ea typeface="微软雅黑" panose="020B0503020204020204" charset="-122"/>
                <a:cs typeface="微软雅黑" panose="020B0503020204020204" charset="-122"/>
              </a:rPr>
              <a:t>用</a:t>
            </a:r>
            <a:r>
              <a:rPr sz="1100" spc="0" dirty="0">
                <a:solidFill>
                  <a:srgbClr val="000000"/>
                </a:solidFill>
                <a:latin typeface="微软雅黑" panose="020B0503020204020204" charset="-122"/>
                <a:ea typeface="微软雅黑" panose="020B0503020204020204" charset="-122"/>
                <a:cs typeface="微软雅黑" panose="020B0503020204020204" charset="-122"/>
              </a:rPr>
              <a:t>中，往往用输入 </a:t>
            </a:r>
            <a:r>
              <a:rPr sz="1100" spc="40" dirty="0">
                <a:solidFill>
                  <a:srgbClr val="000000"/>
                </a:solidFill>
                <a:latin typeface="微软雅黑" panose="020B0503020204020204" charset="-122"/>
                <a:ea typeface="微软雅黑" panose="020B0503020204020204" charset="-122"/>
                <a:cs typeface="微软雅黑" panose="020B0503020204020204" charset="-122"/>
              </a:rPr>
              <a:t>数字量的位数表示 </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 转换器的分辨</a:t>
            </a:r>
            <a:r>
              <a:rPr sz="1100" spc="10" dirty="0">
                <a:solidFill>
                  <a:srgbClr val="000000"/>
                </a:solidFill>
                <a:latin typeface="微软雅黑" panose="020B0503020204020204" charset="-122"/>
                <a:ea typeface="微软雅黑" panose="020B0503020204020204" charset="-122"/>
                <a:cs typeface="微软雅黑" panose="020B0503020204020204" charset="-122"/>
              </a:rPr>
              <a:t>率</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4765" indent="267335" algn="l" rtl="0" eaLnBrk="0">
              <a:lnSpc>
                <a:spcPct val="150000"/>
              </a:lnSpc>
              <a:spcBef>
                <a:spcPts val="3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(2)转换误差。 转换误差的来源很多，如 </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 转换器中各元件参数值的误差 、</a:t>
            </a:r>
            <a:r>
              <a:rPr sz="1100" spc="0" dirty="0">
                <a:solidFill>
                  <a:srgbClr val="000000"/>
                </a:solidFill>
                <a:latin typeface="微软雅黑" panose="020B0503020204020204" charset="-122"/>
                <a:ea typeface="微软雅黑" panose="020B0503020204020204" charset="-122"/>
                <a:cs typeface="微软雅黑" panose="020B0503020204020204" charset="-122"/>
              </a:rPr>
              <a:t>基准 </a:t>
            </a:r>
            <a:r>
              <a:rPr sz="1100" spc="20" dirty="0">
                <a:solidFill>
                  <a:srgbClr val="000000"/>
                </a:solidFill>
                <a:latin typeface="微软雅黑" panose="020B0503020204020204" charset="-122"/>
                <a:ea typeface="微软雅黑" panose="020B0503020204020204" charset="-122"/>
                <a:cs typeface="微软雅黑" panose="020B0503020204020204" charset="-122"/>
              </a:rPr>
              <a:t>电源不够稳定和运算放大器零漂的影响等，都会引起转换误差</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ct val="97000"/>
              </a:lnSpc>
              <a:spcBef>
                <a:spcPts val="645"/>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2)转换速</a:t>
            </a:r>
            <a:r>
              <a:rPr sz="1100" spc="0" dirty="0">
                <a:solidFill>
                  <a:srgbClr val="000000"/>
                </a:solidFill>
                <a:latin typeface="微软雅黑" panose="020B0503020204020204" charset="-122"/>
                <a:ea typeface="微软雅黑" panose="020B0503020204020204" charset="-122"/>
                <a:cs typeface="微软雅黑" panose="020B0503020204020204" charset="-122"/>
              </a:rPr>
              <a:t>度</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92000"/>
              </a:lnSpc>
              <a:spcBef>
                <a:spcPts val="5"/>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转换速度是指转换器转换的快慢。</a:t>
            </a:r>
            <a:endParaRPr lang="en-US" altLang="en-US" sz="1100" spc="3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216"/>
          <p:cNvPicPr>
            <a:picLocks noChangeAspect="1"/>
          </p:cNvPicPr>
          <p:nvPr/>
        </p:nvPicPr>
        <p:blipFill>
          <a:blip r:embed="rId5"/>
          <a:stretch>
            <a:fillRect/>
          </a:stretch>
        </p:blipFill>
        <p:spPr>
          <a:xfrm>
            <a:off x="0" y="1259194"/>
            <a:ext cx="3997731" cy="2092528"/>
          </a:xfrm>
          <a:prstGeom prst="rect">
            <a:avLst/>
          </a:prstGeom>
        </p:spPr>
      </p:pic>
      <p:pic>
        <p:nvPicPr>
          <p:cNvPr id="4" name="picture 217"/>
          <p:cNvPicPr>
            <a:picLocks noChangeAspect="1"/>
          </p:cNvPicPr>
          <p:nvPr/>
        </p:nvPicPr>
        <p:blipFill>
          <a:blip r:embed="rId6"/>
          <a:stretch>
            <a:fillRect/>
          </a:stretch>
        </p:blipFill>
        <p:spPr>
          <a:xfrm>
            <a:off x="5611703" y="1002709"/>
            <a:ext cx="3303917" cy="1546593"/>
          </a:xfrm>
          <a:prstGeom prst="rect">
            <a:avLst/>
          </a:prstGeom>
        </p:spPr>
      </p:pic>
      <p:sp>
        <p:nvSpPr>
          <p:cNvPr id="5" name="textbox 218"/>
          <p:cNvSpPr/>
          <p:nvPr>
            <p:custDataLst>
              <p:tags r:id="rId7"/>
            </p:custDataLst>
          </p:nvPr>
        </p:nvSpPr>
        <p:spPr>
          <a:xfrm>
            <a:off x="265202" y="3661818"/>
            <a:ext cx="3916181" cy="794772"/>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375"/>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图 10－36  4 位倒 </a:t>
            </a:r>
            <a:r>
              <a:rPr sz="1000" spc="0" dirty="0">
                <a:solidFill>
                  <a:schemeClr val="dk1"/>
                </a:solidFill>
                <a:latin typeface="微软雅黑" panose="020B0503020204020204" charset="-122"/>
                <a:ea typeface="微软雅黑" panose="020B0503020204020204" charset="-122"/>
                <a:cs typeface="微软雅黑" panose="020B0503020204020204" charset="-122"/>
              </a:rPr>
              <a:t>T</a:t>
            </a:r>
            <a:r>
              <a:rPr sz="1000" spc="50" dirty="0">
                <a:solidFill>
                  <a:schemeClr val="dk1"/>
                </a:solidFill>
                <a:latin typeface="微软雅黑" panose="020B0503020204020204" charset="-122"/>
                <a:ea typeface="微软雅黑" panose="020B0503020204020204" charset="-122"/>
                <a:cs typeface="微软雅黑" panose="020B0503020204020204" charset="-122"/>
              </a:rPr>
              <a:t> 形电阻网络 </a:t>
            </a:r>
            <a:r>
              <a:rPr sz="1000" spc="0" dirty="0">
                <a:solidFill>
                  <a:schemeClr val="dk1"/>
                </a:solidFill>
                <a:latin typeface="微软雅黑" panose="020B0503020204020204" charset="-122"/>
                <a:ea typeface="微软雅黑" panose="020B0503020204020204" charset="-122"/>
                <a:cs typeface="微软雅黑" panose="020B0503020204020204" charset="-122"/>
              </a:rPr>
              <a:t>D</a:t>
            </a:r>
            <a:r>
              <a:rPr sz="1000" spc="5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A</a:t>
            </a:r>
            <a:r>
              <a:rPr sz="1000" spc="50" dirty="0">
                <a:solidFill>
                  <a:schemeClr val="dk1"/>
                </a:solidFill>
                <a:latin typeface="微软雅黑" panose="020B0503020204020204" charset="-122"/>
                <a:ea typeface="微软雅黑" panose="020B0503020204020204" charset="-122"/>
                <a:cs typeface="微软雅黑" panose="020B0503020204020204" charset="-122"/>
              </a:rPr>
              <a:t> 转换</a:t>
            </a:r>
            <a:r>
              <a:rPr sz="1000" spc="30" dirty="0">
                <a:solidFill>
                  <a:schemeClr val="dk1"/>
                </a:solidFill>
                <a:latin typeface="微软雅黑" panose="020B0503020204020204" charset="-122"/>
                <a:ea typeface="微软雅黑" panose="020B0503020204020204" charset="-122"/>
                <a:cs typeface="微软雅黑" panose="020B0503020204020204" charset="-122"/>
              </a:rPr>
              <a:t>器</a:t>
            </a:r>
            <a:r>
              <a:rPr sz="1000" spc="0" dirty="0">
                <a:solidFill>
                  <a:schemeClr val="dk1"/>
                </a:solidFill>
                <a:latin typeface="微软雅黑" panose="020B0503020204020204" charset="-122"/>
                <a:ea typeface="微软雅黑" panose="020B0503020204020204" charset="-122"/>
                <a:cs typeface="微软雅黑" panose="020B0503020204020204" charset="-122"/>
              </a:rPr>
              <a:t>的内部电路</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spcBef>
                <a:spcPts val="845"/>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2)权电流型 </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6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60" dirty="0">
                <a:solidFill>
                  <a:schemeClr val="dk1"/>
                </a:solidFill>
                <a:latin typeface="微软雅黑" panose="020B0503020204020204" charset="-122"/>
                <a:ea typeface="微软雅黑" panose="020B0503020204020204" charset="-122"/>
                <a:cs typeface="微软雅黑" panose="020B0503020204020204" charset="-122"/>
              </a:rPr>
              <a:t> 转</a:t>
            </a:r>
            <a:r>
              <a:rPr sz="1100" spc="10" dirty="0">
                <a:solidFill>
                  <a:schemeClr val="dk1"/>
                </a:solidFill>
                <a:latin typeface="微软雅黑" panose="020B0503020204020204" charset="-122"/>
                <a:ea typeface="微软雅黑" panose="020B0503020204020204" charset="-122"/>
                <a:cs typeface="微软雅黑" panose="020B0503020204020204" charset="-122"/>
              </a:rPr>
              <a:t>换</a:t>
            </a:r>
            <a:r>
              <a:rPr sz="11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3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4605" algn="l" rtl="0" eaLnBrk="0">
              <a:lnSpc>
                <a:spcPct val="92000"/>
              </a:lnSpc>
            </a:pPr>
            <a:r>
              <a:rPr sz="1100" spc="10" dirty="0">
                <a:solidFill>
                  <a:schemeClr val="dk1"/>
                </a:solidFill>
                <a:latin typeface="微软雅黑" panose="020B0503020204020204" charset="-122"/>
                <a:ea typeface="微软雅黑" panose="020B0503020204020204" charset="-122"/>
                <a:cs typeface="微软雅黑" panose="020B0503020204020204" charset="-122"/>
              </a:rPr>
              <a:t>权电流型 </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10" dirty="0">
                <a:solidFill>
                  <a:schemeClr val="dk1"/>
                </a:solidFill>
                <a:latin typeface="微软雅黑" panose="020B0503020204020204" charset="-122"/>
                <a:ea typeface="微软雅黑" panose="020B0503020204020204" charset="-122"/>
                <a:cs typeface="微软雅黑" panose="020B0503020204020204" charset="-122"/>
              </a:rPr>
              <a:t> 转换器的内部电路如图 10</a:t>
            </a:r>
            <a:r>
              <a:rPr sz="1100" spc="0" dirty="0">
                <a:solidFill>
                  <a:schemeClr val="dk1"/>
                </a:solidFill>
                <a:latin typeface="微软雅黑" panose="020B0503020204020204" charset="-122"/>
                <a:ea typeface="微软雅黑" panose="020B0503020204020204" charset="-122"/>
                <a:cs typeface="微软雅黑" panose="020B0503020204020204" charset="-122"/>
              </a:rPr>
              <a:t>－37 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219"/>
          <p:cNvSpPr/>
          <p:nvPr>
            <p:custDataLst>
              <p:tags r:id="rId8"/>
            </p:custDataLst>
          </p:nvPr>
        </p:nvSpPr>
        <p:spPr>
          <a:xfrm>
            <a:off x="92241" y="295456"/>
            <a:ext cx="10853926" cy="649605"/>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4605" algn="l" rtl="0" eaLnBrk="0">
              <a:lnSpc>
                <a:spcPts val="148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2. </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5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50" dirty="0">
                <a:solidFill>
                  <a:schemeClr val="dk1"/>
                </a:solidFill>
                <a:latin typeface="微软雅黑" panose="020B0503020204020204" charset="-122"/>
                <a:ea typeface="微软雅黑" panose="020B0503020204020204" charset="-122"/>
                <a:cs typeface="微软雅黑" panose="020B0503020204020204" charset="-122"/>
              </a:rPr>
              <a:t> 转换器的类</a:t>
            </a:r>
            <a:r>
              <a:rPr sz="1100" spc="0" dirty="0">
                <a:solidFill>
                  <a:schemeClr val="dk1"/>
                </a:solidFill>
                <a:latin typeface="微软雅黑" panose="020B0503020204020204" charset="-122"/>
                <a:ea typeface="微软雅黑" panose="020B0503020204020204" charset="-122"/>
                <a:cs typeface="微软雅黑" panose="020B0503020204020204" charset="-122"/>
              </a:rPr>
              <a:t>型</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5400" algn="l" rtl="0" eaLnBrk="0">
              <a:lnSpc>
                <a:spcPct val="97000"/>
              </a:lnSpc>
              <a:spcBef>
                <a:spcPts val="580"/>
              </a:spcBef>
            </a:pPr>
            <a:r>
              <a:rPr sz="1100" spc="30" dirty="0">
                <a:solidFill>
                  <a:schemeClr val="dk1"/>
                </a:solidFill>
                <a:latin typeface="微软雅黑" panose="020B0503020204020204" charset="-122"/>
                <a:ea typeface="微软雅黑" panose="020B0503020204020204" charset="-122"/>
                <a:cs typeface="微软雅黑" panose="020B0503020204020204" charset="-122"/>
              </a:rPr>
              <a:t>1)倒 </a:t>
            </a:r>
            <a:r>
              <a:rPr sz="1100" spc="0" dirty="0">
                <a:solidFill>
                  <a:schemeClr val="dk1"/>
                </a:solidFill>
                <a:latin typeface="微软雅黑" panose="020B0503020204020204" charset="-122"/>
                <a:ea typeface="微软雅黑" panose="020B0503020204020204" charset="-122"/>
                <a:cs typeface="微软雅黑" panose="020B0503020204020204" charset="-122"/>
              </a:rPr>
              <a:t>T</a:t>
            </a:r>
            <a:r>
              <a:rPr sz="1100" spc="30" dirty="0">
                <a:solidFill>
                  <a:schemeClr val="dk1"/>
                </a:solidFill>
                <a:latin typeface="微软雅黑" panose="020B0503020204020204" charset="-122"/>
                <a:ea typeface="微软雅黑" panose="020B0503020204020204" charset="-122"/>
                <a:cs typeface="微软雅黑" panose="020B0503020204020204" charset="-122"/>
              </a:rPr>
              <a:t> 形电阻网络 </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3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30" dirty="0">
                <a:solidFill>
                  <a:schemeClr val="dk1"/>
                </a:solidFill>
                <a:latin typeface="微软雅黑" panose="020B0503020204020204" charset="-122"/>
                <a:ea typeface="微软雅黑" panose="020B0503020204020204" charset="-122"/>
                <a:cs typeface="微软雅黑" panose="020B0503020204020204" charset="-122"/>
              </a:rPr>
              <a:t> 转换</a:t>
            </a:r>
            <a:r>
              <a:rPr sz="11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2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spcBef>
                <a:spcPts val="5"/>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4 位倒 </a:t>
            </a:r>
            <a:r>
              <a:rPr sz="1100" spc="0" dirty="0">
                <a:solidFill>
                  <a:schemeClr val="dk1"/>
                </a:solidFill>
                <a:latin typeface="微软雅黑" panose="020B0503020204020204" charset="-122"/>
                <a:ea typeface="微软雅黑" panose="020B0503020204020204" charset="-122"/>
                <a:cs typeface="微软雅黑" panose="020B0503020204020204" charset="-122"/>
              </a:rPr>
              <a:t>T</a:t>
            </a:r>
            <a:r>
              <a:rPr sz="1100" spc="-10" dirty="0">
                <a:solidFill>
                  <a:schemeClr val="dk1"/>
                </a:solidFill>
                <a:latin typeface="微软雅黑" panose="020B0503020204020204" charset="-122"/>
                <a:ea typeface="微软雅黑" panose="020B0503020204020204" charset="-122"/>
                <a:cs typeface="微软雅黑" panose="020B0503020204020204" charset="-122"/>
              </a:rPr>
              <a:t> 形电阻网络 </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10" dirty="0">
                <a:solidFill>
                  <a:schemeClr val="dk1"/>
                </a:solidFill>
                <a:latin typeface="微软雅黑" panose="020B0503020204020204" charset="-122"/>
                <a:ea typeface="微软雅黑" panose="020B0503020204020204" charset="-122"/>
                <a:cs typeface="微软雅黑" panose="020B0503020204020204" charset="-122"/>
              </a:rPr>
              <a:t> 转换器的内部电路如图 10－36 </a:t>
            </a:r>
            <a:r>
              <a:rPr sz="11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221"/>
          <p:cNvSpPr/>
          <p:nvPr>
            <p:custDataLst>
              <p:tags r:id="rId9"/>
            </p:custDataLst>
          </p:nvPr>
        </p:nvSpPr>
        <p:spPr>
          <a:xfrm>
            <a:off x="92241" y="73606"/>
            <a:ext cx="2473406" cy="68437"/>
          </a:xfrm>
          <a:prstGeom prst="rect">
            <a:avLst/>
          </a:prstGeom>
        </p:spPr>
        <p:txBody>
          <a:bodyPr vert="horz" wrap="square" lIns="0" tIns="0" rIns="0" bIns="0"/>
          <a:lstStyle/>
          <a:p>
            <a:pPr algn="l" rtl="0" eaLnBrk="0">
              <a:lnSpc>
                <a:spcPct val="82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第 10 章  检测系统的信号处</a:t>
            </a:r>
            <a:r>
              <a:rPr sz="110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1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5353235" y="2805344"/>
            <a:ext cx="3719744" cy="275590"/>
          </a:xfrm>
          <a:prstGeom prst="rect">
            <a:avLst/>
          </a:prstGeom>
          <a:noFill/>
        </p:spPr>
        <p:txBody>
          <a:bodyPr wrap="square" rtlCol="0">
            <a:spAutoFit/>
          </a:bodyPr>
          <a:lstStyle/>
          <a:p>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spc="60" dirty="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60" dirty="0">
                <a:solidFill>
                  <a:srgbClr val="000000"/>
                </a:solidFill>
                <a:latin typeface="微软雅黑" panose="020B0503020204020204" charset="-122"/>
                <a:ea typeface="微软雅黑" panose="020B0503020204020204" charset="-122"/>
                <a:cs typeface="微软雅黑" panose="020B0503020204020204" charset="-122"/>
              </a:rPr>
              <a:t>37  </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权电流型 </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D</a:t>
            </a:r>
            <a:r>
              <a:rPr lang="en-US" altLang="zh-CN" sz="1200" spc="6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spc="0" dirty="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 转换器的内</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部电路</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1" name="图片 10"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4"/>
          <p:cNvSpPr/>
          <p:nvPr/>
        </p:nvSpPr>
        <p:spPr>
          <a:xfrm>
            <a:off x="668547" y="1446310"/>
            <a:ext cx="7848019" cy="2156057"/>
          </a:xfrm>
          <a:prstGeom prst="rect">
            <a:avLst/>
          </a:prstGeom>
        </p:spPr>
        <p:txBody>
          <a:bodyPr vert="horz" wrap="square" lIns="0" tIns="0" rIns="0" bIns="0"/>
          <a:lstStyle/>
          <a:p>
            <a:pPr algn="l" rtl="0" eaLnBrk="0">
              <a:lnSpc>
                <a:spcPct val="87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24000"/>
              </a:lnSpc>
            </a:pPr>
            <a:r>
              <a:rPr sz="1100" spc="30" dirty="0">
                <a:solidFill>
                  <a:srgbClr val="000000"/>
                </a:solidFill>
                <a:latin typeface="微软雅黑" panose="020B0503020204020204" charset="-122"/>
                <a:ea typeface="微软雅黑" panose="020B0503020204020204" charset="-122"/>
                <a:cs typeface="微软雅黑" panose="020B0503020204020204" charset="-122"/>
              </a:rPr>
              <a:t>❷掌握信号放大中的几种放大器的工作原理</a:t>
            </a:r>
            <a:r>
              <a:rPr sz="1100" spc="0" dirty="0">
                <a:solidFill>
                  <a:srgbClr val="000000"/>
                </a:solidFill>
                <a:latin typeface="微软雅黑" panose="020B0503020204020204" charset="-122"/>
                <a:ea typeface="微软雅黑" panose="020B0503020204020204" charset="-122"/>
                <a:cs typeface="微软雅黑" panose="020B0503020204020204" charset="-122"/>
              </a:rPr>
              <a:t>及应用。  </a:t>
            </a:r>
            <a:endParaRPr lang="en-US" sz="1100" spc="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24000"/>
              </a:lnSpc>
            </a:pPr>
            <a:r>
              <a:rPr sz="1100" spc="40" dirty="0">
                <a:solidFill>
                  <a:srgbClr val="000000"/>
                </a:solidFill>
                <a:latin typeface="微软雅黑" panose="020B0503020204020204" charset="-122"/>
                <a:ea typeface="微软雅黑" panose="020B0503020204020204" charset="-122"/>
                <a:cs typeface="微软雅黑" panose="020B0503020204020204" charset="-122"/>
              </a:rPr>
              <a:t>❸熟悉信号在传输过程中的变换</a:t>
            </a:r>
            <a:r>
              <a:rPr sz="1100" spc="10" dirty="0">
                <a:solidFill>
                  <a:srgbClr val="000000"/>
                </a:solidFill>
                <a:latin typeface="微软雅黑" panose="020B0503020204020204" charset="-122"/>
                <a:ea typeface="微软雅黑" panose="020B0503020204020204" charset="-122"/>
                <a:cs typeface="微软雅黑" panose="020B0503020204020204" charset="-122"/>
              </a:rPr>
              <a:t>技</a:t>
            </a:r>
            <a:r>
              <a:rPr sz="1100" spc="0" dirty="0">
                <a:solidFill>
                  <a:srgbClr val="000000"/>
                </a:solidFill>
                <a:latin typeface="微软雅黑" panose="020B0503020204020204" charset="-122"/>
                <a:ea typeface="微软雅黑" panose="020B0503020204020204" charset="-122"/>
                <a:cs typeface="微软雅黑" panose="020B0503020204020204" charset="-122"/>
              </a:rPr>
              <a:t>术。</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00000"/>
              </a:lnSpc>
              <a:spcBef>
                <a:spcPts val="500"/>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技能目</a:t>
            </a:r>
            <a:r>
              <a:rPr sz="1100" spc="0" dirty="0">
                <a:solidFill>
                  <a:srgbClr val="000000"/>
                </a:solidFill>
                <a:latin typeface="微软雅黑" panose="020B0503020204020204" charset="-122"/>
                <a:ea typeface="微软雅黑" panose="020B0503020204020204" charset="-122"/>
                <a:cs typeface="微软雅黑" panose="020B0503020204020204" charset="-122"/>
              </a:rPr>
              <a:t>标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710"/>
              </a:lnSpc>
            </a:pPr>
            <a:r>
              <a:rPr sz="1100" spc="40" dirty="0">
                <a:solidFill>
                  <a:srgbClr val="000000"/>
                </a:solidFill>
                <a:latin typeface="微软雅黑" panose="020B0503020204020204" charset="-122"/>
                <a:ea typeface="微软雅黑" panose="020B0503020204020204" charset="-122"/>
                <a:cs typeface="微软雅黑" panose="020B0503020204020204" charset="-122"/>
              </a:rPr>
              <a:t>❶能够根据信号要求选择合适的信号放大</a:t>
            </a:r>
            <a:r>
              <a:rPr sz="1100" spc="0" dirty="0">
                <a:solidFill>
                  <a:srgbClr val="000000"/>
                </a:solidFill>
                <a:latin typeface="微软雅黑" panose="020B0503020204020204" charset="-122"/>
                <a:ea typeface="微软雅黑" panose="020B0503020204020204" charset="-122"/>
                <a:cs typeface="微软雅黑" panose="020B0503020204020204" charset="-122"/>
              </a:rPr>
              <a:t>器。</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755"/>
              </a:lnSpc>
            </a:pPr>
            <a:r>
              <a:rPr sz="1100" spc="40" dirty="0">
                <a:solidFill>
                  <a:srgbClr val="000000"/>
                </a:solidFill>
                <a:latin typeface="微软雅黑" panose="020B0503020204020204" charset="-122"/>
                <a:ea typeface="微软雅黑" panose="020B0503020204020204" charset="-122"/>
                <a:cs typeface="微软雅黑" panose="020B0503020204020204" charset="-122"/>
              </a:rPr>
              <a:t>❷掌握信号检测系统组成及维护使用</a:t>
            </a:r>
            <a:r>
              <a:rPr sz="1100" spc="30" dirty="0">
                <a:solidFill>
                  <a:srgbClr val="000000"/>
                </a:solidFill>
                <a:latin typeface="微软雅黑" panose="020B0503020204020204" charset="-122"/>
                <a:ea typeface="微软雅黑" panose="020B0503020204020204" charset="-122"/>
                <a:cs typeface="微软雅黑" panose="020B0503020204020204" charset="-122"/>
              </a:rPr>
              <a:t>能</a:t>
            </a:r>
            <a:r>
              <a:rPr sz="1100" spc="0" dirty="0">
                <a:solidFill>
                  <a:srgbClr val="000000"/>
                </a:solidFill>
                <a:latin typeface="微软雅黑" panose="020B0503020204020204" charset="-122"/>
                <a:ea typeface="微软雅黑" panose="020B0503020204020204" charset="-122"/>
                <a:cs typeface="微软雅黑" panose="020B0503020204020204" charset="-122"/>
              </a:rPr>
              <a:t>力。</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ts val="1800"/>
              </a:lnSpc>
            </a:pPr>
            <a:r>
              <a:rPr sz="1100" spc="20" dirty="0">
                <a:solidFill>
                  <a:srgbClr val="000000"/>
                </a:solidFill>
                <a:latin typeface="微软雅黑" panose="020B0503020204020204" charset="-122"/>
                <a:ea typeface="微软雅黑" panose="020B0503020204020204" charset="-122"/>
                <a:cs typeface="微软雅黑" panose="020B0503020204020204" charset="-122"/>
              </a:rPr>
              <a:t>素质目</a:t>
            </a:r>
            <a:r>
              <a:rPr sz="1100" spc="0" dirty="0">
                <a:solidFill>
                  <a:srgbClr val="000000"/>
                </a:solidFill>
                <a:latin typeface="微软雅黑" panose="020B0503020204020204" charset="-122"/>
                <a:ea typeface="微软雅黑" panose="020B0503020204020204" charset="-122"/>
                <a:cs typeface="微软雅黑" panose="020B0503020204020204" charset="-122"/>
              </a:rPr>
              <a:t>标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3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33020" algn="l" rtl="0" eaLnBrk="0">
              <a:lnSpc>
                <a:spcPts val="1220"/>
              </a:lnSpc>
              <a:spcBef>
                <a:spcPts val="0"/>
              </a:spcBef>
            </a:pPr>
            <a:r>
              <a:rPr sz="1100" spc="10" dirty="0">
                <a:solidFill>
                  <a:srgbClr val="000000"/>
                </a:solidFill>
                <a:latin typeface="微软雅黑" panose="020B0503020204020204" charset="-122"/>
                <a:ea typeface="微软雅黑" panose="020B0503020204020204" charset="-122"/>
                <a:cs typeface="微软雅黑" panose="020B0503020204020204" charset="-122"/>
              </a:rPr>
              <a:t>了解高铁运行维护中的信号处理 ，提升学生的</a:t>
            </a:r>
            <a:r>
              <a:rPr sz="1100" spc="0" dirty="0">
                <a:solidFill>
                  <a:srgbClr val="000000"/>
                </a:solidFill>
                <a:latin typeface="微软雅黑" panose="020B0503020204020204" charset="-122"/>
                <a:ea typeface="微软雅黑" panose="020B0503020204020204" charset="-122"/>
                <a:cs typeface="微软雅黑" panose="020B0503020204020204" charset="-122"/>
              </a:rPr>
              <a:t>科学素养。</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6"/>
          <p:cNvSpPr/>
          <p:nvPr>
            <p:custDataLst>
              <p:tags r:id="rId5"/>
            </p:custDataLst>
          </p:nvPr>
        </p:nvSpPr>
        <p:spPr>
          <a:xfrm>
            <a:off x="690485" y="3925285"/>
            <a:ext cx="3513870" cy="854710"/>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pPr>
            <a:r>
              <a:rPr sz="1100" spc="10" dirty="0">
                <a:solidFill>
                  <a:schemeClr val="dk1"/>
                </a:solidFill>
                <a:latin typeface="微软雅黑" panose="020B0503020204020204" charset="-122"/>
                <a:ea typeface="微软雅黑" panose="020B0503020204020204" charset="-122"/>
                <a:cs typeface="微软雅黑" panose="020B0503020204020204" charset="-122"/>
              </a:rPr>
              <a:t>教学重点 </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335" algn="l" rtl="0" eaLnBrk="0">
              <a:lnSpc>
                <a:spcPts val="1220"/>
              </a:lnSpc>
              <a:spcBef>
                <a:spcPts val="490"/>
              </a:spcBef>
            </a:pPr>
            <a:r>
              <a:rPr sz="1100" spc="20" dirty="0">
                <a:solidFill>
                  <a:schemeClr val="dk1"/>
                </a:solidFill>
                <a:latin typeface="微软雅黑" panose="020B0503020204020204" charset="-122"/>
                <a:ea typeface="微软雅黑" panose="020B0503020204020204" charset="-122"/>
                <a:cs typeface="微软雅黑" panose="020B0503020204020204" charset="-122"/>
              </a:rPr>
              <a:t>信号放大的工作原理和应用及信号的转换</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500"/>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教学难点 </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3335" algn="l" rtl="0" eaLnBrk="0">
              <a:lnSpc>
                <a:spcPts val="1220"/>
              </a:lnSpc>
              <a:spcBef>
                <a:spcPts val="0"/>
              </a:spcBef>
            </a:pPr>
            <a:r>
              <a:rPr sz="1100" spc="30" dirty="0">
                <a:solidFill>
                  <a:schemeClr val="dk1"/>
                </a:solidFill>
                <a:latin typeface="微软雅黑" panose="020B0503020204020204" charset="-122"/>
                <a:ea typeface="微软雅黑" panose="020B0503020204020204" charset="-122"/>
                <a:cs typeface="微软雅黑" panose="020B0503020204020204" charset="-122"/>
              </a:rPr>
              <a:t>信号的非线性补偿技</a:t>
            </a:r>
            <a:r>
              <a:rPr sz="1100" spc="0" dirty="0">
                <a:solidFill>
                  <a:schemeClr val="dk1"/>
                </a:solidFill>
                <a:latin typeface="微软雅黑" panose="020B0503020204020204" charset="-122"/>
                <a:ea typeface="微软雅黑" panose="020B0503020204020204" charset="-122"/>
                <a:cs typeface="微软雅黑" panose="020B0503020204020204" charset="-122"/>
              </a:rPr>
              <a:t>术。</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7"/>
          <p:cNvSpPr/>
          <p:nvPr>
            <p:custDataLst>
              <p:tags r:id="rId6"/>
            </p:custDataLst>
          </p:nvPr>
        </p:nvSpPr>
        <p:spPr>
          <a:xfrm>
            <a:off x="668547" y="960795"/>
            <a:ext cx="4223964" cy="517774"/>
          </a:xfrm>
          <a:prstGeom prst="rect">
            <a:avLst/>
          </a:prstGeom>
        </p:spPr>
        <p:txBody>
          <a:bodyPr vert="horz" wrap="square" lIns="0" tIns="0" rIns="0" bIns="0"/>
          <a:lstStyle/>
          <a:p>
            <a:pPr algn="l" rtl="0" eaLnBrk="0">
              <a:lnSpc>
                <a:spcPct val="75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26000"/>
              </a:lnSpc>
            </a:pPr>
            <a:r>
              <a:rPr sz="1100" spc="-20" dirty="0">
                <a:solidFill>
                  <a:schemeClr val="dk1"/>
                </a:solidFill>
                <a:latin typeface="微软雅黑" panose="020B0503020204020204" charset="-122"/>
                <a:ea typeface="微软雅黑" panose="020B0503020204020204" charset="-122"/>
                <a:cs typeface="微软雅黑" panose="020B0503020204020204" charset="-122"/>
              </a:rPr>
              <a:t>知识目标 :</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sz="1100" spc="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26000"/>
              </a:lnSpc>
            </a:pPr>
            <a:r>
              <a:rPr sz="1100" spc="30" dirty="0">
                <a:solidFill>
                  <a:schemeClr val="dk1"/>
                </a:solidFill>
                <a:latin typeface="微软雅黑" panose="020B0503020204020204" charset="-122"/>
                <a:ea typeface="微软雅黑" panose="020B0503020204020204" charset="-122"/>
                <a:cs typeface="微软雅黑" panose="020B0503020204020204" charset="-122"/>
              </a:rPr>
              <a:t>❶了解调制和解调的概念及信号的非</a:t>
            </a:r>
            <a:r>
              <a:rPr sz="1100" spc="0" dirty="0">
                <a:solidFill>
                  <a:schemeClr val="dk1"/>
                </a:solidFill>
                <a:latin typeface="微软雅黑" panose="020B0503020204020204" charset="-122"/>
                <a:ea typeface="微软雅黑" panose="020B0503020204020204" charset="-122"/>
                <a:cs typeface="微软雅黑" panose="020B0503020204020204" charset="-122"/>
              </a:rPr>
              <a:t>线性校正。</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rect"/>
          <p:cNvSpPr/>
          <p:nvPr>
            <p:custDataLst>
              <p:tags r:id="rId7"/>
            </p:custDataLst>
          </p:nvPr>
        </p:nvSpPr>
        <p:spPr>
          <a:xfrm>
            <a:off x="698690" y="3261373"/>
            <a:ext cx="1207387" cy="373015"/>
          </a:xfrm>
          <a:prstGeom prst="rect">
            <a:avLst/>
          </a:prstGeom>
          <a:solidFill>
            <a:srgbClr val="01BDF2">
              <a:alpha val="100000"/>
            </a:srgb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6" name="table 9"/>
          <p:cNvGraphicFramePr>
            <a:graphicFrameLocks noGrp="1"/>
          </p:cNvGraphicFramePr>
          <p:nvPr/>
        </p:nvGraphicFramePr>
        <p:xfrm>
          <a:off x="697172" y="3311356"/>
          <a:ext cx="940934" cy="307022"/>
        </p:xfrm>
        <a:graphic>
          <a:graphicData uri="http://schemas.openxmlformats.org/drawingml/2006/table">
            <a:tbl>
              <a:tblPr/>
              <a:tblGrid>
                <a:gridCol w="940934"/>
              </a:tblGrid>
              <a:tr h="307022">
                <a:tc>
                  <a:txBody>
                    <a:bodyPr/>
                    <a:lstStyle/>
                    <a:p>
                      <a:pPr algn="l" rtl="0" eaLnBrk="0">
                        <a:lnSpc>
                          <a:spcPct val="111000"/>
                        </a:lnSpc>
                      </a:pPr>
                      <a:endParaRPr lang="en-US" altLang="en-US" sz="400" dirty="0">
                        <a:latin typeface="微软雅黑" panose="020B0503020204020204" charset="-122"/>
                        <a:ea typeface="微软雅黑" panose="020B0503020204020204" charset="-122"/>
                      </a:endParaRPr>
                    </a:p>
                    <a:p>
                      <a:pPr marL="72390" algn="l" rtl="0" eaLnBrk="0">
                        <a:lnSpc>
                          <a:spcPct val="95000"/>
                        </a:lnSpc>
                        <a:spcBef>
                          <a:spcPts val="0"/>
                        </a:spcBef>
                      </a:pPr>
                      <a:r>
                        <a:rPr sz="12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教学重难</a:t>
                      </a:r>
                      <a:r>
                        <a:rPr sz="1200" spc="70" dirty="0">
                          <a:solidFill>
                            <a:srgbClr val="FFFFFF">
                              <a:alpha val="100000"/>
                            </a:srgbClr>
                          </a:solidFill>
                          <a:latin typeface="微软雅黑" panose="020B0503020204020204" charset="-122"/>
                          <a:ea typeface="微软雅黑" panose="020B0503020204020204" charset="-122"/>
                          <a:cs typeface="黑体" panose="02010609060101010101" charset="-122"/>
                        </a:rPr>
                        <a:t>点</a:t>
                      </a:r>
                      <a:endParaRPr lang="en-US" altLang="en-US" sz="12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sp>
        <p:nvSpPr>
          <p:cNvPr id="7" name="rect"/>
          <p:cNvSpPr/>
          <p:nvPr>
            <p:custDataLst>
              <p:tags r:id="rId8"/>
            </p:custDataLst>
          </p:nvPr>
        </p:nvSpPr>
        <p:spPr>
          <a:xfrm>
            <a:off x="554574" y="259469"/>
            <a:ext cx="1137709" cy="373015"/>
          </a:xfrm>
          <a:prstGeom prst="rect">
            <a:avLst/>
          </a:prstGeom>
          <a:solidFill>
            <a:srgbClr val="01BDF2">
              <a:alpha val="100000"/>
            </a:srgb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8" name="table 11"/>
          <p:cNvGraphicFramePr>
            <a:graphicFrameLocks noGrp="1"/>
          </p:cNvGraphicFramePr>
          <p:nvPr/>
        </p:nvGraphicFramePr>
        <p:xfrm>
          <a:off x="709717" y="296024"/>
          <a:ext cx="858594" cy="408305"/>
        </p:xfrm>
        <a:graphic>
          <a:graphicData uri="http://schemas.openxmlformats.org/drawingml/2006/table">
            <a:tbl>
              <a:tblPr/>
              <a:tblGrid>
                <a:gridCol w="858594"/>
              </a:tblGrid>
              <a:tr h="408305">
                <a:tc>
                  <a:txBody>
                    <a:bodyPr/>
                    <a:lstStyle/>
                    <a:p>
                      <a:pPr algn="l" rtl="0" eaLnBrk="0">
                        <a:lnSpc>
                          <a:spcPct val="110000"/>
                        </a:lnSpc>
                      </a:pPr>
                      <a:endParaRPr lang="en-US" altLang="en-US" sz="500" dirty="0">
                        <a:latin typeface="微软雅黑" panose="020B0503020204020204" charset="-122"/>
                        <a:ea typeface="微软雅黑" panose="020B0503020204020204" charset="-122"/>
                      </a:endParaRPr>
                    </a:p>
                    <a:p>
                      <a:pPr marL="72390" algn="l" rtl="0" eaLnBrk="0">
                        <a:lnSpc>
                          <a:spcPct val="95000"/>
                        </a:lnSpc>
                        <a:spcBef>
                          <a:spcPts val="5"/>
                        </a:spcBef>
                      </a:pPr>
                      <a:r>
                        <a:rPr sz="12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教学目</a:t>
                      </a:r>
                      <a:r>
                        <a:rPr sz="1200" spc="70" dirty="0">
                          <a:solidFill>
                            <a:srgbClr val="FFFFFF">
                              <a:alpha val="100000"/>
                            </a:srgbClr>
                          </a:solidFill>
                          <a:latin typeface="微软雅黑" panose="020B0503020204020204" charset="-122"/>
                          <a:ea typeface="微软雅黑" panose="020B0503020204020204" charset="-122"/>
                          <a:cs typeface="黑体" panose="02010609060101010101" charset="-122"/>
                        </a:rPr>
                        <a:t>标</a:t>
                      </a:r>
                      <a:endParaRPr lang="en-US" altLang="en-US" sz="14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pic>
        <p:nvPicPr>
          <p:cNvPr id="9" name="picture 13"/>
          <p:cNvPicPr>
            <a:picLocks noChangeAspect="1"/>
          </p:cNvPicPr>
          <p:nvPr/>
        </p:nvPicPr>
        <p:blipFill>
          <a:blip r:embed="rId9"/>
          <a:stretch>
            <a:fillRect/>
          </a:stretch>
        </p:blipFill>
        <p:spPr>
          <a:xfrm>
            <a:off x="1671244" y="3343725"/>
            <a:ext cx="100847" cy="242283"/>
          </a:xfrm>
          <a:prstGeom prst="rect">
            <a:avLst/>
          </a:prstGeom>
        </p:spPr>
      </p:pic>
      <p:pic>
        <p:nvPicPr>
          <p:cNvPr id="10" name="picture 14"/>
          <p:cNvPicPr>
            <a:picLocks noChangeAspect="1"/>
          </p:cNvPicPr>
          <p:nvPr/>
        </p:nvPicPr>
        <p:blipFill>
          <a:blip r:embed="rId10"/>
          <a:stretch>
            <a:fillRect/>
          </a:stretch>
        </p:blipFill>
        <p:spPr>
          <a:xfrm>
            <a:off x="1508634" y="314362"/>
            <a:ext cx="100847" cy="242283"/>
          </a:xfrm>
          <a:prstGeom prst="rect">
            <a:avLst/>
          </a:prstGeom>
        </p:spPr>
      </p:pic>
    </p:spTree>
    <p:custDataLst>
      <p:tags r:id="rId1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图片 12"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5" name="图片 4"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24"/>
          <p:cNvSpPr/>
          <p:nvPr/>
        </p:nvSpPr>
        <p:spPr>
          <a:xfrm>
            <a:off x="7611" y="2138429"/>
            <a:ext cx="12187177" cy="2475864"/>
          </a:xfrm>
          <a:prstGeom prst="rect">
            <a:avLst/>
          </a:prstGeom>
        </p:spPr>
        <p:txBody>
          <a:bodyPr vert="horz" wrap="square" lIns="0" tIns="0" rIns="0" bIns="0"/>
          <a:lstStyle/>
          <a:p>
            <a:pPr algn="l" rtl="0" eaLnBrk="0">
              <a:lnSpc>
                <a:spcPct val="86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8000"/>
              </a:lnSpc>
            </a:pPr>
            <a:r>
              <a:rPr sz="1100" spc="50" dirty="0">
                <a:solidFill>
                  <a:srgbClr val="000000"/>
                </a:solidFill>
                <a:latin typeface="微软雅黑" panose="020B0503020204020204" charset="-122"/>
                <a:ea typeface="微软雅黑" panose="020B0503020204020204" charset="-122"/>
                <a:cs typeface="微软雅黑" panose="020B0503020204020204" charset="-122"/>
              </a:rPr>
              <a:t>在自动检测系统中，使用检测元件把被检测量转换成电量的时候，被检测</a:t>
            </a:r>
            <a:r>
              <a:rPr sz="1100" spc="30" dirty="0">
                <a:solidFill>
                  <a:srgbClr val="000000"/>
                </a:solidFill>
                <a:latin typeface="微软雅黑" panose="020B0503020204020204" charset="-122"/>
                <a:ea typeface="微软雅黑" panose="020B0503020204020204" charset="-122"/>
                <a:cs typeface="微软雅黑" panose="020B0503020204020204" charset="-122"/>
              </a:rPr>
              <a:t>量</a:t>
            </a:r>
            <a:r>
              <a:rPr sz="1100" spc="0" dirty="0">
                <a:solidFill>
                  <a:srgbClr val="000000"/>
                </a:solidFill>
                <a:latin typeface="微软雅黑" panose="020B0503020204020204" charset="-122"/>
                <a:ea typeface="微软雅黑" panose="020B0503020204020204" charset="-122"/>
                <a:cs typeface="微软雅黑" panose="020B0503020204020204" charset="-122"/>
              </a:rPr>
              <a:t>与大多 </a:t>
            </a:r>
            <a:r>
              <a:rPr sz="1100" spc="50" dirty="0">
                <a:solidFill>
                  <a:srgbClr val="000000"/>
                </a:solidFill>
                <a:latin typeface="微软雅黑" panose="020B0503020204020204" charset="-122"/>
                <a:ea typeface="微软雅黑" panose="020B0503020204020204" charset="-122"/>
                <a:cs typeface="微软雅黑" panose="020B0503020204020204" charset="-122"/>
              </a:rPr>
              <a:t>数检测元件的输出电量往往不呈线性关系，从而导致非线性输出。 导致非线性</a:t>
            </a:r>
            <a:r>
              <a:rPr sz="1100" spc="30" dirty="0">
                <a:solidFill>
                  <a:srgbClr val="000000"/>
                </a:solidFill>
                <a:latin typeface="微软雅黑" panose="020B0503020204020204" charset="-122"/>
                <a:ea typeface="微软雅黑" panose="020B0503020204020204" charset="-122"/>
                <a:cs typeface="微软雅黑" panose="020B0503020204020204" charset="-122"/>
              </a:rPr>
              <a:t>输</a:t>
            </a:r>
            <a:r>
              <a:rPr sz="1100" spc="0" dirty="0">
                <a:solidFill>
                  <a:srgbClr val="000000"/>
                </a:solidFill>
                <a:latin typeface="微软雅黑" panose="020B0503020204020204" charset="-122"/>
                <a:ea typeface="微软雅黑" panose="020B0503020204020204" charset="-122"/>
                <a:cs typeface="微软雅黑" panose="020B0503020204020204" charset="-122"/>
              </a:rPr>
              <a:t>出的原 </a:t>
            </a:r>
            <a:r>
              <a:rPr sz="1100" spc="-10" dirty="0">
                <a:solidFill>
                  <a:srgbClr val="000000"/>
                </a:solidFill>
                <a:latin typeface="微软雅黑" panose="020B0503020204020204" charset="-122"/>
                <a:ea typeface="微软雅黑" panose="020B0503020204020204" charset="-122"/>
                <a:cs typeface="微软雅黑" panose="020B0503020204020204" charset="-122"/>
              </a:rPr>
              <a:t>因很多，常见</a:t>
            </a:r>
            <a:r>
              <a:rPr sz="1100" spc="0" dirty="0">
                <a:solidFill>
                  <a:srgbClr val="000000"/>
                </a:solidFill>
                <a:latin typeface="微软雅黑" panose="020B0503020204020204" charset="-122"/>
                <a:ea typeface="微软雅黑" panose="020B0503020204020204" charset="-122"/>
                <a:cs typeface="微软雅黑" panose="020B0503020204020204" charset="-122"/>
              </a:rPr>
              <a:t>的原因有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100" algn="l" rtl="0" eaLnBrk="0">
              <a:lnSpc>
                <a:spcPct val="97000"/>
              </a:lnSpc>
              <a:spcBef>
                <a:spcPts val="670"/>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(1)检测元件变换原理导致的非</a:t>
            </a:r>
            <a:r>
              <a:rPr sz="1100" spc="20" dirty="0">
                <a:solidFill>
                  <a:srgbClr val="000000"/>
                </a:solidFill>
                <a:latin typeface="微软雅黑" panose="020B0503020204020204" charset="-122"/>
                <a:ea typeface="微软雅黑" panose="020B0503020204020204" charset="-122"/>
                <a:cs typeface="微软雅黑" panose="020B0503020204020204" charset="-122"/>
              </a:rPr>
              <a:t>线</a:t>
            </a:r>
            <a:r>
              <a:rPr sz="1100" spc="0" dirty="0">
                <a:solidFill>
                  <a:srgbClr val="000000"/>
                </a:solidFill>
                <a:latin typeface="微软雅黑" panose="020B0503020204020204" charset="-122"/>
                <a:ea typeface="微软雅黑" panose="020B0503020204020204" charset="-122"/>
                <a:cs typeface="微软雅黑" panose="020B0503020204020204" charset="-122"/>
              </a:rPr>
              <a:t>性。</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0035" indent="12065" algn="l" rtl="0" eaLnBrk="0">
              <a:lnSpc>
                <a:spcPct val="119000"/>
              </a:lnSpc>
              <a:spcBef>
                <a:spcPts val="580"/>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(2)测量转换电路导致的</a:t>
            </a:r>
            <a:r>
              <a:rPr sz="1100" spc="0" dirty="0">
                <a:solidFill>
                  <a:srgbClr val="000000"/>
                </a:solidFill>
                <a:latin typeface="微软雅黑" panose="020B0503020204020204" charset="-122"/>
                <a:ea typeface="微软雅黑" panose="020B0503020204020204" charset="-122"/>
                <a:cs typeface="微软雅黑" panose="020B0503020204020204" charset="-122"/>
              </a:rPr>
              <a:t>非线性。                                                    </a:t>
            </a:r>
            <a:endParaRPr lang="en-US" sz="1100" spc="0" dirty="0">
              <a:solidFill>
                <a:srgbClr val="000000"/>
              </a:solidFill>
              <a:latin typeface="微软雅黑" panose="020B0503020204020204" charset="-122"/>
              <a:ea typeface="微软雅黑" panose="020B0503020204020204" charset="-122"/>
              <a:cs typeface="微软雅黑" panose="020B0503020204020204" charset="-122"/>
            </a:endParaRPr>
          </a:p>
          <a:p>
            <a:pPr marL="280035" indent="12065" algn="l" rtl="0" eaLnBrk="0">
              <a:lnSpc>
                <a:spcPct val="119000"/>
              </a:lnSpc>
              <a:spcBef>
                <a:spcPts val="580"/>
              </a:spcBef>
            </a:pPr>
            <a:r>
              <a:rPr sz="1100" spc="30" dirty="0" err="1">
                <a:solidFill>
                  <a:srgbClr val="000000"/>
                </a:solidFill>
                <a:latin typeface="微软雅黑" panose="020B0503020204020204" charset="-122"/>
                <a:ea typeface="微软雅黑" panose="020B0503020204020204" charset="-122"/>
                <a:cs typeface="微软雅黑" panose="020B0503020204020204" charset="-122"/>
              </a:rPr>
              <a:t>这些问题的解决方法有以下</a:t>
            </a:r>
            <a:r>
              <a:rPr sz="1100" spc="0" dirty="0" err="1">
                <a:solidFill>
                  <a:srgbClr val="000000"/>
                </a:solidFill>
                <a:latin typeface="微软雅黑" panose="020B0503020204020204" charset="-122"/>
                <a:ea typeface="微软雅黑" panose="020B0503020204020204" charset="-122"/>
                <a:cs typeface="微软雅黑" panose="020B0503020204020204" charset="-122"/>
              </a:rPr>
              <a:t>三种</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100" algn="l" rtl="0" eaLnBrk="0">
              <a:lnSpc>
                <a:spcPct val="98000"/>
              </a:lnSpc>
              <a:spcBef>
                <a:spcPts val="655"/>
              </a:spcBef>
            </a:pPr>
            <a:r>
              <a:rPr sz="1100" spc="10" dirty="0">
                <a:solidFill>
                  <a:srgbClr val="000000"/>
                </a:solidFill>
                <a:latin typeface="微软雅黑" panose="020B0503020204020204" charset="-122"/>
                <a:ea typeface="微软雅黑" panose="020B0503020204020204" charset="-122"/>
                <a:cs typeface="微软雅黑" panose="020B0503020204020204" charset="-122"/>
              </a:rPr>
              <a:t>(1)缩小测</a:t>
            </a:r>
            <a:r>
              <a:rPr sz="1100" spc="0" dirty="0">
                <a:solidFill>
                  <a:srgbClr val="000000"/>
                </a:solidFill>
                <a:latin typeface="微软雅黑" panose="020B0503020204020204" charset="-122"/>
                <a:ea typeface="微软雅黑" panose="020B0503020204020204" charset="-122"/>
                <a:cs typeface="微软雅黑" panose="020B0503020204020204" charset="-122"/>
              </a:rPr>
              <a:t>量范围，取近似值。</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100" algn="l" rtl="0" eaLnBrk="0">
              <a:lnSpc>
                <a:spcPct val="97000"/>
              </a:lnSpc>
              <a:spcBef>
                <a:spcPts val="590"/>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(2)采用非线性指示刻度</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100" algn="l" rtl="0" eaLnBrk="0">
              <a:lnSpc>
                <a:spcPct val="97000"/>
              </a:lnSpc>
              <a:spcBef>
                <a:spcPts val="595"/>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(3)加非线性校正环节</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5400" algn="l" rtl="0" eaLnBrk="0">
              <a:lnSpc>
                <a:spcPct val="92000"/>
              </a:lnSpc>
            </a:pPr>
            <a:endParaRPr 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5400" algn="l" rtl="0" eaLnBrk="0">
              <a:lnSpc>
                <a:spcPct val="92000"/>
              </a:lnSpc>
            </a:pPr>
            <a:r>
              <a:rPr sz="1600" spc="10" dirty="0">
                <a:solidFill>
                  <a:srgbClr val="000000"/>
                </a:solidFill>
                <a:latin typeface="微软雅黑" panose="020B0503020204020204" charset="-122"/>
                <a:ea typeface="微软雅黑" panose="020B0503020204020204" charset="-122"/>
                <a:cs typeface="微软雅黑" panose="020B0503020204020204" charset="-122"/>
              </a:rPr>
              <a:t>1</a:t>
            </a:r>
            <a:r>
              <a:rPr sz="1600" spc="0" dirty="0">
                <a:solidFill>
                  <a:srgbClr val="000000"/>
                </a:solidFill>
                <a:latin typeface="微软雅黑" panose="020B0503020204020204" charset="-122"/>
                <a:ea typeface="微软雅黑" panose="020B0503020204020204" charset="-122"/>
                <a:cs typeface="微软雅黑" panose="020B0503020204020204" charset="-122"/>
              </a:rPr>
              <a:t>0. 4. 1  校正曲线的求取</a:t>
            </a:r>
            <a:endParaRPr lang="en-US" altLang="en-US" sz="16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25"/>
          <p:cNvSpPr/>
          <p:nvPr>
            <p:custDataLst>
              <p:tags r:id="rId5"/>
            </p:custDataLst>
          </p:nvPr>
        </p:nvSpPr>
        <p:spPr>
          <a:xfrm>
            <a:off x="-5345" y="323455"/>
            <a:ext cx="12192522" cy="1503044"/>
          </a:xfrm>
          <a:prstGeom prst="rect">
            <a:avLst/>
          </a:prstGeom>
        </p:spPr>
        <p:txBody>
          <a:bodyPr vert="horz" wrap="square" lIns="0" tIns="0" rIns="0" bIns="0"/>
          <a:lstStyle/>
          <a:p>
            <a:pPr algn="l" rtl="0" eaLnBrk="0">
              <a:lnSpc>
                <a:spcPct val="94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28000"/>
              </a:lnSpc>
            </a:pPr>
            <a:r>
              <a:rPr sz="1100" spc="30" dirty="0">
                <a:solidFill>
                  <a:schemeClr val="dk1"/>
                </a:solidFill>
                <a:latin typeface="微软雅黑" panose="020B0503020204020204" charset="-122"/>
                <a:ea typeface="微软雅黑" panose="020B0503020204020204" charset="-122"/>
                <a:cs typeface="微软雅黑" panose="020B0503020204020204" charset="-122"/>
              </a:rPr>
              <a:t>(1)建立时间。 建立时间是指输入数字量变化时，输出电压变化到相应稳定电压值</a:t>
            </a:r>
            <a:r>
              <a:rPr sz="1100" spc="0" dirty="0">
                <a:solidFill>
                  <a:schemeClr val="dk1"/>
                </a:solidFill>
                <a:latin typeface="微软雅黑" panose="020B0503020204020204" charset="-122"/>
                <a:ea typeface="微软雅黑" panose="020B0503020204020204" charset="-122"/>
                <a:cs typeface="微软雅黑" panose="020B0503020204020204" charset="-122"/>
              </a:rPr>
              <a:t>所 </a:t>
            </a:r>
            <a:r>
              <a:rPr sz="1100" spc="30" dirty="0">
                <a:solidFill>
                  <a:schemeClr val="dk1"/>
                </a:solidFill>
                <a:latin typeface="微软雅黑" panose="020B0503020204020204" charset="-122"/>
                <a:ea typeface="微软雅黑" panose="020B0503020204020204" charset="-122"/>
                <a:cs typeface="微软雅黑" panose="020B0503020204020204" charset="-122"/>
              </a:rPr>
              <a:t>需的时间，一般是指 </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3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30" dirty="0">
                <a:solidFill>
                  <a:schemeClr val="dk1"/>
                </a:solidFill>
                <a:latin typeface="微软雅黑" panose="020B0503020204020204" charset="-122"/>
                <a:ea typeface="微软雅黑" panose="020B0503020204020204" charset="-122"/>
                <a:cs typeface="微软雅黑" panose="020B0503020204020204" charset="-122"/>
              </a:rPr>
              <a:t> 转换器输入的数字量从全 0 变为全 1 时</a:t>
            </a:r>
            <a:r>
              <a:rPr sz="1100" spc="0" dirty="0">
                <a:solidFill>
                  <a:schemeClr val="dk1"/>
                </a:solidFill>
                <a:latin typeface="微软雅黑" panose="020B0503020204020204" charset="-122"/>
                <a:ea typeface="微软雅黑" panose="020B0503020204020204" charset="-122"/>
                <a:cs typeface="微软雅黑" panose="020B0503020204020204" charset="-122"/>
              </a:rPr>
              <a:t>，输出电压达到规定电 </a:t>
            </a:r>
            <a:r>
              <a:rPr sz="1100" spc="20" dirty="0">
                <a:solidFill>
                  <a:schemeClr val="dk1"/>
                </a:solidFill>
                <a:latin typeface="微软雅黑" panose="020B0503020204020204" charset="-122"/>
                <a:ea typeface="微软雅黑" panose="020B0503020204020204" charset="-122"/>
                <a:cs typeface="微软雅黑" panose="020B0503020204020204" charset="-122"/>
              </a:rPr>
              <a:t>压值所需的时间</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8000"/>
              </a:lnSpc>
              <a:spcBef>
                <a:spcPts val="655"/>
              </a:spcBef>
            </a:pPr>
            <a:r>
              <a:rPr sz="1100" spc="30" dirty="0">
                <a:solidFill>
                  <a:schemeClr val="dk1"/>
                </a:solidFill>
                <a:latin typeface="微软雅黑" panose="020B0503020204020204" charset="-122"/>
                <a:ea typeface="微软雅黑" panose="020B0503020204020204" charset="-122"/>
                <a:cs typeface="微软雅黑" panose="020B0503020204020204" charset="-122"/>
              </a:rPr>
              <a:t>(2)转换速率。 转换速率是指信号最大值工作状态下模拟电压</a:t>
            </a:r>
            <a:r>
              <a:rPr sz="1100" spc="20" dirty="0">
                <a:solidFill>
                  <a:schemeClr val="dk1"/>
                </a:solidFill>
                <a:latin typeface="微软雅黑" panose="020B0503020204020204" charset="-122"/>
                <a:ea typeface="微软雅黑" panose="020B0503020204020204" charset="-122"/>
                <a:cs typeface="微软雅黑" panose="020B0503020204020204" charset="-122"/>
              </a:rPr>
              <a:t>的</a:t>
            </a:r>
            <a:r>
              <a:rPr sz="1100" spc="0" dirty="0">
                <a:solidFill>
                  <a:schemeClr val="dk1"/>
                </a:solidFill>
                <a:latin typeface="微软雅黑" panose="020B0503020204020204" charset="-122"/>
                <a:ea typeface="微软雅黑" panose="020B0503020204020204" charset="-122"/>
                <a:cs typeface="微软雅黑" panose="020B0503020204020204" charset="-122"/>
              </a:rPr>
              <a:t>变化率。</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96000"/>
              </a:lnSpc>
              <a:spcBef>
                <a:spcPts val="600"/>
              </a:spcBef>
            </a:pPr>
            <a:r>
              <a:rPr sz="1100" spc="50" dirty="0">
                <a:solidFill>
                  <a:schemeClr val="dk1"/>
                </a:solidFill>
                <a:latin typeface="微软雅黑" panose="020B0503020204020204" charset="-122"/>
                <a:ea typeface="微软雅黑" panose="020B0503020204020204" charset="-122"/>
                <a:cs typeface="微软雅黑" panose="020B0503020204020204" charset="-122"/>
              </a:rPr>
              <a:t>3)温度系</a:t>
            </a:r>
            <a:r>
              <a:rPr sz="1100" spc="40" dirty="0">
                <a:solidFill>
                  <a:schemeClr val="dk1"/>
                </a:solidFill>
                <a:latin typeface="微软雅黑" panose="020B0503020204020204" charset="-122"/>
                <a:ea typeface="微软雅黑" panose="020B0503020204020204" charset="-122"/>
                <a:cs typeface="微软雅黑" panose="020B0503020204020204" charset="-122"/>
              </a:rPr>
              <a:t>数</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7970" algn="l" rtl="0" eaLnBrk="0">
              <a:lnSpc>
                <a:spcPct val="118000"/>
              </a:lnSpc>
              <a:spcBef>
                <a:spcPts val="5"/>
              </a:spcBef>
            </a:pPr>
            <a:r>
              <a:rPr sz="1100" spc="50" dirty="0">
                <a:solidFill>
                  <a:schemeClr val="dk1"/>
                </a:solidFill>
                <a:latin typeface="微软雅黑" panose="020B0503020204020204" charset="-122"/>
                <a:ea typeface="微软雅黑" panose="020B0503020204020204" charset="-122"/>
                <a:cs typeface="微软雅黑" panose="020B0503020204020204" charset="-122"/>
              </a:rPr>
              <a:t>温度系数是指在输入不变的情况下，输出模拟电压随温度变化产生的变化量。</a:t>
            </a:r>
            <a:r>
              <a:rPr sz="1100" spc="0" dirty="0">
                <a:solidFill>
                  <a:schemeClr val="dk1"/>
                </a:solidFill>
                <a:latin typeface="微软雅黑" panose="020B0503020204020204" charset="-122"/>
                <a:ea typeface="微软雅黑" panose="020B0503020204020204" charset="-122"/>
                <a:cs typeface="微软雅黑" panose="020B0503020204020204" charset="-122"/>
              </a:rPr>
              <a:t> 一般 </a:t>
            </a:r>
            <a:r>
              <a:rPr sz="1100" spc="20" dirty="0">
                <a:solidFill>
                  <a:schemeClr val="dk1"/>
                </a:solidFill>
                <a:latin typeface="微软雅黑" panose="020B0503020204020204" charset="-122"/>
                <a:ea typeface="微软雅黑" panose="020B0503020204020204" charset="-122"/>
                <a:cs typeface="微软雅黑" panose="020B0503020204020204" charset="-122"/>
              </a:rPr>
              <a:t>用满刻度输出条件下温度每升高 1 ℃，输出电压变化</a:t>
            </a:r>
            <a:r>
              <a:rPr sz="1100" spc="0" dirty="0">
                <a:solidFill>
                  <a:schemeClr val="dk1"/>
                </a:solidFill>
                <a:latin typeface="微软雅黑" panose="020B0503020204020204" charset="-122"/>
                <a:ea typeface="微软雅黑" panose="020B0503020204020204" charset="-122"/>
                <a:cs typeface="微软雅黑" panose="020B0503020204020204" charset="-122"/>
              </a:rPr>
              <a:t>的百分数作为温度系数。</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226"/>
          <p:cNvSpPr/>
          <p:nvPr>
            <p:custDataLst>
              <p:tags r:id="rId6"/>
            </p:custDataLst>
          </p:nvPr>
        </p:nvSpPr>
        <p:spPr>
          <a:xfrm>
            <a:off x="159752" y="4767338"/>
            <a:ext cx="9792115" cy="1869320"/>
          </a:xfrm>
          <a:prstGeom prst="rect">
            <a:avLst/>
          </a:prstGeom>
        </p:spPr>
        <p:txBody>
          <a:bodyPr vert="horz" wrap="square" lIns="0" tIns="0" rIns="0" bIns="0"/>
          <a:lstStyle/>
          <a:p>
            <a:pPr algn="l" rtl="0" eaLnBrk="0">
              <a:lnSpc>
                <a:spcPct val="150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50000"/>
              </a:lnSpc>
            </a:pPr>
            <a:endParaRPr lang="zh-CN"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50000"/>
              </a:lnSpc>
            </a:pPr>
            <a:r>
              <a:rPr lang="zh-CN" altLang="en-US" sz="1100" spc="50" dirty="0">
                <a:solidFill>
                  <a:schemeClr val="dk1"/>
                </a:solidFill>
                <a:latin typeface="微软雅黑" panose="020B0503020204020204" charset="-122"/>
                <a:ea typeface="微软雅黑" panose="020B0503020204020204" charset="-122"/>
                <a:cs typeface="微软雅黑" panose="020B0503020204020204" charset="-122"/>
              </a:rPr>
              <a:t>传感器及测量系统的非线性误差，也称为线性度，表示实际特性曲线与拟</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合</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直线偏</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50000"/>
              </a:lnSpc>
            </a:pP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离的程度。 拟合直线是利用数学方法，依据</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实验数据得到 </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的直线。 校正曲线的求取方法是在已知转换器</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输</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出特性的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情况下，求出相应的校正特性。 简单的办法</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是</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先把校正环 </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节的电压增益看作一个电压，在已知的非线性</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特</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性的最大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值和最小值之间连一条直线，然后以此直线为对</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称</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轴，作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非线性特性的镜像，此镜像就是所需的校正特性</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 校正特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性的求取方法如图 </a:t>
            </a:r>
            <a:r>
              <a:rPr lang="en-US" altLang="zh-CN" sz="1100" spc="-2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3</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8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所示。</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10" dirty="0">
                <a:solidFill>
                  <a:schemeClr val="dk1"/>
                </a:solidFill>
                <a:latin typeface="微软雅黑" panose="020B0503020204020204" charset="-122"/>
                <a:ea typeface="微软雅黑" panose="020B0503020204020204" charset="-122"/>
                <a:cs typeface="微软雅黑" panose="020B0503020204020204" charset="-122"/>
              </a:rPr>
              <a:t>38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为校</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正特性的求取方法，图中特性①是已知</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的测量转换器的特性，根据 </a:t>
            </a:r>
            <a:r>
              <a:rPr lang="en-US" altLang="zh-CN" sz="1100" spc="0" dirty="0" err="1">
                <a:solidFill>
                  <a:schemeClr val="dk1"/>
                </a:solidFill>
                <a:latin typeface="微软雅黑" panose="020B0503020204020204" charset="-122"/>
                <a:ea typeface="微软雅黑" panose="020B0503020204020204" charset="-122"/>
                <a:cs typeface="微软雅黑" panose="020B0503020204020204" charset="-122"/>
              </a:rPr>
              <a:t>x</a:t>
            </a:r>
            <a:r>
              <a:rPr lang="en-US" altLang="zh-CN" sz="1050" spc="0" baseline="-23000" dirty="0" err="1">
                <a:solidFill>
                  <a:schemeClr val="dk1"/>
                </a:solidFill>
                <a:latin typeface="微软雅黑" panose="020B0503020204020204" charset="-122"/>
                <a:ea typeface="微软雅黑" panose="020B0503020204020204" charset="-122"/>
                <a:cs typeface="微软雅黑" panose="020B0503020204020204" charset="-122"/>
              </a:rPr>
              <a:t>m</a:t>
            </a:r>
            <a:r>
              <a:rPr lang="zh-CN" altLang="en-US" sz="7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得到对应的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050" spc="0" baseline="-23000" dirty="0">
                <a:solidFill>
                  <a:schemeClr val="dk1"/>
                </a:solidFill>
                <a:latin typeface="微软雅黑" panose="020B0503020204020204" charset="-122"/>
                <a:ea typeface="微软雅黑" panose="020B0503020204020204" charset="-122"/>
                <a:cs typeface="微软雅黑" panose="020B0503020204020204" charset="-122"/>
              </a:rPr>
              <a:t>m</a:t>
            </a:r>
            <a:r>
              <a:rPr lang="zh-CN" altLang="en-US" sz="70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chemeClr val="dk1"/>
                </a:solidFill>
                <a:latin typeface="微软雅黑" panose="020B0503020204020204" charset="-122"/>
                <a:ea typeface="微软雅黑" panose="020B0503020204020204" charset="-122"/>
                <a:cs typeface="微软雅黑" panose="020B0503020204020204" charset="-122"/>
              </a:rPr>
              <a:t>点。</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然</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后作直线②，再作特性①相对于直线 </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②的镜像，得到所需的校正特性③，</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即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y </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f(x)。</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 为了避免在作图过程中校正特性③进入 </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第二或第四象限，作特性①时应适当选择 </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spc="0" dirty="0">
                <a:solidFill>
                  <a:schemeClr val="dk1"/>
                </a:solidFill>
                <a:latin typeface="微软雅黑" panose="020B0503020204020204" charset="-122"/>
                <a:ea typeface="微软雅黑" panose="020B0503020204020204" charset="-122"/>
                <a:cs typeface="微软雅黑" panose="020B0503020204020204" charset="-122"/>
              </a:rPr>
              <a:t>y</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 坐标的比例尺。 校正环节的电</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压增益可以</a:t>
            </a:r>
            <a:r>
              <a:rPr lang="zh-CN" altLang="en-US" sz="1100" spc="10" dirty="0">
                <a:solidFill>
                  <a:schemeClr val="dk1"/>
                </a:solidFill>
                <a:latin typeface="微软雅黑" panose="020B0503020204020204" charset="-122"/>
                <a:ea typeface="微软雅黑" panose="020B0503020204020204" charset="-122"/>
                <a:cs typeface="微软雅黑" panose="020B0503020204020204" charset="-122"/>
              </a:rPr>
              <a:t>在求得</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校正曲线后再考虑。</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905" eaLnBrk="0">
              <a:lnSpc>
                <a:spcPct val="150000"/>
              </a:lnSpc>
            </a:pP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50000"/>
              </a:lnSpc>
            </a:pP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228"/>
          <p:cNvPicPr>
            <a:picLocks noChangeAspect="1"/>
          </p:cNvPicPr>
          <p:nvPr/>
        </p:nvPicPr>
        <p:blipFill>
          <a:blip r:embed="rId7"/>
          <a:stretch>
            <a:fillRect/>
          </a:stretch>
        </p:blipFill>
        <p:spPr>
          <a:xfrm>
            <a:off x="10272830" y="5064383"/>
            <a:ext cx="1331358" cy="1311211"/>
          </a:xfrm>
          <a:prstGeom prst="rect">
            <a:avLst/>
          </a:prstGeom>
        </p:spPr>
      </p:pic>
      <p:pic>
        <p:nvPicPr>
          <p:cNvPr id="8" name="picture 229"/>
          <p:cNvPicPr>
            <a:picLocks noChangeAspect="1"/>
          </p:cNvPicPr>
          <p:nvPr/>
        </p:nvPicPr>
        <p:blipFill>
          <a:blip r:embed="rId8"/>
          <a:stretch>
            <a:fillRect/>
          </a:stretch>
        </p:blipFill>
        <p:spPr>
          <a:xfrm>
            <a:off x="20955" y="1632585"/>
            <a:ext cx="5288915" cy="294640"/>
          </a:xfrm>
          <a:prstGeom prst="rect">
            <a:avLst/>
          </a:prstGeom>
        </p:spPr>
      </p:pic>
      <p:sp>
        <p:nvSpPr>
          <p:cNvPr id="9" name="textbox 230"/>
          <p:cNvSpPr/>
          <p:nvPr>
            <p:custDataLst>
              <p:tags r:id="rId9"/>
            </p:custDataLst>
          </p:nvPr>
        </p:nvSpPr>
        <p:spPr>
          <a:xfrm>
            <a:off x="8255" y="1619885"/>
            <a:ext cx="5314950" cy="340360"/>
          </a:xfrm>
          <a:prstGeom prst="rect">
            <a:avLst/>
          </a:prstGeom>
        </p:spPr>
        <p:txBody>
          <a:bodyPr vert="horz" wrap="square" lIns="0" tIns="0" rIns="0" bIns="0"/>
          <a:lstStyle/>
          <a:p>
            <a:pPr algn="l" rtl="0" eaLnBrk="0">
              <a:lnSpc>
                <a:spcPct val="118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03505" algn="l" rtl="0" eaLnBrk="0">
              <a:lnSpc>
                <a:spcPct val="93000"/>
              </a:lnSpc>
            </a:pPr>
            <a:r>
              <a:rPr sz="1400" spc="100" dirty="0">
                <a:solidFill>
                  <a:schemeClr val="dk1"/>
                </a:solidFill>
                <a:latin typeface="微软雅黑" panose="020B0503020204020204" charset="-122"/>
                <a:ea typeface="微软雅黑" panose="020B0503020204020204" charset="-122"/>
                <a:cs typeface="微软雅黑" panose="020B0503020204020204" charset="-122"/>
              </a:rPr>
              <a:t>10. 4  信号的非线性</a:t>
            </a:r>
            <a:r>
              <a:rPr sz="1400" spc="70" dirty="0">
                <a:solidFill>
                  <a:schemeClr val="dk1"/>
                </a:solidFill>
                <a:latin typeface="微软雅黑" panose="020B0503020204020204" charset="-122"/>
                <a:ea typeface="微软雅黑" panose="020B0503020204020204" charset="-122"/>
                <a:cs typeface="微软雅黑" panose="020B0503020204020204" charset="-122"/>
              </a:rPr>
              <a:t>校</a:t>
            </a:r>
            <a:r>
              <a:rPr sz="1400" spc="0" dirty="0">
                <a:solidFill>
                  <a:schemeClr val="dk1"/>
                </a:solidFill>
                <a:latin typeface="微软雅黑" panose="020B0503020204020204" charset="-122"/>
                <a:ea typeface="微软雅黑" panose="020B0503020204020204" charset="-122"/>
                <a:cs typeface="微软雅黑" panose="020B0503020204020204" charset="-122"/>
              </a:rPr>
              <a:t>正</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232"/>
          <p:cNvSpPr/>
          <p:nvPr>
            <p:custDataLst>
              <p:tags r:id="rId10"/>
            </p:custDataLst>
          </p:nvPr>
        </p:nvSpPr>
        <p:spPr>
          <a:xfrm>
            <a:off x="-5080" y="-12700"/>
            <a:ext cx="6234430" cy="259715"/>
          </a:xfrm>
          <a:prstGeom prst="rect">
            <a:avLst/>
          </a:prstGeom>
        </p:spPr>
        <p:txBody>
          <a:bodyPr vert="horz" wrap="square" lIns="0" tIns="0" rIns="0" bIns="0"/>
          <a:lstStyle/>
          <a:p>
            <a:pPr algn="l" rtl="0" eaLnBrk="0">
              <a:lnSpc>
                <a:spcPct val="129000"/>
              </a:lnSpc>
            </a:pPr>
            <a:endParaRPr lang="en-US" altLang="en-US" sz="300" dirty="0">
              <a:solidFill>
                <a:schemeClr val="dk1"/>
              </a:solidFill>
              <a:latin typeface="微软雅黑" panose="020B0503020204020204" charset="-122"/>
              <a:ea typeface="微软雅黑" panose="020B0503020204020204" charset="-122"/>
            </a:endParaRPr>
          </a:p>
          <a:p>
            <a:pPr marL="86995" algn="l" rtl="0" eaLnBrk="0">
              <a:lnSpc>
                <a:spcPct val="95000"/>
              </a:lnSpc>
            </a:pPr>
            <a:r>
              <a:rPr sz="10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0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000" spc="2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14" name="textbox 234"/>
          <p:cNvSpPr/>
          <p:nvPr>
            <p:custDataLst>
              <p:tags r:id="rId11"/>
            </p:custDataLst>
          </p:nvPr>
        </p:nvSpPr>
        <p:spPr>
          <a:xfrm>
            <a:off x="10148543" y="6485054"/>
            <a:ext cx="2155908" cy="323455"/>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图 10－38  校正特性的求</a:t>
            </a:r>
            <a:r>
              <a:rPr sz="1000" spc="10" dirty="0">
                <a:solidFill>
                  <a:schemeClr val="dk1"/>
                </a:solidFill>
                <a:latin typeface="微软雅黑" panose="020B0503020204020204" charset="-122"/>
                <a:ea typeface="微软雅黑" panose="020B0503020204020204" charset="-122"/>
                <a:cs typeface="微软雅黑" panose="020B0503020204020204" charset="-122"/>
              </a:rPr>
              <a:t>取</a:t>
            </a:r>
            <a:r>
              <a:rPr sz="1000" spc="0" dirty="0">
                <a:solidFill>
                  <a:schemeClr val="dk1"/>
                </a:solidFill>
                <a:latin typeface="微软雅黑" panose="020B0503020204020204" charset="-122"/>
                <a:ea typeface="微软雅黑" panose="020B0503020204020204" charset="-122"/>
                <a:cs typeface="微软雅黑" panose="020B0503020204020204" charset="-122"/>
              </a:rPr>
              <a:t>方法</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6" name="图片 15"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3" name="图片 12"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239"/>
          <p:cNvPicPr>
            <a:picLocks noChangeAspect="1"/>
          </p:cNvPicPr>
          <p:nvPr/>
        </p:nvPicPr>
        <p:blipFill>
          <a:blip r:embed="rId5"/>
          <a:stretch>
            <a:fillRect/>
          </a:stretch>
        </p:blipFill>
        <p:spPr>
          <a:xfrm>
            <a:off x="4321665" y="742466"/>
            <a:ext cx="2069109" cy="2067877"/>
          </a:xfrm>
          <a:prstGeom prst="rect">
            <a:avLst/>
          </a:prstGeom>
        </p:spPr>
      </p:pic>
      <p:pic>
        <p:nvPicPr>
          <p:cNvPr id="3" name="picture 240"/>
          <p:cNvPicPr>
            <a:picLocks noChangeAspect="1"/>
          </p:cNvPicPr>
          <p:nvPr/>
        </p:nvPicPr>
        <p:blipFill>
          <a:blip r:embed="rId6"/>
          <a:stretch>
            <a:fillRect/>
          </a:stretch>
        </p:blipFill>
        <p:spPr>
          <a:xfrm>
            <a:off x="8172686" y="870303"/>
            <a:ext cx="1605750" cy="1338326"/>
          </a:xfrm>
          <a:prstGeom prst="rect">
            <a:avLst/>
          </a:prstGeom>
        </p:spPr>
      </p:pic>
      <p:pic>
        <p:nvPicPr>
          <p:cNvPr id="4" name="picture 241"/>
          <p:cNvPicPr>
            <a:picLocks noChangeAspect="1"/>
          </p:cNvPicPr>
          <p:nvPr/>
        </p:nvPicPr>
        <p:blipFill>
          <a:blip r:embed="rId7"/>
          <a:stretch>
            <a:fillRect/>
          </a:stretch>
        </p:blipFill>
        <p:spPr>
          <a:xfrm>
            <a:off x="1520678" y="1051172"/>
            <a:ext cx="1478813" cy="1450466"/>
          </a:xfrm>
          <a:prstGeom prst="rect">
            <a:avLst/>
          </a:prstGeom>
        </p:spPr>
      </p:pic>
      <p:sp>
        <p:nvSpPr>
          <p:cNvPr id="5" name="textbox 242"/>
          <p:cNvSpPr/>
          <p:nvPr/>
        </p:nvSpPr>
        <p:spPr>
          <a:xfrm>
            <a:off x="88512" y="2661463"/>
            <a:ext cx="3265580" cy="1450466"/>
          </a:xfrm>
          <a:prstGeom prst="rect">
            <a:avLst/>
          </a:prstGeom>
        </p:spPr>
        <p:txBody>
          <a:bodyPr vert="horz" wrap="square" lIns="0" tIns="0" rIns="0" bIns="0"/>
          <a:lstStyle/>
          <a:p>
            <a:pPr algn="r" rtl="0" eaLnBrk="0">
              <a:lnSpc>
                <a:spcPts val="1375"/>
              </a:lnSpc>
            </a:pPr>
            <a:r>
              <a:rPr sz="1100" spc="50" dirty="0">
                <a:solidFill>
                  <a:srgbClr val="000000"/>
                </a:solidFill>
                <a:latin typeface="微软雅黑" panose="020B0503020204020204" charset="-122"/>
                <a:ea typeface="微软雅黑" panose="020B0503020204020204" charset="-122"/>
                <a:cs typeface="微软雅黑" panose="020B0503020204020204" charset="-122"/>
              </a:rPr>
              <a:t>图 10－39  校正特性折线</a:t>
            </a:r>
            <a:r>
              <a:rPr sz="1100" spc="10" dirty="0">
                <a:solidFill>
                  <a:srgbClr val="000000"/>
                </a:solidFill>
                <a:latin typeface="微软雅黑" panose="020B0503020204020204" charset="-122"/>
                <a:ea typeface="微软雅黑" panose="020B0503020204020204" charset="-122"/>
                <a:cs typeface="微软雅黑" panose="020B0503020204020204" charset="-122"/>
              </a:rPr>
              <a:t>逼</a:t>
            </a:r>
            <a:r>
              <a:rPr sz="1100" spc="0" dirty="0">
                <a:solidFill>
                  <a:srgbClr val="000000"/>
                </a:solidFill>
                <a:latin typeface="微软雅黑" panose="020B0503020204020204" charset="-122"/>
                <a:ea typeface="微软雅黑" panose="020B0503020204020204" charset="-122"/>
                <a:cs typeface="微软雅黑" panose="020B0503020204020204" charset="-122"/>
              </a:rPr>
              <a:t>近法</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51000"/>
              </a:lnSpc>
              <a:spcBef>
                <a:spcPts val="5"/>
              </a:spcBef>
            </a:pPr>
            <a:r>
              <a:rPr sz="1100" spc="-10" dirty="0">
                <a:solidFill>
                  <a:srgbClr val="000000"/>
                </a:solidFill>
                <a:latin typeface="微软雅黑" panose="020B0503020204020204" charset="-122"/>
                <a:ea typeface="微软雅黑" panose="020B0503020204020204" charset="-122"/>
                <a:cs typeface="微软雅黑" panose="020B0503020204020204" charset="-122"/>
              </a:rPr>
              <a:t>提升模拟量校正特性的校正电路如图 1</a:t>
            </a:r>
            <a:r>
              <a:rPr sz="1100" spc="0" dirty="0">
                <a:solidFill>
                  <a:srgbClr val="000000"/>
                </a:solidFill>
                <a:latin typeface="微软雅黑" panose="020B0503020204020204" charset="-122"/>
                <a:ea typeface="微软雅黑" panose="020B0503020204020204" charset="-122"/>
                <a:cs typeface="微软雅黑" panose="020B0503020204020204" charset="-122"/>
              </a:rPr>
              <a:t>0－40 所示。    </a:t>
            </a:r>
            <a:r>
              <a:rPr sz="1100" spc="-10" dirty="0">
                <a:solidFill>
                  <a:srgbClr val="000000"/>
                </a:solidFill>
                <a:latin typeface="微软雅黑" panose="020B0503020204020204" charset="-122"/>
                <a:ea typeface="微软雅黑" panose="020B0503020204020204" charset="-122"/>
                <a:cs typeface="微软雅黑" panose="020B0503020204020204" charset="-122"/>
              </a:rPr>
              <a:t>提升折线逼近特性</a:t>
            </a:r>
            <a:r>
              <a:rPr sz="1100" spc="0" dirty="0">
                <a:solidFill>
                  <a:srgbClr val="000000"/>
                </a:solidFill>
                <a:latin typeface="微软雅黑" panose="020B0503020204020204" charset="-122"/>
                <a:ea typeface="微软雅黑" panose="020B0503020204020204" charset="-122"/>
                <a:cs typeface="微软雅黑" panose="020B0503020204020204" charset="-122"/>
              </a:rPr>
              <a:t>曲线如图 10－41 所示。</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7" name="textbox 244"/>
          <p:cNvSpPr/>
          <p:nvPr>
            <p:custDataLst>
              <p:tags r:id="rId8"/>
            </p:custDataLst>
          </p:nvPr>
        </p:nvSpPr>
        <p:spPr>
          <a:xfrm>
            <a:off x="4259521" y="3085329"/>
            <a:ext cx="2682817" cy="323700"/>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图 10－40  提升模拟量校正特性的校正</a:t>
            </a:r>
            <a:r>
              <a:rPr sz="1000" spc="2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245"/>
          <p:cNvSpPr/>
          <p:nvPr>
            <p:custDataLst>
              <p:tags r:id="rId9"/>
            </p:custDataLst>
          </p:nvPr>
        </p:nvSpPr>
        <p:spPr>
          <a:xfrm>
            <a:off x="108409" y="3882052"/>
            <a:ext cx="3952604" cy="307399"/>
          </a:xfrm>
          <a:prstGeom prst="rect">
            <a:avLst/>
          </a:prstGeom>
        </p:spPr>
        <p:txBody>
          <a:bodyPr vert="horz" wrap="square" lIns="0" tIns="0" rIns="0" bIns="0"/>
          <a:lstStyle/>
          <a:p>
            <a:pPr algn="l" rtl="0" eaLnBrk="0">
              <a:lnSpc>
                <a:spcPct val="82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600" spc="20" dirty="0">
                <a:solidFill>
                  <a:schemeClr val="dk1"/>
                </a:solidFill>
                <a:latin typeface="微软雅黑" panose="020B0503020204020204" charset="-122"/>
                <a:ea typeface="微软雅黑" panose="020B0503020204020204" charset="-122"/>
                <a:cs typeface="微软雅黑" panose="020B0503020204020204" charset="-122"/>
              </a:rPr>
              <a:t>10. 4. 3 </a:t>
            </a:r>
            <a:r>
              <a:rPr sz="1600" spc="10" dirty="0">
                <a:solidFill>
                  <a:schemeClr val="dk1"/>
                </a:solidFill>
                <a:latin typeface="微软雅黑" panose="020B0503020204020204" charset="-122"/>
                <a:ea typeface="微软雅黑" panose="020B0503020204020204" charset="-122"/>
                <a:cs typeface="微软雅黑" panose="020B0503020204020204" charset="-122"/>
              </a:rPr>
              <a:t> </a:t>
            </a:r>
            <a:r>
              <a:rPr sz="1600" spc="0" dirty="0" err="1">
                <a:solidFill>
                  <a:schemeClr val="dk1"/>
                </a:solidFill>
                <a:latin typeface="微软雅黑" panose="020B0503020204020204" charset="-122"/>
                <a:ea typeface="微软雅黑" panose="020B0503020204020204" charset="-122"/>
                <a:cs typeface="微软雅黑" panose="020B0503020204020204" charset="-122"/>
              </a:rPr>
              <a:t>数字量的非线性校正</a:t>
            </a:r>
            <a:endParaRPr lang="en-US" altLang="en-US" sz="1600" spc="0" dirty="0" err="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246"/>
          <p:cNvSpPr/>
          <p:nvPr>
            <p:custDataLst>
              <p:tags r:id="rId10"/>
            </p:custDataLst>
          </p:nvPr>
        </p:nvSpPr>
        <p:spPr>
          <a:xfrm>
            <a:off x="77164" y="426397"/>
            <a:ext cx="2700070" cy="163554"/>
          </a:xfrm>
          <a:prstGeom prst="rect">
            <a:avLst/>
          </a:prstGeom>
        </p:spPr>
        <p:txBody>
          <a:bodyPr vert="horz" wrap="square" lIns="0" tIns="0" rIns="0" bIns="0"/>
          <a:lstStyle/>
          <a:p>
            <a:pPr algn="l" rtl="0" eaLnBrk="0">
              <a:lnSpc>
                <a:spcPct val="80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400" spc="20" dirty="0">
                <a:solidFill>
                  <a:schemeClr val="dk1"/>
                </a:solidFill>
                <a:latin typeface="微软雅黑" panose="020B0503020204020204" charset="-122"/>
                <a:ea typeface="微软雅黑" panose="020B0503020204020204" charset="-122"/>
                <a:cs typeface="微软雅黑" panose="020B0503020204020204" charset="-122"/>
              </a:rPr>
              <a:t>10. 4. 2 </a:t>
            </a:r>
            <a:r>
              <a:rPr sz="14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模拟量的非线性校正</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247"/>
          <p:cNvSpPr/>
          <p:nvPr>
            <p:custDataLst>
              <p:tags r:id="rId11"/>
            </p:custDataLst>
          </p:nvPr>
        </p:nvSpPr>
        <p:spPr>
          <a:xfrm>
            <a:off x="8397474" y="3085329"/>
            <a:ext cx="2682817" cy="545638"/>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图 10－41  提升折线逼近特性</a:t>
            </a:r>
            <a:r>
              <a:rPr sz="1000" spc="20" dirty="0">
                <a:solidFill>
                  <a:schemeClr val="dk1"/>
                </a:solidFill>
                <a:latin typeface="微软雅黑" panose="020B0503020204020204" charset="-122"/>
                <a:ea typeface="微软雅黑" panose="020B0503020204020204" charset="-122"/>
                <a:cs typeface="微软雅黑" panose="020B0503020204020204" charset="-122"/>
              </a:rPr>
              <a:t>曲</a:t>
            </a:r>
            <a:r>
              <a:rPr sz="1000" spc="0" dirty="0">
                <a:solidFill>
                  <a:schemeClr val="dk1"/>
                </a:solidFill>
                <a:latin typeface="微软雅黑" panose="020B0503020204020204" charset="-122"/>
                <a:ea typeface="微软雅黑" panose="020B0503020204020204" charset="-122"/>
                <a:cs typeface="微软雅黑" panose="020B0503020204020204" charset="-122"/>
              </a:rPr>
              <a:t>线</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248"/>
          <p:cNvSpPr/>
          <p:nvPr>
            <p:custDataLst>
              <p:tags r:id="rId12"/>
            </p:custDataLst>
          </p:nvPr>
        </p:nvSpPr>
        <p:spPr>
          <a:xfrm>
            <a:off x="54812" y="766956"/>
            <a:ext cx="2945840" cy="206694"/>
          </a:xfrm>
          <a:prstGeom prst="rect">
            <a:avLst/>
          </a:prstGeom>
        </p:spPr>
        <p:txBody>
          <a:bodyPr vert="horz" wrap="square" lIns="0" tIns="0" rIns="0" bIns="0"/>
          <a:lstStyle/>
          <a:p>
            <a:pPr algn="l" rtl="0" eaLnBrk="0">
              <a:lnSpc>
                <a:spcPct val="81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100" spc="-20" dirty="0">
                <a:solidFill>
                  <a:schemeClr val="dk1"/>
                </a:solidFill>
                <a:latin typeface="微软雅黑" panose="020B0503020204020204" charset="-122"/>
                <a:ea typeface="微软雅黑" panose="020B0503020204020204" charset="-122"/>
                <a:cs typeface="微软雅黑" panose="020B0503020204020204" charset="-122"/>
              </a:rPr>
              <a:t>校正特性折线逼近法如图 10－39 所示</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249"/>
          <p:cNvSpPr/>
          <p:nvPr>
            <p:custDataLst>
              <p:tags r:id="rId13"/>
            </p:custDataLst>
          </p:nvPr>
        </p:nvSpPr>
        <p:spPr>
          <a:xfrm>
            <a:off x="100693" y="87498"/>
            <a:ext cx="2189745" cy="216890"/>
          </a:xfrm>
          <a:prstGeom prst="rect">
            <a:avLst/>
          </a:prstGeom>
        </p:spPr>
        <p:txBody>
          <a:bodyPr vert="horz" wrap="square" lIns="0" tIns="0" rIns="0" bIns="0"/>
          <a:lstStyle/>
          <a:p>
            <a:pPr algn="l" rtl="0" eaLnBrk="0">
              <a:lnSpc>
                <a:spcPct val="82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050" spc="50" dirty="0">
                <a:solidFill>
                  <a:schemeClr val="dk1"/>
                </a:solidFill>
                <a:latin typeface="微软雅黑" panose="020B0503020204020204" charset="-122"/>
                <a:ea typeface="微软雅黑" panose="020B0503020204020204" charset="-122"/>
                <a:cs typeface="微软雅黑" panose="020B0503020204020204" charset="-122"/>
              </a:rPr>
              <a:t>第 10 章  检测系统的信号处</a:t>
            </a:r>
            <a:r>
              <a:rPr sz="105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05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14"/>
            </p:custDataLst>
          </p:nvPr>
        </p:nvSpPr>
        <p:spPr>
          <a:xfrm>
            <a:off x="-113442" y="4274275"/>
            <a:ext cx="11956254" cy="1360805"/>
          </a:xfrm>
          <a:prstGeom prst="rect">
            <a:avLst/>
          </a:prstGeom>
          <a:noFill/>
        </p:spPr>
        <p:txBody>
          <a:bodyPr wrap="square">
            <a:spAutoFit/>
          </a:bodyPr>
          <a:lstStyle/>
          <a:p>
            <a:pPr algn="l" rtl="0" eaLnBrk="0">
              <a:lnSpc>
                <a:spcPct val="87000"/>
              </a:lnSpc>
            </a:pPr>
            <a:endParaRPr lang="zh-CN"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92000"/>
              </a:lnSpc>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用软件进行传感器特性的非线性补偿的优点</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如</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下</a:t>
            </a:r>
            <a:r>
              <a:rPr lang="en-US" altLang="zh-CN"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91465" algn="l" rtl="0" eaLnBrk="0">
              <a:lnSpc>
                <a:spcPct val="97000"/>
              </a:lnSpc>
              <a:spcBef>
                <a:spcPts val="745"/>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采用这种方法省去了复杂的补偿硬件电路，</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简化了装置。</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91465" algn="l" rtl="0" eaLnBrk="0">
              <a:lnSpc>
                <a:spcPct val="97000"/>
              </a:lnSpc>
              <a:spcBef>
                <a:spcPts val="640"/>
              </a:spcBef>
            </a:pPr>
            <a:r>
              <a:rPr lang="en-US" altLang="zh-CN" sz="1200" spc="3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采用这种方法可以发挥计算机的智能作用，提高了检测的准确性和</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精度。</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91465" algn="l" rtl="0" eaLnBrk="0">
              <a:lnSpc>
                <a:spcPct val="98000"/>
              </a:lnSpc>
              <a:spcBef>
                <a:spcPts val="620"/>
              </a:spcBef>
            </a:pPr>
            <a:r>
              <a:rPr lang="en-US" altLang="zh-CN" sz="1200" spc="4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适当改变软件内容就可对不同的传感器特性进行补偿，也可利用</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一</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 台微机对多个</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spcBef>
                <a:spcPts val="625"/>
              </a:spcBef>
            </a:pP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通道 </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、多个参数进行补偿。</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54"/>
          <p:cNvSpPr/>
          <p:nvPr/>
        </p:nvSpPr>
        <p:spPr>
          <a:xfrm>
            <a:off x="114796" y="559434"/>
            <a:ext cx="11559339" cy="1781007"/>
          </a:xfrm>
          <a:prstGeom prst="rect">
            <a:avLst/>
          </a:prstGeom>
        </p:spPr>
        <p:txBody>
          <a:bodyPr vert="horz" wrap="square" lIns="0" tIns="0" rIns="0" bIns="0"/>
          <a:lstStyle/>
          <a:p>
            <a:pPr algn="l" rtl="0" eaLnBrk="0">
              <a:lnSpc>
                <a:spcPct val="88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6000"/>
              </a:lnSpc>
            </a:pPr>
            <a:r>
              <a:rPr sz="1100" spc="20" dirty="0">
                <a:solidFill>
                  <a:srgbClr val="000000"/>
                </a:solidFill>
                <a:latin typeface="微软雅黑" panose="020B0503020204020204" charset="-122"/>
                <a:ea typeface="微软雅黑" panose="020B0503020204020204" charset="-122"/>
                <a:cs typeface="微软雅黑" panose="020B0503020204020204" charset="-122"/>
              </a:rPr>
              <a:t>采用软件实现数据线性化，一般可分为计算</a:t>
            </a:r>
            <a:r>
              <a:rPr sz="1100" spc="10" dirty="0">
                <a:solidFill>
                  <a:srgbClr val="000000"/>
                </a:solidFill>
                <a:latin typeface="微软雅黑" panose="020B0503020204020204" charset="-122"/>
                <a:ea typeface="微软雅黑" panose="020B0503020204020204" charset="-122"/>
                <a:cs typeface="微软雅黑" panose="020B0503020204020204" charset="-122"/>
              </a:rPr>
              <a:t>法</a:t>
            </a:r>
            <a:r>
              <a:rPr sz="1100" spc="0" dirty="0">
                <a:solidFill>
                  <a:srgbClr val="000000"/>
                </a:solidFill>
                <a:latin typeface="微软雅黑" panose="020B0503020204020204" charset="-122"/>
                <a:ea typeface="微软雅黑" panose="020B0503020204020204" charset="-122"/>
                <a:cs typeface="微软雅黑" panose="020B0503020204020204" charset="-122"/>
              </a:rPr>
              <a:t> 、查表法和插值法。</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8765" algn="l" rtl="0" eaLnBrk="0">
              <a:lnSpc>
                <a:spcPct val="134000"/>
              </a:lnSpc>
              <a:spcBef>
                <a:spcPts val="600"/>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(1) 当传感器的输入量与输出量之间有确定的数学表达式时，就可以采用计算</a:t>
            </a:r>
            <a:r>
              <a:rPr sz="1100" spc="10" dirty="0">
                <a:solidFill>
                  <a:srgbClr val="000000"/>
                </a:solidFill>
                <a:latin typeface="微软雅黑" panose="020B0503020204020204" charset="-122"/>
                <a:ea typeface="微软雅黑" panose="020B0503020204020204" charset="-122"/>
                <a:cs typeface="微软雅黑" panose="020B0503020204020204" charset="-122"/>
              </a:rPr>
              <a:t>法</a:t>
            </a:r>
            <a:r>
              <a:rPr sz="1100" spc="0" dirty="0">
                <a:solidFill>
                  <a:srgbClr val="000000"/>
                </a:solidFill>
                <a:latin typeface="微软雅黑" panose="020B0503020204020204" charset="-122"/>
                <a:ea typeface="微软雅黑" panose="020B0503020204020204" charset="-122"/>
                <a:cs typeface="微软雅黑" panose="020B0503020204020204" charset="-122"/>
              </a:rPr>
              <a:t>进行 </a:t>
            </a:r>
            <a:r>
              <a:rPr sz="1100" spc="50" dirty="0">
                <a:solidFill>
                  <a:srgbClr val="000000"/>
                </a:solidFill>
                <a:latin typeface="微软雅黑" panose="020B0503020204020204" charset="-122"/>
                <a:ea typeface="微软雅黑" panose="020B0503020204020204" charset="-122"/>
                <a:cs typeface="微软雅黑" panose="020B0503020204020204" charset="-122"/>
              </a:rPr>
              <a:t>非线性补偿。 计算法就是在软件中编制一段完整的数学表达式的计算程序，当</a:t>
            </a:r>
            <a:r>
              <a:rPr sz="1100" spc="30" dirty="0">
                <a:solidFill>
                  <a:srgbClr val="000000"/>
                </a:solidFill>
                <a:latin typeface="微软雅黑" panose="020B0503020204020204" charset="-122"/>
                <a:ea typeface="微软雅黑" panose="020B0503020204020204" charset="-122"/>
                <a:cs typeface="微软雅黑" panose="020B0503020204020204" charset="-122"/>
              </a:rPr>
              <a:t>被</a:t>
            </a:r>
            <a:r>
              <a:rPr sz="1100" spc="0" dirty="0">
                <a:solidFill>
                  <a:srgbClr val="000000"/>
                </a:solidFill>
                <a:latin typeface="微软雅黑" panose="020B0503020204020204" charset="-122"/>
                <a:ea typeface="微软雅黑" panose="020B0503020204020204" charset="-122"/>
                <a:cs typeface="微软雅黑" panose="020B0503020204020204" charset="-122"/>
              </a:rPr>
              <a:t>测量经 </a:t>
            </a:r>
            <a:r>
              <a:rPr sz="1100" spc="40" dirty="0">
                <a:solidFill>
                  <a:srgbClr val="000000"/>
                </a:solidFill>
                <a:latin typeface="微软雅黑" panose="020B0503020204020204" charset="-122"/>
                <a:ea typeface="微软雅黑" panose="020B0503020204020204" charset="-122"/>
                <a:cs typeface="微软雅黑" panose="020B0503020204020204" charset="-122"/>
              </a:rPr>
              <a:t>过采样 、滤波和变换后，直接进入计算程序进行计算，计算后的数值再经过线性</a:t>
            </a:r>
            <a:r>
              <a:rPr sz="1100" spc="30" dirty="0">
                <a:solidFill>
                  <a:srgbClr val="000000"/>
                </a:solidFill>
                <a:latin typeface="微软雅黑" panose="020B0503020204020204" charset="-122"/>
                <a:ea typeface="微软雅黑" panose="020B0503020204020204" charset="-122"/>
                <a:cs typeface="微软雅黑" panose="020B0503020204020204" charset="-122"/>
              </a:rPr>
              <a:t>化</a:t>
            </a:r>
            <a:r>
              <a:rPr sz="1100" spc="0" dirty="0">
                <a:solidFill>
                  <a:srgbClr val="000000"/>
                </a:solidFill>
                <a:latin typeface="微软雅黑" panose="020B0503020204020204" charset="-122"/>
                <a:ea typeface="微软雅黑" panose="020B0503020204020204" charset="-122"/>
                <a:cs typeface="微软雅黑" panose="020B0503020204020204" charset="-122"/>
              </a:rPr>
              <a:t>处理 </a:t>
            </a:r>
            <a:r>
              <a:rPr sz="1100" spc="-20" dirty="0">
                <a:solidFill>
                  <a:srgbClr val="000000"/>
                </a:solidFill>
                <a:latin typeface="微软雅黑" panose="020B0503020204020204" charset="-122"/>
                <a:ea typeface="微软雅黑" panose="020B0503020204020204" charset="-122"/>
                <a:cs typeface="微软雅黑" panose="020B0503020204020204" charset="-122"/>
              </a:rPr>
              <a:t>而输出</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7000"/>
              </a:lnSpc>
              <a:spcBef>
                <a:spcPts val="20"/>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(2)查表法把在测量范围内被测量的变化分成若干等分点，然后，按由小到大的顺</a:t>
            </a:r>
            <a:r>
              <a:rPr sz="1100" spc="0" dirty="0">
                <a:solidFill>
                  <a:srgbClr val="000000"/>
                </a:solidFill>
                <a:latin typeface="微软雅黑" panose="020B0503020204020204" charset="-122"/>
                <a:ea typeface="微软雅黑" panose="020B0503020204020204" charset="-122"/>
                <a:cs typeface="微软雅黑" panose="020B0503020204020204" charset="-122"/>
              </a:rPr>
              <a:t>序 </a:t>
            </a:r>
            <a:r>
              <a:rPr sz="1100" spc="60" dirty="0">
                <a:solidFill>
                  <a:srgbClr val="000000"/>
                </a:solidFill>
                <a:latin typeface="微软雅黑" panose="020B0503020204020204" charset="-122"/>
                <a:ea typeface="微软雅黑" panose="020B0503020204020204" charset="-122"/>
                <a:cs typeface="微软雅黑" panose="020B0503020204020204" charset="-122"/>
              </a:rPr>
              <a:t>计算或测量出这些等分点相对应的输出数值，这些等分点和其对应的输出数据就组成</a:t>
            </a:r>
            <a:r>
              <a:rPr sz="1100" spc="20" dirty="0">
                <a:solidFill>
                  <a:srgbClr val="000000"/>
                </a:solidFill>
                <a:latin typeface="微软雅黑" panose="020B0503020204020204" charset="-122"/>
                <a:ea typeface="微软雅黑" panose="020B0503020204020204" charset="-122"/>
                <a:cs typeface="微软雅黑" panose="020B0503020204020204" charset="-122"/>
              </a:rPr>
              <a:t>了</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50" dirty="0">
                <a:solidFill>
                  <a:srgbClr val="000000"/>
                </a:solidFill>
                <a:latin typeface="微软雅黑" panose="020B0503020204020204" charset="-122"/>
                <a:ea typeface="微软雅黑" panose="020B0503020204020204" charset="-122"/>
                <a:cs typeface="微软雅黑" panose="020B0503020204020204" charset="-122"/>
              </a:rPr>
              <a:t>一张表格，把这张数据表格存放在计算机的存储器中。 软件处理方法就是在程</a:t>
            </a:r>
            <a:r>
              <a:rPr sz="1100" spc="40" dirty="0">
                <a:solidFill>
                  <a:srgbClr val="000000"/>
                </a:solidFill>
                <a:latin typeface="微软雅黑" panose="020B0503020204020204" charset="-122"/>
                <a:ea typeface="微软雅黑" panose="020B0503020204020204" charset="-122"/>
                <a:cs typeface="微软雅黑" panose="020B0503020204020204" charset="-122"/>
              </a:rPr>
              <a:t>序</a:t>
            </a:r>
            <a:r>
              <a:rPr sz="1100" spc="0" dirty="0">
                <a:solidFill>
                  <a:srgbClr val="000000"/>
                </a:solidFill>
                <a:latin typeface="微软雅黑" panose="020B0503020204020204" charset="-122"/>
                <a:ea typeface="微软雅黑" panose="020B0503020204020204" charset="-122"/>
                <a:cs typeface="微软雅黑" panose="020B0503020204020204" charset="-122"/>
              </a:rPr>
              <a:t>中编制 </a:t>
            </a:r>
            <a:r>
              <a:rPr sz="1100" spc="30" dirty="0">
                <a:solidFill>
                  <a:srgbClr val="000000"/>
                </a:solidFill>
                <a:latin typeface="微软雅黑" panose="020B0503020204020204" charset="-122"/>
                <a:ea typeface="微软雅黑" panose="020B0503020204020204" charset="-122"/>
                <a:cs typeface="微软雅黑" panose="020B0503020204020204" charset="-122"/>
              </a:rPr>
              <a:t>一段查表程序，当被测量经采样 、</a:t>
            </a:r>
            <a:r>
              <a:rPr sz="1100" spc="0" dirty="0">
                <a:solidFill>
                  <a:srgbClr val="000000"/>
                </a:solidFill>
                <a:latin typeface="微软雅黑" panose="020B0503020204020204" charset="-122"/>
                <a:ea typeface="微软雅黑" panose="020B0503020204020204" charset="-122"/>
                <a:cs typeface="微软雅黑" panose="020B0503020204020204" charset="-122"/>
              </a:rPr>
              <a:t>A</a:t>
            </a:r>
            <a:r>
              <a:rPr sz="1100" spc="3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D</a:t>
            </a:r>
            <a:r>
              <a:rPr sz="1100" spc="30" dirty="0">
                <a:solidFill>
                  <a:srgbClr val="000000"/>
                </a:solidFill>
                <a:latin typeface="微软雅黑" panose="020B0503020204020204" charset="-122"/>
                <a:ea typeface="微软雅黑" panose="020B0503020204020204" charset="-122"/>
                <a:cs typeface="微软雅黑" panose="020B0503020204020204" charset="-122"/>
              </a:rPr>
              <a:t> 转换后，通过查表程序，直接从表中</a:t>
            </a:r>
            <a:r>
              <a:rPr sz="1100" spc="20" dirty="0">
                <a:solidFill>
                  <a:srgbClr val="000000"/>
                </a:solidFill>
                <a:latin typeface="微软雅黑" panose="020B0503020204020204" charset="-122"/>
                <a:ea typeface="微软雅黑" panose="020B0503020204020204" charset="-122"/>
                <a:cs typeface="微软雅黑" panose="020B0503020204020204" charset="-122"/>
              </a:rPr>
              <a:t>查</a:t>
            </a:r>
            <a:r>
              <a:rPr sz="1100" spc="0" dirty="0">
                <a:solidFill>
                  <a:srgbClr val="000000"/>
                </a:solidFill>
                <a:latin typeface="微软雅黑" panose="020B0503020204020204" charset="-122"/>
                <a:ea typeface="微软雅黑" panose="020B0503020204020204" charset="-122"/>
                <a:cs typeface="微软雅黑" panose="020B0503020204020204" charset="-122"/>
              </a:rPr>
              <a:t>出其对应 </a:t>
            </a:r>
            <a:r>
              <a:rPr sz="1100" spc="20" dirty="0">
                <a:solidFill>
                  <a:srgbClr val="000000"/>
                </a:solidFill>
                <a:latin typeface="微软雅黑" panose="020B0503020204020204" charset="-122"/>
                <a:ea typeface="微软雅黑" panose="020B0503020204020204" charset="-122"/>
                <a:cs typeface="微软雅黑" panose="020B0503020204020204" charset="-122"/>
              </a:rPr>
              <a:t>的输出量的数值</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8000"/>
              </a:lnSpc>
              <a:spcBef>
                <a:spcPts val="45"/>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(3)插值法就是用一段简单的曲线，代替这段区间里的实际曲线，然后通过近似曲</a:t>
            </a:r>
            <a:r>
              <a:rPr sz="1100" spc="0" dirty="0">
                <a:solidFill>
                  <a:srgbClr val="000000"/>
                </a:solidFill>
                <a:latin typeface="微软雅黑" panose="020B0503020204020204" charset="-122"/>
                <a:ea typeface="微软雅黑" panose="020B0503020204020204" charset="-122"/>
                <a:cs typeface="微软雅黑" panose="020B0503020204020204" charset="-122"/>
              </a:rPr>
              <a:t>线 </a:t>
            </a:r>
            <a:r>
              <a:rPr sz="1100" spc="40" dirty="0">
                <a:solidFill>
                  <a:srgbClr val="000000"/>
                </a:solidFill>
                <a:latin typeface="微软雅黑" panose="020B0503020204020204" charset="-122"/>
                <a:ea typeface="微软雅黑" panose="020B0503020204020204" charset="-122"/>
                <a:cs typeface="微软雅黑" panose="020B0503020204020204" charset="-122"/>
              </a:rPr>
              <a:t>公式计算出输出量。 使用不同的近似曲线，可以形成不同的插值方法。 在</a:t>
            </a:r>
            <a:r>
              <a:rPr sz="1100" spc="0" dirty="0">
                <a:solidFill>
                  <a:srgbClr val="000000"/>
                </a:solidFill>
                <a:latin typeface="微软雅黑" panose="020B0503020204020204" charset="-122"/>
                <a:ea typeface="微软雅黑" panose="020B0503020204020204" charset="-122"/>
                <a:cs typeface="微软雅黑" panose="020B0503020204020204" charset="-122"/>
              </a:rPr>
              <a:t>仪表及传感器 </a:t>
            </a:r>
            <a:r>
              <a:rPr sz="1100" spc="50" dirty="0">
                <a:solidFill>
                  <a:srgbClr val="000000"/>
                </a:solidFill>
                <a:latin typeface="微软雅黑" panose="020B0503020204020204" charset="-122"/>
                <a:ea typeface="微软雅黑" panose="020B0503020204020204" charset="-122"/>
                <a:cs typeface="微软雅黑" panose="020B0503020204020204" charset="-122"/>
              </a:rPr>
              <a:t>线性化中常用的插值法有线性插值法(又称为折线法)和二次插值法(又称为抛</a:t>
            </a:r>
            <a:r>
              <a:rPr sz="1100" spc="10" dirty="0">
                <a:solidFill>
                  <a:srgbClr val="000000"/>
                </a:solidFill>
                <a:latin typeface="微软雅黑" panose="020B0503020204020204" charset="-122"/>
                <a:ea typeface="微软雅黑" panose="020B0503020204020204" charset="-122"/>
                <a:cs typeface="微软雅黑" panose="020B0503020204020204" charset="-122"/>
              </a:rPr>
              <a:t>物</a:t>
            </a:r>
            <a:r>
              <a:rPr sz="1100" spc="0" dirty="0">
                <a:solidFill>
                  <a:srgbClr val="000000"/>
                </a:solidFill>
                <a:latin typeface="微软雅黑" panose="020B0503020204020204" charset="-122"/>
                <a:ea typeface="微软雅黑" panose="020B0503020204020204" charset="-122"/>
                <a:cs typeface="微软雅黑" panose="020B0503020204020204" charset="-122"/>
              </a:rPr>
              <a:t>线法)。</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56"/>
          <p:cNvSpPr/>
          <p:nvPr>
            <p:custDataLst>
              <p:tags r:id="rId5"/>
            </p:custDataLst>
          </p:nvPr>
        </p:nvSpPr>
        <p:spPr>
          <a:xfrm>
            <a:off x="110056" y="3429000"/>
            <a:ext cx="11987683" cy="1702268"/>
          </a:xfrm>
          <a:prstGeom prst="rect">
            <a:avLst/>
          </a:prstGeom>
        </p:spPr>
        <p:txBody>
          <a:bodyPr vert="horz" wrap="square" lIns="0" tIns="0" rIns="0" bIns="0"/>
          <a:lstStyle/>
          <a:p>
            <a:pPr algn="l" rtl="0" eaLnBrk="0">
              <a:lnSpc>
                <a:spcPct val="5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42000"/>
              </a:lnSpc>
            </a:pPr>
            <a:r>
              <a:rPr sz="1100" spc="40" dirty="0">
                <a:solidFill>
                  <a:schemeClr val="dk1"/>
                </a:solidFill>
                <a:latin typeface="微软雅黑" panose="020B0503020204020204" charset="-122"/>
                <a:ea typeface="微软雅黑" panose="020B0503020204020204" charset="-122"/>
                <a:cs typeface="微软雅黑" panose="020B0503020204020204" charset="-122"/>
              </a:rPr>
              <a:t>本章主要讲述了调制与解调的概念。幅值调制 、幅值解调以及常见的检波方法</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频 </a:t>
            </a:r>
            <a:r>
              <a:rPr sz="1100" spc="30" dirty="0">
                <a:solidFill>
                  <a:schemeClr val="dk1"/>
                </a:solidFill>
                <a:latin typeface="微软雅黑" panose="020B0503020204020204" charset="-122"/>
                <a:ea typeface="微软雅黑" panose="020B0503020204020204" charset="-122"/>
                <a:cs typeface="微软雅黑" panose="020B0503020204020204" charset="-122"/>
              </a:rPr>
              <a:t>率调制 、频率解调以及常用的调频方法，主要有直接调频法 、 电参数调频法和电</a:t>
            </a:r>
            <a:r>
              <a:rPr sz="1100" spc="10" dirty="0">
                <a:solidFill>
                  <a:schemeClr val="dk1"/>
                </a:solidFill>
                <a:latin typeface="微软雅黑" panose="020B0503020204020204" charset="-122"/>
                <a:ea typeface="微软雅黑" panose="020B0503020204020204" charset="-122"/>
                <a:cs typeface="微软雅黑" panose="020B0503020204020204" charset="-122"/>
              </a:rPr>
              <a:t>压</a:t>
            </a:r>
            <a:r>
              <a:rPr sz="1100" spc="0" dirty="0">
                <a:solidFill>
                  <a:schemeClr val="dk1"/>
                </a:solidFill>
                <a:latin typeface="微软雅黑" panose="020B0503020204020204" charset="-122"/>
                <a:ea typeface="微软雅黑" panose="020B0503020204020204" charset="-122"/>
                <a:cs typeface="微软雅黑" panose="020B0503020204020204" charset="-122"/>
              </a:rPr>
              <a:t>调频 </a:t>
            </a:r>
            <a:r>
              <a:rPr sz="1100" spc="20" dirty="0">
                <a:solidFill>
                  <a:schemeClr val="dk1"/>
                </a:solidFill>
                <a:latin typeface="微软雅黑" panose="020B0503020204020204" charset="-122"/>
                <a:ea typeface="微软雅黑" panose="020B0503020204020204" charset="-122"/>
                <a:cs typeface="微软雅黑" panose="020B0503020204020204" charset="-122"/>
              </a:rPr>
              <a:t>法。 接着分析了几种常见的信号放大器，主要有比例放大器 、反相比例放大器</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0" dirty="0">
                <a:solidFill>
                  <a:schemeClr val="dk1"/>
                </a:solidFill>
                <a:latin typeface="微软雅黑" panose="020B0503020204020204" charset="-122"/>
                <a:ea typeface="微软雅黑" panose="020B0503020204020204" charset="-122"/>
                <a:cs typeface="微软雅黑" panose="020B0503020204020204" charset="-122"/>
              </a:rPr>
              <a:t>、 同相比 </a:t>
            </a:r>
            <a:r>
              <a:rPr sz="1100" spc="20" dirty="0">
                <a:solidFill>
                  <a:schemeClr val="dk1"/>
                </a:solidFill>
                <a:latin typeface="微软雅黑" panose="020B0503020204020204" charset="-122"/>
                <a:ea typeface="微软雅黑" panose="020B0503020204020204" charset="-122"/>
                <a:cs typeface="微软雅黑" panose="020B0503020204020204" charset="-122"/>
              </a:rPr>
              <a:t>例放大器 、差动比例放大器 、 电桥放大器 、线性放大器 、交流电压同相放</a:t>
            </a:r>
            <a:r>
              <a:rPr sz="1100" spc="0" dirty="0">
                <a:solidFill>
                  <a:schemeClr val="dk1"/>
                </a:solidFill>
                <a:latin typeface="微软雅黑" panose="020B0503020204020204" charset="-122"/>
                <a:ea typeface="微软雅黑" panose="020B0503020204020204" charset="-122"/>
                <a:cs typeface="微软雅黑" panose="020B0503020204020204" charset="-122"/>
              </a:rPr>
              <a:t>大器 、测量放 </a:t>
            </a:r>
            <a:r>
              <a:rPr sz="1100" spc="40" dirty="0">
                <a:solidFill>
                  <a:schemeClr val="dk1"/>
                </a:solidFill>
                <a:latin typeface="微软雅黑" panose="020B0503020204020204" charset="-122"/>
                <a:ea typeface="微软雅黑" panose="020B0503020204020204" charset="-122"/>
                <a:cs typeface="微软雅黑" panose="020B0503020204020204" charset="-122"/>
              </a:rPr>
              <a:t>大器 、程控增益放大器 、隔离放大器 、变压器耦合隔离放大器 、光电耦合隔离放</a:t>
            </a:r>
            <a:r>
              <a:rPr sz="1100" spc="10" dirty="0">
                <a:solidFill>
                  <a:schemeClr val="dk1"/>
                </a:solidFill>
                <a:latin typeface="微软雅黑" panose="020B0503020204020204" charset="-122"/>
                <a:ea typeface="微软雅黑" panose="020B0503020204020204" charset="-122"/>
                <a:cs typeface="微软雅黑" panose="020B0503020204020204" charset="-122"/>
              </a:rPr>
              <a:t>大</a:t>
            </a:r>
            <a:r>
              <a:rPr sz="1100" spc="0" dirty="0">
                <a:solidFill>
                  <a:schemeClr val="dk1"/>
                </a:solidFill>
                <a:latin typeface="微软雅黑" panose="020B0503020204020204" charset="-122"/>
                <a:ea typeface="微软雅黑" panose="020B0503020204020204" charset="-122"/>
                <a:cs typeface="微软雅黑" panose="020B0503020204020204" charset="-122"/>
              </a:rPr>
              <a:t>器。 </a:t>
            </a:r>
            <a:r>
              <a:rPr sz="1100" spc="40" dirty="0">
                <a:solidFill>
                  <a:schemeClr val="dk1"/>
                </a:solidFill>
                <a:latin typeface="微软雅黑" panose="020B0503020204020204" charset="-122"/>
                <a:ea typeface="微软雅黑" panose="020B0503020204020204" charset="-122"/>
                <a:cs typeface="微软雅黑" panose="020B0503020204020204" charset="-122"/>
              </a:rPr>
              <a:t>最后介绍了信号在传输过程中的转换技术，主要有 </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4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40" dirty="0">
                <a:solidFill>
                  <a:schemeClr val="dk1"/>
                </a:solidFill>
                <a:latin typeface="微软雅黑" panose="020B0503020204020204" charset="-122"/>
                <a:ea typeface="微软雅黑" panose="020B0503020204020204" charset="-122"/>
                <a:cs typeface="微软雅黑" panose="020B0503020204020204" charset="-122"/>
              </a:rPr>
              <a:t> 转换和 </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4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40" dirty="0">
                <a:solidFill>
                  <a:schemeClr val="dk1"/>
                </a:solidFill>
                <a:latin typeface="微软雅黑" panose="020B0503020204020204" charset="-122"/>
                <a:ea typeface="微软雅黑" panose="020B0503020204020204" charset="-122"/>
                <a:cs typeface="微软雅黑" panose="020B0503020204020204" charset="-122"/>
              </a:rPr>
              <a:t> 转换，</a:t>
            </a:r>
            <a:r>
              <a:rPr sz="1100" spc="0" dirty="0">
                <a:solidFill>
                  <a:schemeClr val="dk1"/>
                </a:solidFill>
                <a:latin typeface="微软雅黑" panose="020B0503020204020204" charset="-122"/>
                <a:ea typeface="微软雅黑" panose="020B0503020204020204" charset="-122"/>
                <a:cs typeface="微软雅黑" panose="020B0503020204020204" charset="-122"/>
              </a:rPr>
              <a:t>并分析了 A/D </a:t>
            </a:r>
            <a:r>
              <a:rPr sz="1100" spc="40" dirty="0">
                <a:solidFill>
                  <a:schemeClr val="dk1"/>
                </a:solidFill>
                <a:latin typeface="微软雅黑" panose="020B0503020204020204" charset="-122"/>
                <a:ea typeface="微软雅黑" panose="020B0503020204020204" charset="-122"/>
                <a:cs typeface="微软雅黑" panose="020B0503020204020204" charset="-122"/>
              </a:rPr>
              <a:t>转换和 </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4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40" dirty="0">
                <a:solidFill>
                  <a:schemeClr val="dk1"/>
                </a:solidFill>
                <a:latin typeface="微软雅黑" panose="020B0503020204020204" charset="-122"/>
                <a:ea typeface="微软雅黑" panose="020B0503020204020204" charset="-122"/>
                <a:cs typeface="微软雅黑" panose="020B0503020204020204" charset="-122"/>
              </a:rPr>
              <a:t> 转换的原理及常用的 </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4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40" dirty="0">
                <a:solidFill>
                  <a:schemeClr val="dk1"/>
                </a:solidFill>
                <a:latin typeface="微软雅黑" panose="020B0503020204020204" charset="-122"/>
                <a:ea typeface="微软雅黑" panose="020B0503020204020204" charset="-122"/>
                <a:cs typeface="微软雅黑" panose="020B0503020204020204" charset="-122"/>
              </a:rPr>
              <a:t> 转换和 </a:t>
            </a:r>
            <a:r>
              <a:rPr sz="1100" spc="0" dirty="0">
                <a:solidFill>
                  <a:schemeClr val="dk1"/>
                </a:solidFill>
                <a:latin typeface="微软雅黑" panose="020B0503020204020204" charset="-122"/>
                <a:ea typeface="微软雅黑" panose="020B0503020204020204" charset="-122"/>
                <a:cs typeface="微软雅黑" panose="020B0503020204020204" charset="-122"/>
              </a:rPr>
              <a:t>D</a:t>
            </a:r>
            <a:r>
              <a:rPr sz="1100" spc="4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A</a:t>
            </a:r>
            <a:r>
              <a:rPr sz="1100" spc="40" dirty="0">
                <a:solidFill>
                  <a:schemeClr val="dk1"/>
                </a:solidFill>
                <a:latin typeface="微软雅黑" panose="020B0503020204020204" charset="-122"/>
                <a:ea typeface="微软雅黑" panose="020B0503020204020204" charset="-122"/>
                <a:cs typeface="微软雅黑" panose="020B0503020204020204" charset="-122"/>
              </a:rPr>
              <a:t> 转换的类型。</a:t>
            </a:r>
            <a:endParaRPr lang="en-US" altLang="en-US" sz="1100"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258"/>
          <p:cNvSpPr/>
          <p:nvPr>
            <p:custDataLst>
              <p:tags r:id="rId6"/>
            </p:custDataLst>
          </p:nvPr>
        </p:nvSpPr>
        <p:spPr>
          <a:xfrm>
            <a:off x="109855" y="48895"/>
            <a:ext cx="6446520" cy="456565"/>
          </a:xfrm>
          <a:prstGeom prst="rect">
            <a:avLst/>
          </a:prstGeom>
        </p:spPr>
        <p:txBody>
          <a:bodyPr vert="horz" wrap="square" lIns="0" tIns="0" rIns="0" bIns="0"/>
          <a:lstStyle/>
          <a:p>
            <a:pPr algn="l" rtl="0" eaLnBrk="0">
              <a:lnSpc>
                <a:spcPct val="129000"/>
              </a:lnSpc>
            </a:pPr>
            <a:endParaRPr lang="en-US" altLang="en-US" sz="300" dirty="0">
              <a:solidFill>
                <a:schemeClr val="dk1"/>
              </a:solidFill>
              <a:latin typeface="微软雅黑" panose="020B0503020204020204" charset="-122"/>
              <a:ea typeface="微软雅黑" panose="020B0503020204020204" charset="-122"/>
            </a:endParaRPr>
          </a:p>
          <a:p>
            <a:pPr marL="86995" algn="l" rtl="0" eaLnBrk="0">
              <a:lnSpc>
                <a:spcPct val="95000"/>
              </a:lnSpc>
            </a:pPr>
            <a:r>
              <a:rPr sz="11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1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100" spc="20" dirty="0">
              <a:solidFill>
                <a:schemeClr val="dk1"/>
              </a:solidFill>
              <a:latin typeface="微软雅黑" panose="020B0503020204020204" charset="-122"/>
              <a:ea typeface="微软雅黑" panose="020B0503020204020204" charset="-122"/>
              <a:cs typeface="黑体" panose="02010609060101010101" charset="-122"/>
            </a:endParaRPr>
          </a:p>
        </p:txBody>
      </p:sp>
      <p:pic>
        <p:nvPicPr>
          <p:cNvPr id="8" name="picture 260"/>
          <p:cNvPicPr>
            <a:picLocks noChangeAspect="1"/>
          </p:cNvPicPr>
          <p:nvPr/>
        </p:nvPicPr>
        <p:blipFill>
          <a:blip r:embed="rId7"/>
          <a:stretch>
            <a:fillRect/>
          </a:stretch>
        </p:blipFill>
        <p:spPr>
          <a:xfrm>
            <a:off x="284496" y="2872280"/>
            <a:ext cx="2000820" cy="388020"/>
          </a:xfrm>
          <a:prstGeom prst="rect">
            <a:avLst/>
          </a:prstGeom>
        </p:spPr>
      </p:pic>
    </p:spTree>
    <p:custDataLst>
      <p:tags r:id="rId8"/>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4" name="图片 3"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55"/>
          <p:cNvSpPr/>
          <p:nvPr/>
        </p:nvSpPr>
        <p:spPr>
          <a:xfrm>
            <a:off x="5937" y="894655"/>
            <a:ext cx="12180125" cy="1991360"/>
          </a:xfrm>
          <a:prstGeom prst="rect">
            <a:avLst/>
          </a:prstGeom>
        </p:spPr>
        <p:txBody>
          <a:bodyPr vert="horz" wrap="square" lIns="0" tIns="0" rIns="0" bIns="0"/>
          <a:lstStyle/>
          <a:p>
            <a:pPr algn="l" rtl="0" eaLnBrk="0">
              <a:lnSpc>
                <a:spcPct val="87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3495" indent="268605" algn="l" rtl="0" eaLnBrk="0">
              <a:lnSpc>
                <a:spcPct val="125000"/>
              </a:lnSpc>
            </a:pPr>
            <a:r>
              <a:rPr sz="1100" spc="50" dirty="0">
                <a:solidFill>
                  <a:srgbClr val="000000"/>
                </a:solidFill>
                <a:latin typeface="微软雅黑" panose="020B0503020204020204" charset="-122"/>
                <a:ea typeface="微软雅黑" panose="020B0503020204020204" charset="-122"/>
                <a:cs typeface="微软雅黑" panose="020B0503020204020204" charset="-122"/>
              </a:rPr>
              <a:t>高铁信号的传递以及故障信息的发送 ，也离不开信号的处理与传送知识。 出现</a:t>
            </a:r>
            <a:r>
              <a:rPr sz="1100" spc="10" dirty="0">
                <a:solidFill>
                  <a:srgbClr val="000000"/>
                </a:solidFill>
                <a:latin typeface="微软雅黑" panose="020B0503020204020204" charset="-122"/>
                <a:ea typeface="微软雅黑" panose="020B0503020204020204" charset="-122"/>
                <a:cs typeface="微软雅黑" panose="020B0503020204020204" charset="-122"/>
              </a:rPr>
              <a:t>故</a:t>
            </a:r>
            <a:r>
              <a:rPr sz="1100" spc="0" dirty="0">
                <a:solidFill>
                  <a:srgbClr val="000000"/>
                </a:solidFill>
                <a:latin typeface="微软雅黑" panose="020B0503020204020204" charset="-122"/>
                <a:ea typeface="微软雅黑" panose="020B0503020204020204" charset="-122"/>
                <a:cs typeface="微软雅黑" panose="020B0503020204020204" charset="-122"/>
              </a:rPr>
              <a:t>障 </a:t>
            </a:r>
            <a:r>
              <a:rPr sz="1100" spc="30" dirty="0">
                <a:solidFill>
                  <a:srgbClr val="000000"/>
                </a:solidFill>
                <a:latin typeface="微软雅黑" panose="020B0503020204020204" charset="-122"/>
                <a:ea typeface="微软雅黑" panose="020B0503020204020204" charset="-122"/>
                <a:cs typeface="微软雅黑" panose="020B0503020204020204" charset="-122"/>
              </a:rPr>
              <a:t>时处理步骤通常有以</a:t>
            </a:r>
            <a:r>
              <a:rPr sz="1100" spc="20" dirty="0">
                <a:solidFill>
                  <a:srgbClr val="000000"/>
                </a:solidFill>
                <a:latin typeface="微软雅黑" panose="020B0503020204020204" charset="-122"/>
                <a:ea typeface="微软雅黑" panose="020B0503020204020204" charset="-122"/>
                <a:cs typeface="微软雅黑" panose="020B0503020204020204" charset="-122"/>
              </a:rPr>
              <a:t>下</a:t>
            </a:r>
            <a:r>
              <a:rPr sz="1100" spc="0" dirty="0">
                <a:solidFill>
                  <a:srgbClr val="000000"/>
                </a:solidFill>
                <a:latin typeface="微软雅黑" panose="020B0503020204020204" charset="-122"/>
                <a:ea typeface="微软雅黑" panose="020B0503020204020204" charset="-122"/>
                <a:cs typeface="微软雅黑" panose="020B0503020204020204" charset="-122"/>
              </a:rPr>
              <a:t>几步。</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50000"/>
              </a:lnSpc>
              <a:spcBef>
                <a:spcPts val="210"/>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(1 )驻所(站 )联络员及应急值守人员接到或发现设备故障通知后 ，</a:t>
            </a:r>
            <a:r>
              <a:rPr sz="1100" spc="0" dirty="0">
                <a:solidFill>
                  <a:srgbClr val="000000"/>
                </a:solidFill>
                <a:latin typeface="微软雅黑" panose="020B0503020204020204" charset="-122"/>
                <a:ea typeface="微软雅黑" panose="020B0503020204020204" charset="-122"/>
                <a:cs typeface="微软雅黑" panose="020B0503020204020204" charset="-122"/>
              </a:rPr>
              <a:t>应在第一 时间内将 </a:t>
            </a:r>
            <a:r>
              <a:rPr sz="1100" spc="50" dirty="0">
                <a:solidFill>
                  <a:srgbClr val="000000"/>
                </a:solidFill>
                <a:latin typeface="微软雅黑" panose="020B0503020204020204" charset="-122"/>
                <a:ea typeface="微软雅黑" panose="020B0503020204020204" charset="-122"/>
                <a:cs typeface="微软雅黑" panose="020B0503020204020204" charset="-122"/>
              </a:rPr>
              <a:t>故障情况向安全生产指挥中心 、列车调度员报告 ，并加强与现场处置人员联系 </a:t>
            </a:r>
            <a:r>
              <a:rPr sz="1100" spc="3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按规定 </a:t>
            </a:r>
            <a:r>
              <a:rPr sz="1100" spc="30" dirty="0">
                <a:solidFill>
                  <a:srgbClr val="000000"/>
                </a:solidFill>
                <a:latin typeface="微软雅黑" panose="020B0503020204020204" charset="-122"/>
                <a:ea typeface="微软雅黑" panose="020B0503020204020204" charset="-122"/>
                <a:cs typeface="微软雅黑" panose="020B0503020204020204" charset="-122"/>
              </a:rPr>
              <a:t>停用故障设备 ，办理封锁(限速)上线申请 ，加强上下道人员</a:t>
            </a:r>
            <a:r>
              <a:rPr sz="1100" spc="20" dirty="0">
                <a:solidFill>
                  <a:srgbClr val="000000"/>
                </a:solidFill>
                <a:latin typeface="微软雅黑" panose="020B0503020204020204" charset="-122"/>
                <a:ea typeface="微软雅黑" panose="020B0503020204020204" charset="-122"/>
                <a:cs typeface="微软雅黑" panose="020B0503020204020204" charset="-122"/>
              </a:rPr>
              <a:t>的</a:t>
            </a:r>
            <a:r>
              <a:rPr sz="1100" spc="0" dirty="0">
                <a:solidFill>
                  <a:srgbClr val="000000"/>
                </a:solidFill>
                <a:latin typeface="微软雅黑" panose="020B0503020204020204" charset="-122"/>
                <a:ea typeface="微软雅黑" panose="020B0503020204020204" charset="-122"/>
                <a:cs typeface="微软雅黑" panose="020B0503020204020204" charset="-122"/>
              </a:rPr>
              <a:t>安全盯控。</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150000"/>
              </a:lnSpc>
            </a:pPr>
            <a:r>
              <a:rPr sz="1100" spc="50" dirty="0">
                <a:solidFill>
                  <a:srgbClr val="000000"/>
                </a:solidFill>
                <a:latin typeface="微软雅黑" panose="020B0503020204020204" charset="-122"/>
                <a:ea typeface="微软雅黑" panose="020B0503020204020204" charset="-122"/>
                <a:cs typeface="微软雅黑" panose="020B0503020204020204" charset="-122"/>
              </a:rPr>
              <a:t>(2)安全生产指挥中心接到故障报告后应立即启动行车设备故障应急处置预案</a:t>
            </a:r>
            <a:r>
              <a:rPr sz="1100" spc="20" dirty="0">
                <a:solidFill>
                  <a:srgbClr val="000000"/>
                </a:solidFill>
                <a:latin typeface="微软雅黑" panose="020B0503020204020204" charset="-122"/>
                <a:ea typeface="微软雅黑" panose="020B0503020204020204" charset="-122"/>
                <a:cs typeface="微软雅黑" panose="020B0503020204020204" charset="-122"/>
              </a:rPr>
              <a:t> </a:t>
            </a:r>
            <a:r>
              <a:rPr sz="1100" spc="0" dirty="0">
                <a:solidFill>
                  <a:srgbClr val="000000"/>
                </a:solidFill>
                <a:latin typeface="微软雅黑" panose="020B0503020204020204" charset="-122"/>
                <a:ea typeface="微软雅黑" panose="020B0503020204020204" charset="-122"/>
                <a:cs typeface="微软雅黑" panose="020B0503020204020204" charset="-122"/>
              </a:rPr>
              <a:t>，通知 </a:t>
            </a:r>
            <a:r>
              <a:rPr sz="1100" spc="60" dirty="0">
                <a:solidFill>
                  <a:srgbClr val="000000"/>
                </a:solidFill>
                <a:latin typeface="微软雅黑" panose="020B0503020204020204" charset="-122"/>
                <a:ea typeface="微软雅黑" panose="020B0503020204020204" charset="-122"/>
                <a:cs typeface="微软雅黑" panose="020B0503020204020204" charset="-122"/>
              </a:rPr>
              <a:t>设备管辖车间负责人或车间值班干部 ，汇报高铁部领导及专业部门相关负责</a:t>
            </a:r>
            <a:r>
              <a:rPr sz="1100" spc="10" dirty="0">
                <a:solidFill>
                  <a:srgbClr val="000000"/>
                </a:solidFill>
                <a:latin typeface="微软雅黑" panose="020B0503020204020204" charset="-122"/>
                <a:ea typeface="微软雅黑" panose="020B0503020204020204" charset="-122"/>
                <a:cs typeface="微软雅黑" panose="020B0503020204020204" charset="-122"/>
              </a:rPr>
              <a:t>人</a:t>
            </a:r>
            <a:r>
              <a:rPr sz="1100" spc="0" dirty="0">
                <a:solidFill>
                  <a:srgbClr val="000000"/>
                </a:solidFill>
                <a:latin typeface="微软雅黑" panose="020B0503020204020204" charset="-122"/>
                <a:ea typeface="微软雅黑" panose="020B0503020204020204" charset="-122"/>
                <a:cs typeface="微软雅黑" panose="020B0503020204020204" charset="-122"/>
              </a:rPr>
              <a:t>。 由车间 </a:t>
            </a:r>
            <a:r>
              <a:rPr sz="1100" spc="40" dirty="0">
                <a:solidFill>
                  <a:srgbClr val="000000"/>
                </a:solidFill>
                <a:latin typeface="微软雅黑" panose="020B0503020204020204" charset="-122"/>
                <a:ea typeface="微软雅黑" panose="020B0503020204020204" charset="-122"/>
                <a:cs typeface="微软雅黑" panose="020B0503020204020204" charset="-122"/>
              </a:rPr>
              <a:t>按规定通知工区相关人员 ，部 门 负责人通知相关专业技术人员。 安全生</a:t>
            </a:r>
            <a:r>
              <a:rPr sz="1100" spc="20" dirty="0">
                <a:solidFill>
                  <a:srgbClr val="000000"/>
                </a:solidFill>
                <a:latin typeface="微软雅黑" panose="020B0503020204020204" charset="-122"/>
                <a:ea typeface="微软雅黑" panose="020B0503020204020204" charset="-122"/>
                <a:cs typeface="微软雅黑" panose="020B0503020204020204" charset="-122"/>
              </a:rPr>
              <a:t>产</a:t>
            </a:r>
            <a:r>
              <a:rPr sz="1100" spc="0" dirty="0">
                <a:solidFill>
                  <a:srgbClr val="000000"/>
                </a:solidFill>
                <a:latin typeface="微软雅黑" panose="020B0503020204020204" charset="-122"/>
                <a:ea typeface="微软雅黑" panose="020B0503020204020204" charset="-122"/>
                <a:cs typeface="微软雅黑" panose="020B0503020204020204" charset="-122"/>
              </a:rPr>
              <a:t>指挥中心应加 </a:t>
            </a:r>
            <a:r>
              <a:rPr sz="1100" spc="60" dirty="0">
                <a:solidFill>
                  <a:srgbClr val="000000"/>
                </a:solidFill>
                <a:latin typeface="微软雅黑" panose="020B0503020204020204" charset="-122"/>
                <a:ea typeface="微软雅黑" panose="020B0503020204020204" charset="-122"/>
                <a:cs typeface="微软雅黑" panose="020B0503020204020204" charset="-122"/>
              </a:rPr>
              <a:t>强组织指挥 ，了解掌握现场处置进度及设备故障原因 ，指导驻所(站 ) </a:t>
            </a:r>
            <a:r>
              <a:rPr sz="1100" spc="60" dirty="0" err="1">
                <a:solidFill>
                  <a:srgbClr val="000000"/>
                </a:solidFill>
                <a:latin typeface="微软雅黑" panose="020B0503020204020204" charset="-122"/>
                <a:ea typeface="微软雅黑" panose="020B0503020204020204" charset="-122"/>
                <a:cs typeface="微软雅黑" panose="020B0503020204020204" charset="-122"/>
              </a:rPr>
              <a:t>联络员按</a:t>
            </a:r>
            <a:r>
              <a:rPr sz="1100" spc="40" dirty="0" err="1">
                <a:solidFill>
                  <a:srgbClr val="000000"/>
                </a:solidFill>
                <a:latin typeface="微软雅黑" panose="020B0503020204020204" charset="-122"/>
                <a:ea typeface="微软雅黑" panose="020B0503020204020204" charset="-122"/>
                <a:cs typeface="微软雅黑" panose="020B0503020204020204" charset="-122"/>
              </a:rPr>
              <a:t>规</a:t>
            </a:r>
            <a:r>
              <a:rPr sz="1100" spc="0" dirty="0" err="1">
                <a:solidFill>
                  <a:srgbClr val="000000"/>
                </a:solidFill>
                <a:latin typeface="微软雅黑" panose="020B0503020204020204" charset="-122"/>
                <a:ea typeface="微软雅黑" panose="020B0503020204020204" charset="-122"/>
                <a:cs typeface="微软雅黑" panose="020B0503020204020204" charset="-122"/>
              </a:rPr>
              <a:t>定登</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销记。</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50000"/>
              </a:lnSpc>
              <a:spcBef>
                <a:spcPts val="185"/>
              </a:spcBef>
            </a:pPr>
            <a:r>
              <a:rPr lang="en-US" altLang="zh-CN" sz="1100" spc="10" dirty="0">
                <a:solidFill>
                  <a:srgbClr val="000000"/>
                </a:solidFill>
                <a:latin typeface="微软雅黑" panose="020B0503020204020204" charset="-122"/>
                <a:ea typeface="微软雅黑" panose="020B0503020204020204" charset="-122"/>
                <a:cs typeface="微软雅黑" panose="020B0503020204020204" charset="-122"/>
              </a:rPr>
              <a:t>(3 )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故障处理完毕后，车</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间按照“行车设备故障信息速报表”要求及时上报故障处理过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程和行车设备故障原因，安全生产指挥中心填写“行车设备故障信息速报表”ꎬ 经分</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管</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领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导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专业部门负责人审核后，报相关业务处室。</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9400" algn="l" rtl="0" eaLnBrk="0">
              <a:lnSpc>
                <a:spcPct val="145000"/>
              </a:lnSpc>
              <a:spcBef>
                <a:spcPts val="115"/>
              </a:spcBef>
            </a:pP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259"/>
          <p:cNvPicPr>
            <a:picLocks noChangeAspect="1"/>
          </p:cNvPicPr>
          <p:nvPr/>
        </p:nvPicPr>
        <p:blipFill>
          <a:blip r:embed="rId5"/>
          <a:stretch>
            <a:fillRect/>
          </a:stretch>
        </p:blipFill>
        <p:spPr>
          <a:xfrm>
            <a:off x="160762" y="460980"/>
            <a:ext cx="1667520" cy="323383"/>
          </a:xfrm>
          <a:prstGeom prst="rect">
            <a:avLst/>
          </a:prstGeom>
        </p:spPr>
      </p:pic>
      <p:sp>
        <p:nvSpPr>
          <p:cNvPr id="6" name="textbox 265"/>
          <p:cNvSpPr/>
          <p:nvPr>
            <p:custDataLst>
              <p:tags r:id="rId6"/>
            </p:custDataLst>
          </p:nvPr>
        </p:nvSpPr>
        <p:spPr>
          <a:xfrm>
            <a:off x="160762" y="3429000"/>
            <a:ext cx="2555805" cy="841159"/>
          </a:xfrm>
          <a:prstGeom prst="rect">
            <a:avLst/>
          </a:prstGeom>
        </p:spPr>
        <p:txBody>
          <a:bodyPr vert="horz" wrap="square" lIns="0" tIns="0" rIns="0" bIns="0"/>
          <a:lstStyle/>
          <a:p>
            <a:pPr algn="l" rtl="0" eaLnBrk="0">
              <a:lnSpc>
                <a:spcPct val="87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0795" algn="l" rtl="0" eaLnBrk="0">
              <a:lnSpc>
                <a:spcPct val="119000"/>
              </a:lnSpc>
            </a:pPr>
            <a:r>
              <a:rPr sz="1200" spc="30" dirty="0">
                <a:solidFill>
                  <a:schemeClr val="dk1"/>
                </a:solidFill>
                <a:latin typeface="微软雅黑" panose="020B0503020204020204" charset="-122"/>
                <a:ea typeface="微软雅黑" panose="020B0503020204020204" charset="-122"/>
                <a:cs typeface="微软雅黑" panose="020B0503020204020204" charset="-122"/>
              </a:rPr>
              <a:t>1. 调制的过程有几种? </a:t>
            </a:r>
            <a:r>
              <a:rPr sz="1200" spc="0" dirty="0" err="1">
                <a:solidFill>
                  <a:schemeClr val="dk1"/>
                </a:solidFill>
                <a:latin typeface="微软雅黑" panose="020B0503020204020204" charset="-122"/>
                <a:ea typeface="微软雅黑" panose="020B0503020204020204" charset="-122"/>
                <a:cs typeface="微软雅黑" panose="020B0503020204020204" charset="-122"/>
              </a:rPr>
              <a:t>分别是什么</a:t>
            </a:r>
            <a:r>
              <a:rPr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sz="1200" spc="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0795" algn="l" rtl="0" eaLnBrk="0">
              <a:lnSpc>
                <a:spcPct val="119000"/>
              </a:lnSpc>
            </a:pPr>
            <a:r>
              <a:rPr sz="1200" spc="20" dirty="0">
                <a:solidFill>
                  <a:schemeClr val="dk1"/>
                </a:solidFill>
                <a:latin typeface="微软雅黑" panose="020B0503020204020204" charset="-122"/>
                <a:ea typeface="微软雅黑" panose="020B0503020204020204" charset="-122"/>
                <a:cs typeface="微软雅黑" panose="020B0503020204020204" charset="-122"/>
              </a:rPr>
              <a:t>2. 简述测量放大器的特</a:t>
            </a:r>
            <a:r>
              <a:rPr sz="1200" spc="0" dirty="0">
                <a:solidFill>
                  <a:schemeClr val="dk1"/>
                </a:solidFill>
                <a:latin typeface="微软雅黑" panose="020B0503020204020204" charset="-122"/>
                <a:ea typeface="微软雅黑" panose="020B0503020204020204" charset="-122"/>
                <a:cs typeface="微软雅黑" panose="020B0503020204020204" charset="-122"/>
              </a:rPr>
              <a:t>点。</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4605" algn="l" rtl="0" eaLnBrk="0">
              <a:lnSpc>
                <a:spcPct val="92000"/>
              </a:lnSpc>
              <a:spcBef>
                <a:spcPts val="0"/>
              </a:spcBef>
            </a:pPr>
            <a:r>
              <a:rPr sz="1200" spc="30" dirty="0">
                <a:solidFill>
                  <a:schemeClr val="dk1"/>
                </a:solidFill>
                <a:latin typeface="微软雅黑" panose="020B0503020204020204" charset="-122"/>
                <a:ea typeface="微软雅黑" panose="020B0503020204020204" charset="-122"/>
                <a:cs typeface="微软雅黑" panose="020B0503020204020204" charset="-122"/>
              </a:rPr>
              <a:t>3. 试分析 </a:t>
            </a:r>
            <a:r>
              <a:rPr sz="1200" spc="0" dirty="0">
                <a:solidFill>
                  <a:schemeClr val="dk1"/>
                </a:solidFill>
                <a:latin typeface="微软雅黑" panose="020B0503020204020204" charset="-122"/>
                <a:ea typeface="微软雅黑" panose="020B0503020204020204" charset="-122"/>
                <a:cs typeface="微软雅黑" panose="020B0503020204020204" charset="-122"/>
              </a:rPr>
              <a:t>A</a:t>
            </a:r>
            <a:r>
              <a:rPr sz="1200" spc="30" dirty="0">
                <a:solidFill>
                  <a:schemeClr val="dk1"/>
                </a:solidFill>
                <a:latin typeface="微软雅黑" panose="020B0503020204020204" charset="-122"/>
                <a:ea typeface="微软雅黑" panose="020B0503020204020204" charset="-122"/>
                <a:cs typeface="微软雅黑" panose="020B0503020204020204" charset="-122"/>
              </a:rPr>
              <a:t>/</a:t>
            </a:r>
            <a:r>
              <a:rPr sz="1200" spc="0" dirty="0">
                <a:solidFill>
                  <a:schemeClr val="dk1"/>
                </a:solidFill>
                <a:latin typeface="微软雅黑" panose="020B0503020204020204" charset="-122"/>
                <a:ea typeface="微软雅黑" panose="020B0503020204020204" charset="-122"/>
                <a:cs typeface="微软雅黑" panose="020B0503020204020204" charset="-122"/>
              </a:rPr>
              <a:t>D</a:t>
            </a:r>
            <a:r>
              <a:rPr sz="1200" spc="30" dirty="0">
                <a:solidFill>
                  <a:schemeClr val="dk1"/>
                </a:solidFill>
                <a:latin typeface="微软雅黑" panose="020B0503020204020204" charset="-122"/>
                <a:ea typeface="微软雅黑" panose="020B0503020204020204" charset="-122"/>
                <a:cs typeface="微软雅黑" panose="020B0503020204020204" charset="-122"/>
              </a:rPr>
              <a:t> 转</a:t>
            </a:r>
            <a:r>
              <a:rPr sz="1200" spc="0" dirty="0">
                <a:solidFill>
                  <a:schemeClr val="dk1"/>
                </a:solidFill>
                <a:latin typeface="微软雅黑" panose="020B0503020204020204" charset="-122"/>
                <a:ea typeface="微软雅黑" panose="020B0503020204020204" charset="-122"/>
                <a:cs typeface="微软雅黑" panose="020B0503020204020204" charset="-122"/>
              </a:rPr>
              <a:t>换的过程。</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266"/>
          <p:cNvPicPr>
            <a:picLocks noChangeAspect="1"/>
          </p:cNvPicPr>
          <p:nvPr/>
        </p:nvPicPr>
        <p:blipFill>
          <a:blip r:embed="rId7"/>
          <a:stretch>
            <a:fillRect/>
          </a:stretch>
        </p:blipFill>
        <p:spPr>
          <a:xfrm>
            <a:off x="160762" y="2886015"/>
            <a:ext cx="1494447" cy="245866"/>
          </a:xfrm>
          <a:prstGeom prst="rect">
            <a:avLst/>
          </a:prstGeom>
        </p:spPr>
      </p:pic>
      <p:sp>
        <p:nvSpPr>
          <p:cNvPr id="8" name="textbox 267"/>
          <p:cNvSpPr/>
          <p:nvPr>
            <p:custDataLst>
              <p:tags r:id="rId8"/>
            </p:custDataLst>
          </p:nvPr>
        </p:nvSpPr>
        <p:spPr>
          <a:xfrm>
            <a:off x="204097" y="56998"/>
            <a:ext cx="2299406" cy="293690"/>
          </a:xfrm>
          <a:prstGeom prst="rect">
            <a:avLst/>
          </a:prstGeom>
        </p:spPr>
        <p:txBody>
          <a:bodyPr vert="horz" wrap="square" lIns="0" tIns="0" rIns="0" bIns="0"/>
          <a:lstStyle/>
          <a:p>
            <a:pPr algn="l" rtl="0" eaLnBrk="0">
              <a:lnSpc>
                <a:spcPct val="82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第 10 章  检测系统的信号处</a:t>
            </a:r>
            <a:r>
              <a:rPr sz="110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100" spc="1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图片 12"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2" name="图片 1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6"/>
          <p:cNvSpPr/>
          <p:nvPr/>
        </p:nvSpPr>
        <p:spPr>
          <a:xfrm>
            <a:off x="-1" y="4046798"/>
            <a:ext cx="12174236" cy="2199639"/>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078355" algn="l" rtl="0" eaLnBrk="0">
              <a:lnSpc>
                <a:spcPts val="1375"/>
              </a:lnSpc>
            </a:pP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            图 </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spc="30" dirty="0">
                <a:solidFill>
                  <a:srgbClr val="000000"/>
                </a:solidFill>
                <a:latin typeface="微软雅黑" panose="020B0503020204020204" charset="-122"/>
                <a:ea typeface="微软雅黑" panose="020B0503020204020204" charset="-122"/>
                <a:cs typeface="微软雅黑" panose="020B0503020204020204" charset="-122"/>
              </a:rPr>
              <a:t>1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调幅</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波</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波形</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70000"/>
              </a:lnSpc>
            </a:pP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0000"/>
              </a:lnSpc>
              <a:spcBef>
                <a:spcPts val="305"/>
              </a:spcBef>
            </a:pPr>
            <a:r>
              <a:rPr sz="1100" spc="50" dirty="0">
                <a:solidFill>
                  <a:srgbClr val="000000"/>
                </a:solidFill>
                <a:latin typeface="微软雅黑" panose="020B0503020204020204" charset="-122"/>
                <a:ea typeface="微软雅黑" panose="020B0503020204020204" charset="-122"/>
                <a:cs typeface="微软雅黑" panose="020B0503020204020204" charset="-122"/>
              </a:rPr>
              <a:t>调制的过程包含以下三</a:t>
            </a:r>
            <a:r>
              <a:rPr sz="1100" spc="10" dirty="0">
                <a:solidFill>
                  <a:srgbClr val="000000"/>
                </a:solidFill>
                <a:latin typeface="微软雅黑" panose="020B0503020204020204" charset="-122"/>
                <a:ea typeface="微软雅黑" panose="020B0503020204020204" charset="-122"/>
                <a:cs typeface="微软雅黑" panose="020B0503020204020204" charset="-122"/>
              </a:rPr>
              <a:t>种</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8000"/>
              </a:lnSpc>
              <a:spcBef>
                <a:spcPts val="660"/>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(1)高频振荡的幅度受缓变信号控制时，称为调幅</a:t>
            </a:r>
            <a:r>
              <a:rPr sz="1100" spc="0" dirty="0">
                <a:solidFill>
                  <a:srgbClr val="000000"/>
                </a:solidFill>
                <a:latin typeface="微软雅黑" panose="020B0503020204020204" charset="-122"/>
                <a:ea typeface="微软雅黑" panose="020B0503020204020204" charset="-122"/>
                <a:cs typeface="微软雅黑" panose="020B0503020204020204" charset="-122"/>
              </a:rPr>
              <a:t>，以 AM 表示。</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8000"/>
              </a:lnSpc>
              <a:spcBef>
                <a:spcPts val="580"/>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(2)高频振荡的频率受缓变信号控制时，</a:t>
            </a:r>
            <a:r>
              <a:rPr sz="1100" spc="0" dirty="0">
                <a:solidFill>
                  <a:srgbClr val="000000"/>
                </a:solidFill>
                <a:latin typeface="微软雅黑" panose="020B0503020204020204" charset="-122"/>
                <a:ea typeface="微软雅黑" panose="020B0503020204020204" charset="-122"/>
                <a:cs typeface="微软雅黑" panose="020B0503020204020204" charset="-122"/>
              </a:rPr>
              <a:t>称为调频，以 FM 表示。</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8000"/>
              </a:lnSpc>
              <a:spcBef>
                <a:spcPts val="580"/>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(3)高频振荡的相位受缓变信号控制时，称</a:t>
            </a:r>
            <a:r>
              <a:rPr sz="1100" spc="0" dirty="0">
                <a:solidFill>
                  <a:srgbClr val="000000"/>
                </a:solidFill>
                <a:latin typeface="微软雅黑" panose="020B0503020204020204" charset="-122"/>
                <a:ea typeface="微软雅黑" panose="020B0503020204020204" charset="-122"/>
                <a:cs typeface="微软雅黑" panose="020B0503020204020204" charset="-122"/>
              </a:rPr>
              <a:t>为调相，以 PM 表示。</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1310"/>
              </a:lnSpc>
              <a:spcBef>
                <a:spcPts val="535"/>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2. 解调</a:t>
            </a:r>
            <a:r>
              <a:rPr sz="1100" spc="10" dirty="0">
                <a:solidFill>
                  <a:srgbClr val="000000"/>
                </a:solidFill>
                <a:latin typeface="微软雅黑" panose="020B0503020204020204" charset="-122"/>
                <a:ea typeface="微软雅黑" panose="020B0503020204020204" charset="-122"/>
                <a:cs typeface="微软雅黑" panose="020B0503020204020204" charset="-122"/>
              </a:rPr>
              <a:t>的</a:t>
            </a:r>
            <a:r>
              <a:rPr sz="1100" spc="0" dirty="0">
                <a:solidFill>
                  <a:srgbClr val="000000"/>
                </a:solidFill>
                <a:latin typeface="微软雅黑" panose="020B0503020204020204" charset="-122"/>
                <a:ea typeface="微软雅黑" panose="020B0503020204020204" charset="-122"/>
                <a:cs typeface="微软雅黑" panose="020B0503020204020204" charset="-122"/>
              </a:rPr>
              <a:t>概念</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29000"/>
              </a:lnSpc>
              <a:spcBef>
                <a:spcPts val="5"/>
              </a:spcBef>
            </a:pPr>
            <a:r>
              <a:rPr sz="1100" spc="50" dirty="0">
                <a:solidFill>
                  <a:srgbClr val="000000"/>
                </a:solidFill>
                <a:latin typeface="微软雅黑" panose="020B0503020204020204" charset="-122"/>
                <a:ea typeface="微软雅黑" panose="020B0503020204020204" charset="-122"/>
                <a:cs typeface="微软雅黑" panose="020B0503020204020204" charset="-122"/>
              </a:rPr>
              <a:t>从已经调制的信号中提取反映被测量值的测量信号，这一过程称为解调。 所</a:t>
            </a:r>
            <a:r>
              <a:rPr sz="1100" spc="0" dirty="0">
                <a:solidFill>
                  <a:srgbClr val="000000"/>
                </a:solidFill>
                <a:latin typeface="微软雅黑" panose="020B0503020204020204" charset="-122"/>
                <a:ea typeface="微软雅黑" panose="020B0503020204020204" charset="-122"/>
                <a:cs typeface="微软雅黑" panose="020B0503020204020204" charset="-122"/>
              </a:rPr>
              <a:t>谓解调 </a:t>
            </a:r>
            <a:r>
              <a:rPr sz="1100" spc="50" dirty="0">
                <a:solidFill>
                  <a:srgbClr val="000000"/>
                </a:solidFill>
                <a:latin typeface="微软雅黑" panose="020B0503020204020204" charset="-122"/>
                <a:ea typeface="微软雅黑" panose="020B0503020204020204" charset="-122"/>
                <a:cs typeface="微软雅黑" panose="020B0503020204020204" charset="-122"/>
              </a:rPr>
              <a:t>就是从已被放大和传输的，且有原来信号信息的高频信号中，把原来信号取出的</a:t>
            </a:r>
            <a:r>
              <a:rPr sz="1100" spc="20" dirty="0">
                <a:solidFill>
                  <a:srgbClr val="000000"/>
                </a:solidFill>
                <a:latin typeface="微软雅黑" panose="020B0503020204020204" charset="-122"/>
                <a:ea typeface="微软雅黑" panose="020B0503020204020204" charset="-122"/>
                <a:cs typeface="微软雅黑" panose="020B0503020204020204" charset="-122"/>
              </a:rPr>
              <a:t>过</a:t>
            </a:r>
            <a:r>
              <a:rPr sz="1100" spc="0" dirty="0">
                <a:solidFill>
                  <a:srgbClr val="000000"/>
                </a:solidFill>
                <a:latin typeface="微软雅黑" panose="020B0503020204020204" charset="-122"/>
                <a:ea typeface="微软雅黑" panose="020B0503020204020204" charset="-122"/>
                <a:cs typeface="微软雅黑" panose="020B0503020204020204" charset="-122"/>
              </a:rPr>
              <a:t>程。 </a:t>
            </a:r>
            <a:r>
              <a:rPr sz="1100" spc="30" dirty="0">
                <a:solidFill>
                  <a:srgbClr val="000000"/>
                </a:solidFill>
                <a:latin typeface="微软雅黑" panose="020B0503020204020204" charset="-122"/>
                <a:ea typeface="微软雅黑" panose="020B0503020204020204" charset="-122"/>
                <a:cs typeface="微软雅黑" panose="020B0503020204020204" charset="-122"/>
              </a:rPr>
              <a:t>解调的目的是恢复原来的信号。</a:t>
            </a:r>
            <a:endParaRPr lang="en-US" altLang="en-US" sz="1100" spc="3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7"/>
          <p:cNvSpPr/>
          <p:nvPr>
            <p:custDataLst>
              <p:tags r:id="rId5"/>
            </p:custDataLst>
          </p:nvPr>
        </p:nvSpPr>
        <p:spPr>
          <a:xfrm>
            <a:off x="17765" y="1253009"/>
            <a:ext cx="12174235" cy="1734820"/>
          </a:xfrm>
          <a:prstGeom prst="rect">
            <a:avLst/>
          </a:prstGeom>
        </p:spPr>
        <p:txBody>
          <a:bodyPr vert="horz" wrap="square" lIns="0" tIns="0" rIns="0" bIns="0"/>
          <a:lstStyle/>
          <a:p>
            <a:pPr algn="l" rtl="0" eaLnBrk="0">
              <a:lnSpc>
                <a:spcPct val="83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287020" algn="l" rtl="0" eaLnBrk="0">
              <a:lnSpc>
                <a:spcPts val="1310"/>
              </a:lnSpc>
            </a:pPr>
            <a:r>
              <a:rPr sz="1100" spc="-60" dirty="0">
                <a:solidFill>
                  <a:schemeClr val="dk1"/>
                </a:solidFill>
                <a:latin typeface="微软雅黑" panose="020B0503020204020204" charset="-122"/>
                <a:ea typeface="微软雅黑" panose="020B0503020204020204" charset="-122"/>
                <a:cs typeface="微软雅黑" panose="020B0503020204020204" charset="-122"/>
              </a:rPr>
              <a:t>1 . 调制的</a:t>
            </a:r>
            <a:r>
              <a:rPr sz="1100" spc="-50" dirty="0">
                <a:solidFill>
                  <a:schemeClr val="dk1"/>
                </a:solidFill>
                <a:latin typeface="微软雅黑" panose="020B0503020204020204" charset="-122"/>
                <a:ea typeface="微软雅黑" panose="020B0503020204020204" charset="-122"/>
                <a:cs typeface="微软雅黑" panose="020B0503020204020204" charset="-122"/>
              </a:rPr>
              <a:t>概</a:t>
            </a:r>
            <a:r>
              <a:rPr sz="1100" spc="0" dirty="0">
                <a:solidFill>
                  <a:schemeClr val="dk1"/>
                </a:solidFill>
                <a:latin typeface="微软雅黑" panose="020B0503020204020204" charset="-122"/>
                <a:ea typeface="微软雅黑" panose="020B0503020204020204" charset="-122"/>
                <a:cs typeface="微软雅黑" panose="020B0503020204020204" charset="-122"/>
              </a:rPr>
              <a:t>念</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33000"/>
              </a:lnSpc>
              <a:spcBef>
                <a:spcPts val="495"/>
              </a:spcBef>
            </a:pPr>
            <a:r>
              <a:rPr sz="1100" spc="50" dirty="0">
                <a:solidFill>
                  <a:schemeClr val="dk1"/>
                </a:solidFill>
                <a:latin typeface="微软雅黑" panose="020B0503020204020204" charset="-122"/>
                <a:ea typeface="微软雅黑" panose="020B0503020204020204" charset="-122"/>
                <a:cs typeface="微软雅黑" panose="020B0503020204020204" charset="-122"/>
              </a:rPr>
              <a:t>在被测信号上叠加一高频信号，将它从低频区推移到高频区，这样可以提</a:t>
            </a:r>
            <a:r>
              <a:rPr sz="1100" spc="30" dirty="0">
                <a:solidFill>
                  <a:schemeClr val="dk1"/>
                </a:solidFill>
                <a:latin typeface="微软雅黑" panose="020B0503020204020204" charset="-122"/>
                <a:ea typeface="微软雅黑" panose="020B0503020204020204" charset="-122"/>
                <a:cs typeface="微软雅黑" panose="020B0503020204020204" charset="-122"/>
              </a:rPr>
              <a:t>高</a:t>
            </a:r>
            <a:r>
              <a:rPr sz="1100" spc="0" dirty="0">
                <a:solidFill>
                  <a:schemeClr val="dk1"/>
                </a:solidFill>
                <a:latin typeface="微软雅黑" panose="020B0503020204020204" charset="-122"/>
                <a:ea typeface="微软雅黑" panose="020B0503020204020204" charset="-122"/>
                <a:cs typeface="微软雅黑" panose="020B0503020204020204" charset="-122"/>
              </a:rPr>
              <a:t>电路的 </a:t>
            </a:r>
            <a:r>
              <a:rPr sz="1100" spc="50" dirty="0">
                <a:solidFill>
                  <a:schemeClr val="dk1"/>
                </a:solidFill>
                <a:latin typeface="微软雅黑" panose="020B0503020204020204" charset="-122"/>
                <a:ea typeface="微软雅黑" panose="020B0503020204020204" charset="-122"/>
                <a:cs typeface="微软雅黑" panose="020B0503020204020204" charset="-122"/>
              </a:rPr>
              <a:t>抗干扰能力和信号的信噪比。 以一个高频正弦信号或脉冲信号作为载体，这个</a:t>
            </a:r>
            <a:r>
              <a:rPr sz="1100" spc="40" dirty="0">
                <a:solidFill>
                  <a:schemeClr val="dk1"/>
                </a:solidFill>
                <a:latin typeface="微软雅黑" panose="020B0503020204020204" charset="-122"/>
                <a:ea typeface="微软雅黑" panose="020B0503020204020204" charset="-122"/>
                <a:cs typeface="微软雅黑" panose="020B0503020204020204" charset="-122"/>
              </a:rPr>
              <a:t>载</a:t>
            </a:r>
            <a:r>
              <a:rPr sz="1100" spc="0" dirty="0">
                <a:solidFill>
                  <a:schemeClr val="dk1"/>
                </a:solidFill>
                <a:latin typeface="微软雅黑" panose="020B0503020204020204" charset="-122"/>
                <a:ea typeface="微软雅黑" panose="020B0503020204020204" charset="-122"/>
                <a:cs typeface="微软雅黑" panose="020B0503020204020204" charset="-122"/>
              </a:rPr>
              <a:t>体称为 </a:t>
            </a:r>
            <a:r>
              <a:rPr sz="1100" spc="40" dirty="0">
                <a:solidFill>
                  <a:schemeClr val="dk1"/>
                </a:solidFill>
                <a:latin typeface="微软雅黑" panose="020B0503020204020204" charset="-122"/>
                <a:ea typeface="微软雅黑" panose="020B0503020204020204" charset="-122"/>
                <a:cs typeface="微软雅黑" panose="020B0503020204020204" charset="-122"/>
              </a:rPr>
              <a:t>载波信号。 用来改变载波信号的某一参数，如幅值 、频率 、相位</a:t>
            </a:r>
            <a:r>
              <a:rPr sz="1100" spc="20" dirty="0">
                <a:solidFill>
                  <a:schemeClr val="dk1"/>
                </a:solidFill>
                <a:latin typeface="微软雅黑" panose="020B0503020204020204" charset="-122"/>
                <a:ea typeface="微软雅黑" panose="020B0503020204020204" charset="-122"/>
                <a:cs typeface="微软雅黑" panose="020B0503020204020204" charset="-122"/>
              </a:rPr>
              <a:t>的</a:t>
            </a:r>
            <a:r>
              <a:rPr sz="1100" spc="0" dirty="0">
                <a:solidFill>
                  <a:schemeClr val="dk1"/>
                </a:solidFill>
                <a:latin typeface="微软雅黑" panose="020B0503020204020204" charset="-122"/>
                <a:ea typeface="微软雅黑" panose="020B0503020204020204" charset="-122"/>
                <a:cs typeface="微软雅黑" panose="020B0503020204020204" charset="-122"/>
              </a:rPr>
              <a:t>信号称为调制信号。 </a:t>
            </a:r>
            <a:r>
              <a:rPr sz="1100" spc="30" dirty="0">
                <a:solidFill>
                  <a:schemeClr val="dk1"/>
                </a:solidFill>
                <a:latin typeface="微软雅黑" panose="020B0503020204020204" charset="-122"/>
                <a:ea typeface="微软雅黑" panose="020B0503020204020204" charset="-122"/>
                <a:cs typeface="微软雅黑" panose="020B0503020204020204" charset="-122"/>
              </a:rPr>
              <a:t>经过调制的载波信号称为已调信号。 已调信号一般都便于</a:t>
            </a:r>
            <a:r>
              <a:rPr sz="1100" spc="20" dirty="0">
                <a:solidFill>
                  <a:schemeClr val="dk1"/>
                </a:solidFill>
                <a:latin typeface="微软雅黑" panose="020B0503020204020204" charset="-122"/>
                <a:ea typeface="微软雅黑" panose="020B0503020204020204" charset="-122"/>
                <a:cs typeface="微软雅黑" panose="020B0503020204020204" charset="-122"/>
              </a:rPr>
              <a:t>放</a:t>
            </a:r>
            <a:r>
              <a:rPr sz="1100" spc="0" dirty="0">
                <a:solidFill>
                  <a:schemeClr val="dk1"/>
                </a:solidFill>
                <a:latin typeface="微软雅黑" panose="020B0503020204020204" charset="-122"/>
                <a:ea typeface="微软雅黑" panose="020B0503020204020204" charset="-122"/>
                <a:cs typeface="微软雅黑" panose="020B0503020204020204" charset="-122"/>
              </a:rPr>
              <a:t>大和传输。</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67335" algn="l" rtl="0" eaLnBrk="0">
              <a:lnSpc>
                <a:spcPct val="129000"/>
              </a:lnSpc>
              <a:spcBef>
                <a:spcPts val="5"/>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在信号调制中常以一个高频正弦信号作为载波信号。 正弦信号的三要</a:t>
            </a:r>
            <a:r>
              <a:rPr sz="1100" spc="30" dirty="0">
                <a:solidFill>
                  <a:schemeClr val="dk1"/>
                </a:solidFill>
                <a:latin typeface="微软雅黑" panose="020B0503020204020204" charset="-122"/>
                <a:ea typeface="微软雅黑" panose="020B0503020204020204" charset="-122"/>
                <a:cs typeface="微软雅黑" panose="020B0503020204020204" charset="-122"/>
              </a:rPr>
              <a:t>素</a:t>
            </a:r>
            <a:r>
              <a:rPr sz="1100" spc="0" dirty="0">
                <a:solidFill>
                  <a:schemeClr val="dk1"/>
                </a:solidFill>
                <a:latin typeface="微软雅黑" panose="020B0503020204020204" charset="-122"/>
                <a:ea typeface="微软雅黑" panose="020B0503020204020204" charset="-122"/>
                <a:cs typeface="微软雅黑" panose="020B0503020204020204" charset="-122"/>
              </a:rPr>
              <a:t>为幅值 、频 </a:t>
            </a:r>
            <a:r>
              <a:rPr sz="1100" spc="30" dirty="0">
                <a:solidFill>
                  <a:schemeClr val="dk1"/>
                </a:solidFill>
                <a:latin typeface="微软雅黑" panose="020B0503020204020204" charset="-122"/>
                <a:ea typeface="微软雅黑" panose="020B0503020204020204" charset="-122"/>
                <a:cs typeface="微软雅黑" panose="020B0503020204020204" charset="-122"/>
              </a:rPr>
              <a:t>率和相位，对这三个参数进行调制，分别称为调幅 、调频和调相，其波形分</a:t>
            </a:r>
            <a:r>
              <a:rPr sz="1100" spc="20" dirty="0">
                <a:solidFill>
                  <a:schemeClr val="dk1"/>
                </a:solidFill>
                <a:latin typeface="微软雅黑" panose="020B0503020204020204" charset="-122"/>
                <a:ea typeface="微软雅黑" panose="020B0503020204020204" charset="-122"/>
                <a:cs typeface="微软雅黑" panose="020B0503020204020204" charset="-122"/>
              </a:rPr>
              <a:t>别</a:t>
            </a:r>
            <a:r>
              <a:rPr sz="1100" spc="0" dirty="0">
                <a:solidFill>
                  <a:schemeClr val="dk1"/>
                </a:solidFill>
                <a:latin typeface="微软雅黑" panose="020B0503020204020204" charset="-122"/>
                <a:ea typeface="微软雅黑" panose="020B0503020204020204" charset="-122"/>
                <a:cs typeface="微软雅黑" panose="020B0503020204020204" charset="-122"/>
              </a:rPr>
              <a:t>称为调幅 </a:t>
            </a:r>
            <a:r>
              <a:rPr sz="1100" spc="-20" dirty="0">
                <a:solidFill>
                  <a:schemeClr val="dk1"/>
                </a:solidFill>
                <a:latin typeface="微软雅黑" panose="020B0503020204020204" charset="-122"/>
                <a:ea typeface="微软雅黑" panose="020B0503020204020204" charset="-122"/>
                <a:cs typeface="微软雅黑" panose="020B0503020204020204" charset="-122"/>
              </a:rPr>
              <a:t>波 、调频波和调相波。 调幅波波形如图 10－1 所示</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18"/>
          <p:cNvPicPr>
            <a:picLocks noChangeAspect="1"/>
          </p:cNvPicPr>
          <p:nvPr/>
        </p:nvPicPr>
        <p:blipFill>
          <a:blip r:embed="rId6"/>
          <a:stretch>
            <a:fillRect/>
          </a:stretch>
        </p:blipFill>
        <p:spPr>
          <a:xfrm>
            <a:off x="1739925" y="2723354"/>
            <a:ext cx="5124094" cy="1012990"/>
          </a:xfrm>
          <a:prstGeom prst="rect">
            <a:avLst/>
          </a:prstGeom>
        </p:spPr>
      </p:pic>
      <p:pic>
        <p:nvPicPr>
          <p:cNvPr id="6" name="picture 19"/>
          <p:cNvPicPr>
            <a:picLocks noChangeAspect="1"/>
          </p:cNvPicPr>
          <p:nvPr/>
        </p:nvPicPr>
        <p:blipFill>
          <a:blip r:embed="rId7"/>
          <a:stretch>
            <a:fillRect/>
          </a:stretch>
        </p:blipFill>
        <p:spPr>
          <a:xfrm>
            <a:off x="0" y="439420"/>
            <a:ext cx="5184775" cy="294640"/>
          </a:xfrm>
          <a:prstGeom prst="rect">
            <a:avLst/>
          </a:prstGeom>
        </p:spPr>
      </p:pic>
      <p:sp>
        <p:nvSpPr>
          <p:cNvPr id="7" name="textbox 20"/>
          <p:cNvSpPr/>
          <p:nvPr>
            <p:custDataLst>
              <p:tags r:id="rId8"/>
            </p:custDataLst>
          </p:nvPr>
        </p:nvSpPr>
        <p:spPr>
          <a:xfrm>
            <a:off x="-12700" y="426720"/>
            <a:ext cx="5210175" cy="342900"/>
          </a:xfrm>
          <a:prstGeom prst="rect">
            <a:avLst/>
          </a:prstGeom>
        </p:spPr>
        <p:txBody>
          <a:bodyPr vert="horz" wrap="square" lIns="0" tIns="0" rIns="0" bIns="0"/>
          <a:lstStyle/>
          <a:p>
            <a:pPr algn="l" rtl="0" eaLnBrk="0">
              <a:lnSpc>
                <a:spcPct val="119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03505" algn="l" rtl="0" eaLnBrk="0">
              <a:lnSpc>
                <a:spcPct val="93000"/>
              </a:lnSpc>
              <a:spcBef>
                <a:spcPts val="5"/>
              </a:spcBef>
            </a:pPr>
            <a:r>
              <a:rPr sz="1300" spc="70" dirty="0">
                <a:solidFill>
                  <a:schemeClr val="dk1"/>
                </a:solidFill>
                <a:latin typeface="微软雅黑" panose="020B0503020204020204" charset="-122"/>
                <a:ea typeface="微软雅黑" panose="020B0503020204020204" charset="-122"/>
                <a:cs typeface="微软雅黑" panose="020B0503020204020204" charset="-122"/>
              </a:rPr>
              <a:t>10. 1  调制与解</a:t>
            </a:r>
            <a:r>
              <a:rPr sz="1300" spc="20" dirty="0">
                <a:solidFill>
                  <a:schemeClr val="dk1"/>
                </a:solidFill>
                <a:latin typeface="微软雅黑" panose="020B0503020204020204" charset="-122"/>
                <a:ea typeface="微软雅黑" panose="020B0503020204020204" charset="-122"/>
                <a:cs typeface="微软雅黑" panose="020B0503020204020204" charset="-122"/>
              </a:rPr>
              <a:t>调</a:t>
            </a:r>
            <a:endParaRPr lang="en-US" altLang="en-US" sz="13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22"/>
          <p:cNvSpPr/>
          <p:nvPr>
            <p:custDataLst>
              <p:tags r:id="rId9"/>
            </p:custDataLst>
          </p:nvPr>
        </p:nvSpPr>
        <p:spPr>
          <a:xfrm>
            <a:off x="17765" y="840038"/>
            <a:ext cx="2020570" cy="194310"/>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30" dirty="0">
                <a:solidFill>
                  <a:schemeClr val="dk1"/>
                </a:solidFill>
                <a:latin typeface="微软雅黑" panose="020B0503020204020204" charset="-122"/>
                <a:ea typeface="微软雅黑" panose="020B0503020204020204" charset="-122"/>
                <a:cs typeface="微软雅黑" panose="020B0503020204020204" charset="-122"/>
              </a:rPr>
              <a:t>10. 1 . 1  调制与解调</a:t>
            </a:r>
            <a:r>
              <a:rPr sz="1200" spc="-20" dirty="0">
                <a:solidFill>
                  <a:schemeClr val="dk1"/>
                </a:solidFill>
                <a:latin typeface="微软雅黑" panose="020B0503020204020204" charset="-122"/>
                <a:ea typeface="微软雅黑" panose="020B0503020204020204" charset="-122"/>
                <a:cs typeface="微软雅黑" panose="020B0503020204020204" charset="-122"/>
              </a:rPr>
              <a:t>的</a:t>
            </a:r>
            <a:r>
              <a:rPr sz="1200" spc="0" dirty="0">
                <a:solidFill>
                  <a:schemeClr val="dk1"/>
                </a:solidFill>
                <a:latin typeface="微软雅黑" panose="020B0503020204020204" charset="-122"/>
                <a:ea typeface="微软雅黑" panose="020B0503020204020204" charset="-122"/>
                <a:cs typeface="微软雅黑" panose="020B0503020204020204" charset="-122"/>
              </a:rPr>
              <a:t>概念</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23"/>
          <p:cNvSpPr/>
          <p:nvPr>
            <p:custDataLst>
              <p:tags r:id="rId10"/>
            </p:custDataLst>
          </p:nvPr>
        </p:nvSpPr>
        <p:spPr>
          <a:xfrm>
            <a:off x="131431" y="121614"/>
            <a:ext cx="1906904" cy="170179"/>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第 10 章  检测系统的信号处</a:t>
            </a:r>
            <a:r>
              <a:rPr sz="100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000" spc="1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2" name="图片 1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7"/>
          <p:cNvSpPr/>
          <p:nvPr/>
        </p:nvSpPr>
        <p:spPr>
          <a:xfrm>
            <a:off x="5112694" y="4189911"/>
            <a:ext cx="6878201" cy="2480383"/>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ct val="97000"/>
              </a:lnSpc>
              <a:spcBef>
                <a:spcPts val="815"/>
              </a:spcBef>
            </a:pPr>
            <a:r>
              <a:rPr lang="en-US" altLang="zh-CN" sz="1200" spc="4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包络检</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波</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1000"/>
              </a:lnSpc>
            </a:pP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34000"/>
              </a:lnSpc>
              <a:spcBef>
                <a:spcPts val="0"/>
              </a:spcBef>
            </a:pPr>
            <a:r>
              <a:rPr sz="1200" spc="60" dirty="0">
                <a:solidFill>
                  <a:srgbClr val="000000"/>
                </a:solidFill>
                <a:latin typeface="微软雅黑" panose="020B0503020204020204" charset="-122"/>
                <a:ea typeface="微软雅黑" panose="020B0503020204020204" charset="-122"/>
                <a:cs typeface="微软雅黑" panose="020B0503020204020204" charset="-122"/>
              </a:rPr>
              <a:t>包络检波是一种对调幅信号进行解调的方法，其原理是利用二极管所具有的单向</a:t>
            </a:r>
            <a:r>
              <a:rPr sz="1200" spc="40" dirty="0">
                <a:solidFill>
                  <a:srgbClr val="000000"/>
                </a:solidFill>
                <a:latin typeface="微软雅黑" panose="020B0503020204020204" charset="-122"/>
                <a:ea typeface="微软雅黑" panose="020B0503020204020204" charset="-122"/>
                <a:cs typeface="微软雅黑" panose="020B0503020204020204" charset="-122"/>
              </a:rPr>
              <a:t>导</a:t>
            </a:r>
            <a:r>
              <a:rPr sz="1200" spc="0" dirty="0">
                <a:solidFill>
                  <a:srgbClr val="000000"/>
                </a:solidFill>
                <a:latin typeface="微软雅黑" panose="020B0503020204020204" charset="-122"/>
                <a:ea typeface="微软雅黑" panose="020B0503020204020204" charset="-122"/>
                <a:cs typeface="微软雅黑" panose="020B0503020204020204" charset="-122"/>
              </a:rPr>
              <a:t> </a:t>
            </a:r>
            <a:r>
              <a:rPr sz="1200" spc="40" dirty="0">
                <a:solidFill>
                  <a:srgbClr val="000000"/>
                </a:solidFill>
                <a:latin typeface="微软雅黑" panose="020B0503020204020204" charset="-122"/>
                <a:ea typeface="微软雅黑" panose="020B0503020204020204" charset="-122"/>
                <a:cs typeface="微软雅黑" panose="020B0503020204020204" charset="-122"/>
              </a:rPr>
              <a:t>电性，截去调幅信号的下半部，再用滤波器滤除其高频成分，从而得到</a:t>
            </a:r>
            <a:r>
              <a:rPr sz="1200" spc="30" dirty="0">
                <a:solidFill>
                  <a:srgbClr val="000000"/>
                </a:solidFill>
                <a:latin typeface="微软雅黑" panose="020B0503020204020204" charset="-122"/>
                <a:ea typeface="微软雅黑" panose="020B0503020204020204" charset="-122"/>
                <a:cs typeface="微软雅黑" panose="020B0503020204020204" charset="-122"/>
              </a:rPr>
              <a:t>按</a:t>
            </a:r>
            <a:r>
              <a:rPr sz="1200" spc="0" dirty="0">
                <a:solidFill>
                  <a:srgbClr val="000000"/>
                </a:solidFill>
                <a:latin typeface="微软雅黑" panose="020B0503020204020204" charset="-122"/>
                <a:ea typeface="微软雅黑" panose="020B0503020204020204" charset="-122"/>
                <a:cs typeface="微软雅黑" panose="020B0503020204020204" charset="-122"/>
              </a:rPr>
              <a:t>调幅信号包络 </a:t>
            </a:r>
            <a:r>
              <a:rPr sz="1200" spc="20" dirty="0">
                <a:solidFill>
                  <a:srgbClr val="000000"/>
                </a:solidFill>
                <a:latin typeface="微软雅黑" panose="020B0503020204020204" charset="-122"/>
                <a:ea typeface="微软雅黑" panose="020B0503020204020204" charset="-122"/>
                <a:cs typeface="微软雅黑" panose="020B0503020204020204" charset="-122"/>
              </a:rPr>
              <a:t>线变化的调制信号，包络检波如图 10－4 所示，采用二</a:t>
            </a:r>
            <a:r>
              <a:rPr sz="1200" spc="10" dirty="0">
                <a:solidFill>
                  <a:srgbClr val="000000"/>
                </a:solidFill>
                <a:latin typeface="微软雅黑" panose="020B0503020204020204" charset="-122"/>
                <a:ea typeface="微软雅黑" panose="020B0503020204020204" charset="-122"/>
                <a:cs typeface="微软雅黑" panose="020B0503020204020204" charset="-122"/>
              </a:rPr>
              <a:t>极</a:t>
            </a:r>
            <a:r>
              <a:rPr sz="1200" spc="0" dirty="0">
                <a:solidFill>
                  <a:srgbClr val="000000"/>
                </a:solidFill>
                <a:latin typeface="微软雅黑" panose="020B0503020204020204" charset="-122"/>
                <a:ea typeface="微软雅黑" panose="020B0503020204020204" charset="-122"/>
                <a:cs typeface="微软雅黑" panose="020B0503020204020204" charset="-122"/>
              </a:rPr>
              <a:t>管作为整流元件的包络检波电路 </a:t>
            </a:r>
            <a:r>
              <a:rPr sz="1200" spc="-10" dirty="0">
                <a:solidFill>
                  <a:srgbClr val="000000"/>
                </a:solidFill>
                <a:latin typeface="微软雅黑" panose="020B0503020204020204" charset="-122"/>
                <a:ea typeface="微软雅黑" panose="020B0503020204020204" charset="-122"/>
                <a:cs typeface="微软雅黑" panose="020B0503020204020204" charset="-122"/>
              </a:rPr>
              <a:t>如图 10－5 所示，采用晶体管作为整流元件的包络检波电路如图 10－6 所示。</a:t>
            </a:r>
            <a:endParaRPr lang="en-US" altLang="en-US" sz="1200" spc="-1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8"/>
          <p:cNvSpPr/>
          <p:nvPr>
            <p:custDataLst>
              <p:tags r:id="rId5"/>
            </p:custDataLst>
          </p:nvPr>
        </p:nvSpPr>
        <p:spPr>
          <a:xfrm>
            <a:off x="103555" y="2675059"/>
            <a:ext cx="11821352" cy="1339850"/>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066290" algn="l" rtl="0" eaLnBrk="0">
              <a:lnSpc>
                <a:spcPts val="1375"/>
              </a:lnSpc>
            </a:pPr>
            <a:r>
              <a:rPr lang="en-US"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图 10－2  调幅</a:t>
            </a:r>
            <a:r>
              <a:rPr sz="1000" spc="2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原理</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65430" algn="l" rtl="0" eaLnBrk="0">
              <a:lnSpc>
                <a:spcPts val="1310"/>
              </a:lnSpc>
              <a:spcBef>
                <a:spcPts val="780"/>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2. 幅值解</a:t>
            </a:r>
            <a:r>
              <a:rPr sz="1100" spc="0" dirty="0">
                <a:solidFill>
                  <a:schemeClr val="dk1"/>
                </a:solidFill>
                <a:latin typeface="微软雅黑" panose="020B0503020204020204" charset="-122"/>
                <a:ea typeface="微软雅黑" panose="020B0503020204020204" charset="-122"/>
                <a:cs typeface="微软雅黑" panose="020B0503020204020204" charset="-122"/>
              </a:rPr>
              <a:t>调</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54000" algn="l" rtl="0" eaLnBrk="0">
              <a:lnSpc>
                <a:spcPct val="120000"/>
              </a:lnSpc>
              <a:spcBef>
                <a:spcPts val="495"/>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从已调信号中检测出调制信号的过程称为幅值解调或检波。 检波是为了恢复被调</a:t>
            </a:r>
            <a:r>
              <a:rPr sz="1100" spc="50" dirty="0">
                <a:solidFill>
                  <a:schemeClr val="dk1"/>
                </a:solidFill>
                <a:latin typeface="微软雅黑" panose="020B0503020204020204" charset="-122"/>
                <a:ea typeface="微软雅黑" panose="020B0503020204020204" charset="-122"/>
                <a:cs typeface="微软雅黑" panose="020B0503020204020204" charset="-122"/>
              </a:rPr>
              <a:t>制</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30" dirty="0">
                <a:solidFill>
                  <a:schemeClr val="dk1"/>
                </a:solidFill>
                <a:latin typeface="微软雅黑" panose="020B0503020204020204" charset="-122"/>
                <a:ea typeface="微软雅黑" panose="020B0503020204020204" charset="-122"/>
                <a:cs typeface="微软雅黑" panose="020B0503020204020204" charset="-122"/>
              </a:rPr>
              <a:t>的信号。</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68605" algn="l" rtl="0" eaLnBrk="0">
              <a:lnSpc>
                <a:spcPct val="92000"/>
              </a:lnSpc>
              <a:spcBef>
                <a:spcPts val="645"/>
              </a:spcBef>
            </a:pPr>
            <a:r>
              <a:rPr sz="1100" spc="40" dirty="0">
                <a:solidFill>
                  <a:schemeClr val="dk1"/>
                </a:solidFill>
                <a:latin typeface="微软雅黑" panose="020B0503020204020204" charset="-122"/>
                <a:ea typeface="微软雅黑" panose="020B0503020204020204" charset="-122"/>
                <a:cs typeface="微软雅黑" panose="020B0503020204020204" charset="-122"/>
              </a:rPr>
              <a:t>最常见的检波方法是包络检波和相敏</a:t>
            </a:r>
            <a:r>
              <a:rPr sz="1100" spc="20" dirty="0">
                <a:solidFill>
                  <a:schemeClr val="dk1"/>
                </a:solidFill>
                <a:latin typeface="微软雅黑" panose="020B0503020204020204" charset="-122"/>
                <a:ea typeface="微软雅黑" panose="020B0503020204020204" charset="-122"/>
                <a:cs typeface="微软雅黑" panose="020B0503020204020204" charset="-122"/>
              </a:rPr>
              <a:t>检</a:t>
            </a:r>
            <a:r>
              <a:rPr sz="1100" spc="0" dirty="0">
                <a:solidFill>
                  <a:schemeClr val="dk1"/>
                </a:solidFill>
                <a:latin typeface="微软雅黑" panose="020B0503020204020204" charset="-122"/>
                <a:ea typeface="微软雅黑" panose="020B0503020204020204" charset="-122"/>
                <a:cs typeface="微软雅黑" panose="020B0503020204020204" charset="-122"/>
              </a:rPr>
              <a:t>波。</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268605" algn="l" rtl="0" eaLnBrk="0">
              <a:lnSpc>
                <a:spcPct val="93000"/>
              </a:lnSpc>
            </a:pPr>
            <a:r>
              <a:rPr sz="1100" spc="10" dirty="0">
                <a:solidFill>
                  <a:schemeClr val="dk1"/>
                </a:solidFill>
                <a:latin typeface="微软雅黑" panose="020B0503020204020204" charset="-122"/>
                <a:ea typeface="微软雅黑" panose="020B0503020204020204" charset="-122"/>
                <a:cs typeface="微软雅黑" panose="020B0503020204020204" charset="-122"/>
              </a:rPr>
              <a:t>调制信号叠加偏置后的调</a:t>
            </a:r>
            <a:r>
              <a:rPr sz="1100" spc="0" dirty="0">
                <a:solidFill>
                  <a:schemeClr val="dk1"/>
                </a:solidFill>
                <a:latin typeface="微软雅黑" panose="020B0503020204020204" charset="-122"/>
                <a:ea typeface="微软雅黑" panose="020B0503020204020204" charset="-122"/>
                <a:cs typeface="微软雅黑" panose="020B0503020204020204" charset="-122"/>
              </a:rPr>
              <a:t>幅信号如图 10－3 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29"/>
          <p:cNvPicPr>
            <a:picLocks noChangeAspect="1"/>
          </p:cNvPicPr>
          <p:nvPr/>
        </p:nvPicPr>
        <p:blipFill>
          <a:blip r:embed="rId6"/>
          <a:stretch>
            <a:fillRect/>
          </a:stretch>
        </p:blipFill>
        <p:spPr>
          <a:xfrm>
            <a:off x="974477" y="4014909"/>
            <a:ext cx="3121532" cy="2033371"/>
          </a:xfrm>
          <a:prstGeom prst="rect">
            <a:avLst/>
          </a:prstGeom>
        </p:spPr>
      </p:pic>
      <p:sp>
        <p:nvSpPr>
          <p:cNvPr id="5" name="textbox 30"/>
          <p:cNvSpPr/>
          <p:nvPr>
            <p:custDataLst>
              <p:tags r:id="rId7"/>
            </p:custDataLst>
          </p:nvPr>
        </p:nvSpPr>
        <p:spPr>
          <a:xfrm>
            <a:off x="-136326" y="1015394"/>
            <a:ext cx="12061233" cy="626744"/>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ts val="1310"/>
              </a:lnSpc>
            </a:pPr>
            <a:r>
              <a:rPr sz="1100" spc="-70" dirty="0">
                <a:solidFill>
                  <a:schemeClr val="dk1"/>
                </a:solidFill>
                <a:latin typeface="微软雅黑" panose="020B0503020204020204" charset="-122"/>
                <a:ea typeface="微软雅黑" panose="020B0503020204020204" charset="-122"/>
                <a:cs typeface="微软雅黑" panose="020B0503020204020204" charset="-122"/>
              </a:rPr>
              <a:t>1 . 幅值调</a:t>
            </a:r>
            <a:r>
              <a:rPr sz="1100" spc="-30" dirty="0">
                <a:solidFill>
                  <a:schemeClr val="dk1"/>
                </a:solidFill>
                <a:latin typeface="微软雅黑" panose="020B0503020204020204" charset="-122"/>
                <a:ea typeface="微软雅黑" panose="020B0503020204020204" charset="-122"/>
                <a:cs typeface="微软雅黑" panose="020B0503020204020204" charset="-122"/>
              </a:rPr>
              <a:t>制</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4955" algn="l" rtl="0" eaLnBrk="0">
              <a:lnSpc>
                <a:spcPct val="122000"/>
              </a:lnSpc>
              <a:spcBef>
                <a:spcPts val="0"/>
              </a:spcBef>
            </a:pPr>
            <a:r>
              <a:rPr sz="1100" spc="30" dirty="0">
                <a:solidFill>
                  <a:schemeClr val="dk1"/>
                </a:solidFill>
                <a:latin typeface="微软雅黑" panose="020B0503020204020204" charset="-122"/>
                <a:ea typeface="微软雅黑" panose="020B0503020204020204" charset="-122"/>
                <a:cs typeface="微软雅黑" panose="020B0503020204020204" charset="-122"/>
              </a:rPr>
              <a:t>幅值调制简称为调幅，是指将一个载波信号(简谐信号)与调制信号(测试信号)相乘</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spc="10" dirty="0">
                <a:solidFill>
                  <a:schemeClr val="dk1"/>
                </a:solidFill>
                <a:latin typeface="微软雅黑" panose="020B0503020204020204" charset="-122"/>
                <a:ea typeface="微软雅黑" panose="020B0503020204020204" charset="-122"/>
                <a:cs typeface="微软雅黑" panose="020B0503020204020204" charset="-122"/>
              </a:rPr>
              <a:t>使载波信号随调制</a:t>
            </a:r>
            <a:r>
              <a:rPr sz="1100" spc="0" dirty="0">
                <a:solidFill>
                  <a:schemeClr val="dk1"/>
                </a:solidFill>
                <a:latin typeface="微软雅黑" panose="020B0503020204020204" charset="-122"/>
                <a:ea typeface="微软雅黑" panose="020B0503020204020204" charset="-122"/>
                <a:cs typeface="微软雅黑" panose="020B0503020204020204" charset="-122"/>
              </a:rPr>
              <a:t>信号的变化而变化，调幅的原理如图 10－2 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31"/>
          <p:cNvPicPr>
            <a:picLocks noChangeAspect="1"/>
          </p:cNvPicPr>
          <p:nvPr/>
        </p:nvPicPr>
        <p:blipFill>
          <a:blip r:embed="rId8"/>
          <a:stretch>
            <a:fillRect/>
          </a:stretch>
        </p:blipFill>
        <p:spPr>
          <a:xfrm>
            <a:off x="3079323" y="1689174"/>
            <a:ext cx="2033371" cy="810882"/>
          </a:xfrm>
          <a:prstGeom prst="rect">
            <a:avLst/>
          </a:prstGeom>
        </p:spPr>
      </p:pic>
      <p:sp>
        <p:nvSpPr>
          <p:cNvPr id="7" name="textbox 34"/>
          <p:cNvSpPr/>
          <p:nvPr>
            <p:custDataLst>
              <p:tags r:id="rId9"/>
            </p:custDataLst>
          </p:nvPr>
        </p:nvSpPr>
        <p:spPr>
          <a:xfrm>
            <a:off x="0" y="600364"/>
            <a:ext cx="2601798" cy="173296"/>
          </a:xfrm>
          <a:prstGeom prst="rect">
            <a:avLst/>
          </a:prstGeom>
        </p:spPr>
        <p:txBody>
          <a:bodyPr vert="horz" wrap="square" lIns="0" tIns="0" rIns="0" bIns="0"/>
          <a:lstStyle/>
          <a:p>
            <a:pPr algn="l" rtl="0" eaLnBrk="0">
              <a:lnSpc>
                <a:spcPct val="87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400" spc="-30" dirty="0">
                <a:solidFill>
                  <a:schemeClr val="dk1"/>
                </a:solidFill>
                <a:latin typeface="微软雅黑" panose="020B0503020204020204" charset="-122"/>
                <a:ea typeface="微软雅黑" panose="020B0503020204020204" charset="-122"/>
                <a:cs typeface="微软雅黑" panose="020B0503020204020204" charset="-122"/>
              </a:rPr>
              <a:t>10. 1 . 2  幅值</a:t>
            </a:r>
            <a:r>
              <a:rPr sz="1400" spc="-20" dirty="0">
                <a:solidFill>
                  <a:schemeClr val="dk1"/>
                </a:solidFill>
                <a:latin typeface="微软雅黑" panose="020B0503020204020204" charset="-122"/>
                <a:ea typeface="微软雅黑" panose="020B0503020204020204" charset="-122"/>
                <a:cs typeface="微软雅黑" panose="020B0503020204020204" charset="-122"/>
              </a:rPr>
              <a:t>调</a:t>
            </a:r>
            <a:r>
              <a:rPr sz="1400" spc="0" dirty="0">
                <a:solidFill>
                  <a:schemeClr val="dk1"/>
                </a:solidFill>
                <a:latin typeface="微软雅黑" panose="020B0503020204020204" charset="-122"/>
                <a:ea typeface="微软雅黑" panose="020B0503020204020204" charset="-122"/>
                <a:cs typeface="微软雅黑" panose="020B0503020204020204" charset="-122"/>
              </a:rPr>
              <a:t>制与幅值解调</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33"/>
          <p:cNvSpPr/>
          <p:nvPr>
            <p:custDataLst>
              <p:tags r:id="rId10"/>
            </p:custDataLst>
          </p:nvPr>
        </p:nvSpPr>
        <p:spPr>
          <a:xfrm>
            <a:off x="-13970" y="78740"/>
            <a:ext cx="6629400" cy="535940"/>
          </a:xfrm>
          <a:prstGeom prst="rect">
            <a:avLst/>
          </a:prstGeom>
        </p:spPr>
        <p:txBody>
          <a:bodyPr vert="horz" wrap="square" lIns="0" tIns="0" rIns="0" bIns="0"/>
          <a:lstStyle/>
          <a:p>
            <a:pPr algn="l" rtl="0" eaLnBrk="0">
              <a:lnSpc>
                <a:spcPct val="129000"/>
              </a:lnSpc>
            </a:pPr>
            <a:endParaRPr lang="en-US" altLang="en-US" sz="300" dirty="0">
              <a:solidFill>
                <a:schemeClr val="dk1"/>
              </a:solidFill>
              <a:latin typeface="微软雅黑" panose="020B0503020204020204" charset="-122"/>
              <a:ea typeface="微软雅黑" panose="020B0503020204020204" charset="-122"/>
            </a:endParaRPr>
          </a:p>
          <a:p>
            <a:pPr marL="86995" algn="l" rtl="0" eaLnBrk="0">
              <a:lnSpc>
                <a:spcPct val="95000"/>
              </a:lnSpc>
            </a:pPr>
            <a:r>
              <a:rPr sz="140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40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400" spc="2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13" name="文本框 12"/>
          <p:cNvSpPr txBox="1"/>
          <p:nvPr>
            <p:custDataLst>
              <p:tags r:id="rId11"/>
            </p:custDataLst>
          </p:nvPr>
        </p:nvSpPr>
        <p:spPr>
          <a:xfrm>
            <a:off x="-496255" y="6193241"/>
            <a:ext cx="5608949" cy="463550"/>
          </a:xfrm>
          <a:prstGeom prst="rect">
            <a:avLst/>
          </a:prstGeom>
          <a:noFill/>
        </p:spPr>
        <p:txBody>
          <a:bodyPr wrap="square" rtlCol="0">
            <a:spAutoFit/>
          </a:bodyPr>
          <a:lstStyle/>
          <a:p>
            <a:pPr marL="1560195" marR="0" lvl="0" indent="0" algn="l" defTabSz="914400" rtl="0" eaLnBrk="0" fontAlgn="auto" latinLnBrk="0" hangingPunct="1">
              <a:lnSpc>
                <a:spcPts val="1375"/>
              </a:lnSpc>
              <a:spcBef>
                <a:spcPts val="0"/>
              </a:spcBef>
              <a:spcAft>
                <a:spcPts val="0"/>
              </a:spcAft>
              <a:buClrTx/>
              <a:buSzTx/>
              <a:buFontTx/>
              <a:buNone/>
            </a:pPr>
            <a:r>
              <a:rPr kumimoji="0" lang="zh-CN" altLang="en-US" sz="1050" b="0" i="0" u="none" strike="noStrike" kern="1200" cap="none" spc="6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图 </a:t>
            </a:r>
            <a:r>
              <a:rPr kumimoji="0" lang="en-US" altLang="zh-CN" sz="1050" b="0" i="0" u="none" strike="noStrike" kern="1200" cap="none" spc="6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1050" b="0" i="0" u="none" strike="noStrike" kern="1200" cap="none" spc="6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1050" b="0" i="0" u="none" strike="noStrike" kern="1200" cap="none" spc="6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3  </a:t>
            </a:r>
            <a:r>
              <a:rPr kumimoji="0" lang="zh-CN" altLang="en-US" sz="1050" b="0" i="0" u="none" strike="noStrike" kern="1200" cap="none" spc="6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调制信号叠加偏置后的调幅</a:t>
            </a:r>
            <a:r>
              <a:rPr kumimoji="0" lang="zh-CN" altLang="en-US" sz="1050" b="0" i="0" u="none" strike="noStrike" kern="1200" cap="none" spc="4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信</a:t>
            </a:r>
            <a:r>
              <a:rPr kumimoji="0" lang="zh-CN" altLang="en-US" sz="105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号</a:t>
            </a:r>
            <a:endParaRPr kumimoji="0" lang="zh-CN" altLang="en-US" sz="105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1685290" marR="0" lvl="0" indent="0" algn="l" defTabSz="914400" rtl="0" eaLnBrk="0" fontAlgn="auto" latinLnBrk="0" hangingPunct="1">
              <a:lnSpc>
                <a:spcPts val="870"/>
              </a:lnSpc>
              <a:spcBef>
                <a:spcPts val="660"/>
              </a:spcBef>
              <a:spcAft>
                <a:spcPts val="0"/>
              </a:spcAft>
              <a:buClrTx/>
              <a:buSzTx/>
              <a:buFontTx/>
              <a:buNone/>
            </a:pPr>
            <a:r>
              <a:rPr kumimoji="0" lang="en-US" altLang="zh-CN" sz="1000" b="0" i="0" u="none" strike="noStrike" kern="1200" cap="none" spc="10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1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a:t>
            </a:r>
            <a:r>
              <a:rPr kumimoji="0" lang="en-US" altLang="zh-CN" sz="1000" b="0" i="0" u="none" strike="noStrike" kern="1200" cap="none" spc="10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000" b="0" i="0" u="none" strike="noStrike" kern="1200" cap="none" spc="10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偏置电压足够大ꎻ </a:t>
            </a:r>
            <a:r>
              <a:rPr kumimoji="0" lang="en-US" altLang="zh-CN" sz="1000" b="0" i="0" u="none" strike="noStrike" kern="1200" cap="none" spc="10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1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b</a:t>
            </a:r>
            <a:r>
              <a:rPr kumimoji="0" lang="en-US" altLang="zh-CN" sz="1000" b="0" i="0" u="none" strike="noStrike" kern="1200" cap="none" spc="10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000" b="0" i="0" u="none" strike="noStrike" kern="1200" cap="none" spc="10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偏置电压不</a:t>
            </a:r>
            <a:r>
              <a:rPr kumimoji="0" lang="zh-CN" altLang="en-US" sz="1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够大</a:t>
            </a:r>
            <a:endParaRPr kumimoji="0" lang="zh-CN" altLang="en-US" sz="1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0" name="图片 9"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38"/>
          <p:cNvPicPr>
            <a:picLocks noChangeAspect="1"/>
          </p:cNvPicPr>
          <p:nvPr/>
        </p:nvPicPr>
        <p:blipFill>
          <a:blip r:embed="rId5"/>
          <a:stretch>
            <a:fillRect/>
          </a:stretch>
        </p:blipFill>
        <p:spPr>
          <a:xfrm>
            <a:off x="295004" y="429360"/>
            <a:ext cx="4486973" cy="2672956"/>
          </a:xfrm>
          <a:prstGeom prst="rect">
            <a:avLst/>
          </a:prstGeom>
        </p:spPr>
      </p:pic>
      <p:sp>
        <p:nvSpPr>
          <p:cNvPr id="3" name="textbox 39"/>
          <p:cNvSpPr/>
          <p:nvPr/>
        </p:nvSpPr>
        <p:spPr>
          <a:xfrm>
            <a:off x="226243" y="3429000"/>
            <a:ext cx="11689237" cy="2751071"/>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332230" algn="l" rtl="0" eaLnBrk="0">
              <a:lnSpc>
                <a:spcPts val="1375"/>
              </a:lnSpc>
            </a:pPr>
            <a:r>
              <a:rPr lang="en-US" sz="1100" spc="70" dirty="0">
                <a:solidFill>
                  <a:srgbClr val="000000"/>
                </a:solidFill>
                <a:latin typeface="微软雅黑" panose="020B0503020204020204" charset="-122"/>
                <a:ea typeface="微软雅黑" panose="020B0503020204020204" charset="-122"/>
                <a:cs typeface="微软雅黑" panose="020B0503020204020204" charset="-122"/>
              </a:rPr>
              <a:t>                                                                       </a:t>
            </a:r>
            <a:r>
              <a:rPr sz="1100" spc="70" dirty="0">
                <a:solidFill>
                  <a:srgbClr val="000000"/>
                </a:solidFill>
                <a:latin typeface="微软雅黑" panose="020B0503020204020204" charset="-122"/>
                <a:ea typeface="微软雅黑" panose="020B0503020204020204" charset="-122"/>
                <a:cs typeface="微软雅黑" panose="020B0503020204020204" charset="-122"/>
              </a:rPr>
              <a:t>图 10－6  采用晶体管作为整流元件的包络检</a:t>
            </a:r>
            <a:r>
              <a:rPr sz="1100" spc="40" dirty="0">
                <a:solidFill>
                  <a:srgbClr val="000000"/>
                </a:solidFill>
                <a:latin typeface="微软雅黑" panose="020B0503020204020204" charset="-122"/>
                <a:ea typeface="微软雅黑" panose="020B0503020204020204" charset="-122"/>
                <a:cs typeface="微软雅黑" panose="020B0503020204020204" charset="-122"/>
              </a:rPr>
              <a:t>波</a:t>
            </a:r>
            <a:r>
              <a:rPr sz="1100" spc="0" dirty="0">
                <a:solidFill>
                  <a:srgbClr val="000000"/>
                </a:solidFill>
                <a:latin typeface="微软雅黑" panose="020B0503020204020204" charset="-122"/>
                <a:ea typeface="微软雅黑" panose="020B0503020204020204" charset="-122"/>
                <a:cs typeface="微软雅黑" panose="020B0503020204020204" charset="-122"/>
              </a:rPr>
              <a:t>电路</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ct val="97000"/>
              </a:lnSpc>
              <a:spcBef>
                <a:spcPts val="845"/>
              </a:spcBef>
            </a:pPr>
            <a:endParaRPr lang="en-US" sz="1100" spc="6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ct val="97000"/>
              </a:lnSpc>
              <a:spcBef>
                <a:spcPts val="845"/>
              </a:spcBef>
            </a:pPr>
            <a:endParaRPr lang="en-US" sz="1100" spc="6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ct val="97000"/>
              </a:lnSpc>
              <a:spcBef>
                <a:spcPts val="845"/>
              </a:spcBef>
            </a:pPr>
            <a:r>
              <a:rPr sz="1400" spc="60" dirty="0">
                <a:solidFill>
                  <a:srgbClr val="000000"/>
                </a:solidFill>
                <a:latin typeface="微软雅黑" panose="020B0503020204020204" charset="-122"/>
                <a:ea typeface="微软雅黑" panose="020B0503020204020204" charset="-122"/>
                <a:cs typeface="微软雅黑" panose="020B0503020204020204" charset="-122"/>
              </a:rPr>
              <a:t>2)相敏检</a:t>
            </a:r>
            <a:r>
              <a:rPr sz="1400" spc="0" dirty="0">
                <a:solidFill>
                  <a:srgbClr val="000000"/>
                </a:solidFill>
                <a:latin typeface="微软雅黑" panose="020B0503020204020204" charset="-122"/>
                <a:ea typeface="微软雅黑" panose="020B0503020204020204" charset="-122"/>
                <a:cs typeface="微软雅黑" panose="020B0503020204020204" charset="-122"/>
              </a:rPr>
              <a:t>波</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0000"/>
              </a:lnSpc>
            </a:pP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0000"/>
              </a:lnSpc>
              <a:spcBef>
                <a:spcPts val="0"/>
              </a:spcBef>
            </a:pPr>
            <a:r>
              <a:rPr sz="1400" spc="60" dirty="0">
                <a:solidFill>
                  <a:srgbClr val="000000"/>
                </a:solidFill>
                <a:latin typeface="微软雅黑" panose="020B0503020204020204" charset="-122"/>
                <a:ea typeface="微软雅黑" panose="020B0503020204020204" charset="-122"/>
                <a:cs typeface="微软雅黑" panose="020B0503020204020204" charset="-122"/>
              </a:rPr>
              <a:t>相敏检波电路是具有鉴别调制信号相位和选频能力的检波电路，对两个信号之间</a:t>
            </a:r>
            <a:r>
              <a:rPr sz="1400" spc="30" dirty="0">
                <a:solidFill>
                  <a:srgbClr val="000000"/>
                </a:solidFill>
                <a:latin typeface="微软雅黑" panose="020B0503020204020204" charset="-122"/>
                <a:ea typeface="微软雅黑" panose="020B0503020204020204" charset="-122"/>
                <a:cs typeface="微软雅黑" panose="020B0503020204020204" charset="-122"/>
              </a:rPr>
              <a:t>的</a:t>
            </a:r>
            <a:r>
              <a:rPr sz="1400" spc="0" dirty="0">
                <a:solidFill>
                  <a:srgbClr val="000000"/>
                </a:solidFill>
                <a:latin typeface="微软雅黑" panose="020B0503020204020204" charset="-122"/>
                <a:ea typeface="微软雅黑" panose="020B0503020204020204" charset="-122"/>
                <a:cs typeface="微软雅黑" panose="020B0503020204020204" charset="-122"/>
              </a:rPr>
              <a:t> </a:t>
            </a:r>
            <a:r>
              <a:rPr sz="1400" spc="30" dirty="0">
                <a:solidFill>
                  <a:srgbClr val="000000"/>
                </a:solidFill>
                <a:latin typeface="微软雅黑" panose="020B0503020204020204" charset="-122"/>
                <a:ea typeface="微软雅黑" panose="020B0503020204020204" charset="-122"/>
                <a:cs typeface="微软雅黑" panose="020B0503020204020204" charset="-122"/>
              </a:rPr>
              <a:t>相位进行检波，在实际应用中，这两个信号往往是同频的，或者是互</a:t>
            </a:r>
            <a:r>
              <a:rPr sz="1400" spc="10" dirty="0">
                <a:solidFill>
                  <a:srgbClr val="000000"/>
                </a:solidFill>
                <a:latin typeface="微软雅黑" panose="020B0503020204020204" charset="-122"/>
                <a:ea typeface="微软雅黑" panose="020B0503020204020204" charset="-122"/>
                <a:cs typeface="微软雅黑" panose="020B0503020204020204" charset="-122"/>
              </a:rPr>
              <a:t>为</a:t>
            </a:r>
            <a:r>
              <a:rPr sz="1400" spc="0" dirty="0">
                <a:solidFill>
                  <a:srgbClr val="000000"/>
                </a:solidFill>
                <a:latin typeface="微软雅黑" panose="020B0503020204020204" charset="-122"/>
                <a:ea typeface="微软雅黑" panose="020B0503020204020204" charset="-122"/>
                <a:cs typeface="微软雅黑" panose="020B0503020204020204" charset="-122"/>
              </a:rPr>
              <a:t>倍数的，采用电 </a:t>
            </a:r>
            <a:r>
              <a:rPr sz="1400" spc="20" dirty="0">
                <a:solidFill>
                  <a:srgbClr val="000000"/>
                </a:solidFill>
                <a:latin typeface="微软雅黑" panose="020B0503020204020204" charset="-122"/>
                <a:ea typeface="微软雅黑" panose="020B0503020204020204" charset="-122"/>
                <a:cs typeface="微软雅黑" panose="020B0503020204020204" charset="-122"/>
              </a:rPr>
              <a:t>桥作为整流元件的相敏检波电路如图 10 7 所示，相敏检波的过程如</a:t>
            </a:r>
            <a:r>
              <a:rPr sz="1400" spc="10" dirty="0">
                <a:solidFill>
                  <a:srgbClr val="000000"/>
                </a:solidFill>
                <a:latin typeface="微软雅黑" panose="020B0503020204020204" charset="-122"/>
                <a:ea typeface="微软雅黑" panose="020B0503020204020204" charset="-122"/>
                <a:cs typeface="微软雅黑" panose="020B0503020204020204" charset="-122"/>
              </a:rPr>
              <a:t>图</a:t>
            </a:r>
            <a:r>
              <a:rPr sz="1400" spc="0" dirty="0">
                <a:solidFill>
                  <a:srgbClr val="000000"/>
                </a:solidFill>
                <a:latin typeface="微软雅黑" panose="020B0503020204020204" charset="-122"/>
                <a:ea typeface="微软雅黑" panose="020B0503020204020204" charset="-122"/>
                <a:cs typeface="微软雅黑" panose="020B0503020204020204" charset="-122"/>
              </a:rPr>
              <a:t> 10 8 所示。</a:t>
            </a:r>
            <a:endParaRPr lang="en-US"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40"/>
          <p:cNvPicPr>
            <a:picLocks noChangeAspect="1"/>
          </p:cNvPicPr>
          <p:nvPr/>
        </p:nvPicPr>
        <p:blipFill>
          <a:blip r:embed="rId6"/>
          <a:stretch>
            <a:fillRect/>
          </a:stretch>
        </p:blipFill>
        <p:spPr>
          <a:xfrm>
            <a:off x="6470323" y="429360"/>
            <a:ext cx="2877527" cy="1160869"/>
          </a:xfrm>
          <a:prstGeom prst="rect">
            <a:avLst/>
          </a:prstGeom>
        </p:spPr>
      </p:pic>
      <p:pic>
        <p:nvPicPr>
          <p:cNvPr id="5" name="picture 41"/>
          <p:cNvPicPr>
            <a:picLocks noChangeAspect="1"/>
          </p:cNvPicPr>
          <p:nvPr/>
        </p:nvPicPr>
        <p:blipFill>
          <a:blip r:embed="rId7"/>
          <a:stretch>
            <a:fillRect/>
          </a:stretch>
        </p:blipFill>
        <p:spPr>
          <a:xfrm>
            <a:off x="7012562" y="2151071"/>
            <a:ext cx="2403068" cy="1151013"/>
          </a:xfrm>
          <a:prstGeom prst="rect">
            <a:avLst/>
          </a:prstGeom>
        </p:spPr>
      </p:pic>
      <p:sp>
        <p:nvSpPr>
          <p:cNvPr id="6" name="textbox 43"/>
          <p:cNvSpPr/>
          <p:nvPr>
            <p:custDataLst>
              <p:tags r:id="rId8"/>
            </p:custDataLst>
          </p:nvPr>
        </p:nvSpPr>
        <p:spPr>
          <a:xfrm>
            <a:off x="295003" y="3187455"/>
            <a:ext cx="4397797" cy="568229"/>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01420" algn="l" rtl="0" eaLnBrk="0">
              <a:lnSpc>
                <a:spcPts val="1375"/>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图 10－4  包络检</a:t>
            </a:r>
            <a:r>
              <a:rPr sz="1000" spc="0" dirty="0">
                <a:solidFill>
                  <a:schemeClr val="dk1"/>
                </a:solidFill>
                <a:latin typeface="微软雅黑" panose="020B0503020204020204" charset="-122"/>
                <a:ea typeface="微软雅黑" panose="020B0503020204020204" charset="-122"/>
                <a:cs typeface="微软雅黑" panose="020B0503020204020204" charset="-122"/>
              </a:rPr>
              <a:t>波</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880"/>
              </a:lnSpc>
              <a:spcBef>
                <a:spcPts val="5"/>
              </a:spcBef>
            </a:pPr>
            <a:r>
              <a:rPr sz="900" spc="7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a</a:t>
            </a:r>
            <a:r>
              <a:rPr sz="900" spc="70" dirty="0">
                <a:solidFill>
                  <a:schemeClr val="dk1"/>
                </a:solidFill>
                <a:latin typeface="微软雅黑" panose="020B0503020204020204" charset="-122"/>
                <a:ea typeface="微软雅黑" panose="020B0503020204020204" charset="-122"/>
                <a:cs typeface="微软雅黑" panose="020B0503020204020204" charset="-122"/>
              </a:rPr>
              <a:t>)调幅信号的波形。(</a:t>
            </a:r>
            <a:r>
              <a:rPr sz="900" spc="0" dirty="0">
                <a:solidFill>
                  <a:schemeClr val="dk1"/>
                </a:solidFill>
                <a:latin typeface="微软雅黑" panose="020B0503020204020204" charset="-122"/>
                <a:ea typeface="微软雅黑" panose="020B0503020204020204" charset="-122"/>
                <a:cs typeface="微软雅黑" panose="020B0503020204020204" charset="-122"/>
              </a:rPr>
              <a:t>b</a:t>
            </a:r>
            <a:r>
              <a:rPr sz="900" spc="70" dirty="0">
                <a:solidFill>
                  <a:schemeClr val="dk1"/>
                </a:solidFill>
                <a:latin typeface="微软雅黑" panose="020B0503020204020204" charset="-122"/>
                <a:ea typeface="微软雅黑" panose="020B0503020204020204" charset="-122"/>
                <a:cs typeface="微软雅黑" panose="020B0503020204020204" charset="-122"/>
              </a:rPr>
              <a:t>)截去调幅信号的下半部的波形。(</a:t>
            </a:r>
            <a:r>
              <a:rPr sz="900" spc="0" dirty="0">
                <a:solidFill>
                  <a:schemeClr val="dk1"/>
                </a:solidFill>
                <a:latin typeface="微软雅黑" panose="020B0503020204020204" charset="-122"/>
                <a:ea typeface="微软雅黑" panose="020B0503020204020204" charset="-122"/>
                <a:cs typeface="微软雅黑" panose="020B0503020204020204" charset="-122"/>
              </a:rPr>
              <a:t>c</a:t>
            </a:r>
            <a:r>
              <a:rPr sz="900" spc="70" dirty="0">
                <a:solidFill>
                  <a:schemeClr val="dk1"/>
                </a:solidFill>
                <a:latin typeface="微软雅黑" panose="020B0503020204020204" charset="-122"/>
                <a:ea typeface="微软雅黑" panose="020B0503020204020204" charset="-122"/>
                <a:cs typeface="微软雅黑" panose="020B0503020204020204" charset="-122"/>
              </a:rPr>
              <a:t> )检波</a:t>
            </a:r>
            <a:r>
              <a:rPr sz="900" spc="0" dirty="0">
                <a:solidFill>
                  <a:schemeClr val="dk1"/>
                </a:solidFill>
                <a:latin typeface="微软雅黑" panose="020B0503020204020204" charset="-122"/>
                <a:ea typeface="微软雅黑" panose="020B0503020204020204" charset="-122"/>
                <a:cs typeface="微软雅黑" panose="020B0503020204020204" charset="-122"/>
              </a:rPr>
              <a:t>后的波形</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44"/>
          <p:cNvSpPr/>
          <p:nvPr>
            <p:custDataLst>
              <p:tags r:id="rId9"/>
            </p:custDataLst>
          </p:nvPr>
        </p:nvSpPr>
        <p:spPr>
          <a:xfrm>
            <a:off x="6470323" y="1669513"/>
            <a:ext cx="3661749" cy="506022"/>
          </a:xfrm>
          <a:prstGeom prst="rect">
            <a:avLst/>
          </a:prstGeom>
        </p:spPr>
        <p:txBody>
          <a:bodyPr vert="horz" wrap="square" lIns="0" tIns="0" rIns="0" bIns="0"/>
          <a:lstStyle/>
          <a:p>
            <a:pPr algn="l" rtl="0" eaLnBrk="0">
              <a:lnSpc>
                <a:spcPct val="83000"/>
              </a:lnSpc>
            </a:pPr>
            <a:endParaRPr lang="zh-CN"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lang="zh-CN" altLang="en-US" sz="1000" spc="7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000" spc="7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000" spc="7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spc="70" dirty="0">
                <a:solidFill>
                  <a:schemeClr val="dk1"/>
                </a:solidFill>
                <a:latin typeface="微软雅黑" panose="020B0503020204020204" charset="-122"/>
                <a:ea typeface="微软雅黑" panose="020B0503020204020204" charset="-122"/>
                <a:cs typeface="微软雅黑" panose="020B0503020204020204" charset="-122"/>
              </a:rPr>
              <a:t>5  </a:t>
            </a:r>
            <a:r>
              <a:rPr lang="zh-CN" altLang="en-US" sz="1000" spc="70" dirty="0">
                <a:solidFill>
                  <a:schemeClr val="dk1"/>
                </a:solidFill>
                <a:latin typeface="微软雅黑" panose="020B0503020204020204" charset="-122"/>
                <a:ea typeface="微软雅黑" panose="020B0503020204020204" charset="-122"/>
                <a:cs typeface="微软雅黑" panose="020B0503020204020204" charset="-122"/>
              </a:rPr>
              <a:t>采用二极管作为整流元件的包络检</a:t>
            </a:r>
            <a:r>
              <a:rPr lang="zh-CN" altLang="en-US" sz="1000" spc="40" dirty="0">
                <a:solidFill>
                  <a:schemeClr val="dk1"/>
                </a:solidFill>
                <a:latin typeface="微软雅黑" panose="020B0503020204020204" charset="-122"/>
                <a:ea typeface="微软雅黑" panose="020B0503020204020204" charset="-122"/>
                <a:cs typeface="微软雅黑" panose="020B0503020204020204" charset="-122"/>
              </a:rPr>
              <a:t>波</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zh-CN"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45"/>
          <p:cNvSpPr/>
          <p:nvPr>
            <p:custDataLst>
              <p:tags r:id="rId10"/>
            </p:custDataLst>
          </p:nvPr>
        </p:nvSpPr>
        <p:spPr>
          <a:xfrm>
            <a:off x="144983" y="76141"/>
            <a:ext cx="2144749" cy="233327"/>
          </a:xfrm>
          <a:prstGeom prst="rect">
            <a:avLst/>
          </a:prstGeom>
        </p:spPr>
        <p:txBody>
          <a:bodyPr vert="horz" wrap="square" lIns="0" tIns="0" rIns="0" bIns="0"/>
          <a:lstStyle/>
          <a:p>
            <a:pPr algn="l" rtl="0" eaLnBrk="0">
              <a:lnSpc>
                <a:spcPct val="82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第 10 章  检测系统的信号处</a:t>
            </a:r>
            <a:r>
              <a:rPr sz="110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100" spc="1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图片 12"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2" name="图片 1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49"/>
          <p:cNvPicPr>
            <a:picLocks noChangeAspect="1"/>
          </p:cNvPicPr>
          <p:nvPr/>
        </p:nvPicPr>
        <p:blipFill>
          <a:blip r:embed="rId5"/>
          <a:stretch>
            <a:fillRect/>
          </a:stretch>
        </p:blipFill>
        <p:spPr>
          <a:xfrm>
            <a:off x="375346" y="525607"/>
            <a:ext cx="4071670" cy="2348851"/>
          </a:xfrm>
          <a:prstGeom prst="rect">
            <a:avLst/>
          </a:prstGeom>
        </p:spPr>
      </p:pic>
      <p:pic>
        <p:nvPicPr>
          <p:cNvPr id="3" name="picture 50"/>
          <p:cNvPicPr>
            <a:picLocks noChangeAspect="1"/>
          </p:cNvPicPr>
          <p:nvPr/>
        </p:nvPicPr>
        <p:blipFill>
          <a:blip r:embed="rId6"/>
          <a:stretch>
            <a:fillRect/>
          </a:stretch>
        </p:blipFill>
        <p:spPr>
          <a:xfrm>
            <a:off x="5279586" y="728191"/>
            <a:ext cx="3482606" cy="1390091"/>
          </a:xfrm>
          <a:prstGeom prst="rect">
            <a:avLst/>
          </a:prstGeom>
        </p:spPr>
      </p:pic>
      <p:sp>
        <p:nvSpPr>
          <p:cNvPr id="6" name="textbox 52"/>
          <p:cNvSpPr/>
          <p:nvPr/>
        </p:nvSpPr>
        <p:spPr>
          <a:xfrm>
            <a:off x="-13335" y="-27940"/>
            <a:ext cx="6294120" cy="576580"/>
          </a:xfrm>
          <a:prstGeom prst="rect">
            <a:avLst/>
          </a:prstGeom>
        </p:spPr>
        <p:txBody>
          <a:bodyPr vert="horz" wrap="square" lIns="0" tIns="0" rIns="0" bIns="0"/>
          <a:lstStyle/>
          <a:p>
            <a:pPr algn="l" rtl="0" eaLnBrk="0">
              <a:lnSpc>
                <a:spcPct val="129000"/>
              </a:lnSpc>
            </a:pPr>
            <a:endParaRPr lang="en-US" altLang="en-US" sz="300" dirty="0">
              <a:solidFill>
                <a:srgbClr val="000000"/>
              </a:solidFill>
              <a:latin typeface="微软雅黑" panose="020B0503020204020204" charset="-122"/>
              <a:ea typeface="微软雅黑" panose="020B0503020204020204" charset="-122"/>
            </a:endParaRPr>
          </a:p>
          <a:p>
            <a:pPr marL="86995" rtl="0" eaLnBrk="0">
              <a:lnSpc>
                <a:spcPct val="200000"/>
              </a:lnSpc>
            </a:pPr>
            <a:r>
              <a:rPr sz="1400" spc="100" dirty="0">
                <a:solidFill>
                  <a:srgbClr val="000000"/>
                </a:solidFill>
                <a:latin typeface="微软雅黑" panose="020B0503020204020204" charset="-122"/>
                <a:ea typeface="微软雅黑" panose="020B0503020204020204" charset="-122"/>
                <a:cs typeface="黑体" panose="02010609060101010101" charset="-122"/>
              </a:rPr>
              <a:t>传感器原理与检测技</a:t>
            </a:r>
            <a:r>
              <a:rPr sz="1400" spc="20" dirty="0">
                <a:solidFill>
                  <a:srgbClr val="000000"/>
                </a:solidFill>
                <a:latin typeface="微软雅黑" panose="020B0503020204020204" charset="-122"/>
                <a:ea typeface="微软雅黑" panose="020B0503020204020204" charset="-122"/>
                <a:cs typeface="黑体" panose="02010609060101010101" charset="-122"/>
              </a:rPr>
              <a:t>术</a:t>
            </a:r>
            <a:endParaRPr lang="en-US" altLang="en-US" sz="1400" spc="20" dirty="0">
              <a:solidFill>
                <a:srgbClr val="000000"/>
              </a:solidFill>
              <a:latin typeface="微软雅黑" panose="020B0503020204020204" charset="-122"/>
              <a:ea typeface="微软雅黑" panose="020B0503020204020204" charset="-122"/>
              <a:cs typeface="黑体" panose="02010609060101010101" charset="-122"/>
            </a:endParaRPr>
          </a:p>
        </p:txBody>
      </p:sp>
      <p:sp>
        <p:nvSpPr>
          <p:cNvPr id="7" name="textbox 53"/>
          <p:cNvSpPr/>
          <p:nvPr>
            <p:custDataLst>
              <p:tags r:id="rId7"/>
            </p:custDataLst>
          </p:nvPr>
        </p:nvSpPr>
        <p:spPr>
          <a:xfrm>
            <a:off x="1032509" y="3128771"/>
            <a:ext cx="3218980" cy="258722"/>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70" dirty="0">
                <a:solidFill>
                  <a:schemeClr val="dk1"/>
                </a:solidFill>
                <a:latin typeface="微软雅黑" panose="020B0503020204020204" charset="-122"/>
                <a:ea typeface="微软雅黑" panose="020B0503020204020204" charset="-122"/>
                <a:cs typeface="微软雅黑" panose="020B0503020204020204" charset="-122"/>
              </a:rPr>
              <a:t>图 10－7  采用电桥作为整流元件的相敏检</a:t>
            </a:r>
            <a:r>
              <a:rPr sz="1000" spc="10" dirty="0">
                <a:solidFill>
                  <a:schemeClr val="dk1"/>
                </a:solidFill>
                <a:latin typeface="微软雅黑" panose="020B0503020204020204" charset="-122"/>
                <a:ea typeface="微软雅黑" panose="020B0503020204020204" charset="-122"/>
                <a:cs typeface="微软雅黑" panose="020B0503020204020204" charset="-122"/>
              </a:rPr>
              <a:t>波</a:t>
            </a:r>
            <a:r>
              <a:rPr sz="10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54"/>
          <p:cNvSpPr/>
          <p:nvPr>
            <p:custDataLst>
              <p:tags r:id="rId8"/>
            </p:custDataLst>
          </p:nvPr>
        </p:nvSpPr>
        <p:spPr>
          <a:xfrm>
            <a:off x="153370" y="3560665"/>
            <a:ext cx="2700070" cy="258722"/>
          </a:xfrm>
          <a:prstGeom prst="rect">
            <a:avLst/>
          </a:prstGeom>
        </p:spPr>
        <p:txBody>
          <a:bodyPr vert="horz" wrap="square" lIns="0" tIns="0" rIns="0" bIns="0"/>
          <a:lstStyle/>
          <a:p>
            <a:pPr algn="l" rtl="0" eaLnBrk="0">
              <a:lnSpc>
                <a:spcPct val="77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400" spc="-30" dirty="0">
                <a:solidFill>
                  <a:schemeClr val="dk1"/>
                </a:solidFill>
                <a:latin typeface="微软雅黑" panose="020B0503020204020204" charset="-122"/>
                <a:ea typeface="微软雅黑" panose="020B0503020204020204" charset="-122"/>
                <a:cs typeface="微软雅黑" panose="020B0503020204020204" charset="-122"/>
              </a:rPr>
              <a:t>10. 1 . 3  频率</a:t>
            </a:r>
            <a:r>
              <a:rPr sz="1400" spc="-20" dirty="0">
                <a:solidFill>
                  <a:schemeClr val="dk1"/>
                </a:solidFill>
                <a:latin typeface="微软雅黑" panose="020B0503020204020204" charset="-122"/>
                <a:ea typeface="微软雅黑" panose="020B0503020204020204" charset="-122"/>
                <a:cs typeface="微软雅黑" panose="020B0503020204020204" charset="-122"/>
              </a:rPr>
              <a:t>调</a:t>
            </a:r>
            <a:r>
              <a:rPr sz="1400" spc="0" dirty="0">
                <a:solidFill>
                  <a:schemeClr val="dk1"/>
                </a:solidFill>
                <a:latin typeface="微软雅黑" panose="020B0503020204020204" charset="-122"/>
                <a:ea typeface="微软雅黑" panose="020B0503020204020204" charset="-122"/>
                <a:cs typeface="微软雅黑" panose="020B0503020204020204" charset="-122"/>
              </a:rPr>
              <a:t>制与频率解调</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55"/>
          <p:cNvSpPr/>
          <p:nvPr>
            <p:custDataLst>
              <p:tags r:id="rId9"/>
            </p:custDataLst>
          </p:nvPr>
        </p:nvSpPr>
        <p:spPr>
          <a:xfrm>
            <a:off x="6096000" y="2378978"/>
            <a:ext cx="2415600" cy="269236"/>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图 10－8  相敏检波的</a:t>
            </a:r>
            <a:r>
              <a:rPr sz="1000" spc="0" dirty="0">
                <a:solidFill>
                  <a:schemeClr val="dk1"/>
                </a:solidFill>
                <a:latin typeface="微软雅黑" panose="020B0503020204020204" charset="-122"/>
                <a:ea typeface="微软雅黑" panose="020B0503020204020204" charset="-122"/>
                <a:cs typeface="微软雅黑" panose="020B0503020204020204" charset="-122"/>
              </a:rPr>
              <a:t>过程</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48"/>
          <p:cNvSpPr/>
          <p:nvPr>
            <p:custDataLst>
              <p:tags r:id="rId10"/>
            </p:custDataLst>
          </p:nvPr>
        </p:nvSpPr>
        <p:spPr>
          <a:xfrm>
            <a:off x="153370" y="3983543"/>
            <a:ext cx="10483886" cy="2919729"/>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ts val="1300"/>
              </a:lnSpc>
            </a:pPr>
            <a:r>
              <a:rPr sz="1100" spc="-70" dirty="0">
                <a:solidFill>
                  <a:schemeClr val="dk1"/>
                </a:solidFill>
                <a:latin typeface="微软雅黑" panose="020B0503020204020204" charset="-122"/>
                <a:ea typeface="微软雅黑" panose="020B0503020204020204" charset="-122"/>
                <a:cs typeface="微软雅黑" panose="020B0503020204020204" charset="-122"/>
              </a:rPr>
              <a:t>1 . 频率调</a:t>
            </a:r>
            <a:r>
              <a:rPr sz="1100" spc="-30" dirty="0">
                <a:solidFill>
                  <a:schemeClr val="dk1"/>
                </a:solidFill>
                <a:latin typeface="微软雅黑" panose="020B0503020204020204" charset="-122"/>
                <a:ea typeface="微软雅黑" panose="020B0503020204020204" charset="-122"/>
                <a:cs typeface="微软雅黑" panose="020B0503020204020204" charset="-122"/>
              </a:rPr>
              <a:t>制</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0035" algn="l" rtl="0" eaLnBrk="0">
              <a:lnSpc>
                <a:spcPct val="92000"/>
              </a:lnSpc>
              <a:spcBef>
                <a:spcPts val="505"/>
              </a:spcBef>
            </a:pPr>
            <a:r>
              <a:rPr sz="1100" spc="50" dirty="0">
                <a:solidFill>
                  <a:schemeClr val="dk1"/>
                </a:solidFill>
                <a:latin typeface="微软雅黑" panose="020B0503020204020204" charset="-122"/>
                <a:ea typeface="微软雅黑" panose="020B0503020204020204" charset="-122"/>
                <a:cs typeface="微软雅黑" panose="020B0503020204020204" charset="-122"/>
              </a:rPr>
              <a:t>调频就是用调制信号去控制高频载波信号的频率。 常用的调频方法是线性调频，</a:t>
            </a:r>
            <a:r>
              <a:rPr sz="1100" spc="0" dirty="0">
                <a:solidFill>
                  <a:schemeClr val="dk1"/>
                </a:solidFill>
                <a:latin typeface="微软雅黑" panose="020B0503020204020204" charset="-122"/>
                <a:ea typeface="微软雅黑" panose="020B0503020204020204" charset="-122"/>
                <a:cs typeface="微软雅黑" panose="020B0503020204020204" charset="-122"/>
              </a:rPr>
              <a:t>即</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spcBef>
                <a:spcPts val="625"/>
              </a:spcBef>
            </a:pPr>
            <a:r>
              <a:rPr sz="1100" spc="40" dirty="0">
                <a:solidFill>
                  <a:schemeClr val="dk1"/>
                </a:solidFill>
                <a:latin typeface="微软雅黑" panose="020B0503020204020204" charset="-122"/>
                <a:ea typeface="微软雅黑" panose="020B0503020204020204" charset="-122"/>
                <a:cs typeface="微软雅黑" panose="020B0503020204020204" charset="-122"/>
              </a:rPr>
              <a:t>让调频信号的频率随调制信号按线性规律变</a:t>
            </a:r>
            <a:r>
              <a:rPr sz="1100" spc="0" dirty="0">
                <a:solidFill>
                  <a:schemeClr val="dk1"/>
                </a:solidFill>
                <a:latin typeface="微软雅黑" panose="020B0503020204020204" charset="-122"/>
                <a:ea typeface="微软雅黑" panose="020B0503020204020204" charset="-122"/>
                <a:cs typeface="微软雅黑" panose="020B0503020204020204" charset="-122"/>
              </a:rPr>
              <a:t>化。</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183130" algn="l" rtl="0" eaLnBrk="0">
              <a:lnSpc>
                <a:spcPts val="1560"/>
              </a:lnSpc>
              <a:spcBef>
                <a:spcPts val="280"/>
              </a:spcBef>
            </a:pPr>
            <a:r>
              <a:rPr sz="1050" spc="0" dirty="0">
                <a:solidFill>
                  <a:schemeClr val="dk1"/>
                </a:solidFill>
                <a:latin typeface="微软雅黑" panose="020B0503020204020204" charset="-122"/>
                <a:ea typeface="微软雅黑" panose="020B0503020204020204" charset="-122"/>
                <a:cs typeface="微软雅黑" panose="020B0503020204020204" charset="-122"/>
              </a:rPr>
              <a:t>f</a:t>
            </a:r>
            <a:r>
              <a:rPr sz="1050" spc="-10" dirty="0">
                <a:solidFill>
                  <a:schemeClr val="dk1"/>
                </a:solidFill>
                <a:latin typeface="微软雅黑" panose="020B0503020204020204" charset="-122"/>
                <a:ea typeface="微软雅黑" panose="020B0503020204020204" charset="-122"/>
                <a:cs typeface="微软雅黑" panose="020B0503020204020204" charset="-122"/>
              </a:rPr>
              <a:t>(</a:t>
            </a:r>
            <a:r>
              <a:rPr sz="1050" spc="0" dirty="0">
                <a:solidFill>
                  <a:schemeClr val="dk1"/>
                </a:solidFill>
                <a:latin typeface="微软雅黑" panose="020B0503020204020204" charset="-122"/>
                <a:ea typeface="微软雅黑" panose="020B0503020204020204" charset="-122"/>
                <a:cs typeface="微软雅黑" panose="020B0503020204020204" charset="-122"/>
              </a:rPr>
              <a:t>t)＝f</a:t>
            </a:r>
            <a:r>
              <a:rPr sz="1000" spc="0" baseline="-7000" dirty="0">
                <a:solidFill>
                  <a:schemeClr val="dk1"/>
                </a:solidFill>
                <a:latin typeface="微软雅黑" panose="020B0503020204020204" charset="-122"/>
                <a:ea typeface="微软雅黑" panose="020B0503020204020204" charset="-122"/>
                <a:cs typeface="微软雅黑" panose="020B0503020204020204" charset="-122"/>
              </a:rPr>
              <a:t>0</a:t>
            </a:r>
            <a:r>
              <a:rPr sz="600" spc="0" dirty="0">
                <a:solidFill>
                  <a:schemeClr val="dk1"/>
                </a:solidFill>
                <a:latin typeface="微软雅黑" panose="020B0503020204020204" charset="-122"/>
                <a:ea typeface="微软雅黑" panose="020B0503020204020204" charset="-122"/>
                <a:cs typeface="微软雅黑" panose="020B0503020204020204" charset="-122"/>
              </a:rPr>
              <a:t> </a:t>
            </a:r>
            <a:r>
              <a:rPr sz="1050" spc="0" dirty="0">
                <a:solidFill>
                  <a:schemeClr val="dk1"/>
                </a:solidFill>
                <a:latin typeface="微软雅黑" panose="020B0503020204020204" charset="-122"/>
                <a:ea typeface="微软雅黑" panose="020B0503020204020204" charset="-122"/>
                <a:cs typeface="微软雅黑" panose="020B0503020204020204" charset="-122"/>
              </a:rPr>
              <a:t>＋ Δf</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635" algn="l" rtl="0" eaLnBrk="0">
              <a:lnSpc>
                <a:spcPct val="136000"/>
              </a:lnSpc>
              <a:spcBef>
                <a:spcPts val="155"/>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式中，</a:t>
            </a:r>
            <a:r>
              <a:rPr sz="1100" spc="0" dirty="0">
                <a:solidFill>
                  <a:schemeClr val="dk1"/>
                </a:solidFill>
                <a:latin typeface="微软雅黑" panose="020B0503020204020204" charset="-122"/>
                <a:ea typeface="微软雅黑" panose="020B0503020204020204" charset="-122"/>
                <a:cs typeface="微软雅黑" panose="020B0503020204020204" charset="-122"/>
              </a:rPr>
              <a:t>f</a:t>
            </a:r>
            <a:r>
              <a:rPr sz="1050" spc="-10" baseline="-23000" dirty="0">
                <a:solidFill>
                  <a:schemeClr val="dk1"/>
                </a:solidFill>
                <a:latin typeface="微软雅黑" panose="020B0503020204020204" charset="-122"/>
                <a:ea typeface="微软雅黑" panose="020B0503020204020204" charset="-122"/>
                <a:cs typeface="微软雅黑" panose="020B0503020204020204" charset="-122"/>
              </a:rPr>
              <a:t>0</a:t>
            </a:r>
            <a:r>
              <a:rPr sz="7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10" dirty="0">
                <a:solidFill>
                  <a:schemeClr val="dk1"/>
                </a:solidFill>
                <a:latin typeface="微软雅黑" panose="020B0503020204020204" charset="-122"/>
                <a:ea typeface="微软雅黑" panose="020B0503020204020204" charset="-122"/>
                <a:cs typeface="微软雅黑" panose="020B0503020204020204" charset="-122"/>
              </a:rPr>
              <a:t>为中心频率或称为载波信号的频率(</a:t>
            </a:r>
            <a:r>
              <a:rPr sz="1100" spc="0" dirty="0">
                <a:solidFill>
                  <a:schemeClr val="dk1"/>
                </a:solidFill>
                <a:latin typeface="微软雅黑" panose="020B0503020204020204" charset="-122"/>
                <a:ea typeface="微软雅黑" panose="020B0503020204020204" charset="-122"/>
                <a:cs typeface="微软雅黑" panose="020B0503020204020204" charset="-122"/>
              </a:rPr>
              <a:t>Hz</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。Δf为调制信号频率的偏移量，且与调制 </a:t>
            </a:r>
            <a:r>
              <a:rPr sz="1100" spc="-10" dirty="0">
                <a:solidFill>
                  <a:schemeClr val="dk1"/>
                </a:solidFill>
                <a:latin typeface="微软雅黑" panose="020B0503020204020204" charset="-122"/>
                <a:ea typeface="微软雅黑" panose="020B0503020204020204" charset="-122"/>
                <a:cs typeface="微软雅黑" panose="020B0503020204020204" charset="-122"/>
              </a:rPr>
              <a:t>信号 </a:t>
            </a:r>
            <a:r>
              <a:rPr sz="1100" spc="0" dirty="0">
                <a:solidFill>
                  <a:schemeClr val="dk1"/>
                </a:solidFill>
                <a:latin typeface="微软雅黑" panose="020B0503020204020204" charset="-122"/>
                <a:ea typeface="微软雅黑" panose="020B0503020204020204" charset="-122"/>
                <a:cs typeface="微软雅黑" panose="020B0503020204020204" charset="-122"/>
              </a:rPr>
              <a:t>x</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t</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 的幅值成正比。</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0035" algn="l" rtl="0" eaLnBrk="0">
              <a:lnSpc>
                <a:spcPct val="92000"/>
              </a:lnSpc>
              <a:spcBef>
                <a:spcPts val="570"/>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调制信号 </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070100" algn="l" rtl="0" eaLnBrk="0">
              <a:lnSpc>
                <a:spcPts val="1560"/>
              </a:lnSpc>
              <a:spcBef>
                <a:spcPts val="275"/>
              </a:spcBef>
            </a:pPr>
            <a:r>
              <a:rPr sz="1100" spc="-70" dirty="0">
                <a:solidFill>
                  <a:schemeClr val="dk1"/>
                </a:solidFill>
                <a:latin typeface="微软雅黑" panose="020B0503020204020204" charset="-122"/>
                <a:ea typeface="微软雅黑" panose="020B0503020204020204" charset="-122"/>
                <a:cs typeface="微软雅黑" panose="020B0503020204020204" charset="-122"/>
              </a:rPr>
              <a:t>x(t)</a:t>
            </a:r>
            <a:r>
              <a:rPr spc="-70" baseline="10000" dirty="0">
                <a:solidFill>
                  <a:schemeClr val="dk1"/>
                </a:solidFill>
                <a:latin typeface="微软雅黑" panose="020B0503020204020204" charset="-122"/>
                <a:ea typeface="微软雅黑" panose="020B0503020204020204" charset="-122"/>
                <a:cs typeface="微软雅黑" panose="020B0503020204020204" charset="-122"/>
              </a:rPr>
              <a:t>＝</a:t>
            </a:r>
            <a:r>
              <a:rPr sz="1050" spc="-70" dirty="0">
                <a:solidFill>
                  <a:schemeClr val="dk1"/>
                </a:solidFill>
                <a:latin typeface="微软雅黑" panose="020B0503020204020204" charset="-122"/>
                <a:ea typeface="微软雅黑" panose="020B0503020204020204" charset="-122"/>
                <a:cs typeface="微软雅黑" panose="020B0503020204020204" charset="-122"/>
              </a:rPr>
              <a:t> </a:t>
            </a:r>
            <a:r>
              <a:rPr sz="1100" spc="-70" dirty="0">
                <a:solidFill>
                  <a:schemeClr val="dk1"/>
                </a:solidFill>
                <a:latin typeface="微软雅黑" panose="020B0503020204020204" charset="-122"/>
                <a:ea typeface="微软雅黑" panose="020B0503020204020204" charset="-122"/>
                <a:cs typeface="微软雅黑" panose="020B0503020204020204" charset="-122"/>
              </a:rPr>
              <a:t>x</a:t>
            </a:r>
            <a:r>
              <a:rPr sz="1050" spc="-70" baseline="-12000" dirty="0">
                <a:solidFill>
                  <a:schemeClr val="dk1"/>
                </a:solidFill>
                <a:latin typeface="微软雅黑" panose="020B0503020204020204" charset="-122"/>
                <a:ea typeface="微软雅黑" panose="020B0503020204020204" charset="-122"/>
                <a:cs typeface="微软雅黑" panose="020B0503020204020204" charset="-122"/>
              </a:rPr>
              <a:t>0</a:t>
            </a:r>
            <a:r>
              <a:rPr sz="700" spc="-70" dirty="0">
                <a:solidFill>
                  <a:schemeClr val="dk1"/>
                </a:solidFill>
                <a:latin typeface="微软雅黑" panose="020B0503020204020204" charset="-122"/>
                <a:ea typeface="微软雅黑" panose="020B0503020204020204" charset="-122"/>
                <a:cs typeface="微软雅黑" panose="020B0503020204020204" charset="-122"/>
              </a:rPr>
              <a:t> </a:t>
            </a:r>
            <a:r>
              <a:rPr sz="1100" spc="-70" dirty="0">
                <a:solidFill>
                  <a:schemeClr val="dk1"/>
                </a:solidFill>
                <a:latin typeface="微软雅黑" panose="020B0503020204020204" charset="-122"/>
                <a:ea typeface="微软雅黑" panose="020B0503020204020204" charset="-122"/>
                <a:cs typeface="微软雅黑" panose="020B0503020204020204" charset="-122"/>
              </a:rPr>
              <a:t>cos 2πf</a:t>
            </a:r>
            <a:r>
              <a:rPr sz="1050" spc="-20" baseline="-12000" dirty="0">
                <a:solidFill>
                  <a:schemeClr val="dk1"/>
                </a:solidFill>
                <a:latin typeface="微软雅黑" panose="020B0503020204020204" charset="-122"/>
                <a:ea typeface="微软雅黑" panose="020B0503020204020204" charset="-122"/>
                <a:cs typeface="微软雅黑" panose="020B0503020204020204" charset="-122"/>
              </a:rPr>
              <a:t>m</a:t>
            </a:r>
            <a:r>
              <a:rPr sz="700" spc="-70" dirty="0">
                <a:solidFill>
                  <a:schemeClr val="dk1"/>
                </a:solidFill>
                <a:latin typeface="微软雅黑" panose="020B0503020204020204" charset="-122"/>
                <a:ea typeface="微软雅黑" panose="020B0503020204020204" charset="-122"/>
                <a:cs typeface="微软雅黑" panose="020B0503020204020204" charset="-122"/>
              </a:rPr>
              <a:t> </a:t>
            </a:r>
            <a:r>
              <a:rPr sz="1100" spc="0" dirty="0">
                <a:solidFill>
                  <a:schemeClr val="dk1"/>
                </a:solidFill>
                <a:latin typeface="微软雅黑" panose="020B0503020204020204" charset="-122"/>
                <a:ea typeface="微软雅黑" panose="020B0503020204020204" charset="-122"/>
                <a:cs typeface="微软雅黑" panose="020B0503020204020204" charset="-122"/>
              </a:rPr>
              <a:t>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81940" algn="l" rtl="0" eaLnBrk="0">
              <a:lnSpc>
                <a:spcPct val="92000"/>
              </a:lnSpc>
              <a:spcBef>
                <a:spcPts val="520"/>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载波信</a:t>
            </a:r>
            <a:r>
              <a:rPr sz="1100" spc="0" dirty="0">
                <a:solidFill>
                  <a:schemeClr val="dk1"/>
                </a:solidFill>
                <a:latin typeface="微软雅黑" panose="020B0503020204020204" charset="-122"/>
                <a:ea typeface="微软雅黑" panose="020B0503020204020204" charset="-122"/>
                <a:cs typeface="微软雅黑" panose="020B0503020204020204" charset="-122"/>
              </a:rPr>
              <a:t>号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898650" algn="l" rtl="0" eaLnBrk="0">
              <a:lnSpc>
                <a:spcPts val="1560"/>
              </a:lnSpc>
              <a:spcBef>
                <a:spcPts val="280"/>
              </a:spcBef>
            </a:pPr>
            <a:r>
              <a:rPr sz="1050" spc="-40" dirty="0">
                <a:solidFill>
                  <a:schemeClr val="dk1"/>
                </a:solidFill>
                <a:latin typeface="微软雅黑" panose="020B0503020204020204" charset="-122"/>
                <a:ea typeface="微软雅黑" panose="020B0503020204020204" charset="-122"/>
                <a:cs typeface="微软雅黑" panose="020B0503020204020204" charset="-122"/>
              </a:rPr>
              <a:t>y(t)</a:t>
            </a:r>
            <a:r>
              <a:rPr spc="-40" baseline="1600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50" spc="-40" dirty="0">
                <a:solidFill>
                  <a:schemeClr val="dk1"/>
                </a:solidFill>
                <a:latin typeface="微软雅黑" panose="020B0503020204020204" charset="-122"/>
                <a:ea typeface="微软雅黑" panose="020B0503020204020204" charset="-122"/>
                <a:cs typeface="微软雅黑" panose="020B0503020204020204" charset="-122"/>
              </a:rPr>
              <a:t>y</a:t>
            </a:r>
            <a:r>
              <a:rPr sz="1000" spc="-40" baseline="-5000" dirty="0">
                <a:solidFill>
                  <a:schemeClr val="dk1"/>
                </a:solidFill>
                <a:latin typeface="微软雅黑" panose="020B0503020204020204" charset="-122"/>
                <a:ea typeface="微软雅黑" panose="020B0503020204020204" charset="-122"/>
                <a:cs typeface="微软雅黑" panose="020B0503020204020204" charset="-122"/>
              </a:rPr>
              <a:t>0</a:t>
            </a:r>
            <a:r>
              <a:rPr sz="600" spc="-40" dirty="0">
                <a:solidFill>
                  <a:schemeClr val="dk1"/>
                </a:solidFill>
                <a:latin typeface="微软雅黑" panose="020B0503020204020204" charset="-122"/>
                <a:ea typeface="微软雅黑" panose="020B0503020204020204" charset="-122"/>
                <a:cs typeface="微软雅黑" panose="020B0503020204020204" charset="-122"/>
              </a:rPr>
              <a:t> </a:t>
            </a:r>
            <a:r>
              <a:rPr sz="1050" spc="-40" dirty="0">
                <a:solidFill>
                  <a:schemeClr val="dk1"/>
                </a:solidFill>
                <a:latin typeface="微软雅黑" panose="020B0503020204020204" charset="-122"/>
                <a:ea typeface="微软雅黑" panose="020B0503020204020204" charset="-122"/>
                <a:cs typeface="微软雅黑" panose="020B0503020204020204" charset="-122"/>
              </a:rPr>
              <a:t>cos(2πf</a:t>
            </a:r>
            <a:r>
              <a:rPr sz="1000" spc="-40" baseline="-5000" dirty="0">
                <a:solidFill>
                  <a:schemeClr val="dk1"/>
                </a:solidFill>
                <a:latin typeface="微软雅黑" panose="020B0503020204020204" charset="-122"/>
                <a:ea typeface="微软雅黑" panose="020B0503020204020204" charset="-122"/>
                <a:cs typeface="微软雅黑" panose="020B0503020204020204" charset="-122"/>
              </a:rPr>
              <a:t>0</a:t>
            </a:r>
            <a:r>
              <a:rPr sz="600" spc="-40" dirty="0">
                <a:solidFill>
                  <a:schemeClr val="dk1"/>
                </a:solidFill>
                <a:latin typeface="微软雅黑" panose="020B0503020204020204" charset="-122"/>
                <a:ea typeface="微软雅黑" panose="020B0503020204020204" charset="-122"/>
                <a:cs typeface="微软雅黑" panose="020B0503020204020204" charset="-122"/>
              </a:rPr>
              <a:t> </a:t>
            </a:r>
            <a:r>
              <a:rPr sz="1050" spc="-30" dirty="0">
                <a:solidFill>
                  <a:schemeClr val="dk1"/>
                </a:solidFill>
                <a:latin typeface="微软雅黑" panose="020B0503020204020204" charset="-122"/>
                <a:ea typeface="微软雅黑" panose="020B0503020204020204" charset="-122"/>
                <a:cs typeface="微软雅黑" panose="020B0503020204020204" charset="-122"/>
              </a:rPr>
              <a:t>t</a:t>
            </a:r>
            <a:r>
              <a:rPr sz="1050" spc="-40" dirty="0">
                <a:solidFill>
                  <a:schemeClr val="dk1"/>
                </a:solidFill>
                <a:latin typeface="微软雅黑" panose="020B0503020204020204" charset="-122"/>
                <a:ea typeface="微软雅黑" panose="020B0503020204020204" charset="-122"/>
                <a:cs typeface="微软雅黑" panose="020B0503020204020204" charset="-122"/>
              </a:rPr>
              <a:t> </a:t>
            </a:r>
            <a:r>
              <a:rPr spc="-40" baseline="1600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50" spc="-40" dirty="0">
                <a:solidFill>
                  <a:schemeClr val="dk1"/>
                </a:solidFill>
                <a:latin typeface="微软雅黑" panose="020B0503020204020204" charset="-122"/>
                <a:ea typeface="微软雅黑" panose="020B0503020204020204" charset="-122"/>
                <a:cs typeface="微软雅黑" panose="020B0503020204020204" charset="-122"/>
              </a:rPr>
              <a:t>φ)</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285750" algn="l" rtl="0" eaLnBrk="0">
              <a:lnSpc>
                <a:spcPct val="91000"/>
              </a:lnSpc>
              <a:spcBef>
                <a:spcPts val="530"/>
              </a:spcBef>
            </a:pPr>
            <a:r>
              <a:rPr sz="1100" spc="0" dirty="0">
                <a:solidFill>
                  <a:schemeClr val="dk1"/>
                </a:solidFill>
                <a:latin typeface="微软雅黑" panose="020B0503020204020204" charset="-122"/>
                <a:ea typeface="微软雅黑" panose="020B0503020204020204" charset="-122"/>
                <a:cs typeface="微软雅黑" panose="020B0503020204020204" charset="-122"/>
              </a:rPr>
              <a:t>瞬时频率 :</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30325" algn="l" rtl="0" eaLnBrk="0">
              <a:lnSpc>
                <a:spcPts val="1560"/>
              </a:lnSpc>
              <a:spcBef>
                <a:spcPts val="280"/>
              </a:spcBef>
            </a:pPr>
            <a:r>
              <a:rPr sz="1050" spc="-30" dirty="0">
                <a:solidFill>
                  <a:schemeClr val="dk1"/>
                </a:solidFill>
                <a:latin typeface="微软雅黑" panose="020B0503020204020204" charset="-122"/>
                <a:ea typeface="微软雅黑" panose="020B0503020204020204" charset="-122"/>
                <a:cs typeface="微软雅黑" panose="020B0503020204020204" charset="-122"/>
              </a:rPr>
              <a:t>f(t)</a:t>
            </a:r>
            <a:r>
              <a:rPr spc="-30" baseline="15000" dirty="0">
                <a:solidFill>
                  <a:schemeClr val="dk1"/>
                </a:solidFill>
                <a:latin typeface="微软雅黑" panose="020B0503020204020204" charset="-122"/>
                <a:ea typeface="微软雅黑" panose="020B0503020204020204" charset="-122"/>
                <a:cs typeface="微软雅黑" panose="020B0503020204020204" charset="-122"/>
              </a:rPr>
              <a:t>＝</a:t>
            </a:r>
            <a:r>
              <a:rPr sz="1050" spc="-30" dirty="0">
                <a:solidFill>
                  <a:schemeClr val="dk1"/>
                </a:solidFill>
                <a:latin typeface="微软雅黑" panose="020B0503020204020204" charset="-122"/>
                <a:ea typeface="微软雅黑" panose="020B0503020204020204" charset="-122"/>
                <a:cs typeface="微软雅黑" panose="020B0503020204020204" charset="-122"/>
              </a:rPr>
              <a:t>f</a:t>
            </a:r>
            <a:r>
              <a:rPr sz="1000" spc="-30" baseline="-7000" dirty="0">
                <a:solidFill>
                  <a:schemeClr val="dk1"/>
                </a:solidFill>
                <a:latin typeface="微软雅黑" panose="020B0503020204020204" charset="-122"/>
                <a:ea typeface="微软雅黑" panose="020B0503020204020204" charset="-122"/>
                <a:cs typeface="微软雅黑" panose="020B0503020204020204" charset="-122"/>
              </a:rPr>
              <a:t>0</a:t>
            </a:r>
            <a:r>
              <a:rPr sz="600" spc="-30" dirty="0">
                <a:solidFill>
                  <a:schemeClr val="dk1"/>
                </a:solidFill>
                <a:latin typeface="微软雅黑" panose="020B0503020204020204" charset="-122"/>
                <a:ea typeface="微软雅黑" panose="020B0503020204020204" charset="-122"/>
                <a:cs typeface="微软雅黑" panose="020B0503020204020204" charset="-122"/>
              </a:rPr>
              <a:t>  </a:t>
            </a:r>
            <a:r>
              <a:rPr spc="-30" baseline="1500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50" spc="-30" dirty="0">
                <a:solidFill>
                  <a:schemeClr val="dk1"/>
                </a:solidFill>
                <a:latin typeface="微软雅黑" panose="020B0503020204020204" charset="-122"/>
                <a:ea typeface="微软雅黑" panose="020B0503020204020204" charset="-122"/>
                <a:cs typeface="微软雅黑" panose="020B0503020204020204" charset="-122"/>
              </a:rPr>
              <a:t>k</a:t>
            </a:r>
            <a:r>
              <a:rPr sz="1000" spc="-30" baseline="-7000" dirty="0">
                <a:solidFill>
                  <a:schemeClr val="dk1"/>
                </a:solidFill>
                <a:latin typeface="微软雅黑" panose="020B0503020204020204" charset="-122"/>
                <a:ea typeface="微软雅黑" panose="020B0503020204020204" charset="-122"/>
                <a:cs typeface="微软雅黑" panose="020B0503020204020204" charset="-122"/>
              </a:rPr>
              <a:t>f</a:t>
            </a:r>
            <a:r>
              <a:rPr sz="1050" spc="-30" dirty="0">
                <a:solidFill>
                  <a:schemeClr val="dk1"/>
                </a:solidFill>
                <a:latin typeface="微软雅黑" panose="020B0503020204020204" charset="-122"/>
                <a:ea typeface="微软雅黑" panose="020B0503020204020204" charset="-122"/>
                <a:cs typeface="微软雅黑" panose="020B0503020204020204" charset="-122"/>
              </a:rPr>
              <a:t>x</a:t>
            </a:r>
            <a:r>
              <a:rPr sz="1000" spc="-30" baseline="-7000" dirty="0">
                <a:solidFill>
                  <a:schemeClr val="dk1"/>
                </a:solidFill>
                <a:latin typeface="微软雅黑" panose="020B0503020204020204" charset="-122"/>
                <a:ea typeface="微软雅黑" panose="020B0503020204020204" charset="-122"/>
                <a:cs typeface="微软雅黑" panose="020B0503020204020204" charset="-122"/>
              </a:rPr>
              <a:t>0</a:t>
            </a:r>
            <a:r>
              <a:rPr sz="600" spc="-30" dirty="0">
                <a:solidFill>
                  <a:schemeClr val="dk1"/>
                </a:solidFill>
                <a:latin typeface="微软雅黑" panose="020B0503020204020204" charset="-122"/>
                <a:ea typeface="微软雅黑" panose="020B0503020204020204" charset="-122"/>
                <a:cs typeface="微软雅黑" panose="020B0503020204020204" charset="-122"/>
              </a:rPr>
              <a:t> </a:t>
            </a:r>
            <a:r>
              <a:rPr sz="1050" spc="-30" dirty="0">
                <a:solidFill>
                  <a:schemeClr val="dk1"/>
                </a:solidFill>
                <a:latin typeface="微软雅黑" panose="020B0503020204020204" charset="-122"/>
                <a:ea typeface="微软雅黑" panose="020B0503020204020204" charset="-122"/>
                <a:cs typeface="微软雅黑" panose="020B0503020204020204" charset="-122"/>
              </a:rPr>
              <a:t>cos 2πf</a:t>
            </a:r>
            <a:r>
              <a:rPr sz="1000" spc="-30" baseline="-7000" dirty="0">
                <a:solidFill>
                  <a:schemeClr val="dk1"/>
                </a:solidFill>
                <a:latin typeface="微软雅黑" panose="020B0503020204020204" charset="-122"/>
                <a:ea typeface="微软雅黑" panose="020B0503020204020204" charset="-122"/>
                <a:cs typeface="微软雅黑" panose="020B0503020204020204" charset="-122"/>
              </a:rPr>
              <a:t>m</a:t>
            </a:r>
            <a:r>
              <a:rPr sz="600" spc="-30" dirty="0">
                <a:solidFill>
                  <a:schemeClr val="dk1"/>
                </a:solidFill>
                <a:latin typeface="微软雅黑" panose="020B0503020204020204" charset="-122"/>
                <a:ea typeface="微软雅黑" panose="020B0503020204020204" charset="-122"/>
                <a:cs typeface="微软雅黑" panose="020B0503020204020204" charset="-122"/>
              </a:rPr>
              <a:t> </a:t>
            </a:r>
            <a:r>
              <a:rPr sz="1050" spc="-30" dirty="0">
                <a:solidFill>
                  <a:schemeClr val="dk1"/>
                </a:solidFill>
                <a:latin typeface="微软雅黑" panose="020B0503020204020204" charset="-122"/>
                <a:ea typeface="微软雅黑" panose="020B0503020204020204" charset="-122"/>
                <a:cs typeface="微软雅黑" panose="020B0503020204020204" charset="-122"/>
              </a:rPr>
              <a:t>t </a:t>
            </a:r>
            <a:r>
              <a:rPr spc="-30" baseline="15000" dirty="0">
                <a:solidFill>
                  <a:schemeClr val="dk1"/>
                </a:solidFill>
                <a:latin typeface="微软雅黑" panose="020B0503020204020204" charset="-122"/>
                <a:ea typeface="微软雅黑" panose="020B0503020204020204" charset="-122"/>
                <a:cs typeface="微软雅黑" panose="020B0503020204020204" charset="-122"/>
              </a:rPr>
              <a:t>＝</a:t>
            </a:r>
            <a:r>
              <a:rPr sz="1050" spc="-30" dirty="0">
                <a:solidFill>
                  <a:schemeClr val="dk1"/>
                </a:solidFill>
                <a:latin typeface="微软雅黑" panose="020B0503020204020204" charset="-122"/>
                <a:ea typeface="微软雅黑" panose="020B0503020204020204" charset="-122"/>
                <a:cs typeface="微软雅黑" panose="020B0503020204020204" charset="-122"/>
              </a:rPr>
              <a:t>f</a:t>
            </a:r>
            <a:r>
              <a:rPr sz="1000" spc="-30" baseline="-7000" dirty="0">
                <a:solidFill>
                  <a:schemeClr val="dk1"/>
                </a:solidFill>
                <a:latin typeface="微软雅黑" panose="020B0503020204020204" charset="-122"/>
                <a:ea typeface="微软雅黑" panose="020B0503020204020204" charset="-122"/>
                <a:cs typeface="微软雅黑" panose="020B0503020204020204" charset="-122"/>
              </a:rPr>
              <a:t>0</a:t>
            </a:r>
            <a:r>
              <a:rPr sz="600" spc="-30" dirty="0">
                <a:solidFill>
                  <a:schemeClr val="dk1"/>
                </a:solidFill>
                <a:latin typeface="微软雅黑" panose="020B0503020204020204" charset="-122"/>
                <a:ea typeface="微软雅黑" panose="020B0503020204020204" charset="-122"/>
                <a:cs typeface="微软雅黑" panose="020B0503020204020204" charset="-122"/>
              </a:rPr>
              <a:t>  </a:t>
            </a:r>
            <a:r>
              <a:rPr spc="-30" baseline="1500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50" spc="-30" dirty="0">
                <a:solidFill>
                  <a:schemeClr val="dk1"/>
                </a:solidFill>
                <a:latin typeface="微软雅黑" panose="020B0503020204020204" charset="-122"/>
                <a:ea typeface="微软雅黑" panose="020B0503020204020204" charset="-122"/>
                <a:cs typeface="微软雅黑" panose="020B0503020204020204" charset="-122"/>
              </a:rPr>
              <a:t>Δf</a:t>
            </a:r>
            <a:r>
              <a:rPr sz="1000" spc="-30" baseline="-7000" dirty="0">
                <a:solidFill>
                  <a:schemeClr val="dk1"/>
                </a:solidFill>
                <a:latin typeface="微软雅黑" panose="020B0503020204020204" charset="-122"/>
                <a:ea typeface="微软雅黑" panose="020B0503020204020204" charset="-122"/>
                <a:cs typeface="微软雅黑" panose="020B0503020204020204" charset="-122"/>
              </a:rPr>
              <a:t>f</a:t>
            </a:r>
            <a:r>
              <a:rPr sz="1050" spc="-30" dirty="0">
                <a:solidFill>
                  <a:schemeClr val="dk1"/>
                </a:solidFill>
                <a:latin typeface="微软雅黑" panose="020B0503020204020204" charset="-122"/>
                <a:ea typeface="微软雅黑" panose="020B0503020204020204" charset="-122"/>
                <a:cs typeface="微软雅黑" panose="020B0503020204020204" charset="-122"/>
              </a:rPr>
              <a:t>cos 2πf</a:t>
            </a:r>
            <a:r>
              <a:rPr sz="1000" spc="-30" baseline="-7000" dirty="0">
                <a:solidFill>
                  <a:schemeClr val="dk1"/>
                </a:solidFill>
                <a:latin typeface="微软雅黑" panose="020B0503020204020204" charset="-122"/>
                <a:ea typeface="微软雅黑" panose="020B0503020204020204" charset="-122"/>
                <a:cs typeface="微软雅黑" panose="020B0503020204020204" charset="-122"/>
              </a:rPr>
              <a:t>m</a:t>
            </a:r>
            <a:r>
              <a:rPr sz="600" spc="-30" dirty="0">
                <a:solidFill>
                  <a:schemeClr val="dk1"/>
                </a:solidFill>
                <a:latin typeface="微软雅黑" panose="020B0503020204020204" charset="-122"/>
                <a:ea typeface="微软雅黑" panose="020B0503020204020204" charset="-122"/>
                <a:cs typeface="微软雅黑" panose="020B0503020204020204" charset="-122"/>
              </a:rPr>
              <a:t> </a:t>
            </a:r>
            <a:r>
              <a:rPr sz="1050" spc="-20" dirty="0">
                <a:solidFill>
                  <a:schemeClr val="dk1"/>
                </a:solidFill>
                <a:latin typeface="微软雅黑" panose="020B0503020204020204" charset="-122"/>
                <a:ea typeface="微软雅黑" panose="020B0503020204020204" charset="-122"/>
                <a:cs typeface="微软雅黑" panose="020B0503020204020204" charset="-122"/>
              </a:rPr>
              <a:t>t</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marL="37465" algn="l" rtl="0" eaLnBrk="0">
              <a:lnSpc>
                <a:spcPct val="83000"/>
              </a:lnSpc>
              <a:spcBef>
                <a:spcPts val="5"/>
              </a:spcBef>
            </a:pPr>
            <a:endParaRPr lang="en-US"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6" name="图片 1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58"/>
          <p:cNvSpPr/>
          <p:nvPr/>
        </p:nvSpPr>
        <p:spPr>
          <a:xfrm>
            <a:off x="61235" y="384544"/>
            <a:ext cx="12023928" cy="1772285"/>
          </a:xfrm>
          <a:prstGeom prst="rect">
            <a:avLst/>
          </a:prstGeom>
        </p:spPr>
        <p:txBody>
          <a:bodyPr vert="horz" wrap="square" lIns="0" tIns="0" rIns="0" bIns="0"/>
          <a:lstStyle/>
          <a:p>
            <a:pPr algn="l" rtl="0" eaLnBrk="0">
              <a:lnSpc>
                <a:spcPct val="7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7940" indent="-14605" algn="l" rtl="0" eaLnBrk="0">
              <a:lnSpc>
                <a:spcPct val="137000"/>
              </a:lnSpc>
            </a:pPr>
            <a:r>
              <a:rPr sz="1100" spc="-30" dirty="0">
                <a:solidFill>
                  <a:srgbClr val="000000"/>
                </a:solidFill>
                <a:latin typeface="微软雅黑" panose="020B0503020204020204" charset="-122"/>
                <a:ea typeface="微软雅黑" panose="020B0503020204020204" charset="-122"/>
                <a:cs typeface="微软雅黑" panose="020B0503020204020204" charset="-122"/>
              </a:rPr>
              <a:t>式中，Δf</a:t>
            </a:r>
            <a:r>
              <a:rPr sz="1050" spc="-3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700" spc="-30" dirty="0">
                <a:solidFill>
                  <a:srgbClr val="000000"/>
                </a:solidFill>
                <a:latin typeface="微软雅黑" panose="020B0503020204020204" charset="-122"/>
                <a:ea typeface="微软雅黑" panose="020B0503020204020204" charset="-122"/>
                <a:cs typeface="微软雅黑" panose="020B0503020204020204" charset="-122"/>
              </a:rPr>
              <a:t> </a:t>
            </a:r>
            <a:r>
              <a:rPr sz="1100" spc="-30" dirty="0">
                <a:solidFill>
                  <a:srgbClr val="000000"/>
                </a:solidFill>
                <a:latin typeface="微软雅黑" panose="020B0503020204020204" charset="-122"/>
                <a:ea typeface="微软雅黑" panose="020B0503020204020204" charset="-122"/>
                <a:cs typeface="微软雅黑" panose="020B0503020204020204" charset="-122"/>
              </a:rPr>
              <a:t>为由调制信号的幅值 x</a:t>
            </a:r>
            <a:r>
              <a:rPr sz="1050" spc="-3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700" spc="-30" dirty="0">
                <a:solidFill>
                  <a:srgbClr val="000000"/>
                </a:solidFill>
                <a:latin typeface="微软雅黑" panose="020B0503020204020204" charset="-122"/>
                <a:ea typeface="微软雅黑" panose="020B0503020204020204" charset="-122"/>
                <a:cs typeface="微软雅黑" panose="020B0503020204020204" charset="-122"/>
              </a:rPr>
              <a:t> </a:t>
            </a:r>
            <a:r>
              <a:rPr sz="1100" spc="-30" dirty="0">
                <a:solidFill>
                  <a:srgbClr val="000000"/>
                </a:solidFill>
                <a:latin typeface="微软雅黑" panose="020B0503020204020204" charset="-122"/>
                <a:ea typeface="微软雅黑" panose="020B0503020204020204" charset="-122"/>
                <a:cs typeface="微软雅黑" panose="020B0503020204020204" charset="-122"/>
              </a:rPr>
              <a:t>决定的频率的偏移量，Δf</a:t>
            </a:r>
            <a:r>
              <a:rPr sz="1050" spc="-3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700" spc="-30" dirty="0">
                <a:solidFill>
                  <a:srgbClr val="000000"/>
                </a:solidFill>
                <a:latin typeface="微软雅黑" panose="020B0503020204020204" charset="-122"/>
                <a:ea typeface="微软雅黑" panose="020B0503020204020204" charset="-122"/>
                <a:cs typeface="微软雅黑" panose="020B0503020204020204" charset="-122"/>
              </a:rPr>
              <a:t> </a:t>
            </a:r>
            <a:r>
              <a:rPr spc="-3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50" spc="-30" dirty="0">
                <a:solidFill>
                  <a:srgbClr val="000000"/>
                </a:solidFill>
                <a:latin typeface="微软雅黑" panose="020B0503020204020204" charset="-122"/>
                <a:ea typeface="微软雅黑" panose="020B0503020204020204" charset="-122"/>
                <a:cs typeface="微软雅黑" panose="020B0503020204020204" charset="-122"/>
              </a:rPr>
              <a:t> </a:t>
            </a:r>
            <a:r>
              <a:rPr sz="1100" spc="-30" dirty="0">
                <a:solidFill>
                  <a:srgbClr val="000000"/>
                </a:solidFill>
                <a:latin typeface="微软雅黑" panose="020B0503020204020204" charset="-122"/>
                <a:ea typeface="微软雅黑" panose="020B0503020204020204" charset="-122"/>
                <a:cs typeface="微软雅黑" panose="020B0503020204020204" charset="-122"/>
              </a:rPr>
              <a:t>k</a:t>
            </a:r>
            <a:r>
              <a:rPr sz="1050" spc="-3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1100" spc="-10" dirty="0">
                <a:solidFill>
                  <a:srgbClr val="000000"/>
                </a:solidFill>
                <a:latin typeface="微软雅黑" panose="020B0503020204020204" charset="-122"/>
                <a:ea typeface="微软雅黑" panose="020B0503020204020204" charset="-122"/>
                <a:cs typeface="微软雅黑" panose="020B0503020204020204" charset="-122"/>
              </a:rPr>
              <a:t>x</a:t>
            </a:r>
            <a:r>
              <a:rPr sz="1050" spc="-3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700" spc="-30" dirty="0">
                <a:solidFill>
                  <a:srgbClr val="000000"/>
                </a:solidFill>
                <a:latin typeface="微软雅黑" panose="020B0503020204020204" charset="-122"/>
                <a:ea typeface="微软雅黑" panose="020B0503020204020204" charset="-122"/>
                <a:cs typeface="微软雅黑" panose="020B0503020204020204" charset="-122"/>
              </a:rPr>
              <a:t> </a:t>
            </a:r>
            <a:r>
              <a:rPr sz="1100" spc="-3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k</a:t>
            </a:r>
            <a:r>
              <a:rPr sz="1050" spc="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700" spc="-30" dirty="0">
                <a:solidFill>
                  <a:srgbClr val="000000"/>
                </a:solidFill>
                <a:latin typeface="微软雅黑" panose="020B0503020204020204" charset="-122"/>
                <a:ea typeface="微软雅黑" panose="020B0503020204020204" charset="-122"/>
                <a:cs typeface="微软雅黑" panose="020B0503020204020204" charset="-122"/>
              </a:rPr>
              <a:t> </a:t>
            </a:r>
            <a:r>
              <a:rPr sz="1100" spc="-30" dirty="0">
                <a:solidFill>
                  <a:srgbClr val="000000"/>
                </a:solidFill>
                <a:latin typeface="微软雅黑" panose="020B0503020204020204" charset="-122"/>
                <a:ea typeface="微软雅黑" panose="020B0503020204020204" charset="-122"/>
                <a:cs typeface="微软雅黑" panose="020B0503020204020204" charset="-122"/>
              </a:rPr>
              <a:t>为比例常数，其大小</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10" dirty="0">
                <a:solidFill>
                  <a:srgbClr val="000000"/>
                </a:solidFill>
                <a:latin typeface="微软雅黑" panose="020B0503020204020204" charset="-122"/>
                <a:ea typeface="微软雅黑" panose="020B0503020204020204" charset="-122"/>
                <a:cs typeface="微软雅黑" panose="020B0503020204020204" charset="-122"/>
              </a:rPr>
              <a:t>由具体的调频电</a:t>
            </a:r>
            <a:r>
              <a:rPr sz="1100" spc="0" dirty="0">
                <a:solidFill>
                  <a:srgbClr val="000000"/>
                </a:solidFill>
                <a:latin typeface="微软雅黑" panose="020B0503020204020204" charset="-122"/>
                <a:ea typeface="微软雅黑" panose="020B0503020204020204" charset="-122"/>
                <a:cs typeface="微软雅黑" panose="020B0503020204020204" charset="-122"/>
              </a:rPr>
              <a:t>路决定)。</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20000"/>
              </a:lnSpc>
              <a:spcBef>
                <a:spcPts val="570"/>
              </a:spcBef>
            </a:pPr>
            <a:r>
              <a:rPr sz="1100" spc="50" dirty="0">
                <a:solidFill>
                  <a:srgbClr val="000000"/>
                </a:solidFill>
                <a:latin typeface="微软雅黑" panose="020B0503020204020204" charset="-122"/>
                <a:ea typeface="微软雅黑" panose="020B0503020204020204" charset="-122"/>
                <a:cs typeface="微软雅黑" panose="020B0503020204020204" charset="-122"/>
              </a:rPr>
              <a:t>频率的偏移量与调制信号的幅值成正比，与调制信号的频率无关，常用的</a:t>
            </a:r>
            <a:r>
              <a:rPr sz="1100" spc="30" dirty="0">
                <a:solidFill>
                  <a:srgbClr val="000000"/>
                </a:solidFill>
                <a:latin typeface="微软雅黑" panose="020B0503020204020204" charset="-122"/>
                <a:ea typeface="微软雅黑" panose="020B0503020204020204" charset="-122"/>
                <a:cs typeface="微软雅黑" panose="020B0503020204020204" charset="-122"/>
              </a:rPr>
              <a:t>调</a:t>
            </a:r>
            <a:r>
              <a:rPr sz="1100" spc="0" dirty="0">
                <a:solidFill>
                  <a:srgbClr val="000000"/>
                </a:solidFill>
                <a:latin typeface="微软雅黑" panose="020B0503020204020204" charset="-122"/>
                <a:ea typeface="微软雅黑" panose="020B0503020204020204" charset="-122"/>
                <a:cs typeface="微软雅黑" panose="020B0503020204020204" charset="-122"/>
              </a:rPr>
              <a:t>频方法 </a:t>
            </a:r>
            <a:r>
              <a:rPr sz="1100" spc="30" dirty="0">
                <a:solidFill>
                  <a:srgbClr val="000000"/>
                </a:solidFill>
                <a:latin typeface="微软雅黑" panose="020B0503020204020204" charset="-122"/>
                <a:ea typeface="微软雅黑" panose="020B0503020204020204" charset="-122"/>
                <a:cs typeface="微软雅黑" panose="020B0503020204020204" charset="-122"/>
              </a:rPr>
              <a:t>有直接调频法 、电参数调频法和</a:t>
            </a:r>
            <a:r>
              <a:rPr sz="1100" spc="10" dirty="0">
                <a:solidFill>
                  <a:srgbClr val="000000"/>
                </a:solidFill>
                <a:latin typeface="微软雅黑" panose="020B0503020204020204" charset="-122"/>
                <a:ea typeface="微软雅黑" panose="020B0503020204020204" charset="-122"/>
                <a:cs typeface="微软雅黑" panose="020B0503020204020204" charset="-122"/>
              </a:rPr>
              <a:t>电</a:t>
            </a:r>
            <a:r>
              <a:rPr sz="1100" spc="0" dirty="0">
                <a:solidFill>
                  <a:srgbClr val="000000"/>
                </a:solidFill>
                <a:latin typeface="微软雅黑" panose="020B0503020204020204" charset="-122"/>
                <a:ea typeface="微软雅黑" panose="020B0503020204020204" charset="-122"/>
                <a:cs typeface="微软雅黑" panose="020B0503020204020204" charset="-122"/>
              </a:rPr>
              <a:t>压调频法等。</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700" algn="l" rtl="0" eaLnBrk="0">
              <a:lnSpc>
                <a:spcPct val="146000"/>
              </a:lnSpc>
              <a:spcBef>
                <a:spcPts val="15"/>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直接调频法利用被测参数的变化直接引起传感器输出信号频率的改变，振弦式传</a:t>
            </a:r>
            <a:r>
              <a:rPr sz="1100" spc="30" dirty="0">
                <a:solidFill>
                  <a:srgbClr val="000000"/>
                </a:solidFill>
                <a:latin typeface="微软雅黑" panose="020B0503020204020204" charset="-122"/>
                <a:ea typeface="微软雅黑" panose="020B0503020204020204" charset="-122"/>
                <a:cs typeface="微软雅黑" panose="020B0503020204020204" charset="-122"/>
              </a:rPr>
              <a:t>感</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30" dirty="0">
                <a:solidFill>
                  <a:srgbClr val="000000"/>
                </a:solidFill>
                <a:latin typeface="微软雅黑" panose="020B0503020204020204" charset="-122"/>
                <a:ea typeface="微软雅黑" panose="020B0503020204020204" charset="-122"/>
                <a:cs typeface="微软雅黑" panose="020B0503020204020204" charset="-122"/>
              </a:rPr>
              <a:t>器的原理如图 10－9 </a:t>
            </a:r>
            <a:r>
              <a:rPr sz="1100" spc="-10" dirty="0">
                <a:solidFill>
                  <a:srgbClr val="000000"/>
                </a:solidFill>
                <a:latin typeface="微软雅黑" panose="020B0503020204020204" charset="-122"/>
                <a:ea typeface="微软雅黑" panose="020B0503020204020204" charset="-122"/>
                <a:cs typeface="微软雅黑" panose="020B0503020204020204" charset="-122"/>
              </a:rPr>
              <a:t>所</a:t>
            </a:r>
            <a:r>
              <a:rPr sz="1100" spc="0" dirty="0">
                <a:solidFill>
                  <a:srgbClr val="000000"/>
                </a:solidFill>
                <a:latin typeface="微软雅黑" panose="020B0503020204020204" charset="-122"/>
                <a:ea typeface="微软雅黑" panose="020B0503020204020204" charset="-122"/>
                <a:cs typeface="微软雅黑" panose="020B0503020204020204" charset="-122"/>
              </a:rPr>
              <a:t>示。</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8130" algn="l" rtl="0" eaLnBrk="0">
              <a:lnSpc>
                <a:spcPct val="145000"/>
              </a:lnSpc>
              <a:spcBef>
                <a:spcPts val="25"/>
              </a:spcBef>
            </a:pPr>
            <a:r>
              <a:rPr sz="1100" spc="50" dirty="0">
                <a:solidFill>
                  <a:srgbClr val="000000"/>
                </a:solidFill>
                <a:latin typeface="微软雅黑" panose="020B0503020204020204" charset="-122"/>
                <a:ea typeface="微软雅黑" panose="020B0503020204020204" charset="-122"/>
                <a:cs typeface="微软雅黑" panose="020B0503020204020204" charset="-122"/>
              </a:rPr>
              <a:t>电参数调频法利用被测参数的变化转化为传感器的线圈 、电容和电阻的变化，</a:t>
            </a:r>
            <a:r>
              <a:rPr sz="1100" spc="10" dirty="0">
                <a:solidFill>
                  <a:srgbClr val="000000"/>
                </a:solidFill>
                <a:latin typeface="微软雅黑" panose="020B0503020204020204" charset="-122"/>
                <a:ea typeface="微软雅黑" panose="020B0503020204020204" charset="-122"/>
                <a:cs typeface="微软雅黑" panose="020B0503020204020204" charset="-122"/>
              </a:rPr>
              <a:t>引</a:t>
            </a:r>
            <a:r>
              <a:rPr sz="1100" spc="0" dirty="0">
                <a:solidFill>
                  <a:srgbClr val="000000"/>
                </a:solidFill>
                <a:latin typeface="微软雅黑" panose="020B0503020204020204" charset="-122"/>
                <a:ea typeface="微软雅黑" panose="020B0503020204020204" charset="-122"/>
                <a:cs typeface="微软雅黑" panose="020B0503020204020204" charset="-122"/>
              </a:rPr>
              <a:t>起 </a:t>
            </a:r>
            <a:r>
              <a:rPr sz="1100" spc="-10" dirty="0">
                <a:solidFill>
                  <a:srgbClr val="000000"/>
                </a:solidFill>
                <a:latin typeface="微软雅黑" panose="020B0503020204020204" charset="-122"/>
                <a:ea typeface="微软雅黑" panose="020B0503020204020204" charset="-122"/>
                <a:cs typeface="微软雅黑" panose="020B0503020204020204" charset="-122"/>
              </a:rPr>
              <a:t>振荡器振荡频率的变化。</a:t>
            </a:r>
            <a:r>
              <a:rPr sz="1100" spc="0" dirty="0">
                <a:solidFill>
                  <a:srgbClr val="000000"/>
                </a:solidFill>
                <a:latin typeface="微软雅黑" panose="020B0503020204020204" charset="-122"/>
                <a:ea typeface="微软雅黑" panose="020B0503020204020204" charset="-122"/>
                <a:cs typeface="微软雅黑" panose="020B0503020204020204" charset="-122"/>
              </a:rPr>
              <a:t> 电参数调频电路如图 10－10 所示。</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59"/>
          <p:cNvSpPr/>
          <p:nvPr>
            <p:custDataLst>
              <p:tags r:id="rId5"/>
            </p:custDataLst>
          </p:nvPr>
        </p:nvSpPr>
        <p:spPr>
          <a:xfrm>
            <a:off x="7794" y="3414618"/>
            <a:ext cx="11854401" cy="1065530"/>
          </a:xfrm>
          <a:prstGeom prst="rect">
            <a:avLst/>
          </a:prstGeom>
        </p:spPr>
        <p:txBody>
          <a:bodyPr vert="horz" wrap="square" lIns="0" tIns="0" rIns="0" bIns="0"/>
          <a:lstStyle/>
          <a:p>
            <a:pPr algn="l" rtl="0" eaLnBrk="0">
              <a:lnSpc>
                <a:spcPct val="74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5240" indent="275590" algn="l" rtl="0" eaLnBrk="0">
              <a:lnSpc>
                <a:spcPct val="120000"/>
              </a:lnSpc>
            </a:pPr>
            <a:r>
              <a:rPr sz="1100" spc="50" dirty="0">
                <a:solidFill>
                  <a:schemeClr val="dk1"/>
                </a:solidFill>
                <a:latin typeface="微软雅黑" panose="020B0503020204020204" charset="-122"/>
                <a:ea typeface="微软雅黑" panose="020B0503020204020204" charset="-122"/>
                <a:cs typeface="微软雅黑" panose="020B0503020204020204" charset="-122"/>
              </a:rPr>
              <a:t>电压调频法利用电压变化来控制振荡回路中传感器的线圈 、电容和电阻的变化，</a:t>
            </a:r>
            <a:r>
              <a:rPr sz="1100" spc="0" dirty="0">
                <a:solidFill>
                  <a:schemeClr val="dk1"/>
                </a:solidFill>
                <a:latin typeface="微软雅黑" panose="020B0503020204020204" charset="-122"/>
                <a:ea typeface="微软雅黑" panose="020B0503020204020204" charset="-122"/>
                <a:cs typeface="微软雅黑" panose="020B0503020204020204" charset="-122"/>
              </a:rPr>
              <a:t>从 </a:t>
            </a:r>
            <a:r>
              <a:rPr sz="1100" spc="30" dirty="0">
                <a:solidFill>
                  <a:schemeClr val="dk1"/>
                </a:solidFill>
                <a:latin typeface="微软雅黑" panose="020B0503020204020204" charset="-122"/>
                <a:ea typeface="微软雅黑" panose="020B0503020204020204" charset="-122"/>
                <a:cs typeface="微软雅黑" panose="020B0503020204020204" charset="-122"/>
              </a:rPr>
              <a:t>而使振荡频率得到</a:t>
            </a:r>
            <a:r>
              <a:rPr sz="1100" spc="10" dirty="0">
                <a:solidFill>
                  <a:schemeClr val="dk1"/>
                </a:solidFill>
                <a:latin typeface="微软雅黑" panose="020B0503020204020204" charset="-122"/>
                <a:ea typeface="微软雅黑" panose="020B0503020204020204" charset="-122"/>
                <a:cs typeface="微软雅黑" panose="020B0503020204020204" charset="-122"/>
              </a:rPr>
              <a:t>调</a:t>
            </a:r>
            <a:r>
              <a:rPr sz="1100" spc="0" dirty="0">
                <a:solidFill>
                  <a:schemeClr val="dk1"/>
                </a:solidFill>
                <a:latin typeface="微软雅黑" panose="020B0503020204020204" charset="-122"/>
                <a:ea typeface="微软雅黑" panose="020B0503020204020204" charset="-122"/>
                <a:cs typeface="微软雅黑" panose="020B0503020204020204" charset="-122"/>
              </a:rPr>
              <a:t>制。</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5590" algn="l" rtl="0" eaLnBrk="0">
              <a:lnSpc>
                <a:spcPts val="1300"/>
              </a:lnSpc>
              <a:spcBef>
                <a:spcPts val="595"/>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2. 频率解</a:t>
            </a:r>
            <a:r>
              <a:rPr sz="1100" spc="0" dirty="0">
                <a:solidFill>
                  <a:schemeClr val="dk1"/>
                </a:solidFill>
                <a:latin typeface="微软雅黑" panose="020B0503020204020204" charset="-122"/>
                <a:ea typeface="微软雅黑" panose="020B0503020204020204" charset="-122"/>
                <a:cs typeface="微软雅黑" panose="020B0503020204020204" charset="-122"/>
              </a:rPr>
              <a:t>调</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22000"/>
              </a:lnSpc>
              <a:spcBef>
                <a:spcPts val="5"/>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调频信号的解调是由鉴频器完成的，是指从调频信号中检测出反映被测参数变化</a:t>
            </a:r>
            <a:r>
              <a:rPr sz="1100" spc="30" dirty="0">
                <a:solidFill>
                  <a:schemeClr val="dk1"/>
                </a:solidFill>
                <a:latin typeface="微软雅黑" panose="020B0503020204020204" charset="-122"/>
                <a:ea typeface="微软雅黑" panose="020B0503020204020204" charset="-122"/>
                <a:cs typeface="微软雅黑" panose="020B0503020204020204" charset="-122"/>
              </a:rPr>
              <a:t>的</a:t>
            </a:r>
            <a:r>
              <a:rPr sz="1100" spc="0" dirty="0">
                <a:solidFill>
                  <a:schemeClr val="dk1"/>
                </a:solidFill>
                <a:latin typeface="微软雅黑" panose="020B0503020204020204" charset="-122"/>
                <a:ea typeface="微软雅黑" panose="020B0503020204020204" charset="-122"/>
                <a:cs typeface="微软雅黑" panose="020B0503020204020204" charset="-122"/>
              </a:rPr>
              <a:t> </a:t>
            </a:r>
            <a:r>
              <a:rPr sz="1100" spc="-30" dirty="0">
                <a:solidFill>
                  <a:schemeClr val="dk1"/>
                </a:solidFill>
                <a:latin typeface="微软雅黑" panose="020B0503020204020204" charset="-122"/>
                <a:ea typeface="微软雅黑" panose="020B0503020204020204" charset="-122"/>
                <a:cs typeface="微软雅黑" panose="020B0503020204020204" charset="-122"/>
              </a:rPr>
              <a:t>调制信号，采用变压器耦合的谐振回路鉴频法，如图 1</a:t>
            </a:r>
            <a:r>
              <a:rPr sz="1100" spc="-10" dirty="0">
                <a:solidFill>
                  <a:schemeClr val="dk1"/>
                </a:solidFill>
                <a:latin typeface="微软雅黑" panose="020B0503020204020204" charset="-122"/>
                <a:ea typeface="微软雅黑" panose="020B0503020204020204" charset="-122"/>
                <a:cs typeface="微软雅黑" panose="020B0503020204020204" charset="-122"/>
              </a:rPr>
              <a:t>0</a:t>
            </a:r>
            <a:r>
              <a:rPr sz="1100" spc="0" dirty="0">
                <a:solidFill>
                  <a:schemeClr val="dk1"/>
                </a:solidFill>
                <a:latin typeface="微软雅黑" panose="020B0503020204020204" charset="-122"/>
                <a:ea typeface="微软雅黑" panose="020B0503020204020204" charset="-122"/>
                <a:cs typeface="微软雅黑" panose="020B0503020204020204" charset="-122"/>
              </a:rPr>
              <a:t>－1 1 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60"/>
          <p:cNvPicPr>
            <a:picLocks noChangeAspect="1"/>
          </p:cNvPicPr>
          <p:nvPr/>
        </p:nvPicPr>
        <p:blipFill>
          <a:blip r:embed="rId6"/>
          <a:stretch>
            <a:fillRect/>
          </a:stretch>
        </p:blipFill>
        <p:spPr>
          <a:xfrm>
            <a:off x="2271860" y="4245972"/>
            <a:ext cx="3886822" cy="1191679"/>
          </a:xfrm>
          <a:prstGeom prst="rect">
            <a:avLst/>
          </a:prstGeom>
        </p:spPr>
      </p:pic>
      <p:pic>
        <p:nvPicPr>
          <p:cNvPr id="5" name="picture 61"/>
          <p:cNvPicPr>
            <a:picLocks noChangeAspect="1"/>
          </p:cNvPicPr>
          <p:nvPr/>
        </p:nvPicPr>
        <p:blipFill>
          <a:blip r:embed="rId7"/>
          <a:stretch>
            <a:fillRect/>
          </a:stretch>
        </p:blipFill>
        <p:spPr>
          <a:xfrm>
            <a:off x="4702060" y="1387606"/>
            <a:ext cx="2246566" cy="1424596"/>
          </a:xfrm>
          <a:prstGeom prst="rect">
            <a:avLst/>
          </a:prstGeom>
        </p:spPr>
      </p:pic>
      <p:pic>
        <p:nvPicPr>
          <p:cNvPr id="6" name="picture 62"/>
          <p:cNvPicPr>
            <a:picLocks noChangeAspect="1"/>
          </p:cNvPicPr>
          <p:nvPr/>
        </p:nvPicPr>
        <p:blipFill>
          <a:blip r:embed="rId8"/>
          <a:stretch>
            <a:fillRect/>
          </a:stretch>
        </p:blipFill>
        <p:spPr>
          <a:xfrm>
            <a:off x="823526" y="1481447"/>
            <a:ext cx="1905203" cy="1460335"/>
          </a:xfrm>
          <a:prstGeom prst="rect">
            <a:avLst/>
          </a:prstGeom>
        </p:spPr>
      </p:pic>
      <p:pic>
        <p:nvPicPr>
          <p:cNvPr id="8" name="picture 63"/>
          <p:cNvPicPr>
            <a:picLocks noChangeAspect="1"/>
          </p:cNvPicPr>
          <p:nvPr/>
        </p:nvPicPr>
        <p:blipFill>
          <a:blip r:embed="rId9"/>
          <a:stretch>
            <a:fillRect/>
          </a:stretch>
        </p:blipFill>
        <p:spPr>
          <a:xfrm>
            <a:off x="136525" y="5802630"/>
            <a:ext cx="5184775" cy="294640"/>
          </a:xfrm>
          <a:prstGeom prst="rect">
            <a:avLst/>
          </a:prstGeom>
        </p:spPr>
      </p:pic>
      <p:sp>
        <p:nvSpPr>
          <p:cNvPr id="9" name="textbox 64"/>
          <p:cNvSpPr/>
          <p:nvPr>
            <p:custDataLst>
              <p:tags r:id="rId10"/>
            </p:custDataLst>
          </p:nvPr>
        </p:nvSpPr>
        <p:spPr>
          <a:xfrm>
            <a:off x="60960" y="5768975"/>
            <a:ext cx="5273040" cy="342900"/>
          </a:xfrm>
          <a:prstGeom prst="rect">
            <a:avLst/>
          </a:prstGeom>
        </p:spPr>
        <p:txBody>
          <a:bodyPr vert="horz" wrap="square" lIns="0" tIns="0" rIns="0" bIns="0"/>
          <a:lstStyle/>
          <a:p>
            <a:pPr algn="l" rtl="0" eaLnBrk="0">
              <a:lnSpc>
                <a:spcPct val="117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03505" algn="l" rtl="0" eaLnBrk="0">
              <a:lnSpc>
                <a:spcPct val="94000"/>
              </a:lnSpc>
              <a:spcBef>
                <a:spcPts val="5"/>
              </a:spcBef>
            </a:pPr>
            <a:r>
              <a:rPr sz="1300" spc="70" dirty="0">
                <a:solidFill>
                  <a:schemeClr val="dk1"/>
                </a:solidFill>
                <a:latin typeface="微软雅黑" panose="020B0503020204020204" charset="-122"/>
                <a:ea typeface="微软雅黑" panose="020B0503020204020204" charset="-122"/>
                <a:cs typeface="微软雅黑" panose="020B0503020204020204" charset="-122"/>
              </a:rPr>
              <a:t>10. 2  信号的放</a:t>
            </a:r>
            <a:r>
              <a:rPr sz="1300" spc="20" dirty="0">
                <a:solidFill>
                  <a:schemeClr val="dk1"/>
                </a:solidFill>
                <a:latin typeface="微软雅黑" panose="020B0503020204020204" charset="-122"/>
                <a:ea typeface="微软雅黑" panose="020B0503020204020204" charset="-122"/>
                <a:cs typeface="微软雅黑" panose="020B0503020204020204" charset="-122"/>
              </a:rPr>
              <a:t>大</a:t>
            </a:r>
            <a:endParaRPr lang="en-US" altLang="en-US" sz="13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66"/>
          <p:cNvSpPr/>
          <p:nvPr>
            <p:custDataLst>
              <p:tags r:id="rId11"/>
            </p:custDataLst>
          </p:nvPr>
        </p:nvSpPr>
        <p:spPr>
          <a:xfrm>
            <a:off x="136525" y="6372225"/>
            <a:ext cx="11473180" cy="233680"/>
          </a:xfrm>
          <a:prstGeom prst="rect">
            <a:avLst/>
          </a:prstGeom>
        </p:spPr>
        <p:txBody>
          <a:bodyPr vert="horz" wrap="square" lIns="0" tIns="0" rIns="0" bIns="0"/>
          <a:lstStyle/>
          <a:p>
            <a:pPr algn="l" rtl="0" eaLnBrk="0">
              <a:lnSpc>
                <a:spcPct val="82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8000"/>
              </a:lnSpc>
            </a:pPr>
            <a:r>
              <a:rPr sz="1100" spc="10" dirty="0">
                <a:solidFill>
                  <a:schemeClr val="dk1"/>
                </a:solidFill>
                <a:latin typeface="微软雅黑" panose="020B0503020204020204" charset="-122"/>
                <a:ea typeface="微软雅黑" panose="020B0503020204020204" charset="-122"/>
                <a:cs typeface="微软雅黑" panose="020B0503020204020204" charset="-122"/>
              </a:rPr>
              <a:t>将传感器的微弱信号精确地放大到所需要的统一标准信号(直流 1 ~5 </a:t>
            </a:r>
            <a:r>
              <a:rPr sz="1100" spc="0" dirty="0">
                <a:solidFill>
                  <a:schemeClr val="dk1"/>
                </a:solidFill>
                <a:latin typeface="微软雅黑" panose="020B0503020204020204" charset="-122"/>
                <a:ea typeface="微软雅黑" panose="020B0503020204020204" charset="-122"/>
                <a:cs typeface="微软雅黑" panose="020B0503020204020204" charset="-122"/>
              </a:rPr>
              <a:t>V</a:t>
            </a:r>
            <a:r>
              <a:rPr sz="1100" spc="10" dirty="0">
                <a:solidFill>
                  <a:schemeClr val="dk1"/>
                </a:solidFill>
                <a:latin typeface="微软雅黑" panose="020B0503020204020204" charset="-122"/>
                <a:ea typeface="微软雅黑" panose="020B0503020204020204" charset="-122"/>
                <a:cs typeface="微软雅黑" panose="020B0503020204020204" charset="-122"/>
              </a:rPr>
              <a:t> 或 4 ~20 </a:t>
            </a:r>
            <a:r>
              <a:rPr sz="1100" spc="0" dirty="0">
                <a:solidFill>
                  <a:schemeClr val="dk1"/>
                </a:solidFill>
                <a:latin typeface="微软雅黑" panose="020B0503020204020204" charset="-122"/>
                <a:ea typeface="微软雅黑" panose="020B0503020204020204" charset="-122"/>
                <a:cs typeface="微软雅黑" panose="020B0503020204020204" charset="-122"/>
              </a:rPr>
              <a:t>mA</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lang="zh-CN" sz="1100" spc="0" dirty="0">
                <a:solidFill>
                  <a:schemeClr val="dk1"/>
                </a:solidFill>
                <a:latin typeface="微软雅黑" panose="020B0503020204020204" charset="-122"/>
                <a:ea typeface="微软雅黑" panose="020B0503020204020204" charset="-122"/>
                <a:cs typeface="微软雅黑" panose="020B0503020204020204" charset="-122"/>
              </a:rPr>
              <a:t>，</a:t>
            </a:r>
            <a:r>
              <a:rPr sz="1100" spc="-20" dirty="0">
                <a:solidFill>
                  <a:schemeClr val="dk1"/>
                </a:solidFill>
                <a:latin typeface="微软雅黑" panose="020B0503020204020204" charset="-122"/>
                <a:ea typeface="微软雅黑" panose="020B0503020204020204" charset="-122"/>
                <a:cs typeface="微软雅黑" panose="020B0503020204020204" charset="-122"/>
                <a:sym typeface="+mn-ea"/>
              </a:rPr>
              <a:t>并达到所需要的技术指标的过程，称为信号的放大</a:t>
            </a:r>
            <a:r>
              <a:rPr sz="1100" spc="-10" dirty="0">
                <a:solidFill>
                  <a:schemeClr val="dk1"/>
                </a:solidFill>
                <a:latin typeface="微软雅黑" panose="020B0503020204020204" charset="-122"/>
                <a:ea typeface="微软雅黑" panose="020B0503020204020204" charset="-122"/>
                <a:cs typeface="微软雅黑" panose="020B0503020204020204" charset="-122"/>
                <a:sym typeface="+mn-ea"/>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8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67"/>
          <p:cNvSpPr/>
          <p:nvPr>
            <p:custDataLst>
              <p:tags r:id="rId12"/>
            </p:custDataLst>
          </p:nvPr>
        </p:nvSpPr>
        <p:spPr>
          <a:xfrm>
            <a:off x="683451" y="3009608"/>
            <a:ext cx="3093744" cy="33718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875"/>
              </a:lnSpc>
            </a:pPr>
            <a:r>
              <a:rPr sz="900" spc="30" dirty="0">
                <a:solidFill>
                  <a:schemeClr val="dk1"/>
                </a:solidFill>
                <a:latin typeface="微软雅黑" panose="020B0503020204020204" charset="-122"/>
                <a:ea typeface="微软雅黑" panose="020B0503020204020204" charset="-122"/>
                <a:cs typeface="微软雅黑" panose="020B0503020204020204" charset="-122"/>
              </a:rPr>
              <a:t>1 —膜片。2—磁场。3 —振弦。</a:t>
            </a:r>
            <a:r>
              <a:rPr sz="900" spc="0" dirty="0">
                <a:solidFill>
                  <a:schemeClr val="dk1"/>
                </a:solidFill>
                <a:latin typeface="微软雅黑" panose="020B0503020204020204" charset="-122"/>
                <a:ea typeface="微软雅黑" panose="020B0503020204020204" charset="-122"/>
                <a:cs typeface="微软雅黑" panose="020B0503020204020204" charset="-122"/>
              </a:rPr>
              <a:t>4—支撑。</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06680" algn="l" rtl="0" eaLnBrk="0">
              <a:lnSpc>
                <a:spcPts val="1375"/>
              </a:lnSpc>
              <a:spcBef>
                <a:spcPts val="20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图 10－9  振弦式传感器</a:t>
            </a:r>
            <a:r>
              <a:rPr sz="1000" spc="3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原理</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68"/>
          <p:cNvSpPr/>
          <p:nvPr>
            <p:custDataLst>
              <p:tags r:id="rId13"/>
            </p:custDataLst>
          </p:nvPr>
        </p:nvSpPr>
        <p:spPr>
          <a:xfrm>
            <a:off x="2749765" y="5515068"/>
            <a:ext cx="3047720" cy="222869"/>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图 10－11  变压器耦合的谐振回路</a:t>
            </a:r>
            <a:r>
              <a:rPr sz="1000" spc="30" dirty="0">
                <a:solidFill>
                  <a:schemeClr val="dk1"/>
                </a:solidFill>
                <a:latin typeface="微软雅黑" panose="020B0503020204020204" charset="-122"/>
                <a:ea typeface="微软雅黑" panose="020B0503020204020204" charset="-122"/>
                <a:cs typeface="微软雅黑" panose="020B0503020204020204" charset="-122"/>
              </a:rPr>
              <a:t>鉴</a:t>
            </a:r>
            <a:r>
              <a:rPr sz="1000" spc="0" dirty="0">
                <a:solidFill>
                  <a:schemeClr val="dk1"/>
                </a:solidFill>
                <a:latin typeface="微软雅黑" panose="020B0503020204020204" charset="-122"/>
                <a:ea typeface="微软雅黑" panose="020B0503020204020204" charset="-122"/>
                <a:cs typeface="微软雅黑" panose="020B0503020204020204" charset="-122"/>
              </a:rPr>
              <a:t>频法</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textbox 69"/>
          <p:cNvSpPr/>
          <p:nvPr>
            <p:custDataLst>
              <p:tags r:id="rId14"/>
            </p:custDataLst>
          </p:nvPr>
        </p:nvSpPr>
        <p:spPr>
          <a:xfrm>
            <a:off x="136494" y="67768"/>
            <a:ext cx="2135366" cy="156865"/>
          </a:xfrm>
          <a:prstGeom prst="rect">
            <a:avLst/>
          </a:prstGeom>
        </p:spPr>
        <p:txBody>
          <a:bodyPr vert="horz" wrap="square" lIns="0" tIns="0" rIns="0" bIns="0"/>
          <a:lstStyle/>
          <a:p>
            <a:pPr algn="l" rtl="0" eaLnBrk="0">
              <a:lnSpc>
                <a:spcPct val="82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050" spc="50" dirty="0">
                <a:solidFill>
                  <a:schemeClr val="dk1"/>
                </a:solidFill>
                <a:latin typeface="微软雅黑" panose="020B0503020204020204" charset="-122"/>
                <a:ea typeface="微软雅黑" panose="020B0503020204020204" charset="-122"/>
                <a:cs typeface="微软雅黑" panose="020B0503020204020204" charset="-122"/>
              </a:rPr>
              <a:t>第 10 章  检测系统的信号处</a:t>
            </a:r>
            <a:r>
              <a:rPr sz="105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05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textbox 70"/>
          <p:cNvSpPr/>
          <p:nvPr>
            <p:custDataLst>
              <p:tags r:id="rId15"/>
            </p:custDataLst>
          </p:nvPr>
        </p:nvSpPr>
        <p:spPr>
          <a:xfrm>
            <a:off x="4921364" y="2931244"/>
            <a:ext cx="2027262" cy="174625"/>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图 10－10  电参数调频</a:t>
            </a:r>
            <a:r>
              <a:rPr sz="10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1" name="图片 20"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0" name="图片 19"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73"/>
          <p:cNvSpPr/>
          <p:nvPr/>
        </p:nvSpPr>
        <p:spPr>
          <a:xfrm>
            <a:off x="182534" y="4642925"/>
            <a:ext cx="11073070" cy="1071244"/>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74320" algn="l" rtl="0" eaLnBrk="0">
              <a:lnSpc>
                <a:spcPts val="1300"/>
              </a:lnSpc>
            </a:pPr>
            <a:r>
              <a:rPr sz="1100" spc="30" dirty="0">
                <a:solidFill>
                  <a:srgbClr val="000000"/>
                </a:solidFill>
                <a:latin typeface="微软雅黑" panose="020B0503020204020204" charset="-122"/>
                <a:ea typeface="微软雅黑" panose="020B0503020204020204" charset="-122"/>
                <a:cs typeface="微软雅黑" panose="020B0503020204020204" charset="-122"/>
              </a:rPr>
              <a:t>2. 同相比</a:t>
            </a:r>
            <a:r>
              <a:rPr sz="1100" spc="20" dirty="0">
                <a:solidFill>
                  <a:srgbClr val="000000"/>
                </a:solidFill>
                <a:latin typeface="微软雅黑" panose="020B0503020204020204" charset="-122"/>
                <a:ea typeface="微软雅黑" panose="020B0503020204020204" charset="-122"/>
                <a:cs typeface="微软雅黑" panose="020B0503020204020204" charset="-122"/>
              </a:rPr>
              <a:t>例</a:t>
            </a:r>
            <a:r>
              <a:rPr sz="1100" spc="0" dirty="0">
                <a:solidFill>
                  <a:srgbClr val="000000"/>
                </a:solidFill>
                <a:latin typeface="微软雅黑" panose="020B0503020204020204" charset="-122"/>
                <a:ea typeface="微软雅黑" panose="020B0503020204020204" charset="-122"/>
                <a:cs typeface="微软雅黑" panose="020B0503020204020204" charset="-122"/>
              </a:rPr>
              <a:t>放大器</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22000"/>
              </a:lnSpc>
              <a:spcBef>
                <a:spcPts val="500"/>
              </a:spcBef>
            </a:pPr>
            <a:r>
              <a:rPr sz="1200" spc="40" dirty="0">
                <a:solidFill>
                  <a:srgbClr val="000000"/>
                </a:solidFill>
                <a:latin typeface="微软雅黑" panose="020B0503020204020204" charset="-122"/>
                <a:ea typeface="微软雅黑" panose="020B0503020204020204" charset="-122"/>
                <a:cs typeface="微软雅黑" panose="020B0503020204020204" charset="-122"/>
              </a:rPr>
              <a:t>如果输入信号从放大器同相输入端引入，则集成运放电路就成了同</a:t>
            </a:r>
            <a:r>
              <a:rPr sz="1200" spc="30" dirty="0">
                <a:solidFill>
                  <a:srgbClr val="000000"/>
                </a:solidFill>
                <a:latin typeface="微软雅黑" panose="020B0503020204020204" charset="-122"/>
                <a:ea typeface="微软雅黑" panose="020B0503020204020204" charset="-122"/>
                <a:cs typeface="微软雅黑" panose="020B0503020204020204" charset="-122"/>
              </a:rPr>
              <a:t>相</a:t>
            </a:r>
            <a:r>
              <a:rPr sz="1200" spc="0" dirty="0">
                <a:solidFill>
                  <a:srgbClr val="000000"/>
                </a:solidFill>
                <a:latin typeface="微软雅黑" panose="020B0503020204020204" charset="-122"/>
                <a:ea typeface="微软雅黑" panose="020B0503020204020204" charset="-122"/>
                <a:cs typeface="微软雅黑" panose="020B0503020204020204" charset="-122"/>
              </a:rPr>
              <a:t>比例运算电路，</a:t>
            </a:r>
            <a:r>
              <a:rPr sz="1200" spc="-20" dirty="0">
                <a:solidFill>
                  <a:srgbClr val="000000"/>
                </a:solidFill>
                <a:latin typeface="微软雅黑" panose="020B0503020204020204" charset="-122"/>
                <a:ea typeface="微软雅黑" panose="020B0503020204020204" charset="-122"/>
                <a:cs typeface="微软雅黑" panose="020B0503020204020204" charset="-122"/>
              </a:rPr>
              <a:t>如图 10－14 所示，其比例放大</a:t>
            </a:r>
            <a:r>
              <a:rPr sz="1200" spc="-10" dirty="0">
                <a:solidFill>
                  <a:srgbClr val="000000"/>
                </a:solidFill>
                <a:latin typeface="微软雅黑" panose="020B0503020204020204" charset="-122"/>
                <a:ea typeface="微软雅黑" panose="020B0503020204020204" charset="-122"/>
                <a:cs typeface="微软雅黑" panose="020B0503020204020204" charset="-122"/>
              </a:rPr>
              <a:t>倍</a:t>
            </a:r>
            <a:r>
              <a:rPr sz="1200" spc="0" dirty="0">
                <a:solidFill>
                  <a:srgbClr val="000000"/>
                </a:solidFill>
                <a:latin typeface="微软雅黑" panose="020B0503020204020204" charset="-122"/>
                <a:ea typeface="微软雅黑" panose="020B0503020204020204" charset="-122"/>
                <a:cs typeface="微软雅黑" panose="020B0503020204020204" charset="-122"/>
              </a:rPr>
              <a:t>数为</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6000"/>
              </a:lnSpc>
            </a:pP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2257425" algn="l" rtl="0" eaLnBrk="0">
              <a:lnSpc>
                <a:spcPts val="1135"/>
              </a:lnSpc>
              <a:spcBef>
                <a:spcPts val="0"/>
              </a:spcBef>
            </a:pPr>
            <a:r>
              <a:rPr sz="1050" spc="0" dirty="0">
                <a:solidFill>
                  <a:srgbClr val="000000"/>
                </a:solidFill>
                <a:latin typeface="微软雅黑" panose="020B0503020204020204" charset="-122"/>
                <a:ea typeface="微软雅黑" panose="020B0503020204020204" charset="-122"/>
                <a:cs typeface="微软雅黑" panose="020B0503020204020204" charset="-122"/>
              </a:rPr>
              <a:t>A</a:t>
            </a:r>
            <a:r>
              <a:rPr sz="1000" spc="0" baseline="-25000" dirty="0">
                <a:solidFill>
                  <a:srgbClr val="000000"/>
                </a:solidFill>
                <a:latin typeface="微软雅黑" panose="020B0503020204020204" charset="-122"/>
                <a:ea typeface="微软雅黑" panose="020B0503020204020204" charset="-122"/>
                <a:cs typeface="微软雅黑" panose="020B0503020204020204" charset="-122"/>
              </a:rPr>
              <a:t>f</a:t>
            </a:r>
            <a:r>
              <a:rPr sz="700" spc="30" dirty="0">
                <a:solidFill>
                  <a:srgbClr val="000000"/>
                </a:solidFill>
                <a:latin typeface="微软雅黑" panose="020B0503020204020204" charset="-122"/>
                <a:ea typeface="微软雅黑" panose="020B0503020204020204" charset="-122"/>
                <a:cs typeface="微软雅黑" panose="020B0503020204020204" charset="-122"/>
              </a:rPr>
              <a:t> </a:t>
            </a:r>
            <a:r>
              <a:rPr sz="1050" spc="30" dirty="0">
                <a:solidFill>
                  <a:srgbClr val="000000"/>
                </a:solidFill>
                <a:latin typeface="微软雅黑" panose="020B0503020204020204" charset="-122"/>
                <a:ea typeface="微软雅黑" panose="020B0503020204020204" charset="-122"/>
                <a:cs typeface="微软雅黑" panose="020B0503020204020204" charset="-122"/>
              </a:rPr>
              <a:t>＝ 1</a:t>
            </a:r>
            <a:r>
              <a:rPr sz="1050" spc="10" dirty="0">
                <a:solidFill>
                  <a:srgbClr val="000000"/>
                </a:solidFill>
                <a:latin typeface="微软雅黑" panose="020B0503020204020204" charset="-122"/>
                <a:ea typeface="微软雅黑" panose="020B0503020204020204" charset="-122"/>
                <a:cs typeface="微软雅黑" panose="020B0503020204020204" charset="-122"/>
              </a:rPr>
              <a:t> </a:t>
            </a:r>
            <a:r>
              <a:rPr sz="105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5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74"/>
          <p:cNvPicPr>
            <a:picLocks noChangeAspect="1"/>
          </p:cNvPicPr>
          <p:nvPr/>
        </p:nvPicPr>
        <p:blipFill>
          <a:blip r:embed="rId5"/>
          <a:stretch>
            <a:fillRect/>
          </a:stretch>
        </p:blipFill>
        <p:spPr>
          <a:xfrm>
            <a:off x="3197077" y="5390546"/>
            <a:ext cx="128155" cy="323623"/>
          </a:xfrm>
          <a:prstGeom prst="rect">
            <a:avLst/>
          </a:prstGeom>
        </p:spPr>
      </p:pic>
      <p:sp>
        <p:nvSpPr>
          <p:cNvPr id="4" name="textbox 75"/>
          <p:cNvSpPr/>
          <p:nvPr>
            <p:custDataLst>
              <p:tags r:id="rId6"/>
            </p:custDataLst>
          </p:nvPr>
        </p:nvSpPr>
        <p:spPr>
          <a:xfrm>
            <a:off x="84377" y="1400996"/>
            <a:ext cx="11793396" cy="1047114"/>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85115" algn="l" rtl="0" eaLnBrk="0">
              <a:lnSpc>
                <a:spcPts val="1300"/>
              </a:lnSpc>
            </a:pPr>
            <a:r>
              <a:rPr sz="1100" spc="-40" dirty="0">
                <a:solidFill>
                  <a:schemeClr val="dk1"/>
                </a:solidFill>
                <a:latin typeface="微软雅黑" panose="020B0503020204020204" charset="-122"/>
                <a:ea typeface="微软雅黑" panose="020B0503020204020204" charset="-122"/>
                <a:cs typeface="微软雅黑" panose="020B0503020204020204" charset="-122"/>
              </a:rPr>
              <a:t>1 . 反相比例放</a:t>
            </a:r>
            <a:r>
              <a:rPr sz="1100" spc="-20" dirty="0">
                <a:solidFill>
                  <a:schemeClr val="dk1"/>
                </a:solidFill>
                <a:latin typeface="微软雅黑" panose="020B0503020204020204" charset="-122"/>
                <a:ea typeface="微软雅黑" panose="020B0503020204020204" charset="-122"/>
                <a:cs typeface="微软雅黑" panose="020B0503020204020204" charset="-122"/>
              </a:rPr>
              <a:t>大</a:t>
            </a:r>
            <a:r>
              <a:rPr sz="11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22000"/>
              </a:lnSpc>
              <a:spcBef>
                <a:spcPts val="500"/>
              </a:spcBef>
            </a:pPr>
            <a:r>
              <a:rPr sz="1100" spc="50" dirty="0">
                <a:solidFill>
                  <a:schemeClr val="dk1"/>
                </a:solidFill>
                <a:latin typeface="微软雅黑" panose="020B0503020204020204" charset="-122"/>
                <a:ea typeface="微软雅黑" panose="020B0503020204020204" charset="-122"/>
                <a:cs typeface="微软雅黑" panose="020B0503020204020204" charset="-122"/>
              </a:rPr>
              <a:t>输入信号从放大器反相输入端输入时，输出信号与输入信号相位相反，这</a:t>
            </a:r>
            <a:r>
              <a:rPr sz="1100" spc="40" dirty="0">
                <a:solidFill>
                  <a:schemeClr val="dk1"/>
                </a:solidFill>
                <a:latin typeface="微软雅黑" panose="020B0503020204020204" charset="-122"/>
                <a:ea typeface="微软雅黑" panose="020B0503020204020204" charset="-122"/>
                <a:cs typeface="微软雅黑" panose="020B0503020204020204" charset="-122"/>
              </a:rPr>
              <a:t>样</a:t>
            </a:r>
            <a:r>
              <a:rPr sz="1100" spc="0" dirty="0">
                <a:solidFill>
                  <a:schemeClr val="dk1"/>
                </a:solidFill>
                <a:latin typeface="微软雅黑" panose="020B0503020204020204" charset="-122"/>
                <a:ea typeface="微软雅黑" panose="020B0503020204020204" charset="-122"/>
                <a:cs typeface="微软雅黑" panose="020B0503020204020204" charset="-122"/>
              </a:rPr>
              <a:t>的集成 </a:t>
            </a:r>
            <a:r>
              <a:rPr sz="1100" spc="-20" dirty="0">
                <a:solidFill>
                  <a:schemeClr val="dk1"/>
                </a:solidFill>
                <a:latin typeface="微软雅黑" panose="020B0503020204020204" charset="-122"/>
                <a:ea typeface="微软雅黑" panose="020B0503020204020204" charset="-122"/>
                <a:cs typeface="微软雅黑" panose="020B0503020204020204" charset="-122"/>
              </a:rPr>
              <a:t>运放电路称为反相比例运算电路，如图 10－12 和 </a:t>
            </a:r>
            <a:r>
              <a:rPr sz="1100" spc="-10" dirty="0">
                <a:solidFill>
                  <a:schemeClr val="dk1"/>
                </a:solidFill>
                <a:latin typeface="微软雅黑" panose="020B0503020204020204" charset="-122"/>
                <a:ea typeface="微软雅黑" panose="020B0503020204020204" charset="-122"/>
                <a:cs typeface="微软雅黑" panose="020B0503020204020204" charset="-122"/>
              </a:rPr>
              <a:t>1</a:t>
            </a:r>
            <a:r>
              <a:rPr sz="1100" spc="0" dirty="0">
                <a:solidFill>
                  <a:schemeClr val="dk1"/>
                </a:solidFill>
                <a:latin typeface="微软雅黑" panose="020B0503020204020204" charset="-122"/>
                <a:ea typeface="微软雅黑" panose="020B0503020204020204" charset="-122"/>
                <a:cs typeface="微软雅黑" panose="020B0503020204020204" charset="-122"/>
              </a:rPr>
              <a:t>0－13 所示，其比例放大倍数为</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6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328545" algn="l" rtl="0" eaLnBrk="0">
              <a:lnSpc>
                <a:spcPts val="1560"/>
              </a:lnSpc>
            </a:pPr>
            <a:r>
              <a:rPr sz="1050" spc="-10" dirty="0">
                <a:solidFill>
                  <a:schemeClr val="dk1"/>
                </a:solidFill>
                <a:latin typeface="微软雅黑" panose="020B0503020204020204" charset="-122"/>
                <a:ea typeface="微软雅黑" panose="020B0503020204020204" charset="-122"/>
                <a:cs typeface="微软雅黑" panose="020B0503020204020204" charset="-122"/>
              </a:rPr>
              <a:t>A</a:t>
            </a:r>
            <a:r>
              <a:rPr sz="1000" spc="-10" baseline="-17000" dirty="0">
                <a:solidFill>
                  <a:schemeClr val="dk1"/>
                </a:solidFill>
                <a:latin typeface="微软雅黑" panose="020B0503020204020204" charset="-122"/>
                <a:ea typeface="微软雅黑" panose="020B0503020204020204" charset="-122"/>
                <a:cs typeface="微软雅黑" panose="020B0503020204020204" charset="-122"/>
              </a:rPr>
              <a:t>f</a:t>
            </a:r>
            <a:r>
              <a:rPr sz="600" spc="-10" dirty="0">
                <a:solidFill>
                  <a:schemeClr val="dk1"/>
                </a:solidFill>
                <a:latin typeface="微软雅黑" panose="020B0503020204020204" charset="-122"/>
                <a:ea typeface="微软雅黑" panose="020B0503020204020204" charset="-122"/>
                <a:cs typeface="微软雅黑" panose="020B0503020204020204" charset="-122"/>
              </a:rPr>
              <a:t> </a:t>
            </a:r>
            <a:r>
              <a:rPr sz="1050" spc="-10" dirty="0">
                <a:solidFill>
                  <a:schemeClr val="dk1"/>
                </a:solidFill>
                <a:latin typeface="微软雅黑" panose="020B0503020204020204" charset="-122"/>
                <a:ea typeface="微软雅黑" panose="020B0503020204020204" charset="-122"/>
                <a:cs typeface="微软雅黑" panose="020B0503020204020204" charset="-122"/>
              </a:rPr>
              <a:t>＝－</a:t>
            </a:r>
            <a:r>
              <a:rPr sz="105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5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76"/>
          <p:cNvPicPr>
            <a:picLocks noChangeAspect="1"/>
          </p:cNvPicPr>
          <p:nvPr/>
        </p:nvPicPr>
        <p:blipFill>
          <a:blip r:embed="rId7"/>
          <a:stretch>
            <a:fillRect/>
          </a:stretch>
        </p:blipFill>
        <p:spPr>
          <a:xfrm>
            <a:off x="2854920" y="1968417"/>
            <a:ext cx="128155" cy="323624"/>
          </a:xfrm>
          <a:prstGeom prst="rect">
            <a:avLst/>
          </a:prstGeom>
        </p:spPr>
      </p:pic>
      <p:pic>
        <p:nvPicPr>
          <p:cNvPr id="6" name="picture 77"/>
          <p:cNvPicPr>
            <a:picLocks noChangeAspect="1"/>
          </p:cNvPicPr>
          <p:nvPr/>
        </p:nvPicPr>
        <p:blipFill>
          <a:blip r:embed="rId8"/>
          <a:stretch>
            <a:fillRect/>
          </a:stretch>
        </p:blipFill>
        <p:spPr>
          <a:xfrm>
            <a:off x="4388545" y="2147063"/>
            <a:ext cx="2421559" cy="2045690"/>
          </a:xfrm>
          <a:prstGeom prst="rect">
            <a:avLst/>
          </a:prstGeom>
        </p:spPr>
      </p:pic>
      <p:pic>
        <p:nvPicPr>
          <p:cNvPr id="7" name="picture 78"/>
          <p:cNvPicPr>
            <a:picLocks noChangeAspect="1"/>
          </p:cNvPicPr>
          <p:nvPr/>
        </p:nvPicPr>
        <p:blipFill>
          <a:blip r:embed="rId9"/>
          <a:stretch>
            <a:fillRect/>
          </a:stretch>
        </p:blipFill>
        <p:spPr>
          <a:xfrm>
            <a:off x="9194641" y="4744367"/>
            <a:ext cx="2274913" cy="1513319"/>
          </a:xfrm>
          <a:prstGeom prst="rect">
            <a:avLst/>
          </a:prstGeom>
        </p:spPr>
      </p:pic>
      <p:pic>
        <p:nvPicPr>
          <p:cNvPr id="8" name="picture 79"/>
          <p:cNvPicPr>
            <a:picLocks noChangeAspect="1"/>
          </p:cNvPicPr>
          <p:nvPr/>
        </p:nvPicPr>
        <p:blipFill>
          <a:blip r:embed="rId10"/>
          <a:stretch>
            <a:fillRect/>
          </a:stretch>
        </p:blipFill>
        <p:spPr>
          <a:xfrm>
            <a:off x="581240" y="2415928"/>
            <a:ext cx="2273680" cy="1386382"/>
          </a:xfrm>
          <a:prstGeom prst="rect">
            <a:avLst/>
          </a:prstGeom>
        </p:spPr>
      </p:pic>
      <p:sp>
        <p:nvSpPr>
          <p:cNvPr id="9" name="textbox 82"/>
          <p:cNvSpPr/>
          <p:nvPr>
            <p:custDataLst>
              <p:tags r:id="rId11"/>
            </p:custDataLst>
          </p:nvPr>
        </p:nvSpPr>
        <p:spPr>
          <a:xfrm>
            <a:off x="84378" y="439375"/>
            <a:ext cx="5034377" cy="222670"/>
          </a:xfrm>
          <a:prstGeom prst="rect">
            <a:avLst/>
          </a:prstGeom>
        </p:spPr>
        <p:txBody>
          <a:bodyPr vert="horz" wrap="square" lIns="0" tIns="0" rIns="0" bIns="0"/>
          <a:lstStyle/>
          <a:p>
            <a:pPr algn="l" rtl="0" eaLnBrk="0">
              <a:lnSpc>
                <a:spcPct val="85000"/>
              </a:lnSpc>
            </a:pPr>
            <a:endParaRPr lang="en-US" altLang="en-US" sz="300" dirty="0">
              <a:solidFill>
                <a:schemeClr val="dk1"/>
              </a:solidFill>
              <a:latin typeface="微软雅黑" panose="020B0503020204020204" charset="-122"/>
              <a:ea typeface="微软雅黑" panose="020B0503020204020204" charset="-122"/>
            </a:endParaRPr>
          </a:p>
          <a:p>
            <a:pPr marL="12700" algn="l" rtl="0" eaLnBrk="0">
              <a:lnSpc>
                <a:spcPct val="97000"/>
              </a:lnSpc>
            </a:pPr>
            <a:endParaRPr lang="en-US" altLang="en-US" sz="300" dirty="0">
              <a:solidFill>
                <a:schemeClr val="dk1"/>
              </a:solidFill>
              <a:latin typeface="微软雅黑" panose="020B0503020204020204" charset="-122"/>
              <a:ea typeface="微软雅黑" panose="020B0503020204020204" charset="-122"/>
            </a:endParaRPr>
          </a:p>
        </p:txBody>
      </p:sp>
      <p:sp>
        <p:nvSpPr>
          <p:cNvPr id="10" name="textbox 83"/>
          <p:cNvSpPr/>
          <p:nvPr>
            <p:custDataLst>
              <p:tags r:id="rId12"/>
            </p:custDataLst>
          </p:nvPr>
        </p:nvSpPr>
        <p:spPr>
          <a:xfrm>
            <a:off x="4961148" y="4249793"/>
            <a:ext cx="1581053" cy="349250"/>
          </a:xfrm>
          <a:prstGeom prst="rect">
            <a:avLst/>
          </a:prstGeom>
        </p:spPr>
        <p:txBody>
          <a:bodyPr vert="horz" wrap="square" lIns="0" tIns="0" rIns="0" bIns="0"/>
          <a:lstStyle/>
          <a:p>
            <a:pPr algn="l" rtl="0" eaLnBrk="0">
              <a:lnSpc>
                <a:spcPct val="79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45415" indent="-132715" algn="l" rtl="0" eaLnBrk="0">
              <a:lnSpc>
                <a:spcPct val="133000"/>
              </a:lnSpc>
            </a:pPr>
            <a:r>
              <a:rPr sz="1000" spc="100" dirty="0">
                <a:solidFill>
                  <a:schemeClr val="dk1"/>
                </a:solidFill>
                <a:latin typeface="微软雅黑" panose="020B0503020204020204" charset="-122"/>
                <a:ea typeface="微软雅黑" panose="020B0503020204020204" charset="-122"/>
                <a:cs typeface="微软雅黑" panose="020B0503020204020204" charset="-122"/>
              </a:rPr>
              <a:t>高输入阻抗反相放大器</a:t>
            </a:r>
            <a:r>
              <a:rPr sz="1000" spc="40" dirty="0">
                <a:solidFill>
                  <a:schemeClr val="dk1"/>
                </a:solidFill>
                <a:latin typeface="微软雅黑" panose="020B0503020204020204" charset="-122"/>
                <a:ea typeface="微软雅黑" panose="020B0503020204020204" charset="-122"/>
                <a:cs typeface="微软雅黑" panose="020B0503020204020204" charset="-122"/>
              </a:rPr>
              <a:t>的</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000" spc="70" dirty="0">
                <a:solidFill>
                  <a:schemeClr val="dk1"/>
                </a:solidFill>
                <a:latin typeface="微软雅黑" panose="020B0503020204020204" charset="-122"/>
                <a:ea typeface="微软雅黑" panose="020B0503020204020204" charset="-122"/>
                <a:cs typeface="微软雅黑" panose="020B0503020204020204" charset="-122"/>
              </a:rPr>
              <a:t>内部电</a:t>
            </a:r>
            <a:r>
              <a:rPr sz="1000" spc="5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000" spc="5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84"/>
          <p:cNvSpPr/>
          <p:nvPr>
            <p:custDataLst>
              <p:tags r:id="rId13"/>
            </p:custDataLst>
          </p:nvPr>
        </p:nvSpPr>
        <p:spPr>
          <a:xfrm>
            <a:off x="1340028" y="3909660"/>
            <a:ext cx="1514892" cy="347979"/>
          </a:xfrm>
          <a:prstGeom prst="rect">
            <a:avLst/>
          </a:prstGeom>
        </p:spPr>
        <p:txBody>
          <a:bodyPr vert="horz" wrap="square" lIns="0" tIns="0" rIns="0" bIns="0"/>
          <a:lstStyle/>
          <a:p>
            <a:pPr algn="l" rtl="0" eaLnBrk="0">
              <a:lnSpc>
                <a:spcPct val="87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49225" indent="-136525" algn="l" rtl="0" eaLnBrk="0">
              <a:lnSpc>
                <a:spcPct val="132000"/>
              </a:lnSpc>
            </a:pPr>
            <a:r>
              <a:rPr sz="1000" spc="100" dirty="0">
                <a:solidFill>
                  <a:schemeClr val="dk1"/>
                </a:solidFill>
                <a:latin typeface="微软雅黑" panose="020B0503020204020204" charset="-122"/>
                <a:ea typeface="微软雅黑" panose="020B0503020204020204" charset="-122"/>
                <a:cs typeface="微软雅黑" panose="020B0503020204020204" charset="-122"/>
              </a:rPr>
              <a:t>简单的反相比例放大器</a:t>
            </a:r>
            <a:r>
              <a:rPr sz="1000" spc="7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70" dirty="0">
                <a:solidFill>
                  <a:schemeClr val="dk1"/>
                </a:solidFill>
                <a:latin typeface="微软雅黑" panose="020B0503020204020204" charset="-122"/>
                <a:ea typeface="微软雅黑" panose="020B0503020204020204" charset="-122"/>
                <a:cs typeface="微软雅黑" panose="020B0503020204020204" charset="-122"/>
              </a:rPr>
              <a:t>内部电</a:t>
            </a:r>
            <a:r>
              <a:rPr sz="1000" spc="5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000" spc="5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85"/>
          <p:cNvSpPr/>
          <p:nvPr>
            <p:custDataLst>
              <p:tags r:id="rId14"/>
            </p:custDataLst>
          </p:nvPr>
        </p:nvSpPr>
        <p:spPr>
          <a:xfrm>
            <a:off x="9484007" y="6554784"/>
            <a:ext cx="2393766" cy="201258"/>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图 10－14  同相比例放大器的</a:t>
            </a:r>
            <a:r>
              <a:rPr sz="1000" spc="50" dirty="0">
                <a:solidFill>
                  <a:schemeClr val="dk1"/>
                </a:solidFill>
                <a:latin typeface="微软雅黑" panose="020B0503020204020204" charset="-122"/>
                <a:ea typeface="微软雅黑" panose="020B0503020204020204" charset="-122"/>
                <a:cs typeface="微软雅黑" panose="020B0503020204020204" charset="-122"/>
              </a:rPr>
              <a:t>内</a:t>
            </a:r>
            <a:r>
              <a:rPr sz="1000" spc="0" dirty="0">
                <a:solidFill>
                  <a:schemeClr val="dk1"/>
                </a:solidFill>
                <a:latin typeface="微软雅黑" panose="020B0503020204020204" charset="-122"/>
                <a:ea typeface="微软雅黑" panose="020B0503020204020204" charset="-122"/>
                <a:cs typeface="微软雅黑" panose="020B0503020204020204" charset="-122"/>
              </a:rPr>
              <a:t>部电路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86"/>
          <p:cNvSpPr/>
          <p:nvPr>
            <p:custDataLst>
              <p:tags r:id="rId15"/>
            </p:custDataLst>
          </p:nvPr>
        </p:nvSpPr>
        <p:spPr>
          <a:xfrm>
            <a:off x="84377" y="872721"/>
            <a:ext cx="2160321" cy="174073"/>
          </a:xfrm>
          <a:prstGeom prst="rect">
            <a:avLst/>
          </a:prstGeom>
        </p:spPr>
        <p:txBody>
          <a:bodyPr vert="horz" wrap="square" lIns="0" tIns="0" rIns="0" bIns="0"/>
          <a:lstStyle/>
          <a:p>
            <a:pPr algn="l" rtl="0" eaLnBrk="0">
              <a:lnSpc>
                <a:spcPct val="82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400" spc="-20" dirty="0">
                <a:solidFill>
                  <a:schemeClr val="dk1"/>
                </a:solidFill>
                <a:latin typeface="微软雅黑" panose="020B0503020204020204" charset="-122"/>
                <a:ea typeface="微软雅黑" panose="020B0503020204020204" charset="-122"/>
                <a:cs typeface="微软雅黑" panose="020B0503020204020204" charset="-122"/>
              </a:rPr>
              <a:t>10. 2. 1</a:t>
            </a:r>
            <a:r>
              <a:rPr sz="14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0" dirty="0">
                <a:solidFill>
                  <a:schemeClr val="dk1"/>
                </a:solidFill>
                <a:latin typeface="微软雅黑" panose="020B0503020204020204" charset="-122"/>
                <a:ea typeface="微软雅黑" panose="020B0503020204020204" charset="-122"/>
                <a:cs typeface="微软雅黑" panose="020B0503020204020204" charset="-122"/>
              </a:rPr>
              <a:t> 比例放大器</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textbox 87"/>
          <p:cNvSpPr/>
          <p:nvPr>
            <p:custDataLst>
              <p:tags r:id="rId16"/>
            </p:custDataLst>
          </p:nvPr>
        </p:nvSpPr>
        <p:spPr>
          <a:xfrm>
            <a:off x="783105" y="3899383"/>
            <a:ext cx="448944"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10－1</a:t>
            </a:r>
            <a:r>
              <a:rPr sz="800" spc="-3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800" spc="-3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textbox 88"/>
          <p:cNvSpPr/>
          <p:nvPr>
            <p:custDataLst>
              <p:tags r:id="rId17"/>
            </p:custDataLst>
          </p:nvPr>
        </p:nvSpPr>
        <p:spPr>
          <a:xfrm>
            <a:off x="4295774" y="4257639"/>
            <a:ext cx="447675"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10－13</a:t>
            </a:r>
            <a:endParaRPr lang="en-US" altLang="en-US" sz="800"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 name="textbox 81"/>
          <p:cNvSpPr/>
          <p:nvPr>
            <p:custDataLst>
              <p:tags r:id="rId18"/>
            </p:custDataLst>
          </p:nvPr>
        </p:nvSpPr>
        <p:spPr>
          <a:xfrm>
            <a:off x="-12700" y="-10160"/>
            <a:ext cx="6247130" cy="371475"/>
          </a:xfrm>
          <a:prstGeom prst="rect">
            <a:avLst/>
          </a:prstGeom>
        </p:spPr>
        <p:txBody>
          <a:bodyPr vert="horz" wrap="square" lIns="0" tIns="0" rIns="0" bIns="0"/>
          <a:lstStyle/>
          <a:p>
            <a:pPr algn="l" rtl="0" eaLnBrk="0">
              <a:lnSpc>
                <a:spcPct val="129000"/>
              </a:lnSpc>
            </a:pPr>
            <a:endParaRPr lang="en-US" altLang="en-US" sz="400" dirty="0">
              <a:solidFill>
                <a:schemeClr val="dk1"/>
              </a:solidFill>
              <a:latin typeface="微软雅黑" panose="020B0503020204020204" charset="-122"/>
              <a:ea typeface="微软雅黑" panose="020B0503020204020204" charset="-122"/>
            </a:endParaRPr>
          </a:p>
          <a:p>
            <a:pPr marL="86995" algn="l" rtl="0" eaLnBrk="0">
              <a:lnSpc>
                <a:spcPct val="95000"/>
              </a:lnSpc>
            </a:pPr>
            <a:r>
              <a:rPr sz="1050" spc="100" dirty="0">
                <a:solidFill>
                  <a:schemeClr val="dk1"/>
                </a:solidFill>
                <a:latin typeface="微软雅黑" panose="020B0503020204020204" charset="-122"/>
                <a:ea typeface="微软雅黑" panose="020B0503020204020204" charset="-122"/>
                <a:cs typeface="黑体" panose="02010609060101010101" charset="-122"/>
              </a:rPr>
              <a:t>传感器原理与检测技</a:t>
            </a:r>
            <a:r>
              <a:rPr sz="1050" spc="20" dirty="0">
                <a:solidFill>
                  <a:schemeClr val="dk1"/>
                </a:solidFill>
                <a:latin typeface="微软雅黑" panose="020B0503020204020204" charset="-122"/>
                <a:ea typeface="微软雅黑" panose="020B0503020204020204" charset="-122"/>
                <a:cs typeface="黑体" panose="02010609060101010101" charset="-122"/>
              </a:rPr>
              <a:t>术</a:t>
            </a:r>
            <a:endParaRPr lang="en-US" altLang="en-US" sz="1050" spc="20" dirty="0">
              <a:solidFill>
                <a:schemeClr val="dk1"/>
              </a:solidFill>
              <a:latin typeface="微软雅黑" panose="020B0503020204020204" charset="-122"/>
              <a:ea typeface="微软雅黑" panose="020B0503020204020204" charset="-122"/>
              <a:cs typeface="黑体" panose="02010609060101010101" charset="-122"/>
            </a:endParaRPr>
          </a:p>
        </p:txBody>
      </p:sp>
    </p:spTree>
    <p:custDataLst>
      <p:tags r:id="rId19"/>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5" name="图片 14"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4" name="图片 13"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92"/>
          <p:cNvSpPr/>
          <p:nvPr/>
        </p:nvSpPr>
        <p:spPr>
          <a:xfrm>
            <a:off x="10776" y="403320"/>
            <a:ext cx="11763301" cy="1075055"/>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0"/>
              </a:lnSpc>
            </a:pPr>
            <a:r>
              <a:rPr sz="1100" spc="20" dirty="0">
                <a:solidFill>
                  <a:srgbClr val="000000"/>
                </a:solidFill>
                <a:latin typeface="微软雅黑" panose="020B0503020204020204" charset="-122"/>
                <a:ea typeface="微软雅黑" panose="020B0503020204020204" charset="-122"/>
                <a:cs typeface="微软雅黑" panose="020B0503020204020204" charset="-122"/>
              </a:rPr>
              <a:t>3. 差动比例放大</a:t>
            </a:r>
            <a:r>
              <a:rPr sz="1100" spc="10" dirty="0">
                <a:solidFill>
                  <a:srgbClr val="000000"/>
                </a:solidFill>
                <a:latin typeface="微软雅黑" panose="020B0503020204020204" charset="-122"/>
                <a:ea typeface="微软雅黑" panose="020B0503020204020204" charset="-122"/>
                <a:cs typeface="微软雅黑" panose="020B0503020204020204" charset="-122"/>
              </a:rPr>
              <a:t>器</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4160" algn="l" rtl="0" eaLnBrk="0">
              <a:lnSpc>
                <a:spcPct val="122000"/>
              </a:lnSpc>
              <a:spcBef>
                <a:spcPts val="50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将输入信号分别输入放大器的反相输入端和同相输入端，则它实际完成的是对输</a:t>
            </a:r>
            <a:r>
              <a:rPr sz="1100" spc="40" dirty="0">
                <a:solidFill>
                  <a:srgbClr val="000000"/>
                </a:solidFill>
                <a:latin typeface="微软雅黑" panose="020B0503020204020204" charset="-122"/>
                <a:ea typeface="微软雅黑" panose="020B0503020204020204" charset="-122"/>
                <a:cs typeface="微软雅黑" panose="020B0503020204020204" charset="-122"/>
              </a:rPr>
              <a:t>入</a:t>
            </a:r>
            <a:r>
              <a:rPr sz="1100" spc="0" dirty="0">
                <a:solidFill>
                  <a:srgbClr val="000000"/>
                </a:solidFill>
                <a:latin typeface="微软雅黑" panose="020B0503020204020204" charset="-122"/>
                <a:ea typeface="微软雅黑" panose="020B0503020204020204" charset="-122"/>
                <a:cs typeface="微软雅黑" panose="020B0503020204020204" charset="-122"/>
              </a:rPr>
              <a:t> </a:t>
            </a:r>
            <a:r>
              <a:rPr sz="1100" spc="10" dirty="0">
                <a:solidFill>
                  <a:srgbClr val="000000"/>
                </a:solidFill>
                <a:latin typeface="微软雅黑" panose="020B0503020204020204" charset="-122"/>
                <a:ea typeface="微软雅黑" panose="020B0503020204020204" charset="-122"/>
                <a:cs typeface="微软雅黑" panose="020B0503020204020204" charset="-122"/>
              </a:rPr>
              <a:t>两信号的差运算。 差动比例放大</a:t>
            </a:r>
            <a:r>
              <a:rPr sz="1100" spc="0" dirty="0">
                <a:solidFill>
                  <a:srgbClr val="000000"/>
                </a:solidFill>
                <a:latin typeface="微软雅黑" panose="020B0503020204020204" charset="-122"/>
                <a:ea typeface="微软雅黑" panose="020B0503020204020204" charset="-122"/>
                <a:cs typeface="微软雅黑" panose="020B0503020204020204" charset="-122"/>
              </a:rPr>
              <a:t>器的内部电路如图 10－15 所示，其比例放大倍数为</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5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376170" algn="l" rtl="0" eaLnBrk="0">
              <a:lnSpc>
                <a:spcPts val="1170"/>
              </a:lnSpc>
              <a:spcBef>
                <a:spcPts val="0"/>
              </a:spcBef>
            </a:pPr>
            <a:r>
              <a:rPr lang="en-US" sz="1050" spc="0" dirty="0">
                <a:solidFill>
                  <a:srgbClr val="000000"/>
                </a:solidFill>
                <a:latin typeface="微软雅黑" panose="020B0503020204020204" charset="-122"/>
                <a:ea typeface="微软雅黑" panose="020B0503020204020204" charset="-122"/>
                <a:cs typeface="微软雅黑" panose="020B0503020204020204" charset="-122"/>
              </a:rPr>
              <a:t>                    </a:t>
            </a:r>
            <a:r>
              <a:rPr sz="1050" spc="0" dirty="0" err="1">
                <a:solidFill>
                  <a:srgbClr val="000000"/>
                </a:solidFill>
                <a:latin typeface="微软雅黑" panose="020B0503020204020204" charset="-122"/>
                <a:ea typeface="微软雅黑" panose="020B0503020204020204" charset="-122"/>
                <a:cs typeface="微软雅黑" panose="020B0503020204020204" charset="-122"/>
              </a:rPr>
              <a:t>A</a:t>
            </a:r>
            <a:r>
              <a:rPr sz="1000" spc="0" baseline="-26000" dirty="0" err="1">
                <a:solidFill>
                  <a:srgbClr val="000000"/>
                </a:solidFill>
                <a:latin typeface="微软雅黑" panose="020B0503020204020204" charset="-122"/>
                <a:ea typeface="微软雅黑" panose="020B0503020204020204" charset="-122"/>
                <a:cs typeface="微软雅黑" panose="020B0503020204020204" charset="-122"/>
              </a:rPr>
              <a:t>f</a:t>
            </a:r>
            <a:r>
              <a:rPr sz="600" spc="60" dirty="0">
                <a:solidFill>
                  <a:srgbClr val="000000"/>
                </a:solidFill>
                <a:latin typeface="微软雅黑" panose="020B0503020204020204" charset="-122"/>
                <a:ea typeface="微软雅黑" panose="020B0503020204020204" charset="-122"/>
                <a:cs typeface="微软雅黑" panose="020B0503020204020204" charset="-122"/>
              </a:rPr>
              <a:t> </a:t>
            </a:r>
            <a:r>
              <a:rPr spc="40" baseline="400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93"/>
          <p:cNvPicPr>
            <a:picLocks noChangeAspect="1"/>
          </p:cNvPicPr>
          <p:nvPr/>
        </p:nvPicPr>
        <p:blipFill>
          <a:blip r:embed="rId5"/>
          <a:stretch>
            <a:fillRect/>
          </a:stretch>
        </p:blipFill>
        <p:spPr>
          <a:xfrm>
            <a:off x="4092795" y="1027215"/>
            <a:ext cx="133301" cy="323624"/>
          </a:xfrm>
          <a:prstGeom prst="rect">
            <a:avLst/>
          </a:prstGeom>
        </p:spPr>
      </p:pic>
      <p:sp>
        <p:nvSpPr>
          <p:cNvPr id="4" name="textbox 94"/>
          <p:cNvSpPr/>
          <p:nvPr>
            <p:custDataLst>
              <p:tags r:id="rId6"/>
            </p:custDataLst>
          </p:nvPr>
        </p:nvSpPr>
        <p:spPr>
          <a:xfrm>
            <a:off x="152375" y="3027267"/>
            <a:ext cx="11425064" cy="1122044"/>
          </a:xfrm>
          <a:prstGeom prst="rect">
            <a:avLst/>
          </a:prstGeom>
        </p:spPr>
        <p:txBody>
          <a:bodyPr vert="horz" wrap="square" lIns="0" tIns="0" rIns="0" bIns="0"/>
          <a:lstStyle/>
          <a:p>
            <a:pPr algn="l" rtl="0" eaLnBrk="0">
              <a:lnSpc>
                <a:spcPct val="83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382395" algn="l" rtl="0" eaLnBrk="0">
              <a:lnSpc>
                <a:spcPts val="1375"/>
              </a:lnSpc>
            </a:pPr>
            <a:r>
              <a:rPr lang="en-US" sz="9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图 10－15  差动比例放大器的</a:t>
            </a:r>
            <a:r>
              <a:rPr sz="1000" spc="50" dirty="0">
                <a:solidFill>
                  <a:schemeClr val="dk1"/>
                </a:solidFill>
                <a:latin typeface="微软雅黑" panose="020B0503020204020204" charset="-122"/>
                <a:ea typeface="微软雅黑" panose="020B0503020204020204" charset="-122"/>
                <a:cs typeface="微软雅黑" panose="020B0503020204020204" charset="-122"/>
              </a:rPr>
              <a:t>内</a:t>
            </a:r>
            <a:r>
              <a:rPr sz="1000" spc="0" dirty="0">
                <a:solidFill>
                  <a:schemeClr val="dk1"/>
                </a:solidFill>
                <a:latin typeface="微软雅黑" panose="020B0503020204020204" charset="-122"/>
                <a:ea typeface="微软雅黑" panose="020B0503020204020204" charset="-122"/>
                <a:cs typeface="微软雅黑" panose="020B0503020204020204" charset="-122"/>
              </a:rPr>
              <a:t>部电路</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algn="l" rtl="0" eaLnBrk="0">
              <a:lnSpc>
                <a:spcPct val="97000"/>
              </a:lnSpc>
              <a:spcBef>
                <a:spcPts val="835"/>
              </a:spcBef>
            </a:pPr>
            <a:r>
              <a:rPr sz="1050" spc="10" dirty="0">
                <a:solidFill>
                  <a:schemeClr val="dk1"/>
                </a:solidFill>
                <a:latin typeface="微软雅黑" panose="020B0503020204020204" charset="-122"/>
                <a:ea typeface="微软雅黑" panose="020B0503020204020204" charset="-122"/>
                <a:cs typeface="微软雅黑" panose="020B0503020204020204" charset="-122"/>
              </a:rPr>
              <a:t>优点: 能抑制共模信号，抗干扰能力</a:t>
            </a:r>
            <a:r>
              <a:rPr sz="1050" spc="0" dirty="0">
                <a:solidFill>
                  <a:schemeClr val="dk1"/>
                </a:solidFill>
                <a:latin typeface="微软雅黑" panose="020B0503020204020204" charset="-122"/>
                <a:ea typeface="微软雅黑" panose="020B0503020204020204" charset="-122"/>
                <a:cs typeface="微软雅黑" panose="020B0503020204020204" charset="-122"/>
              </a:rPr>
              <a:t>强。</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6000"/>
              </a:lnSpc>
              <a:spcBef>
                <a:spcPts val="595"/>
              </a:spcBef>
            </a:pPr>
            <a:r>
              <a:rPr sz="1050" spc="20" dirty="0">
                <a:solidFill>
                  <a:schemeClr val="dk1"/>
                </a:solidFill>
                <a:latin typeface="微软雅黑" panose="020B0503020204020204" charset="-122"/>
                <a:ea typeface="微软雅黑" panose="020B0503020204020204" charset="-122"/>
                <a:cs typeface="微软雅黑" panose="020B0503020204020204" charset="-122"/>
              </a:rPr>
              <a:t>增益可调的差动比例放大器的内部电路如图 10</a:t>
            </a:r>
            <a:r>
              <a:rPr sz="1050" spc="0" dirty="0">
                <a:solidFill>
                  <a:schemeClr val="dk1"/>
                </a:solidFill>
                <a:latin typeface="微软雅黑" panose="020B0503020204020204" charset="-122"/>
                <a:ea typeface="微软雅黑" panose="020B0503020204020204" charset="-122"/>
                <a:cs typeface="微软雅黑" panose="020B0503020204020204" charset="-122"/>
              </a:rPr>
              <a:t>－16 所示，其比例放大倍数为</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2091055" algn="l" rtl="0" eaLnBrk="0">
              <a:lnSpc>
                <a:spcPct val="107000"/>
              </a:lnSpc>
              <a:spcBef>
                <a:spcPts val="640"/>
              </a:spcBef>
            </a:pPr>
            <a:r>
              <a:rPr sz="1600" u="sng" spc="2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1600"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R</a:t>
            </a:r>
            <a:r>
              <a:rPr sz="6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 </a:t>
            </a:r>
            <a:r>
              <a:rPr sz="600" spc="20" dirty="0">
                <a:solidFill>
                  <a:schemeClr val="dk1"/>
                </a:solidFill>
                <a:latin typeface="微软雅黑" panose="020B0503020204020204" charset="-122"/>
                <a:ea typeface="微软雅黑" panose="020B0503020204020204" charset="-122"/>
                <a:cs typeface="微软雅黑" panose="020B0503020204020204" charset="-122"/>
              </a:rPr>
              <a:t> </a:t>
            </a:r>
            <a:r>
              <a:rPr sz="1050" spc="20" dirty="0">
                <a:solidFill>
                  <a:schemeClr val="dk1"/>
                </a:solidFill>
                <a:latin typeface="微软雅黑" panose="020B0503020204020204" charset="-122"/>
                <a:ea typeface="微软雅黑" panose="020B0503020204020204" charset="-122"/>
                <a:cs typeface="微软雅黑" panose="020B0503020204020204" charset="-122"/>
              </a:rPr>
              <a:t>(      </a:t>
            </a:r>
            <a:r>
              <a:rPr sz="1050" spc="10" dirty="0">
                <a:solidFill>
                  <a:schemeClr val="dk1"/>
                </a:solidFill>
                <a:latin typeface="微软雅黑" panose="020B0503020204020204" charset="-122"/>
                <a:ea typeface="微软雅黑" panose="020B0503020204020204" charset="-122"/>
                <a:cs typeface="微软雅黑" panose="020B0503020204020204" charset="-122"/>
              </a:rPr>
              <a:t> </a:t>
            </a:r>
            <a:r>
              <a:rPr sz="1600" u="sng" spc="0" baseline="10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R</a:t>
            </a:r>
            <a:r>
              <a:rPr sz="1000" u="sng" spc="0" baseline="-6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6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50" spc="0" dirty="0">
                <a:solidFill>
                  <a:schemeClr val="dk1"/>
                </a:solidFill>
                <a:latin typeface="微软雅黑" panose="020B0503020204020204" charset="-122"/>
                <a:ea typeface="微软雅黑" panose="020B0503020204020204" charset="-122"/>
                <a:cs typeface="微软雅黑" panose="020B0503020204020204" charset="-122"/>
              </a:rPr>
              <a:t>ö</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36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117725" algn="l" rtl="0" eaLnBrk="0">
              <a:lnSpc>
                <a:spcPts val="1260"/>
              </a:lnSpc>
              <a:spcBef>
                <a:spcPts val="0"/>
              </a:spcBef>
            </a:pPr>
            <a:r>
              <a:rPr sz="1600" spc="0" baseline="7000" dirty="0">
                <a:solidFill>
                  <a:schemeClr val="dk1"/>
                </a:solidFill>
                <a:latin typeface="微软雅黑" panose="020B0503020204020204" charset="-122"/>
                <a:ea typeface="微软雅黑" panose="020B0503020204020204" charset="-122"/>
                <a:cs typeface="微软雅黑" panose="020B0503020204020204" charset="-122"/>
              </a:rPr>
              <a:t>R</a:t>
            </a:r>
            <a:r>
              <a:rPr sz="1000" spc="40" baseline="-11000" dirty="0">
                <a:solidFill>
                  <a:schemeClr val="dk1"/>
                </a:solidFill>
                <a:latin typeface="微软雅黑" panose="020B0503020204020204" charset="-122"/>
                <a:ea typeface="微软雅黑" panose="020B0503020204020204" charset="-122"/>
                <a:cs typeface="微软雅黑" panose="020B0503020204020204" charset="-122"/>
              </a:rPr>
              <a:t>1</a:t>
            </a:r>
            <a:r>
              <a:rPr lang="en-US" sz="1000" spc="40" baseline="-11000" dirty="0">
                <a:solidFill>
                  <a:schemeClr val="dk1"/>
                </a:solidFill>
                <a:latin typeface="微软雅黑" panose="020B0503020204020204" charset="-122"/>
                <a:ea typeface="微软雅黑" panose="020B0503020204020204" charset="-122"/>
                <a:cs typeface="微软雅黑" panose="020B0503020204020204" charset="-122"/>
              </a:rPr>
              <a:t> </a:t>
            </a:r>
            <a:r>
              <a:rPr lang="en-US" sz="600" spc="40" baseline="-11000" dirty="0">
                <a:solidFill>
                  <a:schemeClr val="dk1"/>
                </a:solidFill>
                <a:latin typeface="微软雅黑" panose="020B0503020204020204" charset="-122"/>
                <a:ea typeface="微软雅黑" panose="020B0503020204020204" charset="-122"/>
                <a:cs typeface="微软雅黑" panose="020B0503020204020204" charset="-122"/>
              </a:rPr>
              <a:t> </a:t>
            </a:r>
            <a:r>
              <a:rPr sz="600" spc="40" dirty="0">
                <a:solidFill>
                  <a:schemeClr val="dk1"/>
                </a:solidFill>
                <a:latin typeface="微软雅黑" panose="020B0503020204020204" charset="-122"/>
                <a:ea typeface="微软雅黑" panose="020B0503020204020204" charset="-122"/>
                <a:cs typeface="微软雅黑" panose="020B0503020204020204" charset="-122"/>
              </a:rPr>
              <a:t> </a:t>
            </a:r>
            <a:r>
              <a:rPr sz="1050" spc="40" dirty="0">
                <a:solidFill>
                  <a:schemeClr val="dk1"/>
                </a:solidFill>
                <a:latin typeface="微软雅黑" panose="020B0503020204020204" charset="-122"/>
                <a:ea typeface="微软雅黑" panose="020B0503020204020204" charset="-122"/>
                <a:cs typeface="微软雅黑" panose="020B0503020204020204" charset="-122"/>
              </a:rPr>
              <a:t>è      </a:t>
            </a:r>
            <a:r>
              <a:rPr sz="1050" spc="20" dirty="0">
                <a:solidFill>
                  <a:schemeClr val="dk1"/>
                </a:solidFill>
                <a:latin typeface="微软雅黑" panose="020B0503020204020204" charset="-122"/>
                <a:ea typeface="微软雅黑" panose="020B0503020204020204" charset="-122"/>
                <a:cs typeface="微软雅黑" panose="020B0503020204020204" charset="-122"/>
              </a:rPr>
              <a:t> </a:t>
            </a:r>
            <a:r>
              <a:rPr sz="1600" spc="0" baseline="4000" dirty="0">
                <a:solidFill>
                  <a:schemeClr val="dk1"/>
                </a:solidFill>
                <a:latin typeface="微软雅黑" panose="020B0503020204020204" charset="-122"/>
                <a:ea typeface="微软雅黑" panose="020B0503020204020204" charset="-122"/>
                <a:cs typeface="微软雅黑" panose="020B0503020204020204" charset="-122"/>
              </a:rPr>
              <a:t>R</a:t>
            </a:r>
            <a:r>
              <a:rPr sz="1000" spc="0" baseline="-17000" dirty="0">
                <a:solidFill>
                  <a:schemeClr val="dk1"/>
                </a:solidFill>
                <a:latin typeface="微软雅黑" panose="020B0503020204020204" charset="-122"/>
                <a:ea typeface="微软雅黑" panose="020B0503020204020204" charset="-122"/>
                <a:cs typeface="微软雅黑" panose="020B0503020204020204" charset="-122"/>
              </a:rPr>
              <a:t>p</a:t>
            </a:r>
            <a:r>
              <a:rPr sz="600" spc="0" dirty="0">
                <a:solidFill>
                  <a:schemeClr val="dk1"/>
                </a:solidFill>
                <a:latin typeface="微软雅黑" panose="020B0503020204020204" charset="-122"/>
                <a:ea typeface="微软雅黑" panose="020B0503020204020204" charset="-122"/>
                <a:cs typeface="微软雅黑" panose="020B0503020204020204" charset="-122"/>
              </a:rPr>
              <a:t> </a:t>
            </a:r>
            <a:r>
              <a:rPr sz="1050" spc="0" dirty="0">
                <a:solidFill>
                  <a:schemeClr val="dk1"/>
                </a:solidFill>
                <a:latin typeface="微软雅黑" panose="020B0503020204020204" charset="-122"/>
                <a:ea typeface="微软雅黑" panose="020B0503020204020204" charset="-122"/>
                <a:cs typeface="微软雅黑" panose="020B0503020204020204" charset="-122"/>
              </a:rPr>
              <a:t>ø</a:t>
            </a:r>
            <a:endParaRPr lang="en-US" altLang="en-US" sz="105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95"/>
          <p:cNvPicPr>
            <a:picLocks noChangeAspect="1"/>
          </p:cNvPicPr>
          <p:nvPr/>
        </p:nvPicPr>
        <p:blipFill>
          <a:blip r:embed="rId7"/>
          <a:stretch>
            <a:fillRect/>
          </a:stretch>
        </p:blipFill>
        <p:spPr>
          <a:xfrm>
            <a:off x="3655962" y="3899308"/>
            <a:ext cx="2440038" cy="1513319"/>
          </a:xfrm>
          <a:prstGeom prst="rect">
            <a:avLst/>
          </a:prstGeom>
        </p:spPr>
      </p:pic>
      <p:pic>
        <p:nvPicPr>
          <p:cNvPr id="6" name="picture 96"/>
          <p:cNvPicPr>
            <a:picLocks noChangeAspect="1"/>
          </p:cNvPicPr>
          <p:nvPr/>
        </p:nvPicPr>
        <p:blipFill>
          <a:blip r:embed="rId8"/>
          <a:stretch>
            <a:fillRect/>
          </a:stretch>
        </p:blipFill>
        <p:spPr>
          <a:xfrm>
            <a:off x="2953477" y="1399421"/>
            <a:ext cx="2273681" cy="1386382"/>
          </a:xfrm>
          <a:prstGeom prst="rect">
            <a:avLst/>
          </a:prstGeom>
        </p:spPr>
      </p:pic>
      <p:sp>
        <p:nvSpPr>
          <p:cNvPr id="8" name="textbox 98"/>
          <p:cNvSpPr/>
          <p:nvPr>
            <p:custDataLst>
              <p:tags r:id="rId9"/>
            </p:custDataLst>
          </p:nvPr>
        </p:nvSpPr>
        <p:spPr>
          <a:xfrm>
            <a:off x="313744" y="6451409"/>
            <a:ext cx="4686881" cy="511365"/>
          </a:xfrm>
          <a:prstGeom prst="rect">
            <a:avLst/>
          </a:prstGeom>
        </p:spPr>
        <p:txBody>
          <a:bodyPr vert="horz" wrap="square" lIns="0" tIns="0" rIns="0" bIns="0"/>
          <a:lstStyle/>
          <a:p>
            <a:pPr algn="l" rtl="0" eaLnBrk="0">
              <a:lnSpc>
                <a:spcPct val="84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1100" spc="-30" dirty="0">
                <a:solidFill>
                  <a:schemeClr val="dk1"/>
                </a:solidFill>
                <a:latin typeface="微软雅黑" panose="020B0503020204020204" charset="-122"/>
                <a:ea typeface="微软雅黑" panose="020B0503020204020204" charset="-122"/>
                <a:cs typeface="微软雅黑" panose="020B0503020204020204" charset="-122"/>
              </a:rPr>
              <a:t>(1) 电源接地式电桥放大器，内部电路如图 10－17</a:t>
            </a:r>
            <a:r>
              <a:rPr sz="11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99"/>
          <p:cNvSpPr/>
          <p:nvPr>
            <p:custDataLst>
              <p:tags r:id="rId10"/>
            </p:custDataLst>
          </p:nvPr>
        </p:nvSpPr>
        <p:spPr>
          <a:xfrm>
            <a:off x="3970493" y="5533072"/>
            <a:ext cx="3135157" cy="325433"/>
          </a:xfrm>
          <a:prstGeom prst="rect">
            <a:avLst/>
          </a:prstGeom>
        </p:spPr>
        <p:txBody>
          <a:bodyPr vert="horz" wrap="square" lIns="0" tIns="0" rIns="0" bIns="0"/>
          <a:lstStyle/>
          <a:p>
            <a:pPr algn="l" rtl="0" eaLnBrk="0">
              <a:lnSpc>
                <a:spcPct val="83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900" spc="70" dirty="0">
                <a:solidFill>
                  <a:schemeClr val="dk1"/>
                </a:solidFill>
                <a:latin typeface="微软雅黑" panose="020B0503020204020204" charset="-122"/>
                <a:ea typeface="微软雅黑" panose="020B0503020204020204" charset="-122"/>
                <a:cs typeface="微软雅黑" panose="020B0503020204020204" charset="-122"/>
              </a:rPr>
              <a:t>图 10－16  增益可调的差动比例放大器的</a:t>
            </a:r>
            <a:r>
              <a:rPr sz="900" spc="40" dirty="0">
                <a:solidFill>
                  <a:schemeClr val="dk1"/>
                </a:solidFill>
                <a:latin typeface="微软雅黑" panose="020B0503020204020204" charset="-122"/>
                <a:ea typeface="微软雅黑" panose="020B0503020204020204" charset="-122"/>
                <a:cs typeface="微软雅黑" panose="020B0503020204020204" charset="-122"/>
              </a:rPr>
              <a:t>内</a:t>
            </a:r>
            <a:r>
              <a:rPr sz="900" spc="0" dirty="0">
                <a:solidFill>
                  <a:schemeClr val="dk1"/>
                </a:solidFill>
                <a:latin typeface="微软雅黑" panose="020B0503020204020204" charset="-122"/>
                <a:ea typeface="微软雅黑" panose="020B0503020204020204" charset="-122"/>
                <a:cs typeface="微软雅黑" panose="020B0503020204020204" charset="-122"/>
              </a:rPr>
              <a:t>部电路</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00"/>
          <p:cNvSpPr/>
          <p:nvPr>
            <p:custDataLst>
              <p:tags r:id="rId11"/>
            </p:custDataLst>
          </p:nvPr>
        </p:nvSpPr>
        <p:spPr>
          <a:xfrm>
            <a:off x="203004" y="34603"/>
            <a:ext cx="2037398" cy="167195"/>
          </a:xfrm>
          <a:prstGeom prst="rect">
            <a:avLst/>
          </a:prstGeom>
        </p:spPr>
        <p:txBody>
          <a:bodyPr vert="horz" wrap="square" lIns="0" tIns="0" rIns="0" bIns="0"/>
          <a:lstStyle/>
          <a:p>
            <a:pPr algn="l" rtl="0" eaLnBrk="0">
              <a:lnSpc>
                <a:spcPct val="82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050" spc="50" dirty="0">
                <a:solidFill>
                  <a:schemeClr val="dk1"/>
                </a:solidFill>
                <a:latin typeface="微软雅黑" panose="020B0503020204020204" charset="-122"/>
                <a:ea typeface="微软雅黑" panose="020B0503020204020204" charset="-122"/>
                <a:cs typeface="微软雅黑" panose="020B0503020204020204" charset="-122"/>
              </a:rPr>
              <a:t>第 10 章  检测系统的信号处</a:t>
            </a:r>
            <a:r>
              <a:rPr sz="105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05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101"/>
          <p:cNvSpPr/>
          <p:nvPr>
            <p:custDataLst>
              <p:tags r:id="rId12"/>
            </p:custDataLst>
          </p:nvPr>
        </p:nvSpPr>
        <p:spPr>
          <a:xfrm>
            <a:off x="405820" y="5858505"/>
            <a:ext cx="1528444" cy="193039"/>
          </a:xfrm>
          <a:prstGeom prst="rect">
            <a:avLst/>
          </a:prstGeom>
        </p:spPr>
        <p:txBody>
          <a:bodyPr vert="horz" wrap="square" lIns="0" tIns="0" rIns="0" bIns="0"/>
          <a:lstStyle/>
          <a:p>
            <a:pPr algn="l" rtl="0" eaLnBrk="0">
              <a:lnSpc>
                <a:spcPct val="7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spc="-20" dirty="0">
                <a:solidFill>
                  <a:schemeClr val="dk1"/>
                </a:solidFill>
                <a:latin typeface="微软雅黑" panose="020B0503020204020204" charset="-122"/>
                <a:ea typeface="微软雅黑" panose="020B0503020204020204" charset="-122"/>
                <a:cs typeface="微软雅黑" panose="020B0503020204020204" charset="-122"/>
              </a:rPr>
              <a:t>10. 2. 2</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spc="0" dirty="0">
                <a:solidFill>
                  <a:schemeClr val="dk1"/>
                </a:solidFill>
                <a:latin typeface="微软雅黑" panose="020B0503020204020204" charset="-122"/>
                <a:ea typeface="微软雅黑" panose="020B0503020204020204" charset="-122"/>
                <a:cs typeface="微软雅黑" panose="020B0503020204020204" charset="-122"/>
              </a:rPr>
              <a:t> 电桥放大器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02"/>
          <p:cNvSpPr/>
          <p:nvPr>
            <p:custDataLst>
              <p:tags r:id="rId13"/>
            </p:custDataLst>
          </p:nvPr>
        </p:nvSpPr>
        <p:spPr>
          <a:xfrm>
            <a:off x="1897751" y="3939503"/>
            <a:ext cx="2513330" cy="215562"/>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040"/>
              </a:lnSpc>
            </a:pPr>
            <a:r>
              <a:rPr sz="1000" spc="0" dirty="0">
                <a:solidFill>
                  <a:schemeClr val="dk1"/>
                </a:solidFill>
                <a:latin typeface="微软雅黑" panose="020B0503020204020204" charset="-122"/>
                <a:ea typeface="微软雅黑" panose="020B0503020204020204" charset="-122"/>
                <a:cs typeface="微软雅黑" panose="020B0503020204020204" charset="-122"/>
              </a:rPr>
              <a:t>A</a:t>
            </a:r>
            <a:r>
              <a:rPr sz="900" spc="0" baseline="-20000" dirty="0">
                <a:solidFill>
                  <a:schemeClr val="dk1"/>
                </a:solidFill>
                <a:latin typeface="微软雅黑" panose="020B0503020204020204" charset="-122"/>
                <a:ea typeface="微软雅黑" panose="020B0503020204020204" charset="-122"/>
                <a:cs typeface="微软雅黑" panose="020B0503020204020204" charset="-122"/>
              </a:rPr>
              <a:t>f</a:t>
            </a:r>
            <a:r>
              <a:rPr sz="600" spc="30" dirty="0">
                <a:solidFill>
                  <a:schemeClr val="dk1"/>
                </a:solidFill>
                <a:latin typeface="微软雅黑" panose="020B0503020204020204" charset="-122"/>
                <a:ea typeface="微软雅黑" panose="020B0503020204020204" charset="-122"/>
                <a:cs typeface="微软雅黑" panose="020B0503020204020204" charset="-122"/>
              </a:rPr>
              <a:t> </a:t>
            </a:r>
            <a:r>
              <a:rPr sz="1600" spc="30" baseline="5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spc="30" dirty="0">
                <a:solidFill>
                  <a:schemeClr val="dk1"/>
                </a:solidFill>
                <a:latin typeface="微软雅黑" panose="020B0503020204020204" charset="-122"/>
                <a:ea typeface="微软雅黑" panose="020B0503020204020204" charset="-122"/>
                <a:cs typeface="微软雅黑" panose="020B0503020204020204" charset="-122"/>
              </a:rPr>
              <a:t>1</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3" name="picture 103"/>
          <p:cNvPicPr>
            <a:picLocks noChangeAspect="1"/>
          </p:cNvPicPr>
          <p:nvPr/>
        </p:nvPicPr>
        <p:blipFill>
          <a:blip r:embed="rId14"/>
          <a:stretch>
            <a:fillRect/>
          </a:stretch>
        </p:blipFill>
        <p:spPr>
          <a:xfrm>
            <a:off x="253407" y="6128045"/>
            <a:ext cx="2700070" cy="27114"/>
          </a:xfrm>
          <a:prstGeom prst="rect">
            <a:avLst/>
          </a:prstGeom>
        </p:spPr>
      </p:pic>
    </p:spTree>
    <p:custDataLst>
      <p:tags r:id="rId15"/>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1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单击添加大标题"/>
  <p:tag name="KSO_WM_UNIT_DEFAULT_FONT" val="40;56;4"/>
  <p:tag name="KSO_WM_UNIT_BLOCK" val="0"/>
  <p:tag name="KSO_WM_UNIT_DEC_AREA_ID" val="d1cee2a3ff9a41d08653e8cec1142ffc"/>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15"/>
  <p:tag name="KSO_WM_UNIT_TEXT_FILL_FORE_SCHEMECOLOR_INDEX" val="13"/>
  <p:tag name="KSO_WM_UNIT_TEXT_FILL_TYPE" val="1"/>
  <p:tag name="KSO_WM_TEMPLATE_ASSEMBLE_XID" val="5fab3f17b46e6ebd99076cd4"/>
  <p:tag name="KSO_WM_TEMPLATE_ASSEMBLE_GROUPID" val="5faa41e40f63d42c4847739d"/>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SLIDE_BACKGROUND_TYPE" val="general"/>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general"/>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SLIDE_BACKGROUND_TYPE" val="gener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SLIDE_BACKGROUND_TYPE" val="general"/>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SLIDE_BACKGROUND_TYPE" val="general"/>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SLIDE_BACKGROUND_TYPE" val="general"/>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d0f831481c364412bd9df5e87e23d1f2"/>
  <p:tag name="KSO_WM_UNIT_DECORATE_INFO" val=""/>
  <p:tag name="KSO_WM_UNIT_SM_LIMIT_TYPE" val=""/>
  <p:tag name="KSO_WM_CHIP_FILLAREA_FILL_RULE" val="{&quot;fill_align&quot;:&quot;lm&quot;,&quot;fill_effect&quot;:[],&quot;fill_mode&quot;:&quot;adaptive&quot;,&quot;sacle_strategy&quot;:&quot;stretch&quot;}"/>
  <p:tag name="KSO_WM_ASSEMBLE_CHIP_INDEX" val="86a0e3ac51cf46ed957b949866745a5d"/>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SLIDE_BACKGROUND_TYPE" val="general"/>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4df5d64ece24983a5431869add205c9"/>
  <p:tag name="KSO_WM_UNIT_DECORATE_INFO" val=""/>
  <p:tag name="KSO_WM_UNIT_SM_LIMIT_TYPE" val=""/>
  <p:tag name="KSO_WM_CHIP_FILLAREA_FILL_RULE" val="{&quot;fill_align&quot;:&quot;cm&quot;,&quot;fill_effect&quot;:[],&quot;fill_mode&quot;:&quot;full&quot;,&quot;sacle_strategy&quot;:&quot;stretch&quot;}"/>
  <p:tag name="KSO_WM_ASSEMBLE_CHIP_INDEX" val="a14c8357b1ff4479b3fa18ed865430fb"/>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SLIDE_BACKGROUND_TYPE" val="general"/>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SLIDE_BACKGROUND_TYPE" val="general"/>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SLIDE_BACKGROUND_TYPE" val="general"/>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general"/>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ISCONTENTSTITLE" val="0"/>
  <p:tag name="KSO_WM_UNIT_ISNUMDGMTITLE" val="0"/>
  <p:tag name="KSO_WM_UNIT_PRESET_TEXT" val="单/击/此/处/添/加/副/标/题/内/容"/>
  <p:tag name="KSO_WM_UNIT_NOCLEAR" val="0"/>
  <p:tag name="KSO_WM_UNIT_VALUE" val="64"/>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DEFAULT_FONT" val="18;24;2"/>
  <p:tag name="KSO_WM_UNIT_BLOCK" val="0"/>
  <p:tag name="KSO_WM_UNIT_DEC_AREA_ID" val="820b359ba1854bd3a15824d026f41afc"/>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 name="KSO_WM_TEMPLATE_ASSEMBLE_XID" val="5fab3f17b46e6ebd99076d0a"/>
  <p:tag name="KSO_WM_TEMPLATE_ASSEMBLE_GROUPID" val="5faa41e40f63d42c4847739d"/>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SLIDE_BACKGROUND_TYPE" val="general"/>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2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SLIDE_BACKGROUND_TYPE" val="general"/>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1.xml><?xml version="1.0" encoding="utf-8"?>
<p:tagLst xmlns:p="http://schemas.openxmlformats.org/presentationml/2006/main">
  <p:tag name="KSO_WM_SLIDE_BACKGROUND_TYPE" val="general"/>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SLIDE_BACKGROUND_TYPE" val="general"/>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SLIDE_BACKGROUND_TYPE" val="general"/>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ISNUMDGM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THANKS"/>
  <p:tag name="KSO_WM_UNIT_DEFAULT_FONT" val="24;80;4"/>
  <p:tag name="KSO_WM_UNIT_BLOCK" val="0"/>
  <p:tag name="KSO_WM_UNIT_DEC_AREA_ID" val="82b7c928a14848fb99d4b9a7b154c5c2"/>
  <p:tag name="KSO_WM_CHIP_GROUPID" val="5ebdf5a90ac41c4a0a525507"/>
  <p:tag name="KSO_WM_CHIP_XID" val="5ebdf5a90ac41c4a0a525508"/>
  <p:tag name="KSO_WM_CHIP_FILLAREA_FILL_RULE" val="{&quot;fill_align&quot;:&quot;cm&quot;,&quot;fill_mode&quot;:&quot;adaptive&quot;,&quot;sacle_strategy&quot;:&quot;smart&quot;}"/>
  <p:tag name="KSO_WM_ASSEMBLE_CHIP_INDEX" val="ec5be99acbce4758b3eaf20c51969ed6"/>
  <p:tag name="KSO_WM_UNIT_TEXT_FILL_FORE_SCHEMECOLOR_INDEX_BRIGHTNESS" val="0.15"/>
  <p:tag name="KSO_WM_UNIT_TEXT_FILL_FORE_SCHEMECOLOR_INDEX" val="13"/>
  <p:tag name="KSO_WM_UNIT_TEXT_FILL_TYPE" val="1"/>
  <p:tag name="KSO_WM_TEMPLATE_ASSEMBLE_XID" val="5fab3f17b46e6ebd99076d12"/>
  <p:tag name="KSO_WM_TEMPLATE_ASSEMBLE_GROUPID" val="5faa41e40f63d42c4847739d"/>
</p:tagLst>
</file>

<file path=ppt/tags/tag2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general"/>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SLIDE_BACKGROUND_TYPE" val="general"/>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SLIDE_BACKGROUND_TYPE" val="general"/>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SLIDE_BACKGROUND_TYPE" val="general"/>
</p:tagLst>
</file>

<file path=ppt/tags/tag263.xml><?xml version="1.0" encoding="utf-8"?>
<p:tagLst xmlns:p="http://schemas.openxmlformats.org/presentationml/2006/main">
  <p:tag name="KSO_WPP_MARK_KEY" val="f7c9234a-c79b-49be-9603-ee9c6c50ab3d"/>
  <p:tag name="COMMONDATA" val="eyJoZGlkIjoiYjI4ODBlMmU1ZjU2MDFkMGNlYjRhMDAzZTY0ZTUyMDkifQ=="/>
</p:tagLst>
</file>

<file path=ppt/tags/tag27.xml><?xml version="1.0" encoding="utf-8"?>
<p:tagLst xmlns:p="http://schemas.openxmlformats.org/presentationml/2006/main">
  <p:tag name="KSO_WM_SLIDE_BACKGROUND_TYPE" val="general"/>
</p:tagLst>
</file>

<file path=ppt/tags/tag28.xml><?xml version="1.0" encoding="utf-8"?>
<p:tagLst xmlns:p="http://schemas.openxmlformats.org/presentationml/2006/main">
  <p:tag name="KSO_WM_SLIDE_BACKGROUND_TYPE" val="general"/>
</p:tagLst>
</file>

<file path=ppt/tags/tag2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 name="KSO_WM_TEMPLATE_ASSEMBLE_XID" val="5fab3f17b46e6ebd99076d0a"/>
  <p:tag name="KSO_WM_TEMPLATE_ASSEMBLE_GROUPID" val="5faa41e40f63d42c4847739d"/>
</p:tagLst>
</file>

<file path=ppt/tags/tag30.xml><?xml version="1.0" encoding="utf-8"?>
<p:tagLst xmlns:p="http://schemas.openxmlformats.org/presentationml/2006/main">
  <p:tag name="KSO_WM_SLIDE_BACKGROUND_TYPE" val="gener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97d139e3a2749d29f540bf9d723e47b"/>
  <p:tag name="KSO_WM_UNIT_DECORATE_INFO" val=""/>
  <p:tag name="KSO_WM_UNIT_SM_LIMIT_TYPE" val=""/>
  <p:tag name="KSO_WM_CHIP_FILLAREA_FILL_RULE" val="{&quot;fill_align&quot;:&quot;cm&quot;,&quot;fill_effect&quot;:[],&quot;fill_mode&quot;:&quot;full&quot;,&quot;sacle_strategy&quot;:&quot;stretch&quot;}"/>
  <p:tag name="KSO_WM_ASSEMBLE_CHIP_INDEX" val="4240a33859c04feb8950504561c367f2"/>
  <p:tag name="KSO_WM_SLIDE_BACKGROUND_TYPE" val="frame"/>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3b629913616641edb96b8fcda9b64315"/>
  <p:tag name="KSO_WM_UNIT_DECORATE_INFO" val=""/>
  <p:tag name="KSO_WM_UNIT_SM_LIMIT_TYPE" val=""/>
  <p:tag name="KSO_WM_CHIP_FILLAREA_FILL_RULE" val="{&quot;fill_align&quot;:&quot;cm&quot;,&quot;fill_effect&quot;:[],&quot;fill_mode&quot;:&quot;full&quot;,&quot;sacle_strategy&quot;:&quot;stretch&quot;}"/>
  <p:tag name="KSO_WM_ASSEMBLE_CHIP_INDEX" val="76d44519715c4017840b114bc21a18a8"/>
  <p:tag name="KSO_WM_SLIDE_BACKGROUND_TYPE" val="frame"/>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e6882bca53b54aa1b1a52c7d46e23334"/>
  <p:tag name="KSO_WM_UNIT_DECORATE_INFO" val=""/>
  <p:tag name="KSO_WM_UNIT_SM_LIMIT_TYPE" val=""/>
  <p:tag name="KSO_WM_CHIP_FILLAREA_FILL_RULE" val="{&quot;fill_align&quot;:&quot;cm&quot;,&quot;fill_effect&quot;:[],&quot;fill_mode&quot;:&quot;full&quot;,&quot;sacle_strategy&quot;:&quot;stretch&quot;}"/>
  <p:tag name="KSO_WM_ASSEMBLE_CHIP_INDEX" val="66fc64c9bbdf401fa3cad0a483bbfda6"/>
  <p:tag name="KSO_WM_SLIDE_BACKGROUND_TYPE" val="frame"/>
</p:tagLst>
</file>

<file path=ppt/tags/tag34.xml><?xml version="1.0" encoding="utf-8"?>
<p:tagLst xmlns:p="http://schemas.openxmlformats.org/presentationml/2006/main">
  <p:tag name="KSO_WM_SLIDE_BACKGROUND_TYPE" val="frame"/>
</p:tagLst>
</file>

<file path=ppt/tags/tag35.xml><?xml version="1.0" encoding="utf-8"?>
<p:tagLst xmlns:p="http://schemas.openxmlformats.org/presentationml/2006/main">
  <p:tag name="KSO_WM_SLIDE_BACKGROUND_TYPE" val="frame"/>
</p:tagLst>
</file>

<file path=ppt/tags/tag36.xml><?xml version="1.0" encoding="utf-8"?>
<p:tagLst xmlns:p="http://schemas.openxmlformats.org/presentationml/2006/main">
  <p:tag name="KSO_WM_SLIDE_BACKGROUND_TYPE" val="frame"/>
</p:tagLst>
</file>

<file path=ppt/tags/tag37.xml><?xml version="1.0" encoding="utf-8"?>
<p:tagLst xmlns:p="http://schemas.openxmlformats.org/presentationml/2006/main">
  <p:tag name="KSO_WM_SLIDE_BACKGROUND_TYPE" val="frame"/>
</p:tagLst>
</file>

<file path=ppt/tags/tag38.xml><?xml version="1.0" encoding="utf-8"?>
<p:tagLst xmlns:p="http://schemas.openxmlformats.org/presentationml/2006/main">
  <p:tag name="KSO_WM_SLIDE_BACKGROUND_TYPE" val="frame"/>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b21c7aaadc904b5ea7d962ccd040bf64"/>
  <p:tag name="KSO_WM_UNIT_DECORATE_INFO" val=""/>
  <p:tag name="KSO_WM_UNIT_SM_LIMIT_TYPE" val=""/>
  <p:tag name="KSO_WM_CHIP_FILLAREA_FILL_RULE" val="{&quot;fill_align&quot;:&quot;cm&quot;,&quot;fill_effect&quot;:[],&quot;fill_mode&quot;:&quot;full&quot;,&quot;sacle_strategy&quot;:&quot;stretch&quot;}"/>
  <p:tag name="KSO_WM_ASSEMBLE_CHIP_INDEX" val="f65cace338784585a316f3122a69fd03"/>
  <p:tag name="KSO_WM_SLIDE_BACKGROUND_TYPE" val="leftRight"/>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6c0ca9b402f04d3a9c23a2783edb36ab"/>
  <p:tag name="KSO_WM_UNIT_DECORATE_INFO" val=""/>
  <p:tag name="KSO_WM_UNIT_SM_LIMIT_TYPE" val=""/>
  <p:tag name="KSO_WM_CHIP_FILLAREA_FILL_RULE" val="{&quot;fill_align&quot;:&quot;cm&quot;,&quot;fill_effect&quot;:[],&quot;fill_mode&quot;:&quot;full&quot;,&quot;sacle_strategy&quot;:&quot;stretch&quot;}"/>
  <p:tag name="KSO_WM_ASSEMBLE_CHIP_INDEX" val="14cfe4e0bb0643c59f24aa8f4dc9b834"/>
  <p:tag name="KSO_WM_SLIDE_BACKGROUND_TYPE" val="leftRigh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2369b4771be847ec8cfd2042bed32af8"/>
  <p:tag name="KSO_WM_UNIT_DECORATE_INFO" val=""/>
  <p:tag name="KSO_WM_UNIT_SM_LIMIT_TYPE" val=""/>
  <p:tag name="KSO_WM_CHIP_FILLAREA_FILL_RULE" val="{&quot;fill_align&quot;:&quot;cm&quot;,&quot;fill_effect&quot;:[],&quot;fill_mode&quot;:&quot;full&quot;,&quot;sacle_strategy&quot;:&quot;stretch&quot;}"/>
  <p:tag name="KSO_WM_ASSEMBLE_CHIP_INDEX" val="39e039bc1700447b8f5a7fe50ac2e5d3"/>
  <p:tag name="KSO_WM_SLIDE_BACKGROUND_TYPE" val="leftRight"/>
</p:tagLst>
</file>

<file path=ppt/tags/tag42.xml><?xml version="1.0" encoding="utf-8"?>
<p:tagLst xmlns:p="http://schemas.openxmlformats.org/presentationml/2006/main">
  <p:tag name="KSO_WM_SLIDE_BACKGROUND_TYPE" val="leftRight"/>
</p:tagLst>
</file>

<file path=ppt/tags/tag43.xml><?xml version="1.0" encoding="utf-8"?>
<p:tagLst xmlns:p="http://schemas.openxmlformats.org/presentationml/2006/main">
  <p:tag name="KSO_WM_SLIDE_BACKGROUND_TYPE" val="leftRight"/>
</p:tagLst>
</file>

<file path=ppt/tags/tag44.xml><?xml version="1.0" encoding="utf-8"?>
<p:tagLst xmlns:p="http://schemas.openxmlformats.org/presentationml/2006/main">
  <p:tag name="KSO_WM_SLIDE_BACKGROUND_TYPE" val="leftRight"/>
</p:tagLst>
</file>

<file path=ppt/tags/tag45.xml><?xml version="1.0" encoding="utf-8"?>
<p:tagLst xmlns:p="http://schemas.openxmlformats.org/presentationml/2006/main">
  <p:tag name="KSO_WM_SLIDE_BACKGROUND_TYPE" val="leftRight"/>
</p:tagLst>
</file>

<file path=ppt/tags/tag46.xml><?xml version="1.0" encoding="utf-8"?>
<p:tagLst xmlns:p="http://schemas.openxmlformats.org/presentationml/2006/main">
  <p:tag name="KSO_WM_SLIDE_BACKGROUND_TYPE" val="leftRight"/>
</p:tagLst>
</file>

<file path=ppt/tags/tag47.xml><?xml version="1.0" encoding="utf-8"?>
<p:tagLst xmlns:p="http://schemas.openxmlformats.org/presentationml/2006/main">
  <p:tag name="KSO_WM_SLIDE_BACKGROUND_TYPE" val="leftRight"/>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9a582c96a1884900ab25bcd4ad2fcfea"/>
  <p:tag name="KSO_WM_UNIT_DECORATE_INFO" val=""/>
  <p:tag name="KSO_WM_UNIT_SM_LIMIT_TYPE" val=""/>
  <p:tag name="KSO_WM_CHIP_FILLAREA_FILL_RULE" val="{&quot;fill_align&quot;:&quot;cm&quot;,&quot;fill_effect&quot;:[],&quot;fill_mode&quot;:&quot;full&quot;,&quot;sacle_strategy&quot;:&quot;stretch&quot;}"/>
  <p:tag name="KSO_WM_ASSEMBLE_CHIP_INDEX" val="8eeca23323284b12b09dcc900ab580c6"/>
  <p:tag name="KSO_WM_SLIDE_BACKGROUND_TYPE" val="topBottom"/>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b6e06dadf5409ba5e4ef72dd72d1e9"/>
  <p:tag name="KSO_WM_UNIT_DECORATE_INFO" val=""/>
  <p:tag name="KSO_WM_UNIT_SM_LIMIT_TYPE" val=""/>
  <p:tag name="KSO_WM_CHIP_FILLAREA_FILL_RULE" val="{&quot;fill_align&quot;:&quot;cm&quot;,&quot;fill_effect&quot;:[],&quot;fill_mode&quot;:&quot;full&quot;,&quot;sacle_strategy&quot;:&quot;stretch&quot;}"/>
  <p:tag name="KSO_WM_ASSEMBLE_CHIP_INDEX" val="99a1bc94b5ec46378e07ab8be366c542"/>
  <p:tag name="KSO_WM_SLIDE_BACKGROUND_TYPE" val="topBot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fc842350a91d488bab8cbd2bef1b45ec"/>
  <p:tag name="KSO_WM_UNIT_DECORATE_INFO" val=""/>
  <p:tag name="KSO_WM_UNIT_SM_LIMIT_TYPE" val=""/>
  <p:tag name="KSO_WM_CHIP_FILLAREA_FILL_RULE" val="{&quot;fill_align&quot;:&quot;cm&quot;,&quot;fill_effect&quot;:[],&quot;fill_mode&quot;:&quot;full&quot;,&quot;sacle_strategy&quot;:&quot;stretch&quot;}"/>
  <p:tag name="KSO_WM_ASSEMBLE_CHIP_INDEX" val="3961de6266554bdca998cf3056a08218"/>
  <p:tag name="KSO_WM_SLIDE_BACKGROUND_TYPE" val="topBottom"/>
</p:tagLst>
</file>

<file path=ppt/tags/tag51.xml><?xml version="1.0" encoding="utf-8"?>
<p:tagLst xmlns:p="http://schemas.openxmlformats.org/presentationml/2006/main">
  <p:tag name="KSO_WM_SLIDE_BACKGROUND_TYPE" val="topBottom"/>
</p:tagLst>
</file>

<file path=ppt/tags/tag52.xml><?xml version="1.0" encoding="utf-8"?>
<p:tagLst xmlns:p="http://schemas.openxmlformats.org/presentationml/2006/main">
  <p:tag name="KSO_WM_SLIDE_BACKGROUND_TYPE" val="topBottom"/>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ddad1f542fba4a0a9a8435fb33fa28fa"/>
  <p:tag name="KSO_WM_UNIT_DECORATE_INFO" val=""/>
  <p:tag name="KSO_WM_UNIT_SM_LIMIT_TYPE" val=""/>
  <p:tag name="KSO_WM_CHIP_FILLAREA_FILL_RULE" val="{&quot;fill_align&quot;:&quot;cm&quot;,&quot;fill_effect&quot;:[],&quot;fill_mode&quot;:&quot;full&quot;,&quot;sacle_strategy&quot;:&quot;stretch&quot;}"/>
  <p:tag name="KSO_WM_ASSEMBLE_CHIP_INDEX" val="f403da270cde40ae8e249066dec5c49e"/>
  <p:tag name="KSO_WM_SLIDE_BACKGROUND_TYPE" val="bottomTop"/>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62c1a4f08a4b7788e5c87737e763ae"/>
  <p:tag name="KSO_WM_UNIT_DECORATE_INFO" val=""/>
  <p:tag name="KSO_WM_UNIT_SM_LIMIT_TYPE" val=""/>
  <p:tag name="KSO_WM_CHIP_FILLAREA_FILL_RULE" val="{&quot;fill_align&quot;:&quot;cm&quot;,&quot;fill_effect&quot;:[],&quot;fill_mode&quot;:&quot;full&quot;,&quot;sacle_strategy&quot;:&quot;stretch&quot;}"/>
  <p:tag name="KSO_WM_ASSEMBLE_CHIP_INDEX" val="e826f06ccb944bf4ae60b214f7a01f12"/>
  <p:tag name="KSO_WM_SLIDE_BACKGROUND_TYPE" val="bottomTop"/>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df12600d79c49888ac14c797f4de3df"/>
  <p:tag name="KSO_WM_UNIT_DECORATE_INFO" val=""/>
  <p:tag name="KSO_WM_UNIT_SM_LIMIT_TYPE" val=""/>
  <p:tag name="KSO_WM_CHIP_FILLAREA_FILL_RULE" val="{&quot;fill_align&quot;:&quot;cm&quot;,&quot;fill_effect&quot;:[],&quot;fill_mode&quot;:&quot;full&quot;,&quot;sacle_strategy&quot;:&quot;stretch&quot;}"/>
  <p:tag name="KSO_WM_ASSEMBLE_CHIP_INDEX" val="943d4dc785e84282824f3a63469f8ddf"/>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8f35c3469d004840b6ce6cbe661daf73"/>
  <p:tag name="KSO_WM_UNIT_DECORATE_INFO" val=""/>
  <p:tag name="KSO_WM_UNIT_SM_LIMIT_TYPE" val=""/>
  <p:tag name="KSO_WM_CHIP_FILLAREA_FILL_RULE" val="{&quot;fill_align&quot;:&quot;lm&quot;,&quot;fill_effect&quot;:[],&quot;fill_mode&quot;:&quot;adaptive&quot;,&quot;sacle_strategy&quot;:&quot;stretch&quot;}"/>
  <p:tag name="KSO_WM_ASSEMBLE_CHIP_INDEX" val="d70faa1b13584720b82f22a7599fe4fd"/>
</p:tagLst>
</file>

<file path=ppt/tags/tag60.xml><?xml version="1.0" encoding="utf-8"?>
<p:tagLst xmlns:p="http://schemas.openxmlformats.org/presentationml/2006/main">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76384e2edc6148358540ce908fcd996e"/>
  <p:tag name="KSO_WM_UNIT_DECORATE_INFO" val=""/>
  <p:tag name="KSO_WM_UNIT_SM_LIMIT_TYPE" val=""/>
  <p:tag name="KSO_WM_CHIP_FILLAREA_FILL_RULE" val="{&quot;fill_align&quot;:&quot;cm&quot;,&quot;fill_effect&quot;:[],&quot;fill_mode&quot;:&quot;full&quot;,&quot;sacle_strategy&quot;:&quot;stretch&quot;}"/>
  <p:tag name="KSO_WM_ASSEMBLE_CHIP_INDEX" val="140abd7b09e544f3abb9c3ab02871f54"/>
  <p:tag name="KSO_WM_SLIDE_BACKGROUND_TYPE" val="navigation"/>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14dc1f413d44f80b9fc624b70d0f3eb"/>
  <p:tag name="KSO_WM_UNIT_DECORATE_INFO" val=""/>
  <p:tag name="KSO_WM_UNIT_SM_LIMIT_TYPE" val=""/>
  <p:tag name="KSO_WM_CHIP_FILLAREA_FILL_RULE" val="{&quot;fill_align&quot;:&quot;cm&quot;,&quot;fill_effect&quot;:[],&quot;fill_mode&quot;:&quot;full&quot;,&quot;sacle_strategy&quot;:&quot;stretch&quot;}"/>
  <p:tag name="KSO_WM_ASSEMBLE_CHIP_INDEX" val="0ff935274d044ea98850e50d0ded08f5"/>
  <p:tag name="KSO_WM_SLIDE_BACKGROUND_TYPE" val="navigation"/>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bde42022f25451fa4b3d7271064777b"/>
  <p:tag name="KSO_WM_UNIT_DECORATE_INFO" val=""/>
  <p:tag name="KSO_WM_UNIT_SM_LIMIT_TYPE" val=""/>
  <p:tag name="KSO_WM_CHIP_FILLAREA_FILL_RULE" val="{&quot;fill_align&quot;:&quot;cm&quot;,&quot;fill_effect&quot;:[],&quot;fill_mode&quot;:&quot;full&quot;,&quot;sacle_strategy&quot;:&quot;stretch&quot;}"/>
  <p:tag name="KSO_WM_ASSEMBLE_CHIP_INDEX" val="abf1a33db0684fdc87c3dd58a5e75e65"/>
  <p:tag name="KSO_WM_SLIDE_BACKGROUND_TYPE" val="navigation"/>
</p:tagLst>
</file>

<file path=ppt/tags/tag69.xml><?xml version="1.0" encoding="utf-8"?>
<p:tagLst xmlns:p="http://schemas.openxmlformats.org/presentationml/2006/main">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0611e43eb80b41e184a8443503efa441"/>
  <p:tag name="KSO_WM_UNIT_DECORATE_INFO" val=""/>
  <p:tag name="KSO_WM_UNIT_SM_LIMIT_TYPE" val=""/>
  <p:tag name="KSO_WM_CHIP_FILLAREA_FILL_RULE" val="{&quot;fill_align&quot;:&quot;cm&quot;,&quot;fill_effect&quot;:[],&quot;fill_mode&quot;:&quot;full&quot;,&quot;sacle_strategy&quot;:&quot;stretch&quot;}"/>
  <p:tag name="KSO_WM_ASSEMBLE_CHIP_INDEX" val="10b1d4579fb1485c8a044e9b21c1211c"/>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5f3b07fad5743668d394feecce4fddc"/>
  <p:tag name="KSO_WM_UNIT_DECORATE_INFO" val=""/>
  <p:tag name="KSO_WM_UNIT_SM_LIMIT_TYPE" val=""/>
  <p:tag name="KSO_WM_CHIP_FILLAREA_FILL_RULE" val="{&quot;fill_align&quot;:&quot;cm&quot;,&quot;fill_effect&quot;:[],&quot;fill_mode&quot;:&quot;full&quot;,&quot;sacle_strategy&quot;:&quot;stretch&quot;}"/>
  <p:tag name="KSO_WM_ASSEMBLE_CHIP_INDEX" val="bbe6f88858854bf1be9a427fa9bdb155"/>
  <p:tag name="KSO_WM_SLIDE_BACKGROUND_TYPE" val="belt"/>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fab68ff08214ef9b56641b736fd38f7"/>
  <p:tag name="KSO_WM_UNIT_DECORATE_INFO" val=""/>
  <p:tag name="KSO_WM_UNIT_SM_LIMIT_TYPE" val=""/>
  <p:tag name="KSO_WM_CHIP_FILLAREA_FILL_RULE" val="{&quot;fill_align&quot;:&quot;cm&quot;,&quot;fill_effect&quot;:[],&quot;fill_mode&quot;:&quot;full&quot;,&quot;sacle_strategy&quot;:&quot;stretch&quot;}"/>
  <p:tag name="KSO_WM_ASSEMBLE_CHIP_INDEX" val="d07dfb7485444f78a2f4234af2ee19d0"/>
  <p:tag name="KSO_WM_SLIDE_BACKGROUND_TYPE" val="bel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4934d4df72e499f8f3694908fefb826"/>
  <p:tag name="KSO_WM_UNIT_DECORATE_INFO" val=""/>
  <p:tag name="KSO_WM_UNIT_SM_LIMIT_TYPE" val=""/>
  <p:tag name="KSO_WM_CHIP_FILLAREA_FILL_RULE" val="{&quot;fill_align&quot;:&quot;cm&quot;,&quot;fill_effect&quot;:[],&quot;fill_mode&quot;:&quot;full&quot;,&quot;sacle_strategy&quot;:&quot;stretch&quot;}"/>
  <p:tag name="KSO_WM_ASSEMBLE_CHIP_INDEX" val="a61ce7ff5a6d456582c269bd7694e602"/>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0a7c88671fbe423597183ea936273e7f"/>
  <p:tag name="KSO_WM_UNIT_DECORATE_INFO" val=""/>
  <p:tag name="KSO_WM_UNIT_SM_LIMIT_TYPE" val=""/>
  <p:tag name="KSO_WM_CHIP_FILLAREA_FILL_RULE" val="{&quot;fill_align&quot;:&quot;cm&quot;,&quot;fill_effect&quot;:[],&quot;fill_mode&quot;:&quot;full&quot;,&quot;sacle_strategy&quot;:&quot;stretch&quot;}"/>
  <p:tag name="KSO_WM_ASSEMBLE_CHIP_INDEX" val="196b54f6f50f4e0189ba8aed226434cd"/>
</p:tagLst>
</file>

<file path=ppt/tags/tag80.xml><?xml version="1.0" encoding="utf-8"?>
<p:tagLst xmlns:p="http://schemas.openxmlformats.org/presentationml/2006/main">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TEMPLATE_CATEGORY" val="custom"/>
  <p:tag name="KSO_WM_TEMPLATE_INDEX" val="20215020"/>
</p:tagLst>
</file>

<file path=ppt/tags/tag86.xml><?xml version="1.0" encoding="utf-8"?>
<p:tagLst xmlns:p="http://schemas.openxmlformats.org/presentationml/2006/main">
  <p:tag name="KSO_WM_TEMPLATE_CATEGORY" val="custom"/>
  <p:tag name="KSO_WM_TEMPLATE_INDEX" val="20215020"/>
</p:tagLst>
</file>

<file path=ppt/tags/tag87.xml><?xml version="1.0" encoding="utf-8"?>
<p:tagLst xmlns:p="http://schemas.openxmlformats.org/presentationml/2006/main">
  <p:tag name="KSO_WM_BEAUTIFY_FLAG" val="#wm#"/>
  <p:tag name="KSO_WM_TAG_VERSION" val="1.0"/>
  <p:tag name="KSO_WM_TEMPLATE_CATEGORY" val="custom"/>
  <p:tag name="KSO_WM_TEMPLATE_INDEX" val="20215020"/>
</p:tagLst>
</file>

<file path=ppt/tags/tag88.xml><?xml version="1.0" encoding="utf-8"?>
<p:tagLst xmlns:p="http://schemas.openxmlformats.org/presentationml/2006/main">
  <p:tag name="KSO_WM_UNIT_ISCONTENTSTITLE" val="0"/>
  <p:tag name="KSO_WM_UNIT_ISNUMDGMTITLE" val="0"/>
  <p:tag name="KSO_WM_UNIT_PRESET_TEXT" val="单/击/此/处/添/加/副/标/题/内/容"/>
  <p:tag name="KSO_WM_UNIT_NOCLEAR" val="0"/>
  <p:tag name="KSO_WM_UNIT_VALUE" val="64"/>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DEFAULT_FONT" val="18;24;2"/>
  <p:tag name="KSO_WM_UNIT_BLOCK" val="0"/>
  <p:tag name="KSO_WM_UNIT_DEC_AREA_ID" val="820b359ba1854bd3a15824d026f41afc"/>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Lst>
</file>

<file path=ppt/tags/tag89.xml><?xml version="1.0" encoding="utf-8"?>
<p:tagLst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37cb1827c6254ff3a8ce0a003e3a0086"/>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35"/>
  <p:tag name="KSO_WM_UNIT_TEXT_FILL_FORE_SCHEMECOLOR_INDEX" val="13"/>
  <p:tag name="KSO_WM_UNIT_TEXT_FILL_TYPE" val="1"/>
  <p:tag name="KSO_WM_TEMPLATE_ASSEMBLE_XID" val="5fab3f17b46e6ebd99076cd4"/>
  <p:tag name="KSO_WM_TEMPLATE_ASSEMBLE_GROUPID" val="5faa41e40f63d42c4847739d"/>
</p:tagLst>
</file>

<file path=ppt/tags/tag90.xml><?xml version="1.0" encoding="utf-8"?>
<p:tagLst xmlns:p="http://schemas.openxmlformats.org/presentationml/2006/main">
  <p:tag name="KSO_WM_UNIT_SUBTYPE" val="b"/>
  <p:tag name="KSO_WM_UNIT_PRESET_TEXT" val="汇报人姓名&#13;汇报日期"/>
  <p:tag name="KSO_WM_UNIT_NOCLEAR" val="0"/>
  <p:tag name="KSO_WM_UNIT_VALUE" val="224"/>
  <p:tag name="KSO_WM_UNIT_HIGHLIGHT" val="0"/>
  <p:tag name="KSO_WM_UNIT_COMPATIBLE" val="0"/>
  <p:tag name="KSO_WM_UNIT_DIAGRAM_ISNUMVISUAL" val="0"/>
  <p:tag name="KSO_WM_UNIT_DIAGRAM_ISREFERUNIT" val="0"/>
  <p:tag name="KSO_WM_UNIT_TYPE" val="f"/>
  <p:tag name="KSO_WM_UNIT_INDEX" val="1"/>
  <p:tag name="KSO_WM_UNIT_ID" val="custom20215020_1*f*1"/>
  <p:tag name="KSO_WM_TEMPLATE_CATEGORY" val="custom"/>
  <p:tag name="KSO_WM_TEMPLATE_INDEX" val="20215020"/>
  <p:tag name="KSO_WM_UNIT_LAYERLEVEL" val="1"/>
  <p:tag name="KSO_WM_TAG_VERSION" val="1.0"/>
  <p:tag name="KSO_WM_BEAUTIFY_FLAG" val="#wm#"/>
  <p:tag name="KSO_WM_UNIT_DEFAULT_FONT" val="14;20;2"/>
  <p:tag name="KSO_WM_UNIT_BLOCK" val="0"/>
  <p:tag name="KSO_WM_UNIT_DEC_AREA_ID" val="dc3e3f3f8d8b4382b7712983fb3cace6"/>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Lst>
</file>

<file path=ppt/tags/tag91.xml><?xml version="1.0" encoding="utf-8"?>
<p:tagLst xmlns:p="http://schemas.openxmlformats.org/presentationml/2006/main">
  <p:tag name="KSO_WM_CHIP_INFOS" val="{&quot;layout_type&quot;:&quot;formiddle3&quot;,&quot;slide_type&quot;:[&quot;title&quot;],&quot;aspect_ratio&quot;:&quot;16:9&quot;}"/>
  <p:tag name="KSO_WM_CHIP_XID" val="5ebe041a0ac41c4a0a52557e"/>
  <p:tag name="KSO_WM_CHIP_FILLPROP" val="[[{&quot;fill_id&quot;:&quot;0fc8cb0b5be24332a6c5a6db9e174d8a&quot;,&quot;fill_align&quot;:&quot;cm&quot;,&quot;text_align&quot;:&quot;cm&quot;,&quot;text_direction&quot;:&quot;horizontal&quot;,&quot;chip_types&quot;:[&quot;text&quot;,&quot;header&quot;]}]]"/>
  <p:tag name="KSO_WM_SLIDE_ID" val="custom20215020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SLIDE_SIZE" val="700*380"/>
  <p:tag name="KSO_WM_SLIDE_POSITION" val="130*79"/>
  <p:tag name="KSO_WM_TAG_VERSION" val="1.0"/>
  <p:tag name="KSO_WM_BEAUTIFY_FLAG" val="#wm#"/>
  <p:tag name="KSO_WM_TEMPLATE_CATEGORY" val="custom"/>
  <p:tag name="KSO_WM_TEMPLATE_INDEX" val="20215020"/>
  <p:tag name="KSO_WM_SLIDE_LAYOUT" val="a_b_f"/>
  <p:tag name="KSO_WM_SLIDE_LAYOUT_CNT" val="1_1_1"/>
  <p:tag name="KSO_WM_CHIP_GROUPID" val="5ebf6661ddc3daf3fef3f760"/>
  <p:tag name="KSO_WM_SLIDE_LAYOUT_INFO" val="{&quot;id&quot;:&quot;2020-11-11T09:32:55&quot;,&quot;maxSize&quot;:{&quot;size1&quot;:33.62334074797454},&quot;minSize&quot;:{&quot;size1&quot;:26.523340747974537},&quot;normalSize&quot;:{&quot;size1&quot;:33.62334074797454},&quot;subLayout&quot;:[{&quot;id&quot;:&quot;2020-11-11T09:32:55&quot;,&quot;margin&quot;:{&quot;bottom&quot;:0.1646629422903061,&quot;left&quot;:5.3140788078308105,&quot;right&quot;:5.306846618652344,&quot;top&quot;:2.822166681289673},&quot;type&quot;:0},{&quot;id&quot;:&quot;2020-11-11T09:32:55&quot;,&quot;maxSize&quot;:{&quot;size1&quot;:32.249701545248755},&quot;minSize&quot;:{&quot;size1&quot;:19.849701545248752},&quot;normalSize&quot;:{&quot;size1&quot;:19.849701545248752},&quot;subLayout&quot;:[{&quot;id&quot;:&quot;2020-11-11T09:32:55&quot;,&quot;margin&quot;:{&quot;bottom&quot;:0.11683502048254013,&quot;left&quot;:5.3140788078308105,&quot;right&quot;:5.306846618652344,&quot;top&quot;:0.07169811427593231},&quot;type&quot;:0},{&quot;id&quot;:&quot;2020-11-11T09:32:55&quot;,&quot;margin&quot;:{&quot;bottom&quot;:2.822171926498413,&quot;left&quot;:5.3140788078308105,&quot;right&quot;:5.306846618652344,&quot;top&quot;:0.11952608078718185},&quot;type&quot;:0}],&quot;type&quot;:0}],&quot;type&quot;:0}"/>
  <p:tag name="KSO_WM_SLIDE_BK_DARK_LIGHT" val="2"/>
  <p:tag name="KSO_WM_SLIDE_BACKGROUND_TYPE" val="general"/>
  <p:tag name="KSO_WM_SLIDE_SUPPORT_FEATURE_TYPE" val="0"/>
  <p:tag name="KSO_WM_TEMPLATE_MASTER_THUMB_INDEX" val="13"/>
  <p:tag name="KSO_WM_TEMPLATE_ASSEMBLE_XID" val="5fab3f17b46e6ebd99076d0a"/>
  <p:tag name="KSO_WM_TEMPLATE_ASSEMBLE_GROUPID" val="5faa41e40f63d42c4847739d"/>
  <p:tag name="KSO_WM_TEMPLATE_THUMBS_INDEX" val="1、7、13、14、15、47"/>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SLIDE_BACKGROUND_TYPE" val="general"/>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CBE8F6"/>
      </a:dk2>
      <a:lt2>
        <a:srgbClr val="E4F4FB"/>
      </a:lt2>
      <a:accent1>
        <a:srgbClr val="1B88C0"/>
      </a:accent1>
      <a:accent2>
        <a:srgbClr val="0D8270"/>
      </a:accent2>
      <a:accent3>
        <a:srgbClr val="2D702A"/>
      </a:accent3>
      <a:accent4>
        <a:srgbClr val="67520E"/>
      </a:accent4>
      <a:accent5>
        <a:srgbClr val="AA3012"/>
      </a:accent5>
      <a:accent6>
        <a:srgbClr val="BE1A38"/>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9536</Words>
  <Application>WPS 演示</Application>
  <PresentationFormat>宽屏</PresentationFormat>
  <Paragraphs>452</Paragraphs>
  <Slides>23</Slides>
  <Notes>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23</vt:i4>
      </vt:variant>
    </vt:vector>
  </HeadingPairs>
  <TitlesOfParts>
    <vt:vector size="38" baseType="lpstr">
      <vt:lpstr>Arial</vt:lpstr>
      <vt:lpstr>宋体</vt:lpstr>
      <vt:lpstr>Wingdings</vt:lpstr>
      <vt:lpstr>黑体</vt:lpstr>
      <vt:lpstr>MS Gothic</vt:lpstr>
      <vt:lpstr>微软雅黑</vt:lpstr>
      <vt:lpstr>Microsoft Yi Baiti</vt:lpstr>
      <vt:lpstr>等线</vt:lpstr>
      <vt:lpstr>Symbol</vt:lpstr>
      <vt:lpstr>等线 Light</vt:lpstr>
      <vt:lpstr>Arial Unicode MS</vt:lpstr>
      <vt:lpstr>Calibri</vt:lpstr>
      <vt:lpstr>汉仪旗黑-85S</vt:lpstr>
      <vt:lpstr>Office 主题​​</vt:lpstr>
      <vt:lpstr>1_Office 主题​​</vt:lpstr>
      <vt:lpstr>第 10 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 10 章</dc:title>
  <dc:creator>马 吉英</dc:creator>
  <cp:lastModifiedBy>光之精灵</cp:lastModifiedBy>
  <cp:revision>4</cp:revision>
  <dcterms:created xsi:type="dcterms:W3CDTF">2023-08-02T06:15:00Z</dcterms:created>
  <dcterms:modified xsi:type="dcterms:W3CDTF">2023-08-04T14:00:01Z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572903F6E95448C5BF2C659357DCE0AC_12</vt:lpwstr>
  </property>
  <property fmtid="{D5CDD505-2E9C-101B-9397-08002B2CF9AE}" pid="3" name="KSOProductBuildVer">
    <vt:lpwstr>2052-11.1.0.14309</vt:lpwstr>
  </property>
</Properties>
</file>