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6"/>
  </p:notesMasterIdLst>
  <p:handoutMasterIdLst>
    <p:handoutMasterId r:id="rId37"/>
  </p:handoutMasterIdLst>
  <p:sldIdLst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267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2.xml"/><Relationship Id="rId3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4.xml"/><Relationship Id="rId3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8.xml"/><Relationship Id="rId3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0.xml"/><Relationship Id="rId3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2.xm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image" Target="../media/image1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image" Target="../media/image3.png"/><Relationship Id="rId4" Type="http://schemas.openxmlformats.org/officeDocument/2006/relationships/tags" Target="../tags/tag26.xm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image" Target="../media/image3.png"/><Relationship Id="rId5" Type="http://schemas.openxmlformats.org/officeDocument/2006/relationships/tags" Target="../tags/tag33.xml"/><Relationship Id="rId4" Type="http://schemas.openxmlformats.org/officeDocument/2006/relationships/image" Target="../media/image2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../media/image3.png"/><Relationship Id="rId5" Type="http://schemas.openxmlformats.org/officeDocument/2006/relationships/tags" Target="../tags/tag41.xml"/><Relationship Id="rId4" Type="http://schemas.openxmlformats.org/officeDocument/2006/relationships/image" Target="../media/image2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../media/image2.pn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3.png"/><Relationship Id="rId5" Type="http://schemas.openxmlformats.org/officeDocument/2006/relationships/tags" Target="../tags/tag59.xml"/><Relationship Id="rId4" Type="http://schemas.openxmlformats.org/officeDocument/2006/relationships/image" Target="../media/image2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image" Target="../media/image3.png"/><Relationship Id="rId5" Type="http://schemas.openxmlformats.org/officeDocument/2006/relationships/tags" Target="../tags/tag68.xml"/><Relationship Id="rId4" Type="http://schemas.openxmlformats.org/officeDocument/2006/relationships/image" Target="../media/image2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7.png"/><Relationship Id="rId5" Type="http://schemas.openxmlformats.org/officeDocument/2006/relationships/tags" Target="../tags/tag79.xml"/><Relationship Id="rId4" Type="http://schemas.openxmlformats.org/officeDocument/2006/relationships/image" Target="../media/image6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4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1913068" y="2331700"/>
            <a:ext cx="8368467" cy="835709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4" name="标题 5"/>
          <p:cNvSpPr>
            <a:spLocks noGrp="1"/>
          </p:cNvSpPr>
          <p:nvPr>
            <p:ph type="ctrTitle" idx="2" hasCustomPrompt="1"/>
            <p:custDataLst>
              <p:tags r:id="rId5"/>
            </p:custDataLst>
          </p:nvPr>
        </p:nvSpPr>
        <p:spPr>
          <a:xfrm>
            <a:off x="1913069" y="1015980"/>
            <a:ext cx="8368467" cy="123063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3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153" y="1941853"/>
            <a:ext cx="3235350" cy="2974283"/>
          </a:xfrm>
          <a:prstGeom prst="rect">
            <a:avLst/>
          </a:prstGeom>
        </p:spPr>
      </p:pic>
      <p:pic>
        <p:nvPicPr>
          <p:cNvPr id="2" name="图片 1" descr="1 (11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副标题 2"/>
          <p:cNvSpPr/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标题 3"/>
          <p:cNvSpPr/>
          <p:nvPr>
            <p:ph type="ctrTitle" idx="2" hasCustomPrompt="1"/>
            <p:custDataLst>
              <p:tags r:id="rId9"/>
            </p:custDataLst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3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98080" y="1411524"/>
            <a:ext cx="4389120" cy="4034953"/>
          </a:xfrm>
          <a:prstGeom prst="rect">
            <a:avLst/>
          </a:prstGeom>
        </p:spPr>
      </p:pic>
      <p:pic>
        <p:nvPicPr>
          <p:cNvPr id="6" name="图片 5" descr="1 (11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3" y="0"/>
            <a:ext cx="12171714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9510" y="-1080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1 (11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8461" y="5104461"/>
            <a:ext cx="1753527" cy="1753527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10802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87.xml"/><Relationship Id="rId20" Type="http://schemas.openxmlformats.org/officeDocument/2006/relationships/tags" Target="../tags/tag8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8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7BA05-3178-4170-9A39-D20BB4C3EB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78087-0679-4BC5-882E-A5DC944C7D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image" Target="../media/image3.png"/><Relationship Id="rId3" Type="http://schemas.openxmlformats.org/officeDocument/2006/relationships/tags" Target="../tags/tag156.xml"/><Relationship Id="rId25" Type="http://schemas.openxmlformats.org/officeDocument/2006/relationships/slideLayout" Target="../slideLayouts/slideLayout18.xml"/><Relationship Id="rId24" Type="http://schemas.openxmlformats.org/officeDocument/2006/relationships/tags" Target="../tags/tag176.xml"/><Relationship Id="rId23" Type="http://schemas.openxmlformats.org/officeDocument/2006/relationships/tags" Target="../tags/tag175.xml"/><Relationship Id="rId22" Type="http://schemas.openxmlformats.org/officeDocument/2006/relationships/tags" Target="../tags/tag174.xml"/><Relationship Id="rId21" Type="http://schemas.openxmlformats.org/officeDocument/2006/relationships/tags" Target="../tags/tag173.xml"/><Relationship Id="rId20" Type="http://schemas.openxmlformats.org/officeDocument/2006/relationships/tags" Target="../tags/tag172.xml"/><Relationship Id="rId2" Type="http://schemas.openxmlformats.org/officeDocument/2006/relationships/image" Target="../media/image2.png"/><Relationship Id="rId19" Type="http://schemas.openxmlformats.org/officeDocument/2006/relationships/tags" Target="../tags/tag171.xml"/><Relationship Id="rId18" Type="http://schemas.openxmlformats.org/officeDocument/2006/relationships/tags" Target="../tags/tag170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image" Target="../media/image3.png"/><Relationship Id="rId3" Type="http://schemas.openxmlformats.org/officeDocument/2006/relationships/tags" Target="../tags/tag178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7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image" Target="../media/image3.png"/><Relationship Id="rId3" Type="http://schemas.openxmlformats.org/officeDocument/2006/relationships/tags" Target="../tags/tag185.xml"/><Relationship Id="rId2" Type="http://schemas.openxmlformats.org/officeDocument/2006/relationships/image" Target="../media/image2.png"/><Relationship Id="rId1" Type="http://schemas.openxmlformats.org/officeDocument/2006/relationships/tags" Target="../tags/tag18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90.xml"/><Relationship Id="rId4" Type="http://schemas.openxmlformats.org/officeDocument/2006/relationships/image" Target="../media/image3.png"/><Relationship Id="rId3" Type="http://schemas.openxmlformats.org/officeDocument/2006/relationships/tags" Target="../tags/tag189.xml"/><Relationship Id="rId2" Type="http://schemas.openxmlformats.org/officeDocument/2006/relationships/image" Target="../media/image2.png"/><Relationship Id="rId1" Type="http://schemas.openxmlformats.org/officeDocument/2006/relationships/tags" Target="../tags/tag18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94.xml"/><Relationship Id="rId7" Type="http://schemas.openxmlformats.org/officeDocument/2006/relationships/image" Target="../media/image19.jpeg"/><Relationship Id="rId6" Type="http://schemas.openxmlformats.org/officeDocument/2006/relationships/tags" Target="../tags/tag193.xml"/><Relationship Id="rId5" Type="http://schemas.openxmlformats.org/officeDocument/2006/relationships/image" Target="../media/image18.jpeg"/><Relationship Id="rId4" Type="http://schemas.openxmlformats.org/officeDocument/2006/relationships/image" Target="../media/image3.png"/><Relationship Id="rId3" Type="http://schemas.openxmlformats.org/officeDocument/2006/relationships/tags" Target="../tags/tag192.xml"/><Relationship Id="rId2" Type="http://schemas.openxmlformats.org/officeDocument/2006/relationships/image" Target="../media/image2.png"/><Relationship Id="rId1" Type="http://schemas.openxmlformats.org/officeDocument/2006/relationships/tags" Target="../tags/tag19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image" Target="../media/image3.png"/><Relationship Id="rId3" Type="http://schemas.openxmlformats.org/officeDocument/2006/relationships/tags" Target="../tags/tag196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0.xml"/><Relationship Id="rId1" Type="http://schemas.openxmlformats.org/officeDocument/2006/relationships/tags" Target="../tags/tag19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03.xml"/><Relationship Id="rId5" Type="http://schemas.openxmlformats.org/officeDocument/2006/relationships/image" Target="../media/image22.jpeg"/><Relationship Id="rId4" Type="http://schemas.openxmlformats.org/officeDocument/2006/relationships/image" Target="../media/image3.png"/><Relationship Id="rId3" Type="http://schemas.openxmlformats.org/officeDocument/2006/relationships/tags" Target="../tags/tag202.xml"/><Relationship Id="rId2" Type="http://schemas.openxmlformats.org/officeDocument/2006/relationships/image" Target="../media/image2.png"/><Relationship Id="rId1" Type="http://schemas.openxmlformats.org/officeDocument/2006/relationships/tags" Target="../tags/tag20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image" Target="../media/image11.jpeg"/><Relationship Id="rId5" Type="http://schemas.openxmlformats.org/officeDocument/2006/relationships/tags" Target="../tags/tag206.xml"/><Relationship Id="rId4" Type="http://schemas.openxmlformats.org/officeDocument/2006/relationships/image" Target="../media/image3.png"/><Relationship Id="rId3" Type="http://schemas.openxmlformats.org/officeDocument/2006/relationships/tags" Target="../tags/tag205.xml"/><Relationship Id="rId2" Type="http://schemas.openxmlformats.org/officeDocument/2006/relationships/image" Target="../media/image2.png"/><Relationship Id="rId1" Type="http://schemas.openxmlformats.org/officeDocument/2006/relationships/tags" Target="../tags/tag20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image" Target="../media/image3.png"/><Relationship Id="rId3" Type="http://schemas.openxmlformats.org/officeDocument/2006/relationships/tags" Target="../tags/tag210.xml"/><Relationship Id="rId2" Type="http://schemas.openxmlformats.org/officeDocument/2006/relationships/image" Target="../media/image2.png"/><Relationship Id="rId1" Type="http://schemas.openxmlformats.org/officeDocument/2006/relationships/tags" Target="../tags/tag20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image" Target="../media/image19.jpeg"/><Relationship Id="rId4" Type="http://schemas.openxmlformats.org/officeDocument/2006/relationships/image" Target="../media/image3.png"/><Relationship Id="rId3" Type="http://schemas.openxmlformats.org/officeDocument/2006/relationships/tags" Target="../tags/tag214.xml"/><Relationship Id="rId2" Type="http://schemas.openxmlformats.org/officeDocument/2006/relationships/image" Target="../media/image2.png"/><Relationship Id="rId1" Type="http://schemas.openxmlformats.org/officeDocument/2006/relationships/tags" Target="../tags/tag2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image" Target="../media/image3.png"/><Relationship Id="rId3" Type="http://schemas.openxmlformats.org/officeDocument/2006/relationships/tags" Target="../tags/tag92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97.xml"/><Relationship Id="rId10" Type="http://schemas.openxmlformats.org/officeDocument/2006/relationships/image" Target="../media/image9.png"/><Relationship Id="rId1" Type="http://schemas.openxmlformats.org/officeDocument/2006/relationships/tags" Target="../tags/tag9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image" Target="../media/image23.jpeg"/><Relationship Id="rId6" Type="http://schemas.openxmlformats.org/officeDocument/2006/relationships/tags" Target="../tags/tag219.xml"/><Relationship Id="rId5" Type="http://schemas.openxmlformats.org/officeDocument/2006/relationships/image" Target="../media/image19.jpeg"/><Relationship Id="rId4" Type="http://schemas.openxmlformats.org/officeDocument/2006/relationships/image" Target="../media/image3.png"/><Relationship Id="rId3" Type="http://schemas.openxmlformats.org/officeDocument/2006/relationships/tags" Target="../tags/tag218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1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image" Target="../media/image19.jpeg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Relationship Id="rId3" Type="http://schemas.openxmlformats.org/officeDocument/2006/relationships/tags" Target="../tags/tag223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29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3.png"/><Relationship Id="rId3" Type="http://schemas.openxmlformats.org/officeDocument/2006/relationships/tags" Target="../tags/tag228.xml"/><Relationship Id="rId2" Type="http://schemas.openxmlformats.org/officeDocument/2006/relationships/image" Target="../media/image2.png"/><Relationship Id="rId1" Type="http://schemas.openxmlformats.org/officeDocument/2006/relationships/tags" Target="../tags/tag2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image" Target="../media/image26.jpeg"/><Relationship Id="rId4" Type="http://schemas.openxmlformats.org/officeDocument/2006/relationships/image" Target="../media/image3.png"/><Relationship Id="rId3" Type="http://schemas.openxmlformats.org/officeDocument/2006/relationships/tags" Target="../tags/tag231.xml"/><Relationship Id="rId2" Type="http://schemas.openxmlformats.org/officeDocument/2006/relationships/image" Target="../media/image2.png"/><Relationship Id="rId1" Type="http://schemas.openxmlformats.org/officeDocument/2006/relationships/tags" Target="../tags/tag23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png"/><Relationship Id="rId3" Type="http://schemas.openxmlformats.org/officeDocument/2006/relationships/tags" Target="../tags/tag235.xml"/><Relationship Id="rId2" Type="http://schemas.openxmlformats.org/officeDocument/2006/relationships/image" Target="../media/image2.png"/><Relationship Id="rId1" Type="http://schemas.openxmlformats.org/officeDocument/2006/relationships/tags" Target="../tags/tag23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image" Target="../media/image29.jpeg"/><Relationship Id="rId5" Type="http://schemas.openxmlformats.org/officeDocument/2006/relationships/tags" Target="../tags/tag240.xml"/><Relationship Id="rId4" Type="http://schemas.openxmlformats.org/officeDocument/2006/relationships/image" Target="../media/image3.png"/><Relationship Id="rId3" Type="http://schemas.openxmlformats.org/officeDocument/2006/relationships/tags" Target="../tags/tag239.xml"/><Relationship Id="rId2" Type="http://schemas.openxmlformats.org/officeDocument/2006/relationships/image" Target="../media/image2.png"/><Relationship Id="rId1" Type="http://schemas.openxmlformats.org/officeDocument/2006/relationships/tags" Target="../tags/tag238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45.xml"/><Relationship Id="rId5" Type="http://schemas.openxmlformats.org/officeDocument/2006/relationships/image" Target="../media/image30.jpeg"/><Relationship Id="rId4" Type="http://schemas.openxmlformats.org/officeDocument/2006/relationships/image" Target="../media/image3.png"/><Relationship Id="rId3" Type="http://schemas.openxmlformats.org/officeDocument/2006/relationships/tags" Target="../tags/tag244.xml"/><Relationship Id="rId2" Type="http://schemas.openxmlformats.org/officeDocument/2006/relationships/image" Target="../media/image2.png"/><Relationship Id="rId1" Type="http://schemas.openxmlformats.org/officeDocument/2006/relationships/tags" Target="../tags/tag243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48.xml"/><Relationship Id="rId5" Type="http://schemas.openxmlformats.org/officeDocument/2006/relationships/image" Target="../media/image31.jpeg"/><Relationship Id="rId4" Type="http://schemas.openxmlformats.org/officeDocument/2006/relationships/image" Target="../media/image3.png"/><Relationship Id="rId3" Type="http://schemas.openxmlformats.org/officeDocument/2006/relationships/tags" Target="../tags/tag247.xml"/><Relationship Id="rId2" Type="http://schemas.openxmlformats.org/officeDocument/2006/relationships/image" Target="../media/image2.png"/><Relationship Id="rId1" Type="http://schemas.openxmlformats.org/officeDocument/2006/relationships/tags" Target="../tags/tag246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image" Target="../media/image3.png"/><Relationship Id="rId3" Type="http://schemas.openxmlformats.org/officeDocument/2006/relationships/tags" Target="../tags/tag250.xml"/><Relationship Id="rId2" Type="http://schemas.openxmlformats.org/officeDocument/2006/relationships/image" Target="../media/image2.png"/><Relationship Id="rId1" Type="http://schemas.openxmlformats.org/officeDocument/2006/relationships/tags" Target="../tags/tag249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image" Target="../media/image3.png"/><Relationship Id="rId3" Type="http://schemas.openxmlformats.org/officeDocument/2006/relationships/tags" Target="../tags/tag254.xml"/><Relationship Id="rId2" Type="http://schemas.openxmlformats.org/officeDocument/2006/relationships/image" Target="../media/image2.png"/><Relationship Id="rId1" Type="http://schemas.openxmlformats.org/officeDocument/2006/relationships/tags" Target="../tags/tag25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image" Target="../media/image3.png"/><Relationship Id="rId3" Type="http://schemas.openxmlformats.org/officeDocument/2006/relationships/tags" Target="../tags/tag99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tags" Target="../tags/tag98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59.xml"/><Relationship Id="rId5" Type="http://schemas.openxmlformats.org/officeDocument/2006/relationships/image" Target="../media/image32.jpeg"/><Relationship Id="rId4" Type="http://schemas.openxmlformats.org/officeDocument/2006/relationships/image" Target="../media/image3.png"/><Relationship Id="rId3" Type="http://schemas.openxmlformats.org/officeDocument/2006/relationships/tags" Target="../tags/tag258.xml"/><Relationship Id="rId2" Type="http://schemas.openxmlformats.org/officeDocument/2006/relationships/image" Target="../media/image2.png"/><Relationship Id="rId1" Type="http://schemas.openxmlformats.org/officeDocument/2006/relationships/tags" Target="../tags/tag257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62.xml"/><Relationship Id="rId5" Type="http://schemas.openxmlformats.org/officeDocument/2006/relationships/image" Target="../media/image33.jpeg"/><Relationship Id="rId4" Type="http://schemas.openxmlformats.org/officeDocument/2006/relationships/image" Target="../media/image3.png"/><Relationship Id="rId3" Type="http://schemas.openxmlformats.org/officeDocument/2006/relationships/tags" Target="../tags/tag261.xml"/><Relationship Id="rId2" Type="http://schemas.openxmlformats.org/officeDocument/2006/relationships/image" Target="../media/image2.png"/><Relationship Id="rId1" Type="http://schemas.openxmlformats.org/officeDocument/2006/relationships/tags" Target="../tags/tag26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66.xml"/><Relationship Id="rId6" Type="http://schemas.openxmlformats.org/officeDocument/2006/relationships/image" Target="../media/image34.jpeg"/><Relationship Id="rId5" Type="http://schemas.openxmlformats.org/officeDocument/2006/relationships/tags" Target="../tags/tag265.xml"/><Relationship Id="rId4" Type="http://schemas.openxmlformats.org/officeDocument/2006/relationships/image" Target="../media/image3.png"/><Relationship Id="rId3" Type="http://schemas.openxmlformats.org/officeDocument/2006/relationships/tags" Target="../tags/tag264.xml"/><Relationship Id="rId2" Type="http://schemas.openxmlformats.org/officeDocument/2006/relationships/image" Target="../media/image2.png"/><Relationship Id="rId1" Type="http://schemas.openxmlformats.org/officeDocument/2006/relationships/tags" Target="../tags/tag26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image" Target="../media/image3.png"/><Relationship Id="rId3" Type="http://schemas.openxmlformats.org/officeDocument/2006/relationships/tags" Target="../tags/tag106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12.jpeg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image" Target="../media/image3.png"/><Relationship Id="rId3" Type="http://schemas.openxmlformats.org/officeDocument/2006/relationships/tags" Target="../tags/tag118.xm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image" Target="../media/image13.jpeg"/><Relationship Id="rId10" Type="http://schemas.openxmlformats.org/officeDocument/2006/relationships/tags" Target="../tags/tag123.xml"/><Relationship Id="rId1" Type="http://schemas.openxmlformats.org/officeDocument/2006/relationships/tags" Target="../tags/tag11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image" Target="../media/image15.jpeg"/><Relationship Id="rId6" Type="http://schemas.openxmlformats.org/officeDocument/2006/relationships/tags" Target="../tags/tag128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Relationship Id="rId3" Type="http://schemas.openxmlformats.org/officeDocument/2006/relationships/tags" Target="../tags/tag127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34.xml"/><Relationship Id="rId6" Type="http://schemas.openxmlformats.org/officeDocument/2006/relationships/image" Target="../media/image16.jpeg"/><Relationship Id="rId5" Type="http://schemas.openxmlformats.org/officeDocument/2006/relationships/tags" Target="../tags/tag133.xml"/><Relationship Id="rId4" Type="http://schemas.openxmlformats.org/officeDocument/2006/relationships/image" Target="../media/image3.png"/><Relationship Id="rId3" Type="http://schemas.openxmlformats.org/officeDocument/2006/relationships/tags" Target="../tags/tag132.xml"/><Relationship Id="rId2" Type="http://schemas.openxmlformats.org/officeDocument/2006/relationships/image" Target="../media/image2.png"/><Relationship Id="rId1" Type="http://schemas.openxmlformats.org/officeDocument/2006/relationships/tags" Target="../tags/tag13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image" Target="../media/image3.png"/><Relationship Id="rId3" Type="http://schemas.openxmlformats.org/officeDocument/2006/relationships/tags" Target="../tags/tag136.xml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18.xml"/><Relationship Id="rId18" Type="http://schemas.openxmlformats.org/officeDocument/2006/relationships/tags" Target="../tags/tag149.xml"/><Relationship Id="rId17" Type="http://schemas.openxmlformats.org/officeDocument/2006/relationships/tags" Target="../tags/tag148.xml"/><Relationship Id="rId16" Type="http://schemas.openxmlformats.org/officeDocument/2006/relationships/tags" Target="../tags/tag147.xml"/><Relationship Id="rId15" Type="http://schemas.openxmlformats.org/officeDocument/2006/relationships/image" Target="../media/image17.jpeg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image" Target="../media/image11.jpeg"/><Relationship Id="rId5" Type="http://schemas.openxmlformats.org/officeDocument/2006/relationships/tags" Target="../tags/tag152.xml"/><Relationship Id="rId4" Type="http://schemas.openxmlformats.org/officeDocument/2006/relationships/image" Target="../media/image3.png"/><Relationship Id="rId3" Type="http://schemas.openxmlformats.org/officeDocument/2006/relationships/tags" Target="../tags/tag151.xml"/><Relationship Id="rId2" Type="http://schemas.openxmlformats.org/officeDocument/2006/relationships/image" Target="../media/image2.png"/><Relationship Id="rId1" Type="http://schemas.openxmlformats.org/officeDocument/2006/relationships/tags" Target="../tags/tag1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13069" y="1015980"/>
            <a:ext cx="8368467" cy="123063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 fontScale="90000" lnSpcReduction="2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lvl="0" algn="l" rtl="0" eaLnBrk="0">
              <a:lnSpc>
                <a:spcPct val="87000"/>
              </a:lnSpc>
              <a:buNone/>
            </a:pPr>
            <a:r>
              <a:rPr lang="en-US" altLang="en-US" sz="6000" dirty="0">
                <a:solidFill>
                  <a:schemeClr val="accent1"/>
                </a:solidFill>
                <a:cs typeface="汉仪旗黑-85S" panose="00020600040101010101" pitchFamily="18" charset="-122"/>
              </a:rPr>
              <a:t>第 8 章</a:t>
            </a:r>
            <a:endParaRPr lang="en-US" altLang="en-US" sz="6000" dirty="0">
              <a:solidFill>
                <a:schemeClr val="accent1"/>
              </a:solidFill>
              <a:cs typeface="汉仪旗黑-85S" panose="00020600040101010101" pitchFamily="18" charset="-122"/>
            </a:endParaRPr>
          </a:p>
          <a:p>
            <a:pPr marL="0" lvl="0" algn="r" rtl="0" eaLnBrk="0">
              <a:lnSpc>
                <a:spcPts val="3275"/>
              </a:lnSpc>
              <a:buNone/>
            </a:pPr>
            <a:r>
              <a:rPr lang="en-US" altLang="en-US" sz="6000" dirty="0">
                <a:solidFill>
                  <a:schemeClr val="accent1"/>
                </a:solidFill>
                <a:cs typeface="汉仪旗黑-85S" panose="00020600040101010101" pitchFamily="18" charset="-122"/>
              </a:rPr>
              <a:t>热电偶传感器</a:t>
            </a:r>
            <a:endParaRPr lang="en-US" altLang="en-US" sz="6000" dirty="0">
              <a:solidFill>
                <a:schemeClr val="accent1"/>
              </a:solidFill>
              <a:cs typeface="汉仪旗黑-85S" panose="00020600040101010101" pitchFamily="18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913068" y="3252499"/>
            <a:ext cx="8368467" cy="25895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spc="150" dirty="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汇报人姓名</a:t>
            </a:r>
            <a:endParaRPr lang="zh-CN" altLang="en-US" sz="2000" spc="150" dirty="0"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spc="150" dirty="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汇报日期</a:t>
            </a:r>
            <a:endParaRPr lang="zh-CN" altLang="en-US" sz="2000" spc="150" dirty="0"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2" name="图片 2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graphicFrame>
        <p:nvGraphicFramePr>
          <p:cNvPr id="2" name="table 8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29389" y="275371"/>
          <a:ext cx="10972800" cy="6366510"/>
        </p:xfrm>
        <a:graphic>
          <a:graphicData uri="http://schemas.openxmlformats.org/drawingml/2006/table">
            <a:tbl>
              <a:tblPr/>
              <a:tblGrid>
                <a:gridCol w="1861229"/>
                <a:gridCol w="479062"/>
                <a:gridCol w="1031929"/>
                <a:gridCol w="866873"/>
                <a:gridCol w="1622370"/>
                <a:gridCol w="2353709"/>
                <a:gridCol w="2757627"/>
              </a:tblGrid>
              <a:tr h="216704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63195" algn="l" rtl="0" eaLnBrk="0">
                        <a:lnSpc>
                          <a:spcPct val="96000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热电偶名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986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分度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号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2655" algn="l" rtl="0" eaLnBrk="0">
                        <a:lnSpc>
                          <a:spcPct val="97000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允许偏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差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54102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特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点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</a:tr>
              <a:tr h="212006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1595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旧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98000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等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级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适用温度/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℃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463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允许误差值/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722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0030" algn="l" rtl="0" eaLnBrk="0">
                        <a:lnSpc>
                          <a:spcPct val="97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铜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－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铜镍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3820" algn="l" rtl="0" eaLnBrk="0">
                        <a:lnSpc>
                          <a:spcPct val="83000"/>
                        </a:lnSpc>
                      </a:pP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T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7800" algn="l" rtl="0" eaLnBrk="0">
                        <a:lnSpc>
                          <a:spcPct val="86000"/>
                        </a:lnSpc>
                      </a:pPr>
                      <a:r>
                        <a:rPr sz="80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C</a:t>
                      </a:r>
                      <a:r>
                        <a:rPr sz="80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K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85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－40 ~ 35</a:t>
                      </a: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9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ts val="915"/>
                        </a:lnSpc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 5 ℃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004×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9850" indent="635" algn="l" rtl="0" eaLnBrk="0">
                        <a:lnSpc>
                          <a:spcPct val="167000"/>
                        </a:lnSpc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 温 精 度 高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稳 定 性  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好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，低温时灵敏度高 ﹐     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价 格 低 廉，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 用 于 在  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－200 ~ 400 ℃ 范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围 内  </a:t>
                      </a: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722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88900" algn="l" rtl="0" eaLnBrk="0">
                        <a:lnSpc>
                          <a:spcPts val="915"/>
                        </a:lnSpc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 ℃ 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5 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019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2245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镍铬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－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铜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镍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2550" algn="l" rtl="0" eaLnBrk="0">
                        <a:lnSpc>
                          <a:spcPct val="83000"/>
                        </a:lnSpc>
                        <a:spcBef>
                          <a:spcPts val="5"/>
                        </a:spcBef>
                      </a:pP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E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7960" algn="l" rtl="0" eaLnBrk="0">
                        <a:lnSpc>
                          <a:spcPts val="550"/>
                        </a:lnSpc>
                      </a:pPr>
                      <a:r>
                        <a:rPr sz="800" spc="4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—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859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9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－40 ~ 80</a:t>
                      </a: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80645" algn="l" rtl="0" eaLnBrk="0">
                        <a:lnSpc>
                          <a:spcPts val="915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5 ℃ 或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 004×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9850" indent="635" algn="l" rtl="0" eaLnBrk="0">
                        <a:lnSpc>
                          <a:spcPct val="167000"/>
                        </a:lnSpc>
                        <a:spcBef>
                          <a:spcPts val="0"/>
                        </a:spcBef>
                      </a:pPr>
                      <a:r>
                        <a:rPr sz="80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适用于氧化及弱还原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气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氛中测温，按其偶丝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直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径不同，测温范围为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 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200 ~ 900 ℃，稳 定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性 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好，灵 敏 度 高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价 格  </a:t>
                      </a: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低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廉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019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9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ts val="107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－40 ~90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4765" algn="l" rtl="0" eaLnBrk="0">
                        <a:lnSpc>
                          <a:spcPts val="915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 5 ℃ 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007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722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0030" algn="l" rtl="0" eaLnBrk="0">
                        <a:lnSpc>
                          <a:spcPct val="97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铁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－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铜镍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075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J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85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ts val="1075"/>
                        </a:lnSpc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－40 ~75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80645" algn="l" rtl="0" eaLnBrk="0">
                        <a:lnSpc>
                          <a:spcPts val="915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5 ℃ 或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 004×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61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9850" algn="l" rtl="0" eaLnBrk="0">
                        <a:lnSpc>
                          <a:spcPct val="167000"/>
                        </a:lnSpc>
                        <a:spcBef>
                          <a:spcPts val="0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适用于氧化 </a:t>
                      </a: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、还原气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氛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中测温 ﹐   亦可在真空 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中性气氛中测温，稳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定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性好，灵敏度高，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价格  </a:t>
                      </a: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低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廉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309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4765" algn="l" rtl="0" eaLnBrk="0">
                        <a:lnSpc>
                          <a:spcPts val="915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 5 ℃ 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007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019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2245" algn="l" rtl="0" eaLnBrk="0">
                        <a:lnSpc>
                          <a:spcPct val="97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镍铬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－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镍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硅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1280" algn="l" rtl="0" eaLnBrk="0">
                        <a:lnSpc>
                          <a:spcPct val="83000"/>
                        </a:lnSpc>
                        <a:spcBef>
                          <a:spcPts val="5"/>
                        </a:spcBef>
                      </a:pPr>
                      <a:r>
                        <a:rPr sz="80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K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12395" algn="l" rtl="0" eaLnBrk="0">
                        <a:lnSpc>
                          <a:spcPct val="85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EU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859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24460" algn="l" rtl="0" eaLnBrk="0">
                        <a:lnSpc>
                          <a:spcPct val="85000"/>
                        </a:lnSpc>
                      </a:pPr>
                      <a:r>
                        <a:rPr sz="80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－40 ~ 1 0</a:t>
                      </a: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80645" algn="l" rtl="0" eaLnBrk="0">
                        <a:lnSpc>
                          <a:spcPts val="915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5 ℃ 或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 004×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1120" indent="-635" algn="l" rtl="0" eaLnBrk="0">
                        <a:lnSpc>
                          <a:spcPct val="167000"/>
                        </a:lnSpc>
                        <a:spcBef>
                          <a:spcPts val="0"/>
                        </a:spcBef>
                      </a:pPr>
                      <a:r>
                        <a:rPr sz="80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适用于氧化和中性气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氛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中测温，按其偶丝直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径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 同，测 温 范  围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  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－200 ~ 1 300 ℃，若 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外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加密封保护管，还可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还原气氛中短期使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019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24460" algn="l" rtl="0" eaLnBrk="0">
                        <a:lnSpc>
                          <a:spcPct val="85000"/>
                        </a:lnSpc>
                      </a:pPr>
                      <a:r>
                        <a:rPr sz="80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－40 ~ 1 2</a:t>
                      </a: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4765" algn="l" rtl="0" eaLnBrk="0">
                        <a:lnSpc>
                          <a:spcPts val="915"/>
                        </a:lnSpc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 5 ℃ 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007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270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7081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铂铑 10－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铂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95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S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18745" algn="l" rtl="0" eaLnBrk="0">
                        <a:lnSpc>
                          <a:spcPct val="85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LB－3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85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1610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 ~ 1 10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9000"/>
                        </a:lnSpc>
                      </a:pP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89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1 100 ~ 1 60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40703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80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 ℃ 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9375" algn="l" rtl="0" eaLnBrk="0">
                        <a:lnSpc>
                          <a:spcPts val="1005"/>
                        </a:lnSpc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1＋(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</a:t>
                      </a: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－1 000) × 0. 0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9850" algn="l" rtl="0" eaLnBrk="0">
                        <a:lnSpc>
                          <a:spcPct val="168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 于 氧 化 气 氛 中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 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温，其长期最高使用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度为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1 300 ℃，短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期最  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高使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用温度为 1 600 ℃，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使 用 温 度 高，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性 能 稳 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定，精度高，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但价格贵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81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5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27000" indent="100965" algn="l" rtl="0" eaLnBrk="0">
                        <a:lnSpc>
                          <a:spcPct val="173000"/>
                        </a:lnSpc>
                        <a:spcBef>
                          <a:spcPts val="5"/>
                        </a:spcBef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~600    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600 ~ 1 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33655" algn="l" rtl="0" eaLnBrk="0">
                        <a:lnSpc>
                          <a:spcPts val="915"/>
                        </a:lnSpc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5 ℃ 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002 5 ×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ath"/>
          <p:cNvSpPr/>
          <p:nvPr>
            <p:custDataLst>
              <p:tags r:id="rId6"/>
            </p:custDataLst>
          </p:nvPr>
        </p:nvSpPr>
        <p:spPr>
          <a:xfrm>
            <a:off x="5919096" y="6756194"/>
            <a:ext cx="85204" cy="106003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path"/>
          <p:cNvSpPr/>
          <p:nvPr>
            <p:custDataLst>
              <p:tags r:id="rId7"/>
            </p:custDataLst>
          </p:nvPr>
        </p:nvSpPr>
        <p:spPr>
          <a:xfrm>
            <a:off x="5831697" y="6756194"/>
            <a:ext cx="85204" cy="106003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path"/>
          <p:cNvSpPr/>
          <p:nvPr>
            <p:custDataLst>
              <p:tags r:id="rId8"/>
            </p:custDataLst>
          </p:nvPr>
        </p:nvSpPr>
        <p:spPr>
          <a:xfrm>
            <a:off x="5918903" y="5380898"/>
            <a:ext cx="85204" cy="106003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path"/>
          <p:cNvSpPr/>
          <p:nvPr>
            <p:custDataLst>
              <p:tags r:id="rId9"/>
            </p:custDataLst>
          </p:nvPr>
        </p:nvSpPr>
        <p:spPr>
          <a:xfrm>
            <a:off x="5828963" y="5380898"/>
            <a:ext cx="85204" cy="106003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path"/>
          <p:cNvSpPr/>
          <p:nvPr>
            <p:custDataLst>
              <p:tags r:id="rId10"/>
            </p:custDataLst>
          </p:nvPr>
        </p:nvSpPr>
        <p:spPr>
          <a:xfrm>
            <a:off x="5871955" y="4693257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path"/>
          <p:cNvSpPr/>
          <p:nvPr>
            <p:custDataLst>
              <p:tags r:id="rId11"/>
            </p:custDataLst>
          </p:nvPr>
        </p:nvSpPr>
        <p:spPr>
          <a:xfrm>
            <a:off x="5782016" y="4693257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path"/>
          <p:cNvSpPr/>
          <p:nvPr>
            <p:custDataLst>
              <p:tags r:id="rId12"/>
            </p:custDataLst>
          </p:nvPr>
        </p:nvSpPr>
        <p:spPr>
          <a:xfrm>
            <a:off x="5918903" y="4062295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path"/>
          <p:cNvSpPr/>
          <p:nvPr>
            <p:custDataLst>
              <p:tags r:id="rId13"/>
            </p:custDataLst>
          </p:nvPr>
        </p:nvSpPr>
        <p:spPr>
          <a:xfrm>
            <a:off x="5828963" y="4062295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path"/>
          <p:cNvSpPr/>
          <p:nvPr>
            <p:custDataLst>
              <p:tags r:id="rId14"/>
            </p:custDataLst>
          </p:nvPr>
        </p:nvSpPr>
        <p:spPr>
          <a:xfrm>
            <a:off x="5871955" y="3489246"/>
            <a:ext cx="85204" cy="106003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path"/>
          <p:cNvSpPr/>
          <p:nvPr>
            <p:custDataLst>
              <p:tags r:id="rId15"/>
            </p:custDataLst>
          </p:nvPr>
        </p:nvSpPr>
        <p:spPr>
          <a:xfrm>
            <a:off x="5782016" y="3489246"/>
            <a:ext cx="85204" cy="106003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path"/>
          <p:cNvSpPr/>
          <p:nvPr>
            <p:custDataLst>
              <p:tags r:id="rId16"/>
            </p:custDataLst>
          </p:nvPr>
        </p:nvSpPr>
        <p:spPr>
          <a:xfrm>
            <a:off x="5918903" y="2859529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path"/>
          <p:cNvSpPr/>
          <p:nvPr>
            <p:custDataLst>
              <p:tags r:id="rId17"/>
            </p:custDataLst>
          </p:nvPr>
        </p:nvSpPr>
        <p:spPr>
          <a:xfrm>
            <a:off x="5828963" y="2859529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path"/>
          <p:cNvSpPr/>
          <p:nvPr>
            <p:custDataLst>
              <p:tags r:id="rId18"/>
            </p:custDataLst>
          </p:nvPr>
        </p:nvSpPr>
        <p:spPr>
          <a:xfrm>
            <a:off x="5871955" y="2171875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path"/>
          <p:cNvSpPr/>
          <p:nvPr>
            <p:custDataLst>
              <p:tags r:id="rId19"/>
            </p:custDataLst>
          </p:nvPr>
        </p:nvSpPr>
        <p:spPr>
          <a:xfrm>
            <a:off x="5782016" y="2171875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path"/>
          <p:cNvSpPr/>
          <p:nvPr>
            <p:custDataLst>
              <p:tags r:id="rId20"/>
            </p:custDataLst>
          </p:nvPr>
        </p:nvSpPr>
        <p:spPr>
          <a:xfrm>
            <a:off x="5862798" y="1540913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path"/>
          <p:cNvSpPr/>
          <p:nvPr>
            <p:custDataLst>
              <p:tags r:id="rId21"/>
            </p:custDataLst>
          </p:nvPr>
        </p:nvSpPr>
        <p:spPr>
          <a:xfrm>
            <a:off x="5772858" y="1540913"/>
            <a:ext cx="85204" cy="105991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path"/>
          <p:cNvSpPr/>
          <p:nvPr>
            <p:custDataLst>
              <p:tags r:id="rId22"/>
            </p:custDataLst>
          </p:nvPr>
        </p:nvSpPr>
        <p:spPr>
          <a:xfrm>
            <a:off x="5872248" y="967877"/>
            <a:ext cx="85204" cy="105992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path"/>
          <p:cNvSpPr/>
          <p:nvPr>
            <p:custDataLst>
              <p:tags r:id="rId23"/>
            </p:custDataLst>
          </p:nvPr>
        </p:nvSpPr>
        <p:spPr>
          <a:xfrm>
            <a:off x="5782308" y="967877"/>
            <a:ext cx="85204" cy="105992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07"/>
          <p:cNvSpPr/>
          <p:nvPr/>
        </p:nvSpPr>
        <p:spPr>
          <a:xfrm>
            <a:off x="5036123" y="48126"/>
            <a:ext cx="4366577" cy="184992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8－1  标准化热电偶的主要性能</a:t>
            </a:r>
            <a:r>
              <a:rPr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和特点</a:t>
            </a:r>
            <a:endParaRPr lang="en-US" altLang="en-US" sz="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graphicFrame>
        <p:nvGraphicFramePr>
          <p:cNvPr id="2" name="table 111"/>
          <p:cNvGraphicFramePr>
            <a:graphicFrameLocks noGrp="1"/>
          </p:cNvGraphicFramePr>
          <p:nvPr/>
        </p:nvGraphicFramePr>
        <p:xfrm>
          <a:off x="1119381" y="1077477"/>
          <a:ext cx="10222387" cy="4703046"/>
        </p:xfrm>
        <a:graphic>
          <a:graphicData uri="http://schemas.openxmlformats.org/drawingml/2006/table">
            <a:tbl>
              <a:tblPr/>
              <a:tblGrid>
                <a:gridCol w="1733942"/>
                <a:gridCol w="446300"/>
                <a:gridCol w="961358"/>
                <a:gridCol w="807588"/>
                <a:gridCol w="1511419"/>
                <a:gridCol w="2192743"/>
                <a:gridCol w="2569037"/>
              </a:tblGrid>
              <a:tr h="531685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63195" algn="l" rtl="0" eaLnBrk="0">
                        <a:lnSpc>
                          <a:spcPct val="96000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热电偶名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986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分度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号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2655" algn="l" rtl="0" eaLnBrk="0">
                        <a:lnSpc>
                          <a:spcPct val="97000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允许偏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差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54102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特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点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</a:tr>
              <a:tr h="520158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1595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新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旧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98000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等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级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适用温度/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℃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463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允许误差值/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839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47625" algn="l" rtl="0" eaLnBrk="0">
                        <a:lnSpc>
                          <a:spcPct val="95000"/>
                        </a:lnSpc>
                      </a:pP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铂铑 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  铂铑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3820" algn="l" rtl="0" eaLnBrk="0">
                        <a:lnSpc>
                          <a:spcPct val="83000"/>
                        </a:lnSpc>
                        <a:spcBef>
                          <a:spcPts val="5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B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21285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94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Ⅱ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8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270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600 ~ 1 7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80645" algn="l" rtl="0" eaLnBrk="0">
                        <a:lnSpc>
                          <a:spcPts val="915"/>
                        </a:lnSpc>
                        <a:spcBef>
                          <a:spcPts val="0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5 ℃ </a:t>
                      </a: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00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7310" indent="3175" algn="l" rtl="0" eaLnBrk="0">
                        <a:lnSpc>
                          <a:spcPct val="167000"/>
                        </a:lnSpc>
                        <a:spcBef>
                          <a:spcPts val="0"/>
                        </a:spcBef>
                      </a:pPr>
                      <a:r>
                        <a:rPr sz="80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适用于氧化性气氛中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温，其长期最高使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 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度为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1 600 ℃，短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期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  高使用温度为 1 800 ℃，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稳 定 性 好，测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量 温 度  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高，参考端温度在 0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~ 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 ℃ 范围内可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以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不补偿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1364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5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66370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Ⅲ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9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29540" indent="44450" algn="l" rtl="0" eaLnBrk="0">
                        <a:lnSpc>
                          <a:spcPct val="173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600 ~ 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   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800 ~ 1 7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25095" algn="l" rtl="0" eaLnBrk="0">
                        <a:lnSpc>
                          <a:spcPts val="915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 ℃ 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 0.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005 × t 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ath"/>
          <p:cNvSpPr/>
          <p:nvPr>
            <p:custDataLst>
              <p:tags r:id="rId5"/>
            </p:custDataLst>
          </p:nvPr>
        </p:nvSpPr>
        <p:spPr>
          <a:xfrm>
            <a:off x="4862348" y="2686833"/>
            <a:ext cx="45719" cy="260079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path"/>
          <p:cNvSpPr/>
          <p:nvPr>
            <p:custDataLst>
              <p:tags r:id="rId6"/>
            </p:custDataLst>
          </p:nvPr>
        </p:nvSpPr>
        <p:spPr>
          <a:xfrm>
            <a:off x="4772409" y="2686833"/>
            <a:ext cx="45719" cy="260079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path"/>
          <p:cNvSpPr/>
          <p:nvPr>
            <p:custDataLst>
              <p:tags r:id="rId7"/>
            </p:custDataLst>
          </p:nvPr>
        </p:nvSpPr>
        <p:spPr>
          <a:xfrm>
            <a:off x="4918334" y="1884587"/>
            <a:ext cx="45719" cy="260052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path"/>
          <p:cNvSpPr/>
          <p:nvPr>
            <p:custDataLst>
              <p:tags r:id="rId8"/>
            </p:custDataLst>
          </p:nvPr>
        </p:nvSpPr>
        <p:spPr>
          <a:xfrm>
            <a:off x="4828395" y="1884587"/>
            <a:ext cx="45719" cy="260052"/>
          </a:xfrm>
          <a:custGeom>
            <a:avLst/>
            <a:gdLst/>
            <a:ahLst/>
            <a:cxnLst/>
            <a:rect l="0" t="0" r="0" b="0"/>
            <a:pathLst>
              <a:path w="6" h="180">
                <a:moveTo>
                  <a:pt x="3" y="0"/>
                </a:moveTo>
                <a:lnTo>
                  <a:pt x="3" y="180"/>
                </a:lnTo>
              </a:path>
            </a:pathLst>
          </a:custGeom>
          <a:noFill/>
          <a:ln w="4152" cap="flat">
            <a:miter lim="100000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121"/>
          <p:cNvSpPr/>
          <p:nvPr/>
        </p:nvSpPr>
        <p:spPr>
          <a:xfrm>
            <a:off x="10769002" y="917538"/>
            <a:ext cx="492555" cy="31987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800" spc="9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续</a:t>
            </a:r>
            <a:r>
              <a:rPr sz="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endParaRPr lang="en-US" altLang="en-US" sz="800" spc="7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graphicFrame>
        <p:nvGraphicFramePr>
          <p:cNvPr id="2" name="table 110"/>
          <p:cNvGraphicFramePr>
            <a:graphicFrameLocks noGrp="1"/>
          </p:cNvGraphicFramePr>
          <p:nvPr/>
        </p:nvGraphicFramePr>
        <p:xfrm>
          <a:off x="1295845" y="1777015"/>
          <a:ext cx="9163607" cy="4744104"/>
        </p:xfrm>
        <a:graphic>
          <a:graphicData uri="http://schemas.openxmlformats.org/drawingml/2006/table">
            <a:tbl>
              <a:tblPr/>
              <a:tblGrid>
                <a:gridCol w="960402"/>
                <a:gridCol w="812477"/>
                <a:gridCol w="813596"/>
                <a:gridCol w="811357"/>
                <a:gridCol w="813596"/>
                <a:gridCol w="813596"/>
                <a:gridCol w="813596"/>
                <a:gridCol w="813596"/>
                <a:gridCol w="813596"/>
                <a:gridCol w="813596"/>
                <a:gridCol w="884199"/>
              </a:tblGrid>
              <a:tr h="272214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分度号 :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r" rtl="0" eaLnBrk="0">
                        <a:lnSpc>
                          <a:spcPts val="1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参考端温度为 0 ℃ 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763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8740" indent="26670" algn="l" rtl="0" eaLnBrk="0">
                        <a:lnSpc>
                          <a:spcPct val="132000"/>
                        </a:lnSpc>
                        <a:spcBef>
                          <a:spcPts val="0"/>
                        </a:spcBef>
                      </a:pPr>
                      <a:r>
                        <a:rPr sz="8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测量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端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温度/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℃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383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732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65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907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780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78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65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03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43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763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90725" algn="l" rtl="0" eaLnBrk="0">
                        <a:lnSpc>
                          <a:spcPts val="1035"/>
                        </a:lnSpc>
                        <a:spcBef>
                          <a:spcPts val="0"/>
                        </a:spcBef>
                      </a:pPr>
                      <a:r>
                        <a:rPr sz="80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热电动势</a:t>
                      </a:r>
                      <a:r>
                        <a:rPr sz="80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mV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78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765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0. 00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0. 05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94000"/>
                        </a:lnSpc>
                      </a:pPr>
                      <a:r>
                        <a:rPr sz="7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0. 1 </a:t>
                      </a: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0. 173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0. 23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0. 29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0. 36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0. 43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0. 50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125" algn="l" rtl="0" eaLnBrk="0">
                        <a:lnSpc>
                          <a:spcPct val="86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0. 573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0. 64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0. 71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0. 79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0. 87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0. 95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1. 02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1. 10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1. 1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94000"/>
                        </a:lnSpc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1. 2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21285" algn="l" rtl="0" eaLnBrk="0">
                        <a:lnSpc>
                          <a:spcPct val="86000"/>
                        </a:lnSpc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1. 35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0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1. 44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350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350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1. 61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6000"/>
                        </a:lnSpc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1. 69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1. 78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1. 87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6000"/>
                        </a:lnSpc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1. 96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2. 1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2. 23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78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43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30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2. 32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2. 41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2. 50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2. 59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2. 69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2. 78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2. 88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2. 97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3. 06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303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 164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113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40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3. 26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88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3. 35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88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3. 45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3. 54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3. 64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3. 74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3. 84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3. 93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4. 036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4. 135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0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4. 23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07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4. 33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07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4. 432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0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4. 532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0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4. 632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07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4. 732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4. 832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4. 93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5. 03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5. 13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78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67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5. 23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461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5. 33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5. 44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5. 54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5. 64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5. 7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5. 85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5. 96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6. 06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2395" algn="l" rtl="0" eaLnBrk="0">
                        <a:lnSpc>
                          <a:spcPct val="96000"/>
                        </a:lnSpc>
                      </a:pPr>
                      <a:r>
                        <a:rPr sz="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 169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177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70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6. 27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461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6. 38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461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6. 48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461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6. 59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461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6. 69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461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6. 805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6. 91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7. 02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7. 12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049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7. 23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621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7. 34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7. 45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7. 563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7. 67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7. 78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7. 89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8. 00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8. 1 1</a:t>
                      </a: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8. 22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49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8. 33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78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8. 44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71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8. 56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715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8. 67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71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8. 78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71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8. 89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9. 01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9. 12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9. 24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9. 35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9. 47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9. 58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9. 70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9. 81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9. 93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10. 04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. 165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10. 2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10. 40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10. 51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10. 6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6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1 10</a:t>
                      </a:r>
                      <a:r>
                        <a:rPr sz="7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10. 75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10. 8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ts val="765"/>
                        </a:lnSpc>
                        <a:spcBef>
                          <a:spcPts val="5"/>
                        </a:spcBef>
                      </a:pPr>
                      <a:r>
                        <a:rPr sz="6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1 1. 1</a:t>
                      </a:r>
                      <a:r>
                        <a:rPr sz="6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 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1 1. 22</a:t>
                      </a: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1 1. 3</a:t>
                      </a: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1 1. 467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1 1. 58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1 1. 707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1 1. 827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78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1 1. 947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12. 06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5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12. 18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12. 30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12. 42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12. 55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12. 7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12. 913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13. 03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13. 1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13. 27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13. 39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13. 5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13. 64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13. 883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14. 00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. 125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14. 24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14. 36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14. 61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14. 8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14. 973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15. 09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15. 2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15. 3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78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6000"/>
                        </a:lnSpc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15. 5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15. 69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15. 81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15. 93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16. 05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16. 1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16. 2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16. 53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16. 653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3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16. 89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17. 00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. 125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620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17. 24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17. 36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17. 47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17. 59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17. 71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17. 82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116"/>
          <p:cNvSpPr/>
          <p:nvPr/>
        </p:nvSpPr>
        <p:spPr>
          <a:xfrm>
            <a:off x="1295845" y="336881"/>
            <a:ext cx="9180433" cy="1008753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" indent="255270" algn="l" rtl="0" eaLnBrk="0">
              <a:lnSpc>
                <a:spcPct val="128000"/>
              </a:lnSpc>
            </a:pP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8－2、表 8－3 分别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列出了分度号为 S 型和 K 型热电偶的分度表，从表中可知，不 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同热电偶在相同温度下具有不同的热电动势，所以不同的热电偶有不同的分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表可查。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lang="en-US" altLang="en-US" sz="3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28000"/>
              </a:lnSpc>
            </a:pP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另外还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有一些特殊用途的热电偶，以满足特殊测温的需要，如用于测量 3 800 ℃ 超高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温的钨镍系列热电偶，用于测量－352 ~－200 ℃ 低温的铜－康铜热电偶</a:t>
            </a: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18"/>
          <p:cNvSpPr/>
          <p:nvPr>
            <p:custDataLst>
              <p:tags r:id="rId5"/>
            </p:custDataLst>
          </p:nvPr>
        </p:nvSpPr>
        <p:spPr>
          <a:xfrm>
            <a:off x="4814115" y="1533729"/>
            <a:ext cx="3605158" cy="243286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435"/>
              </a:lnSpc>
            </a:pP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8－2  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sz="8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型(铂铑 10－铂)热电偶分</a:t>
            </a:r>
            <a:r>
              <a:rPr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endParaRPr lang="en-US" altLang="en-US" sz="8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graphicFrame>
        <p:nvGraphicFramePr>
          <p:cNvPr id="2" name="table 123"/>
          <p:cNvGraphicFramePr>
            <a:graphicFrameLocks noGrp="1"/>
          </p:cNvGraphicFramePr>
          <p:nvPr/>
        </p:nvGraphicFramePr>
        <p:xfrm>
          <a:off x="785672" y="1277999"/>
          <a:ext cx="10668390" cy="5203008"/>
        </p:xfrm>
        <a:graphic>
          <a:graphicData uri="http://schemas.openxmlformats.org/drawingml/2006/table">
            <a:tbl>
              <a:tblPr/>
              <a:tblGrid>
                <a:gridCol w="1118113"/>
                <a:gridCol w="947199"/>
                <a:gridCol w="947199"/>
                <a:gridCol w="944592"/>
                <a:gridCol w="947199"/>
                <a:gridCol w="947199"/>
                <a:gridCol w="947199"/>
                <a:gridCol w="947199"/>
                <a:gridCol w="945896"/>
                <a:gridCol w="947199"/>
                <a:gridCol w="1029396"/>
              </a:tblGrid>
              <a:tr h="330764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分度号 :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r" rtl="0" eaLnBrk="0">
                        <a:lnSpc>
                          <a:spcPts val="1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参考端温度为 0 ℃ 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56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8740" indent="26670" algn="l" rtl="0" eaLnBrk="0">
                        <a:lnSpc>
                          <a:spcPct val="132000"/>
                        </a:lnSpc>
                        <a:spcBef>
                          <a:spcPts val="0"/>
                        </a:spcBef>
                      </a:pPr>
                      <a:r>
                        <a:rPr sz="8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测量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端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温度/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℃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383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669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843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26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71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71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589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03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43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56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90725" algn="l" rtl="0" eaLnBrk="0">
                        <a:lnSpc>
                          <a:spcPts val="1035"/>
                        </a:lnSpc>
                        <a:spcBef>
                          <a:spcPts val="0"/>
                        </a:spcBef>
                      </a:pPr>
                      <a:r>
                        <a:rPr sz="80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热电动势</a:t>
                      </a:r>
                      <a:r>
                        <a:rPr sz="80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mV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7805" algn="l" rtl="0" eaLnBrk="0">
                        <a:lnSpc>
                          <a:spcPts val="950"/>
                        </a:lnSpc>
                        <a:spcBef>
                          <a:spcPts val="0"/>
                        </a:spcBef>
                      </a:pPr>
                      <a:r>
                        <a:rPr sz="6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383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39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777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－1. 15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1. 527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－1. 88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230" algn="l" rtl="0" eaLnBrk="0">
                        <a:lnSpc>
                          <a:spcPct val="94000"/>
                        </a:lnSpc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－2. 2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23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－2. 58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－2. 92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81280" algn="l" rtl="0" eaLnBrk="0">
                        <a:lnSpc>
                          <a:spcPct val="94000"/>
                        </a:lnSpc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－3. 24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7805" algn="l" rtl="0" eaLnBrk="0">
                        <a:lnSpc>
                          <a:spcPts val="755"/>
                        </a:lnSpc>
                        <a:spcBef>
                          <a:spcPts val="0"/>
                        </a:spcBef>
                      </a:pPr>
                      <a:r>
                        <a:rPr sz="6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0. 00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0. 39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0. 79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94000"/>
                        </a:lnSpc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1. 61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2. 02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2. 43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2. 85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525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3. 26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3030" algn="l" rtl="0" eaLnBrk="0">
                        <a:lnSpc>
                          <a:spcPct val="86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3. 68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4. 095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4. 50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1440" algn="l" rtl="0" eaLnBrk="0">
                        <a:lnSpc>
                          <a:spcPct val="86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4. 919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5. 32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5. 73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9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6. 13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6. 53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6. 93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7. 33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049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7. 73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0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. 137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8. 53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652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8. 93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6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334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9. 745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10. 56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10. 96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1 1. 38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1 1. 79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43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30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12. 20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12. 623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29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13. 0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13. 87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14. 2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14. 7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15. 1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15. 5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271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15. 97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113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40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7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16. 3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16. 81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29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17. 24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17. 66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18. 08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18. 513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18. 93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19. 363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19. 78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382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20. 2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20. 6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21. 0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540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21. 493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21. 9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22. 3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22. 7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23. 19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23. 6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24. 0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382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24. 4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67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24. 9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25. 32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540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25. 7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26. 1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26. 5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27. 0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27. 44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27. 86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28. 28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382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28. 70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177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70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29. 12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29. 54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540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29. 96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30. 3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30. 79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31. 21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31. 62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32. 04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32. 4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509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32. 8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621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33. 27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33. 6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34. 0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34. 50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34. 90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35. 31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35. 718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36. 1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36. 52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509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36. 92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304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37. 32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37. 72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38. 12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38. 5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94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38. 9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39. 31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73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39. 7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40. 09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40. 48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12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40. 89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97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77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41. 2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770" algn="l" rtl="0" eaLnBrk="0">
                        <a:lnSpc>
                          <a:spcPct val="86000"/>
                        </a:lnSpc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41. 657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42. 04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5000"/>
                        </a:lnSpc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42. 432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42. 817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5000"/>
                        </a:lnSpc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43. 202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43. 58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43. 96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44. 3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128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44. 7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1 10</a:t>
                      </a:r>
                      <a:r>
                        <a:rPr sz="7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77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45. 10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77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45. 48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45. 86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46. 23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46. 612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46. 98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47. 35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47. 7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48. 09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128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48. 462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770" algn="l" rtl="0" eaLnBrk="0">
                        <a:lnSpc>
                          <a:spcPct val="85000"/>
                        </a:lnSpc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48. 82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77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49. 192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286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49. 55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41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49. 91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50. 27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50. 633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50. 9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04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51. 3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51. 69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8382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52. 04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5557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1 3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667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52. 39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129"/>
          <p:cNvSpPr/>
          <p:nvPr/>
        </p:nvSpPr>
        <p:spPr>
          <a:xfrm>
            <a:off x="4880226" y="982385"/>
            <a:ext cx="4199778" cy="2956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435"/>
              </a:lnSpc>
            </a:pPr>
            <a:r>
              <a:rPr sz="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8－3  </a:t>
            </a:r>
            <a:r>
              <a:rPr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型(镍铬－镍硅)热电偶分度</a:t>
            </a:r>
            <a:r>
              <a:rPr sz="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endParaRPr lang="en-US" altLang="en-US" sz="800" spc="4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190051" y="694915"/>
            <a:ext cx="4876579" cy="2425798"/>
          </a:xfrm>
          <a:prstGeom prst="rect">
            <a:avLst/>
          </a:prstGeom>
        </p:spPr>
      </p:pic>
      <p:sp>
        <p:nvSpPr>
          <p:cNvPr id="3" name="textbox 125"/>
          <p:cNvSpPr/>
          <p:nvPr/>
        </p:nvSpPr>
        <p:spPr>
          <a:xfrm>
            <a:off x="451718" y="1003201"/>
            <a:ext cx="5210644" cy="42586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270510" algn="l" rtl="0" eaLnBrk="0">
              <a:lnSpc>
                <a:spcPct val="131000"/>
              </a:lnSpc>
            </a:pPr>
            <a:r>
              <a:rPr sz="20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为了适应不同使用对象的测温要求和条件，热电偶的结构形式有普通型热电偶 、</a:t>
            </a:r>
            <a:r>
              <a:rPr sz="2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铠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装热电偶和薄膜热电偶等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10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32000"/>
              </a:lnSpc>
            </a:pPr>
            <a:r>
              <a:rPr sz="2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(1)普通型热电偶，普通型热电偶在工业上使用最多，它一般由热电极 、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绝缘套管 、 </a:t>
            </a:r>
            <a:r>
              <a:rPr sz="2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保护管和接线盒等组成，其结构如图 8 7 所示，普通型热电偶按其安装时的连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接形式可  </a:t>
            </a:r>
            <a:r>
              <a:rPr sz="2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分为固定螺纹连接 、固定法兰连接 、活动法兰连接 、无固定装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置连接等多种形式。</a:t>
            </a:r>
            <a:endParaRPr lang="en-US" altLang="en-US" sz="2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30"/>
          <p:cNvSpPr/>
          <p:nvPr>
            <p:custDataLst>
              <p:tags r:id="rId6"/>
            </p:custDataLst>
          </p:nvPr>
        </p:nvSpPr>
        <p:spPr>
          <a:xfrm>
            <a:off x="588870" y="328514"/>
            <a:ext cx="3628003" cy="339286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1000"/>
              </a:lnSpc>
            </a:pP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8. 2. 2  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热电偶的结构及种类</a:t>
            </a:r>
            <a:endParaRPr lang="en-US" altLang="en-US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1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88870" y="667800"/>
            <a:ext cx="2700070" cy="271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63188" y="3287005"/>
            <a:ext cx="609600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 eaLnBrk="0">
              <a:lnSpc>
                <a:spcPts val="1375"/>
              </a:lnSpc>
            </a:pP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  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普通型热电偶结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</a:t>
            </a:r>
            <a:endParaRPr lang="zh-CN" altLang="en-US" sz="1800" spc="3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33"/>
          <p:cNvSpPr/>
          <p:nvPr/>
        </p:nvSpPr>
        <p:spPr>
          <a:xfrm>
            <a:off x="681193" y="379577"/>
            <a:ext cx="10612449" cy="1041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0035" algn="l" rtl="0" eaLnBrk="0">
              <a:lnSpc>
                <a:spcPct val="138000"/>
              </a:lnSpc>
            </a:pPr>
            <a:r>
              <a:rPr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(2)铠装热电偶，铠装热电偶又称套管热电偶，它是由热电偶丝 、绝缘材</a:t>
            </a:r>
            <a:r>
              <a:rPr sz="12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和金属 </a:t>
            </a:r>
            <a:r>
              <a:rPr sz="1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套管三者经拉伸加工而成的坚实组合体，如图 8 8 所示，铠装热电偶的突出优点是</a:t>
            </a: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挠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性好，可以做得很细很长，使用中可根据需要而任意弯曲，可以安装在难以安装</a:t>
            </a: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 </a:t>
            </a:r>
            <a:r>
              <a:rPr sz="12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热电偶的 、结构复杂的装置上，如密封的热处理罩内或工件箱内，铠装热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偶结构坚 </a:t>
            </a:r>
            <a:r>
              <a:rPr sz="1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实，抗冲击和抗震性能好，在高压及震动场合也能安全使用，铠装热电偶被广泛</a:t>
            </a: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 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在各大行业中</a:t>
            </a: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200" spc="3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34"/>
          <p:cNvSpPr/>
          <p:nvPr>
            <p:custDataLst>
              <p:tags r:id="rId5"/>
            </p:custDataLst>
          </p:nvPr>
        </p:nvSpPr>
        <p:spPr>
          <a:xfrm>
            <a:off x="421019" y="4481376"/>
            <a:ext cx="5205095" cy="12515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8765" algn="l" rtl="0" eaLnBrk="0">
              <a:lnSpc>
                <a:spcPct val="146000"/>
              </a:lnSpc>
              <a:spcBef>
                <a:spcPts val="150"/>
              </a:spcBef>
            </a:pP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(3)薄膜热电偶，薄膜热电偶是将两种薄膜热电极材料用真空蒸镀 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化学涂层等办法 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蒸镀到绝缘基板上而制成的一种特殊热电偶，如图 8 9 所示，薄膜热电偶的热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电极可以 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做得很小(可薄到 0. 01 ~0. 1 μ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)，具有热容量小 、响应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速度快等特点，热响应时间可达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到微秒级，适用于微小面积上的表面温度以及快速变化的动态温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的测量。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35"/>
          <p:cNvSpPr/>
          <p:nvPr>
            <p:custDataLst>
              <p:tags r:id="rId6"/>
            </p:custDataLst>
          </p:nvPr>
        </p:nvSpPr>
        <p:spPr>
          <a:xfrm>
            <a:off x="6256703" y="3439976"/>
            <a:ext cx="5205095" cy="1041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8130" algn="l" rtl="0" eaLnBrk="0">
              <a:lnSpc>
                <a:spcPct val="148000"/>
              </a:lnSpc>
              <a:spcBef>
                <a:spcPts val="70"/>
              </a:spcBef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(4)多点热电偶，在许多场合，有时需要同时测量几个或几十个点的温度，若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使用一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般的热电偶则需要安装几只或几十只热电偶，此时若使用多点热电偶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，则既方便又经济，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常见的多点热电偶有棒状多点热电偶和树枝状多点热电偶两种，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 8 10 所示。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1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889742" y="1625706"/>
            <a:ext cx="2936671" cy="1584795"/>
          </a:xfrm>
          <a:prstGeom prst="rect">
            <a:avLst/>
          </a:prstGeom>
        </p:spPr>
      </p:pic>
      <p:pic>
        <p:nvPicPr>
          <p:cNvPr id="6" name="picture 1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251146" y="1625705"/>
            <a:ext cx="2757982" cy="764057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-689923" y="3501723"/>
            <a:ext cx="6096000" cy="410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06805" algn="l" rtl="0" eaLnBrk="0">
              <a:lnSpc>
                <a:spcPts val="910"/>
              </a:lnSpc>
            </a:pP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 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接线盒，</a:t>
            </a: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 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金属套管，</a:t>
            </a: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 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固定装置，</a:t>
            </a: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 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绝缘材料，</a:t>
            </a: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 </a:t>
            </a:r>
            <a:r>
              <a:rPr lang="zh-CN" altLang="en-US"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lang="zh-CN" altLang="en-US"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电极。</a:t>
            </a:r>
            <a:endParaRPr lang="zh-CN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05025" algn="l" rtl="0" eaLnBrk="0">
              <a:lnSpc>
                <a:spcPts val="1585"/>
              </a:lnSpc>
            </a:pP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  </a:t>
            </a:r>
            <a:r>
              <a:rPr lang="zh-CN" altLang="en-US"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铠装</a:t>
            </a:r>
            <a:r>
              <a:rPr lang="zh-CN" altLang="en-US"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lang="zh-CN" altLang="en-US"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</a:t>
            </a:r>
            <a:endParaRPr lang="zh-CN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6077" y="2614826"/>
            <a:ext cx="6440904" cy="622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05660" indent="-1108075" algn="l" rtl="0" eaLnBrk="0">
              <a:lnSpc>
                <a:spcPct val="144000"/>
              </a:lnSpc>
            </a:pP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—</a:t>
            </a:r>
            <a:r>
              <a:rPr lang="zh-CN" altLang="en-US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测量端，</a:t>
            </a: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2—</a:t>
            </a:r>
            <a:r>
              <a:rPr lang="zh-CN" altLang="en-US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绝缘基板，</a:t>
            </a: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</a:t>
            </a:r>
            <a:r>
              <a:rPr lang="zh-CN" altLang="en-US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4—</a:t>
            </a:r>
            <a:r>
              <a:rPr lang="zh-CN" altLang="en-US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热电极，</a:t>
            </a: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</a:t>
            </a:r>
            <a:r>
              <a:rPr lang="zh-CN" altLang="en-US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6—</a:t>
            </a:r>
            <a:r>
              <a:rPr lang="zh-CN" altLang="en-US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引出线，</a:t>
            </a:r>
            <a:r>
              <a:rPr lang="en-US" altLang="zh-CN" sz="12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7—</a:t>
            </a:r>
            <a:r>
              <a:rPr lang="zh-CN" altLang="en-US"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接头夹具                    </a:t>
            </a:r>
            <a:r>
              <a:rPr lang="zh-CN" altLang="en-US"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  </a:t>
            </a:r>
            <a:r>
              <a:rPr lang="zh-CN" altLang="en-US"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薄膜</a:t>
            </a:r>
            <a:r>
              <a:rPr lang="zh-CN" altLang="en-US" sz="12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lang="zh-CN" altLang="en-US"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</a:t>
            </a:r>
            <a:endParaRPr lang="zh-CN" altLang="en-US" sz="12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495086" y="341994"/>
            <a:ext cx="8547271" cy="5082827"/>
          </a:xfrm>
          <a:prstGeom prst="rect">
            <a:avLst/>
          </a:prstGeom>
        </p:spPr>
      </p:pic>
      <p:sp>
        <p:nvSpPr>
          <p:cNvPr id="3" name="textbox 149"/>
          <p:cNvSpPr/>
          <p:nvPr/>
        </p:nvSpPr>
        <p:spPr>
          <a:xfrm>
            <a:off x="3734265" y="5553158"/>
            <a:ext cx="4723469" cy="5588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55625" algn="l" rtl="0" eaLnBrk="0">
              <a:lnSpc>
                <a:spcPts val="1375"/>
              </a:lnSpc>
            </a:pP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8－10  多点</a:t>
            </a:r>
            <a:r>
              <a:rPr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3000"/>
              </a:lnSpc>
            </a:pP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910"/>
              </a:lnSpc>
              <a:spcBef>
                <a:spcPts val="0"/>
              </a:spcBef>
            </a:pPr>
            <a:r>
              <a:rPr sz="1600" spc="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600" spc="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)棒状三点式热电偶.(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spc="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)树枝状六点式</a:t>
            </a:r>
            <a:r>
              <a:rPr sz="1600" spc="9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</a:t>
            </a:r>
            <a:endParaRPr lang="en-US" altLang="en-US" sz="16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43"/>
          <p:cNvSpPr/>
          <p:nvPr/>
        </p:nvSpPr>
        <p:spPr>
          <a:xfrm>
            <a:off x="421554" y="2913240"/>
            <a:ext cx="8462963" cy="25731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4480" algn="l" rtl="0" eaLnBrk="0">
              <a:lnSpc>
                <a:spcPct val="140000"/>
              </a:lnSpc>
            </a:pP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由于热电偶的长度有限，在实际测温时，热电偶的冷端一般离热</a:t>
            </a:r>
            <a:r>
              <a:rPr sz="12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源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较近，因此冷端 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温度波动较大，需要把冷端延伸到温度变化较小的地方，此外，热电偶输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的电势信号 </a:t>
            </a:r>
            <a:r>
              <a:rPr sz="1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也需要传输到远离现场数十米远的控制室里的显示仪表或控制仪表，而热电偶通常做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较短，一般为 350 ~2 000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，因此需要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用导线将热电偶的冷端延伸出来，工程中采用一 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种补偿导线将冷端进行延伸，它通常由两种不同性质的导线制成，也有正极和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极，在 </a:t>
            </a:r>
            <a:r>
              <a:rPr sz="12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~ 100 ℃ 温度范围内，要求采用的补偿导线和配用的热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电偶具有相同的热电特性。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lang="en-US" altLang="en-US" sz="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7020" algn="l" rtl="0" eaLnBrk="0">
              <a:lnSpc>
                <a:spcPts val="1210"/>
              </a:lnSpc>
              <a:spcBef>
                <a:spcPts val="0"/>
              </a:spcBef>
            </a:pPr>
            <a:r>
              <a:rPr sz="12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常用热电偶的补偿导线如表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8－4 所示。</a:t>
            </a:r>
            <a:endParaRPr lang="en-US" altLang="en-US" sz="12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44"/>
          <p:cNvSpPr/>
          <p:nvPr>
            <p:custDataLst>
              <p:tags r:id="rId5"/>
            </p:custDataLst>
          </p:nvPr>
        </p:nvSpPr>
        <p:spPr>
          <a:xfrm>
            <a:off x="412699" y="1087631"/>
            <a:ext cx="7816901" cy="118824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5590" algn="l" rtl="0" eaLnBrk="0">
              <a:lnSpc>
                <a:spcPct val="135000"/>
              </a:lnSpc>
            </a:pPr>
            <a:r>
              <a:rPr sz="12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当热电偶材料选定后，热电动势只与热端和冷端温度有关，因此，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只有当冷端温度 </a:t>
            </a:r>
            <a:r>
              <a:rPr sz="12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恒定时，热电偶的热电动势和热端温度才有单值的函数关系，此外，热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偶的分度表和 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显示仪表是以冷端温度为 0 ℃ 作为基准进行分度的，在实际使用过程中，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冷端温度通常 </a:t>
            </a:r>
            <a:r>
              <a:rPr sz="12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不为 0 ℃，往往是波动的，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所以必须对冷端温度进行处理，以消除冷端温度的影响。</a:t>
            </a:r>
            <a:endParaRPr lang="en-US" altLang="en-US" sz="1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algn="l" rtl="0" eaLnBrk="0">
              <a:lnSpc>
                <a:spcPct val="91000"/>
              </a:lnSpc>
              <a:spcBef>
                <a:spcPts val="0"/>
              </a:spcBef>
            </a:pPr>
            <a:r>
              <a:rPr sz="16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8. 3. 1 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补偿导线法</a:t>
            </a:r>
            <a:endParaRPr lang="en-US" altLang="en-US" sz="16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1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640" y="579755"/>
            <a:ext cx="5401945" cy="348615"/>
          </a:xfrm>
          <a:prstGeom prst="rect">
            <a:avLst/>
          </a:prstGeom>
        </p:spPr>
      </p:pic>
      <p:sp>
        <p:nvSpPr>
          <p:cNvPr id="6" name="textbox 146"/>
          <p:cNvSpPr/>
          <p:nvPr>
            <p:custDataLst>
              <p:tags r:id="rId7"/>
            </p:custDataLst>
          </p:nvPr>
        </p:nvSpPr>
        <p:spPr>
          <a:xfrm>
            <a:off x="408305" y="564515"/>
            <a:ext cx="5428615" cy="4044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4000"/>
              </a:lnSpc>
              <a:spcBef>
                <a:spcPts val="5"/>
              </a:spcBef>
            </a:pPr>
            <a:r>
              <a:rPr sz="1300" spc="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3  热电偶的冷端补</a:t>
            </a:r>
            <a:r>
              <a:rPr sz="13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偿</a:t>
            </a:r>
            <a:endParaRPr lang="en-US" altLang="en-US" sz="1300" spc="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graphicFrame>
        <p:nvGraphicFramePr>
          <p:cNvPr id="2" name="table 154"/>
          <p:cNvGraphicFramePr>
            <a:graphicFrameLocks noGrp="1"/>
          </p:cNvGraphicFramePr>
          <p:nvPr/>
        </p:nvGraphicFramePr>
        <p:xfrm>
          <a:off x="1857317" y="1199078"/>
          <a:ext cx="7559398" cy="3480195"/>
        </p:xfrm>
        <a:graphic>
          <a:graphicData uri="http://schemas.openxmlformats.org/drawingml/2006/table">
            <a:tbl>
              <a:tblPr/>
              <a:tblGrid>
                <a:gridCol w="1171304"/>
                <a:gridCol w="1821208"/>
                <a:gridCol w="1211057"/>
                <a:gridCol w="1449571"/>
                <a:gridCol w="866228"/>
                <a:gridCol w="1040030"/>
              </a:tblGrid>
              <a:tr h="503149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5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2880" algn="l" rtl="0" eaLnBrk="0">
                        <a:lnSpc>
                          <a:spcPct val="84000"/>
                        </a:lnSpc>
                        <a:spcBef>
                          <a:spcPts val="0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补偿导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线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95275" algn="l" rtl="0" eaLnBrk="0">
                        <a:lnSpc>
                          <a:spcPts val="1600"/>
                        </a:lnSpc>
                      </a:pP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型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号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8956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配用的热电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偶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458470" algn="l" rtl="0" eaLnBrk="0">
                        <a:lnSpc>
                          <a:spcPts val="1605"/>
                        </a:lnSpc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分度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号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91515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补偿导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线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1623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8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补偿导线颜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色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</a:tr>
              <a:tr h="492241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0734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正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极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9179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负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极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923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正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极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892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负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极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</a:tr>
              <a:tr h="348116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467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S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C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58445" algn="l" rtl="0" eaLnBrk="0">
                        <a:lnSpc>
                          <a:spcPts val="995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铂铑 10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铂 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00025" algn="l" rtl="0" eaLnBrk="0">
                        <a:lnSpc>
                          <a:spcPts val="1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SPC</a:t>
                      </a:r>
                      <a:r>
                        <a:rPr sz="80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</a:t>
                      </a:r>
                      <a:r>
                        <a:rPr sz="80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3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20980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SNC</a:t>
                      </a:r>
                      <a:r>
                        <a:rPr sz="80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(铜镍</a:t>
                      </a:r>
                      <a:r>
                        <a:rPr sz="80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5745" algn="l" rtl="0" eaLnBrk="0">
                        <a:lnSpc>
                          <a:spcPct val="92000"/>
                        </a:lnSpc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6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0099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绿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4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6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384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K</a:t>
                      </a:r>
                      <a:r>
                        <a:rPr sz="8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C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6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6225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(镍铬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－镍硅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0500" algn="l" rtl="0" eaLnBrk="0">
                        <a:lnSpc>
                          <a:spcPts val="1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KPC</a:t>
                      </a:r>
                      <a:r>
                        <a:rPr sz="800" spc="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</a:t>
                      </a:r>
                      <a:r>
                        <a:rPr sz="800" spc="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6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145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KNC</a:t>
                      </a:r>
                      <a:r>
                        <a:rPr sz="800" spc="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(铜镍</a:t>
                      </a:r>
                      <a:r>
                        <a:rPr sz="800" spc="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8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5745" algn="l" rtl="0" eaLnBrk="0">
                        <a:lnSpc>
                          <a:spcPct val="92000"/>
                        </a:lnSpc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0162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蓝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4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34645" algn="l" rtl="0" eaLnBrk="0">
                        <a:lnSpc>
                          <a:spcPct val="83000"/>
                        </a:lnSpc>
                        <a:spcBef>
                          <a:spcPts val="0"/>
                        </a:spcBef>
                      </a:pPr>
                      <a:r>
                        <a:rPr sz="80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K</a:t>
                      </a:r>
                      <a:r>
                        <a:rPr sz="80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X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6225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(镍铬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－镍硅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3017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KPX</a:t>
                      </a:r>
                      <a:r>
                        <a:rPr sz="800" spc="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(镍铬</a:t>
                      </a:r>
                      <a:r>
                        <a:rPr sz="80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08915" algn="l" rtl="0" eaLnBrk="0">
                        <a:lnSpc>
                          <a:spcPts val="1005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KNX</a:t>
                      </a:r>
                      <a:r>
                        <a:rPr sz="80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(镍硅</a:t>
                      </a:r>
                      <a:r>
                        <a:rPr sz="80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9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5745" algn="l" rtl="0" eaLnBrk="0">
                        <a:lnSpc>
                          <a:spcPct val="92000"/>
                        </a:lnSpc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01625" algn="l" rtl="0" eaLnBrk="0">
                        <a:lnSpc>
                          <a:spcPct val="95000"/>
                        </a:lnSpc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黑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37185" algn="l" rtl="0" eaLnBrk="0">
                        <a:lnSpc>
                          <a:spcPct val="83000"/>
                        </a:lnSpc>
                      </a:pPr>
                      <a:r>
                        <a:rPr sz="80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E</a:t>
                      </a:r>
                      <a:r>
                        <a:rPr sz="80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X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6352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(镍铬</a:t>
                      </a:r>
                      <a:r>
                        <a:rPr sz="8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－铜镍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3271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EPX</a:t>
                      </a:r>
                      <a:r>
                        <a:rPr sz="80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(镍铬</a:t>
                      </a:r>
                      <a:r>
                        <a:rPr sz="80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4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018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ENX</a:t>
                      </a:r>
                      <a:r>
                        <a:rPr sz="800" spc="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(铜镍</a:t>
                      </a:r>
                      <a:r>
                        <a:rPr sz="80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5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5745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5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00990" algn="l" rtl="0" eaLnBrk="0">
                        <a:lnSpc>
                          <a:spcPct val="97000"/>
                        </a:lnSpc>
                        <a:spcBef>
                          <a:spcPts val="0"/>
                        </a:spcBef>
                      </a:pP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棕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4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46710" algn="l" rtl="0" eaLnBrk="0">
                        <a:lnSpc>
                          <a:spcPct val="91000"/>
                        </a:lnSpc>
                      </a:pP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J</a:t>
                      </a: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X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330835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J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(铁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－铜镍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8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8755" algn="l" rtl="0" eaLnBrk="0">
                        <a:lnSpc>
                          <a:spcPts val="995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JPX</a:t>
                      </a:r>
                      <a:r>
                        <a:rPr sz="80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(铁</a:t>
                      </a:r>
                      <a:r>
                        <a:rPr sz="80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9710" algn="l" rtl="0" eaLnBrk="0">
                        <a:lnSpc>
                          <a:spcPts val="1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JNX</a:t>
                      </a:r>
                      <a:r>
                        <a:rPr sz="80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(铜镍</a:t>
                      </a:r>
                      <a:r>
                        <a:rPr sz="80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8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5745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02260" algn="l" rtl="0" eaLnBrk="0">
                        <a:lnSpc>
                          <a:spcPct val="98000"/>
                        </a:lnSpc>
                        <a:spcBef>
                          <a:spcPts val="0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紫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37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37820" algn="l" rtl="0" eaLnBrk="0">
                        <a:lnSpc>
                          <a:spcPct val="83000"/>
                        </a:lnSpc>
                        <a:spcBef>
                          <a:spcPts val="5"/>
                        </a:spcBef>
                      </a:pPr>
                      <a:r>
                        <a:rPr sz="80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T</a:t>
                      </a:r>
                      <a:r>
                        <a:rPr sz="8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X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321945" algn="l" rtl="0" eaLnBrk="0">
                        <a:lnSpc>
                          <a:spcPts val="1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</a:t>
                      </a:r>
                      <a:r>
                        <a:rPr sz="8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－铜镍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9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1135" algn="l" rtl="0" eaLnBrk="0">
                        <a:lnSpc>
                          <a:spcPts val="1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TPX</a:t>
                      </a:r>
                      <a:r>
                        <a:rPr sz="80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</a:t>
                      </a:r>
                      <a:r>
                        <a:rPr sz="80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12090" algn="l" rtl="0" eaLnBrk="0">
                        <a:lnSpc>
                          <a:spcPts val="1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TNX</a:t>
                      </a:r>
                      <a:r>
                        <a:rPr sz="80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(铜镍</a:t>
                      </a:r>
                      <a:r>
                        <a:rPr sz="800" spc="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9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45745" algn="l" rtl="0" eaLnBrk="0">
                        <a:lnSpc>
                          <a:spcPct val="92000"/>
                        </a:lnSpc>
                        <a:spcBef>
                          <a:spcPts val="0"/>
                        </a:spcBef>
                      </a:pP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0000"/>
                        </a:lnSpc>
                      </a:pPr>
                      <a:endParaRPr lang="en-US" altLang="en-US" sz="2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31559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白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155"/>
          <p:cNvSpPr/>
          <p:nvPr/>
        </p:nvSpPr>
        <p:spPr>
          <a:xfrm>
            <a:off x="1857316" y="4679274"/>
            <a:ext cx="7559397" cy="1721526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6700" algn="l" rtl="0" eaLnBrk="0">
              <a:lnSpc>
                <a:spcPct val="128000"/>
              </a:lnSpc>
            </a:pP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补偿导线也称为延伸导线，补偿导线实际上只是将热电偶的冷端温度延伸到温度</a:t>
            </a: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化较小或基本稳定的地方，它并没有温度补偿作用，还不能解决冷端温度不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0 ℃ 时的 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问题，所以还需要采用其他冷端补偿的方法加以解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90000"/>
              </a:lnSpc>
            </a:pP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59"/>
          <p:cNvSpPr/>
          <p:nvPr>
            <p:custDataLst>
              <p:tags r:id="rId5"/>
            </p:custDataLst>
          </p:nvPr>
        </p:nvSpPr>
        <p:spPr>
          <a:xfrm>
            <a:off x="4084520" y="949590"/>
            <a:ext cx="2974006" cy="24948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14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8－4  常用热电偶的补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偿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导线</a:t>
            </a:r>
            <a:endParaRPr lang="en-US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5454" y="512227"/>
            <a:ext cx="6098720" cy="34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" algn="l" rtl="0" eaLnBrk="0">
              <a:lnSpc>
                <a:spcPct val="92000"/>
              </a:lnSpc>
              <a:spcBef>
                <a:spcPts val="0"/>
              </a:spcBef>
            </a:pP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8. 3. 2 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冷端温度修正法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1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 flipV="1">
            <a:off x="635454" y="859373"/>
            <a:ext cx="10581000" cy="10625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5454" y="3958933"/>
            <a:ext cx="6098720" cy="34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240" algn="l" rtl="0" eaLnBrk="0">
              <a:lnSpc>
                <a:spcPct val="91000"/>
              </a:lnSpc>
              <a:spcBef>
                <a:spcPts val="5"/>
              </a:spcBef>
            </a:pPr>
            <a:r>
              <a:rPr lang="en-US" altLang="zh-CN" sz="1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8. 3. 3 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冷端恒温法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53"/>
          <p:cNvSpPr/>
          <p:nvPr>
            <p:custDataLst>
              <p:tags r:id="rId6"/>
            </p:custDataLst>
          </p:nvPr>
        </p:nvSpPr>
        <p:spPr>
          <a:xfrm>
            <a:off x="517428" y="1057591"/>
            <a:ext cx="8074122" cy="390292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28000"/>
              </a:lnSpc>
            </a:pP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冷端温度修正法是根据冷端温度对热电偶实际测得的热电动势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4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进行修正 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的方法，修正值为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1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0)，这里的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为热电偶的热端温度，T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为冷端温度，分度表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所对应的热电动势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，0) 与热电偶的热电动势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之间的关系可根据中间温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度定律得到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: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7000"/>
              </a:lnSpc>
              <a:spcBef>
                <a:spcPts val="655"/>
              </a:spcBef>
            </a:pP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，0)</a:t>
            </a:r>
            <a:r>
              <a:rPr sz="24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0)              </a:t>
            </a: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(8</a:t>
            </a:r>
            <a:r>
              <a:rPr sz="2400" spc="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12)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4640" algn="l" rtl="0" eaLnBrk="0">
              <a:lnSpc>
                <a:spcPts val="1210"/>
              </a:lnSpc>
              <a:spcBef>
                <a:spcPts val="365"/>
              </a:spcBef>
            </a:pP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由热电偶分度表可得到热电偶热端对应的温度值。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indent="278130" algn="l" rtl="0" eaLnBrk="0">
              <a:lnSpc>
                <a:spcPct val="139000"/>
              </a:lnSpc>
              <a:spcBef>
                <a:spcPts val="5"/>
              </a:spcBef>
            </a:pP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【例 8－1 】  用镍铬－镍硅热电偶测量加热炉温度，已知冷端温度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＝30 ℃，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得热电 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动势 </a:t>
            </a: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为 33. 29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，求加热炉温度。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algn="l" rtl="0" eaLnBrk="0">
              <a:lnSpc>
                <a:spcPts val="1210"/>
              </a:lnSpc>
              <a:spcBef>
                <a:spcPts val="295"/>
              </a:spcBef>
            </a:pP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 : 查镍铬</a:t>
            </a:r>
            <a:r>
              <a:rPr sz="2400" spc="-4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镍硅热电偶分度表得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(30，0) </a:t>
            </a:r>
            <a:r>
              <a:rPr sz="2400" spc="-4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1. 203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</a:t>
            </a: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，由式(</a:t>
            </a: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sz="2400" spc="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12)可得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4640" indent="283845" algn="l" rtl="0" eaLnBrk="0">
              <a:lnSpc>
                <a:spcPct val="138000"/>
              </a:lnSpc>
              <a:spcBef>
                <a:spcPts val="70"/>
              </a:spcBef>
            </a:pP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(T，0)</a:t>
            </a:r>
            <a:r>
              <a:rPr sz="24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12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sz="12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0)</a:t>
            </a:r>
            <a:r>
              <a:rPr sz="24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33. 29 </a:t>
            </a:r>
            <a:r>
              <a:rPr sz="24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1. 203 </a:t>
            </a:r>
            <a:r>
              <a:rPr sz="24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34. 493 mV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由镍铬－镍硅热电偶分度表得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＝829. 5 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82000"/>
              </a:lnSpc>
            </a:pP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1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 flipV="1">
            <a:off x="635454" y="4289032"/>
            <a:ext cx="10581000" cy="10625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6522" y="4566699"/>
            <a:ext cx="7985027" cy="1129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indent="268605" algn="l" rtl="0" eaLnBrk="0">
              <a:lnSpc>
                <a:spcPct val="125000"/>
              </a:lnSpc>
            </a:pP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在实验室及精密测量中，通常把冷端放入 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 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恒温器或装满冰水混合物的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容器中，</a:t>
            </a:r>
            <a:r>
              <a:rPr lang="zh-CN" altLang="en-US" sz="1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以使冷端温度保持 </a:t>
            </a:r>
            <a:r>
              <a:rPr lang="en-US" altLang="zh-CN" sz="1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℃，</a:t>
            </a:r>
            <a:r>
              <a:rPr lang="zh-CN" altLang="en-US" sz="1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这种方法称为冷端 </a:t>
            </a:r>
            <a:r>
              <a:rPr lang="en-US" altLang="zh-CN" sz="1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 </a:t>
            </a:r>
            <a:r>
              <a:rPr lang="zh-CN" altLang="en-US" sz="1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恒温法，又称冰浴</a:t>
            </a:r>
            <a:r>
              <a:rPr lang="zh-CN" altLang="en-US" sz="18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，这是一种理想的补 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偿方法，但在工业中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使用极为不便。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1" name="图片 10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4"/>
          <p:cNvSpPr/>
          <p:nvPr/>
        </p:nvSpPr>
        <p:spPr>
          <a:xfrm>
            <a:off x="838268" y="1686561"/>
            <a:ext cx="3416934" cy="17424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4000"/>
              </a:lnSpc>
            </a:pP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❷掌握热电偶传感器的工作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原理。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755"/>
              </a:lnSpc>
            </a:pP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❸掌握热电偶的冷端补偿方法。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00"/>
              </a:lnSpc>
              <a:spcBef>
                <a:spcPts val="600"/>
              </a:spcBef>
            </a:pP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技能目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 :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32000"/>
              </a:lnSpc>
              <a:spcBef>
                <a:spcPts val="470"/>
              </a:spcBef>
            </a:pP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❶能够使用常用仪器检查热电偶传感器性能 ，</a:t>
            </a:r>
            <a:r>
              <a:rPr sz="12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判别其好坏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sz="12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32000"/>
              </a:lnSpc>
              <a:spcBef>
                <a:spcPts val="470"/>
              </a:spcBef>
            </a:pP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❷能够运用所学知识设计制作基本检测单元模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电路，    </a:t>
            </a:r>
            <a:endParaRPr lang="en-US" sz="12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32000"/>
              </a:lnSpc>
              <a:spcBef>
                <a:spcPts val="470"/>
              </a:spcBef>
            </a:pP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❸能够对制作的模块电路进行简单的</a:t>
            </a: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试。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algn="l" rtl="0" eaLnBrk="0">
              <a:lnSpc>
                <a:spcPts val="1300"/>
              </a:lnSpc>
              <a:spcBef>
                <a:spcPts val="500"/>
              </a:spcBef>
            </a:pP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素质目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 :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" algn="l" rtl="0" eaLnBrk="0">
              <a:lnSpc>
                <a:spcPts val="1220"/>
              </a:lnSpc>
              <a:spcBef>
                <a:spcPts val="0"/>
              </a:spcBef>
            </a:pP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了解热电偶在工程实际中的作用 ，提升学生的科学素养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2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6"/>
          <p:cNvSpPr/>
          <p:nvPr>
            <p:custDataLst>
              <p:tags r:id="rId5"/>
            </p:custDataLst>
          </p:nvPr>
        </p:nvSpPr>
        <p:spPr>
          <a:xfrm>
            <a:off x="5346482" y="1259841"/>
            <a:ext cx="2866414" cy="21691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00"/>
              </a:lnSpc>
            </a:pPr>
            <a:r>
              <a:rPr sz="11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教学重点 </a:t>
            </a:r>
            <a:r>
              <a:rPr sz="11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 algn="l" rtl="0" eaLnBrk="0">
              <a:lnSpc>
                <a:spcPts val="1220"/>
              </a:lnSpc>
              <a:spcBef>
                <a:spcPts val="490"/>
              </a:spcBef>
            </a:pPr>
            <a:r>
              <a:rPr sz="11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热电效应和热电偶</a:t>
            </a:r>
            <a:r>
              <a:rPr sz="11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的基本定律。</a:t>
            </a:r>
            <a:endParaRPr lang="en-US" altLang="en-US" sz="1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00"/>
              </a:lnSpc>
              <a:spcBef>
                <a:spcPts val="500"/>
              </a:spcBef>
            </a:pPr>
            <a:r>
              <a:rPr sz="11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教学难点 </a:t>
            </a:r>
            <a:r>
              <a:rPr sz="11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 algn="l" rtl="0" eaLnBrk="0">
              <a:lnSpc>
                <a:spcPts val="1215"/>
              </a:lnSpc>
              <a:spcBef>
                <a:spcPts val="0"/>
              </a:spcBef>
            </a:pPr>
            <a:r>
              <a:rPr sz="11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热电偶冷端补偿的常用</a:t>
            </a:r>
            <a:r>
              <a:rPr sz="11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sz="11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法。</a:t>
            </a:r>
            <a:endParaRPr lang="en-US" altLang="en-US" sz="11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7"/>
          <p:cNvSpPr/>
          <p:nvPr>
            <p:custDataLst>
              <p:tags r:id="rId6"/>
            </p:custDataLst>
          </p:nvPr>
        </p:nvSpPr>
        <p:spPr>
          <a:xfrm>
            <a:off x="838268" y="1236268"/>
            <a:ext cx="2085975" cy="4083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algn="l" rtl="0" eaLnBrk="0">
              <a:lnSpc>
                <a:spcPts val="1310"/>
              </a:lnSpc>
            </a:pP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知识目标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33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225"/>
              </a:lnSpc>
              <a:spcBef>
                <a:spcPts val="0"/>
              </a:spcBef>
            </a:pPr>
            <a:r>
              <a:rPr sz="105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❶了解热电偶</a:t>
            </a:r>
            <a:r>
              <a:rPr sz="105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的材料 、结构和种类。</a:t>
            </a:r>
            <a:endParaRPr lang="en-US" altLang="en-US" sz="105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"/>
          <p:cNvSpPr/>
          <p:nvPr>
            <p:custDataLst>
              <p:tags r:id="rId7"/>
            </p:custDataLst>
          </p:nvPr>
        </p:nvSpPr>
        <p:spPr>
          <a:xfrm>
            <a:off x="5349171" y="948564"/>
            <a:ext cx="1020173" cy="238903"/>
          </a:xfrm>
          <a:prstGeom prst="rect">
            <a:avLst/>
          </a:prstGeom>
          <a:solidFill>
            <a:srgbClr val="01BDF2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table 9"/>
          <p:cNvGraphicFramePr>
            <a:graphicFrameLocks noGrp="1"/>
          </p:cNvGraphicFramePr>
          <p:nvPr/>
        </p:nvGraphicFramePr>
        <p:xfrm>
          <a:off x="5346482" y="946054"/>
          <a:ext cx="927735" cy="240664"/>
        </p:xfrm>
        <a:graphic>
          <a:graphicData uri="http://schemas.openxmlformats.org/drawingml/2006/table">
            <a:tbl>
              <a:tblPr/>
              <a:tblGrid>
                <a:gridCol w="927735"/>
              </a:tblGrid>
              <a:tr h="24066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239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1100" spc="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教学重难</a:t>
                      </a:r>
                      <a:r>
                        <a:rPr sz="110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点</a:t>
                      </a:r>
                      <a:endParaRPr lang="en-US" altLang="en-US" sz="1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"/>
          <p:cNvSpPr/>
          <p:nvPr>
            <p:custDataLst>
              <p:tags r:id="rId8"/>
            </p:custDataLst>
          </p:nvPr>
        </p:nvSpPr>
        <p:spPr>
          <a:xfrm>
            <a:off x="584666" y="924991"/>
            <a:ext cx="893299" cy="238903"/>
          </a:xfrm>
          <a:prstGeom prst="rect">
            <a:avLst/>
          </a:prstGeom>
          <a:solidFill>
            <a:srgbClr val="01BDF2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table 11"/>
          <p:cNvGraphicFramePr>
            <a:graphicFrameLocks noGrp="1"/>
          </p:cNvGraphicFramePr>
          <p:nvPr/>
        </p:nvGraphicFramePr>
        <p:xfrm>
          <a:off x="581977" y="922481"/>
          <a:ext cx="800735" cy="240665"/>
        </p:xfrm>
        <a:graphic>
          <a:graphicData uri="http://schemas.openxmlformats.org/drawingml/2006/table">
            <a:tbl>
              <a:tblPr/>
              <a:tblGrid>
                <a:gridCol w="800735"/>
              </a:tblGrid>
              <a:tr h="2406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7239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1100" spc="1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教学目</a:t>
                      </a:r>
                      <a:r>
                        <a:rPr sz="110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黑体" panose="02010609060101010101" charset="-122"/>
                        </a:rPr>
                        <a:t>标</a:t>
                      </a:r>
                      <a:endParaRPr lang="en-US" altLang="en-US" sz="11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270608" y="946858"/>
            <a:ext cx="100847" cy="242283"/>
          </a:xfrm>
          <a:prstGeom prst="rect">
            <a:avLst/>
          </a:prstGeom>
        </p:spPr>
      </p:pic>
      <p:pic>
        <p:nvPicPr>
          <p:cNvPr id="10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379230" y="923285"/>
            <a:ext cx="100847" cy="242283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3504" y="54000"/>
            <a:ext cx="5666014" cy="819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eaLnBrk="0">
              <a:lnSpc>
                <a:spcPct val="191000"/>
              </a:lnSpc>
            </a:pP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zh-CN" altLang="en-US" sz="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875" algn="l" rtl="0" eaLnBrk="0">
              <a:lnSpc>
                <a:spcPct val="92000"/>
              </a:lnSpc>
            </a:pPr>
            <a:r>
              <a:rPr lang="en-US" altLang="zh-CN" sz="2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8. 3. 4  </a:t>
            </a:r>
            <a:r>
              <a:rPr lang="zh-CN" altLang="en-US"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电桥补偿法</a:t>
            </a:r>
            <a:endParaRPr lang="zh-CN" altLang="en-US" sz="2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1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 flipV="1">
            <a:off x="273504" y="859373"/>
            <a:ext cx="10581000" cy="106254"/>
          </a:xfrm>
          <a:prstGeom prst="rect">
            <a:avLst/>
          </a:prstGeom>
        </p:spPr>
      </p:pic>
      <p:sp>
        <p:nvSpPr>
          <p:cNvPr id="7" name="textbox 166"/>
          <p:cNvSpPr/>
          <p:nvPr>
            <p:custDataLst>
              <p:tags r:id="rId6"/>
            </p:custDataLst>
          </p:nvPr>
        </p:nvSpPr>
        <p:spPr>
          <a:xfrm>
            <a:off x="358909" y="1264596"/>
            <a:ext cx="5751809" cy="4287118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6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270" eaLnBrk="0">
              <a:lnSpc>
                <a:spcPct val="140000"/>
              </a:lnSpc>
            </a:pPr>
            <a:r>
              <a:rPr lang="zh-CN" altLang="en-US" sz="16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电桥补偿法是利用不平衡电桥产生的不平衡电压作为补偿信号，自动补偿热电</a:t>
            </a:r>
            <a:r>
              <a:rPr lang="zh-CN" altLang="en-US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偶测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270" algn="l" rtl="0" eaLnBrk="0">
              <a:lnSpc>
                <a:spcPct val="140000"/>
              </a:lnSpc>
            </a:pPr>
            <a:r>
              <a:rPr sz="1600" spc="3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量过程中因冷端温度不为</a:t>
            </a:r>
            <a:r>
              <a:rPr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0 ℃ 或变化而引起热电动势的变化值，补偿电桥如图 8－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 所 </a:t>
            </a:r>
            <a:r>
              <a:rPr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示，它由三个电阻温度系数较小的锰铜丝绕制的电阻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400" spc="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400" spc="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、r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及电阻温度系数较大的铜 </a:t>
            </a:r>
            <a:r>
              <a:rPr sz="16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丝绕制的电阻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</a:t>
            </a: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和稳压电源组成，补偿电桥与热电偶冷端处在同一</a:t>
            </a:r>
            <a:r>
              <a:rPr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境温度，当冷端温 </a:t>
            </a:r>
            <a:r>
              <a:rPr sz="16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变化引起的热电动势 E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变化时，由于 r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阻值随冷端温度变化而变化，适当选 </a:t>
            </a:r>
            <a:r>
              <a:rPr sz="16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择桥臂电阻和桥路电流，就可以使电桥产生的不平衡电压补偿由于冷端温度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</a:t>
            </a:r>
            <a:r>
              <a:rPr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 </a:t>
            </a:r>
            <a:r>
              <a:rPr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的热电动势变化量，从而达到自动</a:t>
            </a:r>
            <a:r>
              <a:rPr sz="16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偿的目的。</a:t>
            </a:r>
            <a:endParaRPr lang="en-US" altLang="en-US" sz="16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1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446988" y="1264596"/>
            <a:ext cx="4006234" cy="3103176"/>
          </a:xfrm>
          <a:prstGeom prst="rect">
            <a:avLst/>
          </a:prstGeom>
        </p:spPr>
      </p:pic>
      <p:sp>
        <p:nvSpPr>
          <p:cNvPr id="9" name="textbox 173"/>
          <p:cNvSpPr/>
          <p:nvPr>
            <p:custDataLst>
              <p:tags r:id="rId8"/>
            </p:custDataLst>
          </p:nvPr>
        </p:nvSpPr>
        <p:spPr>
          <a:xfrm>
            <a:off x="7569940" y="4666739"/>
            <a:ext cx="3594807" cy="561873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2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8－11  补偿电</a:t>
            </a:r>
            <a:r>
              <a:rPr sz="2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桥</a:t>
            </a:r>
            <a:endParaRPr lang="en-US" altLang="en-US" sz="2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65"/>
          <p:cNvSpPr/>
          <p:nvPr/>
        </p:nvSpPr>
        <p:spPr>
          <a:xfrm>
            <a:off x="204282" y="1612866"/>
            <a:ext cx="11307362" cy="43164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algn="l" rtl="0" eaLnBrk="0">
              <a:lnSpc>
                <a:spcPts val="1300"/>
              </a:lnSpc>
            </a:pPr>
            <a:r>
              <a:rPr spc="-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. 实验目</a:t>
            </a:r>
            <a:r>
              <a:rPr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9560" algn="l" rtl="0" eaLnBrk="0">
              <a:lnSpc>
                <a:spcPts val="1210"/>
              </a:lnSpc>
              <a:spcBef>
                <a:spcPts val="465"/>
              </a:spcBef>
            </a:pP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 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热敏电阻的温度特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6225" algn="l" rtl="0" eaLnBrk="0">
              <a:lnSpc>
                <a:spcPts val="1300"/>
              </a:lnSpc>
              <a:spcBef>
                <a:spcPts val="460"/>
              </a:spcBef>
            </a:pP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实验原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37000"/>
              </a:lnSpc>
              <a:spcBef>
                <a:spcPts val="490"/>
              </a:spcBef>
            </a:pPr>
            <a:r>
              <a:rPr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热敏电阻的温度系数有正有负，因此分成两类: 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PTC</a:t>
            </a:r>
            <a:r>
              <a:rPr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热敏电阻(正温度系</a:t>
            </a:r>
            <a:r>
              <a:rPr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温度升  </a:t>
            </a:r>
            <a:r>
              <a:rPr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高而电阻值变大)与 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热敏电阻(负温度系数: 温度升高而电阻值变小)，一般 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  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敏电阻测量范围较宽，主要用于温度测量.而 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PTC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突变型热敏电阻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的温度测量范围较窄，</a:t>
            </a:r>
            <a:r>
              <a:rPr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一般用于恒温加热控制或温度开关，也可用于彩电中作为自动消磁元件，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有些功率 PTC 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也可以作为发热元件用，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PTC</a:t>
            </a:r>
            <a:r>
              <a:rPr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缓变型热敏电阻可用作温度补偿或做温度</a:t>
            </a:r>
            <a:r>
              <a:rPr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</a:t>
            </a:r>
            <a:r>
              <a:rPr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量。</a:t>
            </a:r>
            <a:endParaRPr lang="en-US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0000"/>
              </a:lnSpc>
            </a:pP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267970" algn="l" rtl="0" eaLnBrk="0">
              <a:lnSpc>
                <a:spcPct val="136000"/>
              </a:lnSpc>
              <a:spcBef>
                <a:spcPts val="0"/>
              </a:spcBef>
            </a:pP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lang="zh-CN" altLang="en-US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热敏电阻大都是用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Mn</a:t>
            </a:r>
            <a:r>
              <a:rPr lang="zh-CN" altLang="en-US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</a:t>
            </a:r>
            <a:r>
              <a:rPr lang="zh-CN" altLang="en-US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Ni</a:t>
            </a:r>
            <a:r>
              <a:rPr lang="zh-CN" altLang="en-US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Fe</a:t>
            </a:r>
            <a:r>
              <a:rPr lang="zh-CN" altLang="en-US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等过渡金属氧化物按一定比例混</a:t>
            </a:r>
            <a:r>
              <a:rPr lang="zh-CN" altLang="en-US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合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，采用陶  </a:t>
            </a:r>
            <a:r>
              <a:rPr lang="zh-CN" altLang="en-US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瓷工艺制备而成的，它们具有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型半导体的特性，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lang="zh-CN" altLang="en-US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热敏电阻具有体积小 </a:t>
            </a:r>
            <a:r>
              <a:rPr lang="zh-CN" altLang="en-US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质量轻 、 </a:t>
            </a:r>
            <a:r>
              <a:rPr lang="zh-CN" altLang="en-US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热惯性小 、工作寿命长 、价格便宜 、阻值大，不需考虑引线长度带</a:t>
            </a:r>
            <a:r>
              <a:rPr lang="zh-CN" altLang="en-US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的误差，以及适用  </a:t>
            </a:r>
            <a:r>
              <a:rPr lang="zh-CN" altLang="en-US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于远距离传输等优点，但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lang="zh-CN" altLang="en-US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热敏电阻也有线性度差、稳定性差、易老化、误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差较大、离 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散性大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互换性不好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等缺点，所以一般只适用于低精度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的温度测量，如－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 ~300 ℃ 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的低精</a:t>
            </a:r>
            <a:endParaRPr lang="zh-CN" altLang="en-US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1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470" y="346075"/>
            <a:ext cx="6163945" cy="470535"/>
          </a:xfrm>
          <a:prstGeom prst="rect">
            <a:avLst/>
          </a:prstGeom>
        </p:spPr>
      </p:pic>
      <p:sp>
        <p:nvSpPr>
          <p:cNvPr id="5" name="textbox 169"/>
          <p:cNvSpPr/>
          <p:nvPr>
            <p:custDataLst>
              <p:tags r:id="rId6"/>
            </p:custDataLst>
          </p:nvPr>
        </p:nvSpPr>
        <p:spPr>
          <a:xfrm>
            <a:off x="189230" y="325755"/>
            <a:ext cx="6195060" cy="5467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8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3000"/>
              </a:lnSpc>
              <a:spcBef>
                <a:spcPts val="5"/>
              </a:spcBef>
            </a:pPr>
            <a:r>
              <a:rPr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4  技能实</a:t>
            </a:r>
            <a:r>
              <a:rPr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训</a:t>
            </a:r>
            <a:endParaRPr lang="en-US" altLang="en-US" spc="3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172"/>
          <p:cNvSpPr/>
          <p:nvPr>
            <p:custDataLst>
              <p:tags r:id="rId7"/>
            </p:custDataLst>
          </p:nvPr>
        </p:nvSpPr>
        <p:spPr>
          <a:xfrm>
            <a:off x="204281" y="1007473"/>
            <a:ext cx="4768138" cy="470501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8. 4. 1  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热敏电阻温度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性实验</a:t>
            </a:r>
            <a:endParaRPr lang="en-US" altLang="en-US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1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86469" y="1389210"/>
            <a:ext cx="8839309" cy="88764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5" name="图片 4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76835" y="1939408"/>
            <a:ext cx="6287434" cy="2979183"/>
          </a:xfrm>
          <a:prstGeom prst="rect">
            <a:avLst/>
          </a:prstGeom>
        </p:spPr>
      </p:pic>
      <p:sp>
        <p:nvSpPr>
          <p:cNvPr id="3" name="textbox 181"/>
          <p:cNvSpPr/>
          <p:nvPr/>
        </p:nvSpPr>
        <p:spPr>
          <a:xfrm>
            <a:off x="776835" y="479522"/>
            <a:ext cx="9445199" cy="1806478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zh-CN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210"/>
              </a:lnSpc>
            </a:pPr>
            <a:r>
              <a:rPr lang="zh-CN" altLang="en-US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度测量，也可用于温度补偿、温度控制等各种电路中，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lang="zh-CN" altLang="en-US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阻温度特性实验原理如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3495" algn="l" rtl="0" eaLnBrk="0">
              <a:lnSpc>
                <a:spcPts val="1215"/>
              </a:lnSpc>
              <a:spcBef>
                <a:spcPts val="1475"/>
              </a:spcBef>
            </a:pP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3200" spc="-2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 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105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为恒压电源，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1600" spc="-2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altLang="en-US" sz="105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为采样电阻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可调节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</a:t>
            </a:r>
            <a:r>
              <a:rPr lang="zh-CN" altLang="en-US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计算公式 </a:t>
            </a:r>
            <a:r>
              <a:rPr lang="en-US" altLang="zh-CN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105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spc="-2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zh-CN" altLang="en-US" sz="16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.V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105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8000"/>
              </a:lnSpc>
            </a:pPr>
            <a:endParaRPr lang="zh-CN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35" algn="l" rtl="0" eaLnBrk="0">
              <a:lnSpc>
                <a:spcPts val="1210"/>
              </a:lnSpc>
            </a:pPr>
            <a:r>
              <a:rPr lang="zh-CN" altLang="en-US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105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spc="1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05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lang="zh-CN" altLang="en-US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热敏电阻.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1600" spc="1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05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活动触点到地的电</a:t>
            </a:r>
            <a:r>
              <a:rPr lang="zh-CN" altLang="en-US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阻部分作为采样电阻 </a:t>
            </a:r>
            <a:r>
              <a:rPr lang="en-US" altLang="zh-CN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2L</a:t>
            </a:r>
            <a:r>
              <a:rPr lang="zh-CN" altLang="en-US" sz="105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05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1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632138" y="728331"/>
            <a:ext cx="758283" cy="654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6834" y="5475035"/>
            <a:ext cx="609872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77670" algn="l" rtl="0" eaLnBrk="0">
              <a:lnSpc>
                <a:spcPts val="1375"/>
              </a:lnSpc>
            </a:pP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  </a:t>
            </a: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热敏电阻温度特性实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5" name="图片 4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77"/>
          <p:cNvSpPr/>
          <p:nvPr/>
        </p:nvSpPr>
        <p:spPr>
          <a:xfrm>
            <a:off x="354687" y="227480"/>
            <a:ext cx="4417699" cy="4050606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130" algn="l" rtl="0" eaLnBrk="0">
              <a:lnSpc>
                <a:spcPts val="1300"/>
              </a:lnSpc>
              <a:spcBef>
                <a:spcPts val="780"/>
              </a:spcBef>
            </a:pP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需用器件与单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970" algn="l" rtl="0" eaLnBrk="0">
              <a:lnSpc>
                <a:spcPct val="138000"/>
              </a:lnSpc>
              <a:spcBef>
                <a:spcPts val="480"/>
              </a:spcBef>
            </a:pP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机头双平行应变梁中的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热敏电阻 、加热器，显示面板中的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表(或电压</a:t>
            </a:r>
            <a:r>
              <a:rPr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、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±2 ~ ± 10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步进可调直流稳压电源 、－15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直流稳压电源，调理电路面板中传感器输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出单  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元中的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热敏电阻 、加热器，调理电路单元中的电桥 、数显万用表( 自备)。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6860" algn="l" rtl="0" eaLnBrk="0">
              <a:lnSpc>
                <a:spcPts val="1300"/>
              </a:lnSpc>
              <a:spcBef>
                <a:spcPts val="445"/>
              </a:spcBef>
            </a:pP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实验步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骤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4000"/>
              </a:lnSpc>
            </a:pPr>
            <a:endParaRPr lang="en-US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280035" algn="l" rtl="0" eaLnBrk="0">
              <a:lnSpc>
                <a:spcPct val="139000"/>
              </a:lnSpc>
              <a:spcBef>
                <a:spcPts val="0"/>
              </a:spcBef>
            </a:pPr>
            <a:r>
              <a:rPr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(1)用数显万用表的 20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 电阻挡测一下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热敏电阻在室温时的阻值，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是一个黑  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色(或蓝色或棕色) 圆珠状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元件，封装在双平行应变梁的上梁表面，加热器的阻值为 100 Ω 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左右，封装在双平行应变梁的上下梁之间，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热电阻室温阻值测量原理如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8－13 所示。</a:t>
            </a:r>
            <a:endParaRPr lang="en-US" altLang="en-US" sz="14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1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21741" y="1140522"/>
            <a:ext cx="6415572" cy="2575239"/>
          </a:xfrm>
          <a:prstGeom prst="rect">
            <a:avLst/>
          </a:prstGeom>
        </p:spPr>
      </p:pic>
      <p:sp>
        <p:nvSpPr>
          <p:cNvPr id="4" name="textbox 179"/>
          <p:cNvSpPr/>
          <p:nvPr>
            <p:custDataLst>
              <p:tags r:id="rId6"/>
            </p:custDataLst>
          </p:nvPr>
        </p:nvSpPr>
        <p:spPr>
          <a:xfrm>
            <a:off x="168640" y="4136092"/>
            <a:ext cx="4301307" cy="1705963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41000"/>
              </a:lnSpc>
            </a:pPr>
            <a:endParaRPr lang="en-US" altLang="en-US" sz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8765" algn="l" rtl="0" eaLnBrk="0">
              <a:lnSpc>
                <a:spcPct val="149000"/>
              </a:lnSpc>
              <a:spcBef>
                <a:spcPts val="0"/>
              </a:spcBef>
            </a:pP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(2)调节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热敏电阻使热电动势在室温时的输出为 100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 ± 2 ~ ± 10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步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进可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调直流稳压电源切换到 2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挡，按图 8－14 接线，将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 表切换开关切换到 2 V 挡，检查 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接线无误后闭合主电源开关，调节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sz="1200" spc="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9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表显示 100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mV。</a:t>
            </a:r>
            <a:endParaRPr lang="en-US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9947" y="4136092"/>
            <a:ext cx="609872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1635" algn="l" rtl="0" eaLnBrk="0">
              <a:lnSpc>
                <a:spcPts val="1375"/>
              </a:lnSpc>
            </a:pPr>
            <a:r>
              <a:rPr lang="zh-CN" altLang="en-US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 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800" spc="0" baseline="-11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热电阻室温阻值测量原</a:t>
            </a: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zh-CN" altLang="en-US" sz="1800" spc="6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1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096000" y="265568"/>
            <a:ext cx="5283087" cy="4289516"/>
          </a:xfrm>
          <a:prstGeom prst="rect">
            <a:avLst/>
          </a:prstGeom>
        </p:spPr>
      </p:pic>
      <p:pic>
        <p:nvPicPr>
          <p:cNvPr id="3" name="picture 1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04676" y="265569"/>
            <a:ext cx="5283087" cy="4289515"/>
          </a:xfrm>
          <a:prstGeom prst="rect">
            <a:avLst/>
          </a:prstGeom>
        </p:spPr>
      </p:pic>
      <p:sp>
        <p:nvSpPr>
          <p:cNvPr id="4" name="textbox 189"/>
          <p:cNvSpPr/>
          <p:nvPr/>
        </p:nvSpPr>
        <p:spPr>
          <a:xfrm>
            <a:off x="276954" y="4801329"/>
            <a:ext cx="5283088" cy="1452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12850" algn="l" rtl="0" eaLnBrk="0">
              <a:lnSpc>
                <a:spcPts val="1375"/>
              </a:lnSpc>
            </a:pPr>
            <a:r>
              <a:rPr sz="105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8－14  </a:t>
            </a:r>
            <a:r>
              <a:rPr sz="105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z="105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热敏电阻在室温时输出为 100 </a:t>
            </a:r>
            <a:r>
              <a:rPr sz="105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</a:t>
            </a:r>
            <a:r>
              <a:rPr sz="105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的接</a:t>
            </a:r>
            <a:r>
              <a:rPr sz="105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endParaRPr lang="en-US" altLang="en-US" sz="10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81305" algn="l" rtl="0" eaLnBrk="0">
              <a:lnSpc>
                <a:spcPct val="145000"/>
              </a:lnSpc>
              <a:spcBef>
                <a:spcPts val="255"/>
              </a:spcBef>
            </a:pPr>
            <a:r>
              <a:rPr sz="12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(3)将加热器连接到－15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2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稳压电源上，如图 8－15 所示，观察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2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2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表的显</a:t>
            </a:r>
            <a:r>
              <a:rPr sz="12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变化(大约 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~6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min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)，再将加热器电源去掉，如图 8－14 所示，再观察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表的显示变化，由此可见</a:t>
            </a:r>
            <a:r>
              <a:rPr sz="12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当温度升高时，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1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阻值减小，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1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升高，当温度下降时，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sz="11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阻值增大，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z="11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sz="8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低，实验完毕，</a:t>
            </a:r>
            <a:r>
              <a:rPr sz="12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关闭所有电源。</a:t>
            </a:r>
            <a:endParaRPr lang="en-US" altLang="en-US" sz="1200" spc="-1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92"/>
          <p:cNvSpPr/>
          <p:nvPr>
            <p:custDataLst>
              <p:tags r:id="rId7"/>
            </p:custDataLst>
          </p:nvPr>
        </p:nvSpPr>
        <p:spPr>
          <a:xfrm>
            <a:off x="7017193" y="4801329"/>
            <a:ext cx="3482079" cy="293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11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8－15  </a:t>
            </a:r>
            <a:r>
              <a:rPr sz="11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NTC</a:t>
            </a:r>
            <a:r>
              <a:rPr sz="11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热敏电阻受热时温度特性实验</a:t>
            </a:r>
            <a:r>
              <a:rPr sz="11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</a:t>
            </a:r>
            <a:r>
              <a:rPr sz="11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endParaRPr lang="en-US" altLang="en-US" sz="11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6358" y="1229791"/>
            <a:ext cx="5123088" cy="489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eaLnBrk="0">
              <a:lnSpc>
                <a:spcPct val="83000"/>
              </a:lnSpc>
            </a:pPr>
            <a:endParaRPr lang="zh-CN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2150" algn="l" rtl="0" eaLnBrk="0">
              <a:lnSpc>
                <a:spcPts val="1375"/>
              </a:lnSpc>
            </a:pPr>
            <a:r>
              <a:rPr lang="zh-CN" altLang="en-US"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  </a:t>
            </a:r>
            <a:r>
              <a:rPr lang="zh-CN" altLang="en-US"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热电偶测温</a:t>
            </a:r>
            <a:r>
              <a:rPr lang="zh-CN" altLang="en-US"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</a:t>
            </a:r>
            <a:endParaRPr lang="zh-CN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46000"/>
              </a:lnSpc>
              <a:spcBef>
                <a:spcPts val="325"/>
              </a:spcBef>
            </a:pP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本实验只是为了定性了解热电偶的热电动势现象，实验仪所配用的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电偶是由铜－康 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铜组成的简易热电偶，分度号为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，实验仪有两个热电偶，它们封装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在双平行应变梁上 、 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下梁的上 、下表面中，两个热电偶串联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连接，产生的热电动势为两者之和。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6860" algn="l" rtl="0" eaLnBrk="0">
              <a:lnSpc>
                <a:spcPts val="1300"/>
              </a:lnSpc>
              <a:spcBef>
                <a:spcPts val="400"/>
              </a:spcBef>
            </a:pP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需用器件与单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875" indent="264160" algn="l" rtl="0" eaLnBrk="0">
              <a:lnSpc>
                <a:spcPct val="130000"/>
              </a:lnSpc>
              <a:spcBef>
                <a:spcPts val="460"/>
              </a:spcBef>
            </a:pP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机头双平行应变梁中的热电偶 、加热器.显示面板中的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或电压表</a:t>
            </a:r>
            <a:r>
              <a:rPr lang="en-US" altLang="zh-CN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、－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 V </a:t>
            </a: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电源.调理电路面板中传感器输出单元中的热电偶 、加热器.调理电路单元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的差动放  </a:t>
            </a:r>
            <a:r>
              <a:rPr lang="zh-CN" altLang="en-US" sz="18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大器.室温温度计</a:t>
            </a:r>
            <a:r>
              <a:rPr lang="en-US" altLang="zh-CN" sz="18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自备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)。</a:t>
            </a:r>
            <a:endParaRPr lang="en-US" altLang="zh-CN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95"/>
          <p:cNvSpPr/>
          <p:nvPr>
            <p:custDataLst>
              <p:tags r:id="rId5"/>
            </p:custDataLst>
          </p:nvPr>
        </p:nvSpPr>
        <p:spPr>
          <a:xfrm>
            <a:off x="221954" y="208983"/>
            <a:ext cx="6554404" cy="662150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algn="l" rtl="0" eaLnBrk="0">
              <a:lnSpc>
                <a:spcPct val="92000"/>
              </a:lnSpc>
            </a:pPr>
            <a:r>
              <a:rPr sz="2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4. 2  热电偶的测温原理及</a:t>
            </a:r>
            <a:r>
              <a:rPr sz="2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现象实验</a:t>
            </a:r>
            <a:endParaRPr lang="en-US" altLang="en-US"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8000"/>
              </a:lnSpc>
            </a:pP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115" algn="l" rtl="0" eaLnBrk="0">
              <a:lnSpc>
                <a:spcPts val="1300"/>
              </a:lnSpc>
              <a:spcBef>
                <a:spcPts val="305"/>
              </a:spcBef>
            </a:pPr>
            <a:r>
              <a:rPr sz="14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. 实验目</a:t>
            </a:r>
            <a:r>
              <a:rPr sz="1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925" algn="l" rtl="0" eaLnBrk="0">
              <a:lnSpc>
                <a:spcPts val="1210"/>
              </a:lnSpc>
              <a:spcBef>
                <a:spcPts val="465"/>
              </a:spcBef>
            </a:pP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了解热电偶测温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5590" algn="l" rtl="0" eaLnBrk="0">
              <a:lnSpc>
                <a:spcPts val="1305"/>
              </a:lnSpc>
              <a:spcBef>
                <a:spcPts val="540"/>
              </a:spcBef>
            </a:pP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基本原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3685" algn="l" rtl="0" eaLnBrk="0">
              <a:lnSpc>
                <a:spcPct val="131000"/>
              </a:lnSpc>
              <a:spcBef>
                <a:spcPts val="475"/>
              </a:spcBef>
            </a:pP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1821 年德国物理学家赛贝克发现和证明了两种不同材料的导体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和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组成的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闭合回  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路中，当两个接点温度不相同时，回路中将产生电动势，这种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理现象称为热电效应(塞 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贝克效应)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45000"/>
              </a:lnSpc>
              <a:spcBef>
                <a:spcPts val="105"/>
              </a:spcBef>
            </a:pP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热电偶测温原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理是利用热电效应，如图 8－16 所示，热电偶是将 A 和 B 两种不同金属  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材料的一端焊接而成的，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和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称为热电极，焊接的一端是接触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场温度 T 的一端称为  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工作端或测量端，也称热端.处在温度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4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未焊接的一端称为自由端或参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端，也称冷端  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(接引线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用来连接测量仪表的两根导线，可与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和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是同样的材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，可以是与 A 和 B 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不同的材料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)，T 与 T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的温差愈大，热电偶的输出电动势愈大.温差为 0 时，热电偶的输 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出电动势为 0，因此，可以通过测热电动势大小来衡量温度的大小，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国际上，根据 A、B </a:t>
            </a:r>
            <a:r>
              <a:rPr sz="14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热电极材料的不同将热电偶分成若干分度号，并且每个分度号有相应的分度表即参考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4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温度为 0 ℃ 时的测量端温度与热电动势的对应关系表，可以通过测量热电偶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出的热电  </a:t>
            </a:r>
            <a:r>
              <a:rPr sz="14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动势再查分度表得到相应的温度值，热电偶可用来测量较高的温度，广泛应用在冶金 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化工和炼油行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1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8029173" y="411241"/>
            <a:ext cx="3368170" cy="818550"/>
          </a:xfrm>
          <a:prstGeom prst="rect">
            <a:avLst/>
          </a:prstGeom>
        </p:spPr>
      </p:pic>
      <p:sp>
        <p:nvSpPr>
          <p:cNvPr id="6" name="textbox 199"/>
          <p:cNvSpPr/>
          <p:nvPr>
            <p:custDataLst>
              <p:tags r:id="rId7"/>
            </p:custDataLst>
          </p:nvPr>
        </p:nvSpPr>
        <p:spPr>
          <a:xfrm>
            <a:off x="1311483" y="495005"/>
            <a:ext cx="3864673" cy="223451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ts val="1205"/>
              </a:lnSpc>
              <a:tabLst>
                <a:tab pos="2712720" algn="l"/>
              </a:tabLst>
            </a:pPr>
            <a:r>
              <a:rPr sz="1000" u="sng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	</a:t>
            </a:r>
            <a:endParaRPr lang="en-US" altLang="en-US" sz="1000" u="sng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577370"/>
            <a:ext cx="5421086" cy="4062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5590" algn="l" rtl="0" eaLnBrk="0">
              <a:lnSpc>
                <a:spcPts val="1300"/>
              </a:lnSpc>
              <a:spcBef>
                <a:spcPts val="500"/>
              </a:spcBef>
            </a:pPr>
            <a:r>
              <a:rPr lang="en-US" altLang="zh-CN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实验步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骤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zh-CN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9400" eaLnBrk="0">
              <a:lnSpc>
                <a:spcPct val="133000"/>
              </a:lnSpc>
              <a:spcBef>
                <a:spcPts val="0"/>
              </a:spcBef>
            </a:pP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热电偶无温差时将差动放大器调零，将电压表量程切换到 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挡，按图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  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意接线，检查接线无误后闭合主 、副电源开关，将差动放大器的增益电位器沿顺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针方  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向缓慢转到底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增益为 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101 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再逆时针回转一点点</a:t>
            </a:r>
            <a:r>
              <a:rPr lang="en-US" altLang="zh-CN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防止电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器的可调触点在极限端点 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位置接触不良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调节差动放大器的调零电位器，使电压表显示 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左右.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电压表量程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切换到 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挡继续调零，使电压表显示 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并记录下自备温度计所测的室温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0" baseline="-2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9400" algn="l" rtl="0" eaLnBrk="0">
              <a:lnSpc>
                <a:spcPct val="133000"/>
              </a:lnSpc>
              <a:spcBef>
                <a:spcPts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2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31973" y="1047081"/>
            <a:ext cx="6709683" cy="35676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00549" y="4959279"/>
            <a:ext cx="7013122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5895" algn="l" rtl="0" eaLnBrk="0">
              <a:lnSpc>
                <a:spcPts val="1375"/>
              </a:lnSpc>
              <a:spcBef>
                <a:spcPts val="250"/>
              </a:spcBef>
            </a:pPr>
            <a:r>
              <a:rPr lang="zh-CN" altLang="en-US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  </a:t>
            </a:r>
            <a:r>
              <a:rPr lang="zh-CN" altLang="en-US" sz="18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热电偶无温差时差动放大器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零接线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7176" y="644937"/>
            <a:ext cx="5143680" cy="2842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240" indent="276860" algn="l" rtl="0" eaLnBrk="0">
              <a:lnSpc>
                <a:spcPct val="149000"/>
              </a:lnSpc>
              <a:spcBef>
                <a:spcPts val="245"/>
              </a:spcBef>
            </a:pPr>
            <a:r>
              <a:rPr lang="en-US" altLang="zh-CN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将－</a:t>
            </a:r>
            <a:r>
              <a:rPr lang="en-US" altLang="zh-CN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直流电源接入加热器的一端，加热器的另一端接地，如图 </a:t>
            </a:r>
            <a:r>
              <a:rPr lang="en-US" altLang="zh-CN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 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zh-CN" altLang="en-US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观察电压表显示值的变化，待显示值稳定不变时记录电压表显示的电压</a:t>
            </a:r>
            <a:r>
              <a:rPr lang="zh-CN" altLang="en-US" sz="18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ꎮ 此电压值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为两个铜－康铜热电偶串联输出的经差动放大器放大 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倍后的热电动势。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2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400856" y="644937"/>
            <a:ext cx="6098720" cy="37959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68253" y="5007521"/>
            <a:ext cx="609600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47850" algn="l" rtl="0" eaLnBrk="0">
              <a:lnSpc>
                <a:spcPts val="1375"/>
              </a:lnSpc>
              <a:spcBef>
                <a:spcPts val="250"/>
              </a:spcBef>
            </a:pPr>
            <a:r>
              <a:rPr lang="zh-CN" altLang="en-US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  </a:t>
            </a:r>
            <a:r>
              <a:rPr lang="zh-CN" altLang="en-US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热电偶测温实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294" y="520710"/>
            <a:ext cx="11871159" cy="1224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" indent="278765" algn="l" rtl="0" eaLnBrk="0">
              <a:lnSpc>
                <a:spcPct val="154000"/>
              </a:lnSpc>
              <a:spcBef>
                <a:spcPts val="360"/>
              </a:spcBef>
            </a:pP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根据热电偶的热电动势与温度之间的关系式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T，T</a:t>
            </a:r>
            <a:r>
              <a:rPr lang="en-US" altLang="zh-CN" sz="16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E(T，T</a:t>
            </a:r>
            <a:r>
              <a:rPr lang="en-US" altLang="zh-CN" sz="16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E(T</a:t>
            </a:r>
            <a:r>
              <a:rPr lang="en-US" altLang="zh-CN" sz="16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2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计算热电动势，式中，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为热电偶的热端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作端或称测温端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温度.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为热电偶的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冷端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自由端即热电动势输出端</a:t>
            </a: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也就是室温.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zh-CN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0035" algn="l" rtl="0" eaLnBrk="0">
              <a:lnSpc>
                <a:spcPts val="1210"/>
              </a:lnSpc>
              <a:spcBef>
                <a:spcPts val="5"/>
              </a:spcBef>
            </a:pP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首先计算热端温度为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，冷端温度为室温时的热电动势</a:t>
            </a:r>
            <a:endParaRPr lang="zh-CN" altLang="en-US" sz="1800" spc="2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2294" y="2487876"/>
            <a:ext cx="11871159" cy="191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eaLnBrk="0">
              <a:lnSpc>
                <a:spcPct val="81000"/>
              </a:lnSpc>
            </a:pPr>
            <a:endParaRPr lang="zh-CN" altLang="en-US" sz="7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32940" algn="l" rtl="0" eaLnBrk="0">
              <a:lnSpc>
                <a:spcPct val="94000"/>
              </a:lnSpc>
            </a:pPr>
            <a:r>
              <a:rPr lang="en-US" altLang="zh-CN" sz="16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E(</a:t>
            </a:r>
            <a:r>
              <a:rPr lang="en-US" altLang="zh-CN" sz="16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6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4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6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 </a:t>
            </a:r>
            <a:r>
              <a:rPr lang="en-US" altLang="zh-CN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16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 (100 × 2)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875" algn="l" rtl="0" eaLnBrk="0">
              <a:lnSpc>
                <a:spcPts val="1855"/>
              </a:lnSpc>
            </a:pP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 </a:t>
            </a: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为差动放大器的放大倍数，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为热电偶个数。</a:t>
            </a:r>
            <a:endParaRPr lang="zh-CN" altLang="en-US"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145" indent="265430" algn="l" rtl="0" eaLnBrk="0">
              <a:lnSpc>
                <a:spcPct val="129000"/>
              </a:lnSpc>
              <a:spcBef>
                <a:spcPts val="585"/>
              </a:spcBef>
            </a:pPr>
            <a:r>
              <a:rPr lang="zh-CN" altLang="en-US" sz="18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然后，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根据表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得到热端温度为室温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温度计测得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冷端温度为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 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时的热电动 </a:t>
            </a: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-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136000"/>
              </a:lnSpc>
              <a:spcBef>
                <a:spcPts val="610"/>
              </a:spcBef>
            </a:pP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最后计算热端温度为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，冷端温度为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 </a:t>
            </a: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时的热电动势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T，T</a:t>
            </a:r>
            <a:r>
              <a:rPr lang="en-US" altLang="zh-CN" sz="16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E(T，T</a:t>
            </a:r>
            <a:r>
              <a:rPr lang="en-US" altLang="zh-CN" sz="16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</a:t>
            </a:r>
            <a:r>
              <a:rPr lang="zh-CN" altLang="en-US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根据计算结果，查表 </a:t>
            </a:r>
            <a:r>
              <a:rPr lang="en-US" altLang="zh-CN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8 5 </a:t>
            </a:r>
            <a:r>
              <a:rPr lang="zh-CN" altLang="en-US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得到所测温度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加热</a:t>
            </a:r>
            <a:r>
              <a:rPr lang="zh-CN" altLang="en-US" sz="18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功率较小，升温 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℃ 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 </a:t>
            </a:r>
            <a:r>
              <a:rPr lang="zh-CN" altLang="en-US" sz="1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</a:t>
            </a:r>
            <a:r>
              <a:rPr lang="zh-CN" altLang="en-US" sz="1800" spc="-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spc="-2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-2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0441" y="217417"/>
            <a:ext cx="8871285" cy="274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92810" algn="l" rtl="0" eaLnBrk="0">
              <a:lnSpc>
                <a:spcPts val="1435"/>
              </a:lnSpc>
              <a:spcBef>
                <a:spcPts val="5"/>
              </a:spcBef>
            </a:pP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</a:t>
            </a:r>
            <a:r>
              <a:rPr lang="en-US" altLang="zh-CN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 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铜－康铜热电偶分度表</a:t>
            </a:r>
            <a:r>
              <a:rPr lang="en-US" altLang="zh-CN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自由端温度为 </a:t>
            </a:r>
            <a:r>
              <a:rPr lang="en-US" altLang="zh-CN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 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mV 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对应值</a:t>
            </a:r>
            <a:r>
              <a:rPr lang="en-US" altLang="zh-CN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table 210"/>
          <p:cNvGraphicFramePr>
            <a:graphicFrameLocks noGrp="1"/>
          </p:cNvGraphicFramePr>
          <p:nvPr/>
        </p:nvGraphicFramePr>
        <p:xfrm>
          <a:off x="1231676" y="501406"/>
          <a:ext cx="8871284" cy="5742176"/>
        </p:xfrm>
        <a:graphic>
          <a:graphicData uri="http://schemas.openxmlformats.org/drawingml/2006/table">
            <a:tbl>
              <a:tblPr/>
              <a:tblGrid>
                <a:gridCol w="862502"/>
                <a:gridCol w="829955"/>
                <a:gridCol w="812596"/>
                <a:gridCol w="814764"/>
                <a:gridCol w="810425"/>
                <a:gridCol w="810425"/>
                <a:gridCol w="814764"/>
                <a:gridCol w="806087"/>
                <a:gridCol w="812596"/>
                <a:gridCol w="814764"/>
                <a:gridCol w="682406"/>
              </a:tblGrid>
              <a:tr h="363102">
                <a:tc gridSpan="2"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493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8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分度号 :</a:t>
                      </a: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r" rtl="0" eaLnBrk="0">
                        <a:lnSpc>
                          <a:spcPts val="995"/>
                        </a:lnSpc>
                        <a:spcBef>
                          <a:spcPts val="5"/>
                        </a:spcBef>
                      </a:pP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 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自由端温度 0 ℃ )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>
                      <a:noFill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 rowSpan="2"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59055" indent="27305" algn="l" rtl="0" eaLnBrk="0">
                        <a:lnSpc>
                          <a:spcPct val="132000"/>
                        </a:lnSpc>
                        <a:spcBef>
                          <a:spcPts val="0"/>
                        </a:spcBef>
                      </a:pPr>
                      <a:r>
                        <a:rPr sz="80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工作</a:t>
                      </a:r>
                      <a:r>
                        <a:rPr sz="8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端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sz="8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温度/</a:t>
                      </a: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℃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5900" algn="l" rtl="0" eaLnBrk="0">
                        <a:lnSpc>
                          <a:spcPct val="85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2098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3360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336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0185" algn="l" rtl="0" eaLnBrk="0">
                        <a:lnSpc>
                          <a:spcPct val="84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3360" algn="l" rtl="0" eaLnBrk="0">
                        <a:lnSpc>
                          <a:spcPct val="86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14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1455" algn="l" rtl="0" eaLnBrk="0">
                        <a:lnSpc>
                          <a:spcPct val="83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6535" algn="l" rtl="0" eaLnBrk="0">
                        <a:lnSpc>
                          <a:spcPct val="85000"/>
                        </a:lnSpc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7145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 vMerge="1"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3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2009775" algn="l" rtl="0" eaLnBrk="0">
                        <a:lnSpc>
                          <a:spcPts val="1035"/>
                        </a:lnSpc>
                        <a:spcBef>
                          <a:spcPts val="5"/>
                        </a:spcBef>
                      </a:pPr>
                      <a:r>
                        <a:rPr sz="80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热电动势</a:t>
                      </a:r>
                      <a:r>
                        <a:rPr sz="80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mV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70815" algn="l" rtl="0" eaLnBrk="0">
                        <a:lnSpc>
                          <a:spcPts val="101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－1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38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4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175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45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49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534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175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5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921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6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08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646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239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68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3048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72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8120" algn="l" rtl="0" eaLnBrk="0">
                        <a:lnSpc>
                          <a:spcPts val="950"/>
                        </a:lnSpc>
                        <a:spcBef>
                          <a:spcPts val="0"/>
                        </a:spcBef>
                      </a:pPr>
                      <a:r>
                        <a:rPr sz="6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556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00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03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175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0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ts val="770"/>
                        </a:lnSpc>
                        <a:spcBef>
                          <a:spcPts val="5"/>
                        </a:spcBef>
                      </a:pPr>
                      <a:r>
                        <a:rPr sz="6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 1 16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154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175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19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69215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2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048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2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7239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3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3048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－0. 3</a:t>
                      </a: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198120" algn="l" rtl="0" eaLnBrk="0">
                        <a:lnSpc>
                          <a:spcPts val="755"/>
                        </a:lnSpc>
                        <a:spcBef>
                          <a:spcPts val="0"/>
                        </a:spcBef>
                      </a:pPr>
                      <a:r>
                        <a:rPr sz="6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541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0. 00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0. 03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0. 07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0. 1 1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0. 15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0. 19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0. 23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0. 273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0. 31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032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0. 351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1082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54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0. 391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0. 43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0. 47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0. 51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0. 54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0. 58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0. 62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0. 66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0. 70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032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0. 74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541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0. 78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0. 83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0. 87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0. 91</a:t>
                      </a:r>
                      <a:r>
                        <a:rPr sz="7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0. 951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0. 99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22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1. 03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049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1. 0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73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ts val="765"/>
                        </a:lnSpc>
                        <a:spcBef>
                          <a:spcPts val="0"/>
                        </a:spcBef>
                      </a:pPr>
                      <a:r>
                        <a:rPr sz="6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1. 1</a:t>
                      </a:r>
                      <a:r>
                        <a:rPr sz="6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 14</a:t>
                      </a:r>
                      <a:endParaRPr lang="en-US" altLang="en-US" sz="6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9850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155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32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493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196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1. 23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12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1. 27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94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1. 3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20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1. 36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1. 40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22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1. 44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049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1. 48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1. 52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985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1. 56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9939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493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1. 61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1. 65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12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1. 69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1. 73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85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1. 78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94000"/>
                        </a:lnSpc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1. 8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22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922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</a:t>
                      </a: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65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049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7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1. 907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1176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1. 95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985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1. 99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60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2. 03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2. 07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2. 1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2. 16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2. 20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2. 25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69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2. 29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2. 33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2. 38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096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2. 42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9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60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2. 46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7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2. 51 </a:t>
                      </a:r>
                      <a:r>
                        <a:rPr sz="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7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2. 55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2. 59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2. 643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2. 68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695" algn="l" rtl="0" eaLnBrk="0">
                        <a:lnSpc>
                          <a:spcPct val="85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2. 7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2. 77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2. 81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096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2. 86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066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604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2. 908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2. 95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2. 99</a:t>
                      </a: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3. 04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3. 08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4140" algn="l" rtl="0" eaLnBrk="0">
                        <a:lnSpc>
                          <a:spcPct val="85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3. 13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3. 17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5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3. 22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414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3. 26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2230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3. 31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447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731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3. 35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3. 40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3505" algn="l" rtl="0" eaLnBrk="0">
                        <a:lnSpc>
                          <a:spcPct val="85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3. 447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3. 49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3. 53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414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3. 58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160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3. 63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87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3. 67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4140" algn="l" rtl="0" eaLnBrk="0">
                        <a:lnSpc>
                          <a:spcPct val="85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3. 72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0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62230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3. 767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2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201295" algn="l" rtl="0" eaLnBrk="0">
                        <a:lnSpc>
                          <a:spcPct val="86000"/>
                        </a:lnSpc>
                      </a:pPr>
                      <a:r>
                        <a:rPr sz="8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r>
                        <a:rPr sz="8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731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3. 81</a:t>
                      </a: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7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3. 85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350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3. 90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6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7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3. 95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2235" algn="l" rtl="0" eaLnBrk="0">
                        <a:lnSpc>
                          <a:spcPct val="86000"/>
                        </a:lnSpc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3. 99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4. 04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7790" algn="l" rtl="0" eaLnBrk="0">
                        <a:lnSpc>
                          <a:spcPct val="86000"/>
                        </a:lnSpc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4. 09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4. 13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4. 18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5905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4. 23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086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8224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00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414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4. 27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4. 32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4. 37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4. 41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8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4. 46</a:t>
                      </a: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5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3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4. 512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7790" algn="l" rtl="0" eaLnBrk="0">
                        <a:lnSpc>
                          <a:spcPct val="87000"/>
                        </a:lnSpc>
                      </a:pPr>
                      <a:r>
                        <a:rPr sz="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4. 559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9906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4. 60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7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10096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4. 65</a:t>
                      </a:r>
                      <a:r>
                        <a:rPr sz="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</a:pPr>
                      <a:endParaRPr lang="en-US" altLang="en-US" sz="4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59055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4. 70</a:t>
                      </a:r>
                      <a:r>
                        <a:rPr sz="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MS Gothic" panose="020B0609070205080204" charset="-128"/>
                        </a:rPr>
                        <a:t>1</a:t>
                      </a:r>
                      <a:endParaRPr lang="en-US" altLang="en-US" sz="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E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213"/>
          <p:cNvSpPr/>
          <p:nvPr>
            <p:custDataLst>
              <p:tags r:id="rId5"/>
            </p:custDataLst>
          </p:nvPr>
        </p:nvSpPr>
        <p:spPr>
          <a:xfrm>
            <a:off x="1239820" y="6213373"/>
            <a:ext cx="8870209" cy="6279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23000"/>
              </a:lnSpc>
            </a:pPr>
            <a:r>
              <a:rPr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(4)将加热器的－15 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电源断开，观察电压表显示值是否下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降，实验完毕，关闭所有 </a:t>
            </a:r>
            <a:r>
              <a:rPr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电源。</a:t>
            </a:r>
            <a:endParaRPr lang="en-US" altLang="en-US" sz="1000" spc="-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5" name="图片 4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16"/>
          <p:cNvSpPr/>
          <p:nvPr/>
        </p:nvSpPr>
        <p:spPr>
          <a:xfrm>
            <a:off x="6096000" y="1252590"/>
            <a:ext cx="5518484" cy="4089328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marL="280035" algn="l" rtl="0" eaLnBrk="0">
              <a:lnSpc>
                <a:spcPts val="1210"/>
              </a:lnSpc>
              <a:spcBef>
                <a:spcPts val="990"/>
              </a:spcBef>
            </a:pPr>
            <a:r>
              <a:rPr sz="1400"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热电效应涉及以下几个相关概念</a:t>
            </a: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algn="l" rtl="0" eaLnBrk="0">
              <a:lnSpc>
                <a:spcPts val="1210"/>
              </a:lnSpc>
              <a:spcBef>
                <a:spcPts val="575"/>
              </a:spcBef>
            </a:pP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(1)热电极 : 闭合回路中的导体或半导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 A、B。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algn="l" rtl="0" eaLnBrk="0">
              <a:lnSpc>
                <a:spcPts val="1210"/>
              </a:lnSpc>
              <a:spcBef>
                <a:spcPts val="585"/>
              </a:spcBef>
            </a:pP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(2)热电偶 : 闭合回路中的导体或半导体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的组合。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algn="l" rtl="0" eaLnBrk="0">
              <a:lnSpc>
                <a:spcPct val="98000"/>
              </a:lnSpc>
              <a:spcBef>
                <a:spcPts val="630"/>
              </a:spcBef>
            </a:pP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(3)工作端 : 两个接点中温度高的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algn="l" rtl="0" eaLnBrk="0">
              <a:lnSpc>
                <a:spcPct val="98000"/>
              </a:lnSpc>
              <a:spcBef>
                <a:spcPts val="605"/>
              </a:spcBef>
            </a:pP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(4)参比端 : 两个接点中温度低的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algn="l" rtl="0" eaLnBrk="0">
              <a:lnSpc>
                <a:spcPts val="1210"/>
              </a:lnSpc>
              <a:spcBef>
                <a:spcPts val="575"/>
              </a:spcBef>
            </a:pP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(5)热电动势 : </a:t>
            </a:r>
            <a:r>
              <a:rPr sz="1400"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两导体的接触电势和单一导体的温差电势</a:t>
            </a:r>
            <a:r>
              <a:rPr sz="1400" spc="1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sz="14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7"/>
          <p:cNvSpPr/>
          <p:nvPr>
            <p:custDataLst>
              <p:tags r:id="rId5"/>
            </p:custDataLst>
          </p:nvPr>
        </p:nvSpPr>
        <p:spPr>
          <a:xfrm>
            <a:off x="250540" y="874805"/>
            <a:ext cx="5253354" cy="13665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6065" algn="l" rtl="0" eaLnBrk="0">
              <a:lnSpc>
                <a:spcPct val="137000"/>
              </a:lnSpc>
            </a:pP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热电偶是工程上应用广泛的温度传感器，它具有构造简单 、使用方便 、准确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 、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热惯性小 、稳定性及复现性好 、温度测量范围宽的特点，适用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信号的远传 、 自动记录 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和集中控制等，在温度测量领域中占有重要的地位，热电偶的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本工作原理是热电效应，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即将温度变化转换为热电势变化。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91000"/>
              </a:lnSpc>
            </a:pP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algn="l" rtl="0" eaLnBrk="0">
              <a:lnSpc>
                <a:spcPct val="92000"/>
              </a:lnSpc>
              <a:spcBef>
                <a:spcPts val="5"/>
              </a:spcBef>
            </a:pPr>
            <a:r>
              <a:rPr sz="12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1 . 1  热电</a:t>
            </a:r>
            <a:r>
              <a:rPr sz="12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8"/>
          <p:cNvSpPr/>
          <p:nvPr>
            <p:custDataLst>
              <p:tags r:id="rId6"/>
            </p:custDataLst>
          </p:nvPr>
        </p:nvSpPr>
        <p:spPr>
          <a:xfrm>
            <a:off x="248580" y="2436194"/>
            <a:ext cx="5205729" cy="8610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970" algn="l" rtl="0" eaLnBrk="0">
              <a:lnSpc>
                <a:spcPct val="137000"/>
              </a:lnSpc>
            </a:pP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热电偶结构如图 8－1 所示，以两种不同性质的导体或半导体材</a:t>
            </a:r>
            <a:r>
              <a:rPr sz="10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A、B 串接成一个闭 合回路，如果两导体的两个接合点处的温度不同，即 T ≠ T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则在两导体间产生热电势，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也称热电动势，常用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2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)表示，同时在回路中有一定大小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的电流，这种现象称为 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电效应。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693642" y="3414202"/>
            <a:ext cx="2311882" cy="868807"/>
          </a:xfrm>
          <a:prstGeom prst="rect">
            <a:avLst/>
          </a:prstGeom>
        </p:spPr>
      </p:pic>
      <p:pic>
        <p:nvPicPr>
          <p:cNvPr id="8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810" y="366395"/>
            <a:ext cx="5184775" cy="294640"/>
          </a:xfrm>
          <a:prstGeom prst="rect">
            <a:avLst/>
          </a:prstGeom>
        </p:spPr>
      </p:pic>
      <p:sp>
        <p:nvSpPr>
          <p:cNvPr id="9" name="textbox 22"/>
          <p:cNvSpPr/>
          <p:nvPr>
            <p:custDataLst>
              <p:tags r:id="rId9"/>
            </p:custDataLst>
          </p:nvPr>
        </p:nvSpPr>
        <p:spPr>
          <a:xfrm>
            <a:off x="245110" y="353695"/>
            <a:ext cx="5210175" cy="342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5000"/>
              </a:lnSpc>
              <a:spcBef>
                <a:spcPts val="5"/>
              </a:spcBef>
            </a:pPr>
            <a:r>
              <a:rPr sz="1300" spc="1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1  热电偶传感器的工作原</a:t>
            </a:r>
            <a:r>
              <a:rPr sz="13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endParaRPr lang="en-US" altLang="en-US" sz="1300" spc="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-496020" y="4216444"/>
            <a:ext cx="5184470" cy="356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eaLnBrk="0">
              <a:lnSpc>
                <a:spcPct val="83000"/>
              </a:lnSpc>
            </a:pPr>
            <a:endParaRPr lang="zh-CN" altLang="en-US" sz="7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05660" algn="l" rtl="0" eaLnBrk="0">
              <a:lnSpc>
                <a:spcPts val="1375"/>
              </a:lnSpc>
            </a:pPr>
            <a:r>
              <a:rPr lang="zh-CN" altLang="en-US"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 </a:t>
            </a:r>
            <a:r>
              <a:rPr lang="zh-CN" altLang="en-US" sz="16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</a:t>
            </a:r>
            <a:r>
              <a:rPr lang="zh-CN" altLang="en-US" sz="16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偶</a:t>
            </a:r>
            <a:r>
              <a:rPr lang="zh-CN" altLang="en-US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</a:t>
            </a:r>
            <a:endParaRPr lang="zh-CN" altLang="en-US" sz="16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2" name="picture 2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25873" y="279798"/>
            <a:ext cx="2858710" cy="554391"/>
          </a:xfrm>
          <a:prstGeom prst="rect">
            <a:avLst/>
          </a:prstGeom>
        </p:spPr>
      </p:pic>
      <p:sp>
        <p:nvSpPr>
          <p:cNvPr id="3" name="textbox 212"/>
          <p:cNvSpPr/>
          <p:nvPr/>
        </p:nvSpPr>
        <p:spPr>
          <a:xfrm>
            <a:off x="527436" y="1118936"/>
            <a:ext cx="10734122" cy="462012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6350" algn="l" rtl="0" eaLnBrk="0">
              <a:lnSpc>
                <a:spcPct val="143000"/>
              </a:lnSpc>
            </a:pPr>
            <a:r>
              <a:rPr sz="16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热电偶是工程上应用广泛的温度传感器，在温度测量中占有重要的地位，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具有构造 </a:t>
            </a:r>
            <a:r>
              <a:rPr sz="16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简单，使用方便，准确度高，热惯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性小，稳定性及复现性好，温度测量范围宽，适用于 </a:t>
            </a:r>
            <a:r>
              <a:rPr sz="16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信号的远传 、 自动记录和集中控制等优点，热电偶的基本工 作原理是热电效应</a:t>
            </a:r>
            <a:r>
              <a:rPr sz="16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将两种 </a:t>
            </a:r>
            <a:r>
              <a:rPr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不同性质的导体或半导体材料 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串接成 一个闭合回路，</a:t>
            </a:r>
            <a:r>
              <a:rPr sz="1600"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如果两导体的两个接合点</a:t>
            </a:r>
            <a:r>
              <a:rPr sz="1600" spc="1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</a:t>
            </a:r>
            <a:r>
              <a:rPr sz="16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16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温度不同，即 </a:t>
            </a:r>
            <a:r>
              <a:rPr lang="en-US" altLang="zh-CN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6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≠ </a:t>
            </a:r>
            <a:r>
              <a:rPr lang="en-US" altLang="zh-CN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4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则两导体间产生热电势，也称热电动势，常用 </a:t>
            </a:r>
            <a:r>
              <a:rPr lang="en-US" altLang="zh-CN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4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lang="zh-CN" altLang="en-US"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6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T，T</a:t>
            </a:r>
            <a:r>
              <a:rPr lang="en-US" altLang="zh-CN" sz="14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表示，</a:t>
            </a:r>
            <a:r>
              <a:rPr lang="zh-CN" altLang="en-US" sz="16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同时回路中有 一定大小的电流，这种现象称为热电效应，即将温度变化转换为热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电势变 </a:t>
            </a:r>
            <a:r>
              <a:rPr lang="zh-CN" altLang="en-US" sz="16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化，热电偶的基本定律有 </a:t>
            </a:r>
            <a:r>
              <a:rPr lang="en-US" altLang="zh-CN" sz="16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zh-CN" altLang="en-US" sz="16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 间导体定律 、参考电极定律</a:t>
            </a:r>
            <a:r>
              <a:rPr lang="en-US" altLang="zh-CN" sz="16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6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标准电极定律</a:t>
            </a:r>
            <a:r>
              <a:rPr lang="en-US" altLang="zh-CN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和中间温度 </a:t>
            </a:r>
            <a:r>
              <a:rPr lang="zh-CN" altLang="en-US" sz="16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定律。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lang="zh-CN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10" indent="280035" algn="l" rtl="0" eaLnBrk="0">
              <a:lnSpc>
                <a:spcPct val="140000"/>
              </a:lnSpc>
              <a:spcBef>
                <a:spcPts val="5"/>
              </a:spcBef>
            </a:pPr>
            <a:r>
              <a:rPr lang="zh-CN" altLang="en-US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当热电偶材料选定以后，热电势只与热端和冷端温度有关，因此，只有当冷端温</a:t>
            </a:r>
            <a:r>
              <a:rPr lang="zh-CN" altLang="en-US" sz="16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6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恒定时，热电偶的热电势和热端温度才有单值的函数关系，此外，热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电偶的分度表和显 </a:t>
            </a:r>
            <a:r>
              <a:rPr lang="zh-CN" altLang="en-US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示仪表是以冷端温度为 </a:t>
            </a:r>
            <a:r>
              <a:rPr lang="en-US" altLang="zh-CN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 </a:t>
            </a:r>
            <a:r>
              <a:rPr lang="zh-CN" altLang="en-US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作为基准进行分度的，而在实际使用过程</a:t>
            </a:r>
            <a:r>
              <a:rPr lang="zh-CN" altLang="en-US" sz="16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，冷端温度通常 </a:t>
            </a:r>
            <a:r>
              <a:rPr lang="zh-CN" altLang="en-US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不为 </a:t>
            </a:r>
            <a:r>
              <a:rPr lang="en-US" altLang="zh-CN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℃，</a:t>
            </a:r>
            <a:r>
              <a:rPr lang="zh-CN" altLang="en-US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而且往往是波动的，所以必须对冷端温度进行处</a:t>
            </a:r>
            <a:r>
              <a:rPr lang="zh-CN" altLang="en-US" sz="16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，消除冷端温度的影响，</a:t>
            </a:r>
            <a:r>
              <a:rPr lang="zh-CN" altLang="en-US" sz="16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热电偶的冷端补偿方法主要有补偿导线法 、冷端温度修正法 、冷端恒温法 、 电</a:t>
            </a:r>
            <a:r>
              <a:rPr lang="zh-CN" altLang="en-US"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桥</a:t>
            </a:r>
            <a:r>
              <a:rPr lang="zh-CN" altLang="en-US"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补偿 </a:t>
            </a:r>
            <a:r>
              <a:rPr lang="zh-CN" altLang="en-US" sz="16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法等。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9240" algn="l" rtl="0" eaLnBrk="0">
              <a:lnSpc>
                <a:spcPct val="139000"/>
              </a:lnSpc>
            </a:pP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218"/>
          <p:cNvSpPr/>
          <p:nvPr/>
        </p:nvSpPr>
        <p:spPr>
          <a:xfrm>
            <a:off x="554021" y="1298488"/>
            <a:ext cx="10242316" cy="426102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40000"/>
              </a:lnSpc>
            </a:pPr>
            <a:r>
              <a:rPr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在工业生产过程中 ，为了有效地进行生产操作 ，需要对有关参数如温度 、压力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、流 </a:t>
            </a: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量等进行自动检测，冶金生产过程中的特点是工艺过程连续且大部分在高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中进行 ，如 </a:t>
            </a: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高炉冶炼中必须控制热风温度才有利于生产操作，平炉 、转炉冶炼过程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都必须正确掌 </a:t>
            </a: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握熔池温度才能快速冶炼 、降低能耗 、延长炉龄 、增加产量，随时掌握加热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、轧制全过 </a:t>
            </a: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程中的钢材表面和中心温度 ，才能保证轧件质量和强度等重要指标合格.冶金生产中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用的热处理炉 、电阻炉以及燃油或燃气的加热炉 ，都应严格控制炉温 ，才能保</a:t>
            </a:r>
            <a:r>
              <a:rPr sz="14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证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产品质 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 ，提高产量和降低成本，因此 ，温度测量在冶金生产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过程各个部分都是必不可少的。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225" indent="262890" algn="l" rtl="0" eaLnBrk="0">
              <a:lnSpc>
                <a:spcPct val="124000"/>
              </a:lnSpc>
              <a:spcBef>
                <a:spcPts val="530"/>
              </a:spcBef>
            </a:pPr>
            <a:r>
              <a:rPr sz="14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测量温度的方法很多 ，通常分为两大类 : 凡感温元件与被测介质直接</a:t>
            </a:r>
            <a:r>
              <a:rPr sz="14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触者称接触 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法测温，凡感温元件与被测介质不相接触者称非接触法测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780" indent="260985" algn="l" rtl="0" eaLnBrk="0">
              <a:lnSpc>
                <a:spcPct val="124000"/>
              </a:lnSpc>
              <a:spcBef>
                <a:spcPts val="545"/>
              </a:spcBef>
            </a:pP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接触法测温仪表有膨胀式温度计 ，压力表式温度计 ，电阻温度计 ，热电偶温度计等，非接触法测温仪表有光学高温计 、全辐射高温计 、红外测温计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、红外比值温度计等。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1000"/>
              </a:lnSpc>
            </a:pPr>
            <a:endParaRPr lang="en-US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 indent="270510" algn="l" rtl="0" eaLnBrk="0">
              <a:lnSpc>
                <a:spcPct val="124000"/>
              </a:lnSpc>
              <a:spcBef>
                <a:spcPts val="0"/>
              </a:spcBef>
            </a:pPr>
            <a:r>
              <a:rPr sz="14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冶金生产过程中的某些特殊条件下 ，用普通热电偶测温不能满足要求 ，而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要用一 些 </a:t>
            </a:r>
            <a:r>
              <a:rPr sz="14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专用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热电偶。</a:t>
            </a:r>
            <a:endParaRPr lang="en-US" altLang="en-US" sz="14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2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54021" y="638187"/>
            <a:ext cx="2582379" cy="500802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220"/>
          <p:cNvSpPr/>
          <p:nvPr/>
        </p:nvSpPr>
        <p:spPr>
          <a:xfrm>
            <a:off x="1703184" y="2460331"/>
            <a:ext cx="8403342" cy="4261311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0795" algn="l" rtl="0" eaLnBrk="0">
              <a:lnSpc>
                <a:spcPct val="130000"/>
              </a:lnSpc>
            </a:pPr>
            <a:r>
              <a:rPr sz="2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什么是金属导体的热电效应? </a:t>
            </a:r>
            <a:r>
              <a:rPr sz="2000" spc="2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试说</a:t>
            </a:r>
            <a:r>
              <a:rPr sz="2000" spc="1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</a:t>
            </a:r>
            <a:r>
              <a:rPr sz="20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热电偶的测温原理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sz="2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0795" algn="l" rtl="0" eaLnBrk="0">
              <a:lnSpc>
                <a:spcPct val="130000"/>
              </a:lnSpc>
            </a:pPr>
            <a:r>
              <a:rPr sz="2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简述热电偶的几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个重要定律，并分别说明它们的实用价值，</a:t>
            </a:r>
            <a:endParaRPr lang="en-US" sz="2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10795" algn="l" rtl="0" eaLnBrk="0">
              <a:lnSpc>
                <a:spcPct val="130000"/>
              </a:lnSpc>
            </a:pPr>
            <a:r>
              <a:rPr sz="2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简述补偿导线法补偿原</a:t>
            </a:r>
            <a:r>
              <a:rPr sz="2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理。</a:t>
            </a:r>
            <a:endParaRPr lang="en-US" altLang="en-US" sz="20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23"/>
          <p:cNvSpPr/>
          <p:nvPr>
            <p:custDataLst>
              <p:tags r:id="rId5"/>
            </p:custDataLst>
          </p:nvPr>
        </p:nvSpPr>
        <p:spPr>
          <a:xfrm>
            <a:off x="1703184" y="3849058"/>
            <a:ext cx="5911090" cy="52591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210"/>
              </a:lnSpc>
            </a:pPr>
            <a:r>
              <a:rPr sz="2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热电偶在使用时为什么要连</a:t>
            </a:r>
            <a:r>
              <a:rPr sz="2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</a:t>
            </a:r>
            <a:r>
              <a:rPr sz="2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补偿导线?</a:t>
            </a:r>
            <a:endParaRPr lang="en-US" altLang="en-US" sz="2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2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49949" y="421126"/>
            <a:ext cx="2510723" cy="413063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0451" y="539234"/>
            <a:ext cx="6096000" cy="2027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algn="l" rtl="0" eaLnBrk="0">
              <a:lnSpc>
                <a:spcPts val="1305"/>
              </a:lnSpc>
              <a:spcBef>
                <a:spcPts val="605"/>
              </a:spcBef>
            </a:pPr>
            <a:r>
              <a:rPr lang="en-US" altLang="zh-CN" sz="1800" spc="-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1 . </a:t>
            </a:r>
            <a:r>
              <a:rPr lang="zh-CN" altLang="en-US" sz="1800" spc="-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接触电</a:t>
            </a:r>
            <a:r>
              <a:rPr lang="zh-CN" altLang="en-US" sz="18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6700" algn="l" rtl="0" eaLnBrk="0">
              <a:lnSpc>
                <a:spcPct val="126000"/>
              </a:lnSpc>
              <a:spcBef>
                <a:spcPts val="470"/>
              </a:spcBef>
            </a:pPr>
            <a:r>
              <a:rPr lang="zh-CN" altLang="en-US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产生接触电势的主要原因 </a:t>
            </a:r>
            <a:r>
              <a:rPr lang="en-US" altLang="zh-CN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zh-CN" altLang="en-US" sz="18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不同材料具有不同的自由电子密度，两种不同材料的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 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体接触时，接触面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会发生电子扩散。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7000"/>
              </a:lnSpc>
            </a:pPr>
            <a:endParaRPr lang="zh-CN" altLang="en-US" sz="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290" algn="l" rtl="0" eaLnBrk="0">
              <a:lnSpc>
                <a:spcPct val="96000"/>
              </a:lnSpc>
              <a:spcBef>
                <a:spcPts val="0"/>
              </a:spcBef>
            </a:pP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当扩散达到动态平衡时，在接触区形成稳定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的电位，称为接触电势，表示为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19"/>
          <p:cNvSpPr/>
          <p:nvPr>
            <p:custDataLst>
              <p:tags r:id="rId5"/>
            </p:custDataLst>
          </p:nvPr>
        </p:nvSpPr>
        <p:spPr>
          <a:xfrm>
            <a:off x="689344" y="3033870"/>
            <a:ext cx="5406656" cy="17644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050" indent="-6350" eaLnBrk="0">
              <a:lnSpc>
                <a:spcPct val="143000"/>
              </a:lnSpc>
            </a:pPr>
            <a:r>
              <a:rPr sz="16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式中，k 为玻尔兹曼常数，k＝1. 38 × 10</a:t>
            </a:r>
            <a:r>
              <a:rPr sz="1400" spc="-70" baseline="5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－23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</a:t>
            </a:r>
            <a:r>
              <a:rPr sz="16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16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6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为接点处的温度，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6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为电子电荷，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6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 1. 6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 10</a:t>
            </a:r>
            <a:r>
              <a:rPr sz="1400" spc="-10" baseline="5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－19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C，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分别为导体 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1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的电子密度</a:t>
            </a:r>
            <a:r>
              <a:rPr sz="16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 </a:t>
            </a:r>
            <a:r>
              <a:rPr lang="en-US" altLang="zh-CN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altLang="zh-CN"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en-US" altLang="zh-CN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altLang="zh-CN" sz="14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altLang="zh-CN"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 </a:t>
            </a:r>
            <a:r>
              <a:rPr lang="en-US" altLang="zh-CN" sz="1600" spc="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400" spc="0" baseline="-23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lang="en-US" altLang="zh-CN"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)&gt;0，</a:t>
            </a:r>
            <a:r>
              <a:rPr lang="zh-CN" altLang="en-US" sz="16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反之亦然，</a:t>
            </a:r>
            <a:r>
              <a:rPr lang="zh-CN" altLang="en-US" sz="16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因此电子浓度高的材料电位高。</a:t>
            </a:r>
            <a:endParaRPr lang="en-US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050" indent="-6350" algn="l" rtl="0" eaLnBrk="0">
              <a:lnSpc>
                <a:spcPct val="143000"/>
              </a:lnSpc>
            </a:pPr>
            <a:endParaRPr lang="en-US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25"/>
          <p:cNvSpPr/>
          <p:nvPr>
            <p:custDataLst>
              <p:tags r:id="rId6"/>
            </p:custDataLst>
          </p:nvPr>
        </p:nvSpPr>
        <p:spPr>
          <a:xfrm>
            <a:off x="2783869" y="2682069"/>
            <a:ext cx="785494" cy="168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00" spc="9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9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)＝ </a:t>
            </a:r>
            <a:r>
              <a:rPr sz="10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ln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26"/>
          <p:cNvSpPr/>
          <p:nvPr>
            <p:custDataLst>
              <p:tags r:id="rId7"/>
            </p:custDataLst>
          </p:nvPr>
        </p:nvSpPr>
        <p:spPr>
          <a:xfrm>
            <a:off x="2839740" y="2758363"/>
            <a:ext cx="906780" cy="2012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ts val="1380"/>
              </a:lnSpc>
            </a:pPr>
            <a:r>
              <a:rPr sz="900" spc="0" baseline="4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AB</a:t>
            </a:r>
            <a:r>
              <a:rPr sz="5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           </a:t>
            </a: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</a:t>
            </a:r>
            <a:r>
              <a:rPr sz="1500" spc="0" baseline="-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e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  </a:t>
            </a:r>
            <a:r>
              <a:rPr sz="1500" spc="0" baseline="-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N</a:t>
            </a:r>
            <a:r>
              <a:rPr sz="900" spc="0" baseline="-3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B</a:t>
            </a:r>
            <a:endParaRPr lang="en-US" altLang="en-US" sz="900" spc="0" baseline="-30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7" name="textbox 27"/>
          <p:cNvSpPr/>
          <p:nvPr>
            <p:custDataLst>
              <p:tags r:id="rId8"/>
            </p:custDataLst>
          </p:nvPr>
        </p:nvSpPr>
        <p:spPr>
          <a:xfrm>
            <a:off x="3304618" y="2534769"/>
            <a:ext cx="445769" cy="2679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8000"/>
              </a:lnSpc>
            </a:pPr>
            <a:endParaRPr lang="en-US" altLang="en-US" sz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83185" algn="l" rtl="0" eaLnBrk="0">
              <a:lnSpc>
                <a:spcPct val="98000"/>
              </a:lnSpc>
              <a:spcBef>
                <a:spcPts val="0"/>
              </a:spcBef>
            </a:pPr>
            <a:r>
              <a:rPr sz="10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r>
              <a:rPr sz="1000" spc="2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</a:t>
            </a:r>
            <a:r>
              <a:rPr sz="1000" spc="2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</a:t>
            </a:r>
            <a:r>
              <a:rPr sz="10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N</a:t>
            </a:r>
            <a:r>
              <a:rPr sz="5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A</a:t>
            </a:r>
            <a:endParaRPr lang="en-US" altLang="en-US" sz="500" u="sng" spc="0" dirty="0">
              <a:solidFill>
                <a:schemeClr val="dk1"/>
              </a:solidFill>
              <a:uFill>
                <a:solidFill>
                  <a:srgbClr val="231F20"/>
                </a:solidFill>
              </a:u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8" name="textbox 29"/>
          <p:cNvSpPr/>
          <p:nvPr>
            <p:custDataLst>
              <p:tags r:id="rId9"/>
            </p:custDataLst>
          </p:nvPr>
        </p:nvSpPr>
        <p:spPr>
          <a:xfrm>
            <a:off x="5510629" y="2682069"/>
            <a:ext cx="370840" cy="1663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105"/>
              </a:lnSpc>
            </a:pPr>
            <a:r>
              <a:rPr sz="900" spc="-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(8－1 </a:t>
            </a:r>
            <a:r>
              <a:rPr sz="9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900" spc="-4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32"/>
          <p:cNvSpPr/>
          <p:nvPr>
            <p:custDataLst>
              <p:tags r:id="rId10"/>
            </p:custDataLst>
          </p:nvPr>
        </p:nvSpPr>
        <p:spPr>
          <a:xfrm>
            <a:off x="3304618" y="2534769"/>
            <a:ext cx="79375" cy="2679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151000"/>
              </a:lnSpc>
            </a:pPr>
            <a:r>
              <a:rPr sz="1000" u="sng" spc="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k</a:t>
            </a:r>
            <a:endParaRPr lang="en-US" altLang="en-US" sz="1000" u="sng" spc="0" dirty="0">
              <a:solidFill>
                <a:schemeClr val="dk1"/>
              </a:solidFill>
              <a:uFill>
                <a:solidFill>
                  <a:srgbClr val="231F20"/>
                </a:solidFill>
              </a:u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5277853" y="4154829"/>
            <a:ext cx="4539916" cy="121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19910" algn="l" rtl="0" eaLnBrk="0">
              <a:lnSpc>
                <a:spcPts val="1560"/>
              </a:lnSpc>
            </a:pP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en-US" altLang="zh-CN" sz="1800" spc="-2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20" baseline="-11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lang="en-US" altLang="zh-CN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</a:t>
            </a:r>
            <a:r>
              <a:rPr lang="zh-CN" altLang="en-US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＝－ </a:t>
            </a:r>
            <a:r>
              <a:rPr lang="en-US" altLang="zh-CN" sz="1800" spc="-2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20" baseline="-11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</a:t>
            </a:r>
            <a:r>
              <a:rPr lang="en-US" altLang="zh-CN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</a:t>
            </a:r>
            <a:endParaRPr lang="en-US" altLang="en-US"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07820" indent="-13335" algn="l" rtl="0" eaLnBrk="0">
              <a:lnSpc>
                <a:spcPct val="132000"/>
              </a:lnSpc>
              <a:spcBef>
                <a:spcPts val="660"/>
              </a:spcBef>
            </a:pPr>
            <a:r>
              <a:rPr lang="en-US" altLang="zh-CN" sz="1800" spc="-2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20" baseline="-23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lang="en-US" altLang="zh-CN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lang="zh-CN" altLang="en-US" sz="36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16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20" baseline="-23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BC</a:t>
            </a:r>
            <a:r>
              <a:rPr lang="en-US" altLang="zh-CN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</a:t>
            </a:r>
            <a:r>
              <a:rPr lang="zh-CN" altLang="en-US" sz="3600" spc="-2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16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20" baseline="-23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</a:t>
            </a:r>
            <a:r>
              <a:rPr lang="en-US" altLang="zh-CN"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1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1800" spc="-5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50" baseline="-23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lang="en-US" altLang="zh-CN" sz="16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altLang="zh-CN" sz="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＝－ </a:t>
            </a:r>
            <a:r>
              <a:rPr lang="en-US" altLang="zh-CN" sz="1800" spc="-5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en-US" altLang="zh-CN" sz="1600" spc="-50" baseline="-23000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lang="en-US" altLang="zh-CN" sz="16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altLang="zh-CN" sz="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en-US" altLang="zh-CN" sz="18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800" spc="-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33"/>
          <p:cNvSpPr/>
          <p:nvPr>
            <p:custDataLst>
              <p:tags r:id="rId12"/>
            </p:custDataLst>
          </p:nvPr>
        </p:nvSpPr>
        <p:spPr>
          <a:xfrm>
            <a:off x="6428680" y="703419"/>
            <a:ext cx="5406656" cy="3451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6225" algn="l" rtl="0" eaLnBrk="0">
              <a:lnSpc>
                <a:spcPts val="1305"/>
              </a:lnSpc>
              <a:spcBef>
                <a:spcPts val="540"/>
              </a:spcBef>
            </a:pP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温差电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indent="264795" algn="l" rtl="0" eaLnBrk="0">
              <a:lnSpc>
                <a:spcPct val="122000"/>
              </a:lnSpc>
              <a:spcBef>
                <a:spcPts val="495"/>
              </a:spcBef>
            </a:pPr>
            <a:r>
              <a:rPr sz="14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产生温差电势的主要原因: 导体中的自由电子在高温端具有较大的动能，电子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 </a:t>
            </a: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温端向低温端扩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散，高温端带正电，低温端带负电，从而形成静电场，并阻碍电子扩散。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290" algn="l" rtl="0" eaLnBrk="0">
              <a:lnSpc>
                <a:spcPct val="96000"/>
              </a:lnSpc>
              <a:spcBef>
                <a:spcPts val="600"/>
              </a:spcBef>
            </a:pP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当扩散达到动态平衡时，两端产生一个相应的电位差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，称为温差电势，表示为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87000"/>
              </a:lnSpc>
              <a:spcBef>
                <a:spcPts val="735"/>
              </a:spcBef>
            </a:pPr>
            <a:r>
              <a:rPr sz="20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50" spc="-2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1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1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 spc="-1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50" spc="-2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1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spc="-20" baseline="8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1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000" spc="-20" baseline="-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∫</a:t>
            </a:r>
            <a:r>
              <a:rPr sz="2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σ</a:t>
            </a:r>
            <a:r>
              <a:rPr sz="1050" spc="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spc="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dT</a:t>
            </a:r>
            <a:r>
              <a:rPr sz="11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</a:t>
            </a:r>
            <a:r>
              <a:rPr sz="20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(8－2)</a:t>
            </a:r>
            <a:endParaRPr lang="en-US" altLang="en-US" sz="1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8445" algn="l" rtl="0" eaLnBrk="0">
              <a:lnSpc>
                <a:spcPts val="610"/>
              </a:lnSpc>
            </a:pP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635" algn="l" rtl="0" eaLnBrk="0">
              <a:lnSpc>
                <a:spcPct val="121000"/>
              </a:lnSpc>
              <a:spcBef>
                <a:spcPts val="325"/>
              </a:spcBef>
            </a:pP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式中，σ</a:t>
            </a:r>
            <a:r>
              <a:rPr sz="12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为汤姆孙系数，表示单一导体两端单位温度差为 1 ℃ 时所产生的温</a:t>
            </a:r>
            <a:r>
              <a:rPr sz="14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电势，与材 </a:t>
            </a: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料的性质和两端温度有</a:t>
            </a:r>
            <a:r>
              <a:rPr sz="14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7495" algn="l" rtl="0" eaLnBrk="0">
              <a:lnSpc>
                <a:spcPts val="1220"/>
              </a:lnSpc>
              <a:spcBef>
                <a:spcPts val="645"/>
              </a:spcBef>
            </a:pP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&gt;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2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 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20" baseline="-2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&gt; 0，反之亦然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6860" algn="l" rtl="0" eaLnBrk="0">
              <a:lnSpc>
                <a:spcPts val="1300"/>
              </a:lnSpc>
              <a:spcBef>
                <a:spcPts val="5"/>
              </a:spcBef>
            </a:pPr>
            <a:r>
              <a:rPr sz="1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接触电势和温差电势的性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</a:t>
            </a:r>
            <a:endParaRPr lang="en-US" altLang="en-US" sz="1400" spc="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43"/>
          <p:cNvSpPr/>
          <p:nvPr>
            <p:custDataLst>
              <p:tags r:id="rId13"/>
            </p:custDataLst>
          </p:nvPr>
        </p:nvSpPr>
        <p:spPr>
          <a:xfrm>
            <a:off x="9795743" y="4288843"/>
            <a:ext cx="674235" cy="13258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0000"/>
              </a:lnSpc>
            </a:pP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8－3)</a:t>
            </a:r>
            <a:endParaRPr lang="en-US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176000"/>
              </a:lnSpc>
              <a:spcBef>
                <a:spcPts val="10"/>
              </a:spcBef>
            </a:pP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8－4) </a:t>
            </a:r>
            <a:r>
              <a:rPr sz="1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8－5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9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0550" y="151572"/>
            <a:ext cx="6096000" cy="258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algn="l" rtl="0" eaLnBrk="0">
              <a:lnSpc>
                <a:spcPts val="1305"/>
              </a:lnSpc>
              <a:spcBef>
                <a:spcPts val="5"/>
              </a:spcBef>
            </a:pPr>
            <a:r>
              <a:rPr lang="en-US" altLang="zh-CN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8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回路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电势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34"/>
          <p:cNvSpPr/>
          <p:nvPr>
            <p:custDataLst>
              <p:tags r:id="rId5"/>
            </p:custDataLst>
          </p:nvPr>
        </p:nvSpPr>
        <p:spPr>
          <a:xfrm>
            <a:off x="763010" y="610871"/>
            <a:ext cx="5254625" cy="17818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765" algn="l" rtl="0" eaLnBrk="0">
              <a:lnSpc>
                <a:spcPct val="93000"/>
              </a:lnSpc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表示接触电势或温差电势，用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表示回路总电势，且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&gt;N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则回路总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765" algn="l" rtl="0" eaLnBrk="0">
              <a:lnSpc>
                <a:spcPts val="1865"/>
              </a:lnSpc>
            </a:pP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电势如图 8－2 所示，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20115" algn="r" rtl="0" eaLnBrk="0">
              <a:lnSpc>
                <a:spcPct val="132000"/>
              </a:lnSpc>
              <a:spcBef>
                <a:spcPts val="585"/>
              </a:spcBef>
            </a:pP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5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sz="15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5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129000"/>
              </a:lnSpc>
              <a:spcBef>
                <a:spcPts val="245"/>
              </a:spcBef>
            </a:pPr>
            <a:r>
              <a:rPr sz="1400" spc="-30" baseline="-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u="sng" spc="-30" baseline="33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kT</a:t>
            </a:r>
            <a:r>
              <a:rPr sz="1400" spc="-3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ln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u="sng" spc="-30" baseline="4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800" u="sng" spc="-30" baseline="52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baseline="-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u="sng" spc="-30" baseline="4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kT</a:t>
            </a:r>
            <a:r>
              <a:rPr sz="800" u="sng" spc="-30" baseline="52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u="sng" spc="-3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ln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u="sng" spc="0" baseline="56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800" u="sng" spc="0" baseline="65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sz="600" u="sng" spc="-30" baseline="87000" dirty="0">
                <a:solidFill>
                  <a:schemeClr val="dk1"/>
                </a:solidFill>
                <a:uFill>
                  <a:solidFill>
                    <a:srgbClr val="231F2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3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400" spc="-30" baseline="-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-30" baseline="-1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∫</a:t>
            </a:r>
            <a:r>
              <a:rPr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σ</a:t>
            </a:r>
            <a:r>
              <a:rPr sz="800" spc="0" baseline="-5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400" spc="-30" baseline="-11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σ</a:t>
            </a:r>
            <a:r>
              <a:rPr sz="800" spc="0" baseline="-5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dT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sz="1400" spc="-3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(8－6)</a:t>
            </a:r>
            <a:endParaRPr lang="en-US" altLang="en-US" sz="9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49000"/>
              </a:lnSpc>
            </a:pPr>
            <a:endParaRPr lang="en-US" altLang="en-US" sz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050" indent="-6350" algn="l" rtl="0" eaLnBrk="0">
              <a:lnSpc>
                <a:spcPct val="149000"/>
              </a:lnSpc>
            </a:pP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式中，σ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、σ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分别为导体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的汤姆孙系数.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sz="5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900" spc="0" baseline="-2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sz="700" spc="30" baseline="-3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分别为导体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在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接点温度为 T、 T</a:t>
            </a:r>
            <a:r>
              <a:rPr sz="900" spc="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时的电子密度.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BT</a:t>
            </a:r>
            <a:r>
              <a:rPr sz="5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900" spc="0" baseline="-2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BT</a:t>
            </a:r>
            <a:r>
              <a:rPr sz="700" spc="50" baseline="-3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分别为导体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在接点温度为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时的电子密度。</a:t>
            </a:r>
            <a:endParaRPr lang="en-US" altLang="en-US" sz="1000" spc="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35"/>
          <p:cNvSpPr/>
          <p:nvPr>
            <p:custDataLst>
              <p:tags r:id="rId6"/>
            </p:custDataLst>
          </p:nvPr>
        </p:nvSpPr>
        <p:spPr>
          <a:xfrm>
            <a:off x="3932620" y="1586054"/>
            <a:ext cx="66675" cy="92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5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endParaRPr lang="en-US" altLang="en-US" sz="500" spc="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6" name="textbox 36"/>
          <p:cNvSpPr/>
          <p:nvPr>
            <p:custDataLst>
              <p:tags r:id="rId7"/>
            </p:custDataLst>
          </p:nvPr>
        </p:nvSpPr>
        <p:spPr>
          <a:xfrm>
            <a:off x="3932620" y="1586054"/>
            <a:ext cx="66675" cy="92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5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endParaRPr lang="en-US" altLang="en-US" sz="500" spc="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pic>
        <p:nvPicPr>
          <p:cNvPr id="7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29860" y="2717866"/>
            <a:ext cx="5417379" cy="2445177"/>
          </a:xfrm>
          <a:prstGeom prst="rect">
            <a:avLst/>
          </a:prstGeom>
        </p:spPr>
      </p:pic>
      <p:sp>
        <p:nvSpPr>
          <p:cNvPr id="8" name="textbox 39"/>
          <p:cNvSpPr/>
          <p:nvPr>
            <p:custDataLst>
              <p:tags r:id="rId9"/>
            </p:custDataLst>
          </p:nvPr>
        </p:nvSpPr>
        <p:spPr>
          <a:xfrm>
            <a:off x="6475557" y="151572"/>
            <a:ext cx="4023587" cy="9733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marL="12700" algn="l" rtl="0" eaLnBrk="0">
              <a:lnSpc>
                <a:spcPts val="1300"/>
              </a:lnSpc>
              <a:spcBef>
                <a:spcPts val="780"/>
              </a:spcBef>
            </a:pPr>
            <a:r>
              <a:rPr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测温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endParaRPr lang="en-US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8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10" algn="l" rtl="0" eaLnBrk="0">
              <a:lnSpc>
                <a:spcPts val="1210"/>
              </a:lnSpc>
              <a:spcBef>
                <a:spcPts val="0"/>
              </a:spcBef>
            </a:pPr>
            <a:r>
              <a:rPr sz="12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热电偶的简单测温系统如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8－3 所示。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42"/>
          <p:cNvSpPr/>
          <p:nvPr>
            <p:custDataLst>
              <p:tags r:id="rId10"/>
            </p:custDataLst>
          </p:nvPr>
        </p:nvSpPr>
        <p:spPr>
          <a:xfrm>
            <a:off x="2524796" y="1768264"/>
            <a:ext cx="1503680" cy="1955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ts val="1340"/>
              </a:lnSpc>
            </a:pPr>
            <a:r>
              <a:rPr sz="1500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e</a:t>
            </a:r>
            <a:r>
              <a:rPr sz="9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  </a:t>
            </a:r>
            <a:r>
              <a:rPr sz="1500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N</a:t>
            </a:r>
            <a:r>
              <a:rPr sz="900" spc="0" baseline="-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BT</a:t>
            </a:r>
            <a:r>
              <a:rPr sz="5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      </a:t>
            </a:r>
            <a:r>
              <a:rPr sz="1500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e</a:t>
            </a:r>
            <a:r>
              <a:rPr sz="9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  </a:t>
            </a:r>
            <a:r>
              <a:rPr sz="1500" spc="0" baseline="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N</a:t>
            </a:r>
            <a:r>
              <a:rPr sz="900" spc="0" baseline="-1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BT</a:t>
            </a:r>
            <a:r>
              <a:rPr sz="700" spc="60" baseline="-19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0</a:t>
            </a:r>
            <a:r>
              <a:rPr sz="4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       </a:t>
            </a:r>
            <a:r>
              <a:rPr sz="4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</a:t>
            </a:r>
            <a:r>
              <a:rPr sz="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 </a:t>
            </a: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T0</a:t>
            </a:r>
            <a:endParaRPr lang="en-US" altLang="en-US" sz="5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pic>
        <p:nvPicPr>
          <p:cNvPr id="10" name="picture 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6822624" y="1117394"/>
            <a:ext cx="4066246" cy="2445179"/>
          </a:xfrm>
          <a:prstGeom prst="rect">
            <a:avLst/>
          </a:prstGeom>
        </p:spPr>
      </p:pic>
      <p:sp>
        <p:nvSpPr>
          <p:cNvPr id="11" name="textbox 53"/>
          <p:cNvSpPr/>
          <p:nvPr>
            <p:custDataLst>
              <p:tags r:id="rId12"/>
            </p:custDataLst>
          </p:nvPr>
        </p:nvSpPr>
        <p:spPr>
          <a:xfrm>
            <a:off x="7220672" y="4280934"/>
            <a:ext cx="2533356" cy="2839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375"/>
              </a:lnSpc>
            </a:pPr>
            <a:r>
              <a:rPr sz="12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8－3  热电偶的简单测温</a:t>
            </a:r>
            <a:r>
              <a:rPr sz="12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</a:t>
            </a:r>
            <a:endParaRPr lang="en-US" altLang="en-US" sz="12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1354555" y="5482321"/>
            <a:ext cx="6120062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 eaLnBrk="0">
              <a:lnSpc>
                <a:spcPts val="1375"/>
              </a:lnSpc>
            </a:pP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 </a:t>
            </a:r>
            <a:r>
              <a:rPr lang="zh-CN" altLang="en-US" sz="18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回路</a:t>
            </a:r>
            <a:r>
              <a:rPr lang="zh-CN" altLang="en-US" sz="18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电势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47"/>
          <p:cNvSpPr/>
          <p:nvPr/>
        </p:nvSpPr>
        <p:spPr>
          <a:xfrm>
            <a:off x="353963" y="1191467"/>
            <a:ext cx="6320589" cy="5747898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115" algn="l" rtl="0" eaLnBrk="0">
              <a:lnSpc>
                <a:spcPts val="1305"/>
              </a:lnSpc>
            </a:pP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. 中间导体</a:t>
            </a:r>
            <a:r>
              <a:rPr sz="14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6700" algn="l" rtl="0" eaLnBrk="0">
              <a:lnSpc>
                <a:spcPct val="124000"/>
              </a:lnSpc>
              <a:spcBef>
                <a:spcPts val="450"/>
              </a:spcBef>
            </a:pPr>
            <a:r>
              <a:rPr sz="1400" spc="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在热电偶回路中接入第三种材料的导体(如传感器的引出导线) 时，只要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其两端温度 </a:t>
            </a:r>
            <a:r>
              <a:rPr sz="14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相等，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则回路总电势就不变。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4005" algn="l" rtl="0" eaLnBrk="0">
              <a:lnSpc>
                <a:spcPct val="97000"/>
              </a:lnSpc>
              <a:spcBef>
                <a:spcPts val="610"/>
              </a:spcBef>
            </a:pPr>
            <a:r>
              <a:rPr sz="14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由图 8－4(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a)可得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0195" indent="-99695" algn="l" rtl="0" eaLnBrk="0">
              <a:lnSpc>
                <a:spcPct val="139000"/>
              </a:lnSpc>
              <a:spcBef>
                <a:spcPts val="75"/>
              </a:spcBef>
            </a:pP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ABC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2400" spc="-5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sz="2400" spc="-5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5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BC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5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5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5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5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4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60270" algn="l" rtl="0" eaLnBrk="0">
              <a:lnSpc>
                <a:spcPct val="97000"/>
              </a:lnSpc>
              <a:spcBef>
                <a:spcPts val="780"/>
              </a:spcBef>
            </a:pP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2400" spc="-4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81810" algn="l" rtl="0" eaLnBrk="0">
              <a:lnSpc>
                <a:spcPct val="97000"/>
              </a:lnSpc>
              <a:spcBef>
                <a:spcPts val="590"/>
              </a:spcBef>
            </a:pP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BC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sz="12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24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130" algn="l" rtl="0" eaLnBrk="0">
              <a:lnSpc>
                <a:spcPct val="86000"/>
              </a:lnSpc>
              <a:spcBef>
                <a:spcPts val="525"/>
              </a:spcBef>
            </a:pPr>
            <a:r>
              <a:rPr sz="14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4005" indent="198755" algn="l" rtl="0" eaLnBrk="0">
              <a:lnSpc>
                <a:spcPct val="144000"/>
              </a:lnSpc>
              <a:spcBef>
                <a:spcPts val="255"/>
              </a:spcBef>
            </a:pP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ABC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2400" spc="-4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sz="2400" spc="-4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4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2400" spc="-4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2400" spc="-4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12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12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200" spc="-4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(8－7)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由图 8－4(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)可以得到相同的结论，同理，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只要保证加入导体的两端温度相等，则热</a:t>
            </a:r>
            <a:endParaRPr lang="en-US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33000"/>
              </a:lnSpc>
            </a:pPr>
            <a:endParaRPr lang="en-US" altLang="en-US" sz="7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765" algn="l" rtl="0" eaLnBrk="0">
              <a:lnSpc>
                <a:spcPct val="98000"/>
              </a:lnSpc>
              <a:spcBef>
                <a:spcPts val="0"/>
              </a:spcBef>
            </a:pPr>
            <a:r>
              <a:rPr sz="14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电偶回路中即使加人第三种 、第四种或更多种导体</a:t>
            </a:r>
            <a:r>
              <a:rPr sz="14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回路总电势也不变。</a:t>
            </a:r>
            <a:endParaRPr lang="en-US" altLang="en-US" sz="14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936219" y="675881"/>
            <a:ext cx="4692907" cy="2223450"/>
          </a:xfrm>
          <a:prstGeom prst="rect">
            <a:avLst/>
          </a:prstGeom>
        </p:spPr>
      </p:pic>
      <p:sp>
        <p:nvSpPr>
          <p:cNvPr id="4" name="textbox 52"/>
          <p:cNvSpPr/>
          <p:nvPr>
            <p:custDataLst>
              <p:tags r:id="rId6"/>
            </p:custDataLst>
          </p:nvPr>
        </p:nvSpPr>
        <p:spPr>
          <a:xfrm rot="10800000" flipV="1">
            <a:off x="360910" y="705264"/>
            <a:ext cx="3752816" cy="3189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2000"/>
              </a:lnSpc>
            </a:pPr>
            <a:r>
              <a:rPr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1 . 2  热电偶的基本定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</a:t>
            </a:r>
            <a:endParaRPr lang="en-US" altLang="en-US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 flipV="1">
            <a:off x="360911" y="1040578"/>
            <a:ext cx="4552796" cy="45719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871411" y="3139369"/>
            <a:ext cx="6320589" cy="567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eaLnBrk="0">
              <a:lnSpc>
                <a:spcPct val="83000"/>
              </a:lnSpc>
            </a:pP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76425" algn="l" rtl="0" eaLnBrk="0">
              <a:lnSpc>
                <a:spcPts val="1375"/>
              </a:lnSpc>
            </a:pPr>
            <a:r>
              <a:rPr lang="zh-CN" altLang="en-US" sz="1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 </a:t>
            </a:r>
            <a:r>
              <a:rPr lang="zh-CN" altLang="en-US" sz="18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热电偶中间导</a:t>
            </a:r>
            <a:r>
              <a:rPr lang="zh-CN" altLang="en-US" sz="18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</a:t>
            </a:r>
            <a:r>
              <a:rPr lang="zh-CN" altLang="en-US" sz="1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定律</a:t>
            </a:r>
            <a:endParaRPr lang="zh-CN" altLang="en-US"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117090" algn="l" rtl="0" eaLnBrk="0">
              <a:lnSpc>
                <a:spcPts val="880"/>
              </a:lnSpc>
              <a:spcBef>
                <a:spcPts val="660"/>
              </a:spcBef>
            </a:pPr>
            <a:r>
              <a:rPr lang="en-US" altLang="zh-CN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altLang="zh-CN"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回路 </a:t>
            </a:r>
            <a:r>
              <a:rPr lang="en-US" altLang="zh-CN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1，(</a:t>
            </a:r>
            <a:r>
              <a:rPr lang="en-US" altLang="zh-CN"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altLang="zh-CN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lang="zh-CN" altLang="en-US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回路 </a:t>
            </a:r>
            <a:r>
              <a:rPr lang="en-US" altLang="zh-CN" sz="8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800" spc="-1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5" name="图片 4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48"/>
          <p:cNvSpPr/>
          <p:nvPr/>
        </p:nvSpPr>
        <p:spPr>
          <a:xfrm>
            <a:off x="361398" y="796406"/>
            <a:ext cx="7098181" cy="1401362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marL="276225" algn="l" rtl="0" eaLnBrk="0">
              <a:lnSpc>
                <a:spcPts val="1510"/>
              </a:lnSpc>
              <a:spcBef>
                <a:spcPts val="440"/>
              </a:spcBef>
            </a:pPr>
            <a:r>
              <a:rPr sz="16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参考电极定律(标准电极定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律)</a:t>
            </a:r>
            <a:endParaRPr lang="en-US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19000"/>
              </a:lnSpc>
            </a:pP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87000"/>
              </a:lnSpc>
            </a:pPr>
            <a:r>
              <a:rPr sz="16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设接点温度为 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6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400" spc="7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0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6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则用导体 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6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组成的热电偶产生的热电势等于用导体</a:t>
            </a:r>
            <a:r>
              <a:rPr sz="16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A、C </a:t>
            </a:r>
            <a:r>
              <a:rPr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组成热电偶和用导体 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、</a:t>
            </a:r>
            <a:r>
              <a:rPr sz="16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组成的热电偶产生的热电势的代数和，</a:t>
            </a:r>
            <a:r>
              <a:rPr sz="1600" spc="3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</a:t>
            </a:r>
            <a:r>
              <a:rPr sz="1600" spc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参考电极定律原</a:t>
            </a:r>
            <a:endParaRPr lang="zh-CN" altLang="en-US" sz="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algn="l" rtl="0" eaLnBrk="0">
              <a:lnSpc>
                <a:spcPct val="96000"/>
              </a:lnSpc>
            </a:pPr>
            <a:r>
              <a:rPr lang="zh-CN" altLang="en-US" sz="16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理如图 </a:t>
            </a:r>
            <a:r>
              <a:rPr lang="en-US" altLang="zh-CN" sz="16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6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6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</a:t>
            </a:r>
            <a:r>
              <a:rPr lang="zh-CN" altLang="en-US" sz="1600" spc="-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所示，有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4160" algn="l" rtl="0" eaLnBrk="0">
              <a:lnSpc>
                <a:spcPct val="134000"/>
              </a:lnSpc>
              <a:spcBef>
                <a:spcPts val="0"/>
              </a:spcBef>
            </a:pP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59"/>
          <p:cNvSpPr/>
          <p:nvPr>
            <p:custDataLst>
              <p:tags r:id="rId5"/>
            </p:custDataLst>
          </p:nvPr>
        </p:nvSpPr>
        <p:spPr>
          <a:xfrm>
            <a:off x="361398" y="2265150"/>
            <a:ext cx="5203190" cy="328541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r" rtl="0" eaLnBrk="0">
              <a:lnSpc>
                <a:spcPct val="98000"/>
              </a:lnSpc>
              <a:spcBef>
                <a:spcPts val="685"/>
              </a:spcBef>
            </a:pP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500" spc="-3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3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               (8－8)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" algn="l" rtl="0" eaLnBrk="0">
              <a:lnSpc>
                <a:spcPct val="97000"/>
              </a:lnSpc>
              <a:spcBef>
                <a:spcPts val="485"/>
              </a:spcBef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图中，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为参考电极，或称为标准电极，一般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由铂制成。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1015" algn="r" rtl="0" eaLnBrk="0">
              <a:lnSpc>
                <a:spcPct val="152000"/>
              </a:lnSpc>
              <a:spcBef>
                <a:spcPts val="5"/>
              </a:spcBef>
            </a:pP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6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CB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500" spc="-6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6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6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6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44700" algn="l" rtl="0" eaLnBrk="0">
              <a:lnSpc>
                <a:spcPct val="143000"/>
              </a:lnSpc>
              <a:spcBef>
                <a:spcPts val="50"/>
              </a:spcBef>
            </a:pP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7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1500" spc="-6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900" spc="-5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6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4795" algn="l" rtl="0" eaLnBrk="0">
              <a:lnSpc>
                <a:spcPct val="126000"/>
              </a:lnSpc>
              <a:spcBef>
                <a:spcPts val="5"/>
              </a:spcBef>
            </a:pP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参考电极定律的意义: 由于铂丝的物理 、化学性能稳定，因此如果能由实验测得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种材料的热电极对铂丝的热电特性，就不难推得任意材料间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热电特性。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978116" y="2168704"/>
            <a:ext cx="2613799" cy="23771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48546" y="4879184"/>
            <a:ext cx="6096000" cy="267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1490" algn="l" rtl="0" eaLnBrk="0">
              <a:lnSpc>
                <a:spcPts val="1375"/>
              </a:lnSpc>
            </a:pP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 </a:t>
            </a:r>
            <a:r>
              <a:rPr lang="zh-CN" altLang="en-US" sz="18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热电偶参考电极定</a:t>
            </a:r>
            <a:r>
              <a:rPr lang="zh-CN" altLang="en-US" sz="18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律原理</a:t>
            </a:r>
            <a:endParaRPr lang="zh-CN" altLang="en-US" sz="18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58"/>
          <p:cNvSpPr/>
          <p:nvPr/>
        </p:nvSpPr>
        <p:spPr>
          <a:xfrm>
            <a:off x="716456" y="670826"/>
            <a:ext cx="5193562" cy="2496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8130" algn="l" rtl="0" eaLnBrk="0">
              <a:lnSpc>
                <a:spcPts val="1305"/>
              </a:lnSpc>
              <a:spcBef>
                <a:spcPts val="780"/>
              </a:spcBef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中间温度</a:t>
            </a:r>
            <a:r>
              <a:rPr sz="10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970" algn="l" rtl="0" eaLnBrk="0">
              <a:lnSpc>
                <a:spcPct val="138000"/>
              </a:lnSpc>
              <a:spcBef>
                <a:spcPts val="460"/>
              </a:spcBef>
            </a:pP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接点温度为(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2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)时的热电势等于该热电偶在接点温度为(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)和(T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时相 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应热电势的代数和，其中，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0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称为中间温度，热电偶中间温度定律原理如图</a:t>
            </a:r>
            <a:r>
              <a:rPr sz="10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8－6 所 </a:t>
            </a:r>
            <a:r>
              <a:rPr sz="9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示，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5095" algn="l" rtl="0" eaLnBrk="0">
              <a:lnSpc>
                <a:spcPct val="98000"/>
              </a:lnSpc>
              <a:spcBef>
                <a:spcPts val="650"/>
              </a:spcBef>
            </a:pP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5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30" baseline="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30" baseline="-23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1465" algn="l" rtl="0" eaLnBrk="0">
              <a:lnSpc>
                <a:spcPct val="88000"/>
              </a:lnSpc>
              <a:spcBef>
                <a:spcPts val="480"/>
              </a:spcBef>
            </a:pPr>
            <a:r>
              <a:rPr sz="10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</a:t>
            </a: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141095" algn="l" rtl="0" eaLnBrk="0">
              <a:lnSpc>
                <a:spcPct val="88000"/>
              </a:lnSpc>
              <a:spcBef>
                <a:spcPts val="760"/>
              </a:spcBef>
            </a:pP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-4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800" spc="-4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-4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8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-4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800" spc="-2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400" spc="-4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400" spc="-4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8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-40" baseline="-7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∫</a:t>
            </a:r>
            <a:r>
              <a:rPr sz="18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σ</a:t>
            </a:r>
            <a:r>
              <a:rPr sz="800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400" spc="-40" baseline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σ</a:t>
            </a:r>
            <a:r>
              <a:rPr sz="800" spc="0" baseline="-26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4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9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dT</a:t>
            </a:r>
            <a:endParaRPr lang="en-US" alt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226435" algn="l" rtl="0" eaLnBrk="0">
              <a:lnSpc>
                <a:spcPts val="340"/>
              </a:lnSpc>
            </a:pPr>
            <a:r>
              <a:rPr sz="5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endParaRPr lang="en-US" altLang="en-US" sz="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236595" algn="l" rtl="0" eaLnBrk="0">
              <a:lnSpc>
                <a:spcPct val="88000"/>
              </a:lnSpc>
              <a:spcBef>
                <a:spcPts val="425"/>
              </a:spcBef>
            </a:pPr>
            <a:r>
              <a:rPr sz="5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endParaRPr lang="en-US" altLang="en-US" sz="5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66000"/>
              </a:lnSpc>
            </a:pPr>
            <a:endParaRPr lang="en-US" altLang="en-US" sz="1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27000"/>
              </a:lnSpc>
            </a:pPr>
            <a:endParaRPr lang="en-US" altLang="en-US" sz="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algn="l" rtl="0" eaLnBrk="0">
              <a:lnSpc>
                <a:spcPct val="86000"/>
              </a:lnSpc>
            </a:pPr>
            <a:r>
              <a:rPr sz="10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</a:t>
            </a:r>
            <a:r>
              <a:rPr sz="10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endParaRPr lang="en-US" altLang="en-US" sz="1000" spc="2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61"/>
          <p:cNvSpPr/>
          <p:nvPr>
            <p:custDataLst>
              <p:tags r:id="rId5"/>
            </p:custDataLst>
          </p:nvPr>
        </p:nvSpPr>
        <p:spPr>
          <a:xfrm>
            <a:off x="751500" y="3239523"/>
            <a:ext cx="4063321" cy="13587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79000"/>
              </a:lnSpc>
            </a:pP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T，T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T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7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spc="-70" baseline="-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∫</a:t>
            </a:r>
            <a:r>
              <a:rPr sz="18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σ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500" spc="-7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σ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5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dT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597275" algn="l" rtl="0" eaLnBrk="0">
              <a:lnSpc>
                <a:spcPts val="610"/>
              </a:lnSpc>
            </a:pP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400" spc="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5270" algn="l" rtl="0" eaLnBrk="0">
              <a:lnSpc>
                <a:spcPct val="88000"/>
              </a:lnSpc>
              <a:spcBef>
                <a:spcPts val="365"/>
              </a:spcBef>
            </a:pP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59535" algn="l" rtl="0" eaLnBrk="0">
              <a:lnSpc>
                <a:spcPct val="98000"/>
              </a:lnSpc>
              <a:spcBef>
                <a:spcPts val="730"/>
              </a:spcBef>
            </a:pP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500" spc="-3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3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lang="en-US" altLang="en-US" sz="1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"/>
              </a:lnSpc>
            </a:pPr>
            <a:endParaRPr lang="en-US" altLang="en-US" sz="1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64"/>
          <p:cNvSpPr/>
          <p:nvPr>
            <p:custDataLst>
              <p:tags r:id="rId6"/>
            </p:custDataLst>
          </p:nvPr>
        </p:nvSpPr>
        <p:spPr>
          <a:xfrm>
            <a:off x="1795396" y="2666473"/>
            <a:ext cx="3019425" cy="292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-3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</a:t>
            </a:r>
            <a:r>
              <a:rPr sz="800" spc="-3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3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-3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-3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400" spc="-3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3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400" spc="-3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-30" baseline="-7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∫</a:t>
            </a:r>
            <a:r>
              <a:rPr sz="1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σ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400" spc="-3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sz="8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σ</a:t>
            </a:r>
            <a:r>
              <a:rPr sz="800" spc="0" baseline="-20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dT</a:t>
            </a:r>
            <a:endParaRPr lang="en-US" altLang="en-US" sz="9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65"/>
          <p:cNvSpPr/>
          <p:nvPr>
            <p:custDataLst>
              <p:tags r:id="rId7"/>
            </p:custDataLst>
          </p:nvPr>
        </p:nvSpPr>
        <p:spPr>
          <a:xfrm>
            <a:off x="3968425" y="2695824"/>
            <a:ext cx="55880" cy="692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ts val="340"/>
              </a:lnSpc>
            </a:pP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n</a:t>
            </a:r>
            <a:endParaRPr lang="en-US" altLang="en-US" sz="5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6" name="textbox 66"/>
          <p:cNvSpPr/>
          <p:nvPr>
            <p:custDataLst>
              <p:tags r:id="rId8"/>
            </p:custDataLst>
          </p:nvPr>
        </p:nvSpPr>
        <p:spPr>
          <a:xfrm>
            <a:off x="3968425" y="2695824"/>
            <a:ext cx="55880" cy="692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ts val="340"/>
              </a:lnSpc>
            </a:pP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n</a:t>
            </a:r>
            <a:endParaRPr lang="en-US" altLang="en-US" sz="5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7" name="textbox 67"/>
          <p:cNvSpPr/>
          <p:nvPr>
            <p:custDataLst>
              <p:tags r:id="rId9"/>
            </p:custDataLst>
          </p:nvPr>
        </p:nvSpPr>
        <p:spPr>
          <a:xfrm>
            <a:off x="5539177" y="3809519"/>
            <a:ext cx="370840" cy="1663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105"/>
              </a:lnSpc>
            </a:pPr>
            <a:r>
              <a:rPr sz="9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8－9)</a:t>
            </a:r>
            <a:endParaRPr lang="en-US" altLang="en-US" sz="9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69"/>
          <p:cNvSpPr/>
          <p:nvPr>
            <p:custDataLst>
              <p:tags r:id="rId10"/>
            </p:custDataLst>
          </p:nvPr>
        </p:nvSpPr>
        <p:spPr>
          <a:xfrm>
            <a:off x="3940498" y="2874742"/>
            <a:ext cx="95885" cy="1130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ts val="690"/>
              </a:lnSpc>
            </a:pPr>
            <a:r>
              <a:rPr sz="5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r>
              <a:rPr sz="5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0</a:t>
            </a:r>
            <a:endParaRPr lang="en-US" altLang="en-US" sz="500" spc="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10" name="textbox 70"/>
          <p:cNvSpPr/>
          <p:nvPr>
            <p:custDataLst>
              <p:tags r:id="rId11"/>
            </p:custDataLst>
          </p:nvPr>
        </p:nvSpPr>
        <p:spPr>
          <a:xfrm>
            <a:off x="4336078" y="3224716"/>
            <a:ext cx="66675" cy="92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5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endParaRPr lang="en-US" altLang="en-US" sz="500" spc="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11" name="textbox 71"/>
          <p:cNvSpPr/>
          <p:nvPr>
            <p:custDataLst>
              <p:tags r:id="rId12"/>
            </p:custDataLst>
          </p:nvPr>
        </p:nvSpPr>
        <p:spPr>
          <a:xfrm>
            <a:off x="3888733" y="2286910"/>
            <a:ext cx="66675" cy="92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5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endParaRPr lang="en-US" altLang="en-US" sz="500" spc="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12" name="textbox 72"/>
          <p:cNvSpPr/>
          <p:nvPr>
            <p:custDataLst>
              <p:tags r:id="rId13"/>
            </p:custDataLst>
          </p:nvPr>
        </p:nvSpPr>
        <p:spPr>
          <a:xfrm>
            <a:off x="3888733" y="2509960"/>
            <a:ext cx="66675" cy="92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500"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MS Gothic" panose="020B0609070205080204" charset="-128"/>
              </a:rPr>
              <a:t>T</a:t>
            </a:r>
            <a:endParaRPr lang="en-US" altLang="en-US" sz="500" spc="7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MS Gothic" panose="020B0609070205080204" charset="-128"/>
            </a:endParaRPr>
          </a:p>
        </p:txBody>
      </p:sp>
      <p:sp>
        <p:nvSpPr>
          <p:cNvPr id="13" name="textbox 75"/>
          <p:cNvSpPr/>
          <p:nvPr>
            <p:custDataLst>
              <p:tags r:id="rId14"/>
            </p:custDataLst>
          </p:nvPr>
        </p:nvSpPr>
        <p:spPr>
          <a:xfrm>
            <a:off x="6060074" y="2636675"/>
            <a:ext cx="5203190" cy="13392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60220" algn="l" rtl="0" eaLnBrk="0">
              <a:lnSpc>
                <a:spcPts val="1375"/>
              </a:lnSpc>
            </a:pPr>
            <a:r>
              <a:rPr sz="800" spc="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8－6  热电偶中间温度定</a:t>
            </a:r>
            <a:r>
              <a:rPr sz="8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律原理</a:t>
            </a:r>
            <a:endParaRPr lang="en-US" altLang="en-US" sz="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78765" algn="l" rtl="0" eaLnBrk="0">
              <a:lnSpc>
                <a:spcPct val="148000"/>
              </a:lnSpc>
              <a:spcBef>
                <a:spcPts val="300"/>
              </a:spcBef>
            </a:pPr>
            <a:r>
              <a:rPr sz="10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中间温度定律为制定热电偶的分度表奠定了理论基础，从分度表(见于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各种传感器使 </a:t>
            </a:r>
            <a:r>
              <a:rPr sz="10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用手册)查出参考端为 0 ℃ 时的热电势，即可求得参考端温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度不为 0 ℃ 的热电势。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0830" algn="l" rtl="0" eaLnBrk="0">
              <a:lnSpc>
                <a:spcPct val="98000"/>
              </a:lnSpc>
              <a:spcBef>
                <a:spcPts val="485"/>
              </a:spcBef>
            </a:pP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同理，以导体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′和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′分别替代导体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和 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时，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endParaRPr lang="en-US" altLang="en-US" sz="1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ts val="1150"/>
              </a:lnSpc>
              <a:spcBef>
                <a:spcPts val="690"/>
              </a:spcBef>
            </a:pP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14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400" spc="-20" baseline="4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8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′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-20" baseline="-26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     </a:t>
            </a:r>
            <a:r>
              <a:rPr sz="900"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(8－11)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7495" algn="l" rtl="0" eaLnBrk="0">
              <a:lnSpc>
                <a:spcPct val="92000"/>
              </a:lnSpc>
              <a:spcBef>
                <a:spcPts val="5"/>
              </a:spcBef>
            </a:pPr>
            <a:r>
              <a:rPr sz="1000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该式为补偿导线的应用提供了理论</a:t>
            </a:r>
            <a:r>
              <a:rPr sz="10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依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据。</a:t>
            </a:r>
            <a:endParaRPr lang="en-US" altLang="en-US" sz="10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picture 7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7502989" y="1659903"/>
            <a:ext cx="2313114" cy="932891"/>
          </a:xfrm>
          <a:prstGeom prst="rect">
            <a:avLst/>
          </a:prstGeom>
        </p:spPr>
      </p:pic>
      <p:sp>
        <p:nvSpPr>
          <p:cNvPr id="15" name="textbox 80"/>
          <p:cNvSpPr/>
          <p:nvPr>
            <p:custDataLst>
              <p:tags r:id="rId16"/>
            </p:custDataLst>
          </p:nvPr>
        </p:nvSpPr>
        <p:spPr>
          <a:xfrm>
            <a:off x="6335540" y="1134538"/>
            <a:ext cx="3439159" cy="4083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ts val="1110"/>
              </a:lnSpc>
            </a:pPr>
            <a:r>
              <a:rPr sz="9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800" spc="10" baseline="-25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＝0 时，有</a:t>
            </a:r>
            <a:endParaRPr lang="en-US" altLang="en-US" sz="9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 rtl="0" eaLnBrk="0">
              <a:lnSpc>
                <a:spcPct val="97000"/>
              </a:lnSpc>
              <a:spcBef>
                <a:spcPts val="5"/>
              </a:spcBef>
            </a:pP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(T，0)</a:t>
            </a:r>
            <a:r>
              <a:rPr sz="1500" spc="-3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(T，T</a:t>
            </a:r>
            <a:r>
              <a:rPr sz="900" spc="-3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sz="1500" spc="-30" baseline="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sz="9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10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sz="900" spc="0" baseline="-23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sz="5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0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0)</a:t>
            </a:r>
            <a:endParaRPr lang="en-US" altLang="en-US" sz="1000" spc="-3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83"/>
          <p:cNvSpPr/>
          <p:nvPr>
            <p:custDataLst>
              <p:tags r:id="rId17"/>
            </p:custDataLst>
          </p:nvPr>
        </p:nvSpPr>
        <p:spPr>
          <a:xfrm>
            <a:off x="10816042" y="1369737"/>
            <a:ext cx="436244" cy="168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000" spc="-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(8－10</a:t>
            </a:r>
            <a:r>
              <a:rPr sz="10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en-US" sz="1000" spc="-2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 (1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 descr="1 (12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textbox 73"/>
          <p:cNvSpPr/>
          <p:nvPr/>
        </p:nvSpPr>
        <p:spPr>
          <a:xfrm>
            <a:off x="338167" y="2835442"/>
            <a:ext cx="7852684" cy="2466971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5430" algn="l" rtl="0" eaLnBrk="0">
              <a:lnSpc>
                <a:spcPct val="131000"/>
              </a:lnSpc>
            </a:pPr>
            <a:r>
              <a:rPr sz="1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对组成热电偶的材料必须经过严格的选择，工程上用于热电偶的材料应满足以下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件 : 热电势变化尽量大，热电势与温度关系尽量呈线性关系，物理 、化学性能稳定，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 </a:t>
            </a:r>
            <a:r>
              <a:rPr sz="1200" spc="-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加工 、复现性好，便于成批生产，有良好的互换性。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0670" algn="l" rtl="0" eaLnBrk="0">
              <a:lnSpc>
                <a:spcPts val="1210"/>
              </a:lnSpc>
              <a:spcBef>
                <a:spcPts val="545"/>
              </a:spcBef>
            </a:pPr>
            <a:r>
              <a:rPr sz="1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实际上并非所有材料都能满足上述要求，国际上公认的比较好的热电偶材料只有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</a:t>
            </a:r>
            <a:endParaRPr lang="en-US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-635" algn="l" rtl="0" eaLnBrk="0">
              <a:lnSpc>
                <a:spcPct val="147000"/>
              </a:lnSpc>
              <a:spcBef>
                <a:spcPts val="60"/>
              </a:spcBef>
            </a:pP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种，国际电工委员会(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IEC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向世界各国推荐了8 种标准化热电偶作为</a:t>
            </a:r>
            <a:r>
              <a:rPr sz="1200" spc="3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在不同场合下使用 </a:t>
            </a:r>
            <a:r>
              <a:rPr sz="1200" spc="4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的工业热电偶，所谓标准化热电偶，就是已列入工业标准化文件中，具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统一分度表的 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热电偶，我国已采用 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IEC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标准生产热电偶，并按标准分度表生产与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之相匹配的显示仪表，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8－1 所示为我国采用的几种热电偶的主要性能和特点，表 8－1 中</a:t>
            </a:r>
            <a:r>
              <a:rPr sz="12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列的每一种热电偶 </a:t>
            </a:r>
            <a:r>
              <a:rPr sz="1200" spc="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名称中前者为热电偶的正极材料，后者为负</a:t>
            </a:r>
            <a:r>
              <a:rPr sz="12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</a:t>
            </a:r>
            <a:r>
              <a:rPr sz="1200" spc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材料。</a:t>
            </a:r>
            <a:endParaRPr lang="en-US" altLang="en-US" sz="1200" spc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74"/>
          <p:cNvSpPr/>
          <p:nvPr>
            <p:custDataLst>
              <p:tags r:id="rId5"/>
            </p:custDataLst>
          </p:nvPr>
        </p:nvSpPr>
        <p:spPr>
          <a:xfrm>
            <a:off x="328790" y="845515"/>
            <a:ext cx="7852684" cy="2090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267335" algn="l" rtl="0" eaLnBrk="0">
              <a:lnSpc>
                <a:spcPct val="137000"/>
              </a:lnSpc>
            </a:pP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理论上讲，任何两种不同材料的导体或半导体都可以组成热</a:t>
            </a:r>
            <a:r>
              <a:rPr sz="1200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偶，但为了测量可靠，</a:t>
            </a:r>
            <a:r>
              <a:rPr sz="12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对热电偶的材料有以下几点基本要求: ①在测温范围内热电性质稳定，物理 、化学性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稳定，不易氧化 、腐蚀.②电阻温度系数小，导电率高，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比热小.③测温时产生的热电 </a:t>
            </a:r>
            <a:r>
              <a:rPr sz="1200"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势大，且热电势与温度之间呈线性或接近线性的单值函数关系.④材料复制</a:t>
            </a:r>
            <a:r>
              <a:rPr sz="1200"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好，机械 </a:t>
            </a:r>
            <a:r>
              <a:rPr sz="1200" spc="-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强度高，制造工艺简单，价</a:t>
            </a:r>
            <a:r>
              <a:rPr sz="12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格便宜。</a:t>
            </a:r>
            <a:endParaRPr lang="en-US" altLang="en-US" sz="1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1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1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240" algn="l" rtl="0" eaLnBrk="0">
              <a:lnSpc>
                <a:spcPct val="92000"/>
              </a:lnSpc>
              <a:spcBef>
                <a:spcPts val="0"/>
              </a:spcBef>
            </a:pPr>
            <a:r>
              <a:rPr spc="-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8. 2. 1  </a:t>
            </a:r>
            <a:r>
              <a:rPr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热电偶的材料</a:t>
            </a:r>
            <a:endParaRPr lang="en-US" altLang="en-US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7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455" y="337185"/>
            <a:ext cx="5757545" cy="348615"/>
          </a:xfrm>
          <a:prstGeom prst="rect">
            <a:avLst/>
          </a:prstGeom>
        </p:spPr>
      </p:pic>
      <p:sp>
        <p:nvSpPr>
          <p:cNvPr id="6" name="textbox 78"/>
          <p:cNvSpPr/>
          <p:nvPr>
            <p:custDataLst>
              <p:tags r:id="rId7"/>
            </p:custDataLst>
          </p:nvPr>
        </p:nvSpPr>
        <p:spPr>
          <a:xfrm>
            <a:off x="323850" y="322580"/>
            <a:ext cx="5786120" cy="4044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" algn="l" rtl="0" eaLnBrk="0">
              <a:lnSpc>
                <a:spcPct val="99000"/>
              </a:lnSpc>
              <a:spcBef>
                <a:spcPts val="0"/>
              </a:spcBef>
            </a:pPr>
            <a:r>
              <a:rPr sz="1300" spc="1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2  热电偶的材料、结构及种</a:t>
            </a:r>
            <a:r>
              <a:rPr sz="13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</a:t>
            </a:r>
            <a:endParaRPr lang="en-US" altLang="en-US" sz="1300" spc="8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0_1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CHIP_GROUPID" val="5faa41e40f63d42c4847739d"/>
  <p:tag name="KSO_WM_CHIP_XID" val="5faa41e40f63d42c4847739e"/>
  <p:tag name="KSO_WM_UNIT_DEC_AREA_ID" val="0b847ab448dd416eab65bf9d2e5fa27a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d9a1865a2c4a05b9ede80102b9d307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PRESET_TEXT" val="单击添加大标题"/>
  <p:tag name="KSO_WM_UNIT_DEFAULT_FONT" val="40;56;4"/>
  <p:tag name="KSO_WM_UNIT_BLOCK" val="0"/>
  <p:tag name="KSO_WM_UNIT_DEC_AREA_ID" val="d1cee2a3ff9a41d08653e8cec1142ffc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b5cc9cf2e339465e957d4360e0ba9810"/>
  <p:tag name="KSO_WM_UNIT_TEXT_FILL_FORE_SCHEMECOLOR_INDEX_BRIGHTNESS" val="0.15"/>
  <p:tag name="KSO_WM_UNIT_TEXT_FILL_FORE_SCHEMECOLOR_INDEX" val="13"/>
  <p:tag name="KSO_WM_UNIT_TEXT_FILL_TYPE" val="1"/>
  <p:tag name="KSO_WM_TEMPLATE_ASSEMBLE_XID" val="5fab3f17b46e6ebd99076cd4"/>
  <p:tag name="KSO_WM_TEMPLATE_ASSEMBLE_GROUPID" val="5faa41e40f63d42c4847739d"/>
</p:tagLst>
</file>

<file path=ppt/tags/tag1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SLIDE_BACKGROUND_TYPE" val="general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SLIDE_BACKGROUND_TYPE" val="general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1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SLIDE_BACKGROUND_TYPE" val="general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30.xml><?xml version="1.0" encoding="utf-8"?>
<p:tagLst xmlns:p="http://schemas.openxmlformats.org/presentationml/2006/main">
  <p:tag name="KSO_WM_SLIDE_BACKGROUND_TYPE" val="general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SLIDE_BACKGROUND_TYPE" val="general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1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SLIDE_BACKGROUND_TYPE" val="genera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2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9f"/>
  <p:tag name="KSO_WM_UNIT_DEC_AREA_ID" val="d0f831481c364412bd9df5e87e23d1f2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86a0e3ac51cf46ed957b949866745a5d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SLIDE_BACKGROUND_TYPE" val="general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57.xml><?xml version="1.0" encoding="utf-8"?>
<p:tagLst xmlns:p="http://schemas.openxmlformats.org/presentationml/2006/main">
  <p:tag name="KSO_WM_UNIT_TABLE_BEAUTIFY" val="smartTable{ffd60f27-92d4-443d-8fa5-b2dd377ab337}"/>
</p:tagLst>
</file>

<file path=ppt/tags/tag1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d4df5d64ece24983a5431869add205c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14c8357b1ff4479b3fa18ed865430fb"/>
</p:tagLst>
</file>

<file path=ppt/tags/tag1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1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SLIDE_BACKGROUND_TYPE" val="general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SLIDE_BACKGROUND_TYPE" val="general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190.xml><?xml version="1.0" encoding="utf-8"?>
<p:tagLst xmlns:p="http://schemas.openxmlformats.org/presentationml/2006/main">
  <p:tag name="KSO_WM_SLIDE_BACKGROUND_TYPE" val="general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SLIDE_BACKGROUND_TYPE" val="general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/击/此/处/添/加/副/标/题/内/容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0_1*b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820b359ba1854bd3a15824d026f41afc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35"/>
  <p:tag name="KSO_WM_UNIT_TEXT_FILL_FORE_SCHEMECOLOR_INDEX" val="13"/>
  <p:tag name="KSO_WM_UNIT_TEXT_FILL_TYPE" val="1"/>
  <p:tag name="KSO_WM_TEMPLATE_ASSEMBLE_XID" val="5fab3f17b46e6ebd99076d0a"/>
  <p:tag name="KSO_WM_TEMPLATE_ASSEMBLE_GROUPID" val="5faa41e40f63d42c4847739d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200.xml><?xml version="1.0" encoding="utf-8"?>
<p:tagLst xmlns:p="http://schemas.openxmlformats.org/presentationml/2006/main">
  <p:tag name="KSO_WM_SLIDE_BACKGROUND_TYPE" val="general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03.xml><?xml version="1.0" encoding="utf-8"?>
<p:tagLst xmlns:p="http://schemas.openxmlformats.org/presentationml/2006/main">
  <p:tag name="KSO_WM_SLIDE_BACKGROUND_TYPE" val="general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SLIDE_BACKGROUND_TYPE" val="general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SLIDE_BACKGROUND_TYPE" val="general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SLIDE_BACKGROUND_TYPE" val="general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SLIDE_BACKGROUND_TYPE" val="general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29.xml><?xml version="1.0" encoding="utf-8"?>
<p:tagLst xmlns:p="http://schemas.openxmlformats.org/presentationml/2006/main"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15020_1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CHIP_GROUPID" val="5faa41e40f63d42c4847739d"/>
  <p:tag name="KSO_WM_CHIP_XID" val="5faa41e40f63d42c4847739e"/>
  <p:tag name="KSO_WM_UNIT_DEC_AREA_ID" val="0b847ab448dd416eab65bf9d2e5fa27a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d9a1865a2c4a05b9ede80102b9d307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SLIDE_BACKGROUND_TYPE" val="general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SLIDE_BACKGROUND_TYPE" val="general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PRESET_TEXT" val="THANKS"/>
  <p:tag name="KSO_WM_UNIT_DEFAULT_FONT" val="24;80;4"/>
  <p:tag name="KSO_WM_UNIT_BLOCK" val="0"/>
  <p:tag name="KSO_WM_UNIT_DEC_AREA_ID" val="82b7c928a14848fb99d4b9a7b154c5c2"/>
  <p:tag name="KSO_WM_CHIP_GROUPID" val="5ebdf5a90ac41c4a0a525507"/>
  <p:tag name="KSO_WM_CHIP_XID" val="5ebdf5a90ac41c4a0a525508"/>
  <p:tag name="KSO_WM_CHIP_FILLAREA_FILL_RULE" val="{&quot;fill_align&quot;:&quot;cm&quot;,&quot;fill_mode&quot;:&quot;adaptive&quot;,&quot;sacle_strategy&quot;:&quot;smart&quot;}"/>
  <p:tag name="KSO_WM_ASSEMBLE_CHIP_INDEX" val="ec5be99acbce4758b3eaf20c51969ed6"/>
  <p:tag name="KSO_WM_UNIT_TEXT_FILL_FORE_SCHEMECOLOR_INDEX_BRIGHTNESS" val="0.15"/>
  <p:tag name="KSO_WM_UNIT_TEXT_FILL_FORE_SCHEMECOLOR_INDEX" val="13"/>
  <p:tag name="KSO_WM_UNIT_TEXT_FILL_TYPE" val="1"/>
  <p:tag name="KSO_WM_TEMPLATE_ASSEMBLE_XID" val="5fab3f17b46e6ebd99076d12"/>
  <p:tag name="KSO_WM_TEMPLATE_ASSEMBLE_GROUPID" val="5faa41e40f63d42c4847739d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45.xml><?xml version="1.0" encoding="utf-8"?>
<p:tagLst xmlns:p="http://schemas.openxmlformats.org/presentationml/2006/main">
  <p:tag name="KSO_WM_SLIDE_BACKGROUND_TYPE" val="general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48.xml><?xml version="1.0" encoding="utf-8"?>
<p:tagLst xmlns:p="http://schemas.openxmlformats.org/presentationml/2006/main">
  <p:tag name="KSO_WM_SLIDE_BACKGROUND_TYPE" val="general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SLIDE_BACKGROUND_TYPE" val="general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59.xml><?xml version="1.0" encoding="utf-8"?>
<p:tagLst xmlns:p="http://schemas.openxmlformats.org/presentationml/2006/main">
  <p:tag name="KSO_WM_SLIDE_BACKGROUND_TYPE" val="genera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62.xml><?xml version="1.0" encoding="utf-8"?>
<p:tagLst xmlns:p="http://schemas.openxmlformats.org/presentationml/2006/main">
  <p:tag name="KSO_WM_SLIDE_BACKGROUND_TYPE" val="general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ACKGROUND_TYPE" val="general"/>
</p:tagLst>
</file>

<file path=ppt/tags/tag267.xml><?xml version="1.0" encoding="utf-8"?>
<p:tagLst xmlns:p="http://schemas.openxmlformats.org/presentationml/2006/main">
  <p:tag name="KSO_WPP_MARK_KEY" val="4f3d9b4f-15d6-4aca-82e9-011a1e65a158"/>
  <p:tag name="COMMONDATA" val="eyJoZGlkIjoiYjI4ODBlMmU1ZjU2MDFkMGNlYjRhMDAzZTY0ZTUyMDkifQ=="/>
</p:tagLst>
</file>

<file path=ppt/tags/tag27.xml><?xml version="1.0" encoding="utf-8"?>
<p:tagLst xmlns:p="http://schemas.openxmlformats.org/presentationml/2006/main">
  <p:tag name="KSO_WM_SLIDE_BACKGROUND_TYPE" val="general"/>
</p:tagLst>
</file>

<file path=ppt/tags/tag28.xml><?xml version="1.0" encoding="utf-8"?>
<p:tagLst xmlns:p="http://schemas.openxmlformats.org/presentationml/2006/main">
  <p:tag name="KSO_WM_SLIDE_BACKGROUND_TYPE" val="general"/>
</p:tagLst>
</file>

<file path=ppt/tags/tag29.xml><?xml version="1.0" encoding="utf-8"?>
<p:tagLst xmlns:p="http://schemas.openxmlformats.org/presentationml/2006/main">
  <p:tag name="KSO_WM_SLIDE_BACKGROUND_TYPE" val="general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追逐梦想 勇往直前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60;80;4"/>
  <p:tag name="KSO_WM_UNIT_BLOCK" val="0"/>
  <p:tag name="KSO_WM_UNIT_DEC_AREA_ID" val="448321a4422a4ff9a56594f4cc870c89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15"/>
  <p:tag name="KSO_WM_UNIT_TEXT_FILL_FORE_SCHEMECOLOR_INDEX" val="13"/>
  <p:tag name="KSO_WM_UNIT_TEXT_FILL_TYPE" val="1"/>
  <p:tag name="KSO_WM_TEMPLATE_ASSEMBLE_XID" val="5fab3f17b46e6ebd99076d0a"/>
  <p:tag name="KSO_WM_TEMPLATE_ASSEMBLE_GROUPID" val="5faa41e40f63d42c4847739d"/>
</p:tagLst>
</file>

<file path=ppt/tags/tag30.xml><?xml version="1.0" encoding="utf-8"?>
<p:tagLst xmlns:p="http://schemas.openxmlformats.org/presentationml/2006/main"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497d139e3a2749d29f540bf9d723e47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4240a33859c04feb8950504561c367f2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3b629913616641edb96b8fcda9b6431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6d44519715c4017840b114bc21a18a8"/>
  <p:tag name="KSO_WM_SLIDE_BACKGROUND_TYPE" val="frame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e6882bca53b54aa1b1a52c7d46e2333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fc64c9bbdf401fa3cad0a483bbfda6"/>
  <p:tag name="KSO_WM_SLIDE_BACKGROUND_TYPE" val="frame"/>
</p:tagLst>
</file>

<file path=ppt/tags/tag34.xml><?xml version="1.0" encoding="utf-8"?>
<p:tagLst xmlns:p="http://schemas.openxmlformats.org/presentationml/2006/main">
  <p:tag name="KSO_WM_SLIDE_BACKGROUND_TYPE" val="frame"/>
</p:tagLst>
</file>

<file path=ppt/tags/tag35.xml><?xml version="1.0" encoding="utf-8"?>
<p:tagLst xmlns:p="http://schemas.openxmlformats.org/presentationml/2006/main">
  <p:tag name="KSO_WM_SLIDE_BACKGROUND_TYPE" val="frame"/>
</p:tagLst>
</file>

<file path=ppt/tags/tag36.xml><?xml version="1.0" encoding="utf-8"?>
<p:tagLst xmlns:p="http://schemas.openxmlformats.org/presentationml/2006/main">
  <p:tag name="KSO_WM_SLIDE_BACKGROUND_TYPE" val="frame"/>
</p:tagLst>
</file>

<file path=ppt/tags/tag37.xml><?xml version="1.0" encoding="utf-8"?>
<p:tagLst xmlns:p="http://schemas.openxmlformats.org/presentationml/2006/main">
  <p:tag name="KSO_WM_SLIDE_BACKGROUND_TYPE" val="frame"/>
</p:tagLst>
</file>

<file path=ppt/tags/tag38.xml><?xml version="1.0" encoding="utf-8"?>
<p:tagLst xmlns:p="http://schemas.openxmlformats.org/presentationml/2006/main">
  <p:tag name="KSO_WM_SLIDE_BACKGROUND_TYPE" val="frame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b21c7aaadc904b5ea7d962ccd040bf6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65cace338784585a316f3122a69fd03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6c0ca9b402f04d3a9c23a2783edb36a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4cfe4e0bb0643c59f24aa8f4dc9b834"/>
  <p:tag name="KSO_WM_SLIDE_BACKGROUND_TYPE" val="leftRight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2369b4771be847ec8cfd2042bed32af8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9e039bc1700447b8f5a7fe50ac2e5d3"/>
  <p:tag name="KSO_WM_SLIDE_BACKGROUND_TYPE" val="leftRight"/>
</p:tagLst>
</file>

<file path=ppt/tags/tag42.xml><?xml version="1.0" encoding="utf-8"?>
<p:tagLst xmlns:p="http://schemas.openxmlformats.org/presentationml/2006/main">
  <p:tag name="KSO_WM_SLIDE_BACKGROUND_TYPE" val="leftRight"/>
</p:tagLst>
</file>

<file path=ppt/tags/tag43.xml><?xml version="1.0" encoding="utf-8"?>
<p:tagLst xmlns:p="http://schemas.openxmlformats.org/presentationml/2006/main">
  <p:tag name="KSO_WM_SLIDE_BACKGROUND_TYPE" val="leftRight"/>
</p:tagLst>
</file>

<file path=ppt/tags/tag44.xml><?xml version="1.0" encoding="utf-8"?>
<p:tagLst xmlns:p="http://schemas.openxmlformats.org/presentationml/2006/main">
  <p:tag name="KSO_WM_SLIDE_BACKGROUND_TYPE" val="leftRight"/>
</p:tagLst>
</file>

<file path=ppt/tags/tag45.xml><?xml version="1.0" encoding="utf-8"?>
<p:tagLst xmlns:p="http://schemas.openxmlformats.org/presentationml/2006/main">
  <p:tag name="KSO_WM_SLIDE_BACKGROUND_TYPE" val="leftRight"/>
</p:tagLst>
</file>

<file path=ppt/tags/tag46.xml><?xml version="1.0" encoding="utf-8"?>
<p:tagLst xmlns:p="http://schemas.openxmlformats.org/presentationml/2006/main">
  <p:tag name="KSO_WM_SLIDE_BACKGROUND_TYPE" val="leftRight"/>
</p:tagLst>
</file>

<file path=ppt/tags/tag47.xml><?xml version="1.0" encoding="utf-8"?>
<p:tagLst xmlns:p="http://schemas.openxmlformats.org/presentationml/2006/main">
  <p:tag name="KSO_WM_SLIDE_BACKGROUND_TYPE" val="leftRight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9a582c96a1884900ab25bcd4ad2fcfe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eeca23323284b12b09dcc900ab580c6"/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7fb6e06dadf5409ba5e4ef72dd72d1e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9a1bc94b5ec46378e07ab8be366c542"/>
  <p:tag name="KSO_WM_SLIDE_BACKGROUND_TYPE" val="topBottom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fc842350a91d488bab8cbd2bef1b45e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961de6266554bdca998cf3056a08218"/>
  <p:tag name="KSO_WM_SLIDE_BACKGROUND_TYPE" val="topBottom"/>
</p:tagLst>
</file>

<file path=ppt/tags/tag51.xml><?xml version="1.0" encoding="utf-8"?>
<p:tagLst xmlns:p="http://schemas.openxmlformats.org/presentationml/2006/main">
  <p:tag name="KSO_WM_SLIDE_BACKGROUND_TYPE" val="topBottom"/>
</p:tagLst>
</file>

<file path=ppt/tags/tag52.xml><?xml version="1.0" encoding="utf-8"?>
<p:tagLst xmlns:p="http://schemas.openxmlformats.org/presentationml/2006/main">
  <p:tag name="KSO_WM_SLIDE_BACKGROUND_TYPE" val="topBottom"/>
</p:tagLst>
</file>

<file path=ppt/tags/tag53.xml><?xml version="1.0" encoding="utf-8"?>
<p:tagLst xmlns:p="http://schemas.openxmlformats.org/presentationml/2006/main">
  <p:tag name="KSO_WM_SLIDE_BACKGROUND_TYPE" val="topBottom"/>
</p:tagLst>
</file>

<file path=ppt/tags/tag54.xml><?xml version="1.0" encoding="utf-8"?>
<p:tagLst xmlns:p="http://schemas.openxmlformats.org/presentationml/2006/main">
  <p:tag name="KSO_WM_SLIDE_BACKGROUND_TYPE" val="topBottom"/>
</p:tagLst>
</file>

<file path=ppt/tags/tag55.xml><?xml version="1.0" encoding="utf-8"?>
<p:tagLst xmlns:p="http://schemas.openxmlformats.org/presentationml/2006/main">
  <p:tag name="KSO_WM_SLIDE_BACKGROUND_TYPE" val="topBottom"/>
</p:tagLst>
</file>

<file path=ppt/tags/tag56.xml><?xml version="1.0" encoding="utf-8"?>
<p:tagLst xmlns:p="http://schemas.openxmlformats.org/presentationml/2006/main">
  <p:tag name="KSO_WM_SLIDE_BACKGROUND_TYPE" val="topBottom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ddad1f542fba4a0a9a8435fb33fa28f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403da270cde40ae8e249066dec5c49e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7f62c1a4f08a4b7788e5c87737e763a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826f06ccb944bf4ae60b214f7a01f12"/>
  <p:tag name="KSO_WM_SLIDE_BACKGROUND_TYPE" val="bottomTop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3df12600d79c49888ac14c797f4de3d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43d4dc785e84282824f3a63469f8ddf"/>
  <p:tag name="KSO_WM_SLIDE_BACKGROUND_TYPE" val="bottomTop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2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9f"/>
  <p:tag name="KSO_WM_UNIT_DEC_AREA_ID" val="8f35c3469d004840b6ce6cbe661daf73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d70faa1b13584720b82f22a7599fe4fd"/>
</p:tagLst>
</file>

<file path=ppt/tags/tag60.xml><?xml version="1.0" encoding="utf-8"?>
<p:tagLst xmlns:p="http://schemas.openxmlformats.org/presentationml/2006/main">
  <p:tag name="KSO_WM_SLIDE_BACKGROUND_TYPE" val="bottomTop"/>
</p:tagLst>
</file>

<file path=ppt/tags/tag61.xml><?xml version="1.0" encoding="utf-8"?>
<p:tagLst xmlns:p="http://schemas.openxmlformats.org/presentationml/2006/main">
  <p:tag name="KSO_WM_SLIDE_BACKGROUND_TYPE" val="bottomTop"/>
</p:tagLst>
</file>

<file path=ppt/tags/tag62.xml><?xml version="1.0" encoding="utf-8"?>
<p:tagLst xmlns:p="http://schemas.openxmlformats.org/presentationml/2006/main">
  <p:tag name="KSO_WM_SLIDE_BACKGROUND_TYPE" val="bottomTop"/>
</p:tagLst>
</file>

<file path=ppt/tags/tag63.xml><?xml version="1.0" encoding="utf-8"?>
<p:tagLst xmlns:p="http://schemas.openxmlformats.org/presentationml/2006/main">
  <p:tag name="KSO_WM_SLIDE_BACKGROUND_TYPE" val="bottomTop"/>
</p:tagLst>
</file>

<file path=ppt/tags/tag64.xml><?xml version="1.0" encoding="utf-8"?>
<p:tagLst xmlns:p="http://schemas.openxmlformats.org/presentationml/2006/main">
  <p:tag name="KSO_WM_SLIDE_BACKGROUND_TYPE" val="bottomTop"/>
</p:tagLst>
</file>

<file path=ppt/tags/tag65.xml><?xml version="1.0" encoding="utf-8"?>
<p:tagLst xmlns:p="http://schemas.openxmlformats.org/presentationml/2006/main">
  <p:tag name="KSO_WM_SLIDE_BACKGROUND_TYPE" val="bottomTop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76384e2edc6148358540ce908fcd996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40abd7b09e544f3abb9c3ab02871f54"/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d14dc1f413d44f80b9fc624b70d0f3e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ff935274d044ea98850e50d0ded08f5"/>
  <p:tag name="KSO_WM_SLIDE_BACKGROUND_TYPE" val="navigation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3bde42022f25451fa4b3d7271064777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bf1a33db0684fdc87c3dd58a5e75e65"/>
  <p:tag name="KSO_WM_SLIDE_BACKGROUND_TYPE" val="navigation"/>
</p:tagLst>
</file>

<file path=ppt/tags/tag69.xml><?xml version="1.0" encoding="utf-8"?>
<p:tagLst xmlns:p="http://schemas.openxmlformats.org/presentationml/2006/main">
  <p:tag name="KSO_WM_SLIDE_BACKGROUND_TYPE" val="navigation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0611e43eb80b41e184a8443503efa441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0b1d4579fb1485c8a044e9b21c1211c"/>
</p:tagLst>
</file>

<file path=ppt/tags/tag70.xml><?xml version="1.0" encoding="utf-8"?>
<p:tagLst xmlns:p="http://schemas.openxmlformats.org/presentationml/2006/main">
  <p:tag name="KSO_WM_SLIDE_BACKGROUND_TYPE" val="navigation"/>
</p:tagLst>
</file>

<file path=ppt/tags/tag71.xml><?xml version="1.0" encoding="utf-8"?>
<p:tagLst xmlns:p="http://schemas.openxmlformats.org/presentationml/2006/main">
  <p:tag name="KSO_WM_SLIDE_BACKGROUND_TYPE" val="navigation"/>
</p:tagLst>
</file>

<file path=ppt/tags/tag72.xml><?xml version="1.0" encoding="utf-8"?>
<p:tagLst xmlns:p="http://schemas.openxmlformats.org/presentationml/2006/main">
  <p:tag name="KSO_WM_SLIDE_BACKGROUND_TYPE" val="navigation"/>
</p:tagLst>
</file>

<file path=ppt/tags/tag73.xml><?xml version="1.0" encoding="utf-8"?>
<p:tagLst xmlns:p="http://schemas.openxmlformats.org/presentationml/2006/main">
  <p:tag name="KSO_WM_SLIDE_BACKGROUND_TYPE" val="navigation"/>
</p:tagLst>
</file>

<file path=ppt/tags/tag74.xml><?xml version="1.0" encoding="utf-8"?>
<p:tagLst xmlns:p="http://schemas.openxmlformats.org/presentationml/2006/main">
  <p:tag name="KSO_WM_SLIDE_BACKGROUND_TYPE" val="navigation"/>
</p:tagLst>
</file>

<file path=ppt/tags/tag75.xml><?xml version="1.0" encoding="utf-8"?>
<p:tagLst xmlns:p="http://schemas.openxmlformats.org/presentationml/2006/main">
  <p:tag name="KSO_WM_SLIDE_BACKGROUND_TYPE" val="navigation"/>
</p:tagLst>
</file>

<file path=ppt/tags/tag76.xml><?xml version="1.0" encoding="utf-8"?>
<p:tagLst xmlns:p="http://schemas.openxmlformats.org/presentationml/2006/main">
  <p:tag name="KSO_WM_SLIDE_BACKGROUND_TYPE" val="navigation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5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CHIP_GROUPID" val="5faa41e40f63d42c4847739d"/>
  <p:tag name="KSO_WM_CHIP_XID" val="5faa41e40f63d42c484773a2"/>
  <p:tag name="KSO_WM_UNIT_DEC_AREA_ID" val="45f3b07fad5743668d394feecce4fdd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be6f88858854bf1be9a427fa9bdb155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fab68ff08214ef9b56641b736fd38f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d07dfb7485444f78a2f4234af2ee19d0"/>
  <p:tag name="KSO_WM_SLIDE_BACKGROUND_TYPE" val="belt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4934d4df72e499f8f3694908fefb82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1ce7ff5a6d456582c269bd7694e602"/>
  <p:tag name="KSO_WM_SLIDE_BACKGROUND_TYPE" val="belt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0a7c88671fbe423597183ea936273e7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96b54f6f50f4e0189ba8aed226434cd"/>
</p:tagLst>
</file>

<file path=ppt/tags/tag80.xml><?xml version="1.0" encoding="utf-8"?>
<p:tagLst xmlns:p="http://schemas.openxmlformats.org/presentationml/2006/main">
  <p:tag name="KSO_WM_SLIDE_BACKGROUND_TYPE" val="belt"/>
</p:tagLst>
</file>

<file path=ppt/tags/tag81.xml><?xml version="1.0" encoding="utf-8"?>
<p:tagLst xmlns:p="http://schemas.openxmlformats.org/presentationml/2006/main">
  <p:tag name="KSO_WM_SLIDE_BACKGROUND_TYPE" val="belt"/>
</p:tagLst>
</file>

<file path=ppt/tags/tag82.xml><?xml version="1.0" encoding="utf-8"?>
<p:tagLst xmlns:p="http://schemas.openxmlformats.org/presentationml/2006/main">
  <p:tag name="KSO_WM_SLIDE_BACKGROUND_TYPE" val="belt"/>
</p:tagLst>
</file>

<file path=ppt/tags/tag83.xml><?xml version="1.0" encoding="utf-8"?>
<p:tagLst xmlns:p="http://schemas.openxmlformats.org/presentationml/2006/main">
  <p:tag name="KSO_WM_SLIDE_BACKGROUND_TYPE" val="belt"/>
</p:tagLst>
</file>

<file path=ppt/tags/tag84.xml><?xml version="1.0" encoding="utf-8"?>
<p:tagLst xmlns:p="http://schemas.openxmlformats.org/presentationml/2006/main">
  <p:tag name="KSO_WM_SLIDE_BACKGROUND_TYPE" val="belt"/>
</p:tagLst>
</file>

<file path=ppt/tags/tag85.xml><?xml version="1.0" encoding="utf-8"?>
<p:tagLst xmlns:p="http://schemas.openxmlformats.org/presentationml/2006/main">
  <p:tag name="KSO_WM_TEMPLATE_CATEGORY" val="custom"/>
  <p:tag name="KSO_WM_TEMPLATE_INDEX" val="20215020"/>
</p:tagLst>
</file>

<file path=ppt/tags/tag86.xml><?xml version="1.0" encoding="utf-8"?>
<p:tagLst xmlns:p="http://schemas.openxmlformats.org/presentationml/2006/main">
  <p:tag name="KSO_WM_TEMPLATE_CATEGORY" val="custom"/>
  <p:tag name="KSO_WM_TEMPLATE_INDEX" val="20215020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020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PRESET_TEXT" val="追逐梦想 勇往直前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5020_1*a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60;80;4"/>
  <p:tag name="KSO_WM_UNIT_BLOCK" val="0"/>
  <p:tag name="KSO_WM_UNIT_DEC_AREA_ID" val="448321a4422a4ff9a56594f4cc870c89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15"/>
  <p:tag name="KSO_WM_UNIT_TEXT_FILL_FORE_SCHEMECOLOR_INDEX" val="13"/>
  <p:tag name="KSO_WM_UNIT_TEXT_FILL_TYPE" val="1"/>
  <p:tag name="KSO_WM_UNIT_SMARTLAYOUT_COMPRESS_INFO" val="{&#10;    &quot;id&quot;: &quot;2020-11-11T09:32:55&quot;,&#10;    &quot;max&quot;: 3.7200807696535776e-06,&#10;    &quot;topChanged&quot;: 0&#10;}&#10;"/>
  <p:tag name="KSO_WM_UNIT_LAST_MAX_FONTSIZE" val="1440"/>
</p:tagLst>
</file>

<file path=ppt/tags/tag89.xml><?xml version="1.0" encoding="utf-8"?>
<p:tagLst xmlns:p="http://schemas.openxmlformats.org/presentationml/2006/main">
  <p:tag name="KSO_WM_UNIT_SUBTYPE" val="b"/>
  <p:tag name="KSO_WM_UNIT_PRESET_TEXT" val="汇报人姓名&#13;汇报日期"/>
  <p:tag name="KSO_WM_UNIT_NOCLEAR" val="0"/>
  <p:tag name="KSO_WM_UNIT_VALUE" val="2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15020_1*f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DEFAULT_FONT" val="14;20;2"/>
  <p:tag name="KSO_WM_UNIT_BLOCK" val="0"/>
  <p:tag name="KSO_WM_UNIT_DEC_AREA_ID" val="dc3e3f3f8d8b4382b7712983fb3cace6"/>
  <p:tag name="KSO_WM_CHIP_GROUPID" val="5eccc115ec5f7d17b1744893"/>
  <p:tag name="KSO_WM_CHIP_XID" val="5eccc10bec5f7d17b1744890"/>
  <p:tag name="KSO_WM_CHIP_FILLAREA_FILL_RULE" val="{&quot;fill_align&quot;:&quot;cm&quot;,&quot;fill_mode&quot;:&quot;adaptive&quot;,&quot;sacle_strategy&quot;:&quot;smart&quot;}"/>
  <p:tag name="KSO_WM_ASSEMBLE_CHIP_INDEX" val="b8151b03d5a74b25b89a13aaa8004e45"/>
  <p:tag name="KSO_WM_UNIT_TEXT_FILL_FORE_SCHEMECOLOR_INDEX_BRIGHTNESS" val="0.3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5020_1*b*1"/>
  <p:tag name="KSO_WM_TEMPLATE_CATEGORY" val="custom"/>
  <p:tag name="KSO_WM_TEMPLATE_INDEX" val="20215020"/>
  <p:tag name="KSO_WM_UNIT_LAYERLEVEL" val="1"/>
  <p:tag name="KSO_WM_TAG_VERSION" val="1.0"/>
  <p:tag name="KSO_WM_BEAUTIFY_FLAG" val="#wm#"/>
  <p:tag name="KSO_WM_UNIT_PRESET_TEXT" val="单击此处添加副标题内容"/>
  <p:tag name="KSO_WM_UNIT_DEFAULT_FONT" val="14;18;2"/>
  <p:tag name="KSO_WM_UNIT_BLOCK" val="0"/>
  <p:tag name="KSO_WM_UNIT_DEC_AREA_ID" val="37cb1827c6254ff3a8ce0a003e3a0086"/>
  <p:tag name="KSO_WM_CHIP_GROUPID" val="5ebe40d00ac41c4a0a525616"/>
  <p:tag name="KSO_WM_CHIP_XID" val="5ebe40d00ac41c4a0a525617"/>
  <p:tag name="KSO_WM_CHIP_FILLAREA_FILL_RULE" val="{&quot;fill_align&quot;:&quot;cm&quot;,&quot;fill_mode&quot;:&quot;adaptive&quot;,&quot;sacle_strategy&quot;:&quot;smart&quot;}"/>
  <p:tag name="KSO_WM_ASSEMBLE_CHIP_INDEX" val="b5cc9cf2e339465e957d4360e0ba9810"/>
  <p:tag name="KSO_WM_UNIT_TEXT_FILL_FORE_SCHEMECOLOR_INDEX_BRIGHTNESS" val="0.35"/>
  <p:tag name="KSO_WM_UNIT_TEXT_FILL_FORE_SCHEMECOLOR_INDEX" val="13"/>
  <p:tag name="KSO_WM_UNIT_TEXT_FILL_TYPE" val="1"/>
  <p:tag name="KSO_WM_TEMPLATE_ASSEMBLE_XID" val="5fab3f17b46e6ebd99076cd4"/>
  <p:tag name="KSO_WM_TEMPLATE_ASSEMBLE_GROUPID" val="5faa41e40f63d42c4847739d"/>
</p:tagLst>
</file>

<file path=ppt/tags/tag90.xml><?xml version="1.0" encoding="utf-8"?>
<p:tagLst xmlns:p="http://schemas.openxmlformats.org/presentationml/2006/main">
  <p:tag name="KSO_WM_CHIP_INFOS" val="{&quot;layout_type&quot;:&quot;formiddle3&quot;,&quot;slide_type&quot;:[&quot;title&quot;],&quot;aspect_ratio&quot;:&quot;16:9&quot;}"/>
  <p:tag name="KSO_WM_CHIP_XID" val="5ebe041a0ac41c4a0a52557e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SLIDE_ID" val="custom20215020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700*380"/>
  <p:tag name="KSO_WM_SLIDE_POSITION" val="130*79"/>
  <p:tag name="KSO_WM_TAG_VERSION" val="1.0"/>
  <p:tag name="KSO_WM_BEAUTIFY_FLAG" val="#wm#"/>
  <p:tag name="KSO_WM_TEMPLATE_CATEGORY" val="custom"/>
  <p:tag name="KSO_WM_TEMPLATE_INDEX" val="20215020"/>
  <p:tag name="KSO_WM_SLIDE_LAYOUT" val="a_b_f"/>
  <p:tag name="KSO_WM_SLIDE_LAYOUT_CNT" val="1_1_1"/>
  <p:tag name="KSO_WM_CHIP_GROUPID" val="5ebf6661ddc3daf3fef3f760"/>
  <p:tag name="KSO_WM_SLIDE_LAYOUT_INFO" val="{&quot;id&quot;:&quot;2020-11-11T09:32:55&quot;,&quot;maxSize&quot;:{&quot;size1&quot;:33.62334074797454},&quot;minSize&quot;:{&quot;size1&quot;:26.523340747974537},&quot;normalSize&quot;:{&quot;size1&quot;:33.62334074797454},&quot;subLayout&quot;:[{&quot;id&quot;:&quot;2020-11-11T09:32:55&quot;,&quot;margin&quot;:{&quot;bottom&quot;:0.1646629422903061,&quot;left&quot;:5.3140788078308105,&quot;right&quot;:5.306846618652344,&quot;top&quot;:2.822166681289673},&quot;type&quot;:0},{&quot;id&quot;:&quot;2020-11-11T09:32:55&quot;,&quot;maxSize&quot;:{&quot;size1&quot;:32.249701545248755},&quot;minSize&quot;:{&quot;size1&quot;:19.849701545248752},&quot;normalSize&quot;:{&quot;size1&quot;:19.849701545248752},&quot;subLayout&quot;:[{&quot;id&quot;:&quot;2020-11-11T09:32:55&quot;,&quot;margin&quot;:{&quot;bottom&quot;:0.11683502048254013,&quot;left&quot;:5.3140788078308105,&quot;right&quot;:5.306846618652344,&quot;top&quot;:0.07169811427593231},&quot;type&quot;:0},{&quot;id&quot;:&quot;2020-11-11T09:32:55&quot;,&quot;margin&quot;:{&quot;bottom&quot;:2.822171926498413,&quot;left&quot;:5.3140788078308105,&quot;right&quot;:5.306846618652344,&quot;top&quot;:0.11952608078718185},&quot;type&quot;:0}],&quot;type&quot;:0}]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TEMPLATE_ASSEMBLE_XID" val="5fab3f17b46e6ebd99076d0a"/>
  <p:tag name="KSO_WM_TEMPLATE_ASSEMBLE_GROUPID" val="5faa41e40f63d42c4847739d"/>
  <p:tag name="KSO_WM_TEMPLATE_THUMBS_INDEX" val="1、7、13、14、15、47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ags/tag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SLIDE_BACKGROUND_TYPE" val="general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3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0"/>
  <p:tag name="KSO_WM_UNIT_DEC_AREA_ID" val="272137fbf8b045d1ac51ece818aa0a0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3df50e3900c4cb6827e329110395f5b"/>
  <p:tag name="KSO_WM_SLIDE_BACKGROUND_TYPE" val="general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15020_4*i*1"/>
  <p:tag name="KSO_WM_TEMPLATE_CATEGORY" val="chip"/>
  <p:tag name="KSO_WM_TEMPLATE_INDEX" val="20215020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5faa41e40f63d42c4847739d"/>
  <p:tag name="KSO_WM_CHIP_XID" val="5faa41e40f63d42c484773a1"/>
  <p:tag name="KSO_WM_UNIT_DEC_AREA_ID" val="1a316a8899ed4e8a9b3def86680dd22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63e9d5e2ac543d8a1ecc0a3b271995a"/>
  <p:tag name="KSO_WM_SLIDE_BACKGROUND_TYPE" val="genera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CBE8F6"/>
      </a:dk2>
      <a:lt2>
        <a:srgbClr val="E4F4FB"/>
      </a:lt2>
      <a:accent1>
        <a:srgbClr val="1B88C0"/>
      </a:accent1>
      <a:accent2>
        <a:srgbClr val="0D8270"/>
      </a:accent2>
      <a:accent3>
        <a:srgbClr val="2D702A"/>
      </a:accent3>
      <a:accent4>
        <a:srgbClr val="67520E"/>
      </a:accent4>
      <a:accent5>
        <a:srgbClr val="AA3012"/>
      </a:accent5>
      <a:accent6>
        <a:srgbClr val="BE1A38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16760</Words>
  <Application>WPS 演示</Application>
  <PresentationFormat>宽屏</PresentationFormat>
  <Paragraphs>1995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黑体</vt:lpstr>
      <vt:lpstr>MS Gothic</vt:lpstr>
      <vt:lpstr>微软雅黑</vt:lpstr>
      <vt:lpstr>Microsoft Yi Baiti</vt:lpstr>
      <vt:lpstr>等线</vt:lpstr>
      <vt:lpstr>Arial Unicode MS</vt:lpstr>
      <vt:lpstr>等线 Light</vt:lpstr>
      <vt:lpstr>Calibri</vt:lpstr>
      <vt:lpstr>Arial</vt:lpstr>
      <vt:lpstr>汉仪旗黑-85S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拙</dc:creator>
  <cp:lastModifiedBy>光之精灵</cp:lastModifiedBy>
  <cp:revision>4</cp:revision>
  <dcterms:created xsi:type="dcterms:W3CDTF">2023-08-02T04:51:00Z</dcterms:created>
  <dcterms:modified xsi:type="dcterms:W3CDTF">2023-08-04T13:55:05Z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B4D3A536AFDD4B678BD4A6859081AD2A_12</vt:lpwstr>
  </property>
  <property fmtid="{D5CDD505-2E9C-101B-9397-08002B2CF9AE}" pid="3" name="KSOProductBuildVer">
    <vt:lpwstr>2052-11.1.0.14309</vt:lpwstr>
  </property>
</Properties>
</file>