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5"/>
  </p:notesMasterIdLst>
  <p:handoutMasterIdLst>
    <p:handoutMasterId r:id="rId26"/>
  </p:handoutMasterIdLst>
  <p:sldIdLst>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马 吉英" initials="马"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350" autoAdjust="0"/>
  </p:normalViewPr>
  <p:slideViewPr>
    <p:cSldViewPr snapToGrid="0">
      <p:cViewPr varScale="1">
        <p:scale>
          <a:sx n="80" d="100"/>
          <a:sy n="80" d="100"/>
        </p:scale>
        <p:origin x="75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232.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4"/>
          <p:cNvSpPr/>
          <p:nvPr>
            <p:ph type="subTitle" idx="3" hasCustomPrompt="1"/>
            <p:custDataLst>
              <p:tags r:id="rId4"/>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5"/>
          <p:cNvSpPr>
            <a:spLocks noGrp="1"/>
          </p:cNvSpPr>
          <p:nvPr>
            <p:ph type="ctrTitle" idx="2" hasCustomPrompt="1"/>
            <p:custDataLst>
              <p:tags r:id="rId5"/>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2"/>
            </p:custDataLst>
          </p:nvPr>
        </p:nvPicPr>
        <p:blipFill>
          <a:blip r:embed="rId3"/>
          <a:stretch>
            <a:fillRect/>
          </a:stretch>
        </p:blipFill>
        <p:spPr>
          <a:xfrm>
            <a:off x="215153" y="1941853"/>
            <a:ext cx="3235350" cy="2974283"/>
          </a:xfrm>
          <a:prstGeom prst="rect">
            <a:avLst/>
          </a:prstGeom>
        </p:spPr>
      </p:pic>
      <p:pic>
        <p:nvPicPr>
          <p:cNvPr id="2" name="图片 1" descr="1 (1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2)"/>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2"/>
            </p:custDataLst>
          </p:nvPr>
        </p:nvPicPr>
        <p:blipFill>
          <a:blip r:embed="rId3"/>
          <a:stretch>
            <a:fillRect/>
          </a:stretch>
        </p:blipFill>
        <p:spPr>
          <a:xfrm>
            <a:off x="7498080" y="1411524"/>
            <a:ext cx="4389120" cy="4034953"/>
          </a:xfrm>
          <a:prstGeom prst="rect">
            <a:avLst/>
          </a:prstGeom>
        </p:spPr>
      </p:pic>
      <p:pic>
        <p:nvPicPr>
          <p:cNvPr id="6" name="图片 5" descr="1 (1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A26B2E8-36D1-4CA3-8347-4BC6403A692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4856F9-19ED-4482-BFD3-0B7467C038F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26B2E8-36D1-4CA3-8347-4BC6403A692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4856F9-19ED-4482-BFD3-0B7467C038F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image" Target="../media/image9.jpeg"/><Relationship Id="rId6" Type="http://schemas.openxmlformats.org/officeDocument/2006/relationships/tags" Target="../tags/tag142.xml"/><Relationship Id="rId5" Type="http://schemas.openxmlformats.org/officeDocument/2006/relationships/image" Target="../media/image21.jpeg"/><Relationship Id="rId4" Type="http://schemas.openxmlformats.org/officeDocument/2006/relationships/image" Target="../media/image3.png"/><Relationship Id="rId3" Type="http://schemas.openxmlformats.org/officeDocument/2006/relationships/tags" Target="../tags/tag141.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9.jpeg"/><Relationship Id="rId6" Type="http://schemas.openxmlformats.org/officeDocument/2006/relationships/image" Target="../media/image22.jpeg"/><Relationship Id="rId5" Type="http://schemas.openxmlformats.org/officeDocument/2006/relationships/tags" Target="../tags/tag150.xml"/><Relationship Id="rId4" Type="http://schemas.openxmlformats.org/officeDocument/2006/relationships/image" Target="../media/image3.png"/><Relationship Id="rId3" Type="http://schemas.openxmlformats.org/officeDocument/2006/relationships/tags" Target="../tags/tag149.xm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image" Target="../media/image23.jpeg"/><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8.xml"/></Relationships>
</file>

<file path=ppt/slides/_rels/slide12.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image" Target="../media/image25.jpeg"/><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image" Target="../media/image24.jpeg"/><Relationship Id="rId4" Type="http://schemas.openxmlformats.org/officeDocument/2006/relationships/image" Target="../media/image3.png"/><Relationship Id="rId3" Type="http://schemas.openxmlformats.org/officeDocument/2006/relationships/tags" Target="../tags/tag158.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7.xml"/></Relationships>
</file>

<file path=ppt/slides/_rels/slide13.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image" Target="../media/image29.jpeg"/><Relationship Id="rId7" Type="http://schemas.openxmlformats.org/officeDocument/2006/relationships/image" Target="../media/image28.jpeg"/><Relationship Id="rId6" Type="http://schemas.openxmlformats.org/officeDocument/2006/relationships/tags" Target="../tags/tag165.xml"/><Relationship Id="rId5" Type="http://schemas.openxmlformats.org/officeDocument/2006/relationships/image" Target="../media/image27.jpeg"/><Relationship Id="rId4" Type="http://schemas.openxmlformats.org/officeDocument/2006/relationships/image" Target="../media/image3.png"/><Relationship Id="rId3" Type="http://schemas.openxmlformats.org/officeDocument/2006/relationships/tags" Target="../tags/tag164.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63.xml"/></Relationships>
</file>

<file path=ppt/slides/_rels/slide14.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31.jpeg"/><Relationship Id="rId6" Type="http://schemas.openxmlformats.org/officeDocument/2006/relationships/image" Target="../media/image30.jpeg"/><Relationship Id="rId5" Type="http://schemas.openxmlformats.org/officeDocument/2006/relationships/tags" Target="../tags/tag171.xml"/><Relationship Id="rId4" Type="http://schemas.openxmlformats.org/officeDocument/2006/relationships/image" Target="../media/image3.png"/><Relationship Id="rId3" Type="http://schemas.openxmlformats.org/officeDocument/2006/relationships/tags" Target="../tags/tag170.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74.xml"/><Relationship Id="rId1" Type="http://schemas.openxmlformats.org/officeDocument/2006/relationships/tags" Target="../tags/tag169.xml"/></Relationships>
</file>

<file path=ppt/slides/_rels/slide15.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image" Target="../media/image33.jpeg"/><Relationship Id="rId6" Type="http://schemas.openxmlformats.org/officeDocument/2006/relationships/tags" Target="../tags/tag177.xml"/><Relationship Id="rId5" Type="http://schemas.openxmlformats.org/officeDocument/2006/relationships/image" Target="../media/image32.jpeg"/><Relationship Id="rId4" Type="http://schemas.openxmlformats.org/officeDocument/2006/relationships/image" Target="../media/image3.png"/><Relationship Id="rId3" Type="http://schemas.openxmlformats.org/officeDocument/2006/relationships/tags" Target="../tags/tag176.xm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5.xml"/></Relationships>
</file>

<file path=ppt/slides/_rels/slide16.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image" Target="../media/image36.jpeg"/><Relationship Id="rId7" Type="http://schemas.openxmlformats.org/officeDocument/2006/relationships/tags" Target="../tags/tag18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png"/><Relationship Id="rId3" Type="http://schemas.openxmlformats.org/officeDocument/2006/relationships/tags" Target="../tags/tag186.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5.xml"/></Relationships>
</file>

<file path=ppt/slides/_rels/slide17.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image" Target="../media/image39.jpeg"/><Relationship Id="rId7" Type="http://schemas.openxmlformats.org/officeDocument/2006/relationships/tags" Target="../tags/tag19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png"/><Relationship Id="rId3" Type="http://schemas.openxmlformats.org/officeDocument/2006/relationships/tags" Target="../tags/tag194.xm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202.xml"/><Relationship Id="rId15" Type="http://schemas.openxmlformats.org/officeDocument/2006/relationships/tags" Target="../tags/tag201.xml"/><Relationship Id="rId14" Type="http://schemas.openxmlformats.org/officeDocument/2006/relationships/image" Target="../media/image40.jpeg"/><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93.xml"/></Relationships>
</file>

<file path=ppt/slides/_rels/slide18.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image" Target="../media/image9.jpeg"/><Relationship Id="rId6" Type="http://schemas.openxmlformats.org/officeDocument/2006/relationships/tags" Target="../tags/tag205.xml"/><Relationship Id="rId5" Type="http://schemas.openxmlformats.org/officeDocument/2006/relationships/image" Target="../media/image41.jpeg"/><Relationship Id="rId4" Type="http://schemas.openxmlformats.org/officeDocument/2006/relationships/image" Target="../media/image3.png"/><Relationship Id="rId3" Type="http://schemas.openxmlformats.org/officeDocument/2006/relationships/tags" Target="../tags/tag204.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203.xml"/></Relationships>
</file>

<file path=ppt/slides/_rels/slide19.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image" Target="../media/image42.jpeg"/><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image" Target="../media/image3.png"/><Relationship Id="rId3" Type="http://schemas.openxmlformats.org/officeDocument/2006/relationships/tags" Target="../tags/tag212.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1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5.xml"/><Relationship Id="rId6" Type="http://schemas.openxmlformats.org/officeDocument/2006/relationships/image" Target="../media/image8.png"/><Relationship Id="rId5" Type="http://schemas.openxmlformats.org/officeDocument/2006/relationships/tags" Target="../tags/tag94.xml"/><Relationship Id="rId4" Type="http://schemas.openxmlformats.org/officeDocument/2006/relationships/image" Target="../media/image3.png"/><Relationship Id="rId3" Type="http://schemas.openxmlformats.org/officeDocument/2006/relationships/tags" Target="../tags/tag93.xml"/><Relationship Id="rId2" Type="http://schemas.openxmlformats.org/officeDocument/2006/relationships/image" Target="../media/image2.png"/><Relationship Id="rId1" Type="http://schemas.openxmlformats.org/officeDocument/2006/relationships/tags" Target="../tags/tag92.xml"/></Relationships>
</file>

<file path=ppt/slides/_rels/slide20.xml.rels><?xml version="1.0" encoding="UTF-8" standalone="yes"?>
<Relationships xmlns="http://schemas.openxmlformats.org/package/2006/relationships"><Relationship Id="rId9" Type="http://schemas.openxmlformats.org/officeDocument/2006/relationships/image" Target="../media/image43.jpeg"/><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image" Target="../media/image3.png"/><Relationship Id="rId3" Type="http://schemas.openxmlformats.org/officeDocument/2006/relationships/tags" Target="../tags/tag218.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225.xml"/><Relationship Id="rId12" Type="http://schemas.openxmlformats.org/officeDocument/2006/relationships/image" Target="../media/image44.jpeg"/><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7.xml"/></Relationships>
</file>

<file path=ppt/slides/_rels/slide21.xml.rels><?xml version="1.0" encoding="UTF-8" standalone="yes"?>
<Relationships xmlns="http://schemas.openxmlformats.org/package/2006/relationships"><Relationship Id="rId9" Type="http://schemas.openxmlformats.org/officeDocument/2006/relationships/image" Target="../media/image43.jpeg"/><Relationship Id="rId8" Type="http://schemas.openxmlformats.org/officeDocument/2006/relationships/image" Target="../media/image46.jpeg"/><Relationship Id="rId7" Type="http://schemas.openxmlformats.org/officeDocument/2006/relationships/tags" Target="../tags/tag229.xml"/><Relationship Id="rId6" Type="http://schemas.openxmlformats.org/officeDocument/2006/relationships/image" Target="../media/image45.jpeg"/><Relationship Id="rId5" Type="http://schemas.openxmlformats.org/officeDocument/2006/relationships/tags" Target="../tags/tag228.xml"/><Relationship Id="rId4" Type="http://schemas.openxmlformats.org/officeDocument/2006/relationships/image" Target="../media/image3.png"/><Relationship Id="rId3" Type="http://schemas.openxmlformats.org/officeDocument/2006/relationships/tags" Target="../tags/tag227.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6.xml"/></Relationships>
</file>

<file path=ppt/slides/_rels/slide3.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image" Target="../media/image10.jpeg"/><Relationship Id="rId7" Type="http://schemas.openxmlformats.org/officeDocument/2006/relationships/tags" Target="../tags/tag99.xml"/><Relationship Id="rId6" Type="http://schemas.openxmlformats.org/officeDocument/2006/relationships/image" Target="../media/image9.jpeg"/><Relationship Id="rId5" Type="http://schemas.openxmlformats.org/officeDocument/2006/relationships/tags" Target="../tags/tag98.xml"/><Relationship Id="rId4" Type="http://schemas.openxmlformats.org/officeDocument/2006/relationships/image" Target="../media/image3.png"/><Relationship Id="rId3" Type="http://schemas.openxmlformats.org/officeDocument/2006/relationships/tags" Target="../tags/tag97.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01.xml"/><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tags" Target="../tags/tag96.xml"/></Relationships>
</file>

<file path=ppt/slides/_rels/slide4.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image" Target="../media/image14.jpeg"/><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image" Target="../media/image3.png"/><Relationship Id="rId3" Type="http://schemas.openxmlformats.org/officeDocument/2006/relationships/tags" Target="../tags/tag103.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08.xml"/><Relationship Id="rId10" Type="http://schemas.openxmlformats.org/officeDocument/2006/relationships/image" Target="../media/image15.png"/><Relationship Id="rId1" Type="http://schemas.openxmlformats.org/officeDocument/2006/relationships/tags" Target="../tags/tag102.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image" Target="../media/image16.jpeg"/><Relationship Id="rId5" Type="http://schemas.openxmlformats.org/officeDocument/2006/relationships/tags" Target="../tags/tag111.xml"/><Relationship Id="rId4" Type="http://schemas.openxmlformats.org/officeDocument/2006/relationships/image" Target="../media/image3.png"/><Relationship Id="rId3" Type="http://schemas.openxmlformats.org/officeDocument/2006/relationships/tags" Target="../tags/tag110.xml"/><Relationship Id="rId2" Type="http://schemas.openxmlformats.org/officeDocument/2006/relationships/image" Target="../media/image2.png"/><Relationship Id="rId1" Type="http://schemas.openxmlformats.org/officeDocument/2006/relationships/tags" Target="../tags/tag109.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image" Target="../media/image3.png"/><Relationship Id="rId3" Type="http://schemas.openxmlformats.org/officeDocument/2006/relationships/tags" Target="../tags/tag115.xml"/><Relationship Id="rId2" Type="http://schemas.openxmlformats.org/officeDocument/2006/relationships/image" Target="../media/image2.png"/><Relationship Id="rId1" Type="http://schemas.openxmlformats.org/officeDocument/2006/relationships/tags" Target="../tags/tag114.xml"/></Relationships>
</file>

<file path=ppt/slides/_rels/slide7.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image" Target="../media/image9.jpeg"/><Relationship Id="rId6" Type="http://schemas.openxmlformats.org/officeDocument/2006/relationships/tags" Target="../tags/tag120.xml"/><Relationship Id="rId5" Type="http://schemas.openxmlformats.org/officeDocument/2006/relationships/image" Target="../media/image17.jpeg"/><Relationship Id="rId4" Type="http://schemas.openxmlformats.org/officeDocument/2006/relationships/image" Target="../media/image3.png"/><Relationship Id="rId3" Type="http://schemas.openxmlformats.org/officeDocument/2006/relationships/tags" Target="../tags/tag119.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8.xml"/></Relationships>
</file>

<file path=ppt/slides/_rels/slide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media/image19.jpeg"/><Relationship Id="rId7" Type="http://schemas.openxmlformats.org/officeDocument/2006/relationships/image" Target="../media/image18.jpeg"/><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image" Target="../media/image3.png"/><Relationship Id="rId3" Type="http://schemas.openxmlformats.org/officeDocument/2006/relationships/tags" Target="../tags/tag127.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6.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image" Target="../media/image20.jpeg"/><Relationship Id="rId5" Type="http://schemas.openxmlformats.org/officeDocument/2006/relationships/tags" Target="../tags/tag137.xml"/><Relationship Id="rId4" Type="http://schemas.openxmlformats.org/officeDocument/2006/relationships/image" Target="../media/image3.png"/><Relationship Id="rId3" Type="http://schemas.openxmlformats.org/officeDocument/2006/relationships/tags" Target="../tags/tag136.xml"/><Relationship Id="rId2" Type="http://schemas.openxmlformats.org/officeDocument/2006/relationships/image" Target="../media/image2.png"/><Relationship Id="rId1" Type="http://schemas.openxmlformats.org/officeDocument/2006/relationships/tags" Target="../tags/tag1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p:nvPr>
            <p:ph type="subTitle" idx="3"/>
            <p:custDataLst>
              <p:tags r:id="rId1"/>
            </p:custDataLst>
          </p:nvPr>
        </p:nvSpPr>
        <p:spPr/>
        <p:txBody>
          <a:bodyPr/>
          <a:p>
            <a:r>
              <a:rPr lang="zh-CN" altLang="en-US">
                <a:solidFill>
                  <a:schemeClr val="dk1">
                    <a:lumMod val="65000"/>
                    <a:lumOff val="35000"/>
                  </a:schemeClr>
                </a:solidFill>
              </a:rPr>
              <a:t>单/击/此/处/添/加/副/标/题/内/容</a:t>
            </a:r>
            <a:endParaRPr lang="zh-CN" altLang="en-US">
              <a:solidFill>
                <a:schemeClr val="dk1">
                  <a:lumMod val="65000"/>
                  <a:lumOff val="35000"/>
                </a:schemeClr>
              </a:solidFill>
            </a:endParaRPr>
          </a:p>
        </p:txBody>
      </p:sp>
      <p:sp>
        <p:nvSpPr>
          <p:cNvPr id="5" name="标题 4"/>
          <p:cNvSpPr>
            <a:spLocks noGrp="1"/>
          </p:cNvSpPr>
          <p:nvPr>
            <p:ph type="ctrTitle" idx="2"/>
            <p:custDataLst>
              <p:tags r:id="rId2"/>
            </p:custDataLst>
          </p:nvPr>
        </p:nvSpPr>
        <p:spPr/>
        <p:txBody>
          <a:bodyPr>
            <a:normAutofit/>
          </a:bodyPr>
          <a:p>
            <a:pPr marL="0" indent="0" algn="ctr">
              <a:lnSpc>
                <a:spcPct val="100000"/>
              </a:lnSpc>
              <a:spcBef>
                <a:spcPts val="0"/>
              </a:spcBef>
              <a:spcAft>
                <a:spcPts val="0"/>
              </a:spcAft>
              <a:buSzPct val="100000"/>
              <a:buNone/>
            </a:pPr>
            <a:r>
              <a:rPr lang="zh-CN" altLang="en-US" sz="7200" dirty="0">
                <a:solidFill>
                  <a:schemeClr val="accent1"/>
                </a:solidFill>
                <a:cs typeface="汉仪旗黑-85S" panose="00020600040101010101" pitchFamily="18" charset="-122"/>
              </a:rPr>
              <a:t>第 1 1  章</a:t>
            </a:r>
            <a:endParaRPr lang="zh-CN" altLang="en-US" sz="7200" dirty="0">
              <a:solidFill>
                <a:schemeClr val="accent1"/>
              </a:solidFill>
              <a:cs typeface="汉仪旗黑-85S" panose="00020600040101010101" pitchFamily="18" charset="-122"/>
            </a:endParaRPr>
          </a:p>
        </p:txBody>
      </p:sp>
      <p:sp>
        <p:nvSpPr>
          <p:cNvPr id="6" name="文本框 5"/>
          <p:cNvSpPr txBox="1"/>
          <p:nvPr>
            <p:custDataLst>
              <p:tags r:id="rId3"/>
            </p:custDataLst>
          </p:nvPr>
        </p:nvSpPr>
        <p:spPr>
          <a:xfrm>
            <a:off x="1913068" y="3252499"/>
            <a:ext cx="8368467" cy="2589520"/>
          </a:xfrm>
          <a:prstGeom prst="rect">
            <a:avLst/>
          </a:prstGeom>
          <a:noFill/>
        </p:spPr>
        <p:txBody>
          <a:bodyPr wrap="square" rtlCol="0">
            <a:normAutofit/>
          </a:bodyPr>
          <a:p>
            <a:pPr marL="0" lvl="0" indent="-285750" algn="ctr" fontAlgn="ctr">
              <a:lnSpc>
                <a:spcPct val="130000"/>
              </a:lnSpc>
              <a:spcBef>
                <a:spcPts val="1000"/>
              </a:spcBef>
              <a:spcAft>
                <a:spcPts val="0"/>
              </a:spcAft>
              <a:buSzPct val="100000"/>
              <a:buFont typeface="Wingdings" panose="05000000000000000000" charset="0"/>
              <a:buNone/>
            </a:pPr>
            <a:r>
              <a:rPr lang="zh-CN" altLang="en-US" sz="2000" spc="150" dirty="0">
                <a:solidFill>
                  <a:schemeClr val="dk1">
                    <a:lumMod val="65000"/>
                    <a:lumOff val="35000"/>
                  </a:schemeClr>
                </a:solidFill>
                <a:latin typeface="Arial" panose="020B0604020202020204" pitchFamily="34" charset="0"/>
                <a:ea typeface="微软雅黑" panose="020B0503020204020204" charset="-122"/>
              </a:rPr>
              <a:t>检测装置的干扰</a:t>
            </a:r>
            <a:br>
              <a:rPr lang="zh-CN" altLang="en-US" sz="2000" spc="150" dirty="0">
                <a:solidFill>
                  <a:schemeClr val="dk1">
                    <a:lumMod val="65000"/>
                    <a:lumOff val="35000"/>
                  </a:schemeClr>
                </a:solidFill>
                <a:latin typeface="Arial" panose="020B0604020202020204" pitchFamily="34" charset="0"/>
                <a:ea typeface="微软雅黑" panose="020B0503020204020204" charset="-122"/>
              </a:rPr>
            </a:br>
            <a:r>
              <a:rPr lang="zh-CN" altLang="en-US" sz="2000" spc="150" dirty="0">
                <a:solidFill>
                  <a:schemeClr val="dk1">
                    <a:lumMod val="65000"/>
                    <a:lumOff val="35000"/>
                  </a:schemeClr>
                </a:solidFill>
                <a:latin typeface="Arial" panose="020B0604020202020204" pitchFamily="34" charset="0"/>
                <a:ea typeface="微软雅黑" panose="020B0503020204020204" charset="-122"/>
              </a:rPr>
              <a:t>抑制技术</a:t>
            </a:r>
            <a:endParaRPr lang="zh-CN" altLang="en-US" sz="2000" spc="150" dirty="0">
              <a:solidFill>
                <a:schemeClr val="dk1">
                  <a:lumMod val="65000"/>
                  <a:lumOff val="35000"/>
                </a:schemeClr>
              </a:solidFill>
              <a:latin typeface="Arial" panose="020B0604020202020204" pitchFamily="34" charset="0"/>
              <a:ea typeface="微软雅黑" panose="020B0503020204020204" charset="-122"/>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85"/>
          <p:cNvSpPr/>
          <p:nvPr/>
        </p:nvSpPr>
        <p:spPr>
          <a:xfrm>
            <a:off x="0" y="2069655"/>
            <a:ext cx="12102780" cy="2187575"/>
          </a:xfrm>
          <a:prstGeom prst="rect">
            <a:avLst/>
          </a:prstGeom>
        </p:spPr>
        <p:txBody>
          <a:bodyPr vert="horz" wrap="square" lIns="0" tIns="0" rIns="0" bIns="0"/>
          <a:lstStyle/>
          <a:p>
            <a:pPr algn="l" rtl="0" eaLnBrk="0">
              <a:lnSpc>
                <a:spcPct val="83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5"/>
              </a:lnSpc>
            </a:pPr>
            <a:r>
              <a:rPr sz="1200" b="1" spc="-10" dirty="0">
                <a:solidFill>
                  <a:srgbClr val="000000"/>
                </a:solidFill>
                <a:latin typeface="微软雅黑" panose="020B0503020204020204" charset="-122"/>
                <a:ea typeface="微软雅黑" panose="020B0503020204020204" charset="-122"/>
                <a:cs typeface="微软雅黑" panose="020B0503020204020204" charset="-122"/>
              </a:rPr>
              <a:t>1</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b="1" spc="-10" dirty="0">
                <a:solidFill>
                  <a:srgbClr val="000000"/>
                </a:solidFill>
                <a:latin typeface="微软雅黑" panose="020B0503020204020204" charset="-122"/>
                <a:ea typeface="微软雅黑" panose="020B0503020204020204" charset="-122"/>
                <a:cs typeface="微软雅黑" panose="020B0503020204020204" charset="-122"/>
              </a:rPr>
              <a:t>.</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spc="0" dirty="0">
                <a:solidFill>
                  <a:srgbClr val="000000"/>
                </a:solidFill>
                <a:latin typeface="微软雅黑" panose="020B0503020204020204" charset="-122"/>
                <a:ea typeface="微软雅黑" panose="020B0503020204020204" charset="-122"/>
                <a:cs typeface="微软雅黑" panose="020B0503020204020204" charset="-122"/>
              </a:rPr>
              <a:t> 差模干扰的概念</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34000"/>
              </a:lnSpc>
              <a:spcBef>
                <a:spcPts val="505"/>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差模干扰又称为串模干扰 、常态干扰或横向干扰，它是指干扰信号</a:t>
            </a:r>
            <a:r>
              <a:rPr sz="1200" spc="40" dirty="0">
                <a:solidFill>
                  <a:srgbClr val="000000"/>
                </a:solidFill>
                <a:latin typeface="微软雅黑" panose="020B0503020204020204" charset="-122"/>
                <a:ea typeface="微软雅黑" panose="020B0503020204020204" charset="-122"/>
                <a:cs typeface="微软雅黑" panose="020B0503020204020204" charset="-122"/>
              </a:rPr>
              <a:t>叠</a:t>
            </a:r>
            <a:r>
              <a:rPr sz="1200" spc="0" dirty="0">
                <a:solidFill>
                  <a:srgbClr val="000000"/>
                </a:solidFill>
                <a:latin typeface="微软雅黑" panose="020B0503020204020204" charset="-122"/>
                <a:ea typeface="微软雅黑" panose="020B0503020204020204" charset="-122"/>
                <a:cs typeface="微软雅黑" panose="020B0503020204020204" charset="-122"/>
              </a:rPr>
              <a:t>加在被测信号 </a:t>
            </a:r>
            <a:r>
              <a:rPr sz="1200" spc="60" dirty="0">
                <a:solidFill>
                  <a:srgbClr val="000000"/>
                </a:solidFill>
                <a:latin typeface="微软雅黑" panose="020B0503020204020204" charset="-122"/>
                <a:ea typeface="微软雅黑" panose="020B0503020204020204" charset="-122"/>
                <a:cs typeface="微软雅黑" panose="020B0503020204020204" charset="-122"/>
              </a:rPr>
              <a:t>上的干扰 。 它使检测仪表的一个信号输入端子相对于另一个信号输入端子的电位差发</a:t>
            </a:r>
            <a:r>
              <a:rPr sz="1200" spc="10" dirty="0">
                <a:solidFill>
                  <a:srgbClr val="000000"/>
                </a:solidFill>
                <a:latin typeface="微软雅黑" panose="020B0503020204020204" charset="-122"/>
                <a:ea typeface="微软雅黑" panose="020B0503020204020204" charset="-122"/>
                <a:cs typeface="微软雅黑" panose="020B0503020204020204" charset="-122"/>
              </a:rPr>
              <a:t>生</a:t>
            </a:r>
            <a:r>
              <a:rPr sz="1200" spc="0" dirty="0">
                <a:solidFill>
                  <a:srgbClr val="000000"/>
                </a:solidFill>
                <a:latin typeface="微软雅黑" panose="020B0503020204020204" charset="-122"/>
                <a:ea typeface="微软雅黑" panose="020B0503020204020204" charset="-122"/>
                <a:cs typeface="微软雅黑" panose="020B0503020204020204" charset="-122"/>
              </a:rPr>
              <a:t> </a:t>
            </a:r>
            <a:r>
              <a:rPr sz="1200" spc="50" dirty="0">
                <a:solidFill>
                  <a:srgbClr val="000000"/>
                </a:solidFill>
                <a:latin typeface="微软雅黑" panose="020B0503020204020204" charset="-122"/>
                <a:ea typeface="微软雅黑" panose="020B0503020204020204" charset="-122"/>
                <a:cs typeface="微软雅黑" panose="020B0503020204020204" charset="-122"/>
              </a:rPr>
              <a:t>变化，即干扰信号与有用信号按电压源形式串联起来作用于输入端 。 因为它和</a:t>
            </a:r>
            <a:r>
              <a:rPr sz="1200" spc="30" dirty="0">
                <a:solidFill>
                  <a:srgbClr val="000000"/>
                </a:solidFill>
                <a:latin typeface="微软雅黑" panose="020B0503020204020204" charset="-122"/>
                <a:ea typeface="微软雅黑" panose="020B0503020204020204" charset="-122"/>
                <a:cs typeface="微软雅黑" panose="020B0503020204020204" charset="-122"/>
              </a:rPr>
              <a:t>有</a:t>
            </a:r>
            <a:r>
              <a:rPr sz="1200" spc="0" dirty="0">
                <a:solidFill>
                  <a:srgbClr val="000000"/>
                </a:solidFill>
                <a:latin typeface="微软雅黑" panose="020B0503020204020204" charset="-122"/>
                <a:ea typeface="微软雅黑" panose="020B0503020204020204" charset="-122"/>
                <a:cs typeface="微软雅黑" panose="020B0503020204020204" charset="-122"/>
              </a:rPr>
              <a:t>用信号 </a:t>
            </a:r>
            <a:r>
              <a:rPr sz="1200" spc="30" dirty="0">
                <a:solidFill>
                  <a:srgbClr val="000000"/>
                </a:solidFill>
                <a:latin typeface="微软雅黑" panose="020B0503020204020204" charset="-122"/>
                <a:ea typeface="微软雅黑" panose="020B0503020204020204" charset="-122"/>
                <a:cs typeface="微软雅黑" panose="020B0503020204020204" charset="-122"/>
              </a:rPr>
              <a:t>叠加起来直接作用于输入端，所以它直接</a:t>
            </a:r>
            <a:r>
              <a:rPr sz="1200" spc="20" dirty="0">
                <a:solidFill>
                  <a:srgbClr val="000000"/>
                </a:solidFill>
                <a:latin typeface="微软雅黑" panose="020B0503020204020204" charset="-122"/>
                <a:ea typeface="微软雅黑" panose="020B0503020204020204" charset="-122"/>
                <a:cs typeface="微软雅黑" panose="020B0503020204020204" charset="-122"/>
              </a:rPr>
              <a:t>影</a:t>
            </a:r>
            <a:r>
              <a:rPr sz="1200" spc="0" dirty="0">
                <a:solidFill>
                  <a:srgbClr val="000000"/>
                </a:solidFill>
                <a:latin typeface="微软雅黑" panose="020B0503020204020204" charset="-122"/>
                <a:ea typeface="微软雅黑" panose="020B0503020204020204" charset="-122"/>
                <a:cs typeface="微软雅黑" panose="020B0503020204020204" charset="-122"/>
              </a:rPr>
              <a:t>响信号通道电路 。</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40"/>
              </a:spcBef>
            </a:pPr>
            <a:r>
              <a:rPr sz="1200" b="1" spc="10" dirty="0">
                <a:solidFill>
                  <a:srgbClr val="000000"/>
                </a:solidFill>
                <a:latin typeface="微软雅黑" panose="020B0503020204020204" charset="-122"/>
                <a:ea typeface="微软雅黑" panose="020B0503020204020204" charset="-122"/>
                <a:cs typeface="微软雅黑" panose="020B0503020204020204" charset="-122"/>
              </a:rPr>
              <a:t>2</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b="1" spc="10" dirty="0">
                <a:solidFill>
                  <a:srgbClr val="000000"/>
                </a:solidFill>
                <a:latin typeface="微软雅黑" panose="020B0503020204020204" charset="-122"/>
                <a:ea typeface="微软雅黑" panose="020B0503020204020204" charset="-122"/>
                <a:cs typeface="微软雅黑" panose="020B0503020204020204" charset="-122"/>
              </a:rPr>
              <a:t>.</a:t>
            </a:r>
            <a:r>
              <a:rPr sz="1200" spc="10" dirty="0">
                <a:solidFill>
                  <a:srgbClr val="000000"/>
                </a:solidFill>
                <a:latin typeface="微软雅黑" panose="020B0503020204020204" charset="-122"/>
                <a:ea typeface="微软雅黑" panose="020B0503020204020204" charset="-122"/>
                <a:cs typeface="微软雅黑" panose="020B0503020204020204" charset="-122"/>
              </a:rPr>
              <a:t>  产生差模干扰的原</a:t>
            </a:r>
            <a:r>
              <a:rPr sz="1200" spc="0" dirty="0">
                <a:solidFill>
                  <a:srgbClr val="000000"/>
                </a:solidFill>
                <a:latin typeface="微软雅黑" panose="020B0503020204020204" charset="-122"/>
                <a:ea typeface="微软雅黑" panose="020B0503020204020204" charset="-122"/>
                <a:cs typeface="微软雅黑" panose="020B0503020204020204" charset="-122"/>
              </a:rPr>
              <a:t>因</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5400" indent="254000" algn="l" rtl="0" eaLnBrk="0">
              <a:lnSpc>
                <a:spcPct val="120000"/>
              </a:lnSpc>
              <a:spcBef>
                <a:spcPts val="490"/>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差模干扰是由信号线分布电容的静电耦合，信号线传输距离较长引起的互感，</a:t>
            </a:r>
            <a:r>
              <a:rPr sz="1200" spc="0" dirty="0">
                <a:solidFill>
                  <a:srgbClr val="000000"/>
                </a:solidFill>
                <a:latin typeface="微软雅黑" panose="020B0503020204020204" charset="-122"/>
                <a:ea typeface="微软雅黑" panose="020B0503020204020204" charset="-122"/>
                <a:cs typeface="微软雅黑" panose="020B0503020204020204" charset="-122"/>
              </a:rPr>
              <a:t>空间 </a:t>
            </a:r>
            <a:r>
              <a:rPr sz="1200" spc="20" dirty="0">
                <a:solidFill>
                  <a:srgbClr val="000000"/>
                </a:solidFill>
                <a:latin typeface="微软雅黑" panose="020B0503020204020204" charset="-122"/>
                <a:ea typeface="微软雅黑" panose="020B0503020204020204" charset="-122"/>
                <a:cs typeface="微软雅黑" panose="020B0503020204020204" charset="-122"/>
              </a:rPr>
              <a:t>电磁的电磁感应以及工频干扰等引起的 。 这种干扰较难</a:t>
            </a:r>
            <a:r>
              <a:rPr sz="1200" spc="10" dirty="0">
                <a:solidFill>
                  <a:srgbClr val="000000"/>
                </a:solidFill>
                <a:latin typeface="微软雅黑" panose="020B0503020204020204" charset="-122"/>
                <a:ea typeface="微软雅黑" panose="020B0503020204020204" charset="-122"/>
                <a:cs typeface="微软雅黑" panose="020B0503020204020204" charset="-122"/>
              </a:rPr>
              <a:t>除</a:t>
            </a:r>
            <a:r>
              <a:rPr sz="1200" spc="0" dirty="0">
                <a:solidFill>
                  <a:srgbClr val="000000"/>
                </a:solidFill>
                <a:latin typeface="微软雅黑" panose="020B0503020204020204" charset="-122"/>
                <a:ea typeface="微软雅黑" panose="020B0503020204020204" charset="-122"/>
                <a:cs typeface="微软雅黑" panose="020B0503020204020204" charset="-122"/>
              </a:rPr>
              <a:t>掉 。</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8000"/>
              </a:lnSpc>
              <a:spcBef>
                <a:spcPts val="15"/>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在机电一体化系统中，被测信号是直流</a:t>
            </a:r>
            <a:r>
              <a:rPr sz="1200" b="1" spc="40" dirty="0">
                <a:solidFill>
                  <a:srgbClr val="000000"/>
                </a:solidFill>
                <a:latin typeface="微软雅黑" panose="020B0503020204020204" charset="-122"/>
                <a:ea typeface="微软雅黑" panose="020B0503020204020204" charset="-122"/>
                <a:cs typeface="微软雅黑" panose="020B0503020204020204" charset="-122"/>
              </a:rPr>
              <a:t>(</a:t>
            </a:r>
            <a:r>
              <a:rPr sz="1200" spc="40" dirty="0">
                <a:solidFill>
                  <a:srgbClr val="000000"/>
                </a:solidFill>
                <a:latin typeface="微软雅黑" panose="020B0503020204020204" charset="-122"/>
                <a:ea typeface="微软雅黑" panose="020B0503020204020204" charset="-122"/>
                <a:cs typeface="微软雅黑" panose="020B0503020204020204" charset="-122"/>
              </a:rPr>
              <a:t> 或变化比较缓慢的</a:t>
            </a:r>
            <a:r>
              <a:rPr sz="1200" b="1" spc="40" dirty="0">
                <a:solidFill>
                  <a:srgbClr val="000000"/>
                </a:solidFill>
                <a:latin typeface="微软雅黑" panose="020B0503020204020204" charset="-122"/>
                <a:ea typeface="微软雅黑" panose="020B0503020204020204" charset="-122"/>
                <a:cs typeface="微软雅黑" panose="020B0503020204020204" charset="-122"/>
              </a:rPr>
              <a:t>)</a:t>
            </a:r>
            <a:r>
              <a:rPr sz="1200" spc="40" dirty="0">
                <a:solidFill>
                  <a:srgbClr val="000000"/>
                </a:solidFill>
                <a:latin typeface="微软雅黑" panose="020B0503020204020204" charset="-122"/>
                <a:ea typeface="微软雅黑" panose="020B0503020204020204" charset="-122"/>
                <a:cs typeface="微软雅黑" panose="020B0503020204020204" charset="-122"/>
              </a:rPr>
              <a:t> 信号，而差模干</a:t>
            </a:r>
            <a:r>
              <a:rPr sz="1200" spc="10" dirty="0">
                <a:solidFill>
                  <a:srgbClr val="000000"/>
                </a:solidFill>
                <a:latin typeface="微软雅黑" panose="020B0503020204020204" charset="-122"/>
                <a:ea typeface="微软雅黑" panose="020B0503020204020204" charset="-122"/>
                <a:cs typeface="微软雅黑" panose="020B0503020204020204" charset="-122"/>
              </a:rPr>
              <a:t>扰</a:t>
            </a:r>
            <a:r>
              <a:rPr sz="1200" spc="0" dirty="0">
                <a:solidFill>
                  <a:srgbClr val="000000"/>
                </a:solidFill>
                <a:latin typeface="微软雅黑" panose="020B0503020204020204" charset="-122"/>
                <a:ea typeface="微软雅黑" panose="020B0503020204020204" charset="-122"/>
                <a:cs typeface="微软雅黑" panose="020B0503020204020204" charset="-122"/>
              </a:rPr>
              <a:t>信号 </a:t>
            </a:r>
            <a:r>
              <a:rPr sz="1200" spc="20" dirty="0">
                <a:solidFill>
                  <a:srgbClr val="000000"/>
                </a:solidFill>
                <a:latin typeface="微软雅黑" panose="020B0503020204020204" charset="-122"/>
                <a:ea typeface="微软雅黑" panose="020B0503020204020204" charset="-122"/>
                <a:cs typeface="微软雅黑" panose="020B0503020204020204" charset="-122"/>
              </a:rPr>
              <a:t>则是一些杂乱的并含有尖峰脉冲的波形，差模干扰产生</a:t>
            </a:r>
            <a:r>
              <a:rPr sz="1200" spc="0" dirty="0">
                <a:solidFill>
                  <a:srgbClr val="000000"/>
                </a:solidFill>
                <a:latin typeface="微软雅黑" panose="020B0503020204020204" charset="-122"/>
                <a:ea typeface="微软雅黑" panose="020B0503020204020204" charset="-122"/>
                <a:cs typeface="微软雅黑" panose="020B0503020204020204" charset="-122"/>
              </a:rPr>
              <a:t>的原理和波形如图 </a:t>
            </a:r>
            <a:r>
              <a:rPr sz="1200" b="1" spc="0" dirty="0">
                <a:solidFill>
                  <a:srgbClr val="000000"/>
                </a:solidFill>
                <a:latin typeface="微软雅黑" panose="020B0503020204020204" charset="-122"/>
                <a:ea typeface="微软雅黑" panose="020B0503020204020204" charset="-122"/>
                <a:cs typeface="微软雅黑" panose="020B0503020204020204" charset="-122"/>
              </a:rPr>
              <a:t>11</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8</a:t>
            </a:r>
            <a:r>
              <a:rPr sz="12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86"/>
          <p:cNvPicPr>
            <a:picLocks noChangeAspect="1"/>
          </p:cNvPicPr>
          <p:nvPr/>
        </p:nvPicPr>
        <p:blipFill>
          <a:blip r:embed="rId5"/>
          <a:stretch>
            <a:fillRect/>
          </a:stretch>
        </p:blipFill>
        <p:spPr>
          <a:xfrm>
            <a:off x="1402892" y="3773682"/>
            <a:ext cx="5770068" cy="2330701"/>
          </a:xfrm>
          <a:prstGeom prst="rect">
            <a:avLst/>
          </a:prstGeom>
        </p:spPr>
      </p:pic>
      <p:sp>
        <p:nvSpPr>
          <p:cNvPr id="4" name="textbox 87"/>
          <p:cNvSpPr/>
          <p:nvPr>
            <p:custDataLst>
              <p:tags r:id="rId6"/>
            </p:custDataLst>
          </p:nvPr>
        </p:nvSpPr>
        <p:spPr>
          <a:xfrm>
            <a:off x="89220" y="582487"/>
            <a:ext cx="12102780" cy="620394"/>
          </a:xfrm>
          <a:prstGeom prst="rect">
            <a:avLst/>
          </a:prstGeom>
        </p:spPr>
        <p:txBody>
          <a:bodyPr vert="horz" wrap="square" lIns="0" tIns="0" rIns="0" bIns="0"/>
          <a:lstStyle/>
          <a:p>
            <a:pPr algn="l" rtl="0" eaLnBrk="0">
              <a:lnSpc>
                <a:spcPct val="8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2065" algn="l" rtl="0" eaLnBrk="0">
              <a:lnSpc>
                <a:spcPct val="130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的办法有如下几个</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 使信号线远离强电流干扰源，从而减小互感量 </a:t>
            </a:r>
            <a:r>
              <a:rPr sz="1100" b="1" spc="0" dirty="0">
                <a:solidFill>
                  <a:schemeClr val="dk1"/>
                </a:solidFill>
                <a:latin typeface="微软雅黑" panose="020B0503020204020204" charset="-122"/>
                <a:ea typeface="微软雅黑" panose="020B0503020204020204" charset="-122"/>
                <a:cs typeface="微软雅黑" panose="020B0503020204020204" charset="-122"/>
              </a:rPr>
              <a:t>M</a:t>
            </a:r>
            <a:r>
              <a:rPr sz="1100" spc="30" dirty="0">
                <a:solidFill>
                  <a:schemeClr val="dk1"/>
                </a:solidFill>
                <a:latin typeface="微软雅黑" panose="020B0503020204020204" charset="-122"/>
                <a:ea typeface="微软雅黑" panose="020B0503020204020204" charset="-122"/>
                <a:cs typeface="微软雅黑" panose="020B0503020204020204" charset="-122"/>
              </a:rPr>
              <a:t> ꎻ 采用</a:t>
            </a:r>
            <a:r>
              <a:rPr sz="1100" spc="10" dirty="0">
                <a:solidFill>
                  <a:schemeClr val="dk1"/>
                </a:solidFill>
                <a:latin typeface="微软雅黑" panose="020B0503020204020204" charset="-122"/>
                <a:ea typeface="微软雅黑" panose="020B0503020204020204" charset="-122"/>
                <a:cs typeface="微软雅黑" panose="020B0503020204020204" charset="-122"/>
              </a:rPr>
              <a:t>低</a:t>
            </a:r>
            <a:r>
              <a:rPr sz="1100" spc="0" dirty="0">
                <a:solidFill>
                  <a:schemeClr val="dk1"/>
                </a:solidFill>
                <a:latin typeface="微软雅黑" panose="020B0503020204020204" charset="-122"/>
                <a:ea typeface="微软雅黑" panose="020B0503020204020204" charset="-122"/>
                <a:cs typeface="微软雅黑" panose="020B0503020204020204" charset="-122"/>
              </a:rPr>
              <a:t>频磁屏蔽，</a:t>
            </a:r>
            <a:r>
              <a:rPr sz="1100" spc="70" dirty="0">
                <a:solidFill>
                  <a:schemeClr val="dk1"/>
                </a:solidFill>
                <a:latin typeface="微软雅黑" panose="020B0503020204020204" charset="-122"/>
                <a:ea typeface="微软雅黑" panose="020B0503020204020204" charset="-122"/>
                <a:cs typeface="微软雅黑" panose="020B0503020204020204" charset="-122"/>
              </a:rPr>
              <a:t>从而减小信号线感受到的磁场ꎻ 采用绞扭导线使引入信号处理电路两端的干扰电压大</a:t>
            </a:r>
            <a:r>
              <a:rPr sz="1100" spc="0" dirty="0">
                <a:solidFill>
                  <a:schemeClr val="dk1"/>
                </a:solidFill>
                <a:latin typeface="微软雅黑" panose="020B0503020204020204" charset="-122"/>
                <a:ea typeface="微软雅黑" panose="020B0503020204020204" charset="-122"/>
                <a:cs typeface="微软雅黑" panose="020B0503020204020204" charset="-122"/>
              </a:rPr>
              <a:t>小 </a:t>
            </a:r>
            <a:r>
              <a:rPr sz="1100" spc="10" dirty="0">
                <a:solidFill>
                  <a:schemeClr val="dk1"/>
                </a:solidFill>
                <a:latin typeface="微软雅黑" panose="020B0503020204020204" charset="-122"/>
                <a:ea typeface="微软雅黑" panose="020B0503020204020204" charset="-122"/>
                <a:cs typeface="微软雅黑" panose="020B0503020204020204" charset="-122"/>
              </a:rPr>
              <a:t>相等 、相</a:t>
            </a:r>
            <a:r>
              <a:rPr sz="1100" spc="0" dirty="0">
                <a:solidFill>
                  <a:schemeClr val="dk1"/>
                </a:solidFill>
                <a:latin typeface="微软雅黑" panose="020B0503020204020204" charset="-122"/>
                <a:ea typeface="微软雅黑" panose="020B0503020204020204" charset="-122"/>
                <a:cs typeface="微软雅黑" panose="020B0503020204020204" charset="-122"/>
              </a:rPr>
              <a:t>位相同，使差模干扰转变成共模干扰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88"/>
          <p:cNvPicPr>
            <a:picLocks noChangeAspect="1"/>
          </p:cNvPicPr>
          <p:nvPr/>
        </p:nvPicPr>
        <p:blipFill>
          <a:blip r:embed="rId7"/>
          <a:stretch>
            <a:fillRect/>
          </a:stretch>
        </p:blipFill>
        <p:spPr>
          <a:xfrm>
            <a:off x="64770" y="1202690"/>
            <a:ext cx="5899150" cy="351790"/>
          </a:xfrm>
          <a:prstGeom prst="rect">
            <a:avLst/>
          </a:prstGeom>
        </p:spPr>
      </p:pic>
      <p:sp>
        <p:nvSpPr>
          <p:cNvPr id="7" name="textbox 89"/>
          <p:cNvSpPr/>
          <p:nvPr>
            <p:custDataLst>
              <p:tags r:id="rId8"/>
            </p:custDataLst>
          </p:nvPr>
        </p:nvSpPr>
        <p:spPr>
          <a:xfrm>
            <a:off x="50165" y="1187450"/>
            <a:ext cx="5928360" cy="409575"/>
          </a:xfrm>
          <a:prstGeom prst="rect">
            <a:avLst/>
          </a:prstGeom>
        </p:spPr>
        <p:txBody>
          <a:bodyPr vert="horz" wrap="square" lIns="0" tIns="0" rIns="0" bIns="0"/>
          <a:lstStyle/>
          <a:p>
            <a:pPr algn="l" rtl="0" eaLnBrk="0">
              <a:lnSpc>
                <a:spcPct val="117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4000"/>
              </a:lnSpc>
              <a:spcBef>
                <a:spcPts val="5"/>
              </a:spcBef>
            </a:pPr>
            <a:r>
              <a:rPr sz="1300" b="1" spc="80" dirty="0">
                <a:solidFill>
                  <a:schemeClr val="dk1"/>
                </a:solidFill>
                <a:latin typeface="微软雅黑" panose="020B0503020204020204" charset="-122"/>
                <a:ea typeface="微软雅黑" panose="020B0503020204020204" charset="-122"/>
                <a:cs typeface="微软雅黑" panose="020B0503020204020204" charset="-122"/>
              </a:rPr>
              <a:t>11</a:t>
            </a:r>
            <a:r>
              <a:rPr sz="1300" spc="80" dirty="0">
                <a:solidFill>
                  <a:schemeClr val="dk1"/>
                </a:solidFill>
                <a:latin typeface="微软雅黑" panose="020B0503020204020204" charset="-122"/>
                <a:ea typeface="微软雅黑" panose="020B0503020204020204" charset="-122"/>
                <a:cs typeface="微软雅黑" panose="020B0503020204020204" charset="-122"/>
              </a:rPr>
              <a:t> </a:t>
            </a:r>
            <a:r>
              <a:rPr sz="1300" b="1" spc="80" dirty="0">
                <a:solidFill>
                  <a:schemeClr val="dk1"/>
                </a:solidFill>
                <a:latin typeface="微软雅黑" panose="020B0503020204020204" charset="-122"/>
                <a:ea typeface="微软雅黑" panose="020B0503020204020204" charset="-122"/>
                <a:cs typeface="微软雅黑" panose="020B0503020204020204" charset="-122"/>
              </a:rPr>
              <a:t>.</a:t>
            </a:r>
            <a:r>
              <a:rPr sz="1300" spc="80" dirty="0">
                <a:solidFill>
                  <a:schemeClr val="dk1"/>
                </a:solidFill>
                <a:latin typeface="微软雅黑" panose="020B0503020204020204" charset="-122"/>
                <a:ea typeface="微软雅黑" panose="020B0503020204020204" charset="-122"/>
                <a:cs typeface="微软雅黑" panose="020B0503020204020204" charset="-122"/>
              </a:rPr>
              <a:t> </a:t>
            </a:r>
            <a:r>
              <a:rPr sz="1300" b="1" spc="80" dirty="0">
                <a:solidFill>
                  <a:schemeClr val="dk1"/>
                </a:solidFill>
                <a:latin typeface="微软雅黑" panose="020B0503020204020204" charset="-122"/>
                <a:ea typeface="微软雅黑" panose="020B0503020204020204" charset="-122"/>
                <a:cs typeface="微软雅黑" panose="020B0503020204020204" charset="-122"/>
              </a:rPr>
              <a:t>3</a:t>
            </a:r>
            <a:r>
              <a:rPr sz="1300" spc="80" dirty="0">
                <a:solidFill>
                  <a:schemeClr val="dk1"/>
                </a:solidFill>
                <a:latin typeface="微软雅黑" panose="020B0503020204020204" charset="-122"/>
                <a:ea typeface="微软雅黑" panose="020B0503020204020204" charset="-122"/>
                <a:cs typeface="微软雅黑" panose="020B0503020204020204" charset="-122"/>
              </a:rPr>
              <a:t>    差模干扰和共模</a:t>
            </a:r>
            <a:r>
              <a:rPr sz="1300" spc="60" dirty="0">
                <a:solidFill>
                  <a:schemeClr val="dk1"/>
                </a:solidFill>
                <a:latin typeface="微软雅黑" panose="020B0503020204020204" charset="-122"/>
                <a:ea typeface="微软雅黑" panose="020B0503020204020204" charset="-122"/>
                <a:cs typeface="微软雅黑" panose="020B0503020204020204" charset="-122"/>
              </a:rPr>
              <a:t>干</a:t>
            </a:r>
            <a:r>
              <a:rPr sz="1300" spc="0" dirty="0">
                <a:solidFill>
                  <a:schemeClr val="dk1"/>
                </a:solidFill>
                <a:latin typeface="微软雅黑" panose="020B0503020204020204" charset="-122"/>
                <a:ea typeface="微软雅黑" panose="020B0503020204020204" charset="-122"/>
                <a:cs typeface="微软雅黑" panose="020B0503020204020204" charset="-122"/>
              </a:rPr>
              <a:t>扰</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91"/>
          <p:cNvSpPr/>
          <p:nvPr>
            <p:custDataLst>
              <p:tags r:id="rId9"/>
            </p:custDataLst>
          </p:nvPr>
        </p:nvSpPr>
        <p:spPr>
          <a:xfrm>
            <a:off x="46990" y="77470"/>
            <a:ext cx="8472170" cy="351790"/>
          </a:xfrm>
          <a:prstGeom prst="rect">
            <a:avLst/>
          </a:prstGeom>
        </p:spPr>
        <p:txBody>
          <a:bodyPr vert="horz" wrap="square" lIns="0" tIns="0" rIns="0" bIns="0"/>
          <a:lstStyle/>
          <a:p>
            <a:pPr algn="l" rtl="0" eaLnBrk="0">
              <a:lnSpc>
                <a:spcPct val="129000"/>
              </a:lnSpc>
            </a:pPr>
            <a:endParaRPr lang="en-US" altLang="en-US" sz="600" dirty="0">
              <a:solidFill>
                <a:schemeClr val="dk1"/>
              </a:solidFill>
              <a:latin typeface="微软雅黑" panose="020B0503020204020204" charset="-122"/>
              <a:ea typeface="微软雅黑" panose="020B0503020204020204" charset="-122"/>
            </a:endParaRPr>
          </a:p>
          <a:p>
            <a:pPr marL="86995" algn="l" rtl="0" eaLnBrk="0">
              <a:lnSpc>
                <a:spcPct val="95000"/>
              </a:lnSpc>
            </a:pPr>
            <a:r>
              <a:rPr sz="12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2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2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1" name="textbox 92"/>
          <p:cNvSpPr/>
          <p:nvPr>
            <p:custDataLst>
              <p:tags r:id="rId10"/>
            </p:custDataLst>
          </p:nvPr>
        </p:nvSpPr>
        <p:spPr>
          <a:xfrm>
            <a:off x="2423980" y="6275513"/>
            <a:ext cx="3854899" cy="338647"/>
          </a:xfrm>
          <a:prstGeom prst="rect">
            <a:avLst/>
          </a:prstGeom>
        </p:spPr>
        <p:txBody>
          <a:bodyPr vert="horz" wrap="square" lIns="0" tIns="0" rIns="0" bIns="0"/>
          <a:lstStyle/>
          <a:p>
            <a:pPr algn="l" rtl="0" eaLnBrk="0">
              <a:lnSpc>
                <a:spcPct val="83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200" spc="40" dirty="0">
                <a:solidFill>
                  <a:schemeClr val="dk1"/>
                </a:solidFill>
                <a:latin typeface="微软雅黑" panose="020B0503020204020204" charset="-122"/>
                <a:ea typeface="微软雅黑" panose="020B0503020204020204" charset="-122"/>
                <a:cs typeface="微软雅黑" panose="020B0503020204020204" charset="-122"/>
              </a:rPr>
              <a:t>图 </a:t>
            </a:r>
            <a:r>
              <a:rPr sz="1200" b="1" spc="40" dirty="0">
                <a:solidFill>
                  <a:schemeClr val="dk1"/>
                </a:solidFill>
                <a:latin typeface="微软雅黑" panose="020B0503020204020204" charset="-122"/>
                <a:ea typeface="微软雅黑" panose="020B0503020204020204" charset="-122"/>
                <a:cs typeface="微软雅黑" panose="020B0503020204020204" charset="-122"/>
              </a:rPr>
              <a:t>11</a:t>
            </a:r>
            <a:r>
              <a:rPr sz="1200" spc="40" dirty="0">
                <a:solidFill>
                  <a:schemeClr val="dk1"/>
                </a:solidFill>
                <a:latin typeface="微软雅黑" panose="020B0503020204020204" charset="-122"/>
                <a:ea typeface="微软雅黑" panose="020B0503020204020204" charset="-122"/>
                <a:cs typeface="微软雅黑" panose="020B0503020204020204" charset="-122"/>
              </a:rPr>
              <a:t>－</a:t>
            </a:r>
            <a:r>
              <a:rPr sz="1200" b="1" spc="40" dirty="0">
                <a:solidFill>
                  <a:schemeClr val="dk1"/>
                </a:solidFill>
                <a:latin typeface="微软雅黑" panose="020B0503020204020204" charset="-122"/>
                <a:ea typeface="微软雅黑" panose="020B0503020204020204" charset="-122"/>
                <a:cs typeface="微软雅黑" panose="020B0503020204020204" charset="-122"/>
              </a:rPr>
              <a:t>8</a:t>
            </a:r>
            <a:r>
              <a:rPr sz="1200" spc="40" dirty="0">
                <a:solidFill>
                  <a:schemeClr val="dk1"/>
                </a:solidFill>
                <a:latin typeface="微软雅黑" panose="020B0503020204020204" charset="-122"/>
                <a:ea typeface="微软雅黑" panose="020B0503020204020204" charset="-122"/>
                <a:cs typeface="微软雅黑" panose="020B0503020204020204" charset="-122"/>
              </a:rPr>
              <a:t>    差模干扰产生的原理和</a:t>
            </a:r>
            <a:r>
              <a:rPr sz="1200" spc="10" dirty="0">
                <a:solidFill>
                  <a:schemeClr val="dk1"/>
                </a:solidFill>
                <a:latin typeface="微软雅黑" panose="020B0503020204020204" charset="-122"/>
                <a:ea typeface="微软雅黑" panose="020B0503020204020204" charset="-122"/>
                <a:cs typeface="微软雅黑" panose="020B0503020204020204" charset="-122"/>
              </a:rPr>
              <a:t>波</a:t>
            </a:r>
            <a:r>
              <a:rPr sz="1200" spc="0" dirty="0">
                <a:solidFill>
                  <a:schemeClr val="dk1"/>
                </a:solidFill>
                <a:latin typeface="微软雅黑" panose="020B0503020204020204" charset="-122"/>
                <a:ea typeface="微软雅黑" panose="020B0503020204020204" charset="-122"/>
                <a:cs typeface="微软雅黑" panose="020B0503020204020204" charset="-122"/>
              </a:rPr>
              <a:t>形</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93"/>
          <p:cNvSpPr/>
          <p:nvPr>
            <p:custDataLst>
              <p:tags r:id="rId11"/>
            </p:custDataLst>
          </p:nvPr>
        </p:nvSpPr>
        <p:spPr>
          <a:xfrm>
            <a:off x="64904" y="1672511"/>
            <a:ext cx="2170651" cy="19113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0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11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3</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差模干扰</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97"/>
          <p:cNvSpPr/>
          <p:nvPr/>
        </p:nvSpPr>
        <p:spPr>
          <a:xfrm>
            <a:off x="76200" y="3634696"/>
            <a:ext cx="11898478" cy="2089150"/>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906905" algn="l" rtl="0" eaLnBrk="0">
              <a:lnSpc>
                <a:spcPts val="1375"/>
              </a:lnSpc>
            </a:pPr>
            <a:r>
              <a:rPr sz="1100" spc="30" dirty="0">
                <a:solidFill>
                  <a:srgbClr val="000000"/>
                </a:solidFill>
                <a:latin typeface="微软雅黑" panose="020B0503020204020204" charset="-122"/>
                <a:ea typeface="微软雅黑" panose="020B0503020204020204" charset="-122"/>
                <a:cs typeface="微软雅黑" panose="020B0503020204020204" charset="-122"/>
              </a:rPr>
              <a:t>图 </a:t>
            </a:r>
            <a:r>
              <a:rPr sz="1100" b="1" spc="30" dirty="0">
                <a:solidFill>
                  <a:srgbClr val="000000"/>
                </a:solidFill>
                <a:latin typeface="微软雅黑" panose="020B0503020204020204" charset="-122"/>
                <a:ea typeface="微软雅黑" panose="020B0503020204020204" charset="-122"/>
                <a:cs typeface="微软雅黑" panose="020B0503020204020204" charset="-122"/>
              </a:rPr>
              <a:t>11</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b="1" spc="30" dirty="0">
                <a:solidFill>
                  <a:srgbClr val="000000"/>
                </a:solidFill>
                <a:latin typeface="微软雅黑" panose="020B0503020204020204" charset="-122"/>
                <a:ea typeface="微软雅黑" panose="020B0503020204020204" charset="-122"/>
                <a:cs typeface="微软雅黑" panose="020B0503020204020204" charset="-122"/>
              </a:rPr>
              <a:t>9</a:t>
            </a:r>
            <a:r>
              <a:rPr sz="1100" spc="30" dirty="0">
                <a:solidFill>
                  <a:srgbClr val="000000"/>
                </a:solidFill>
                <a:latin typeface="微软雅黑" panose="020B0503020204020204" charset="-122"/>
                <a:ea typeface="微软雅黑" panose="020B0503020204020204" charset="-122"/>
                <a:cs typeface="微软雅黑" panose="020B0503020204020204" charset="-122"/>
              </a:rPr>
              <a:t>    差、共</a:t>
            </a:r>
            <a:r>
              <a:rPr sz="1100" spc="0" dirty="0">
                <a:solidFill>
                  <a:srgbClr val="000000"/>
                </a:solidFill>
                <a:latin typeface="微软雅黑" panose="020B0503020204020204" charset="-122"/>
                <a:ea typeface="微软雅黑" panose="020B0503020204020204" charset="-122"/>
                <a:cs typeface="微软雅黑" panose="020B0503020204020204" charset="-122"/>
              </a:rPr>
              <a:t>模干扰举例</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7335" algn="l" rtl="0" eaLnBrk="0">
              <a:lnSpc>
                <a:spcPct val="151000"/>
              </a:lnSpc>
              <a:spcBef>
                <a:spcPts val="45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热电偶引线与 </a:t>
            </a:r>
            <a:r>
              <a:rPr sz="1100" b="1" spc="40" dirty="0">
                <a:solidFill>
                  <a:srgbClr val="000000"/>
                </a:solidFill>
                <a:latin typeface="微软雅黑" panose="020B0503020204020204" charset="-122"/>
                <a:ea typeface="微软雅黑" panose="020B0503020204020204" charset="-122"/>
                <a:cs typeface="微软雅黑" panose="020B0503020204020204" charset="-122"/>
              </a:rPr>
              <a:t>220</a:t>
            </a:r>
            <a:r>
              <a:rPr sz="1100" spc="4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V</a:t>
            </a:r>
            <a:r>
              <a:rPr sz="1100" spc="40" dirty="0">
                <a:solidFill>
                  <a:srgbClr val="000000"/>
                </a:solidFill>
                <a:latin typeface="微软雅黑" panose="020B0503020204020204" charset="-122"/>
                <a:ea typeface="微软雅黑" panose="020B0503020204020204" charset="-122"/>
                <a:cs typeface="微软雅黑" panose="020B0503020204020204" charset="-122"/>
              </a:rPr>
              <a:t> 电源线靠得太近将引起电场耦合干扰 。 如</a:t>
            </a:r>
            <a:r>
              <a:rPr sz="1100" spc="30" dirty="0">
                <a:solidFill>
                  <a:srgbClr val="000000"/>
                </a:solidFill>
                <a:latin typeface="微软雅黑" panose="020B0503020204020204" charset="-122"/>
                <a:ea typeface="微软雅黑" panose="020B0503020204020204" charset="-122"/>
                <a:cs typeface="微软雅黑" panose="020B0503020204020204" charset="-122"/>
              </a:rPr>
              <a:t>果</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U</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Ni</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对两根信号传输 </a:t>
            </a:r>
            <a:r>
              <a:rPr sz="1100" spc="10" dirty="0">
                <a:solidFill>
                  <a:srgbClr val="000000"/>
                </a:solidFill>
                <a:latin typeface="微软雅黑" panose="020B0503020204020204" charset="-122"/>
                <a:ea typeface="微软雅黑" panose="020B0503020204020204" charset="-122"/>
                <a:cs typeface="微软雅黑" panose="020B0503020204020204" charset="-122"/>
              </a:rPr>
              <a:t>线的干扰大小相等 </a:t>
            </a:r>
            <a:r>
              <a:rPr sz="1100" spc="0" dirty="0">
                <a:solidFill>
                  <a:srgbClr val="000000"/>
                </a:solidFill>
                <a:latin typeface="微软雅黑" panose="020B0503020204020204" charset="-122"/>
                <a:ea typeface="微软雅黑" panose="020B0503020204020204" charset="-122"/>
                <a:cs typeface="微软雅黑" panose="020B0503020204020204" charset="-122"/>
              </a:rPr>
              <a:t>、相位相同，就属于共模干扰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5"/>
              </a:lnSpc>
              <a:spcBef>
                <a:spcPts val="625"/>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2</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产生共模干扰的原</a:t>
            </a:r>
            <a:r>
              <a:rPr sz="1100" spc="0" dirty="0">
                <a:solidFill>
                  <a:srgbClr val="000000"/>
                </a:solidFill>
                <a:latin typeface="微软雅黑" panose="020B0503020204020204" charset="-122"/>
                <a:ea typeface="微软雅黑" panose="020B0503020204020204" charset="-122"/>
                <a:cs typeface="微软雅黑" panose="020B0503020204020204" charset="-122"/>
              </a:rPr>
              <a:t>因</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84000"/>
              </a:lnSpc>
              <a:spcBef>
                <a:spcPts val="51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共模干扰主要是由于设备对地漏电 、设备与地之间存在电位差 、线路本身</a:t>
            </a:r>
            <a:r>
              <a:rPr sz="1100" spc="40" dirty="0">
                <a:solidFill>
                  <a:srgbClr val="000000"/>
                </a:solidFill>
                <a:latin typeface="微软雅黑" panose="020B0503020204020204" charset="-122"/>
                <a:ea typeface="微软雅黑" panose="020B0503020204020204" charset="-122"/>
                <a:cs typeface="微软雅黑" panose="020B0503020204020204" charset="-122"/>
              </a:rPr>
              <a:t>对</a:t>
            </a:r>
            <a:r>
              <a:rPr sz="1100" spc="0" dirty="0">
                <a:solidFill>
                  <a:srgbClr val="000000"/>
                </a:solidFill>
                <a:latin typeface="微软雅黑" panose="020B0503020204020204" charset="-122"/>
                <a:ea typeface="微软雅黑" panose="020B0503020204020204" charset="-122"/>
                <a:cs typeface="微软雅黑" panose="020B0503020204020204" charset="-122"/>
              </a:rPr>
              <a:t>地就具</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270" algn="l" rtl="0" eaLnBrk="0">
              <a:lnSpc>
                <a:spcPct val="153000"/>
              </a:lnSpc>
              <a:spcBef>
                <a:spcPts val="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有干扰等因素而产生的 。 信号源的接地点与监测系统的接地点一般相隔一段距离，</a:t>
            </a:r>
            <a:r>
              <a:rPr sz="1100" spc="0" dirty="0">
                <a:solidFill>
                  <a:srgbClr val="000000"/>
                </a:solidFill>
                <a:latin typeface="微软雅黑" panose="020B0503020204020204" charset="-122"/>
                <a:ea typeface="微软雅黑" panose="020B0503020204020204" charset="-122"/>
                <a:cs typeface="微软雅黑" panose="020B0503020204020204" charset="-122"/>
              </a:rPr>
              <a:t>在两 </a:t>
            </a:r>
            <a:r>
              <a:rPr sz="1100" spc="60" dirty="0">
                <a:solidFill>
                  <a:srgbClr val="000000"/>
                </a:solidFill>
                <a:latin typeface="微软雅黑" panose="020B0503020204020204" charset="-122"/>
                <a:ea typeface="微软雅黑" panose="020B0503020204020204" charset="-122"/>
                <a:cs typeface="微软雅黑" panose="020B0503020204020204" charset="-122"/>
              </a:rPr>
              <a:t>个接地点之间往往存在一个电位差，该电位差是系统信号输入端和检测装置共有的干</a:t>
            </a:r>
            <a:r>
              <a:rPr sz="1100" spc="20" dirty="0">
                <a:solidFill>
                  <a:srgbClr val="000000"/>
                </a:solidFill>
                <a:latin typeface="微软雅黑" panose="020B0503020204020204" charset="-122"/>
                <a:ea typeface="微软雅黑" panose="020B0503020204020204" charset="-122"/>
                <a:cs typeface="微软雅黑" panose="020B0503020204020204" charset="-122"/>
              </a:rPr>
              <a:t>扰</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20" dirty="0">
                <a:solidFill>
                  <a:srgbClr val="000000"/>
                </a:solidFill>
                <a:latin typeface="微软雅黑" panose="020B0503020204020204" charset="-122"/>
                <a:ea typeface="微软雅黑" panose="020B0503020204020204" charset="-122"/>
                <a:cs typeface="微软雅黑" panose="020B0503020204020204" charset="-122"/>
              </a:rPr>
              <a:t>电压，会对系统产生共模干扰 。 由于线路的不平衡状</a:t>
            </a:r>
            <a:r>
              <a:rPr sz="1100" spc="10" dirty="0">
                <a:solidFill>
                  <a:srgbClr val="000000"/>
                </a:solidFill>
                <a:latin typeface="微软雅黑" panose="020B0503020204020204" charset="-122"/>
                <a:ea typeface="微软雅黑" panose="020B0503020204020204" charset="-122"/>
                <a:cs typeface="微软雅黑" panose="020B0503020204020204" charset="-122"/>
              </a:rPr>
              <a:t>态</a:t>
            </a:r>
            <a:r>
              <a:rPr sz="1100" spc="0" dirty="0">
                <a:solidFill>
                  <a:srgbClr val="000000"/>
                </a:solidFill>
                <a:latin typeface="微软雅黑" panose="020B0503020204020204" charset="-122"/>
                <a:ea typeface="微软雅黑" panose="020B0503020204020204" charset="-122"/>
                <a:cs typeface="微软雅黑" panose="020B0503020204020204" charset="-122"/>
              </a:rPr>
              <a:t>，共模干扰若是转换成差模干扰，</a:t>
            </a:r>
            <a:r>
              <a:rPr sz="1100" spc="20" dirty="0">
                <a:solidFill>
                  <a:srgbClr val="000000"/>
                </a:solidFill>
                <a:latin typeface="微软雅黑" panose="020B0503020204020204" charset="-122"/>
                <a:ea typeface="微软雅黑" panose="020B0503020204020204" charset="-122"/>
                <a:cs typeface="微软雅黑" panose="020B0503020204020204" charset="-122"/>
              </a:rPr>
              <a:t>就较难除</a:t>
            </a:r>
            <a:r>
              <a:rPr sz="1100" spc="10" dirty="0">
                <a:solidFill>
                  <a:srgbClr val="000000"/>
                </a:solidFill>
                <a:latin typeface="微软雅黑" panose="020B0503020204020204" charset="-122"/>
                <a:ea typeface="微软雅黑" panose="020B0503020204020204" charset="-122"/>
                <a:cs typeface="微软雅黑" panose="020B0503020204020204" charset="-122"/>
              </a:rPr>
              <a:t>掉</a:t>
            </a:r>
            <a:r>
              <a:rPr sz="1100" spc="0" dirty="0">
                <a:solidFill>
                  <a:srgbClr val="000000"/>
                </a:solidFill>
                <a:latin typeface="微软雅黑" panose="020B0503020204020204" charset="-122"/>
                <a:ea typeface="微软雅黑" panose="020B0503020204020204" charset="-122"/>
                <a:cs typeface="微软雅黑" panose="020B0503020204020204" charset="-122"/>
              </a:rPr>
              <a:t>了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98"/>
          <p:cNvSpPr/>
          <p:nvPr>
            <p:custDataLst>
              <p:tags r:id="rId5"/>
            </p:custDataLst>
          </p:nvPr>
        </p:nvSpPr>
        <p:spPr>
          <a:xfrm>
            <a:off x="0" y="588732"/>
            <a:ext cx="12050878" cy="129540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5"/>
              </a:lnSpc>
            </a:pP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 共模干扰的概念</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1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7000"/>
              </a:lnSpc>
              <a:spcBef>
                <a:spcPts val="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共模干扰是指系统的信号输入端相对于接地端产生的干扰电压 。 干扰信号以地为</a:t>
            </a:r>
            <a:r>
              <a:rPr sz="1100" spc="40" dirty="0">
                <a:solidFill>
                  <a:schemeClr val="dk1"/>
                </a:solidFill>
                <a:latin typeface="微软雅黑" panose="020B0503020204020204" charset="-122"/>
                <a:ea typeface="微软雅黑" panose="020B0503020204020204" charset="-122"/>
                <a:cs typeface="微软雅黑" panose="020B0503020204020204" charset="-122"/>
              </a:rPr>
              <a:t>公</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50" dirty="0">
                <a:solidFill>
                  <a:schemeClr val="dk1"/>
                </a:solidFill>
                <a:latin typeface="微软雅黑" panose="020B0503020204020204" charset="-122"/>
                <a:ea typeface="微软雅黑" panose="020B0503020204020204" charset="-122"/>
                <a:cs typeface="微软雅黑" panose="020B0503020204020204" charset="-122"/>
              </a:rPr>
              <a:t>共回路，只在信号回路和测试回路这两条线路中流过 。 共模干扰也称为对地干</a:t>
            </a:r>
            <a:r>
              <a:rPr sz="1100" spc="30" dirty="0">
                <a:solidFill>
                  <a:schemeClr val="dk1"/>
                </a:solidFill>
                <a:latin typeface="微软雅黑" panose="020B0503020204020204" charset="-122"/>
                <a:ea typeface="微软雅黑" panose="020B0503020204020204" charset="-122"/>
                <a:cs typeface="微软雅黑" panose="020B0503020204020204" charset="-122"/>
              </a:rPr>
              <a:t>扰</a:t>
            </a:r>
            <a:r>
              <a:rPr sz="1100" spc="0" dirty="0">
                <a:solidFill>
                  <a:schemeClr val="dk1"/>
                </a:solidFill>
                <a:latin typeface="微软雅黑" panose="020B0503020204020204" charset="-122"/>
                <a:ea typeface="微软雅黑" panose="020B0503020204020204" charset="-122"/>
                <a:cs typeface="微软雅黑" panose="020B0503020204020204" charset="-122"/>
              </a:rPr>
              <a:t>或纵向 </a:t>
            </a:r>
            <a:r>
              <a:rPr sz="1100" spc="50" dirty="0">
                <a:solidFill>
                  <a:schemeClr val="dk1"/>
                </a:solidFill>
                <a:latin typeface="微软雅黑" panose="020B0503020204020204" charset="-122"/>
                <a:ea typeface="微软雅黑" panose="020B0503020204020204" charset="-122"/>
                <a:cs typeface="微软雅黑" panose="020B0503020204020204" charset="-122"/>
              </a:rPr>
              <a:t>干扰 。 它是相对于公共的电位基准点</a:t>
            </a:r>
            <a:r>
              <a:rPr sz="1100" b="1" spc="50" dirty="0">
                <a:solidFill>
                  <a:schemeClr val="dk1"/>
                </a:solidFill>
                <a:latin typeface="微软雅黑" panose="020B0503020204020204" charset="-122"/>
                <a:ea typeface="微软雅黑" panose="020B0503020204020204" charset="-122"/>
                <a:cs typeface="微软雅黑" panose="020B0503020204020204" charset="-122"/>
              </a:rPr>
              <a:t>(</a:t>
            </a:r>
            <a:r>
              <a:rPr sz="1100" spc="50" dirty="0">
                <a:solidFill>
                  <a:schemeClr val="dk1"/>
                </a:solidFill>
                <a:latin typeface="微软雅黑" panose="020B0503020204020204" charset="-122"/>
                <a:ea typeface="微软雅黑" panose="020B0503020204020204" charset="-122"/>
                <a:cs typeface="微软雅黑" panose="020B0503020204020204" charset="-122"/>
              </a:rPr>
              <a:t> 通常为接地点</a:t>
            </a:r>
            <a:r>
              <a:rPr sz="1100" b="1" spc="50" dirty="0">
                <a:solidFill>
                  <a:schemeClr val="dk1"/>
                </a:solidFill>
                <a:latin typeface="微软雅黑" panose="020B0503020204020204" charset="-122"/>
                <a:ea typeface="微软雅黑" panose="020B0503020204020204" charset="-122"/>
                <a:cs typeface="微软雅黑" panose="020B0503020204020204" charset="-122"/>
              </a:rPr>
              <a:t>)</a:t>
            </a:r>
            <a:r>
              <a:rPr sz="1100" spc="50" dirty="0">
                <a:solidFill>
                  <a:schemeClr val="dk1"/>
                </a:solidFill>
                <a:latin typeface="微软雅黑" panose="020B0503020204020204" charset="-122"/>
                <a:ea typeface="微软雅黑" panose="020B0503020204020204" charset="-122"/>
                <a:cs typeface="微软雅黑" panose="020B0503020204020204" charset="-122"/>
              </a:rPr>
              <a:t>，在检测系统的两个输入</a:t>
            </a:r>
            <a:r>
              <a:rPr sz="1100" spc="10" dirty="0">
                <a:solidFill>
                  <a:schemeClr val="dk1"/>
                </a:solidFill>
                <a:latin typeface="微软雅黑" panose="020B0503020204020204" charset="-122"/>
                <a:ea typeface="微软雅黑" panose="020B0503020204020204" charset="-122"/>
                <a:cs typeface="微软雅黑" panose="020B0503020204020204" charset="-122"/>
              </a:rPr>
              <a:t>端</a:t>
            </a:r>
            <a:r>
              <a:rPr sz="1100" spc="0" dirty="0">
                <a:solidFill>
                  <a:schemeClr val="dk1"/>
                </a:solidFill>
                <a:latin typeface="微软雅黑" panose="020B0503020204020204" charset="-122"/>
                <a:ea typeface="微软雅黑" panose="020B0503020204020204" charset="-122"/>
                <a:cs typeface="微软雅黑" panose="020B0503020204020204" charset="-122"/>
              </a:rPr>
              <a:t>子上同 </a:t>
            </a:r>
            <a:r>
              <a:rPr sz="1100" spc="30" dirty="0">
                <a:solidFill>
                  <a:schemeClr val="dk1"/>
                </a:solidFill>
                <a:latin typeface="微软雅黑" panose="020B0503020204020204" charset="-122"/>
                <a:ea typeface="微软雅黑" panose="020B0503020204020204" charset="-122"/>
                <a:cs typeface="微软雅黑" panose="020B0503020204020204" charset="-122"/>
              </a:rPr>
              <a:t>时出现的干扰 。 虽然干扰电压 </a:t>
            </a:r>
            <a:r>
              <a:rPr sz="1100" b="1" spc="0" dirty="0">
                <a:solidFill>
                  <a:schemeClr val="dk1"/>
                </a:solidFill>
                <a:latin typeface="微软雅黑" panose="020B0503020204020204" charset="-122"/>
                <a:ea typeface="微软雅黑" panose="020B0503020204020204" charset="-122"/>
                <a:cs typeface="微软雅黑" panose="020B0503020204020204" charset="-122"/>
              </a:rPr>
              <a:t>U</a:t>
            </a:r>
            <a:r>
              <a:rPr sz="1050" b="1" spc="0" baseline="-23000" dirty="0">
                <a:solidFill>
                  <a:schemeClr val="dk1"/>
                </a:solidFill>
                <a:latin typeface="微软雅黑" panose="020B0503020204020204" charset="-122"/>
                <a:ea typeface="微软雅黑" panose="020B0503020204020204" charset="-122"/>
                <a:cs typeface="微软雅黑" panose="020B0503020204020204" charset="-122"/>
              </a:rPr>
              <a:t>Ni</a:t>
            </a: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不直接影响测量结果，但是当信号输入电路的</a:t>
            </a:r>
            <a:r>
              <a:rPr sz="1100" spc="20" dirty="0">
                <a:solidFill>
                  <a:schemeClr val="dk1"/>
                </a:solidFill>
                <a:latin typeface="微软雅黑" panose="020B0503020204020204" charset="-122"/>
                <a:ea typeface="微软雅黑" panose="020B0503020204020204" charset="-122"/>
                <a:cs typeface="微软雅黑" panose="020B0503020204020204" charset="-122"/>
              </a:rPr>
              <a:t>参</a:t>
            </a:r>
            <a:r>
              <a:rPr sz="1100" spc="0" dirty="0">
                <a:solidFill>
                  <a:schemeClr val="dk1"/>
                </a:solidFill>
                <a:latin typeface="微软雅黑" panose="020B0503020204020204" charset="-122"/>
                <a:ea typeface="微软雅黑" panose="020B0503020204020204" charset="-122"/>
                <a:cs typeface="微软雅黑" panose="020B0503020204020204" charset="-122"/>
              </a:rPr>
              <a:t>数不对 </a:t>
            </a:r>
            <a:r>
              <a:rPr sz="1100" spc="-20" dirty="0">
                <a:solidFill>
                  <a:schemeClr val="dk1"/>
                </a:solidFill>
                <a:latin typeface="微软雅黑" panose="020B0503020204020204" charset="-122"/>
                <a:ea typeface="微软雅黑" panose="020B0503020204020204" charset="-122"/>
                <a:cs typeface="微软雅黑" panose="020B0503020204020204" charset="-122"/>
              </a:rPr>
              <a:t>称时，它会转化为差模干扰，对测量产生影响，差 、共模干</a:t>
            </a:r>
            <a:r>
              <a:rPr sz="1100" spc="0" dirty="0">
                <a:solidFill>
                  <a:schemeClr val="dk1"/>
                </a:solidFill>
                <a:latin typeface="微软雅黑" panose="020B0503020204020204" charset="-122"/>
                <a:ea typeface="微软雅黑" panose="020B0503020204020204" charset="-122"/>
                <a:cs typeface="微软雅黑" panose="020B0503020204020204" charset="-122"/>
              </a:rPr>
              <a:t>扰举例如图 </a:t>
            </a:r>
            <a:r>
              <a:rPr sz="1100" b="1" spc="0" dirty="0">
                <a:solidFill>
                  <a:schemeClr val="dk1"/>
                </a:solidFill>
                <a:latin typeface="微软雅黑" panose="020B0503020204020204" charset="-122"/>
                <a:ea typeface="微软雅黑" panose="020B0503020204020204" charset="-122"/>
                <a:cs typeface="微软雅黑" panose="020B0503020204020204" charset="-122"/>
              </a:rPr>
              <a:t>11</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9</a:t>
            </a:r>
            <a:r>
              <a:rPr sz="1100" spc="0" dirty="0">
                <a:solidFill>
                  <a:schemeClr val="dk1"/>
                </a:solidFill>
                <a:latin typeface="微软雅黑" panose="020B0503020204020204" charset="-122"/>
                <a:ea typeface="微软雅黑" panose="020B0503020204020204" charset="-122"/>
                <a:cs typeface="微软雅黑" panose="020B0503020204020204" charset="-122"/>
              </a:rPr>
              <a:t> 所示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99"/>
          <p:cNvPicPr>
            <a:picLocks noChangeAspect="1"/>
          </p:cNvPicPr>
          <p:nvPr/>
        </p:nvPicPr>
        <p:blipFill>
          <a:blip r:embed="rId6"/>
          <a:stretch>
            <a:fillRect/>
          </a:stretch>
        </p:blipFill>
        <p:spPr>
          <a:xfrm>
            <a:off x="1258856" y="1675716"/>
            <a:ext cx="3566400" cy="1769643"/>
          </a:xfrm>
          <a:prstGeom prst="rect">
            <a:avLst/>
          </a:prstGeom>
        </p:spPr>
      </p:pic>
      <p:pic>
        <p:nvPicPr>
          <p:cNvPr id="6" name="picture 100"/>
          <p:cNvPicPr>
            <a:picLocks noChangeAspect="1"/>
          </p:cNvPicPr>
          <p:nvPr/>
        </p:nvPicPr>
        <p:blipFill>
          <a:blip r:embed="rId7"/>
          <a:stretch>
            <a:fillRect/>
          </a:stretch>
        </p:blipFill>
        <p:spPr>
          <a:xfrm>
            <a:off x="84455" y="5391785"/>
            <a:ext cx="5184775" cy="294640"/>
          </a:xfrm>
          <a:prstGeom prst="rect">
            <a:avLst/>
          </a:prstGeom>
        </p:spPr>
      </p:pic>
      <p:sp>
        <p:nvSpPr>
          <p:cNvPr id="7" name="textbox 101"/>
          <p:cNvSpPr/>
          <p:nvPr>
            <p:custDataLst>
              <p:tags r:id="rId8"/>
            </p:custDataLst>
          </p:nvPr>
        </p:nvSpPr>
        <p:spPr>
          <a:xfrm>
            <a:off x="84455" y="5368290"/>
            <a:ext cx="5210175" cy="341630"/>
          </a:xfrm>
          <a:prstGeom prst="rect">
            <a:avLst/>
          </a:prstGeom>
        </p:spPr>
        <p:txBody>
          <a:bodyPr vert="horz" wrap="square" lIns="0" tIns="0" rIns="0" bIns="0"/>
          <a:lstStyle/>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pPr>
            <a:r>
              <a:rPr sz="1300" b="1" spc="60" dirty="0">
                <a:solidFill>
                  <a:schemeClr val="dk1"/>
                </a:solidFill>
                <a:latin typeface="微软雅黑" panose="020B0503020204020204" charset="-122"/>
                <a:ea typeface="微软雅黑" panose="020B0503020204020204" charset="-122"/>
                <a:cs typeface="微软雅黑" panose="020B0503020204020204" charset="-122"/>
              </a:rPr>
              <a:t>11</a:t>
            </a:r>
            <a:r>
              <a:rPr sz="1300" spc="60" dirty="0">
                <a:solidFill>
                  <a:schemeClr val="dk1"/>
                </a:solidFill>
                <a:latin typeface="微软雅黑" panose="020B0503020204020204" charset="-122"/>
                <a:ea typeface="微软雅黑" panose="020B0503020204020204" charset="-122"/>
                <a:cs typeface="微软雅黑" panose="020B0503020204020204" charset="-122"/>
              </a:rPr>
              <a:t> </a:t>
            </a:r>
            <a:r>
              <a:rPr sz="1300" b="1" spc="60" dirty="0">
                <a:solidFill>
                  <a:schemeClr val="dk1"/>
                </a:solidFill>
                <a:latin typeface="微软雅黑" panose="020B0503020204020204" charset="-122"/>
                <a:ea typeface="微软雅黑" panose="020B0503020204020204" charset="-122"/>
                <a:cs typeface="微软雅黑" panose="020B0503020204020204" charset="-122"/>
              </a:rPr>
              <a:t>.</a:t>
            </a:r>
            <a:r>
              <a:rPr sz="1300" spc="60" dirty="0">
                <a:solidFill>
                  <a:schemeClr val="dk1"/>
                </a:solidFill>
                <a:latin typeface="微软雅黑" panose="020B0503020204020204" charset="-122"/>
                <a:ea typeface="微软雅黑" panose="020B0503020204020204" charset="-122"/>
                <a:cs typeface="微软雅黑" panose="020B0503020204020204" charset="-122"/>
              </a:rPr>
              <a:t> </a:t>
            </a:r>
            <a:r>
              <a:rPr sz="1300" b="1" spc="60" dirty="0">
                <a:solidFill>
                  <a:schemeClr val="dk1"/>
                </a:solidFill>
                <a:latin typeface="微软雅黑" panose="020B0503020204020204" charset="-122"/>
                <a:ea typeface="微软雅黑" panose="020B0503020204020204" charset="-122"/>
                <a:cs typeface="微软雅黑" panose="020B0503020204020204" charset="-122"/>
              </a:rPr>
              <a:t>4</a:t>
            </a:r>
            <a:r>
              <a:rPr sz="1300" spc="60" dirty="0">
                <a:solidFill>
                  <a:schemeClr val="dk1"/>
                </a:solidFill>
                <a:latin typeface="微软雅黑" panose="020B0503020204020204" charset="-122"/>
                <a:ea typeface="微软雅黑" panose="020B0503020204020204" charset="-122"/>
                <a:cs typeface="微软雅黑" panose="020B0503020204020204" charset="-122"/>
              </a:rPr>
              <a:t>    抗干扰</a:t>
            </a:r>
            <a:r>
              <a:rPr sz="1300" spc="50" dirty="0">
                <a:solidFill>
                  <a:schemeClr val="dk1"/>
                </a:solidFill>
                <a:latin typeface="微软雅黑" panose="020B0503020204020204" charset="-122"/>
                <a:ea typeface="微软雅黑" panose="020B0503020204020204" charset="-122"/>
                <a:cs typeface="微软雅黑" panose="020B0503020204020204" charset="-122"/>
              </a:rPr>
              <a:t>的</a:t>
            </a:r>
            <a:r>
              <a:rPr sz="1300" spc="0" dirty="0">
                <a:solidFill>
                  <a:schemeClr val="dk1"/>
                </a:solidFill>
                <a:latin typeface="微软雅黑" panose="020B0503020204020204" charset="-122"/>
                <a:ea typeface="微软雅黑" panose="020B0503020204020204" charset="-122"/>
                <a:cs typeface="微软雅黑" panose="020B0503020204020204" charset="-122"/>
              </a:rPr>
              <a:t>措施</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03"/>
          <p:cNvSpPr/>
          <p:nvPr>
            <p:custDataLst>
              <p:tags r:id="rId9"/>
            </p:custDataLst>
          </p:nvPr>
        </p:nvSpPr>
        <p:spPr>
          <a:xfrm>
            <a:off x="271780" y="6486533"/>
            <a:ext cx="4938395" cy="1790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10"/>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屏蔽是指利用导电或导磁材料制成的盒状或壳状屏蔽体，将干扰源或干扰对象包</a:t>
            </a:r>
            <a:r>
              <a:rPr sz="1000" spc="40" dirty="0">
                <a:solidFill>
                  <a:schemeClr val="dk1"/>
                </a:solidFill>
                <a:latin typeface="微软雅黑" panose="020B0503020204020204" charset="-122"/>
                <a:ea typeface="微软雅黑" panose="020B0503020204020204" charset="-122"/>
                <a:cs typeface="微软雅黑" panose="020B0503020204020204" charset="-122"/>
              </a:rPr>
              <a:t>围</a:t>
            </a:r>
            <a:endParaRPr lang="en-US" altLang="en-US" sz="10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05"/>
          <p:cNvSpPr/>
          <p:nvPr>
            <p:custDataLst>
              <p:tags r:id="rId10"/>
            </p:custDataLst>
          </p:nvPr>
        </p:nvSpPr>
        <p:spPr>
          <a:xfrm>
            <a:off x="158880" y="348708"/>
            <a:ext cx="1364614" cy="19113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0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11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3</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2</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共模干扰</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06"/>
          <p:cNvSpPr/>
          <p:nvPr>
            <p:custDataLst>
              <p:tags r:id="rId11"/>
            </p:custDataLst>
          </p:nvPr>
        </p:nvSpPr>
        <p:spPr>
          <a:xfrm>
            <a:off x="126307" y="5863969"/>
            <a:ext cx="1036955" cy="19050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0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11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  屏蔽</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2" name="picture 108"/>
          <p:cNvPicPr>
            <a:picLocks noChangeAspect="1"/>
          </p:cNvPicPr>
          <p:nvPr/>
        </p:nvPicPr>
        <p:blipFill>
          <a:blip r:embed="rId12"/>
          <a:stretch>
            <a:fillRect/>
          </a:stretch>
        </p:blipFill>
        <p:spPr>
          <a:xfrm>
            <a:off x="76200" y="6078075"/>
            <a:ext cx="2700070" cy="27114"/>
          </a:xfrm>
          <a:prstGeom prst="rect">
            <a:avLst/>
          </a:prstGeom>
        </p:spPr>
      </p:pic>
      <p:sp>
        <p:nvSpPr>
          <p:cNvPr id="14" name="文本框 13"/>
          <p:cNvSpPr txBox="1"/>
          <p:nvPr>
            <p:custDataLst>
              <p:tags r:id="rId13"/>
            </p:custDataLst>
          </p:nvPr>
        </p:nvSpPr>
        <p:spPr>
          <a:xfrm>
            <a:off x="76200" y="-43316"/>
            <a:ext cx="4160520" cy="363855"/>
          </a:xfrm>
          <a:prstGeom prst="rect">
            <a:avLst/>
          </a:prstGeom>
          <a:noFill/>
        </p:spPr>
        <p:txBody>
          <a:bodyPr wrap="square">
            <a:spAutoFit/>
          </a:bodyPr>
          <a:lstStyle/>
          <a:p>
            <a:pPr algn="l" rtl="0" eaLnBrk="0">
              <a:lnSpc>
                <a:spcPct val="86000"/>
              </a:lnSpc>
            </a:pPr>
            <a:endParaRPr lang="zh-CN"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第 </a:t>
            </a:r>
            <a:r>
              <a:rPr lang="en-US" altLang="zh-CN" sz="14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4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抑</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制技术</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11"/>
          <p:cNvSpPr/>
          <p:nvPr/>
        </p:nvSpPr>
        <p:spPr>
          <a:xfrm>
            <a:off x="104348" y="2895130"/>
            <a:ext cx="11311948" cy="1471392"/>
          </a:xfrm>
          <a:prstGeom prst="rect">
            <a:avLst/>
          </a:prstGeom>
        </p:spPr>
        <p:txBody>
          <a:bodyPr vert="horz" wrap="square" lIns="0" tIns="0" rIns="0" bIns="0"/>
          <a:lstStyle/>
          <a:p>
            <a:pPr algn="l" rtl="0" eaLnBrk="0">
              <a:lnSpc>
                <a:spcPct val="83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934210" algn="l" rtl="0" eaLnBrk="0">
              <a:lnSpc>
                <a:spcPts val="1375"/>
              </a:lnSpc>
            </a:pPr>
            <a:r>
              <a:rPr sz="900" spc="20" dirty="0">
                <a:solidFill>
                  <a:srgbClr val="000000"/>
                </a:solidFill>
                <a:latin typeface="微软雅黑" panose="020B0503020204020204" charset="-122"/>
                <a:ea typeface="微软雅黑" panose="020B0503020204020204" charset="-122"/>
                <a:cs typeface="微软雅黑" panose="020B0503020204020204" charset="-122"/>
              </a:rPr>
              <a:t>图 </a:t>
            </a:r>
            <a:r>
              <a:rPr sz="900" b="1" spc="20" dirty="0">
                <a:solidFill>
                  <a:srgbClr val="000000"/>
                </a:solidFill>
                <a:latin typeface="微软雅黑" panose="020B0503020204020204" charset="-122"/>
                <a:ea typeface="微软雅黑" panose="020B0503020204020204" charset="-122"/>
                <a:cs typeface="微软雅黑" panose="020B0503020204020204" charset="-122"/>
              </a:rPr>
              <a:t>11</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20" dirty="0">
                <a:solidFill>
                  <a:srgbClr val="000000"/>
                </a:solidFill>
                <a:latin typeface="微软雅黑" panose="020B0503020204020204" charset="-122"/>
                <a:ea typeface="微软雅黑" panose="020B0503020204020204" charset="-122"/>
                <a:cs typeface="微软雅黑" panose="020B0503020204020204" charset="-122"/>
              </a:rPr>
              <a:t>10</a:t>
            </a:r>
            <a:r>
              <a:rPr sz="900" spc="20" dirty="0">
                <a:solidFill>
                  <a:srgbClr val="000000"/>
                </a:solidFill>
                <a:latin typeface="微软雅黑" panose="020B0503020204020204" charset="-122"/>
                <a:ea typeface="微软雅黑" panose="020B0503020204020204" charset="-122"/>
                <a:cs typeface="微软雅黑" panose="020B0503020204020204" charset="-122"/>
              </a:rPr>
              <a:t>    电场的</a:t>
            </a:r>
            <a:r>
              <a:rPr sz="900" spc="10" dirty="0">
                <a:solidFill>
                  <a:srgbClr val="000000"/>
                </a:solidFill>
                <a:latin typeface="微软雅黑" panose="020B0503020204020204" charset="-122"/>
                <a:ea typeface="微软雅黑" panose="020B0503020204020204" charset="-122"/>
                <a:cs typeface="微软雅黑" panose="020B0503020204020204" charset="-122"/>
              </a:rPr>
              <a:t>屏</a:t>
            </a:r>
            <a:r>
              <a:rPr sz="900" spc="0" dirty="0">
                <a:solidFill>
                  <a:srgbClr val="000000"/>
                </a:solidFill>
                <a:latin typeface="微软雅黑" panose="020B0503020204020204" charset="-122"/>
                <a:ea typeface="微软雅黑" panose="020B0503020204020204" charset="-122"/>
                <a:cs typeface="微软雅黑" panose="020B0503020204020204" charset="-122"/>
              </a:rPr>
              <a:t>蔽原理</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98120" algn="l" rtl="0" eaLnBrk="0">
              <a:lnSpc>
                <a:spcPct val="99000"/>
              </a:lnSpc>
              <a:spcBef>
                <a:spcPts val="650"/>
              </a:spcBef>
            </a:pPr>
            <a:r>
              <a:rPr sz="800" b="1" spc="70" dirty="0">
                <a:solidFill>
                  <a:srgbClr val="000000"/>
                </a:solidFill>
                <a:latin typeface="微软雅黑" panose="020B0503020204020204" charset="-122"/>
                <a:ea typeface="微软雅黑" panose="020B0503020204020204" charset="-122"/>
                <a:cs typeface="微软雅黑" panose="020B0503020204020204" charset="-122"/>
              </a:rPr>
              <a:t>(</a:t>
            </a:r>
            <a:r>
              <a:rPr sz="800" spc="70" dirty="0">
                <a:solidFill>
                  <a:srgbClr val="000000"/>
                </a:solidFill>
                <a:latin typeface="微软雅黑" panose="020B0503020204020204" charset="-122"/>
                <a:ea typeface="微软雅黑" panose="020B0503020204020204" charset="-122"/>
                <a:cs typeface="微软雅黑" panose="020B0503020204020204" charset="-122"/>
              </a:rPr>
              <a:t> </a:t>
            </a:r>
            <a:r>
              <a:rPr sz="800" b="1" spc="0" dirty="0">
                <a:solidFill>
                  <a:srgbClr val="000000"/>
                </a:solidFill>
                <a:latin typeface="微软雅黑" panose="020B0503020204020204" charset="-122"/>
                <a:ea typeface="微软雅黑" panose="020B0503020204020204" charset="-122"/>
                <a:cs typeface="微软雅黑" panose="020B0503020204020204" charset="-122"/>
              </a:rPr>
              <a:t>a</a:t>
            </a:r>
            <a:r>
              <a:rPr sz="800" b="1" spc="70" dirty="0">
                <a:solidFill>
                  <a:srgbClr val="000000"/>
                </a:solidFill>
                <a:latin typeface="微软雅黑" panose="020B0503020204020204" charset="-122"/>
                <a:ea typeface="微软雅黑" panose="020B0503020204020204" charset="-122"/>
                <a:cs typeface="微软雅黑" panose="020B0503020204020204" charset="-122"/>
              </a:rPr>
              <a:t>)</a:t>
            </a:r>
            <a:r>
              <a:rPr sz="800" spc="70" dirty="0">
                <a:solidFill>
                  <a:srgbClr val="000000"/>
                </a:solidFill>
                <a:latin typeface="微软雅黑" panose="020B0503020204020204" charset="-122"/>
                <a:ea typeface="微软雅黑" panose="020B0503020204020204" charset="-122"/>
                <a:cs typeface="微软雅黑" panose="020B0503020204020204" charset="-122"/>
              </a:rPr>
              <a:t> 仪器 </a:t>
            </a:r>
            <a:r>
              <a:rPr sz="800" b="1" spc="0" dirty="0">
                <a:solidFill>
                  <a:srgbClr val="000000"/>
                </a:solidFill>
                <a:latin typeface="微软雅黑" panose="020B0503020204020204" charset="-122"/>
                <a:ea typeface="微软雅黑" panose="020B0503020204020204" charset="-122"/>
                <a:cs typeface="微软雅黑" panose="020B0503020204020204" charset="-122"/>
              </a:rPr>
              <a:t>B</a:t>
            </a:r>
            <a:r>
              <a:rPr sz="800" spc="70" dirty="0">
                <a:solidFill>
                  <a:srgbClr val="000000"/>
                </a:solidFill>
                <a:latin typeface="微软雅黑" panose="020B0503020204020204" charset="-122"/>
                <a:ea typeface="微软雅黑" panose="020B0503020204020204" charset="-122"/>
                <a:cs typeface="微软雅黑" panose="020B0503020204020204" charset="-122"/>
              </a:rPr>
              <a:t> 放在接地的静电屏蔽盒内不受带电体 </a:t>
            </a:r>
            <a:r>
              <a:rPr sz="800" b="1" spc="0" dirty="0">
                <a:solidFill>
                  <a:srgbClr val="000000"/>
                </a:solidFill>
                <a:latin typeface="微软雅黑" panose="020B0503020204020204" charset="-122"/>
                <a:ea typeface="微软雅黑" panose="020B0503020204020204" charset="-122"/>
                <a:cs typeface="微软雅黑" panose="020B0503020204020204" charset="-122"/>
              </a:rPr>
              <a:t>A</a:t>
            </a:r>
            <a:r>
              <a:rPr sz="800" spc="70" dirty="0">
                <a:solidFill>
                  <a:srgbClr val="000000"/>
                </a:solidFill>
                <a:latin typeface="微软雅黑" panose="020B0503020204020204" charset="-122"/>
                <a:ea typeface="微软雅黑" panose="020B0503020204020204" charset="-122"/>
                <a:cs typeface="微软雅黑" panose="020B0503020204020204" charset="-122"/>
              </a:rPr>
              <a:t> 的干扰ꎻ </a:t>
            </a:r>
            <a:r>
              <a:rPr sz="800" b="1" spc="70" dirty="0">
                <a:solidFill>
                  <a:srgbClr val="000000"/>
                </a:solidFill>
                <a:latin typeface="微软雅黑" panose="020B0503020204020204" charset="-122"/>
                <a:ea typeface="微软雅黑" panose="020B0503020204020204" charset="-122"/>
                <a:cs typeface="微软雅黑" panose="020B0503020204020204" charset="-122"/>
              </a:rPr>
              <a:t>(</a:t>
            </a:r>
            <a:r>
              <a:rPr sz="800" spc="70" dirty="0">
                <a:solidFill>
                  <a:srgbClr val="000000"/>
                </a:solidFill>
                <a:latin typeface="微软雅黑" panose="020B0503020204020204" charset="-122"/>
                <a:ea typeface="微软雅黑" panose="020B0503020204020204" charset="-122"/>
                <a:cs typeface="微软雅黑" panose="020B0503020204020204" charset="-122"/>
              </a:rPr>
              <a:t> </a:t>
            </a:r>
            <a:r>
              <a:rPr sz="800" b="1" spc="0" dirty="0">
                <a:solidFill>
                  <a:srgbClr val="000000"/>
                </a:solidFill>
                <a:latin typeface="微软雅黑" panose="020B0503020204020204" charset="-122"/>
                <a:ea typeface="微软雅黑" panose="020B0503020204020204" charset="-122"/>
                <a:cs typeface="微软雅黑" panose="020B0503020204020204" charset="-122"/>
              </a:rPr>
              <a:t>b</a:t>
            </a:r>
            <a:r>
              <a:rPr sz="800" b="1" spc="70" dirty="0">
                <a:solidFill>
                  <a:srgbClr val="000000"/>
                </a:solidFill>
                <a:latin typeface="微软雅黑" panose="020B0503020204020204" charset="-122"/>
                <a:ea typeface="微软雅黑" panose="020B0503020204020204" charset="-122"/>
                <a:cs typeface="微软雅黑" panose="020B0503020204020204" charset="-122"/>
              </a:rPr>
              <a:t>)</a:t>
            </a:r>
            <a:r>
              <a:rPr sz="800" spc="70" dirty="0">
                <a:solidFill>
                  <a:srgbClr val="000000"/>
                </a:solidFill>
                <a:latin typeface="微软雅黑" panose="020B0503020204020204" charset="-122"/>
                <a:ea typeface="微软雅黑" panose="020B0503020204020204" charset="-122"/>
                <a:cs typeface="微软雅黑" panose="020B0503020204020204" charset="-122"/>
              </a:rPr>
              <a:t> 带电体 </a:t>
            </a:r>
            <a:r>
              <a:rPr sz="800" b="1" spc="0" dirty="0">
                <a:solidFill>
                  <a:srgbClr val="000000"/>
                </a:solidFill>
                <a:latin typeface="微软雅黑" panose="020B0503020204020204" charset="-122"/>
                <a:ea typeface="微软雅黑" panose="020B0503020204020204" charset="-122"/>
                <a:cs typeface="微软雅黑" panose="020B0503020204020204" charset="-122"/>
              </a:rPr>
              <a:t>A</a:t>
            </a:r>
            <a:r>
              <a:rPr sz="800" spc="70" dirty="0">
                <a:solidFill>
                  <a:srgbClr val="000000"/>
                </a:solidFill>
                <a:latin typeface="微软雅黑" panose="020B0503020204020204" charset="-122"/>
                <a:ea typeface="微软雅黑" panose="020B0503020204020204" charset="-122"/>
                <a:cs typeface="微软雅黑" panose="020B0503020204020204" charset="-122"/>
              </a:rPr>
              <a:t> 放在静电屏蔽盒内，</a:t>
            </a:r>
            <a:r>
              <a:rPr sz="800" spc="0" dirty="0">
                <a:solidFill>
                  <a:srgbClr val="000000"/>
                </a:solidFill>
                <a:latin typeface="微软雅黑" panose="020B0503020204020204" charset="-122"/>
                <a:ea typeface="微软雅黑" panose="020B0503020204020204" charset="-122"/>
                <a:cs typeface="微软雅黑" panose="020B0503020204020204" charset="-122"/>
              </a:rPr>
              <a:t>而盒外无电力线</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800"/>
              </a:spcBef>
            </a:pPr>
            <a:r>
              <a:rPr sz="1050" b="1" spc="-20" dirty="0">
                <a:solidFill>
                  <a:srgbClr val="000000"/>
                </a:solidFill>
                <a:latin typeface="微软雅黑" panose="020B0503020204020204" charset="-122"/>
                <a:ea typeface="微软雅黑" panose="020B0503020204020204" charset="-122"/>
                <a:cs typeface="微软雅黑" panose="020B0503020204020204" charset="-122"/>
              </a:rPr>
              <a:t>2</a:t>
            </a:r>
            <a:r>
              <a:rPr sz="1050" spc="-20" dirty="0">
                <a:solidFill>
                  <a:srgbClr val="000000"/>
                </a:solidFill>
                <a:latin typeface="微软雅黑" panose="020B0503020204020204" charset="-122"/>
                <a:ea typeface="微软雅黑" panose="020B0503020204020204" charset="-122"/>
                <a:cs typeface="微软雅黑" panose="020B0503020204020204" charset="-122"/>
              </a:rPr>
              <a:t> </a:t>
            </a:r>
            <a:r>
              <a:rPr sz="1050" b="1" spc="-20" dirty="0">
                <a:solidFill>
                  <a:srgbClr val="000000"/>
                </a:solidFill>
                <a:latin typeface="微软雅黑" panose="020B0503020204020204" charset="-122"/>
                <a:ea typeface="微软雅黑" panose="020B0503020204020204" charset="-122"/>
                <a:cs typeface="微软雅黑" panose="020B0503020204020204" charset="-122"/>
              </a:rPr>
              <a:t>.</a:t>
            </a:r>
            <a:r>
              <a:rPr sz="1050" spc="-20" dirty="0">
                <a:solidFill>
                  <a:srgbClr val="000000"/>
                </a:solidFill>
                <a:latin typeface="微软雅黑" panose="020B0503020204020204" charset="-122"/>
                <a:ea typeface="微软雅黑" panose="020B0503020204020204" charset="-122"/>
                <a:cs typeface="微软雅黑" panose="020B0503020204020204" charset="-122"/>
              </a:rPr>
              <a:t>  </a:t>
            </a:r>
            <a:r>
              <a:rPr sz="1050" spc="-10" dirty="0">
                <a:solidFill>
                  <a:srgbClr val="000000"/>
                </a:solidFill>
                <a:latin typeface="微软雅黑" panose="020B0503020204020204" charset="-122"/>
                <a:ea typeface="微软雅黑" panose="020B0503020204020204" charset="-122"/>
                <a:cs typeface="微软雅黑" panose="020B0503020204020204" charset="-122"/>
              </a:rPr>
              <a:t>磁</a:t>
            </a:r>
            <a:r>
              <a:rPr sz="1050" spc="0" dirty="0">
                <a:solidFill>
                  <a:srgbClr val="000000"/>
                </a:solidFill>
                <a:latin typeface="微软雅黑" panose="020B0503020204020204" charset="-122"/>
                <a:ea typeface="微软雅黑" panose="020B0503020204020204" charset="-122"/>
                <a:cs typeface="微软雅黑" panose="020B0503020204020204" charset="-122"/>
              </a:rPr>
              <a:t>场屏蔽</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ct val="91000"/>
              </a:lnSpc>
              <a:spcBef>
                <a:spcPts val="515"/>
              </a:spcBef>
            </a:pPr>
            <a:r>
              <a:rPr sz="1050" b="1" spc="20" dirty="0">
                <a:solidFill>
                  <a:srgbClr val="000000"/>
                </a:solidFill>
                <a:latin typeface="微软雅黑" panose="020B0503020204020204" charset="-122"/>
                <a:ea typeface="微软雅黑" panose="020B0503020204020204" charset="-122"/>
                <a:cs typeface="微软雅黑" panose="020B0503020204020204" charset="-122"/>
              </a:rPr>
              <a:t>1)</a:t>
            </a:r>
            <a:r>
              <a:rPr sz="1050" spc="20" dirty="0">
                <a:solidFill>
                  <a:srgbClr val="000000"/>
                </a:solidFill>
                <a:latin typeface="微软雅黑" panose="020B0503020204020204" charset="-122"/>
                <a:ea typeface="微软雅黑" panose="020B0503020204020204" charset="-122"/>
                <a:cs typeface="微软雅黑" panose="020B0503020204020204" charset="-122"/>
              </a:rPr>
              <a:t> 低频磁场</a:t>
            </a:r>
            <a:r>
              <a:rPr sz="1050" spc="10" dirty="0">
                <a:solidFill>
                  <a:srgbClr val="000000"/>
                </a:solidFill>
                <a:latin typeface="微软雅黑" panose="020B0503020204020204" charset="-122"/>
                <a:ea typeface="微软雅黑" panose="020B0503020204020204" charset="-122"/>
                <a:cs typeface="微软雅黑" panose="020B0503020204020204" charset="-122"/>
              </a:rPr>
              <a:t>屏</a:t>
            </a:r>
            <a:r>
              <a:rPr sz="1050" spc="0" dirty="0">
                <a:solidFill>
                  <a:srgbClr val="000000"/>
                </a:solidFill>
                <a:latin typeface="微软雅黑" panose="020B0503020204020204" charset="-122"/>
                <a:ea typeface="微软雅黑" panose="020B0503020204020204" charset="-122"/>
                <a:cs typeface="微软雅黑" panose="020B0503020204020204" charset="-122"/>
              </a:rPr>
              <a:t>蔽</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7000"/>
              </a:lnSpc>
              <a:spcBef>
                <a:spcPts val="40"/>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静电屏蔽线或静电屏蔽盒对低频磁场不起隔离作用，因此，必须采用高导</a:t>
            </a:r>
            <a:r>
              <a:rPr sz="1050" spc="30" dirty="0">
                <a:solidFill>
                  <a:srgbClr val="000000"/>
                </a:solidFill>
                <a:latin typeface="微软雅黑" panose="020B0503020204020204" charset="-122"/>
                <a:ea typeface="微软雅黑" panose="020B0503020204020204" charset="-122"/>
                <a:cs typeface="微软雅黑" panose="020B0503020204020204" charset="-122"/>
              </a:rPr>
              <a:t>磁</a:t>
            </a:r>
            <a:r>
              <a:rPr sz="1050" spc="0" dirty="0">
                <a:solidFill>
                  <a:srgbClr val="000000"/>
                </a:solidFill>
                <a:latin typeface="微软雅黑" panose="020B0503020204020204" charset="-122"/>
                <a:ea typeface="微软雅黑" panose="020B0503020204020204" charset="-122"/>
                <a:cs typeface="微软雅黑" panose="020B0503020204020204" charset="-122"/>
              </a:rPr>
              <a:t>材料作 </a:t>
            </a:r>
            <a:r>
              <a:rPr sz="1050" spc="50" dirty="0">
                <a:solidFill>
                  <a:srgbClr val="000000"/>
                </a:solidFill>
                <a:latin typeface="微软雅黑" panose="020B0503020204020204" charset="-122"/>
                <a:ea typeface="微软雅黑" panose="020B0503020204020204" charset="-122"/>
                <a:cs typeface="微软雅黑" panose="020B0503020204020204" charset="-122"/>
              </a:rPr>
              <a:t>为屏蔽层，以便让低频干扰产生的磁力线只从磁阻很小的磁屏蔽层上通过，使</a:t>
            </a:r>
            <a:r>
              <a:rPr sz="1050" spc="30" dirty="0">
                <a:solidFill>
                  <a:srgbClr val="000000"/>
                </a:solidFill>
                <a:latin typeface="微软雅黑" panose="020B0503020204020204" charset="-122"/>
                <a:ea typeface="微软雅黑" panose="020B0503020204020204" charset="-122"/>
                <a:cs typeface="微软雅黑" panose="020B0503020204020204" charset="-122"/>
              </a:rPr>
              <a:t>低</a:t>
            </a:r>
            <a:r>
              <a:rPr sz="1050" spc="0" dirty="0">
                <a:solidFill>
                  <a:srgbClr val="000000"/>
                </a:solidFill>
                <a:latin typeface="微软雅黑" panose="020B0503020204020204" charset="-122"/>
                <a:ea typeface="微软雅黑" panose="020B0503020204020204" charset="-122"/>
                <a:cs typeface="微软雅黑" panose="020B0503020204020204" charset="-122"/>
              </a:rPr>
              <a:t>频磁屏 </a:t>
            </a:r>
            <a:r>
              <a:rPr sz="1050" spc="20" dirty="0">
                <a:solidFill>
                  <a:srgbClr val="000000"/>
                </a:solidFill>
                <a:latin typeface="微软雅黑" panose="020B0503020204020204" charset="-122"/>
                <a:ea typeface="微软雅黑" panose="020B0503020204020204" charset="-122"/>
                <a:cs typeface="微软雅黑" panose="020B0503020204020204" charset="-122"/>
              </a:rPr>
              <a:t>蔽层内部的电路免受低频磁场耦合干扰的影响，</a:t>
            </a:r>
            <a:r>
              <a:rPr sz="1050" spc="10" dirty="0">
                <a:solidFill>
                  <a:srgbClr val="000000"/>
                </a:solidFill>
                <a:latin typeface="微软雅黑" panose="020B0503020204020204" charset="-122"/>
                <a:ea typeface="微软雅黑" panose="020B0503020204020204" charset="-122"/>
                <a:cs typeface="微软雅黑" panose="020B0503020204020204" charset="-122"/>
              </a:rPr>
              <a:t>低</a:t>
            </a:r>
            <a:r>
              <a:rPr sz="1050" spc="0" dirty="0">
                <a:solidFill>
                  <a:srgbClr val="000000"/>
                </a:solidFill>
                <a:latin typeface="微软雅黑" panose="020B0503020204020204" charset="-122"/>
                <a:ea typeface="微软雅黑" panose="020B0503020204020204" charset="-122"/>
                <a:cs typeface="微软雅黑" panose="020B0503020204020204" charset="-122"/>
              </a:rPr>
              <a:t>频磁场的屏蔽原理如图 </a:t>
            </a:r>
            <a:r>
              <a:rPr sz="1050" b="1" spc="0" dirty="0">
                <a:solidFill>
                  <a:srgbClr val="000000"/>
                </a:solidFill>
                <a:latin typeface="微软雅黑" panose="020B0503020204020204" charset="-122"/>
                <a:ea typeface="微软雅黑" panose="020B0503020204020204" charset="-122"/>
                <a:cs typeface="微软雅黑" panose="020B0503020204020204" charset="-122"/>
              </a:rPr>
              <a:t>11</a:t>
            </a:r>
            <a:r>
              <a:rPr sz="1050" spc="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11</a:t>
            </a:r>
            <a:r>
              <a:rPr sz="105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12"/>
          <p:cNvPicPr>
            <a:picLocks noChangeAspect="1"/>
          </p:cNvPicPr>
          <p:nvPr/>
        </p:nvPicPr>
        <p:blipFill>
          <a:blip r:embed="rId5"/>
          <a:stretch>
            <a:fillRect/>
          </a:stretch>
        </p:blipFill>
        <p:spPr>
          <a:xfrm>
            <a:off x="427302" y="1293648"/>
            <a:ext cx="4698936" cy="1640256"/>
          </a:xfrm>
          <a:prstGeom prst="rect">
            <a:avLst/>
          </a:prstGeom>
        </p:spPr>
      </p:pic>
      <p:sp>
        <p:nvSpPr>
          <p:cNvPr id="4" name="textbox 113"/>
          <p:cNvSpPr/>
          <p:nvPr>
            <p:custDataLst>
              <p:tags r:id="rId6"/>
            </p:custDataLst>
          </p:nvPr>
        </p:nvSpPr>
        <p:spPr>
          <a:xfrm>
            <a:off x="104347" y="5973167"/>
            <a:ext cx="11982877" cy="823330"/>
          </a:xfrm>
          <a:prstGeom prst="rect">
            <a:avLst/>
          </a:prstGeom>
        </p:spPr>
        <p:txBody>
          <a:bodyPr vert="horz" wrap="square" lIns="0" tIns="0" rIns="0" bIns="0"/>
          <a:lstStyle/>
          <a:p>
            <a:pPr algn="l" rtl="0" eaLnBrk="0">
              <a:lnSpc>
                <a:spcPct val="7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820545" indent="-890270" algn="l" rtl="0" eaLnBrk="0">
              <a:lnSpc>
                <a:spcPct val="145000"/>
              </a:lnSpc>
            </a:pPr>
            <a:r>
              <a:rPr sz="900" b="1" spc="20" dirty="0">
                <a:solidFill>
                  <a:schemeClr val="dk1"/>
                </a:solidFill>
                <a:latin typeface="微软雅黑" panose="020B0503020204020204" charset="-122"/>
                <a:ea typeface="微软雅黑" panose="020B0503020204020204" charset="-122"/>
                <a:cs typeface="微软雅黑" panose="020B0503020204020204" charset="-122"/>
              </a:rPr>
              <a:t>1</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变压器铁芯ꎻ </a:t>
            </a:r>
            <a:r>
              <a:rPr sz="900" b="1" spc="20" dirty="0">
                <a:solidFill>
                  <a:schemeClr val="dk1"/>
                </a:solidFill>
                <a:latin typeface="微软雅黑" panose="020B0503020204020204" charset="-122"/>
                <a:ea typeface="微软雅黑" panose="020B0503020204020204" charset="-122"/>
                <a:cs typeface="微软雅黑" panose="020B0503020204020204" charset="-122"/>
              </a:rPr>
              <a:t>2—</a:t>
            </a:r>
            <a:r>
              <a:rPr sz="900" spc="20" dirty="0">
                <a:solidFill>
                  <a:schemeClr val="dk1"/>
                </a:solidFill>
                <a:latin typeface="微软雅黑" panose="020B0503020204020204" charset="-122"/>
                <a:ea typeface="微软雅黑" panose="020B0503020204020204" charset="-122"/>
                <a:cs typeface="微软雅黑" panose="020B0503020204020204" charset="-122"/>
              </a:rPr>
              <a:t> 主磁通ꎻ </a:t>
            </a:r>
            <a:r>
              <a:rPr sz="900" b="1" spc="20" dirty="0">
                <a:solidFill>
                  <a:schemeClr val="dk1"/>
                </a:solidFill>
                <a:latin typeface="微软雅黑" panose="020B0503020204020204" charset="-122"/>
                <a:ea typeface="微软雅黑" panose="020B0503020204020204" charset="-122"/>
                <a:cs typeface="微软雅黑" panose="020B0503020204020204" charset="-122"/>
              </a:rPr>
              <a:t>3</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漏磁通ꎻ </a:t>
            </a:r>
            <a:r>
              <a:rPr sz="900" b="1" spc="20" dirty="0">
                <a:solidFill>
                  <a:schemeClr val="dk1"/>
                </a:solidFill>
                <a:latin typeface="微软雅黑" panose="020B0503020204020204" charset="-122"/>
                <a:ea typeface="微软雅黑" panose="020B0503020204020204" charset="-122"/>
                <a:cs typeface="微软雅黑" panose="020B0503020204020204" charset="-122"/>
              </a:rPr>
              <a:t>4—</a:t>
            </a:r>
            <a:r>
              <a:rPr sz="900" spc="20" dirty="0">
                <a:solidFill>
                  <a:schemeClr val="dk1"/>
                </a:solidFill>
                <a:latin typeface="微软雅黑" panose="020B0503020204020204" charset="-122"/>
                <a:ea typeface="微软雅黑" panose="020B0503020204020204" charset="-122"/>
                <a:cs typeface="微软雅黑" panose="020B0503020204020204" charset="-122"/>
              </a:rPr>
              <a:t>导磁材料屏蔽层ꎻ</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5</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内部电路 。                       </a:t>
            </a:r>
            <a:r>
              <a:rPr sz="1000" spc="30" dirty="0">
                <a:solidFill>
                  <a:schemeClr val="dk1"/>
                </a:solidFill>
                <a:latin typeface="微软雅黑" panose="020B0503020204020204" charset="-122"/>
                <a:ea typeface="微软雅黑" panose="020B0503020204020204" charset="-122"/>
                <a:cs typeface="微软雅黑" panose="020B0503020204020204" charset="-122"/>
              </a:rPr>
              <a:t>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11</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11</a:t>
            </a:r>
            <a:r>
              <a:rPr sz="1000" spc="30" dirty="0">
                <a:solidFill>
                  <a:schemeClr val="dk1"/>
                </a:solidFill>
                <a:latin typeface="微软雅黑" panose="020B0503020204020204" charset="-122"/>
                <a:ea typeface="微软雅黑" panose="020B0503020204020204" charset="-122"/>
                <a:cs typeface="微软雅黑" panose="020B0503020204020204" charset="-122"/>
              </a:rPr>
              <a:t>    低频磁场的</a:t>
            </a:r>
            <a:r>
              <a:rPr sz="1000" spc="20" dirty="0">
                <a:solidFill>
                  <a:schemeClr val="dk1"/>
                </a:solidFill>
                <a:latin typeface="微软雅黑" panose="020B0503020204020204" charset="-122"/>
                <a:ea typeface="微软雅黑" panose="020B0503020204020204" charset="-122"/>
                <a:cs typeface="微软雅黑" panose="020B0503020204020204" charset="-122"/>
              </a:rPr>
              <a:t>屏</a:t>
            </a:r>
            <a:r>
              <a:rPr sz="1000" spc="0" dirty="0">
                <a:solidFill>
                  <a:schemeClr val="dk1"/>
                </a:solidFill>
                <a:latin typeface="微软雅黑" panose="020B0503020204020204" charset="-122"/>
                <a:ea typeface="微软雅黑" panose="020B0503020204020204" charset="-122"/>
                <a:cs typeface="微软雅黑" panose="020B0503020204020204" charset="-122"/>
              </a:rPr>
              <a:t>蔽原理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ct val="92000"/>
              </a:lnSpc>
              <a:spcBef>
                <a:spcPts val="615"/>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2)</a:t>
            </a:r>
            <a:r>
              <a:rPr sz="1100" spc="30" dirty="0">
                <a:solidFill>
                  <a:schemeClr val="dk1"/>
                </a:solidFill>
                <a:latin typeface="微软雅黑" panose="020B0503020204020204" charset="-122"/>
                <a:ea typeface="微软雅黑" panose="020B0503020204020204" charset="-122"/>
                <a:cs typeface="微软雅黑" panose="020B0503020204020204" charset="-122"/>
              </a:rPr>
              <a:t> 高频磁场</a:t>
            </a:r>
            <a:r>
              <a:rPr sz="1100" spc="20" dirty="0">
                <a:solidFill>
                  <a:schemeClr val="dk1"/>
                </a:solidFill>
                <a:latin typeface="微软雅黑" panose="020B0503020204020204" charset="-122"/>
                <a:ea typeface="微软雅黑" panose="020B0503020204020204" charset="-122"/>
                <a:cs typeface="微软雅黑" panose="020B0503020204020204" charset="-122"/>
              </a:rPr>
              <a:t>屏</a:t>
            </a:r>
            <a:r>
              <a:rPr sz="1100" spc="0" dirty="0">
                <a:solidFill>
                  <a:schemeClr val="dk1"/>
                </a:solidFill>
                <a:latin typeface="微软雅黑" panose="020B0503020204020204" charset="-122"/>
                <a:ea typeface="微软雅黑" panose="020B0503020204020204" charset="-122"/>
                <a:cs typeface="微软雅黑" panose="020B0503020204020204" charset="-122"/>
              </a:rPr>
              <a:t>蔽</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9875" algn="l" rtl="0" eaLnBrk="0">
              <a:lnSpc>
                <a:spcPct val="146000"/>
              </a:lnSpc>
              <a:spcBef>
                <a:spcPts val="25"/>
              </a:spcBef>
            </a:pPr>
            <a:r>
              <a:rPr sz="1100" spc="80" dirty="0">
                <a:solidFill>
                  <a:schemeClr val="dk1"/>
                </a:solidFill>
                <a:latin typeface="微软雅黑" panose="020B0503020204020204" charset="-122"/>
                <a:ea typeface="微软雅黑" panose="020B0503020204020204" charset="-122"/>
                <a:cs typeface="微软雅黑" panose="020B0503020204020204" charset="-122"/>
              </a:rPr>
              <a:t>高频磁场屏蔽是采用由导电良好的金属材料制成不同的外形的屏蔽罩和屏蔽</a:t>
            </a:r>
            <a:r>
              <a:rPr sz="1100" spc="40" dirty="0">
                <a:solidFill>
                  <a:schemeClr val="dk1"/>
                </a:solidFill>
                <a:latin typeface="微软雅黑" panose="020B0503020204020204" charset="-122"/>
                <a:ea typeface="微软雅黑" panose="020B0503020204020204" charset="-122"/>
                <a:cs typeface="微软雅黑" panose="020B0503020204020204" charset="-122"/>
              </a:rPr>
              <a:t>盒</a:t>
            </a:r>
            <a:r>
              <a:rPr sz="1100" spc="0" dirty="0">
                <a:solidFill>
                  <a:schemeClr val="dk1"/>
                </a:solidFill>
                <a:latin typeface="微软雅黑" panose="020B0503020204020204" charset="-122"/>
                <a:ea typeface="微软雅黑" panose="020B0503020204020204" charset="-122"/>
                <a:cs typeface="微软雅黑" panose="020B0503020204020204" charset="-122"/>
              </a:rPr>
              <a:t>等，</a:t>
            </a:r>
            <a:r>
              <a:rPr sz="1100" spc="60" dirty="0">
                <a:solidFill>
                  <a:schemeClr val="dk1"/>
                </a:solidFill>
                <a:latin typeface="微软雅黑" panose="020B0503020204020204" charset="-122"/>
                <a:ea typeface="微软雅黑" panose="020B0503020204020204" charset="-122"/>
                <a:cs typeface="微软雅黑" panose="020B0503020204020204" charset="-122"/>
              </a:rPr>
              <a:t>将被保护的电路包围在其中以阻止电磁干扰的过程，高频磁场的屏蔽原理如图 </a:t>
            </a:r>
            <a:r>
              <a:rPr sz="1100" b="1" spc="60" dirty="0">
                <a:solidFill>
                  <a:schemeClr val="dk1"/>
                </a:solidFill>
                <a:latin typeface="微软雅黑" panose="020B0503020204020204" charset="-122"/>
                <a:ea typeface="微软雅黑" panose="020B0503020204020204" charset="-122"/>
                <a:cs typeface="微软雅黑" panose="020B0503020204020204" charset="-122"/>
              </a:rPr>
              <a:t>11</a:t>
            </a:r>
            <a:r>
              <a:rPr sz="1100" spc="60" dirty="0">
                <a:solidFill>
                  <a:schemeClr val="dk1"/>
                </a:solidFill>
                <a:latin typeface="微软雅黑" panose="020B0503020204020204" charset="-122"/>
                <a:ea typeface="微软雅黑" panose="020B0503020204020204" charset="-122"/>
                <a:cs typeface="微软雅黑" panose="020B0503020204020204" charset="-122"/>
              </a:rPr>
              <a:t> －</a:t>
            </a:r>
            <a:r>
              <a:rPr sz="1100" b="1" spc="60" dirty="0">
                <a:solidFill>
                  <a:schemeClr val="dk1"/>
                </a:solidFill>
                <a:latin typeface="微软雅黑" panose="020B0503020204020204" charset="-122"/>
                <a:ea typeface="微软雅黑" panose="020B0503020204020204" charset="-122"/>
                <a:cs typeface="微软雅黑" panose="020B0503020204020204" charset="-122"/>
              </a:rPr>
              <a:t>1</a:t>
            </a:r>
            <a:r>
              <a:rPr sz="1100" b="1" spc="0" dirty="0">
                <a:solidFill>
                  <a:schemeClr val="dk1"/>
                </a:solidFill>
                <a:latin typeface="微软雅黑" panose="020B0503020204020204" charset="-122"/>
                <a:ea typeface="微软雅黑" panose="020B0503020204020204" charset="-122"/>
                <a:cs typeface="微软雅黑" panose="020B0503020204020204" charset="-122"/>
              </a:rPr>
              <a:t>2</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所示 </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14"/>
          <p:cNvSpPr/>
          <p:nvPr>
            <p:custDataLst>
              <p:tags r:id="rId7"/>
            </p:custDataLst>
          </p:nvPr>
        </p:nvSpPr>
        <p:spPr>
          <a:xfrm>
            <a:off x="199598" y="543398"/>
            <a:ext cx="11668552" cy="913927"/>
          </a:xfrm>
          <a:prstGeom prst="rect">
            <a:avLst/>
          </a:prstGeom>
        </p:spPr>
        <p:txBody>
          <a:bodyPr vert="horz" wrap="square" lIns="0" tIns="0" rIns="0" bIns="0"/>
          <a:lstStyle/>
          <a:p>
            <a:pPr algn="l" rtl="0" eaLnBrk="0">
              <a:lnSpc>
                <a:spcPct val="7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635" algn="l" rtl="0" eaLnBrk="0">
              <a:lnSpc>
                <a:spcPct val="122000"/>
              </a:lnSpc>
            </a:pPr>
            <a:r>
              <a:rPr sz="1100" spc="40" dirty="0">
                <a:solidFill>
                  <a:schemeClr val="dk1"/>
                </a:solidFill>
                <a:latin typeface="微软雅黑" panose="020B0503020204020204" charset="-122"/>
                <a:ea typeface="微软雅黑" panose="020B0503020204020204" charset="-122"/>
                <a:cs typeface="微软雅黑" panose="020B0503020204020204" charset="-122"/>
              </a:rPr>
              <a:t>起来，从而割断或削弱干扰场的空间耦合通道，阻止其电磁能量的传输的过程</a:t>
            </a:r>
            <a:r>
              <a:rPr sz="1100" spc="0" dirty="0">
                <a:solidFill>
                  <a:schemeClr val="dk1"/>
                </a:solidFill>
                <a:latin typeface="微软雅黑" panose="020B0503020204020204" charset="-122"/>
                <a:ea typeface="微软雅黑" panose="020B0503020204020204" charset="-122"/>
                <a:cs typeface="微软雅黑" panose="020B0503020204020204" charset="-122"/>
              </a:rPr>
              <a:t> 。 按需要 </a:t>
            </a:r>
            <a:r>
              <a:rPr sz="1100" spc="20" dirty="0">
                <a:solidFill>
                  <a:schemeClr val="dk1"/>
                </a:solidFill>
                <a:latin typeface="微软雅黑" panose="020B0503020204020204" charset="-122"/>
                <a:ea typeface="微软雅黑" panose="020B0503020204020204" charset="-122"/>
                <a:cs typeface="微软雅黑" panose="020B0503020204020204" charset="-122"/>
              </a:rPr>
              <a:t>屏蔽的干扰场的性质不同，可分为电场屏蔽 、磁场屏</a:t>
            </a:r>
            <a:r>
              <a:rPr sz="1100" spc="10" dirty="0">
                <a:solidFill>
                  <a:schemeClr val="dk1"/>
                </a:solidFill>
                <a:latin typeface="微软雅黑" panose="020B0503020204020204" charset="-122"/>
                <a:ea typeface="微软雅黑" panose="020B0503020204020204" charset="-122"/>
                <a:cs typeface="微软雅黑" panose="020B0503020204020204" charset="-122"/>
              </a:rPr>
              <a:t>蔽</a:t>
            </a:r>
            <a:r>
              <a:rPr sz="1100" spc="0" dirty="0">
                <a:solidFill>
                  <a:schemeClr val="dk1"/>
                </a:solidFill>
                <a:latin typeface="微软雅黑" panose="020B0503020204020204" charset="-122"/>
                <a:ea typeface="微软雅黑" panose="020B0503020204020204" charset="-122"/>
                <a:cs typeface="微软雅黑" panose="020B0503020204020204" charset="-122"/>
              </a:rPr>
              <a:t>和电磁场屏蔽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ts val="1305"/>
              </a:lnSpc>
              <a:spcBef>
                <a:spcPts val="540"/>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1</a:t>
            </a:r>
            <a:r>
              <a:rPr sz="1100" spc="-30" dirty="0">
                <a:solidFill>
                  <a:schemeClr val="dk1"/>
                </a:solidFill>
                <a:latin typeface="微软雅黑" panose="020B0503020204020204" charset="-122"/>
                <a:ea typeface="微软雅黑" panose="020B0503020204020204" charset="-122"/>
                <a:cs typeface="微软雅黑" panose="020B0503020204020204" charset="-122"/>
              </a:rPr>
              <a:t> </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  电</a:t>
            </a:r>
            <a:r>
              <a:rPr sz="1100" spc="-10" dirty="0">
                <a:solidFill>
                  <a:schemeClr val="dk1"/>
                </a:solidFill>
                <a:latin typeface="微软雅黑" panose="020B0503020204020204" charset="-122"/>
                <a:ea typeface="微软雅黑" panose="020B0503020204020204" charset="-122"/>
                <a:cs typeface="微软雅黑" panose="020B0503020204020204" charset="-122"/>
              </a:rPr>
              <a:t>场</a:t>
            </a:r>
            <a:r>
              <a:rPr sz="1100" spc="0" dirty="0">
                <a:solidFill>
                  <a:schemeClr val="dk1"/>
                </a:solidFill>
                <a:latin typeface="微软雅黑" panose="020B0503020204020204" charset="-122"/>
                <a:ea typeface="微软雅黑" panose="020B0503020204020204" charset="-122"/>
                <a:cs typeface="微软雅黑" panose="020B0503020204020204" charset="-122"/>
              </a:rPr>
              <a:t>屏蔽</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20000"/>
              </a:lnSpc>
              <a:spcBef>
                <a:spcPts val="0"/>
              </a:spcBef>
            </a:pPr>
            <a:r>
              <a:rPr sz="1100" spc="20" dirty="0">
                <a:solidFill>
                  <a:schemeClr val="dk1"/>
                </a:solidFill>
                <a:latin typeface="微软雅黑" panose="020B0503020204020204" charset="-122"/>
                <a:ea typeface="微软雅黑" panose="020B0503020204020204" charset="-122"/>
                <a:cs typeface="微软雅黑" panose="020B0503020204020204" charset="-122"/>
              </a:rPr>
              <a:t>电场屏蔽是为了消除或抑制交变电场耦合和静电引起的干扰而采取的</a:t>
            </a:r>
            <a:r>
              <a:rPr sz="1100" spc="0" dirty="0">
                <a:solidFill>
                  <a:schemeClr val="dk1"/>
                </a:solidFill>
                <a:latin typeface="微软雅黑" panose="020B0503020204020204" charset="-122"/>
                <a:ea typeface="微软雅黑" panose="020B0503020204020204" charset="-122"/>
                <a:cs typeface="微软雅黑" panose="020B0503020204020204" charset="-122"/>
              </a:rPr>
              <a:t>措施，图 </a:t>
            </a:r>
            <a:r>
              <a:rPr sz="1100" b="1" spc="0" dirty="0">
                <a:solidFill>
                  <a:schemeClr val="dk1"/>
                </a:solidFill>
                <a:latin typeface="微软雅黑" panose="020B0503020204020204" charset="-122"/>
                <a:ea typeface="微软雅黑" panose="020B0503020204020204" charset="-122"/>
                <a:cs typeface="微软雅黑" panose="020B0503020204020204" charset="-122"/>
              </a:rPr>
              <a:t>11</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10</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所示为电场的屏蔽原</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15"/>
          <p:cNvPicPr>
            <a:picLocks noChangeAspect="1"/>
          </p:cNvPicPr>
          <p:nvPr/>
        </p:nvPicPr>
        <p:blipFill>
          <a:blip r:embed="rId8"/>
          <a:stretch>
            <a:fillRect/>
          </a:stretch>
        </p:blipFill>
        <p:spPr>
          <a:xfrm>
            <a:off x="2174771" y="4242023"/>
            <a:ext cx="2951467" cy="1689544"/>
          </a:xfrm>
          <a:prstGeom prst="rect">
            <a:avLst/>
          </a:prstGeom>
        </p:spPr>
      </p:pic>
      <p:pic>
        <p:nvPicPr>
          <p:cNvPr id="8" name="picture 116"/>
          <p:cNvPicPr>
            <a:picLocks noChangeAspect="1"/>
          </p:cNvPicPr>
          <p:nvPr/>
        </p:nvPicPr>
        <p:blipFill>
          <a:blip r:embed="rId9"/>
          <a:stretch>
            <a:fillRect/>
          </a:stretch>
        </p:blipFill>
        <p:spPr>
          <a:xfrm>
            <a:off x="182880" y="72390"/>
            <a:ext cx="7799070" cy="325120"/>
          </a:xfrm>
          <a:prstGeom prst="rect">
            <a:avLst/>
          </a:prstGeom>
        </p:spPr>
      </p:pic>
      <p:sp>
        <p:nvSpPr>
          <p:cNvPr id="9" name="textbox 117"/>
          <p:cNvSpPr/>
          <p:nvPr>
            <p:custDataLst>
              <p:tags r:id="rId10"/>
            </p:custDataLst>
          </p:nvPr>
        </p:nvSpPr>
        <p:spPr>
          <a:xfrm>
            <a:off x="173990" y="61595"/>
            <a:ext cx="4798695" cy="335915"/>
          </a:xfrm>
          <a:prstGeom prst="rect">
            <a:avLst/>
          </a:prstGeom>
        </p:spPr>
        <p:txBody>
          <a:bodyPr vert="horz" wrap="square" lIns="0" tIns="0" rIns="0" bIns="0"/>
          <a:lstStyle/>
          <a:p>
            <a:pPr algn="l" rtl="0" eaLnBrk="0">
              <a:lnSpc>
                <a:spcPct val="129000"/>
              </a:lnSpc>
            </a:pPr>
            <a:endParaRPr lang="en-US" altLang="en-US" sz="600" dirty="0">
              <a:solidFill>
                <a:schemeClr val="dk1"/>
              </a:solidFill>
              <a:latin typeface="微软雅黑" panose="020B0503020204020204" charset="-122"/>
              <a:ea typeface="微软雅黑" panose="020B0503020204020204" charset="-122"/>
            </a:endParaRPr>
          </a:p>
          <a:p>
            <a:pPr marL="86995" algn="l" rtl="0" eaLnBrk="0">
              <a:lnSpc>
                <a:spcPct val="95000"/>
              </a:lnSpc>
            </a:pPr>
            <a:r>
              <a:rPr sz="12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2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200" spc="20" dirty="0">
              <a:solidFill>
                <a:schemeClr val="dk1"/>
              </a:solidFill>
              <a:latin typeface="微软雅黑" panose="020B0503020204020204" charset="-122"/>
              <a:ea typeface="微软雅黑" panose="020B0503020204020204" charset="-122"/>
              <a:cs typeface="黑体" panose="02010609060101010101" charset="-122"/>
            </a:endParaRPr>
          </a:p>
        </p:txBody>
      </p: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20"/>
          <p:cNvSpPr/>
          <p:nvPr/>
        </p:nvSpPr>
        <p:spPr>
          <a:xfrm>
            <a:off x="-1" y="1961984"/>
            <a:ext cx="12011025" cy="1467016"/>
          </a:xfrm>
          <a:prstGeom prst="rect">
            <a:avLst/>
          </a:prstGeom>
        </p:spPr>
        <p:txBody>
          <a:bodyPr vert="horz" wrap="square" lIns="0" tIns="0" rIns="0" bIns="0"/>
          <a:lstStyle/>
          <a:p>
            <a:pPr marL="1938655" algn="l" rtl="0" eaLnBrk="0">
              <a:lnSpc>
                <a:spcPts val="875"/>
              </a:lnSpc>
            </a:pPr>
            <a:endParaRPr 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938655" algn="l" rtl="0" eaLnBrk="0">
              <a:lnSpc>
                <a:spcPts val="875"/>
              </a:lnSpc>
            </a:pPr>
            <a:r>
              <a:rPr lang="en-US" sz="1050" b="1" spc="20" dirty="0">
                <a:solidFill>
                  <a:srgbClr val="000000"/>
                </a:solidFill>
                <a:latin typeface="微软雅黑" panose="020B0503020204020204" charset="-122"/>
                <a:ea typeface="微软雅黑" panose="020B0503020204020204" charset="-122"/>
                <a:cs typeface="微软雅黑" panose="020B0503020204020204" charset="-122"/>
              </a:rPr>
              <a:t>                                                   </a:t>
            </a:r>
            <a:r>
              <a:rPr sz="1050" b="1" spc="20" dirty="0">
                <a:solidFill>
                  <a:srgbClr val="000000"/>
                </a:solidFill>
                <a:latin typeface="微软雅黑" panose="020B0503020204020204" charset="-122"/>
                <a:ea typeface="微软雅黑" panose="020B0503020204020204" charset="-122"/>
                <a:cs typeface="微软雅黑" panose="020B0503020204020204" charset="-122"/>
              </a:rPr>
              <a:t>1</a:t>
            </a:r>
            <a:r>
              <a:rPr sz="1050" spc="20" dirty="0">
                <a:solidFill>
                  <a:srgbClr val="000000"/>
                </a:solidFill>
                <a:latin typeface="微软雅黑" panose="020B0503020204020204" charset="-122"/>
                <a:ea typeface="微软雅黑" panose="020B0503020204020204" charset="-122"/>
                <a:cs typeface="微软雅黑" panose="020B0503020204020204" charset="-122"/>
              </a:rPr>
              <a:t>    交变磁场 ꎻ </a:t>
            </a:r>
            <a:r>
              <a:rPr sz="1050" b="1" spc="20" dirty="0">
                <a:solidFill>
                  <a:srgbClr val="000000"/>
                </a:solidFill>
                <a:latin typeface="微软雅黑" panose="020B0503020204020204" charset="-122"/>
                <a:ea typeface="微软雅黑" panose="020B0503020204020204" charset="-122"/>
                <a:cs typeface="微软雅黑" panose="020B0503020204020204" charset="-122"/>
              </a:rPr>
              <a:t>2</a:t>
            </a:r>
            <a:r>
              <a:rPr sz="1050" spc="20" dirty="0">
                <a:solidFill>
                  <a:srgbClr val="000000"/>
                </a:solidFill>
                <a:latin typeface="微软雅黑" panose="020B0503020204020204" charset="-122"/>
                <a:ea typeface="微软雅黑" panose="020B0503020204020204" charset="-122"/>
                <a:cs typeface="微软雅黑" panose="020B0503020204020204" charset="-122"/>
              </a:rPr>
              <a:t>    </a:t>
            </a:r>
            <a:r>
              <a:rPr sz="1050" spc="20" dirty="0" err="1">
                <a:solidFill>
                  <a:srgbClr val="000000"/>
                </a:solidFill>
                <a:latin typeface="微软雅黑" panose="020B0503020204020204" charset="-122"/>
                <a:ea typeface="微软雅黑" panose="020B0503020204020204" charset="-122"/>
                <a:cs typeface="微软雅黑" panose="020B0503020204020204" charset="-122"/>
              </a:rPr>
              <a:t>磁</a:t>
            </a:r>
            <a:r>
              <a:rPr sz="1050" spc="10" dirty="0" err="1">
                <a:solidFill>
                  <a:srgbClr val="000000"/>
                </a:solidFill>
                <a:latin typeface="微软雅黑" panose="020B0503020204020204" charset="-122"/>
                <a:ea typeface="微软雅黑" panose="020B0503020204020204" charset="-122"/>
                <a:cs typeface="微软雅黑" panose="020B0503020204020204" charset="-122"/>
              </a:rPr>
              <a:t>场</a:t>
            </a:r>
            <a:r>
              <a:rPr sz="1050" spc="0" dirty="0" err="1">
                <a:solidFill>
                  <a:srgbClr val="000000"/>
                </a:solidFill>
                <a:latin typeface="微软雅黑" panose="020B0503020204020204" charset="-122"/>
                <a:ea typeface="微软雅黑" panose="020B0503020204020204" charset="-122"/>
                <a:cs typeface="微软雅黑" panose="020B0503020204020204" charset="-122"/>
              </a:rPr>
              <a:t>屏蔽层</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938655" algn="l" rtl="0" eaLnBrk="0">
              <a:lnSpc>
                <a:spcPts val="875"/>
              </a:lnSpc>
            </a:pPr>
            <a:r>
              <a:rPr lang="en-US" sz="1100" spc="30" dirty="0">
                <a:solidFill>
                  <a:srgbClr val="000000"/>
                </a:solidFill>
                <a:latin typeface="微软雅黑" panose="020B0503020204020204" charset="-122"/>
                <a:ea typeface="微软雅黑" panose="020B0503020204020204" charset="-122"/>
                <a:cs typeface="微软雅黑" panose="020B0503020204020204" charset="-122"/>
              </a:rPr>
              <a:t>                           </a:t>
            </a:r>
            <a:endParaRPr lang="en-US" sz="1100" spc="30" dirty="0">
              <a:solidFill>
                <a:srgbClr val="000000"/>
              </a:solidFill>
              <a:latin typeface="微软雅黑" panose="020B0503020204020204" charset="-122"/>
              <a:ea typeface="微软雅黑" panose="020B0503020204020204" charset="-122"/>
              <a:cs typeface="微软雅黑" panose="020B0503020204020204" charset="-122"/>
            </a:endParaRPr>
          </a:p>
          <a:p>
            <a:pPr marL="1938655" algn="l" rtl="0" eaLnBrk="0">
              <a:lnSpc>
                <a:spcPts val="875"/>
              </a:lnSpc>
            </a:pPr>
            <a:r>
              <a:rPr lang="en-US"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图 </a:t>
            </a:r>
            <a:r>
              <a:rPr sz="1100" b="1" spc="30" dirty="0">
                <a:solidFill>
                  <a:srgbClr val="000000"/>
                </a:solidFill>
                <a:latin typeface="微软雅黑" panose="020B0503020204020204" charset="-122"/>
                <a:ea typeface="微软雅黑" panose="020B0503020204020204" charset="-122"/>
                <a:cs typeface="微软雅黑" panose="020B0503020204020204" charset="-122"/>
              </a:rPr>
              <a:t>11</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b="1" spc="30" dirty="0">
                <a:solidFill>
                  <a:srgbClr val="000000"/>
                </a:solidFill>
                <a:latin typeface="微软雅黑" panose="020B0503020204020204" charset="-122"/>
                <a:ea typeface="微软雅黑" panose="020B0503020204020204" charset="-122"/>
                <a:cs typeface="微软雅黑" panose="020B0503020204020204" charset="-122"/>
              </a:rPr>
              <a:t>12</a:t>
            </a:r>
            <a:r>
              <a:rPr sz="1100" spc="30" dirty="0">
                <a:solidFill>
                  <a:srgbClr val="000000"/>
                </a:solidFill>
                <a:latin typeface="微软雅黑" panose="020B0503020204020204" charset="-122"/>
                <a:ea typeface="微软雅黑" panose="020B0503020204020204" charset="-122"/>
                <a:cs typeface="微软雅黑" panose="020B0503020204020204" charset="-122"/>
              </a:rPr>
              <a:t>    高频磁场的</a:t>
            </a:r>
            <a:r>
              <a:rPr sz="1100" spc="20" dirty="0">
                <a:solidFill>
                  <a:srgbClr val="000000"/>
                </a:solidFill>
                <a:latin typeface="微软雅黑" panose="020B0503020204020204" charset="-122"/>
                <a:ea typeface="微软雅黑" panose="020B0503020204020204" charset="-122"/>
                <a:cs typeface="微软雅黑" panose="020B0503020204020204" charset="-122"/>
              </a:rPr>
              <a:t>屏</a:t>
            </a:r>
            <a:r>
              <a:rPr sz="1100" spc="0" dirty="0">
                <a:solidFill>
                  <a:srgbClr val="000000"/>
                </a:solidFill>
                <a:latin typeface="微软雅黑" panose="020B0503020204020204" charset="-122"/>
                <a:ea typeface="微软雅黑" panose="020B0503020204020204" charset="-122"/>
                <a:cs typeface="微软雅黑" panose="020B0503020204020204" charset="-122"/>
              </a:rPr>
              <a:t>蔽原理</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ts val="1305"/>
              </a:lnSpc>
              <a:spcBef>
                <a:spcPts val="675"/>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3</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电磁</a:t>
            </a:r>
            <a:r>
              <a:rPr sz="1100" spc="0" dirty="0">
                <a:solidFill>
                  <a:srgbClr val="000000"/>
                </a:solidFill>
                <a:latin typeface="微软雅黑" panose="020B0503020204020204" charset="-122"/>
                <a:ea typeface="微软雅黑" panose="020B0503020204020204" charset="-122"/>
                <a:cs typeface="微软雅黑" panose="020B0503020204020204" charset="-122"/>
              </a:rPr>
              <a:t>场屏蔽</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0000"/>
              </a:lnSpc>
              <a:spcBef>
                <a:spcPts val="45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电磁场屏蔽是用一定厚度的导电良好的金属材料做成的屏蔽层作为外壳，再利</a:t>
            </a:r>
            <a:r>
              <a:rPr sz="1100" spc="0" dirty="0">
                <a:solidFill>
                  <a:srgbClr val="000000"/>
                </a:solidFill>
                <a:latin typeface="微软雅黑" panose="020B0503020204020204" charset="-122"/>
                <a:ea typeface="微软雅黑" panose="020B0503020204020204" charset="-122"/>
                <a:cs typeface="微软雅黑" panose="020B0503020204020204" charset="-122"/>
              </a:rPr>
              <a:t>用高 </a:t>
            </a:r>
            <a:r>
              <a:rPr sz="1100" spc="50" dirty="0">
                <a:solidFill>
                  <a:srgbClr val="000000"/>
                </a:solidFill>
                <a:latin typeface="微软雅黑" panose="020B0503020204020204" charset="-122"/>
                <a:ea typeface="微软雅黑" panose="020B0503020204020204" charset="-122"/>
                <a:cs typeface="微软雅黑" panose="020B0503020204020204" charset="-122"/>
              </a:rPr>
              <a:t>频干扰电磁场在屏蔽金属内产生涡流，用涡流磁场抵消高频干扰磁场的影响，</a:t>
            </a:r>
            <a:r>
              <a:rPr sz="1100" spc="40" dirty="0">
                <a:solidFill>
                  <a:srgbClr val="000000"/>
                </a:solidFill>
                <a:latin typeface="微软雅黑" panose="020B0503020204020204" charset="-122"/>
                <a:ea typeface="微软雅黑" panose="020B0503020204020204" charset="-122"/>
                <a:cs typeface="微软雅黑" panose="020B0503020204020204" charset="-122"/>
              </a:rPr>
              <a:t>从</a:t>
            </a:r>
            <a:r>
              <a:rPr sz="1100" spc="0" dirty="0">
                <a:solidFill>
                  <a:srgbClr val="000000"/>
                </a:solidFill>
                <a:latin typeface="微软雅黑" panose="020B0503020204020204" charset="-122"/>
                <a:ea typeface="微软雅黑" panose="020B0503020204020204" charset="-122"/>
                <a:cs typeface="微软雅黑" panose="020B0503020204020204" charset="-122"/>
              </a:rPr>
              <a:t>而达到 </a:t>
            </a:r>
            <a:r>
              <a:rPr sz="1100" spc="20" dirty="0">
                <a:solidFill>
                  <a:srgbClr val="000000"/>
                </a:solidFill>
                <a:latin typeface="微软雅黑" panose="020B0503020204020204" charset="-122"/>
                <a:ea typeface="微软雅黑" panose="020B0503020204020204" charset="-122"/>
                <a:cs typeface="微软雅黑" panose="020B0503020204020204" charset="-122"/>
              </a:rPr>
              <a:t>抗干扰的</a:t>
            </a:r>
            <a:r>
              <a:rPr sz="1100" spc="10" dirty="0">
                <a:solidFill>
                  <a:srgbClr val="000000"/>
                </a:solidFill>
                <a:latin typeface="微软雅黑" panose="020B0503020204020204" charset="-122"/>
                <a:ea typeface="微软雅黑" panose="020B0503020204020204" charset="-122"/>
                <a:cs typeface="微软雅黑" panose="020B0503020204020204" charset="-122"/>
              </a:rPr>
              <a:t>效</a:t>
            </a:r>
            <a:r>
              <a:rPr sz="1100" spc="0" dirty="0">
                <a:solidFill>
                  <a:srgbClr val="000000"/>
                </a:solidFill>
                <a:latin typeface="微软雅黑" panose="020B0503020204020204" charset="-122"/>
                <a:ea typeface="微软雅黑" panose="020B0503020204020204" charset="-122"/>
                <a:cs typeface="微软雅黑" panose="020B0503020204020204" charset="-122"/>
              </a:rPr>
              <a:t>果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6670" algn="l" rtl="0" eaLnBrk="0">
              <a:lnSpc>
                <a:spcPct val="92000"/>
              </a:lnSpc>
              <a:spcBef>
                <a:spcPts val="0"/>
              </a:spcBef>
            </a:pPr>
            <a:r>
              <a:rPr lang="en-US" sz="1600" b="1" spc="-10" dirty="0">
                <a:solidFill>
                  <a:srgbClr val="000000"/>
                </a:solidFill>
                <a:latin typeface="微软雅黑" panose="020B0503020204020204" charset="-122"/>
                <a:ea typeface="微软雅黑" panose="020B0503020204020204" charset="-122"/>
                <a:cs typeface="微软雅黑" panose="020B0503020204020204" charset="-122"/>
              </a:rPr>
              <a:t>  </a:t>
            </a:r>
            <a:r>
              <a:rPr sz="1600" b="1" spc="-10" dirty="0">
                <a:solidFill>
                  <a:srgbClr val="000000"/>
                </a:solidFill>
                <a:latin typeface="微软雅黑" panose="020B0503020204020204" charset="-122"/>
                <a:ea typeface="微软雅黑" panose="020B0503020204020204" charset="-122"/>
                <a:cs typeface="微软雅黑" panose="020B0503020204020204" charset="-122"/>
              </a:rPr>
              <a:t>11</a:t>
            </a:r>
            <a:r>
              <a:rPr sz="1600" spc="-10" dirty="0">
                <a:solidFill>
                  <a:srgbClr val="000000"/>
                </a:solidFill>
                <a:latin typeface="微软雅黑" panose="020B0503020204020204" charset="-122"/>
                <a:ea typeface="微软雅黑" panose="020B0503020204020204" charset="-122"/>
                <a:cs typeface="微软雅黑" panose="020B0503020204020204" charset="-122"/>
              </a:rPr>
              <a:t> </a:t>
            </a:r>
            <a:r>
              <a:rPr sz="1600" b="1" spc="-10" dirty="0">
                <a:solidFill>
                  <a:srgbClr val="000000"/>
                </a:solidFill>
                <a:latin typeface="微软雅黑" panose="020B0503020204020204" charset="-122"/>
                <a:ea typeface="微软雅黑" panose="020B0503020204020204" charset="-122"/>
                <a:cs typeface="微软雅黑" panose="020B0503020204020204" charset="-122"/>
              </a:rPr>
              <a:t>.</a:t>
            </a:r>
            <a:r>
              <a:rPr sz="1600" spc="-10" dirty="0">
                <a:solidFill>
                  <a:srgbClr val="000000"/>
                </a:solidFill>
                <a:latin typeface="微软雅黑" panose="020B0503020204020204" charset="-122"/>
                <a:ea typeface="微软雅黑" panose="020B0503020204020204" charset="-122"/>
                <a:cs typeface="微软雅黑" panose="020B0503020204020204" charset="-122"/>
              </a:rPr>
              <a:t> </a:t>
            </a:r>
            <a:r>
              <a:rPr sz="1600" b="1" spc="-10" dirty="0">
                <a:solidFill>
                  <a:srgbClr val="000000"/>
                </a:solidFill>
                <a:latin typeface="微软雅黑" panose="020B0503020204020204" charset="-122"/>
                <a:ea typeface="微软雅黑" panose="020B0503020204020204" charset="-122"/>
                <a:cs typeface="微软雅黑" panose="020B0503020204020204" charset="-122"/>
              </a:rPr>
              <a:t>4.</a:t>
            </a:r>
            <a:r>
              <a:rPr sz="1600" spc="-10" dirty="0">
                <a:solidFill>
                  <a:srgbClr val="000000"/>
                </a:solidFill>
                <a:latin typeface="微软雅黑" panose="020B0503020204020204" charset="-122"/>
                <a:ea typeface="微软雅黑" panose="020B0503020204020204" charset="-122"/>
                <a:cs typeface="微软雅黑" panose="020B0503020204020204" charset="-122"/>
              </a:rPr>
              <a:t> </a:t>
            </a:r>
            <a:r>
              <a:rPr sz="1600" b="1" spc="-10" dirty="0">
                <a:solidFill>
                  <a:srgbClr val="000000"/>
                </a:solidFill>
                <a:latin typeface="微软雅黑" panose="020B0503020204020204" charset="-122"/>
                <a:ea typeface="微软雅黑" panose="020B0503020204020204" charset="-122"/>
                <a:cs typeface="微软雅黑" panose="020B0503020204020204" charset="-122"/>
              </a:rPr>
              <a:t>2</a:t>
            </a:r>
            <a:r>
              <a:rPr sz="1600" spc="-10" dirty="0">
                <a:solidFill>
                  <a:srgbClr val="000000"/>
                </a:solidFill>
                <a:latin typeface="微软雅黑" panose="020B0503020204020204" charset="-122"/>
                <a:ea typeface="微软雅黑" panose="020B0503020204020204" charset="-122"/>
                <a:cs typeface="微软雅黑" panose="020B0503020204020204" charset="-122"/>
              </a:rPr>
              <a:t>  </a:t>
            </a:r>
            <a:r>
              <a:rPr sz="1600" spc="0" dirty="0">
                <a:solidFill>
                  <a:srgbClr val="000000"/>
                </a:solidFill>
                <a:latin typeface="微软雅黑" panose="020B0503020204020204" charset="-122"/>
                <a:ea typeface="微软雅黑" panose="020B0503020204020204" charset="-122"/>
                <a:cs typeface="微软雅黑" panose="020B0503020204020204" charset="-122"/>
              </a:rPr>
              <a:t>  隔离</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21"/>
          <p:cNvPicPr>
            <a:picLocks noChangeAspect="1"/>
          </p:cNvPicPr>
          <p:nvPr/>
        </p:nvPicPr>
        <p:blipFill>
          <a:blip r:embed="rId5"/>
          <a:stretch>
            <a:fillRect/>
          </a:stretch>
        </p:blipFill>
        <p:spPr>
          <a:xfrm>
            <a:off x="3038092" y="178778"/>
            <a:ext cx="3218891" cy="1783206"/>
          </a:xfrm>
          <a:prstGeom prst="rect">
            <a:avLst/>
          </a:prstGeom>
        </p:spPr>
      </p:pic>
      <p:sp>
        <p:nvSpPr>
          <p:cNvPr id="4" name="textbox 122"/>
          <p:cNvSpPr/>
          <p:nvPr>
            <p:custDataLst>
              <p:tags r:id="rId6"/>
            </p:custDataLst>
          </p:nvPr>
        </p:nvSpPr>
        <p:spPr>
          <a:xfrm>
            <a:off x="-2" y="3570907"/>
            <a:ext cx="12011025" cy="848994"/>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5115" algn="l" rtl="0" eaLnBrk="0">
              <a:lnSpc>
                <a:spcPts val="1310"/>
              </a:lnSpc>
            </a:pPr>
            <a:r>
              <a:rPr sz="1200" b="1" spc="-30" dirty="0">
                <a:solidFill>
                  <a:schemeClr val="dk1"/>
                </a:solidFill>
                <a:latin typeface="微软雅黑" panose="020B0503020204020204" charset="-122"/>
                <a:ea typeface="微软雅黑" panose="020B0503020204020204" charset="-122"/>
                <a:cs typeface="微软雅黑" panose="020B0503020204020204" charset="-122"/>
              </a:rPr>
              <a:t>1</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光</a:t>
            </a:r>
            <a:r>
              <a:rPr sz="1200" spc="-10" dirty="0">
                <a:solidFill>
                  <a:schemeClr val="dk1"/>
                </a:solidFill>
                <a:latin typeface="微软雅黑" panose="020B0503020204020204" charset="-122"/>
                <a:ea typeface="微软雅黑" panose="020B0503020204020204" charset="-122"/>
                <a:cs typeface="微软雅黑" panose="020B0503020204020204" charset="-122"/>
              </a:rPr>
              <a:t>电</a:t>
            </a:r>
            <a:r>
              <a:rPr sz="1200" spc="0" dirty="0">
                <a:solidFill>
                  <a:schemeClr val="dk1"/>
                </a:solidFill>
                <a:latin typeface="微软雅黑" panose="020B0503020204020204" charset="-122"/>
                <a:ea typeface="微软雅黑" panose="020B0503020204020204" charset="-122"/>
                <a:cs typeface="微软雅黑" panose="020B0503020204020204" charset="-122"/>
              </a:rPr>
              <a:t>隔离</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0000"/>
              </a:lnSpc>
              <a:spcBef>
                <a:spcPts val="5"/>
              </a:spcBef>
            </a:pPr>
            <a:r>
              <a:rPr sz="1200" spc="60" dirty="0">
                <a:solidFill>
                  <a:schemeClr val="dk1"/>
                </a:solidFill>
                <a:latin typeface="微软雅黑" panose="020B0503020204020204" charset="-122"/>
                <a:ea typeface="微软雅黑" panose="020B0503020204020204" charset="-122"/>
                <a:cs typeface="微软雅黑" panose="020B0503020204020204" charset="-122"/>
              </a:rPr>
              <a:t>光电隔离是以光作为媒介在隔离元件的两端之间进行信号传输的，所用的元件是</a:t>
            </a:r>
            <a:r>
              <a:rPr sz="1200" spc="30" dirty="0">
                <a:solidFill>
                  <a:schemeClr val="dk1"/>
                </a:solidFill>
                <a:latin typeface="微软雅黑" panose="020B0503020204020204" charset="-122"/>
                <a:ea typeface="微软雅黑" panose="020B0503020204020204" charset="-122"/>
                <a:cs typeface="微软雅黑" panose="020B0503020204020204" charset="-122"/>
              </a:rPr>
              <a:t>光</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spc="40" dirty="0">
                <a:solidFill>
                  <a:schemeClr val="dk1"/>
                </a:solidFill>
                <a:latin typeface="微软雅黑" panose="020B0503020204020204" charset="-122"/>
                <a:ea typeface="微软雅黑" panose="020B0503020204020204" charset="-122"/>
                <a:cs typeface="微软雅黑" panose="020B0503020204020204" charset="-122"/>
              </a:rPr>
              <a:t>电耦合器 。 光电耦合器具有较强的隔离和抗干扰能力，高光电耦合器组成的输入</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输</a:t>
            </a:r>
            <a:r>
              <a:rPr sz="1200" spc="10" dirty="0">
                <a:solidFill>
                  <a:schemeClr val="dk1"/>
                </a:solidFill>
                <a:latin typeface="微软雅黑" panose="020B0503020204020204" charset="-122"/>
                <a:ea typeface="微软雅黑" panose="020B0503020204020204" charset="-122"/>
                <a:cs typeface="微软雅黑" panose="020B0503020204020204" charset="-122"/>
              </a:rPr>
              <a:t>出</a:t>
            </a:r>
            <a:r>
              <a:rPr sz="1200" spc="0" dirty="0">
                <a:solidFill>
                  <a:schemeClr val="dk1"/>
                </a:solidFill>
                <a:latin typeface="微软雅黑" panose="020B0503020204020204" charset="-122"/>
                <a:ea typeface="微软雅黑" panose="020B0503020204020204" charset="-122"/>
                <a:cs typeface="微软雅黑" panose="020B0503020204020204" charset="-122"/>
              </a:rPr>
              <a:t>线 </a:t>
            </a:r>
            <a:r>
              <a:rPr sz="1200" spc="-20" dirty="0">
                <a:solidFill>
                  <a:schemeClr val="dk1"/>
                </a:solidFill>
                <a:latin typeface="微软雅黑" panose="020B0503020204020204" charset="-122"/>
                <a:ea typeface="微软雅黑" panose="020B0503020204020204" charset="-122"/>
                <a:cs typeface="微软雅黑" panose="020B0503020204020204" charset="-122"/>
              </a:rPr>
              <a:t>路如图 </a:t>
            </a:r>
            <a:r>
              <a:rPr sz="1200" b="1" spc="-2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3</a:t>
            </a:r>
            <a:r>
              <a:rPr sz="1200" spc="-20" dirty="0">
                <a:solidFill>
                  <a:schemeClr val="dk1"/>
                </a:solidFill>
                <a:latin typeface="微软雅黑" panose="020B0503020204020204" charset="-122"/>
                <a:ea typeface="微软雅黑" panose="020B0503020204020204" charset="-122"/>
                <a:cs typeface="微软雅黑" panose="020B0503020204020204" charset="-122"/>
              </a:rPr>
              <a:t> 所示，光电耦合放大器组成的输入</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输出线</a:t>
            </a:r>
            <a:r>
              <a:rPr sz="1200" spc="-10" dirty="0">
                <a:solidFill>
                  <a:schemeClr val="dk1"/>
                </a:solidFill>
                <a:latin typeface="微软雅黑" panose="020B0503020204020204" charset="-122"/>
                <a:ea typeface="微软雅黑" panose="020B0503020204020204" charset="-122"/>
                <a:cs typeface="微软雅黑" panose="020B0503020204020204" charset="-122"/>
              </a:rPr>
              <a:t>路</a:t>
            </a:r>
            <a:r>
              <a:rPr sz="1200" spc="0" dirty="0">
                <a:solidFill>
                  <a:schemeClr val="dk1"/>
                </a:solidFill>
                <a:latin typeface="微软雅黑" panose="020B0503020204020204" charset="-122"/>
                <a:ea typeface="微软雅黑" panose="020B0503020204020204" charset="-122"/>
                <a:cs typeface="微软雅黑" panose="020B0503020204020204" charset="-122"/>
              </a:rPr>
              <a:t>如图 </a:t>
            </a:r>
            <a:r>
              <a:rPr sz="1200" b="1" spc="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14</a:t>
            </a:r>
            <a:r>
              <a:rPr sz="1200" spc="0" dirty="0">
                <a:solidFill>
                  <a:schemeClr val="dk1"/>
                </a:solidFill>
                <a:latin typeface="微软雅黑" panose="020B0503020204020204" charset="-122"/>
                <a:ea typeface="微软雅黑" panose="020B0503020204020204" charset="-122"/>
                <a:cs typeface="微软雅黑" panose="020B0503020204020204" charset="-122"/>
              </a:rPr>
              <a:t> 所示 。</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23"/>
          <p:cNvPicPr>
            <a:picLocks noChangeAspect="1"/>
          </p:cNvPicPr>
          <p:nvPr/>
        </p:nvPicPr>
        <p:blipFill>
          <a:blip r:embed="rId7"/>
          <a:stretch>
            <a:fillRect/>
          </a:stretch>
        </p:blipFill>
        <p:spPr>
          <a:xfrm>
            <a:off x="1867469" y="4906539"/>
            <a:ext cx="2626131" cy="1362976"/>
          </a:xfrm>
          <a:prstGeom prst="rect">
            <a:avLst/>
          </a:prstGeom>
        </p:spPr>
      </p:pic>
      <p:pic>
        <p:nvPicPr>
          <p:cNvPr id="6" name="picture 124"/>
          <p:cNvPicPr>
            <a:picLocks noChangeAspect="1"/>
          </p:cNvPicPr>
          <p:nvPr/>
        </p:nvPicPr>
        <p:blipFill>
          <a:blip r:embed="rId8"/>
          <a:stretch>
            <a:fillRect/>
          </a:stretch>
        </p:blipFill>
        <p:spPr>
          <a:xfrm>
            <a:off x="6187170" y="5212206"/>
            <a:ext cx="2981045" cy="1017917"/>
          </a:xfrm>
          <a:prstGeom prst="rect">
            <a:avLst/>
          </a:prstGeom>
        </p:spPr>
      </p:pic>
      <p:sp>
        <p:nvSpPr>
          <p:cNvPr id="7" name="textbox 126"/>
          <p:cNvSpPr/>
          <p:nvPr>
            <p:custDataLst>
              <p:tags r:id="rId9"/>
            </p:custDataLst>
          </p:nvPr>
        </p:nvSpPr>
        <p:spPr>
          <a:xfrm>
            <a:off x="6421346" y="6350100"/>
            <a:ext cx="3618004" cy="366988"/>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a:t>
            </a:r>
            <a:r>
              <a:rPr sz="1000" b="1" spc="60" dirty="0">
                <a:solidFill>
                  <a:schemeClr val="dk1"/>
                </a:solidFill>
                <a:latin typeface="微软雅黑" panose="020B0503020204020204" charset="-122"/>
                <a:ea typeface="微软雅黑" panose="020B0503020204020204" charset="-122"/>
                <a:cs typeface="微软雅黑" panose="020B0503020204020204" charset="-122"/>
              </a:rPr>
              <a:t>11</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14</a:t>
            </a:r>
            <a:r>
              <a:rPr sz="1000" spc="60" dirty="0">
                <a:solidFill>
                  <a:schemeClr val="dk1"/>
                </a:solidFill>
                <a:latin typeface="微软雅黑" panose="020B0503020204020204" charset="-122"/>
                <a:ea typeface="微软雅黑" panose="020B0503020204020204" charset="-122"/>
                <a:cs typeface="微软雅黑" panose="020B0503020204020204" charset="-122"/>
              </a:rPr>
              <a:t>    光电耦合放大器组成的输入</a:t>
            </a:r>
            <a:r>
              <a:rPr sz="1000" b="1" spc="6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输出线路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127"/>
          <p:cNvSpPr/>
          <p:nvPr>
            <p:custDataLst>
              <p:tags r:id="rId10"/>
            </p:custDataLst>
          </p:nvPr>
        </p:nvSpPr>
        <p:spPr>
          <a:xfrm>
            <a:off x="1865702" y="6350100"/>
            <a:ext cx="3085962" cy="366988"/>
          </a:xfrm>
          <a:prstGeom prst="rect">
            <a:avLst/>
          </a:prstGeom>
        </p:spPr>
        <p:txBody>
          <a:bodyPr vert="horz" wrap="square" lIns="0" tIns="0" rIns="0" bIns="0"/>
          <a:lstStyle/>
          <a:p>
            <a:pPr algn="l" rtl="0" eaLnBrk="0">
              <a:lnSpc>
                <a:spcPct val="8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50" spc="50" dirty="0">
                <a:solidFill>
                  <a:schemeClr val="dk1"/>
                </a:solidFill>
                <a:latin typeface="微软雅黑" panose="020B0503020204020204" charset="-122"/>
                <a:ea typeface="微软雅黑" panose="020B0503020204020204" charset="-122"/>
                <a:cs typeface="微软雅黑" panose="020B0503020204020204" charset="-122"/>
              </a:rPr>
              <a:t>图 </a:t>
            </a:r>
            <a:r>
              <a:rPr sz="1050" b="1" spc="50" dirty="0">
                <a:solidFill>
                  <a:schemeClr val="dk1"/>
                </a:solidFill>
                <a:latin typeface="微软雅黑" panose="020B0503020204020204" charset="-122"/>
                <a:ea typeface="微软雅黑" panose="020B0503020204020204" charset="-122"/>
                <a:cs typeface="微软雅黑" panose="020B0503020204020204" charset="-122"/>
              </a:rPr>
              <a:t>11</a:t>
            </a:r>
            <a:r>
              <a:rPr sz="1050" spc="50" dirty="0">
                <a:solidFill>
                  <a:schemeClr val="dk1"/>
                </a:solidFill>
                <a:latin typeface="微软雅黑" panose="020B0503020204020204" charset="-122"/>
                <a:ea typeface="微软雅黑" panose="020B0503020204020204" charset="-122"/>
                <a:cs typeface="微软雅黑" panose="020B0503020204020204" charset="-122"/>
              </a:rPr>
              <a:t>－</a:t>
            </a:r>
            <a:r>
              <a:rPr sz="1050" b="1" spc="50" dirty="0">
                <a:solidFill>
                  <a:schemeClr val="dk1"/>
                </a:solidFill>
                <a:latin typeface="微软雅黑" panose="020B0503020204020204" charset="-122"/>
                <a:ea typeface="微软雅黑" panose="020B0503020204020204" charset="-122"/>
                <a:cs typeface="微软雅黑" panose="020B0503020204020204" charset="-122"/>
              </a:rPr>
              <a:t>13</a:t>
            </a:r>
            <a:r>
              <a:rPr sz="1050" spc="50" dirty="0">
                <a:solidFill>
                  <a:schemeClr val="dk1"/>
                </a:solidFill>
                <a:latin typeface="微软雅黑" panose="020B0503020204020204" charset="-122"/>
                <a:ea typeface="微软雅黑" panose="020B0503020204020204" charset="-122"/>
                <a:cs typeface="微软雅黑" panose="020B0503020204020204" charset="-122"/>
              </a:rPr>
              <a:t>    高光电耦合器组成的输入</a:t>
            </a:r>
            <a:r>
              <a:rPr sz="1050" b="1" spc="50" dirty="0">
                <a:solidFill>
                  <a:schemeClr val="dk1"/>
                </a:solidFill>
                <a:latin typeface="微软雅黑" panose="020B0503020204020204" charset="-122"/>
                <a:ea typeface="微软雅黑" panose="020B0503020204020204" charset="-122"/>
                <a:cs typeface="微软雅黑" panose="020B0503020204020204" charset="-122"/>
              </a:rPr>
              <a:t>/</a:t>
            </a:r>
            <a:r>
              <a:rPr sz="1050" spc="50" dirty="0">
                <a:solidFill>
                  <a:schemeClr val="dk1"/>
                </a:solidFill>
                <a:latin typeface="微软雅黑" panose="020B0503020204020204" charset="-122"/>
                <a:ea typeface="微软雅黑" panose="020B0503020204020204" charset="-122"/>
                <a:cs typeface="微软雅黑" panose="020B0503020204020204" charset="-122"/>
              </a:rPr>
              <a:t>输出线</a:t>
            </a:r>
            <a:r>
              <a:rPr sz="1050" spc="3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50" spc="3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32"/>
          <p:cNvSpPr/>
          <p:nvPr/>
        </p:nvSpPr>
        <p:spPr>
          <a:xfrm>
            <a:off x="0" y="325962"/>
            <a:ext cx="12147504" cy="1867977"/>
          </a:xfrm>
          <a:prstGeom prst="rect">
            <a:avLst/>
          </a:prstGeom>
        </p:spPr>
        <p:txBody>
          <a:bodyPr vert="horz" wrap="square" lIns="0" tIns="0" rIns="0" bIns="0"/>
          <a:lstStyle/>
          <a:p>
            <a:pPr algn="l" rtl="0" eaLnBrk="0">
              <a:lnSpc>
                <a:spcPct val="84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2000"/>
              </a:lnSpc>
            </a:pPr>
            <a:r>
              <a:rPr sz="1100" spc="30" dirty="0">
                <a:solidFill>
                  <a:srgbClr val="000000"/>
                </a:solidFill>
                <a:latin typeface="微软雅黑" panose="020B0503020204020204" charset="-122"/>
                <a:ea typeface="微软雅黑" panose="020B0503020204020204" charset="-122"/>
                <a:cs typeface="微软雅黑" panose="020B0503020204020204" charset="-122"/>
              </a:rPr>
              <a:t>光电隔离的特点包括以下几点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47000"/>
              </a:lnSpc>
              <a:spcBef>
                <a:spcPts val="35"/>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(1)</a:t>
            </a:r>
            <a:r>
              <a:rPr sz="1100" spc="30" dirty="0">
                <a:solidFill>
                  <a:srgbClr val="000000"/>
                </a:solidFill>
                <a:latin typeface="微软雅黑" panose="020B0503020204020204" charset="-122"/>
                <a:ea typeface="微软雅黑" panose="020B0503020204020204" charset="-122"/>
                <a:cs typeface="微软雅黑" panose="020B0503020204020204" charset="-122"/>
              </a:rPr>
              <a:t> 由于光电耦合器是用光传送信号的，其两端的电路无直接联系，因而光电耦</a:t>
            </a:r>
            <a:r>
              <a:rPr sz="1100" spc="0" dirty="0">
                <a:solidFill>
                  <a:srgbClr val="000000"/>
                </a:solidFill>
                <a:latin typeface="微软雅黑" panose="020B0503020204020204" charset="-122"/>
                <a:ea typeface="微软雅黑" panose="020B0503020204020204" charset="-122"/>
                <a:cs typeface="微软雅黑" panose="020B0503020204020204" charset="-122"/>
              </a:rPr>
              <a:t>合器 </a:t>
            </a:r>
            <a:r>
              <a:rPr sz="1100" spc="30" dirty="0">
                <a:solidFill>
                  <a:srgbClr val="000000"/>
                </a:solidFill>
                <a:latin typeface="微软雅黑" panose="020B0503020204020204" charset="-122"/>
                <a:ea typeface="微软雅黑" panose="020B0503020204020204" charset="-122"/>
                <a:cs typeface="微软雅黑" panose="020B0503020204020204" charset="-122"/>
              </a:rPr>
              <a:t>切断了输入信号和输出信号之间的直接联系，</a:t>
            </a:r>
            <a:r>
              <a:rPr sz="1100" spc="10" dirty="0">
                <a:solidFill>
                  <a:srgbClr val="000000"/>
                </a:solidFill>
                <a:latin typeface="微软雅黑" panose="020B0503020204020204" charset="-122"/>
                <a:ea typeface="微软雅黑" panose="020B0503020204020204" charset="-122"/>
                <a:cs typeface="微软雅黑" panose="020B0503020204020204" charset="-122"/>
              </a:rPr>
              <a:t>抑</a:t>
            </a:r>
            <a:r>
              <a:rPr sz="1100" spc="0" dirty="0">
                <a:solidFill>
                  <a:srgbClr val="000000"/>
                </a:solidFill>
                <a:latin typeface="微软雅黑" panose="020B0503020204020204" charset="-122"/>
                <a:ea typeface="微软雅黑" panose="020B0503020204020204" charset="-122"/>
                <a:cs typeface="微软雅黑" panose="020B0503020204020204" charset="-122"/>
              </a:rPr>
              <a:t>制了共模干扰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22000"/>
              </a:lnSpc>
              <a:spcBef>
                <a:spcPts val="585"/>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(2)</a:t>
            </a:r>
            <a:r>
              <a:rPr sz="1100" spc="30" dirty="0">
                <a:solidFill>
                  <a:srgbClr val="000000"/>
                </a:solidFill>
                <a:latin typeface="微软雅黑" panose="020B0503020204020204" charset="-122"/>
                <a:ea typeface="微软雅黑" panose="020B0503020204020204" charset="-122"/>
                <a:cs typeface="微软雅黑" panose="020B0503020204020204" charset="-122"/>
              </a:rPr>
              <a:t> 发光二极管动态电阻非常小，而干扰源的内阻一般很大，干扰源信号在干扰</a:t>
            </a:r>
            <a:r>
              <a:rPr sz="1100" spc="0" dirty="0">
                <a:solidFill>
                  <a:srgbClr val="000000"/>
                </a:solidFill>
                <a:latin typeface="微软雅黑" panose="020B0503020204020204" charset="-122"/>
                <a:ea typeface="微软雅黑" panose="020B0503020204020204" charset="-122"/>
                <a:cs typeface="微软雅黑" panose="020B0503020204020204" charset="-122"/>
              </a:rPr>
              <a:t>源内 </a:t>
            </a:r>
            <a:r>
              <a:rPr sz="1100" spc="30" dirty="0">
                <a:solidFill>
                  <a:srgbClr val="000000"/>
                </a:solidFill>
                <a:latin typeface="微软雅黑" panose="020B0503020204020204" charset="-122"/>
                <a:ea typeface="微软雅黑" panose="020B0503020204020204" charset="-122"/>
                <a:cs typeface="微软雅黑" panose="020B0503020204020204" charset="-122"/>
              </a:rPr>
              <a:t>部消耗很大，能够传送到光电耦合器输入端</a:t>
            </a:r>
            <a:r>
              <a:rPr sz="1100" spc="0" dirty="0">
                <a:solidFill>
                  <a:srgbClr val="000000"/>
                </a:solidFill>
                <a:latin typeface="微软雅黑" panose="020B0503020204020204" charset="-122"/>
                <a:ea typeface="微软雅黑" panose="020B0503020204020204" charset="-122"/>
                <a:cs typeface="微软雅黑" panose="020B0503020204020204" charset="-122"/>
              </a:rPr>
              <a:t>的干扰信号很小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3000"/>
              </a:lnSpc>
              <a:spcBef>
                <a:spcPts val="600"/>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(3)</a:t>
            </a:r>
            <a:r>
              <a:rPr sz="1100" spc="50" dirty="0">
                <a:solidFill>
                  <a:srgbClr val="000000"/>
                </a:solidFill>
                <a:latin typeface="微软雅黑" panose="020B0503020204020204" charset="-122"/>
                <a:ea typeface="微软雅黑" panose="020B0503020204020204" charset="-122"/>
                <a:cs typeface="微软雅黑" panose="020B0503020204020204" charset="-122"/>
              </a:rPr>
              <a:t> 光电耦合器的发光二极管只有在通过一定电流时才能发光 。 由</a:t>
            </a:r>
            <a:r>
              <a:rPr sz="1100" spc="0" dirty="0">
                <a:solidFill>
                  <a:srgbClr val="000000"/>
                </a:solidFill>
                <a:latin typeface="微软雅黑" panose="020B0503020204020204" charset="-122"/>
                <a:ea typeface="微软雅黑" panose="020B0503020204020204" charset="-122"/>
                <a:cs typeface="微软雅黑" panose="020B0503020204020204" charset="-122"/>
              </a:rPr>
              <a:t>于大部分干扰信号 </a:t>
            </a:r>
            <a:r>
              <a:rPr sz="1100" spc="40" dirty="0">
                <a:solidFill>
                  <a:srgbClr val="000000"/>
                </a:solidFill>
                <a:latin typeface="微软雅黑" panose="020B0503020204020204" charset="-122"/>
                <a:ea typeface="微软雅黑" panose="020B0503020204020204" charset="-122"/>
                <a:cs typeface="微软雅黑" panose="020B0503020204020204" charset="-122"/>
              </a:rPr>
              <a:t>虽幅值较高，但能量较小，因此不足以使发光二极管发光，这样大部分</a:t>
            </a:r>
            <a:r>
              <a:rPr sz="1100" spc="30" dirty="0">
                <a:solidFill>
                  <a:srgbClr val="000000"/>
                </a:solidFill>
                <a:latin typeface="微软雅黑" panose="020B0503020204020204" charset="-122"/>
                <a:ea typeface="微软雅黑" panose="020B0503020204020204" charset="-122"/>
                <a:cs typeface="微软雅黑" panose="020B0503020204020204" charset="-122"/>
              </a:rPr>
              <a:t>干</a:t>
            </a:r>
            <a:r>
              <a:rPr sz="1100" spc="0" dirty="0">
                <a:solidFill>
                  <a:srgbClr val="000000"/>
                </a:solidFill>
                <a:latin typeface="微软雅黑" panose="020B0503020204020204" charset="-122"/>
                <a:ea typeface="微软雅黑" panose="020B0503020204020204" charset="-122"/>
                <a:cs typeface="微软雅黑" panose="020B0503020204020204" charset="-122"/>
              </a:rPr>
              <a:t>扰信号在发光 </a:t>
            </a:r>
            <a:r>
              <a:rPr sz="1100" spc="50" dirty="0">
                <a:solidFill>
                  <a:srgbClr val="000000"/>
                </a:solidFill>
                <a:latin typeface="微软雅黑" panose="020B0503020204020204" charset="-122"/>
                <a:ea typeface="微软雅黑" panose="020B0503020204020204" charset="-122"/>
                <a:cs typeface="微软雅黑" panose="020B0503020204020204" charset="-122"/>
              </a:rPr>
              <a:t>二极管发光时被发光二极管隔离掉，不能随光传送到输出端，从而可以有效地</a:t>
            </a:r>
            <a:r>
              <a:rPr sz="1100" spc="30" dirty="0">
                <a:solidFill>
                  <a:srgbClr val="000000"/>
                </a:solidFill>
                <a:latin typeface="微软雅黑" panose="020B0503020204020204" charset="-122"/>
                <a:ea typeface="微软雅黑" panose="020B0503020204020204" charset="-122"/>
                <a:cs typeface="微软雅黑" panose="020B0503020204020204" charset="-122"/>
              </a:rPr>
              <a:t>抑</a:t>
            </a:r>
            <a:r>
              <a:rPr sz="1100" spc="0" dirty="0">
                <a:solidFill>
                  <a:srgbClr val="000000"/>
                </a:solidFill>
                <a:latin typeface="微软雅黑" panose="020B0503020204020204" charset="-122"/>
                <a:ea typeface="微软雅黑" panose="020B0503020204020204" charset="-122"/>
                <a:cs typeface="微软雅黑" panose="020B0503020204020204" charset="-122"/>
              </a:rPr>
              <a:t>制干扰 </a:t>
            </a:r>
            <a:r>
              <a:rPr sz="1100" spc="-30" dirty="0">
                <a:solidFill>
                  <a:srgbClr val="000000"/>
                </a:solidFill>
                <a:latin typeface="微软雅黑" panose="020B0503020204020204" charset="-122"/>
                <a:ea typeface="微软雅黑" panose="020B0503020204020204" charset="-122"/>
                <a:cs typeface="微软雅黑" panose="020B0503020204020204" charset="-122"/>
              </a:rPr>
              <a:t>信号 </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85"/>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2</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变</a:t>
            </a:r>
            <a:r>
              <a:rPr sz="1100" spc="0" dirty="0">
                <a:solidFill>
                  <a:srgbClr val="000000"/>
                </a:solidFill>
                <a:latin typeface="微软雅黑" panose="020B0503020204020204" charset="-122"/>
                <a:ea typeface="微软雅黑" panose="020B0503020204020204" charset="-122"/>
                <a:cs typeface="微软雅黑" panose="020B0503020204020204" charset="-122"/>
              </a:rPr>
              <a:t>压器隔离</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4000"/>
              </a:lnSpc>
              <a:spcBef>
                <a:spcPts val="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变压器隔离是利用隔离变压器将模拟信号电路与数字信号电路隔离开，也就是把</a:t>
            </a:r>
            <a:r>
              <a:rPr sz="1100" spc="20" dirty="0">
                <a:solidFill>
                  <a:srgbClr val="000000"/>
                </a:solidFill>
                <a:latin typeface="微软雅黑" panose="020B0503020204020204" charset="-122"/>
                <a:ea typeface="微软雅黑" panose="020B0503020204020204" charset="-122"/>
                <a:cs typeface="微软雅黑" panose="020B0503020204020204" charset="-122"/>
              </a:rPr>
              <a:t>模</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50" dirty="0">
                <a:solidFill>
                  <a:srgbClr val="000000"/>
                </a:solidFill>
                <a:latin typeface="微软雅黑" panose="020B0503020204020204" charset="-122"/>
                <a:ea typeface="微软雅黑" panose="020B0503020204020204" charset="-122"/>
                <a:cs typeface="微软雅黑" panose="020B0503020204020204" charset="-122"/>
              </a:rPr>
              <a:t>拟信号的接地点与数字信号的接地点断开，以使共模干扰电压不能构成回路，</a:t>
            </a:r>
            <a:r>
              <a:rPr sz="1100" spc="30" dirty="0">
                <a:solidFill>
                  <a:srgbClr val="000000"/>
                </a:solidFill>
                <a:latin typeface="微软雅黑" panose="020B0503020204020204" charset="-122"/>
                <a:ea typeface="微软雅黑" panose="020B0503020204020204" charset="-122"/>
                <a:cs typeface="微软雅黑" panose="020B0503020204020204" charset="-122"/>
              </a:rPr>
              <a:t>从</a:t>
            </a:r>
            <a:r>
              <a:rPr sz="1100" spc="0" dirty="0">
                <a:solidFill>
                  <a:srgbClr val="000000"/>
                </a:solidFill>
                <a:latin typeface="微软雅黑" panose="020B0503020204020204" charset="-122"/>
                <a:ea typeface="微软雅黑" panose="020B0503020204020204" charset="-122"/>
                <a:cs typeface="微软雅黑" panose="020B0503020204020204" charset="-122"/>
              </a:rPr>
              <a:t>而达到 </a:t>
            </a:r>
            <a:r>
              <a:rPr sz="1100" spc="40" dirty="0">
                <a:solidFill>
                  <a:srgbClr val="000000"/>
                </a:solidFill>
                <a:latin typeface="微软雅黑" panose="020B0503020204020204" charset="-122"/>
                <a:ea typeface="微软雅黑" panose="020B0503020204020204" charset="-122"/>
                <a:cs typeface="微软雅黑" panose="020B0503020204020204" charset="-122"/>
              </a:rPr>
              <a:t>抑制共模干扰的目的 。 另外，隔离后的两电路应分别采用两组互相独立的电</a:t>
            </a:r>
            <a:r>
              <a:rPr sz="1100" spc="30" dirty="0">
                <a:solidFill>
                  <a:srgbClr val="000000"/>
                </a:solidFill>
                <a:latin typeface="微软雅黑" panose="020B0503020204020204" charset="-122"/>
                <a:ea typeface="微软雅黑" panose="020B0503020204020204" charset="-122"/>
                <a:cs typeface="微软雅黑" panose="020B0503020204020204" charset="-122"/>
              </a:rPr>
              <a:t>源</a:t>
            </a:r>
            <a:r>
              <a:rPr sz="1100" spc="0" dirty="0">
                <a:solidFill>
                  <a:srgbClr val="000000"/>
                </a:solidFill>
                <a:latin typeface="微软雅黑" panose="020B0503020204020204" charset="-122"/>
                <a:ea typeface="微软雅黑" panose="020B0503020204020204" charset="-122"/>
                <a:cs typeface="微软雅黑" panose="020B0503020204020204" charset="-122"/>
              </a:rPr>
              <a:t>供电，切 </a:t>
            </a:r>
            <a:r>
              <a:rPr sz="1100" spc="10" dirty="0">
                <a:solidFill>
                  <a:srgbClr val="000000"/>
                </a:solidFill>
                <a:latin typeface="微软雅黑" panose="020B0503020204020204" charset="-122"/>
                <a:ea typeface="微软雅黑" panose="020B0503020204020204" charset="-122"/>
                <a:cs typeface="微软雅黑" panose="020B0503020204020204" charset="-122"/>
              </a:rPr>
              <a:t>断两部分</a:t>
            </a:r>
            <a:r>
              <a:rPr sz="1100" spc="0" dirty="0">
                <a:solidFill>
                  <a:srgbClr val="000000"/>
                </a:solidFill>
                <a:latin typeface="微软雅黑" panose="020B0503020204020204" charset="-122"/>
                <a:ea typeface="微软雅黑" panose="020B0503020204020204" charset="-122"/>
                <a:cs typeface="微软雅黑" panose="020B0503020204020204" charset="-122"/>
              </a:rPr>
              <a:t>的地线联系，带三层屏蔽的隔离变压器如图 </a:t>
            </a:r>
            <a:r>
              <a:rPr sz="1100" b="1" spc="0" dirty="0">
                <a:solidFill>
                  <a:srgbClr val="000000"/>
                </a:solidFill>
                <a:latin typeface="微软雅黑" panose="020B0503020204020204" charset="-122"/>
                <a:ea typeface="微软雅黑" panose="020B0503020204020204" charset="-122"/>
                <a:cs typeface="微软雅黑" panose="020B0503020204020204" charset="-122"/>
              </a:rPr>
              <a:t>11</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15</a:t>
            </a:r>
            <a:r>
              <a:rPr sz="11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33"/>
          <p:cNvSpPr/>
          <p:nvPr>
            <p:custDataLst>
              <p:tags r:id="rId5"/>
            </p:custDataLst>
          </p:nvPr>
        </p:nvSpPr>
        <p:spPr>
          <a:xfrm>
            <a:off x="98512" y="4308573"/>
            <a:ext cx="12031913" cy="111633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704340" algn="l" rtl="0" eaLnBrk="0">
              <a:lnSpc>
                <a:spcPts val="1375"/>
              </a:lnSpc>
            </a:pPr>
            <a:r>
              <a:rPr lang="en-US"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图 </a:t>
            </a:r>
            <a:r>
              <a:rPr sz="1000" b="1" spc="40" dirty="0">
                <a:solidFill>
                  <a:schemeClr val="dk1"/>
                </a:solidFill>
                <a:latin typeface="微软雅黑" panose="020B0503020204020204" charset="-122"/>
                <a:ea typeface="微软雅黑" panose="020B0503020204020204" charset="-122"/>
                <a:cs typeface="微软雅黑" panose="020B0503020204020204" charset="-122"/>
              </a:rPr>
              <a:t>11</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15</a:t>
            </a:r>
            <a:r>
              <a:rPr sz="1000" spc="40" dirty="0">
                <a:solidFill>
                  <a:schemeClr val="dk1"/>
                </a:solidFill>
                <a:latin typeface="微软雅黑" panose="020B0503020204020204" charset="-122"/>
                <a:ea typeface="微软雅黑" panose="020B0503020204020204" charset="-122"/>
                <a:cs typeface="微软雅黑" panose="020B0503020204020204" charset="-122"/>
              </a:rPr>
              <a:t>    带三层屏蔽的</a:t>
            </a:r>
            <a:r>
              <a:rPr sz="1000" spc="20" dirty="0">
                <a:solidFill>
                  <a:schemeClr val="dk1"/>
                </a:solidFill>
                <a:latin typeface="微软雅黑" panose="020B0503020204020204" charset="-122"/>
                <a:ea typeface="微软雅黑" panose="020B0503020204020204" charset="-122"/>
                <a:cs typeface="微软雅黑" panose="020B0503020204020204" charset="-122"/>
              </a:rPr>
              <a:t>隔</a:t>
            </a:r>
            <a:r>
              <a:rPr sz="1000" spc="0" dirty="0">
                <a:solidFill>
                  <a:schemeClr val="dk1"/>
                </a:solidFill>
                <a:latin typeface="微软雅黑" panose="020B0503020204020204" charset="-122"/>
                <a:ea typeface="微软雅黑" panose="020B0503020204020204" charset="-122"/>
                <a:cs typeface="微软雅黑" panose="020B0503020204020204" charset="-122"/>
              </a:rPr>
              <a:t>离变压器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10"/>
              </a:lnSpc>
              <a:spcBef>
                <a:spcPts val="780"/>
              </a:spcBef>
            </a:pPr>
            <a:r>
              <a:rPr sz="1100" b="1" spc="-10" dirty="0">
                <a:solidFill>
                  <a:schemeClr val="dk1"/>
                </a:solidFill>
                <a:latin typeface="微软雅黑" panose="020B0503020204020204" charset="-122"/>
                <a:ea typeface="微软雅黑" panose="020B0503020204020204" charset="-122"/>
                <a:cs typeface="微软雅黑" panose="020B0503020204020204" charset="-122"/>
              </a:rPr>
              <a:t>3</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  继电</a:t>
            </a:r>
            <a:r>
              <a:rPr sz="1100" spc="0" dirty="0">
                <a:solidFill>
                  <a:schemeClr val="dk1"/>
                </a:solidFill>
                <a:latin typeface="微软雅黑" panose="020B0503020204020204" charset="-122"/>
                <a:ea typeface="微软雅黑" panose="020B0503020204020204" charset="-122"/>
                <a:cs typeface="微软雅黑" panose="020B0503020204020204" charset="-122"/>
              </a:rPr>
              <a:t>器隔离</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8000"/>
              </a:lnSpc>
              <a:spcBef>
                <a:spcPts val="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继电器线圈和触点仅有机械上的联系，而没有直接的电气联系，因此可利</a:t>
            </a:r>
            <a:r>
              <a:rPr sz="1100" spc="30" dirty="0">
                <a:solidFill>
                  <a:schemeClr val="dk1"/>
                </a:solidFill>
                <a:latin typeface="微软雅黑" panose="020B0503020204020204" charset="-122"/>
                <a:ea typeface="微软雅黑" panose="020B0503020204020204" charset="-122"/>
                <a:cs typeface="微软雅黑" panose="020B0503020204020204" charset="-122"/>
              </a:rPr>
              <a:t>用</a:t>
            </a:r>
            <a:r>
              <a:rPr sz="1100" spc="0" dirty="0">
                <a:solidFill>
                  <a:schemeClr val="dk1"/>
                </a:solidFill>
                <a:latin typeface="微软雅黑" panose="020B0503020204020204" charset="-122"/>
                <a:ea typeface="微软雅黑" panose="020B0503020204020204" charset="-122"/>
                <a:cs typeface="微软雅黑" panose="020B0503020204020204" charset="-122"/>
              </a:rPr>
              <a:t>继电器 </a:t>
            </a:r>
            <a:r>
              <a:rPr sz="1100" spc="30" dirty="0">
                <a:solidFill>
                  <a:schemeClr val="dk1"/>
                </a:solidFill>
                <a:latin typeface="微软雅黑" panose="020B0503020204020204" charset="-122"/>
                <a:ea typeface="微软雅黑" panose="020B0503020204020204" charset="-122"/>
                <a:cs typeface="微软雅黑" panose="020B0503020204020204" charset="-122"/>
              </a:rPr>
              <a:t>线圈接收电信号，利用继电器的触点控制和传输电信号，从而可</a:t>
            </a:r>
            <a:r>
              <a:rPr sz="1100" spc="0" dirty="0">
                <a:solidFill>
                  <a:schemeClr val="dk1"/>
                </a:solidFill>
                <a:latin typeface="微软雅黑" panose="020B0503020204020204" charset="-122"/>
                <a:ea typeface="微软雅黑" panose="020B0503020204020204" charset="-122"/>
                <a:cs typeface="微软雅黑" panose="020B0503020204020204" charset="-122"/>
              </a:rPr>
              <a:t>实现强电和弱电的隔离，</a:t>
            </a:r>
            <a:r>
              <a:rPr sz="1100" spc="-10" dirty="0">
                <a:solidFill>
                  <a:schemeClr val="dk1"/>
                </a:solidFill>
                <a:latin typeface="微软雅黑" panose="020B0503020204020204" charset="-122"/>
                <a:ea typeface="微软雅黑" panose="020B0503020204020204" charset="-122"/>
                <a:cs typeface="微软雅黑" panose="020B0503020204020204" charset="-122"/>
              </a:rPr>
              <a:t>继电器隔离的原理如图 </a:t>
            </a:r>
            <a:r>
              <a:rPr sz="1100" b="1" spc="-10" dirty="0">
                <a:solidFill>
                  <a:schemeClr val="dk1"/>
                </a:solidFill>
                <a:latin typeface="微软雅黑" panose="020B0503020204020204" charset="-122"/>
                <a:ea typeface="微软雅黑" panose="020B0503020204020204" charset="-122"/>
                <a:cs typeface="微软雅黑" panose="020B0503020204020204" charset="-122"/>
              </a:rPr>
              <a:t>11</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b="1" spc="-10" dirty="0">
                <a:solidFill>
                  <a:schemeClr val="dk1"/>
                </a:solidFill>
                <a:latin typeface="微软雅黑" panose="020B0503020204020204" charset="-122"/>
                <a:ea typeface="微软雅黑" panose="020B0503020204020204" charset="-122"/>
                <a:cs typeface="微软雅黑" panose="020B0503020204020204" charset="-122"/>
              </a:rPr>
              <a:t>16</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所示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34"/>
          <p:cNvPicPr>
            <a:picLocks noChangeAspect="1"/>
          </p:cNvPicPr>
          <p:nvPr/>
        </p:nvPicPr>
        <p:blipFill>
          <a:blip r:embed="rId6"/>
          <a:stretch>
            <a:fillRect/>
          </a:stretch>
        </p:blipFill>
        <p:spPr>
          <a:xfrm>
            <a:off x="3834154" y="2386847"/>
            <a:ext cx="1783206" cy="1772106"/>
          </a:xfrm>
          <a:prstGeom prst="rect">
            <a:avLst/>
          </a:prstGeom>
        </p:spPr>
      </p:pic>
      <p:pic>
        <p:nvPicPr>
          <p:cNvPr id="5" name="picture 135"/>
          <p:cNvPicPr>
            <a:picLocks noChangeAspect="1"/>
          </p:cNvPicPr>
          <p:nvPr/>
        </p:nvPicPr>
        <p:blipFill>
          <a:blip r:embed="rId7"/>
          <a:stretch>
            <a:fillRect/>
          </a:stretch>
        </p:blipFill>
        <p:spPr>
          <a:xfrm>
            <a:off x="3724426" y="5153081"/>
            <a:ext cx="2145512" cy="1210157"/>
          </a:xfrm>
          <a:prstGeom prst="rect">
            <a:avLst/>
          </a:prstGeom>
        </p:spPr>
      </p:pic>
      <p:sp>
        <p:nvSpPr>
          <p:cNvPr id="8" name="textbox 137"/>
          <p:cNvSpPr/>
          <p:nvPr>
            <p:custDataLst>
              <p:tags r:id="rId8"/>
            </p:custDataLst>
          </p:nvPr>
        </p:nvSpPr>
        <p:spPr>
          <a:xfrm>
            <a:off x="-12700" y="-15875"/>
            <a:ext cx="6161405" cy="325755"/>
          </a:xfrm>
          <a:prstGeom prst="rect">
            <a:avLst/>
          </a:prstGeom>
        </p:spPr>
        <p:txBody>
          <a:bodyPr vert="horz" wrap="square" lIns="0" tIns="0" rIns="0" bIns="0"/>
          <a:lstStyle/>
          <a:p>
            <a:pPr rtl="0" eaLnBrk="0">
              <a:lnSpc>
                <a:spcPct val="129000"/>
              </a:lnSpc>
            </a:pPr>
            <a:endParaRPr lang="en-US" altLang="en-US" sz="400" dirty="0">
              <a:solidFill>
                <a:schemeClr val="dk1"/>
              </a:solidFill>
              <a:latin typeface="微软雅黑" panose="020B0503020204020204" charset="-122"/>
              <a:ea typeface="微软雅黑" panose="020B0503020204020204" charset="-122"/>
            </a:endParaRPr>
          </a:p>
          <a:p>
            <a:pPr marL="86995" rtl="0" eaLnBrk="0">
              <a:lnSpc>
                <a:spcPct val="95000"/>
              </a:lnSpc>
            </a:pPr>
            <a:r>
              <a:rPr sz="105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5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5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9" name="textbox 138"/>
          <p:cNvSpPr/>
          <p:nvPr>
            <p:custDataLst>
              <p:tags r:id="rId9"/>
            </p:custDataLst>
          </p:nvPr>
        </p:nvSpPr>
        <p:spPr>
          <a:xfrm>
            <a:off x="3724426" y="6363238"/>
            <a:ext cx="2543024" cy="304262"/>
          </a:xfrm>
          <a:prstGeom prst="rect">
            <a:avLst/>
          </a:prstGeom>
        </p:spPr>
        <p:txBody>
          <a:bodyPr vert="horz" wrap="square" lIns="0" tIns="0" rIns="0" bIns="0"/>
          <a:lstStyle/>
          <a:p>
            <a:pPr algn="l" rtl="0" eaLnBrk="0">
              <a:lnSpc>
                <a:spcPct val="8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50" spc="30" dirty="0">
                <a:solidFill>
                  <a:schemeClr val="dk1"/>
                </a:solidFill>
                <a:latin typeface="微软雅黑" panose="020B0503020204020204" charset="-122"/>
                <a:ea typeface="微软雅黑" panose="020B0503020204020204" charset="-122"/>
                <a:cs typeface="微软雅黑" panose="020B0503020204020204" charset="-122"/>
              </a:rPr>
              <a:t>图 </a:t>
            </a:r>
            <a:r>
              <a:rPr sz="1050" b="1" spc="30" dirty="0">
                <a:solidFill>
                  <a:schemeClr val="dk1"/>
                </a:solidFill>
                <a:latin typeface="微软雅黑" panose="020B0503020204020204" charset="-122"/>
                <a:ea typeface="微软雅黑" panose="020B0503020204020204" charset="-122"/>
                <a:cs typeface="微软雅黑" panose="020B0503020204020204" charset="-122"/>
              </a:rPr>
              <a:t>11</a:t>
            </a:r>
            <a:r>
              <a:rPr sz="1050" spc="30" dirty="0">
                <a:solidFill>
                  <a:schemeClr val="dk1"/>
                </a:solidFill>
                <a:latin typeface="微软雅黑" panose="020B0503020204020204" charset="-122"/>
                <a:ea typeface="微软雅黑" panose="020B0503020204020204" charset="-122"/>
                <a:cs typeface="微软雅黑" panose="020B0503020204020204" charset="-122"/>
              </a:rPr>
              <a:t>－</a:t>
            </a:r>
            <a:r>
              <a:rPr sz="1050" b="1" spc="30" dirty="0">
                <a:solidFill>
                  <a:schemeClr val="dk1"/>
                </a:solidFill>
                <a:latin typeface="微软雅黑" panose="020B0503020204020204" charset="-122"/>
                <a:ea typeface="微软雅黑" panose="020B0503020204020204" charset="-122"/>
                <a:cs typeface="微软雅黑" panose="020B0503020204020204" charset="-122"/>
              </a:rPr>
              <a:t>16</a:t>
            </a:r>
            <a:r>
              <a:rPr sz="1050" spc="30" dirty="0">
                <a:solidFill>
                  <a:schemeClr val="dk1"/>
                </a:solidFill>
                <a:latin typeface="微软雅黑" panose="020B0503020204020204" charset="-122"/>
                <a:ea typeface="微软雅黑" panose="020B0503020204020204" charset="-122"/>
                <a:cs typeface="微软雅黑" panose="020B0503020204020204" charset="-122"/>
              </a:rPr>
              <a:t>    继电</a:t>
            </a:r>
            <a:r>
              <a:rPr sz="1050" spc="0" dirty="0">
                <a:solidFill>
                  <a:schemeClr val="dk1"/>
                </a:solidFill>
                <a:latin typeface="微软雅黑" panose="020B0503020204020204" charset="-122"/>
                <a:ea typeface="微软雅黑" panose="020B0503020204020204" charset="-122"/>
                <a:cs typeface="微软雅黑" panose="020B0503020204020204" charset="-122"/>
              </a:rPr>
              <a:t>器隔离的原理</a:t>
            </a:r>
            <a:endParaRPr lang="en-US"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41"/>
          <p:cNvSpPr/>
          <p:nvPr/>
        </p:nvSpPr>
        <p:spPr>
          <a:xfrm>
            <a:off x="42991" y="3489085"/>
            <a:ext cx="11655405" cy="1292634"/>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pPr>
            <a:r>
              <a:rPr sz="1100" b="1" spc="-30" dirty="0">
                <a:solidFill>
                  <a:srgbClr val="000000"/>
                </a:solidFill>
                <a:latin typeface="微软雅黑" panose="020B0503020204020204" charset="-122"/>
                <a:ea typeface="微软雅黑" panose="020B0503020204020204" charset="-122"/>
                <a:cs typeface="微软雅黑" panose="020B0503020204020204" charset="-122"/>
              </a:rPr>
              <a:t>1</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接</a:t>
            </a:r>
            <a:r>
              <a:rPr sz="1100" spc="-10" dirty="0">
                <a:solidFill>
                  <a:srgbClr val="000000"/>
                </a:solidFill>
                <a:latin typeface="微软雅黑" panose="020B0503020204020204" charset="-122"/>
                <a:ea typeface="微软雅黑" panose="020B0503020204020204" charset="-122"/>
                <a:cs typeface="微软雅黑" panose="020B0503020204020204" charset="-122"/>
              </a:rPr>
              <a:t>地</a:t>
            </a:r>
            <a:r>
              <a:rPr sz="1100" spc="0" dirty="0">
                <a:solidFill>
                  <a:srgbClr val="000000"/>
                </a:solidFill>
                <a:latin typeface="微软雅黑" panose="020B0503020204020204" charset="-122"/>
                <a:ea typeface="微软雅黑" panose="020B0503020204020204" charset="-122"/>
                <a:cs typeface="微软雅黑" panose="020B0503020204020204" charset="-122"/>
              </a:rPr>
              <a:t>技术</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6000"/>
              </a:lnSpc>
              <a:spcBef>
                <a:spcPts val="48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接地技术是指将电网的零线及各种设备的外壳接地的技术 。 它的目的</a:t>
            </a:r>
            <a:r>
              <a:rPr sz="1100" spc="0" dirty="0">
                <a:solidFill>
                  <a:srgbClr val="000000"/>
                </a:solidFill>
                <a:latin typeface="微软雅黑" panose="020B0503020204020204" charset="-122"/>
                <a:ea typeface="微软雅黑" panose="020B0503020204020204" charset="-122"/>
                <a:cs typeface="微软雅黑" panose="020B0503020204020204" charset="-122"/>
              </a:rPr>
              <a:t>一是保证安全，</a:t>
            </a:r>
            <a:r>
              <a:rPr sz="1100" spc="50" dirty="0">
                <a:solidFill>
                  <a:srgbClr val="000000"/>
                </a:solidFill>
                <a:latin typeface="微软雅黑" panose="020B0503020204020204" charset="-122"/>
                <a:ea typeface="微软雅黑" panose="020B0503020204020204" charset="-122"/>
                <a:cs typeface="微软雅黑" panose="020B0503020204020204" charset="-122"/>
              </a:rPr>
              <a:t>二是抗干扰 。 按一定技术要求埋入地中并且直接与大地接触的金属导体称为接地体</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 电 </a:t>
            </a:r>
            <a:r>
              <a:rPr sz="1100" spc="50" dirty="0">
                <a:solidFill>
                  <a:srgbClr val="000000"/>
                </a:solidFill>
                <a:latin typeface="微软雅黑" panose="020B0503020204020204" charset="-122"/>
                <a:ea typeface="微软雅黑" panose="020B0503020204020204" charset="-122"/>
                <a:cs typeface="微软雅黑" panose="020B0503020204020204" charset="-122"/>
              </a:rPr>
              <a:t>气设备与接地体连接的金属导体称为接地线 。 接地体与接地线统称为接地装置 。</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接地电 </a:t>
            </a:r>
            <a:r>
              <a:rPr sz="1100" spc="50" dirty="0">
                <a:solidFill>
                  <a:srgbClr val="000000"/>
                </a:solidFill>
                <a:latin typeface="微软雅黑" panose="020B0503020204020204" charset="-122"/>
                <a:ea typeface="微软雅黑" panose="020B0503020204020204" charset="-122"/>
                <a:cs typeface="微软雅黑" panose="020B0503020204020204" charset="-122"/>
              </a:rPr>
              <a:t>阻是指接地体或自然接地体的对地电阻和接地线电阻的总和 。 按接地目的不同，</a:t>
            </a:r>
            <a:r>
              <a:rPr sz="1100" spc="0" dirty="0">
                <a:solidFill>
                  <a:srgbClr val="000000"/>
                </a:solidFill>
                <a:latin typeface="微软雅黑" panose="020B0503020204020204" charset="-122"/>
                <a:ea typeface="微软雅黑" panose="020B0503020204020204" charset="-122"/>
                <a:cs typeface="微软雅黑" panose="020B0503020204020204" charset="-122"/>
              </a:rPr>
              <a:t>接地技 </a:t>
            </a:r>
            <a:r>
              <a:rPr sz="1100" spc="10" dirty="0">
                <a:solidFill>
                  <a:srgbClr val="000000"/>
                </a:solidFill>
                <a:latin typeface="微软雅黑" panose="020B0503020204020204" charset="-122"/>
                <a:ea typeface="微软雅黑" panose="020B0503020204020204" charset="-122"/>
                <a:cs typeface="微软雅黑" panose="020B0503020204020204" charset="-122"/>
              </a:rPr>
              <a:t>术可分为工作接地 、保护接零 、保护接地 、重复接地</a:t>
            </a:r>
            <a:r>
              <a:rPr sz="1100" spc="0" dirty="0">
                <a:solidFill>
                  <a:srgbClr val="000000"/>
                </a:solidFill>
                <a:latin typeface="微软雅黑" panose="020B0503020204020204" charset="-122"/>
                <a:ea typeface="微软雅黑" panose="020B0503020204020204" charset="-122"/>
                <a:cs typeface="微软雅黑" panose="020B0503020204020204" charset="-122"/>
              </a:rPr>
              <a:t>和保护零线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8130" algn="l" rtl="0" eaLnBrk="0">
              <a:lnSpc>
                <a:spcPct val="147000"/>
              </a:lnSpc>
              <a:spcBef>
                <a:spcPts val="35"/>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(1)</a:t>
            </a:r>
            <a:r>
              <a:rPr sz="1100" spc="50" dirty="0">
                <a:solidFill>
                  <a:srgbClr val="000000"/>
                </a:solidFill>
                <a:latin typeface="微软雅黑" panose="020B0503020204020204" charset="-122"/>
                <a:ea typeface="微软雅黑" panose="020B0503020204020204" charset="-122"/>
                <a:cs typeface="微软雅黑" panose="020B0503020204020204" charset="-122"/>
              </a:rPr>
              <a:t> 采用三相四线制供电的电力系统由于运行和安全的需要，常将</a:t>
            </a:r>
            <a:r>
              <a:rPr sz="1100" spc="0" dirty="0">
                <a:solidFill>
                  <a:srgbClr val="000000"/>
                </a:solidFill>
                <a:latin typeface="微软雅黑" panose="020B0503020204020204" charset="-122"/>
                <a:ea typeface="微软雅黑" panose="020B0503020204020204" charset="-122"/>
                <a:cs typeface="微软雅黑" panose="020B0503020204020204" charset="-122"/>
              </a:rPr>
              <a:t>配电变压器的中性 </a:t>
            </a:r>
            <a:r>
              <a:rPr sz="1100" spc="10" dirty="0">
                <a:solidFill>
                  <a:srgbClr val="000000"/>
                </a:solidFill>
                <a:latin typeface="微软雅黑" panose="020B0503020204020204" charset="-122"/>
                <a:ea typeface="微软雅黑" panose="020B0503020204020204" charset="-122"/>
                <a:cs typeface="微软雅黑" panose="020B0503020204020204" charset="-122"/>
              </a:rPr>
              <a:t>点接地，这种接地方式称</a:t>
            </a:r>
            <a:r>
              <a:rPr sz="1100" spc="0" dirty="0">
                <a:solidFill>
                  <a:srgbClr val="000000"/>
                </a:solidFill>
                <a:latin typeface="微软雅黑" panose="020B0503020204020204" charset="-122"/>
                <a:ea typeface="微软雅黑" panose="020B0503020204020204" charset="-122"/>
                <a:cs typeface="微软雅黑" panose="020B0503020204020204" charset="-122"/>
              </a:rPr>
              <a:t>为工作接地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42"/>
          <p:cNvPicPr>
            <a:picLocks noChangeAspect="1"/>
          </p:cNvPicPr>
          <p:nvPr/>
        </p:nvPicPr>
        <p:blipFill>
          <a:blip r:embed="rId5"/>
          <a:stretch>
            <a:fillRect/>
          </a:stretch>
        </p:blipFill>
        <p:spPr>
          <a:xfrm>
            <a:off x="1486207" y="1123748"/>
            <a:ext cx="5153672" cy="1662430"/>
          </a:xfrm>
          <a:prstGeom prst="rect">
            <a:avLst/>
          </a:prstGeom>
        </p:spPr>
      </p:pic>
      <p:sp>
        <p:nvSpPr>
          <p:cNvPr id="4" name="textbox 143"/>
          <p:cNvSpPr/>
          <p:nvPr>
            <p:custDataLst>
              <p:tags r:id="rId6"/>
            </p:custDataLst>
          </p:nvPr>
        </p:nvSpPr>
        <p:spPr>
          <a:xfrm>
            <a:off x="39043" y="4791413"/>
            <a:ext cx="7454158" cy="1951989"/>
          </a:xfrm>
          <a:prstGeom prst="rect">
            <a:avLst/>
          </a:prstGeom>
        </p:spPr>
        <p:txBody>
          <a:bodyPr vert="horz" wrap="square" lIns="0" tIns="0" rIns="0" bIns="0"/>
          <a:lstStyle/>
          <a:p>
            <a:pPr algn="l" rtl="0" eaLnBrk="0">
              <a:lnSpc>
                <a:spcPct val="7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78130" algn="l" rtl="0" eaLnBrk="0">
              <a:lnSpc>
                <a:spcPct val="129000"/>
              </a:lnSpc>
            </a:pPr>
            <a:r>
              <a:rPr sz="1100" b="1" spc="90" dirty="0">
                <a:solidFill>
                  <a:schemeClr val="dk1"/>
                </a:solidFill>
                <a:latin typeface="微软雅黑" panose="020B0503020204020204" charset="-122"/>
                <a:ea typeface="微软雅黑" panose="020B0503020204020204" charset="-122"/>
                <a:cs typeface="微软雅黑" panose="020B0503020204020204" charset="-122"/>
              </a:rPr>
              <a:t>(2)</a:t>
            </a:r>
            <a:r>
              <a:rPr sz="1100" spc="90" dirty="0">
                <a:solidFill>
                  <a:schemeClr val="dk1"/>
                </a:solidFill>
                <a:latin typeface="微软雅黑" panose="020B0503020204020204" charset="-122"/>
                <a:ea typeface="微软雅黑" panose="020B0503020204020204" charset="-122"/>
                <a:cs typeface="微软雅黑" panose="020B0503020204020204" charset="-122"/>
              </a:rPr>
              <a:t> 保护接零是指将电气设备的金属外</a:t>
            </a:r>
            <a:r>
              <a:rPr sz="1100" spc="40" dirty="0">
                <a:solidFill>
                  <a:schemeClr val="dk1"/>
                </a:solidFill>
                <a:latin typeface="微软雅黑" panose="020B0503020204020204" charset="-122"/>
                <a:ea typeface="微软雅黑" panose="020B0503020204020204" charset="-122"/>
                <a:cs typeface="微软雅黑" panose="020B0503020204020204" charset="-122"/>
              </a:rPr>
              <a:t>壳</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40" dirty="0">
                <a:solidFill>
                  <a:schemeClr val="dk1"/>
                </a:solidFill>
                <a:latin typeface="微软雅黑" panose="020B0503020204020204" charset="-122"/>
                <a:ea typeface="微软雅黑" panose="020B0503020204020204" charset="-122"/>
                <a:cs typeface="微软雅黑" panose="020B0503020204020204" charset="-122"/>
              </a:rPr>
              <a:t>接到零线</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 或称中性线</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 上，适用于</a:t>
            </a:r>
            <a:r>
              <a:rPr sz="1100" spc="0" dirty="0">
                <a:solidFill>
                  <a:schemeClr val="dk1"/>
                </a:solidFill>
                <a:latin typeface="微软雅黑" panose="020B0503020204020204" charset="-122"/>
                <a:ea typeface="微软雅黑" panose="020B0503020204020204" charset="-122"/>
                <a:cs typeface="微软雅黑" panose="020B0503020204020204" charset="-122"/>
              </a:rPr>
              <a:t>中性点接地 </a:t>
            </a:r>
            <a:r>
              <a:rPr sz="1100" spc="20" dirty="0">
                <a:solidFill>
                  <a:schemeClr val="dk1"/>
                </a:solidFill>
                <a:latin typeface="微软雅黑" panose="020B0503020204020204" charset="-122"/>
                <a:ea typeface="微软雅黑" panose="020B0503020204020204" charset="-122"/>
                <a:cs typeface="微软雅黑" panose="020B0503020204020204" charset="-122"/>
              </a:rPr>
              <a:t>的低压系</a:t>
            </a:r>
            <a:r>
              <a:rPr sz="1100" spc="0" dirty="0">
                <a:solidFill>
                  <a:schemeClr val="dk1"/>
                </a:solidFill>
                <a:latin typeface="微软雅黑" panose="020B0503020204020204" charset="-122"/>
                <a:ea typeface="微软雅黑" panose="020B0503020204020204" charset="-122"/>
                <a:cs typeface="微软雅黑" panose="020B0503020204020204" charset="-122"/>
              </a:rPr>
              <a:t>统中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90830" algn="l" rtl="0" eaLnBrk="0">
              <a:lnSpc>
                <a:spcPct val="92000"/>
              </a:lnSpc>
              <a:spcBef>
                <a:spcPts val="645"/>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图 </a:t>
            </a:r>
            <a:r>
              <a:rPr sz="1100" b="1" spc="-10" dirty="0">
                <a:solidFill>
                  <a:schemeClr val="dk1"/>
                </a:solidFill>
                <a:latin typeface="微软雅黑" panose="020B0503020204020204" charset="-122"/>
                <a:ea typeface="微软雅黑" panose="020B0503020204020204" charset="-122"/>
                <a:cs typeface="微软雅黑" panose="020B0503020204020204" charset="-122"/>
              </a:rPr>
              <a:t>11</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b="1" spc="-10" dirty="0">
                <a:solidFill>
                  <a:schemeClr val="dk1"/>
                </a:solidFill>
                <a:latin typeface="微软雅黑" panose="020B0503020204020204" charset="-122"/>
                <a:ea typeface="微软雅黑" panose="020B0503020204020204" charset="-122"/>
                <a:cs typeface="微软雅黑" panose="020B0503020204020204" charset="-122"/>
              </a:rPr>
              <a:t>18</a:t>
            </a:r>
            <a:r>
              <a:rPr sz="1100" spc="-10" dirty="0">
                <a:solidFill>
                  <a:schemeClr val="dk1"/>
                </a:solidFill>
                <a:latin typeface="微软雅黑" panose="020B0503020204020204" charset="-122"/>
                <a:ea typeface="微软雅黑" panose="020B0503020204020204" charset="-122"/>
                <a:cs typeface="微软雅黑" panose="020B0503020204020204" charset="-122"/>
              </a:rPr>
              <a:t> 所示为工作接地和保护接零</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6000"/>
              </a:lnSpc>
              <a:spcBef>
                <a:spcPts val="35"/>
              </a:spcBef>
            </a:pPr>
            <a:r>
              <a:rPr sz="1100" b="1" spc="20" dirty="0">
                <a:solidFill>
                  <a:schemeClr val="dk1"/>
                </a:solidFill>
                <a:latin typeface="微软雅黑" panose="020B0503020204020204" charset="-122"/>
                <a:ea typeface="微软雅黑" panose="020B0503020204020204" charset="-122"/>
                <a:cs typeface="微软雅黑" panose="020B0503020204020204" charset="-122"/>
              </a:rPr>
              <a:t>(3)</a:t>
            </a:r>
            <a:r>
              <a:rPr sz="1100" spc="20" dirty="0">
                <a:solidFill>
                  <a:schemeClr val="dk1"/>
                </a:solidFill>
                <a:latin typeface="微软雅黑" panose="020B0503020204020204" charset="-122"/>
                <a:ea typeface="微软雅黑" panose="020B0503020204020204" charset="-122"/>
                <a:cs typeface="微软雅黑" panose="020B0503020204020204" charset="-122"/>
              </a:rPr>
              <a:t> 在中性点不接地的低压系统中，</a:t>
            </a:r>
            <a:r>
              <a:rPr sz="1100" spc="0" dirty="0">
                <a:solidFill>
                  <a:schemeClr val="dk1"/>
                </a:solidFill>
                <a:latin typeface="微软雅黑" panose="020B0503020204020204" charset="-122"/>
                <a:ea typeface="微软雅黑" panose="020B0503020204020204" charset="-122"/>
                <a:cs typeface="微软雅黑" panose="020B0503020204020204" charset="-122"/>
              </a:rPr>
              <a:t>为保证 </a:t>
            </a:r>
            <a:r>
              <a:rPr sz="1100" spc="40" dirty="0">
                <a:solidFill>
                  <a:schemeClr val="dk1"/>
                </a:solidFill>
                <a:latin typeface="微软雅黑" panose="020B0503020204020204" charset="-122"/>
                <a:ea typeface="微软雅黑" panose="020B0503020204020204" charset="-122"/>
                <a:cs typeface="微软雅黑" panose="020B0503020204020204" charset="-122"/>
              </a:rPr>
              <a:t>电气设备的金属外壳或框架</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 正常情况下是不</a:t>
            </a:r>
            <a:r>
              <a:rPr sz="1100" spc="30" dirty="0">
                <a:solidFill>
                  <a:schemeClr val="dk1"/>
                </a:solidFill>
                <a:latin typeface="微软雅黑" panose="020B0503020204020204" charset="-122"/>
                <a:ea typeface="微软雅黑" panose="020B0503020204020204" charset="-122"/>
                <a:cs typeface="微软雅黑" panose="020B0503020204020204" charset="-122"/>
              </a:rPr>
              <a:t>带</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40" dirty="0">
                <a:solidFill>
                  <a:schemeClr val="dk1"/>
                </a:solidFill>
                <a:latin typeface="微软雅黑" panose="020B0503020204020204" charset="-122"/>
                <a:ea typeface="微软雅黑" panose="020B0503020204020204" charset="-122"/>
                <a:cs typeface="微软雅黑" panose="020B0503020204020204" charset="-122"/>
              </a:rPr>
              <a:t>电的</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在漏电时，对接触该部分的人</a:t>
            </a:r>
            <a:r>
              <a:rPr sz="1100" spc="10" dirty="0">
                <a:solidFill>
                  <a:schemeClr val="dk1"/>
                </a:solidFill>
                <a:latin typeface="微软雅黑" panose="020B0503020204020204" charset="-122"/>
                <a:ea typeface="微软雅黑" panose="020B0503020204020204" charset="-122"/>
                <a:cs typeface="微软雅黑" panose="020B0503020204020204" charset="-122"/>
              </a:rPr>
              <a:t>能</a:t>
            </a:r>
            <a:r>
              <a:rPr sz="1100" spc="0" dirty="0">
                <a:solidFill>
                  <a:schemeClr val="dk1"/>
                </a:solidFill>
                <a:latin typeface="微软雅黑" panose="020B0503020204020204" charset="-122"/>
                <a:ea typeface="微软雅黑" panose="020B0503020204020204" charset="-122"/>
                <a:cs typeface="微软雅黑" panose="020B0503020204020204" charset="-122"/>
              </a:rPr>
              <a:t>起保护作 </a:t>
            </a:r>
            <a:r>
              <a:rPr sz="1100" spc="-30" dirty="0">
                <a:solidFill>
                  <a:schemeClr val="dk1"/>
                </a:solidFill>
                <a:latin typeface="微软雅黑" panose="020B0503020204020204" charset="-122"/>
                <a:ea typeface="微软雅黑" panose="020B0503020204020204" charset="-122"/>
                <a:cs typeface="微软雅黑" panose="020B0503020204020204" charset="-122"/>
              </a:rPr>
              <a:t>用而设计的接地称为保护接地，图 </a:t>
            </a:r>
            <a:r>
              <a:rPr sz="1100" b="1" spc="-30" dirty="0">
                <a:solidFill>
                  <a:schemeClr val="dk1"/>
                </a:solidFill>
                <a:latin typeface="微软雅黑" panose="020B0503020204020204" charset="-122"/>
                <a:ea typeface="微软雅黑" panose="020B0503020204020204" charset="-122"/>
                <a:cs typeface="微软雅黑" panose="020B0503020204020204" charset="-122"/>
              </a:rPr>
              <a:t>11</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b="1" spc="-30" dirty="0">
                <a:solidFill>
                  <a:schemeClr val="dk1"/>
                </a:solidFill>
                <a:latin typeface="微软雅黑" panose="020B0503020204020204" charset="-122"/>
                <a:ea typeface="微软雅黑" panose="020B0503020204020204" charset="-122"/>
                <a:cs typeface="微软雅黑" panose="020B0503020204020204" charset="-122"/>
              </a:rPr>
              <a:t>19</a:t>
            </a:r>
            <a:r>
              <a:rPr sz="1100" spc="-30" dirty="0">
                <a:solidFill>
                  <a:schemeClr val="dk1"/>
                </a:solidFill>
                <a:latin typeface="微软雅黑" panose="020B0503020204020204" charset="-122"/>
                <a:ea typeface="微软雅黑" panose="020B0503020204020204" charset="-122"/>
                <a:cs typeface="微软雅黑" panose="020B0503020204020204" charset="-122"/>
              </a:rPr>
              <a:t> </a:t>
            </a:r>
            <a:r>
              <a:rPr sz="1100" spc="-10" dirty="0">
                <a:solidFill>
                  <a:schemeClr val="dk1"/>
                </a:solidFill>
                <a:latin typeface="微软雅黑" panose="020B0503020204020204" charset="-122"/>
                <a:ea typeface="微软雅黑" panose="020B0503020204020204" charset="-122"/>
                <a:cs typeface="微软雅黑" panose="020B0503020204020204" charset="-122"/>
              </a:rPr>
              <a:t>所</a:t>
            </a:r>
            <a:r>
              <a:rPr sz="1100" spc="0" dirty="0">
                <a:solidFill>
                  <a:schemeClr val="dk1"/>
                </a:solidFill>
                <a:latin typeface="微软雅黑" panose="020B0503020204020204" charset="-122"/>
                <a:ea typeface="微软雅黑" panose="020B0503020204020204" charset="-122"/>
                <a:cs typeface="微软雅黑" panose="020B0503020204020204" charset="-122"/>
              </a:rPr>
              <a:t>示为 </a:t>
            </a:r>
            <a:r>
              <a:rPr sz="1100" spc="-20" dirty="0">
                <a:solidFill>
                  <a:schemeClr val="dk1"/>
                </a:solidFill>
                <a:latin typeface="微软雅黑" panose="020B0503020204020204" charset="-122"/>
                <a:ea typeface="微软雅黑" panose="020B0503020204020204" charset="-122"/>
                <a:cs typeface="微软雅黑" panose="020B0503020204020204" charset="-122"/>
              </a:rPr>
              <a:t>保护接地 。</a:t>
            </a:r>
            <a:endParaRPr lang="en-US" altLang="en-US" sz="11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44"/>
          <p:cNvPicPr>
            <a:picLocks noChangeAspect="1"/>
          </p:cNvPicPr>
          <p:nvPr/>
        </p:nvPicPr>
        <p:blipFill>
          <a:blip r:embed="rId7"/>
          <a:stretch>
            <a:fillRect/>
          </a:stretch>
        </p:blipFill>
        <p:spPr>
          <a:xfrm>
            <a:off x="8635429" y="4658414"/>
            <a:ext cx="2423096" cy="1513927"/>
          </a:xfrm>
          <a:prstGeom prst="rect">
            <a:avLst/>
          </a:prstGeom>
        </p:spPr>
      </p:pic>
      <p:sp>
        <p:nvSpPr>
          <p:cNvPr id="6" name="textbox 145"/>
          <p:cNvSpPr/>
          <p:nvPr>
            <p:custDataLst>
              <p:tags r:id="rId8"/>
            </p:custDataLst>
          </p:nvPr>
        </p:nvSpPr>
        <p:spPr>
          <a:xfrm>
            <a:off x="10499" y="613967"/>
            <a:ext cx="11878283" cy="613409"/>
          </a:xfrm>
          <a:prstGeom prst="rect">
            <a:avLst/>
          </a:prstGeom>
        </p:spPr>
        <p:txBody>
          <a:bodyPr vert="horz" wrap="square" lIns="0" tIns="0" rIns="0" bIns="0"/>
          <a:lstStyle/>
          <a:p>
            <a:pPr algn="l" rtl="0" eaLnBrk="0">
              <a:lnSpc>
                <a:spcPct val="7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9000"/>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滤波是抑制干扰传导的一种重要方法 。 由于干扰源发出的电磁干扰频谱比要接收</a:t>
            </a:r>
            <a:r>
              <a:rPr sz="1100" spc="2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40" dirty="0">
                <a:solidFill>
                  <a:schemeClr val="dk1"/>
                </a:solidFill>
                <a:latin typeface="微软雅黑" panose="020B0503020204020204" charset="-122"/>
                <a:ea typeface="微软雅黑" panose="020B0503020204020204" charset="-122"/>
                <a:cs typeface="微软雅黑" panose="020B0503020204020204" charset="-122"/>
              </a:rPr>
              <a:t>信号的频谱宽得多，因而当接收器接收有用信号时，也会接收干扰信号，</a:t>
            </a:r>
            <a:r>
              <a:rPr sz="1100" spc="0" dirty="0">
                <a:solidFill>
                  <a:schemeClr val="dk1"/>
                </a:solidFill>
                <a:latin typeface="微软雅黑" panose="020B0503020204020204" charset="-122"/>
                <a:ea typeface="微软雅黑" panose="020B0503020204020204" charset="-122"/>
                <a:cs typeface="微软雅黑" panose="020B0503020204020204" charset="-122"/>
              </a:rPr>
              <a:t>采用电源滤波 </a:t>
            </a:r>
            <a:r>
              <a:rPr sz="1100" spc="-20" dirty="0">
                <a:solidFill>
                  <a:schemeClr val="dk1"/>
                </a:solidFill>
                <a:latin typeface="微软雅黑" panose="020B0503020204020204" charset="-122"/>
                <a:ea typeface="微软雅黑" panose="020B0503020204020204" charset="-122"/>
                <a:cs typeface="微软雅黑" panose="020B0503020204020204" charset="-122"/>
              </a:rPr>
              <a:t>技术电路的接线如图 </a:t>
            </a: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b="1" spc="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17</a:t>
            </a:r>
            <a:r>
              <a:rPr sz="1100" spc="0" dirty="0">
                <a:solidFill>
                  <a:schemeClr val="dk1"/>
                </a:solidFill>
                <a:latin typeface="微软雅黑" panose="020B0503020204020204" charset="-122"/>
                <a:ea typeface="微软雅黑" panose="020B0503020204020204" charset="-122"/>
                <a:cs typeface="微软雅黑" panose="020B0503020204020204" charset="-122"/>
              </a:rPr>
              <a:t> 所示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47"/>
          <p:cNvSpPr/>
          <p:nvPr>
            <p:custDataLst>
              <p:tags r:id="rId9"/>
            </p:custDataLst>
          </p:nvPr>
        </p:nvSpPr>
        <p:spPr>
          <a:xfrm>
            <a:off x="3102287" y="2815992"/>
            <a:ext cx="2700070" cy="257192"/>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图 </a:t>
            </a:r>
            <a:r>
              <a:rPr sz="1000" b="1" spc="40" dirty="0">
                <a:solidFill>
                  <a:schemeClr val="dk1"/>
                </a:solidFill>
                <a:latin typeface="微软雅黑" panose="020B0503020204020204" charset="-122"/>
                <a:ea typeface="微软雅黑" panose="020B0503020204020204" charset="-122"/>
                <a:cs typeface="微软雅黑" panose="020B0503020204020204" charset="-122"/>
              </a:rPr>
              <a:t>11</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17</a:t>
            </a:r>
            <a:r>
              <a:rPr sz="1000" spc="40" dirty="0">
                <a:solidFill>
                  <a:schemeClr val="dk1"/>
                </a:solidFill>
                <a:latin typeface="微软雅黑" panose="020B0503020204020204" charset="-122"/>
                <a:ea typeface="微软雅黑" panose="020B0503020204020204" charset="-122"/>
                <a:cs typeface="微软雅黑" panose="020B0503020204020204" charset="-122"/>
              </a:rPr>
              <a:t>    采用电源滤波技术电路的</a:t>
            </a:r>
            <a:r>
              <a:rPr sz="1000" spc="30" dirty="0">
                <a:solidFill>
                  <a:schemeClr val="dk1"/>
                </a:solidFill>
                <a:latin typeface="微软雅黑" panose="020B0503020204020204" charset="-122"/>
                <a:ea typeface="微软雅黑" panose="020B0503020204020204" charset="-122"/>
                <a:cs typeface="微软雅黑" panose="020B0503020204020204" charset="-122"/>
              </a:rPr>
              <a:t>接</a:t>
            </a:r>
            <a:r>
              <a:rPr sz="1000" spc="0" dirty="0">
                <a:solidFill>
                  <a:schemeClr val="dk1"/>
                </a:solidFill>
                <a:latin typeface="微软雅黑" panose="020B0503020204020204" charset="-122"/>
                <a:ea typeface="微软雅黑" panose="020B0503020204020204" charset="-122"/>
                <a:cs typeface="微软雅黑" panose="020B0503020204020204" charset="-122"/>
              </a:rPr>
              <a:t>线</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49"/>
          <p:cNvSpPr/>
          <p:nvPr>
            <p:custDataLst>
              <p:tags r:id="rId10"/>
            </p:custDataLst>
          </p:nvPr>
        </p:nvSpPr>
        <p:spPr>
          <a:xfrm>
            <a:off x="8969038" y="6244033"/>
            <a:ext cx="2337137" cy="34543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11</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18</a:t>
            </a:r>
            <a:r>
              <a:rPr sz="1000" spc="30" dirty="0">
                <a:solidFill>
                  <a:schemeClr val="dk1"/>
                </a:solidFill>
                <a:latin typeface="微软雅黑" panose="020B0503020204020204" charset="-122"/>
                <a:ea typeface="微软雅黑" panose="020B0503020204020204" charset="-122"/>
                <a:cs typeface="微软雅黑" panose="020B0503020204020204" charset="-122"/>
              </a:rPr>
              <a:t>    工作接地和</a:t>
            </a:r>
            <a:r>
              <a:rPr sz="1000" spc="20" dirty="0">
                <a:solidFill>
                  <a:schemeClr val="dk1"/>
                </a:solidFill>
                <a:latin typeface="微软雅黑" panose="020B0503020204020204" charset="-122"/>
                <a:ea typeface="微软雅黑" panose="020B0503020204020204" charset="-122"/>
                <a:cs typeface="微软雅黑" panose="020B0503020204020204" charset="-122"/>
              </a:rPr>
              <a:t>保</a:t>
            </a:r>
            <a:r>
              <a:rPr sz="1000" spc="0" dirty="0">
                <a:solidFill>
                  <a:schemeClr val="dk1"/>
                </a:solidFill>
                <a:latin typeface="微软雅黑" panose="020B0503020204020204" charset="-122"/>
                <a:ea typeface="微软雅黑" panose="020B0503020204020204" charset="-122"/>
                <a:cs typeface="微软雅黑" panose="020B0503020204020204" charset="-122"/>
              </a:rPr>
              <a:t>护接地</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50"/>
          <p:cNvSpPr/>
          <p:nvPr>
            <p:custDataLst>
              <p:tags r:id="rId11"/>
            </p:custDataLst>
          </p:nvPr>
        </p:nvSpPr>
        <p:spPr>
          <a:xfrm>
            <a:off x="136172" y="3104434"/>
            <a:ext cx="1036955" cy="193039"/>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11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  接地</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51"/>
          <p:cNvSpPr/>
          <p:nvPr>
            <p:custDataLst>
              <p:tags r:id="rId12"/>
            </p:custDataLst>
          </p:nvPr>
        </p:nvSpPr>
        <p:spPr>
          <a:xfrm>
            <a:off x="42991" y="348193"/>
            <a:ext cx="1036955" cy="191135"/>
          </a:xfrm>
          <a:prstGeom prst="rect">
            <a:avLst/>
          </a:prstGeom>
        </p:spPr>
        <p:txBody>
          <a:bodyPr vert="horz" wrap="square" lIns="0" tIns="0" rIns="0" bIns="0"/>
          <a:lstStyle/>
          <a:p>
            <a:pPr algn="l" rtl="0" eaLnBrk="0">
              <a:lnSpc>
                <a:spcPct val="7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11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3</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  滤波</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13"/>
            </p:custDataLst>
          </p:nvPr>
        </p:nvSpPr>
        <p:spPr>
          <a:xfrm>
            <a:off x="-45069" y="-29099"/>
            <a:ext cx="5153672" cy="320675"/>
          </a:xfrm>
          <a:prstGeom prst="rect">
            <a:avLst/>
          </a:prstGeom>
          <a:noFill/>
        </p:spPr>
        <p:txBody>
          <a:bodyPr wrap="square">
            <a:spAutoFit/>
          </a:bodyPr>
          <a:lstStyle/>
          <a:p>
            <a:pPr algn="l" rtl="0" eaLnBrk="0">
              <a:lnSpc>
                <a:spcPct val="86000"/>
              </a:lnSpc>
            </a:pPr>
            <a:endParaRPr lang="zh-CN"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eaLnBrk="0">
              <a:lnSpc>
                <a:spcPct val="96000"/>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第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技</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抑</a:t>
            </a:r>
            <a:r>
              <a:rPr lang="zh-CN" altLang="en-US" sz="1200" dirty="0">
                <a:solidFill>
                  <a:schemeClr val="dk1"/>
                </a:solidFill>
                <a:latin typeface="微软雅黑" panose="020B0503020204020204" charset="-122"/>
                <a:ea typeface="微软雅黑" panose="020B0503020204020204" charset="-122"/>
                <a:cs typeface="微软雅黑" panose="020B0503020204020204" charset="-122"/>
              </a:rPr>
              <a:t>制</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术</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56"/>
          <p:cNvSpPr/>
          <p:nvPr/>
        </p:nvSpPr>
        <p:spPr>
          <a:xfrm>
            <a:off x="0" y="2851913"/>
            <a:ext cx="12192000" cy="2620010"/>
          </a:xfrm>
          <a:prstGeom prst="rect">
            <a:avLst/>
          </a:prstGeom>
        </p:spPr>
        <p:txBody>
          <a:bodyPr vert="horz" wrap="square" lIns="0" tIns="0" rIns="0" bIns="0"/>
          <a:lstStyle/>
          <a:p>
            <a:pPr algn="l" rtl="0" eaLnBrk="0">
              <a:lnSpc>
                <a:spcPct val="7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33000"/>
              </a:lnSpc>
            </a:pPr>
            <a:r>
              <a:rPr sz="1100" b="1" spc="20" dirty="0">
                <a:solidFill>
                  <a:srgbClr val="000000"/>
                </a:solidFill>
                <a:latin typeface="微软雅黑" panose="020B0503020204020204" charset="-122"/>
                <a:ea typeface="微软雅黑" panose="020B0503020204020204" charset="-122"/>
                <a:cs typeface="微软雅黑" panose="020B0503020204020204" charset="-122"/>
              </a:rPr>
              <a:t>(5)</a:t>
            </a:r>
            <a:r>
              <a:rPr sz="1100" spc="20" dirty="0">
                <a:solidFill>
                  <a:srgbClr val="000000"/>
                </a:solidFill>
                <a:latin typeface="微软雅黑" panose="020B0503020204020204" charset="-122"/>
                <a:ea typeface="微软雅黑" panose="020B0503020204020204" charset="-122"/>
                <a:cs typeface="微软雅黑" panose="020B0503020204020204" charset="-122"/>
              </a:rPr>
              <a:t> 在三相四线制系统中，由于负载往往不对称，工</a:t>
            </a:r>
            <a:r>
              <a:rPr sz="1100" spc="10" dirty="0">
                <a:solidFill>
                  <a:srgbClr val="000000"/>
                </a:solidFill>
                <a:latin typeface="微软雅黑" panose="020B0503020204020204" charset="-122"/>
                <a:ea typeface="微软雅黑" panose="020B0503020204020204" charset="-122"/>
                <a:cs typeface="微软雅黑" panose="020B0503020204020204" charset="-122"/>
              </a:rPr>
              <a:t>作</a:t>
            </a:r>
            <a:r>
              <a:rPr sz="1100" spc="0" dirty="0">
                <a:solidFill>
                  <a:srgbClr val="000000"/>
                </a:solidFill>
                <a:latin typeface="微软雅黑" panose="020B0503020204020204" charset="-122"/>
                <a:ea typeface="微软雅黑" panose="020B0503020204020204" charset="-122"/>
                <a:cs typeface="微软雅黑" panose="020B0503020204020204" charset="-122"/>
              </a:rPr>
              <a:t>零线</a:t>
            </a:r>
            <a:r>
              <a:rPr sz="1100" b="1" spc="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中线</a:t>
            </a:r>
            <a:r>
              <a:rPr sz="1100" b="1" spc="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通常有电流，因而 </a:t>
            </a:r>
            <a:r>
              <a:rPr sz="1100" spc="30" dirty="0">
                <a:solidFill>
                  <a:srgbClr val="000000"/>
                </a:solidFill>
                <a:latin typeface="微软雅黑" panose="020B0503020204020204" charset="-122"/>
                <a:ea typeface="微软雅黑" panose="020B0503020204020204" charset="-122"/>
                <a:cs typeface="微软雅黑" panose="020B0503020204020204" charset="-122"/>
              </a:rPr>
              <a:t>工作零线对地电压不为零，距离电源越远，电压越高，但一般在安全</a:t>
            </a:r>
            <a:r>
              <a:rPr sz="1100" spc="20" dirty="0">
                <a:solidFill>
                  <a:srgbClr val="000000"/>
                </a:solidFill>
                <a:latin typeface="微软雅黑" panose="020B0503020204020204" charset="-122"/>
                <a:ea typeface="微软雅黑" panose="020B0503020204020204" charset="-122"/>
                <a:cs typeface="微软雅黑" panose="020B0503020204020204" charset="-122"/>
              </a:rPr>
              <a:t>值</a:t>
            </a:r>
            <a:r>
              <a:rPr sz="1100" spc="0" dirty="0">
                <a:solidFill>
                  <a:srgbClr val="000000"/>
                </a:solidFill>
                <a:latin typeface="微软雅黑" panose="020B0503020204020204" charset="-122"/>
                <a:ea typeface="微软雅黑" panose="020B0503020204020204" charset="-122"/>
                <a:cs typeface="微软雅黑" panose="020B0503020204020204" charset="-122"/>
              </a:rPr>
              <a:t>以下，且无危险 </a:t>
            </a:r>
            <a:r>
              <a:rPr sz="1100" spc="30" dirty="0">
                <a:solidFill>
                  <a:srgbClr val="000000"/>
                </a:solidFill>
                <a:latin typeface="微软雅黑" panose="020B0503020204020204" charset="-122"/>
                <a:ea typeface="微软雅黑" panose="020B0503020204020204" charset="-122"/>
                <a:cs typeface="微软雅黑" panose="020B0503020204020204" charset="-122"/>
              </a:rPr>
              <a:t>性 。 为了能够更安全，确保设备外壳对地电压为零，规定在采用保护</a:t>
            </a:r>
            <a:r>
              <a:rPr sz="1100" spc="20" dirty="0">
                <a:solidFill>
                  <a:srgbClr val="000000"/>
                </a:solidFill>
                <a:latin typeface="微软雅黑" panose="020B0503020204020204" charset="-122"/>
                <a:ea typeface="微软雅黑" panose="020B0503020204020204" charset="-122"/>
                <a:cs typeface="微软雅黑" panose="020B0503020204020204" charset="-122"/>
              </a:rPr>
              <a:t>接</a:t>
            </a:r>
            <a:r>
              <a:rPr sz="1100" spc="0" dirty="0">
                <a:solidFill>
                  <a:srgbClr val="000000"/>
                </a:solidFill>
                <a:latin typeface="微软雅黑" panose="020B0503020204020204" charset="-122"/>
                <a:ea typeface="微软雅黑" panose="020B0503020204020204" charset="-122"/>
                <a:cs typeface="微软雅黑" panose="020B0503020204020204" charset="-122"/>
              </a:rPr>
              <a:t>零的同时，还应 </a:t>
            </a:r>
            <a:r>
              <a:rPr sz="1100" spc="20" dirty="0">
                <a:solidFill>
                  <a:srgbClr val="000000"/>
                </a:solidFill>
                <a:latin typeface="微软雅黑" panose="020B0503020204020204" charset="-122"/>
                <a:ea typeface="微软雅黑" panose="020B0503020204020204" charset="-122"/>
                <a:cs typeface="微软雅黑" panose="020B0503020204020204" charset="-122"/>
              </a:rPr>
              <a:t>专设一条保护零线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95"/>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2</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信</a:t>
            </a:r>
            <a:r>
              <a:rPr sz="1100" spc="0" dirty="0">
                <a:solidFill>
                  <a:srgbClr val="000000"/>
                </a:solidFill>
                <a:latin typeface="微软雅黑" panose="020B0503020204020204" charset="-122"/>
                <a:ea typeface="微软雅黑" panose="020B0503020204020204" charset="-122"/>
                <a:cs typeface="微软雅黑" panose="020B0503020204020204" charset="-122"/>
              </a:rPr>
              <a:t>号地线</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4130" indent="255905" algn="l" rtl="0" eaLnBrk="0">
              <a:lnSpc>
                <a:spcPct val="130000"/>
              </a:lnSpc>
              <a:spcBef>
                <a:spcPts val="50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通信 、计算机等电子设备的地线是指电信号的基准电位，也称为公共参考端 。</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它除 </a:t>
            </a:r>
            <a:r>
              <a:rPr sz="1100" spc="40" dirty="0">
                <a:solidFill>
                  <a:srgbClr val="000000"/>
                </a:solidFill>
                <a:latin typeface="微软雅黑" panose="020B0503020204020204" charset="-122"/>
                <a:ea typeface="微软雅黑" panose="020B0503020204020204" charset="-122"/>
                <a:cs typeface="微软雅黑" panose="020B0503020204020204" charset="-122"/>
              </a:rPr>
              <a:t>了作为各级电路的电流通道之外，还可作为电路工作稳定 、抑制干扰的重要保证</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 它可 </a:t>
            </a:r>
            <a:r>
              <a:rPr sz="1100" spc="20" dirty="0">
                <a:solidFill>
                  <a:srgbClr val="000000"/>
                </a:solidFill>
                <a:latin typeface="微软雅黑" panose="020B0503020204020204" charset="-122"/>
                <a:ea typeface="微软雅黑" panose="020B0503020204020204" charset="-122"/>
                <a:cs typeface="微软雅黑" panose="020B0503020204020204" charset="-122"/>
              </a:rPr>
              <a:t>以是接地的，也可以是与大地绝缘的 。 通常将仪器设备中的公共</a:t>
            </a:r>
            <a:r>
              <a:rPr sz="1100" spc="10" dirty="0">
                <a:solidFill>
                  <a:srgbClr val="000000"/>
                </a:solidFill>
                <a:latin typeface="微软雅黑" panose="020B0503020204020204" charset="-122"/>
                <a:ea typeface="微软雅黑" panose="020B0503020204020204" charset="-122"/>
                <a:cs typeface="微软雅黑" panose="020B0503020204020204" charset="-122"/>
              </a:rPr>
              <a:t>参</a:t>
            </a:r>
            <a:r>
              <a:rPr sz="1100" spc="0" dirty="0">
                <a:solidFill>
                  <a:srgbClr val="000000"/>
                </a:solidFill>
                <a:latin typeface="微软雅黑" panose="020B0503020204020204" charset="-122"/>
                <a:ea typeface="微软雅黑" panose="020B0503020204020204" charset="-122"/>
                <a:cs typeface="微软雅黑" panose="020B0503020204020204" charset="-122"/>
              </a:rPr>
              <a:t>考端称为信号地线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spcBef>
                <a:spcPts val="585"/>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信号地线包括模拟信号地线 、数字信号地线 、信号源地线和负载地线</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6000"/>
              </a:lnSpc>
              <a:spcBef>
                <a:spcPts val="1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信号地线在设置时，一般遵循模拟信号地线 、数字信号地线 、信号</a:t>
            </a:r>
            <a:r>
              <a:rPr sz="1100" spc="10" dirty="0">
                <a:solidFill>
                  <a:srgbClr val="000000"/>
                </a:solidFill>
                <a:latin typeface="微软雅黑" panose="020B0503020204020204" charset="-122"/>
                <a:ea typeface="微软雅黑" panose="020B0503020204020204" charset="-122"/>
                <a:cs typeface="微软雅黑" panose="020B0503020204020204" charset="-122"/>
              </a:rPr>
              <a:t>源</a:t>
            </a:r>
            <a:r>
              <a:rPr sz="1100" spc="0" dirty="0">
                <a:solidFill>
                  <a:srgbClr val="000000"/>
                </a:solidFill>
                <a:latin typeface="微软雅黑" panose="020B0503020204020204" charset="-122"/>
                <a:ea typeface="微软雅黑" panose="020B0503020204020204" charset="-122"/>
                <a:cs typeface="微软雅黑" panose="020B0503020204020204" charset="-122"/>
              </a:rPr>
              <a:t>地线和负载地 </a:t>
            </a:r>
            <a:r>
              <a:rPr sz="1100" spc="20" dirty="0">
                <a:solidFill>
                  <a:srgbClr val="000000"/>
                </a:solidFill>
                <a:latin typeface="微软雅黑" panose="020B0503020204020204" charset="-122"/>
                <a:ea typeface="微软雅黑" panose="020B0503020204020204" charset="-122"/>
                <a:cs typeface="微软雅黑" panose="020B0503020204020204" charset="-122"/>
              </a:rPr>
              <a:t>线分别设置的原则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一点接地的原理如图 </a:t>
            </a:r>
            <a:r>
              <a:rPr sz="1100" b="1" spc="-20" dirty="0">
                <a:solidFill>
                  <a:srgbClr val="000000"/>
                </a:solidFill>
                <a:latin typeface="微软雅黑" panose="020B0503020204020204" charset="-122"/>
                <a:ea typeface="微软雅黑" panose="020B0503020204020204" charset="-122"/>
                <a:cs typeface="微软雅黑" panose="020B0503020204020204" charset="-122"/>
              </a:rPr>
              <a:t>1</a:t>
            </a:r>
            <a:r>
              <a:rPr sz="1100" b="1" spc="0" dirty="0">
                <a:solidFill>
                  <a:srgbClr val="000000"/>
                </a:solidFill>
                <a:latin typeface="微软雅黑" panose="020B0503020204020204" charset="-122"/>
                <a:ea typeface="微软雅黑" panose="020B0503020204020204" charset="-122"/>
                <a:cs typeface="微软雅黑" panose="020B0503020204020204" charset="-122"/>
              </a:rPr>
              <a:t>1</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21</a:t>
            </a:r>
            <a:r>
              <a:rPr sz="11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57"/>
          <p:cNvPicPr>
            <a:picLocks noChangeAspect="1"/>
          </p:cNvPicPr>
          <p:nvPr/>
        </p:nvPicPr>
        <p:blipFill>
          <a:blip r:embed="rId5"/>
          <a:stretch>
            <a:fillRect/>
          </a:stretch>
        </p:blipFill>
        <p:spPr>
          <a:xfrm>
            <a:off x="2905124" y="4683632"/>
            <a:ext cx="4119971" cy="1371600"/>
          </a:xfrm>
          <a:prstGeom prst="rect">
            <a:avLst/>
          </a:prstGeom>
        </p:spPr>
      </p:pic>
      <p:pic>
        <p:nvPicPr>
          <p:cNvPr id="4" name="picture 158"/>
          <p:cNvPicPr>
            <a:picLocks noChangeAspect="1"/>
          </p:cNvPicPr>
          <p:nvPr/>
        </p:nvPicPr>
        <p:blipFill>
          <a:blip r:embed="rId6"/>
          <a:stretch>
            <a:fillRect/>
          </a:stretch>
        </p:blipFill>
        <p:spPr>
          <a:xfrm>
            <a:off x="7184392" y="802768"/>
            <a:ext cx="2471519" cy="1848523"/>
          </a:xfrm>
          <a:prstGeom prst="rect">
            <a:avLst/>
          </a:prstGeom>
        </p:spPr>
      </p:pic>
      <p:sp>
        <p:nvSpPr>
          <p:cNvPr id="5" name="textbox 159"/>
          <p:cNvSpPr/>
          <p:nvPr>
            <p:custDataLst>
              <p:tags r:id="rId7"/>
            </p:custDataLst>
          </p:nvPr>
        </p:nvSpPr>
        <p:spPr>
          <a:xfrm>
            <a:off x="0" y="6055232"/>
            <a:ext cx="10942370" cy="859789"/>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921510" algn="l" rtl="0" eaLnBrk="0">
              <a:lnSpc>
                <a:spcPts val="1375"/>
              </a:lnSpc>
            </a:pPr>
            <a:r>
              <a:rPr lang="en-US"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11</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21</a:t>
            </a:r>
            <a:r>
              <a:rPr sz="1000" spc="20" dirty="0">
                <a:solidFill>
                  <a:schemeClr val="dk1"/>
                </a:solidFill>
                <a:latin typeface="微软雅黑" panose="020B0503020204020204" charset="-122"/>
                <a:ea typeface="微软雅黑" panose="020B0503020204020204" charset="-122"/>
                <a:cs typeface="微软雅黑" panose="020B0503020204020204" charset="-122"/>
              </a:rPr>
              <a:t>    一点接</a:t>
            </a:r>
            <a:r>
              <a:rPr sz="1000" spc="10" dirty="0">
                <a:solidFill>
                  <a:schemeClr val="dk1"/>
                </a:solidFill>
                <a:latin typeface="微软雅黑" panose="020B0503020204020204" charset="-122"/>
                <a:ea typeface="微软雅黑" panose="020B0503020204020204" charset="-122"/>
                <a:cs typeface="微软雅黑" panose="020B0503020204020204" charset="-122"/>
              </a:rPr>
              <a:t>地</a:t>
            </a:r>
            <a:r>
              <a:rPr sz="1000" spc="0" dirty="0">
                <a:solidFill>
                  <a:schemeClr val="dk1"/>
                </a:solidFill>
                <a:latin typeface="微软雅黑" panose="020B0503020204020204" charset="-122"/>
                <a:ea typeface="微软雅黑" panose="020B0503020204020204" charset="-122"/>
                <a:cs typeface="微软雅黑" panose="020B0503020204020204" charset="-122"/>
              </a:rPr>
              <a:t>的原理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470025" algn="l" rtl="0" eaLnBrk="0">
              <a:lnSpc>
                <a:spcPct val="99000"/>
              </a:lnSpc>
              <a:spcBef>
                <a:spcPts val="650"/>
              </a:spcBef>
            </a:pPr>
            <a:r>
              <a:rPr lang="en-US" sz="900" b="1" spc="70" dirty="0">
                <a:solidFill>
                  <a:schemeClr val="dk1"/>
                </a:solidFill>
                <a:latin typeface="微软雅黑" panose="020B0503020204020204" charset="-122"/>
                <a:ea typeface="微软雅黑" panose="020B0503020204020204" charset="-122"/>
                <a:cs typeface="微软雅黑" panose="020B0503020204020204" charset="-122"/>
              </a:rPr>
              <a:t>                                                     </a:t>
            </a:r>
            <a:r>
              <a:rPr sz="900" b="1" spc="70" dirty="0">
                <a:solidFill>
                  <a:schemeClr val="dk1"/>
                </a:solidFill>
                <a:latin typeface="微软雅黑" panose="020B0503020204020204" charset="-122"/>
                <a:ea typeface="微软雅黑" panose="020B0503020204020204" charset="-122"/>
                <a:cs typeface="微软雅黑" panose="020B0503020204020204" charset="-122"/>
              </a:rPr>
              <a:t>(</a:t>
            </a:r>
            <a:r>
              <a:rPr sz="900" spc="7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70" dirty="0">
                <a:solidFill>
                  <a:schemeClr val="dk1"/>
                </a:solidFill>
                <a:latin typeface="微软雅黑" panose="020B0503020204020204" charset="-122"/>
                <a:ea typeface="微软雅黑" panose="020B0503020204020204" charset="-122"/>
                <a:cs typeface="微软雅黑" panose="020B0503020204020204" charset="-122"/>
              </a:rPr>
              <a:t>)</a:t>
            </a:r>
            <a:r>
              <a:rPr sz="900" spc="70" dirty="0">
                <a:solidFill>
                  <a:schemeClr val="dk1"/>
                </a:solidFill>
                <a:latin typeface="微软雅黑" panose="020B0503020204020204" charset="-122"/>
                <a:ea typeface="微软雅黑" panose="020B0503020204020204" charset="-122"/>
                <a:cs typeface="微软雅黑" panose="020B0503020204020204" charset="-122"/>
              </a:rPr>
              <a:t> 串联一点的接地方式ꎻ </a:t>
            </a:r>
            <a:r>
              <a:rPr sz="900" b="1" spc="70" dirty="0">
                <a:solidFill>
                  <a:schemeClr val="dk1"/>
                </a:solidFill>
                <a:latin typeface="微软雅黑" panose="020B0503020204020204" charset="-122"/>
                <a:ea typeface="微软雅黑" panose="020B0503020204020204" charset="-122"/>
                <a:cs typeface="微软雅黑" panose="020B0503020204020204" charset="-122"/>
              </a:rPr>
              <a:t>(</a:t>
            </a:r>
            <a:r>
              <a:rPr sz="900" spc="7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b</a:t>
            </a:r>
            <a:r>
              <a:rPr sz="900" b="1" spc="70" dirty="0">
                <a:solidFill>
                  <a:schemeClr val="dk1"/>
                </a:solidFill>
                <a:latin typeface="微软雅黑" panose="020B0503020204020204" charset="-122"/>
                <a:ea typeface="微软雅黑" panose="020B0503020204020204" charset="-122"/>
                <a:cs typeface="微软雅黑" panose="020B0503020204020204" charset="-122"/>
              </a:rPr>
              <a:t>)</a:t>
            </a:r>
            <a:r>
              <a:rPr sz="900" spc="70" dirty="0">
                <a:solidFill>
                  <a:schemeClr val="dk1"/>
                </a:solidFill>
                <a:latin typeface="微软雅黑" panose="020B0503020204020204" charset="-122"/>
                <a:ea typeface="微软雅黑" panose="020B0503020204020204" charset="-122"/>
                <a:cs typeface="微软雅黑" panose="020B0503020204020204" charset="-122"/>
              </a:rPr>
              <a:t> 并联一点的接</a:t>
            </a:r>
            <a:r>
              <a:rPr sz="900" spc="10" dirty="0">
                <a:solidFill>
                  <a:schemeClr val="dk1"/>
                </a:solidFill>
                <a:latin typeface="微软雅黑" panose="020B0503020204020204" charset="-122"/>
                <a:ea typeface="微软雅黑" panose="020B0503020204020204" charset="-122"/>
                <a:cs typeface="微软雅黑" panose="020B0503020204020204" charset="-122"/>
              </a:rPr>
              <a:t>地</a:t>
            </a:r>
            <a:r>
              <a:rPr sz="900" spc="0" dirty="0">
                <a:solidFill>
                  <a:schemeClr val="dk1"/>
                </a:solidFill>
                <a:latin typeface="微软雅黑" panose="020B0503020204020204" charset="-122"/>
                <a:ea typeface="微软雅黑" panose="020B0503020204020204" charset="-122"/>
                <a:cs typeface="微软雅黑" panose="020B0503020204020204" charset="-122"/>
              </a:rPr>
              <a:t>方式</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55270" algn="l" rtl="0" eaLnBrk="0">
              <a:lnSpc>
                <a:spcPct val="145000"/>
              </a:lnSpc>
              <a:spcBef>
                <a:spcPts val="23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布线时应注意以下两个原则</a:t>
            </a:r>
            <a:r>
              <a:rPr sz="1100" b="1" spc="60" dirty="0">
                <a:solidFill>
                  <a:schemeClr val="dk1"/>
                </a:solidFill>
                <a:latin typeface="微软雅黑" panose="020B0503020204020204" charset="-122"/>
                <a:ea typeface="微软雅黑" panose="020B0503020204020204" charset="-122"/>
                <a:cs typeface="微软雅黑" panose="020B0503020204020204" charset="-122"/>
              </a:rPr>
              <a:t>:</a:t>
            </a:r>
            <a:r>
              <a:rPr sz="1100" spc="60" dirty="0">
                <a:solidFill>
                  <a:schemeClr val="dk1"/>
                </a:solidFill>
                <a:latin typeface="微软雅黑" panose="020B0503020204020204" charset="-122"/>
                <a:ea typeface="微软雅黑" panose="020B0503020204020204" charset="-122"/>
                <a:cs typeface="微软雅黑" panose="020B0503020204020204" charset="-122"/>
              </a:rPr>
              <a:t>  一是公用地线截面积应尽量大些，以减小公用地线</a:t>
            </a:r>
            <a:r>
              <a:rPr sz="1100" spc="0" dirty="0">
                <a:solidFill>
                  <a:schemeClr val="dk1"/>
                </a:solidFill>
                <a:latin typeface="微软雅黑" panose="020B0503020204020204" charset="-122"/>
                <a:ea typeface="微软雅黑" panose="020B0503020204020204" charset="-122"/>
                <a:cs typeface="微软雅黑" panose="020B0503020204020204" charset="-122"/>
              </a:rPr>
              <a:t>的 </a:t>
            </a:r>
            <a:r>
              <a:rPr sz="1100" spc="30" dirty="0">
                <a:solidFill>
                  <a:schemeClr val="dk1"/>
                </a:solidFill>
                <a:latin typeface="微软雅黑" panose="020B0503020204020204" charset="-122"/>
                <a:ea typeface="微软雅黑" panose="020B0503020204020204" charset="-122"/>
                <a:cs typeface="微软雅黑" panose="020B0503020204020204" charset="-122"/>
              </a:rPr>
              <a:t>内阻ꎻ 二是应把最低电平的电路放在距离接地点最近的地方</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60"/>
          <p:cNvPicPr>
            <a:picLocks noChangeAspect="1"/>
          </p:cNvPicPr>
          <p:nvPr/>
        </p:nvPicPr>
        <p:blipFill>
          <a:blip r:embed="rId8"/>
          <a:stretch>
            <a:fillRect/>
          </a:stretch>
        </p:blipFill>
        <p:spPr>
          <a:xfrm>
            <a:off x="1142658" y="949600"/>
            <a:ext cx="1981541" cy="1554861"/>
          </a:xfrm>
          <a:prstGeom prst="rect">
            <a:avLst/>
          </a:prstGeom>
        </p:spPr>
      </p:pic>
      <p:sp>
        <p:nvSpPr>
          <p:cNvPr id="7" name="textbox 161"/>
          <p:cNvSpPr/>
          <p:nvPr>
            <p:custDataLst>
              <p:tags r:id="rId9"/>
            </p:custDataLst>
          </p:nvPr>
        </p:nvSpPr>
        <p:spPr>
          <a:xfrm>
            <a:off x="-11072" y="569056"/>
            <a:ext cx="12010929" cy="395604"/>
          </a:xfrm>
          <a:prstGeom prst="rect">
            <a:avLst/>
          </a:prstGeom>
        </p:spPr>
        <p:txBody>
          <a:bodyPr vert="horz" wrap="square" lIns="0" tIns="0" rIns="0" bIns="0"/>
          <a:lstStyle/>
          <a:p>
            <a:pPr algn="l" rtl="0" eaLnBrk="0">
              <a:lnSpc>
                <a:spcPct val="89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21000"/>
              </a:lnSpc>
            </a:pPr>
            <a:r>
              <a:rPr sz="1100" b="1" spc="30" dirty="0">
                <a:solidFill>
                  <a:schemeClr val="dk1"/>
                </a:solidFill>
                <a:latin typeface="微软雅黑" panose="020B0503020204020204" charset="-122"/>
                <a:ea typeface="微软雅黑" panose="020B0503020204020204" charset="-122"/>
                <a:cs typeface="微软雅黑" panose="020B0503020204020204" charset="-122"/>
              </a:rPr>
              <a:t>(4)</a:t>
            </a:r>
            <a:r>
              <a:rPr sz="1100" spc="30" dirty="0">
                <a:solidFill>
                  <a:schemeClr val="dk1"/>
                </a:solidFill>
                <a:latin typeface="微软雅黑" panose="020B0503020204020204" charset="-122"/>
                <a:ea typeface="微软雅黑" panose="020B0503020204020204" charset="-122"/>
                <a:cs typeface="微软雅黑" panose="020B0503020204020204" charset="-122"/>
              </a:rPr>
              <a:t> 在中性点接地系统中除采用保护接零外，还要采用重复接地，重复接地就是</a:t>
            </a:r>
            <a:r>
              <a:rPr sz="1100" spc="0" dirty="0">
                <a:solidFill>
                  <a:schemeClr val="dk1"/>
                </a:solidFill>
                <a:latin typeface="微软雅黑" panose="020B0503020204020204" charset="-122"/>
                <a:ea typeface="微软雅黑" panose="020B0503020204020204" charset="-122"/>
                <a:cs typeface="微软雅黑" panose="020B0503020204020204" charset="-122"/>
              </a:rPr>
              <a:t>将与 </a:t>
            </a:r>
            <a:r>
              <a:rPr sz="1100" spc="10" dirty="0">
                <a:solidFill>
                  <a:schemeClr val="dk1"/>
                </a:solidFill>
                <a:latin typeface="微软雅黑" panose="020B0503020204020204" charset="-122"/>
                <a:ea typeface="微软雅黑" panose="020B0503020204020204" charset="-122"/>
                <a:cs typeface="微软雅黑" panose="020B0503020204020204" charset="-122"/>
              </a:rPr>
              <a:t>零线相隔一定距离的多个点分别</a:t>
            </a:r>
            <a:r>
              <a:rPr sz="1100" spc="0" dirty="0">
                <a:solidFill>
                  <a:schemeClr val="dk1"/>
                </a:solidFill>
                <a:latin typeface="微软雅黑" panose="020B0503020204020204" charset="-122"/>
                <a:ea typeface="微软雅黑" panose="020B0503020204020204" charset="-122"/>
                <a:cs typeface="微软雅黑" panose="020B0503020204020204" charset="-122"/>
              </a:rPr>
              <a:t>进行接地，图 </a:t>
            </a:r>
            <a:r>
              <a:rPr sz="1100" b="1" spc="0" dirty="0">
                <a:solidFill>
                  <a:schemeClr val="dk1"/>
                </a:solidFill>
                <a:latin typeface="微软雅黑" panose="020B0503020204020204" charset="-122"/>
                <a:ea typeface="微软雅黑" panose="020B0503020204020204" charset="-122"/>
                <a:cs typeface="微软雅黑" panose="020B0503020204020204" charset="-122"/>
              </a:rPr>
              <a:t>11</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20</a:t>
            </a:r>
            <a:r>
              <a:rPr sz="1100" spc="0" dirty="0">
                <a:solidFill>
                  <a:schemeClr val="dk1"/>
                </a:solidFill>
                <a:latin typeface="微软雅黑" panose="020B0503020204020204" charset="-122"/>
                <a:ea typeface="微软雅黑" panose="020B0503020204020204" charset="-122"/>
                <a:cs typeface="微软雅黑" panose="020B0503020204020204" charset="-122"/>
              </a:rPr>
              <a:t> 所示为重复接地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63"/>
          <p:cNvSpPr/>
          <p:nvPr>
            <p:custDataLst>
              <p:tags r:id="rId10"/>
            </p:custDataLst>
          </p:nvPr>
        </p:nvSpPr>
        <p:spPr>
          <a:xfrm>
            <a:off x="-10795" y="24765"/>
            <a:ext cx="5328285" cy="461645"/>
          </a:xfrm>
          <a:prstGeom prst="rect">
            <a:avLst/>
          </a:prstGeom>
        </p:spPr>
        <p:txBody>
          <a:bodyPr vert="horz" wrap="square" lIns="0" tIns="0" rIns="0" bIns="0"/>
          <a:lstStyle/>
          <a:p>
            <a:pPr algn="l" rtl="0" eaLnBrk="0">
              <a:lnSpc>
                <a:spcPct val="129000"/>
              </a:lnSpc>
            </a:pPr>
            <a:endParaRPr lang="en-US" altLang="en-US" sz="400" dirty="0">
              <a:solidFill>
                <a:schemeClr val="dk1"/>
              </a:solidFill>
              <a:latin typeface="微软雅黑" panose="020B0503020204020204" charset="-122"/>
              <a:ea typeface="微软雅黑" panose="020B0503020204020204" charset="-122"/>
            </a:endParaRPr>
          </a:p>
          <a:p>
            <a:pPr marL="86995" algn="l" rtl="0" eaLnBrk="0">
              <a:lnSpc>
                <a:spcPct val="95000"/>
              </a:lnSpc>
            </a:pPr>
            <a:r>
              <a:rPr sz="11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1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1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1" name="textbox 164"/>
          <p:cNvSpPr/>
          <p:nvPr>
            <p:custDataLst>
              <p:tags r:id="rId11"/>
            </p:custDataLst>
          </p:nvPr>
        </p:nvSpPr>
        <p:spPr>
          <a:xfrm>
            <a:off x="2038398" y="2560632"/>
            <a:ext cx="1733452" cy="20002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图 </a:t>
            </a:r>
            <a:r>
              <a:rPr sz="1000" b="1" spc="0" dirty="0">
                <a:solidFill>
                  <a:schemeClr val="dk1"/>
                </a:solidFill>
                <a:latin typeface="微软雅黑" panose="020B0503020204020204" charset="-122"/>
                <a:ea typeface="微软雅黑" panose="020B0503020204020204" charset="-122"/>
                <a:cs typeface="微软雅黑" panose="020B0503020204020204" charset="-122"/>
              </a:rPr>
              <a:t>11</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19</a:t>
            </a:r>
            <a:r>
              <a:rPr sz="1000" spc="0" dirty="0">
                <a:solidFill>
                  <a:schemeClr val="dk1"/>
                </a:solidFill>
                <a:latin typeface="微软雅黑" panose="020B0503020204020204" charset="-122"/>
                <a:ea typeface="微软雅黑" panose="020B0503020204020204" charset="-122"/>
                <a:cs typeface="微软雅黑" panose="020B0503020204020204" charset="-122"/>
              </a:rPr>
              <a:t>    保护接地</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65"/>
          <p:cNvSpPr/>
          <p:nvPr>
            <p:custDataLst>
              <p:tags r:id="rId12"/>
            </p:custDataLst>
          </p:nvPr>
        </p:nvSpPr>
        <p:spPr>
          <a:xfrm>
            <a:off x="7805847" y="2663879"/>
            <a:ext cx="1733451" cy="175446"/>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图 </a:t>
            </a:r>
            <a:r>
              <a:rPr sz="1000" b="1" spc="0" dirty="0">
                <a:solidFill>
                  <a:schemeClr val="dk1"/>
                </a:solidFill>
                <a:latin typeface="微软雅黑" panose="020B0503020204020204" charset="-122"/>
                <a:ea typeface="微软雅黑" panose="020B0503020204020204" charset="-122"/>
                <a:cs typeface="微软雅黑" panose="020B0503020204020204" charset="-122"/>
              </a:rPr>
              <a:t>11</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20</a:t>
            </a:r>
            <a:r>
              <a:rPr sz="1000" spc="0" dirty="0">
                <a:solidFill>
                  <a:schemeClr val="dk1"/>
                </a:solidFill>
                <a:latin typeface="微软雅黑" panose="020B0503020204020204" charset="-122"/>
                <a:ea typeface="微软雅黑" panose="020B0503020204020204" charset="-122"/>
                <a:cs typeface="微软雅黑" panose="020B0503020204020204" charset="-122"/>
              </a:rPr>
              <a:t>    重复接地</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4" name="图片 1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68"/>
          <p:cNvPicPr>
            <a:picLocks noChangeAspect="1"/>
          </p:cNvPicPr>
          <p:nvPr/>
        </p:nvPicPr>
        <p:blipFill>
          <a:blip r:embed="rId5"/>
          <a:stretch>
            <a:fillRect/>
          </a:stretch>
        </p:blipFill>
        <p:spPr>
          <a:xfrm>
            <a:off x="316898" y="5220547"/>
            <a:ext cx="4901031" cy="1154709"/>
          </a:xfrm>
          <a:prstGeom prst="rect">
            <a:avLst/>
          </a:prstGeom>
        </p:spPr>
      </p:pic>
      <p:pic>
        <p:nvPicPr>
          <p:cNvPr id="3" name="picture 169"/>
          <p:cNvPicPr>
            <a:picLocks noChangeAspect="1"/>
          </p:cNvPicPr>
          <p:nvPr/>
        </p:nvPicPr>
        <p:blipFill>
          <a:blip r:embed="rId6"/>
          <a:stretch>
            <a:fillRect/>
          </a:stretch>
        </p:blipFill>
        <p:spPr>
          <a:xfrm>
            <a:off x="2767414" y="2535358"/>
            <a:ext cx="2642146" cy="1770875"/>
          </a:xfrm>
          <a:prstGeom prst="rect">
            <a:avLst/>
          </a:prstGeom>
        </p:spPr>
      </p:pic>
      <p:sp>
        <p:nvSpPr>
          <p:cNvPr id="4" name="textbox 170"/>
          <p:cNvSpPr/>
          <p:nvPr/>
        </p:nvSpPr>
        <p:spPr>
          <a:xfrm>
            <a:off x="115709" y="2022331"/>
            <a:ext cx="9371524" cy="67055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932940" algn="l" rtl="0" eaLnBrk="0">
              <a:lnSpc>
                <a:spcPts val="1375"/>
              </a:lnSpc>
            </a:pPr>
            <a:r>
              <a:rPr 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spc="20" dirty="0">
                <a:solidFill>
                  <a:srgbClr val="000000"/>
                </a:solidFill>
                <a:latin typeface="微软雅黑" panose="020B0503020204020204" charset="-122"/>
                <a:ea typeface="微软雅黑" panose="020B0503020204020204" charset="-122"/>
                <a:cs typeface="微软雅黑" panose="020B0503020204020204" charset="-122"/>
              </a:rPr>
              <a:t>图 </a:t>
            </a:r>
            <a:r>
              <a:rPr sz="1100" b="1" spc="20" dirty="0">
                <a:solidFill>
                  <a:srgbClr val="000000"/>
                </a:solidFill>
                <a:latin typeface="微软雅黑" panose="020B0503020204020204" charset="-122"/>
                <a:ea typeface="微软雅黑" panose="020B0503020204020204" charset="-122"/>
                <a:cs typeface="微软雅黑" panose="020B0503020204020204" charset="-122"/>
              </a:rPr>
              <a:t>11</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20" dirty="0">
                <a:solidFill>
                  <a:srgbClr val="000000"/>
                </a:solidFill>
                <a:latin typeface="微软雅黑" panose="020B0503020204020204" charset="-122"/>
                <a:ea typeface="微软雅黑" panose="020B0503020204020204" charset="-122"/>
                <a:cs typeface="微软雅黑" panose="020B0503020204020204" charset="-122"/>
              </a:rPr>
              <a:t>22</a:t>
            </a:r>
            <a:r>
              <a:rPr sz="1100" spc="20" dirty="0">
                <a:solidFill>
                  <a:srgbClr val="000000"/>
                </a:solidFill>
                <a:latin typeface="微软雅黑" panose="020B0503020204020204" charset="-122"/>
                <a:ea typeface="微软雅黑" panose="020B0503020204020204" charset="-122"/>
                <a:cs typeface="微软雅黑" panose="020B0503020204020204" charset="-122"/>
              </a:rPr>
              <a:t>    多点接</a:t>
            </a:r>
            <a:r>
              <a:rPr sz="1100" spc="10" dirty="0">
                <a:solidFill>
                  <a:srgbClr val="000000"/>
                </a:solidFill>
                <a:latin typeface="微软雅黑" panose="020B0503020204020204" charset="-122"/>
                <a:ea typeface="微软雅黑" panose="020B0503020204020204" charset="-122"/>
                <a:cs typeface="微软雅黑" panose="020B0503020204020204" charset="-122"/>
              </a:rPr>
              <a:t>地</a:t>
            </a:r>
            <a:r>
              <a:rPr sz="1100" spc="0" dirty="0">
                <a:solidFill>
                  <a:srgbClr val="000000"/>
                </a:solidFill>
                <a:latin typeface="微软雅黑" panose="020B0503020204020204" charset="-122"/>
                <a:ea typeface="微软雅黑" panose="020B0503020204020204" charset="-122"/>
                <a:cs typeface="微软雅黑" panose="020B0503020204020204" charset="-122"/>
              </a:rPr>
              <a:t>的原理</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6000"/>
              </a:lnSpc>
              <a:spcBef>
                <a:spcPts val="20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机电一体化系统设计时要综合考虑各种地线的布局和接地方法，数控机床接地方</a:t>
            </a:r>
            <a:r>
              <a:rPr sz="1100" spc="30" dirty="0">
                <a:solidFill>
                  <a:srgbClr val="000000"/>
                </a:solidFill>
                <a:latin typeface="微软雅黑" panose="020B0503020204020204" charset="-122"/>
                <a:ea typeface="微软雅黑" panose="020B0503020204020204" charset="-122"/>
                <a:cs typeface="微软雅黑" panose="020B0503020204020204" charset="-122"/>
              </a:rPr>
              <a:t>法</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50" dirty="0">
                <a:solidFill>
                  <a:srgbClr val="000000"/>
                </a:solidFill>
                <a:latin typeface="微软雅黑" panose="020B0503020204020204" charset="-122"/>
                <a:ea typeface="微软雅黑" panose="020B0503020204020204" charset="-122"/>
                <a:cs typeface="微软雅黑" panose="020B0503020204020204" charset="-122"/>
              </a:rPr>
              <a:t>如图 </a:t>
            </a:r>
            <a:r>
              <a:rPr sz="1100" b="1" spc="-50" dirty="0">
                <a:solidFill>
                  <a:srgbClr val="000000"/>
                </a:solidFill>
                <a:latin typeface="微软雅黑" panose="020B0503020204020204" charset="-122"/>
                <a:ea typeface="微软雅黑" panose="020B0503020204020204" charset="-122"/>
                <a:cs typeface="微软雅黑" panose="020B0503020204020204" charset="-122"/>
              </a:rPr>
              <a:t>11</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b="1" spc="-50" dirty="0">
                <a:solidFill>
                  <a:srgbClr val="000000"/>
                </a:solidFill>
                <a:latin typeface="微软雅黑" panose="020B0503020204020204" charset="-122"/>
                <a:ea typeface="微软雅黑" panose="020B0503020204020204" charset="-122"/>
                <a:cs typeface="微软雅黑" panose="020B0503020204020204" charset="-122"/>
              </a:rPr>
              <a:t>23</a:t>
            </a:r>
            <a:r>
              <a:rPr sz="1100" spc="-50" dirty="0">
                <a:solidFill>
                  <a:srgbClr val="000000"/>
                </a:solidFill>
                <a:latin typeface="微软雅黑" panose="020B0503020204020204" charset="-122"/>
                <a:ea typeface="微软雅黑" panose="020B0503020204020204" charset="-122"/>
                <a:cs typeface="微软雅黑" panose="020B0503020204020204" charset="-122"/>
              </a:rPr>
              <a:t> 所示</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171"/>
          <p:cNvSpPr/>
          <p:nvPr>
            <p:custDataLst>
              <p:tags r:id="rId7"/>
            </p:custDataLst>
          </p:nvPr>
        </p:nvSpPr>
        <p:spPr>
          <a:xfrm>
            <a:off x="6312386" y="5358676"/>
            <a:ext cx="4965214" cy="1288789"/>
          </a:xfrm>
          <a:prstGeom prst="rect">
            <a:avLst/>
          </a:prstGeom>
        </p:spPr>
        <p:txBody>
          <a:bodyPr vert="horz" wrap="square" lIns="0" tIns="0" rIns="0" bIns="0"/>
          <a:lstStyle/>
          <a:p>
            <a:pPr marL="12700" algn="l" rtl="0" eaLnBrk="0">
              <a:lnSpc>
                <a:spcPct val="92000"/>
              </a:lnSpc>
              <a:spcBef>
                <a:spcPts val="830"/>
              </a:spcBef>
            </a:pPr>
            <a:r>
              <a:rPr sz="1200" spc="60" dirty="0" err="1">
                <a:solidFill>
                  <a:schemeClr val="dk1"/>
                </a:solidFill>
                <a:latin typeface="微软雅黑" panose="020B0503020204020204" charset="-122"/>
                <a:ea typeface="微软雅黑" panose="020B0503020204020204" charset="-122"/>
                <a:cs typeface="微软雅黑" panose="020B0503020204020204" charset="-122"/>
              </a:rPr>
              <a:t>长线传输的抗干扰措施如下</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4130" algn="l" rtl="0" eaLnBrk="0">
              <a:lnSpc>
                <a:spcPct val="92000"/>
              </a:lnSpc>
              <a:spcBef>
                <a:spcPts val="615"/>
              </a:spcBef>
            </a:pPr>
            <a:r>
              <a:rPr sz="1200" b="1" spc="40" dirty="0">
                <a:solidFill>
                  <a:schemeClr val="dk1"/>
                </a:solidFill>
                <a:latin typeface="微软雅黑" panose="020B0503020204020204" charset="-122"/>
                <a:ea typeface="微软雅黑" panose="020B0503020204020204" charset="-122"/>
                <a:cs typeface="微软雅黑" panose="020B0503020204020204" charset="-122"/>
              </a:rPr>
              <a:t>(1)</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100" spc="40" dirty="0">
                <a:solidFill>
                  <a:schemeClr val="dk1"/>
                </a:solidFill>
                <a:latin typeface="微软雅黑" panose="020B0503020204020204" charset="-122"/>
                <a:ea typeface="微软雅黑" panose="020B0503020204020204" charset="-122"/>
                <a:cs typeface="微软雅黑" panose="020B0503020204020204" charset="-122"/>
              </a:rPr>
              <a:t>采用同轴电缆或双绞线作为</a:t>
            </a:r>
            <a:r>
              <a:rPr sz="1100" spc="30" dirty="0">
                <a:solidFill>
                  <a:schemeClr val="dk1"/>
                </a:solidFill>
                <a:latin typeface="微软雅黑" panose="020B0503020204020204" charset="-122"/>
                <a:ea typeface="微软雅黑" panose="020B0503020204020204" charset="-122"/>
                <a:cs typeface="微软雅黑" panose="020B0503020204020204" charset="-122"/>
              </a:rPr>
              <a:t>传</a:t>
            </a:r>
            <a:r>
              <a:rPr sz="1100" spc="0" dirty="0">
                <a:solidFill>
                  <a:schemeClr val="dk1"/>
                </a:solidFill>
                <a:latin typeface="微软雅黑" panose="020B0503020204020204" charset="-122"/>
                <a:ea typeface="微软雅黑" panose="020B0503020204020204" charset="-122"/>
                <a:cs typeface="微软雅黑" panose="020B0503020204020204" charset="-122"/>
              </a:rPr>
              <a:t>输线</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4130" algn="l" rtl="0" eaLnBrk="0">
              <a:lnSpc>
                <a:spcPct val="91000"/>
              </a:lnSpc>
              <a:spcBef>
                <a:spcPts val="0"/>
              </a:spcBef>
            </a:pPr>
            <a:r>
              <a:rPr sz="1200" b="1" spc="30" dirty="0">
                <a:solidFill>
                  <a:schemeClr val="dk1"/>
                </a:solidFill>
                <a:latin typeface="微软雅黑" panose="020B0503020204020204" charset="-122"/>
                <a:ea typeface="微软雅黑" panose="020B0503020204020204" charset="-122"/>
                <a:cs typeface="微软雅黑" panose="020B0503020204020204" charset="-122"/>
              </a:rPr>
              <a:t>(2)</a:t>
            </a:r>
            <a:r>
              <a:rPr sz="1200" spc="30" dirty="0">
                <a:solidFill>
                  <a:schemeClr val="dk1"/>
                </a:solidFill>
                <a:latin typeface="微软雅黑" panose="020B0503020204020204" charset="-122"/>
                <a:ea typeface="微软雅黑" panose="020B0503020204020204" charset="-122"/>
                <a:cs typeface="微软雅黑" panose="020B0503020204020204" charset="-122"/>
              </a:rPr>
              <a:t> 始端阻抗</a:t>
            </a:r>
            <a:r>
              <a:rPr sz="1200" spc="0" dirty="0">
                <a:solidFill>
                  <a:schemeClr val="dk1"/>
                </a:solidFill>
                <a:latin typeface="微软雅黑" panose="020B0503020204020204" charset="-122"/>
                <a:ea typeface="微软雅黑" panose="020B0503020204020204" charset="-122"/>
                <a:cs typeface="微软雅黑" panose="020B0503020204020204" charset="-122"/>
              </a:rPr>
              <a:t>匹配 。</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72"/>
          <p:cNvPicPr>
            <a:picLocks noChangeAspect="1"/>
          </p:cNvPicPr>
          <p:nvPr/>
        </p:nvPicPr>
        <p:blipFill>
          <a:blip r:embed="rId8"/>
          <a:stretch>
            <a:fillRect/>
          </a:stretch>
        </p:blipFill>
        <p:spPr>
          <a:xfrm>
            <a:off x="2683636" y="640348"/>
            <a:ext cx="1637791" cy="1382686"/>
          </a:xfrm>
          <a:prstGeom prst="rect">
            <a:avLst/>
          </a:prstGeom>
        </p:spPr>
      </p:pic>
      <p:sp>
        <p:nvSpPr>
          <p:cNvPr id="7" name="textbox 173"/>
          <p:cNvSpPr/>
          <p:nvPr>
            <p:custDataLst>
              <p:tags r:id="rId9"/>
            </p:custDataLst>
          </p:nvPr>
        </p:nvSpPr>
        <p:spPr>
          <a:xfrm>
            <a:off x="82041" y="4960320"/>
            <a:ext cx="11776584" cy="397509"/>
          </a:xfrm>
          <a:prstGeom prst="rect">
            <a:avLst/>
          </a:prstGeom>
        </p:spPr>
        <p:txBody>
          <a:bodyPr vert="horz" wrap="square" lIns="0" tIns="0" rIns="0" bIns="0"/>
          <a:lstStyle/>
          <a:p>
            <a:pPr algn="l" rtl="0" eaLnBrk="0">
              <a:lnSpc>
                <a:spcPct val="85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ct val="97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信号在传输过程中，路程越长越容易受到干扰 。 图 </a:t>
            </a:r>
            <a:r>
              <a:rPr sz="1100" b="1" spc="30" dirty="0">
                <a:solidFill>
                  <a:schemeClr val="dk1"/>
                </a:solidFill>
                <a:latin typeface="微软雅黑" panose="020B0503020204020204" charset="-122"/>
                <a:ea typeface="微软雅黑" panose="020B0503020204020204" charset="-122"/>
                <a:cs typeface="微软雅黑" panose="020B0503020204020204" charset="-122"/>
              </a:rPr>
              <a:t>11</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b="1" spc="30" dirty="0">
                <a:solidFill>
                  <a:schemeClr val="dk1"/>
                </a:solidFill>
                <a:latin typeface="微软雅黑" panose="020B0503020204020204" charset="-122"/>
                <a:ea typeface="微软雅黑" panose="020B0503020204020204" charset="-122"/>
                <a:cs typeface="微软雅黑" panose="020B0503020204020204" charset="-122"/>
              </a:rPr>
              <a:t>24</a:t>
            </a:r>
            <a:r>
              <a:rPr sz="1100" spc="3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err="1">
                <a:solidFill>
                  <a:schemeClr val="dk1"/>
                </a:solidFill>
                <a:latin typeface="微软雅黑" panose="020B0503020204020204" charset="-122"/>
                <a:ea typeface="微软雅黑" panose="020B0503020204020204" charset="-122"/>
                <a:cs typeface="微软雅黑" panose="020B0503020204020204" charset="-122"/>
              </a:rPr>
              <a:t>所</a:t>
            </a:r>
            <a:r>
              <a:rPr sz="1100" spc="20" dirty="0" err="1">
                <a:solidFill>
                  <a:schemeClr val="dk1"/>
                </a:solidFill>
                <a:latin typeface="微软雅黑" panose="020B0503020204020204" charset="-122"/>
                <a:ea typeface="微软雅黑" panose="020B0503020204020204" charset="-122"/>
                <a:cs typeface="微软雅黑" panose="020B0503020204020204" charset="-122"/>
              </a:rPr>
              <a:t>示</a:t>
            </a:r>
            <a:r>
              <a:rPr sz="1100" spc="0" dirty="0" err="1">
                <a:solidFill>
                  <a:schemeClr val="dk1"/>
                </a:solidFill>
                <a:latin typeface="微软雅黑" panose="020B0503020204020204" charset="-122"/>
                <a:ea typeface="微软雅黑" panose="020B0503020204020204" charset="-122"/>
                <a:cs typeface="微软雅黑" panose="020B0503020204020204" charset="-122"/>
              </a:rPr>
              <a:t>为长线传输的驱动原</a:t>
            </a:r>
            <a:r>
              <a:rPr sz="1100" spc="30" dirty="0" err="1">
                <a:solidFill>
                  <a:schemeClr val="dk1"/>
                </a:solidFill>
                <a:latin typeface="微软雅黑" panose="020B0503020204020204" charset="-122"/>
                <a:ea typeface="微软雅黑" panose="020B0503020204020204" charset="-122"/>
                <a:cs typeface="微软雅黑" panose="020B0503020204020204" charset="-122"/>
              </a:rPr>
              <a:t>理</a:t>
            </a:r>
            <a:r>
              <a:rPr sz="1100" spc="30" dirty="0">
                <a:solidFill>
                  <a:schemeClr val="dk1"/>
                </a:solidFill>
                <a:latin typeface="微软雅黑" panose="020B0503020204020204" charset="-122"/>
                <a:ea typeface="微软雅黑" panose="020B0503020204020204" charset="-122"/>
                <a:cs typeface="微软雅黑" panose="020B0503020204020204" charset="-122"/>
              </a:rPr>
              <a:t>，图中长线传输的驱动增加了始端匹配电阻</a:t>
            </a:r>
            <a:r>
              <a:rPr sz="1100" spc="10" dirty="0">
                <a:solidFill>
                  <a:schemeClr val="dk1"/>
                </a:solidFill>
                <a:latin typeface="微软雅黑" panose="020B0503020204020204" charset="-122"/>
                <a:ea typeface="微软雅黑" panose="020B0503020204020204" charset="-122"/>
                <a:cs typeface="微软雅黑" panose="020B0503020204020204" charset="-122"/>
              </a:rPr>
              <a:t>和</a:t>
            </a:r>
            <a:r>
              <a:rPr sz="1100" spc="0" dirty="0">
                <a:solidFill>
                  <a:schemeClr val="dk1"/>
                </a:solidFill>
                <a:latin typeface="微软雅黑" panose="020B0503020204020204" charset="-122"/>
                <a:ea typeface="微软雅黑" panose="020B0503020204020204" charset="-122"/>
                <a:cs typeface="微软雅黑" panose="020B0503020204020204" charset="-122"/>
              </a:rPr>
              <a:t>终端匹配电阻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75"/>
          <p:cNvSpPr/>
          <p:nvPr>
            <p:custDataLst>
              <p:tags r:id="rId10"/>
            </p:custDataLst>
          </p:nvPr>
        </p:nvSpPr>
        <p:spPr>
          <a:xfrm>
            <a:off x="57741" y="412120"/>
            <a:ext cx="8047396" cy="342413"/>
          </a:xfrm>
          <a:prstGeom prst="rect">
            <a:avLst/>
          </a:prstGeom>
        </p:spPr>
        <p:txBody>
          <a:bodyPr vert="horz" wrap="square" lIns="0" tIns="0" rIns="0" bIns="0"/>
          <a:lstStyle/>
          <a:p>
            <a:pPr algn="l" rtl="0" eaLnBrk="0">
              <a:lnSpc>
                <a:spcPct val="84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多点接地所需地线较多，一般适用于低频信号，多点接地的原理如图 </a:t>
            </a: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b="1" spc="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22</a:t>
            </a:r>
            <a:r>
              <a:rPr sz="1100" spc="0" dirty="0">
                <a:solidFill>
                  <a:schemeClr val="dk1"/>
                </a:solidFill>
                <a:latin typeface="微软雅黑" panose="020B0503020204020204" charset="-122"/>
                <a:ea typeface="微软雅黑" panose="020B0503020204020204" charset="-122"/>
                <a:cs typeface="微软雅黑" panose="020B0503020204020204" charset="-122"/>
              </a:rPr>
              <a:t> 所示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76"/>
          <p:cNvSpPr/>
          <p:nvPr>
            <p:custDataLst>
              <p:tags r:id="rId11"/>
            </p:custDataLst>
          </p:nvPr>
        </p:nvSpPr>
        <p:spPr>
          <a:xfrm>
            <a:off x="115709" y="4612731"/>
            <a:ext cx="2184400" cy="1936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30" dirty="0">
                <a:solidFill>
                  <a:schemeClr val="dk1"/>
                </a:solidFill>
                <a:latin typeface="微软雅黑" panose="020B0503020204020204" charset="-122"/>
                <a:ea typeface="微软雅黑" panose="020B0503020204020204" charset="-122"/>
                <a:cs typeface="微软雅黑" panose="020B0503020204020204" charset="-122"/>
              </a:rPr>
              <a:t>11</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4.</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5</a:t>
            </a:r>
            <a:r>
              <a:rPr sz="1200" spc="30" dirty="0">
                <a:solidFill>
                  <a:schemeClr val="dk1"/>
                </a:solidFill>
                <a:latin typeface="微软雅黑" panose="020B0503020204020204" charset="-122"/>
                <a:ea typeface="微软雅黑" panose="020B0503020204020204" charset="-122"/>
                <a:cs typeface="微软雅黑" panose="020B0503020204020204" charset="-122"/>
              </a:rPr>
              <a:t>    长线传输</a:t>
            </a:r>
            <a:r>
              <a:rPr sz="1200" spc="10" dirty="0">
                <a:solidFill>
                  <a:schemeClr val="dk1"/>
                </a:solidFill>
                <a:latin typeface="微软雅黑" panose="020B0503020204020204" charset="-122"/>
                <a:ea typeface="微软雅黑" panose="020B0503020204020204" charset="-122"/>
                <a:cs typeface="微软雅黑" panose="020B0503020204020204" charset="-122"/>
              </a:rPr>
              <a:t>干</a:t>
            </a:r>
            <a:r>
              <a:rPr sz="1200" spc="0" dirty="0">
                <a:solidFill>
                  <a:schemeClr val="dk1"/>
                </a:solidFill>
                <a:latin typeface="微软雅黑" panose="020B0503020204020204" charset="-122"/>
                <a:ea typeface="微软雅黑" panose="020B0503020204020204" charset="-122"/>
                <a:cs typeface="微软雅黑" panose="020B0503020204020204" charset="-122"/>
              </a:rPr>
              <a:t>扰的抑制</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77"/>
          <p:cNvSpPr/>
          <p:nvPr>
            <p:custDataLst>
              <p:tags r:id="rId12"/>
            </p:custDataLst>
          </p:nvPr>
        </p:nvSpPr>
        <p:spPr>
          <a:xfrm>
            <a:off x="57741" y="90231"/>
            <a:ext cx="2417765" cy="170832"/>
          </a:xfrm>
          <a:prstGeom prst="rect">
            <a:avLst/>
          </a:prstGeom>
        </p:spPr>
        <p:txBody>
          <a:bodyPr vert="horz" wrap="square" lIns="0" tIns="0" rIns="0" bIns="0"/>
          <a:lstStyle/>
          <a:p>
            <a:pPr algn="l" rtl="0" eaLnBrk="0">
              <a:lnSpc>
                <a:spcPct val="8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a:t>
            </a:r>
            <a:r>
              <a:rPr sz="1100" b="1" spc="50" dirty="0">
                <a:solidFill>
                  <a:schemeClr val="dk1"/>
                </a:solidFill>
                <a:latin typeface="微软雅黑" panose="020B0503020204020204" charset="-122"/>
                <a:ea typeface="微软雅黑" panose="020B0503020204020204" charset="-122"/>
                <a:cs typeface="微软雅黑" panose="020B0503020204020204" charset="-122"/>
              </a:rPr>
              <a:t>1</a:t>
            </a:r>
            <a:r>
              <a:rPr sz="1100" spc="50" dirty="0">
                <a:solidFill>
                  <a:schemeClr val="dk1"/>
                </a:solidFill>
                <a:latin typeface="微软雅黑" panose="020B0503020204020204" charset="-122"/>
                <a:ea typeface="微软雅黑" panose="020B0503020204020204" charset="-122"/>
                <a:cs typeface="微软雅黑" panose="020B0503020204020204" charset="-122"/>
              </a:rPr>
              <a:t> </a:t>
            </a:r>
            <a:r>
              <a:rPr sz="1100" b="1" spc="50" dirty="0">
                <a:solidFill>
                  <a:schemeClr val="dk1"/>
                </a:solidFill>
                <a:latin typeface="微软雅黑" panose="020B0503020204020204" charset="-122"/>
                <a:ea typeface="微软雅黑" panose="020B0503020204020204" charset="-122"/>
                <a:cs typeface="微软雅黑" panose="020B0503020204020204" charset="-122"/>
              </a:rPr>
              <a:t>1</a:t>
            </a:r>
            <a:r>
              <a:rPr sz="11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sz="1100" spc="30" dirty="0">
                <a:solidFill>
                  <a:schemeClr val="dk1"/>
                </a:solidFill>
                <a:latin typeface="微软雅黑" panose="020B0503020204020204" charset="-122"/>
                <a:ea typeface="微软雅黑" panose="020B0503020204020204" charset="-122"/>
                <a:cs typeface="微软雅黑" panose="020B0503020204020204" charset="-122"/>
              </a:rPr>
              <a:t>抑</a:t>
            </a:r>
            <a:r>
              <a:rPr sz="1100" spc="0" dirty="0">
                <a:solidFill>
                  <a:schemeClr val="dk1"/>
                </a:solidFill>
                <a:latin typeface="微软雅黑" panose="020B0503020204020204" charset="-122"/>
                <a:ea typeface="微软雅黑" panose="020B0503020204020204" charset="-122"/>
                <a:cs typeface="微软雅黑" panose="020B0503020204020204" charset="-122"/>
              </a:rPr>
              <a:t>制技术</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78"/>
          <p:cNvSpPr/>
          <p:nvPr>
            <p:custDataLst>
              <p:tags r:id="rId13"/>
            </p:custDataLst>
          </p:nvPr>
        </p:nvSpPr>
        <p:spPr>
          <a:xfrm>
            <a:off x="2839338" y="4356481"/>
            <a:ext cx="2700070" cy="25625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11</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23</a:t>
            </a:r>
            <a:r>
              <a:rPr sz="1000" spc="30" dirty="0">
                <a:solidFill>
                  <a:schemeClr val="dk1"/>
                </a:solidFill>
                <a:latin typeface="微软雅黑" panose="020B0503020204020204" charset="-122"/>
                <a:ea typeface="微软雅黑" panose="020B0503020204020204" charset="-122"/>
                <a:cs typeface="微软雅黑" panose="020B0503020204020204" charset="-122"/>
              </a:rPr>
              <a:t>    数控</a:t>
            </a:r>
            <a:r>
              <a:rPr sz="1000" spc="0" dirty="0">
                <a:solidFill>
                  <a:schemeClr val="dk1"/>
                </a:solidFill>
                <a:latin typeface="微软雅黑" panose="020B0503020204020204" charset="-122"/>
                <a:ea typeface="微软雅黑" panose="020B0503020204020204" charset="-122"/>
                <a:cs typeface="微软雅黑" panose="020B0503020204020204" charset="-122"/>
              </a:rPr>
              <a:t>机床接地方法</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179"/>
          <p:cNvPicPr>
            <a:picLocks noChangeAspect="1"/>
          </p:cNvPicPr>
          <p:nvPr/>
        </p:nvPicPr>
        <p:blipFill>
          <a:blip r:embed="rId14"/>
          <a:stretch>
            <a:fillRect/>
          </a:stretch>
        </p:blipFill>
        <p:spPr>
          <a:xfrm>
            <a:off x="139268" y="4823173"/>
            <a:ext cx="2700070" cy="27114"/>
          </a:xfrm>
          <a:prstGeom prst="rect">
            <a:avLst/>
          </a:prstGeom>
        </p:spPr>
      </p:pic>
      <p:sp>
        <p:nvSpPr>
          <p:cNvPr id="16" name="文本框 15"/>
          <p:cNvSpPr txBox="1"/>
          <p:nvPr>
            <p:custDataLst>
              <p:tags r:id="rId15"/>
            </p:custDataLst>
          </p:nvPr>
        </p:nvSpPr>
        <p:spPr>
          <a:xfrm>
            <a:off x="914400" y="6445880"/>
            <a:ext cx="4762500" cy="521970"/>
          </a:xfrm>
          <a:prstGeom prst="rect">
            <a:avLst/>
          </a:prstGeom>
          <a:noFill/>
        </p:spPr>
        <p:txBody>
          <a:bodyPr wrap="square" rtlCol="0">
            <a:spAutoFit/>
          </a:bodyPr>
          <a:lstStyle/>
          <a:p>
            <a:r>
              <a:rPr lang="zh-CN" altLang="en-US" sz="6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400" b="1" spc="30" dirty="0">
                <a:solidFill>
                  <a:schemeClr val="dk1"/>
                </a:solidFill>
                <a:latin typeface="微软雅黑" panose="020B0503020204020204" charset="-122"/>
                <a:ea typeface="微软雅黑" panose="020B0503020204020204" charset="-122"/>
                <a:cs typeface="微软雅黑" panose="020B0503020204020204" charset="-122"/>
              </a:rPr>
              <a:t>11</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b="1" spc="30" dirty="0">
                <a:solidFill>
                  <a:schemeClr val="dk1"/>
                </a:solidFill>
                <a:latin typeface="微软雅黑" panose="020B0503020204020204" charset="-122"/>
                <a:ea typeface="微软雅黑" panose="020B0503020204020204" charset="-122"/>
                <a:cs typeface="微软雅黑" panose="020B0503020204020204" charset="-122"/>
              </a:rPr>
              <a:t>24</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    长线传输的</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驱</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动原理</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4" name="图片 1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82"/>
          <p:cNvSpPr/>
          <p:nvPr/>
        </p:nvSpPr>
        <p:spPr>
          <a:xfrm>
            <a:off x="-2019" y="1641521"/>
            <a:ext cx="11999759" cy="3816984"/>
          </a:xfrm>
          <a:prstGeom prst="rect">
            <a:avLst/>
          </a:prstGeom>
        </p:spPr>
        <p:txBody>
          <a:bodyPr vert="horz" wrap="square" lIns="0" tIns="0" rIns="0" bIns="0"/>
          <a:lstStyle/>
          <a:p>
            <a:pPr algn="l" rtl="0" eaLnBrk="0">
              <a:lnSpc>
                <a:spcPct val="79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85000"/>
              </a:lnSpc>
            </a:pPr>
            <a:r>
              <a:rPr sz="1100" spc="60" dirty="0">
                <a:solidFill>
                  <a:srgbClr val="000000"/>
                </a:solidFill>
                <a:latin typeface="微软雅黑" panose="020B0503020204020204" charset="-122"/>
                <a:ea typeface="微软雅黑" panose="020B0503020204020204" charset="-122"/>
                <a:cs typeface="微软雅黑" panose="020B0503020204020204" charset="-122"/>
              </a:rPr>
              <a:t>对传感器和仪器仪表正常工作危害最严重的是电网尖峰脉冲干扰 。 产生电网尖峰</a:t>
            </a:r>
            <a:r>
              <a:rPr sz="1100" spc="40" dirty="0">
                <a:solidFill>
                  <a:srgbClr val="000000"/>
                </a:solidFill>
                <a:latin typeface="微软雅黑" panose="020B0503020204020204" charset="-122"/>
                <a:ea typeface="微软雅黑" panose="020B0503020204020204" charset="-122"/>
                <a:cs typeface="微软雅黑" panose="020B0503020204020204" charset="-122"/>
              </a:rPr>
              <a:t>脉</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6985" algn="l" rtl="0" eaLnBrk="0">
              <a:lnSpc>
                <a:spcPct val="156000"/>
              </a:lnSpc>
              <a:spcBef>
                <a:spcPts val="10"/>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冲干扰的用电设备有电焊机 、大电动机 、可控整流设备 、继电器 、接触器 、带镇流</a:t>
            </a:r>
            <a:r>
              <a:rPr sz="1100" spc="0" dirty="0">
                <a:solidFill>
                  <a:srgbClr val="000000"/>
                </a:solidFill>
                <a:latin typeface="微软雅黑" panose="020B0503020204020204" charset="-122"/>
                <a:ea typeface="微软雅黑" panose="020B0503020204020204" charset="-122"/>
                <a:cs typeface="微软雅黑" panose="020B0503020204020204" charset="-122"/>
              </a:rPr>
              <a:t>器的 </a:t>
            </a:r>
            <a:r>
              <a:rPr sz="1100" spc="10" dirty="0">
                <a:solidFill>
                  <a:srgbClr val="000000"/>
                </a:solidFill>
                <a:latin typeface="微软雅黑" panose="020B0503020204020204" charset="-122"/>
                <a:ea typeface="微软雅黑" panose="020B0503020204020204" charset="-122"/>
                <a:cs typeface="微软雅黑" panose="020B0503020204020204" charset="-122"/>
              </a:rPr>
              <a:t>充气照明灯，甚至电烙铁等 。 电网尖峰干扰可用硬件 、</a:t>
            </a:r>
            <a:r>
              <a:rPr sz="1100" spc="0" dirty="0">
                <a:solidFill>
                  <a:srgbClr val="000000"/>
                </a:solidFill>
                <a:latin typeface="微软雅黑" panose="020B0503020204020204" charset="-122"/>
                <a:ea typeface="微软雅黑" panose="020B0503020204020204" charset="-122"/>
                <a:cs typeface="微软雅黑" panose="020B0503020204020204" charset="-122"/>
              </a:rPr>
              <a:t>软件结合的办法来抑制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300"/>
              </a:lnSpc>
              <a:spcBef>
                <a:spcPts val="600"/>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1</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spc="20" dirty="0">
                <a:solidFill>
                  <a:srgbClr val="000000"/>
                </a:solidFill>
                <a:latin typeface="微软雅黑" panose="020B0503020204020204" charset="-122"/>
                <a:ea typeface="微软雅黑" panose="020B0503020204020204" charset="-122"/>
                <a:cs typeface="微软雅黑" panose="020B0503020204020204" charset="-122"/>
              </a:rPr>
              <a:t>  用硬件线路抑制</a:t>
            </a:r>
            <a:r>
              <a:rPr sz="1100" spc="0" dirty="0">
                <a:solidFill>
                  <a:srgbClr val="000000"/>
                </a:solidFill>
                <a:latin typeface="微软雅黑" panose="020B0503020204020204" charset="-122"/>
                <a:ea typeface="微软雅黑" panose="020B0503020204020204" charset="-122"/>
                <a:cs typeface="微软雅黑" panose="020B0503020204020204" charset="-122"/>
              </a:rPr>
              <a:t>电网尖峰干扰</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6670" indent="267335" algn="l" rtl="0" eaLnBrk="0">
              <a:lnSpc>
                <a:spcPct val="124000"/>
              </a:lnSpc>
              <a:spcBef>
                <a:spcPts val="510"/>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(1)</a:t>
            </a:r>
            <a:r>
              <a:rPr sz="1100" spc="50" dirty="0">
                <a:solidFill>
                  <a:srgbClr val="000000"/>
                </a:solidFill>
                <a:latin typeface="微软雅黑" panose="020B0503020204020204" charset="-122"/>
                <a:ea typeface="微软雅黑" panose="020B0503020204020204" charset="-122"/>
                <a:cs typeface="微软雅黑" panose="020B0503020204020204" charset="-122"/>
              </a:rPr>
              <a:t> 在仪器交流电源输入端串入按频谱均衡原理设计的干扰控制器，</a:t>
            </a:r>
            <a:r>
              <a:rPr sz="1100" spc="0" dirty="0">
                <a:solidFill>
                  <a:srgbClr val="000000"/>
                </a:solidFill>
                <a:latin typeface="微软雅黑" panose="020B0503020204020204" charset="-122"/>
                <a:ea typeface="微软雅黑" panose="020B0503020204020204" charset="-122"/>
                <a:cs typeface="微软雅黑" panose="020B0503020204020204" charset="-122"/>
              </a:rPr>
              <a:t>将电网尖峰脉冲 </a:t>
            </a:r>
            <a:r>
              <a:rPr sz="1100" spc="20" dirty="0">
                <a:solidFill>
                  <a:srgbClr val="000000"/>
                </a:solidFill>
                <a:latin typeface="微软雅黑" panose="020B0503020204020204" charset="-122"/>
                <a:ea typeface="微软雅黑" panose="020B0503020204020204" charset="-122"/>
                <a:cs typeface="微软雅黑" panose="020B0503020204020204" charset="-122"/>
              </a:rPr>
              <a:t>电压集中的能量分配到不同的频段上，从而减弱其</a:t>
            </a:r>
            <a:r>
              <a:rPr sz="1100" spc="0" dirty="0">
                <a:solidFill>
                  <a:srgbClr val="000000"/>
                </a:solidFill>
                <a:latin typeface="微软雅黑" panose="020B0503020204020204" charset="-122"/>
                <a:ea typeface="微软雅黑" panose="020B0503020204020204" charset="-122"/>
                <a:cs typeface="微软雅黑" panose="020B0503020204020204" charset="-122"/>
              </a:rPr>
              <a:t>破坏性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1590" indent="271780" algn="l" rtl="0" eaLnBrk="0">
              <a:lnSpc>
                <a:spcPct val="121000"/>
              </a:lnSpc>
              <a:spcBef>
                <a:spcPts val="620"/>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(2)</a:t>
            </a:r>
            <a:r>
              <a:rPr sz="1100" spc="50" dirty="0">
                <a:solidFill>
                  <a:srgbClr val="000000"/>
                </a:solidFill>
                <a:latin typeface="微软雅黑" panose="020B0503020204020204" charset="-122"/>
                <a:ea typeface="微软雅黑" panose="020B0503020204020204" charset="-122"/>
                <a:cs typeface="微软雅黑" panose="020B0503020204020204" charset="-122"/>
              </a:rPr>
              <a:t> 在仪器交流电源的输入端加超级隔离变压器，利用铁磁共振原</a:t>
            </a:r>
            <a:r>
              <a:rPr sz="1100" spc="0" dirty="0">
                <a:solidFill>
                  <a:srgbClr val="000000"/>
                </a:solidFill>
                <a:latin typeface="微软雅黑" panose="020B0503020204020204" charset="-122"/>
                <a:ea typeface="微软雅黑" panose="020B0503020204020204" charset="-122"/>
                <a:cs typeface="微软雅黑" panose="020B0503020204020204" charset="-122"/>
              </a:rPr>
              <a:t>理抑制电网尖峰脉 </a:t>
            </a:r>
            <a:r>
              <a:rPr sz="1100" spc="-30" dirty="0">
                <a:solidFill>
                  <a:srgbClr val="000000"/>
                </a:solidFill>
                <a:latin typeface="微软雅黑" panose="020B0503020204020204" charset="-122"/>
                <a:ea typeface="微软雅黑" panose="020B0503020204020204" charset="-122"/>
                <a:cs typeface="微软雅黑" panose="020B0503020204020204" charset="-122"/>
              </a:rPr>
              <a:t>冲干扰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50000"/>
              </a:lnSpc>
              <a:spcBef>
                <a:spcPts val="25"/>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(3)</a:t>
            </a:r>
            <a:r>
              <a:rPr sz="1100" spc="50" dirty="0">
                <a:solidFill>
                  <a:srgbClr val="000000"/>
                </a:solidFill>
                <a:latin typeface="微软雅黑" panose="020B0503020204020204" charset="-122"/>
                <a:ea typeface="微软雅黑" panose="020B0503020204020204" charset="-122"/>
                <a:cs typeface="微软雅黑" panose="020B0503020204020204" charset="-122"/>
              </a:rPr>
              <a:t> 在仪器交流电源的输入端并联压敏电阻，利用电网尖峰脉冲到</a:t>
            </a:r>
            <a:r>
              <a:rPr sz="1100" spc="0" dirty="0">
                <a:solidFill>
                  <a:srgbClr val="000000"/>
                </a:solidFill>
                <a:latin typeface="微软雅黑" panose="020B0503020204020204" charset="-122"/>
                <a:ea typeface="微软雅黑" panose="020B0503020204020204" charset="-122"/>
                <a:cs typeface="微软雅黑" panose="020B0503020204020204" charset="-122"/>
              </a:rPr>
              <a:t>来时电阻值的减小 </a:t>
            </a:r>
            <a:r>
              <a:rPr sz="1100" spc="20" dirty="0">
                <a:solidFill>
                  <a:srgbClr val="000000"/>
                </a:solidFill>
                <a:latin typeface="微软雅黑" panose="020B0503020204020204" charset="-122"/>
                <a:ea typeface="微软雅黑" panose="020B0503020204020204" charset="-122"/>
                <a:cs typeface="微软雅黑" panose="020B0503020204020204" charset="-122"/>
              </a:rPr>
              <a:t>来降低仪器从电源分得的电压，从</a:t>
            </a:r>
            <a:r>
              <a:rPr sz="1100" spc="10" dirty="0">
                <a:solidFill>
                  <a:srgbClr val="000000"/>
                </a:solidFill>
                <a:latin typeface="微软雅黑" panose="020B0503020204020204" charset="-122"/>
                <a:ea typeface="微软雅黑" panose="020B0503020204020204" charset="-122"/>
                <a:cs typeface="微软雅黑" panose="020B0503020204020204" charset="-122"/>
              </a:rPr>
              <a:t>而</a:t>
            </a:r>
            <a:r>
              <a:rPr sz="1100" spc="0" dirty="0">
                <a:solidFill>
                  <a:srgbClr val="000000"/>
                </a:solidFill>
                <a:latin typeface="微软雅黑" panose="020B0503020204020204" charset="-122"/>
                <a:ea typeface="微软雅黑" panose="020B0503020204020204" charset="-122"/>
                <a:cs typeface="微软雅黑" panose="020B0503020204020204" charset="-122"/>
              </a:rPr>
              <a:t>削弱干扰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300"/>
              </a:lnSpc>
              <a:spcBef>
                <a:spcPts val="595"/>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2</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利用软件方法抑制电网</a:t>
            </a:r>
            <a:r>
              <a:rPr sz="1100" spc="20" dirty="0">
                <a:solidFill>
                  <a:srgbClr val="000000"/>
                </a:solidFill>
                <a:latin typeface="微软雅黑" panose="020B0503020204020204" charset="-122"/>
                <a:ea typeface="微软雅黑" panose="020B0503020204020204" charset="-122"/>
                <a:cs typeface="微软雅黑" panose="020B0503020204020204" charset="-122"/>
              </a:rPr>
              <a:t>尖</a:t>
            </a:r>
            <a:r>
              <a:rPr sz="1100" spc="0" dirty="0">
                <a:solidFill>
                  <a:srgbClr val="000000"/>
                </a:solidFill>
                <a:latin typeface="微软雅黑" panose="020B0503020204020204" charset="-122"/>
                <a:ea typeface="微软雅黑" panose="020B0503020204020204" charset="-122"/>
                <a:cs typeface="微软雅黑" panose="020B0503020204020204" charset="-122"/>
              </a:rPr>
              <a:t>峰脉冲干扰</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1305" algn="l" rtl="0" eaLnBrk="0">
              <a:lnSpc>
                <a:spcPct val="97000"/>
              </a:lnSpc>
              <a:spcBef>
                <a:spcPts val="51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在一些程序控制的系统中，对于周期性电网尖峰脉冲干扰可以采用编程的方法来</a:t>
            </a:r>
            <a:r>
              <a:rPr sz="1100" spc="30" dirty="0">
                <a:solidFill>
                  <a:srgbClr val="000000"/>
                </a:solidFill>
                <a:latin typeface="微软雅黑" panose="020B0503020204020204" charset="-122"/>
                <a:ea typeface="微软雅黑" panose="020B0503020204020204" charset="-122"/>
                <a:cs typeface="微软雅黑" panose="020B0503020204020204" charset="-122"/>
              </a:rPr>
              <a:t>抑</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algn="l" rtl="0" eaLnBrk="0">
              <a:lnSpc>
                <a:spcPct val="121000"/>
              </a:lnSpc>
              <a:spcBef>
                <a:spcPts val="65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制 。 设定可控硅导通的时间，使控制线路的电压采样部分不工作，从而</a:t>
            </a:r>
            <a:r>
              <a:rPr sz="1100" spc="30" dirty="0">
                <a:solidFill>
                  <a:srgbClr val="000000"/>
                </a:solidFill>
                <a:latin typeface="微软雅黑" panose="020B0503020204020204" charset="-122"/>
                <a:ea typeface="微软雅黑" panose="020B0503020204020204" charset="-122"/>
                <a:cs typeface="微软雅黑" panose="020B0503020204020204" charset="-122"/>
              </a:rPr>
              <a:t>有</a:t>
            </a:r>
            <a:r>
              <a:rPr sz="1100" spc="0" dirty="0">
                <a:solidFill>
                  <a:srgbClr val="000000"/>
                </a:solidFill>
                <a:latin typeface="微软雅黑" panose="020B0503020204020204" charset="-122"/>
                <a:ea typeface="微软雅黑" panose="020B0503020204020204" charset="-122"/>
                <a:cs typeface="微软雅黑" panose="020B0503020204020204" charset="-122"/>
              </a:rPr>
              <a:t>效地消除主线 </a:t>
            </a:r>
            <a:r>
              <a:rPr sz="1100" spc="30" dirty="0">
                <a:solidFill>
                  <a:srgbClr val="000000"/>
                </a:solidFill>
                <a:latin typeface="微软雅黑" panose="020B0503020204020204" charset="-122"/>
                <a:ea typeface="微软雅黑" panose="020B0503020204020204" charset="-122"/>
                <a:cs typeface="微软雅黑" panose="020B0503020204020204" charset="-122"/>
              </a:rPr>
              <a:t>路对控制线路的</a:t>
            </a:r>
            <a:r>
              <a:rPr sz="1100" spc="20" dirty="0">
                <a:solidFill>
                  <a:srgbClr val="000000"/>
                </a:solidFill>
                <a:latin typeface="微软雅黑" panose="020B0503020204020204" charset="-122"/>
                <a:ea typeface="微软雅黑" panose="020B0503020204020204" charset="-122"/>
                <a:cs typeface="微软雅黑" panose="020B0503020204020204" charset="-122"/>
              </a:rPr>
              <a:t>干</a:t>
            </a:r>
            <a:r>
              <a:rPr sz="1100" spc="0" dirty="0">
                <a:solidFill>
                  <a:srgbClr val="000000"/>
                </a:solidFill>
                <a:latin typeface="微软雅黑" panose="020B0503020204020204" charset="-122"/>
                <a:ea typeface="微软雅黑" panose="020B0503020204020204" charset="-122"/>
                <a:cs typeface="微软雅黑" panose="020B0503020204020204" charset="-122"/>
              </a:rPr>
              <a:t>扰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ts val="1300"/>
              </a:lnSpc>
              <a:spcBef>
                <a:spcPts val="645"/>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3</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采用</a:t>
            </a:r>
            <a:r>
              <a:rPr sz="1100" spc="0" dirty="0">
                <a:solidFill>
                  <a:srgbClr val="000000"/>
                </a:solidFill>
                <a:latin typeface="微软雅黑" panose="020B0503020204020204" charset="-122"/>
                <a:ea typeface="微软雅黑" panose="020B0503020204020204" charset="-122"/>
                <a:cs typeface="微软雅黑" panose="020B0503020204020204" charset="-122"/>
              </a:rPr>
              <a:t>电源分组供电</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24765" indent="255270" algn="l" rtl="0" eaLnBrk="0">
              <a:lnSpc>
                <a:spcPct val="124000"/>
              </a:lnSpc>
              <a:spcBef>
                <a:spcPts val="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采用主电源和控制电源分组供电，消除主回路对控制回路的</a:t>
            </a:r>
            <a:r>
              <a:rPr sz="1100" spc="0" dirty="0">
                <a:solidFill>
                  <a:srgbClr val="000000"/>
                </a:solidFill>
                <a:latin typeface="微软雅黑" panose="020B0503020204020204" charset="-122"/>
                <a:ea typeface="微软雅黑" panose="020B0503020204020204" charset="-122"/>
                <a:cs typeface="微软雅黑" panose="020B0503020204020204" charset="-122"/>
              </a:rPr>
              <a:t>干扰 。 例如，将执行电动机 </a:t>
            </a:r>
            <a:r>
              <a:rPr sz="1100" spc="-30" dirty="0">
                <a:solidFill>
                  <a:srgbClr val="000000"/>
                </a:solidFill>
                <a:latin typeface="微软雅黑" panose="020B0503020204020204" charset="-122"/>
                <a:ea typeface="微软雅黑" panose="020B0503020204020204" charset="-122"/>
                <a:cs typeface="微软雅黑" panose="020B0503020204020204" charset="-122"/>
              </a:rPr>
              <a:t>的驱动电源与控制电源分开，以防止设备间的干扰 。 电源分组供电的原理如</a:t>
            </a:r>
            <a:r>
              <a:rPr sz="1100" spc="-20" dirty="0">
                <a:solidFill>
                  <a:srgbClr val="000000"/>
                </a:solidFill>
                <a:latin typeface="微软雅黑" panose="020B0503020204020204" charset="-122"/>
                <a:ea typeface="微软雅黑" panose="020B0503020204020204" charset="-122"/>
                <a:cs typeface="微软雅黑" panose="020B0503020204020204" charset="-122"/>
              </a:rPr>
              <a:t>图</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11</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25</a:t>
            </a:r>
            <a:r>
              <a:rPr sz="11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83"/>
          <p:cNvPicPr>
            <a:picLocks noChangeAspect="1"/>
          </p:cNvPicPr>
          <p:nvPr/>
        </p:nvPicPr>
        <p:blipFill>
          <a:blip r:embed="rId5"/>
          <a:stretch>
            <a:fillRect/>
          </a:stretch>
        </p:blipFill>
        <p:spPr>
          <a:xfrm>
            <a:off x="225121" y="4528074"/>
            <a:ext cx="4756848" cy="1643951"/>
          </a:xfrm>
          <a:prstGeom prst="rect">
            <a:avLst/>
          </a:prstGeom>
        </p:spPr>
      </p:pic>
      <p:sp>
        <p:nvSpPr>
          <p:cNvPr id="4" name="textbox 184"/>
          <p:cNvSpPr/>
          <p:nvPr>
            <p:custDataLst>
              <p:tags r:id="rId6"/>
            </p:custDataLst>
          </p:nvPr>
        </p:nvSpPr>
        <p:spPr>
          <a:xfrm>
            <a:off x="-211433" y="427885"/>
            <a:ext cx="11670008" cy="626109"/>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pPr>
            <a:r>
              <a:rPr sz="1100" b="1" spc="30" dirty="0">
                <a:solidFill>
                  <a:schemeClr val="dk1"/>
                </a:solidFill>
                <a:latin typeface="微软雅黑" panose="020B0503020204020204" charset="-122"/>
                <a:ea typeface="微软雅黑" panose="020B0503020204020204" charset="-122"/>
                <a:cs typeface="微软雅黑" panose="020B0503020204020204" charset="-122"/>
              </a:rPr>
              <a:t>(3)</a:t>
            </a:r>
            <a:r>
              <a:rPr sz="1100" spc="30" dirty="0">
                <a:solidFill>
                  <a:schemeClr val="dk1"/>
                </a:solidFill>
                <a:latin typeface="微软雅黑" panose="020B0503020204020204" charset="-122"/>
                <a:ea typeface="微软雅黑" panose="020B0503020204020204" charset="-122"/>
                <a:cs typeface="微软雅黑" panose="020B0503020204020204" charset="-122"/>
              </a:rPr>
              <a:t> 终端阻抗</a:t>
            </a:r>
            <a:r>
              <a:rPr sz="1100" spc="0" dirty="0">
                <a:solidFill>
                  <a:schemeClr val="dk1"/>
                </a:solidFill>
                <a:latin typeface="微软雅黑" panose="020B0503020204020204" charset="-122"/>
                <a:ea typeface="微软雅黑" panose="020B0503020204020204" charset="-122"/>
                <a:cs typeface="微软雅黑" panose="020B0503020204020204" charset="-122"/>
              </a:rPr>
              <a:t>匹配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0985" algn="l" rtl="0" eaLnBrk="0">
              <a:lnSpc>
                <a:spcPct val="150000"/>
              </a:lnSpc>
              <a:spcBef>
                <a:spcPts val="35"/>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其他常用的抗干扰措施还有稳压 、抑制差模干扰 、抑制共模干扰 、软件</a:t>
            </a:r>
            <a:r>
              <a:rPr sz="1100" spc="10" dirty="0">
                <a:solidFill>
                  <a:schemeClr val="dk1"/>
                </a:solidFill>
                <a:latin typeface="微软雅黑" panose="020B0503020204020204" charset="-122"/>
                <a:ea typeface="微软雅黑" panose="020B0503020204020204" charset="-122"/>
                <a:cs typeface="微软雅黑" panose="020B0503020204020204" charset="-122"/>
              </a:rPr>
              <a:t>补</a:t>
            </a:r>
            <a:r>
              <a:rPr sz="1100" spc="0" dirty="0">
                <a:solidFill>
                  <a:schemeClr val="dk1"/>
                </a:solidFill>
                <a:latin typeface="微软雅黑" panose="020B0503020204020204" charset="-122"/>
                <a:ea typeface="微软雅黑" panose="020B0503020204020204" charset="-122"/>
                <a:cs typeface="微软雅黑" panose="020B0503020204020204" charset="-122"/>
              </a:rPr>
              <a:t>偿等，限 </a:t>
            </a:r>
            <a:r>
              <a:rPr sz="1100" spc="20" dirty="0">
                <a:solidFill>
                  <a:schemeClr val="dk1"/>
                </a:solidFill>
                <a:latin typeface="微软雅黑" panose="020B0503020204020204" charset="-122"/>
                <a:ea typeface="微软雅黑" panose="020B0503020204020204" charset="-122"/>
                <a:cs typeface="微软雅黑" panose="020B0503020204020204" charset="-122"/>
              </a:rPr>
              <a:t>于篇幅本书不再详述，有兴趣的读</a:t>
            </a:r>
            <a:r>
              <a:rPr sz="1100" spc="10" dirty="0">
                <a:solidFill>
                  <a:schemeClr val="dk1"/>
                </a:solidFill>
                <a:latin typeface="微软雅黑" panose="020B0503020204020204" charset="-122"/>
                <a:ea typeface="微软雅黑" panose="020B0503020204020204" charset="-122"/>
                <a:cs typeface="微软雅黑" panose="020B0503020204020204" charset="-122"/>
              </a:rPr>
              <a:t>者</a:t>
            </a:r>
            <a:r>
              <a:rPr sz="1100" spc="0" dirty="0">
                <a:solidFill>
                  <a:schemeClr val="dk1"/>
                </a:solidFill>
                <a:latin typeface="微软雅黑" panose="020B0503020204020204" charset="-122"/>
                <a:ea typeface="微软雅黑" panose="020B0503020204020204" charset="-122"/>
                <a:cs typeface="微软雅黑" panose="020B0503020204020204" charset="-122"/>
              </a:rPr>
              <a:t>可自行了解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85"/>
          <p:cNvPicPr>
            <a:picLocks noChangeAspect="1"/>
          </p:cNvPicPr>
          <p:nvPr/>
        </p:nvPicPr>
        <p:blipFill>
          <a:blip r:embed="rId7"/>
          <a:stretch>
            <a:fillRect/>
          </a:stretch>
        </p:blipFill>
        <p:spPr>
          <a:xfrm>
            <a:off x="11430" y="935355"/>
            <a:ext cx="5184775" cy="294640"/>
          </a:xfrm>
          <a:prstGeom prst="rect">
            <a:avLst/>
          </a:prstGeom>
        </p:spPr>
      </p:pic>
      <p:sp>
        <p:nvSpPr>
          <p:cNvPr id="7" name="textbox 186"/>
          <p:cNvSpPr/>
          <p:nvPr>
            <p:custDataLst>
              <p:tags r:id="rId8"/>
            </p:custDataLst>
          </p:nvPr>
        </p:nvSpPr>
        <p:spPr>
          <a:xfrm>
            <a:off x="-1270" y="922655"/>
            <a:ext cx="5210175" cy="341630"/>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spcBef>
                <a:spcPts val="5"/>
              </a:spcBef>
            </a:pPr>
            <a:r>
              <a:rPr sz="1300" b="1" spc="70" dirty="0">
                <a:solidFill>
                  <a:schemeClr val="dk1"/>
                </a:solidFill>
                <a:latin typeface="微软雅黑" panose="020B0503020204020204" charset="-122"/>
                <a:ea typeface="微软雅黑" panose="020B0503020204020204" charset="-122"/>
                <a:cs typeface="微软雅黑" panose="020B0503020204020204" charset="-122"/>
              </a:rPr>
              <a:t>11</a:t>
            </a:r>
            <a:r>
              <a:rPr sz="1300" spc="70" dirty="0">
                <a:solidFill>
                  <a:schemeClr val="dk1"/>
                </a:solidFill>
                <a:latin typeface="微软雅黑" panose="020B0503020204020204" charset="-122"/>
                <a:ea typeface="微软雅黑" panose="020B0503020204020204" charset="-122"/>
                <a:cs typeface="微软雅黑" panose="020B0503020204020204" charset="-122"/>
              </a:rPr>
              <a:t> </a:t>
            </a:r>
            <a:r>
              <a:rPr sz="1300" b="1" spc="70" dirty="0">
                <a:solidFill>
                  <a:schemeClr val="dk1"/>
                </a:solidFill>
                <a:latin typeface="微软雅黑" panose="020B0503020204020204" charset="-122"/>
                <a:ea typeface="微软雅黑" panose="020B0503020204020204" charset="-122"/>
                <a:cs typeface="微软雅黑" panose="020B0503020204020204" charset="-122"/>
              </a:rPr>
              <a:t>.</a:t>
            </a:r>
            <a:r>
              <a:rPr sz="1300" spc="70" dirty="0">
                <a:solidFill>
                  <a:schemeClr val="dk1"/>
                </a:solidFill>
                <a:latin typeface="微软雅黑" panose="020B0503020204020204" charset="-122"/>
                <a:ea typeface="微软雅黑" panose="020B0503020204020204" charset="-122"/>
                <a:cs typeface="微软雅黑" panose="020B0503020204020204" charset="-122"/>
              </a:rPr>
              <a:t> </a:t>
            </a:r>
            <a:r>
              <a:rPr sz="1300" b="1" spc="70" dirty="0">
                <a:solidFill>
                  <a:schemeClr val="dk1"/>
                </a:solidFill>
                <a:latin typeface="微软雅黑" panose="020B0503020204020204" charset="-122"/>
                <a:ea typeface="微软雅黑" panose="020B0503020204020204" charset="-122"/>
                <a:cs typeface="微软雅黑" panose="020B0503020204020204" charset="-122"/>
              </a:rPr>
              <a:t>5</a:t>
            </a:r>
            <a:r>
              <a:rPr sz="1300" spc="70" dirty="0">
                <a:solidFill>
                  <a:schemeClr val="dk1"/>
                </a:solidFill>
                <a:latin typeface="微软雅黑" panose="020B0503020204020204" charset="-122"/>
                <a:ea typeface="微软雅黑" panose="020B0503020204020204" charset="-122"/>
                <a:cs typeface="微软雅黑" panose="020B0503020204020204" charset="-122"/>
              </a:rPr>
              <a:t>    抗干扰措施的设</a:t>
            </a:r>
            <a:r>
              <a:rPr sz="1300" spc="30" dirty="0">
                <a:solidFill>
                  <a:schemeClr val="dk1"/>
                </a:solidFill>
                <a:latin typeface="微软雅黑" panose="020B0503020204020204" charset="-122"/>
                <a:ea typeface="微软雅黑" panose="020B0503020204020204" charset="-122"/>
                <a:cs typeface="微软雅黑" panose="020B0503020204020204" charset="-122"/>
              </a:rPr>
              <a:t>计</a:t>
            </a:r>
            <a:endParaRPr lang="en-US" altLang="en-US" sz="13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88"/>
          <p:cNvSpPr/>
          <p:nvPr>
            <p:custDataLst>
              <p:tags r:id="rId9"/>
            </p:custDataLst>
          </p:nvPr>
        </p:nvSpPr>
        <p:spPr>
          <a:xfrm>
            <a:off x="-1905" y="57785"/>
            <a:ext cx="6111240" cy="259715"/>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1" name="textbox 189"/>
          <p:cNvSpPr/>
          <p:nvPr>
            <p:custDataLst>
              <p:tags r:id="rId10"/>
            </p:custDataLst>
          </p:nvPr>
        </p:nvSpPr>
        <p:spPr>
          <a:xfrm>
            <a:off x="138240" y="1308174"/>
            <a:ext cx="2348229" cy="193039"/>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11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5</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供电系统的抗干扰设计</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90"/>
          <p:cNvSpPr/>
          <p:nvPr>
            <p:custDataLst>
              <p:tags r:id="rId11"/>
            </p:custDataLst>
          </p:nvPr>
        </p:nvSpPr>
        <p:spPr>
          <a:xfrm>
            <a:off x="1312354" y="6321420"/>
            <a:ext cx="2168029" cy="478593"/>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11</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25</a:t>
            </a:r>
            <a:r>
              <a:rPr sz="1000" spc="30" dirty="0">
                <a:solidFill>
                  <a:schemeClr val="dk1"/>
                </a:solidFill>
                <a:latin typeface="微软雅黑" panose="020B0503020204020204" charset="-122"/>
                <a:ea typeface="微软雅黑" panose="020B0503020204020204" charset="-122"/>
                <a:cs typeface="微软雅黑" panose="020B0503020204020204" charset="-122"/>
              </a:rPr>
              <a:t>    电源分组供</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的原理</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94"/>
          <p:cNvSpPr/>
          <p:nvPr/>
        </p:nvSpPr>
        <p:spPr>
          <a:xfrm>
            <a:off x="10256" y="417318"/>
            <a:ext cx="12105544" cy="295084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pPr>
            <a:r>
              <a:rPr sz="1100" b="1" spc="10" dirty="0">
                <a:solidFill>
                  <a:srgbClr val="000000"/>
                </a:solidFill>
                <a:latin typeface="微软雅黑" panose="020B0503020204020204" charset="-122"/>
                <a:ea typeface="微软雅黑" panose="020B0503020204020204" charset="-122"/>
                <a:cs typeface="微软雅黑" panose="020B0503020204020204" charset="-122"/>
              </a:rPr>
              <a:t>4</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 采用噪声滤波器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4160" algn="l" rtl="0" eaLnBrk="0">
              <a:lnSpc>
                <a:spcPct val="119000"/>
              </a:lnSpc>
              <a:spcBef>
                <a:spcPts val="53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采用噪声滤波器不仅能有效抑制外部干扰和内部干扰，更能有效地抑制交流伺服</a:t>
            </a:r>
            <a:r>
              <a:rPr sz="1100" spc="30" dirty="0">
                <a:solidFill>
                  <a:srgbClr val="000000"/>
                </a:solidFill>
                <a:latin typeface="微软雅黑" panose="020B0503020204020204" charset="-122"/>
                <a:ea typeface="微软雅黑" panose="020B0503020204020204" charset="-122"/>
                <a:cs typeface="微软雅黑" panose="020B0503020204020204" charset="-122"/>
              </a:rPr>
              <a:t>驱</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40" dirty="0">
                <a:solidFill>
                  <a:srgbClr val="000000"/>
                </a:solidFill>
                <a:latin typeface="微软雅黑" panose="020B0503020204020204" charset="-122"/>
                <a:ea typeface="微软雅黑" panose="020B0503020204020204" charset="-122"/>
                <a:cs typeface="微软雅黑" panose="020B0503020204020204" charset="-122"/>
              </a:rPr>
              <a:t>动器对其他设备的干扰</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0"/>
              </a:lnSpc>
              <a:spcBef>
                <a:spcPts val="625"/>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5</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采用隔离变压器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80670" algn="l" rtl="0" eaLnBrk="0">
              <a:lnSpc>
                <a:spcPct val="129000"/>
              </a:lnSpc>
              <a:spcBef>
                <a:spcPts val="51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由于高频噪声不是通过变压器的初级线圈和次级线圈的互感耦合传递的，而</a:t>
            </a:r>
            <a:r>
              <a:rPr sz="1100" spc="30" dirty="0">
                <a:solidFill>
                  <a:srgbClr val="000000"/>
                </a:solidFill>
                <a:latin typeface="微软雅黑" panose="020B0503020204020204" charset="-122"/>
                <a:ea typeface="微软雅黑" panose="020B0503020204020204" charset="-122"/>
                <a:cs typeface="微软雅黑" panose="020B0503020204020204" charset="-122"/>
              </a:rPr>
              <a:t>是</a:t>
            </a:r>
            <a:r>
              <a:rPr sz="1100" spc="0" dirty="0">
                <a:solidFill>
                  <a:srgbClr val="000000"/>
                </a:solidFill>
                <a:latin typeface="微软雅黑" panose="020B0503020204020204" charset="-122"/>
                <a:ea typeface="微软雅黑" panose="020B0503020204020204" charset="-122"/>
                <a:cs typeface="微软雅黑" panose="020B0503020204020204" charset="-122"/>
              </a:rPr>
              <a:t>靠初 </a:t>
            </a:r>
            <a:r>
              <a:rPr sz="1100" spc="60" dirty="0">
                <a:solidFill>
                  <a:srgbClr val="000000"/>
                </a:solidFill>
                <a:latin typeface="微软雅黑" panose="020B0503020204020204" charset="-122"/>
                <a:ea typeface="微软雅黑" panose="020B0503020204020204" charset="-122"/>
                <a:cs typeface="微软雅黑" panose="020B0503020204020204" charset="-122"/>
              </a:rPr>
              <a:t>级线圈和次级线圈的寄生电容耦合传递的，因此将隔离变压器的初级线圈和次级线圈</a:t>
            </a:r>
            <a:r>
              <a:rPr sz="1100" spc="0" dirty="0">
                <a:solidFill>
                  <a:srgbClr val="000000"/>
                </a:solidFill>
                <a:latin typeface="微软雅黑" panose="020B0503020204020204" charset="-122"/>
                <a:ea typeface="微软雅黑" panose="020B0503020204020204" charset="-122"/>
                <a:cs typeface="微软雅黑" panose="020B0503020204020204" charset="-122"/>
              </a:rPr>
              <a:t>之 </a:t>
            </a:r>
            <a:r>
              <a:rPr sz="1100" spc="20" dirty="0">
                <a:solidFill>
                  <a:srgbClr val="000000"/>
                </a:solidFill>
                <a:latin typeface="微软雅黑" panose="020B0503020204020204" charset="-122"/>
                <a:ea typeface="微软雅黑" panose="020B0503020204020204" charset="-122"/>
                <a:cs typeface="微软雅黑" panose="020B0503020204020204" charset="-122"/>
              </a:rPr>
              <a:t>间均用屏蔽层隔离，可以减少变压器的分布电容，提高抵抗共模干扰</a:t>
            </a:r>
            <a:r>
              <a:rPr sz="1100" spc="1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能力。</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640"/>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6</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spc="20" dirty="0">
                <a:solidFill>
                  <a:srgbClr val="000000"/>
                </a:solidFill>
                <a:latin typeface="微软雅黑" panose="020B0503020204020204" charset="-122"/>
                <a:ea typeface="微软雅黑" panose="020B0503020204020204" charset="-122"/>
                <a:cs typeface="微软雅黑" panose="020B0503020204020204" charset="-122"/>
              </a:rPr>
              <a:t>  采用抗干扰性能较</a:t>
            </a:r>
            <a:r>
              <a:rPr sz="1100" spc="0" dirty="0">
                <a:solidFill>
                  <a:srgbClr val="000000"/>
                </a:solidFill>
                <a:latin typeface="微软雅黑" panose="020B0503020204020204" charset="-122"/>
                <a:ea typeface="微软雅黑" panose="020B0503020204020204" charset="-122"/>
                <a:cs typeface="微软雅黑" panose="020B0503020204020204" charset="-122"/>
              </a:rPr>
              <a:t>高的电源</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9000"/>
              </a:lnSpc>
              <a:spcBef>
                <a:spcPts val="510"/>
              </a:spcBef>
            </a:pPr>
            <a:r>
              <a:rPr sz="1100" spc="70" dirty="0">
                <a:solidFill>
                  <a:srgbClr val="000000"/>
                </a:solidFill>
                <a:latin typeface="微软雅黑" panose="020B0503020204020204" charset="-122"/>
                <a:ea typeface="微软雅黑" panose="020B0503020204020204" charset="-122"/>
                <a:cs typeface="微软雅黑" panose="020B0503020204020204" charset="-122"/>
              </a:rPr>
              <a:t>采用抗干扰性能较高的电源抵抗随机干扰非常有效。 它能把高尖峰的扰动电压脉</a:t>
            </a:r>
            <a:r>
              <a:rPr sz="1100" spc="30" dirty="0">
                <a:solidFill>
                  <a:srgbClr val="000000"/>
                </a:solidFill>
                <a:latin typeface="微软雅黑" panose="020B0503020204020204" charset="-122"/>
                <a:ea typeface="微软雅黑" panose="020B0503020204020204" charset="-122"/>
                <a:cs typeface="微软雅黑" panose="020B0503020204020204" charset="-122"/>
              </a:rPr>
              <a:t>冲</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转换成低电压峰值</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电压峰值小于 </a:t>
            </a:r>
            <a:r>
              <a:rPr sz="1100" b="1" spc="0" dirty="0">
                <a:solidFill>
                  <a:srgbClr val="000000"/>
                </a:solidFill>
                <a:latin typeface="微软雅黑" panose="020B0503020204020204" charset="-122"/>
                <a:ea typeface="微软雅黑" panose="020B0503020204020204" charset="-122"/>
                <a:cs typeface="微软雅黑" panose="020B0503020204020204" charset="-122"/>
              </a:rPr>
              <a:t>TTL</a:t>
            </a:r>
            <a:r>
              <a:rPr sz="1100" spc="30" dirty="0">
                <a:solidFill>
                  <a:srgbClr val="000000"/>
                </a:solidFill>
                <a:latin typeface="微软雅黑" panose="020B0503020204020204" charset="-122"/>
                <a:ea typeface="微软雅黑" panose="020B0503020204020204" charset="-122"/>
                <a:cs typeface="微软雅黑" panose="020B0503020204020204" charset="-122"/>
              </a:rPr>
              <a:t> 电平</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的电压，但干扰脉冲的能量不变，从而</a:t>
            </a:r>
            <a:r>
              <a:rPr sz="1100" spc="10" dirty="0">
                <a:solidFill>
                  <a:srgbClr val="000000"/>
                </a:solidFill>
                <a:latin typeface="微软雅黑" panose="020B0503020204020204" charset="-122"/>
                <a:ea typeface="微软雅黑" panose="020B0503020204020204" charset="-122"/>
                <a:cs typeface="微软雅黑" panose="020B0503020204020204" charset="-122"/>
              </a:rPr>
              <a:t>可</a:t>
            </a:r>
            <a:r>
              <a:rPr sz="1100" spc="0" dirty="0">
                <a:solidFill>
                  <a:srgbClr val="000000"/>
                </a:solidFill>
                <a:latin typeface="微软雅黑" panose="020B0503020204020204" charset="-122"/>
                <a:ea typeface="微软雅黑" panose="020B0503020204020204" charset="-122"/>
                <a:cs typeface="微软雅黑" panose="020B0503020204020204" charset="-122"/>
              </a:rPr>
              <a:t>以 </a:t>
            </a:r>
            <a:r>
              <a:rPr sz="1100" spc="50" dirty="0">
                <a:solidFill>
                  <a:srgbClr val="000000"/>
                </a:solidFill>
                <a:latin typeface="微软雅黑" panose="020B0503020204020204" charset="-122"/>
                <a:ea typeface="微软雅黑" panose="020B0503020204020204" charset="-122"/>
                <a:cs typeface="微软雅黑" panose="020B0503020204020204" charset="-122"/>
              </a:rPr>
              <a:t>提高传感器、仪器仪表的抗干扰能力</a:t>
            </a:r>
            <a:r>
              <a:rPr sz="1100" b="1" spc="50" dirty="0">
                <a:solidFill>
                  <a:srgbClr val="000000"/>
                </a:solidFill>
                <a:latin typeface="微软雅黑" panose="020B0503020204020204" charset="-122"/>
                <a:ea typeface="微软雅黑" panose="020B0503020204020204" charset="-122"/>
                <a:cs typeface="微软雅黑" panose="020B0503020204020204" charset="-122"/>
              </a:rPr>
              <a:t>(</a:t>
            </a:r>
            <a:r>
              <a:rPr sz="1100" spc="50" dirty="0">
                <a:solidFill>
                  <a:srgbClr val="000000"/>
                </a:solidFill>
                <a:latin typeface="微软雅黑" panose="020B0503020204020204" charset="-122"/>
                <a:ea typeface="微软雅黑" panose="020B0503020204020204" charset="-122"/>
                <a:cs typeface="微软雅黑" panose="020B0503020204020204" charset="-122"/>
              </a:rPr>
              <a:t> 如利用频谱均衡法设计的抗干扰电</a:t>
            </a:r>
            <a:r>
              <a:rPr sz="1100" spc="0" dirty="0">
                <a:solidFill>
                  <a:srgbClr val="000000"/>
                </a:solidFill>
                <a:latin typeface="微软雅黑" panose="020B0503020204020204" charset="-122"/>
                <a:ea typeface="微软雅黑" panose="020B0503020204020204" charset="-122"/>
                <a:cs typeface="微软雅黑" panose="020B0503020204020204" charset="-122"/>
              </a:rPr>
              <a:t>源</a:t>
            </a:r>
            <a:r>
              <a:rPr sz="1100" b="1" spc="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765" algn="l" rtl="0" eaLnBrk="0">
              <a:lnSpc>
                <a:spcPct val="92000"/>
              </a:lnSpc>
              <a:spcBef>
                <a:spcPts val="0"/>
              </a:spcBef>
            </a:pPr>
            <a:r>
              <a:rPr sz="1400" b="1" spc="20" dirty="0">
                <a:solidFill>
                  <a:srgbClr val="000000"/>
                </a:solidFill>
                <a:latin typeface="微软雅黑" panose="020B0503020204020204" charset="-122"/>
                <a:ea typeface="微软雅黑" panose="020B0503020204020204" charset="-122"/>
                <a:cs typeface="微软雅黑" panose="020B0503020204020204" charset="-122"/>
              </a:rPr>
              <a:t>11</a:t>
            </a:r>
            <a:r>
              <a:rPr sz="1400" spc="20" dirty="0">
                <a:solidFill>
                  <a:srgbClr val="000000"/>
                </a:solidFill>
                <a:latin typeface="微软雅黑" panose="020B0503020204020204" charset="-122"/>
                <a:ea typeface="微软雅黑" panose="020B0503020204020204" charset="-122"/>
                <a:cs typeface="微软雅黑" panose="020B0503020204020204" charset="-122"/>
              </a:rPr>
              <a:t> </a:t>
            </a:r>
            <a:r>
              <a:rPr sz="1400" b="1" spc="20" dirty="0">
                <a:solidFill>
                  <a:srgbClr val="000000"/>
                </a:solidFill>
                <a:latin typeface="微软雅黑" panose="020B0503020204020204" charset="-122"/>
                <a:ea typeface="微软雅黑" panose="020B0503020204020204" charset="-122"/>
                <a:cs typeface="微软雅黑" panose="020B0503020204020204" charset="-122"/>
              </a:rPr>
              <a:t>.</a:t>
            </a:r>
            <a:r>
              <a:rPr sz="1400" spc="20" dirty="0">
                <a:solidFill>
                  <a:srgbClr val="000000"/>
                </a:solidFill>
                <a:latin typeface="微软雅黑" panose="020B0503020204020204" charset="-122"/>
                <a:ea typeface="微软雅黑" panose="020B0503020204020204" charset="-122"/>
                <a:cs typeface="微软雅黑" panose="020B0503020204020204" charset="-122"/>
              </a:rPr>
              <a:t> </a:t>
            </a:r>
            <a:r>
              <a:rPr sz="1400" b="1" spc="20" dirty="0">
                <a:solidFill>
                  <a:srgbClr val="000000"/>
                </a:solidFill>
                <a:latin typeface="微软雅黑" panose="020B0503020204020204" charset="-122"/>
                <a:ea typeface="微软雅黑" panose="020B0503020204020204" charset="-122"/>
                <a:cs typeface="微软雅黑" panose="020B0503020204020204" charset="-122"/>
              </a:rPr>
              <a:t>5</a:t>
            </a:r>
            <a:r>
              <a:rPr sz="14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b="1" spc="20" dirty="0">
                <a:solidFill>
                  <a:srgbClr val="000000"/>
                </a:solidFill>
                <a:latin typeface="微软雅黑" panose="020B0503020204020204" charset="-122"/>
                <a:ea typeface="微软雅黑" panose="020B0503020204020204" charset="-122"/>
                <a:cs typeface="微软雅黑" panose="020B0503020204020204" charset="-122"/>
              </a:rPr>
              <a:t>.</a:t>
            </a:r>
            <a:r>
              <a:rPr sz="1400" spc="20" dirty="0">
                <a:solidFill>
                  <a:srgbClr val="000000"/>
                </a:solidFill>
                <a:latin typeface="微软雅黑" panose="020B0503020204020204" charset="-122"/>
                <a:ea typeface="微软雅黑" panose="020B0503020204020204" charset="-122"/>
                <a:cs typeface="微软雅黑" panose="020B0503020204020204" charset="-122"/>
              </a:rPr>
              <a:t> </a:t>
            </a:r>
            <a:r>
              <a:rPr sz="1400" b="1" spc="20" dirty="0">
                <a:solidFill>
                  <a:srgbClr val="000000"/>
                </a:solidFill>
                <a:latin typeface="微软雅黑" panose="020B0503020204020204" charset="-122"/>
                <a:ea typeface="微软雅黑" panose="020B0503020204020204" charset="-122"/>
                <a:cs typeface="微软雅黑" panose="020B0503020204020204" charset="-122"/>
              </a:rPr>
              <a:t>2</a:t>
            </a:r>
            <a:r>
              <a:rPr sz="1400" spc="20" dirty="0">
                <a:solidFill>
                  <a:srgbClr val="000000"/>
                </a:solidFill>
                <a:latin typeface="微软雅黑" panose="020B0503020204020204" charset="-122"/>
                <a:ea typeface="微软雅黑" panose="020B0503020204020204" charset="-122"/>
                <a:cs typeface="微软雅黑" panose="020B0503020204020204" charset="-122"/>
              </a:rPr>
              <a:t>    信号传输通道的抗干</a:t>
            </a:r>
            <a:r>
              <a:rPr sz="1400" spc="0" dirty="0">
                <a:solidFill>
                  <a:srgbClr val="000000"/>
                </a:solidFill>
                <a:latin typeface="微软雅黑" panose="020B0503020204020204" charset="-122"/>
                <a:ea typeface="微软雅黑" panose="020B0503020204020204" charset="-122"/>
                <a:cs typeface="微软雅黑" panose="020B0503020204020204" charset="-122"/>
              </a:rPr>
              <a:t>扰措施</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95"/>
          <p:cNvSpPr/>
          <p:nvPr>
            <p:custDataLst>
              <p:tags r:id="rId5"/>
            </p:custDataLst>
          </p:nvPr>
        </p:nvSpPr>
        <p:spPr>
          <a:xfrm>
            <a:off x="20512" y="2781088"/>
            <a:ext cx="12171488" cy="272478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5750" algn="l" rtl="0" eaLnBrk="0">
              <a:lnSpc>
                <a:spcPts val="1305"/>
              </a:lnSpc>
            </a:pPr>
            <a:r>
              <a:rPr sz="1100" b="1" spc="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  光电耦合隔离措施</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9000"/>
              </a:lnSpc>
              <a:spcBef>
                <a:spcPts val="505"/>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在长距离传输过程中，采用光电耦合器，可以切断控制系统的输入通道、</a:t>
            </a:r>
            <a:r>
              <a:rPr sz="1100" spc="30" dirty="0">
                <a:solidFill>
                  <a:schemeClr val="dk1"/>
                </a:solidFill>
                <a:latin typeface="微软雅黑" panose="020B0503020204020204" charset="-122"/>
                <a:ea typeface="微软雅黑" panose="020B0503020204020204" charset="-122"/>
                <a:cs typeface="微软雅黑" panose="020B0503020204020204" charset="-122"/>
              </a:rPr>
              <a:t>输</a:t>
            </a:r>
            <a:r>
              <a:rPr sz="1100" spc="0" dirty="0">
                <a:solidFill>
                  <a:schemeClr val="dk1"/>
                </a:solidFill>
                <a:latin typeface="微软雅黑" panose="020B0503020204020204" charset="-122"/>
                <a:ea typeface="微软雅黑" panose="020B0503020204020204" charset="-122"/>
                <a:cs typeface="微软雅黑" panose="020B0503020204020204" charset="-122"/>
              </a:rPr>
              <a:t>出通道 </a:t>
            </a:r>
            <a:r>
              <a:rPr sz="1100" spc="70" dirty="0">
                <a:solidFill>
                  <a:schemeClr val="dk1"/>
                </a:solidFill>
                <a:latin typeface="微软雅黑" panose="020B0503020204020204" charset="-122"/>
                <a:ea typeface="微软雅黑" panose="020B0503020204020204" charset="-122"/>
                <a:cs typeface="微软雅黑" panose="020B0503020204020204" charset="-122"/>
              </a:rPr>
              <a:t>与伺服驱动器的输入通道、输出通道电路之间的联系。 光电耦合隔离的主要优点是</a:t>
            </a:r>
            <a:r>
              <a:rPr sz="1100" spc="50" dirty="0">
                <a:solidFill>
                  <a:schemeClr val="dk1"/>
                </a:solidFill>
                <a:latin typeface="微软雅黑" panose="020B0503020204020204" charset="-122"/>
                <a:ea typeface="微软雅黑" panose="020B0503020204020204" charset="-122"/>
                <a:cs typeface="微软雅黑" panose="020B0503020204020204" charset="-122"/>
              </a:rPr>
              <a:t>能</a:t>
            </a:r>
            <a:r>
              <a:rPr sz="1100" spc="0" dirty="0">
                <a:solidFill>
                  <a:schemeClr val="dk1"/>
                </a:solidFill>
                <a:latin typeface="微软雅黑" panose="020B0503020204020204" charset="-122"/>
                <a:ea typeface="微软雅黑" panose="020B0503020204020204" charset="-122"/>
                <a:cs typeface="微软雅黑" panose="020B0503020204020204" charset="-122"/>
              </a:rPr>
              <a:t>有 </a:t>
            </a:r>
            <a:r>
              <a:rPr sz="1100" spc="40" dirty="0">
                <a:solidFill>
                  <a:schemeClr val="dk1"/>
                </a:solidFill>
                <a:latin typeface="微软雅黑" panose="020B0503020204020204" charset="-122"/>
                <a:ea typeface="微软雅黑" panose="020B0503020204020204" charset="-122"/>
                <a:cs typeface="微软雅黑" panose="020B0503020204020204" charset="-122"/>
              </a:rPr>
              <a:t>效地抑制电网尖峰脉冲及各种噪声的干扰，使信号传输过程的</a:t>
            </a:r>
            <a:r>
              <a:rPr sz="1100" spc="10" dirty="0">
                <a:solidFill>
                  <a:schemeClr val="dk1"/>
                </a:solidFill>
                <a:latin typeface="微软雅黑" panose="020B0503020204020204" charset="-122"/>
                <a:ea typeface="微软雅黑" panose="020B0503020204020204" charset="-122"/>
                <a:cs typeface="微软雅黑" panose="020B0503020204020204" charset="-122"/>
              </a:rPr>
              <a:t>信</a:t>
            </a:r>
            <a:r>
              <a:rPr sz="1100" spc="0" dirty="0">
                <a:solidFill>
                  <a:schemeClr val="dk1"/>
                </a:solidFill>
                <a:latin typeface="微软雅黑" panose="020B0503020204020204" charset="-122"/>
                <a:ea typeface="微软雅黑" panose="020B0503020204020204" charset="-122"/>
                <a:cs typeface="微软雅黑" panose="020B0503020204020204" charset="-122"/>
              </a:rPr>
              <a:t>噪比大大提高。</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635"/>
              </a:spcBef>
            </a:pPr>
            <a:r>
              <a:rPr sz="1100" b="1" spc="20" dirty="0">
                <a:solidFill>
                  <a:schemeClr val="dk1"/>
                </a:solidFill>
                <a:latin typeface="微软雅黑" panose="020B0503020204020204" charset="-122"/>
                <a:ea typeface="微软雅黑" panose="020B0503020204020204" charset="-122"/>
                <a:cs typeface="微软雅黑" panose="020B0503020204020204" charset="-122"/>
              </a:rPr>
              <a:t>2</a:t>
            </a:r>
            <a:r>
              <a:rPr sz="1100" spc="20" dirty="0">
                <a:solidFill>
                  <a:schemeClr val="dk1"/>
                </a:solidFill>
                <a:latin typeface="微软雅黑" panose="020B0503020204020204" charset="-122"/>
                <a:ea typeface="微软雅黑" panose="020B0503020204020204" charset="-122"/>
                <a:cs typeface="微软雅黑" panose="020B0503020204020204" charset="-122"/>
              </a:rPr>
              <a:t> </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  双绞屏蔽线长</a:t>
            </a:r>
            <a:r>
              <a:rPr sz="1100" spc="10" dirty="0">
                <a:solidFill>
                  <a:schemeClr val="dk1"/>
                </a:solidFill>
                <a:latin typeface="微软雅黑" panose="020B0503020204020204" charset="-122"/>
                <a:ea typeface="微软雅黑" panose="020B0503020204020204" charset="-122"/>
                <a:cs typeface="微软雅黑" panose="020B0503020204020204" charset="-122"/>
              </a:rPr>
              <a:t>线</a:t>
            </a:r>
            <a:r>
              <a:rPr sz="1100" spc="0" dirty="0">
                <a:solidFill>
                  <a:schemeClr val="dk1"/>
                </a:solidFill>
                <a:latin typeface="微软雅黑" panose="020B0503020204020204" charset="-122"/>
                <a:ea typeface="微软雅黑" panose="020B0503020204020204" charset="-122"/>
                <a:cs typeface="微软雅黑" panose="020B0503020204020204" charset="-122"/>
              </a:rPr>
              <a:t>传输措施</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36000"/>
              </a:lnSpc>
              <a:spcBef>
                <a:spcPts val="52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信号在传输过程中会受到电场、磁场和接地电阻等因素的干扰，采用接地屏蔽线</a:t>
            </a:r>
            <a:r>
              <a:rPr sz="1100" spc="30" dirty="0">
                <a:solidFill>
                  <a:schemeClr val="dk1"/>
                </a:solidFill>
                <a:latin typeface="微软雅黑" panose="020B0503020204020204" charset="-122"/>
                <a:ea typeface="微软雅黑" panose="020B0503020204020204" charset="-122"/>
                <a:cs typeface="微软雅黑" panose="020B0503020204020204" charset="-122"/>
              </a:rPr>
              <a:t>可</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40" dirty="0">
                <a:solidFill>
                  <a:schemeClr val="dk1"/>
                </a:solidFill>
                <a:latin typeface="微软雅黑" panose="020B0503020204020204" charset="-122"/>
                <a:ea typeface="微软雅黑" panose="020B0503020204020204" charset="-122"/>
                <a:cs typeface="微软雅黑" panose="020B0503020204020204" charset="-122"/>
              </a:rPr>
              <a:t>以减小电场的干扰。 而双绞线与同轴电缆相比，虽然频带较窄，但</a:t>
            </a:r>
            <a:r>
              <a:rPr sz="1100" spc="30" dirty="0">
                <a:solidFill>
                  <a:schemeClr val="dk1"/>
                </a:solidFill>
                <a:latin typeface="微软雅黑" panose="020B0503020204020204" charset="-122"/>
                <a:ea typeface="微软雅黑" panose="020B0503020204020204" charset="-122"/>
                <a:cs typeface="微软雅黑" panose="020B0503020204020204" charset="-122"/>
              </a:rPr>
              <a:t>阻</a:t>
            </a:r>
            <a:r>
              <a:rPr sz="1100" spc="0" dirty="0">
                <a:solidFill>
                  <a:schemeClr val="dk1"/>
                </a:solidFill>
                <a:latin typeface="微软雅黑" panose="020B0503020204020204" charset="-122"/>
                <a:ea typeface="微软雅黑" panose="020B0503020204020204" charset="-122"/>
                <a:cs typeface="微软雅黑" panose="020B0503020204020204" charset="-122"/>
              </a:rPr>
              <a:t>抗高，抗共模噪声 </a:t>
            </a:r>
            <a:r>
              <a:rPr sz="1100" spc="50" dirty="0">
                <a:solidFill>
                  <a:schemeClr val="dk1"/>
                </a:solidFill>
                <a:latin typeface="微软雅黑" panose="020B0503020204020204" charset="-122"/>
                <a:ea typeface="微软雅黑" panose="020B0503020204020204" charset="-122"/>
                <a:cs typeface="微软雅黑" panose="020B0503020204020204" charset="-122"/>
              </a:rPr>
              <a:t>能力强，能使各个小环节中电磁感应产生的干扰相互抵消。 另外，在长</a:t>
            </a:r>
            <a:r>
              <a:rPr sz="1100" spc="0" dirty="0">
                <a:solidFill>
                  <a:schemeClr val="dk1"/>
                </a:solidFill>
                <a:latin typeface="微软雅黑" panose="020B0503020204020204" charset="-122"/>
                <a:ea typeface="微软雅黑" panose="020B0503020204020204" charset="-122"/>
                <a:cs typeface="微软雅黑" panose="020B0503020204020204" charset="-122"/>
              </a:rPr>
              <a:t>距离传输过程中 </a:t>
            </a:r>
            <a:r>
              <a:rPr sz="1100" spc="60" dirty="0">
                <a:solidFill>
                  <a:schemeClr val="dk1"/>
                </a:solidFill>
                <a:latin typeface="微软雅黑" panose="020B0503020204020204" charset="-122"/>
                <a:ea typeface="微软雅黑" panose="020B0503020204020204" charset="-122"/>
                <a:cs typeface="微软雅黑" panose="020B0503020204020204" charset="-122"/>
              </a:rPr>
              <a:t>一般采用差分信号传输，可提高抗干扰性能。 采用双绞屏蔽线长线传输可以有</a:t>
            </a:r>
            <a:r>
              <a:rPr sz="1100" spc="0" dirty="0">
                <a:solidFill>
                  <a:schemeClr val="dk1"/>
                </a:solidFill>
                <a:latin typeface="微软雅黑" panose="020B0503020204020204" charset="-122"/>
                <a:ea typeface="微软雅黑" panose="020B0503020204020204" charset="-122"/>
                <a:cs typeface="微软雅黑" panose="020B0503020204020204" charset="-122"/>
              </a:rPr>
              <a:t>效地抑制 </a:t>
            </a:r>
            <a:r>
              <a:rPr sz="1100" spc="40" dirty="0">
                <a:solidFill>
                  <a:schemeClr val="dk1"/>
                </a:solidFill>
                <a:latin typeface="微软雅黑" panose="020B0503020204020204" charset="-122"/>
                <a:ea typeface="微软雅黑" panose="020B0503020204020204" charset="-122"/>
                <a:cs typeface="微软雅黑" panose="020B0503020204020204" charset="-122"/>
              </a:rPr>
              <a:t>多种干扰现象</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5400" algn="l" rtl="0" eaLnBrk="0">
              <a:lnSpc>
                <a:spcPct val="93000"/>
              </a:lnSpc>
            </a:pPr>
            <a:r>
              <a:rPr sz="1600" b="1" spc="10" dirty="0">
                <a:solidFill>
                  <a:schemeClr val="dk1"/>
                </a:solidFill>
                <a:latin typeface="微软雅黑" panose="020B0503020204020204" charset="-122"/>
                <a:ea typeface="微软雅黑" panose="020B0503020204020204" charset="-122"/>
                <a:cs typeface="微软雅黑" panose="020B0503020204020204" charset="-122"/>
              </a:rPr>
              <a:t>11</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b="1" spc="10" dirty="0">
                <a:solidFill>
                  <a:schemeClr val="dk1"/>
                </a:solidFill>
                <a:latin typeface="微软雅黑" panose="020B0503020204020204" charset="-122"/>
                <a:ea typeface="微软雅黑" panose="020B0503020204020204" charset="-122"/>
                <a:cs typeface="微软雅黑" panose="020B0503020204020204" charset="-122"/>
              </a:rPr>
              <a:t>.</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b="1" spc="10" dirty="0">
                <a:solidFill>
                  <a:schemeClr val="dk1"/>
                </a:solidFill>
                <a:latin typeface="微软雅黑" panose="020B0503020204020204" charset="-122"/>
                <a:ea typeface="微软雅黑" panose="020B0503020204020204" charset="-122"/>
                <a:cs typeface="微软雅黑" panose="020B0503020204020204" charset="-122"/>
              </a:rPr>
              <a:t>5</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b="1" spc="10" dirty="0">
                <a:solidFill>
                  <a:schemeClr val="dk1"/>
                </a:solidFill>
                <a:latin typeface="微软雅黑" panose="020B0503020204020204" charset="-122"/>
                <a:ea typeface="微软雅黑" panose="020B0503020204020204" charset="-122"/>
                <a:cs typeface="微软雅黑" panose="020B0503020204020204" charset="-122"/>
              </a:rPr>
              <a:t>.</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b="1" spc="10" dirty="0">
                <a:solidFill>
                  <a:schemeClr val="dk1"/>
                </a:solidFill>
                <a:latin typeface="微软雅黑" panose="020B0503020204020204" charset="-122"/>
                <a:ea typeface="微软雅黑" panose="020B0503020204020204" charset="-122"/>
                <a:cs typeface="微软雅黑" panose="020B0503020204020204" charset="-122"/>
              </a:rPr>
              <a:t>3</a:t>
            </a:r>
            <a:r>
              <a:rPr sz="1600" spc="10" dirty="0">
                <a:solidFill>
                  <a:schemeClr val="dk1"/>
                </a:solidFill>
                <a:latin typeface="微软雅黑" panose="020B0503020204020204" charset="-122"/>
                <a:ea typeface="微软雅黑" panose="020B0503020204020204" charset="-122"/>
                <a:cs typeface="微软雅黑" panose="020B0503020204020204" charset="-122"/>
              </a:rPr>
              <a:t>    局部产生误</a:t>
            </a:r>
            <a:r>
              <a:rPr sz="1600" spc="0" dirty="0">
                <a:solidFill>
                  <a:schemeClr val="dk1"/>
                </a:solidFill>
                <a:latin typeface="微软雅黑" panose="020B0503020204020204" charset="-122"/>
                <a:ea typeface="微软雅黑" panose="020B0503020204020204" charset="-122"/>
                <a:cs typeface="微软雅黑" panose="020B0503020204020204" charset="-122"/>
              </a:rPr>
              <a:t>差的消除</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196"/>
          <p:cNvSpPr/>
          <p:nvPr>
            <p:custDataLst>
              <p:tags r:id="rId6"/>
            </p:custDataLst>
          </p:nvPr>
        </p:nvSpPr>
        <p:spPr>
          <a:xfrm>
            <a:off x="-35176" y="5113021"/>
            <a:ext cx="12150976" cy="1744979"/>
          </a:xfrm>
          <a:prstGeom prst="rect">
            <a:avLst/>
          </a:prstGeom>
        </p:spPr>
        <p:txBody>
          <a:bodyPr vert="horz" wrap="square" lIns="0" tIns="0" rIns="0" bIns="0"/>
          <a:lstStyle/>
          <a:p>
            <a:pPr algn="l" rtl="0" eaLnBrk="0">
              <a:lnSpc>
                <a:spcPct val="89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8000"/>
              </a:lnSpc>
            </a:pPr>
            <a:r>
              <a:rPr sz="1100" b="1" spc="30" dirty="0">
                <a:solidFill>
                  <a:schemeClr val="dk1"/>
                </a:solidFill>
                <a:latin typeface="微软雅黑" panose="020B0503020204020204" charset="-122"/>
                <a:ea typeface="微软雅黑" panose="020B0503020204020204" charset="-122"/>
                <a:cs typeface="微软雅黑" panose="020B0503020204020204" charset="-122"/>
              </a:rPr>
              <a:t>(1)</a:t>
            </a:r>
            <a:r>
              <a:rPr sz="1100" spc="30" dirty="0">
                <a:solidFill>
                  <a:schemeClr val="dk1"/>
                </a:solidFill>
                <a:latin typeface="微软雅黑" panose="020B0503020204020204" charset="-122"/>
                <a:ea typeface="微软雅黑" panose="020B0503020204020204" charset="-122"/>
                <a:cs typeface="微软雅黑" panose="020B0503020204020204" charset="-122"/>
              </a:rPr>
              <a:t> 在低电平测量中，对于信号电路中所使用的材料必须进行质量控制，由于简</a:t>
            </a:r>
            <a:r>
              <a:rPr sz="1100" spc="0" dirty="0">
                <a:solidFill>
                  <a:schemeClr val="dk1"/>
                </a:solidFill>
                <a:latin typeface="微软雅黑" panose="020B0503020204020204" charset="-122"/>
                <a:ea typeface="微软雅黑" panose="020B0503020204020204" charset="-122"/>
                <a:cs typeface="微软雅黑" panose="020B0503020204020204" charset="-122"/>
              </a:rPr>
              <a:t>单电 </a:t>
            </a:r>
            <a:r>
              <a:rPr sz="1100" spc="60" dirty="0">
                <a:solidFill>
                  <a:schemeClr val="dk1"/>
                </a:solidFill>
                <a:latin typeface="微软雅黑" panose="020B0503020204020204" charset="-122"/>
                <a:ea typeface="微软雅黑" panose="020B0503020204020204" charset="-122"/>
                <a:cs typeface="微软雅黑" panose="020B0503020204020204" charset="-122"/>
              </a:rPr>
              <a:t>路中的焊锡、导线以及接线柱等都可能产生热电动势，因此一般应采用热屏蔽、散热</a:t>
            </a:r>
            <a:r>
              <a:rPr sz="1100" spc="10" dirty="0">
                <a:solidFill>
                  <a:schemeClr val="dk1"/>
                </a:solidFill>
                <a:latin typeface="微软雅黑" panose="020B0503020204020204" charset="-122"/>
                <a:ea typeface="微软雅黑" panose="020B0503020204020204" charset="-122"/>
                <a:cs typeface="微软雅黑" panose="020B0503020204020204" charset="-122"/>
              </a:rPr>
              <a:t>器</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50" dirty="0">
                <a:solidFill>
                  <a:schemeClr val="dk1"/>
                </a:solidFill>
                <a:latin typeface="微软雅黑" panose="020B0503020204020204" charset="-122"/>
                <a:ea typeface="微软雅黑" panose="020B0503020204020204" charset="-122"/>
                <a:cs typeface="微软雅黑" panose="020B0503020204020204" charset="-122"/>
              </a:rPr>
              <a:t>等散热方式，并且将元器件尽量沿线排列，或者将大功率电路和小功率电路分</a:t>
            </a:r>
            <a:r>
              <a:rPr sz="1100" spc="30" dirty="0">
                <a:solidFill>
                  <a:schemeClr val="dk1"/>
                </a:solidFill>
                <a:latin typeface="微软雅黑" panose="020B0503020204020204" charset="-122"/>
                <a:ea typeface="微软雅黑" panose="020B0503020204020204" charset="-122"/>
                <a:cs typeface="微软雅黑" panose="020B0503020204020204" charset="-122"/>
              </a:rPr>
              <a:t>开</a:t>
            </a:r>
            <a:r>
              <a:rPr sz="1100" spc="0" dirty="0">
                <a:solidFill>
                  <a:schemeClr val="dk1"/>
                </a:solidFill>
                <a:latin typeface="微软雅黑" panose="020B0503020204020204" charset="-122"/>
                <a:ea typeface="微软雅黑" panose="020B0503020204020204" charset="-122"/>
                <a:cs typeface="微软雅黑" panose="020B0503020204020204" charset="-122"/>
              </a:rPr>
              <a:t>排列的 </a:t>
            </a:r>
            <a:r>
              <a:rPr sz="1100" spc="20" dirty="0">
                <a:solidFill>
                  <a:schemeClr val="dk1"/>
                </a:solidFill>
                <a:latin typeface="微软雅黑" panose="020B0503020204020204" charset="-122"/>
                <a:ea typeface="微软雅黑" panose="020B0503020204020204" charset="-122"/>
                <a:cs typeface="微软雅黑" panose="020B0503020204020204" charset="-122"/>
              </a:rPr>
              <a:t>办法等，使元器件间热梯度减</a:t>
            </a:r>
            <a:r>
              <a:rPr sz="1100" spc="0" dirty="0">
                <a:solidFill>
                  <a:schemeClr val="dk1"/>
                </a:solidFill>
                <a:latin typeface="微软雅黑" panose="020B0503020204020204" charset="-122"/>
                <a:ea typeface="微软雅黑" panose="020B0503020204020204" charset="-122"/>
                <a:cs typeface="微软雅黑" panose="020B0503020204020204" charset="-122"/>
              </a:rPr>
              <a:t>到最小。</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ct val="91000"/>
              </a:lnSpc>
              <a:spcBef>
                <a:spcPts val="520"/>
              </a:spcBef>
            </a:pPr>
            <a:r>
              <a:rPr sz="1100" b="1" spc="40" dirty="0">
                <a:solidFill>
                  <a:schemeClr val="dk1"/>
                </a:solidFill>
                <a:latin typeface="微软雅黑" panose="020B0503020204020204" charset="-122"/>
                <a:ea typeface="微软雅黑" panose="020B0503020204020204" charset="-122"/>
                <a:cs typeface="微软雅黑" panose="020B0503020204020204" charset="-122"/>
              </a:rPr>
              <a:t>(2)</a:t>
            </a:r>
            <a:r>
              <a:rPr sz="1100" spc="40" dirty="0">
                <a:solidFill>
                  <a:schemeClr val="dk1"/>
                </a:solidFill>
                <a:latin typeface="微软雅黑" panose="020B0503020204020204" charset="-122"/>
                <a:ea typeface="微软雅黑" panose="020B0503020204020204" charset="-122"/>
                <a:cs typeface="微软雅黑" panose="020B0503020204020204" charset="-122"/>
              </a:rPr>
              <a:t> 在同一 电路中应尽量采用同一生产厂</a:t>
            </a:r>
            <a:r>
              <a:rPr sz="1100" spc="30" dirty="0">
                <a:solidFill>
                  <a:schemeClr val="dk1"/>
                </a:solidFill>
                <a:latin typeface="微软雅黑" panose="020B0503020204020204" charset="-122"/>
                <a:ea typeface="微软雅黑" panose="020B0503020204020204" charset="-122"/>
                <a:cs typeface="微软雅黑" panose="020B0503020204020204" charset="-122"/>
              </a:rPr>
              <a:t>家</a:t>
            </a:r>
            <a:r>
              <a:rPr sz="1100" spc="0" dirty="0">
                <a:solidFill>
                  <a:schemeClr val="dk1"/>
                </a:solidFill>
                <a:latin typeface="微软雅黑" panose="020B0503020204020204" charset="-122"/>
                <a:ea typeface="微软雅黑" panose="020B0503020204020204" charset="-122"/>
                <a:cs typeface="微软雅黑" panose="020B0503020204020204" charset="-122"/>
              </a:rPr>
              <a:t>生产的导线。</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2860" indent="268605" algn="l" rtl="0" eaLnBrk="0">
              <a:lnSpc>
                <a:spcPct val="146000"/>
              </a:lnSpc>
              <a:spcBef>
                <a:spcPts val="20"/>
              </a:spcBef>
            </a:pPr>
            <a:r>
              <a:rPr sz="1100" b="1" spc="50" dirty="0">
                <a:solidFill>
                  <a:schemeClr val="dk1"/>
                </a:solidFill>
                <a:latin typeface="微软雅黑" panose="020B0503020204020204" charset="-122"/>
                <a:ea typeface="微软雅黑" panose="020B0503020204020204" charset="-122"/>
                <a:cs typeface="微软雅黑" panose="020B0503020204020204" charset="-122"/>
              </a:rPr>
              <a:t>(3)</a:t>
            </a:r>
            <a:r>
              <a:rPr sz="1100" spc="50" dirty="0">
                <a:solidFill>
                  <a:schemeClr val="dk1"/>
                </a:solidFill>
                <a:latin typeface="微软雅黑" panose="020B0503020204020204" charset="-122"/>
                <a:ea typeface="微软雅黑" panose="020B0503020204020204" charset="-122"/>
                <a:cs typeface="微软雅黑" panose="020B0503020204020204" charset="-122"/>
              </a:rPr>
              <a:t> 在低电平放大电路中应尽可能不使用开关、接插件，以达到减</a:t>
            </a:r>
            <a:r>
              <a:rPr sz="1100" spc="0" dirty="0">
                <a:solidFill>
                  <a:schemeClr val="dk1"/>
                </a:solidFill>
                <a:latin typeface="微软雅黑" panose="020B0503020204020204" charset="-122"/>
                <a:ea typeface="微软雅黑" panose="020B0503020204020204" charset="-122"/>
                <a:cs typeface="微软雅黑" panose="020B0503020204020204" charset="-122"/>
              </a:rPr>
              <a:t>少故障、提高精度 </a:t>
            </a:r>
            <a:r>
              <a:rPr sz="1100" spc="1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目的。</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ct val="91000"/>
              </a:lnSpc>
              <a:spcBef>
                <a:spcPts val="5"/>
              </a:spcBef>
            </a:pPr>
            <a:r>
              <a:rPr sz="1100" b="1" spc="40" dirty="0">
                <a:solidFill>
                  <a:schemeClr val="dk1"/>
                </a:solidFill>
                <a:latin typeface="微软雅黑" panose="020B0503020204020204" charset="-122"/>
                <a:ea typeface="微软雅黑" panose="020B0503020204020204" charset="-122"/>
                <a:cs typeface="微软雅黑" panose="020B0503020204020204" charset="-122"/>
              </a:rPr>
              <a:t>(4)</a:t>
            </a:r>
            <a:r>
              <a:rPr sz="1100" spc="40" dirty="0">
                <a:solidFill>
                  <a:schemeClr val="dk1"/>
                </a:solidFill>
                <a:latin typeface="微软雅黑" panose="020B0503020204020204" charset="-122"/>
                <a:ea typeface="微软雅黑" panose="020B0503020204020204" charset="-122"/>
                <a:cs typeface="微软雅黑" panose="020B0503020204020204" charset="-122"/>
              </a:rPr>
              <a:t> 在微伏电平的输入电路中应采用特殊的低温焊锡</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 如 </a:t>
            </a:r>
            <a:r>
              <a:rPr sz="1100" b="1" spc="0" dirty="0">
                <a:solidFill>
                  <a:schemeClr val="dk1"/>
                </a:solidFill>
                <a:latin typeface="微软雅黑" panose="020B0503020204020204" charset="-122"/>
                <a:ea typeface="微软雅黑" panose="020B0503020204020204" charset="-122"/>
                <a:cs typeface="微软雅黑" panose="020B0503020204020204" charset="-122"/>
              </a:rPr>
              <a:t>Kester</a:t>
            </a:r>
            <a:r>
              <a:rPr sz="1100" spc="40" dirty="0">
                <a:solidFill>
                  <a:schemeClr val="dk1"/>
                </a:solidFill>
                <a:latin typeface="微软雅黑" panose="020B0503020204020204" charset="-122"/>
                <a:ea typeface="微软雅黑" panose="020B0503020204020204" charset="-122"/>
                <a:cs typeface="微软雅黑" panose="020B0503020204020204" charset="-122"/>
              </a:rPr>
              <a:t> </a:t>
            </a:r>
            <a:r>
              <a:rPr sz="1100" b="1" spc="40" dirty="0">
                <a:solidFill>
                  <a:schemeClr val="dk1"/>
                </a:solidFill>
                <a:latin typeface="微软雅黑" panose="020B0503020204020204" charset="-122"/>
                <a:ea typeface="微软雅黑" panose="020B0503020204020204" charset="-122"/>
                <a:cs typeface="微软雅黑" panose="020B0503020204020204" charset="-122"/>
              </a:rPr>
              <a:t>1544</a:t>
            </a:r>
            <a:r>
              <a:rPr sz="1100" spc="40" dirty="0">
                <a:solidFill>
                  <a:schemeClr val="dk1"/>
                </a:solidFill>
                <a:latin typeface="微软雅黑" panose="020B0503020204020204" charset="-122"/>
                <a:ea typeface="微软雅黑" panose="020B0503020204020204" charset="-122"/>
                <a:cs typeface="微软雅黑" panose="020B0503020204020204" charset="-122"/>
              </a:rPr>
              <a:t> 型焊锡</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 以</a:t>
            </a:r>
            <a:r>
              <a:rPr sz="1100" spc="20" dirty="0">
                <a:solidFill>
                  <a:schemeClr val="dk1"/>
                </a:solidFill>
                <a:latin typeface="微软雅黑" panose="020B0503020204020204" charset="-122"/>
                <a:ea typeface="微软雅黑" panose="020B0503020204020204" charset="-122"/>
                <a:cs typeface="微软雅黑" panose="020B0503020204020204" charset="-122"/>
              </a:rPr>
              <a:t>消</a:t>
            </a:r>
            <a:r>
              <a:rPr sz="1100" spc="0" dirty="0">
                <a:solidFill>
                  <a:schemeClr val="dk1"/>
                </a:solidFill>
                <a:latin typeface="微软雅黑" panose="020B0503020204020204" charset="-122"/>
                <a:ea typeface="微软雅黑" panose="020B0503020204020204" charset="-122"/>
                <a:cs typeface="微软雅黑" panose="020B0503020204020204" charset="-122"/>
              </a:rPr>
              <a:t>除</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98"/>
          <p:cNvSpPr/>
          <p:nvPr>
            <p:custDataLst>
              <p:tags r:id="rId7"/>
            </p:custDataLst>
          </p:nvPr>
        </p:nvSpPr>
        <p:spPr>
          <a:xfrm>
            <a:off x="163808" y="63058"/>
            <a:ext cx="2617492" cy="194805"/>
          </a:xfrm>
          <a:prstGeom prst="rect">
            <a:avLst/>
          </a:prstGeom>
        </p:spPr>
        <p:txBody>
          <a:bodyPr vert="horz" wrap="square" lIns="0" tIns="0" rIns="0" bIns="0"/>
          <a:lstStyle/>
          <a:p>
            <a:pPr algn="l" rtl="0" eaLnBrk="0">
              <a:lnSpc>
                <a:spcPct val="8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a:t>
            </a:r>
            <a:r>
              <a:rPr sz="1100" b="1" spc="50" dirty="0">
                <a:solidFill>
                  <a:schemeClr val="dk1"/>
                </a:solidFill>
                <a:latin typeface="微软雅黑" panose="020B0503020204020204" charset="-122"/>
                <a:ea typeface="微软雅黑" panose="020B0503020204020204" charset="-122"/>
                <a:cs typeface="微软雅黑" panose="020B0503020204020204" charset="-122"/>
              </a:rPr>
              <a:t>1</a:t>
            </a:r>
            <a:r>
              <a:rPr sz="1100" spc="50" dirty="0">
                <a:solidFill>
                  <a:schemeClr val="dk1"/>
                </a:solidFill>
                <a:latin typeface="微软雅黑" panose="020B0503020204020204" charset="-122"/>
                <a:ea typeface="微软雅黑" panose="020B0503020204020204" charset="-122"/>
                <a:cs typeface="微软雅黑" panose="020B0503020204020204" charset="-122"/>
              </a:rPr>
              <a:t> </a:t>
            </a:r>
            <a:r>
              <a:rPr sz="1100" b="1" spc="50" dirty="0">
                <a:solidFill>
                  <a:schemeClr val="dk1"/>
                </a:solidFill>
                <a:latin typeface="微软雅黑" panose="020B0503020204020204" charset="-122"/>
                <a:ea typeface="微软雅黑" panose="020B0503020204020204" charset="-122"/>
                <a:cs typeface="微软雅黑" panose="020B0503020204020204" charset="-122"/>
              </a:rPr>
              <a:t>1</a:t>
            </a:r>
            <a:r>
              <a:rPr sz="11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sz="1100" spc="30" dirty="0">
                <a:solidFill>
                  <a:schemeClr val="dk1"/>
                </a:solidFill>
                <a:latin typeface="微软雅黑" panose="020B0503020204020204" charset="-122"/>
                <a:ea typeface="微软雅黑" panose="020B0503020204020204" charset="-122"/>
                <a:cs typeface="微软雅黑" panose="020B0503020204020204" charset="-122"/>
              </a:rPr>
              <a:t>抑</a:t>
            </a:r>
            <a:r>
              <a:rPr sz="1100" spc="0" dirty="0">
                <a:solidFill>
                  <a:schemeClr val="dk1"/>
                </a:solidFill>
                <a:latin typeface="微软雅黑" panose="020B0503020204020204" charset="-122"/>
                <a:ea typeface="微软雅黑" panose="020B0503020204020204" charset="-122"/>
                <a:cs typeface="微软雅黑" panose="020B0503020204020204" charset="-122"/>
              </a:rPr>
              <a:t>制技术</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200"/>
          <p:cNvPicPr>
            <a:picLocks noChangeAspect="1"/>
          </p:cNvPicPr>
          <p:nvPr/>
        </p:nvPicPr>
        <p:blipFill>
          <a:blip r:embed="rId8"/>
          <a:stretch>
            <a:fillRect/>
          </a:stretch>
        </p:blipFill>
        <p:spPr>
          <a:xfrm>
            <a:off x="76200" y="4918798"/>
            <a:ext cx="2700070" cy="27114"/>
          </a:xfrm>
          <a:prstGeom prst="rect">
            <a:avLst/>
          </a:prstGeom>
        </p:spPr>
      </p:pic>
    </p:spTree>
    <p:custDataLst>
      <p:tags r:id="rId9"/>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5"/>
          <p:cNvSpPr/>
          <p:nvPr/>
        </p:nvSpPr>
        <p:spPr>
          <a:xfrm>
            <a:off x="1061456" y="1190798"/>
            <a:ext cx="5999743" cy="2483735"/>
          </a:xfrm>
          <a:prstGeom prst="rect">
            <a:avLst/>
          </a:prstGeom>
        </p:spPr>
        <p:txBody>
          <a:bodyPr vert="horz" wrap="square" lIns="0" tIns="0" rIns="0" bIns="0"/>
          <a:lstStyle/>
          <a:p>
            <a:pPr algn="l" rtl="0" eaLnBrk="0">
              <a:lnSpc>
                <a:spcPct val="83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4605" algn="l" rtl="0" eaLnBrk="0">
              <a:lnSpc>
                <a:spcPts val="1310"/>
              </a:lnSpc>
            </a:pPr>
            <a:r>
              <a:rPr sz="1600" spc="10" dirty="0">
                <a:solidFill>
                  <a:srgbClr val="000000"/>
                </a:solidFill>
                <a:latin typeface="微软雅黑" panose="020B0503020204020204" charset="-122"/>
                <a:ea typeface="微软雅黑" panose="020B0503020204020204" charset="-122"/>
                <a:cs typeface="微软雅黑" panose="020B0503020204020204" charset="-122"/>
              </a:rPr>
              <a:t>知识目标 </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spcBef>
                <a:spcPts val="485"/>
              </a:spcBef>
            </a:pPr>
            <a:r>
              <a:rPr sz="1600" spc="20" dirty="0">
                <a:solidFill>
                  <a:srgbClr val="000000"/>
                </a:solidFill>
                <a:latin typeface="微软雅黑" panose="020B0503020204020204" charset="-122"/>
                <a:ea typeface="微软雅黑" panose="020B0503020204020204" charset="-122"/>
                <a:cs typeface="微软雅黑" panose="020B0503020204020204" charset="-122"/>
              </a:rPr>
              <a:t>❶了解干扰的产生和来源 ，</a:t>
            </a:r>
            <a:r>
              <a:rPr sz="1600" spc="20" dirty="0" err="1">
                <a:solidFill>
                  <a:srgbClr val="000000"/>
                </a:solidFill>
                <a:latin typeface="微软雅黑" panose="020B0503020204020204" charset="-122"/>
                <a:ea typeface="微软雅黑" panose="020B0503020204020204" charset="-122"/>
                <a:cs typeface="微软雅黑" panose="020B0503020204020204" charset="-122"/>
              </a:rPr>
              <a:t>不同干扰信</a:t>
            </a:r>
            <a:r>
              <a:rPr sz="1600" spc="10" dirty="0" err="1">
                <a:solidFill>
                  <a:srgbClr val="000000"/>
                </a:solidFill>
                <a:latin typeface="微软雅黑" panose="020B0503020204020204" charset="-122"/>
                <a:ea typeface="微软雅黑" panose="020B0503020204020204" charset="-122"/>
                <a:cs typeface="微软雅黑" panose="020B0503020204020204" charset="-122"/>
              </a:rPr>
              <a:t>号</a:t>
            </a:r>
            <a:r>
              <a:rPr sz="1600" spc="0" dirty="0" err="1">
                <a:solidFill>
                  <a:srgbClr val="000000"/>
                </a:solidFill>
                <a:latin typeface="微软雅黑" panose="020B0503020204020204" charset="-122"/>
                <a:ea typeface="微软雅黑" panose="020B0503020204020204" charset="-122"/>
                <a:cs typeface="微软雅黑" panose="020B0503020204020204" charset="-122"/>
              </a:rPr>
              <a:t>的概念和特点</a:t>
            </a:r>
            <a:r>
              <a:rPr sz="16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sz="16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spcBef>
                <a:spcPts val="485"/>
              </a:spcBef>
            </a:pPr>
            <a:r>
              <a:rPr sz="1600" spc="30" dirty="0">
                <a:solidFill>
                  <a:srgbClr val="000000"/>
                </a:solidFill>
                <a:latin typeface="微软雅黑" panose="020B0503020204020204" charset="-122"/>
                <a:ea typeface="微软雅黑" panose="020B0503020204020204" charset="-122"/>
                <a:cs typeface="微软雅黑" panose="020B0503020204020204" charset="-122"/>
              </a:rPr>
              <a:t>❷掌握抗干扰的各种技术</a:t>
            </a:r>
            <a:r>
              <a:rPr sz="16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25"/>
              </a:lnSpc>
              <a:spcBef>
                <a:spcPts val="530"/>
              </a:spcBef>
            </a:pPr>
            <a:r>
              <a:rPr sz="1600" spc="30" dirty="0">
                <a:solidFill>
                  <a:srgbClr val="000000"/>
                </a:solidFill>
                <a:latin typeface="微软雅黑" panose="020B0503020204020204" charset="-122"/>
                <a:ea typeface="微软雅黑" panose="020B0503020204020204" charset="-122"/>
                <a:cs typeface="微软雅黑" panose="020B0503020204020204" charset="-122"/>
              </a:rPr>
              <a:t>❸熟悉抗干扰措施的设计</a:t>
            </a:r>
            <a:r>
              <a:rPr sz="16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spcBef>
                <a:spcPts val="495"/>
              </a:spcBef>
            </a:pPr>
            <a:r>
              <a:rPr sz="1600" spc="20" dirty="0">
                <a:solidFill>
                  <a:srgbClr val="000000"/>
                </a:solidFill>
                <a:latin typeface="微软雅黑" panose="020B0503020204020204" charset="-122"/>
                <a:ea typeface="微软雅黑" panose="020B0503020204020204" charset="-122"/>
                <a:cs typeface="微软雅黑" panose="020B0503020204020204" charset="-122"/>
              </a:rPr>
              <a:t>技能目</a:t>
            </a:r>
            <a:r>
              <a:rPr sz="1600" spc="0" dirty="0">
                <a:solidFill>
                  <a:srgbClr val="000000"/>
                </a:solidFill>
                <a:latin typeface="微软雅黑" panose="020B0503020204020204" charset="-122"/>
                <a:ea typeface="微软雅黑" panose="020B0503020204020204" charset="-122"/>
                <a:cs typeface="微软雅黑" panose="020B0503020204020204" charset="-122"/>
              </a:rPr>
              <a:t>标 </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10"/>
              </a:lnSpc>
            </a:pPr>
            <a:r>
              <a:rPr sz="1600" spc="40" dirty="0">
                <a:solidFill>
                  <a:srgbClr val="000000"/>
                </a:solidFill>
                <a:latin typeface="微软雅黑" panose="020B0503020204020204" charset="-122"/>
                <a:ea typeface="微软雅黑" panose="020B0503020204020204" charset="-122"/>
                <a:cs typeface="微软雅黑" panose="020B0503020204020204" charset="-122"/>
              </a:rPr>
              <a:t>❶能够根据信号要求选择合适的信号放大</a:t>
            </a:r>
            <a:r>
              <a:rPr sz="1600" spc="0" dirty="0">
                <a:solidFill>
                  <a:srgbClr val="000000"/>
                </a:solidFill>
                <a:latin typeface="微软雅黑" panose="020B0503020204020204" charset="-122"/>
                <a:ea typeface="微软雅黑" panose="020B0503020204020204" charset="-122"/>
                <a:cs typeface="微软雅黑" panose="020B0503020204020204" charset="-122"/>
              </a:rPr>
              <a:t>器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55"/>
              </a:lnSpc>
            </a:pPr>
            <a:r>
              <a:rPr sz="1600" spc="40" dirty="0">
                <a:solidFill>
                  <a:srgbClr val="000000"/>
                </a:solidFill>
                <a:latin typeface="微软雅黑" panose="020B0503020204020204" charset="-122"/>
                <a:ea typeface="微软雅黑" panose="020B0503020204020204" charset="-122"/>
                <a:cs typeface="微软雅黑" panose="020B0503020204020204" charset="-122"/>
              </a:rPr>
              <a:t>❷掌握信号检测系统组成及维护使用</a:t>
            </a:r>
            <a:r>
              <a:rPr sz="1600" spc="30" dirty="0">
                <a:solidFill>
                  <a:srgbClr val="000000"/>
                </a:solidFill>
                <a:latin typeface="微软雅黑" panose="020B0503020204020204" charset="-122"/>
                <a:ea typeface="微软雅黑" panose="020B0503020204020204" charset="-122"/>
                <a:cs typeface="微软雅黑" panose="020B0503020204020204" charset="-122"/>
              </a:rPr>
              <a:t>能</a:t>
            </a:r>
            <a:r>
              <a:rPr sz="1600" spc="0" dirty="0">
                <a:solidFill>
                  <a:srgbClr val="000000"/>
                </a:solidFill>
                <a:latin typeface="微软雅黑" panose="020B0503020204020204" charset="-122"/>
                <a:ea typeface="微软雅黑" panose="020B0503020204020204" charset="-122"/>
                <a:cs typeface="微软雅黑" panose="020B0503020204020204" charset="-122"/>
              </a:rPr>
              <a:t>力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300"/>
              </a:lnSpc>
              <a:spcBef>
                <a:spcPts val="600"/>
              </a:spcBef>
            </a:pPr>
            <a:r>
              <a:rPr sz="1600" spc="20" dirty="0">
                <a:solidFill>
                  <a:srgbClr val="000000"/>
                </a:solidFill>
                <a:latin typeface="微软雅黑" panose="020B0503020204020204" charset="-122"/>
                <a:ea typeface="微软雅黑" panose="020B0503020204020204" charset="-122"/>
                <a:cs typeface="微软雅黑" panose="020B0503020204020204" charset="-122"/>
              </a:rPr>
              <a:t>素质目</a:t>
            </a:r>
            <a:r>
              <a:rPr sz="1600" spc="0" dirty="0">
                <a:solidFill>
                  <a:srgbClr val="000000"/>
                </a:solidFill>
                <a:latin typeface="微软雅黑" panose="020B0503020204020204" charset="-122"/>
                <a:ea typeface="微软雅黑" panose="020B0503020204020204" charset="-122"/>
                <a:cs typeface="微软雅黑" panose="020B0503020204020204" charset="-122"/>
              </a:rPr>
              <a:t>标 </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33020" algn="l" rtl="0" eaLnBrk="0">
              <a:lnSpc>
                <a:spcPts val="1220"/>
              </a:lnSpc>
              <a:spcBef>
                <a:spcPts val="0"/>
              </a:spcBef>
            </a:pPr>
            <a:r>
              <a:rPr sz="1600" spc="20" dirty="0">
                <a:solidFill>
                  <a:srgbClr val="000000"/>
                </a:solidFill>
                <a:latin typeface="微软雅黑" panose="020B0503020204020204" charset="-122"/>
                <a:ea typeface="微软雅黑" panose="020B0503020204020204" charset="-122"/>
                <a:cs typeface="微软雅黑" panose="020B0503020204020204" charset="-122"/>
              </a:rPr>
              <a:t>了解现代电子战中的干扰技术 ，提升学生的科学</a:t>
            </a:r>
            <a:r>
              <a:rPr sz="1600" spc="10" dirty="0">
                <a:solidFill>
                  <a:srgbClr val="000000"/>
                </a:solidFill>
                <a:latin typeface="微软雅黑" panose="020B0503020204020204" charset="-122"/>
                <a:ea typeface="微软雅黑" panose="020B0503020204020204" charset="-122"/>
                <a:cs typeface="微软雅黑" panose="020B0503020204020204" charset="-122"/>
              </a:rPr>
              <a:t>素</a:t>
            </a:r>
            <a:r>
              <a:rPr sz="1600" spc="0" dirty="0">
                <a:solidFill>
                  <a:srgbClr val="000000"/>
                </a:solidFill>
                <a:latin typeface="微软雅黑" panose="020B0503020204020204" charset="-122"/>
                <a:ea typeface="微软雅黑" panose="020B0503020204020204" charset="-122"/>
                <a:cs typeface="微软雅黑" panose="020B0503020204020204" charset="-122"/>
              </a:rPr>
              <a:t>养 。</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
          <p:cNvSpPr/>
          <p:nvPr>
            <p:custDataLst>
              <p:tags r:id="rId5"/>
            </p:custDataLst>
          </p:nvPr>
        </p:nvSpPr>
        <p:spPr>
          <a:xfrm>
            <a:off x="1061456" y="4299137"/>
            <a:ext cx="1713041" cy="1368065"/>
          </a:xfrm>
          <a:prstGeom prst="rect">
            <a:avLst/>
          </a:prstGeom>
        </p:spPr>
        <p:txBody>
          <a:bodyPr vert="horz" wrap="square" lIns="0" tIns="0" rIns="0" bIns="0"/>
          <a:lstStyle/>
          <a:p>
            <a:pPr algn="l" rtl="0" eaLnBrk="0">
              <a:lnSpc>
                <a:spcPct val="83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600" spc="10" dirty="0">
                <a:solidFill>
                  <a:schemeClr val="dk1"/>
                </a:solidFill>
                <a:latin typeface="微软雅黑" panose="020B0503020204020204" charset="-122"/>
                <a:ea typeface="微软雅黑" panose="020B0503020204020204" charset="-122"/>
                <a:cs typeface="微软雅黑" panose="020B0503020204020204" charset="-122"/>
              </a:rPr>
              <a:t>教学重点 </a:t>
            </a:r>
            <a:r>
              <a:rPr sz="16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ts val="1225"/>
              </a:lnSpc>
              <a:spcBef>
                <a:spcPts val="490"/>
              </a:spcBef>
            </a:pPr>
            <a:r>
              <a:rPr sz="1600" spc="-30" dirty="0">
                <a:solidFill>
                  <a:schemeClr val="dk1"/>
                </a:solidFill>
                <a:latin typeface="微软雅黑" panose="020B0503020204020204" charset="-122"/>
                <a:ea typeface="微软雅黑" panose="020B0503020204020204" charset="-122"/>
                <a:cs typeface="微软雅黑" panose="020B0503020204020204" charset="-122"/>
              </a:rPr>
              <a:t>抗干扰的措施 </a:t>
            </a:r>
            <a:r>
              <a:rPr sz="16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495"/>
              </a:spcBef>
            </a:pPr>
            <a:r>
              <a:rPr sz="1600" spc="10" dirty="0">
                <a:solidFill>
                  <a:schemeClr val="dk1"/>
                </a:solidFill>
                <a:latin typeface="微软雅黑" panose="020B0503020204020204" charset="-122"/>
                <a:ea typeface="微软雅黑" panose="020B0503020204020204" charset="-122"/>
                <a:cs typeface="微软雅黑" panose="020B0503020204020204" charset="-122"/>
              </a:rPr>
              <a:t>教学难点 </a:t>
            </a:r>
            <a:r>
              <a:rPr sz="16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ts val="1225"/>
              </a:lnSpc>
              <a:spcBef>
                <a:spcPts val="0"/>
              </a:spcBef>
            </a:pPr>
            <a:r>
              <a:rPr sz="1600" spc="-30" dirty="0">
                <a:solidFill>
                  <a:schemeClr val="dk1"/>
                </a:solidFill>
                <a:latin typeface="微软雅黑" panose="020B0503020204020204" charset="-122"/>
                <a:ea typeface="微软雅黑" panose="020B0503020204020204" charset="-122"/>
                <a:cs typeface="微软雅黑" panose="020B0503020204020204" charset="-122"/>
              </a:rPr>
              <a:t>抗干扰的措施 </a:t>
            </a:r>
            <a:r>
              <a:rPr sz="16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600" spc="-2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10" name="表格 10"/>
          <p:cNvGraphicFramePr>
            <a:graphicFrameLocks noGrp="1"/>
          </p:cNvGraphicFramePr>
          <p:nvPr/>
        </p:nvGraphicFramePr>
        <p:xfrm>
          <a:off x="1061456" y="693076"/>
          <a:ext cx="1448881" cy="367843"/>
        </p:xfrm>
        <a:graphic>
          <a:graphicData uri="http://schemas.openxmlformats.org/drawingml/2006/table">
            <a:tbl>
              <a:tblPr firstRow="1" bandRow="1">
                <a:tableStyleId>{5C22544A-7EE6-4342-B048-85BDC9FD1C3A}</a:tableStyleId>
              </a:tblPr>
              <a:tblGrid>
                <a:gridCol w="1448881"/>
              </a:tblGrid>
              <a:tr h="367843">
                <a:tc>
                  <a:txBody>
                    <a:bodyPr/>
                    <a:lstStyle/>
                    <a:p>
                      <a:r>
                        <a:rPr lang="zh-CN" altLang="en-US" dirty="0">
                          <a:latin typeface="微软雅黑" panose="020B0503020204020204" charset="-122"/>
                          <a:ea typeface="微软雅黑" panose="020B0503020204020204" charset="-122"/>
                        </a:rPr>
                        <a:t>教学目标</a:t>
                      </a:r>
                      <a:endParaRPr lang="zh-CN" altLang="en-US" dirty="0">
                        <a:latin typeface="微软雅黑" panose="020B0503020204020204" charset="-122"/>
                        <a:ea typeface="微软雅黑" panose="020B0503020204020204" charset="-122"/>
                      </a:endParaRPr>
                    </a:p>
                  </a:txBody>
                  <a:tcPr>
                    <a:solidFill>
                      <a:srgbClr val="00B0F0"/>
                    </a:solidFill>
                  </a:tcPr>
                </a:tc>
              </a:tr>
            </a:tbl>
          </a:graphicData>
        </a:graphic>
      </p:graphicFrame>
      <p:pic>
        <p:nvPicPr>
          <p:cNvPr id="11" name="picture 332"/>
          <p:cNvPicPr>
            <a:picLocks noChangeAspect="1"/>
          </p:cNvPicPr>
          <p:nvPr/>
        </p:nvPicPr>
        <p:blipFill>
          <a:blip r:embed="rId6"/>
          <a:stretch>
            <a:fillRect/>
          </a:stretch>
        </p:blipFill>
        <p:spPr>
          <a:xfrm>
            <a:off x="2242952" y="693076"/>
            <a:ext cx="267385" cy="367843"/>
          </a:xfrm>
          <a:prstGeom prst="rect">
            <a:avLst/>
          </a:prstGeom>
        </p:spPr>
      </p:pic>
      <p:graphicFrame>
        <p:nvGraphicFramePr>
          <p:cNvPr id="12" name="表格 12"/>
          <p:cNvGraphicFramePr>
            <a:graphicFrameLocks noGrp="1"/>
          </p:cNvGraphicFramePr>
          <p:nvPr/>
        </p:nvGraphicFramePr>
        <p:xfrm>
          <a:off x="1061456" y="3801415"/>
          <a:ext cx="1582573" cy="370840"/>
        </p:xfrm>
        <a:graphic>
          <a:graphicData uri="http://schemas.openxmlformats.org/drawingml/2006/table">
            <a:tbl>
              <a:tblPr firstRow="1" bandRow="1">
                <a:tableStyleId>{5C22544A-7EE6-4342-B048-85BDC9FD1C3A}</a:tableStyleId>
              </a:tblPr>
              <a:tblGrid>
                <a:gridCol w="1582573"/>
              </a:tblGrid>
              <a:tr h="370840">
                <a:tc>
                  <a:txBody>
                    <a:bodyPr/>
                    <a:lstStyle/>
                    <a:p>
                      <a:r>
                        <a:rPr lang="zh-CN" altLang="en-US" dirty="0">
                          <a:latin typeface="微软雅黑" panose="020B0503020204020204" charset="-122"/>
                          <a:ea typeface="微软雅黑" panose="020B0503020204020204" charset="-122"/>
                        </a:rPr>
                        <a:t>教学重难点</a:t>
                      </a:r>
                      <a:endParaRPr lang="zh-CN" altLang="en-US" dirty="0">
                        <a:latin typeface="微软雅黑" panose="020B0503020204020204" charset="-122"/>
                        <a:ea typeface="微软雅黑" panose="020B0503020204020204" charset="-122"/>
                      </a:endParaRPr>
                    </a:p>
                  </a:txBody>
                  <a:tcPr>
                    <a:solidFill>
                      <a:srgbClr val="00B0F0"/>
                    </a:solidFill>
                  </a:tcPr>
                </a:tc>
              </a:tr>
            </a:tbl>
          </a:graphicData>
        </a:graphic>
      </p:graphicFrame>
      <p:pic>
        <p:nvPicPr>
          <p:cNvPr id="13" name="picture 332"/>
          <p:cNvPicPr>
            <a:picLocks noChangeAspect="1"/>
          </p:cNvPicPr>
          <p:nvPr/>
        </p:nvPicPr>
        <p:blipFill>
          <a:blip r:embed="rId6"/>
          <a:stretch>
            <a:fillRect/>
          </a:stretch>
        </p:blipFill>
        <p:spPr>
          <a:xfrm>
            <a:off x="2376644" y="3801415"/>
            <a:ext cx="267385" cy="367843"/>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textbox 204"/>
          <p:cNvSpPr/>
          <p:nvPr/>
        </p:nvSpPr>
        <p:spPr>
          <a:xfrm>
            <a:off x="0" y="2560928"/>
            <a:ext cx="11934729" cy="2197100"/>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3845" algn="l" rtl="0" eaLnBrk="0">
              <a:lnSpc>
                <a:spcPct val="92000"/>
              </a:lnSpc>
            </a:pPr>
            <a:r>
              <a:rPr sz="1100" spc="20" dirty="0">
                <a:solidFill>
                  <a:srgbClr val="000000"/>
                </a:solidFill>
                <a:latin typeface="微软雅黑" panose="020B0503020204020204" charset="-122"/>
                <a:ea typeface="微软雅黑" panose="020B0503020204020204" charset="-122"/>
                <a:cs typeface="微软雅黑" panose="020B0503020204020204" charset="-122"/>
              </a:rPr>
              <a:t>常用的软件滤波方法</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48000"/>
              </a:lnSpc>
              <a:spcBef>
                <a:spcPts val="50"/>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(1)</a:t>
            </a:r>
            <a:r>
              <a:rPr sz="1100" spc="50" dirty="0">
                <a:solidFill>
                  <a:srgbClr val="000000"/>
                </a:solidFill>
                <a:latin typeface="微软雅黑" panose="020B0503020204020204" charset="-122"/>
                <a:ea typeface="微软雅黑" panose="020B0503020204020204" charset="-122"/>
                <a:cs typeface="微软雅黑" panose="020B0503020204020204" charset="-122"/>
              </a:rPr>
              <a:t> 平均值滤波 。 平均值滤波是指将 </a:t>
            </a:r>
            <a:r>
              <a:rPr sz="1100" b="1" spc="0" dirty="0">
                <a:solidFill>
                  <a:srgbClr val="000000"/>
                </a:solidFill>
                <a:latin typeface="微软雅黑" panose="020B0503020204020204" charset="-122"/>
                <a:ea typeface="微软雅黑" panose="020B0503020204020204" charset="-122"/>
                <a:cs typeface="微软雅黑" panose="020B0503020204020204" charset="-122"/>
              </a:rPr>
              <a:t>m</a:t>
            </a:r>
            <a:r>
              <a:rPr sz="1100" spc="50" dirty="0">
                <a:solidFill>
                  <a:srgbClr val="000000"/>
                </a:solidFill>
                <a:latin typeface="微软雅黑" panose="020B0503020204020204" charset="-122"/>
                <a:ea typeface="微软雅黑" panose="020B0503020204020204" charset="-122"/>
                <a:cs typeface="微软雅黑" panose="020B0503020204020204" charset="-122"/>
              </a:rPr>
              <a:t> 次</a:t>
            </a:r>
            <a:r>
              <a:rPr sz="1100" b="1" spc="50" dirty="0">
                <a:solidFill>
                  <a:srgbClr val="000000"/>
                </a:solidFill>
                <a:latin typeface="微软雅黑" panose="020B0503020204020204" charset="-122"/>
                <a:ea typeface="微软雅黑" panose="020B0503020204020204" charset="-122"/>
                <a:cs typeface="微软雅黑" panose="020B0503020204020204" charset="-122"/>
              </a:rPr>
              <a:t>(</a:t>
            </a:r>
            <a:r>
              <a:rPr sz="1100" spc="50" dirty="0">
                <a:solidFill>
                  <a:srgbClr val="000000"/>
                </a:solidFill>
                <a:latin typeface="微软雅黑" panose="020B0503020204020204" charset="-122"/>
                <a:ea typeface="微软雅黑" panose="020B0503020204020204" charset="-122"/>
                <a:cs typeface="微软雅黑" panose="020B0503020204020204" charset="-122"/>
              </a:rPr>
              <a:t> 多次</a:t>
            </a:r>
            <a:r>
              <a:rPr sz="1100" b="1" spc="50" dirty="0">
                <a:solidFill>
                  <a:srgbClr val="000000"/>
                </a:solidFill>
                <a:latin typeface="微软雅黑" panose="020B0503020204020204" charset="-122"/>
                <a:ea typeface="微软雅黑" panose="020B0503020204020204" charset="-122"/>
                <a:cs typeface="微软雅黑" panose="020B0503020204020204" charset="-122"/>
              </a:rPr>
              <a:t>)</a:t>
            </a:r>
            <a:r>
              <a:rPr sz="1100" spc="50" dirty="0">
                <a:solidFill>
                  <a:srgbClr val="000000"/>
                </a:solidFill>
                <a:latin typeface="微软雅黑" panose="020B0503020204020204" charset="-122"/>
                <a:ea typeface="微软雅黑" panose="020B0503020204020204" charset="-122"/>
                <a:cs typeface="微软雅黑" panose="020B0503020204020204" charset="-122"/>
              </a:rPr>
              <a:t> 采样的平均值作为滤波器</a:t>
            </a:r>
            <a:r>
              <a:rPr sz="1100" spc="0" dirty="0">
                <a:solidFill>
                  <a:srgbClr val="000000"/>
                </a:solidFill>
                <a:latin typeface="微软雅黑" panose="020B0503020204020204" charset="-122"/>
                <a:ea typeface="微软雅黑" panose="020B0503020204020204" charset="-122"/>
                <a:cs typeface="微软雅黑" panose="020B0503020204020204" charset="-122"/>
              </a:rPr>
              <a:t>的输出，</a:t>
            </a:r>
            <a:r>
              <a:rPr sz="1100" spc="30" dirty="0">
                <a:solidFill>
                  <a:srgbClr val="000000"/>
                </a:solidFill>
                <a:latin typeface="微软雅黑" panose="020B0503020204020204" charset="-122"/>
                <a:ea typeface="微软雅黑" panose="020B0503020204020204" charset="-122"/>
                <a:cs typeface="微软雅黑" panose="020B0503020204020204" charset="-122"/>
              </a:rPr>
              <a:t>也可以根据需要新增采样值的多少及每个采样值的大小，采用加权平均</a:t>
            </a:r>
            <a:r>
              <a:rPr sz="1100" spc="20" dirty="0">
                <a:solidFill>
                  <a:srgbClr val="000000"/>
                </a:solidFill>
                <a:latin typeface="微软雅黑" panose="020B0503020204020204" charset="-122"/>
                <a:ea typeface="微软雅黑" panose="020B0503020204020204" charset="-122"/>
                <a:cs typeface="微软雅黑" panose="020B0503020204020204" charset="-122"/>
              </a:rPr>
              <a:t>值</a:t>
            </a:r>
            <a:r>
              <a:rPr sz="1100" spc="0" dirty="0">
                <a:solidFill>
                  <a:srgbClr val="000000"/>
                </a:solidFill>
                <a:latin typeface="微软雅黑" panose="020B0503020204020204" charset="-122"/>
                <a:ea typeface="微软雅黑" panose="020B0503020204020204" charset="-122"/>
                <a:cs typeface="微软雅黑" panose="020B0503020204020204" charset="-122"/>
              </a:rPr>
              <a:t>滤波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275590" algn="l" rtl="0" eaLnBrk="0">
              <a:lnSpc>
                <a:spcPct val="120000"/>
              </a:lnSpc>
              <a:spcBef>
                <a:spcPts val="610"/>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(2)</a:t>
            </a:r>
            <a:r>
              <a:rPr sz="1100" spc="20" dirty="0">
                <a:solidFill>
                  <a:srgbClr val="000000"/>
                </a:solidFill>
                <a:latin typeface="微软雅黑" panose="020B0503020204020204" charset="-122"/>
                <a:ea typeface="微软雅黑" panose="020B0503020204020204" charset="-122"/>
                <a:cs typeface="微软雅黑" panose="020B0503020204020204" charset="-122"/>
              </a:rPr>
              <a:t> 中值滤波 。 中值滤波是指将 </a:t>
            </a:r>
            <a:r>
              <a:rPr sz="1100" b="1" spc="0" dirty="0">
                <a:solidFill>
                  <a:srgbClr val="000000"/>
                </a:solidFill>
                <a:latin typeface="微软雅黑" panose="020B0503020204020204" charset="-122"/>
                <a:ea typeface="微软雅黑" panose="020B0503020204020204" charset="-122"/>
                <a:cs typeface="微软雅黑" panose="020B0503020204020204" charset="-122"/>
              </a:rPr>
              <a:t>m</a:t>
            </a:r>
            <a:r>
              <a:rPr sz="1100" spc="20" dirty="0">
                <a:solidFill>
                  <a:srgbClr val="000000"/>
                </a:solidFill>
                <a:latin typeface="微软雅黑" panose="020B0503020204020204" charset="-122"/>
                <a:ea typeface="微软雅黑" panose="020B0503020204020204" charset="-122"/>
                <a:cs typeface="微软雅黑" panose="020B0503020204020204" charset="-122"/>
              </a:rPr>
              <a:t> 次连续</a:t>
            </a:r>
            <a:r>
              <a:rPr sz="1100" spc="10" dirty="0">
                <a:solidFill>
                  <a:srgbClr val="000000"/>
                </a:solidFill>
                <a:latin typeface="微软雅黑" panose="020B0503020204020204" charset="-122"/>
                <a:ea typeface="微软雅黑" panose="020B0503020204020204" charset="-122"/>
                <a:cs typeface="微软雅黑" panose="020B0503020204020204" charset="-122"/>
              </a:rPr>
              <a:t>采</a:t>
            </a:r>
            <a:r>
              <a:rPr sz="1100" spc="0" dirty="0">
                <a:solidFill>
                  <a:srgbClr val="000000"/>
                </a:solidFill>
                <a:latin typeface="微软雅黑" panose="020B0503020204020204" charset="-122"/>
                <a:ea typeface="微软雅黑" panose="020B0503020204020204" charset="-122"/>
                <a:cs typeface="微软雅黑" panose="020B0503020204020204" charset="-122"/>
              </a:rPr>
              <a:t>样值进行排序 、分析，取其中的中间值作 </a:t>
            </a:r>
            <a:r>
              <a:rPr sz="1100" spc="30" dirty="0">
                <a:solidFill>
                  <a:srgbClr val="000000"/>
                </a:solidFill>
                <a:latin typeface="微软雅黑" panose="020B0503020204020204" charset="-122"/>
                <a:ea typeface="微软雅黑" panose="020B0503020204020204" charset="-122"/>
                <a:cs typeface="微软雅黑" panose="020B0503020204020204" charset="-122"/>
              </a:rPr>
              <a:t>为滤波器的输出 。 这种方法对缓慢变化的脉冲干</a:t>
            </a:r>
            <a:r>
              <a:rPr sz="1100" spc="0" dirty="0">
                <a:solidFill>
                  <a:srgbClr val="000000"/>
                </a:solidFill>
                <a:latin typeface="微软雅黑" panose="020B0503020204020204" charset="-122"/>
                <a:ea typeface="微软雅黑" panose="020B0503020204020204" charset="-122"/>
                <a:cs typeface="微软雅黑" panose="020B0503020204020204" charset="-122"/>
              </a:rPr>
              <a:t>扰滤波效果良好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7000"/>
              </a:lnSpc>
              <a:spcBef>
                <a:spcPts val="15"/>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(3)</a:t>
            </a:r>
            <a:r>
              <a:rPr sz="1100" spc="50" dirty="0">
                <a:solidFill>
                  <a:srgbClr val="000000"/>
                </a:solidFill>
                <a:latin typeface="微软雅黑" panose="020B0503020204020204" charset="-122"/>
                <a:ea typeface="微软雅黑" panose="020B0503020204020204" charset="-122"/>
                <a:cs typeface="微软雅黑" panose="020B0503020204020204" charset="-122"/>
              </a:rPr>
              <a:t> 限幅滤波 。 限幅滤波是根据采样周期和真实信号的正常变化率</a:t>
            </a:r>
            <a:r>
              <a:rPr sz="1100" spc="0" dirty="0">
                <a:solidFill>
                  <a:srgbClr val="000000"/>
                </a:solidFill>
                <a:latin typeface="微软雅黑" panose="020B0503020204020204" charset="-122"/>
                <a:ea typeface="微软雅黑" panose="020B0503020204020204" charset="-122"/>
                <a:cs typeface="微软雅黑" panose="020B0503020204020204" charset="-122"/>
              </a:rPr>
              <a:t>来确定相邻两次采 </a:t>
            </a:r>
            <a:r>
              <a:rPr sz="1100" spc="30" dirty="0">
                <a:solidFill>
                  <a:srgbClr val="000000"/>
                </a:solidFill>
                <a:latin typeface="微软雅黑" panose="020B0503020204020204" charset="-122"/>
                <a:ea typeface="微软雅黑" panose="020B0503020204020204" charset="-122"/>
                <a:cs typeface="微软雅黑" panose="020B0503020204020204" charset="-122"/>
              </a:rPr>
              <a:t>样的最大可能差值 </a:t>
            </a:r>
            <a:r>
              <a:rPr sz="1100" b="1" spc="30" dirty="0">
                <a:solidFill>
                  <a:srgbClr val="000000"/>
                </a:solidFill>
                <a:latin typeface="微软雅黑" panose="020B0503020204020204" charset="-122"/>
                <a:ea typeface="微软雅黑" panose="020B0503020204020204" charset="-122"/>
                <a:cs typeface="微软雅黑" panose="020B0503020204020204" charset="-122"/>
              </a:rPr>
              <a:t>Δ</a:t>
            </a:r>
            <a:r>
              <a:rPr sz="1100" spc="30" dirty="0">
                <a:solidFill>
                  <a:srgbClr val="000000"/>
                </a:solidFill>
                <a:latin typeface="微软雅黑" panose="020B0503020204020204" charset="-122"/>
                <a:ea typeface="微软雅黑" panose="020B0503020204020204" charset="-122"/>
                <a:cs typeface="微软雅黑" panose="020B0503020204020204" charset="-122"/>
              </a:rPr>
              <a:t>，将两次采样的差值小于或等于 </a:t>
            </a:r>
            <a:r>
              <a:rPr sz="1100" b="1" spc="30" dirty="0">
                <a:solidFill>
                  <a:srgbClr val="000000"/>
                </a:solidFill>
                <a:latin typeface="微软雅黑" panose="020B0503020204020204" charset="-122"/>
                <a:ea typeface="微软雅黑" panose="020B0503020204020204" charset="-122"/>
                <a:cs typeface="微软雅黑" panose="020B0503020204020204" charset="-122"/>
              </a:rPr>
              <a:t>Δ</a:t>
            </a:r>
            <a:r>
              <a:rPr sz="1100" spc="30" dirty="0">
                <a:solidFill>
                  <a:srgbClr val="000000"/>
                </a:solidFill>
                <a:latin typeface="微软雅黑" panose="020B0503020204020204" charset="-122"/>
                <a:ea typeface="微软雅黑" panose="020B0503020204020204" charset="-122"/>
                <a:cs typeface="微软雅黑" panose="020B0503020204020204" charset="-122"/>
              </a:rPr>
              <a:t> 的信号作为有效信号，大于 </a:t>
            </a:r>
            <a:r>
              <a:rPr sz="1100" b="1" spc="30" dirty="0">
                <a:solidFill>
                  <a:srgbClr val="000000"/>
                </a:solidFill>
                <a:latin typeface="微软雅黑" panose="020B0503020204020204" charset="-122"/>
                <a:ea typeface="微软雅黑" panose="020B0503020204020204" charset="-122"/>
                <a:cs typeface="微软雅黑" panose="020B0503020204020204" charset="-122"/>
              </a:rPr>
              <a:t>Δ</a:t>
            </a:r>
            <a:r>
              <a:rPr sz="1100" spc="0" dirty="0">
                <a:solidFill>
                  <a:srgbClr val="000000"/>
                </a:solidFill>
                <a:latin typeface="微软雅黑" panose="020B0503020204020204" charset="-122"/>
                <a:ea typeface="微软雅黑" panose="020B0503020204020204" charset="-122"/>
                <a:cs typeface="微软雅黑" panose="020B0503020204020204" charset="-122"/>
              </a:rPr>
              <a:t> 的 </a:t>
            </a:r>
            <a:r>
              <a:rPr sz="1100" spc="20" dirty="0">
                <a:solidFill>
                  <a:srgbClr val="000000"/>
                </a:solidFill>
                <a:latin typeface="微软雅黑" panose="020B0503020204020204" charset="-122"/>
                <a:ea typeface="微软雅黑" panose="020B0503020204020204" charset="-122"/>
                <a:cs typeface="微软雅黑" panose="020B0503020204020204" charset="-122"/>
              </a:rPr>
              <a:t>信号作为噪声处理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77495" algn="l" rtl="0" eaLnBrk="0">
              <a:lnSpc>
                <a:spcPct val="148000"/>
              </a:lnSpc>
              <a:spcBef>
                <a:spcPts val="40"/>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(4)</a:t>
            </a:r>
            <a:r>
              <a:rPr sz="1100" spc="30" dirty="0">
                <a:solidFill>
                  <a:srgbClr val="000000"/>
                </a:solidFill>
                <a:latin typeface="微软雅黑" panose="020B0503020204020204" charset="-122"/>
                <a:ea typeface="微软雅黑" panose="020B0503020204020204" charset="-122"/>
                <a:cs typeface="微软雅黑" panose="020B0503020204020204" charset="-122"/>
              </a:rPr>
              <a:t> 惯性滤波 。 惯性滤波是线性 </a:t>
            </a:r>
            <a:r>
              <a:rPr sz="1100" b="1" spc="0" dirty="0">
                <a:solidFill>
                  <a:srgbClr val="000000"/>
                </a:solidFill>
                <a:latin typeface="微软雅黑" panose="020B0503020204020204" charset="-122"/>
                <a:ea typeface="微软雅黑" panose="020B0503020204020204" charset="-122"/>
                <a:cs typeface="微软雅黑" panose="020B0503020204020204" charset="-122"/>
              </a:rPr>
              <a:t>RC</a:t>
            </a:r>
            <a:r>
              <a:rPr sz="1100" spc="30" dirty="0">
                <a:solidFill>
                  <a:srgbClr val="000000"/>
                </a:solidFill>
                <a:latin typeface="微软雅黑" panose="020B0503020204020204" charset="-122"/>
                <a:ea typeface="微软雅黑" panose="020B0503020204020204" charset="-122"/>
                <a:cs typeface="微软雅黑" panose="020B0503020204020204" charset="-122"/>
              </a:rPr>
              <a:t> 滤波器在数字电路中的典型应用 。 通常在</a:t>
            </a:r>
            <a:r>
              <a:rPr sz="1100" spc="10" dirty="0">
                <a:solidFill>
                  <a:srgbClr val="000000"/>
                </a:solidFill>
                <a:latin typeface="微软雅黑" panose="020B0503020204020204" charset="-122"/>
                <a:ea typeface="微软雅黑" panose="020B0503020204020204" charset="-122"/>
                <a:cs typeface="微软雅黑" panose="020B0503020204020204" charset="-122"/>
              </a:rPr>
              <a:t>波</a:t>
            </a:r>
            <a:r>
              <a:rPr sz="1100" spc="0" dirty="0">
                <a:solidFill>
                  <a:srgbClr val="000000"/>
                </a:solidFill>
                <a:latin typeface="微软雅黑" panose="020B0503020204020204" charset="-122"/>
                <a:ea typeface="微软雅黑" panose="020B0503020204020204" charset="-122"/>
                <a:cs typeface="微软雅黑" panose="020B0503020204020204" charset="-122"/>
              </a:rPr>
              <a:t>形频 </a:t>
            </a:r>
            <a:r>
              <a:rPr sz="1100" spc="30" dirty="0">
                <a:solidFill>
                  <a:srgbClr val="000000"/>
                </a:solidFill>
                <a:latin typeface="微软雅黑" panose="020B0503020204020204" charset="-122"/>
                <a:ea typeface="微软雅黑" panose="020B0503020204020204" charset="-122"/>
                <a:cs typeface="微软雅黑" panose="020B0503020204020204" charset="-122"/>
              </a:rPr>
              <a:t>繁变化的数字电路中，对有效信号的滤波</a:t>
            </a:r>
            <a:r>
              <a:rPr sz="1100" spc="10" dirty="0">
                <a:solidFill>
                  <a:srgbClr val="000000"/>
                </a:solidFill>
                <a:latin typeface="微软雅黑" panose="020B0503020204020204" charset="-122"/>
                <a:ea typeface="微软雅黑" panose="020B0503020204020204" charset="-122"/>
                <a:cs typeface="微软雅黑" panose="020B0503020204020204" charset="-122"/>
              </a:rPr>
              <a:t>往</a:t>
            </a:r>
            <a:r>
              <a:rPr sz="1100" spc="0" dirty="0">
                <a:solidFill>
                  <a:srgbClr val="000000"/>
                </a:solidFill>
                <a:latin typeface="微软雅黑" panose="020B0503020204020204" charset="-122"/>
                <a:ea typeface="微软雅黑" panose="020B0503020204020204" charset="-122"/>
                <a:cs typeface="微软雅黑" panose="020B0503020204020204" charset="-122"/>
              </a:rPr>
              <a:t>往采用惯性滤波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05"/>
          <p:cNvSpPr/>
          <p:nvPr>
            <p:custDataLst>
              <p:tags r:id="rId5"/>
            </p:custDataLst>
          </p:nvPr>
        </p:nvSpPr>
        <p:spPr>
          <a:xfrm>
            <a:off x="69505" y="964539"/>
            <a:ext cx="11934729" cy="1596389"/>
          </a:xfrm>
          <a:prstGeom prst="rect">
            <a:avLst/>
          </a:prstGeom>
        </p:spPr>
        <p:txBody>
          <a:bodyPr vert="horz" wrap="square" lIns="0" tIns="0" rIns="0" bIns="0"/>
          <a:lstStyle/>
          <a:p>
            <a:pPr algn="l" rtl="0" eaLnBrk="0">
              <a:lnSpc>
                <a:spcPct val="81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7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在低电平放大电路中，合理的接地是减少接地噪声干</a:t>
            </a:r>
            <a:r>
              <a:rPr sz="1100" spc="10" dirty="0">
                <a:solidFill>
                  <a:schemeClr val="dk1"/>
                </a:solidFill>
                <a:latin typeface="微软雅黑" panose="020B0503020204020204" charset="-122"/>
                <a:ea typeface="微软雅黑" panose="020B0503020204020204" charset="-122"/>
                <a:cs typeface="微软雅黑" panose="020B0503020204020204" charset="-122"/>
              </a:rPr>
              <a:t>扰</a:t>
            </a:r>
            <a:r>
              <a:rPr sz="1100" spc="0" dirty="0">
                <a:solidFill>
                  <a:schemeClr val="dk1"/>
                </a:solidFill>
                <a:latin typeface="微软雅黑" panose="020B0503020204020204" charset="-122"/>
                <a:ea typeface="微软雅黑" panose="020B0503020204020204" charset="-122"/>
                <a:cs typeface="微软雅黑" panose="020B0503020204020204" charset="-122"/>
              </a:rPr>
              <a:t>的重要措施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8290" algn="l" rtl="0" eaLnBrk="0">
              <a:lnSpc>
                <a:spcPct val="97000"/>
              </a:lnSpc>
              <a:spcBef>
                <a:spcPts val="62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当使用单一 电源给多个传感器和仪器仪表供电时，应该尽量避免接地电阻引进</a:t>
            </a:r>
            <a:r>
              <a:rPr sz="1100" spc="3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干</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31000"/>
              </a:lnSpc>
              <a:spcBef>
                <a:spcPts val="610"/>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扰，此时传感器 、仪器仪表应共用同一个接地线 。 如果是多个电</a:t>
            </a:r>
            <a:r>
              <a:rPr sz="1100" spc="10" dirty="0">
                <a:solidFill>
                  <a:schemeClr val="dk1"/>
                </a:solidFill>
                <a:latin typeface="微软雅黑" panose="020B0503020204020204" charset="-122"/>
                <a:ea typeface="微软雅黑" panose="020B0503020204020204" charset="-122"/>
                <a:cs typeface="微软雅黑" panose="020B0503020204020204" charset="-122"/>
              </a:rPr>
              <a:t>源</a:t>
            </a:r>
            <a:r>
              <a:rPr sz="1100" spc="0" dirty="0">
                <a:solidFill>
                  <a:schemeClr val="dk1"/>
                </a:solidFill>
                <a:latin typeface="微软雅黑" panose="020B0503020204020204" charset="-122"/>
                <a:ea typeface="微软雅黑" panose="020B0503020204020204" charset="-122"/>
                <a:cs typeface="微软雅黑" panose="020B0503020204020204" charset="-122"/>
              </a:rPr>
              <a:t>和多个传感器 、仪器 </a:t>
            </a:r>
            <a:r>
              <a:rPr sz="1100" spc="40" dirty="0">
                <a:solidFill>
                  <a:schemeClr val="dk1"/>
                </a:solidFill>
                <a:latin typeface="微软雅黑" panose="020B0503020204020204" charset="-122"/>
                <a:ea typeface="微软雅黑" panose="020B0503020204020204" charset="-122"/>
                <a:cs typeface="微软雅黑" panose="020B0503020204020204" charset="-122"/>
              </a:rPr>
              <a:t>仪表组成的系统，则需要考虑的因素更多 。 通常不管电源是给谁供电的，</a:t>
            </a:r>
            <a:r>
              <a:rPr sz="1100" spc="0" dirty="0">
                <a:solidFill>
                  <a:schemeClr val="dk1"/>
                </a:solidFill>
                <a:latin typeface="微软雅黑" panose="020B0503020204020204" charset="-122"/>
                <a:ea typeface="微软雅黑" panose="020B0503020204020204" charset="-122"/>
                <a:cs typeface="微软雅黑" panose="020B0503020204020204" charset="-122"/>
              </a:rPr>
              <a:t>都应该将接地 </a:t>
            </a:r>
            <a:r>
              <a:rPr sz="1100" spc="20" dirty="0">
                <a:solidFill>
                  <a:schemeClr val="dk1"/>
                </a:solidFill>
                <a:latin typeface="微软雅黑" panose="020B0503020204020204" charset="-122"/>
                <a:ea typeface="微软雅黑" panose="020B0503020204020204" charset="-122"/>
                <a:cs typeface="微软雅黑" panose="020B0503020204020204" charset="-122"/>
              </a:rPr>
              <a:t>线汇集到公共点，然后和系统的公共端</a:t>
            </a:r>
            <a:r>
              <a:rPr sz="1100" spc="0" dirty="0">
                <a:solidFill>
                  <a:schemeClr val="dk1"/>
                </a:solidFill>
                <a:latin typeface="微软雅黑" panose="020B0503020204020204" charset="-122"/>
                <a:ea typeface="微软雅黑" panose="020B0503020204020204" charset="-122"/>
                <a:cs typeface="微软雅黑" panose="020B0503020204020204" charset="-122"/>
              </a:rPr>
              <a:t>接在一起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4765" algn="l" rtl="0" eaLnBrk="0">
              <a:lnSpc>
                <a:spcPct val="91000"/>
              </a:lnSpc>
              <a:spcBef>
                <a:spcPts val="0"/>
              </a:spcBef>
            </a:pPr>
            <a:r>
              <a:rPr sz="1400" b="1" spc="-20" dirty="0">
                <a:solidFill>
                  <a:schemeClr val="dk1"/>
                </a:solidFill>
                <a:latin typeface="微软雅黑" panose="020B0503020204020204" charset="-122"/>
                <a:ea typeface="微软雅黑" panose="020B0503020204020204" charset="-122"/>
                <a:cs typeface="微软雅黑" panose="020B0503020204020204" charset="-122"/>
              </a:rPr>
              <a:t>11</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5</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5</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软件滤波</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207"/>
          <p:cNvSpPr/>
          <p:nvPr>
            <p:custDataLst>
              <p:tags r:id="rId6"/>
            </p:custDataLst>
          </p:nvPr>
        </p:nvSpPr>
        <p:spPr>
          <a:xfrm>
            <a:off x="36830" y="33655"/>
            <a:ext cx="6111240" cy="259715"/>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8" name="textbox 208"/>
          <p:cNvSpPr/>
          <p:nvPr>
            <p:custDataLst>
              <p:tags r:id="rId7"/>
            </p:custDataLst>
          </p:nvPr>
        </p:nvSpPr>
        <p:spPr>
          <a:xfrm>
            <a:off x="49911" y="628935"/>
            <a:ext cx="2184400" cy="191135"/>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11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5</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接地问题的</a:t>
            </a:r>
            <a:r>
              <a:rPr sz="1200" spc="0" dirty="0">
                <a:solidFill>
                  <a:schemeClr val="dk1"/>
                </a:solidFill>
                <a:latin typeface="微软雅黑" panose="020B0503020204020204" charset="-122"/>
                <a:ea typeface="微软雅黑" panose="020B0503020204020204" charset="-122"/>
                <a:cs typeface="微软雅黑" panose="020B0503020204020204" charset="-122"/>
              </a:rPr>
              <a:t>处理方法</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210"/>
          <p:cNvSpPr/>
          <p:nvPr>
            <p:custDataLst>
              <p:tags r:id="rId8"/>
            </p:custDataLst>
          </p:nvPr>
        </p:nvSpPr>
        <p:spPr>
          <a:xfrm>
            <a:off x="162021" y="371761"/>
            <a:ext cx="1295304" cy="225298"/>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热电动势 </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213"/>
          <p:cNvPicPr>
            <a:picLocks noChangeAspect="1"/>
          </p:cNvPicPr>
          <p:nvPr/>
        </p:nvPicPr>
        <p:blipFill>
          <a:blip r:embed="rId9"/>
          <a:stretch>
            <a:fillRect/>
          </a:stretch>
        </p:blipFill>
        <p:spPr>
          <a:xfrm>
            <a:off x="790524" y="9070033"/>
            <a:ext cx="252628" cy="128168"/>
          </a:xfrm>
          <a:prstGeom prst="rect">
            <a:avLst/>
          </a:prstGeom>
        </p:spPr>
      </p:pic>
      <p:sp>
        <p:nvSpPr>
          <p:cNvPr id="14" name="textbox 214"/>
          <p:cNvSpPr/>
          <p:nvPr>
            <p:custDataLst>
              <p:tags r:id="rId10"/>
            </p:custDataLst>
          </p:nvPr>
        </p:nvSpPr>
        <p:spPr>
          <a:xfrm>
            <a:off x="805871" y="8929725"/>
            <a:ext cx="223520" cy="15049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2000"/>
              </a:lnSpc>
            </a:pPr>
            <a:r>
              <a:rPr sz="1000" b="1" spc="-30" dirty="0">
                <a:solidFill>
                  <a:schemeClr val="dk1"/>
                </a:solidFill>
                <a:latin typeface="微软雅黑" panose="020B0503020204020204" charset="-122"/>
                <a:ea typeface="微软雅黑" panose="020B0503020204020204" charset="-122"/>
                <a:cs typeface="Arial" panose="020B0604020202020204"/>
              </a:rPr>
              <a:t>24</a:t>
            </a:r>
            <a:r>
              <a:rPr sz="1000" b="1" spc="-20" dirty="0">
                <a:solidFill>
                  <a:schemeClr val="dk1"/>
                </a:solidFill>
                <a:latin typeface="微软雅黑" panose="020B0503020204020204" charset="-122"/>
                <a:ea typeface="微软雅黑" panose="020B0503020204020204" charset="-122"/>
                <a:cs typeface="Arial" panose="020B0604020202020204"/>
              </a:rPr>
              <a:t>6</a:t>
            </a:r>
            <a:endParaRPr lang="en-US" altLang="en-US" sz="1000" b="1" spc="-20" dirty="0">
              <a:solidFill>
                <a:schemeClr val="dk1"/>
              </a:solidFill>
              <a:latin typeface="微软雅黑" panose="020B0503020204020204" charset="-122"/>
              <a:ea typeface="微软雅黑" panose="020B0503020204020204" charset="-122"/>
              <a:cs typeface="Arial" panose="020B0604020202020204"/>
            </a:endParaRPr>
          </a:p>
        </p:txBody>
      </p:sp>
      <p:sp>
        <p:nvSpPr>
          <p:cNvPr id="17" name="textbox 203"/>
          <p:cNvSpPr/>
          <p:nvPr>
            <p:custDataLst>
              <p:tags r:id="rId11"/>
            </p:custDataLst>
          </p:nvPr>
        </p:nvSpPr>
        <p:spPr>
          <a:xfrm>
            <a:off x="36950" y="4701012"/>
            <a:ext cx="11792001" cy="2259779"/>
          </a:xfrm>
          <a:prstGeom prst="rect">
            <a:avLst/>
          </a:prstGeom>
        </p:spPr>
        <p:txBody>
          <a:bodyPr vert="horz" wrap="square" lIns="0" tIns="0" rIns="0" bIns="0"/>
          <a:lstStyle/>
          <a:p>
            <a:pPr algn="l" rtl="0" eaLnBrk="0">
              <a:lnSpc>
                <a:spcPct val="12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3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本章主要讲述了干扰的产生和来源 、干扰和噪声的概念 、干扰与噪声</a:t>
            </a:r>
            <a:r>
              <a:rPr sz="1100" spc="3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关系 。 其中  </a:t>
            </a:r>
            <a:r>
              <a:rPr sz="1100" spc="50" dirty="0">
                <a:solidFill>
                  <a:schemeClr val="dk1"/>
                </a:solidFill>
                <a:latin typeface="微软雅黑" panose="020B0503020204020204" charset="-122"/>
                <a:ea typeface="微软雅黑" panose="020B0503020204020204" charset="-122"/>
                <a:cs typeface="微软雅黑" panose="020B0503020204020204" charset="-122"/>
              </a:rPr>
              <a:t>干扰的来源分外部干扰和内部干扰，外部干扰主要有机械干扰 、湿度干扰 、化</a:t>
            </a:r>
            <a:r>
              <a:rPr sz="1100" spc="40" dirty="0">
                <a:solidFill>
                  <a:schemeClr val="dk1"/>
                </a:solidFill>
                <a:latin typeface="微软雅黑" panose="020B0503020204020204" charset="-122"/>
                <a:ea typeface="微软雅黑" panose="020B0503020204020204" charset="-122"/>
                <a:cs typeface="微软雅黑" panose="020B0503020204020204" charset="-122"/>
              </a:rPr>
              <a:t>学</a:t>
            </a:r>
            <a:r>
              <a:rPr sz="1100" spc="0" dirty="0">
                <a:solidFill>
                  <a:schemeClr val="dk1"/>
                </a:solidFill>
                <a:latin typeface="微软雅黑" panose="020B0503020204020204" charset="-122"/>
                <a:ea typeface="微软雅黑" panose="020B0503020204020204" charset="-122"/>
                <a:cs typeface="微软雅黑" panose="020B0503020204020204" charset="-122"/>
              </a:rPr>
              <a:t>干扰 、 </a:t>
            </a:r>
            <a:r>
              <a:rPr sz="1100" spc="10" dirty="0">
                <a:solidFill>
                  <a:schemeClr val="dk1"/>
                </a:solidFill>
                <a:latin typeface="微软雅黑" panose="020B0503020204020204" charset="-122"/>
                <a:ea typeface="微软雅黑" panose="020B0503020204020204" charset="-122"/>
                <a:cs typeface="微软雅黑" panose="020B0503020204020204" charset="-122"/>
              </a:rPr>
              <a:t>温度干扰 、射线辐射干扰 、 电磁噪声干扰和光干扰 ꎻ 内部干扰主要有元器件干扰 、 电</a:t>
            </a:r>
            <a:r>
              <a:rPr sz="1100" spc="0" dirty="0">
                <a:solidFill>
                  <a:schemeClr val="dk1"/>
                </a:solidFill>
                <a:latin typeface="微软雅黑" panose="020B0503020204020204" charset="-122"/>
                <a:ea typeface="微软雅黑" panose="020B0503020204020204" charset="-122"/>
                <a:cs typeface="微软雅黑" panose="020B0503020204020204" charset="-122"/>
              </a:rPr>
              <a:t>源  </a:t>
            </a:r>
            <a:r>
              <a:rPr sz="1100" spc="50" dirty="0">
                <a:solidFill>
                  <a:schemeClr val="dk1"/>
                </a:solidFill>
                <a:latin typeface="微软雅黑" panose="020B0503020204020204" charset="-122"/>
                <a:ea typeface="微软雅黑" panose="020B0503020204020204" charset="-122"/>
                <a:cs typeface="微软雅黑" panose="020B0503020204020204" charset="-122"/>
              </a:rPr>
              <a:t>电路干扰 、信号通道干扰和负载回路干扰 。 电磁干扰主要是指任何可能</a:t>
            </a:r>
            <a:r>
              <a:rPr sz="1100" spc="40" dirty="0">
                <a:solidFill>
                  <a:schemeClr val="dk1"/>
                </a:solidFill>
                <a:latin typeface="微软雅黑" panose="020B0503020204020204" charset="-122"/>
                <a:ea typeface="微软雅黑" panose="020B0503020204020204" charset="-122"/>
                <a:cs typeface="微软雅黑" panose="020B0503020204020204" charset="-122"/>
              </a:rPr>
              <a:t>引</a:t>
            </a:r>
            <a:r>
              <a:rPr sz="1100" spc="0" dirty="0">
                <a:solidFill>
                  <a:schemeClr val="dk1"/>
                </a:solidFill>
                <a:latin typeface="微软雅黑" panose="020B0503020204020204" charset="-122"/>
                <a:ea typeface="微软雅黑" panose="020B0503020204020204" charset="-122"/>
                <a:cs typeface="微软雅黑" panose="020B0503020204020204" charset="-122"/>
              </a:rPr>
              <a:t>起装置 、设备  </a:t>
            </a:r>
            <a:r>
              <a:rPr sz="1100" spc="50" dirty="0">
                <a:solidFill>
                  <a:schemeClr val="dk1"/>
                </a:solidFill>
                <a:latin typeface="微软雅黑" panose="020B0503020204020204" charset="-122"/>
                <a:ea typeface="微软雅黑" panose="020B0503020204020204" charset="-122"/>
                <a:cs typeface="微软雅黑" panose="020B0503020204020204" charset="-122"/>
              </a:rPr>
              <a:t>或系统性能降低的电磁现象 。 电磁干扰可分为传导干扰和辐射干扰 。 电磁干扰</a:t>
            </a:r>
            <a:r>
              <a:rPr sz="1100" spc="10" dirty="0">
                <a:solidFill>
                  <a:schemeClr val="dk1"/>
                </a:solidFill>
                <a:latin typeface="微软雅黑" panose="020B0503020204020204" charset="-122"/>
                <a:ea typeface="微软雅黑" panose="020B0503020204020204" charset="-122"/>
                <a:cs typeface="微软雅黑" panose="020B0503020204020204" charset="-122"/>
              </a:rPr>
              <a:t>产</a:t>
            </a:r>
            <a:r>
              <a:rPr sz="1100" spc="0" dirty="0">
                <a:solidFill>
                  <a:schemeClr val="dk1"/>
                </a:solidFill>
                <a:latin typeface="微软雅黑" panose="020B0503020204020204" charset="-122"/>
                <a:ea typeface="微软雅黑" panose="020B0503020204020204" charset="-122"/>
                <a:cs typeface="微软雅黑" panose="020B0503020204020204" charset="-122"/>
              </a:rPr>
              <a:t>生的三  </a:t>
            </a:r>
            <a:r>
              <a:rPr sz="1100" spc="30" dirty="0">
                <a:solidFill>
                  <a:schemeClr val="dk1"/>
                </a:solidFill>
                <a:latin typeface="微软雅黑" panose="020B0503020204020204" charset="-122"/>
                <a:ea typeface="微软雅黑" panose="020B0503020204020204" charset="-122"/>
                <a:cs typeface="微软雅黑" panose="020B0503020204020204" charset="-122"/>
              </a:rPr>
              <a:t>要素是电磁干扰源 、接收载体 、 电磁干扰信号耦合的通道 。 本章还分析了差模干扰</a:t>
            </a:r>
            <a:r>
              <a:rPr sz="1100" spc="10" dirty="0">
                <a:solidFill>
                  <a:schemeClr val="dk1"/>
                </a:solidFill>
                <a:latin typeface="微软雅黑" panose="020B0503020204020204" charset="-122"/>
                <a:ea typeface="微软雅黑" panose="020B0503020204020204" charset="-122"/>
                <a:cs typeface="微软雅黑" panose="020B0503020204020204" charset="-122"/>
              </a:rPr>
              <a:t>和</a:t>
            </a:r>
            <a:r>
              <a:rPr sz="1100" spc="0" dirty="0">
                <a:solidFill>
                  <a:schemeClr val="dk1"/>
                </a:solidFill>
                <a:latin typeface="微软雅黑" panose="020B0503020204020204" charset="-122"/>
                <a:ea typeface="微软雅黑" panose="020B0503020204020204" charset="-122"/>
                <a:cs typeface="微软雅黑" panose="020B0503020204020204" charset="-122"/>
              </a:rPr>
              <a:t>共  </a:t>
            </a:r>
            <a:r>
              <a:rPr sz="1100" spc="60" dirty="0">
                <a:solidFill>
                  <a:schemeClr val="dk1"/>
                </a:solidFill>
                <a:latin typeface="微软雅黑" panose="020B0503020204020204" charset="-122"/>
                <a:ea typeface="微软雅黑" panose="020B0503020204020204" charset="-122"/>
                <a:cs typeface="微软雅黑" panose="020B0503020204020204" charset="-122"/>
              </a:rPr>
              <a:t>模干扰产生的原因 </a:t>
            </a:r>
            <a:r>
              <a:rPr sz="1100" b="1" spc="60" dirty="0">
                <a:solidFill>
                  <a:schemeClr val="dk1"/>
                </a:solidFill>
                <a:latin typeface="微软雅黑" panose="020B0503020204020204" charset="-122"/>
                <a:ea typeface="微软雅黑" panose="020B0503020204020204" charset="-122"/>
                <a:cs typeface="微软雅黑" panose="020B0503020204020204" charset="-122"/>
              </a:rPr>
              <a:t>:</a:t>
            </a:r>
            <a:r>
              <a:rPr sz="1100" spc="60" dirty="0">
                <a:solidFill>
                  <a:schemeClr val="dk1"/>
                </a:solidFill>
                <a:latin typeface="微软雅黑" panose="020B0503020204020204" charset="-122"/>
                <a:ea typeface="微软雅黑" panose="020B0503020204020204" charset="-122"/>
                <a:cs typeface="微软雅黑" panose="020B0503020204020204" charset="-122"/>
              </a:rPr>
              <a:t>  差模干扰是由于信号线分布电容的静电耦合 、信号线传</a:t>
            </a:r>
            <a:r>
              <a:rPr sz="1100" spc="50" dirty="0">
                <a:solidFill>
                  <a:schemeClr val="dk1"/>
                </a:solidFill>
                <a:latin typeface="微软雅黑" panose="020B0503020204020204" charset="-122"/>
                <a:ea typeface="微软雅黑" panose="020B0503020204020204" charset="-122"/>
                <a:cs typeface="微软雅黑" panose="020B0503020204020204" charset="-122"/>
              </a:rPr>
              <a:t>输</a:t>
            </a:r>
            <a:r>
              <a:rPr sz="1100" spc="0" dirty="0">
                <a:solidFill>
                  <a:schemeClr val="dk1"/>
                </a:solidFill>
                <a:latin typeface="微软雅黑" panose="020B0503020204020204" charset="-122"/>
                <a:ea typeface="微软雅黑" panose="020B0503020204020204" charset="-122"/>
                <a:cs typeface="微软雅黑" panose="020B0503020204020204" charset="-122"/>
              </a:rPr>
              <a:t>距离较长  </a:t>
            </a:r>
            <a:r>
              <a:rPr sz="1100" spc="40" dirty="0">
                <a:solidFill>
                  <a:schemeClr val="dk1"/>
                </a:solidFill>
                <a:latin typeface="微软雅黑" panose="020B0503020204020204" charset="-122"/>
                <a:ea typeface="微软雅黑" panose="020B0503020204020204" charset="-122"/>
                <a:cs typeface="微软雅黑" panose="020B0503020204020204" charset="-122"/>
              </a:rPr>
              <a:t>引起的互感 、空间电磁的电磁感应以及工频干扰等引起的，这种干扰较难除掉 ꎻ </a:t>
            </a:r>
            <a:r>
              <a:rPr sz="1100" spc="10" dirty="0">
                <a:solidFill>
                  <a:schemeClr val="dk1"/>
                </a:solidFill>
                <a:latin typeface="微软雅黑" panose="020B0503020204020204" charset="-122"/>
                <a:ea typeface="微软雅黑" panose="020B0503020204020204" charset="-122"/>
                <a:cs typeface="微软雅黑" panose="020B0503020204020204" charset="-122"/>
              </a:rPr>
              <a:t>共</a:t>
            </a:r>
            <a:r>
              <a:rPr sz="1100" spc="0" dirty="0">
                <a:solidFill>
                  <a:schemeClr val="dk1"/>
                </a:solidFill>
                <a:latin typeface="微软雅黑" panose="020B0503020204020204" charset="-122"/>
                <a:ea typeface="微软雅黑" panose="020B0503020204020204" charset="-122"/>
                <a:cs typeface="微软雅黑" panose="020B0503020204020204" charset="-122"/>
              </a:rPr>
              <a:t>模干  </a:t>
            </a:r>
            <a:r>
              <a:rPr sz="1100" spc="60" dirty="0">
                <a:solidFill>
                  <a:schemeClr val="dk1"/>
                </a:solidFill>
                <a:latin typeface="微软雅黑" panose="020B0503020204020204" charset="-122"/>
                <a:ea typeface="微软雅黑" panose="020B0503020204020204" charset="-122"/>
                <a:cs typeface="微软雅黑" panose="020B0503020204020204" charset="-122"/>
              </a:rPr>
              <a:t>扰主要是由于设备对地漏电 、设备与地之间存在电位差 、线路本身对地就具有</a:t>
            </a:r>
            <a:r>
              <a:rPr sz="1100" spc="0" dirty="0">
                <a:solidFill>
                  <a:schemeClr val="dk1"/>
                </a:solidFill>
                <a:latin typeface="微软雅黑" panose="020B0503020204020204" charset="-122"/>
                <a:ea typeface="微软雅黑" panose="020B0503020204020204" charset="-122"/>
                <a:cs typeface="微软雅黑" panose="020B0503020204020204" charset="-122"/>
              </a:rPr>
              <a:t>干扰等因  </a:t>
            </a:r>
            <a:r>
              <a:rPr sz="1100" spc="10" dirty="0">
                <a:solidFill>
                  <a:schemeClr val="dk1"/>
                </a:solidFill>
                <a:latin typeface="微软雅黑" panose="020B0503020204020204" charset="-122"/>
                <a:ea typeface="微软雅黑" panose="020B0503020204020204" charset="-122"/>
                <a:cs typeface="微软雅黑" panose="020B0503020204020204" charset="-122"/>
              </a:rPr>
              <a:t>素引起的 。 抗干扰的措施主要有</a:t>
            </a:r>
            <a:r>
              <a:rPr sz="1100" spc="0" dirty="0">
                <a:solidFill>
                  <a:schemeClr val="dk1"/>
                </a:solidFill>
                <a:latin typeface="微软雅黑" panose="020B0503020204020204" charset="-122"/>
                <a:ea typeface="微软雅黑" panose="020B0503020204020204" charset="-122"/>
                <a:cs typeface="微软雅黑" panose="020B0503020204020204" charset="-122"/>
              </a:rPr>
              <a:t>屏蔽电场 、屏蔽磁场 、屏蔽电磁场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8" name="picture 209"/>
          <p:cNvPicPr>
            <a:picLocks noChangeAspect="1"/>
          </p:cNvPicPr>
          <p:nvPr/>
        </p:nvPicPr>
        <p:blipFill>
          <a:blip r:embed="rId12"/>
          <a:stretch>
            <a:fillRect/>
          </a:stretch>
        </p:blipFill>
        <p:spPr>
          <a:xfrm>
            <a:off x="162021" y="4282812"/>
            <a:ext cx="1623505" cy="314847"/>
          </a:xfrm>
          <a:prstGeom prst="rect">
            <a:avLst/>
          </a:prstGeom>
        </p:spPr>
      </p:pic>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4" name="textbox 215"/>
          <p:cNvSpPr/>
          <p:nvPr/>
        </p:nvSpPr>
        <p:spPr>
          <a:xfrm>
            <a:off x="59706" y="1021493"/>
            <a:ext cx="12132294" cy="3526790"/>
          </a:xfrm>
          <a:prstGeom prst="rect">
            <a:avLst/>
          </a:prstGeom>
        </p:spPr>
        <p:txBody>
          <a:bodyPr vert="horz" wrap="square" lIns="0" tIns="0" rIns="0" bIns="0"/>
          <a:lstStyle/>
          <a:p>
            <a:pPr algn="l" rtl="0" eaLnBrk="0">
              <a:lnSpc>
                <a:spcPct val="17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1940" algn="l" rtl="0" eaLnBrk="0">
              <a:lnSpc>
                <a:spcPct val="14400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电子干扰是现代电子战的重要组成部分 ，包括无源干扰和有源干扰 。 其中有</a:t>
            </a:r>
            <a:r>
              <a:rPr sz="1100" spc="40" dirty="0">
                <a:solidFill>
                  <a:srgbClr val="000000"/>
                </a:solidFill>
                <a:latin typeface="微软雅黑" panose="020B0503020204020204" charset="-122"/>
                <a:ea typeface="微软雅黑" panose="020B0503020204020204" charset="-122"/>
                <a:cs typeface="微软雅黑" panose="020B0503020204020204" charset="-122"/>
              </a:rPr>
              <a:t>源</a:t>
            </a:r>
            <a:r>
              <a:rPr sz="1100" spc="0" dirty="0">
                <a:solidFill>
                  <a:srgbClr val="000000"/>
                </a:solidFill>
                <a:latin typeface="微软雅黑" panose="020B0503020204020204" charset="-122"/>
                <a:ea typeface="微软雅黑" panose="020B0503020204020204" charset="-122"/>
                <a:cs typeface="微软雅黑" panose="020B0503020204020204" charset="-122"/>
              </a:rPr>
              <a:t>干扰 </a:t>
            </a:r>
            <a:r>
              <a:rPr sz="1100" spc="50" dirty="0">
                <a:solidFill>
                  <a:srgbClr val="000000"/>
                </a:solidFill>
                <a:latin typeface="微软雅黑" panose="020B0503020204020204" charset="-122"/>
                <a:ea typeface="微软雅黑" panose="020B0503020204020204" charset="-122"/>
                <a:cs typeface="微软雅黑" panose="020B0503020204020204" charset="-122"/>
              </a:rPr>
              <a:t>辐射电磁波欺骗雷达或者使雷达接收机饱和 ，把目标淹没在噪声杂波中 ，达到干</a:t>
            </a:r>
            <a:r>
              <a:rPr sz="1100" spc="30" dirty="0">
                <a:solidFill>
                  <a:srgbClr val="000000"/>
                </a:solidFill>
                <a:latin typeface="微软雅黑" panose="020B0503020204020204" charset="-122"/>
                <a:ea typeface="微软雅黑" panose="020B0503020204020204" charset="-122"/>
                <a:cs typeface="微软雅黑" panose="020B0503020204020204" charset="-122"/>
              </a:rPr>
              <a:t>扰</a:t>
            </a:r>
            <a:r>
              <a:rPr sz="1100" spc="0" dirty="0">
                <a:solidFill>
                  <a:srgbClr val="000000"/>
                </a:solidFill>
                <a:latin typeface="微软雅黑" panose="020B0503020204020204" charset="-122"/>
                <a:ea typeface="微软雅黑" panose="020B0503020204020204" charset="-122"/>
                <a:cs typeface="微软雅黑" panose="020B0503020204020204" charset="-122"/>
              </a:rPr>
              <a:t>的 目 </a:t>
            </a:r>
            <a:r>
              <a:rPr sz="1100" spc="30" dirty="0">
                <a:solidFill>
                  <a:srgbClr val="000000"/>
                </a:solidFill>
                <a:latin typeface="微软雅黑" panose="020B0503020204020204" charset="-122"/>
                <a:ea typeface="微软雅黑" panose="020B0503020204020204" charset="-122"/>
                <a:cs typeface="微软雅黑" panose="020B0503020204020204" charset="-122"/>
              </a:rPr>
              <a:t>的 。 一 架干扰机可同时干扰多部不同体制的雷达 ，干扰效率很高 ，运</a:t>
            </a:r>
            <a:r>
              <a:rPr sz="1100" spc="0" dirty="0">
                <a:solidFill>
                  <a:srgbClr val="000000"/>
                </a:solidFill>
                <a:latin typeface="微软雅黑" panose="020B0503020204020204" charset="-122"/>
                <a:ea typeface="微软雅黑" panose="020B0503020204020204" charset="-122"/>
                <a:cs typeface="微软雅黑" panose="020B0503020204020204" charset="-122"/>
              </a:rPr>
              <a:t>用十分广泛 。 如何 </a:t>
            </a:r>
            <a:r>
              <a:rPr sz="1100" spc="50" dirty="0">
                <a:solidFill>
                  <a:srgbClr val="000000"/>
                </a:solidFill>
                <a:latin typeface="微软雅黑" panose="020B0503020204020204" charset="-122"/>
                <a:ea typeface="微软雅黑" panose="020B0503020204020204" charset="-122"/>
                <a:cs typeface="微软雅黑" panose="020B0503020204020204" charset="-122"/>
              </a:rPr>
              <a:t>有效对抗电子干扰一直是人们长期研究的课题 ，提高雷达的抗干扰能力是一 个方</a:t>
            </a:r>
            <a:r>
              <a:rPr sz="1100" spc="30" dirty="0">
                <a:solidFill>
                  <a:srgbClr val="000000"/>
                </a:solidFill>
                <a:latin typeface="微软雅黑" panose="020B0503020204020204" charset="-122"/>
                <a:ea typeface="微软雅黑" panose="020B0503020204020204" charset="-122"/>
                <a:cs typeface="微软雅黑" panose="020B0503020204020204" charset="-122"/>
              </a:rPr>
              <a:t>面</a:t>
            </a:r>
            <a:r>
              <a:rPr sz="1100" spc="0" dirty="0">
                <a:solidFill>
                  <a:srgbClr val="000000"/>
                </a:solidFill>
                <a:latin typeface="微软雅黑" panose="020B0503020204020204" charset="-122"/>
                <a:ea typeface="微软雅黑" panose="020B0503020204020204" charset="-122"/>
                <a:cs typeface="微软雅黑" panose="020B0503020204020204" charset="-122"/>
              </a:rPr>
              <a:t> ，但 </a:t>
            </a:r>
            <a:r>
              <a:rPr sz="1100" spc="60" dirty="0">
                <a:solidFill>
                  <a:srgbClr val="000000"/>
                </a:solidFill>
                <a:latin typeface="微软雅黑" panose="020B0503020204020204" charset="-122"/>
                <a:ea typeface="微软雅黑" panose="020B0503020204020204" charset="-122"/>
                <a:cs typeface="微软雅黑" panose="020B0503020204020204" charset="-122"/>
              </a:rPr>
              <a:t>更为有效的手段是摧毁干扰源 。 反辐射武器就是利用敌方武器的电磁辐射</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，跟踪并摧毁 </a:t>
            </a:r>
            <a:r>
              <a:rPr sz="1100" spc="40" dirty="0">
                <a:solidFill>
                  <a:srgbClr val="000000"/>
                </a:solidFill>
                <a:latin typeface="微软雅黑" panose="020B0503020204020204" charset="-122"/>
                <a:ea typeface="微软雅黑" panose="020B0503020204020204" charset="-122"/>
                <a:cs typeface="微软雅黑" panose="020B0503020204020204" charset="-122"/>
              </a:rPr>
              <a:t>辐射源的硬杀伤武器 ，因此地空 、空空 、空地反辐射导弹逐渐受到各国的高</a:t>
            </a:r>
            <a:r>
              <a:rPr sz="1100" spc="30" dirty="0">
                <a:solidFill>
                  <a:srgbClr val="000000"/>
                </a:solidFill>
                <a:latin typeface="微软雅黑" panose="020B0503020204020204" charset="-122"/>
                <a:ea typeface="微软雅黑" panose="020B0503020204020204" charset="-122"/>
                <a:cs typeface="微软雅黑" panose="020B0503020204020204" charset="-122"/>
              </a:rPr>
              <a:t>度</a:t>
            </a:r>
            <a:r>
              <a:rPr sz="1100" spc="0" dirty="0">
                <a:solidFill>
                  <a:srgbClr val="000000"/>
                </a:solidFill>
                <a:latin typeface="微软雅黑" panose="020B0503020204020204" charset="-122"/>
                <a:ea typeface="微软雅黑" panose="020B0503020204020204" charset="-122"/>
                <a:cs typeface="微软雅黑" panose="020B0503020204020204" charset="-122"/>
              </a:rPr>
              <a:t>重视 。 当 </a:t>
            </a:r>
            <a:r>
              <a:rPr sz="1100" spc="30" dirty="0">
                <a:solidFill>
                  <a:srgbClr val="000000"/>
                </a:solidFill>
                <a:latin typeface="微软雅黑" panose="020B0503020204020204" charset="-122"/>
                <a:ea typeface="微软雅黑" panose="020B0503020204020204" charset="-122"/>
                <a:cs typeface="微软雅黑" panose="020B0503020204020204" charset="-122"/>
              </a:rPr>
              <a:t>然 ，要摧毁干扰源 ，首先就必须发现 目标 ，即能正确地检测到干扰信号 。 以</a:t>
            </a:r>
            <a:r>
              <a:rPr sz="1100" spc="0" dirty="0">
                <a:solidFill>
                  <a:srgbClr val="000000"/>
                </a:solidFill>
                <a:latin typeface="微软雅黑" panose="020B0503020204020204" charset="-122"/>
                <a:ea typeface="微软雅黑" panose="020B0503020204020204" charset="-122"/>
                <a:cs typeface="微软雅黑" panose="020B0503020204020204" charset="-122"/>
              </a:rPr>
              <a:t>某地空导弹 </a:t>
            </a:r>
            <a:r>
              <a:rPr sz="1100" spc="60" dirty="0">
                <a:solidFill>
                  <a:srgbClr val="000000"/>
                </a:solidFill>
                <a:latin typeface="微软雅黑" panose="020B0503020204020204" charset="-122"/>
                <a:ea typeface="微软雅黑" panose="020B0503020204020204" charset="-122"/>
                <a:cs typeface="微软雅黑" panose="020B0503020204020204" charset="-122"/>
              </a:rPr>
              <a:t>为例 ，地面探测和导引头均采用了射频被动探测体制 ，其对 目标的探测能力必须</a:t>
            </a:r>
            <a:r>
              <a:rPr sz="1100" spc="40" dirty="0">
                <a:solidFill>
                  <a:srgbClr val="000000"/>
                </a:solidFill>
                <a:latin typeface="微软雅黑" panose="020B0503020204020204" charset="-122"/>
                <a:ea typeface="微软雅黑" panose="020B0503020204020204" charset="-122"/>
                <a:cs typeface="微软雅黑" panose="020B0503020204020204" charset="-122"/>
              </a:rPr>
              <a:t>很</a:t>
            </a:r>
            <a:r>
              <a:rPr sz="1100" spc="0" dirty="0">
                <a:solidFill>
                  <a:srgbClr val="000000"/>
                </a:solidFill>
                <a:latin typeface="微软雅黑" panose="020B0503020204020204" charset="-122"/>
                <a:ea typeface="微软雅黑" panose="020B0503020204020204" charset="-122"/>
                <a:cs typeface="微软雅黑" panose="020B0503020204020204" charset="-122"/>
              </a:rPr>
              <a:t>强， </a:t>
            </a:r>
            <a:r>
              <a:rPr sz="1100" spc="60" dirty="0">
                <a:solidFill>
                  <a:srgbClr val="000000"/>
                </a:solidFill>
                <a:latin typeface="微软雅黑" panose="020B0503020204020204" charset="-122"/>
                <a:ea typeface="微软雅黑" panose="020B0503020204020204" charset="-122"/>
                <a:cs typeface="微软雅黑" panose="020B0503020204020204" charset="-122"/>
              </a:rPr>
              <a:t>精度要求也很高 ，而一般被动探测系统均工作于宽带状态 ，无论是天线还是接</a:t>
            </a:r>
            <a:r>
              <a:rPr sz="1100" spc="20" dirty="0">
                <a:solidFill>
                  <a:srgbClr val="000000"/>
                </a:solidFill>
                <a:latin typeface="微软雅黑" panose="020B0503020204020204" charset="-122"/>
                <a:ea typeface="微软雅黑" panose="020B0503020204020204" charset="-122"/>
                <a:cs typeface="微软雅黑" panose="020B0503020204020204" charset="-122"/>
              </a:rPr>
              <a:t>收</a:t>
            </a:r>
            <a:r>
              <a:rPr sz="1100" spc="0" dirty="0">
                <a:solidFill>
                  <a:srgbClr val="000000"/>
                </a:solidFill>
                <a:latin typeface="微软雅黑" panose="020B0503020204020204" charset="-122"/>
                <a:ea typeface="微软雅黑" panose="020B0503020204020204" charset="-122"/>
                <a:cs typeface="微软雅黑" panose="020B0503020204020204" charset="-122"/>
              </a:rPr>
              <a:t>机均很 </a:t>
            </a:r>
            <a:r>
              <a:rPr sz="1100" spc="30" dirty="0">
                <a:solidFill>
                  <a:srgbClr val="000000"/>
                </a:solidFill>
                <a:latin typeface="微软雅黑" panose="020B0503020204020204" charset="-122"/>
                <a:ea typeface="微软雅黑" panose="020B0503020204020204" charset="-122"/>
                <a:cs typeface="微软雅黑" panose="020B0503020204020204" charset="-122"/>
              </a:rPr>
              <a:t>难在高增益和高灵敏度状态下工作 ，系统失配情况严重 。 同时 ，为 了作战需要</a:t>
            </a:r>
            <a:r>
              <a:rPr sz="1100" spc="0" dirty="0">
                <a:solidFill>
                  <a:srgbClr val="000000"/>
                </a:solidFill>
                <a:latin typeface="微软雅黑" panose="020B0503020204020204" charset="-122"/>
                <a:ea typeface="微软雅黑" panose="020B0503020204020204" charset="-122"/>
                <a:cs typeface="微软雅黑" panose="020B0503020204020204" charset="-122"/>
              </a:rPr>
              <a:t> ，系统必 </a:t>
            </a:r>
            <a:r>
              <a:rPr sz="1100" spc="60" dirty="0">
                <a:solidFill>
                  <a:srgbClr val="000000"/>
                </a:solidFill>
                <a:latin typeface="微软雅黑" panose="020B0503020204020204" charset="-122"/>
                <a:ea typeface="微软雅黑" panose="020B0503020204020204" charset="-122"/>
                <a:cs typeface="微软雅黑" panose="020B0503020204020204" charset="-122"/>
              </a:rPr>
              <a:t>须能对敌方辐射源的旁瓣进行有效检测和跟踪 ，这种情况下 ，往往进入接收机</a:t>
            </a:r>
            <a:r>
              <a:rPr sz="1100" spc="2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有效信 </a:t>
            </a:r>
            <a:r>
              <a:rPr sz="1100" spc="10" dirty="0">
                <a:solidFill>
                  <a:srgbClr val="000000"/>
                </a:solidFill>
                <a:latin typeface="微软雅黑" panose="020B0503020204020204" charset="-122"/>
                <a:ea typeface="微软雅黑" panose="020B0503020204020204" charset="-122"/>
                <a:cs typeface="微软雅黑" panose="020B0503020204020204" charset="-122"/>
              </a:rPr>
              <a:t>号能量比较小 ，与被干扰的其他雷达相比 ，信噪比损失有可能高达 </a:t>
            </a:r>
            <a:r>
              <a:rPr sz="1100" b="1" spc="10" dirty="0">
                <a:solidFill>
                  <a:srgbClr val="000000"/>
                </a:solidFill>
                <a:latin typeface="微软雅黑" panose="020B0503020204020204" charset="-122"/>
                <a:ea typeface="微软雅黑" panose="020B0503020204020204" charset="-122"/>
                <a:cs typeface="微软雅黑" panose="020B0503020204020204" charset="-122"/>
              </a:rPr>
              <a:t>60</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80</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dB</a:t>
            </a:r>
            <a:r>
              <a:rPr sz="1100" spc="0" dirty="0">
                <a:solidFill>
                  <a:srgbClr val="000000"/>
                </a:solidFill>
                <a:latin typeface="微软雅黑" panose="020B0503020204020204" charset="-122"/>
                <a:ea typeface="微软雅黑" panose="020B0503020204020204" charset="-122"/>
                <a:cs typeface="微软雅黑" panose="020B0503020204020204" charset="-122"/>
              </a:rPr>
              <a:t> 之多 ，所以 </a:t>
            </a:r>
            <a:r>
              <a:rPr sz="1100" spc="40" dirty="0">
                <a:solidFill>
                  <a:srgbClr val="000000"/>
                </a:solidFill>
                <a:latin typeface="微软雅黑" panose="020B0503020204020204" charset="-122"/>
                <a:ea typeface="微软雅黑" panose="020B0503020204020204" charset="-122"/>
                <a:cs typeface="微软雅黑" panose="020B0503020204020204" charset="-122"/>
              </a:rPr>
              <a:t>如何有效检测 目标是一 个值得关注的问题 。 噪声干扰信号具有高度随机性</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，不能像雷达 </a:t>
            </a:r>
            <a:r>
              <a:rPr sz="1100" spc="60" dirty="0">
                <a:solidFill>
                  <a:srgbClr val="000000"/>
                </a:solidFill>
                <a:latin typeface="微软雅黑" panose="020B0503020204020204" charset="-122"/>
                <a:ea typeface="微软雅黑" panose="020B0503020204020204" charset="-122"/>
                <a:cs typeface="微软雅黑" panose="020B0503020204020204" charset="-122"/>
              </a:rPr>
              <a:t>那样采用相关或匹配接收技术 ，到 目前为止对噪声干扰源类有源目标的检测技</a:t>
            </a:r>
            <a:r>
              <a:rPr sz="1100" spc="20" dirty="0">
                <a:solidFill>
                  <a:srgbClr val="000000"/>
                </a:solidFill>
                <a:latin typeface="微软雅黑" panose="020B0503020204020204" charset="-122"/>
                <a:ea typeface="微软雅黑" panose="020B0503020204020204" charset="-122"/>
                <a:cs typeface="微软雅黑" panose="020B0503020204020204" charset="-122"/>
              </a:rPr>
              <a:t>术</a:t>
            </a:r>
            <a:r>
              <a:rPr sz="1100" spc="0" dirty="0">
                <a:solidFill>
                  <a:srgbClr val="000000"/>
                </a:solidFill>
                <a:latin typeface="微软雅黑" panose="020B0503020204020204" charset="-122"/>
                <a:ea typeface="微软雅黑" panose="020B0503020204020204" charset="-122"/>
                <a:cs typeface="微软雅黑" panose="020B0503020204020204" charset="-122"/>
              </a:rPr>
              <a:t>的研究 </a:t>
            </a:r>
            <a:r>
              <a:rPr sz="1100" spc="50" dirty="0">
                <a:solidFill>
                  <a:srgbClr val="000000"/>
                </a:solidFill>
                <a:latin typeface="微软雅黑" panose="020B0503020204020204" charset="-122"/>
                <a:ea typeface="微软雅黑" panose="020B0503020204020204" charset="-122"/>
                <a:cs typeface="微软雅黑" panose="020B0503020204020204" charset="-122"/>
              </a:rPr>
              <a:t>并不多见 ，而这一 问题又直接影响到相关设备的威力甚至精度 ，因此有必要开</a:t>
            </a:r>
            <a:r>
              <a:rPr sz="1100" spc="30" dirty="0">
                <a:solidFill>
                  <a:srgbClr val="000000"/>
                </a:solidFill>
                <a:latin typeface="微软雅黑" panose="020B0503020204020204" charset="-122"/>
                <a:ea typeface="微软雅黑" panose="020B0503020204020204" charset="-122"/>
                <a:cs typeface="微软雅黑" panose="020B0503020204020204" charset="-122"/>
              </a:rPr>
              <a:t>展</a:t>
            </a:r>
            <a:r>
              <a:rPr sz="1100" spc="0" dirty="0">
                <a:solidFill>
                  <a:srgbClr val="000000"/>
                </a:solidFill>
                <a:latin typeface="微软雅黑" panose="020B0503020204020204" charset="-122"/>
                <a:ea typeface="微软雅黑" panose="020B0503020204020204" charset="-122"/>
                <a:cs typeface="微软雅黑" panose="020B0503020204020204" charset="-122"/>
              </a:rPr>
              <a:t>噪声干 </a:t>
            </a:r>
            <a:r>
              <a:rPr sz="1100" spc="30" dirty="0">
                <a:solidFill>
                  <a:srgbClr val="000000"/>
                </a:solidFill>
                <a:latin typeface="微软雅黑" panose="020B0503020204020204" charset="-122"/>
                <a:ea typeface="微软雅黑" panose="020B0503020204020204" charset="-122"/>
                <a:cs typeface="微软雅黑" panose="020B0503020204020204" charset="-122"/>
              </a:rPr>
              <a:t>扰信号的检测技术研</a:t>
            </a:r>
            <a:r>
              <a:rPr sz="1100" spc="10" dirty="0">
                <a:solidFill>
                  <a:srgbClr val="000000"/>
                </a:solidFill>
                <a:latin typeface="微软雅黑" panose="020B0503020204020204" charset="-122"/>
                <a:ea typeface="微软雅黑" panose="020B0503020204020204" charset="-122"/>
                <a:cs typeface="微软雅黑" panose="020B0503020204020204" charset="-122"/>
              </a:rPr>
              <a:t>究</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216"/>
          <p:cNvSpPr/>
          <p:nvPr>
            <p:custDataLst>
              <p:tags r:id="rId5"/>
            </p:custDataLst>
          </p:nvPr>
        </p:nvSpPr>
        <p:spPr>
          <a:xfrm>
            <a:off x="159095" y="3838322"/>
            <a:ext cx="5233314" cy="940879"/>
          </a:xfrm>
          <a:prstGeom prst="rect">
            <a:avLst/>
          </a:prstGeom>
        </p:spPr>
        <p:txBody>
          <a:bodyPr vert="horz" wrap="square" lIns="0" tIns="0" rIns="0" bIns="0"/>
          <a:lstStyle/>
          <a:p>
            <a:pPr algn="l" rtl="0" eaLnBrk="0">
              <a:lnSpc>
                <a:spcPct val="87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5400" algn="l" rtl="0" eaLnBrk="0">
              <a:lnSpc>
                <a:spcPct val="82000"/>
              </a:lnSpc>
            </a:pP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  干扰的来源</a:t>
            </a:r>
            <a:r>
              <a:rPr sz="1100" spc="0" dirty="0">
                <a:solidFill>
                  <a:schemeClr val="dk1"/>
                </a:solidFill>
                <a:latin typeface="微软雅黑" panose="020B0503020204020204" charset="-122"/>
                <a:ea typeface="微软雅黑" panose="020B0503020204020204" charset="-122"/>
                <a:cs typeface="微软雅黑" panose="020B0503020204020204" charset="-122"/>
              </a:rPr>
              <a:t>有哪些</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ts val="1755"/>
              </a:lnSpc>
            </a:pPr>
            <a:r>
              <a:rPr sz="1100" b="1" spc="30" dirty="0">
                <a:solidFill>
                  <a:schemeClr val="dk1"/>
                </a:solidFill>
                <a:latin typeface="微软雅黑" panose="020B0503020204020204" charset="-122"/>
                <a:ea typeface="微软雅黑" panose="020B0503020204020204" charset="-122"/>
                <a:cs typeface="微软雅黑" panose="020B0503020204020204" charset="-122"/>
              </a:rPr>
              <a:t>2.</a:t>
            </a:r>
            <a:r>
              <a:rPr sz="1100" spc="30" dirty="0">
                <a:solidFill>
                  <a:schemeClr val="dk1"/>
                </a:solidFill>
                <a:latin typeface="微软雅黑" panose="020B0503020204020204" charset="-122"/>
                <a:ea typeface="微软雅黑" panose="020B0503020204020204" charset="-122"/>
                <a:cs typeface="微软雅黑" panose="020B0503020204020204" charset="-122"/>
              </a:rPr>
              <a:t>  电磁干扰有哪</a:t>
            </a:r>
            <a:r>
              <a:rPr sz="1100" spc="10" dirty="0">
                <a:solidFill>
                  <a:schemeClr val="dk1"/>
                </a:solidFill>
                <a:latin typeface="微软雅黑" panose="020B0503020204020204" charset="-122"/>
                <a:ea typeface="微软雅黑" panose="020B0503020204020204" charset="-122"/>
                <a:cs typeface="微软雅黑" panose="020B0503020204020204" charset="-122"/>
              </a:rPr>
              <a:t>些</a:t>
            </a:r>
            <a:r>
              <a:rPr sz="1100" spc="0" dirty="0">
                <a:solidFill>
                  <a:schemeClr val="dk1"/>
                </a:solidFill>
                <a:latin typeface="微软雅黑" panose="020B0503020204020204" charset="-122"/>
                <a:ea typeface="微软雅黑" panose="020B0503020204020204" charset="-122"/>
                <a:cs typeface="微软雅黑" panose="020B0503020204020204" charset="-122"/>
              </a:rPr>
              <a:t>类别</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147000"/>
              </a:lnSpc>
              <a:spcBef>
                <a:spcPts val="90"/>
              </a:spcBef>
            </a:pPr>
            <a:r>
              <a:rPr sz="1100" b="1" spc="-10" dirty="0">
                <a:solidFill>
                  <a:schemeClr val="dk1"/>
                </a:solidFill>
                <a:latin typeface="微软雅黑" panose="020B0503020204020204" charset="-122"/>
                <a:ea typeface="微软雅黑" panose="020B0503020204020204" charset="-122"/>
                <a:cs typeface="微软雅黑" panose="020B0503020204020204" charset="-122"/>
              </a:rPr>
              <a:t>3</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10" dirty="0" err="1">
                <a:solidFill>
                  <a:schemeClr val="dk1"/>
                </a:solidFill>
                <a:latin typeface="微软雅黑" panose="020B0503020204020204" charset="-122"/>
                <a:ea typeface="微软雅黑" panose="020B0503020204020204" charset="-122"/>
                <a:cs typeface="微软雅黑" panose="020B0503020204020204" charset="-122"/>
              </a:rPr>
              <a:t>简述共模</a:t>
            </a:r>
            <a:r>
              <a:rPr sz="1100" spc="0" dirty="0" err="1">
                <a:solidFill>
                  <a:schemeClr val="dk1"/>
                </a:solidFill>
                <a:latin typeface="微软雅黑" panose="020B0503020204020204" charset="-122"/>
                <a:ea typeface="微软雅黑" panose="020B0503020204020204" charset="-122"/>
                <a:cs typeface="微软雅黑" panose="020B0503020204020204" charset="-122"/>
              </a:rPr>
              <a:t>干扰和差模干扰产生的原因</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sz="1100"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147000"/>
              </a:lnSpc>
              <a:spcBef>
                <a:spcPts val="90"/>
              </a:spcBef>
            </a:pP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pc="30" dirty="0">
                <a:solidFill>
                  <a:schemeClr val="dk1"/>
                </a:solidFill>
                <a:latin typeface="微软雅黑" panose="020B0503020204020204" charset="-122"/>
                <a:ea typeface="微软雅黑" panose="020B0503020204020204" charset="-122"/>
                <a:cs typeface="微软雅黑" panose="020B0503020204020204" charset="-122"/>
              </a:rPr>
              <a:t>4.</a:t>
            </a:r>
            <a:r>
              <a:rPr sz="1100" spc="30" dirty="0">
                <a:solidFill>
                  <a:schemeClr val="dk1"/>
                </a:solidFill>
                <a:latin typeface="微软雅黑" panose="020B0503020204020204" charset="-122"/>
                <a:ea typeface="微软雅黑" panose="020B0503020204020204" charset="-122"/>
                <a:cs typeface="微软雅黑" panose="020B0503020204020204" charset="-122"/>
              </a:rPr>
              <a:t>  常见的隔离措施有</a:t>
            </a:r>
            <a:r>
              <a:rPr sz="1100" spc="10" dirty="0">
                <a:solidFill>
                  <a:schemeClr val="dk1"/>
                </a:solidFill>
                <a:latin typeface="微软雅黑" panose="020B0503020204020204" charset="-122"/>
                <a:ea typeface="微软雅黑" panose="020B0503020204020204" charset="-122"/>
                <a:cs typeface="微软雅黑" panose="020B0503020204020204" charset="-122"/>
              </a:rPr>
              <a:t>哪</a:t>
            </a:r>
            <a:r>
              <a:rPr sz="1100" spc="0" dirty="0">
                <a:solidFill>
                  <a:schemeClr val="dk1"/>
                </a:solidFill>
                <a:latin typeface="微软雅黑" panose="020B0503020204020204" charset="-122"/>
                <a:ea typeface="微软雅黑" panose="020B0503020204020204" charset="-122"/>
                <a:cs typeface="微软雅黑" panose="020B0503020204020204" charset="-122"/>
              </a:rPr>
              <a:t>些</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b="1"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218"/>
          <p:cNvPicPr>
            <a:picLocks noChangeAspect="1"/>
          </p:cNvPicPr>
          <p:nvPr/>
        </p:nvPicPr>
        <p:blipFill>
          <a:blip r:embed="rId6"/>
          <a:stretch>
            <a:fillRect/>
          </a:stretch>
        </p:blipFill>
        <p:spPr>
          <a:xfrm>
            <a:off x="134455" y="3261557"/>
            <a:ext cx="2035539" cy="334886"/>
          </a:xfrm>
          <a:prstGeom prst="rect">
            <a:avLst/>
          </a:prstGeom>
        </p:spPr>
      </p:pic>
      <p:sp>
        <p:nvSpPr>
          <p:cNvPr id="8" name="textbox 219"/>
          <p:cNvSpPr/>
          <p:nvPr>
            <p:custDataLst>
              <p:tags r:id="rId7"/>
            </p:custDataLst>
          </p:nvPr>
        </p:nvSpPr>
        <p:spPr>
          <a:xfrm>
            <a:off x="159095" y="132827"/>
            <a:ext cx="2326930" cy="247171"/>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第 </a:t>
            </a:r>
            <a:r>
              <a:rPr sz="1000" b="1" spc="50" dirty="0">
                <a:solidFill>
                  <a:schemeClr val="dk1"/>
                </a:solidFill>
                <a:latin typeface="微软雅黑" panose="020B0503020204020204" charset="-122"/>
                <a:ea typeface="微软雅黑" panose="020B0503020204020204" charset="-122"/>
                <a:cs typeface="微软雅黑" panose="020B0503020204020204" charset="-122"/>
              </a:rPr>
              <a:t>1</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r>
              <a:rPr sz="1000" b="1" spc="50" dirty="0">
                <a:solidFill>
                  <a:schemeClr val="dk1"/>
                </a:solidFill>
                <a:latin typeface="微软雅黑" panose="020B0503020204020204" charset="-122"/>
                <a:ea typeface="微软雅黑" panose="020B0503020204020204" charset="-122"/>
                <a:cs typeface="微软雅黑" panose="020B0503020204020204" charset="-122"/>
              </a:rPr>
              <a:t>1</a:t>
            </a:r>
            <a:r>
              <a:rPr sz="1000" spc="50" dirty="0">
                <a:solidFill>
                  <a:schemeClr val="dk1"/>
                </a:solidFill>
                <a:latin typeface="微软雅黑" panose="020B0503020204020204" charset="-122"/>
                <a:ea typeface="微软雅黑" panose="020B0503020204020204" charset="-122"/>
                <a:cs typeface="微软雅黑" panose="020B0503020204020204" charset="-122"/>
              </a:rPr>
              <a:t> 章  </a:t>
            </a:r>
            <a:r>
              <a:rPr sz="1100" spc="50" dirty="0">
                <a:solidFill>
                  <a:schemeClr val="dk1"/>
                </a:solidFill>
                <a:latin typeface="微软雅黑" panose="020B0503020204020204" charset="-122"/>
                <a:ea typeface="微软雅黑" panose="020B0503020204020204" charset="-122"/>
                <a:cs typeface="微软雅黑" panose="020B0503020204020204" charset="-122"/>
              </a:rPr>
              <a:t>检测装置的干扰</a:t>
            </a:r>
            <a:r>
              <a:rPr sz="1100" spc="30" dirty="0">
                <a:solidFill>
                  <a:schemeClr val="dk1"/>
                </a:solidFill>
                <a:latin typeface="微软雅黑" panose="020B0503020204020204" charset="-122"/>
                <a:ea typeface="微软雅黑" panose="020B0503020204020204" charset="-122"/>
                <a:cs typeface="微软雅黑" panose="020B0503020204020204" charset="-122"/>
              </a:rPr>
              <a:t>抑</a:t>
            </a:r>
            <a:r>
              <a:rPr sz="1100" spc="0" dirty="0">
                <a:solidFill>
                  <a:schemeClr val="dk1"/>
                </a:solidFill>
                <a:latin typeface="微软雅黑" panose="020B0503020204020204" charset="-122"/>
                <a:ea typeface="微软雅黑" panose="020B0503020204020204" charset="-122"/>
                <a:cs typeface="微软雅黑" panose="020B0503020204020204" charset="-122"/>
              </a:rPr>
              <a:t>制技术</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220"/>
          <p:cNvPicPr>
            <a:picLocks noChangeAspect="1"/>
          </p:cNvPicPr>
          <p:nvPr/>
        </p:nvPicPr>
        <p:blipFill>
          <a:blip r:embed="rId8"/>
          <a:stretch>
            <a:fillRect/>
          </a:stretch>
        </p:blipFill>
        <p:spPr>
          <a:xfrm>
            <a:off x="205461" y="491443"/>
            <a:ext cx="1542470" cy="299132"/>
          </a:xfrm>
          <a:prstGeom prst="rect">
            <a:avLst/>
          </a:prstGeom>
        </p:spPr>
      </p:pic>
      <p:pic>
        <p:nvPicPr>
          <p:cNvPr id="10" name="picture 221"/>
          <p:cNvPicPr>
            <a:picLocks noChangeAspect="1"/>
          </p:cNvPicPr>
          <p:nvPr/>
        </p:nvPicPr>
        <p:blipFill>
          <a:blip r:embed="rId9"/>
          <a:stretch>
            <a:fillRect/>
          </a:stretch>
        </p:blipFill>
        <p:spPr>
          <a:xfrm>
            <a:off x="5830252" y="9070033"/>
            <a:ext cx="252628" cy="128168"/>
          </a:xfrm>
          <a:prstGeom prst="rect">
            <a:avLst/>
          </a:prstGeom>
        </p:spPr>
      </p:pic>
      <p:sp>
        <p:nvSpPr>
          <p:cNvPr id="11" name="textbox 222"/>
          <p:cNvSpPr/>
          <p:nvPr>
            <p:custDataLst>
              <p:tags r:id="rId10"/>
            </p:custDataLst>
          </p:nvPr>
        </p:nvSpPr>
        <p:spPr>
          <a:xfrm>
            <a:off x="5849295" y="8929725"/>
            <a:ext cx="223520" cy="149225"/>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1000"/>
              </a:lnSpc>
            </a:pPr>
            <a:r>
              <a:rPr sz="1000" b="1" spc="-30" dirty="0">
                <a:solidFill>
                  <a:schemeClr val="dk1"/>
                </a:solidFill>
                <a:latin typeface="微软雅黑" panose="020B0503020204020204" charset="-122"/>
                <a:ea typeface="微软雅黑" panose="020B0503020204020204" charset="-122"/>
                <a:cs typeface="Arial" panose="020B0604020202020204"/>
              </a:rPr>
              <a:t>24</a:t>
            </a:r>
            <a:r>
              <a:rPr sz="1000" b="1" spc="-20" dirty="0">
                <a:solidFill>
                  <a:schemeClr val="dk1"/>
                </a:solidFill>
                <a:latin typeface="微软雅黑" panose="020B0503020204020204" charset="-122"/>
                <a:ea typeface="微软雅黑" panose="020B0503020204020204" charset="-122"/>
                <a:cs typeface="Arial" panose="020B0604020202020204"/>
              </a:rPr>
              <a:t>7</a:t>
            </a:r>
            <a:endParaRPr lang="en-US" altLang="en-US" sz="1000" b="1" spc="-20" dirty="0">
              <a:solidFill>
                <a:schemeClr val="dk1"/>
              </a:solidFill>
              <a:latin typeface="微软雅黑" panose="020B0503020204020204" charset="-122"/>
              <a:ea typeface="微软雅黑" panose="020B0503020204020204" charset="-122"/>
              <a:cs typeface="Arial" panose="020B0604020202020204"/>
            </a:endParaRPr>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5"/>
          <p:cNvSpPr/>
          <p:nvPr/>
        </p:nvSpPr>
        <p:spPr>
          <a:xfrm>
            <a:off x="219182" y="2908667"/>
            <a:ext cx="11753636" cy="3900804"/>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136140" algn="l" rtl="0" eaLnBrk="0">
              <a:lnSpc>
                <a:spcPts val="1375"/>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图</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11</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    干扰形成</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2000"/>
              </a:lnSpc>
              <a:spcBef>
                <a:spcPts val="106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传感器在应用中常会遇到以下几种干扰</a:t>
            </a:r>
            <a:r>
              <a:rPr sz="1100" spc="50" dirty="0">
                <a:solidFill>
                  <a:srgbClr val="000000"/>
                </a:solidFill>
                <a:latin typeface="微软雅黑" panose="020B0503020204020204" charset="-122"/>
                <a:ea typeface="微软雅黑" panose="020B0503020204020204" charset="-122"/>
                <a:cs typeface="微软雅黑" panose="020B0503020204020204" charset="-122"/>
              </a:rPr>
              <a:t>现</a:t>
            </a:r>
            <a:r>
              <a:rPr sz="1100" spc="0" dirty="0">
                <a:solidFill>
                  <a:srgbClr val="000000"/>
                </a:solidFill>
                <a:latin typeface="微软雅黑" panose="020B0503020204020204" charset="-122"/>
                <a:ea typeface="微软雅黑" panose="020B0503020204020204" charset="-122"/>
                <a:cs typeface="微软雅黑" panose="020B0503020204020204" charset="-122"/>
              </a:rPr>
              <a:t>象</a:t>
            </a:r>
            <a:r>
              <a:rPr sz="11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95"/>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(1)</a:t>
            </a:r>
            <a:r>
              <a:rPr sz="1100" spc="20" dirty="0">
                <a:solidFill>
                  <a:srgbClr val="000000"/>
                </a:solidFill>
                <a:latin typeface="微软雅黑" panose="020B0503020204020204" charset="-122"/>
                <a:ea typeface="微软雅黑" panose="020B0503020204020204" charset="-122"/>
                <a:cs typeface="微软雅黑" panose="020B0503020204020204" charset="-122"/>
              </a:rPr>
              <a:t> 传感器发送指令时，电机出现无规则</a:t>
            </a:r>
            <a:r>
              <a:rPr sz="1100" spc="0" dirty="0">
                <a:solidFill>
                  <a:srgbClr val="000000"/>
                </a:solidFill>
                <a:latin typeface="微软雅黑" panose="020B0503020204020204" charset="-122"/>
                <a:ea typeface="微软雅黑" panose="020B0503020204020204" charset="-122"/>
                <a:cs typeface="微软雅黑" panose="020B0503020204020204" charset="-122"/>
              </a:rPr>
              <a:t>的转动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90"/>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(2)</a:t>
            </a:r>
            <a:r>
              <a:rPr sz="1100" spc="30" dirty="0">
                <a:solidFill>
                  <a:srgbClr val="000000"/>
                </a:solidFill>
                <a:latin typeface="微软雅黑" panose="020B0503020204020204" charset="-122"/>
                <a:ea typeface="微软雅黑" panose="020B0503020204020204" charset="-122"/>
                <a:cs typeface="微软雅黑" panose="020B0503020204020204" charset="-122"/>
              </a:rPr>
              <a:t> 传感器无信号时，显示传感器控制功能的数字显</a:t>
            </a:r>
            <a:r>
              <a:rPr sz="1100" spc="20" dirty="0">
                <a:solidFill>
                  <a:srgbClr val="000000"/>
                </a:solidFill>
                <a:latin typeface="微软雅黑" panose="020B0503020204020204" charset="-122"/>
                <a:ea typeface="微软雅黑" panose="020B0503020204020204" charset="-122"/>
                <a:cs typeface="微软雅黑" panose="020B0503020204020204" charset="-122"/>
              </a:rPr>
              <a:t>示</a:t>
            </a:r>
            <a:r>
              <a:rPr sz="1100" spc="0" dirty="0">
                <a:solidFill>
                  <a:srgbClr val="000000"/>
                </a:solidFill>
                <a:latin typeface="微软雅黑" panose="020B0503020204020204" charset="-122"/>
                <a:ea typeface="微软雅黑" panose="020B0503020204020204" charset="-122"/>
                <a:cs typeface="微软雅黑" panose="020B0503020204020204" charset="-122"/>
              </a:rPr>
              <a:t>表数值乱跳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90"/>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(3)</a:t>
            </a:r>
            <a:r>
              <a:rPr sz="1100" spc="30" dirty="0">
                <a:solidFill>
                  <a:srgbClr val="000000"/>
                </a:solidFill>
                <a:latin typeface="微软雅黑" panose="020B0503020204020204" charset="-122"/>
                <a:ea typeface="微软雅黑" panose="020B0503020204020204" charset="-122"/>
                <a:cs typeface="微软雅黑" panose="020B0503020204020204" charset="-122"/>
              </a:rPr>
              <a:t> 传感器工作时，它的输出值与实际参数所对应的信号值不相符，且误差值是</a:t>
            </a:r>
            <a:r>
              <a:rPr sz="1100" spc="0" dirty="0">
                <a:solidFill>
                  <a:srgbClr val="000000"/>
                </a:solidFill>
                <a:latin typeface="微软雅黑" panose="020B0503020204020204" charset="-122"/>
                <a:ea typeface="微软雅黑" panose="020B0503020204020204" charset="-122"/>
                <a:cs typeface="微软雅黑" panose="020B0503020204020204" charset="-122"/>
              </a:rPr>
              <a:t>随机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4765" algn="l" rtl="0" eaLnBrk="0">
              <a:lnSpc>
                <a:spcPct val="92000"/>
              </a:lnSpc>
              <a:spcBef>
                <a:spcPts val="70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的 、无规律的</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8000"/>
              </a:lnSpc>
              <a:spcBef>
                <a:spcPts val="35"/>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(4)</a:t>
            </a:r>
            <a:r>
              <a:rPr sz="1100" spc="50" dirty="0">
                <a:solidFill>
                  <a:srgbClr val="000000"/>
                </a:solidFill>
                <a:latin typeface="微软雅黑" panose="020B0503020204020204" charset="-122"/>
                <a:ea typeface="微软雅黑" panose="020B0503020204020204" charset="-122"/>
                <a:cs typeface="微软雅黑" panose="020B0503020204020204" charset="-122"/>
              </a:rPr>
              <a:t> 当被测参数稳定的情况下，传感器输出的数值与被测参数所对</a:t>
            </a:r>
            <a:r>
              <a:rPr sz="1100" spc="0" dirty="0">
                <a:solidFill>
                  <a:srgbClr val="000000"/>
                </a:solidFill>
                <a:latin typeface="微软雅黑" panose="020B0503020204020204" charset="-122"/>
                <a:ea typeface="微软雅黑" panose="020B0503020204020204" charset="-122"/>
                <a:cs typeface="微软雅黑" panose="020B0503020204020204" charset="-122"/>
              </a:rPr>
              <a:t>应的信号数值的差 </a:t>
            </a:r>
            <a:r>
              <a:rPr sz="1100" spc="40" dirty="0">
                <a:solidFill>
                  <a:srgbClr val="000000"/>
                </a:solidFill>
                <a:latin typeface="微软雅黑" panose="020B0503020204020204" charset="-122"/>
                <a:ea typeface="微软雅黑" panose="020B0503020204020204" charset="-122"/>
                <a:cs typeface="微软雅黑" panose="020B0503020204020204" charset="-122"/>
              </a:rPr>
              <a:t>值为一稳定或呈周期性变化</a:t>
            </a:r>
            <a:r>
              <a:rPr sz="1100" spc="0" dirty="0">
                <a:solidFill>
                  <a:srgbClr val="000000"/>
                </a:solidFill>
                <a:latin typeface="微软雅黑" panose="020B0503020204020204" charset="-122"/>
                <a:ea typeface="微软雅黑" panose="020B0503020204020204" charset="-122"/>
                <a:cs typeface="微软雅黑" panose="020B0503020204020204" charset="-122"/>
              </a:rPr>
              <a:t>的值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85"/>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(5)</a:t>
            </a:r>
            <a:r>
              <a:rPr sz="1100" spc="30" dirty="0">
                <a:solidFill>
                  <a:srgbClr val="000000"/>
                </a:solidFill>
                <a:latin typeface="微软雅黑" panose="020B0503020204020204" charset="-122"/>
                <a:ea typeface="微软雅黑" panose="020B0503020204020204" charset="-122"/>
                <a:cs typeface="微软雅黑" panose="020B0503020204020204" charset="-122"/>
              </a:rPr>
              <a:t> 与交流伺服系统共用同一 电源的设备</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如显示器等</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20" dirty="0">
                <a:solidFill>
                  <a:srgbClr val="000000"/>
                </a:solidFill>
                <a:latin typeface="微软雅黑" panose="020B0503020204020204" charset="-122"/>
                <a:ea typeface="微软雅黑" panose="020B0503020204020204" charset="-122"/>
                <a:cs typeface="微软雅黑" panose="020B0503020204020204" charset="-122"/>
              </a:rPr>
              <a:t>工</a:t>
            </a:r>
            <a:r>
              <a:rPr sz="1100" spc="0" dirty="0">
                <a:solidFill>
                  <a:srgbClr val="000000"/>
                </a:solidFill>
                <a:latin typeface="微软雅黑" panose="020B0503020204020204" charset="-122"/>
                <a:ea typeface="微软雅黑" panose="020B0503020204020204" charset="-122"/>
                <a:cs typeface="微软雅黑" panose="020B0503020204020204" charset="-122"/>
              </a:rPr>
              <a:t>作不正常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5"/>
              </a:lnSpc>
              <a:spcBef>
                <a:spcPts val="680"/>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2</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噪声</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ct val="93000"/>
              </a:lnSpc>
              <a:spcBef>
                <a:spcPts val="49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噪声对检测装置的影响必须与有用信号共同分析才有</a:t>
            </a:r>
            <a:r>
              <a:rPr sz="1100" spc="20" dirty="0">
                <a:solidFill>
                  <a:srgbClr val="000000"/>
                </a:solidFill>
                <a:latin typeface="微软雅黑" panose="020B0503020204020204" charset="-122"/>
                <a:ea typeface="微软雅黑" panose="020B0503020204020204" charset="-122"/>
                <a:cs typeface="微软雅黑" panose="020B0503020204020204" charset="-122"/>
              </a:rPr>
              <a:t>意</a:t>
            </a:r>
            <a:r>
              <a:rPr sz="1100" spc="0" dirty="0">
                <a:solidFill>
                  <a:srgbClr val="000000"/>
                </a:solidFill>
                <a:latin typeface="微软雅黑" panose="020B0503020204020204" charset="-122"/>
                <a:ea typeface="微软雅黑" panose="020B0503020204020204" charset="-122"/>
                <a:cs typeface="微软雅黑" panose="020B0503020204020204" charset="-122"/>
              </a:rPr>
              <a:t>义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4795" algn="l" rtl="0" eaLnBrk="0">
              <a:lnSpc>
                <a:spcPct val="144000"/>
              </a:lnSpc>
              <a:spcBef>
                <a:spcPts val="35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衡量噪声对有用信号的影响常用信噪比 </a:t>
            </a:r>
            <a:r>
              <a:rPr sz="1100" b="1" spc="40" dirty="0">
                <a:solidFill>
                  <a:srgbClr val="000000"/>
                </a:solidFill>
                <a:latin typeface="微软雅黑" panose="020B0503020204020204" charset="-122"/>
                <a:ea typeface="微软雅黑" panose="020B0503020204020204" charset="-122"/>
                <a:cs typeface="微软雅黑" panose="020B0503020204020204" charset="-122"/>
              </a:rPr>
              <a:t>(</a:t>
            </a:r>
            <a:r>
              <a:rPr sz="1100" spc="4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S</a:t>
            </a:r>
            <a:r>
              <a:rPr sz="1100" b="1" spc="4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N</a:t>
            </a:r>
            <a:r>
              <a:rPr sz="1100" b="1" spc="40" dirty="0">
                <a:solidFill>
                  <a:srgbClr val="000000"/>
                </a:solidFill>
                <a:latin typeface="微软雅黑" panose="020B0503020204020204" charset="-122"/>
                <a:ea typeface="微软雅黑" panose="020B0503020204020204" charset="-122"/>
                <a:cs typeface="微软雅黑" panose="020B0503020204020204" charset="-122"/>
              </a:rPr>
              <a:t>)</a:t>
            </a:r>
            <a:r>
              <a:rPr sz="1100" spc="40" dirty="0">
                <a:solidFill>
                  <a:srgbClr val="000000"/>
                </a:solidFill>
                <a:latin typeface="微软雅黑" panose="020B0503020204020204" charset="-122"/>
                <a:ea typeface="微软雅黑" panose="020B0503020204020204" charset="-122"/>
                <a:cs typeface="微软雅黑" panose="020B0503020204020204" charset="-122"/>
              </a:rPr>
              <a:t> 来表示，它是指在信号通道中，</a:t>
            </a:r>
            <a:r>
              <a:rPr sz="1100" spc="20" dirty="0">
                <a:solidFill>
                  <a:srgbClr val="000000"/>
                </a:solidFill>
                <a:latin typeface="微软雅黑" panose="020B0503020204020204" charset="-122"/>
                <a:ea typeface="微软雅黑" panose="020B0503020204020204" charset="-122"/>
                <a:cs typeface="微软雅黑" panose="020B0503020204020204" charset="-122"/>
              </a:rPr>
              <a:t>有</a:t>
            </a:r>
            <a:r>
              <a:rPr sz="1100" spc="0" dirty="0">
                <a:solidFill>
                  <a:srgbClr val="000000"/>
                </a:solidFill>
                <a:latin typeface="微软雅黑" panose="020B0503020204020204" charset="-122"/>
                <a:ea typeface="微软雅黑" panose="020B0503020204020204" charset="-122"/>
                <a:cs typeface="微软雅黑" panose="020B0503020204020204" charset="-122"/>
              </a:rPr>
              <a:t>用 </a:t>
            </a:r>
            <a:r>
              <a:rPr sz="1100" spc="10" dirty="0">
                <a:solidFill>
                  <a:srgbClr val="000000"/>
                </a:solidFill>
                <a:latin typeface="微软雅黑" panose="020B0503020204020204" charset="-122"/>
                <a:ea typeface="微软雅黑" panose="020B0503020204020204" charset="-122"/>
                <a:cs typeface="微软雅黑" panose="020B0503020204020204" charset="-122"/>
              </a:rPr>
              <a:t>信号功率 </a:t>
            </a:r>
            <a:r>
              <a:rPr sz="1100" b="1" spc="0" dirty="0">
                <a:solidFill>
                  <a:srgbClr val="000000"/>
                </a:solidFill>
                <a:latin typeface="微软雅黑" panose="020B0503020204020204" charset="-122"/>
                <a:ea typeface="微软雅黑" panose="020B0503020204020204" charset="-122"/>
                <a:cs typeface="微软雅黑" panose="020B0503020204020204" charset="-122"/>
              </a:rPr>
              <a:t>P</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7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与噪声功率 </a:t>
            </a:r>
            <a:r>
              <a:rPr sz="1100" b="1" spc="0" dirty="0">
                <a:solidFill>
                  <a:srgbClr val="000000"/>
                </a:solidFill>
                <a:latin typeface="微软雅黑" panose="020B0503020204020204" charset="-122"/>
                <a:ea typeface="微软雅黑" panose="020B0503020204020204" charset="-122"/>
                <a:cs typeface="微软雅黑" panose="020B0503020204020204" charset="-122"/>
              </a:rPr>
              <a:t>P</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N</a:t>
            </a:r>
            <a:r>
              <a:rPr sz="7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之比，或有用</a:t>
            </a:r>
            <a:r>
              <a:rPr sz="1100" spc="0" dirty="0">
                <a:solidFill>
                  <a:srgbClr val="000000"/>
                </a:solidFill>
                <a:latin typeface="微软雅黑" panose="020B0503020204020204" charset="-122"/>
                <a:ea typeface="微软雅黑" panose="020B0503020204020204" charset="-122"/>
                <a:cs typeface="微软雅黑" panose="020B0503020204020204" charset="-122"/>
              </a:rPr>
              <a:t>信号电压 </a:t>
            </a:r>
            <a:r>
              <a:rPr sz="1100" b="1" spc="0" dirty="0">
                <a:solidFill>
                  <a:srgbClr val="000000"/>
                </a:solidFill>
                <a:latin typeface="微软雅黑" panose="020B0503020204020204" charset="-122"/>
                <a:ea typeface="微软雅黑" panose="020B0503020204020204" charset="-122"/>
                <a:cs typeface="微软雅黑" panose="020B0503020204020204" charset="-122"/>
              </a:rPr>
              <a:t>U</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与噪声电压 </a:t>
            </a:r>
            <a:r>
              <a:rPr sz="1100" b="1" spc="0" dirty="0">
                <a:solidFill>
                  <a:srgbClr val="000000"/>
                </a:solidFill>
                <a:latin typeface="微软雅黑" panose="020B0503020204020204" charset="-122"/>
                <a:ea typeface="微软雅黑" panose="020B0503020204020204" charset="-122"/>
                <a:cs typeface="微软雅黑" panose="020B0503020204020204" charset="-122"/>
              </a:rPr>
              <a:t>U</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N</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之比 。 信噪比常用对 </a:t>
            </a:r>
            <a:r>
              <a:rPr sz="1100" spc="-30" dirty="0">
                <a:solidFill>
                  <a:srgbClr val="000000"/>
                </a:solidFill>
                <a:latin typeface="微软雅黑" panose="020B0503020204020204" charset="-122"/>
                <a:ea typeface="微软雅黑" panose="020B0503020204020204" charset="-122"/>
                <a:cs typeface="微软雅黑" panose="020B0503020204020204" charset="-122"/>
              </a:rPr>
              <a:t>数形式来表示，单位为 </a:t>
            </a:r>
            <a:r>
              <a:rPr sz="1100" b="1" spc="0" dirty="0">
                <a:solidFill>
                  <a:srgbClr val="000000"/>
                </a:solidFill>
                <a:latin typeface="微软雅黑" panose="020B0503020204020204" charset="-122"/>
                <a:ea typeface="微软雅黑" panose="020B0503020204020204" charset="-122"/>
                <a:cs typeface="微软雅黑" panose="020B0503020204020204" charset="-122"/>
              </a:rPr>
              <a:t>dB</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即</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068195" algn="l" rtl="0" eaLnBrk="0">
              <a:lnSpc>
                <a:spcPct val="80000"/>
              </a:lnSpc>
              <a:spcBef>
                <a:spcPts val="250"/>
              </a:spcBef>
              <a:tabLst>
                <a:tab pos="2121535" algn="l"/>
              </a:tabLst>
            </a:pP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10</a:t>
            </a:r>
            <a:r>
              <a:rPr sz="1000" b="1" spc="0" dirty="0">
                <a:solidFill>
                  <a:srgbClr val="000000"/>
                </a:solidFill>
                <a:latin typeface="微软雅黑" panose="020B0503020204020204" charset="-122"/>
                <a:ea typeface="微软雅黑" panose="020B0503020204020204" charset="-122"/>
                <a:cs typeface="微软雅黑" panose="020B0503020204020204" charset="-122"/>
              </a:rPr>
              <a:t>lg</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 </a:t>
            </a:r>
            <a:r>
              <a:rPr sz="1000" b="1" spc="0" dirty="0">
                <a:solidFill>
                  <a:srgbClr val="000000"/>
                </a:solidFill>
                <a:latin typeface="微软雅黑" panose="020B0503020204020204" charset="-122"/>
                <a:ea typeface="微软雅黑" panose="020B0503020204020204" charset="-122"/>
                <a:cs typeface="微软雅黑" panose="020B0503020204020204" charset="-122"/>
              </a:rPr>
              <a:t>20lg</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5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7000"/>
              </a:lnSpc>
              <a:spcBef>
                <a:spcPts val="0"/>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在测量过程中应尽量提高信噪比，以减少噪声对</a:t>
            </a:r>
            <a:r>
              <a:rPr sz="1100" spc="20" dirty="0">
                <a:solidFill>
                  <a:srgbClr val="000000"/>
                </a:solidFill>
                <a:latin typeface="微软雅黑" panose="020B0503020204020204" charset="-122"/>
                <a:ea typeface="微软雅黑" panose="020B0503020204020204" charset="-122"/>
                <a:cs typeface="微软雅黑" panose="020B0503020204020204" charset="-122"/>
              </a:rPr>
              <a:t>测</a:t>
            </a:r>
            <a:r>
              <a:rPr sz="1100" spc="0" dirty="0">
                <a:solidFill>
                  <a:srgbClr val="000000"/>
                </a:solidFill>
                <a:latin typeface="微软雅黑" panose="020B0503020204020204" charset="-122"/>
                <a:ea typeface="微软雅黑" panose="020B0503020204020204" charset="-122"/>
                <a:cs typeface="微软雅黑" panose="020B0503020204020204" charset="-122"/>
              </a:rPr>
              <a:t>量结果的影响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9"/>
          <p:cNvSpPr/>
          <p:nvPr>
            <p:custDataLst>
              <p:tags r:id="rId5"/>
            </p:custDataLst>
          </p:nvPr>
        </p:nvSpPr>
        <p:spPr>
          <a:xfrm>
            <a:off x="97333" y="1026225"/>
            <a:ext cx="11444427" cy="1270447"/>
          </a:xfrm>
          <a:prstGeom prst="rect">
            <a:avLst/>
          </a:prstGeom>
        </p:spPr>
        <p:txBody>
          <a:bodyPr vert="horz" wrap="square" lIns="0" tIns="0" rIns="0" bIns="0"/>
          <a:lstStyle/>
          <a:p>
            <a:pPr algn="l" rtl="0" eaLnBrk="0">
              <a:lnSpc>
                <a:spcPct val="87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4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在检测装置的使用过程中，由于工作环境的恶劣与复杂的因素，各种各样</a:t>
            </a:r>
            <a:r>
              <a:rPr sz="1100" spc="3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干扰通 </a:t>
            </a:r>
            <a:r>
              <a:rPr sz="1100" spc="50" dirty="0">
                <a:solidFill>
                  <a:schemeClr val="dk1"/>
                </a:solidFill>
                <a:latin typeface="微软雅黑" panose="020B0503020204020204" charset="-122"/>
                <a:ea typeface="微软雅黑" panose="020B0503020204020204" charset="-122"/>
                <a:cs typeface="微软雅黑" panose="020B0503020204020204" charset="-122"/>
              </a:rPr>
              <a:t>过某些耦合方式进入检测系统，会影响检测装置的测量精度，严重时甚至使检</a:t>
            </a:r>
            <a:r>
              <a:rPr sz="1100" spc="30" dirty="0">
                <a:solidFill>
                  <a:schemeClr val="dk1"/>
                </a:solidFill>
                <a:latin typeface="微软雅黑" panose="020B0503020204020204" charset="-122"/>
                <a:ea typeface="微软雅黑" panose="020B0503020204020204" charset="-122"/>
                <a:cs typeface="微软雅黑" panose="020B0503020204020204" charset="-122"/>
              </a:rPr>
              <a:t>测</a:t>
            </a:r>
            <a:r>
              <a:rPr sz="1100" spc="0" dirty="0">
                <a:solidFill>
                  <a:schemeClr val="dk1"/>
                </a:solidFill>
                <a:latin typeface="微软雅黑" panose="020B0503020204020204" charset="-122"/>
                <a:ea typeface="微软雅黑" panose="020B0503020204020204" charset="-122"/>
                <a:cs typeface="微软雅黑" panose="020B0503020204020204" charset="-122"/>
              </a:rPr>
              <a:t>系统不 </a:t>
            </a:r>
            <a:r>
              <a:rPr sz="1100" spc="60" dirty="0">
                <a:solidFill>
                  <a:schemeClr val="dk1"/>
                </a:solidFill>
                <a:latin typeface="微软雅黑" panose="020B0503020204020204" charset="-122"/>
                <a:ea typeface="微软雅黑" panose="020B0503020204020204" charset="-122"/>
                <a:cs typeface="微软雅黑" panose="020B0503020204020204" charset="-122"/>
              </a:rPr>
              <a:t>能正常工作，这就要求设计检测装置的电路和设计成套检测装置时需采取必要的抗干</a:t>
            </a:r>
            <a:r>
              <a:rPr sz="1100" spc="10" dirty="0">
                <a:solidFill>
                  <a:schemeClr val="dk1"/>
                </a:solidFill>
                <a:latin typeface="微软雅黑" panose="020B0503020204020204" charset="-122"/>
                <a:ea typeface="微软雅黑" panose="020B0503020204020204" charset="-122"/>
                <a:cs typeface="微软雅黑" panose="020B0503020204020204" charset="-122"/>
              </a:rPr>
              <a:t>扰</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20" dirty="0">
                <a:solidFill>
                  <a:schemeClr val="dk1"/>
                </a:solidFill>
                <a:latin typeface="微软雅黑" panose="020B0503020204020204" charset="-122"/>
                <a:ea typeface="微软雅黑" panose="020B0503020204020204" charset="-122"/>
                <a:cs typeface="微软雅黑" panose="020B0503020204020204" charset="-122"/>
              </a:rPr>
              <a:t>措施，安装检测装置时必须消除各种干扰</a:t>
            </a:r>
            <a:r>
              <a:rPr sz="1100" spc="0" dirty="0">
                <a:solidFill>
                  <a:schemeClr val="dk1"/>
                </a:solidFill>
                <a:latin typeface="微软雅黑" panose="020B0503020204020204" charset="-122"/>
                <a:ea typeface="微软雅黑" panose="020B0503020204020204" charset="-122"/>
                <a:cs typeface="微软雅黑" panose="020B0503020204020204" charset="-122"/>
              </a:rPr>
              <a:t>，保证检测装置的测量精度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200"/>
              </a:lnSpc>
              <a:spcBef>
                <a:spcPts val="540"/>
              </a:spcBef>
            </a:pPr>
            <a:r>
              <a:rPr sz="1050" b="1" spc="20" dirty="0">
                <a:solidFill>
                  <a:schemeClr val="dk1"/>
                </a:solidFill>
                <a:latin typeface="微软雅黑" panose="020B0503020204020204" charset="-122"/>
                <a:ea typeface="微软雅黑" panose="020B0503020204020204" charset="-122"/>
                <a:cs typeface="微软雅黑" panose="020B0503020204020204" charset="-122"/>
              </a:rPr>
              <a:t>1</a:t>
            </a:r>
            <a:r>
              <a:rPr sz="1050" spc="20" dirty="0">
                <a:solidFill>
                  <a:schemeClr val="dk1"/>
                </a:solidFill>
                <a:latin typeface="微软雅黑" panose="020B0503020204020204" charset="-122"/>
                <a:ea typeface="微软雅黑" panose="020B0503020204020204" charset="-122"/>
                <a:cs typeface="微软雅黑" panose="020B0503020204020204" charset="-122"/>
              </a:rPr>
              <a:t> </a:t>
            </a:r>
            <a:r>
              <a:rPr sz="1050" b="1" spc="20" dirty="0">
                <a:solidFill>
                  <a:schemeClr val="dk1"/>
                </a:solidFill>
                <a:latin typeface="微软雅黑" panose="020B0503020204020204" charset="-122"/>
                <a:ea typeface="微软雅黑" panose="020B0503020204020204" charset="-122"/>
                <a:cs typeface="微软雅黑" panose="020B0503020204020204" charset="-122"/>
              </a:rPr>
              <a:t>.</a:t>
            </a:r>
            <a:r>
              <a:rPr sz="1050" spc="20" dirty="0">
                <a:solidFill>
                  <a:schemeClr val="dk1"/>
                </a:solidFill>
                <a:latin typeface="微软雅黑" panose="020B0503020204020204" charset="-122"/>
                <a:ea typeface="微软雅黑" panose="020B0503020204020204" charset="-122"/>
                <a:cs typeface="微软雅黑" panose="020B0503020204020204" charset="-122"/>
              </a:rPr>
              <a:t> </a:t>
            </a:r>
            <a:r>
              <a:rPr sz="1050" spc="0" dirty="0">
                <a:solidFill>
                  <a:schemeClr val="dk1"/>
                </a:solidFill>
                <a:latin typeface="微软雅黑" panose="020B0503020204020204" charset="-122"/>
                <a:ea typeface="微软雅黑" panose="020B0503020204020204" charset="-122"/>
                <a:cs typeface="微软雅黑" panose="020B0503020204020204" charset="-122"/>
              </a:rPr>
              <a:t> 干扰</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2000"/>
              </a:lnSpc>
              <a:spcBef>
                <a:spcPts val="615"/>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影响检测系统正常工作的各种内部和外部因素的总和称为干扰</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0000"/>
              </a:lnSpc>
              <a:spcBef>
                <a:spcPts val="0"/>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形成干扰必须有三个条件</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  干扰源 、受干扰体和干扰传播途径，</a:t>
            </a:r>
            <a:r>
              <a:rPr sz="1100" spc="0" dirty="0">
                <a:solidFill>
                  <a:schemeClr val="dk1"/>
                </a:solidFill>
                <a:latin typeface="微软雅黑" panose="020B0503020204020204" charset="-122"/>
                <a:ea typeface="微软雅黑" panose="020B0503020204020204" charset="-122"/>
                <a:cs typeface="微软雅黑" panose="020B0503020204020204" charset="-122"/>
              </a:rPr>
              <a:t>干扰形成如图 </a:t>
            </a:r>
            <a:r>
              <a:rPr sz="1100" b="1" spc="0" dirty="0">
                <a:solidFill>
                  <a:schemeClr val="dk1"/>
                </a:solidFill>
                <a:latin typeface="微软雅黑" panose="020B0503020204020204" charset="-122"/>
                <a:ea typeface="微软雅黑" panose="020B0503020204020204" charset="-122"/>
                <a:cs typeface="微软雅黑" panose="020B0503020204020204" charset="-122"/>
              </a:rPr>
              <a:t>11</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所示 </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20"/>
          <p:cNvPicPr>
            <a:picLocks noChangeAspect="1"/>
          </p:cNvPicPr>
          <p:nvPr/>
        </p:nvPicPr>
        <p:blipFill>
          <a:blip r:embed="rId6"/>
          <a:stretch>
            <a:fillRect/>
          </a:stretch>
        </p:blipFill>
        <p:spPr>
          <a:xfrm>
            <a:off x="117475" y="138430"/>
            <a:ext cx="5184775" cy="294640"/>
          </a:xfrm>
          <a:prstGeom prst="rect">
            <a:avLst/>
          </a:prstGeom>
        </p:spPr>
      </p:pic>
      <p:sp>
        <p:nvSpPr>
          <p:cNvPr id="6" name="textbox 21"/>
          <p:cNvSpPr/>
          <p:nvPr>
            <p:custDataLst>
              <p:tags r:id="rId7"/>
            </p:custDataLst>
          </p:nvPr>
        </p:nvSpPr>
        <p:spPr>
          <a:xfrm>
            <a:off x="104775" y="125730"/>
            <a:ext cx="5210175" cy="341630"/>
          </a:xfrm>
          <a:prstGeom prst="rect">
            <a:avLst/>
          </a:prstGeom>
        </p:spPr>
        <p:txBody>
          <a:bodyPr vert="horz" wrap="square" lIns="0" tIns="0" rIns="0" bIns="0"/>
          <a:lstStyle/>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pPr>
            <a:r>
              <a:rPr sz="1300" b="1" spc="50" dirty="0">
                <a:solidFill>
                  <a:schemeClr val="dk1"/>
                </a:solidFill>
                <a:latin typeface="微软雅黑" panose="020B0503020204020204" charset="-122"/>
                <a:ea typeface="微软雅黑" panose="020B0503020204020204" charset="-122"/>
                <a:cs typeface="微软雅黑" panose="020B0503020204020204" charset="-122"/>
              </a:rPr>
              <a:t>11</a:t>
            </a:r>
            <a:r>
              <a:rPr sz="1300" spc="50" dirty="0">
                <a:solidFill>
                  <a:schemeClr val="dk1"/>
                </a:solidFill>
                <a:latin typeface="微软雅黑" panose="020B0503020204020204" charset="-122"/>
                <a:ea typeface="微软雅黑" panose="020B0503020204020204" charset="-122"/>
                <a:cs typeface="微软雅黑" panose="020B0503020204020204" charset="-122"/>
              </a:rPr>
              <a:t> </a:t>
            </a:r>
            <a:r>
              <a:rPr sz="1300" b="1" spc="50" dirty="0">
                <a:solidFill>
                  <a:schemeClr val="dk1"/>
                </a:solidFill>
                <a:latin typeface="微软雅黑" panose="020B0503020204020204" charset="-122"/>
                <a:ea typeface="微软雅黑" panose="020B0503020204020204" charset="-122"/>
                <a:cs typeface="微软雅黑" panose="020B0503020204020204" charset="-122"/>
              </a:rPr>
              <a:t>.</a:t>
            </a:r>
            <a:r>
              <a:rPr sz="1300" spc="50" dirty="0">
                <a:solidFill>
                  <a:schemeClr val="dk1"/>
                </a:solidFill>
                <a:latin typeface="微软雅黑" panose="020B0503020204020204" charset="-122"/>
                <a:ea typeface="微软雅黑" panose="020B0503020204020204" charset="-122"/>
                <a:cs typeface="微软雅黑" panose="020B0503020204020204" charset="-122"/>
              </a:rPr>
              <a:t> </a:t>
            </a:r>
            <a:r>
              <a:rPr sz="1300" b="1" spc="50" dirty="0">
                <a:solidFill>
                  <a:schemeClr val="dk1"/>
                </a:solidFill>
                <a:latin typeface="微软雅黑" panose="020B0503020204020204" charset="-122"/>
                <a:ea typeface="微软雅黑" panose="020B0503020204020204" charset="-122"/>
                <a:cs typeface="微软雅黑" panose="020B0503020204020204" charset="-122"/>
              </a:rPr>
              <a:t>1</a:t>
            </a:r>
            <a:r>
              <a:rPr sz="1300" spc="50" dirty="0">
                <a:solidFill>
                  <a:schemeClr val="dk1"/>
                </a:solidFill>
                <a:latin typeface="微软雅黑" panose="020B0503020204020204" charset="-122"/>
                <a:ea typeface="微软雅黑" panose="020B0503020204020204" charset="-122"/>
                <a:cs typeface="微软雅黑" panose="020B0503020204020204" charset="-122"/>
              </a:rPr>
              <a:t>     干扰的产生和</a:t>
            </a:r>
            <a:r>
              <a:rPr sz="1300" spc="10" dirty="0">
                <a:solidFill>
                  <a:schemeClr val="dk1"/>
                </a:solidFill>
                <a:latin typeface="微软雅黑" panose="020B0503020204020204" charset="-122"/>
                <a:ea typeface="微软雅黑" panose="020B0503020204020204" charset="-122"/>
                <a:cs typeface="微软雅黑" panose="020B0503020204020204" charset="-122"/>
              </a:rPr>
              <a:t>来</a:t>
            </a:r>
            <a:r>
              <a:rPr sz="1300" spc="0" dirty="0">
                <a:solidFill>
                  <a:schemeClr val="dk1"/>
                </a:solidFill>
                <a:latin typeface="微软雅黑" panose="020B0503020204020204" charset="-122"/>
                <a:ea typeface="微软雅黑" panose="020B0503020204020204" charset="-122"/>
                <a:cs typeface="微软雅黑" panose="020B0503020204020204" charset="-122"/>
              </a:rPr>
              <a:t>源</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23"/>
          <p:cNvPicPr>
            <a:picLocks noChangeAspect="1"/>
          </p:cNvPicPr>
          <p:nvPr/>
        </p:nvPicPr>
        <p:blipFill>
          <a:blip r:embed="rId8"/>
          <a:stretch>
            <a:fillRect/>
          </a:stretch>
        </p:blipFill>
        <p:spPr>
          <a:xfrm>
            <a:off x="420795" y="2372943"/>
            <a:ext cx="2770314" cy="443648"/>
          </a:xfrm>
          <a:prstGeom prst="rect">
            <a:avLst/>
          </a:prstGeom>
        </p:spPr>
      </p:pic>
      <p:sp>
        <p:nvSpPr>
          <p:cNvPr id="8" name="textbox 25"/>
          <p:cNvSpPr/>
          <p:nvPr>
            <p:custDataLst>
              <p:tags r:id="rId9"/>
            </p:custDataLst>
          </p:nvPr>
        </p:nvSpPr>
        <p:spPr>
          <a:xfrm>
            <a:off x="117322" y="535726"/>
            <a:ext cx="1528444" cy="19240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11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spc="-10" dirty="0">
                <a:solidFill>
                  <a:schemeClr val="dk1"/>
                </a:solidFill>
                <a:latin typeface="微软雅黑" panose="020B0503020204020204" charset="-122"/>
                <a:ea typeface="微软雅黑" panose="020B0503020204020204" charset="-122"/>
                <a:cs typeface="微软雅黑" panose="020B0503020204020204" charset="-122"/>
              </a:rPr>
              <a:t>    干扰的</a:t>
            </a:r>
            <a:r>
              <a:rPr sz="1200" spc="0" dirty="0">
                <a:solidFill>
                  <a:schemeClr val="dk1"/>
                </a:solidFill>
                <a:latin typeface="微软雅黑" panose="020B0503020204020204" charset="-122"/>
                <a:ea typeface="微软雅黑" panose="020B0503020204020204" charset="-122"/>
                <a:cs typeface="微软雅黑" panose="020B0503020204020204" charset="-122"/>
              </a:rPr>
              <a:t>产生</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18"/>
          <p:cNvPicPr>
            <a:picLocks noChangeAspect="1"/>
          </p:cNvPicPr>
          <p:nvPr/>
        </p:nvPicPr>
        <p:blipFill>
          <a:blip r:embed="rId10"/>
          <a:stretch>
            <a:fillRect/>
          </a:stretch>
        </p:blipFill>
        <p:spPr>
          <a:xfrm>
            <a:off x="2162746" y="5954788"/>
            <a:ext cx="128168" cy="275973"/>
          </a:xfrm>
          <a:prstGeom prst="rect">
            <a:avLst/>
          </a:prstGeom>
        </p:spPr>
      </p:pic>
      <p:pic>
        <p:nvPicPr>
          <p:cNvPr id="11" name="picture 17"/>
          <p:cNvPicPr>
            <a:picLocks noChangeAspect="1"/>
          </p:cNvPicPr>
          <p:nvPr/>
        </p:nvPicPr>
        <p:blipFill>
          <a:blip r:embed="rId11"/>
          <a:stretch>
            <a:fillRect/>
          </a:stretch>
        </p:blipFill>
        <p:spPr>
          <a:xfrm>
            <a:off x="2817392" y="5930501"/>
            <a:ext cx="145937" cy="324545"/>
          </a:xfrm>
          <a:prstGeom prst="rect">
            <a:avLst/>
          </a:prstGeom>
        </p:spPr>
      </p:pic>
      <p:pic>
        <p:nvPicPr>
          <p:cNvPr id="12" name="picture 16"/>
          <p:cNvPicPr>
            <a:picLocks noChangeAspect="1"/>
          </p:cNvPicPr>
          <p:nvPr/>
        </p:nvPicPr>
        <p:blipFill>
          <a:blip r:embed="rId12"/>
          <a:stretch>
            <a:fillRect/>
          </a:stretch>
        </p:blipFill>
        <p:spPr>
          <a:xfrm>
            <a:off x="3489807" y="5930501"/>
            <a:ext cx="151587" cy="324545"/>
          </a:xfrm>
          <a:prstGeom prst="rect">
            <a:avLst/>
          </a:prstGeom>
        </p:spPr>
      </p:pic>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1" name="图片 1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9"/>
          <p:cNvSpPr/>
          <p:nvPr/>
        </p:nvSpPr>
        <p:spPr>
          <a:xfrm>
            <a:off x="49034" y="412952"/>
            <a:ext cx="11872816" cy="2822115"/>
          </a:xfrm>
          <a:prstGeom prst="rect">
            <a:avLst/>
          </a:prstGeom>
        </p:spPr>
        <p:txBody>
          <a:bodyPr vert="horz" wrap="square" lIns="0" tIns="0" rIns="0" bIns="0"/>
          <a:lstStyle/>
          <a:p>
            <a:pPr algn="l" rtl="0" eaLnBrk="0">
              <a:lnSpc>
                <a:spcPct val="83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281305" algn="l" rtl="0" eaLnBrk="0">
              <a:lnSpc>
                <a:spcPts val="1560"/>
              </a:lnSpc>
            </a:pPr>
            <a:r>
              <a:rPr sz="1100" spc="30" dirty="0">
                <a:solidFill>
                  <a:srgbClr val="000000"/>
                </a:solidFill>
                <a:latin typeface="微软雅黑" panose="020B0503020204020204" charset="-122"/>
                <a:ea typeface="微软雅黑" panose="020B0503020204020204" charset="-122"/>
                <a:cs typeface="微软雅黑" panose="020B0503020204020204" charset="-122"/>
              </a:rPr>
              <a:t>信噪比</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S</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N</a:t>
            </a:r>
            <a:r>
              <a:rPr sz="1100" b="1" spc="30" dirty="0">
                <a:solidFill>
                  <a:srgbClr val="000000"/>
                </a:solidFill>
                <a:latin typeface="微软雅黑" panose="020B0503020204020204" charset="-122"/>
                <a:ea typeface="微软雅黑" panose="020B0503020204020204" charset="-122"/>
                <a:cs typeface="微软雅黑" panose="020B0503020204020204" charset="-122"/>
              </a:rPr>
              <a:t>)</a:t>
            </a:r>
            <a:r>
              <a:rPr sz="1100" spc="30" dirty="0">
                <a:solidFill>
                  <a:srgbClr val="000000"/>
                </a:solidFill>
                <a:latin typeface="微软雅黑" panose="020B0503020204020204" charset="-122"/>
                <a:ea typeface="微软雅黑" panose="020B0503020204020204" charset="-122"/>
                <a:cs typeface="微软雅黑" panose="020B0503020204020204" charset="-122"/>
              </a:rPr>
              <a:t> 的计</a:t>
            </a:r>
            <a:r>
              <a:rPr sz="1100" spc="10" dirty="0">
                <a:solidFill>
                  <a:srgbClr val="000000"/>
                </a:solidFill>
                <a:latin typeface="微软雅黑" panose="020B0503020204020204" charset="-122"/>
                <a:ea typeface="微软雅黑" panose="020B0503020204020204" charset="-122"/>
                <a:cs typeface="微软雅黑" panose="020B0503020204020204" charset="-122"/>
              </a:rPr>
              <a:t>算</a:t>
            </a:r>
            <a:r>
              <a:rPr sz="1100" spc="0" dirty="0">
                <a:solidFill>
                  <a:srgbClr val="000000"/>
                </a:solidFill>
                <a:latin typeface="微软雅黑" panose="020B0503020204020204" charset="-122"/>
                <a:ea typeface="微软雅黑" panose="020B0503020204020204" charset="-122"/>
                <a:cs typeface="微软雅黑" panose="020B0503020204020204" charset="-122"/>
              </a:rPr>
              <a:t>举例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4640" algn="l" rtl="0" eaLnBrk="0">
              <a:lnSpc>
                <a:spcPts val="1675"/>
              </a:lnSpc>
              <a:spcBef>
                <a:spcPts val="60"/>
              </a:spcBef>
            </a:pPr>
            <a:r>
              <a:rPr sz="1100" spc="-10" dirty="0">
                <a:solidFill>
                  <a:srgbClr val="000000"/>
                </a:solidFill>
                <a:latin typeface="微软雅黑" panose="020B0503020204020204" charset="-122"/>
                <a:ea typeface="微软雅黑" panose="020B0503020204020204" charset="-122"/>
                <a:cs typeface="微软雅黑" panose="020B0503020204020204" charset="-122"/>
              </a:rPr>
              <a:t>【例 </a:t>
            </a:r>
            <a:r>
              <a:rPr sz="1100" b="1" spc="-10" dirty="0">
                <a:solidFill>
                  <a:srgbClr val="000000"/>
                </a:solidFill>
                <a:latin typeface="微软雅黑" panose="020B0503020204020204" charset="-122"/>
                <a:ea typeface="微软雅黑" panose="020B0503020204020204" charset="-122"/>
                <a:cs typeface="微软雅黑" panose="020B0503020204020204" charset="-122"/>
              </a:rPr>
              <a:t>11</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b="1" spc="-10" dirty="0">
                <a:solidFill>
                  <a:srgbClr val="000000"/>
                </a:solidFill>
                <a:latin typeface="微软雅黑" panose="020B0503020204020204" charset="-122"/>
                <a:ea typeface="微软雅黑" panose="020B0503020204020204" charset="-122"/>
                <a:cs typeface="微软雅黑" panose="020B0503020204020204" charset="-122"/>
              </a:rPr>
              <a:t>1</a:t>
            </a:r>
            <a:r>
              <a:rPr sz="1100" spc="-10" dirty="0">
                <a:solidFill>
                  <a:srgbClr val="000000"/>
                </a:solidFill>
                <a:latin typeface="微软雅黑" panose="020B0503020204020204" charset="-122"/>
                <a:ea typeface="微软雅黑" panose="020B0503020204020204" charset="-122"/>
                <a:cs typeface="微软雅黑" panose="020B0503020204020204" charset="-122"/>
              </a:rPr>
              <a:t> 】  在扩音机输入端测得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话筒</a:t>
            </a:r>
            <a:r>
              <a:rPr sz="1100" spc="0" dirty="0">
                <a:solidFill>
                  <a:srgbClr val="000000"/>
                </a:solidFill>
                <a:latin typeface="微软雅黑" panose="020B0503020204020204" charset="-122"/>
                <a:ea typeface="微软雅黑" panose="020B0503020204020204" charset="-122"/>
                <a:cs typeface="微软雅黑" panose="020B0503020204020204" charset="-122"/>
              </a:rPr>
              <a:t>输出的作报告者声音的平均电压为 </a:t>
            </a:r>
            <a:r>
              <a:rPr sz="1100" b="1" spc="0" dirty="0">
                <a:solidFill>
                  <a:srgbClr val="000000"/>
                </a:solidFill>
                <a:latin typeface="微软雅黑" panose="020B0503020204020204" charset="-122"/>
                <a:ea typeface="微软雅黑" panose="020B0503020204020204" charset="-122"/>
                <a:cs typeface="微软雅黑" panose="020B0503020204020204" charset="-122"/>
              </a:rPr>
              <a:t>50</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mV</a:t>
            </a:r>
            <a:r>
              <a:rPr sz="1100" spc="0" dirty="0">
                <a:solidFill>
                  <a:srgbClr val="000000"/>
                </a:solidFill>
                <a:latin typeface="微软雅黑" panose="020B0503020204020204" charset="-122"/>
                <a:ea typeface="微软雅黑" panose="020B0503020204020204" charset="-122"/>
                <a:cs typeface="微软雅黑" panose="020B0503020204020204" charset="-122"/>
              </a:rPr>
              <a:t> ꎬ</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565"/>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50</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Hz</a:t>
            </a:r>
            <a:r>
              <a:rPr sz="1100" spc="-20" dirty="0">
                <a:solidFill>
                  <a:srgbClr val="000000"/>
                </a:solidFill>
                <a:latin typeface="微软雅黑" panose="020B0503020204020204" charset="-122"/>
                <a:ea typeface="微软雅黑" panose="020B0503020204020204" charset="-122"/>
                <a:cs typeface="微软雅黑" panose="020B0503020204020204" charset="-122"/>
              </a:rPr>
              <a:t> 干扰</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spc="-20" dirty="0">
                <a:solidFill>
                  <a:srgbClr val="000000"/>
                </a:solidFill>
                <a:latin typeface="微软雅黑" panose="020B0503020204020204" charset="-122"/>
                <a:ea typeface="微软雅黑" panose="020B0503020204020204" charset="-122"/>
                <a:cs typeface="微软雅黑" panose="020B0503020204020204" charset="-122"/>
              </a:rPr>
              <a:t> 嗡嗡</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spc="-20" dirty="0">
                <a:solidFill>
                  <a:srgbClr val="000000"/>
                </a:solidFill>
                <a:latin typeface="微软雅黑" panose="020B0503020204020204" charset="-122"/>
                <a:ea typeface="微软雅黑" panose="020B0503020204020204" charset="-122"/>
                <a:cs typeface="微软雅黑" panose="020B0503020204020204" charset="-122"/>
              </a:rPr>
              <a:t> 声的电压为 </a:t>
            </a:r>
            <a:r>
              <a:rPr sz="1100" b="1" spc="-20" dirty="0">
                <a:solidFill>
                  <a:srgbClr val="000000"/>
                </a:solidFill>
                <a:latin typeface="微软雅黑" panose="020B0503020204020204" charset="-122"/>
                <a:ea typeface="微软雅黑" panose="020B0503020204020204" charset="-122"/>
                <a:cs typeface="微软雅黑" panose="020B0503020204020204" charset="-122"/>
              </a:rPr>
              <a:t>0.</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20" dirty="0">
                <a:solidFill>
                  <a:srgbClr val="000000"/>
                </a:solidFill>
                <a:latin typeface="微软雅黑" panose="020B0503020204020204" charset="-122"/>
                <a:ea typeface="微软雅黑" panose="020B0503020204020204" charset="-122"/>
                <a:cs typeface="微软雅黑" panose="020B0503020204020204" charset="-122"/>
              </a:rPr>
              <a:t>5</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mV</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求信噪比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1305" algn="l" rtl="0" eaLnBrk="0">
              <a:lnSpc>
                <a:spcPct val="92000"/>
              </a:lnSpc>
              <a:spcBef>
                <a:spcPts val="1340"/>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解 </a:t>
            </a:r>
            <a:r>
              <a:rPr sz="1100" b="1" spc="-50" dirty="0">
                <a:solidFill>
                  <a:srgbClr val="000000"/>
                </a:solidFill>
                <a:latin typeface="微软雅黑" panose="020B0503020204020204" charset="-122"/>
                <a:ea typeface="微软雅黑" panose="020B0503020204020204" charset="-122"/>
                <a:cs typeface="微软雅黑" panose="020B0503020204020204" charset="-122"/>
              </a:rPr>
              <a:t>:</a:t>
            </a:r>
            <a:r>
              <a:rPr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b="1" spc="-50" dirty="0">
                <a:solidFill>
                  <a:srgbClr val="000000"/>
                </a:solidFill>
                <a:latin typeface="微软雅黑" panose="020B0503020204020204" charset="-122"/>
                <a:ea typeface="微软雅黑" panose="020B0503020204020204" charset="-122"/>
                <a:cs typeface="微软雅黑" panose="020B0503020204020204" charset="-122"/>
              </a:rPr>
              <a:t>20</a:t>
            </a:r>
            <a:r>
              <a:rPr sz="1100" b="1" spc="0" dirty="0">
                <a:solidFill>
                  <a:srgbClr val="000000"/>
                </a:solidFill>
                <a:latin typeface="微软雅黑" panose="020B0503020204020204" charset="-122"/>
                <a:ea typeface="微软雅黑" panose="020B0503020204020204" charset="-122"/>
                <a:cs typeface="微软雅黑" panose="020B0503020204020204" charset="-122"/>
              </a:rPr>
              <a:t>lg</a:t>
            </a:r>
            <a:r>
              <a:rPr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b="1" spc="-50" dirty="0">
                <a:solidFill>
                  <a:srgbClr val="000000"/>
                </a:solidFill>
                <a:latin typeface="微软雅黑" panose="020B0503020204020204" charset="-122"/>
                <a:ea typeface="微软雅黑" panose="020B0503020204020204" charset="-122"/>
                <a:cs typeface="微软雅黑" panose="020B0503020204020204" charset="-122"/>
              </a:rPr>
              <a:t>(50/0.</a:t>
            </a:r>
            <a:r>
              <a:rPr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b="1" spc="-50" dirty="0">
                <a:solidFill>
                  <a:srgbClr val="000000"/>
                </a:solidFill>
                <a:latin typeface="微软雅黑" panose="020B0503020204020204" charset="-122"/>
                <a:ea typeface="微软雅黑" panose="020B0503020204020204" charset="-122"/>
                <a:cs typeface="微软雅黑" panose="020B0503020204020204" charset="-122"/>
              </a:rPr>
              <a:t>5</a:t>
            </a:r>
            <a:r>
              <a:rPr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b="1" spc="-50" dirty="0">
                <a:solidFill>
                  <a:srgbClr val="000000"/>
                </a:solidFill>
                <a:latin typeface="微软雅黑" panose="020B0503020204020204" charset="-122"/>
                <a:ea typeface="微软雅黑" panose="020B0503020204020204" charset="-122"/>
                <a:cs typeface="微软雅黑" panose="020B0503020204020204" charset="-122"/>
              </a:rPr>
              <a:t>)</a:t>
            </a:r>
            <a:r>
              <a:rPr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b="1" spc="-40" dirty="0">
                <a:solidFill>
                  <a:srgbClr val="000000"/>
                </a:solidFill>
                <a:latin typeface="微软雅黑" panose="020B0503020204020204" charset="-122"/>
                <a:ea typeface="微软雅黑" panose="020B0503020204020204" charset="-122"/>
                <a:cs typeface="微软雅黑" panose="020B0503020204020204" charset="-122"/>
              </a:rPr>
              <a:t>4</a:t>
            </a:r>
            <a:r>
              <a:rPr sz="1100" b="1" spc="0" dirty="0">
                <a:solidFill>
                  <a:srgbClr val="000000"/>
                </a:solidFill>
                <a:latin typeface="微软雅黑" panose="020B0503020204020204" charset="-122"/>
                <a:ea typeface="微软雅黑" panose="020B0503020204020204" charset="-122"/>
                <a:cs typeface="微软雅黑" panose="020B0503020204020204" charset="-122"/>
              </a:rPr>
              <a:t>0</a:t>
            </a:r>
            <a:endParaRPr lang="en-US" sz="1100" b="1" dirty="0">
              <a:solidFill>
                <a:srgbClr val="000000"/>
              </a:solidFill>
              <a:latin typeface="微软雅黑" panose="020B0503020204020204" charset="-122"/>
              <a:ea typeface="微软雅黑" panose="020B0503020204020204" charset="-122"/>
              <a:cs typeface="微软雅黑" panose="020B0503020204020204" charset="-122"/>
            </a:endParaRPr>
          </a:p>
          <a:p>
            <a:pPr marL="281305" algn="l" rtl="0" eaLnBrk="0">
              <a:lnSpc>
                <a:spcPct val="92000"/>
              </a:lnSpc>
              <a:spcBef>
                <a:spcPts val="1340"/>
              </a:spcBef>
            </a:pPr>
            <a:r>
              <a:rPr sz="1100" spc="-20" dirty="0" err="1">
                <a:solidFill>
                  <a:srgbClr val="000000"/>
                </a:solidFill>
                <a:latin typeface="微软雅黑" panose="020B0503020204020204" charset="-122"/>
                <a:ea typeface="微软雅黑" panose="020B0503020204020204" charset="-122"/>
                <a:cs typeface="微软雅黑" panose="020B0503020204020204" charset="-122"/>
              </a:rPr>
              <a:t>又问</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spc="-20" dirty="0">
                <a:solidFill>
                  <a:srgbClr val="000000"/>
                </a:solidFill>
                <a:latin typeface="微软雅黑" panose="020B0503020204020204" charset="-122"/>
                <a:ea typeface="微软雅黑" panose="020B0503020204020204" charset="-122"/>
                <a:cs typeface="微软雅黑" panose="020B0503020204020204" charset="-122"/>
              </a:rPr>
              <a:t>  当 </a:t>
            </a:r>
            <a:r>
              <a:rPr sz="1100" b="1" spc="0" dirty="0">
                <a:solidFill>
                  <a:srgbClr val="000000"/>
                </a:solidFill>
                <a:latin typeface="微软雅黑" panose="020B0503020204020204" charset="-122"/>
                <a:ea typeface="微软雅黑" panose="020B0503020204020204" charset="-122"/>
                <a:cs typeface="微软雅黑" panose="020B0503020204020204" charset="-122"/>
              </a:rPr>
              <a:t>S</a:t>
            </a:r>
            <a:r>
              <a:rPr sz="1100" b="1"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N</a:t>
            </a:r>
            <a:r>
              <a:rPr sz="1100" spc="-20" dirty="0">
                <a:solidFill>
                  <a:srgbClr val="000000"/>
                </a:solidFill>
                <a:latin typeface="微软雅黑" panose="020B0503020204020204" charset="-122"/>
                <a:ea typeface="微软雅黑" panose="020B0503020204020204" charset="-122"/>
                <a:cs typeface="微软雅黑" panose="020B0503020204020204" charset="-122"/>
              </a:rPr>
              <a:t> 分别为 </a:t>
            </a:r>
            <a:r>
              <a:rPr sz="1100" b="1" spc="-20" dirty="0">
                <a:solidFill>
                  <a:srgbClr val="000000"/>
                </a:solidFill>
                <a:latin typeface="微软雅黑" panose="020B0503020204020204" charset="-122"/>
                <a:ea typeface="微软雅黑" panose="020B0503020204020204" charset="-122"/>
                <a:cs typeface="微软雅黑" panose="020B0503020204020204" charset="-122"/>
              </a:rPr>
              <a:t>20</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dB</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20" dirty="0">
                <a:solidFill>
                  <a:srgbClr val="000000"/>
                </a:solidFill>
                <a:latin typeface="微软雅黑" panose="020B0503020204020204" charset="-122"/>
                <a:ea typeface="微软雅黑" panose="020B0503020204020204" charset="-122"/>
                <a:cs typeface="微软雅黑" panose="020B0503020204020204" charset="-122"/>
              </a:rPr>
              <a:t>0</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dB</a:t>
            </a:r>
            <a:r>
              <a:rPr sz="1100" spc="-20" dirty="0">
                <a:solidFill>
                  <a:srgbClr val="000000"/>
                </a:solidFill>
                <a:latin typeface="微软雅黑" panose="020B0503020204020204" charset="-122"/>
                <a:ea typeface="微软雅黑" panose="020B0503020204020204" charset="-122"/>
                <a:cs typeface="微软雅黑" panose="020B0503020204020204" charset="-122"/>
              </a:rPr>
              <a:t> 、  </a:t>
            </a:r>
            <a:r>
              <a:rPr sz="1100" b="1" spc="-20" dirty="0">
                <a:solidFill>
                  <a:srgbClr val="000000"/>
                </a:solidFill>
                <a:latin typeface="微软雅黑" panose="020B0503020204020204" charset="-122"/>
                <a:ea typeface="微软雅黑" panose="020B0503020204020204" charset="-122"/>
                <a:cs typeface="微软雅黑" panose="020B0503020204020204" charset="-122"/>
              </a:rPr>
              <a:t>20</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dB</a:t>
            </a:r>
            <a:r>
              <a:rPr sz="1100" spc="-20" dirty="0">
                <a:solidFill>
                  <a:srgbClr val="000000"/>
                </a:solidFill>
                <a:latin typeface="微软雅黑" panose="020B0503020204020204" charset="-122"/>
                <a:ea typeface="微软雅黑" panose="020B0503020204020204" charset="-122"/>
                <a:cs typeface="微软雅黑" panose="020B0503020204020204" charset="-122"/>
              </a:rPr>
              <a:t> 时，说明作报告者声音与干扰声音之</a:t>
            </a:r>
            <a:r>
              <a:rPr sz="1100" spc="0" dirty="0">
                <a:solidFill>
                  <a:srgbClr val="000000"/>
                </a:solidFill>
                <a:latin typeface="微软雅黑" panose="020B0503020204020204" charset="-122"/>
                <a:ea typeface="微软雅黑" panose="020B0503020204020204" charset="-122"/>
                <a:cs typeface="微软雅黑" panose="020B0503020204020204" charset="-122"/>
              </a:rPr>
              <a:t>间各</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93000"/>
              </a:lnSpc>
              <a:spcBef>
                <a:spcPts val="545"/>
              </a:spcBef>
            </a:pPr>
            <a:r>
              <a:rPr sz="1100" spc="10" dirty="0">
                <a:solidFill>
                  <a:srgbClr val="000000"/>
                </a:solidFill>
                <a:latin typeface="微软雅黑" panose="020B0503020204020204" charset="-122"/>
                <a:ea typeface="微软雅黑" panose="020B0503020204020204" charset="-122"/>
                <a:cs typeface="微软雅黑" panose="020B0503020204020204" charset="-122"/>
              </a:rPr>
              <a:t>有什么关</a:t>
            </a:r>
            <a:r>
              <a:rPr sz="1100" spc="0" dirty="0">
                <a:solidFill>
                  <a:srgbClr val="000000"/>
                </a:solidFill>
                <a:latin typeface="微软雅黑" panose="020B0503020204020204" charset="-122"/>
                <a:ea typeface="微软雅黑" panose="020B0503020204020204" charset="-122"/>
                <a:cs typeface="微软雅黑" panose="020B0503020204020204" charset="-122"/>
              </a:rPr>
              <a:t>系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ts val="1305"/>
              </a:lnSpc>
              <a:spcBef>
                <a:spcPts val="585"/>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3</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干扰</a:t>
            </a:r>
            <a:r>
              <a:rPr sz="1100" spc="0" dirty="0">
                <a:solidFill>
                  <a:srgbClr val="000000"/>
                </a:solidFill>
                <a:latin typeface="微软雅黑" panose="020B0503020204020204" charset="-122"/>
                <a:ea typeface="微软雅黑" panose="020B0503020204020204" charset="-122"/>
                <a:cs typeface="微软雅黑" panose="020B0503020204020204" charset="-122"/>
              </a:rPr>
              <a:t>与噪声的关系</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80035" algn="l" rtl="0" eaLnBrk="0">
              <a:lnSpc>
                <a:spcPct val="129000"/>
              </a:lnSpc>
              <a:spcBef>
                <a:spcPts val="490"/>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(1)</a:t>
            </a:r>
            <a:r>
              <a:rPr sz="1100" spc="20" dirty="0">
                <a:solidFill>
                  <a:srgbClr val="000000"/>
                </a:solidFill>
                <a:latin typeface="微软雅黑" panose="020B0503020204020204" charset="-122"/>
                <a:ea typeface="微软雅黑" panose="020B0503020204020204" charset="-122"/>
                <a:cs typeface="微软雅黑" panose="020B0503020204020204" charset="-122"/>
              </a:rPr>
              <a:t> 噪声是绝对的，它的产生或存在不受接收者的影响，与有用信号无关 。</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干扰是相 </a:t>
            </a:r>
            <a:r>
              <a:rPr sz="1100" spc="50" dirty="0">
                <a:solidFill>
                  <a:srgbClr val="000000"/>
                </a:solidFill>
                <a:latin typeface="微软雅黑" panose="020B0503020204020204" charset="-122"/>
                <a:ea typeface="微软雅黑" panose="020B0503020204020204" charset="-122"/>
                <a:cs typeface="微软雅黑" panose="020B0503020204020204" charset="-122"/>
              </a:rPr>
              <a:t>对有用信号而言的，只有噪声达到一定数值，与有用信号一起进入智能仪器并</a:t>
            </a:r>
            <a:r>
              <a:rPr sz="1100" spc="30" dirty="0">
                <a:solidFill>
                  <a:srgbClr val="000000"/>
                </a:solidFill>
                <a:latin typeface="微软雅黑" panose="020B0503020204020204" charset="-122"/>
                <a:ea typeface="微软雅黑" panose="020B0503020204020204" charset="-122"/>
                <a:cs typeface="微软雅黑" panose="020B0503020204020204" charset="-122"/>
              </a:rPr>
              <a:t>影</a:t>
            </a:r>
            <a:r>
              <a:rPr sz="1100" spc="0" dirty="0">
                <a:solidFill>
                  <a:srgbClr val="000000"/>
                </a:solidFill>
                <a:latin typeface="微软雅黑" panose="020B0503020204020204" charset="-122"/>
                <a:ea typeface="微软雅黑" panose="020B0503020204020204" charset="-122"/>
                <a:cs typeface="微软雅黑" panose="020B0503020204020204" charset="-122"/>
              </a:rPr>
              <a:t>响正常 </a:t>
            </a:r>
            <a:r>
              <a:rPr sz="1100" spc="20" dirty="0">
                <a:solidFill>
                  <a:srgbClr val="000000"/>
                </a:solidFill>
                <a:latin typeface="微软雅黑" panose="020B0503020204020204" charset="-122"/>
                <a:ea typeface="微软雅黑" panose="020B0503020204020204" charset="-122"/>
                <a:cs typeface="微软雅黑" panose="020B0503020204020204" charset="-122"/>
              </a:rPr>
              <a:t>工作才能形成干扰 </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80670" algn="l" rtl="0" eaLnBrk="0">
              <a:lnSpc>
                <a:spcPct val="146000"/>
              </a:lnSpc>
              <a:spcBef>
                <a:spcPts val="5"/>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(2)</a:t>
            </a:r>
            <a:r>
              <a:rPr sz="1100" spc="20" dirty="0">
                <a:solidFill>
                  <a:srgbClr val="000000"/>
                </a:solidFill>
                <a:latin typeface="微软雅黑" panose="020B0503020204020204" charset="-122"/>
                <a:ea typeface="微软雅黑" panose="020B0503020204020204" charset="-122"/>
                <a:cs typeface="微软雅黑" panose="020B0503020204020204" charset="-122"/>
              </a:rPr>
              <a:t> 噪声与干扰互为因果关系，噪声是干扰之因，干扰是噪声之果，它们</a:t>
            </a:r>
            <a:r>
              <a:rPr sz="1100" spc="10" dirty="0">
                <a:solidFill>
                  <a:srgbClr val="000000"/>
                </a:solidFill>
                <a:latin typeface="微软雅黑" panose="020B0503020204020204" charset="-122"/>
                <a:ea typeface="微软雅黑" panose="020B0503020204020204" charset="-122"/>
                <a:cs typeface="微软雅黑" panose="020B0503020204020204" charset="-122"/>
              </a:rPr>
              <a:t>之</a:t>
            </a:r>
            <a:r>
              <a:rPr sz="1100" spc="0" dirty="0">
                <a:solidFill>
                  <a:srgbClr val="000000"/>
                </a:solidFill>
                <a:latin typeface="微软雅黑" panose="020B0503020204020204" charset="-122"/>
                <a:ea typeface="微软雅黑" panose="020B0503020204020204" charset="-122"/>
                <a:cs typeface="微软雅黑" panose="020B0503020204020204" charset="-122"/>
              </a:rPr>
              <a:t>间是一个 </a:t>
            </a:r>
            <a:r>
              <a:rPr sz="1100" spc="30" dirty="0">
                <a:solidFill>
                  <a:srgbClr val="000000"/>
                </a:solidFill>
                <a:latin typeface="微软雅黑" panose="020B0503020204020204" charset="-122"/>
                <a:ea typeface="微软雅黑" panose="020B0503020204020204" charset="-122"/>
                <a:cs typeface="微软雅黑" panose="020B0503020204020204" charset="-122"/>
              </a:rPr>
              <a:t>从量变到质变的过</a:t>
            </a:r>
            <a:r>
              <a:rPr sz="1100" spc="0" dirty="0">
                <a:solidFill>
                  <a:srgbClr val="000000"/>
                </a:solidFill>
                <a:latin typeface="微软雅黑" panose="020B0503020204020204" charset="-122"/>
                <a:ea typeface="微软雅黑" panose="020B0503020204020204" charset="-122"/>
                <a:cs typeface="微软雅黑" panose="020B0503020204020204" charset="-122"/>
              </a:rPr>
              <a:t>程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4005" algn="l" rtl="0" eaLnBrk="0">
              <a:lnSpc>
                <a:spcPct val="92000"/>
              </a:lnSpc>
              <a:spcBef>
                <a:spcPts val="640"/>
              </a:spcBef>
            </a:pPr>
            <a:r>
              <a:rPr sz="1100" b="1" spc="10" dirty="0">
                <a:solidFill>
                  <a:srgbClr val="000000"/>
                </a:solidFill>
                <a:latin typeface="微软雅黑" panose="020B0503020204020204" charset="-122"/>
                <a:ea typeface="微软雅黑" panose="020B0503020204020204" charset="-122"/>
                <a:cs typeface="微软雅黑" panose="020B0503020204020204" charset="-122"/>
              </a:rPr>
              <a:t>(3)</a:t>
            </a:r>
            <a:r>
              <a:rPr sz="1100" spc="10" dirty="0">
                <a:solidFill>
                  <a:srgbClr val="000000"/>
                </a:solidFill>
                <a:latin typeface="微软雅黑" panose="020B0503020204020204" charset="-122"/>
                <a:ea typeface="微软雅黑" panose="020B0503020204020204" charset="-122"/>
                <a:cs typeface="微软雅黑" panose="020B0503020204020204" charset="-122"/>
              </a:rPr>
              <a:t> 干扰在满足一定条件时，可以消除 。 噪声在一</a:t>
            </a:r>
            <a:r>
              <a:rPr sz="1100" spc="0" dirty="0">
                <a:solidFill>
                  <a:srgbClr val="000000"/>
                </a:solidFill>
                <a:latin typeface="微软雅黑" panose="020B0503020204020204" charset="-122"/>
                <a:ea typeface="微软雅黑" panose="020B0503020204020204" charset="-122"/>
                <a:cs typeface="微软雅黑" panose="020B0503020204020204" charset="-122"/>
              </a:rPr>
              <a:t>般情况下难以消除，只能减弱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 algn="l" rtl="0" eaLnBrk="0">
              <a:lnSpc>
                <a:spcPct val="92000"/>
              </a:lnSpc>
              <a:spcBef>
                <a:spcPts val="0"/>
              </a:spcBef>
            </a:pPr>
            <a:r>
              <a:rPr sz="1200" b="1" spc="-10" dirty="0">
                <a:solidFill>
                  <a:srgbClr val="000000"/>
                </a:solidFill>
                <a:latin typeface="微软雅黑" panose="020B0503020204020204" charset="-122"/>
                <a:ea typeface="微软雅黑" panose="020B0503020204020204" charset="-122"/>
                <a:cs typeface="微软雅黑" panose="020B0503020204020204" charset="-122"/>
              </a:rPr>
              <a:t>11</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b="1" spc="-10" dirty="0">
                <a:solidFill>
                  <a:srgbClr val="000000"/>
                </a:solidFill>
                <a:latin typeface="微软雅黑" panose="020B0503020204020204" charset="-122"/>
                <a:ea typeface="微软雅黑" panose="020B0503020204020204" charset="-122"/>
                <a:cs typeface="微软雅黑" panose="020B0503020204020204" charset="-122"/>
              </a:rPr>
              <a:t>.</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b="1" spc="-10" dirty="0">
                <a:solidFill>
                  <a:srgbClr val="000000"/>
                </a:solidFill>
                <a:latin typeface="微软雅黑" panose="020B0503020204020204" charset="-122"/>
                <a:ea typeface="微软雅黑" panose="020B0503020204020204" charset="-122"/>
                <a:cs typeface="微软雅黑" panose="020B0503020204020204" charset="-122"/>
              </a:rPr>
              <a:t>1</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b="1" spc="-10" dirty="0">
                <a:solidFill>
                  <a:srgbClr val="000000"/>
                </a:solidFill>
                <a:latin typeface="微软雅黑" panose="020B0503020204020204" charset="-122"/>
                <a:ea typeface="微软雅黑" panose="020B0503020204020204" charset="-122"/>
                <a:cs typeface="微软雅黑" panose="020B0503020204020204" charset="-122"/>
              </a:rPr>
              <a:t>.</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b="1" spc="-10" dirty="0">
                <a:solidFill>
                  <a:srgbClr val="000000"/>
                </a:solidFill>
                <a:latin typeface="微软雅黑" panose="020B0503020204020204" charset="-122"/>
                <a:ea typeface="微软雅黑" panose="020B0503020204020204" charset="-122"/>
                <a:cs typeface="微软雅黑" panose="020B0503020204020204" charset="-122"/>
              </a:rPr>
              <a:t>2</a:t>
            </a:r>
            <a:r>
              <a:rPr sz="1200" spc="-10" dirty="0">
                <a:solidFill>
                  <a:srgbClr val="000000"/>
                </a:solidFill>
                <a:latin typeface="微软雅黑" panose="020B0503020204020204" charset="-122"/>
                <a:ea typeface="微软雅黑" panose="020B0503020204020204" charset="-122"/>
                <a:cs typeface="微软雅黑" panose="020B0503020204020204" charset="-122"/>
              </a:rPr>
              <a:t>    干扰的</a:t>
            </a:r>
            <a:r>
              <a:rPr sz="1200" spc="0" dirty="0">
                <a:solidFill>
                  <a:srgbClr val="000000"/>
                </a:solidFill>
                <a:latin typeface="微软雅黑" panose="020B0503020204020204" charset="-122"/>
                <a:ea typeface="微软雅黑" panose="020B0503020204020204" charset="-122"/>
                <a:cs typeface="微软雅黑" panose="020B0503020204020204" charset="-122"/>
              </a:rPr>
              <a:t>来源</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1"/>
          <p:cNvSpPr/>
          <p:nvPr>
            <p:custDataLst>
              <p:tags r:id="rId5"/>
            </p:custDataLst>
          </p:nvPr>
        </p:nvSpPr>
        <p:spPr>
          <a:xfrm>
            <a:off x="75345" y="3653156"/>
            <a:ext cx="12116655" cy="2461676"/>
          </a:xfrm>
          <a:prstGeom prst="rect">
            <a:avLst/>
          </a:prstGeom>
        </p:spPr>
        <p:txBody>
          <a:bodyPr vert="horz" wrap="square" lIns="0" tIns="0" rIns="0" bIns="0"/>
          <a:lstStyle/>
          <a:p>
            <a:pPr algn="l" rtl="0" eaLnBrk="0">
              <a:lnSpc>
                <a:spcPct val="84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2575" algn="l" rtl="0" eaLnBrk="0">
              <a:lnSpc>
                <a:spcPct val="92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干扰主要有外部干扰和内部干扰</a:t>
            </a:r>
            <a:r>
              <a:rPr sz="1100" spc="2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5"/>
              </a:lnSpc>
              <a:spcBef>
                <a:spcPts val="590"/>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1</a:t>
            </a:r>
            <a:r>
              <a:rPr sz="1100" spc="-30" dirty="0">
                <a:solidFill>
                  <a:schemeClr val="dk1"/>
                </a:solidFill>
                <a:latin typeface="微软雅黑" panose="020B0503020204020204" charset="-122"/>
                <a:ea typeface="微软雅黑" panose="020B0503020204020204" charset="-122"/>
                <a:cs typeface="微软雅黑" panose="020B0503020204020204" charset="-122"/>
              </a:rPr>
              <a:t> </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  外</a:t>
            </a:r>
            <a:r>
              <a:rPr sz="1100" spc="-10" dirty="0">
                <a:solidFill>
                  <a:schemeClr val="dk1"/>
                </a:solidFill>
                <a:latin typeface="微软雅黑" panose="020B0503020204020204" charset="-122"/>
                <a:ea typeface="微软雅黑" panose="020B0503020204020204" charset="-122"/>
                <a:cs typeface="微软雅黑" panose="020B0503020204020204" charset="-122"/>
              </a:rPr>
              <a:t>部</a:t>
            </a:r>
            <a:r>
              <a:rPr sz="1100" spc="0" dirty="0">
                <a:solidFill>
                  <a:schemeClr val="dk1"/>
                </a:solidFill>
                <a:latin typeface="微软雅黑" panose="020B0503020204020204" charset="-122"/>
                <a:ea typeface="微软雅黑" panose="020B0503020204020204" charset="-122"/>
                <a:cs typeface="微软雅黑" panose="020B0503020204020204" charset="-122"/>
              </a:rPr>
              <a:t>干扰</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spcBef>
                <a:spcPts val="515"/>
              </a:spcBef>
            </a:pP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spc="10" dirty="0">
                <a:solidFill>
                  <a:schemeClr val="dk1"/>
                </a:solidFill>
                <a:latin typeface="微软雅黑" panose="020B0503020204020204" charset="-122"/>
                <a:ea typeface="微软雅黑" panose="020B0503020204020204" charset="-122"/>
                <a:cs typeface="微软雅黑" panose="020B0503020204020204" charset="-122"/>
              </a:rPr>
              <a:t> 机械</a:t>
            </a:r>
            <a:r>
              <a:rPr sz="1100" spc="0" dirty="0">
                <a:solidFill>
                  <a:schemeClr val="dk1"/>
                </a:solidFill>
                <a:latin typeface="微软雅黑" panose="020B0503020204020204" charset="-122"/>
                <a:ea typeface="微软雅黑" panose="020B0503020204020204" charset="-122"/>
                <a:cs typeface="微软雅黑" panose="020B0503020204020204" charset="-122"/>
              </a:rPr>
              <a:t>干扰</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7000"/>
              </a:lnSpc>
              <a:spcBef>
                <a:spcPts val="4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机械干扰是指机械振动或冲击使电子检测装置中的元件发生振动，改变了系统的</a:t>
            </a:r>
            <a:r>
              <a:rPr sz="1100" spc="30" dirty="0">
                <a:solidFill>
                  <a:schemeClr val="dk1"/>
                </a:solidFill>
                <a:latin typeface="微软雅黑" panose="020B0503020204020204" charset="-122"/>
                <a:ea typeface="微软雅黑" panose="020B0503020204020204" charset="-122"/>
                <a:cs typeface="微软雅黑" panose="020B0503020204020204" charset="-122"/>
              </a:rPr>
              <a:t>电</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气参数，造成可逆或不可逆的影响 。 对机械干扰，可选</a:t>
            </a:r>
            <a:r>
              <a:rPr sz="1100" spc="20" dirty="0">
                <a:solidFill>
                  <a:schemeClr val="dk1"/>
                </a:solidFill>
                <a:latin typeface="微软雅黑" panose="020B0503020204020204" charset="-122"/>
                <a:ea typeface="微软雅黑" panose="020B0503020204020204" charset="-122"/>
                <a:cs typeface="微软雅黑" panose="020B0503020204020204" charset="-122"/>
              </a:rPr>
              <a:t>用</a:t>
            </a:r>
            <a:r>
              <a:rPr sz="1100" spc="0" dirty="0">
                <a:solidFill>
                  <a:schemeClr val="dk1"/>
                </a:solidFill>
                <a:latin typeface="微软雅黑" panose="020B0503020204020204" charset="-122"/>
                <a:ea typeface="微软雅黑" panose="020B0503020204020204" charset="-122"/>
                <a:cs typeface="微软雅黑" panose="020B0503020204020204" charset="-122"/>
              </a:rPr>
              <a:t>专用减振弹簧  橡胶垫脚或吸振 </a:t>
            </a:r>
            <a:r>
              <a:rPr sz="1100" spc="10" dirty="0">
                <a:solidFill>
                  <a:schemeClr val="dk1"/>
                </a:solidFill>
                <a:latin typeface="微软雅黑" panose="020B0503020204020204" charset="-122"/>
                <a:ea typeface="微软雅黑" panose="020B0503020204020204" charset="-122"/>
                <a:cs typeface="微软雅黑" panose="020B0503020204020204" charset="-122"/>
              </a:rPr>
              <a:t>橡胶海绵垫来降低系统的谐振频率，吸收振动的能量，从而减小系统的振幅</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ct val="91000"/>
              </a:lnSpc>
              <a:spcBef>
                <a:spcPts val="605"/>
              </a:spcBef>
            </a:pPr>
            <a:r>
              <a:rPr sz="1100" b="1" spc="20" dirty="0">
                <a:solidFill>
                  <a:schemeClr val="dk1"/>
                </a:solidFill>
                <a:latin typeface="微软雅黑" panose="020B0503020204020204" charset="-122"/>
                <a:ea typeface="微软雅黑" panose="020B0503020204020204" charset="-122"/>
                <a:cs typeface="微软雅黑" panose="020B0503020204020204" charset="-122"/>
              </a:rPr>
              <a:t>2)</a:t>
            </a:r>
            <a:r>
              <a:rPr sz="1100" spc="20" dirty="0">
                <a:solidFill>
                  <a:schemeClr val="dk1"/>
                </a:solidFill>
                <a:latin typeface="微软雅黑" panose="020B0503020204020204" charset="-122"/>
                <a:ea typeface="微软雅黑" panose="020B0503020204020204" charset="-122"/>
                <a:cs typeface="微软雅黑" panose="020B0503020204020204" charset="-122"/>
              </a:rPr>
              <a:t> 湿度干</a:t>
            </a:r>
            <a:r>
              <a:rPr sz="1100" spc="10" dirty="0">
                <a:solidFill>
                  <a:schemeClr val="dk1"/>
                </a:solidFill>
                <a:latin typeface="微软雅黑" panose="020B0503020204020204" charset="-122"/>
                <a:ea typeface="微软雅黑" panose="020B0503020204020204" charset="-122"/>
                <a:cs typeface="微软雅黑" panose="020B0503020204020204" charset="-122"/>
              </a:rPr>
              <a:t>扰</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5590" algn="l" rtl="0" eaLnBrk="0">
              <a:lnSpc>
                <a:spcPct val="148000"/>
              </a:lnSpc>
              <a:spcBef>
                <a:spcPts val="100"/>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当环境相对湿度增加时，物体表面就会附着一层水膜，并渗入材料</a:t>
            </a:r>
            <a:r>
              <a:rPr sz="1100" spc="20" dirty="0">
                <a:solidFill>
                  <a:schemeClr val="dk1"/>
                </a:solidFill>
                <a:latin typeface="微软雅黑" panose="020B0503020204020204" charset="-122"/>
                <a:ea typeface="微软雅黑" panose="020B0503020204020204" charset="-122"/>
                <a:cs typeface="微软雅黑" panose="020B0503020204020204" charset="-122"/>
              </a:rPr>
              <a:t>内</a:t>
            </a:r>
            <a:r>
              <a:rPr sz="1100" spc="0" dirty="0">
                <a:solidFill>
                  <a:schemeClr val="dk1"/>
                </a:solidFill>
                <a:latin typeface="微软雅黑" panose="020B0503020204020204" charset="-122"/>
                <a:ea typeface="微软雅黑" panose="020B0503020204020204" charset="-122"/>
                <a:cs typeface="微软雅黑" panose="020B0503020204020204" charset="-122"/>
              </a:rPr>
              <a:t>部，降低了绝 </a:t>
            </a:r>
            <a:r>
              <a:rPr sz="1100" spc="30" dirty="0">
                <a:solidFill>
                  <a:schemeClr val="dk1"/>
                </a:solidFill>
                <a:latin typeface="微软雅黑" panose="020B0503020204020204" charset="-122"/>
                <a:ea typeface="微软雅黑" panose="020B0503020204020204" charset="-122"/>
                <a:cs typeface="微软雅黑" panose="020B0503020204020204" charset="-122"/>
              </a:rPr>
              <a:t>缘强度，造成了漏电 、击穿和短路现象 ꎻ 潮湿还会加速金属材料的腐蚀，并</a:t>
            </a:r>
            <a:r>
              <a:rPr sz="1100" spc="10" dirty="0">
                <a:solidFill>
                  <a:schemeClr val="dk1"/>
                </a:solidFill>
                <a:latin typeface="微软雅黑" panose="020B0503020204020204" charset="-122"/>
                <a:ea typeface="微软雅黑" panose="020B0503020204020204" charset="-122"/>
                <a:cs typeface="微软雅黑" panose="020B0503020204020204" charset="-122"/>
              </a:rPr>
              <a:t>产</a:t>
            </a:r>
            <a:r>
              <a:rPr sz="1100" spc="0" dirty="0">
                <a:solidFill>
                  <a:schemeClr val="dk1"/>
                </a:solidFill>
                <a:latin typeface="微软雅黑" panose="020B0503020204020204" charset="-122"/>
                <a:ea typeface="微软雅黑" panose="020B0503020204020204" charset="-122"/>
                <a:cs typeface="微软雅黑" panose="020B0503020204020204" charset="-122"/>
              </a:rPr>
              <a:t>生原电池 </a:t>
            </a:r>
            <a:r>
              <a:rPr sz="1100" spc="10" dirty="0">
                <a:solidFill>
                  <a:schemeClr val="dk1"/>
                </a:solidFill>
                <a:latin typeface="微软雅黑" panose="020B0503020204020204" charset="-122"/>
                <a:ea typeface="微软雅黑" panose="020B0503020204020204" charset="-122"/>
                <a:cs typeface="微软雅黑" panose="020B0503020204020204" charset="-122"/>
              </a:rPr>
              <a:t>电化学干扰电压 ꎻ 在较高的温度下，潮湿还会促使霉菌的生长，并引</a:t>
            </a:r>
            <a:r>
              <a:rPr sz="1100" spc="0" dirty="0">
                <a:solidFill>
                  <a:schemeClr val="dk1"/>
                </a:solidFill>
                <a:latin typeface="微软雅黑" panose="020B0503020204020204" charset="-122"/>
                <a:ea typeface="微软雅黑" panose="020B0503020204020204" charset="-122"/>
                <a:cs typeface="微软雅黑" panose="020B0503020204020204" charset="-122"/>
              </a:rPr>
              <a:t>起有机材料的霉烂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5"/>
              </a:spcBef>
            </a:pPr>
            <a:r>
              <a:rPr sz="1100" b="1" spc="20" dirty="0">
                <a:solidFill>
                  <a:schemeClr val="dk1"/>
                </a:solidFill>
                <a:latin typeface="微软雅黑" panose="020B0503020204020204" charset="-122"/>
                <a:ea typeface="微软雅黑" panose="020B0503020204020204" charset="-122"/>
                <a:cs typeface="微软雅黑" panose="020B0503020204020204" charset="-122"/>
              </a:rPr>
              <a:t>3)</a:t>
            </a:r>
            <a:r>
              <a:rPr sz="1100" spc="20" dirty="0">
                <a:solidFill>
                  <a:schemeClr val="dk1"/>
                </a:solidFill>
                <a:latin typeface="微软雅黑" panose="020B0503020204020204" charset="-122"/>
                <a:ea typeface="微软雅黑" panose="020B0503020204020204" charset="-122"/>
                <a:cs typeface="微软雅黑" panose="020B0503020204020204" charset="-122"/>
              </a:rPr>
              <a:t> 化学干</a:t>
            </a:r>
            <a:r>
              <a:rPr sz="1100" spc="0" dirty="0">
                <a:solidFill>
                  <a:schemeClr val="dk1"/>
                </a:solidFill>
                <a:latin typeface="微软雅黑" panose="020B0503020204020204" charset="-122"/>
                <a:ea typeface="微软雅黑" panose="020B0503020204020204" charset="-122"/>
                <a:cs typeface="微软雅黑" panose="020B0503020204020204" charset="-122"/>
              </a:rPr>
              <a:t>扰</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32"/>
          <p:cNvSpPr/>
          <p:nvPr>
            <p:custDataLst>
              <p:tags r:id="rId6"/>
            </p:custDataLst>
          </p:nvPr>
        </p:nvSpPr>
        <p:spPr>
          <a:xfrm>
            <a:off x="49034" y="5818025"/>
            <a:ext cx="9288005" cy="980122"/>
          </a:xfrm>
          <a:prstGeom prst="rect">
            <a:avLst/>
          </a:prstGeom>
        </p:spPr>
        <p:txBody>
          <a:bodyPr vert="horz" wrap="square" lIns="0" tIns="0" rIns="0" bIns="0"/>
          <a:lstStyle/>
          <a:p>
            <a:pPr algn="l" rtl="0" eaLnBrk="0">
              <a:lnSpc>
                <a:spcPct val="9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0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某些化学物品如酸 、碱 、盐，</a:t>
            </a:r>
            <a:r>
              <a:rPr sz="1100" spc="0" dirty="0">
                <a:solidFill>
                  <a:schemeClr val="dk1"/>
                </a:solidFill>
                <a:latin typeface="微软雅黑" panose="020B0503020204020204" charset="-122"/>
                <a:ea typeface="微软雅黑" panose="020B0503020204020204" charset="-122"/>
                <a:cs typeface="微软雅黑" panose="020B0503020204020204" charset="-122"/>
              </a:rPr>
              <a:t>各种腐蚀性气体 </a:t>
            </a:r>
            <a:r>
              <a:rPr sz="1100" spc="70" dirty="0">
                <a:solidFill>
                  <a:schemeClr val="dk1"/>
                </a:solidFill>
                <a:latin typeface="微软雅黑" panose="020B0503020204020204" charset="-122"/>
                <a:ea typeface="微软雅黑" panose="020B0503020204020204" charset="-122"/>
                <a:cs typeface="微软雅黑" panose="020B0503020204020204" charset="-122"/>
              </a:rPr>
              <a:t>以及沿海地区由海风带到岸上的盐雾也会造成</a:t>
            </a:r>
            <a:r>
              <a:rPr sz="1100" spc="10" dirty="0">
                <a:solidFill>
                  <a:schemeClr val="dk1"/>
                </a:solidFill>
                <a:latin typeface="微软雅黑" panose="020B0503020204020204" charset="-122"/>
                <a:ea typeface="微软雅黑" panose="020B0503020204020204" charset="-122"/>
                <a:cs typeface="微软雅黑" panose="020B0503020204020204" charset="-122"/>
              </a:rPr>
              <a:t>与</a:t>
            </a:r>
            <a:r>
              <a:rPr sz="1100" spc="0" dirty="0">
                <a:solidFill>
                  <a:schemeClr val="dk1"/>
                </a:solidFill>
                <a:latin typeface="微软雅黑" panose="020B0503020204020204" charset="-122"/>
                <a:ea typeface="微软雅黑" panose="020B0503020204020204" charset="-122"/>
                <a:cs typeface="微软雅黑" panose="020B0503020204020204" charset="-122"/>
              </a:rPr>
              <a:t>潮 </a:t>
            </a:r>
            <a:r>
              <a:rPr sz="1100" spc="30" dirty="0">
                <a:solidFill>
                  <a:schemeClr val="dk1"/>
                </a:solidFill>
                <a:latin typeface="微软雅黑" panose="020B0503020204020204" charset="-122"/>
                <a:ea typeface="微软雅黑" panose="020B0503020204020204" charset="-122"/>
                <a:cs typeface="微软雅黑" panose="020B0503020204020204" charset="-122"/>
              </a:rPr>
              <a:t>湿类似的漏电 、腐蚀现象，必须采取以下措施</a:t>
            </a:r>
            <a:r>
              <a:rPr sz="1100" spc="0" dirty="0">
                <a:solidFill>
                  <a:schemeClr val="dk1"/>
                </a:solidFill>
                <a:latin typeface="微软雅黑" panose="020B0503020204020204" charset="-122"/>
                <a:ea typeface="微软雅黑" panose="020B0503020204020204" charset="-122"/>
                <a:cs typeface="微软雅黑" panose="020B0503020204020204" charset="-122"/>
              </a:rPr>
              <a:t>来加 </a:t>
            </a:r>
            <a:r>
              <a:rPr sz="1100" spc="20" dirty="0">
                <a:solidFill>
                  <a:schemeClr val="dk1"/>
                </a:solidFill>
                <a:latin typeface="微软雅黑" panose="020B0503020204020204" charset="-122"/>
                <a:ea typeface="微软雅黑" panose="020B0503020204020204" charset="-122"/>
                <a:cs typeface="微软雅黑" panose="020B0503020204020204" charset="-122"/>
              </a:rPr>
              <a:t>以保护 </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  浸漆 、密封 、定期通电加热驱</a:t>
            </a:r>
            <a:r>
              <a:rPr sz="1100" spc="0" dirty="0">
                <a:solidFill>
                  <a:schemeClr val="dk1"/>
                </a:solidFill>
                <a:latin typeface="微软雅黑" panose="020B0503020204020204" charset="-122"/>
                <a:ea typeface="微软雅黑" panose="020B0503020204020204" charset="-122"/>
                <a:cs typeface="微软雅黑" panose="020B0503020204020204" charset="-122"/>
              </a:rPr>
              <a:t>潮等 。 </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 步 </a:t>
            </a:r>
            <a:r>
              <a:rPr sz="1100" spc="-10" dirty="0">
                <a:solidFill>
                  <a:schemeClr val="dk1"/>
                </a:solidFill>
                <a:latin typeface="微软雅黑" panose="020B0503020204020204" charset="-122"/>
                <a:ea typeface="微软雅黑" panose="020B0503020204020204" charset="-122"/>
                <a:cs typeface="微软雅黑" panose="020B0503020204020204" charset="-122"/>
              </a:rPr>
              <a:t>入式</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 恒温恒湿房如图 </a:t>
            </a: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pc="0" dirty="0">
                <a:solidFill>
                  <a:schemeClr val="dk1"/>
                </a:solidFill>
                <a:latin typeface="微软雅黑" panose="020B0503020204020204" charset="-122"/>
                <a:ea typeface="微软雅黑" panose="020B0503020204020204" charset="-122"/>
                <a:cs typeface="微软雅黑" panose="020B0503020204020204" charset="-122"/>
              </a:rPr>
              <a:t>2</a:t>
            </a:r>
            <a:r>
              <a:rPr sz="1100" spc="0" dirty="0">
                <a:solidFill>
                  <a:schemeClr val="dk1"/>
                </a:solidFill>
                <a:latin typeface="微软雅黑" panose="020B0503020204020204" charset="-122"/>
                <a:ea typeface="微软雅黑" panose="020B0503020204020204" charset="-122"/>
                <a:cs typeface="微软雅黑" panose="020B0503020204020204" charset="-122"/>
              </a:rPr>
              <a:t> 所示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1940" algn="l" rtl="0" eaLnBrk="0">
              <a:lnSpc>
                <a:spcPct val="100000"/>
              </a:lnSpc>
              <a:spcBef>
                <a:spcPts val="720"/>
              </a:spcBef>
            </a:pPr>
            <a:r>
              <a:rPr sz="1050" spc="20" dirty="0">
                <a:solidFill>
                  <a:schemeClr val="dk1"/>
                </a:solidFill>
                <a:latin typeface="微软雅黑" panose="020B0503020204020204" charset="-122"/>
                <a:ea typeface="微软雅黑" panose="020B0503020204020204" charset="-122"/>
                <a:cs typeface="微软雅黑" panose="020B0503020204020204" charset="-122"/>
              </a:rPr>
              <a:t>注 </a:t>
            </a:r>
            <a:r>
              <a:rPr sz="1050" b="1" spc="20" dirty="0">
                <a:solidFill>
                  <a:schemeClr val="dk1"/>
                </a:solidFill>
                <a:latin typeface="微软雅黑" panose="020B0503020204020204" charset="-122"/>
                <a:ea typeface="微软雅黑" panose="020B0503020204020204" charset="-122"/>
                <a:cs typeface="微软雅黑" panose="020B0503020204020204" charset="-122"/>
              </a:rPr>
              <a:t>:</a:t>
            </a:r>
            <a:r>
              <a:rPr sz="1050" spc="20" dirty="0">
                <a:solidFill>
                  <a:schemeClr val="dk1"/>
                </a:solidFill>
                <a:latin typeface="微软雅黑" panose="020B0503020204020204" charset="-122"/>
                <a:ea typeface="微软雅黑" panose="020B0503020204020204" charset="-122"/>
                <a:cs typeface="微软雅黑" panose="020B0503020204020204" charset="-122"/>
              </a:rPr>
              <a:t>  体 积，</a:t>
            </a:r>
            <a:r>
              <a:rPr sz="1050" b="1" spc="20" dirty="0">
                <a:solidFill>
                  <a:schemeClr val="dk1"/>
                </a:solidFill>
                <a:latin typeface="微软雅黑" panose="020B0503020204020204" charset="-122"/>
                <a:ea typeface="微软雅黑" panose="020B0503020204020204" charset="-122"/>
                <a:cs typeface="微软雅黑" panose="020B0503020204020204" charset="-122"/>
              </a:rPr>
              <a:t>25</a:t>
            </a:r>
            <a:r>
              <a:rPr sz="1050" spc="20" dirty="0">
                <a:solidFill>
                  <a:schemeClr val="dk1"/>
                </a:solidFill>
                <a:latin typeface="微软雅黑" panose="020B0503020204020204" charset="-122"/>
                <a:ea typeface="微软雅黑" panose="020B0503020204020204" charset="-122"/>
                <a:cs typeface="微软雅黑" panose="020B0503020204020204" charset="-122"/>
              </a:rPr>
              <a:t>   </a:t>
            </a:r>
            <a:r>
              <a:rPr sz="1050" b="1" spc="0" dirty="0">
                <a:solidFill>
                  <a:schemeClr val="dk1"/>
                </a:solidFill>
                <a:latin typeface="微软雅黑" panose="020B0503020204020204" charset="-122"/>
                <a:ea typeface="微软雅黑" panose="020B0503020204020204" charset="-122"/>
                <a:cs typeface="微软雅黑" panose="020B0503020204020204" charset="-122"/>
              </a:rPr>
              <a:t>m</a:t>
            </a:r>
            <a:r>
              <a:rPr sz="1000" b="1" spc="20" baseline="59000" dirty="0">
                <a:solidFill>
                  <a:schemeClr val="dk1"/>
                </a:solidFill>
                <a:latin typeface="微软雅黑" panose="020B0503020204020204" charset="-122"/>
                <a:ea typeface="微软雅黑" panose="020B0503020204020204" charset="-122"/>
                <a:cs typeface="微软雅黑" panose="020B0503020204020204" charset="-122"/>
              </a:rPr>
              <a:t>3</a:t>
            </a:r>
            <a:r>
              <a:rPr sz="600" spc="20" dirty="0">
                <a:solidFill>
                  <a:schemeClr val="dk1"/>
                </a:solidFill>
                <a:latin typeface="微软雅黑" panose="020B0503020204020204" charset="-122"/>
                <a:ea typeface="微软雅黑" panose="020B0503020204020204" charset="-122"/>
                <a:cs typeface="微软雅黑" panose="020B0503020204020204" charset="-122"/>
              </a:rPr>
              <a:t>  </a:t>
            </a:r>
            <a:r>
              <a:rPr sz="1050" spc="20" dirty="0">
                <a:solidFill>
                  <a:schemeClr val="dk1"/>
                </a:solidFill>
                <a:latin typeface="微软雅黑" panose="020B0503020204020204" charset="-122"/>
                <a:ea typeface="微软雅黑" panose="020B0503020204020204" charset="-122"/>
                <a:cs typeface="微软雅黑" panose="020B0503020204020204" charset="-122"/>
              </a:rPr>
              <a:t>ꎻ 温 度 调 节 范 围，</a:t>
            </a:r>
            <a:r>
              <a:rPr sz="1050" spc="0" dirty="0">
                <a:solidFill>
                  <a:schemeClr val="dk1"/>
                </a:solidFill>
                <a:latin typeface="微软雅黑" panose="020B0503020204020204" charset="-122"/>
                <a:ea typeface="微软雅黑" panose="020B0503020204020204" charset="-122"/>
                <a:cs typeface="微软雅黑" panose="020B0503020204020204" charset="-122"/>
              </a:rPr>
              <a:t>－ </a:t>
            </a:r>
            <a:r>
              <a:rPr sz="1050" b="1" spc="0" dirty="0">
                <a:solidFill>
                  <a:schemeClr val="dk1"/>
                </a:solidFill>
                <a:latin typeface="微软雅黑" panose="020B0503020204020204" charset="-122"/>
                <a:ea typeface="微软雅黑" panose="020B0503020204020204" charset="-122"/>
                <a:cs typeface="微软雅黑" panose="020B0503020204020204" charset="-122"/>
              </a:rPr>
              <a:t>40</a:t>
            </a:r>
            <a:r>
              <a:rPr sz="1050" spc="0" dirty="0">
                <a:solidFill>
                  <a:schemeClr val="dk1"/>
                </a:solidFill>
                <a:latin typeface="微软雅黑" panose="020B0503020204020204" charset="-122"/>
                <a:ea typeface="微软雅黑" panose="020B0503020204020204" charset="-122"/>
                <a:cs typeface="微软雅黑" panose="020B0503020204020204" charset="-122"/>
              </a:rPr>
              <a:t> </a:t>
            </a:r>
            <a:r>
              <a:rPr sz="105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ts val="1870"/>
              </a:lnSpc>
            </a:pPr>
            <a:r>
              <a:rPr sz="1100" b="1" spc="-20" dirty="0">
                <a:solidFill>
                  <a:schemeClr val="dk1"/>
                </a:solidFill>
                <a:latin typeface="微软雅黑" panose="020B0503020204020204" charset="-122"/>
                <a:ea typeface="微软雅黑" panose="020B0503020204020204" charset="-122"/>
                <a:cs typeface="微软雅黑" panose="020B0503020204020204" charset="-122"/>
              </a:rPr>
              <a:t>80</a:t>
            </a:r>
            <a:r>
              <a:rPr sz="1100" spc="-20" dirty="0">
                <a:solidFill>
                  <a:schemeClr val="dk1"/>
                </a:solidFill>
                <a:latin typeface="微软雅黑" panose="020B0503020204020204" charset="-122"/>
                <a:ea typeface="微软雅黑" panose="020B0503020204020204" charset="-122"/>
                <a:cs typeface="微软雅黑" panose="020B0503020204020204" charset="-122"/>
              </a:rPr>
              <a:t> ℃ ꎻ 湿度调节范围，</a:t>
            </a:r>
            <a:r>
              <a:rPr sz="1100" b="1" spc="-20" dirty="0">
                <a:solidFill>
                  <a:schemeClr val="dk1"/>
                </a:solidFill>
                <a:latin typeface="微软雅黑" panose="020B0503020204020204" charset="-122"/>
                <a:ea typeface="微软雅黑" panose="020B0503020204020204" charset="-122"/>
                <a:cs typeface="微软雅黑" panose="020B0503020204020204" charset="-122"/>
              </a:rPr>
              <a:t>30</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RH</a:t>
            </a:r>
            <a:r>
              <a:rPr sz="1100" spc="-20" dirty="0">
                <a:solidFill>
                  <a:schemeClr val="dk1"/>
                </a:solidFill>
                <a:latin typeface="微软雅黑" panose="020B0503020204020204" charset="-122"/>
                <a:ea typeface="微软雅黑" panose="020B0503020204020204" charset="-122"/>
                <a:cs typeface="微软雅黑" panose="020B0503020204020204" charset="-122"/>
              </a:rPr>
              <a:t> </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 </a:t>
            </a:r>
            <a:r>
              <a:rPr sz="1100" b="1" spc="-20" dirty="0">
                <a:solidFill>
                  <a:schemeClr val="dk1"/>
                </a:solidFill>
                <a:latin typeface="微软雅黑" panose="020B0503020204020204" charset="-122"/>
                <a:ea typeface="微软雅黑" panose="020B0503020204020204" charset="-122"/>
                <a:cs typeface="微软雅黑" panose="020B0503020204020204" charset="-122"/>
              </a:rPr>
              <a:t>90</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R</a:t>
            </a:r>
            <a:r>
              <a:rPr sz="1100" b="1" spc="-10" dirty="0">
                <a:solidFill>
                  <a:schemeClr val="dk1"/>
                </a:solidFill>
                <a:latin typeface="微软雅黑" panose="020B0503020204020204" charset="-122"/>
                <a:ea typeface="微软雅黑" panose="020B0503020204020204" charset="-122"/>
                <a:cs typeface="微软雅黑" panose="020B0503020204020204" charset="-122"/>
              </a:rPr>
              <a:t>H</a:t>
            </a:r>
            <a:r>
              <a:rPr sz="1100" spc="-20" dirty="0">
                <a:solidFill>
                  <a:schemeClr val="dk1"/>
                </a:solidFill>
                <a:latin typeface="微软雅黑" panose="020B0503020204020204" charset="-122"/>
                <a:ea typeface="微软雅黑" panose="020B0503020204020204" charset="-122"/>
                <a:cs typeface="微软雅黑" panose="020B0503020204020204" charset="-122"/>
              </a:rPr>
              <a:t> 。 可用于</a:t>
            </a:r>
            <a:endParaRPr lang="en-US" altLang="en-US" sz="11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33"/>
          <p:cNvPicPr>
            <a:picLocks noChangeAspect="1"/>
          </p:cNvPicPr>
          <p:nvPr/>
        </p:nvPicPr>
        <p:blipFill>
          <a:blip r:embed="rId7"/>
          <a:stretch>
            <a:fillRect/>
          </a:stretch>
        </p:blipFill>
        <p:spPr>
          <a:xfrm>
            <a:off x="9543378" y="5287026"/>
            <a:ext cx="1805381" cy="1245895"/>
          </a:xfrm>
          <a:prstGeom prst="rect">
            <a:avLst/>
          </a:prstGeom>
        </p:spPr>
      </p:pic>
      <p:sp>
        <p:nvSpPr>
          <p:cNvPr id="8" name="textbox 35"/>
          <p:cNvSpPr/>
          <p:nvPr>
            <p:custDataLst>
              <p:tags r:id="rId8"/>
            </p:custDataLst>
          </p:nvPr>
        </p:nvSpPr>
        <p:spPr>
          <a:xfrm>
            <a:off x="156845" y="153035"/>
            <a:ext cx="6111240" cy="259715"/>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9" name="textbox 36"/>
          <p:cNvSpPr/>
          <p:nvPr>
            <p:custDataLst>
              <p:tags r:id="rId9"/>
            </p:custDataLst>
          </p:nvPr>
        </p:nvSpPr>
        <p:spPr>
          <a:xfrm>
            <a:off x="9665018" y="6627536"/>
            <a:ext cx="156210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11</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2</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b="1" spc="2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步入式</a:t>
            </a:r>
            <a:r>
              <a:rPr sz="800" b="1" spc="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恒温恒湿房</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30"/>
          <p:cNvPicPr>
            <a:picLocks noChangeAspect="1"/>
          </p:cNvPicPr>
          <p:nvPr/>
        </p:nvPicPr>
        <p:blipFill>
          <a:blip r:embed="rId10"/>
          <a:stretch>
            <a:fillRect/>
          </a:stretch>
        </p:blipFill>
        <p:spPr>
          <a:xfrm>
            <a:off x="619414" y="1184399"/>
            <a:ext cx="128168" cy="275973"/>
          </a:xfrm>
          <a:prstGeom prst="rect">
            <a:avLst/>
          </a:prstGeom>
        </p:spPr>
      </p:pic>
    </p:spTree>
    <p:custDataLst>
      <p:tags r:id="rId1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0"/>
          <p:cNvSpPr/>
          <p:nvPr/>
        </p:nvSpPr>
        <p:spPr>
          <a:xfrm>
            <a:off x="0" y="3108885"/>
            <a:ext cx="12192000" cy="3705594"/>
          </a:xfrm>
          <a:prstGeom prst="rect">
            <a:avLst/>
          </a:prstGeom>
        </p:spPr>
        <p:txBody>
          <a:bodyPr vert="horz" wrap="square" lIns="0" tIns="0" rIns="0" bIns="0"/>
          <a:lstStyle/>
          <a:p>
            <a:pPr algn="l" rtl="0" eaLnBrk="0">
              <a:lnSpc>
                <a:spcPct val="83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2136775" algn="l" rtl="0" eaLnBrk="0">
              <a:lnSpc>
                <a:spcPts val="1375"/>
              </a:lnSpc>
            </a:pPr>
            <a:r>
              <a:rPr sz="900" spc="-10" dirty="0">
                <a:solidFill>
                  <a:srgbClr val="000000"/>
                </a:solidFill>
                <a:latin typeface="微软雅黑" panose="020B0503020204020204" charset="-122"/>
                <a:ea typeface="微软雅黑" panose="020B0503020204020204" charset="-122"/>
                <a:cs typeface="微软雅黑" panose="020B0503020204020204" charset="-122"/>
              </a:rPr>
              <a:t>图</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11</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3</a:t>
            </a:r>
            <a:r>
              <a:rPr sz="900" spc="0" dirty="0">
                <a:solidFill>
                  <a:srgbClr val="000000"/>
                </a:solidFill>
                <a:latin typeface="微软雅黑" panose="020B0503020204020204" charset="-122"/>
                <a:ea typeface="微软雅黑" panose="020B0503020204020204" charset="-122"/>
                <a:cs typeface="微软雅黑" panose="020B0503020204020204" charset="-122"/>
              </a:rPr>
              <a:t>    散热实例</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2000"/>
              </a:lnSpc>
              <a:spcBef>
                <a:spcPts val="975"/>
              </a:spcBef>
            </a:pPr>
            <a:r>
              <a:rPr sz="1050" b="1" spc="30" dirty="0">
                <a:solidFill>
                  <a:srgbClr val="000000"/>
                </a:solidFill>
                <a:latin typeface="微软雅黑" panose="020B0503020204020204" charset="-122"/>
                <a:ea typeface="微软雅黑" panose="020B0503020204020204" charset="-122"/>
                <a:cs typeface="微软雅黑" panose="020B0503020204020204" charset="-122"/>
              </a:rPr>
              <a:t>5)</a:t>
            </a:r>
            <a:r>
              <a:rPr sz="1050" spc="30" dirty="0">
                <a:solidFill>
                  <a:srgbClr val="000000"/>
                </a:solidFill>
                <a:latin typeface="微软雅黑" panose="020B0503020204020204" charset="-122"/>
                <a:ea typeface="微软雅黑" panose="020B0503020204020204" charset="-122"/>
                <a:cs typeface="微软雅黑" panose="020B0503020204020204" charset="-122"/>
              </a:rPr>
              <a:t> 射线辐射</a:t>
            </a:r>
            <a:r>
              <a:rPr sz="1050" spc="20" dirty="0">
                <a:solidFill>
                  <a:srgbClr val="000000"/>
                </a:solidFill>
                <a:latin typeface="微软雅黑" panose="020B0503020204020204" charset="-122"/>
                <a:ea typeface="微软雅黑" panose="020B0503020204020204" charset="-122"/>
                <a:cs typeface="微软雅黑" panose="020B0503020204020204" charset="-122"/>
              </a:rPr>
              <a:t>干</a:t>
            </a:r>
            <a:r>
              <a:rPr sz="1050" spc="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1305" algn="l" rtl="0" eaLnBrk="0">
              <a:lnSpc>
                <a:spcPct val="93000"/>
              </a:lnSpc>
              <a:spcBef>
                <a:spcPts val="670"/>
              </a:spcBef>
            </a:pPr>
            <a:r>
              <a:rPr sz="1050" spc="30" dirty="0" err="1">
                <a:solidFill>
                  <a:srgbClr val="000000"/>
                </a:solidFill>
                <a:latin typeface="微软雅黑" panose="020B0503020204020204" charset="-122"/>
                <a:ea typeface="微软雅黑" panose="020B0503020204020204" charset="-122"/>
                <a:cs typeface="微软雅黑" panose="020B0503020204020204" charset="-122"/>
              </a:rPr>
              <a:t>检测系统所在空间的射线会使气体电离</a:t>
            </a:r>
            <a:r>
              <a:rPr sz="1050" spc="30" dirty="0">
                <a:solidFill>
                  <a:srgbClr val="000000"/>
                </a:solidFill>
                <a:latin typeface="微软雅黑" panose="020B0503020204020204" charset="-122"/>
                <a:ea typeface="微软雅黑" panose="020B0503020204020204" charset="-122"/>
                <a:cs typeface="微软雅黑" panose="020B0503020204020204" charset="-122"/>
              </a:rPr>
              <a:t> 、半导体激发出电子－空穴对 、金属</a:t>
            </a:r>
            <a:r>
              <a:rPr sz="1050" spc="20" dirty="0">
                <a:solidFill>
                  <a:srgbClr val="000000"/>
                </a:solidFill>
                <a:latin typeface="微软雅黑" panose="020B0503020204020204" charset="-122"/>
                <a:ea typeface="微软雅黑" panose="020B0503020204020204" charset="-122"/>
                <a:cs typeface="微软雅黑" panose="020B0503020204020204" charset="-122"/>
              </a:rPr>
              <a:t>逸</a:t>
            </a:r>
            <a:r>
              <a:rPr sz="1050" spc="0" dirty="0">
                <a:solidFill>
                  <a:srgbClr val="000000"/>
                </a:solidFill>
                <a:latin typeface="微软雅黑" panose="020B0503020204020204" charset="-122"/>
                <a:ea typeface="微软雅黑" panose="020B0503020204020204" charset="-122"/>
                <a:cs typeface="微软雅黑" panose="020B0503020204020204" charset="-122"/>
              </a:rPr>
              <a:t>出电子</a:t>
            </a:r>
            <a:r>
              <a:rPr sz="1050" spc="10" dirty="0">
                <a:solidFill>
                  <a:srgbClr val="000000"/>
                </a:solidFill>
                <a:latin typeface="微软雅黑" panose="020B0503020204020204" charset="-122"/>
                <a:ea typeface="微软雅黑" panose="020B0503020204020204" charset="-122"/>
                <a:cs typeface="微软雅黑" panose="020B0503020204020204" charset="-122"/>
              </a:rPr>
              <a:t>等，从而影响到检测系统</a:t>
            </a:r>
            <a:r>
              <a:rPr sz="1050" spc="0" dirty="0">
                <a:solidFill>
                  <a:srgbClr val="000000"/>
                </a:solidFill>
                <a:latin typeface="微软雅黑" panose="020B0503020204020204" charset="-122"/>
                <a:ea typeface="微软雅黑" panose="020B0503020204020204" charset="-122"/>
                <a:cs typeface="微软雅黑" panose="020B0503020204020204" charset="-122"/>
              </a:rPr>
              <a:t>的正常工作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630"/>
              </a:spcBef>
            </a:pPr>
            <a:r>
              <a:rPr sz="1050" b="1" spc="30" dirty="0">
                <a:solidFill>
                  <a:srgbClr val="000000"/>
                </a:solidFill>
                <a:latin typeface="微软雅黑" panose="020B0503020204020204" charset="-122"/>
                <a:ea typeface="微软雅黑" panose="020B0503020204020204" charset="-122"/>
                <a:cs typeface="微软雅黑" panose="020B0503020204020204" charset="-122"/>
              </a:rPr>
              <a:t>6)</a:t>
            </a:r>
            <a:r>
              <a:rPr sz="1050" spc="30" dirty="0">
                <a:solidFill>
                  <a:srgbClr val="000000"/>
                </a:solidFill>
                <a:latin typeface="微软雅黑" panose="020B0503020204020204" charset="-122"/>
                <a:ea typeface="微软雅黑" panose="020B0503020204020204" charset="-122"/>
                <a:cs typeface="微软雅黑" panose="020B0503020204020204" charset="-122"/>
              </a:rPr>
              <a:t> 电磁噪声</a:t>
            </a:r>
            <a:r>
              <a:rPr sz="1050" spc="20" dirty="0">
                <a:solidFill>
                  <a:srgbClr val="000000"/>
                </a:solidFill>
                <a:latin typeface="微软雅黑" panose="020B0503020204020204" charset="-122"/>
                <a:ea typeface="微软雅黑" panose="020B0503020204020204" charset="-122"/>
                <a:cs typeface="微软雅黑" panose="020B0503020204020204" charset="-122"/>
              </a:rPr>
              <a:t>干</a:t>
            </a:r>
            <a:r>
              <a:rPr sz="1050" spc="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8765" algn="l" rtl="0" eaLnBrk="0">
              <a:lnSpc>
                <a:spcPct val="149000"/>
              </a:lnSpc>
              <a:spcBef>
                <a:spcPts val="35"/>
              </a:spcBef>
            </a:pPr>
            <a:r>
              <a:rPr sz="1050" spc="80" dirty="0">
                <a:solidFill>
                  <a:srgbClr val="000000"/>
                </a:solidFill>
                <a:latin typeface="微软雅黑" panose="020B0503020204020204" charset="-122"/>
                <a:ea typeface="微软雅黑" panose="020B0503020204020204" charset="-122"/>
                <a:cs typeface="微软雅黑" panose="020B0503020204020204" charset="-122"/>
              </a:rPr>
              <a:t>电磁波可以通过电网以及直接辐射的形式传播到离这些噪声源很远的检测</a:t>
            </a:r>
            <a:r>
              <a:rPr sz="1050" spc="50" dirty="0">
                <a:solidFill>
                  <a:srgbClr val="000000"/>
                </a:solidFill>
                <a:latin typeface="微软雅黑" panose="020B0503020204020204" charset="-122"/>
                <a:ea typeface="微软雅黑" panose="020B0503020204020204" charset="-122"/>
                <a:cs typeface="微软雅黑" panose="020B0503020204020204" charset="-122"/>
              </a:rPr>
              <a:t>装</a:t>
            </a:r>
            <a:r>
              <a:rPr sz="1050" spc="0" dirty="0">
                <a:solidFill>
                  <a:srgbClr val="000000"/>
                </a:solidFill>
                <a:latin typeface="微软雅黑" panose="020B0503020204020204" charset="-122"/>
                <a:ea typeface="微软雅黑" panose="020B0503020204020204" charset="-122"/>
                <a:cs typeface="微软雅黑" panose="020B0503020204020204" charset="-122"/>
              </a:rPr>
              <a:t>置中 。 </a:t>
            </a:r>
            <a:r>
              <a:rPr sz="1050" spc="50" dirty="0">
                <a:solidFill>
                  <a:srgbClr val="000000"/>
                </a:solidFill>
                <a:latin typeface="微软雅黑" panose="020B0503020204020204" charset="-122"/>
                <a:ea typeface="微软雅黑" panose="020B0503020204020204" charset="-122"/>
                <a:cs typeface="微软雅黑" panose="020B0503020204020204" charset="-122"/>
              </a:rPr>
              <a:t>在工频输电线附近也存在强大的交变电场，在强电流输电线附近存在干扰磁场，</a:t>
            </a:r>
            <a:r>
              <a:rPr sz="1050" spc="0" dirty="0">
                <a:solidFill>
                  <a:srgbClr val="000000"/>
                </a:solidFill>
                <a:latin typeface="微软雅黑" panose="020B0503020204020204" charset="-122"/>
                <a:ea typeface="微软雅黑" panose="020B0503020204020204" charset="-122"/>
                <a:cs typeface="微软雅黑" panose="020B0503020204020204" charset="-122"/>
              </a:rPr>
              <a:t>它们将  </a:t>
            </a:r>
            <a:r>
              <a:rPr sz="1050" spc="50" dirty="0">
                <a:solidFill>
                  <a:srgbClr val="000000"/>
                </a:solidFill>
                <a:latin typeface="微软雅黑" panose="020B0503020204020204" charset="-122"/>
                <a:ea typeface="微软雅黑" panose="020B0503020204020204" charset="-122"/>
                <a:cs typeface="微软雅黑" panose="020B0503020204020204" charset="-122"/>
              </a:rPr>
              <a:t>对十分灵敏的检测装置造成干扰 。 由于这些干扰源功率强大，要消除它们的影</a:t>
            </a:r>
            <a:r>
              <a:rPr sz="1050" spc="30" dirty="0">
                <a:solidFill>
                  <a:srgbClr val="000000"/>
                </a:solidFill>
                <a:latin typeface="微软雅黑" panose="020B0503020204020204" charset="-122"/>
                <a:ea typeface="微软雅黑" panose="020B0503020204020204" charset="-122"/>
                <a:cs typeface="微软雅黑" panose="020B0503020204020204" charset="-122"/>
              </a:rPr>
              <a:t>响</a:t>
            </a:r>
            <a:r>
              <a:rPr sz="1050" spc="0" dirty="0">
                <a:solidFill>
                  <a:srgbClr val="000000"/>
                </a:solidFill>
                <a:latin typeface="微软雅黑" panose="020B0503020204020204" charset="-122"/>
                <a:ea typeface="微软雅黑" panose="020B0503020204020204" charset="-122"/>
                <a:cs typeface="微软雅黑" panose="020B0503020204020204" charset="-122"/>
              </a:rPr>
              <a:t>较为困  </a:t>
            </a:r>
            <a:r>
              <a:rPr sz="1050" spc="10" dirty="0">
                <a:solidFill>
                  <a:srgbClr val="000000"/>
                </a:solidFill>
                <a:latin typeface="微软雅黑" panose="020B0503020204020204" charset="-122"/>
                <a:ea typeface="微软雅黑" panose="020B0503020204020204" charset="-122"/>
                <a:cs typeface="微软雅黑" panose="020B0503020204020204" charset="-122"/>
              </a:rPr>
              <a:t>难，因此必须采取</a:t>
            </a:r>
            <a:r>
              <a:rPr sz="1050" spc="0" dirty="0">
                <a:solidFill>
                  <a:srgbClr val="000000"/>
                </a:solidFill>
                <a:latin typeface="微软雅黑" panose="020B0503020204020204" charset="-122"/>
                <a:ea typeface="微软雅黑" panose="020B0503020204020204" charset="-122"/>
                <a:cs typeface="微软雅黑" panose="020B0503020204020204" charset="-122"/>
              </a:rPr>
              <a:t>多种措施来防护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84000"/>
              </a:lnSpc>
              <a:spcBef>
                <a:spcPts val="620"/>
              </a:spcBef>
            </a:pPr>
            <a:r>
              <a:rPr sz="1050" spc="10" dirty="0">
                <a:solidFill>
                  <a:srgbClr val="000000"/>
                </a:solidFill>
                <a:latin typeface="微软雅黑" panose="020B0503020204020204" charset="-122"/>
                <a:ea typeface="微软雅黑" panose="020B0503020204020204" charset="-122"/>
                <a:cs typeface="微软雅黑" panose="020B0503020204020204" charset="-122"/>
              </a:rPr>
              <a:t>电磁干扰有静电</a:t>
            </a:r>
            <a:r>
              <a:rPr sz="1050" spc="0" dirty="0">
                <a:solidFill>
                  <a:srgbClr val="000000"/>
                </a:solidFill>
                <a:latin typeface="微软雅黑" panose="020B0503020204020204" charset="-122"/>
                <a:ea typeface="微软雅黑" panose="020B0503020204020204" charset="-122"/>
                <a:cs typeface="微软雅黑" panose="020B0503020204020204" charset="-122"/>
              </a:rPr>
              <a:t>感应 、电磁感应 、漏电流感应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845"/>
              </a:lnSpc>
            </a:pPr>
            <a:r>
              <a:rPr sz="1050" b="1" spc="20" dirty="0">
                <a:solidFill>
                  <a:srgbClr val="000000"/>
                </a:solidFill>
                <a:latin typeface="微软雅黑" panose="020B0503020204020204" charset="-122"/>
                <a:ea typeface="微软雅黑" panose="020B0503020204020204" charset="-122"/>
                <a:cs typeface="微软雅黑" panose="020B0503020204020204" charset="-122"/>
              </a:rPr>
              <a:t>7)</a:t>
            </a:r>
            <a:r>
              <a:rPr sz="1050" spc="20" dirty="0">
                <a:solidFill>
                  <a:srgbClr val="000000"/>
                </a:solidFill>
                <a:latin typeface="微软雅黑" panose="020B0503020204020204" charset="-122"/>
                <a:ea typeface="微软雅黑" panose="020B0503020204020204" charset="-122"/>
                <a:cs typeface="微软雅黑" panose="020B0503020204020204" charset="-122"/>
              </a:rPr>
              <a:t> 光干</a:t>
            </a:r>
            <a:r>
              <a:rPr sz="1050" spc="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48000"/>
              </a:lnSpc>
              <a:spcBef>
                <a:spcPts val="60"/>
              </a:spcBef>
            </a:pPr>
            <a:r>
              <a:rPr sz="1050" spc="60" dirty="0">
                <a:solidFill>
                  <a:srgbClr val="000000"/>
                </a:solidFill>
                <a:latin typeface="微软雅黑" panose="020B0503020204020204" charset="-122"/>
                <a:ea typeface="微软雅黑" panose="020B0503020204020204" charset="-122"/>
                <a:cs typeface="微软雅黑" panose="020B0503020204020204" charset="-122"/>
              </a:rPr>
              <a:t>在传感器装置中人们广泛使用着各种半导体元件，但是半导体材料在光线的作用</a:t>
            </a:r>
            <a:r>
              <a:rPr sz="1050" spc="30" dirty="0">
                <a:solidFill>
                  <a:srgbClr val="000000"/>
                </a:solidFill>
                <a:latin typeface="微软雅黑" panose="020B0503020204020204" charset="-122"/>
                <a:ea typeface="微软雅黑" panose="020B0503020204020204" charset="-122"/>
                <a:cs typeface="微软雅黑" panose="020B0503020204020204" charset="-122"/>
              </a:rPr>
              <a:t>下</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r>
              <a:rPr sz="1050" spc="30" dirty="0">
                <a:solidFill>
                  <a:srgbClr val="000000"/>
                </a:solidFill>
                <a:latin typeface="微软雅黑" panose="020B0503020204020204" charset="-122"/>
                <a:ea typeface="微软雅黑" panose="020B0503020204020204" charset="-122"/>
                <a:cs typeface="微软雅黑" panose="020B0503020204020204" charset="-122"/>
              </a:rPr>
              <a:t>会激发出电子－空穴对，使半导体元件产生电势或引起其阻值的变</a:t>
            </a:r>
            <a:r>
              <a:rPr sz="1050" spc="10" dirty="0">
                <a:solidFill>
                  <a:srgbClr val="000000"/>
                </a:solidFill>
                <a:latin typeface="微软雅黑" panose="020B0503020204020204" charset="-122"/>
                <a:ea typeface="微软雅黑" panose="020B0503020204020204" charset="-122"/>
                <a:cs typeface="微软雅黑" panose="020B0503020204020204" charset="-122"/>
              </a:rPr>
              <a:t>化</a:t>
            </a:r>
            <a:r>
              <a:rPr sz="1050" spc="0" dirty="0">
                <a:solidFill>
                  <a:srgbClr val="000000"/>
                </a:solidFill>
                <a:latin typeface="微软雅黑" panose="020B0503020204020204" charset="-122"/>
                <a:ea typeface="微软雅黑" panose="020B0503020204020204" charset="-122"/>
                <a:cs typeface="微软雅黑" panose="020B0503020204020204" charset="-122"/>
              </a:rPr>
              <a:t>，从而影响检测系统  </a:t>
            </a:r>
            <a:r>
              <a:rPr sz="1050" spc="30" dirty="0">
                <a:solidFill>
                  <a:srgbClr val="000000"/>
                </a:solidFill>
                <a:latin typeface="微软雅黑" panose="020B0503020204020204" charset="-122"/>
                <a:ea typeface="微软雅黑" panose="020B0503020204020204" charset="-122"/>
                <a:cs typeface="微软雅黑" panose="020B0503020204020204" charset="-122"/>
              </a:rPr>
              <a:t>正常工作 。 因此，半导体元件应封装在不透光的壳体内，对于具有光</a:t>
            </a:r>
            <a:r>
              <a:rPr sz="1050" spc="20" dirty="0">
                <a:solidFill>
                  <a:srgbClr val="000000"/>
                </a:solidFill>
                <a:latin typeface="微软雅黑" panose="020B0503020204020204" charset="-122"/>
                <a:ea typeface="微软雅黑" panose="020B0503020204020204" charset="-122"/>
                <a:cs typeface="微软雅黑" panose="020B0503020204020204" charset="-122"/>
              </a:rPr>
              <a:t>敏</a:t>
            </a:r>
            <a:r>
              <a:rPr sz="1050" spc="0" dirty="0">
                <a:solidFill>
                  <a:srgbClr val="000000"/>
                </a:solidFill>
                <a:latin typeface="微软雅黑" panose="020B0503020204020204" charset="-122"/>
                <a:ea typeface="微软雅黑" panose="020B0503020204020204" charset="-122"/>
                <a:cs typeface="微软雅黑" panose="020B0503020204020204" charset="-122"/>
              </a:rPr>
              <a:t>作用的元件，尤  </a:t>
            </a:r>
            <a:r>
              <a:rPr sz="1050" spc="30" dirty="0">
                <a:solidFill>
                  <a:srgbClr val="000000"/>
                </a:solidFill>
                <a:latin typeface="微软雅黑" panose="020B0503020204020204" charset="-122"/>
                <a:ea typeface="微软雅黑" panose="020B0503020204020204" charset="-122"/>
                <a:cs typeface="微软雅黑" panose="020B0503020204020204" charset="-122"/>
              </a:rPr>
              <a:t>其应注意光的屏蔽问</a:t>
            </a:r>
            <a:r>
              <a:rPr sz="1050" spc="20" dirty="0">
                <a:solidFill>
                  <a:srgbClr val="000000"/>
                </a:solidFill>
                <a:latin typeface="微软雅黑" panose="020B0503020204020204" charset="-122"/>
                <a:ea typeface="微软雅黑" panose="020B0503020204020204" charset="-122"/>
                <a:cs typeface="微软雅黑" panose="020B0503020204020204" charset="-122"/>
              </a:rPr>
              <a:t>题</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305"/>
              </a:lnSpc>
              <a:spcBef>
                <a:spcPts val="635"/>
              </a:spcBef>
            </a:pPr>
            <a:r>
              <a:rPr sz="1050" b="1" spc="-20" dirty="0">
                <a:solidFill>
                  <a:srgbClr val="000000"/>
                </a:solidFill>
                <a:latin typeface="微软雅黑" panose="020B0503020204020204" charset="-122"/>
                <a:ea typeface="微软雅黑" panose="020B0503020204020204" charset="-122"/>
                <a:cs typeface="微软雅黑" panose="020B0503020204020204" charset="-122"/>
              </a:rPr>
              <a:t>2</a:t>
            </a:r>
            <a:r>
              <a:rPr sz="1050" spc="-20" dirty="0">
                <a:solidFill>
                  <a:srgbClr val="000000"/>
                </a:solidFill>
                <a:latin typeface="微软雅黑" panose="020B0503020204020204" charset="-122"/>
                <a:ea typeface="微软雅黑" panose="020B0503020204020204" charset="-122"/>
                <a:cs typeface="微软雅黑" panose="020B0503020204020204" charset="-122"/>
              </a:rPr>
              <a:t> </a:t>
            </a:r>
            <a:r>
              <a:rPr sz="1050" b="1" spc="-20" dirty="0">
                <a:solidFill>
                  <a:srgbClr val="000000"/>
                </a:solidFill>
                <a:latin typeface="微软雅黑" panose="020B0503020204020204" charset="-122"/>
                <a:ea typeface="微软雅黑" panose="020B0503020204020204" charset="-122"/>
                <a:cs typeface="微软雅黑" panose="020B0503020204020204" charset="-122"/>
              </a:rPr>
              <a:t>.</a:t>
            </a:r>
            <a:r>
              <a:rPr sz="1050" spc="-20" dirty="0">
                <a:solidFill>
                  <a:srgbClr val="000000"/>
                </a:solidFill>
                <a:latin typeface="微软雅黑" panose="020B0503020204020204" charset="-122"/>
                <a:ea typeface="微软雅黑" panose="020B0503020204020204" charset="-122"/>
                <a:cs typeface="微软雅黑" panose="020B0503020204020204" charset="-122"/>
              </a:rPr>
              <a:t>  </a:t>
            </a:r>
            <a:r>
              <a:rPr sz="1050" spc="-10" dirty="0">
                <a:solidFill>
                  <a:srgbClr val="000000"/>
                </a:solidFill>
                <a:latin typeface="微软雅黑" panose="020B0503020204020204" charset="-122"/>
                <a:ea typeface="微软雅黑" panose="020B0503020204020204" charset="-122"/>
                <a:cs typeface="微软雅黑" panose="020B0503020204020204" charset="-122"/>
              </a:rPr>
              <a:t>内</a:t>
            </a:r>
            <a:r>
              <a:rPr sz="1050" spc="0" dirty="0">
                <a:solidFill>
                  <a:srgbClr val="000000"/>
                </a:solidFill>
                <a:latin typeface="微软雅黑" panose="020B0503020204020204" charset="-122"/>
                <a:ea typeface="微软雅黑" panose="020B0503020204020204" charset="-122"/>
                <a:cs typeface="微软雅黑" panose="020B0503020204020204" charset="-122"/>
              </a:rPr>
              <a:t>部干扰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8925" algn="l" rtl="0" eaLnBrk="0">
              <a:lnSpc>
                <a:spcPct val="91000"/>
              </a:lnSpc>
              <a:spcBef>
                <a:spcPts val="515"/>
              </a:spcBef>
            </a:pPr>
            <a:r>
              <a:rPr sz="1050" b="1" spc="20" dirty="0">
                <a:solidFill>
                  <a:srgbClr val="000000"/>
                </a:solidFill>
                <a:latin typeface="微软雅黑" panose="020B0503020204020204" charset="-122"/>
                <a:ea typeface="微软雅黑" panose="020B0503020204020204" charset="-122"/>
                <a:cs typeface="微软雅黑" panose="020B0503020204020204" charset="-122"/>
              </a:rPr>
              <a:t>1)</a:t>
            </a:r>
            <a:r>
              <a:rPr sz="1050" spc="20" dirty="0">
                <a:solidFill>
                  <a:srgbClr val="000000"/>
                </a:solidFill>
                <a:latin typeface="微软雅黑" panose="020B0503020204020204" charset="-122"/>
                <a:ea typeface="微软雅黑" panose="020B0503020204020204" charset="-122"/>
                <a:cs typeface="微软雅黑" panose="020B0503020204020204" charset="-122"/>
              </a:rPr>
              <a:t> 元器</a:t>
            </a:r>
            <a:r>
              <a:rPr sz="1050" spc="0" dirty="0">
                <a:solidFill>
                  <a:srgbClr val="000000"/>
                </a:solidFill>
                <a:latin typeface="微软雅黑" panose="020B0503020204020204" charset="-122"/>
                <a:ea typeface="微软雅黑" panose="020B0503020204020204" charset="-122"/>
                <a:cs typeface="微软雅黑" panose="020B0503020204020204" charset="-122"/>
              </a:rPr>
              <a:t>件干扰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74955" algn="l" rtl="0" eaLnBrk="0">
              <a:lnSpc>
                <a:spcPct val="155000"/>
              </a:lnSpc>
              <a:spcBef>
                <a:spcPts val="30"/>
              </a:spcBef>
            </a:pPr>
            <a:r>
              <a:rPr sz="1050" spc="40" dirty="0">
                <a:solidFill>
                  <a:srgbClr val="000000"/>
                </a:solidFill>
                <a:latin typeface="微软雅黑" panose="020B0503020204020204" charset="-122"/>
                <a:ea typeface="微软雅黑" panose="020B0503020204020204" charset="-122"/>
                <a:cs typeface="微软雅黑" panose="020B0503020204020204" charset="-122"/>
              </a:rPr>
              <a:t>当电阻器 、电容器 、电感器 、晶体管 、变压器和集成电路等电路元器件选择不当 </a:t>
            </a:r>
            <a:r>
              <a:rPr sz="1050" spc="20" dirty="0">
                <a:solidFill>
                  <a:srgbClr val="000000"/>
                </a:solidFill>
                <a:latin typeface="微软雅黑" panose="020B0503020204020204" charset="-122"/>
                <a:ea typeface="微软雅黑" panose="020B0503020204020204" charset="-122"/>
                <a:cs typeface="微软雅黑" panose="020B0503020204020204" charset="-122"/>
              </a:rPr>
              <a:t>、</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r>
              <a:rPr sz="1050" spc="20" dirty="0">
                <a:solidFill>
                  <a:srgbClr val="000000"/>
                </a:solidFill>
                <a:latin typeface="微软雅黑" panose="020B0503020204020204" charset="-122"/>
                <a:ea typeface="微软雅黑" panose="020B0503020204020204" charset="-122"/>
                <a:cs typeface="微软雅黑" panose="020B0503020204020204" charset="-122"/>
              </a:rPr>
              <a:t>材质不对 、型号有误 、焊接虚脱和接触不良时，就可能成为</a:t>
            </a:r>
            <a:r>
              <a:rPr sz="1050" spc="0" dirty="0">
                <a:solidFill>
                  <a:srgbClr val="000000"/>
                </a:solidFill>
                <a:latin typeface="微软雅黑" panose="020B0503020204020204" charset="-122"/>
                <a:ea typeface="微软雅黑" panose="020B0503020204020204" charset="-122"/>
                <a:cs typeface="微软雅黑" panose="020B0503020204020204" charset="-122"/>
              </a:rPr>
              <a:t>电路中最易被忽视的干扰源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520"/>
              </a:spcBef>
            </a:pPr>
            <a:r>
              <a:rPr sz="1050" b="1" spc="20" dirty="0">
                <a:solidFill>
                  <a:srgbClr val="000000"/>
                </a:solidFill>
                <a:latin typeface="微软雅黑" panose="020B0503020204020204" charset="-122"/>
                <a:ea typeface="微软雅黑" panose="020B0503020204020204" charset="-122"/>
                <a:cs typeface="微软雅黑" panose="020B0503020204020204" charset="-122"/>
              </a:rPr>
              <a:t>(1)</a:t>
            </a:r>
            <a:r>
              <a:rPr sz="1050" spc="20" dirty="0">
                <a:solidFill>
                  <a:srgbClr val="000000"/>
                </a:solidFill>
                <a:latin typeface="微软雅黑" panose="020B0503020204020204" charset="-122"/>
                <a:ea typeface="微软雅黑" panose="020B0503020204020204" charset="-122"/>
                <a:cs typeface="微软雅黑" panose="020B0503020204020204" charset="-122"/>
              </a:rPr>
              <a:t> 电阻器 。 电阻器产生干扰的直</a:t>
            </a:r>
            <a:r>
              <a:rPr sz="1050" spc="10" dirty="0">
                <a:solidFill>
                  <a:srgbClr val="000000"/>
                </a:solidFill>
                <a:latin typeface="微软雅黑" panose="020B0503020204020204" charset="-122"/>
                <a:ea typeface="微软雅黑" panose="020B0503020204020204" charset="-122"/>
                <a:cs typeface="微软雅黑" panose="020B0503020204020204" charset="-122"/>
              </a:rPr>
              <a:t>接</a:t>
            </a:r>
            <a:r>
              <a:rPr sz="1050" spc="0" dirty="0">
                <a:solidFill>
                  <a:srgbClr val="000000"/>
                </a:solidFill>
                <a:latin typeface="微软雅黑" panose="020B0503020204020204" charset="-122"/>
                <a:ea typeface="微软雅黑" panose="020B0503020204020204" charset="-122"/>
                <a:cs typeface="微软雅黑" panose="020B0503020204020204" charset="-122"/>
              </a:rPr>
              <a:t>原因如下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ts val="1210"/>
              </a:lnSpc>
              <a:spcBef>
                <a:spcPts val="5"/>
              </a:spcBef>
            </a:pPr>
            <a:r>
              <a:rPr sz="1050" spc="20" dirty="0">
                <a:solidFill>
                  <a:srgbClr val="000000"/>
                </a:solidFill>
                <a:latin typeface="微软雅黑" panose="020B0503020204020204" charset="-122"/>
                <a:ea typeface="微软雅黑" panose="020B0503020204020204" charset="-122"/>
                <a:cs typeface="微软雅黑" panose="020B0503020204020204" charset="-122"/>
              </a:rPr>
              <a:t>①电阻工作在额定功率的一半以上，产</a:t>
            </a:r>
            <a:r>
              <a:rPr sz="1050" spc="10" dirty="0">
                <a:solidFill>
                  <a:srgbClr val="000000"/>
                </a:solidFill>
                <a:latin typeface="微软雅黑" panose="020B0503020204020204" charset="-122"/>
                <a:ea typeface="微软雅黑" panose="020B0503020204020204" charset="-122"/>
                <a:cs typeface="微软雅黑" panose="020B0503020204020204" charset="-122"/>
              </a:rPr>
              <a:t>生</a:t>
            </a:r>
            <a:r>
              <a:rPr sz="1050" spc="0" dirty="0">
                <a:solidFill>
                  <a:srgbClr val="000000"/>
                </a:solidFill>
                <a:latin typeface="微软雅黑" panose="020B0503020204020204" charset="-122"/>
                <a:ea typeface="微软雅黑" panose="020B0503020204020204" charset="-122"/>
                <a:cs typeface="微软雅黑" panose="020B0503020204020204" charset="-122"/>
              </a:rPr>
              <a:t>热噪声 。</a:t>
            </a:r>
            <a:endParaRPr lang="en-US"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41"/>
          <p:cNvSpPr/>
          <p:nvPr>
            <p:custDataLst>
              <p:tags r:id="rId5"/>
            </p:custDataLst>
          </p:nvPr>
        </p:nvSpPr>
        <p:spPr>
          <a:xfrm>
            <a:off x="93821" y="412694"/>
            <a:ext cx="12103853" cy="108394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进行大型仪器设备的高低温 、恒定湿热</a:t>
            </a:r>
            <a:r>
              <a:rPr sz="1000" spc="0" dirty="0">
                <a:solidFill>
                  <a:schemeClr val="dk1"/>
                </a:solidFill>
                <a:latin typeface="微软雅黑" panose="020B0503020204020204" charset="-122"/>
                <a:ea typeface="微软雅黑" panose="020B0503020204020204" charset="-122"/>
                <a:cs typeface="微软雅黑" panose="020B0503020204020204" charset="-122"/>
              </a:rPr>
              <a:t> 、交变湿热试验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4320" algn="l" rtl="0" eaLnBrk="0">
              <a:lnSpc>
                <a:spcPct val="91000"/>
              </a:lnSpc>
              <a:spcBef>
                <a:spcPts val="600"/>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4)</a:t>
            </a:r>
            <a:r>
              <a:rPr sz="1000" spc="30" dirty="0">
                <a:solidFill>
                  <a:schemeClr val="dk1"/>
                </a:solidFill>
                <a:latin typeface="微软雅黑" panose="020B0503020204020204" charset="-122"/>
                <a:ea typeface="微软雅黑" panose="020B0503020204020204" charset="-122"/>
                <a:cs typeface="微软雅黑" panose="020B0503020204020204" charset="-122"/>
              </a:rPr>
              <a:t> 温度</a:t>
            </a:r>
            <a:r>
              <a:rPr sz="1000" spc="0" dirty="0">
                <a:solidFill>
                  <a:schemeClr val="dk1"/>
                </a:solidFill>
                <a:latin typeface="微软雅黑" panose="020B0503020204020204" charset="-122"/>
                <a:ea typeface="微软雅黑" panose="020B0503020204020204" charset="-122"/>
                <a:cs typeface="微软雅黑" panose="020B0503020204020204" charset="-122"/>
              </a:rPr>
              <a:t>干扰</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8000"/>
              </a:lnSpc>
              <a:spcBef>
                <a:spcPts val="10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热量，</a:t>
            </a:r>
            <a:r>
              <a:rPr sz="1050" spc="60" dirty="0">
                <a:solidFill>
                  <a:schemeClr val="dk1"/>
                </a:solidFill>
                <a:latin typeface="微软雅黑" panose="020B0503020204020204" charset="-122"/>
                <a:ea typeface="微软雅黑" panose="020B0503020204020204" charset="-122"/>
                <a:cs typeface="微软雅黑" panose="020B0503020204020204" charset="-122"/>
              </a:rPr>
              <a:t>特别是温度波动以及不均匀的温度场对检测装置的干扰主要体现在以下几</a:t>
            </a:r>
            <a:r>
              <a:rPr sz="1050" spc="20" dirty="0">
                <a:solidFill>
                  <a:schemeClr val="dk1"/>
                </a:solidFill>
                <a:latin typeface="微软雅黑" panose="020B0503020204020204" charset="-122"/>
                <a:ea typeface="微软雅黑" panose="020B0503020204020204" charset="-122"/>
                <a:cs typeface="微软雅黑" panose="020B0503020204020204" charset="-122"/>
              </a:rPr>
              <a:t>个</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方面</a:t>
            </a:r>
            <a:r>
              <a:rPr sz="1000" b="1" spc="60" dirty="0">
                <a:solidFill>
                  <a:schemeClr val="dk1"/>
                </a:solidFill>
                <a:latin typeface="微软雅黑" panose="020B0503020204020204" charset="-122"/>
                <a:ea typeface="微软雅黑" panose="020B0503020204020204" charset="-122"/>
                <a:cs typeface="微软雅黑" panose="020B0503020204020204" charset="-122"/>
              </a:rPr>
              <a:t>:</a:t>
            </a:r>
            <a:r>
              <a:rPr sz="1000" spc="60" dirty="0">
                <a:solidFill>
                  <a:schemeClr val="dk1"/>
                </a:solidFill>
                <a:latin typeface="微软雅黑" panose="020B0503020204020204" charset="-122"/>
                <a:ea typeface="微软雅黑" panose="020B0503020204020204" charset="-122"/>
                <a:cs typeface="微软雅黑" panose="020B0503020204020204" charset="-122"/>
              </a:rPr>
              <a:t> 元件参数的变化</a:t>
            </a:r>
            <a:r>
              <a:rPr sz="1000" b="1" spc="60" dirty="0">
                <a:solidFill>
                  <a:schemeClr val="dk1"/>
                </a:solidFill>
                <a:latin typeface="微软雅黑" panose="020B0503020204020204" charset="-122"/>
                <a:ea typeface="微软雅黑" panose="020B0503020204020204" charset="-122"/>
                <a:cs typeface="微软雅黑" panose="020B0503020204020204" charset="-122"/>
              </a:rPr>
              <a:t>(</a:t>
            </a:r>
            <a:r>
              <a:rPr sz="1000" spc="60" dirty="0">
                <a:solidFill>
                  <a:schemeClr val="dk1"/>
                </a:solidFill>
                <a:latin typeface="微软雅黑" panose="020B0503020204020204" charset="-122"/>
                <a:ea typeface="微软雅黑" panose="020B0503020204020204" charset="-122"/>
                <a:cs typeface="微软雅黑" panose="020B0503020204020204" charset="-122"/>
              </a:rPr>
              <a:t> 温漂</a:t>
            </a:r>
            <a:r>
              <a:rPr sz="1000" b="1" spc="60" dirty="0">
                <a:solidFill>
                  <a:schemeClr val="dk1"/>
                </a:solidFill>
                <a:latin typeface="微软雅黑" panose="020B0503020204020204" charset="-122"/>
                <a:ea typeface="微软雅黑" panose="020B0503020204020204" charset="-122"/>
                <a:cs typeface="微软雅黑" panose="020B0503020204020204" charset="-122"/>
              </a:rPr>
              <a:t>)</a:t>
            </a:r>
            <a:r>
              <a:rPr sz="1000" spc="60" dirty="0">
                <a:solidFill>
                  <a:schemeClr val="dk1"/>
                </a:solidFill>
                <a:latin typeface="微软雅黑" panose="020B0503020204020204" charset="-122"/>
                <a:ea typeface="微软雅黑" panose="020B0503020204020204" charset="-122"/>
                <a:cs typeface="微软雅黑" panose="020B0503020204020204" charset="-122"/>
              </a:rPr>
              <a:t>，接触热电势干扰以及元器件长期在高温下工作</a:t>
            </a:r>
            <a:r>
              <a:rPr sz="1000" spc="50" dirty="0">
                <a:solidFill>
                  <a:schemeClr val="dk1"/>
                </a:solidFill>
                <a:latin typeface="微软雅黑" panose="020B0503020204020204" charset="-122"/>
                <a:ea typeface="微软雅黑" panose="020B0503020204020204" charset="-122"/>
                <a:cs typeface="微软雅黑" panose="020B0503020204020204" charset="-122"/>
              </a:rPr>
              <a:t>时</a:t>
            </a:r>
            <a:r>
              <a:rPr sz="1000" spc="0" dirty="0">
                <a:solidFill>
                  <a:schemeClr val="dk1"/>
                </a:solidFill>
                <a:latin typeface="微软雅黑" panose="020B0503020204020204" charset="-122"/>
                <a:ea typeface="微软雅黑" panose="020B0503020204020204" charset="-122"/>
                <a:cs typeface="微软雅黑" panose="020B0503020204020204" charset="-122"/>
              </a:rPr>
              <a:t>，引起 </a:t>
            </a:r>
            <a:r>
              <a:rPr sz="1000" spc="-10" dirty="0">
                <a:solidFill>
                  <a:schemeClr val="dk1"/>
                </a:solidFill>
                <a:latin typeface="微软雅黑" panose="020B0503020204020204" charset="-122"/>
                <a:ea typeface="微软雅黑" panose="020B0503020204020204" charset="-122"/>
                <a:cs typeface="微软雅黑" panose="020B0503020204020204" charset="-122"/>
              </a:rPr>
              <a:t>寿命和耐压等级降低等，图 </a:t>
            </a: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 所示为一散热实例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42"/>
          <p:cNvPicPr>
            <a:picLocks noChangeAspect="1"/>
          </p:cNvPicPr>
          <p:nvPr/>
        </p:nvPicPr>
        <p:blipFill>
          <a:blip r:embed="rId6"/>
          <a:stretch>
            <a:fillRect/>
          </a:stretch>
        </p:blipFill>
        <p:spPr>
          <a:xfrm>
            <a:off x="93821" y="1307200"/>
            <a:ext cx="2743200" cy="1801685"/>
          </a:xfrm>
          <a:prstGeom prst="rect">
            <a:avLst/>
          </a:prstGeom>
        </p:spPr>
      </p:pic>
      <p:sp>
        <p:nvSpPr>
          <p:cNvPr id="11" name="文本框 10"/>
          <p:cNvSpPr txBox="1"/>
          <p:nvPr>
            <p:custDataLst>
              <p:tags r:id="rId7"/>
            </p:custDataLst>
          </p:nvPr>
        </p:nvSpPr>
        <p:spPr>
          <a:xfrm>
            <a:off x="0" y="-6340"/>
            <a:ext cx="3870960" cy="320675"/>
          </a:xfrm>
          <a:prstGeom prst="rect">
            <a:avLst/>
          </a:prstGeom>
          <a:noFill/>
        </p:spPr>
        <p:txBody>
          <a:bodyPr wrap="square">
            <a:spAutoFit/>
          </a:bodyPr>
          <a:lstStyle/>
          <a:p>
            <a:pPr algn="l" rtl="0" eaLnBrk="0">
              <a:lnSpc>
                <a:spcPct val="86000"/>
              </a:lnSpc>
            </a:pPr>
            <a:endParaRPr lang="zh-CN"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eaLnBrk="0">
              <a:lnSpc>
                <a:spcPct val="96000"/>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第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技</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抑</a:t>
            </a:r>
            <a:r>
              <a:rPr lang="zh-CN" altLang="en-US" sz="1200" dirty="0">
                <a:solidFill>
                  <a:schemeClr val="dk1"/>
                </a:solidFill>
                <a:latin typeface="微软雅黑" panose="020B0503020204020204" charset="-122"/>
                <a:ea typeface="微软雅黑" panose="020B0503020204020204" charset="-122"/>
                <a:cs typeface="微软雅黑" panose="020B0503020204020204" charset="-122"/>
              </a:rPr>
              <a:t>制</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术</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7"/>
          <p:cNvSpPr/>
          <p:nvPr/>
        </p:nvSpPr>
        <p:spPr>
          <a:xfrm>
            <a:off x="0" y="453322"/>
            <a:ext cx="11998146" cy="6263926"/>
          </a:xfrm>
          <a:prstGeom prst="rect">
            <a:avLst/>
          </a:prstGeom>
        </p:spPr>
        <p:txBody>
          <a:bodyPr vert="horz" wrap="square" lIns="0" tIns="0" rIns="0" bIns="0"/>
          <a:lstStyle/>
          <a:p>
            <a:pPr algn="l" rtl="0" eaLnBrk="0">
              <a:lnSpc>
                <a:spcPct val="83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ts val="1210"/>
              </a:lnSpc>
            </a:pPr>
            <a:r>
              <a:rPr sz="1050" spc="20" dirty="0">
                <a:solidFill>
                  <a:srgbClr val="000000"/>
                </a:solidFill>
                <a:latin typeface="微软雅黑" panose="020B0503020204020204" charset="-122"/>
                <a:ea typeface="微软雅黑" panose="020B0503020204020204" charset="-122"/>
                <a:cs typeface="微软雅黑" panose="020B0503020204020204" charset="-122"/>
              </a:rPr>
              <a:t>②电阻材质较差，</a:t>
            </a:r>
            <a:r>
              <a:rPr sz="1050" spc="10" dirty="0">
                <a:solidFill>
                  <a:srgbClr val="000000"/>
                </a:solidFill>
                <a:latin typeface="微软雅黑" panose="020B0503020204020204" charset="-122"/>
                <a:ea typeface="微软雅黑" panose="020B0503020204020204" charset="-122"/>
                <a:cs typeface="微软雅黑" panose="020B0503020204020204" charset="-122"/>
              </a:rPr>
              <a:t>产</a:t>
            </a:r>
            <a:r>
              <a:rPr sz="1050" spc="0" dirty="0">
                <a:solidFill>
                  <a:srgbClr val="000000"/>
                </a:solidFill>
                <a:latin typeface="微软雅黑" panose="020B0503020204020204" charset="-122"/>
                <a:ea typeface="微软雅黑" panose="020B0503020204020204" charset="-122"/>
                <a:cs typeface="微软雅黑" panose="020B0503020204020204" charset="-122"/>
              </a:rPr>
              <a:t>生电流噪声。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8000"/>
              </a:lnSpc>
              <a:spcBef>
                <a:spcPts val="595"/>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③电位器因触点移动产生的滑动</a:t>
            </a:r>
            <a:r>
              <a:rPr sz="1050" spc="20" dirty="0">
                <a:solidFill>
                  <a:srgbClr val="000000"/>
                </a:solidFill>
                <a:latin typeface="微软雅黑" panose="020B0503020204020204" charset="-122"/>
                <a:ea typeface="微软雅黑" panose="020B0503020204020204" charset="-122"/>
                <a:cs typeface="微软雅黑" panose="020B0503020204020204" charset="-122"/>
              </a:rPr>
              <a:t>噪</a:t>
            </a:r>
            <a:r>
              <a:rPr sz="1050" spc="0" dirty="0">
                <a:solidFill>
                  <a:srgbClr val="000000"/>
                </a:solidFill>
                <a:latin typeface="微软雅黑" panose="020B0503020204020204" charset="-122"/>
                <a:ea typeface="微软雅黑" panose="020B0503020204020204" charset="-122"/>
                <a:cs typeface="微软雅黑" panose="020B0503020204020204" charset="-122"/>
              </a:rPr>
              <a:t>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580"/>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④电阻器在一定频率的交流信号下会呈现电感或电容</a:t>
            </a:r>
            <a:r>
              <a:rPr sz="1050" spc="0" dirty="0">
                <a:solidFill>
                  <a:srgbClr val="000000"/>
                </a:solidFill>
                <a:latin typeface="微软雅黑" panose="020B0503020204020204" charset="-122"/>
                <a:ea typeface="微软雅黑" panose="020B0503020204020204" charset="-122"/>
                <a:cs typeface="微软雅黑" panose="020B0503020204020204" charset="-122"/>
              </a:rPr>
              <a:t>特性。</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1000"/>
              </a:lnSpc>
              <a:spcBef>
                <a:spcPts val="615"/>
              </a:spcBef>
            </a:pPr>
            <a:r>
              <a:rPr sz="1050" b="1" spc="50" dirty="0">
                <a:solidFill>
                  <a:srgbClr val="000000"/>
                </a:solidFill>
                <a:latin typeface="微软雅黑" panose="020B0503020204020204" charset="-122"/>
                <a:ea typeface="微软雅黑" panose="020B0503020204020204" charset="-122"/>
                <a:cs typeface="微软雅黑" panose="020B0503020204020204" charset="-122"/>
              </a:rPr>
              <a:t>(2)</a:t>
            </a:r>
            <a:r>
              <a:rPr sz="1050" spc="50" dirty="0">
                <a:solidFill>
                  <a:srgbClr val="000000"/>
                </a:solidFill>
                <a:latin typeface="微软雅黑" panose="020B0503020204020204" charset="-122"/>
                <a:ea typeface="微软雅黑" panose="020B0503020204020204" charset="-122"/>
                <a:cs typeface="微软雅黑" panose="020B0503020204020204" charset="-122"/>
              </a:rPr>
              <a:t>电容器。 电容器在电路中产生干扰的主要原因有以下几点</a:t>
            </a:r>
            <a:r>
              <a:rPr sz="105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65430" algn="l" rtl="0" eaLnBrk="0">
              <a:lnSpc>
                <a:spcPct val="149000"/>
              </a:lnSpc>
              <a:spcBef>
                <a:spcPts val="30"/>
              </a:spcBef>
            </a:pPr>
            <a:r>
              <a:rPr sz="1050" spc="60" dirty="0">
                <a:solidFill>
                  <a:srgbClr val="000000"/>
                </a:solidFill>
                <a:latin typeface="微软雅黑" panose="020B0503020204020204" charset="-122"/>
                <a:ea typeface="微软雅黑" panose="020B0503020204020204" charset="-122"/>
                <a:cs typeface="微软雅黑" panose="020B0503020204020204" charset="-122"/>
              </a:rPr>
              <a:t>①选型错误。 对用于低频电路、高频电路、滤波电路以及作为退耦的电容，</a:t>
            </a:r>
            <a:r>
              <a:rPr sz="1050" spc="0" dirty="0">
                <a:solidFill>
                  <a:srgbClr val="000000"/>
                </a:solidFill>
                <a:latin typeface="微软雅黑" panose="020B0503020204020204" charset="-122"/>
                <a:ea typeface="微软雅黑" panose="020B0503020204020204" charset="-122"/>
                <a:cs typeface="微软雅黑" panose="020B0503020204020204" charset="-122"/>
              </a:rPr>
              <a:t>没有根  </a:t>
            </a:r>
            <a:r>
              <a:rPr sz="1050" spc="50" dirty="0">
                <a:solidFill>
                  <a:srgbClr val="000000"/>
                </a:solidFill>
                <a:latin typeface="微软雅黑" panose="020B0503020204020204" charset="-122"/>
                <a:ea typeface="微软雅黑" panose="020B0503020204020204" charset="-122"/>
                <a:cs typeface="微软雅黑" panose="020B0503020204020204" charset="-122"/>
              </a:rPr>
              <a:t>据电路的要求合理选择</a:t>
            </a:r>
            <a:r>
              <a:rPr sz="1050" spc="20" dirty="0">
                <a:solidFill>
                  <a:srgbClr val="000000"/>
                </a:solidFill>
                <a:latin typeface="微软雅黑" panose="020B0503020204020204" charset="-122"/>
                <a:ea typeface="微软雅黑" panose="020B0503020204020204" charset="-122"/>
                <a:cs typeface="微软雅黑" panose="020B0503020204020204" charset="-122"/>
              </a:rPr>
              <a:t>型</a:t>
            </a:r>
            <a:r>
              <a:rPr sz="1050" spc="0" dirty="0">
                <a:solidFill>
                  <a:srgbClr val="000000"/>
                </a:solidFill>
                <a:latin typeface="微软雅黑" panose="020B0503020204020204" charset="-122"/>
                <a:ea typeface="微软雅黑" panose="020B0503020204020204" charset="-122"/>
                <a:cs typeface="微软雅黑" panose="020B0503020204020204" charset="-122"/>
              </a:rPr>
              <a:t>号。</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23000"/>
              </a:lnSpc>
              <a:spcBef>
                <a:spcPts val="590"/>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②忽视电容器的精度。 在大多数场合，对电容器的电容值并不要求很精</a:t>
            </a:r>
            <a:r>
              <a:rPr sz="1050" spc="10" dirty="0">
                <a:solidFill>
                  <a:srgbClr val="000000"/>
                </a:solidFill>
                <a:latin typeface="微软雅黑" panose="020B0503020204020204" charset="-122"/>
                <a:ea typeface="微软雅黑" panose="020B0503020204020204" charset="-122"/>
                <a:cs typeface="微软雅黑" panose="020B0503020204020204" charset="-122"/>
              </a:rPr>
              <a:t>确</a:t>
            </a:r>
            <a:r>
              <a:rPr sz="1050" spc="0" dirty="0">
                <a:solidFill>
                  <a:srgbClr val="000000"/>
                </a:solidFill>
                <a:latin typeface="微软雅黑" panose="020B0503020204020204" charset="-122"/>
                <a:ea typeface="微软雅黑" panose="020B0503020204020204" charset="-122"/>
                <a:cs typeface="微软雅黑" panose="020B0503020204020204" charset="-122"/>
              </a:rPr>
              <a:t>，但在振  </a:t>
            </a:r>
            <a:r>
              <a:rPr sz="1050" spc="40" dirty="0">
                <a:solidFill>
                  <a:srgbClr val="000000"/>
                </a:solidFill>
                <a:latin typeface="微软雅黑" panose="020B0503020204020204" charset="-122"/>
                <a:ea typeface="微软雅黑" panose="020B0503020204020204" charset="-122"/>
                <a:cs typeface="微软雅黑" panose="020B0503020204020204" charset="-122"/>
              </a:rPr>
              <a:t>荡电路、时间型电路及音调控制电路中，电容器的电</a:t>
            </a:r>
            <a:r>
              <a:rPr sz="1050" spc="20" dirty="0">
                <a:solidFill>
                  <a:srgbClr val="000000"/>
                </a:solidFill>
                <a:latin typeface="微软雅黑" panose="020B0503020204020204" charset="-122"/>
                <a:ea typeface="微软雅黑" panose="020B0503020204020204" charset="-122"/>
                <a:cs typeface="微软雅黑" panose="020B0503020204020204" charset="-122"/>
              </a:rPr>
              <a:t>容</a:t>
            </a:r>
            <a:r>
              <a:rPr sz="1050" spc="0" dirty="0">
                <a:solidFill>
                  <a:srgbClr val="000000"/>
                </a:solidFill>
                <a:latin typeface="微软雅黑" panose="020B0503020204020204" charset="-122"/>
                <a:ea typeface="微软雅黑" panose="020B0503020204020204" charset="-122"/>
                <a:cs typeface="微软雅黑" panose="020B0503020204020204" charset="-122"/>
              </a:rPr>
              <a:t>值需要非常精确。</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585"/>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③忽视电容器的等效</a:t>
            </a:r>
            <a:r>
              <a:rPr sz="1050" spc="30" dirty="0">
                <a:solidFill>
                  <a:srgbClr val="000000"/>
                </a:solidFill>
                <a:latin typeface="微软雅黑" panose="020B0503020204020204" charset="-122"/>
                <a:ea typeface="微软雅黑" panose="020B0503020204020204" charset="-122"/>
                <a:cs typeface="微软雅黑" panose="020B0503020204020204" charset="-122"/>
              </a:rPr>
              <a:t>电</a:t>
            </a:r>
            <a:r>
              <a:rPr sz="1050" spc="0" dirty="0">
                <a:solidFill>
                  <a:srgbClr val="000000"/>
                </a:solidFill>
                <a:latin typeface="微软雅黑" panose="020B0503020204020204" charset="-122"/>
                <a:ea typeface="微软雅黑" panose="020B0503020204020204" charset="-122"/>
                <a:cs typeface="微软雅黑" panose="020B0503020204020204" charset="-122"/>
              </a:rPr>
              <a:t>感。</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580"/>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④忽略电容器的使用环境温度和</a:t>
            </a:r>
            <a:r>
              <a:rPr sz="1050" spc="20" dirty="0">
                <a:solidFill>
                  <a:srgbClr val="000000"/>
                </a:solidFill>
                <a:latin typeface="微软雅黑" panose="020B0503020204020204" charset="-122"/>
                <a:ea typeface="微软雅黑" panose="020B0503020204020204" charset="-122"/>
                <a:cs typeface="微软雅黑" panose="020B0503020204020204" charset="-122"/>
              </a:rPr>
              <a:t>湿</a:t>
            </a:r>
            <a:r>
              <a:rPr sz="1050" spc="0" dirty="0">
                <a:solidFill>
                  <a:srgbClr val="000000"/>
                </a:solidFill>
                <a:latin typeface="微软雅黑" panose="020B0503020204020204" charset="-122"/>
                <a:ea typeface="微软雅黑" panose="020B0503020204020204" charset="-122"/>
                <a:cs typeface="微软雅黑" panose="020B0503020204020204" charset="-122"/>
              </a:rPr>
              <a:t>度。</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595"/>
              </a:spcBef>
            </a:pPr>
            <a:r>
              <a:rPr sz="1050" b="1" spc="80" dirty="0">
                <a:solidFill>
                  <a:srgbClr val="000000"/>
                </a:solidFill>
                <a:latin typeface="微软雅黑" panose="020B0503020204020204" charset="-122"/>
                <a:ea typeface="微软雅黑" panose="020B0503020204020204" charset="-122"/>
                <a:cs typeface="微软雅黑" panose="020B0503020204020204" charset="-122"/>
              </a:rPr>
              <a:t>(3)</a:t>
            </a:r>
            <a:r>
              <a:rPr sz="1050" spc="80" dirty="0">
                <a:solidFill>
                  <a:srgbClr val="000000"/>
                </a:solidFill>
                <a:latin typeface="微软雅黑" panose="020B0503020204020204" charset="-122"/>
                <a:ea typeface="微软雅黑" panose="020B0503020204020204" charset="-122"/>
                <a:cs typeface="微软雅黑" panose="020B0503020204020204" charset="-122"/>
              </a:rPr>
              <a:t>电感器。 电感器产生干扰的主要原因是忽视了电感线圈的分布电容</a:t>
            </a:r>
            <a:r>
              <a:rPr sz="1050" b="1" spc="80" dirty="0">
                <a:solidFill>
                  <a:srgbClr val="000000"/>
                </a:solidFill>
                <a:latin typeface="微软雅黑" panose="020B0503020204020204" charset="-122"/>
                <a:ea typeface="微软雅黑" panose="020B0503020204020204" charset="-122"/>
                <a:cs typeface="微软雅黑" panose="020B0503020204020204" charset="-122"/>
              </a:rPr>
              <a:t>(</a:t>
            </a:r>
            <a:r>
              <a:rPr sz="1050" spc="80" dirty="0">
                <a:solidFill>
                  <a:srgbClr val="000000"/>
                </a:solidFill>
                <a:latin typeface="微软雅黑" panose="020B0503020204020204" charset="-122"/>
                <a:ea typeface="微软雅黑" panose="020B0503020204020204" charset="-122"/>
                <a:cs typeface="微软雅黑" panose="020B0503020204020204" charset="-122"/>
              </a:rPr>
              <a:t> </a:t>
            </a:r>
            <a:r>
              <a:rPr sz="1050" spc="80" dirty="0" err="1">
                <a:solidFill>
                  <a:srgbClr val="000000"/>
                </a:solidFill>
                <a:latin typeface="微软雅黑" panose="020B0503020204020204" charset="-122"/>
                <a:ea typeface="微软雅黑" panose="020B0503020204020204" charset="-122"/>
                <a:cs typeface="微软雅黑" panose="020B0503020204020204" charset="-122"/>
              </a:rPr>
              <a:t>线匝之</a:t>
            </a:r>
            <a:r>
              <a:rPr sz="1050" spc="50" dirty="0" err="1">
                <a:solidFill>
                  <a:srgbClr val="000000"/>
                </a:solidFill>
                <a:latin typeface="微软雅黑" panose="020B0503020204020204" charset="-122"/>
                <a:ea typeface="微软雅黑" panose="020B0503020204020204" charset="-122"/>
                <a:cs typeface="微软雅黑" panose="020B0503020204020204" charset="-122"/>
              </a:rPr>
              <a:t>间</a:t>
            </a:r>
            <a:r>
              <a:rPr sz="1050" spc="0" dirty="0" err="1">
                <a:solidFill>
                  <a:srgbClr val="000000"/>
                </a:solidFill>
                <a:latin typeface="微软雅黑" panose="020B0503020204020204" charset="-122"/>
                <a:ea typeface="微软雅黑" panose="020B0503020204020204" charset="-122"/>
                <a:cs typeface="微软雅黑" panose="020B0503020204020204" charset="-122"/>
              </a:rPr>
              <a:t>、</a:t>
            </a:r>
            <a:r>
              <a:rPr sz="1050" spc="50" dirty="0" err="1">
                <a:solidFill>
                  <a:srgbClr val="000000"/>
                </a:solidFill>
                <a:latin typeface="微软雅黑" panose="020B0503020204020204" charset="-122"/>
                <a:ea typeface="微软雅黑" panose="020B0503020204020204" charset="-122"/>
                <a:cs typeface="微软雅黑" panose="020B0503020204020204" charset="-122"/>
              </a:rPr>
              <a:t>线圈与地之间、线圈与屏蔽壳之间以及线圈中每层之间</a:t>
            </a:r>
            <a:r>
              <a:rPr sz="1050" b="1" spc="50" dirty="0">
                <a:solidFill>
                  <a:srgbClr val="000000"/>
                </a:solidFill>
                <a:latin typeface="微软雅黑" panose="020B0503020204020204" charset="-122"/>
                <a:ea typeface="微软雅黑" panose="020B0503020204020204" charset="-122"/>
                <a:cs typeface="微软雅黑" panose="020B0503020204020204" charset="-122"/>
              </a:rPr>
              <a:t>)</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660"/>
              </a:spcBef>
            </a:pPr>
            <a:r>
              <a:rPr sz="1050" b="1" spc="50" dirty="0">
                <a:solidFill>
                  <a:srgbClr val="000000"/>
                </a:solidFill>
                <a:latin typeface="微软雅黑" panose="020B0503020204020204" charset="-122"/>
                <a:ea typeface="微软雅黑" panose="020B0503020204020204" charset="-122"/>
                <a:cs typeface="微软雅黑" panose="020B0503020204020204" charset="-122"/>
              </a:rPr>
              <a:t>(4)</a:t>
            </a:r>
            <a:r>
              <a:rPr sz="1050" spc="50" dirty="0">
                <a:solidFill>
                  <a:srgbClr val="000000"/>
                </a:solidFill>
                <a:latin typeface="微软雅黑" panose="020B0503020204020204" charset="-122"/>
                <a:ea typeface="微软雅黑" panose="020B0503020204020204" charset="-122"/>
                <a:cs typeface="微软雅黑" panose="020B0503020204020204" charset="-122"/>
              </a:rPr>
              <a:t>信号连接器。 </a:t>
            </a:r>
            <a:r>
              <a:rPr sz="1050" spc="50" dirty="0" err="1">
                <a:solidFill>
                  <a:srgbClr val="000000"/>
                </a:solidFill>
                <a:latin typeface="微软雅黑" panose="020B0503020204020204" charset="-122"/>
                <a:ea typeface="微软雅黑" panose="020B0503020204020204" charset="-122"/>
                <a:cs typeface="微软雅黑" panose="020B0503020204020204" charset="-122"/>
              </a:rPr>
              <a:t>接插件产生干扰的主要原因有以下几点</a:t>
            </a:r>
            <a:r>
              <a:rPr sz="1050" spc="20" dirty="0" err="1">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650"/>
              </a:spcBef>
            </a:pPr>
            <a:r>
              <a:rPr sz="1050" spc="20" dirty="0">
                <a:solidFill>
                  <a:srgbClr val="000000"/>
                </a:solidFill>
                <a:latin typeface="微软雅黑" panose="020B0503020204020204" charset="-122"/>
                <a:ea typeface="微软雅黑" panose="020B0503020204020204" charset="-122"/>
                <a:cs typeface="微软雅黑" panose="020B0503020204020204" charset="-122"/>
              </a:rPr>
              <a:t>①接触不良，</a:t>
            </a:r>
            <a:r>
              <a:rPr sz="1050" spc="0" dirty="0">
                <a:solidFill>
                  <a:srgbClr val="000000"/>
                </a:solidFill>
                <a:latin typeface="微软雅黑" panose="020B0503020204020204" charset="-122"/>
                <a:ea typeface="微软雅黑" panose="020B0503020204020204" charset="-122"/>
                <a:cs typeface="微软雅黑" panose="020B0503020204020204" charset="-122"/>
              </a:rPr>
              <a:t>增加了接触阻抗。</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590"/>
              </a:spcBef>
            </a:pPr>
            <a:r>
              <a:rPr sz="1050" spc="20" dirty="0">
                <a:solidFill>
                  <a:srgbClr val="000000"/>
                </a:solidFill>
                <a:latin typeface="微软雅黑" panose="020B0503020204020204" charset="-122"/>
                <a:ea typeface="微软雅黑" panose="020B0503020204020204" charset="-122"/>
                <a:cs typeface="微软雅黑" panose="020B0503020204020204" charset="-122"/>
              </a:rPr>
              <a:t>②缺乏屏蔽手段，</a:t>
            </a:r>
            <a:r>
              <a:rPr sz="1050" spc="10" dirty="0">
                <a:solidFill>
                  <a:srgbClr val="000000"/>
                </a:solidFill>
                <a:latin typeface="微软雅黑" panose="020B0503020204020204" charset="-122"/>
                <a:ea typeface="微软雅黑" panose="020B0503020204020204" charset="-122"/>
                <a:cs typeface="微软雅黑" panose="020B0503020204020204" charset="-122"/>
              </a:rPr>
              <a:t>引</a:t>
            </a:r>
            <a:r>
              <a:rPr sz="1050" spc="0" dirty="0">
                <a:solidFill>
                  <a:srgbClr val="000000"/>
                </a:solidFill>
                <a:latin typeface="微软雅黑" panose="020B0503020204020204" charset="-122"/>
                <a:ea typeface="微软雅黑" panose="020B0503020204020204" charset="-122"/>
                <a:cs typeface="微软雅黑" panose="020B0503020204020204" charset="-122"/>
              </a:rPr>
              <a:t>入电磁干扰。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575"/>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③接插件相邻两脚的分布电容</a:t>
            </a:r>
            <a:r>
              <a:rPr sz="1050" spc="20" dirty="0">
                <a:solidFill>
                  <a:srgbClr val="000000"/>
                </a:solidFill>
                <a:latin typeface="微软雅黑" panose="020B0503020204020204" charset="-122"/>
                <a:ea typeface="微软雅黑" panose="020B0503020204020204" charset="-122"/>
                <a:cs typeface="微软雅黑" panose="020B0503020204020204" charset="-122"/>
              </a:rPr>
              <a:t>过</a:t>
            </a:r>
            <a:r>
              <a:rPr sz="1050" spc="0" dirty="0">
                <a:solidFill>
                  <a:srgbClr val="000000"/>
                </a:solidFill>
                <a:latin typeface="微软雅黑" panose="020B0503020204020204" charset="-122"/>
                <a:ea typeface="微软雅黑" panose="020B0503020204020204" charset="-122"/>
                <a:cs typeface="微软雅黑" panose="020B0503020204020204" charset="-122"/>
              </a:rPr>
              <a:t>大。</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9000"/>
              </a:lnSpc>
              <a:spcBef>
                <a:spcPts val="585"/>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④接插件的插头与插座之间缺乏固定连接</a:t>
            </a:r>
            <a:r>
              <a:rPr sz="1050" spc="10" dirty="0">
                <a:solidFill>
                  <a:srgbClr val="000000"/>
                </a:solidFill>
                <a:latin typeface="微软雅黑" panose="020B0503020204020204" charset="-122"/>
                <a:ea typeface="微软雅黑" panose="020B0503020204020204" charset="-122"/>
                <a:cs typeface="微软雅黑" panose="020B0503020204020204" charset="-122"/>
              </a:rPr>
              <a:t>措</a:t>
            </a:r>
            <a:r>
              <a:rPr sz="1050" spc="0" dirty="0">
                <a:solidFill>
                  <a:srgbClr val="000000"/>
                </a:solidFill>
                <a:latin typeface="微软雅黑" panose="020B0503020204020204" charset="-122"/>
                <a:ea typeface="微软雅黑" panose="020B0503020204020204" charset="-122"/>
                <a:cs typeface="微软雅黑" panose="020B0503020204020204" charset="-122"/>
              </a:rPr>
              <a:t>施。</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78130" indent="2540" algn="l" rtl="0" eaLnBrk="0">
              <a:lnSpc>
                <a:spcPct val="121000"/>
              </a:lnSpc>
              <a:spcBef>
                <a:spcPts val="555"/>
              </a:spcBef>
            </a:pPr>
            <a:r>
              <a:rPr sz="1050" spc="20" dirty="0">
                <a:solidFill>
                  <a:srgbClr val="000000"/>
                </a:solidFill>
                <a:latin typeface="微软雅黑" panose="020B0503020204020204" charset="-122"/>
                <a:ea typeface="微软雅黑" panose="020B0503020204020204" charset="-122"/>
                <a:cs typeface="微软雅黑" panose="020B0503020204020204" charset="-122"/>
              </a:rPr>
              <a:t>⑤接插件的材质欠佳，造成接插件</a:t>
            </a:r>
            <a:r>
              <a:rPr sz="1050" spc="10" dirty="0">
                <a:solidFill>
                  <a:srgbClr val="000000"/>
                </a:solidFill>
                <a:latin typeface="微软雅黑" panose="020B0503020204020204" charset="-122"/>
                <a:ea typeface="微软雅黑" panose="020B0503020204020204" charset="-122"/>
                <a:cs typeface="微软雅黑" panose="020B0503020204020204" charset="-122"/>
              </a:rPr>
              <a:t>阻</a:t>
            </a:r>
            <a:r>
              <a:rPr sz="1050" spc="0" dirty="0">
                <a:solidFill>
                  <a:srgbClr val="000000"/>
                </a:solidFill>
                <a:latin typeface="微软雅黑" panose="020B0503020204020204" charset="-122"/>
                <a:ea typeface="微软雅黑" panose="020B0503020204020204" charset="-122"/>
                <a:cs typeface="微软雅黑" panose="020B0503020204020204" charset="-122"/>
              </a:rPr>
              <a:t>抗过大等。                                        </a:t>
            </a:r>
            <a:endParaRPr sz="1050" spc="0" dirty="0">
              <a:solidFill>
                <a:srgbClr val="000000"/>
              </a:solidFill>
              <a:latin typeface="微软雅黑" panose="020B0503020204020204" charset="-122"/>
              <a:ea typeface="微软雅黑" panose="020B0503020204020204" charset="-122"/>
              <a:cs typeface="微软雅黑" panose="020B0503020204020204" charset="-122"/>
            </a:endParaRPr>
          </a:p>
          <a:p>
            <a:pPr marL="278130" indent="2540" algn="l" rtl="0" eaLnBrk="0">
              <a:lnSpc>
                <a:spcPct val="121000"/>
              </a:lnSpc>
              <a:spcBef>
                <a:spcPts val="555"/>
              </a:spcBef>
            </a:pPr>
            <a:r>
              <a:rPr sz="1050" b="1" spc="70" dirty="0">
                <a:solidFill>
                  <a:srgbClr val="000000"/>
                </a:solidFill>
                <a:latin typeface="微软雅黑" panose="020B0503020204020204" charset="-122"/>
                <a:ea typeface="微软雅黑" panose="020B0503020204020204" charset="-122"/>
                <a:cs typeface="微软雅黑" panose="020B0503020204020204" charset="-122"/>
              </a:rPr>
              <a:t>2)</a:t>
            </a:r>
            <a:r>
              <a:rPr sz="1050" spc="70" dirty="0">
                <a:solidFill>
                  <a:srgbClr val="000000"/>
                </a:solidFill>
                <a:latin typeface="微软雅黑" panose="020B0503020204020204" charset="-122"/>
                <a:ea typeface="微软雅黑" panose="020B0503020204020204" charset="-122"/>
                <a:cs typeface="微软雅黑" panose="020B0503020204020204" charset="-122"/>
              </a:rPr>
              <a:t>电源电路干</a:t>
            </a:r>
            <a:r>
              <a:rPr sz="1050" spc="2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4765" indent="255270" algn="l" rtl="0" eaLnBrk="0">
              <a:lnSpc>
                <a:spcPct val="148000"/>
              </a:lnSpc>
              <a:spcBef>
                <a:spcPts val="65"/>
              </a:spcBef>
            </a:pPr>
            <a:r>
              <a:rPr sz="1050" spc="60" dirty="0">
                <a:solidFill>
                  <a:srgbClr val="000000"/>
                </a:solidFill>
                <a:latin typeface="微软雅黑" panose="020B0503020204020204" charset="-122"/>
                <a:ea typeface="微软雅黑" panose="020B0503020204020204" charset="-122"/>
                <a:cs typeface="微软雅黑" panose="020B0503020204020204" charset="-122"/>
              </a:rPr>
              <a:t>对于检测系统，电源电路是引入外界干扰的内部主要环节。 导致电源电路</a:t>
            </a:r>
            <a:r>
              <a:rPr sz="1050" spc="30" dirty="0">
                <a:solidFill>
                  <a:srgbClr val="000000"/>
                </a:solidFill>
                <a:latin typeface="微软雅黑" panose="020B0503020204020204" charset="-122"/>
                <a:ea typeface="微软雅黑" panose="020B0503020204020204" charset="-122"/>
                <a:cs typeface="微软雅黑" panose="020B0503020204020204" charset="-122"/>
              </a:rPr>
              <a:t>产</a:t>
            </a:r>
            <a:r>
              <a:rPr sz="1050" spc="0" dirty="0">
                <a:solidFill>
                  <a:srgbClr val="000000"/>
                </a:solidFill>
                <a:latin typeface="微软雅黑" panose="020B0503020204020204" charset="-122"/>
                <a:ea typeface="微软雅黑" panose="020B0503020204020204" charset="-122"/>
                <a:cs typeface="微软雅黑" panose="020B0503020204020204" charset="-122"/>
              </a:rPr>
              <a:t>生干扰  </a:t>
            </a:r>
            <a:r>
              <a:rPr sz="1050" spc="30" dirty="0">
                <a:solidFill>
                  <a:srgbClr val="000000"/>
                </a:solidFill>
                <a:latin typeface="微软雅黑" panose="020B0503020204020204" charset="-122"/>
                <a:ea typeface="微软雅黑" panose="020B0503020204020204" charset="-122"/>
                <a:cs typeface="微软雅黑" panose="020B0503020204020204" charset="-122"/>
              </a:rPr>
              <a:t>的因素有以下几点</a:t>
            </a:r>
            <a:r>
              <a:rPr sz="105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590"/>
              </a:spcBef>
            </a:pPr>
            <a:r>
              <a:rPr sz="1050" b="1" spc="60" dirty="0">
                <a:solidFill>
                  <a:srgbClr val="000000"/>
                </a:solidFill>
                <a:latin typeface="微软雅黑" panose="020B0503020204020204" charset="-122"/>
                <a:ea typeface="微软雅黑" panose="020B0503020204020204" charset="-122"/>
                <a:cs typeface="微软雅黑" panose="020B0503020204020204" charset="-122"/>
              </a:rPr>
              <a:t>(1)</a:t>
            </a:r>
            <a:r>
              <a:rPr sz="1050" spc="60" dirty="0">
                <a:solidFill>
                  <a:srgbClr val="000000"/>
                </a:solidFill>
                <a:latin typeface="微软雅黑" panose="020B0503020204020204" charset="-122"/>
                <a:ea typeface="微软雅黑" panose="020B0503020204020204" charset="-122"/>
                <a:cs typeface="微软雅黑" panose="020B0503020204020204" charset="-122"/>
              </a:rPr>
              <a:t>供给该系统的供电线缆上可能有大功率电器的频繁启动、</a:t>
            </a:r>
            <a:r>
              <a:rPr sz="1050" spc="0" dirty="0">
                <a:solidFill>
                  <a:srgbClr val="000000"/>
                </a:solidFill>
                <a:latin typeface="微软雅黑" panose="020B0503020204020204" charset="-122"/>
                <a:ea typeface="微软雅黑" panose="020B0503020204020204" charset="-122"/>
                <a:cs typeface="微软雅黑" panose="020B0503020204020204" charset="-122"/>
              </a:rPr>
              <a:t>停机。</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670"/>
              </a:spcBef>
            </a:pPr>
            <a:r>
              <a:rPr sz="1050" b="1" spc="60" dirty="0">
                <a:solidFill>
                  <a:srgbClr val="000000"/>
                </a:solidFill>
                <a:latin typeface="微软雅黑" panose="020B0503020204020204" charset="-122"/>
                <a:ea typeface="微软雅黑" panose="020B0503020204020204" charset="-122"/>
                <a:cs typeface="微软雅黑" panose="020B0503020204020204" charset="-122"/>
              </a:rPr>
              <a:t>(2)</a:t>
            </a:r>
            <a:r>
              <a:rPr sz="1050" spc="60" dirty="0">
                <a:solidFill>
                  <a:srgbClr val="000000"/>
                </a:solidFill>
                <a:latin typeface="微软雅黑" panose="020B0503020204020204" charset="-122"/>
                <a:ea typeface="微软雅黑" panose="020B0503020204020204" charset="-122"/>
                <a:cs typeface="微软雅黑" panose="020B0503020204020204" charset="-122"/>
              </a:rPr>
              <a:t>具有容抗或感抗负载的电器运行时对电网的能量</a:t>
            </a:r>
            <a:r>
              <a:rPr sz="1050" spc="50" dirty="0">
                <a:solidFill>
                  <a:srgbClr val="000000"/>
                </a:solidFill>
                <a:latin typeface="微软雅黑" panose="020B0503020204020204" charset="-122"/>
                <a:ea typeface="微软雅黑" panose="020B0503020204020204" charset="-122"/>
                <a:cs typeface="微软雅黑" panose="020B0503020204020204" charset="-122"/>
              </a:rPr>
              <a:t>回</a:t>
            </a:r>
            <a:r>
              <a:rPr sz="1050" spc="0" dirty="0">
                <a:solidFill>
                  <a:srgbClr val="000000"/>
                </a:solidFill>
                <a:latin typeface="微软雅黑" panose="020B0503020204020204" charset="-122"/>
                <a:ea typeface="微软雅黑" panose="020B0503020204020204" charset="-122"/>
                <a:cs typeface="微软雅黑" panose="020B0503020204020204" charset="-122"/>
              </a:rPr>
              <a:t>馈。</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660"/>
              </a:spcBef>
            </a:pPr>
            <a:r>
              <a:rPr sz="1050" b="1" spc="60" dirty="0">
                <a:solidFill>
                  <a:srgbClr val="000000"/>
                </a:solidFill>
                <a:latin typeface="微软雅黑" panose="020B0503020204020204" charset="-122"/>
                <a:ea typeface="微软雅黑" panose="020B0503020204020204" charset="-122"/>
                <a:cs typeface="微软雅黑" panose="020B0503020204020204" charset="-122"/>
              </a:rPr>
              <a:t>(3)</a:t>
            </a:r>
            <a:r>
              <a:rPr sz="1050" spc="60" dirty="0">
                <a:solidFill>
                  <a:srgbClr val="000000"/>
                </a:solidFill>
                <a:latin typeface="微软雅黑" panose="020B0503020204020204" charset="-122"/>
                <a:ea typeface="微软雅黑" panose="020B0503020204020204" charset="-122"/>
                <a:cs typeface="微软雅黑" panose="020B0503020204020204" charset="-122"/>
              </a:rPr>
              <a:t>通过变压器的初级、次级线圈之间的分布电容串入的电磁</a:t>
            </a:r>
            <a:r>
              <a:rPr sz="1050" spc="50" dirty="0">
                <a:solidFill>
                  <a:srgbClr val="000000"/>
                </a:solidFill>
                <a:latin typeface="微软雅黑" panose="020B0503020204020204" charset="-122"/>
                <a:ea typeface="微软雅黑" panose="020B0503020204020204" charset="-122"/>
                <a:cs typeface="微软雅黑" panose="020B0503020204020204" charset="-122"/>
              </a:rPr>
              <a:t>干</a:t>
            </a:r>
            <a:r>
              <a:rPr sz="1050" spc="0" dirty="0">
                <a:solidFill>
                  <a:srgbClr val="000000"/>
                </a:solidFill>
                <a:latin typeface="微软雅黑" panose="020B0503020204020204" charset="-122"/>
                <a:ea typeface="微软雅黑" panose="020B0503020204020204" charset="-122"/>
                <a:cs typeface="微软雅黑" panose="020B0503020204020204" charset="-122"/>
              </a:rPr>
              <a:t>扰等。</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75590" algn="l" rtl="0" eaLnBrk="0">
              <a:lnSpc>
                <a:spcPct val="149000"/>
              </a:lnSpc>
              <a:spcBef>
                <a:spcPts val="40"/>
              </a:spcBef>
            </a:pPr>
            <a:r>
              <a:rPr sz="1050" spc="70" dirty="0">
                <a:solidFill>
                  <a:srgbClr val="000000"/>
                </a:solidFill>
                <a:latin typeface="微软雅黑" panose="020B0503020204020204" charset="-122"/>
                <a:ea typeface="微软雅黑" panose="020B0503020204020204" charset="-122"/>
                <a:cs typeface="微软雅黑" panose="020B0503020204020204" charset="-122"/>
              </a:rPr>
              <a:t>以上原因都可能使电源产生过压、欠压、浪涌、下陷及尖峰等现象。 这些电压</a:t>
            </a:r>
            <a:r>
              <a:rPr sz="1050" spc="10" dirty="0">
                <a:solidFill>
                  <a:srgbClr val="000000"/>
                </a:solidFill>
                <a:latin typeface="微软雅黑" panose="020B0503020204020204" charset="-122"/>
                <a:ea typeface="微软雅黑" panose="020B0503020204020204" charset="-122"/>
                <a:cs typeface="微软雅黑" panose="020B0503020204020204" charset="-122"/>
              </a:rPr>
              <a:t>噪</a:t>
            </a:r>
            <a:r>
              <a:rPr sz="1050" spc="0" dirty="0">
                <a:solidFill>
                  <a:srgbClr val="000000"/>
                </a:solidFill>
                <a:latin typeface="微软雅黑" panose="020B0503020204020204" charset="-122"/>
                <a:ea typeface="微软雅黑" panose="020B0503020204020204" charset="-122"/>
                <a:cs typeface="微软雅黑" panose="020B0503020204020204" charset="-122"/>
              </a:rPr>
              <a:t>声  </a:t>
            </a:r>
            <a:r>
              <a:rPr sz="1050" spc="40" dirty="0">
                <a:solidFill>
                  <a:srgbClr val="000000"/>
                </a:solidFill>
                <a:latin typeface="微软雅黑" panose="020B0503020204020204" charset="-122"/>
                <a:ea typeface="微软雅黑" panose="020B0503020204020204" charset="-122"/>
                <a:cs typeface="微软雅黑" panose="020B0503020204020204" charset="-122"/>
              </a:rPr>
              <a:t>均可通过电源的内阻耦合到检测系统内部的电路，从而对系统</a:t>
            </a:r>
            <a:r>
              <a:rPr sz="1050" spc="0" dirty="0">
                <a:solidFill>
                  <a:srgbClr val="000000"/>
                </a:solidFill>
                <a:latin typeface="微软雅黑" panose="020B0503020204020204" charset="-122"/>
                <a:ea typeface="微软雅黑" panose="020B0503020204020204" charset="-122"/>
                <a:cs typeface="微软雅黑" panose="020B0503020204020204" charset="-122"/>
              </a:rPr>
              <a:t>造成极大的危害。</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90"/>
              </a:spcBef>
            </a:pPr>
            <a:r>
              <a:rPr sz="1050" b="1" spc="70" dirty="0">
                <a:solidFill>
                  <a:srgbClr val="000000"/>
                </a:solidFill>
                <a:latin typeface="微软雅黑" panose="020B0503020204020204" charset="-122"/>
                <a:ea typeface="微软雅黑" panose="020B0503020204020204" charset="-122"/>
                <a:cs typeface="微软雅黑" panose="020B0503020204020204" charset="-122"/>
              </a:rPr>
              <a:t>3)</a:t>
            </a:r>
            <a:r>
              <a:rPr sz="1050" spc="70" dirty="0">
                <a:solidFill>
                  <a:srgbClr val="000000"/>
                </a:solidFill>
                <a:latin typeface="微软雅黑" panose="020B0503020204020204" charset="-122"/>
                <a:ea typeface="微软雅黑" panose="020B0503020204020204" charset="-122"/>
                <a:cs typeface="微软雅黑" panose="020B0503020204020204" charset="-122"/>
              </a:rPr>
              <a:t>信号通道干</a:t>
            </a:r>
            <a:r>
              <a:rPr sz="1050" spc="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65430" algn="l" rtl="0" eaLnBrk="0">
              <a:lnSpc>
                <a:spcPct val="149000"/>
              </a:lnSpc>
              <a:spcBef>
                <a:spcPts val="35"/>
              </a:spcBef>
            </a:pPr>
            <a:r>
              <a:rPr sz="1050" spc="60" dirty="0">
                <a:solidFill>
                  <a:srgbClr val="000000"/>
                </a:solidFill>
                <a:latin typeface="微软雅黑" panose="020B0503020204020204" charset="-122"/>
                <a:ea typeface="微软雅黑" panose="020B0503020204020204" charset="-122"/>
                <a:cs typeface="微软雅黑" panose="020B0503020204020204" charset="-122"/>
              </a:rPr>
              <a:t>一般把检测系统中各种信号流过的回路称为信号通道。 在进行检测系统设计时</a:t>
            </a:r>
            <a:r>
              <a:rPr sz="1050" spc="30" dirty="0">
                <a:solidFill>
                  <a:srgbClr val="000000"/>
                </a:solidFill>
                <a:latin typeface="微软雅黑" panose="020B0503020204020204" charset="-122"/>
                <a:ea typeface="微软雅黑" panose="020B0503020204020204" charset="-122"/>
                <a:cs typeface="微软雅黑" panose="020B0503020204020204" charset="-122"/>
              </a:rPr>
              <a:t>，</a:t>
            </a:r>
            <a:r>
              <a:rPr sz="1050" spc="0" dirty="0">
                <a:solidFill>
                  <a:srgbClr val="000000"/>
                </a:solidFill>
                <a:latin typeface="微软雅黑" panose="020B0503020204020204" charset="-122"/>
                <a:ea typeface="微软雅黑" panose="020B0503020204020204" charset="-122"/>
                <a:cs typeface="微软雅黑" panose="020B0503020204020204" charset="-122"/>
              </a:rPr>
              <a:t>信  </a:t>
            </a:r>
            <a:r>
              <a:rPr sz="1050" spc="40" dirty="0">
                <a:solidFill>
                  <a:srgbClr val="000000"/>
                </a:solidFill>
                <a:latin typeface="微软雅黑" panose="020B0503020204020204" charset="-122"/>
                <a:ea typeface="微软雅黑" panose="020B0503020204020204" charset="-122"/>
                <a:cs typeface="微软雅黑" panose="020B0503020204020204" charset="-122"/>
              </a:rPr>
              <a:t>号通道的干扰不可忽视</a:t>
            </a:r>
            <a:r>
              <a:rPr sz="1050" spc="3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ct val="91000"/>
              </a:lnSpc>
              <a:spcBef>
                <a:spcPts val="605"/>
              </a:spcBef>
            </a:pPr>
            <a:r>
              <a:rPr sz="1050" b="1" spc="70" dirty="0">
                <a:solidFill>
                  <a:srgbClr val="000000"/>
                </a:solidFill>
                <a:latin typeface="微软雅黑" panose="020B0503020204020204" charset="-122"/>
                <a:ea typeface="微软雅黑" panose="020B0503020204020204" charset="-122"/>
                <a:cs typeface="微软雅黑" panose="020B0503020204020204" charset="-122"/>
              </a:rPr>
              <a:t>4)</a:t>
            </a:r>
            <a:r>
              <a:rPr sz="1050" spc="70" dirty="0">
                <a:solidFill>
                  <a:srgbClr val="000000"/>
                </a:solidFill>
                <a:latin typeface="微软雅黑" panose="020B0503020204020204" charset="-122"/>
                <a:ea typeface="微软雅黑" panose="020B0503020204020204" charset="-122"/>
                <a:cs typeface="微软雅黑" panose="020B0503020204020204" charset="-122"/>
              </a:rPr>
              <a:t>负载回路干</a:t>
            </a:r>
            <a:r>
              <a:rPr sz="1050" spc="4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8000"/>
              </a:lnSpc>
              <a:spcBef>
                <a:spcPts val="55"/>
              </a:spcBef>
            </a:pPr>
            <a:r>
              <a:rPr sz="1050" spc="60" dirty="0">
                <a:solidFill>
                  <a:srgbClr val="000000"/>
                </a:solidFill>
                <a:latin typeface="微软雅黑" panose="020B0503020204020204" charset="-122"/>
                <a:ea typeface="微软雅黑" panose="020B0503020204020204" charset="-122"/>
                <a:cs typeface="微软雅黑" panose="020B0503020204020204" charset="-122"/>
              </a:rPr>
              <a:t>继电器、电磁阀以及一些电力电子器件等，对检测系统的干扰是不可忽视的</a:t>
            </a:r>
            <a:r>
              <a:rPr sz="1050" spc="30" dirty="0">
                <a:solidFill>
                  <a:srgbClr val="000000"/>
                </a:solidFill>
                <a:latin typeface="微软雅黑" panose="020B0503020204020204" charset="-122"/>
                <a:ea typeface="微软雅黑" panose="020B0503020204020204" charset="-122"/>
                <a:cs typeface="微软雅黑" panose="020B0503020204020204" charset="-122"/>
              </a:rPr>
              <a:t>。</a:t>
            </a:r>
            <a:r>
              <a:rPr sz="1050" spc="0" dirty="0">
                <a:solidFill>
                  <a:srgbClr val="000000"/>
                </a:solidFill>
                <a:latin typeface="微软雅黑" panose="020B0503020204020204" charset="-122"/>
                <a:ea typeface="微软雅黑" panose="020B0503020204020204" charset="-122"/>
                <a:cs typeface="微软雅黑" panose="020B0503020204020204" charset="-122"/>
              </a:rPr>
              <a:t> 继电  </a:t>
            </a:r>
            <a:r>
              <a:rPr sz="1050" spc="30" dirty="0">
                <a:solidFill>
                  <a:srgbClr val="000000"/>
                </a:solidFill>
                <a:latin typeface="微软雅黑" panose="020B0503020204020204" charset="-122"/>
                <a:ea typeface="微软雅黑" panose="020B0503020204020204" charset="-122"/>
                <a:cs typeface="微软雅黑" panose="020B0503020204020204" charset="-122"/>
              </a:rPr>
              <a:t>器与电磁阀均是开关型动作的执行元件，是用来完成控制任务的，</a:t>
            </a:r>
            <a:r>
              <a:rPr sz="1050" spc="0" dirty="0">
                <a:solidFill>
                  <a:srgbClr val="000000"/>
                </a:solidFill>
                <a:latin typeface="微软雅黑" panose="020B0503020204020204" charset="-122"/>
                <a:ea typeface="微软雅黑" panose="020B0503020204020204" charset="-122"/>
                <a:cs typeface="微软雅黑" panose="020B0503020204020204" charset="-122"/>
              </a:rPr>
              <a:t>它们的触点在断开时，</a:t>
            </a:r>
            <a:r>
              <a:rPr sz="1050" spc="40" dirty="0">
                <a:solidFill>
                  <a:srgbClr val="000000"/>
                </a:solidFill>
                <a:latin typeface="微软雅黑" panose="020B0503020204020204" charset="-122"/>
                <a:ea typeface="微软雅黑" panose="020B0503020204020204" charset="-122"/>
                <a:cs typeface="微软雅黑" panose="020B0503020204020204" charset="-122"/>
              </a:rPr>
              <a:t>会引起放电和电弧干扰 ꎻ 它们的触点在闭合时，由于触点的机械抖动，会</a:t>
            </a:r>
            <a:r>
              <a:rPr sz="1050" spc="0" dirty="0">
                <a:solidFill>
                  <a:srgbClr val="000000"/>
                </a:solidFill>
                <a:latin typeface="微软雅黑" panose="020B0503020204020204" charset="-122"/>
                <a:ea typeface="微软雅黑" panose="020B0503020204020204" charset="-122"/>
                <a:cs typeface="微软雅黑" panose="020B0503020204020204" charset="-122"/>
              </a:rPr>
              <a:t>形成脉冲序列  </a:t>
            </a:r>
            <a:r>
              <a:rPr sz="1050" spc="30" dirty="0">
                <a:solidFill>
                  <a:srgbClr val="000000"/>
                </a:solidFill>
                <a:latin typeface="微软雅黑" panose="020B0503020204020204" charset="-122"/>
                <a:ea typeface="微软雅黑" panose="020B0503020204020204" charset="-122"/>
                <a:cs typeface="微软雅黑" panose="020B0503020204020204" charset="-122"/>
              </a:rPr>
              <a:t>干扰</a:t>
            </a:r>
            <a:r>
              <a:rPr sz="105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4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7000"/>
              </a:lnSpc>
              <a:spcBef>
                <a:spcPts val="0"/>
              </a:spcBef>
            </a:pPr>
            <a:r>
              <a:rPr sz="1050" spc="50" dirty="0">
                <a:solidFill>
                  <a:srgbClr val="000000"/>
                </a:solidFill>
                <a:latin typeface="微软雅黑" panose="020B0503020204020204" charset="-122"/>
                <a:ea typeface="微软雅黑" panose="020B0503020204020204" charset="-122"/>
                <a:cs typeface="微软雅黑" panose="020B0503020204020204" charset="-122"/>
              </a:rPr>
              <a:t>应用晶闸管时所产生的干扰有以下</a:t>
            </a:r>
            <a:r>
              <a:rPr sz="1050" spc="20" dirty="0">
                <a:solidFill>
                  <a:srgbClr val="000000"/>
                </a:solidFill>
                <a:latin typeface="微软雅黑" panose="020B0503020204020204" charset="-122"/>
                <a:ea typeface="微软雅黑" panose="020B0503020204020204" charset="-122"/>
                <a:cs typeface="微软雅黑" panose="020B0503020204020204" charset="-122"/>
              </a:rPr>
              <a:t>几</a:t>
            </a:r>
            <a:r>
              <a:rPr sz="1050" spc="0" dirty="0">
                <a:solidFill>
                  <a:srgbClr val="000000"/>
                </a:solidFill>
                <a:latin typeface="微软雅黑" panose="020B0503020204020204" charset="-122"/>
                <a:ea typeface="微软雅黑" panose="020B0503020204020204" charset="-122"/>
                <a:cs typeface="微软雅黑" panose="020B0503020204020204" charset="-122"/>
              </a:rPr>
              <a:t>点。</a:t>
            </a:r>
            <a:endParaRPr lang="en-US"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49"/>
          <p:cNvSpPr/>
          <p:nvPr>
            <p:custDataLst>
              <p:tags r:id="rId5"/>
            </p:custDataLst>
          </p:nvPr>
        </p:nvSpPr>
        <p:spPr>
          <a:xfrm>
            <a:off x="-19685" y="129540"/>
            <a:ext cx="9386570" cy="255270"/>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00" spc="20" dirty="0">
              <a:solidFill>
                <a:schemeClr val="dk1"/>
              </a:solidFill>
              <a:latin typeface="微软雅黑" panose="020B0503020204020204" charset="-122"/>
              <a:ea typeface="微软雅黑" panose="020B0503020204020204" charset="-122"/>
              <a:cs typeface="黑体" panose="02010609060101010101" charset="-122"/>
            </a:endParaRPr>
          </a:p>
        </p:txBody>
      </p:sp>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52"/>
          <p:cNvSpPr/>
          <p:nvPr/>
        </p:nvSpPr>
        <p:spPr>
          <a:xfrm>
            <a:off x="86950" y="463492"/>
            <a:ext cx="11703849" cy="2198339"/>
          </a:xfrm>
          <a:prstGeom prst="rect">
            <a:avLst/>
          </a:prstGeom>
        </p:spPr>
        <p:txBody>
          <a:bodyPr vert="horz" wrap="square" lIns="0" tIns="0" rIns="0" bIns="0"/>
          <a:lstStyle/>
          <a:p>
            <a:pPr algn="l" rtl="0" eaLnBrk="0">
              <a:lnSpc>
                <a:spcPct val="81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76860" algn="l" rtl="0" eaLnBrk="0">
              <a:lnSpc>
                <a:spcPct val="122000"/>
              </a:lnSpc>
            </a:pPr>
            <a:r>
              <a:rPr sz="1200" b="1" spc="30" dirty="0">
                <a:solidFill>
                  <a:srgbClr val="000000"/>
                </a:solidFill>
                <a:latin typeface="微软雅黑" panose="020B0503020204020204" charset="-122"/>
                <a:ea typeface="微软雅黑" panose="020B0503020204020204" charset="-122"/>
                <a:cs typeface="微软雅黑" panose="020B0503020204020204" charset="-122"/>
              </a:rPr>
              <a:t>(1)</a:t>
            </a:r>
            <a:r>
              <a:rPr sz="1200" spc="30" dirty="0">
                <a:solidFill>
                  <a:srgbClr val="000000"/>
                </a:solidFill>
                <a:latin typeface="微软雅黑" panose="020B0503020204020204" charset="-122"/>
                <a:ea typeface="微软雅黑" panose="020B0503020204020204" charset="-122"/>
                <a:cs typeface="微软雅黑" panose="020B0503020204020204" charset="-122"/>
              </a:rPr>
              <a:t> 晶闸管整流装置是电源的非线性负载，它使电源电流中含有许多高次谐波，</a:t>
            </a:r>
            <a:r>
              <a:rPr sz="1200" spc="0" dirty="0">
                <a:solidFill>
                  <a:srgbClr val="000000"/>
                </a:solidFill>
                <a:latin typeface="微软雅黑" panose="020B0503020204020204" charset="-122"/>
                <a:ea typeface="微软雅黑" panose="020B0503020204020204" charset="-122"/>
                <a:cs typeface="微软雅黑" panose="020B0503020204020204" charset="-122"/>
              </a:rPr>
              <a:t>使电 </a:t>
            </a:r>
            <a:r>
              <a:rPr sz="1200" spc="20" dirty="0">
                <a:solidFill>
                  <a:srgbClr val="000000"/>
                </a:solidFill>
                <a:latin typeface="微软雅黑" panose="020B0503020204020204" charset="-122"/>
                <a:ea typeface="微软雅黑" panose="020B0503020204020204" charset="-122"/>
                <a:cs typeface="微软雅黑" panose="020B0503020204020204" charset="-122"/>
              </a:rPr>
              <a:t>源的端电压波形产生畸变，影响仪表</a:t>
            </a:r>
            <a:r>
              <a:rPr sz="1200" spc="10" dirty="0">
                <a:solidFill>
                  <a:srgbClr val="000000"/>
                </a:solidFill>
                <a:latin typeface="微软雅黑" panose="020B0503020204020204" charset="-122"/>
                <a:ea typeface="微软雅黑" panose="020B0503020204020204" charset="-122"/>
                <a:cs typeface="微软雅黑" panose="020B0503020204020204" charset="-122"/>
              </a:rPr>
              <a:t>的</a:t>
            </a:r>
            <a:r>
              <a:rPr sz="1200" spc="0" dirty="0">
                <a:solidFill>
                  <a:srgbClr val="000000"/>
                </a:solidFill>
                <a:latin typeface="微软雅黑" panose="020B0503020204020204" charset="-122"/>
                <a:ea typeface="微软雅黑" panose="020B0503020204020204" charset="-122"/>
                <a:cs typeface="微软雅黑" panose="020B0503020204020204" charset="-122"/>
              </a:rPr>
              <a:t>正常工作 。</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20000"/>
              </a:lnSpc>
              <a:spcBef>
                <a:spcPts val="580"/>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(2)</a:t>
            </a:r>
            <a:r>
              <a:rPr sz="1200" spc="30" dirty="0">
                <a:solidFill>
                  <a:srgbClr val="000000"/>
                </a:solidFill>
                <a:latin typeface="微软雅黑" panose="020B0503020204020204" charset="-122"/>
                <a:ea typeface="微软雅黑" panose="020B0503020204020204" charset="-122"/>
                <a:cs typeface="微软雅黑" panose="020B0503020204020204" charset="-122"/>
              </a:rPr>
              <a:t> 采用晶闸管进行相位控制会增加电源电流的无功分量，降低电源电压，使之</a:t>
            </a:r>
            <a:r>
              <a:rPr sz="1200" spc="0" dirty="0">
                <a:solidFill>
                  <a:srgbClr val="000000"/>
                </a:solidFill>
                <a:latin typeface="微软雅黑" panose="020B0503020204020204" charset="-122"/>
                <a:ea typeface="微软雅黑" panose="020B0503020204020204" charset="-122"/>
                <a:cs typeface="微软雅黑" panose="020B0503020204020204" charset="-122"/>
              </a:rPr>
              <a:t>在相 </a:t>
            </a:r>
            <a:r>
              <a:rPr sz="1200" spc="30" dirty="0">
                <a:solidFill>
                  <a:srgbClr val="000000"/>
                </a:solidFill>
                <a:latin typeface="微软雅黑" panose="020B0503020204020204" charset="-122"/>
                <a:ea typeface="微软雅黑" panose="020B0503020204020204" charset="-122"/>
                <a:cs typeface="微软雅黑" panose="020B0503020204020204" charset="-122"/>
              </a:rPr>
              <a:t>位调节时出现电源电压波动</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76860" algn="l" rtl="0" eaLnBrk="0">
              <a:lnSpc>
                <a:spcPct val="148000"/>
              </a:lnSpc>
              <a:spcBef>
                <a:spcPts val="15"/>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(3)</a:t>
            </a:r>
            <a:r>
              <a:rPr sz="1200" spc="30" dirty="0">
                <a:solidFill>
                  <a:srgbClr val="000000"/>
                </a:solidFill>
                <a:latin typeface="微软雅黑" panose="020B0503020204020204" charset="-122"/>
                <a:ea typeface="微软雅黑" panose="020B0503020204020204" charset="-122"/>
                <a:cs typeface="微软雅黑" panose="020B0503020204020204" charset="-122"/>
              </a:rPr>
              <a:t> 晶闸管作为大功率开关元件，在触发导通和关断时电流变化剧烈，使干扰通</a:t>
            </a:r>
            <a:r>
              <a:rPr sz="1200" spc="0" dirty="0">
                <a:solidFill>
                  <a:srgbClr val="000000"/>
                </a:solidFill>
                <a:latin typeface="微软雅黑" panose="020B0503020204020204" charset="-122"/>
                <a:ea typeface="微软雅黑" panose="020B0503020204020204" charset="-122"/>
                <a:cs typeface="微软雅黑" panose="020B0503020204020204" charset="-122"/>
              </a:rPr>
              <a:t>过电 </a:t>
            </a:r>
            <a:r>
              <a:rPr sz="1200" spc="20" dirty="0">
                <a:solidFill>
                  <a:srgbClr val="000000"/>
                </a:solidFill>
                <a:latin typeface="微软雅黑" panose="020B0503020204020204" charset="-122"/>
                <a:ea typeface="微软雅黑" panose="020B0503020204020204" charset="-122"/>
                <a:cs typeface="微软雅黑" panose="020B0503020204020204" charset="-122"/>
              </a:rPr>
              <a:t>源线和空间传播，影响周</a:t>
            </a:r>
            <a:r>
              <a:rPr sz="1200" spc="10" dirty="0">
                <a:solidFill>
                  <a:srgbClr val="000000"/>
                </a:solidFill>
                <a:latin typeface="微软雅黑" panose="020B0503020204020204" charset="-122"/>
                <a:ea typeface="微软雅黑" panose="020B0503020204020204" charset="-122"/>
                <a:cs typeface="微软雅黑" panose="020B0503020204020204" charset="-122"/>
              </a:rPr>
              <a:t>围</a:t>
            </a:r>
            <a:r>
              <a:rPr sz="1200" spc="0" dirty="0">
                <a:solidFill>
                  <a:srgbClr val="000000"/>
                </a:solidFill>
                <a:latin typeface="微软雅黑" panose="020B0503020204020204" charset="-122"/>
                <a:ea typeface="微软雅黑" panose="020B0503020204020204" charset="-122"/>
                <a:cs typeface="微软雅黑" panose="020B0503020204020204" charset="-122"/>
              </a:rPr>
              <a:t>的仪表正常工作 。</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ct val="91000"/>
              </a:lnSpc>
              <a:spcBef>
                <a:spcPts val="600"/>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5)</a:t>
            </a:r>
            <a:r>
              <a:rPr sz="1200" spc="30" dirty="0">
                <a:solidFill>
                  <a:srgbClr val="000000"/>
                </a:solidFill>
                <a:latin typeface="微软雅黑" panose="020B0503020204020204" charset="-122"/>
                <a:ea typeface="微软雅黑" panose="020B0503020204020204" charset="-122"/>
                <a:cs typeface="微软雅黑" panose="020B0503020204020204" charset="-122"/>
              </a:rPr>
              <a:t> 数字电路</a:t>
            </a:r>
            <a:r>
              <a:rPr sz="1200" spc="20" dirty="0">
                <a:solidFill>
                  <a:srgbClr val="000000"/>
                </a:solidFill>
                <a:latin typeface="微软雅黑" panose="020B0503020204020204" charset="-122"/>
                <a:ea typeface="微软雅黑" panose="020B0503020204020204" charset="-122"/>
                <a:cs typeface="微软雅黑" panose="020B0503020204020204" charset="-122"/>
              </a:rPr>
              <a:t>干</a:t>
            </a:r>
            <a:r>
              <a:rPr sz="1200" spc="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46000"/>
              </a:lnSpc>
              <a:spcBef>
                <a:spcPts val="30"/>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数字电路基本上以导通或截止方式运行，工作速率较高，对供电电路会产</a:t>
            </a:r>
            <a:r>
              <a:rPr sz="1200" spc="30" dirty="0">
                <a:solidFill>
                  <a:srgbClr val="000000"/>
                </a:solidFill>
                <a:latin typeface="微软雅黑" panose="020B0503020204020204" charset="-122"/>
                <a:ea typeface="微软雅黑" panose="020B0503020204020204" charset="-122"/>
                <a:cs typeface="微软雅黑" panose="020B0503020204020204" charset="-122"/>
              </a:rPr>
              <a:t>生</a:t>
            </a:r>
            <a:r>
              <a:rPr sz="1200" spc="0" dirty="0">
                <a:solidFill>
                  <a:srgbClr val="000000"/>
                </a:solidFill>
                <a:latin typeface="微软雅黑" panose="020B0503020204020204" charset="-122"/>
                <a:ea typeface="微软雅黑" panose="020B0503020204020204" charset="-122"/>
                <a:cs typeface="微软雅黑" panose="020B0503020204020204" charset="-122"/>
              </a:rPr>
              <a:t>高频浪 </a:t>
            </a:r>
            <a:r>
              <a:rPr sz="1200" spc="40" dirty="0">
                <a:solidFill>
                  <a:srgbClr val="000000"/>
                </a:solidFill>
                <a:latin typeface="微软雅黑" panose="020B0503020204020204" charset="-122"/>
                <a:ea typeface="微软雅黑" panose="020B0503020204020204" charset="-122"/>
                <a:cs typeface="微软雅黑" panose="020B0503020204020204" charset="-122"/>
              </a:rPr>
              <a:t>涌电流，对高速采样与信道切换等高速开关状态电路，会形成较大的干扰，</a:t>
            </a:r>
            <a:r>
              <a:rPr sz="1200" spc="0" dirty="0">
                <a:solidFill>
                  <a:srgbClr val="000000"/>
                </a:solidFill>
                <a:latin typeface="微软雅黑" panose="020B0503020204020204" charset="-122"/>
                <a:ea typeface="微软雅黑" panose="020B0503020204020204" charset="-122"/>
                <a:cs typeface="微软雅黑" panose="020B0503020204020204" charset="-122"/>
              </a:rPr>
              <a:t>甚至导致系 </a:t>
            </a:r>
            <a:r>
              <a:rPr sz="1200" spc="20" dirty="0">
                <a:solidFill>
                  <a:srgbClr val="000000"/>
                </a:solidFill>
                <a:latin typeface="微软雅黑" panose="020B0503020204020204" charset="-122"/>
                <a:ea typeface="微软雅黑" panose="020B0503020204020204" charset="-122"/>
                <a:cs typeface="微软雅黑" panose="020B0503020204020204" charset="-122"/>
              </a:rPr>
              <a:t>统工作不</a:t>
            </a:r>
            <a:r>
              <a:rPr sz="1200" spc="0" dirty="0">
                <a:solidFill>
                  <a:srgbClr val="000000"/>
                </a:solidFill>
                <a:latin typeface="微软雅黑" panose="020B0503020204020204" charset="-122"/>
                <a:ea typeface="微软雅黑" panose="020B0503020204020204" charset="-122"/>
                <a:cs typeface="微软雅黑" panose="020B0503020204020204" charset="-122"/>
              </a:rPr>
              <a:t>正常 。</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3"/>
          <p:cNvPicPr>
            <a:picLocks noChangeAspect="1"/>
          </p:cNvPicPr>
          <p:nvPr/>
        </p:nvPicPr>
        <p:blipFill>
          <a:blip r:embed="rId5"/>
          <a:stretch>
            <a:fillRect/>
          </a:stretch>
        </p:blipFill>
        <p:spPr>
          <a:xfrm>
            <a:off x="2710484" y="3868789"/>
            <a:ext cx="4289793" cy="2502890"/>
          </a:xfrm>
          <a:prstGeom prst="rect">
            <a:avLst/>
          </a:prstGeom>
        </p:spPr>
      </p:pic>
      <p:sp>
        <p:nvSpPr>
          <p:cNvPr id="4" name="textbox 54"/>
          <p:cNvSpPr/>
          <p:nvPr>
            <p:custDataLst>
              <p:tags r:id="rId6"/>
            </p:custDataLst>
          </p:nvPr>
        </p:nvSpPr>
        <p:spPr>
          <a:xfrm>
            <a:off x="10414" y="2882085"/>
            <a:ext cx="11915471" cy="555061"/>
          </a:xfrm>
          <a:prstGeom prst="rect">
            <a:avLst/>
          </a:prstGeom>
        </p:spPr>
        <p:txBody>
          <a:bodyPr vert="horz" wrap="square" lIns="0" tIns="0" rIns="0" bIns="0"/>
          <a:lstStyle/>
          <a:p>
            <a:pPr algn="l" rtl="0" eaLnBrk="0">
              <a:lnSpc>
                <a:spcPct val="7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9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电磁干扰主要是指任何可能引起装置 、设备或系统性能降低的电磁现象 。 它是</a:t>
            </a:r>
            <a:r>
              <a:rPr sz="1200" spc="10" dirty="0">
                <a:solidFill>
                  <a:schemeClr val="dk1"/>
                </a:solidFill>
                <a:latin typeface="微软雅黑" panose="020B0503020204020204" charset="-122"/>
                <a:ea typeface="微软雅黑" panose="020B0503020204020204" charset="-122"/>
                <a:cs typeface="微软雅黑" panose="020B0503020204020204" charset="-122"/>
              </a:rPr>
              <a:t>干</a:t>
            </a:r>
            <a:r>
              <a:rPr sz="1200" spc="0" dirty="0">
                <a:solidFill>
                  <a:schemeClr val="dk1"/>
                </a:solidFill>
                <a:latin typeface="微软雅黑" panose="020B0503020204020204" charset="-122"/>
                <a:ea typeface="微软雅黑" panose="020B0503020204020204" charset="-122"/>
                <a:cs typeface="微软雅黑" panose="020B0503020204020204" charset="-122"/>
              </a:rPr>
              <a:t>扰 </a:t>
            </a:r>
            <a:r>
              <a:rPr sz="1200" spc="50" dirty="0">
                <a:solidFill>
                  <a:schemeClr val="dk1"/>
                </a:solidFill>
                <a:latin typeface="微软雅黑" panose="020B0503020204020204" charset="-122"/>
                <a:ea typeface="微软雅黑" panose="020B0503020204020204" charset="-122"/>
                <a:cs typeface="微软雅黑" panose="020B0503020204020204" charset="-122"/>
              </a:rPr>
              <a:t>电缆信号并降低信号完好性的电子噪声，通常是由电磁辐射发生源</a:t>
            </a:r>
            <a:r>
              <a:rPr sz="1200" b="1" spc="50" dirty="0">
                <a:solidFill>
                  <a:schemeClr val="dk1"/>
                </a:solidFill>
                <a:latin typeface="微软雅黑" panose="020B0503020204020204" charset="-122"/>
                <a:ea typeface="微软雅黑" panose="020B0503020204020204" charset="-122"/>
                <a:cs typeface="微软雅黑" panose="020B0503020204020204" charset="-122"/>
              </a:rPr>
              <a:t>(</a:t>
            </a:r>
            <a:r>
              <a:rPr sz="1200" spc="50" dirty="0">
                <a:solidFill>
                  <a:schemeClr val="dk1"/>
                </a:solidFill>
                <a:latin typeface="微软雅黑" panose="020B0503020204020204" charset="-122"/>
                <a:ea typeface="微软雅黑" panose="020B0503020204020204" charset="-122"/>
                <a:cs typeface="微软雅黑" panose="020B0503020204020204" charset="-122"/>
              </a:rPr>
              <a:t> 如马达和机器</a:t>
            </a:r>
            <a:r>
              <a:rPr sz="1200" b="1" spc="5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产生 </a:t>
            </a:r>
            <a:r>
              <a:rPr sz="1200" spc="-30" dirty="0">
                <a:solidFill>
                  <a:schemeClr val="dk1"/>
                </a:solidFill>
                <a:latin typeface="微软雅黑" panose="020B0503020204020204" charset="-122"/>
                <a:ea typeface="微软雅黑" panose="020B0503020204020204" charset="-122"/>
                <a:cs typeface="微软雅黑" panose="020B0503020204020204" charset="-122"/>
              </a:rPr>
              <a:t>的 。 常见的电磁干扰如图 </a:t>
            </a:r>
            <a:r>
              <a:rPr sz="1200" b="1" spc="-30" dirty="0">
                <a:solidFill>
                  <a:schemeClr val="dk1"/>
                </a:solidFill>
                <a:latin typeface="微软雅黑" panose="020B0503020204020204" charset="-122"/>
                <a:ea typeface="微软雅黑" panose="020B0503020204020204" charset="-122"/>
                <a:cs typeface="微软雅黑" panose="020B0503020204020204" charset="-122"/>
              </a:rPr>
              <a:t>11</a:t>
            </a:r>
            <a:r>
              <a:rPr sz="1200"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30" dirty="0">
                <a:solidFill>
                  <a:schemeClr val="dk1"/>
                </a:solidFill>
                <a:latin typeface="微软雅黑" panose="020B0503020204020204" charset="-122"/>
                <a:ea typeface="微软雅黑" panose="020B0503020204020204" charset="-122"/>
                <a:cs typeface="微软雅黑" panose="020B0503020204020204" charset="-122"/>
              </a:rPr>
              <a:t>4</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spc="-10" dirty="0">
                <a:solidFill>
                  <a:schemeClr val="dk1"/>
                </a:solidFill>
                <a:latin typeface="微软雅黑" panose="020B0503020204020204" charset="-122"/>
                <a:ea typeface="微软雅黑" panose="020B0503020204020204" charset="-122"/>
                <a:cs typeface="微软雅黑" panose="020B0503020204020204" charset="-122"/>
              </a:rPr>
              <a:t>所</a:t>
            </a:r>
            <a:r>
              <a:rPr sz="1200" spc="0" dirty="0">
                <a:solidFill>
                  <a:schemeClr val="dk1"/>
                </a:solidFill>
                <a:latin typeface="微软雅黑" panose="020B0503020204020204" charset="-122"/>
                <a:ea typeface="微软雅黑" panose="020B0503020204020204" charset="-122"/>
                <a:cs typeface="微软雅黑" panose="020B0503020204020204" charset="-122"/>
              </a:rPr>
              <a:t>示 。</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55"/>
          <p:cNvPicPr>
            <a:picLocks noChangeAspect="1"/>
          </p:cNvPicPr>
          <p:nvPr/>
        </p:nvPicPr>
        <p:blipFill>
          <a:blip r:embed="rId7"/>
          <a:stretch>
            <a:fillRect/>
          </a:stretch>
        </p:blipFill>
        <p:spPr>
          <a:xfrm>
            <a:off x="101600" y="2094230"/>
            <a:ext cx="6083935" cy="339090"/>
          </a:xfrm>
          <a:prstGeom prst="rect">
            <a:avLst/>
          </a:prstGeom>
        </p:spPr>
      </p:pic>
      <p:sp>
        <p:nvSpPr>
          <p:cNvPr id="7" name="textbox 56"/>
          <p:cNvSpPr/>
          <p:nvPr>
            <p:custDataLst>
              <p:tags r:id="rId8"/>
            </p:custDataLst>
          </p:nvPr>
        </p:nvSpPr>
        <p:spPr>
          <a:xfrm>
            <a:off x="86995" y="2079625"/>
            <a:ext cx="6114415" cy="393700"/>
          </a:xfrm>
          <a:prstGeom prst="rect">
            <a:avLst/>
          </a:prstGeom>
        </p:spPr>
        <p:txBody>
          <a:bodyPr vert="horz" wrap="square" lIns="0" tIns="0" rIns="0" bIns="0"/>
          <a:lstStyle/>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pPr>
            <a:r>
              <a:rPr sz="1300" b="1" spc="60" dirty="0">
                <a:solidFill>
                  <a:schemeClr val="dk1"/>
                </a:solidFill>
                <a:latin typeface="微软雅黑" panose="020B0503020204020204" charset="-122"/>
                <a:ea typeface="微软雅黑" panose="020B0503020204020204" charset="-122"/>
                <a:cs typeface="微软雅黑" panose="020B0503020204020204" charset="-122"/>
              </a:rPr>
              <a:t>11</a:t>
            </a:r>
            <a:r>
              <a:rPr sz="1300" spc="60" dirty="0">
                <a:solidFill>
                  <a:schemeClr val="dk1"/>
                </a:solidFill>
                <a:latin typeface="微软雅黑" panose="020B0503020204020204" charset="-122"/>
                <a:ea typeface="微软雅黑" panose="020B0503020204020204" charset="-122"/>
                <a:cs typeface="微软雅黑" panose="020B0503020204020204" charset="-122"/>
              </a:rPr>
              <a:t> </a:t>
            </a:r>
            <a:r>
              <a:rPr sz="1300" b="1" spc="60" dirty="0">
                <a:solidFill>
                  <a:schemeClr val="dk1"/>
                </a:solidFill>
                <a:latin typeface="微软雅黑" panose="020B0503020204020204" charset="-122"/>
                <a:ea typeface="微软雅黑" panose="020B0503020204020204" charset="-122"/>
                <a:cs typeface="微软雅黑" panose="020B0503020204020204" charset="-122"/>
              </a:rPr>
              <a:t>.</a:t>
            </a:r>
            <a:r>
              <a:rPr sz="1300" spc="60" dirty="0">
                <a:solidFill>
                  <a:schemeClr val="dk1"/>
                </a:solidFill>
                <a:latin typeface="微软雅黑" panose="020B0503020204020204" charset="-122"/>
                <a:ea typeface="微软雅黑" panose="020B0503020204020204" charset="-122"/>
                <a:cs typeface="微软雅黑" panose="020B0503020204020204" charset="-122"/>
              </a:rPr>
              <a:t> </a:t>
            </a:r>
            <a:r>
              <a:rPr sz="1300" b="1" spc="60" dirty="0">
                <a:solidFill>
                  <a:schemeClr val="dk1"/>
                </a:solidFill>
                <a:latin typeface="微软雅黑" panose="020B0503020204020204" charset="-122"/>
                <a:ea typeface="微软雅黑" panose="020B0503020204020204" charset="-122"/>
                <a:cs typeface="微软雅黑" panose="020B0503020204020204" charset="-122"/>
              </a:rPr>
              <a:t>2</a:t>
            </a:r>
            <a:r>
              <a:rPr sz="1300" spc="60" dirty="0">
                <a:solidFill>
                  <a:schemeClr val="dk1"/>
                </a:solidFill>
                <a:latin typeface="微软雅黑" panose="020B0503020204020204" charset="-122"/>
                <a:ea typeface="微软雅黑" panose="020B0503020204020204" charset="-122"/>
                <a:cs typeface="微软雅黑" panose="020B0503020204020204" charset="-122"/>
              </a:rPr>
              <a:t>    电磁干</a:t>
            </a:r>
            <a:r>
              <a:rPr sz="1300" spc="50" dirty="0">
                <a:solidFill>
                  <a:schemeClr val="dk1"/>
                </a:solidFill>
                <a:latin typeface="微软雅黑" panose="020B0503020204020204" charset="-122"/>
                <a:ea typeface="微软雅黑" panose="020B0503020204020204" charset="-122"/>
                <a:cs typeface="微软雅黑" panose="020B0503020204020204" charset="-122"/>
              </a:rPr>
              <a:t>扰</a:t>
            </a:r>
            <a:r>
              <a:rPr sz="1300" spc="0" dirty="0">
                <a:solidFill>
                  <a:schemeClr val="dk1"/>
                </a:solidFill>
                <a:latin typeface="微软雅黑" panose="020B0503020204020204" charset="-122"/>
                <a:ea typeface="微软雅黑" panose="020B0503020204020204" charset="-122"/>
                <a:cs typeface="微软雅黑" panose="020B0503020204020204" charset="-122"/>
              </a:rPr>
              <a:t>概述</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59"/>
          <p:cNvSpPr/>
          <p:nvPr>
            <p:custDataLst>
              <p:tags r:id="rId9"/>
            </p:custDataLst>
          </p:nvPr>
        </p:nvSpPr>
        <p:spPr>
          <a:xfrm>
            <a:off x="86950" y="2509001"/>
            <a:ext cx="2503850" cy="289694"/>
          </a:xfrm>
          <a:prstGeom prst="rect">
            <a:avLst/>
          </a:prstGeom>
        </p:spPr>
        <p:txBody>
          <a:bodyPr vert="horz" wrap="square" lIns="0" tIns="0" rIns="0" bIns="0"/>
          <a:lstStyle/>
          <a:p>
            <a:pPr algn="l" rtl="0" eaLnBrk="0">
              <a:lnSpc>
                <a:spcPct val="82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400" b="1" spc="-20" dirty="0">
                <a:solidFill>
                  <a:schemeClr val="dk1"/>
                </a:solidFill>
                <a:latin typeface="微软雅黑" panose="020B0503020204020204" charset="-122"/>
                <a:ea typeface="微软雅黑" panose="020B0503020204020204" charset="-122"/>
                <a:cs typeface="微软雅黑" panose="020B0503020204020204" charset="-122"/>
              </a:rPr>
              <a:t>11</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2</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dirty="0">
                <a:solidFill>
                  <a:schemeClr val="dk1"/>
                </a:solidFill>
                <a:latin typeface="微软雅黑" panose="020B0503020204020204" charset="-122"/>
                <a:ea typeface="微软雅黑" panose="020B0503020204020204" charset="-122"/>
                <a:cs typeface="微软雅黑" panose="020B0503020204020204" charset="-122"/>
              </a:rPr>
              <a:t>1</a:t>
            </a:r>
            <a:r>
              <a:rPr sz="1400" spc="-20" dirty="0">
                <a:solidFill>
                  <a:schemeClr val="dk1"/>
                </a:solidFill>
                <a:latin typeface="微软雅黑" panose="020B0503020204020204" charset="-122"/>
                <a:ea typeface="微软雅黑" panose="020B0503020204020204" charset="-122"/>
                <a:cs typeface="微软雅黑" panose="020B0503020204020204" charset="-122"/>
              </a:rPr>
              <a:t>     电</a:t>
            </a:r>
            <a:r>
              <a:rPr sz="1400" spc="-10" dirty="0">
                <a:solidFill>
                  <a:schemeClr val="dk1"/>
                </a:solidFill>
                <a:latin typeface="微软雅黑" panose="020B0503020204020204" charset="-122"/>
                <a:ea typeface="微软雅黑" panose="020B0503020204020204" charset="-122"/>
                <a:cs typeface="微软雅黑" panose="020B0503020204020204" charset="-122"/>
              </a:rPr>
              <a:t>磁</a:t>
            </a:r>
            <a:r>
              <a:rPr sz="1400" spc="0" dirty="0">
                <a:solidFill>
                  <a:schemeClr val="dk1"/>
                </a:solidFill>
                <a:latin typeface="微软雅黑" panose="020B0503020204020204" charset="-122"/>
                <a:ea typeface="微软雅黑" panose="020B0503020204020204" charset="-122"/>
                <a:cs typeface="微软雅黑" panose="020B0503020204020204" charset="-122"/>
              </a:rPr>
              <a:t>干扰的概念</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60"/>
          <p:cNvSpPr/>
          <p:nvPr>
            <p:custDataLst>
              <p:tags r:id="rId10"/>
            </p:custDataLst>
          </p:nvPr>
        </p:nvSpPr>
        <p:spPr>
          <a:xfrm>
            <a:off x="3937834" y="6553355"/>
            <a:ext cx="131191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11</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4</a:t>
            </a:r>
            <a:r>
              <a:rPr sz="800" spc="20" dirty="0">
                <a:solidFill>
                  <a:schemeClr val="dk1"/>
                </a:solidFill>
                <a:latin typeface="微软雅黑" panose="020B0503020204020204" charset="-122"/>
                <a:ea typeface="微软雅黑" panose="020B0503020204020204" charset="-122"/>
                <a:cs typeface="微软雅黑" panose="020B0503020204020204" charset="-122"/>
              </a:rPr>
              <a:t>    常见的电磁</a:t>
            </a:r>
            <a:r>
              <a:rPr sz="800" spc="0" dirty="0">
                <a:solidFill>
                  <a:schemeClr val="dk1"/>
                </a:solidFill>
                <a:latin typeface="微软雅黑" panose="020B0503020204020204" charset="-122"/>
                <a:ea typeface="微软雅黑" panose="020B0503020204020204" charset="-122"/>
                <a:cs typeface="微软雅黑" panose="020B0503020204020204" charset="-122"/>
              </a:rPr>
              <a:t>干扰</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11"/>
            </p:custDataLst>
          </p:nvPr>
        </p:nvSpPr>
        <p:spPr>
          <a:xfrm>
            <a:off x="0" y="4039"/>
            <a:ext cx="4120643" cy="320675"/>
          </a:xfrm>
          <a:prstGeom prst="rect">
            <a:avLst/>
          </a:prstGeom>
          <a:noFill/>
        </p:spPr>
        <p:txBody>
          <a:bodyPr wrap="square">
            <a:spAutoFit/>
          </a:bodyPr>
          <a:lstStyle/>
          <a:p>
            <a:pPr algn="l" rtl="0" eaLnBrk="0">
              <a:lnSpc>
                <a:spcPct val="86000"/>
              </a:lnSpc>
            </a:pPr>
            <a:endParaRPr lang="zh-CN"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第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抑</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制技术</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11" name="textbox 64"/>
          <p:cNvSpPr/>
          <p:nvPr/>
        </p:nvSpPr>
        <p:spPr>
          <a:xfrm>
            <a:off x="36330" y="5119371"/>
            <a:ext cx="12155670" cy="1738629"/>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305"/>
              </a:lnSpc>
            </a:pPr>
            <a:r>
              <a:rPr sz="1100" b="1" spc="10" dirty="0">
                <a:solidFill>
                  <a:srgbClr val="000000"/>
                </a:solidFill>
                <a:latin typeface="微软雅黑" panose="020B0503020204020204" charset="-122"/>
                <a:ea typeface="微软雅黑" panose="020B0503020204020204" charset="-122"/>
                <a:cs typeface="微软雅黑" panose="020B0503020204020204" charset="-122"/>
              </a:rPr>
              <a:t>1</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spc="10" dirty="0">
                <a:solidFill>
                  <a:srgbClr val="000000"/>
                </a:solidFill>
                <a:latin typeface="微软雅黑" panose="020B0503020204020204" charset="-122"/>
                <a:ea typeface="微软雅黑" panose="020B0503020204020204" charset="-122"/>
                <a:cs typeface="微软雅黑" panose="020B0503020204020204" charset="-122"/>
              </a:rPr>
              <a:t>  产生电磁干</a:t>
            </a:r>
            <a:r>
              <a:rPr sz="1100" spc="0" dirty="0">
                <a:solidFill>
                  <a:srgbClr val="000000"/>
                </a:solidFill>
                <a:latin typeface="微软雅黑" panose="020B0503020204020204" charset="-122"/>
                <a:ea typeface="微软雅黑" panose="020B0503020204020204" charset="-122"/>
                <a:cs typeface="微软雅黑" panose="020B0503020204020204" charset="-122"/>
              </a:rPr>
              <a:t>扰的三要素</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4000"/>
              </a:lnSpc>
              <a:spcBef>
                <a:spcPts val="49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产生电磁干扰的三要素包括电磁干扰源 、接收载体 、电磁</a:t>
            </a:r>
            <a:r>
              <a:rPr sz="1100" spc="20" dirty="0">
                <a:solidFill>
                  <a:srgbClr val="000000"/>
                </a:solidFill>
                <a:latin typeface="微软雅黑" panose="020B0503020204020204" charset="-122"/>
                <a:ea typeface="微软雅黑" panose="020B0503020204020204" charset="-122"/>
                <a:cs typeface="微软雅黑" panose="020B0503020204020204" charset="-122"/>
              </a:rPr>
              <a:t>干</a:t>
            </a:r>
            <a:r>
              <a:rPr sz="1100" spc="0" dirty="0">
                <a:solidFill>
                  <a:srgbClr val="000000"/>
                </a:solidFill>
                <a:latin typeface="微软雅黑" panose="020B0503020204020204" charset="-122"/>
                <a:ea typeface="微软雅黑" panose="020B0503020204020204" charset="-122"/>
                <a:cs typeface="微软雅黑" panose="020B0503020204020204" charset="-122"/>
              </a:rPr>
              <a:t>扰信号耦合的通道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6000"/>
              </a:lnSpc>
              <a:spcBef>
                <a:spcPts val="1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产生电磁干扰信号的设备称为电磁干扰源，变压器 、继电器 、微波设备 、电动</a:t>
            </a:r>
            <a:r>
              <a:rPr sz="1100" spc="10" dirty="0">
                <a:solidFill>
                  <a:srgbClr val="000000"/>
                </a:solidFill>
                <a:latin typeface="微软雅黑" panose="020B0503020204020204" charset="-122"/>
                <a:ea typeface="微软雅黑" panose="020B0503020204020204" charset="-122"/>
                <a:cs typeface="微软雅黑" panose="020B0503020204020204" charset="-122"/>
              </a:rPr>
              <a:t>机</a:t>
            </a:r>
            <a:r>
              <a:rPr sz="1100" spc="0" dirty="0">
                <a:solidFill>
                  <a:srgbClr val="000000"/>
                </a:solidFill>
                <a:latin typeface="微软雅黑" panose="020B0503020204020204" charset="-122"/>
                <a:ea typeface="微软雅黑" panose="020B0503020204020204" charset="-122"/>
                <a:cs typeface="微软雅黑" panose="020B0503020204020204" charset="-122"/>
              </a:rPr>
              <a:t> 、 </a:t>
            </a:r>
            <a:r>
              <a:rPr sz="1100" spc="40" dirty="0">
                <a:solidFill>
                  <a:srgbClr val="000000"/>
                </a:solidFill>
                <a:latin typeface="微软雅黑" panose="020B0503020204020204" charset="-122"/>
                <a:ea typeface="微软雅黑" panose="020B0503020204020204" charset="-122"/>
                <a:cs typeface="微软雅黑" panose="020B0503020204020204" charset="-122"/>
              </a:rPr>
              <a:t>无绳电话和高压电线等都可以产生电磁干扰信</a:t>
            </a:r>
            <a:r>
              <a:rPr sz="1100" spc="10" dirty="0">
                <a:solidFill>
                  <a:srgbClr val="000000"/>
                </a:solidFill>
                <a:latin typeface="微软雅黑" panose="020B0503020204020204" charset="-122"/>
                <a:ea typeface="微软雅黑" panose="020B0503020204020204" charset="-122"/>
                <a:cs typeface="微软雅黑" panose="020B0503020204020204" charset="-122"/>
              </a:rPr>
              <a:t>号</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6000"/>
              </a:lnSpc>
              <a:spcBef>
                <a:spcPts val="3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对电磁干扰敏感的仪器设备称为接收载体 。 电磁干扰源产生干扰时，往往</a:t>
            </a:r>
            <a:r>
              <a:rPr sz="1100" spc="40" dirty="0">
                <a:solidFill>
                  <a:srgbClr val="000000"/>
                </a:solidFill>
                <a:latin typeface="微软雅黑" panose="020B0503020204020204" charset="-122"/>
                <a:ea typeface="微软雅黑" panose="020B0503020204020204" charset="-122"/>
                <a:cs typeface="微软雅黑" panose="020B0503020204020204" charset="-122"/>
              </a:rPr>
              <a:t>是</a:t>
            </a:r>
            <a:r>
              <a:rPr sz="1100" spc="0" dirty="0">
                <a:solidFill>
                  <a:srgbClr val="000000"/>
                </a:solidFill>
                <a:latin typeface="微软雅黑" panose="020B0503020204020204" charset="-122"/>
                <a:ea typeface="微软雅黑" panose="020B0503020204020204" charset="-122"/>
                <a:cs typeface="微软雅黑" panose="020B0503020204020204" charset="-122"/>
              </a:rPr>
              <a:t>接收载  </a:t>
            </a:r>
            <a:r>
              <a:rPr sz="1100" spc="50" dirty="0">
                <a:solidFill>
                  <a:srgbClr val="000000"/>
                </a:solidFill>
                <a:latin typeface="微软雅黑" panose="020B0503020204020204" charset="-122"/>
                <a:ea typeface="微软雅黑" panose="020B0503020204020204" charset="-122"/>
                <a:cs typeface="微软雅黑" panose="020B0503020204020204" charset="-122"/>
              </a:rPr>
              <a:t>体的某个环节吸收了干扰信号，该干扰信号转化为系统的电气参数，进而对系</a:t>
            </a:r>
            <a:r>
              <a:rPr sz="1100" spc="30" dirty="0">
                <a:solidFill>
                  <a:srgbClr val="000000"/>
                </a:solidFill>
                <a:latin typeface="微软雅黑" panose="020B0503020204020204" charset="-122"/>
                <a:ea typeface="微软雅黑" panose="020B0503020204020204" charset="-122"/>
                <a:cs typeface="微软雅黑" panose="020B0503020204020204" charset="-122"/>
              </a:rPr>
              <a:t>统</a:t>
            </a:r>
            <a:r>
              <a:rPr sz="1100" spc="0" dirty="0">
                <a:solidFill>
                  <a:srgbClr val="000000"/>
                </a:solidFill>
                <a:latin typeface="微软雅黑" panose="020B0503020204020204" charset="-122"/>
                <a:ea typeface="微软雅黑" panose="020B0503020204020204" charset="-122"/>
                <a:cs typeface="微软雅黑" panose="020B0503020204020204" charset="-122"/>
              </a:rPr>
              <a:t>的工作  </a:t>
            </a:r>
            <a:r>
              <a:rPr sz="1100" spc="30" dirty="0">
                <a:solidFill>
                  <a:srgbClr val="000000"/>
                </a:solidFill>
                <a:latin typeface="微软雅黑" panose="020B0503020204020204" charset="-122"/>
                <a:ea typeface="微软雅黑" panose="020B0503020204020204" charset="-122"/>
                <a:cs typeface="微软雅黑" panose="020B0503020204020204" charset="-122"/>
              </a:rPr>
              <a:t>状况造成了一定的影</a:t>
            </a:r>
            <a:r>
              <a:rPr sz="1100" spc="10" dirty="0">
                <a:solidFill>
                  <a:srgbClr val="000000"/>
                </a:solidFill>
                <a:latin typeface="微软雅黑" panose="020B0503020204020204" charset="-122"/>
                <a:ea typeface="微软雅黑" panose="020B0503020204020204" charset="-122"/>
                <a:cs typeface="微软雅黑" panose="020B0503020204020204" charset="-122"/>
              </a:rPr>
              <a:t>响</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ct val="93000"/>
              </a:lnSpc>
              <a:spcBef>
                <a:spcPts val="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电磁干扰信号耦合的通道是指干扰信号的传</a:t>
            </a:r>
            <a:r>
              <a:rPr sz="1100" spc="0" dirty="0">
                <a:solidFill>
                  <a:srgbClr val="000000"/>
                </a:solidFill>
                <a:latin typeface="微软雅黑" panose="020B0503020204020204" charset="-122"/>
                <a:ea typeface="微软雅黑" panose="020B0503020204020204" charset="-122"/>
                <a:cs typeface="微软雅黑" panose="020B0503020204020204" charset="-122"/>
              </a:rPr>
              <a:t>播路径 。</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2" name="textbox 65"/>
          <p:cNvSpPr/>
          <p:nvPr>
            <p:custDataLst>
              <p:tags r:id="rId5"/>
            </p:custDataLst>
          </p:nvPr>
        </p:nvSpPr>
        <p:spPr>
          <a:xfrm>
            <a:off x="79776" y="3665566"/>
            <a:ext cx="11777319" cy="1074957"/>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29000"/>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按信号的功能分类可分为功能性电磁干扰和非功能性电磁干扰两种 。 功能性电磁</a:t>
            </a:r>
            <a:r>
              <a:rPr sz="1100" spc="40" dirty="0">
                <a:solidFill>
                  <a:schemeClr val="dk1"/>
                </a:solidFill>
                <a:latin typeface="微软雅黑" panose="020B0503020204020204" charset="-122"/>
                <a:ea typeface="微软雅黑" panose="020B0503020204020204" charset="-122"/>
                <a:cs typeface="微软雅黑" panose="020B0503020204020204" charset="-122"/>
              </a:rPr>
              <a:t>干</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60" dirty="0">
                <a:solidFill>
                  <a:schemeClr val="dk1"/>
                </a:solidFill>
                <a:latin typeface="微软雅黑" panose="020B0503020204020204" charset="-122"/>
                <a:ea typeface="微软雅黑" panose="020B0503020204020204" charset="-122"/>
                <a:cs typeface="微软雅黑" panose="020B0503020204020204" charset="-122"/>
              </a:rPr>
              <a:t>扰是指设备正常工作时产生的信号对其他设备的干扰 。 非功能性电磁干扰是指无用的</a:t>
            </a:r>
            <a:r>
              <a:rPr sz="1100" spc="10" dirty="0">
                <a:solidFill>
                  <a:schemeClr val="dk1"/>
                </a:solidFill>
                <a:latin typeface="微软雅黑" panose="020B0503020204020204" charset="-122"/>
                <a:ea typeface="微软雅黑" panose="020B0503020204020204" charset="-122"/>
                <a:cs typeface="微软雅黑" panose="020B0503020204020204" charset="-122"/>
              </a:rPr>
              <a:t>电</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20" dirty="0">
                <a:solidFill>
                  <a:schemeClr val="dk1"/>
                </a:solidFill>
                <a:latin typeface="微软雅黑" panose="020B0503020204020204" charset="-122"/>
                <a:ea typeface="微软雅黑" panose="020B0503020204020204" charset="-122"/>
                <a:cs typeface="微软雅黑" panose="020B0503020204020204" charset="-122"/>
              </a:rPr>
              <a:t>磁泄漏产生的干扰 </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ct val="92000"/>
              </a:lnSpc>
              <a:spcBef>
                <a:spcPts val="655"/>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按场的性质可分为电场干扰和磁场</a:t>
            </a:r>
            <a:r>
              <a:rPr sz="1100" spc="20" dirty="0">
                <a:solidFill>
                  <a:schemeClr val="dk1"/>
                </a:solidFill>
                <a:latin typeface="微软雅黑" panose="020B0503020204020204" charset="-122"/>
                <a:ea typeface="微软雅黑" panose="020B0503020204020204" charset="-122"/>
                <a:cs typeface="微软雅黑" panose="020B0503020204020204" charset="-122"/>
              </a:rPr>
              <a:t>干</a:t>
            </a:r>
            <a:r>
              <a:rPr sz="1100" spc="0" dirty="0">
                <a:solidFill>
                  <a:schemeClr val="dk1"/>
                </a:solidFill>
                <a:latin typeface="微软雅黑" panose="020B0503020204020204" charset="-122"/>
                <a:ea typeface="微软雅黑" panose="020B0503020204020204" charset="-122"/>
                <a:cs typeface="微软雅黑" panose="020B0503020204020204" charset="-122"/>
              </a:rPr>
              <a:t>扰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ct val="93000"/>
              </a:lnSpc>
              <a:spcBef>
                <a:spcPts val="645"/>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按电磁干扰的特性分类可分为频率干扰 、波形干扰 、带宽干</a:t>
            </a:r>
            <a:r>
              <a:rPr sz="1100" spc="0" dirty="0">
                <a:solidFill>
                  <a:schemeClr val="dk1"/>
                </a:solidFill>
                <a:latin typeface="微软雅黑" panose="020B0503020204020204" charset="-122"/>
                <a:ea typeface="微软雅黑" panose="020B0503020204020204" charset="-122"/>
                <a:cs typeface="微软雅黑" panose="020B0503020204020204" charset="-122"/>
              </a:rPr>
              <a:t>扰和周期干扰四种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5400" algn="l" rtl="0" eaLnBrk="0">
              <a:lnSpc>
                <a:spcPct val="91000"/>
              </a:lnSpc>
              <a:spcBef>
                <a:spcPts val="0"/>
              </a:spcBef>
            </a:pP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b="1" spc="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2</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3</a:t>
            </a:r>
            <a:r>
              <a:rPr sz="1200" spc="0" dirty="0">
                <a:solidFill>
                  <a:schemeClr val="dk1"/>
                </a:solidFill>
                <a:latin typeface="微软雅黑" panose="020B0503020204020204" charset="-122"/>
                <a:ea typeface="微软雅黑" panose="020B0503020204020204" charset="-122"/>
                <a:cs typeface="微软雅黑" panose="020B0503020204020204" charset="-122"/>
              </a:rPr>
              <a:t>    电磁干扰的产生</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66"/>
          <p:cNvSpPr/>
          <p:nvPr>
            <p:custDataLst>
              <p:tags r:id="rId6"/>
            </p:custDataLst>
          </p:nvPr>
        </p:nvSpPr>
        <p:spPr>
          <a:xfrm>
            <a:off x="8656" y="772733"/>
            <a:ext cx="11998437" cy="861157"/>
          </a:xfrm>
          <a:prstGeom prst="rect">
            <a:avLst/>
          </a:prstGeom>
        </p:spPr>
        <p:txBody>
          <a:bodyPr vert="horz" wrap="square" lIns="0" tIns="0" rIns="0" bIns="0"/>
          <a:lstStyle/>
          <a:p>
            <a:pPr algn="l" rtl="0" eaLnBrk="0">
              <a:lnSpc>
                <a:spcPct val="8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4130" indent="255270" algn="l" rtl="0" eaLnBrk="0">
              <a:lnSpc>
                <a:spcPct val="122000"/>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按电磁传播途径分类可分为传导干扰和辐射干扰两种 。 传导干扰是指通过电路耦</a:t>
            </a:r>
            <a:r>
              <a:rPr sz="1100" spc="40" dirty="0">
                <a:solidFill>
                  <a:schemeClr val="dk1"/>
                </a:solidFill>
                <a:latin typeface="微软雅黑" panose="020B0503020204020204" charset="-122"/>
                <a:ea typeface="微软雅黑" panose="020B0503020204020204" charset="-122"/>
                <a:cs typeface="微软雅黑" panose="020B0503020204020204" charset="-122"/>
              </a:rPr>
              <a:t>合</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10" dirty="0">
                <a:solidFill>
                  <a:schemeClr val="dk1"/>
                </a:solidFill>
                <a:latin typeface="微软雅黑" panose="020B0503020204020204" charset="-122"/>
                <a:ea typeface="微软雅黑" panose="020B0503020204020204" charset="-122"/>
                <a:cs typeface="微软雅黑" panose="020B0503020204020204" charset="-122"/>
              </a:rPr>
              <a:t>的干扰 。 例</a:t>
            </a:r>
            <a:r>
              <a:rPr sz="1100" spc="0" dirty="0">
                <a:solidFill>
                  <a:schemeClr val="dk1"/>
                </a:solidFill>
                <a:latin typeface="微软雅黑" panose="020B0503020204020204" charset="-122"/>
                <a:ea typeface="微软雅黑" panose="020B0503020204020204" charset="-122"/>
                <a:cs typeface="微软雅黑" panose="020B0503020204020204" charset="-122"/>
              </a:rPr>
              <a:t>如，导线传输 、电容耦合和电感耦合 。 辐射干扰是指通过空间传输的干扰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6000"/>
              </a:lnSpc>
              <a:spcBef>
                <a:spcPts val="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按电磁干扰的来源分类可分为自然界干扰和人为干扰两种 。 自然界干扰包括地球</a:t>
            </a:r>
            <a:r>
              <a:rPr sz="1100" spc="40" dirty="0">
                <a:solidFill>
                  <a:schemeClr val="dk1"/>
                </a:solidFill>
                <a:latin typeface="微软雅黑" panose="020B0503020204020204" charset="-122"/>
                <a:ea typeface="微软雅黑" panose="020B0503020204020204" charset="-122"/>
                <a:cs typeface="微软雅黑" panose="020B0503020204020204" charset="-122"/>
              </a:rPr>
              <a:t>外</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20" dirty="0">
                <a:solidFill>
                  <a:schemeClr val="dk1"/>
                </a:solidFill>
                <a:latin typeface="微软雅黑" panose="020B0503020204020204" charset="-122"/>
                <a:ea typeface="微软雅黑" panose="020B0503020204020204" charset="-122"/>
                <a:cs typeface="微软雅黑" panose="020B0503020204020204" charset="-122"/>
              </a:rPr>
              <a:t>层空间的宇宙射电噪声 、太阳耀斑辐射噪声以及大气层的天电噪声，图 </a:t>
            </a:r>
            <a:r>
              <a:rPr sz="1100" b="1" spc="20" dirty="0">
                <a:solidFill>
                  <a:schemeClr val="dk1"/>
                </a:solidFill>
                <a:latin typeface="微软雅黑" panose="020B0503020204020204" charset="-122"/>
                <a:ea typeface="微软雅黑" panose="020B0503020204020204" charset="-122"/>
                <a:cs typeface="微软雅黑" panose="020B0503020204020204" charset="-122"/>
              </a:rPr>
              <a:t>11</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5</a:t>
            </a:r>
            <a:r>
              <a:rPr sz="1100" spc="20" dirty="0">
                <a:solidFill>
                  <a:schemeClr val="dk1"/>
                </a:solidFill>
                <a:latin typeface="微软雅黑" panose="020B0503020204020204" charset="-122"/>
                <a:ea typeface="微软雅黑" panose="020B0503020204020204" charset="-122"/>
                <a:cs typeface="微软雅黑" panose="020B0503020204020204" charset="-122"/>
              </a:rPr>
              <a:t> 所</a:t>
            </a:r>
            <a:r>
              <a:rPr sz="1100" spc="0" dirty="0">
                <a:solidFill>
                  <a:schemeClr val="dk1"/>
                </a:solidFill>
                <a:latin typeface="微软雅黑" panose="020B0503020204020204" charset="-122"/>
                <a:ea typeface="微软雅黑" panose="020B0503020204020204" charset="-122"/>
                <a:cs typeface="微软雅黑" panose="020B0503020204020204" charset="-122"/>
              </a:rPr>
              <a:t>示为闪电 </a:t>
            </a:r>
            <a:r>
              <a:rPr sz="1100" spc="50" dirty="0">
                <a:solidFill>
                  <a:schemeClr val="dk1"/>
                </a:solidFill>
                <a:latin typeface="微软雅黑" panose="020B0503020204020204" charset="-122"/>
                <a:ea typeface="微软雅黑" panose="020B0503020204020204" charset="-122"/>
                <a:cs typeface="微软雅黑" panose="020B0503020204020204" charset="-122"/>
              </a:rPr>
              <a:t>产生的电磁场干扰 。 人为干扰可分为有意发射干扰和无意发射干扰 。 由于能量</a:t>
            </a:r>
            <a:r>
              <a:rPr sz="1100" spc="30" dirty="0">
                <a:solidFill>
                  <a:schemeClr val="dk1"/>
                </a:solidFill>
                <a:latin typeface="微软雅黑" panose="020B0503020204020204" charset="-122"/>
                <a:ea typeface="微软雅黑" panose="020B0503020204020204" charset="-122"/>
                <a:cs typeface="微软雅黑" panose="020B0503020204020204" charset="-122"/>
              </a:rPr>
              <a:t>频</a:t>
            </a:r>
            <a:r>
              <a:rPr sz="1100" spc="0" dirty="0">
                <a:solidFill>
                  <a:schemeClr val="dk1"/>
                </a:solidFill>
                <a:latin typeface="微软雅黑" panose="020B0503020204020204" charset="-122"/>
                <a:ea typeface="微软雅黑" panose="020B0503020204020204" charset="-122"/>
                <a:cs typeface="微软雅黑" panose="020B0503020204020204" charset="-122"/>
              </a:rPr>
              <a:t>谱主要 </a:t>
            </a:r>
            <a:r>
              <a:rPr sz="1100" spc="10" dirty="0">
                <a:solidFill>
                  <a:schemeClr val="dk1"/>
                </a:solidFill>
                <a:latin typeface="微软雅黑" panose="020B0503020204020204" charset="-122"/>
                <a:ea typeface="微软雅黑" panose="020B0503020204020204" charset="-122"/>
                <a:cs typeface="微软雅黑" panose="020B0503020204020204" charset="-122"/>
              </a:rPr>
              <a:t>集中在 </a:t>
            </a:r>
            <a:r>
              <a:rPr sz="1100" b="1" spc="10" dirty="0">
                <a:solidFill>
                  <a:schemeClr val="dk1"/>
                </a:solidFill>
                <a:latin typeface="微软雅黑" panose="020B0503020204020204" charset="-122"/>
                <a:ea typeface="微软雅黑" panose="020B0503020204020204" charset="-122"/>
                <a:cs typeface="微软雅黑" panose="020B0503020204020204" charset="-122"/>
              </a:rPr>
              <a:t>30</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0" dirty="0">
                <a:solidFill>
                  <a:schemeClr val="dk1"/>
                </a:solidFill>
                <a:latin typeface="微软雅黑" panose="020B0503020204020204" charset="-122"/>
                <a:ea typeface="微软雅黑" panose="020B0503020204020204" charset="-122"/>
                <a:cs typeface="微软雅黑" panose="020B0503020204020204" charset="-122"/>
              </a:rPr>
              <a:t>MHz</a:t>
            </a:r>
            <a:r>
              <a:rPr sz="1100" spc="10" dirty="0">
                <a:solidFill>
                  <a:schemeClr val="dk1"/>
                </a:solidFill>
                <a:latin typeface="微软雅黑" panose="020B0503020204020204" charset="-122"/>
                <a:ea typeface="微软雅黑" panose="020B0503020204020204" charset="-122"/>
                <a:cs typeface="微软雅黑" panose="020B0503020204020204" charset="-122"/>
              </a:rPr>
              <a:t> 以下，因而对检测系统的影响较大，图 </a:t>
            </a:r>
            <a:r>
              <a:rPr sz="1100" b="1" spc="10" dirty="0">
                <a:solidFill>
                  <a:schemeClr val="dk1"/>
                </a:solidFill>
                <a:latin typeface="微软雅黑" panose="020B0503020204020204" charset="-122"/>
                <a:ea typeface="微软雅黑" panose="020B0503020204020204" charset="-122"/>
                <a:cs typeface="微软雅黑" panose="020B0503020204020204" charset="-122"/>
              </a:rPr>
              <a:t>11</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b="1" spc="10" dirty="0">
                <a:solidFill>
                  <a:schemeClr val="dk1"/>
                </a:solidFill>
                <a:latin typeface="微软雅黑" panose="020B0503020204020204" charset="-122"/>
                <a:ea typeface="微软雅黑" panose="020B0503020204020204" charset="-122"/>
                <a:cs typeface="微软雅黑" panose="020B0503020204020204" charset="-122"/>
              </a:rPr>
              <a:t>6</a:t>
            </a:r>
            <a:r>
              <a:rPr sz="1100" spc="10" dirty="0">
                <a:solidFill>
                  <a:schemeClr val="dk1"/>
                </a:solidFill>
                <a:latin typeface="微软雅黑" panose="020B0503020204020204" charset="-122"/>
                <a:ea typeface="微软雅黑" panose="020B0503020204020204" charset="-122"/>
                <a:cs typeface="微软雅黑" panose="020B0503020204020204" charset="-122"/>
              </a:rPr>
              <a:t> 所示为 </a:t>
            </a:r>
            <a:r>
              <a:rPr sz="1100" b="1" spc="0" dirty="0">
                <a:solidFill>
                  <a:schemeClr val="dk1"/>
                </a:solidFill>
                <a:latin typeface="微软雅黑" panose="020B0503020204020204" charset="-122"/>
                <a:ea typeface="微软雅黑" panose="020B0503020204020204" charset="-122"/>
                <a:cs typeface="微软雅黑" panose="020B0503020204020204" charset="-122"/>
              </a:rPr>
              <a:t>X</a:t>
            </a:r>
            <a:r>
              <a:rPr sz="1100" spc="10" dirty="0">
                <a:solidFill>
                  <a:schemeClr val="dk1"/>
                </a:solidFill>
                <a:latin typeface="微软雅黑" panose="020B0503020204020204" charset="-122"/>
                <a:ea typeface="微软雅黑" panose="020B0503020204020204" charset="-122"/>
                <a:cs typeface="微软雅黑" panose="020B0503020204020204" charset="-122"/>
              </a:rPr>
              <a:t> 光机产</a:t>
            </a:r>
            <a:r>
              <a:rPr sz="1100" spc="0" dirty="0">
                <a:solidFill>
                  <a:schemeClr val="dk1"/>
                </a:solidFill>
                <a:latin typeface="微软雅黑" panose="020B0503020204020204" charset="-122"/>
                <a:ea typeface="微软雅黑" panose="020B0503020204020204" charset="-122"/>
                <a:cs typeface="微软雅黑" panose="020B0503020204020204" charset="-122"/>
              </a:rPr>
              <a:t>生的大功率 </a:t>
            </a:r>
            <a:r>
              <a:rPr sz="1100" spc="-10" dirty="0">
                <a:solidFill>
                  <a:schemeClr val="dk1"/>
                </a:solidFill>
                <a:latin typeface="微软雅黑" panose="020B0503020204020204" charset="-122"/>
                <a:ea typeface="微软雅黑" panose="020B0503020204020204" charset="-122"/>
                <a:cs typeface="微软雅黑" panose="020B0503020204020204" charset="-122"/>
              </a:rPr>
              <a:t>高</a:t>
            </a:r>
            <a:r>
              <a:rPr sz="1100" spc="0" dirty="0">
                <a:solidFill>
                  <a:schemeClr val="dk1"/>
                </a:solidFill>
                <a:latin typeface="微软雅黑" panose="020B0503020204020204" charset="-122"/>
                <a:ea typeface="微软雅黑" panose="020B0503020204020204" charset="-122"/>
                <a:cs typeface="微软雅黑" panose="020B0503020204020204" charset="-122"/>
              </a:rPr>
              <a:t>频干扰 。</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4" name="picture 67"/>
          <p:cNvPicPr>
            <a:picLocks noChangeAspect="1"/>
          </p:cNvPicPr>
          <p:nvPr/>
        </p:nvPicPr>
        <p:blipFill>
          <a:blip r:embed="rId7"/>
          <a:stretch>
            <a:fillRect/>
          </a:stretch>
        </p:blipFill>
        <p:spPr>
          <a:xfrm>
            <a:off x="5657197" y="1653600"/>
            <a:ext cx="2112238" cy="1533042"/>
          </a:xfrm>
          <a:prstGeom prst="rect">
            <a:avLst/>
          </a:prstGeom>
        </p:spPr>
      </p:pic>
      <p:pic>
        <p:nvPicPr>
          <p:cNvPr id="15" name="picture 68"/>
          <p:cNvPicPr>
            <a:picLocks noChangeAspect="1"/>
          </p:cNvPicPr>
          <p:nvPr/>
        </p:nvPicPr>
        <p:blipFill>
          <a:blip r:embed="rId8"/>
          <a:stretch>
            <a:fillRect/>
          </a:stretch>
        </p:blipFill>
        <p:spPr>
          <a:xfrm>
            <a:off x="1611767" y="1633890"/>
            <a:ext cx="1685848" cy="1552752"/>
          </a:xfrm>
          <a:prstGeom prst="rect">
            <a:avLst/>
          </a:prstGeom>
        </p:spPr>
      </p:pic>
      <p:sp>
        <p:nvSpPr>
          <p:cNvPr id="18" name="textbox 70"/>
          <p:cNvSpPr/>
          <p:nvPr>
            <p:custDataLst>
              <p:tags r:id="rId9"/>
            </p:custDataLst>
          </p:nvPr>
        </p:nvSpPr>
        <p:spPr>
          <a:xfrm>
            <a:off x="-3810" y="81915"/>
            <a:ext cx="6111240" cy="259715"/>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9" name="textbox 73"/>
          <p:cNvSpPr/>
          <p:nvPr>
            <p:custDataLst>
              <p:tags r:id="rId10"/>
            </p:custDataLst>
          </p:nvPr>
        </p:nvSpPr>
        <p:spPr>
          <a:xfrm>
            <a:off x="8656" y="510038"/>
            <a:ext cx="1856739" cy="191135"/>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b="1" spc="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2</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2</a:t>
            </a:r>
            <a:r>
              <a:rPr sz="1200" spc="0" dirty="0">
                <a:solidFill>
                  <a:schemeClr val="dk1"/>
                </a:solidFill>
                <a:latin typeface="微软雅黑" panose="020B0503020204020204" charset="-122"/>
                <a:ea typeface="微软雅黑" panose="020B0503020204020204" charset="-122"/>
                <a:cs typeface="微软雅黑" panose="020B0503020204020204" charset="-122"/>
              </a:rPr>
              <a:t>    电磁干扰的分类</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textbox 71"/>
          <p:cNvSpPr/>
          <p:nvPr>
            <p:custDataLst>
              <p:tags r:id="rId11"/>
            </p:custDataLst>
          </p:nvPr>
        </p:nvSpPr>
        <p:spPr>
          <a:xfrm>
            <a:off x="5715413" y="3259273"/>
            <a:ext cx="2351627" cy="333662"/>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900" spc="50" dirty="0">
                <a:solidFill>
                  <a:schemeClr val="dk1"/>
                </a:solidFill>
                <a:latin typeface="微软雅黑" panose="020B0503020204020204" charset="-122"/>
                <a:ea typeface="微软雅黑" panose="020B0503020204020204" charset="-122"/>
                <a:cs typeface="微软雅黑" panose="020B0503020204020204" charset="-122"/>
              </a:rPr>
              <a:t>图 </a:t>
            </a:r>
            <a:r>
              <a:rPr sz="900" b="1" spc="50" dirty="0">
                <a:solidFill>
                  <a:schemeClr val="dk1"/>
                </a:solidFill>
                <a:latin typeface="微软雅黑" panose="020B0503020204020204" charset="-122"/>
                <a:ea typeface="微软雅黑" panose="020B0503020204020204" charset="-122"/>
                <a:cs typeface="微软雅黑" panose="020B0503020204020204" charset="-122"/>
              </a:rPr>
              <a:t>11</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6</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X</a:t>
            </a:r>
            <a:r>
              <a:rPr sz="900" spc="50" dirty="0">
                <a:solidFill>
                  <a:schemeClr val="dk1"/>
                </a:solidFill>
                <a:latin typeface="微软雅黑" panose="020B0503020204020204" charset="-122"/>
                <a:ea typeface="微软雅黑" panose="020B0503020204020204" charset="-122"/>
                <a:cs typeface="微软雅黑" panose="020B0503020204020204" charset="-122"/>
              </a:rPr>
              <a:t> 光机产生的大功</a:t>
            </a:r>
            <a:r>
              <a:rPr sz="900" spc="30" dirty="0">
                <a:solidFill>
                  <a:schemeClr val="dk1"/>
                </a:solidFill>
                <a:latin typeface="微软雅黑" panose="020B0503020204020204" charset="-122"/>
                <a:ea typeface="微软雅黑" panose="020B0503020204020204" charset="-122"/>
                <a:cs typeface="微软雅黑" panose="020B0503020204020204" charset="-122"/>
              </a:rPr>
              <a:t>率</a:t>
            </a:r>
            <a:r>
              <a:rPr sz="900" spc="0" dirty="0">
                <a:solidFill>
                  <a:schemeClr val="dk1"/>
                </a:solidFill>
                <a:latin typeface="微软雅黑" panose="020B0503020204020204" charset="-122"/>
                <a:ea typeface="微软雅黑" panose="020B0503020204020204" charset="-122"/>
                <a:cs typeface="微软雅黑" panose="020B0503020204020204" charset="-122"/>
              </a:rPr>
              <a:t>高频干扰</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textbox 72"/>
          <p:cNvSpPr/>
          <p:nvPr>
            <p:custDataLst>
              <p:tags r:id="rId12"/>
            </p:custDataLst>
          </p:nvPr>
        </p:nvSpPr>
        <p:spPr>
          <a:xfrm>
            <a:off x="1611767" y="3269751"/>
            <a:ext cx="1888392" cy="323184"/>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900" spc="40" dirty="0">
                <a:solidFill>
                  <a:schemeClr val="dk1"/>
                </a:solidFill>
                <a:latin typeface="微软雅黑" panose="020B0503020204020204" charset="-122"/>
                <a:ea typeface="微软雅黑" panose="020B0503020204020204" charset="-122"/>
                <a:cs typeface="微软雅黑" panose="020B0503020204020204" charset="-122"/>
              </a:rPr>
              <a:t>图 </a:t>
            </a:r>
            <a:r>
              <a:rPr sz="900" b="1" spc="40" dirty="0">
                <a:solidFill>
                  <a:schemeClr val="dk1"/>
                </a:solidFill>
                <a:latin typeface="微软雅黑" panose="020B0503020204020204" charset="-122"/>
                <a:ea typeface="微软雅黑" panose="020B0503020204020204" charset="-122"/>
                <a:cs typeface="微软雅黑" panose="020B0503020204020204" charset="-122"/>
              </a:rPr>
              <a:t>11</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5</a:t>
            </a:r>
            <a:r>
              <a:rPr sz="900" spc="40" dirty="0">
                <a:solidFill>
                  <a:schemeClr val="dk1"/>
                </a:solidFill>
                <a:latin typeface="微软雅黑" panose="020B0503020204020204" charset="-122"/>
                <a:ea typeface="微软雅黑" panose="020B0503020204020204" charset="-122"/>
                <a:cs typeface="微软雅黑" panose="020B0503020204020204" charset="-122"/>
              </a:rPr>
              <a:t>    闪电产生的</a:t>
            </a:r>
            <a:r>
              <a:rPr sz="900" spc="10" dirty="0">
                <a:solidFill>
                  <a:schemeClr val="dk1"/>
                </a:solidFill>
                <a:latin typeface="微软雅黑" panose="020B0503020204020204" charset="-122"/>
                <a:ea typeface="微软雅黑" panose="020B0503020204020204" charset="-122"/>
                <a:cs typeface="微软雅黑" panose="020B0503020204020204" charset="-122"/>
              </a:rPr>
              <a:t>电</a:t>
            </a:r>
            <a:r>
              <a:rPr sz="900" spc="0" dirty="0">
                <a:solidFill>
                  <a:schemeClr val="dk1"/>
                </a:solidFill>
                <a:latin typeface="微软雅黑" panose="020B0503020204020204" charset="-122"/>
                <a:ea typeface="微软雅黑" panose="020B0503020204020204" charset="-122"/>
                <a:cs typeface="微软雅黑" panose="020B0503020204020204" charset="-122"/>
              </a:rPr>
              <a:t>磁场干扰</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8"/>
          <p:cNvSpPr/>
          <p:nvPr/>
        </p:nvSpPr>
        <p:spPr>
          <a:xfrm>
            <a:off x="0" y="3586909"/>
            <a:ext cx="12192000" cy="3271091"/>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139190" algn="l" rtl="0" eaLnBrk="0">
              <a:lnSpc>
                <a:spcPts val="855"/>
              </a:lnSpc>
            </a:pPr>
            <a:r>
              <a:rPr sz="1000" b="1" spc="4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 干扰源ꎻ </a:t>
            </a:r>
            <a:r>
              <a:rPr sz="1000" b="1" spc="40" dirty="0">
                <a:solidFill>
                  <a:srgbClr val="000000"/>
                </a:solidFill>
                <a:latin typeface="微软雅黑" panose="020B0503020204020204" charset="-122"/>
                <a:ea typeface="微软雅黑" panose="020B0503020204020204" charset="-122"/>
                <a:cs typeface="微软雅黑" panose="020B0503020204020204" charset="-122"/>
              </a:rPr>
              <a:t>2—</a:t>
            </a:r>
            <a:r>
              <a:rPr sz="1000" spc="40" dirty="0">
                <a:solidFill>
                  <a:srgbClr val="000000"/>
                </a:solidFill>
                <a:latin typeface="微软雅黑" panose="020B0503020204020204" charset="-122"/>
                <a:ea typeface="微软雅黑" panose="020B0503020204020204" charset="-122"/>
                <a:cs typeface="微软雅黑" panose="020B0503020204020204" charset="-122"/>
              </a:rPr>
              <a:t>仪器输入端子ꎻ </a:t>
            </a:r>
            <a:r>
              <a:rPr sz="1000" b="1" spc="40" dirty="0">
                <a:solidFill>
                  <a:srgbClr val="000000"/>
                </a:solidFill>
                <a:latin typeface="微软雅黑" panose="020B0503020204020204" charset="-122"/>
                <a:ea typeface="微软雅黑" panose="020B0503020204020204" charset="-122"/>
                <a:cs typeface="微软雅黑" panose="020B0503020204020204" charset="-122"/>
              </a:rPr>
              <a:t>3</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仪器的输入电阻ꎻ </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0" baseline="-21000" dirty="0">
                <a:solidFill>
                  <a:srgbClr val="000000"/>
                </a:solidFill>
                <a:latin typeface="微软雅黑" panose="020B0503020204020204" charset="-122"/>
                <a:ea typeface="微软雅黑" panose="020B0503020204020204" charset="-122"/>
                <a:cs typeface="微软雅黑" panose="020B0503020204020204" charset="-122"/>
              </a:rPr>
              <a:t>σ</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漏电阻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791335" algn="l" rtl="0" eaLnBrk="0">
              <a:lnSpc>
                <a:spcPts val="1375"/>
              </a:lnSpc>
              <a:spcBef>
                <a:spcPts val="380"/>
              </a:spcBef>
            </a:pPr>
            <a:r>
              <a:rPr sz="1050" spc="40" dirty="0">
                <a:solidFill>
                  <a:srgbClr val="000000"/>
                </a:solidFill>
                <a:latin typeface="微软雅黑" panose="020B0503020204020204" charset="-122"/>
                <a:ea typeface="微软雅黑" panose="020B0503020204020204" charset="-122"/>
                <a:cs typeface="微软雅黑" panose="020B0503020204020204" charset="-122"/>
              </a:rPr>
              <a:t>图 </a:t>
            </a:r>
            <a:r>
              <a:rPr sz="1050" b="1" spc="40" dirty="0">
                <a:solidFill>
                  <a:srgbClr val="000000"/>
                </a:solidFill>
                <a:latin typeface="微软雅黑" panose="020B0503020204020204" charset="-122"/>
                <a:ea typeface="微软雅黑" panose="020B0503020204020204" charset="-122"/>
                <a:cs typeface="微软雅黑" panose="020B0503020204020204" charset="-122"/>
              </a:rPr>
              <a:t>11</a:t>
            </a:r>
            <a:r>
              <a:rPr sz="1050" spc="40" dirty="0">
                <a:solidFill>
                  <a:srgbClr val="000000"/>
                </a:solidFill>
                <a:latin typeface="微软雅黑" panose="020B0503020204020204" charset="-122"/>
                <a:ea typeface="微软雅黑" panose="020B0503020204020204" charset="-122"/>
                <a:cs typeface="微软雅黑" panose="020B0503020204020204" charset="-122"/>
              </a:rPr>
              <a:t>－</a:t>
            </a:r>
            <a:r>
              <a:rPr sz="1050" b="1" spc="40" dirty="0">
                <a:solidFill>
                  <a:srgbClr val="000000"/>
                </a:solidFill>
                <a:latin typeface="微软雅黑" panose="020B0503020204020204" charset="-122"/>
                <a:ea typeface="微软雅黑" panose="020B0503020204020204" charset="-122"/>
                <a:cs typeface="微软雅黑" panose="020B0503020204020204" charset="-122"/>
              </a:rPr>
              <a:t>7</a:t>
            </a:r>
            <a:r>
              <a:rPr sz="1050" spc="40" dirty="0">
                <a:solidFill>
                  <a:srgbClr val="000000"/>
                </a:solidFill>
                <a:latin typeface="微软雅黑" panose="020B0503020204020204" charset="-122"/>
                <a:ea typeface="微软雅黑" panose="020B0503020204020204" charset="-122"/>
                <a:cs typeface="微软雅黑" panose="020B0503020204020204" charset="-122"/>
              </a:rPr>
              <a:t>    由泄漏电阻</a:t>
            </a:r>
            <a:r>
              <a:rPr sz="1050" spc="10" dirty="0">
                <a:solidFill>
                  <a:srgbClr val="000000"/>
                </a:solidFill>
                <a:latin typeface="微软雅黑" panose="020B0503020204020204" charset="-122"/>
                <a:ea typeface="微软雅黑" panose="020B0503020204020204" charset="-122"/>
                <a:cs typeface="微软雅黑" panose="020B0503020204020204" charset="-122"/>
              </a:rPr>
              <a:t>引</a:t>
            </a:r>
            <a:r>
              <a:rPr sz="1050" spc="0" dirty="0">
                <a:solidFill>
                  <a:srgbClr val="000000"/>
                </a:solidFill>
                <a:latin typeface="微软雅黑" panose="020B0503020204020204" charset="-122"/>
                <a:ea typeface="微软雅黑" panose="020B0503020204020204" charset="-122"/>
                <a:cs typeface="微软雅黑" panose="020B0503020204020204" charset="-122"/>
              </a:rPr>
              <a:t>起的干扰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5590" algn="l" rtl="0" eaLnBrk="0">
              <a:lnSpc>
                <a:spcPct val="147000"/>
              </a:lnSpc>
              <a:spcBef>
                <a:spcPts val="8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当仪器的信号输入端子与 </a:t>
            </a:r>
            <a:r>
              <a:rPr sz="1100" b="1" spc="30" dirty="0">
                <a:solidFill>
                  <a:srgbClr val="000000"/>
                </a:solidFill>
                <a:latin typeface="微软雅黑" panose="020B0503020204020204" charset="-122"/>
                <a:ea typeface="微软雅黑" panose="020B0503020204020204" charset="-122"/>
                <a:cs typeface="微软雅黑" panose="020B0503020204020204" charset="-122"/>
              </a:rPr>
              <a:t>220</a:t>
            </a:r>
            <a:r>
              <a:rPr sz="1100" spc="30" dirty="0">
                <a:solidFill>
                  <a:srgbClr val="000000"/>
                </a:solidFill>
                <a:latin typeface="微软雅黑" panose="020B0503020204020204" charset="-122"/>
                <a:ea typeface="微软雅黑" panose="020B0503020204020204" charset="-122"/>
                <a:cs typeface="微软雅黑" panose="020B0503020204020204" charset="-122"/>
              </a:rPr>
              <a:t> </a:t>
            </a:r>
            <a:r>
              <a:rPr sz="1100" b="1" spc="0" dirty="0">
                <a:solidFill>
                  <a:srgbClr val="000000"/>
                </a:solidFill>
                <a:latin typeface="微软雅黑" panose="020B0503020204020204" charset="-122"/>
                <a:ea typeface="微软雅黑" panose="020B0503020204020204" charset="-122"/>
                <a:cs typeface="微软雅黑" panose="020B0503020204020204" charset="-122"/>
              </a:rPr>
              <a:t>V</a:t>
            </a:r>
            <a:r>
              <a:rPr sz="1100" spc="30" dirty="0">
                <a:solidFill>
                  <a:srgbClr val="000000"/>
                </a:solidFill>
                <a:latin typeface="微软雅黑" panose="020B0503020204020204" charset="-122"/>
                <a:ea typeface="微软雅黑" panose="020B0503020204020204" charset="-122"/>
                <a:cs typeface="微软雅黑" panose="020B0503020204020204" charset="-122"/>
              </a:rPr>
              <a:t> 电源进线端子之间产生漏电 、印制电路板上</a:t>
            </a:r>
            <a:r>
              <a:rPr sz="1100" spc="0" dirty="0">
                <a:solidFill>
                  <a:srgbClr val="000000"/>
                </a:solidFill>
                <a:latin typeface="微软雅黑" panose="020B0503020204020204" charset="-122"/>
                <a:ea typeface="微软雅黑" panose="020B0503020204020204" charset="-122"/>
                <a:cs typeface="微软雅黑" panose="020B0503020204020204" charset="-122"/>
              </a:rPr>
              <a:t>前置级输 </a:t>
            </a:r>
            <a:r>
              <a:rPr sz="1100" spc="60" dirty="0">
                <a:solidFill>
                  <a:srgbClr val="000000"/>
                </a:solidFill>
                <a:latin typeface="微软雅黑" panose="020B0503020204020204" charset="-122"/>
                <a:ea typeface="微软雅黑" panose="020B0503020204020204" charset="-122"/>
                <a:cs typeface="微软雅黑" panose="020B0503020204020204" charset="-122"/>
              </a:rPr>
              <a:t>入端与整流电路存在漏电等情况下，噪声源可以通过这些漏电电阻作用于有关电路而</a:t>
            </a:r>
            <a:r>
              <a:rPr sz="1100" spc="10" dirty="0">
                <a:solidFill>
                  <a:srgbClr val="000000"/>
                </a:solidFill>
                <a:latin typeface="微软雅黑" panose="020B0503020204020204" charset="-122"/>
                <a:ea typeface="微软雅黑" panose="020B0503020204020204" charset="-122"/>
                <a:cs typeface="微软雅黑" panose="020B0503020204020204" charset="-122"/>
              </a:rPr>
              <a:t>造</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20" dirty="0">
                <a:solidFill>
                  <a:srgbClr val="000000"/>
                </a:solidFill>
                <a:latin typeface="微软雅黑" panose="020B0503020204020204" charset="-122"/>
                <a:ea typeface="微软雅黑" panose="020B0503020204020204" charset="-122"/>
                <a:cs typeface="微软雅黑" panose="020B0503020204020204" charset="-122"/>
              </a:rPr>
              <a:t>成干扰 。 被干扰点的等效阻抗越高，</a:t>
            </a:r>
            <a:r>
              <a:rPr sz="1100" spc="0" dirty="0">
                <a:solidFill>
                  <a:srgbClr val="000000"/>
                </a:solidFill>
                <a:latin typeface="微软雅黑" panose="020B0503020204020204" charset="-122"/>
                <a:ea typeface="微软雅黑" panose="020B0503020204020204" charset="-122"/>
                <a:cs typeface="微软雅黑" panose="020B0503020204020204" charset="-122"/>
              </a:rPr>
              <a:t>由泄漏电阻产生的干扰影响越大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8765" algn="l" rtl="0" eaLnBrk="0">
              <a:lnSpc>
                <a:spcPct val="132000"/>
              </a:lnSpc>
              <a:spcBef>
                <a:spcPts val="560"/>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(2)</a:t>
            </a:r>
            <a:r>
              <a:rPr sz="1100" spc="50" dirty="0">
                <a:solidFill>
                  <a:srgbClr val="000000"/>
                </a:solidFill>
                <a:latin typeface="微软雅黑" panose="020B0503020204020204" charset="-122"/>
                <a:ea typeface="微软雅黑" panose="020B0503020204020204" charset="-122"/>
                <a:cs typeface="微软雅黑" panose="020B0503020204020204" charset="-122"/>
              </a:rPr>
              <a:t> 由共阻抗耦合引起的干扰 。 当两个或两个以上的电路共同享有</a:t>
            </a:r>
            <a:r>
              <a:rPr sz="1100" spc="0" dirty="0">
                <a:solidFill>
                  <a:srgbClr val="000000"/>
                </a:solidFill>
                <a:latin typeface="微软雅黑" panose="020B0503020204020204" charset="-122"/>
                <a:ea typeface="微软雅黑" panose="020B0503020204020204" charset="-122"/>
                <a:cs typeface="微软雅黑" panose="020B0503020204020204" charset="-122"/>
              </a:rPr>
              <a:t>或使用一段公共的 </a:t>
            </a:r>
            <a:r>
              <a:rPr sz="1100" spc="20" dirty="0">
                <a:solidFill>
                  <a:srgbClr val="000000"/>
                </a:solidFill>
                <a:latin typeface="微软雅黑" panose="020B0503020204020204" charset="-122"/>
                <a:ea typeface="微软雅黑" panose="020B0503020204020204" charset="-122"/>
                <a:cs typeface="微软雅黑" panose="020B0503020204020204" charset="-122"/>
              </a:rPr>
              <a:t>线路，而这段线路又具有一定的阻抗时，这个阻</a:t>
            </a:r>
            <a:r>
              <a:rPr sz="1100" spc="10" dirty="0">
                <a:solidFill>
                  <a:srgbClr val="000000"/>
                </a:solidFill>
                <a:latin typeface="微软雅黑" panose="020B0503020204020204" charset="-122"/>
                <a:ea typeface="微软雅黑" panose="020B0503020204020204" charset="-122"/>
                <a:cs typeface="微软雅黑" panose="020B0503020204020204" charset="-122"/>
              </a:rPr>
              <a:t>抗</a:t>
            </a:r>
            <a:r>
              <a:rPr sz="1100" spc="0" dirty="0">
                <a:solidFill>
                  <a:srgbClr val="000000"/>
                </a:solidFill>
                <a:latin typeface="微软雅黑" panose="020B0503020204020204" charset="-122"/>
                <a:ea typeface="微软雅黑" panose="020B0503020204020204" charset="-122"/>
                <a:cs typeface="微软雅黑" panose="020B0503020204020204" charset="-122"/>
              </a:rPr>
              <a:t>成为这两个电路的共阻抗 。 第二个电路 </a:t>
            </a:r>
            <a:r>
              <a:rPr sz="1100" spc="60" dirty="0">
                <a:solidFill>
                  <a:srgbClr val="000000"/>
                </a:solidFill>
                <a:latin typeface="微软雅黑" panose="020B0503020204020204" charset="-122"/>
                <a:ea typeface="微软雅黑" panose="020B0503020204020204" charset="-122"/>
                <a:cs typeface="微软雅黑" panose="020B0503020204020204" charset="-122"/>
              </a:rPr>
              <a:t>的电流流过这个共阻抗所产生的压降就成为第一个电路的干扰电压 。 常见的例子是通</a:t>
            </a:r>
            <a:r>
              <a:rPr sz="1100" spc="10" dirty="0">
                <a:solidFill>
                  <a:srgbClr val="000000"/>
                </a:solidFill>
                <a:latin typeface="微软雅黑" panose="020B0503020204020204" charset="-122"/>
                <a:ea typeface="微软雅黑" panose="020B0503020204020204" charset="-122"/>
                <a:cs typeface="微软雅黑" panose="020B0503020204020204" charset="-122"/>
              </a:rPr>
              <a:t>过</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40" dirty="0">
                <a:solidFill>
                  <a:srgbClr val="000000"/>
                </a:solidFill>
                <a:latin typeface="微软雅黑" panose="020B0503020204020204" charset="-122"/>
                <a:ea typeface="微软雅黑" panose="020B0503020204020204" charset="-122"/>
                <a:cs typeface="微软雅黑" panose="020B0503020204020204" charset="-122"/>
              </a:rPr>
              <a:t>接地线阻抗引入的共阻抗耦</a:t>
            </a:r>
            <a:r>
              <a:rPr sz="1100" spc="30" dirty="0">
                <a:solidFill>
                  <a:srgbClr val="000000"/>
                </a:solidFill>
                <a:latin typeface="微软雅黑" panose="020B0503020204020204" charset="-122"/>
                <a:ea typeface="微软雅黑" panose="020B0503020204020204" charset="-122"/>
                <a:cs typeface="微软雅黑" panose="020B0503020204020204" charset="-122"/>
              </a:rPr>
              <a:t>合</a:t>
            </a:r>
            <a:r>
              <a:rPr sz="1100" spc="0" dirty="0">
                <a:solidFill>
                  <a:srgbClr val="000000"/>
                </a:solidFill>
                <a:latin typeface="微软雅黑" panose="020B0503020204020204" charset="-122"/>
                <a:ea typeface="微软雅黑" panose="020B0503020204020204" charset="-122"/>
                <a:cs typeface="微软雅黑" panose="020B0503020204020204" charset="-122"/>
              </a:rPr>
              <a:t>干扰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80035" algn="l" rtl="0" eaLnBrk="0">
              <a:lnSpc>
                <a:spcPct val="144000"/>
              </a:lnSpc>
              <a:spcBef>
                <a:spcPts val="55"/>
              </a:spcBef>
            </a:pPr>
            <a:r>
              <a:rPr sz="1100" b="1" spc="50" dirty="0">
                <a:solidFill>
                  <a:srgbClr val="000000"/>
                </a:solidFill>
                <a:latin typeface="微软雅黑" panose="020B0503020204020204" charset="-122"/>
                <a:ea typeface="微软雅黑" panose="020B0503020204020204" charset="-122"/>
                <a:cs typeface="微软雅黑" panose="020B0503020204020204" charset="-122"/>
              </a:rPr>
              <a:t>(3)</a:t>
            </a:r>
            <a:r>
              <a:rPr sz="1100" spc="50" dirty="0">
                <a:solidFill>
                  <a:srgbClr val="000000"/>
                </a:solidFill>
                <a:latin typeface="微软雅黑" panose="020B0503020204020204" charset="-122"/>
                <a:ea typeface="微软雅黑" panose="020B0503020204020204" charset="-122"/>
                <a:cs typeface="微软雅黑" panose="020B0503020204020204" charset="-122"/>
              </a:rPr>
              <a:t> 由电源配电回路引入的干扰 。 交流供配电线路在工业现场的分</a:t>
            </a:r>
            <a:r>
              <a:rPr sz="1100" spc="0" dirty="0">
                <a:solidFill>
                  <a:srgbClr val="000000"/>
                </a:solidFill>
                <a:latin typeface="微软雅黑" panose="020B0503020204020204" charset="-122"/>
                <a:ea typeface="微软雅黑" panose="020B0503020204020204" charset="-122"/>
                <a:cs typeface="微软雅黑" panose="020B0503020204020204" charset="-122"/>
              </a:rPr>
              <a:t>布相当于一个吸收 </a:t>
            </a:r>
            <a:r>
              <a:rPr sz="1100" spc="30" dirty="0">
                <a:solidFill>
                  <a:srgbClr val="000000"/>
                </a:solidFill>
                <a:latin typeface="微软雅黑" panose="020B0503020204020204" charset="-122"/>
                <a:ea typeface="微软雅黑" panose="020B0503020204020204" charset="-122"/>
                <a:cs typeface="微软雅黑" panose="020B0503020204020204" charset="-122"/>
              </a:rPr>
              <a:t>各种干扰的网络，而且十分方便地以电路传导的形式传遍各处，</a:t>
            </a:r>
            <a:r>
              <a:rPr sz="1100" spc="0" dirty="0">
                <a:solidFill>
                  <a:srgbClr val="000000"/>
                </a:solidFill>
                <a:latin typeface="微软雅黑" panose="020B0503020204020204" charset="-122"/>
                <a:ea typeface="微软雅黑" panose="020B0503020204020204" charset="-122"/>
                <a:cs typeface="微软雅黑" panose="020B0503020204020204" charset="-122"/>
              </a:rPr>
              <a:t>经检测装置的电源线进入 </a:t>
            </a:r>
            <a:r>
              <a:rPr sz="1100" spc="30" dirty="0">
                <a:solidFill>
                  <a:srgbClr val="000000"/>
                </a:solidFill>
                <a:latin typeface="微软雅黑" panose="020B0503020204020204" charset="-122"/>
                <a:ea typeface="微软雅黑" panose="020B0503020204020204" charset="-122"/>
                <a:cs typeface="微软雅黑" panose="020B0503020204020204" charset="-122"/>
              </a:rPr>
              <a:t>仪器内部造成干扰 。 最明显的是电压突变和交流电源波形畸变，它使</a:t>
            </a:r>
            <a:r>
              <a:rPr sz="1100" spc="10" dirty="0">
                <a:solidFill>
                  <a:srgbClr val="000000"/>
                </a:solidFill>
                <a:latin typeface="微软雅黑" panose="020B0503020204020204" charset="-122"/>
                <a:ea typeface="微软雅黑" panose="020B0503020204020204" charset="-122"/>
                <a:cs typeface="微软雅黑" panose="020B0503020204020204" charset="-122"/>
              </a:rPr>
              <a:t>工</a:t>
            </a:r>
            <a:r>
              <a:rPr sz="1100" spc="0" dirty="0">
                <a:solidFill>
                  <a:srgbClr val="000000"/>
                </a:solidFill>
                <a:latin typeface="微软雅黑" panose="020B0503020204020204" charset="-122"/>
                <a:ea typeface="微软雅黑" panose="020B0503020204020204" charset="-122"/>
                <a:cs typeface="微软雅黑" panose="020B0503020204020204" charset="-122"/>
              </a:rPr>
              <a:t>频的高次谐波 </a:t>
            </a:r>
            <a:r>
              <a:rPr sz="1100" b="1" spc="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从 </a:t>
            </a:r>
            <a:r>
              <a:rPr sz="1100" spc="40" dirty="0">
                <a:solidFill>
                  <a:srgbClr val="000000"/>
                </a:solidFill>
                <a:latin typeface="微软雅黑" panose="020B0503020204020204" charset="-122"/>
                <a:ea typeface="微软雅黑" panose="020B0503020204020204" charset="-122"/>
                <a:cs typeface="微软雅黑" panose="020B0503020204020204" charset="-122"/>
              </a:rPr>
              <a:t>低频一直延伸至高频</a:t>
            </a:r>
            <a:r>
              <a:rPr sz="1100" b="1" spc="40" dirty="0">
                <a:solidFill>
                  <a:srgbClr val="000000"/>
                </a:solidFill>
                <a:latin typeface="微软雅黑" panose="020B0503020204020204" charset="-122"/>
                <a:ea typeface="微软雅黑" panose="020B0503020204020204" charset="-122"/>
                <a:cs typeface="微软雅黑" panose="020B0503020204020204" charset="-122"/>
              </a:rPr>
              <a:t>)</a:t>
            </a:r>
            <a:r>
              <a:rPr sz="1100" spc="40" dirty="0">
                <a:solidFill>
                  <a:srgbClr val="000000"/>
                </a:solidFill>
                <a:latin typeface="微软雅黑" panose="020B0503020204020204" charset="-122"/>
                <a:ea typeface="微软雅黑" panose="020B0503020204020204" charset="-122"/>
                <a:cs typeface="微软雅黑" panose="020B0503020204020204" charset="-122"/>
              </a:rPr>
              <a:t> 经电源线进入仪器的前级电路 。 例如，由</a:t>
            </a:r>
            <a:r>
              <a:rPr sz="1100" spc="0" dirty="0">
                <a:solidFill>
                  <a:srgbClr val="000000"/>
                </a:solidFill>
                <a:latin typeface="微软雅黑" panose="020B0503020204020204" charset="-122"/>
                <a:ea typeface="微软雅黑" panose="020B0503020204020204" charset="-122"/>
                <a:cs typeface="微软雅黑" panose="020B0503020204020204" charset="-122"/>
              </a:rPr>
              <a:t>调压或逆变电路中的晶闸 </a:t>
            </a:r>
            <a:r>
              <a:rPr sz="1100" spc="70" dirty="0">
                <a:solidFill>
                  <a:srgbClr val="000000"/>
                </a:solidFill>
                <a:latin typeface="微软雅黑" panose="020B0503020204020204" charset="-122"/>
                <a:ea typeface="微软雅黑" panose="020B0503020204020204" charset="-122"/>
                <a:cs typeface="微软雅黑" panose="020B0503020204020204" charset="-122"/>
              </a:rPr>
              <a:t>管引起的大功率高次谐波干扰ꎻ 又如开关电源经电源线往外泄漏的几百或几千赫兹</a:t>
            </a:r>
            <a:r>
              <a:rPr sz="1100" spc="6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尖 </a:t>
            </a:r>
            <a:r>
              <a:rPr sz="1100" spc="-10" dirty="0">
                <a:solidFill>
                  <a:srgbClr val="000000"/>
                </a:solidFill>
                <a:latin typeface="微软雅黑" panose="020B0503020204020204" charset="-122"/>
                <a:ea typeface="微软雅黑" panose="020B0503020204020204" charset="-122"/>
                <a:cs typeface="微软雅黑" panose="020B0503020204020204" charset="-122"/>
              </a:rPr>
              <a:t>脉</a:t>
            </a:r>
            <a:r>
              <a:rPr sz="1100" spc="0" dirty="0">
                <a:solidFill>
                  <a:srgbClr val="000000"/>
                </a:solidFill>
                <a:latin typeface="微软雅黑" panose="020B0503020204020204" charset="-122"/>
                <a:ea typeface="微软雅黑" panose="020B0503020204020204" charset="-122"/>
                <a:cs typeface="微软雅黑" panose="020B0503020204020204" charset="-122"/>
              </a:rPr>
              <a:t>冲干扰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1000"/>
              </a:lnSpc>
              <a:spcBef>
                <a:spcPts val="630"/>
              </a:spcBef>
            </a:pPr>
            <a:r>
              <a:rPr sz="1100" b="1" spc="70" dirty="0">
                <a:solidFill>
                  <a:srgbClr val="000000"/>
                </a:solidFill>
                <a:latin typeface="微软雅黑" panose="020B0503020204020204" charset="-122"/>
                <a:ea typeface="微软雅黑" panose="020B0503020204020204" charset="-122"/>
                <a:cs typeface="微软雅黑" panose="020B0503020204020204" charset="-122"/>
              </a:rPr>
              <a:t>2)</a:t>
            </a:r>
            <a:r>
              <a:rPr sz="1100" spc="70" dirty="0">
                <a:solidFill>
                  <a:srgbClr val="000000"/>
                </a:solidFill>
                <a:latin typeface="微软雅黑" panose="020B0503020204020204" charset="-122"/>
                <a:ea typeface="微软雅黑" panose="020B0503020204020204" charset="-122"/>
                <a:cs typeface="微软雅黑" panose="020B0503020204020204" charset="-122"/>
              </a:rPr>
              <a:t> 场的干</a:t>
            </a:r>
            <a:r>
              <a:rPr sz="1100" spc="60" dirty="0">
                <a:solidFill>
                  <a:srgbClr val="000000"/>
                </a:solidFill>
                <a:latin typeface="微软雅黑" panose="020B0503020204020204" charset="-122"/>
                <a:ea typeface="微软雅黑" panose="020B0503020204020204" charset="-122"/>
                <a:cs typeface="微软雅黑" panose="020B0503020204020204" charset="-122"/>
              </a:rPr>
              <a:t>扰</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46000"/>
              </a:lnSpc>
              <a:spcBef>
                <a:spcPts val="15"/>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(1)</a:t>
            </a:r>
            <a:r>
              <a:rPr sz="1100" spc="30" dirty="0">
                <a:solidFill>
                  <a:srgbClr val="000000"/>
                </a:solidFill>
                <a:latin typeface="微软雅黑" panose="020B0503020204020204" charset="-122"/>
                <a:ea typeface="微软雅黑" panose="020B0503020204020204" charset="-122"/>
                <a:cs typeface="微软雅黑" panose="020B0503020204020204" charset="-122"/>
              </a:rPr>
              <a:t> 由电场耦合引起的干扰 。 电场耦合实质上是电容性耦合 。 要减少电源线对信</a:t>
            </a:r>
            <a:r>
              <a:rPr sz="1100" spc="0" dirty="0">
                <a:solidFill>
                  <a:srgbClr val="000000"/>
                </a:solidFill>
                <a:latin typeface="微软雅黑" panose="020B0503020204020204" charset="-122"/>
                <a:ea typeface="微软雅黑" panose="020B0503020204020204" charset="-122"/>
                <a:cs typeface="微软雅黑" panose="020B0503020204020204" charset="-122"/>
              </a:rPr>
              <a:t>号线 </a:t>
            </a:r>
            <a:r>
              <a:rPr sz="1100" spc="50" dirty="0">
                <a:solidFill>
                  <a:srgbClr val="000000"/>
                </a:solidFill>
                <a:latin typeface="微软雅黑" panose="020B0503020204020204" charset="-122"/>
                <a:ea typeface="微软雅黑" panose="020B0503020204020204" charset="-122"/>
                <a:cs typeface="微软雅黑" panose="020B0503020204020204" charset="-122"/>
              </a:rPr>
              <a:t>的电场耦合干扰，就必须减小两者间的分布电容，必须尽量保持电路和信号线</a:t>
            </a:r>
            <a:r>
              <a:rPr sz="1100" spc="4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对地平 </a:t>
            </a:r>
            <a:r>
              <a:rPr sz="1100" spc="-30" dirty="0">
                <a:solidFill>
                  <a:srgbClr val="000000"/>
                </a:solidFill>
                <a:latin typeface="微软雅黑" panose="020B0503020204020204" charset="-122"/>
                <a:ea typeface="微软雅黑" panose="020B0503020204020204" charset="-122"/>
                <a:cs typeface="微软雅黑" panose="020B0503020204020204" charset="-122"/>
              </a:rPr>
              <a:t>衡，布线时，多采用双绞</a:t>
            </a:r>
            <a:r>
              <a:rPr sz="1100" spc="0" dirty="0">
                <a:solidFill>
                  <a:srgbClr val="000000"/>
                </a:solidFill>
                <a:latin typeface="微软雅黑" panose="020B0503020204020204" charset="-122"/>
                <a:ea typeface="微软雅黑" panose="020B0503020204020204" charset="-122"/>
                <a:cs typeface="微软雅黑" panose="020B0503020204020204" charset="-122"/>
              </a:rPr>
              <a:t>线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2000"/>
              </a:lnSpc>
              <a:spcBef>
                <a:spcPts val="0"/>
              </a:spcBef>
            </a:pPr>
            <a:r>
              <a:rPr sz="1100" b="1" spc="30" dirty="0">
                <a:solidFill>
                  <a:srgbClr val="000000"/>
                </a:solidFill>
                <a:latin typeface="微软雅黑" panose="020B0503020204020204" charset="-122"/>
                <a:ea typeface="微软雅黑" panose="020B0503020204020204" charset="-122"/>
                <a:cs typeface="微软雅黑" panose="020B0503020204020204" charset="-122"/>
              </a:rPr>
              <a:t>(2)</a:t>
            </a:r>
            <a:r>
              <a:rPr sz="1100" spc="30" dirty="0">
                <a:solidFill>
                  <a:srgbClr val="000000"/>
                </a:solidFill>
                <a:latin typeface="微软雅黑" panose="020B0503020204020204" charset="-122"/>
                <a:ea typeface="微软雅黑" panose="020B0503020204020204" charset="-122"/>
                <a:cs typeface="微软雅黑" panose="020B0503020204020204" charset="-122"/>
              </a:rPr>
              <a:t> 磁场耦合干扰 。 磁场耦合干扰的实质是互感性耦合干扰 。 防止磁场耦合干扰</a:t>
            </a:r>
            <a:r>
              <a:rPr sz="1100" spc="0" dirty="0">
                <a:solidFill>
                  <a:srgbClr val="000000"/>
                </a:solidFill>
                <a:latin typeface="微软雅黑" panose="020B0503020204020204" charset="-122"/>
                <a:ea typeface="微软雅黑" panose="020B0503020204020204" charset="-122"/>
                <a:cs typeface="微软雅黑" panose="020B0503020204020204" charset="-122"/>
              </a:rPr>
              <a:t>途径</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79"/>
          <p:cNvSpPr/>
          <p:nvPr>
            <p:custDataLst>
              <p:tags r:id="rId5"/>
            </p:custDataLst>
          </p:nvPr>
        </p:nvSpPr>
        <p:spPr>
          <a:xfrm>
            <a:off x="0" y="382700"/>
            <a:ext cx="12192000" cy="1510664"/>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pPr>
            <a:r>
              <a:rPr sz="1050" b="1" spc="20" dirty="0">
                <a:solidFill>
                  <a:schemeClr val="dk1"/>
                </a:solidFill>
                <a:latin typeface="微软雅黑" panose="020B0503020204020204" charset="-122"/>
                <a:ea typeface="微软雅黑" panose="020B0503020204020204" charset="-122"/>
                <a:cs typeface="微软雅黑" panose="020B0503020204020204" charset="-122"/>
              </a:rPr>
              <a:t>2</a:t>
            </a:r>
            <a:r>
              <a:rPr sz="1050" spc="20" dirty="0">
                <a:solidFill>
                  <a:schemeClr val="dk1"/>
                </a:solidFill>
                <a:latin typeface="微软雅黑" panose="020B0503020204020204" charset="-122"/>
                <a:ea typeface="微软雅黑" panose="020B0503020204020204" charset="-122"/>
                <a:cs typeface="微软雅黑" panose="020B0503020204020204" charset="-122"/>
              </a:rPr>
              <a:t> </a:t>
            </a:r>
            <a:r>
              <a:rPr sz="1050" b="1" spc="20" dirty="0">
                <a:solidFill>
                  <a:schemeClr val="dk1"/>
                </a:solidFill>
                <a:latin typeface="微软雅黑" panose="020B0503020204020204" charset="-122"/>
                <a:ea typeface="微软雅黑" panose="020B0503020204020204" charset="-122"/>
                <a:cs typeface="微软雅黑" panose="020B0503020204020204" charset="-122"/>
              </a:rPr>
              <a:t>.</a:t>
            </a:r>
            <a:r>
              <a:rPr sz="1050" spc="20" dirty="0">
                <a:solidFill>
                  <a:schemeClr val="dk1"/>
                </a:solidFill>
                <a:latin typeface="微软雅黑" panose="020B0503020204020204" charset="-122"/>
                <a:ea typeface="微软雅黑" panose="020B0503020204020204" charset="-122"/>
                <a:cs typeface="微软雅黑" panose="020B0503020204020204" charset="-122"/>
              </a:rPr>
              <a:t>  电磁干扰进入</a:t>
            </a:r>
            <a:r>
              <a:rPr sz="1050" spc="10" dirty="0">
                <a:solidFill>
                  <a:schemeClr val="dk1"/>
                </a:solidFill>
                <a:latin typeface="微软雅黑" panose="020B0503020204020204" charset="-122"/>
                <a:ea typeface="微软雅黑" panose="020B0503020204020204" charset="-122"/>
                <a:cs typeface="微软雅黑" panose="020B0503020204020204" charset="-122"/>
              </a:rPr>
              <a:t>系</a:t>
            </a:r>
            <a:r>
              <a:rPr sz="1050" spc="0" dirty="0">
                <a:solidFill>
                  <a:schemeClr val="dk1"/>
                </a:solidFill>
                <a:latin typeface="微软雅黑" panose="020B0503020204020204" charset="-122"/>
                <a:ea typeface="微软雅黑" panose="020B0503020204020204" charset="-122"/>
                <a:cs typeface="微软雅黑" panose="020B0503020204020204" charset="-122"/>
              </a:rPr>
              <a:t>统的途径</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3000"/>
              </a:lnSpc>
              <a:spcBef>
                <a:spcPts val="505"/>
              </a:spcBef>
            </a:pPr>
            <a:r>
              <a:rPr sz="1050" spc="30" dirty="0">
                <a:solidFill>
                  <a:schemeClr val="dk1"/>
                </a:solidFill>
                <a:latin typeface="微软雅黑" panose="020B0503020204020204" charset="-122"/>
                <a:ea typeface="微软雅黑" panose="020B0503020204020204" charset="-122"/>
                <a:cs typeface="微软雅黑" panose="020B0503020204020204" charset="-122"/>
              </a:rPr>
              <a:t>电磁干扰进入系统一般通过</a:t>
            </a:r>
            <a:r>
              <a:rPr sz="1050" b="1" spc="30" dirty="0">
                <a:solidFill>
                  <a:schemeClr val="dk1"/>
                </a:solidFill>
                <a:latin typeface="微软雅黑" panose="020B0503020204020204" charset="-122"/>
                <a:ea typeface="微软雅黑" panose="020B0503020204020204" charset="-122"/>
                <a:cs typeface="微软雅黑" panose="020B0503020204020204" charset="-122"/>
              </a:rPr>
              <a:t>“</a:t>
            </a:r>
            <a:r>
              <a:rPr sz="1050" spc="30" dirty="0">
                <a:solidFill>
                  <a:schemeClr val="dk1"/>
                </a:solidFill>
                <a:latin typeface="微软雅黑" panose="020B0503020204020204" charset="-122"/>
                <a:ea typeface="微软雅黑" panose="020B0503020204020204" charset="-122"/>
                <a:cs typeface="微软雅黑" panose="020B0503020204020204" charset="-122"/>
              </a:rPr>
              <a:t> 路</a:t>
            </a:r>
            <a:r>
              <a:rPr sz="1050" b="1" spc="30" dirty="0">
                <a:solidFill>
                  <a:schemeClr val="dk1"/>
                </a:solidFill>
                <a:latin typeface="微软雅黑" panose="020B0503020204020204" charset="-122"/>
                <a:ea typeface="微软雅黑" panose="020B0503020204020204" charset="-122"/>
                <a:cs typeface="微软雅黑" panose="020B0503020204020204" charset="-122"/>
              </a:rPr>
              <a:t>”</a:t>
            </a:r>
            <a:r>
              <a:rPr sz="1050" spc="30" dirty="0">
                <a:solidFill>
                  <a:schemeClr val="dk1"/>
                </a:solidFill>
                <a:latin typeface="微软雅黑" panose="020B0503020204020204" charset="-122"/>
                <a:ea typeface="微软雅黑" panose="020B0503020204020204" charset="-122"/>
                <a:cs typeface="微软雅黑" panose="020B0503020204020204" charset="-122"/>
              </a:rPr>
              <a:t> 和</a:t>
            </a:r>
            <a:r>
              <a:rPr sz="1050" b="1" spc="30" dirty="0">
                <a:solidFill>
                  <a:schemeClr val="dk1"/>
                </a:solidFill>
                <a:latin typeface="微软雅黑" panose="020B0503020204020204" charset="-122"/>
                <a:ea typeface="微软雅黑" panose="020B0503020204020204" charset="-122"/>
                <a:cs typeface="微软雅黑" panose="020B0503020204020204" charset="-122"/>
              </a:rPr>
              <a:t>“</a:t>
            </a:r>
            <a:r>
              <a:rPr sz="1050" spc="30" dirty="0">
                <a:solidFill>
                  <a:schemeClr val="dk1"/>
                </a:solidFill>
                <a:latin typeface="微软雅黑" panose="020B0503020204020204" charset="-122"/>
                <a:ea typeface="微软雅黑" panose="020B0503020204020204" charset="-122"/>
                <a:cs typeface="微软雅黑" panose="020B0503020204020204" charset="-122"/>
              </a:rPr>
              <a:t> 场</a:t>
            </a:r>
            <a:r>
              <a:rPr sz="1050" b="1" spc="30" dirty="0">
                <a:solidFill>
                  <a:schemeClr val="dk1"/>
                </a:solidFill>
                <a:latin typeface="微软雅黑" panose="020B0503020204020204" charset="-122"/>
                <a:ea typeface="微软雅黑" panose="020B0503020204020204" charset="-122"/>
                <a:cs typeface="微软雅黑" panose="020B0503020204020204" charset="-122"/>
              </a:rPr>
              <a:t>”</a:t>
            </a:r>
            <a:r>
              <a:rPr sz="1050" spc="30" dirty="0">
                <a:solidFill>
                  <a:schemeClr val="dk1"/>
                </a:solidFill>
                <a:latin typeface="微软雅黑" panose="020B0503020204020204" charset="-122"/>
                <a:ea typeface="微软雅黑" panose="020B0503020204020204" charset="-122"/>
                <a:cs typeface="微软雅黑" panose="020B0503020204020204" charset="-122"/>
              </a:rPr>
              <a:t> 两种途径 。 路的干扰是</a:t>
            </a:r>
            <a:r>
              <a:rPr sz="1050" spc="0" dirty="0">
                <a:solidFill>
                  <a:schemeClr val="dk1"/>
                </a:solidFill>
                <a:latin typeface="微软雅黑" panose="020B0503020204020204" charset="-122"/>
                <a:ea typeface="微软雅黑" panose="020B0503020204020204" charset="-122"/>
                <a:cs typeface="微软雅黑" panose="020B0503020204020204" charset="-122"/>
              </a:rPr>
              <a:t>指沿着干扰源和被干 </a:t>
            </a:r>
            <a:r>
              <a:rPr sz="1050" spc="50" dirty="0">
                <a:solidFill>
                  <a:schemeClr val="dk1"/>
                </a:solidFill>
                <a:latin typeface="微软雅黑" panose="020B0503020204020204" charset="-122"/>
                <a:ea typeface="微软雅黑" panose="020B0503020204020204" charset="-122"/>
                <a:cs typeface="微软雅黑" panose="020B0503020204020204" charset="-122"/>
              </a:rPr>
              <a:t>扰对象之间连接的完整电路到达被干扰对象</a:t>
            </a:r>
            <a:r>
              <a:rPr sz="1050" b="1" spc="50" dirty="0">
                <a:solidFill>
                  <a:schemeClr val="dk1"/>
                </a:solidFill>
                <a:latin typeface="微软雅黑" panose="020B0503020204020204" charset="-122"/>
                <a:ea typeface="微软雅黑" panose="020B0503020204020204" charset="-122"/>
                <a:cs typeface="微软雅黑" panose="020B0503020204020204" charset="-122"/>
              </a:rPr>
              <a:t>(</a:t>
            </a:r>
            <a:r>
              <a:rPr sz="1050" spc="50" dirty="0">
                <a:solidFill>
                  <a:schemeClr val="dk1"/>
                </a:solidFill>
                <a:latin typeface="微软雅黑" panose="020B0503020204020204" charset="-122"/>
                <a:ea typeface="微软雅黑" panose="020B0503020204020204" charset="-122"/>
                <a:cs typeface="微软雅黑" panose="020B0503020204020204" charset="-122"/>
              </a:rPr>
              <a:t> 如通过电源线 、变压器引入的干扰</a:t>
            </a:r>
            <a:r>
              <a:rPr sz="1050" b="1" spc="50" dirty="0">
                <a:solidFill>
                  <a:schemeClr val="dk1"/>
                </a:solidFill>
                <a:latin typeface="微软雅黑" panose="020B0503020204020204" charset="-122"/>
                <a:ea typeface="微软雅黑" panose="020B0503020204020204" charset="-122"/>
                <a:cs typeface="微软雅黑" panose="020B0503020204020204" charset="-122"/>
              </a:rPr>
              <a:t>)</a:t>
            </a:r>
            <a:r>
              <a:rPr sz="1050" spc="50" dirty="0">
                <a:solidFill>
                  <a:schemeClr val="dk1"/>
                </a:solidFill>
                <a:latin typeface="微软雅黑" panose="020B0503020204020204" charset="-122"/>
                <a:ea typeface="微软雅黑" panose="020B0503020204020204" charset="-122"/>
                <a:cs typeface="微软雅黑" panose="020B0503020204020204" charset="-122"/>
              </a:rPr>
              <a:t>，从</a:t>
            </a:r>
            <a:r>
              <a:rPr sz="1050" spc="30" dirty="0">
                <a:solidFill>
                  <a:schemeClr val="dk1"/>
                </a:solidFill>
                <a:latin typeface="微软雅黑" panose="020B0503020204020204" charset="-122"/>
                <a:ea typeface="微软雅黑" panose="020B0503020204020204" charset="-122"/>
                <a:cs typeface="微软雅黑" panose="020B0503020204020204" charset="-122"/>
              </a:rPr>
              <a:t>而</a:t>
            </a:r>
            <a:r>
              <a:rPr sz="1050" spc="0" dirty="0">
                <a:solidFill>
                  <a:schemeClr val="dk1"/>
                </a:solidFill>
                <a:latin typeface="微软雅黑" panose="020B0503020204020204" charset="-122"/>
                <a:ea typeface="微软雅黑" panose="020B0503020204020204" charset="-122"/>
                <a:cs typeface="微软雅黑" panose="020B0503020204020204" charset="-122"/>
              </a:rPr>
              <a:t> </a:t>
            </a:r>
            <a:r>
              <a:rPr sz="1050" spc="40" dirty="0">
                <a:solidFill>
                  <a:schemeClr val="dk1"/>
                </a:solidFill>
                <a:latin typeface="微软雅黑" panose="020B0503020204020204" charset="-122"/>
                <a:ea typeface="微软雅黑" panose="020B0503020204020204" charset="-122"/>
                <a:cs typeface="微软雅黑" panose="020B0503020204020204" charset="-122"/>
              </a:rPr>
              <a:t>形成传导干扰 。 场的干扰是以电磁场辐射的方式进行的，由场形成辐射干扰，</a:t>
            </a:r>
            <a:r>
              <a:rPr sz="1050" spc="0" dirty="0">
                <a:solidFill>
                  <a:schemeClr val="dk1"/>
                </a:solidFill>
                <a:latin typeface="微软雅黑" panose="020B0503020204020204" charset="-122"/>
                <a:ea typeface="微软雅黑" panose="020B0503020204020204" charset="-122"/>
                <a:cs typeface="微软雅黑" panose="020B0503020204020204" charset="-122"/>
              </a:rPr>
              <a:t>因而场的 </a:t>
            </a:r>
            <a:r>
              <a:rPr sz="1050" spc="30" dirty="0">
                <a:solidFill>
                  <a:schemeClr val="dk1"/>
                </a:solidFill>
                <a:latin typeface="微软雅黑" panose="020B0503020204020204" charset="-122"/>
                <a:ea typeface="微软雅黑" panose="020B0503020204020204" charset="-122"/>
                <a:cs typeface="微软雅黑" panose="020B0503020204020204" charset="-122"/>
              </a:rPr>
              <a:t>干扰不需要沿着电路传输</a:t>
            </a:r>
            <a:r>
              <a:rPr sz="105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spcBef>
                <a:spcPts val="650"/>
              </a:spcBef>
            </a:pPr>
            <a:r>
              <a:rPr sz="1050" b="1" spc="10" dirty="0">
                <a:solidFill>
                  <a:schemeClr val="dk1"/>
                </a:solidFill>
                <a:latin typeface="微软雅黑" panose="020B0503020204020204" charset="-122"/>
                <a:ea typeface="微软雅黑" panose="020B0503020204020204" charset="-122"/>
                <a:cs typeface="微软雅黑" panose="020B0503020204020204" charset="-122"/>
              </a:rPr>
              <a:t>1)</a:t>
            </a:r>
            <a:r>
              <a:rPr sz="1050" spc="10" dirty="0">
                <a:solidFill>
                  <a:schemeClr val="dk1"/>
                </a:solidFill>
                <a:latin typeface="微软雅黑" panose="020B0503020204020204" charset="-122"/>
                <a:ea typeface="微软雅黑" panose="020B0503020204020204" charset="-122"/>
                <a:cs typeface="微软雅黑" panose="020B0503020204020204" charset="-122"/>
              </a:rPr>
              <a:t> 路的</a:t>
            </a:r>
            <a:r>
              <a:rPr sz="1050" spc="0" dirty="0">
                <a:solidFill>
                  <a:schemeClr val="dk1"/>
                </a:solidFill>
                <a:latin typeface="微软雅黑" panose="020B0503020204020204" charset="-122"/>
                <a:ea typeface="微软雅黑" panose="020B0503020204020204" charset="-122"/>
                <a:cs typeface="微软雅黑" panose="020B0503020204020204" charset="-122"/>
              </a:rPr>
              <a:t>干扰</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1000"/>
              </a:lnSpc>
              <a:spcBef>
                <a:spcPts val="5"/>
              </a:spcBef>
            </a:pPr>
            <a:r>
              <a:rPr sz="1050" b="1" spc="-10" dirty="0">
                <a:solidFill>
                  <a:schemeClr val="dk1"/>
                </a:solidFill>
                <a:latin typeface="微软雅黑" panose="020B0503020204020204" charset="-122"/>
                <a:ea typeface="微软雅黑" panose="020B0503020204020204" charset="-122"/>
                <a:cs typeface="微软雅黑" panose="020B0503020204020204" charset="-122"/>
              </a:rPr>
              <a:t>(1)</a:t>
            </a:r>
            <a:r>
              <a:rPr sz="1050" spc="-10" dirty="0">
                <a:solidFill>
                  <a:schemeClr val="dk1"/>
                </a:solidFill>
                <a:latin typeface="微软雅黑" panose="020B0503020204020204" charset="-122"/>
                <a:ea typeface="微软雅黑" panose="020B0503020204020204" charset="-122"/>
                <a:cs typeface="微软雅黑" panose="020B0503020204020204" charset="-122"/>
              </a:rPr>
              <a:t> 由泄漏电阻引起的干扰，如图 </a:t>
            </a:r>
            <a:r>
              <a:rPr sz="1050" b="1" spc="-10" dirty="0">
                <a:solidFill>
                  <a:schemeClr val="dk1"/>
                </a:solidFill>
                <a:latin typeface="微软雅黑" panose="020B0503020204020204" charset="-122"/>
                <a:ea typeface="微软雅黑" panose="020B0503020204020204" charset="-122"/>
                <a:cs typeface="微软雅黑" panose="020B0503020204020204" charset="-122"/>
              </a:rPr>
              <a:t>11</a:t>
            </a:r>
            <a:r>
              <a:rPr sz="1050" spc="-10" dirty="0">
                <a:solidFill>
                  <a:schemeClr val="dk1"/>
                </a:solidFill>
                <a:latin typeface="微软雅黑" panose="020B0503020204020204" charset="-122"/>
                <a:ea typeface="微软雅黑" panose="020B0503020204020204" charset="-122"/>
                <a:cs typeface="微软雅黑" panose="020B0503020204020204" charset="-122"/>
              </a:rPr>
              <a:t>－</a:t>
            </a:r>
            <a:r>
              <a:rPr sz="1050" b="1" spc="-10" dirty="0">
                <a:solidFill>
                  <a:schemeClr val="dk1"/>
                </a:solidFill>
                <a:latin typeface="微软雅黑" panose="020B0503020204020204" charset="-122"/>
                <a:ea typeface="微软雅黑" panose="020B0503020204020204" charset="-122"/>
                <a:cs typeface="微软雅黑" panose="020B0503020204020204" charset="-122"/>
              </a:rPr>
              <a:t>7</a:t>
            </a:r>
            <a:r>
              <a:rPr sz="1050" spc="-10" dirty="0">
                <a:solidFill>
                  <a:schemeClr val="dk1"/>
                </a:solidFill>
                <a:latin typeface="微软雅黑" panose="020B0503020204020204" charset="-122"/>
                <a:ea typeface="微软雅黑" panose="020B0503020204020204" charset="-122"/>
                <a:cs typeface="微软雅黑" panose="020B0503020204020204" charset="-122"/>
              </a:rPr>
              <a:t> </a:t>
            </a:r>
            <a:r>
              <a:rPr sz="1050" spc="0" dirty="0">
                <a:solidFill>
                  <a:schemeClr val="dk1"/>
                </a:solidFill>
                <a:latin typeface="微软雅黑" panose="020B0503020204020204" charset="-122"/>
                <a:ea typeface="微软雅黑" panose="020B0503020204020204" charset="-122"/>
                <a:cs typeface="微软雅黑" panose="020B0503020204020204" charset="-122"/>
              </a:rPr>
              <a:t>所示 。</a:t>
            </a:r>
            <a:endParaRPr lang="en-US"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80"/>
          <p:cNvPicPr>
            <a:picLocks noChangeAspect="1"/>
          </p:cNvPicPr>
          <p:nvPr/>
        </p:nvPicPr>
        <p:blipFill>
          <a:blip r:embed="rId6"/>
          <a:stretch>
            <a:fillRect/>
          </a:stretch>
        </p:blipFill>
        <p:spPr>
          <a:xfrm>
            <a:off x="886126" y="1648402"/>
            <a:ext cx="3309954" cy="1938507"/>
          </a:xfrm>
          <a:prstGeom prst="rect">
            <a:avLst/>
          </a:prstGeom>
        </p:spPr>
      </p:pic>
      <p:sp>
        <p:nvSpPr>
          <p:cNvPr id="10" name="文本框 9"/>
          <p:cNvSpPr txBox="1"/>
          <p:nvPr>
            <p:custDataLst>
              <p:tags r:id="rId7"/>
            </p:custDataLst>
          </p:nvPr>
        </p:nvSpPr>
        <p:spPr>
          <a:xfrm>
            <a:off x="0" y="-63639"/>
            <a:ext cx="4120643" cy="320675"/>
          </a:xfrm>
          <a:prstGeom prst="rect">
            <a:avLst/>
          </a:prstGeom>
          <a:noFill/>
        </p:spPr>
        <p:txBody>
          <a:bodyPr wrap="square">
            <a:spAutoFit/>
          </a:bodyPr>
          <a:lstStyle/>
          <a:p>
            <a:pPr algn="l" rtl="0" eaLnBrk="0">
              <a:lnSpc>
                <a:spcPct val="86000"/>
              </a:lnSpc>
            </a:pPr>
            <a:endParaRPr lang="zh-CN"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第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章  检测装置的干扰</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抑</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制技术</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SLIDE_BACKGROUND_TYPE" val="general"/>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gener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general"/>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SLIDE_BACKGROUND_TYPE" val="general"/>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general"/>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gener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SLIDE_BACKGROUND_TYPE" val="general"/>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SLIDE_BACKGROUND_TYPE" val="gener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SLIDE_BACKGROUND_TYPE" val="general"/>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SLIDE_BACKGROUND_TYPE" val="general"/>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SLIDE_BACKGROUND_TYPE" val="general"/>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SLIDE_BACKGROUND_TYPE" val="general"/>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SLIDE_BACKGROUND_TYPE" val="general"/>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SLIDE_BACKGROUND_TYPE" val="general"/>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SLIDE_BACKGROUND_TYPE" val="general"/>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SLIDE_BACKGROUND_TYPE" val="general"/>
</p:tagLst>
</file>

<file path=ppt/tags/tag232.xml><?xml version="1.0" encoding="utf-8"?>
<p:tagLst xmlns:p="http://schemas.openxmlformats.org/presentationml/2006/main">
  <p:tag name="KSO_WPP_MARK_KEY" val="f59f0879-8c6b-4a1b-974f-4230b413391d"/>
  <p:tag name="COMMONDATA" val="eyJoZGlkIjoiYjI4ODBlMmU1ZjU2MDFkMGNlYjRhMDAzZTY0ZTUyMDkifQ=="/>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7.xml><?xml version="1.0" encoding="utf-8"?>
<p:tagLst xmlns:p="http://schemas.openxmlformats.org/presentationml/2006/main">
  <p:tag name="KSO_WM_SLIDE_BACKGROUND_TYPE" val="general"/>
</p:tagLst>
</file>

<file path=ppt/tags/tag28.xml><?xml version="1.0" encoding="utf-8"?>
<p:tagLst xmlns:p="http://schemas.openxmlformats.org/presentationml/2006/main">
  <p:tag name="KSO_WM_SLIDE_BACKGROUND_TYPE" val="general"/>
</p:tagLst>
</file>

<file path=ppt/tags/tag2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30.xml><?xml version="1.0" encoding="utf-8"?>
<p:tagLst xmlns:p="http://schemas.openxmlformats.org/presentationml/2006/main">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ags/tag34.xml><?xml version="1.0" encoding="utf-8"?>
<p:tagLst xmlns:p="http://schemas.openxmlformats.org/presentationml/2006/main">
  <p:tag name="KSO_WM_SLIDE_BACKGROUND_TYPE" val="frame"/>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0"/>
</p:tagLst>
</file>

<file path=ppt/tags/tag86.xml><?xml version="1.0" encoding="utf-8"?>
<p:tagLst xmlns:p="http://schemas.openxmlformats.org/presentationml/2006/main">
  <p:tag name="KSO_WM_TEMPLATE_CATEGORY" val="custom"/>
  <p:tag name="KSO_WM_TEMPLATE_INDEX" val="20215020"/>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0"/>
</p:tagLst>
</file>

<file path=ppt/tags/tag88.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90.xml><?xml version="1.0" encoding="utf-8"?>
<p:tagLst xmlns:p="http://schemas.openxmlformats.org/presentationml/2006/main">
  <p:tag name="KSO_WM_UNIT_SUBTYPE" val="b"/>
  <p:tag name="KSO_WM_UNIT_PRESET_TEXT" val="汇报人姓名&#13;汇报日期"/>
  <p:tag name="KSO_WM_UNIT_NOCLEAR" val="0"/>
  <p:tag name="KSO_WM_UNIT_VALUE" val="224"/>
  <p:tag name="KSO_WM_UNIT_HIGHLIGHT" val="0"/>
  <p:tag name="KSO_WM_UNIT_COMPATIBLE" val="0"/>
  <p:tag name="KSO_WM_UNIT_DIAGRAM_ISNUMVISUAL" val="0"/>
  <p:tag name="KSO_WM_UNIT_DIAGRAM_ISREFERUNIT" val="0"/>
  <p:tag name="KSO_WM_UNIT_TYPE" val="f"/>
  <p:tag name="KSO_WM_UNIT_INDEX" val="1"/>
  <p:tag name="KSO_WM_UNIT_ID" val="custom20215020_1*f*1"/>
  <p:tag name="KSO_WM_TEMPLATE_CATEGORY" val="custom"/>
  <p:tag name="KSO_WM_TEMPLATE_INDEX" val="20215020"/>
  <p:tag name="KSO_WM_UNIT_LAYERLEVEL" val="1"/>
  <p:tag name="KSO_WM_TAG_VERSION" val="1.0"/>
  <p:tag name="KSO_WM_BEAUTIFY_FLAG" val="#wm#"/>
  <p:tag name="KSO_WM_UNIT_DEFAULT_FONT" val="14;20;2"/>
  <p:tag name="KSO_WM_UNIT_BLOCK" val="0"/>
  <p:tag name="KSO_WM_UNIT_DEC_AREA_ID" val="dc3e3f3f8d8b4382b7712983fb3cace6"/>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91.xml><?xml version="1.0" encoding="utf-8"?>
<p:tagLst xmlns:p="http://schemas.openxmlformats.org/presentationml/2006/main">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ID" val="custom20215020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SLIDE_SIZE" val="700*380"/>
  <p:tag name="KSO_WM_SLIDE_POSITION" val="130*79"/>
  <p:tag name="KSO_WM_TAG_VERSION" val="1.0"/>
  <p:tag name="KSO_WM_BEAUTIFY_FLAG" val="#wm#"/>
  <p:tag name="KSO_WM_TEMPLATE_CATEGORY" val="custom"/>
  <p:tag name="KSO_WM_TEMPLATE_INDEX" val="20215020"/>
  <p:tag name="KSO_WM_SLIDE_LAYOUT" val="a_b_f"/>
  <p:tag name="KSO_WM_SLIDE_LAYOUT_CNT" val="1_1_1"/>
  <p:tag name="KSO_WM_CHIP_GROUPID" val="5ebf6661ddc3daf3fef3f760"/>
  <p:tag name="KSO_WM_SLIDE_LAYOUT_INFO" val="{&quot;id&quot;:&quot;2020-11-11T09:32:55&quot;,&quot;maxSize&quot;:{&quot;size1&quot;:33.62334074797454},&quot;minSize&quot;:{&quot;size1&quot;:26.523340747974537},&quot;normalSize&quot;:{&quot;size1&quot;:33.62334074797454},&quot;subLayout&quot;:[{&quot;id&quot;:&quot;2020-11-11T09:32:55&quot;,&quot;margin&quot;:{&quot;bottom&quot;:0.1646629422903061,&quot;left&quot;:5.3140788078308105,&quot;right&quot;:5.306846618652344,&quot;top&quot;:2.822166681289673},&quot;type&quot;:0},{&quot;id&quot;:&quot;2020-11-11T09:32:55&quot;,&quot;maxSize&quot;:{&quot;size1&quot;:32.249701545248755},&quot;minSize&quot;:{&quot;size1&quot;:19.849701545248752},&quot;normalSize&quot;:{&quot;size1&quot;:19.849701545248752},&quot;subLayout&quot;:[{&quot;id&quot;:&quot;2020-11-11T09:32:55&quot;,&quot;margin&quot;:{&quot;bottom&quot;:0.11683502048254013,&quot;left&quot;:5.3140788078308105,&quot;right&quot;:5.306846618652344,&quot;top&quot;:0.07169811427593231},&quot;type&quot;:0},{&quot;id&quot;:&quot;2020-11-11T09:32:55&quot;,&quot;margin&quot;:{&quot;bottom&quot;:2.822171926498413,&quot;left&quot;:5.3140788078308105,&quot;right&quot;:5.306846618652344,&quot;top&quot;:0.11952608078718185},&quot;type&quot;:0}],&quot;type&quot;:0}],&quot;type&quot;:0}"/>
  <p:tag name="KSO_WM_SLIDE_BK_DARK_LIGHT" val="2"/>
  <p:tag name="KSO_WM_SLIDE_BACKGROUND_TYPE" val="general"/>
  <p:tag name="KSO_WM_SLIDE_SUPPORT_FEATURE_TYPE" val="0"/>
  <p:tag name="KSO_WM_TEMPLATE_MASTER_THUMB_INDEX" val="13"/>
  <p:tag name="KSO_WM_TEMPLATE_ASSEMBLE_XID" val="5fab3f17b46e6ebd99076d0a"/>
  <p:tag name="KSO_WM_TEMPLATE_ASSEMBLE_GROUPID" val="5faa41e40f63d42c4847739d"/>
  <p:tag name="KSO_WM_TEMPLATE_THUMBS_INDEX" val="1、7、13、14、15、47"/>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13329</Words>
  <Application>WPS 演示</Application>
  <PresentationFormat>宽屏</PresentationFormat>
  <Paragraphs>424</Paragraphs>
  <Slides>21</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Arial</vt:lpstr>
      <vt:lpstr>宋体</vt:lpstr>
      <vt:lpstr>Wingdings</vt:lpstr>
      <vt:lpstr>黑体</vt:lpstr>
      <vt:lpstr>Arial</vt:lpstr>
      <vt:lpstr>微软雅黑</vt:lpstr>
      <vt:lpstr>MS Gothic</vt:lpstr>
      <vt:lpstr>Microsoft Yi Baiti</vt:lpstr>
      <vt:lpstr>等线 Light</vt:lpstr>
      <vt:lpstr>等线</vt:lpstr>
      <vt:lpstr>Arial Unicode MS</vt:lpstr>
      <vt:lpstr>Calibri</vt:lpstr>
      <vt:lpstr>汉仪旗黑-85S</vt:lpstr>
      <vt:lpstr>Wingdings</vt:lpstr>
      <vt:lpstr>Office 主题​​</vt:lpstr>
      <vt:lpstr>1_Office 主题​​</vt:lpstr>
      <vt:lpstr>第 1 1  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 1 1  章 </dc:title>
  <dc:creator>马 吉英</dc:creator>
  <cp:lastModifiedBy>光之精灵</cp:lastModifiedBy>
  <cp:revision>5</cp:revision>
  <dcterms:created xsi:type="dcterms:W3CDTF">2023-08-02T02:26:00Z</dcterms:created>
  <dcterms:modified xsi:type="dcterms:W3CDTF">2023-08-04T14:02:09Z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34275CB08DA64BAAAAD3C66AF2A557FA_12</vt:lpwstr>
  </property>
  <property fmtid="{D5CDD505-2E9C-101B-9397-08002B2CF9AE}" pid="3" name="KSOProductBuildVer">
    <vt:lpwstr>2052-11.1.0.14309</vt:lpwstr>
  </property>
</Properties>
</file>