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9"/>
  </p:notesMasterIdLst>
  <p:handoutMasterIdLst>
    <p:handoutMasterId r:id="rId30"/>
  </p:handoutMasterIdLst>
  <p:sldIdLst>
    <p:sldId id="281" r:id="rId4"/>
    <p:sldId id="282" r:id="rId5"/>
    <p:sldId id="283" r:id="rId6"/>
    <p:sldId id="284" r:id="rId7"/>
    <p:sldId id="285" r:id="rId8"/>
    <p:sldId id="286" r:id="rId9"/>
    <p:sldId id="287" r:id="rId10"/>
    <p:sldId id="288" r:id="rId11"/>
    <p:sldId id="289" r:id="rId12"/>
    <p:sldId id="290" r:id="rId13"/>
    <p:sldId id="291" r:id="rId14"/>
    <p:sldId id="292" r:id="rId15"/>
    <p:sldId id="293" r:id="rId16"/>
    <p:sldId id="294" r:id="rId17"/>
    <p:sldId id="295" r:id="rId18"/>
    <p:sldId id="296" r:id="rId19"/>
    <p:sldId id="297" r:id="rId20"/>
    <p:sldId id="298" r:id="rId21"/>
    <p:sldId id="299" r:id="rId22"/>
    <p:sldId id="300" r:id="rId23"/>
    <p:sldId id="301" r:id="rId24"/>
    <p:sldId id="302" r:id="rId25"/>
    <p:sldId id="303" r:id="rId26"/>
    <p:sldId id="304" r:id="rId27"/>
    <p:sldId id="305" r:id="rId28"/>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868" autoAdjust="0"/>
    <p:restoredTop sz="94660"/>
  </p:normalViewPr>
  <p:slideViewPr>
    <p:cSldViewPr snapToGrid="0">
      <p:cViewPr varScale="1">
        <p:scale>
          <a:sx n="83" d="100"/>
          <a:sy n="83" d="100"/>
        </p:scale>
        <p:origin x="225"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5" Type="http://schemas.openxmlformats.org/officeDocument/2006/relationships/tags" Target="tags/tag343.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5.xml"/><Relationship Id="rId3" Type="http://schemas.openxmlformats.org/officeDocument/2006/relationships/image" Target="../media/image2.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3.png"/><Relationship Id="rId6" Type="http://schemas.openxmlformats.org/officeDocument/2006/relationships/tags" Target="../tags/tag8.xml"/><Relationship Id="rId5" Type="http://schemas.openxmlformats.org/officeDocument/2006/relationships/image" Target="../media/image2.png"/><Relationship Id="rId4" Type="http://schemas.openxmlformats.org/officeDocument/2006/relationships/tags" Target="../tags/tag7.xml"/><Relationship Id="rId3" Type="http://schemas.openxmlformats.org/officeDocument/2006/relationships/image" Target="../media/image4.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2.xml"/><Relationship Id="rId3" Type="http://schemas.openxmlformats.org/officeDocument/2006/relationships/image" Target="../media/image2.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4.xml"/><Relationship Id="rId3" Type="http://schemas.openxmlformats.org/officeDocument/2006/relationships/image" Target="../media/image2.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16.xml"/><Relationship Id="rId3" Type="http://schemas.openxmlformats.org/officeDocument/2006/relationships/image" Target="../media/image5.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8.xml"/><Relationship Id="rId3" Type="http://schemas.openxmlformats.org/officeDocument/2006/relationships/image" Target="../media/image2.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20.xml"/><Relationship Id="rId3" Type="http://schemas.openxmlformats.org/officeDocument/2006/relationships/image" Target="../media/image2.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22.xml"/><Relationship Id="rId3" Type="http://schemas.openxmlformats.org/officeDocument/2006/relationships/image" Target="../media/image2.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image" Target="../media/image1.jpe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image" Target="../media/image3.png"/><Relationship Id="rId4" Type="http://schemas.openxmlformats.org/officeDocument/2006/relationships/tags" Target="../tags/tag26.xml"/><Relationship Id="rId3" Type="http://schemas.openxmlformats.org/officeDocument/2006/relationships/image" Target="../media/image2.png"/><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image" Target="../media/image3.png"/><Relationship Id="rId5" Type="http://schemas.openxmlformats.org/officeDocument/2006/relationships/tags" Target="../tags/tag33.xml"/><Relationship Id="rId4" Type="http://schemas.openxmlformats.org/officeDocument/2006/relationships/image" Target="../media/image2.png"/><Relationship Id="rId3" Type="http://schemas.openxmlformats.org/officeDocument/2006/relationships/tags" Target="../tags/tag32.xml"/><Relationship Id="rId2" Type="http://schemas.openxmlformats.org/officeDocument/2006/relationships/tags" Target="../tags/tag31.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image" Target="../media/image3.png"/><Relationship Id="rId5" Type="http://schemas.openxmlformats.org/officeDocument/2006/relationships/tags" Target="../tags/tag41.xml"/><Relationship Id="rId4" Type="http://schemas.openxmlformats.org/officeDocument/2006/relationships/image" Target="../media/image2.png"/><Relationship Id="rId3" Type="http://schemas.openxmlformats.org/officeDocument/2006/relationships/tags" Target="../tags/tag40.xml"/><Relationship Id="rId2" Type="http://schemas.openxmlformats.org/officeDocument/2006/relationships/tags" Target="../tags/tag39.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media/image2.png"/><Relationship Id="rId3" Type="http://schemas.openxmlformats.org/officeDocument/2006/relationships/tags" Target="../tags/tag49.xml"/><Relationship Id="rId2" Type="http://schemas.openxmlformats.org/officeDocument/2006/relationships/tags" Target="../tags/tag48.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image" Target="../media/image3.png"/><Relationship Id="rId5" Type="http://schemas.openxmlformats.org/officeDocument/2006/relationships/tags" Target="../tags/tag59.xml"/><Relationship Id="rId4" Type="http://schemas.openxmlformats.org/officeDocument/2006/relationships/image" Target="../media/image2.png"/><Relationship Id="rId3" Type="http://schemas.openxmlformats.org/officeDocument/2006/relationships/tags" Target="../tags/tag58.xml"/><Relationship Id="rId2" Type="http://schemas.openxmlformats.org/officeDocument/2006/relationships/tags" Target="../tags/tag57.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image" Target="../media/image3.png"/><Relationship Id="rId5" Type="http://schemas.openxmlformats.org/officeDocument/2006/relationships/tags" Target="../tags/tag68.xml"/><Relationship Id="rId4" Type="http://schemas.openxmlformats.org/officeDocument/2006/relationships/image" Target="../media/image2.png"/><Relationship Id="rId3" Type="http://schemas.openxmlformats.org/officeDocument/2006/relationships/tags" Target="../tags/tag67.xml"/><Relationship Id="rId2" Type="http://schemas.openxmlformats.org/officeDocument/2006/relationships/tags" Target="../tags/tag66.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image" Target="../media/image7.png"/><Relationship Id="rId5" Type="http://schemas.openxmlformats.org/officeDocument/2006/relationships/tags" Target="../tags/tag79.xml"/><Relationship Id="rId4" Type="http://schemas.openxmlformats.org/officeDocument/2006/relationships/image" Target="../media/image6.png"/><Relationship Id="rId3" Type="http://schemas.openxmlformats.org/officeDocument/2006/relationships/tags" Target="../tags/tag78.xml"/><Relationship Id="rId2" Type="http://schemas.openxmlformats.org/officeDocument/2006/relationships/tags" Target="../tags/tag77.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07079A0-FEFB-45E4-AEA3-86C73C1C6B5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19F0C8-2B10-40D9-B7D5-BA8FEEB8353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07079A0-FEFB-45E4-AEA3-86C73C1C6B5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19F0C8-2B10-40D9-B7D5-BA8FEEB8353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07079A0-FEFB-45E4-AEA3-86C73C1C6B5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19F0C8-2B10-40D9-B7D5-BA8FEEB8353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未标题-12_画板 1"/>
          <p:cNvPicPr>
            <a:picLocks noChangeAspect="1"/>
          </p:cNvPicPr>
          <p:nvPr>
            <p:custDataLst>
              <p:tags r:id="rId2"/>
            </p:custDataLst>
          </p:nvPr>
        </p:nvPicPr>
        <p:blipFill>
          <a:blip r:embed="rId3"/>
          <a:stretch>
            <a:fillRect/>
          </a:stretch>
        </p:blipFill>
        <p:spPr>
          <a:xfrm>
            <a:off x="10143" y="0"/>
            <a:ext cx="12171714"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副标题 4"/>
          <p:cNvSpPr/>
          <p:nvPr>
            <p:ph type="subTitle" idx="3" hasCustomPrompt="1"/>
            <p:custDataLst>
              <p:tags r:id="rId4"/>
            </p:custDataLst>
          </p:nvPr>
        </p:nvSpPr>
        <p:spPr>
          <a:xfrm>
            <a:off x="1913068" y="2331700"/>
            <a:ext cx="8368467" cy="835709"/>
          </a:xfrm>
        </p:spPr>
        <p:txBody>
          <a:bodyPr vert="horz" wrap="square" lIns="0" tIns="0" rIns="0" bIns="0" rtlCol="0" anchor="ctr"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微软雅黑" panose="020B0503020204020204" charset="-122"/>
                <a:sym typeface="+mn-ea"/>
              </a:defRPr>
            </a:lvl1pPr>
            <a:lvl2pPr marL="457200" indent="0" algn="ctr"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4" name="标题 5"/>
          <p:cNvSpPr>
            <a:spLocks noGrp="1"/>
          </p:cNvSpPr>
          <p:nvPr>
            <p:ph type="ctrTitle" idx="2" hasCustomPrompt="1"/>
            <p:custDataLst>
              <p:tags r:id="rId5"/>
            </p:custDataLst>
          </p:nvPr>
        </p:nvSpPr>
        <p:spPr>
          <a:xfrm>
            <a:off x="1913069" y="1015980"/>
            <a:ext cx="8368467" cy="123063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200" b="1" i="0" u="none" strike="noStrike" kern="1200" cap="none" spc="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7" name="图片 6"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1 (13)"/>
          <p:cNvPicPr>
            <a:picLocks noChangeAspect="1"/>
          </p:cNvPicPr>
          <p:nvPr>
            <p:custDataLst>
              <p:tags r:id="rId2"/>
            </p:custDataLst>
          </p:nvPr>
        </p:nvPicPr>
        <p:blipFill>
          <a:blip r:embed="rId3"/>
          <a:stretch>
            <a:fillRect/>
          </a:stretch>
        </p:blipFill>
        <p:spPr>
          <a:xfrm>
            <a:off x="215153" y="1941853"/>
            <a:ext cx="3235350" cy="2974283"/>
          </a:xfrm>
          <a:prstGeom prst="rect">
            <a:avLst/>
          </a:prstGeom>
        </p:spPr>
      </p:pic>
      <p:pic>
        <p:nvPicPr>
          <p:cNvPr id="2" name="图片 1" descr="1 (11)"/>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pic>
        <p:nvPicPr>
          <p:cNvPr id="7" name="图片 6" descr="1 (12)"/>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8" name="副标题 2"/>
          <p:cNvSpPr/>
          <p:nvPr>
            <p:ph type="subTitle" idx="3" hasCustomPrompt="1"/>
            <p:custDataLst>
              <p:tags r:id="rId8"/>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9" name="标题 3"/>
          <p:cNvSpPr/>
          <p:nvPr>
            <p:ph type="ctrTitle" idx="2" hasCustomPrompt="1"/>
            <p:custDataLst>
              <p:tags r:id="rId9"/>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8" name="图片 7"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10" name="图片 9"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descr="1 (13)"/>
          <p:cNvPicPr>
            <a:picLocks noChangeAspect="1"/>
          </p:cNvPicPr>
          <p:nvPr>
            <p:custDataLst>
              <p:tags r:id="rId2"/>
            </p:custDataLst>
          </p:nvPr>
        </p:nvPicPr>
        <p:blipFill>
          <a:blip r:embed="rId3"/>
          <a:stretch>
            <a:fillRect/>
          </a:stretch>
        </p:blipFill>
        <p:spPr>
          <a:xfrm>
            <a:off x="7498080" y="1411524"/>
            <a:ext cx="4389120" cy="4034953"/>
          </a:xfrm>
          <a:prstGeom prst="rect">
            <a:avLst/>
          </a:prstGeom>
        </p:spPr>
      </p:pic>
      <p:pic>
        <p:nvPicPr>
          <p:cNvPr id="6" name="图片 5" descr="1 (11)"/>
          <p:cNvPicPr>
            <a:picLocks noChangeAspect="1"/>
          </p:cNvPicPr>
          <p:nvPr>
            <p:custDataLst>
              <p:tags r:id="rId4"/>
            </p:custDataLst>
          </p:nvPr>
        </p:nvPicPr>
        <p:blipFill>
          <a:blip r:embed="rId5"/>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8" name="图片 7"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07079A0-FEFB-45E4-AEA3-86C73C1C6B5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19F0C8-2B10-40D9-B7D5-BA8FEEB8353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7" name="图片 6"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2" name="图片 1"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descr="未标题-12_画板 1"/>
          <p:cNvPicPr>
            <a:picLocks noChangeAspect="1"/>
          </p:cNvPicPr>
          <p:nvPr>
            <p:custDataLst>
              <p:tags r:id="rId2"/>
            </p:custDataLst>
          </p:nvPr>
        </p:nvPicPr>
        <p:blipFill>
          <a:blip r:embed="rId3"/>
          <a:stretch>
            <a:fillRect/>
          </a:stretch>
        </p:blipFill>
        <p:spPr>
          <a:xfrm>
            <a:off x="10143" y="0"/>
            <a:ext cx="12171714"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6" name="标题 1"/>
          <p:cNvSpPr>
            <a:spLocks noGrp="1"/>
          </p:cNvSpPr>
          <p:nvPr>
            <p:ph type="title" hasCustomPrompt="1"/>
            <p:custDataLst>
              <p:tags r:id="rId4"/>
            </p:custDataLst>
          </p:nvPr>
        </p:nvSpPr>
        <p:spPr>
          <a:xfrm>
            <a:off x="1652270" y="1786364"/>
            <a:ext cx="8890064" cy="120015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000" b="1" i="0" u="none" strike="noStrike" kern="1200" cap="none" spc="1000" normalizeH="0" baseline="0" noProof="1" dirty="0">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6" name="图片 5"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2"/>
            </p:custDataLst>
          </p:nvPr>
        </p:nvSpPr>
        <p:spPr>
          <a:xfrm>
            <a:off x="294600" y="302400"/>
            <a:ext cx="11602796" cy="6253188"/>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4827588" cy="68687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1080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2660396"/>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613791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2"/>
            </p:custDataLst>
          </p:nvPr>
        </p:nvSpPr>
        <p:spPr>
          <a:xfrm>
            <a:off x="0" y="5029200"/>
            <a:ext cx="12189600" cy="18288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9144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11469510" y="-1080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2"/>
            </p:custDataLst>
          </p:nvPr>
        </p:nvSpPr>
        <p:spPr>
          <a:xfrm>
            <a:off x="0" y="959400"/>
            <a:ext cx="12189600" cy="49391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10438461" y="5104461"/>
            <a:ext cx="1753527" cy="1753527"/>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0" y="-10802"/>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07079A0-FEFB-45E4-AEA3-86C73C1C6B5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19F0C8-2B10-40D9-B7D5-BA8FEEB8353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807079A0-FEFB-45E4-AEA3-86C73C1C6B5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19F0C8-2B10-40D9-B7D5-BA8FEEB8353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07079A0-FEFB-45E4-AEA3-86C73C1C6B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19F0C8-2B10-40D9-B7D5-BA8FEEB8353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07079A0-FEFB-45E4-AEA3-86C73C1C6B5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19F0C8-2B10-40D9-B7D5-BA8FEEB8353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7079A0-FEFB-45E4-AEA3-86C73C1C6B5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19F0C8-2B10-40D9-B7D5-BA8FEEB8353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07079A0-FEFB-45E4-AEA3-86C73C1C6B5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19F0C8-2B10-40D9-B7D5-BA8FEEB8353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07079A0-FEFB-45E4-AEA3-86C73C1C6B5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19F0C8-2B10-40D9-B7D5-BA8FEEB8353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slideLayout" Target="../slideLayouts/slideLayout13.xml"/><Relationship Id="rId19" Type="http://schemas.openxmlformats.org/officeDocument/2006/relationships/tags" Target="../tags/tag8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7079A0-FEFB-45E4-AEA3-86C73C1C6B5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19F0C8-2B10-40D9-B7D5-BA8FEEB8353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10.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image" Target="../media/image44.jpeg"/><Relationship Id="rId6" Type="http://schemas.openxmlformats.org/officeDocument/2006/relationships/tags" Target="../tags/tag252.xml"/><Relationship Id="rId5" Type="http://schemas.openxmlformats.org/officeDocument/2006/relationships/image" Target="../media/image43.png"/><Relationship Id="rId4" Type="http://schemas.openxmlformats.org/officeDocument/2006/relationships/image" Target="../media/image3.png"/><Relationship Id="rId3" Type="http://schemas.openxmlformats.org/officeDocument/2006/relationships/tags" Target="../tags/tag251.xm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259.xml"/><Relationship Id="rId14" Type="http://schemas.openxmlformats.org/officeDocument/2006/relationships/tags" Target="../tags/tag258.xml"/><Relationship Id="rId13" Type="http://schemas.openxmlformats.org/officeDocument/2006/relationships/image" Target="../media/image45.jpeg"/><Relationship Id="rId12" Type="http://schemas.openxmlformats.org/officeDocument/2006/relationships/tags" Target="../tags/tag257.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tags" Target="../tags/tag250.xml"/></Relationships>
</file>

<file path=ppt/slides/_rels/slide11.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tags" Target="../tags/tag265.xml"/><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image" Target="../media/image3.png"/><Relationship Id="rId3" Type="http://schemas.openxmlformats.org/officeDocument/2006/relationships/tags" Target="../tags/tag261.xm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270.xml"/><Relationship Id="rId14" Type="http://schemas.openxmlformats.org/officeDocument/2006/relationships/image" Target="../media/image47.png"/><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image" Target="../media/image46.jpeg"/><Relationship Id="rId10" Type="http://schemas.openxmlformats.org/officeDocument/2006/relationships/tags" Target="../tags/tag267.xml"/><Relationship Id="rId1" Type="http://schemas.openxmlformats.org/officeDocument/2006/relationships/tags" Target="../tags/tag260.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image" Target="../media/image3.png"/><Relationship Id="rId3" Type="http://schemas.openxmlformats.org/officeDocument/2006/relationships/tags" Target="../tags/tag272.xml"/><Relationship Id="rId2" Type="http://schemas.openxmlformats.org/officeDocument/2006/relationships/image" Target="../media/image2.png"/><Relationship Id="rId1" Type="http://schemas.openxmlformats.org/officeDocument/2006/relationships/tags" Target="../tags/tag271.xml"/></Relationships>
</file>

<file path=ppt/slides/_rels/slide13.xml.rels><?xml version="1.0" encoding="UTF-8" standalone="yes"?>
<Relationships xmlns="http://schemas.openxmlformats.org/package/2006/relationships"><Relationship Id="rId9" Type="http://schemas.openxmlformats.org/officeDocument/2006/relationships/image" Target="../media/image38.jpeg"/><Relationship Id="rId8" Type="http://schemas.openxmlformats.org/officeDocument/2006/relationships/tags" Target="../tags/tag279.xml"/><Relationship Id="rId7" Type="http://schemas.openxmlformats.org/officeDocument/2006/relationships/tags" Target="../tags/tag278.xml"/><Relationship Id="rId6" Type="http://schemas.openxmlformats.org/officeDocument/2006/relationships/image" Target="../media/image12.jpeg"/><Relationship Id="rId5" Type="http://schemas.openxmlformats.org/officeDocument/2006/relationships/tags" Target="../tags/tag277.xml"/><Relationship Id="rId4" Type="http://schemas.openxmlformats.org/officeDocument/2006/relationships/image" Target="../media/image3.png"/><Relationship Id="rId3" Type="http://schemas.openxmlformats.org/officeDocument/2006/relationships/tags" Target="../tags/tag276.xm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image" Target="../media/image48.jpeg"/><Relationship Id="rId1" Type="http://schemas.openxmlformats.org/officeDocument/2006/relationships/tags" Target="../tags/tag275.xml"/></Relationships>
</file>

<file path=ppt/slides/_rels/slide14.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tags" Target="../tags/tag284.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3.png"/><Relationship Id="rId3" Type="http://schemas.openxmlformats.org/officeDocument/2006/relationships/tags" Target="../tags/tag283.xm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288.xml"/><Relationship Id="rId11" Type="http://schemas.openxmlformats.org/officeDocument/2006/relationships/tags" Target="../tags/tag287.xml"/><Relationship Id="rId10" Type="http://schemas.openxmlformats.org/officeDocument/2006/relationships/image" Target="../media/image38.jpeg"/><Relationship Id="rId1" Type="http://schemas.openxmlformats.org/officeDocument/2006/relationships/tags" Target="../tags/tag282.xml"/></Relationships>
</file>

<file path=ppt/slides/_rels/slide15.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image" Target="../media/image52.jpeg"/><Relationship Id="rId7" Type="http://schemas.openxmlformats.org/officeDocument/2006/relationships/image" Target="../media/image51.jpeg"/><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image" Target="../media/image3.png"/><Relationship Id="rId3" Type="http://schemas.openxmlformats.org/officeDocument/2006/relationships/tags" Target="../tags/tag290.xm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294.xml"/><Relationship Id="rId1" Type="http://schemas.openxmlformats.org/officeDocument/2006/relationships/tags" Target="../tags/tag289.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image" Target="../media/image53.jpeg"/><Relationship Id="rId4" Type="http://schemas.openxmlformats.org/officeDocument/2006/relationships/image" Target="../media/image3.png"/><Relationship Id="rId3" Type="http://schemas.openxmlformats.org/officeDocument/2006/relationships/tags" Target="../tags/tag296.xml"/><Relationship Id="rId2" Type="http://schemas.openxmlformats.org/officeDocument/2006/relationships/image" Target="../media/image2.png"/><Relationship Id="rId1" Type="http://schemas.openxmlformats.org/officeDocument/2006/relationships/tags" Target="../tags/tag295.xml"/></Relationships>
</file>

<file path=ppt/slides/_rels/slide17.xml.rels><?xml version="1.0" encoding="UTF-8" standalone="yes"?>
<Relationships xmlns="http://schemas.openxmlformats.org/package/2006/relationships"><Relationship Id="rId9" Type="http://schemas.openxmlformats.org/officeDocument/2006/relationships/image" Target="../media/image55.jpeg"/><Relationship Id="rId8" Type="http://schemas.openxmlformats.org/officeDocument/2006/relationships/tags" Target="../tags/tag302.xml"/><Relationship Id="rId7" Type="http://schemas.openxmlformats.org/officeDocument/2006/relationships/image" Target="../media/image54.jpeg"/><Relationship Id="rId6" Type="http://schemas.openxmlformats.org/officeDocument/2006/relationships/image" Target="../media/image38.jpeg"/><Relationship Id="rId5" Type="http://schemas.openxmlformats.org/officeDocument/2006/relationships/tags" Target="../tags/tag301.xml"/><Relationship Id="rId4" Type="http://schemas.openxmlformats.org/officeDocument/2006/relationships/image" Target="../media/image3.png"/><Relationship Id="rId3" Type="http://schemas.openxmlformats.org/officeDocument/2006/relationships/tags" Target="../tags/tag300.xm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306.xml"/><Relationship Id="rId12" Type="http://schemas.openxmlformats.org/officeDocument/2006/relationships/tags" Target="../tags/tag305.xml"/><Relationship Id="rId11" Type="http://schemas.openxmlformats.org/officeDocument/2006/relationships/tags" Target="../tags/tag304.xml"/><Relationship Id="rId10" Type="http://schemas.openxmlformats.org/officeDocument/2006/relationships/tags" Target="../tags/tag303.xml"/><Relationship Id="rId1" Type="http://schemas.openxmlformats.org/officeDocument/2006/relationships/tags" Target="../tags/tag299.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3.png"/><Relationship Id="rId3" Type="http://schemas.openxmlformats.org/officeDocument/2006/relationships/tags" Target="../tags/tag308.xml"/><Relationship Id="rId2" Type="http://schemas.openxmlformats.org/officeDocument/2006/relationships/image" Target="../media/image2.png"/><Relationship Id="rId1" Type="http://schemas.openxmlformats.org/officeDocument/2006/relationships/tags" Target="../tags/tag307.xml"/></Relationships>
</file>

<file path=ppt/slides/_rels/slide19.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tags" Target="../tags/tag314.xml"/><Relationship Id="rId7" Type="http://schemas.openxmlformats.org/officeDocument/2006/relationships/tags" Target="../tags/tag313.xml"/><Relationship Id="rId6" Type="http://schemas.openxmlformats.org/officeDocument/2006/relationships/image" Target="../media/image12.jpeg"/><Relationship Id="rId5" Type="http://schemas.openxmlformats.org/officeDocument/2006/relationships/image" Target="../media/image58.jpeg"/><Relationship Id="rId4" Type="http://schemas.openxmlformats.org/officeDocument/2006/relationships/image" Target="../media/image3.png"/><Relationship Id="rId3" Type="http://schemas.openxmlformats.org/officeDocument/2006/relationships/tags" Target="../tags/tag312.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311.xml"/></Relationships>
</file>

<file path=ppt/slides/_rels/slide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image" Target="../media/image3.png"/><Relationship Id="rId3" Type="http://schemas.openxmlformats.org/officeDocument/2006/relationships/tags" Target="../tags/tag92.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97.xml"/><Relationship Id="rId10" Type="http://schemas.openxmlformats.org/officeDocument/2006/relationships/image" Target="../media/image9.png"/><Relationship Id="rId1" Type="http://schemas.openxmlformats.org/officeDocument/2006/relationships/tags" Target="../tags/tag91.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19.xml"/><Relationship Id="rId7" Type="http://schemas.openxmlformats.org/officeDocument/2006/relationships/tags" Target="../tags/tag318.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3.png"/><Relationship Id="rId3" Type="http://schemas.openxmlformats.org/officeDocument/2006/relationships/tags" Target="../tags/tag317.xml"/><Relationship Id="rId2" Type="http://schemas.openxmlformats.org/officeDocument/2006/relationships/image" Target="../media/image2.png"/><Relationship Id="rId1" Type="http://schemas.openxmlformats.org/officeDocument/2006/relationships/tags" Target="../tags/tag316.xml"/></Relationships>
</file>

<file path=ppt/slides/_rels/slide21.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image" Target="../media/image61.jpeg"/><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image" Target="../media/image3.png"/><Relationship Id="rId3" Type="http://schemas.openxmlformats.org/officeDocument/2006/relationships/tags" Target="../tags/tag321.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320.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30.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image" Target="../media/image3.png"/><Relationship Id="rId3" Type="http://schemas.openxmlformats.org/officeDocument/2006/relationships/tags" Target="../tags/tag327.xml"/><Relationship Id="rId2" Type="http://schemas.openxmlformats.org/officeDocument/2006/relationships/image" Target="../media/image2.png"/><Relationship Id="rId1" Type="http://schemas.openxmlformats.org/officeDocument/2006/relationships/tags" Target="../tags/tag326.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33.xml"/><Relationship Id="rId5" Type="http://schemas.openxmlformats.org/officeDocument/2006/relationships/image" Target="../media/image62.jpeg"/><Relationship Id="rId4" Type="http://schemas.openxmlformats.org/officeDocument/2006/relationships/image" Target="../media/image3.png"/><Relationship Id="rId3" Type="http://schemas.openxmlformats.org/officeDocument/2006/relationships/tags" Target="../tags/tag332.xml"/><Relationship Id="rId2" Type="http://schemas.openxmlformats.org/officeDocument/2006/relationships/image" Target="../media/image2.png"/><Relationship Id="rId1" Type="http://schemas.openxmlformats.org/officeDocument/2006/relationships/tags" Target="../tags/tag331.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36.xml"/><Relationship Id="rId5" Type="http://schemas.openxmlformats.org/officeDocument/2006/relationships/image" Target="../media/image63.jpeg"/><Relationship Id="rId4" Type="http://schemas.openxmlformats.org/officeDocument/2006/relationships/image" Target="../media/image3.png"/><Relationship Id="rId3" Type="http://schemas.openxmlformats.org/officeDocument/2006/relationships/tags" Target="../tags/tag335.xml"/><Relationship Id="rId2" Type="http://schemas.openxmlformats.org/officeDocument/2006/relationships/image" Target="../media/image2.png"/><Relationship Id="rId1" Type="http://schemas.openxmlformats.org/officeDocument/2006/relationships/tags" Target="../tags/tag334.xml"/></Relationships>
</file>

<file path=ppt/slides/_rels/slide25.xml.rels><?xml version="1.0" encoding="UTF-8" standalone="yes"?>
<Relationships xmlns="http://schemas.openxmlformats.org/package/2006/relationships"><Relationship Id="rId9" Type="http://schemas.openxmlformats.org/officeDocument/2006/relationships/tags" Target="../tags/tag341.xml"/><Relationship Id="rId8" Type="http://schemas.openxmlformats.org/officeDocument/2006/relationships/tags" Target="../tags/tag340.xml"/><Relationship Id="rId7" Type="http://schemas.openxmlformats.org/officeDocument/2006/relationships/tags" Target="../tags/tag339.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3.png"/><Relationship Id="rId3" Type="http://schemas.openxmlformats.org/officeDocument/2006/relationships/tags" Target="../tags/tag338.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342.xml"/><Relationship Id="rId10" Type="http://schemas.openxmlformats.org/officeDocument/2006/relationships/image" Target="../media/image66.jpeg"/><Relationship Id="rId1" Type="http://schemas.openxmlformats.org/officeDocument/2006/relationships/tags" Target="../tags/tag337.xml"/></Relationships>
</file>

<file path=ppt/slides/_rels/slide3.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image" Target="../media/image12.jpeg"/><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3.png"/><Relationship Id="rId3" Type="http://schemas.openxmlformats.org/officeDocument/2006/relationships/tags" Target="../tags/tag99.xml"/><Relationship Id="rId20" Type="http://schemas.openxmlformats.org/officeDocument/2006/relationships/slideLayout" Target="../slideLayouts/slideLayout18.xml"/><Relationship Id="rId2" Type="http://schemas.openxmlformats.org/officeDocument/2006/relationships/image" Target="../media/image2.png"/><Relationship Id="rId19" Type="http://schemas.openxmlformats.org/officeDocument/2006/relationships/tags" Target="../tags/tag108.xml"/><Relationship Id="rId18" Type="http://schemas.openxmlformats.org/officeDocument/2006/relationships/tags" Target="../tags/tag107.xml"/><Relationship Id="rId17" Type="http://schemas.openxmlformats.org/officeDocument/2006/relationships/tags" Target="../tags/tag106.xml"/><Relationship Id="rId16" Type="http://schemas.openxmlformats.org/officeDocument/2006/relationships/image" Target="../media/image15.jpeg"/><Relationship Id="rId15" Type="http://schemas.openxmlformats.org/officeDocument/2006/relationships/tags" Target="../tags/tag105.xml"/><Relationship Id="rId14" Type="http://schemas.openxmlformats.org/officeDocument/2006/relationships/tags" Target="../tags/tag104.xml"/><Relationship Id="rId13" Type="http://schemas.openxmlformats.org/officeDocument/2006/relationships/tags" Target="../tags/tag103.xml"/><Relationship Id="rId12" Type="http://schemas.openxmlformats.org/officeDocument/2006/relationships/image" Target="../media/image14.png"/><Relationship Id="rId11" Type="http://schemas.openxmlformats.org/officeDocument/2006/relationships/image" Target="../media/image13.png"/><Relationship Id="rId10" Type="http://schemas.openxmlformats.org/officeDocument/2006/relationships/tags" Target="../tags/tag102.xml"/><Relationship Id="rId1" Type="http://schemas.openxmlformats.org/officeDocument/2006/relationships/tags" Target="../tags/tag98.xml"/></Relationships>
</file>

<file path=ppt/slides/_rels/slide4.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image" Target="../media/image16.jpeg"/><Relationship Id="rId4" Type="http://schemas.openxmlformats.org/officeDocument/2006/relationships/image" Target="../media/image3.png"/><Relationship Id="rId3" Type="http://schemas.openxmlformats.org/officeDocument/2006/relationships/tags" Target="../tags/tag110.xml"/><Relationship Id="rId27" Type="http://schemas.openxmlformats.org/officeDocument/2006/relationships/slideLayout" Target="../slideLayouts/slideLayout18.xml"/><Relationship Id="rId26" Type="http://schemas.openxmlformats.org/officeDocument/2006/relationships/tags" Target="../tags/tag126.xml"/><Relationship Id="rId25" Type="http://schemas.openxmlformats.org/officeDocument/2006/relationships/tags" Target="../tags/tag125.xml"/><Relationship Id="rId24" Type="http://schemas.openxmlformats.org/officeDocument/2006/relationships/tags" Target="../tags/tag124.xml"/><Relationship Id="rId23" Type="http://schemas.openxmlformats.org/officeDocument/2006/relationships/tags" Target="../tags/tag123.xml"/><Relationship Id="rId22" Type="http://schemas.openxmlformats.org/officeDocument/2006/relationships/tags" Target="../tags/tag122.xml"/><Relationship Id="rId21" Type="http://schemas.openxmlformats.org/officeDocument/2006/relationships/image" Target="../media/image21.png"/><Relationship Id="rId20" Type="http://schemas.openxmlformats.org/officeDocument/2006/relationships/tags" Target="../tags/tag121.xml"/><Relationship Id="rId2" Type="http://schemas.openxmlformats.org/officeDocument/2006/relationships/image" Target="../media/image2.png"/><Relationship Id="rId19" Type="http://schemas.openxmlformats.org/officeDocument/2006/relationships/tags" Target="../tags/tag120.xml"/><Relationship Id="rId18" Type="http://schemas.openxmlformats.org/officeDocument/2006/relationships/image" Target="../media/image20.jpeg"/><Relationship Id="rId17" Type="http://schemas.openxmlformats.org/officeDocument/2006/relationships/tags" Target="../tags/tag119.xml"/><Relationship Id="rId16" Type="http://schemas.openxmlformats.org/officeDocument/2006/relationships/image" Target="../media/image19.png"/><Relationship Id="rId15" Type="http://schemas.openxmlformats.org/officeDocument/2006/relationships/image" Target="../media/image18.png"/><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image" Target="../media/image17.png"/><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tags" Target="../tags/tag109.xml"/></Relationships>
</file>

<file path=ppt/slides/_rels/slide5.xml.rels><?xml version="1.0" encoding="UTF-8" standalone="yes"?>
<Relationships xmlns="http://schemas.openxmlformats.org/package/2006/relationships"><Relationship Id="rId9" Type="http://schemas.openxmlformats.org/officeDocument/2006/relationships/tags" Target="../tags/tag131.xml"/><Relationship Id="rId83" Type="http://schemas.openxmlformats.org/officeDocument/2006/relationships/slideLayout" Target="../slideLayouts/slideLayout18.xml"/><Relationship Id="rId82" Type="http://schemas.openxmlformats.org/officeDocument/2006/relationships/tags" Target="../tags/tag196.xml"/><Relationship Id="rId81" Type="http://schemas.openxmlformats.org/officeDocument/2006/relationships/tags" Target="../tags/tag195.xml"/><Relationship Id="rId80" Type="http://schemas.openxmlformats.org/officeDocument/2006/relationships/tags" Target="../tags/tag194.xml"/><Relationship Id="rId8" Type="http://schemas.openxmlformats.org/officeDocument/2006/relationships/image" Target="../media/image15.jpeg"/><Relationship Id="rId79" Type="http://schemas.openxmlformats.org/officeDocument/2006/relationships/tags" Target="../tags/tag193.xml"/><Relationship Id="rId78" Type="http://schemas.openxmlformats.org/officeDocument/2006/relationships/tags" Target="../tags/tag192.xml"/><Relationship Id="rId77" Type="http://schemas.openxmlformats.org/officeDocument/2006/relationships/tags" Target="../tags/tag191.xml"/><Relationship Id="rId76" Type="http://schemas.openxmlformats.org/officeDocument/2006/relationships/tags" Target="../tags/tag190.xml"/><Relationship Id="rId75" Type="http://schemas.openxmlformats.org/officeDocument/2006/relationships/tags" Target="../tags/tag189.xml"/><Relationship Id="rId74" Type="http://schemas.openxmlformats.org/officeDocument/2006/relationships/tags" Target="../tags/tag188.xml"/><Relationship Id="rId73" Type="http://schemas.openxmlformats.org/officeDocument/2006/relationships/image" Target="../media/image30.jpeg"/><Relationship Id="rId72" Type="http://schemas.openxmlformats.org/officeDocument/2006/relationships/image" Target="../media/image29.jpeg"/><Relationship Id="rId71" Type="http://schemas.openxmlformats.org/officeDocument/2006/relationships/tags" Target="../tags/tag187.xml"/><Relationship Id="rId70" Type="http://schemas.openxmlformats.org/officeDocument/2006/relationships/tags" Target="../tags/tag186.xml"/><Relationship Id="rId7" Type="http://schemas.openxmlformats.org/officeDocument/2006/relationships/tags" Target="../tags/tag130.xml"/><Relationship Id="rId69" Type="http://schemas.openxmlformats.org/officeDocument/2006/relationships/tags" Target="../tags/tag185.xml"/><Relationship Id="rId68" Type="http://schemas.openxmlformats.org/officeDocument/2006/relationships/tags" Target="../tags/tag184.xml"/><Relationship Id="rId67" Type="http://schemas.openxmlformats.org/officeDocument/2006/relationships/tags" Target="../tags/tag183.xml"/><Relationship Id="rId66" Type="http://schemas.openxmlformats.org/officeDocument/2006/relationships/tags" Target="../tags/tag182.xml"/><Relationship Id="rId65" Type="http://schemas.openxmlformats.org/officeDocument/2006/relationships/tags" Target="../tags/tag181.xml"/><Relationship Id="rId64" Type="http://schemas.openxmlformats.org/officeDocument/2006/relationships/tags" Target="../tags/tag180.xml"/><Relationship Id="rId63" Type="http://schemas.openxmlformats.org/officeDocument/2006/relationships/tags" Target="../tags/tag179.xml"/><Relationship Id="rId62" Type="http://schemas.openxmlformats.org/officeDocument/2006/relationships/tags" Target="../tags/tag178.xml"/><Relationship Id="rId61" Type="http://schemas.openxmlformats.org/officeDocument/2006/relationships/tags" Target="../tags/tag177.xml"/><Relationship Id="rId60" Type="http://schemas.openxmlformats.org/officeDocument/2006/relationships/image" Target="../media/image28.png"/><Relationship Id="rId6" Type="http://schemas.openxmlformats.org/officeDocument/2006/relationships/tags" Target="../tags/tag129.xml"/><Relationship Id="rId59" Type="http://schemas.openxmlformats.org/officeDocument/2006/relationships/image" Target="../media/image27.png"/><Relationship Id="rId58" Type="http://schemas.openxmlformats.org/officeDocument/2006/relationships/tags" Target="../tags/tag176.xml"/><Relationship Id="rId57" Type="http://schemas.openxmlformats.org/officeDocument/2006/relationships/tags" Target="../tags/tag175.xml"/><Relationship Id="rId56" Type="http://schemas.openxmlformats.org/officeDocument/2006/relationships/tags" Target="../tags/tag174.xml"/><Relationship Id="rId55" Type="http://schemas.openxmlformats.org/officeDocument/2006/relationships/tags" Target="../tags/tag173.xml"/><Relationship Id="rId54" Type="http://schemas.openxmlformats.org/officeDocument/2006/relationships/tags" Target="../tags/tag172.xml"/><Relationship Id="rId53" Type="http://schemas.openxmlformats.org/officeDocument/2006/relationships/tags" Target="../tags/tag171.xml"/><Relationship Id="rId52" Type="http://schemas.openxmlformats.org/officeDocument/2006/relationships/tags" Target="../tags/tag170.xml"/><Relationship Id="rId51" Type="http://schemas.openxmlformats.org/officeDocument/2006/relationships/tags" Target="../tags/tag169.xml"/><Relationship Id="rId50" Type="http://schemas.openxmlformats.org/officeDocument/2006/relationships/tags" Target="../tags/tag168.xml"/><Relationship Id="rId5" Type="http://schemas.openxmlformats.org/officeDocument/2006/relationships/image" Target="../media/image22.png"/><Relationship Id="rId49" Type="http://schemas.openxmlformats.org/officeDocument/2006/relationships/tags" Target="../tags/tag167.xml"/><Relationship Id="rId48" Type="http://schemas.openxmlformats.org/officeDocument/2006/relationships/tags" Target="../tags/tag166.xml"/><Relationship Id="rId47" Type="http://schemas.openxmlformats.org/officeDocument/2006/relationships/tags" Target="../tags/tag165.xml"/><Relationship Id="rId46" Type="http://schemas.openxmlformats.org/officeDocument/2006/relationships/tags" Target="../tags/tag164.xml"/><Relationship Id="rId45" Type="http://schemas.openxmlformats.org/officeDocument/2006/relationships/tags" Target="../tags/tag163.xml"/><Relationship Id="rId44" Type="http://schemas.openxmlformats.org/officeDocument/2006/relationships/tags" Target="../tags/tag162.xml"/><Relationship Id="rId43" Type="http://schemas.openxmlformats.org/officeDocument/2006/relationships/tags" Target="../tags/tag161.xml"/><Relationship Id="rId42" Type="http://schemas.openxmlformats.org/officeDocument/2006/relationships/tags" Target="../tags/tag160.xml"/><Relationship Id="rId41" Type="http://schemas.openxmlformats.org/officeDocument/2006/relationships/tags" Target="../tags/tag159.xml"/><Relationship Id="rId40" Type="http://schemas.openxmlformats.org/officeDocument/2006/relationships/tags" Target="../tags/tag158.xml"/><Relationship Id="rId4" Type="http://schemas.openxmlformats.org/officeDocument/2006/relationships/image" Target="../media/image3.png"/><Relationship Id="rId39" Type="http://schemas.openxmlformats.org/officeDocument/2006/relationships/tags" Target="../tags/tag157.xml"/><Relationship Id="rId38" Type="http://schemas.openxmlformats.org/officeDocument/2006/relationships/tags" Target="../tags/tag156.xml"/><Relationship Id="rId37" Type="http://schemas.openxmlformats.org/officeDocument/2006/relationships/tags" Target="../tags/tag155.xml"/><Relationship Id="rId36" Type="http://schemas.openxmlformats.org/officeDocument/2006/relationships/tags" Target="../tags/tag154.xml"/><Relationship Id="rId35" Type="http://schemas.openxmlformats.org/officeDocument/2006/relationships/tags" Target="../tags/tag153.xml"/><Relationship Id="rId34" Type="http://schemas.openxmlformats.org/officeDocument/2006/relationships/tags" Target="../tags/tag152.xml"/><Relationship Id="rId33" Type="http://schemas.openxmlformats.org/officeDocument/2006/relationships/tags" Target="../tags/tag151.xml"/><Relationship Id="rId32" Type="http://schemas.openxmlformats.org/officeDocument/2006/relationships/tags" Target="../tags/tag150.xml"/><Relationship Id="rId31" Type="http://schemas.openxmlformats.org/officeDocument/2006/relationships/tags" Target="../tags/tag149.xml"/><Relationship Id="rId30" Type="http://schemas.openxmlformats.org/officeDocument/2006/relationships/tags" Target="../tags/tag148.xml"/><Relationship Id="rId3" Type="http://schemas.openxmlformats.org/officeDocument/2006/relationships/tags" Target="../tags/tag128.xml"/><Relationship Id="rId29" Type="http://schemas.openxmlformats.org/officeDocument/2006/relationships/tags" Target="../tags/tag147.xml"/><Relationship Id="rId28" Type="http://schemas.openxmlformats.org/officeDocument/2006/relationships/tags" Target="../tags/tag146.xml"/><Relationship Id="rId27" Type="http://schemas.openxmlformats.org/officeDocument/2006/relationships/tags" Target="../tags/tag145.xml"/><Relationship Id="rId26" Type="http://schemas.openxmlformats.org/officeDocument/2006/relationships/tags" Target="../tags/tag144.xml"/><Relationship Id="rId25" Type="http://schemas.openxmlformats.org/officeDocument/2006/relationships/tags" Target="../tags/tag143.xml"/><Relationship Id="rId24" Type="http://schemas.openxmlformats.org/officeDocument/2006/relationships/tags" Target="../tags/tag142.xml"/><Relationship Id="rId23" Type="http://schemas.openxmlformats.org/officeDocument/2006/relationships/tags" Target="../tags/tag141.xml"/><Relationship Id="rId22" Type="http://schemas.openxmlformats.org/officeDocument/2006/relationships/image" Target="../media/image26.png"/><Relationship Id="rId21" Type="http://schemas.openxmlformats.org/officeDocument/2006/relationships/tags" Target="../tags/tag140.xml"/><Relationship Id="rId20" Type="http://schemas.openxmlformats.org/officeDocument/2006/relationships/image" Target="../media/image25.png"/><Relationship Id="rId2" Type="http://schemas.openxmlformats.org/officeDocument/2006/relationships/image" Target="../media/image2.png"/><Relationship Id="rId19" Type="http://schemas.openxmlformats.org/officeDocument/2006/relationships/image" Target="../media/image24.png"/><Relationship Id="rId18" Type="http://schemas.openxmlformats.org/officeDocument/2006/relationships/tags" Target="../tags/tag139.xml"/><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image" Target="../media/image23.png"/><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7.xml"/></Relationships>
</file>

<file path=ppt/slides/_rels/slide6.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image" Target="../media/image31.jpeg"/><Relationship Id="rId5" Type="http://schemas.openxmlformats.org/officeDocument/2006/relationships/tags" Target="../tags/tag199.xml"/><Relationship Id="rId4" Type="http://schemas.openxmlformats.org/officeDocument/2006/relationships/image" Target="../media/image3.png"/><Relationship Id="rId33" Type="http://schemas.openxmlformats.org/officeDocument/2006/relationships/slideLayout" Target="../slideLayouts/slideLayout18.xml"/><Relationship Id="rId32" Type="http://schemas.openxmlformats.org/officeDocument/2006/relationships/tags" Target="../tags/tag218.xml"/><Relationship Id="rId31" Type="http://schemas.openxmlformats.org/officeDocument/2006/relationships/tags" Target="../tags/tag217.xml"/><Relationship Id="rId30" Type="http://schemas.openxmlformats.org/officeDocument/2006/relationships/tags" Target="../tags/tag216.xml"/><Relationship Id="rId3" Type="http://schemas.openxmlformats.org/officeDocument/2006/relationships/tags" Target="../tags/tag198.xml"/><Relationship Id="rId29" Type="http://schemas.openxmlformats.org/officeDocument/2006/relationships/tags" Target="../tags/tag215.xml"/><Relationship Id="rId28" Type="http://schemas.openxmlformats.org/officeDocument/2006/relationships/image" Target="../media/image38.jpeg"/><Relationship Id="rId27" Type="http://schemas.openxmlformats.org/officeDocument/2006/relationships/image" Target="../media/image37.png"/><Relationship Id="rId26" Type="http://schemas.openxmlformats.org/officeDocument/2006/relationships/tags" Target="../tags/tag214.xml"/><Relationship Id="rId25" Type="http://schemas.openxmlformats.org/officeDocument/2006/relationships/tags" Target="../tags/tag213.xml"/><Relationship Id="rId24" Type="http://schemas.openxmlformats.org/officeDocument/2006/relationships/tags" Target="../tags/tag212.xml"/><Relationship Id="rId23" Type="http://schemas.openxmlformats.org/officeDocument/2006/relationships/tags" Target="../tags/tag211.xml"/><Relationship Id="rId22" Type="http://schemas.openxmlformats.org/officeDocument/2006/relationships/tags" Target="../tags/tag210.xml"/><Relationship Id="rId21" Type="http://schemas.openxmlformats.org/officeDocument/2006/relationships/image" Target="../media/image36.png"/><Relationship Id="rId20" Type="http://schemas.openxmlformats.org/officeDocument/2006/relationships/image" Target="../media/image35.png"/><Relationship Id="rId2" Type="http://schemas.openxmlformats.org/officeDocument/2006/relationships/image" Target="../media/image2.png"/><Relationship Id="rId19" Type="http://schemas.openxmlformats.org/officeDocument/2006/relationships/image" Target="../media/image34.png"/><Relationship Id="rId18" Type="http://schemas.openxmlformats.org/officeDocument/2006/relationships/image" Target="../media/image33.png"/><Relationship Id="rId17" Type="http://schemas.openxmlformats.org/officeDocument/2006/relationships/image" Target="../media/image32.png"/><Relationship Id="rId16" Type="http://schemas.openxmlformats.org/officeDocument/2006/relationships/tags" Target="../tags/tag209.xml"/><Relationship Id="rId15" Type="http://schemas.openxmlformats.org/officeDocument/2006/relationships/tags" Target="../tags/tag208.xml"/><Relationship Id="rId14" Type="http://schemas.openxmlformats.org/officeDocument/2006/relationships/tags" Target="../tags/tag207.xml"/><Relationship Id="rId13" Type="http://schemas.openxmlformats.org/officeDocument/2006/relationships/tags" Target="../tags/tag206.xml"/><Relationship Id="rId12" Type="http://schemas.openxmlformats.org/officeDocument/2006/relationships/tags" Target="../tags/tag205.xml"/><Relationship Id="rId11" Type="http://schemas.openxmlformats.org/officeDocument/2006/relationships/tags" Target="../tags/tag204.xml"/><Relationship Id="rId10" Type="http://schemas.openxmlformats.org/officeDocument/2006/relationships/tags" Target="../tags/tag203.xml"/><Relationship Id="rId1" Type="http://schemas.openxmlformats.org/officeDocument/2006/relationships/tags" Target="../tags/tag197.xml"/></Relationships>
</file>

<file path=ppt/slides/_rels/slide7.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image" Target="../media/image40.jpeg"/><Relationship Id="rId6" Type="http://schemas.openxmlformats.org/officeDocument/2006/relationships/tags" Target="../tags/tag221.xml"/><Relationship Id="rId5" Type="http://schemas.openxmlformats.org/officeDocument/2006/relationships/image" Target="../media/image39.jpeg"/><Relationship Id="rId4" Type="http://schemas.openxmlformats.org/officeDocument/2006/relationships/image" Target="../media/image3.png"/><Relationship Id="rId3" Type="http://schemas.openxmlformats.org/officeDocument/2006/relationships/tags" Target="../tags/tag220.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219.xml"/></Relationships>
</file>

<file path=ppt/slides/_rels/slide8.xml.rels><?xml version="1.0" encoding="UTF-8" standalone="yes"?>
<Relationships xmlns="http://schemas.openxmlformats.org/package/2006/relationships"><Relationship Id="rId9" Type="http://schemas.openxmlformats.org/officeDocument/2006/relationships/image" Target="../media/image41.jpeg"/><Relationship Id="rId8" Type="http://schemas.openxmlformats.org/officeDocument/2006/relationships/tags" Target="../tags/tag227.xml"/><Relationship Id="rId7" Type="http://schemas.openxmlformats.org/officeDocument/2006/relationships/image" Target="../media/image15.jpeg"/><Relationship Id="rId6" Type="http://schemas.openxmlformats.org/officeDocument/2006/relationships/tags" Target="../tags/tag226.xml"/><Relationship Id="rId5" Type="http://schemas.openxmlformats.org/officeDocument/2006/relationships/image" Target="../media/image12.jpeg"/><Relationship Id="rId4" Type="http://schemas.openxmlformats.org/officeDocument/2006/relationships/image" Target="../media/image3.png"/><Relationship Id="rId3" Type="http://schemas.openxmlformats.org/officeDocument/2006/relationships/tags" Target="../tags/tag225.xml"/><Relationship Id="rId2" Type="http://schemas.openxmlformats.org/officeDocument/2006/relationships/image" Target="../media/image2.png"/><Relationship Id="rId15" Type="http://schemas.openxmlformats.org/officeDocument/2006/relationships/slideLayout" Target="../slideLayouts/slideLayout18.xml"/><Relationship Id="rId14" Type="http://schemas.openxmlformats.org/officeDocument/2006/relationships/tags" Target="../tags/tag232.xml"/><Relationship Id="rId13" Type="http://schemas.openxmlformats.org/officeDocument/2006/relationships/tags" Target="../tags/tag231.xml"/><Relationship Id="rId12" Type="http://schemas.openxmlformats.org/officeDocument/2006/relationships/tags" Target="../tags/tag230.xml"/><Relationship Id="rId11" Type="http://schemas.openxmlformats.org/officeDocument/2006/relationships/tags" Target="../tags/tag229.xml"/><Relationship Id="rId10" Type="http://schemas.openxmlformats.org/officeDocument/2006/relationships/tags" Target="../tags/tag228.xml"/><Relationship Id="rId1" Type="http://schemas.openxmlformats.org/officeDocument/2006/relationships/tags" Target="../tags/tag224.xml"/></Relationships>
</file>

<file path=ppt/slides/_rels/slide9.xml.rels><?xml version="1.0" encoding="UTF-8" standalone="yes"?>
<Relationships xmlns="http://schemas.openxmlformats.org/package/2006/relationships"><Relationship Id="rId9" Type="http://schemas.openxmlformats.org/officeDocument/2006/relationships/tags" Target="../tags/tag238.xml"/><Relationship Id="rId8" Type="http://schemas.openxmlformats.org/officeDocument/2006/relationships/image" Target="../media/image42.jpeg"/><Relationship Id="rId7" Type="http://schemas.openxmlformats.org/officeDocument/2006/relationships/tags" Target="../tags/tag237.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image" Target="../media/image3.png"/><Relationship Id="rId3" Type="http://schemas.openxmlformats.org/officeDocument/2006/relationships/tags" Target="../tags/tag234.xml"/><Relationship Id="rId22" Type="http://schemas.openxmlformats.org/officeDocument/2006/relationships/slideLayout" Target="../slideLayouts/slideLayout18.xml"/><Relationship Id="rId21" Type="http://schemas.openxmlformats.org/officeDocument/2006/relationships/tags" Target="../tags/tag249.xml"/><Relationship Id="rId20" Type="http://schemas.openxmlformats.org/officeDocument/2006/relationships/tags" Target="../tags/tag248.xml"/><Relationship Id="rId2" Type="http://schemas.openxmlformats.org/officeDocument/2006/relationships/image" Target="../media/image2.png"/><Relationship Id="rId19" Type="http://schemas.openxmlformats.org/officeDocument/2006/relationships/tags" Target="../tags/tag247.xml"/><Relationship Id="rId18" Type="http://schemas.openxmlformats.org/officeDocument/2006/relationships/tags" Target="../tags/tag246.xml"/><Relationship Id="rId17" Type="http://schemas.openxmlformats.org/officeDocument/2006/relationships/tags" Target="../tags/tag245.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image" Target="../media/image38.jpeg"/><Relationship Id="rId13" Type="http://schemas.openxmlformats.org/officeDocument/2006/relationships/tags" Target="../tags/tag242.xml"/><Relationship Id="rId12" Type="http://schemas.openxmlformats.org/officeDocument/2006/relationships/tags" Target="../tags/tag241.xml"/><Relationship Id="rId11" Type="http://schemas.openxmlformats.org/officeDocument/2006/relationships/tags" Target="../tags/tag240.xml"/><Relationship Id="rId10" Type="http://schemas.openxmlformats.org/officeDocument/2006/relationships/tags" Target="../tags/tag239.xml"/><Relationship Id="rId1" Type="http://schemas.openxmlformats.org/officeDocument/2006/relationships/tags" Target="../tags/tag2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a:spLocks noGrp="1"/>
          </p:cNvSpPr>
          <p:nvPr>
            <p:custDataLst>
              <p:tags r:id="rId1"/>
            </p:custDataLst>
          </p:nvPr>
        </p:nvSpPr>
        <p:spPr>
          <a:xfrm>
            <a:off x="1913069" y="1015980"/>
            <a:ext cx="8368467" cy="1230630"/>
          </a:xfrm>
          <a:prstGeom prst="rect">
            <a:avLst/>
          </a:prstGeom>
        </p:spPr>
        <p:txBody>
          <a:bodyPr vert="horz" wrap="square" lIns="0" tIns="0" rIns="0" bIns="0" rtlCol="0" anchor="b" anchorCtr="0">
            <a:normAutofit fontScale="80000"/>
          </a:bodyPr>
          <a:lstStyle>
            <a:lvl1pPr marL="0" marR="0" algn="ctr" defTabSz="914400" rtl="0" eaLnBrk="1" fontAlgn="auto" latinLnBrk="0" hangingPunct="1">
              <a:lnSpc>
                <a:spcPct val="100000"/>
              </a:lnSpc>
              <a:spcBef>
                <a:spcPct val="0"/>
              </a:spcBef>
              <a:buClrTx/>
              <a:buSzTx/>
              <a:buFontTx/>
              <a:buNone/>
              <a:defRPr kumimoji="0" lang="zh-CN" altLang="en-US" sz="7200" b="1" i="0" u="none" strike="noStrike" kern="1200" cap="none" spc="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marL="0" indent="0" algn="ctr">
              <a:lnSpc>
                <a:spcPct val="100000"/>
              </a:lnSpc>
              <a:spcBef>
                <a:spcPts val="0"/>
              </a:spcBef>
              <a:spcAft>
                <a:spcPts val="0"/>
              </a:spcAft>
              <a:buSzPct val="100000"/>
              <a:buNone/>
            </a:pPr>
            <a:r>
              <a:rPr lang="zh-CN" altLang="en-US" sz="6000" dirty="0">
                <a:solidFill>
                  <a:schemeClr val="accent1"/>
                </a:solidFill>
                <a:cs typeface="汉仪旗黑-85S" panose="00020600040101010101" pitchFamily="18" charset="-122"/>
              </a:rPr>
              <a:t>第 4 章</a:t>
            </a:r>
            <a:endParaRPr lang="zh-CN" altLang="en-US" sz="6000" dirty="0">
              <a:solidFill>
                <a:schemeClr val="accent1"/>
              </a:solidFill>
              <a:cs typeface="汉仪旗黑-85S" panose="00020600040101010101" pitchFamily="18" charset="-122"/>
            </a:endParaRPr>
          </a:p>
          <a:p>
            <a:pPr marL="0" lvl="0" algn="ctr" rtl="0" eaLnBrk="0">
              <a:lnSpc>
                <a:spcPts val="3275"/>
              </a:lnSpc>
              <a:buNone/>
            </a:pPr>
            <a:r>
              <a:rPr lang="zh-CN" altLang="en-US" sz="6000" dirty="0">
                <a:solidFill>
                  <a:schemeClr val="accent1"/>
                </a:solidFill>
                <a:cs typeface="汉仪旗黑-85S" panose="00020600040101010101" pitchFamily="18" charset="-122"/>
              </a:rPr>
              <a:t>电容式传感器</a:t>
            </a:r>
            <a:endParaRPr lang="zh-CN" altLang="en-US" sz="6000" dirty="0">
              <a:solidFill>
                <a:schemeClr val="accent1"/>
              </a:solidFill>
              <a:cs typeface="汉仪旗黑-85S" panose="00020600040101010101" pitchFamily="18" charset="-122"/>
            </a:endParaRPr>
          </a:p>
        </p:txBody>
      </p:sp>
      <p:sp>
        <p:nvSpPr>
          <p:cNvPr id="5" name="文本框 4"/>
          <p:cNvSpPr txBox="1"/>
          <p:nvPr>
            <p:custDataLst>
              <p:tags r:id="rId2"/>
            </p:custDataLst>
          </p:nvPr>
        </p:nvSpPr>
        <p:spPr>
          <a:xfrm>
            <a:off x="1913068" y="3252499"/>
            <a:ext cx="8368467" cy="2589520"/>
          </a:xfrm>
          <a:prstGeom prst="rect">
            <a:avLst/>
          </a:prstGeom>
          <a:noFill/>
        </p:spPr>
        <p:txBody>
          <a:bodyPr wrap="square" rtlCol="0">
            <a:normAutofit/>
          </a:bodyPr>
          <a:lstStyle/>
          <a:p>
            <a:pPr algn="ctr">
              <a:lnSpc>
                <a:spcPct val="120000"/>
              </a:lnSpc>
            </a:pPr>
            <a:r>
              <a:rPr lang="zh-CN" altLang="en-US" sz="2000" spc="150" dirty="0">
                <a:solidFill>
                  <a:schemeClr val="dk1">
                    <a:lumMod val="65000"/>
                    <a:lumOff val="35000"/>
                  </a:schemeClr>
                </a:solidFill>
                <a:latin typeface="Arial" panose="020B0604020202020204" pitchFamily="34" charset="0"/>
                <a:ea typeface="微软雅黑" panose="020B0503020204020204" charset="-122"/>
              </a:rPr>
              <a:t>汇报人姓名</a:t>
            </a:r>
            <a:endParaRPr lang="zh-CN" altLang="en-US" sz="2000" spc="150" dirty="0">
              <a:solidFill>
                <a:schemeClr val="dk1">
                  <a:lumMod val="65000"/>
                  <a:lumOff val="35000"/>
                </a:schemeClr>
              </a:solidFill>
              <a:latin typeface="Arial" panose="020B0604020202020204" pitchFamily="34" charset="0"/>
              <a:ea typeface="微软雅黑" panose="020B0503020204020204" charset="-122"/>
            </a:endParaRPr>
          </a:p>
          <a:p>
            <a:pPr algn="ctr">
              <a:lnSpc>
                <a:spcPct val="120000"/>
              </a:lnSpc>
            </a:pPr>
            <a:r>
              <a:rPr lang="zh-CN" altLang="en-US" sz="2000" spc="150" dirty="0">
                <a:solidFill>
                  <a:schemeClr val="dk1">
                    <a:lumMod val="65000"/>
                    <a:lumOff val="35000"/>
                  </a:schemeClr>
                </a:solidFill>
                <a:latin typeface="Arial" panose="020B0604020202020204" pitchFamily="34" charset="0"/>
                <a:ea typeface="微软雅黑" panose="020B0503020204020204" charset="-122"/>
              </a:rPr>
              <a:t>汇报日期</a:t>
            </a:r>
            <a:endParaRPr lang="zh-CN" altLang="en-US" sz="2000" spc="150" dirty="0">
              <a:solidFill>
                <a:schemeClr val="dk1">
                  <a:lumMod val="65000"/>
                  <a:lumOff val="35000"/>
                </a:schemeClr>
              </a:solidFill>
              <a:latin typeface="Arial" panose="020B0604020202020204" pitchFamily="34" charset="0"/>
              <a:ea typeface="微软雅黑" panose="020B0503020204020204" charset="-122"/>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1" name="图片 20"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文本框 2"/>
          <p:cNvSpPr txBox="1"/>
          <p:nvPr/>
        </p:nvSpPr>
        <p:spPr>
          <a:xfrm>
            <a:off x="3174521" y="681818"/>
            <a:ext cx="6096000" cy="342900"/>
          </a:xfrm>
          <a:prstGeom prst="rect">
            <a:avLst/>
          </a:prstGeom>
          <a:noFill/>
        </p:spPr>
        <p:txBody>
          <a:bodyPr wrap="square">
            <a:spAutoFit/>
          </a:bodyPr>
          <a:lstStyle/>
          <a:p>
            <a:pPr marL="12700" algn="l" rtl="0" eaLnBrk="0">
              <a:lnSpc>
                <a:spcPct val="91000"/>
              </a:lnSpc>
            </a:pP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运</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算</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放大器电路</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229"/>
          <p:cNvPicPr>
            <a:picLocks noChangeAspect="1"/>
          </p:cNvPicPr>
          <p:nvPr/>
        </p:nvPicPr>
        <p:blipFill>
          <a:blip r:embed="rId5"/>
          <a:stretch>
            <a:fillRect/>
          </a:stretch>
        </p:blipFill>
        <p:spPr>
          <a:xfrm>
            <a:off x="6051761" y="4514347"/>
            <a:ext cx="144182" cy="275189"/>
          </a:xfrm>
          <a:prstGeom prst="rect">
            <a:avLst/>
          </a:prstGeom>
        </p:spPr>
      </p:pic>
      <p:sp>
        <p:nvSpPr>
          <p:cNvPr id="5" name="textbox 232"/>
          <p:cNvSpPr/>
          <p:nvPr>
            <p:custDataLst>
              <p:tags r:id="rId6"/>
            </p:custDataLst>
          </p:nvPr>
        </p:nvSpPr>
        <p:spPr>
          <a:xfrm>
            <a:off x="3265554" y="1190205"/>
            <a:ext cx="5204459" cy="859155"/>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94640" algn="l" rtl="0" eaLnBrk="0">
              <a:lnSpc>
                <a:spcPct val="9200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由于运算放大器的放大倍数非常大，而且输入阻抗 </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i</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很高，因此运算放大器的</a:t>
            </a:r>
            <a:r>
              <a:rPr sz="1000" spc="0" dirty="0">
                <a:solidFill>
                  <a:schemeClr val="dk1"/>
                </a:solidFill>
                <a:latin typeface="微软雅黑" panose="020B0503020204020204" charset="-122"/>
                <a:ea typeface="微软雅黑" panose="020B0503020204020204" charset="-122"/>
                <a:cs typeface="微软雅黑" panose="020B0503020204020204" charset="-122"/>
              </a:rPr>
              <a:t>这一</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905" algn="l" rtl="0" eaLnBrk="0">
              <a:lnSpc>
                <a:spcPct val="151000"/>
              </a:lnSpc>
              <a:spcBef>
                <a:spcPts val="1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特点可以作为电容式传感器比较理想的测量电路。 运算放大器式测量</a:t>
            </a:r>
            <a:r>
              <a:rPr sz="1000" spc="20" dirty="0">
                <a:solidFill>
                  <a:schemeClr val="dk1"/>
                </a:solidFill>
                <a:latin typeface="微软雅黑" panose="020B0503020204020204" charset="-122"/>
                <a:ea typeface="微软雅黑" panose="020B0503020204020204" charset="-122"/>
                <a:cs typeface="微软雅黑" panose="020B0503020204020204" charset="-122"/>
              </a:rPr>
              <a:t>电</a:t>
            </a:r>
            <a:r>
              <a:rPr sz="1000" spc="0" dirty="0">
                <a:solidFill>
                  <a:schemeClr val="dk1"/>
                </a:solidFill>
                <a:latin typeface="微软雅黑" panose="020B0503020204020204" charset="-122"/>
                <a:ea typeface="微软雅黑" panose="020B0503020204020204" charset="-122"/>
                <a:cs typeface="微软雅黑" panose="020B0503020204020204" charset="-122"/>
              </a:rPr>
              <a:t>路原理如图 </a:t>
            </a:r>
            <a:r>
              <a:rPr sz="1000" b="1" spc="0" dirty="0">
                <a:solidFill>
                  <a:schemeClr val="dk1"/>
                </a:solidFill>
                <a:latin typeface="微软雅黑" panose="020B0503020204020204" charset="-122"/>
                <a:ea typeface="微软雅黑" panose="020B0503020204020204" charset="-122"/>
                <a:cs typeface="微软雅黑" panose="020B0503020204020204" charset="-122"/>
              </a:rPr>
              <a:t>4</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1</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1</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所示，图中 </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x</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为电容式传感器电容，</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i</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是</a:t>
            </a:r>
            <a:r>
              <a:rPr sz="1000" spc="10" dirty="0">
                <a:solidFill>
                  <a:schemeClr val="dk1"/>
                </a:solidFill>
                <a:latin typeface="微软雅黑" panose="020B0503020204020204" charset="-122"/>
                <a:ea typeface="微软雅黑" panose="020B0503020204020204" charset="-122"/>
                <a:cs typeface="微软雅黑" panose="020B0503020204020204" charset="-122"/>
              </a:rPr>
              <a:t>交</a:t>
            </a:r>
            <a:r>
              <a:rPr sz="1000" spc="0" dirty="0">
                <a:solidFill>
                  <a:schemeClr val="dk1"/>
                </a:solidFill>
                <a:latin typeface="微软雅黑" panose="020B0503020204020204" charset="-122"/>
                <a:ea typeface="微软雅黑" panose="020B0503020204020204" charset="-122"/>
                <a:cs typeface="微软雅黑" panose="020B0503020204020204" charset="-122"/>
              </a:rPr>
              <a:t>流电源电压，</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o</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是输出信号电压，</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是虚 </a:t>
            </a:r>
            <a:r>
              <a:rPr sz="1000" spc="-30" dirty="0">
                <a:solidFill>
                  <a:schemeClr val="dk1"/>
                </a:solidFill>
                <a:latin typeface="微软雅黑" panose="020B0503020204020204" charset="-122"/>
                <a:ea typeface="微软雅黑" panose="020B0503020204020204" charset="-122"/>
                <a:cs typeface="微软雅黑" panose="020B0503020204020204" charset="-122"/>
              </a:rPr>
              <a:t>地点。</a:t>
            </a:r>
            <a:endParaRPr lang="en-US" altLang="en-US" sz="1000" spc="-3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233"/>
          <p:cNvPicPr>
            <a:picLocks noChangeAspect="1"/>
          </p:cNvPicPr>
          <p:nvPr/>
        </p:nvPicPr>
        <p:blipFill>
          <a:blip r:embed="rId7"/>
          <a:stretch>
            <a:fillRect/>
          </a:stretch>
        </p:blipFill>
        <p:spPr>
          <a:xfrm>
            <a:off x="4937362" y="2183277"/>
            <a:ext cx="1857146" cy="1121435"/>
          </a:xfrm>
          <a:prstGeom prst="rect">
            <a:avLst/>
          </a:prstGeom>
        </p:spPr>
      </p:pic>
      <p:sp>
        <p:nvSpPr>
          <p:cNvPr id="7" name="textbox 237"/>
          <p:cNvSpPr/>
          <p:nvPr>
            <p:custDataLst>
              <p:tags r:id="rId8"/>
            </p:custDataLst>
          </p:nvPr>
        </p:nvSpPr>
        <p:spPr>
          <a:xfrm>
            <a:off x="3547552" y="3348594"/>
            <a:ext cx="1770379" cy="4445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375"/>
              </a:lnSpc>
            </a:pPr>
            <a:r>
              <a:rPr sz="700" spc="-10" dirty="0">
                <a:solidFill>
                  <a:schemeClr val="dk1"/>
                </a:solidFill>
                <a:latin typeface="微软雅黑" panose="020B0503020204020204" charset="-122"/>
                <a:ea typeface="微软雅黑" panose="020B0503020204020204" charset="-122"/>
                <a:cs typeface="微软雅黑" panose="020B0503020204020204" charset="-122"/>
              </a:rPr>
              <a:t>图 </a:t>
            </a:r>
            <a:r>
              <a:rPr sz="700" b="1" spc="-10" dirty="0">
                <a:solidFill>
                  <a:schemeClr val="dk1"/>
                </a:solidFill>
                <a:latin typeface="微软雅黑" panose="020B0503020204020204" charset="-122"/>
                <a:ea typeface="微软雅黑" panose="020B0503020204020204" charset="-122"/>
                <a:cs typeface="微软雅黑" panose="020B0503020204020204" charset="-122"/>
              </a:rPr>
              <a:t>4</a:t>
            </a:r>
            <a:r>
              <a:rPr sz="700" spc="-10" dirty="0">
                <a:solidFill>
                  <a:schemeClr val="dk1"/>
                </a:solidFill>
                <a:latin typeface="微软雅黑" panose="020B0503020204020204" charset="-122"/>
                <a:ea typeface="微软雅黑" panose="020B0503020204020204" charset="-122"/>
                <a:cs typeface="微软雅黑" panose="020B0503020204020204" charset="-122"/>
              </a:rPr>
              <a:t>－</a:t>
            </a:r>
            <a:r>
              <a:rPr sz="700" b="1" spc="-10" dirty="0">
                <a:solidFill>
                  <a:schemeClr val="dk1"/>
                </a:solidFill>
                <a:latin typeface="微软雅黑" panose="020B0503020204020204" charset="-122"/>
                <a:ea typeface="微软雅黑" panose="020B0503020204020204" charset="-122"/>
                <a:cs typeface="微软雅黑" panose="020B0503020204020204" charset="-122"/>
              </a:rPr>
              <a:t>1</a:t>
            </a:r>
            <a:r>
              <a:rPr sz="700" b="1" spc="0" dirty="0">
                <a:solidFill>
                  <a:schemeClr val="dk1"/>
                </a:solidFill>
                <a:latin typeface="微软雅黑" panose="020B0503020204020204" charset="-122"/>
                <a:ea typeface="微软雅黑" panose="020B0503020204020204" charset="-122"/>
                <a:cs typeface="微软雅黑" panose="020B0503020204020204" charset="-122"/>
              </a:rPr>
              <a:t>1</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5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spcBef>
                <a:spcPts val="0"/>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由运算放大器工作原理</a:t>
            </a:r>
            <a:r>
              <a:rPr sz="1000" spc="10" dirty="0">
                <a:solidFill>
                  <a:schemeClr val="dk1"/>
                </a:solidFill>
                <a:latin typeface="微软雅黑" panose="020B0503020204020204" charset="-122"/>
                <a:ea typeface="微软雅黑" panose="020B0503020204020204" charset="-122"/>
                <a:cs typeface="微软雅黑" panose="020B0503020204020204" charset="-122"/>
              </a:rPr>
              <a:t>可</a:t>
            </a:r>
            <a:r>
              <a:rPr sz="1000" spc="0" dirty="0">
                <a:solidFill>
                  <a:schemeClr val="dk1"/>
                </a:solidFill>
                <a:latin typeface="微软雅黑" panose="020B0503020204020204" charset="-122"/>
                <a:ea typeface="微软雅黑" panose="020B0503020204020204" charset="-122"/>
                <a:cs typeface="微软雅黑" panose="020B0503020204020204" charset="-122"/>
              </a:rPr>
              <a:t>得</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239"/>
          <p:cNvSpPr/>
          <p:nvPr>
            <p:custDataLst>
              <p:tags r:id="rId9"/>
            </p:custDataLst>
          </p:nvPr>
        </p:nvSpPr>
        <p:spPr>
          <a:xfrm>
            <a:off x="5523019" y="3871917"/>
            <a:ext cx="633730" cy="346075"/>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87000"/>
              </a:lnSpc>
            </a:pPr>
            <a:r>
              <a:rPr sz="1300" b="1" spc="-20" baseline="-8000" dirty="0">
                <a:solidFill>
                  <a:schemeClr val="dk1"/>
                </a:solidFill>
                <a:latin typeface="微软雅黑" panose="020B0503020204020204" charset="-122"/>
                <a:ea typeface="微软雅黑" panose="020B0503020204020204" charset="-122"/>
                <a:cs typeface="微软雅黑" panose="020B0503020204020204" charset="-122"/>
              </a:rPr>
              <a:t>U</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1300" spc="-20" baseline="-4000" dirty="0">
                <a:solidFill>
                  <a:schemeClr val="dk1"/>
                </a:solidFill>
                <a:latin typeface="微软雅黑" panose="020B0503020204020204" charset="-122"/>
                <a:ea typeface="微软雅黑" panose="020B0503020204020204" charset="-122"/>
                <a:cs typeface="微软雅黑" panose="020B0503020204020204" charset="-122"/>
              </a:rPr>
              <a:t>＝－</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800" u="sng" spc="-2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300" b="1" u="sng" spc="0" baseline="4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C</a:t>
            </a:r>
            <a:r>
              <a:rPr sz="800" u="sng" spc="-2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8000" dirty="0">
                <a:solidFill>
                  <a:schemeClr val="dk1"/>
                </a:solidFill>
                <a:latin typeface="微软雅黑" panose="020B0503020204020204" charset="-122"/>
                <a:ea typeface="微软雅黑" panose="020B0503020204020204" charset="-122"/>
                <a:cs typeface="微软雅黑" panose="020B0503020204020204" charset="-122"/>
              </a:rPr>
              <a:t>U</a:t>
            </a:r>
            <a:endParaRPr lang="en-US" altLang="en-US" sz="845"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7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480060" algn="l" rtl="0" eaLnBrk="0">
              <a:lnSpc>
                <a:spcPts val="370"/>
              </a:lnSpc>
            </a:pPr>
            <a:r>
              <a:rPr sz="500" b="1" spc="0" dirty="0">
                <a:solidFill>
                  <a:schemeClr val="dk1"/>
                </a:solidFill>
                <a:latin typeface="微软雅黑" panose="020B0503020204020204" charset="-122"/>
                <a:ea typeface="微软雅黑" panose="020B0503020204020204" charset="-122"/>
                <a:cs typeface="微软雅黑" panose="020B0503020204020204" charset="-122"/>
              </a:rPr>
              <a:t>x</a:t>
            </a:r>
            <a:endParaRPr lang="en-US" altLang="en-US" sz="5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240"/>
          <p:cNvSpPr/>
          <p:nvPr>
            <p:custDataLst>
              <p:tags r:id="rId10"/>
            </p:custDataLst>
          </p:nvPr>
        </p:nvSpPr>
        <p:spPr>
          <a:xfrm>
            <a:off x="5419509" y="3402301"/>
            <a:ext cx="1394460" cy="145414"/>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8000"/>
              </a:lnSpc>
            </a:pPr>
            <a:r>
              <a:rPr sz="800" spc="100" dirty="0">
                <a:solidFill>
                  <a:schemeClr val="dk1"/>
                </a:solidFill>
                <a:latin typeface="微软雅黑" panose="020B0503020204020204" charset="-122"/>
                <a:ea typeface="微软雅黑" panose="020B0503020204020204" charset="-122"/>
                <a:cs typeface="黑体" panose="02010609060101010101" charset="-122"/>
              </a:rPr>
              <a:t>运算放大器式测量电路原</a:t>
            </a:r>
            <a:r>
              <a:rPr sz="800" spc="70" dirty="0">
                <a:solidFill>
                  <a:schemeClr val="dk1"/>
                </a:solidFill>
                <a:latin typeface="微软雅黑" panose="020B0503020204020204" charset="-122"/>
                <a:ea typeface="微软雅黑" panose="020B0503020204020204" charset="-122"/>
                <a:cs typeface="黑体" panose="02010609060101010101" charset="-122"/>
              </a:rPr>
              <a:t>理</a:t>
            </a:r>
            <a:endParaRPr lang="en-US" altLang="en-US" sz="800" spc="70" dirty="0">
              <a:solidFill>
                <a:schemeClr val="dk1"/>
              </a:solidFill>
              <a:latin typeface="微软雅黑" panose="020B0503020204020204" charset="-122"/>
              <a:ea typeface="微软雅黑" panose="020B0503020204020204" charset="-122"/>
              <a:cs typeface="黑体" panose="02010609060101010101" charset="-122"/>
            </a:endParaRPr>
          </a:p>
        </p:txBody>
      </p:sp>
      <p:sp>
        <p:nvSpPr>
          <p:cNvPr id="10" name="textbox 243"/>
          <p:cNvSpPr/>
          <p:nvPr>
            <p:custDataLst>
              <p:tags r:id="rId11"/>
            </p:custDataLst>
          </p:nvPr>
        </p:nvSpPr>
        <p:spPr>
          <a:xfrm>
            <a:off x="5605873" y="4032400"/>
            <a:ext cx="568959" cy="16382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085"/>
              </a:lnSpc>
            </a:pPr>
            <a:r>
              <a:rPr sz="700" b="1" spc="0" baseline="59000" dirty="0">
                <a:solidFill>
                  <a:schemeClr val="dk1"/>
                </a:solidFill>
                <a:latin typeface="微软雅黑" panose="020B0503020204020204" charset="-122"/>
                <a:ea typeface="微软雅黑" panose="020B0503020204020204" charset="-122"/>
                <a:cs typeface="Arial" panose="020B0604020202020204"/>
              </a:rPr>
              <a:t>o</a:t>
            </a:r>
            <a:r>
              <a:rPr sz="400" spc="20" dirty="0">
                <a:solidFill>
                  <a:schemeClr val="dk1"/>
                </a:solidFill>
                <a:latin typeface="微软雅黑" panose="020B0503020204020204" charset="-122"/>
                <a:ea typeface="微软雅黑" panose="020B0503020204020204" charset="-122"/>
                <a:cs typeface="Arial" panose="020B0604020202020204"/>
              </a:rPr>
              <a:t>             </a:t>
            </a:r>
            <a:r>
              <a:rPr sz="400" spc="0" dirty="0">
                <a:solidFill>
                  <a:schemeClr val="dk1"/>
                </a:solidFill>
                <a:latin typeface="微软雅黑" panose="020B0503020204020204" charset="-122"/>
                <a:ea typeface="微软雅黑" panose="020B0503020204020204" charset="-122"/>
                <a:cs typeface="Arial" panose="020B0604020202020204"/>
              </a:rPr>
              <a:t>      </a:t>
            </a:r>
            <a:r>
              <a:rPr sz="1200" b="1" spc="0" baseline="-5000" dirty="0">
                <a:solidFill>
                  <a:schemeClr val="dk1"/>
                </a:solidFill>
                <a:latin typeface="微软雅黑" panose="020B0503020204020204" charset="-122"/>
                <a:ea typeface="微软雅黑" panose="020B0503020204020204" charset="-122"/>
                <a:cs typeface="Arial" panose="020B0604020202020204"/>
              </a:rPr>
              <a:t>C</a:t>
            </a:r>
            <a:r>
              <a:rPr sz="700" spc="0" dirty="0">
                <a:solidFill>
                  <a:schemeClr val="dk1"/>
                </a:solidFill>
                <a:latin typeface="微软雅黑" panose="020B0503020204020204" charset="-122"/>
                <a:ea typeface="微软雅黑" panose="020B0503020204020204" charset="-122"/>
                <a:cs typeface="Arial" panose="020B0604020202020204"/>
              </a:rPr>
              <a:t>     </a:t>
            </a:r>
            <a:r>
              <a:rPr sz="700" b="1" spc="0" baseline="59000" dirty="0">
                <a:solidFill>
                  <a:schemeClr val="dk1"/>
                </a:solidFill>
                <a:latin typeface="微软雅黑" panose="020B0503020204020204" charset="-122"/>
                <a:ea typeface="微软雅黑" panose="020B0503020204020204" charset="-122"/>
                <a:cs typeface="Arial" panose="020B0604020202020204"/>
              </a:rPr>
              <a:t>i</a:t>
            </a:r>
            <a:endParaRPr lang="en-US" altLang="en-US" sz="700" b="1" spc="0" baseline="59000" dirty="0">
              <a:solidFill>
                <a:schemeClr val="dk1"/>
              </a:solidFill>
              <a:latin typeface="微软雅黑" panose="020B0503020204020204" charset="-122"/>
              <a:ea typeface="微软雅黑" panose="020B0503020204020204" charset="-122"/>
              <a:cs typeface="Arial" panose="020B0604020202020204"/>
            </a:endParaRPr>
          </a:p>
        </p:txBody>
      </p:sp>
      <p:sp>
        <p:nvSpPr>
          <p:cNvPr id="11" name="textbox 244"/>
          <p:cNvSpPr/>
          <p:nvPr>
            <p:custDataLst>
              <p:tags r:id="rId12"/>
            </p:custDataLst>
          </p:nvPr>
        </p:nvSpPr>
        <p:spPr>
          <a:xfrm>
            <a:off x="8022437" y="3954830"/>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2000"/>
              </a:lnSpc>
            </a:pPr>
            <a:r>
              <a:rPr sz="900" b="1" spc="-20" dirty="0">
                <a:solidFill>
                  <a:schemeClr val="dk1"/>
                </a:solidFill>
                <a:latin typeface="微软雅黑" panose="020B0503020204020204" charset="-122"/>
                <a:ea typeface="微软雅黑" panose="020B0503020204020204" charset="-122"/>
                <a:cs typeface="Arial" panose="020B0604020202020204"/>
              </a:rPr>
              <a:t>(4</a:t>
            </a:r>
            <a:r>
              <a:rPr sz="900" spc="-20" dirty="0">
                <a:solidFill>
                  <a:schemeClr val="dk1"/>
                </a:solidFill>
                <a:latin typeface="微软雅黑" panose="020B0503020204020204" charset="-122"/>
                <a:ea typeface="微软雅黑" panose="020B0503020204020204" charset="-122"/>
                <a:cs typeface="Arial" panose="020B0604020202020204"/>
              </a:rPr>
              <a:t>   </a:t>
            </a:r>
            <a:r>
              <a:rPr sz="900" b="1" spc="-20" dirty="0">
                <a:solidFill>
                  <a:schemeClr val="dk1"/>
                </a:solidFill>
                <a:latin typeface="微软雅黑" panose="020B0503020204020204" charset="-122"/>
                <a:ea typeface="微软雅黑" panose="020B0503020204020204" charset="-122"/>
                <a:cs typeface="Arial" panose="020B0604020202020204"/>
              </a:rPr>
              <a:t>1</a:t>
            </a:r>
            <a:r>
              <a:rPr sz="900" spc="0" dirty="0">
                <a:solidFill>
                  <a:schemeClr val="dk1"/>
                </a:solidFill>
                <a:latin typeface="微软雅黑" panose="020B0503020204020204" charset="-122"/>
                <a:ea typeface="微软雅黑" panose="020B0503020204020204" charset="-122"/>
                <a:cs typeface="Arial" panose="020B0604020202020204"/>
              </a:rPr>
              <a:t> </a:t>
            </a:r>
            <a:r>
              <a:rPr sz="900" b="1" spc="0" dirty="0">
                <a:solidFill>
                  <a:schemeClr val="dk1"/>
                </a:solidFill>
                <a:latin typeface="微软雅黑" panose="020B0503020204020204" charset="-122"/>
                <a:ea typeface="微软雅黑" panose="020B0503020204020204" charset="-122"/>
                <a:cs typeface="Arial" panose="020B0604020202020204"/>
              </a:rPr>
              <a:t>7</a:t>
            </a:r>
            <a:r>
              <a:rPr sz="900" spc="0" dirty="0">
                <a:solidFill>
                  <a:schemeClr val="dk1"/>
                </a:solidFill>
                <a:latin typeface="微软雅黑" panose="020B0503020204020204" charset="-122"/>
                <a:ea typeface="微软雅黑" panose="020B0503020204020204" charset="-122"/>
                <a:cs typeface="Arial" panose="020B0604020202020204"/>
              </a:rPr>
              <a:t> </a:t>
            </a:r>
            <a:r>
              <a:rPr sz="900" b="1" spc="0" dirty="0">
                <a:solidFill>
                  <a:schemeClr val="dk1"/>
                </a:solidFill>
                <a:latin typeface="微软雅黑" panose="020B0503020204020204" charset="-122"/>
                <a:ea typeface="微软雅黑" panose="020B0503020204020204" charset="-122"/>
                <a:cs typeface="Arial" panose="020B0604020202020204"/>
              </a:rPr>
              <a:t>)</a:t>
            </a:r>
            <a:endParaRPr lang="en-US" altLang="en-US" sz="900" b="1" spc="0" dirty="0">
              <a:solidFill>
                <a:schemeClr val="dk1"/>
              </a:solidFill>
              <a:latin typeface="微软雅黑" panose="020B0503020204020204" charset="-122"/>
              <a:ea typeface="微软雅黑" panose="020B0503020204020204" charset="-122"/>
              <a:cs typeface="Arial" panose="020B0604020202020204"/>
            </a:endParaRPr>
          </a:p>
        </p:txBody>
      </p:sp>
      <p:pic>
        <p:nvPicPr>
          <p:cNvPr id="12" name="picture 247"/>
          <p:cNvPicPr>
            <a:picLocks noChangeAspect="1"/>
          </p:cNvPicPr>
          <p:nvPr/>
        </p:nvPicPr>
        <p:blipFill>
          <a:blip r:embed="rId13"/>
          <a:stretch>
            <a:fillRect/>
          </a:stretch>
        </p:blipFill>
        <p:spPr>
          <a:xfrm>
            <a:off x="5514107" y="1647210"/>
            <a:ext cx="45592" cy="30810"/>
          </a:xfrm>
          <a:prstGeom prst="rect">
            <a:avLst/>
          </a:prstGeom>
        </p:spPr>
      </p:pic>
      <p:pic>
        <p:nvPicPr>
          <p:cNvPr id="13" name="picture 248"/>
          <p:cNvPicPr>
            <a:picLocks noChangeAspect="1"/>
          </p:cNvPicPr>
          <p:nvPr/>
        </p:nvPicPr>
        <p:blipFill>
          <a:blip r:embed="rId13"/>
          <a:stretch>
            <a:fillRect/>
          </a:stretch>
        </p:blipFill>
        <p:spPr>
          <a:xfrm>
            <a:off x="6768625" y="1647210"/>
            <a:ext cx="45592" cy="30810"/>
          </a:xfrm>
          <a:prstGeom prst="rect">
            <a:avLst/>
          </a:prstGeom>
        </p:spPr>
      </p:pic>
      <p:pic>
        <p:nvPicPr>
          <p:cNvPr id="14" name="picture 249"/>
          <p:cNvPicPr>
            <a:picLocks noChangeAspect="1"/>
          </p:cNvPicPr>
          <p:nvPr/>
        </p:nvPicPr>
        <p:blipFill>
          <a:blip r:embed="rId13"/>
          <a:stretch>
            <a:fillRect/>
          </a:stretch>
        </p:blipFill>
        <p:spPr>
          <a:xfrm>
            <a:off x="5544917" y="3931979"/>
            <a:ext cx="45592" cy="30810"/>
          </a:xfrm>
          <a:prstGeom prst="rect">
            <a:avLst/>
          </a:prstGeom>
        </p:spPr>
      </p:pic>
      <p:pic>
        <p:nvPicPr>
          <p:cNvPr id="15" name="picture 250"/>
          <p:cNvPicPr>
            <a:picLocks noChangeAspect="1"/>
          </p:cNvPicPr>
          <p:nvPr/>
        </p:nvPicPr>
        <p:blipFill>
          <a:blip r:embed="rId13"/>
          <a:stretch>
            <a:fillRect/>
          </a:stretch>
        </p:blipFill>
        <p:spPr>
          <a:xfrm>
            <a:off x="6072361" y="3931979"/>
            <a:ext cx="45592" cy="30810"/>
          </a:xfrm>
          <a:prstGeom prst="rect">
            <a:avLst/>
          </a:prstGeom>
        </p:spPr>
      </p:pic>
      <p:pic>
        <p:nvPicPr>
          <p:cNvPr id="16" name="picture 251"/>
          <p:cNvPicPr>
            <a:picLocks noChangeAspect="1"/>
          </p:cNvPicPr>
          <p:nvPr/>
        </p:nvPicPr>
        <p:blipFill>
          <a:blip r:embed="rId13"/>
          <a:stretch>
            <a:fillRect/>
          </a:stretch>
        </p:blipFill>
        <p:spPr>
          <a:xfrm>
            <a:off x="5486992" y="4561708"/>
            <a:ext cx="45592" cy="30810"/>
          </a:xfrm>
          <a:prstGeom prst="rect">
            <a:avLst/>
          </a:prstGeom>
        </p:spPr>
      </p:pic>
      <p:pic>
        <p:nvPicPr>
          <p:cNvPr id="17" name="picture 252"/>
          <p:cNvPicPr>
            <a:picLocks noChangeAspect="1"/>
          </p:cNvPicPr>
          <p:nvPr/>
        </p:nvPicPr>
        <p:blipFill>
          <a:blip r:embed="rId13"/>
          <a:stretch>
            <a:fillRect/>
          </a:stretch>
        </p:blipFill>
        <p:spPr>
          <a:xfrm>
            <a:off x="5880108" y="4561708"/>
            <a:ext cx="45592" cy="30810"/>
          </a:xfrm>
          <a:prstGeom prst="rect">
            <a:avLst/>
          </a:prstGeom>
        </p:spPr>
      </p:pic>
      <p:pic>
        <p:nvPicPr>
          <p:cNvPr id="18" name="picture 253"/>
          <p:cNvPicPr>
            <a:picLocks noChangeAspect="1"/>
          </p:cNvPicPr>
          <p:nvPr/>
        </p:nvPicPr>
        <p:blipFill>
          <a:blip r:embed="rId13"/>
          <a:stretch>
            <a:fillRect/>
          </a:stretch>
        </p:blipFill>
        <p:spPr>
          <a:xfrm>
            <a:off x="4896696" y="4878420"/>
            <a:ext cx="45592" cy="30810"/>
          </a:xfrm>
          <a:prstGeom prst="rect">
            <a:avLst/>
          </a:prstGeom>
        </p:spPr>
      </p:pic>
      <p:pic>
        <p:nvPicPr>
          <p:cNvPr id="19" name="picture 254"/>
          <p:cNvPicPr>
            <a:picLocks noChangeAspect="1"/>
          </p:cNvPicPr>
          <p:nvPr/>
        </p:nvPicPr>
        <p:blipFill>
          <a:blip r:embed="rId13"/>
          <a:stretch>
            <a:fillRect/>
          </a:stretch>
        </p:blipFill>
        <p:spPr>
          <a:xfrm>
            <a:off x="7779151" y="5547583"/>
            <a:ext cx="45592" cy="30810"/>
          </a:xfrm>
          <a:prstGeom prst="rect">
            <a:avLst/>
          </a:prstGeom>
        </p:spPr>
      </p:pic>
      <p:sp>
        <p:nvSpPr>
          <p:cNvPr id="20" name="textbox 228"/>
          <p:cNvSpPr/>
          <p:nvPr>
            <p:custDataLst>
              <p:tags r:id="rId14"/>
            </p:custDataLst>
          </p:nvPr>
        </p:nvSpPr>
        <p:spPr>
          <a:xfrm>
            <a:off x="3237654" y="4222530"/>
            <a:ext cx="5204459" cy="225869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80670" algn="l" rtl="0" eaLnBrk="0">
              <a:lnSpc>
                <a:spcPts val="156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如果电容式传感器是平板电容式传感器，则 </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6000" dirty="0">
                <a:solidFill>
                  <a:schemeClr val="dk1"/>
                </a:solidFill>
                <a:latin typeface="微软雅黑" panose="020B0503020204020204" charset="-122"/>
                <a:ea typeface="微软雅黑" panose="020B0503020204020204" charset="-122"/>
                <a:cs typeface="微软雅黑" panose="020B0503020204020204" charset="-122"/>
              </a:rPr>
              <a:t>x</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10" dirty="0">
                <a:solidFill>
                  <a:schemeClr val="dk1"/>
                </a:solidFill>
                <a:latin typeface="微软雅黑" panose="020B0503020204020204" charset="-122"/>
                <a:ea typeface="微软雅黑" panose="020B0503020204020204" charset="-122"/>
                <a:cs typeface="微软雅黑" panose="020B0503020204020204" charset="-122"/>
              </a:rPr>
              <a:t>ε</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将其代入式</a:t>
            </a:r>
            <a:r>
              <a:rPr sz="1000" b="1" spc="0" dirty="0">
                <a:solidFill>
                  <a:schemeClr val="dk1"/>
                </a:solidFill>
                <a:latin typeface="微软雅黑" panose="020B0503020204020204" charset="-122"/>
                <a:ea typeface="微软雅黑" panose="020B0503020204020204" charset="-122"/>
                <a:cs typeface="微软雅黑" panose="020B0503020204020204" charset="-122"/>
              </a:rPr>
              <a:t>(4</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1</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7</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，可得</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620"/>
              </a:lnSpc>
              <a:spcBef>
                <a:spcPts val="845"/>
              </a:spcBef>
            </a:pPr>
            <a:r>
              <a:rPr sz="900" b="1" spc="0" dirty="0">
                <a:solidFill>
                  <a:schemeClr val="dk1"/>
                </a:solidFill>
                <a:latin typeface="微软雅黑" panose="020B0503020204020204" charset="-122"/>
                <a:ea typeface="微软雅黑" panose="020B0503020204020204" charset="-122"/>
                <a:cs typeface="微软雅黑" panose="020B0503020204020204" charset="-122"/>
              </a:rPr>
              <a:t>U</a:t>
            </a:r>
            <a:r>
              <a:rPr sz="800" b="1" spc="0" baseline="7000" dirty="0">
                <a:solidFill>
                  <a:schemeClr val="dk1"/>
                </a:solidFill>
                <a:latin typeface="微软雅黑" panose="020B0503020204020204" charset="-122"/>
                <a:ea typeface="微软雅黑" panose="020B0503020204020204" charset="-122"/>
                <a:cs typeface="微软雅黑" panose="020B0503020204020204" charset="-122"/>
              </a:rPr>
              <a:t>o</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24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U</a:t>
            </a:r>
            <a:r>
              <a:rPr sz="800" b="1" spc="0" baseline="7000" dirty="0">
                <a:solidFill>
                  <a:schemeClr val="dk1"/>
                </a:solidFill>
                <a:latin typeface="微软雅黑" panose="020B0503020204020204" charset="-122"/>
                <a:ea typeface="微软雅黑" panose="020B0503020204020204" charset="-122"/>
                <a:cs typeface="微软雅黑" panose="020B0503020204020204" charset="-122"/>
              </a:rPr>
              <a:t>i</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d</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(4</a:t>
            </a:r>
            <a:r>
              <a:rPr sz="1300" spc="0" baseline="2400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1</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8</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635" algn="l" rtl="0" eaLnBrk="0">
              <a:lnSpc>
                <a:spcPct val="139000"/>
              </a:lnSpc>
              <a:spcBef>
                <a:spcPts val="102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号表示输出电压 </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o</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的相位与交流电</a:t>
            </a:r>
            <a:r>
              <a:rPr sz="1000" spc="0" dirty="0">
                <a:solidFill>
                  <a:schemeClr val="dk1"/>
                </a:solidFill>
                <a:latin typeface="微软雅黑" panose="020B0503020204020204" charset="-122"/>
                <a:ea typeface="微软雅黑" panose="020B0503020204020204" charset="-122"/>
                <a:cs typeface="微软雅黑" panose="020B0503020204020204" charset="-122"/>
              </a:rPr>
              <a:t>源电压相反。 式</a:t>
            </a:r>
            <a:r>
              <a:rPr sz="1000" b="1" spc="0" dirty="0">
                <a:solidFill>
                  <a:schemeClr val="dk1"/>
                </a:solidFill>
                <a:latin typeface="微软雅黑" panose="020B0503020204020204" charset="-122"/>
                <a:ea typeface="微软雅黑" panose="020B0503020204020204" charset="-122"/>
                <a:cs typeface="微软雅黑" panose="020B0503020204020204" charset="-122"/>
              </a:rPr>
              <a:t>(4</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18)</a:t>
            </a:r>
            <a:r>
              <a:rPr sz="1000" spc="0" dirty="0">
                <a:solidFill>
                  <a:schemeClr val="dk1"/>
                </a:solidFill>
                <a:latin typeface="微软雅黑" panose="020B0503020204020204" charset="-122"/>
                <a:ea typeface="微软雅黑" panose="020B0503020204020204" charset="-122"/>
                <a:cs typeface="微软雅黑" panose="020B0503020204020204" charset="-122"/>
              </a:rPr>
              <a:t> 说明运算放大器的 </a:t>
            </a:r>
            <a:r>
              <a:rPr sz="1000" spc="30" dirty="0">
                <a:solidFill>
                  <a:schemeClr val="dk1"/>
                </a:solidFill>
                <a:latin typeface="微软雅黑" panose="020B0503020204020204" charset="-122"/>
                <a:ea typeface="微软雅黑" panose="020B0503020204020204" charset="-122"/>
                <a:cs typeface="微软雅黑" panose="020B0503020204020204" charset="-122"/>
              </a:rPr>
              <a:t>输出电压与极板间距离 </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1000" spc="30" dirty="0">
                <a:solidFill>
                  <a:schemeClr val="dk1"/>
                </a:solidFill>
                <a:latin typeface="微软雅黑" panose="020B0503020204020204" charset="-122"/>
                <a:ea typeface="微软雅黑" panose="020B0503020204020204" charset="-122"/>
                <a:cs typeface="微软雅黑" panose="020B0503020204020204" charset="-122"/>
              </a:rPr>
              <a:t> 呈</a:t>
            </a:r>
            <a:r>
              <a:rPr sz="1000" spc="10" dirty="0">
                <a:solidFill>
                  <a:schemeClr val="dk1"/>
                </a:solidFill>
                <a:latin typeface="微软雅黑" panose="020B0503020204020204" charset="-122"/>
                <a:ea typeface="微软雅黑" panose="020B0503020204020204" charset="-122"/>
                <a:cs typeface="微软雅黑" panose="020B0503020204020204" charset="-122"/>
              </a:rPr>
              <a:t>线</a:t>
            </a:r>
            <a:r>
              <a:rPr sz="1000" spc="0" dirty="0">
                <a:solidFill>
                  <a:schemeClr val="dk1"/>
                </a:solidFill>
                <a:latin typeface="微软雅黑" panose="020B0503020204020204" charset="-122"/>
                <a:ea typeface="微软雅黑" panose="020B0503020204020204" charset="-122"/>
                <a:cs typeface="微软雅黑" panose="020B0503020204020204" charset="-122"/>
              </a:rPr>
              <a:t>性关系。</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6700" algn="l" rtl="0" eaLnBrk="0">
              <a:lnSpc>
                <a:spcPct val="129000"/>
              </a:lnSpc>
              <a:spcBef>
                <a:spcPts val="425"/>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运算放大器式测量电路虽然解决了单个变极距型电容式传感器的非线性问题，但</a:t>
            </a:r>
            <a:r>
              <a:rPr sz="1000" spc="30" dirty="0">
                <a:solidFill>
                  <a:schemeClr val="dk1"/>
                </a:solidFill>
                <a:latin typeface="微软雅黑" panose="020B0503020204020204" charset="-122"/>
                <a:ea typeface="微软雅黑" panose="020B0503020204020204" charset="-122"/>
                <a:cs typeface="微软雅黑" panose="020B0503020204020204" charset="-122"/>
              </a:rPr>
              <a:t>要</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求放大器的 </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i</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及放大倍数足够大。 为保证仪器精度，它还要求</a:t>
            </a:r>
            <a:r>
              <a:rPr sz="1000" spc="0" dirty="0">
                <a:solidFill>
                  <a:schemeClr val="dk1"/>
                </a:solidFill>
                <a:latin typeface="微软雅黑" panose="020B0503020204020204" charset="-122"/>
                <a:ea typeface="微软雅黑" panose="020B0503020204020204" charset="-122"/>
                <a:cs typeface="微软雅黑" panose="020B0503020204020204" charset="-122"/>
              </a:rPr>
              <a:t>交流电源电压 </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i</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的幅值和 </a:t>
            </a:r>
            <a:r>
              <a:rPr sz="1000" spc="-10" dirty="0">
                <a:solidFill>
                  <a:schemeClr val="dk1"/>
                </a:solidFill>
                <a:latin typeface="微软雅黑" panose="020B0503020204020204" charset="-122"/>
                <a:ea typeface="微软雅黑" panose="020B0503020204020204" charset="-122"/>
                <a:cs typeface="微软雅黑" panose="020B0503020204020204" charset="-122"/>
              </a:rPr>
              <a:t>固定电</a:t>
            </a:r>
            <a:r>
              <a:rPr sz="1000" spc="0" dirty="0">
                <a:solidFill>
                  <a:schemeClr val="dk1"/>
                </a:solidFill>
                <a:latin typeface="微软雅黑" panose="020B0503020204020204" charset="-122"/>
                <a:ea typeface="微软雅黑" panose="020B0503020204020204" charset="-122"/>
                <a:cs typeface="微软雅黑" panose="020B0503020204020204" charset="-122"/>
              </a:rPr>
              <a:t>容 </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1000" spc="0" dirty="0">
                <a:solidFill>
                  <a:schemeClr val="dk1"/>
                </a:solidFill>
                <a:latin typeface="微软雅黑" panose="020B0503020204020204" charset="-122"/>
                <a:ea typeface="微软雅黑" panose="020B0503020204020204" charset="-122"/>
                <a:cs typeface="微软雅黑" panose="020B0503020204020204" charset="-122"/>
              </a:rPr>
              <a:t> 稳定。</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5"/>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文本框 2"/>
          <p:cNvSpPr txBox="1"/>
          <p:nvPr/>
        </p:nvSpPr>
        <p:spPr>
          <a:xfrm>
            <a:off x="3324045" y="112659"/>
            <a:ext cx="6096000" cy="345440"/>
          </a:xfrm>
          <a:prstGeom prst="rect">
            <a:avLst/>
          </a:prstGeom>
          <a:noFill/>
        </p:spPr>
        <p:txBody>
          <a:bodyPr wrap="square">
            <a:spAutoFit/>
          </a:bodyPr>
          <a:lstStyle/>
          <a:p>
            <a:pPr marL="13335" algn="l" rtl="0" eaLnBrk="0">
              <a:lnSpc>
                <a:spcPct val="92000"/>
              </a:lnSpc>
              <a:spcBef>
                <a:spcPts val="0"/>
              </a:spcBef>
            </a:pP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二极管双 </a:t>
            </a:r>
            <a:r>
              <a:rPr lang="en-US" altLang="zh-CN" sz="1800" b="1" spc="0" dirty="0">
                <a:solidFill>
                  <a:srgbClr val="000000"/>
                </a:solidFill>
                <a:latin typeface="微软雅黑" panose="020B0503020204020204" charset="-122"/>
                <a:ea typeface="微软雅黑" panose="020B0503020204020204" charset="-122"/>
                <a:cs typeface="微软雅黑" panose="020B0503020204020204" charset="-122"/>
              </a:rPr>
              <a:t>T</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形电</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桥</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电路</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238"/>
          <p:cNvSpPr/>
          <p:nvPr>
            <p:custDataLst>
              <p:tags r:id="rId5"/>
            </p:custDataLst>
          </p:nvPr>
        </p:nvSpPr>
        <p:spPr>
          <a:xfrm>
            <a:off x="3807371" y="590735"/>
            <a:ext cx="2840989" cy="165735"/>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二极管双 </a:t>
            </a:r>
            <a:r>
              <a:rPr sz="1000" b="1" spc="0" dirty="0">
                <a:solidFill>
                  <a:schemeClr val="dk1"/>
                </a:solidFill>
                <a:latin typeface="微软雅黑" panose="020B0503020204020204" charset="-122"/>
                <a:ea typeface="微软雅黑" panose="020B0503020204020204" charset="-122"/>
                <a:cs typeface="微软雅黑" panose="020B0503020204020204" charset="-122"/>
              </a:rPr>
              <a:t>T</a:t>
            </a:r>
            <a:r>
              <a:rPr sz="1000" spc="10" dirty="0">
                <a:solidFill>
                  <a:schemeClr val="dk1"/>
                </a:solidFill>
                <a:latin typeface="微软雅黑" panose="020B0503020204020204" charset="-122"/>
                <a:ea typeface="微软雅黑" panose="020B0503020204020204" charset="-122"/>
                <a:cs typeface="微软雅黑" panose="020B0503020204020204" charset="-122"/>
              </a:rPr>
              <a:t> 形交流电桥电路原理如图 </a:t>
            </a:r>
            <a:r>
              <a:rPr sz="1000" b="1" spc="10" dirty="0">
                <a:solidFill>
                  <a:schemeClr val="dk1"/>
                </a:solidFill>
                <a:latin typeface="微软雅黑" panose="020B0503020204020204" charset="-122"/>
                <a:ea typeface="微软雅黑" panose="020B0503020204020204" charset="-122"/>
                <a:cs typeface="微软雅黑" panose="020B0503020204020204" charset="-122"/>
              </a:rPr>
              <a:t>4</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12</a:t>
            </a:r>
            <a:r>
              <a:rPr sz="1000" spc="0" dirty="0">
                <a:solidFill>
                  <a:schemeClr val="dk1"/>
                </a:solidFill>
                <a:latin typeface="微软雅黑" panose="020B0503020204020204" charset="-122"/>
                <a:ea typeface="微软雅黑" panose="020B0503020204020204" charset="-122"/>
                <a:cs typeface="微软雅黑" panose="020B0503020204020204" charset="-122"/>
              </a:rPr>
              <a:t> 所示。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255"/>
          <p:cNvSpPr/>
          <p:nvPr>
            <p:custDataLst>
              <p:tags r:id="rId6"/>
            </p:custDataLst>
          </p:nvPr>
        </p:nvSpPr>
        <p:spPr>
          <a:xfrm>
            <a:off x="3127380" y="3329421"/>
            <a:ext cx="5208270" cy="2997835"/>
          </a:xfrm>
          <a:prstGeom prst="rect">
            <a:avLst/>
          </a:prstGeom>
        </p:spPr>
        <p:txBody>
          <a:bodyPr vert="horz" wrap="square" lIns="0" tIns="0" rIns="0" bIns="0"/>
          <a:lstStyle/>
          <a:p>
            <a:pPr algn="l" rtl="0" eaLnBrk="0">
              <a:lnSpc>
                <a:spcPct val="83000"/>
              </a:lnSpc>
            </a:pPr>
            <a:endParaRPr lang="zh-CN" altLang="en-US" sz="100">
              <a:solidFill>
                <a:schemeClr val="dk1"/>
              </a:solidFill>
              <a:latin typeface="微软雅黑" panose="020B0503020204020204" charset="-122"/>
              <a:ea typeface="微软雅黑" panose="020B0503020204020204" charset="-122"/>
              <a:cs typeface="微软雅黑" panose="020B0503020204020204" charset="-122"/>
            </a:endParaRPr>
          </a:p>
          <a:p>
            <a:pPr marL="1667510" algn="l" rtl="0" eaLnBrk="0">
              <a:lnSpc>
                <a:spcPts val="1375"/>
              </a:lnSpc>
            </a:pPr>
            <a:r>
              <a:rPr lang="zh-CN" altLang="en-US" sz="800" spc="3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800" b="1" spc="30">
                <a:solidFill>
                  <a:schemeClr val="dk1"/>
                </a:solidFill>
                <a:latin typeface="微软雅黑" panose="020B0503020204020204" charset="-122"/>
                <a:ea typeface="微软雅黑" panose="020B0503020204020204" charset="-122"/>
                <a:cs typeface="微软雅黑" panose="020B0503020204020204" charset="-122"/>
              </a:rPr>
              <a:t>4</a:t>
            </a:r>
            <a:r>
              <a:rPr lang="zh-CN" altLang="en-US" sz="800" spc="30">
                <a:solidFill>
                  <a:schemeClr val="dk1"/>
                </a:solidFill>
                <a:latin typeface="微软雅黑" panose="020B0503020204020204" charset="-122"/>
                <a:ea typeface="微软雅黑" panose="020B0503020204020204" charset="-122"/>
                <a:cs typeface="微软雅黑" panose="020B0503020204020204" charset="-122"/>
              </a:rPr>
              <a:t>－</a:t>
            </a:r>
            <a:r>
              <a:rPr lang="en-US" altLang="zh-CN" sz="800" b="1" spc="30">
                <a:solidFill>
                  <a:schemeClr val="dk1"/>
                </a:solidFill>
                <a:latin typeface="微软雅黑" panose="020B0503020204020204" charset="-122"/>
                <a:ea typeface="微软雅黑" panose="020B0503020204020204" charset="-122"/>
                <a:cs typeface="微软雅黑" panose="020B0503020204020204" charset="-122"/>
              </a:rPr>
              <a:t>12</a:t>
            </a:r>
            <a:r>
              <a:rPr lang="zh-CN" altLang="en-US" sz="800" spc="30">
                <a:solidFill>
                  <a:schemeClr val="dk1"/>
                </a:solidFill>
                <a:latin typeface="微软雅黑" panose="020B0503020204020204" charset="-122"/>
                <a:ea typeface="微软雅黑" panose="020B0503020204020204" charset="-122"/>
                <a:cs typeface="微软雅黑" panose="020B0503020204020204" charset="-122"/>
              </a:rPr>
              <a:t>    二极管双 </a:t>
            </a:r>
            <a:r>
              <a:rPr lang="en-US" altLang="zh-CN" sz="800" b="1" spc="0">
                <a:solidFill>
                  <a:schemeClr val="dk1"/>
                </a:solidFill>
                <a:latin typeface="微软雅黑" panose="020B0503020204020204" charset="-122"/>
                <a:ea typeface="微软雅黑" panose="020B0503020204020204" charset="-122"/>
                <a:cs typeface="微软雅黑" panose="020B0503020204020204" charset="-122"/>
              </a:rPr>
              <a:t>T</a:t>
            </a:r>
            <a:r>
              <a:rPr lang="zh-CN" altLang="en-US" sz="800" spc="30">
                <a:solidFill>
                  <a:schemeClr val="dk1"/>
                </a:solidFill>
                <a:latin typeface="微软雅黑" panose="020B0503020204020204" charset="-122"/>
                <a:ea typeface="微软雅黑" panose="020B0503020204020204" charset="-122"/>
                <a:cs typeface="微软雅黑" panose="020B0503020204020204" charset="-122"/>
              </a:rPr>
              <a:t> 形交流电桥</a:t>
            </a:r>
            <a:r>
              <a:rPr lang="zh-CN" altLang="en-US" sz="800" spc="20">
                <a:solidFill>
                  <a:schemeClr val="dk1"/>
                </a:solidFill>
                <a:latin typeface="微软雅黑" panose="020B0503020204020204" charset="-122"/>
                <a:ea typeface="微软雅黑" panose="020B0503020204020204" charset="-122"/>
                <a:cs typeface="微软雅黑" panose="020B0503020204020204" charset="-122"/>
              </a:rPr>
              <a:t>原</a:t>
            </a:r>
            <a:r>
              <a:rPr lang="zh-CN" altLang="en-US" sz="800" spc="0">
                <a:solidFill>
                  <a:schemeClr val="dk1"/>
                </a:solidFill>
                <a:latin typeface="微软雅黑" panose="020B0503020204020204" charset="-122"/>
                <a:ea typeface="微软雅黑" panose="020B0503020204020204" charset="-122"/>
                <a:cs typeface="微软雅黑" panose="020B0503020204020204" charset="-122"/>
              </a:rPr>
              <a:t>理</a:t>
            </a:r>
            <a:endParaRPr lang="zh-CN" altLang="en-US" sz="800">
              <a:solidFill>
                <a:schemeClr val="dk1"/>
              </a:solidFill>
              <a:latin typeface="微软雅黑" panose="020B0503020204020204" charset="-122"/>
              <a:ea typeface="微软雅黑" panose="020B0503020204020204" charset="-122"/>
              <a:cs typeface="微软雅黑" panose="020B0503020204020204" charset="-122"/>
            </a:endParaRPr>
          </a:p>
          <a:p>
            <a:pPr marL="1144905" algn="l" rtl="0" eaLnBrk="0">
              <a:lnSpc>
                <a:spcPts val="860"/>
              </a:lnSpc>
              <a:spcBef>
                <a:spcPts val="660"/>
              </a:spcBef>
            </a:pPr>
            <a:r>
              <a:rPr lang="en-US" altLang="zh-CN" sz="700" b="1" spc="-10">
                <a:solidFill>
                  <a:schemeClr val="dk1"/>
                </a:solidFill>
                <a:latin typeface="微软雅黑" panose="020B0503020204020204" charset="-122"/>
                <a:ea typeface="微软雅黑" panose="020B0503020204020204" charset="-122"/>
                <a:cs typeface="微软雅黑" panose="020B0503020204020204" charset="-122"/>
              </a:rPr>
              <a:t>(</a:t>
            </a:r>
            <a:r>
              <a:rPr lang="zh-CN" altLang="en-US" sz="700" spc="-10">
                <a:solidFill>
                  <a:schemeClr val="dk1"/>
                </a:solidFill>
                <a:latin typeface="微软雅黑" panose="020B0503020204020204" charset="-122"/>
                <a:ea typeface="微软雅黑" panose="020B0503020204020204" charset="-122"/>
                <a:cs typeface="微软雅黑" panose="020B0503020204020204" charset="-122"/>
              </a:rPr>
              <a:t> </a:t>
            </a:r>
            <a:r>
              <a:rPr lang="en-US" altLang="zh-CN" sz="700" b="1" spc="0">
                <a:solidFill>
                  <a:schemeClr val="dk1"/>
                </a:solidFill>
                <a:latin typeface="微软雅黑" panose="020B0503020204020204" charset="-122"/>
                <a:ea typeface="微软雅黑" panose="020B0503020204020204" charset="-122"/>
                <a:cs typeface="微软雅黑" panose="020B0503020204020204" charset="-122"/>
              </a:rPr>
              <a:t>a</a:t>
            </a:r>
            <a:r>
              <a:rPr lang="zh-CN" altLang="en-US" sz="700" spc="-10">
                <a:solidFill>
                  <a:schemeClr val="dk1"/>
                </a:solidFill>
                <a:latin typeface="微软雅黑" panose="020B0503020204020204" charset="-122"/>
                <a:ea typeface="微软雅黑" panose="020B0503020204020204" charset="-122"/>
                <a:cs typeface="微软雅黑" panose="020B0503020204020204" charset="-122"/>
              </a:rPr>
              <a:t> </a:t>
            </a:r>
            <a:r>
              <a:rPr lang="en-US" altLang="zh-CN" sz="700" b="1" spc="-10">
                <a:solidFill>
                  <a:schemeClr val="dk1"/>
                </a:solidFill>
                <a:latin typeface="微软雅黑" panose="020B0503020204020204" charset="-122"/>
                <a:ea typeface="微软雅黑" panose="020B0503020204020204" charset="-122"/>
                <a:cs typeface="微软雅黑" panose="020B0503020204020204" charset="-122"/>
              </a:rPr>
              <a:t>)</a:t>
            </a:r>
            <a:r>
              <a:rPr lang="zh-CN" altLang="en-US" sz="700" spc="-10">
                <a:solidFill>
                  <a:schemeClr val="dk1"/>
                </a:solidFill>
                <a:latin typeface="微软雅黑" panose="020B0503020204020204" charset="-122"/>
                <a:ea typeface="微软雅黑" panose="020B0503020204020204" charset="-122"/>
                <a:cs typeface="微软雅黑" panose="020B0503020204020204" charset="-122"/>
              </a:rPr>
              <a:t> 初始电路，</a:t>
            </a:r>
            <a:r>
              <a:rPr lang="en-US" altLang="zh-CN" sz="700" b="1" spc="-10">
                <a:solidFill>
                  <a:schemeClr val="dk1"/>
                </a:solidFill>
                <a:latin typeface="微软雅黑" panose="020B0503020204020204" charset="-122"/>
                <a:ea typeface="微软雅黑" panose="020B0503020204020204" charset="-122"/>
                <a:cs typeface="微软雅黑" panose="020B0503020204020204" charset="-122"/>
              </a:rPr>
              <a:t>(</a:t>
            </a:r>
            <a:r>
              <a:rPr lang="zh-CN" altLang="en-US" sz="700" spc="0">
                <a:solidFill>
                  <a:schemeClr val="dk1"/>
                </a:solidFill>
                <a:latin typeface="微软雅黑" panose="020B0503020204020204" charset="-122"/>
                <a:ea typeface="微软雅黑" panose="020B0503020204020204" charset="-122"/>
                <a:cs typeface="微软雅黑" panose="020B0503020204020204" charset="-122"/>
              </a:rPr>
              <a:t> </a:t>
            </a:r>
            <a:r>
              <a:rPr lang="en-US" altLang="zh-CN" sz="700" b="1" spc="0">
                <a:solidFill>
                  <a:schemeClr val="dk1"/>
                </a:solidFill>
                <a:latin typeface="微软雅黑" panose="020B0503020204020204" charset="-122"/>
                <a:ea typeface="微软雅黑" panose="020B0503020204020204" charset="-122"/>
                <a:cs typeface="微软雅黑" panose="020B0503020204020204" charset="-122"/>
              </a:rPr>
              <a:t>b</a:t>
            </a:r>
            <a:r>
              <a:rPr lang="zh-CN" altLang="en-US" sz="700" spc="0">
                <a:solidFill>
                  <a:schemeClr val="dk1"/>
                </a:solidFill>
                <a:latin typeface="微软雅黑" panose="020B0503020204020204" charset="-122"/>
                <a:ea typeface="微软雅黑" panose="020B0503020204020204" charset="-122"/>
                <a:cs typeface="微软雅黑" panose="020B0503020204020204" charset="-122"/>
              </a:rPr>
              <a:t> </a:t>
            </a:r>
            <a:r>
              <a:rPr lang="en-US" altLang="zh-CN" sz="700" b="1" spc="0">
                <a:solidFill>
                  <a:schemeClr val="dk1"/>
                </a:solidFill>
                <a:latin typeface="微软雅黑" panose="020B0503020204020204" charset="-122"/>
                <a:ea typeface="微软雅黑" panose="020B0503020204020204" charset="-122"/>
                <a:cs typeface="微软雅黑" panose="020B0503020204020204" charset="-122"/>
              </a:rPr>
              <a:t>)</a:t>
            </a:r>
            <a:r>
              <a:rPr lang="zh-CN" altLang="en-US" sz="700" spc="0">
                <a:solidFill>
                  <a:schemeClr val="dk1"/>
                </a:solidFill>
                <a:latin typeface="微软雅黑" panose="020B0503020204020204" charset="-122"/>
                <a:ea typeface="微软雅黑" panose="020B0503020204020204" charset="-122"/>
                <a:cs typeface="微软雅黑" panose="020B0503020204020204" charset="-122"/>
              </a:rPr>
              <a:t> </a:t>
            </a:r>
            <a:r>
              <a:rPr lang="en-US" altLang="zh-CN" sz="700" b="1" spc="0">
                <a:solidFill>
                  <a:schemeClr val="dk1"/>
                </a:solidFill>
                <a:latin typeface="微软雅黑" panose="020B0503020204020204" charset="-122"/>
                <a:ea typeface="微软雅黑" panose="020B0503020204020204" charset="-122"/>
                <a:cs typeface="微软雅黑" panose="020B0503020204020204" charset="-122"/>
              </a:rPr>
              <a:t>VD</a:t>
            </a:r>
            <a:r>
              <a:rPr lang="zh-CN" altLang="en-US" sz="700" spc="0">
                <a:solidFill>
                  <a:schemeClr val="dk1"/>
                </a:solidFill>
                <a:latin typeface="微软雅黑" panose="020B0503020204020204" charset="-122"/>
                <a:ea typeface="微软雅黑" panose="020B0503020204020204" charset="-122"/>
                <a:cs typeface="微软雅黑" panose="020B0503020204020204" charset="-122"/>
              </a:rPr>
              <a:t> </a:t>
            </a:r>
            <a:r>
              <a:rPr lang="en-US" altLang="zh-CN" sz="700" b="1" spc="0" baseline="-17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400" spc="0">
                <a:solidFill>
                  <a:schemeClr val="dk1"/>
                </a:solidFill>
                <a:latin typeface="微软雅黑" panose="020B0503020204020204" charset="-122"/>
                <a:ea typeface="微软雅黑" panose="020B0503020204020204" charset="-122"/>
                <a:cs typeface="微软雅黑" panose="020B0503020204020204" charset="-122"/>
              </a:rPr>
              <a:t>   </a:t>
            </a:r>
            <a:r>
              <a:rPr lang="zh-CN" altLang="en-US" sz="700" spc="0">
                <a:solidFill>
                  <a:schemeClr val="dk1"/>
                </a:solidFill>
                <a:latin typeface="微软雅黑" panose="020B0503020204020204" charset="-122"/>
                <a:ea typeface="微软雅黑" panose="020B0503020204020204" charset="-122"/>
                <a:cs typeface="微软雅黑" panose="020B0503020204020204" charset="-122"/>
              </a:rPr>
              <a:t>导通，</a:t>
            </a:r>
            <a:r>
              <a:rPr lang="en-US" altLang="zh-CN" sz="700" b="1" spc="0">
                <a:solidFill>
                  <a:schemeClr val="dk1"/>
                </a:solidFill>
                <a:latin typeface="微软雅黑" panose="020B0503020204020204" charset="-122"/>
                <a:ea typeface="微软雅黑" panose="020B0503020204020204" charset="-122"/>
                <a:cs typeface="微软雅黑" panose="020B0503020204020204" charset="-122"/>
              </a:rPr>
              <a:t>VD</a:t>
            </a:r>
            <a:r>
              <a:rPr lang="en-US" altLang="zh-CN" sz="700" b="1" spc="0" baseline="-17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400" spc="0">
                <a:solidFill>
                  <a:schemeClr val="dk1"/>
                </a:solidFill>
                <a:latin typeface="微软雅黑" panose="020B0503020204020204" charset="-122"/>
                <a:ea typeface="微软雅黑" panose="020B0503020204020204" charset="-122"/>
                <a:cs typeface="微软雅黑" panose="020B0503020204020204" charset="-122"/>
              </a:rPr>
              <a:t>  </a:t>
            </a:r>
            <a:r>
              <a:rPr lang="zh-CN" altLang="en-US" sz="700" spc="0">
                <a:solidFill>
                  <a:schemeClr val="dk1"/>
                </a:solidFill>
                <a:latin typeface="微软雅黑" panose="020B0503020204020204" charset="-122"/>
                <a:ea typeface="微软雅黑" panose="020B0503020204020204" charset="-122"/>
                <a:cs typeface="微软雅黑" panose="020B0503020204020204" charset="-122"/>
              </a:rPr>
              <a:t>截止，</a:t>
            </a:r>
            <a:r>
              <a:rPr lang="en-US" altLang="zh-CN" sz="700" b="1" spc="0">
                <a:solidFill>
                  <a:schemeClr val="dk1"/>
                </a:solidFill>
                <a:latin typeface="微软雅黑" panose="020B0503020204020204" charset="-122"/>
                <a:ea typeface="微软雅黑" panose="020B0503020204020204" charset="-122"/>
                <a:cs typeface="微软雅黑" panose="020B0503020204020204" charset="-122"/>
              </a:rPr>
              <a:t>(</a:t>
            </a:r>
            <a:r>
              <a:rPr lang="zh-CN" altLang="en-US" sz="700" spc="0">
                <a:solidFill>
                  <a:schemeClr val="dk1"/>
                </a:solidFill>
                <a:latin typeface="微软雅黑" panose="020B0503020204020204" charset="-122"/>
                <a:ea typeface="微软雅黑" panose="020B0503020204020204" charset="-122"/>
                <a:cs typeface="微软雅黑" panose="020B0503020204020204" charset="-122"/>
              </a:rPr>
              <a:t> </a:t>
            </a:r>
            <a:r>
              <a:rPr lang="en-US" altLang="zh-CN" sz="700" b="1" spc="0">
                <a:solidFill>
                  <a:schemeClr val="dk1"/>
                </a:solidFill>
                <a:latin typeface="微软雅黑" panose="020B0503020204020204" charset="-122"/>
                <a:ea typeface="微软雅黑" panose="020B0503020204020204" charset="-122"/>
                <a:cs typeface="微软雅黑" panose="020B0503020204020204" charset="-122"/>
              </a:rPr>
              <a:t>c</a:t>
            </a:r>
            <a:r>
              <a:rPr lang="zh-CN" altLang="en-US" sz="700" spc="0">
                <a:solidFill>
                  <a:schemeClr val="dk1"/>
                </a:solidFill>
                <a:latin typeface="微软雅黑" panose="020B0503020204020204" charset="-122"/>
                <a:ea typeface="微软雅黑" panose="020B0503020204020204" charset="-122"/>
                <a:cs typeface="微软雅黑" panose="020B0503020204020204" charset="-122"/>
              </a:rPr>
              <a:t> </a:t>
            </a:r>
            <a:r>
              <a:rPr lang="en-US" altLang="zh-CN" sz="700" b="1" spc="0">
                <a:solidFill>
                  <a:schemeClr val="dk1"/>
                </a:solidFill>
                <a:latin typeface="微软雅黑" panose="020B0503020204020204" charset="-122"/>
                <a:ea typeface="微软雅黑" panose="020B0503020204020204" charset="-122"/>
                <a:cs typeface="微软雅黑" panose="020B0503020204020204" charset="-122"/>
              </a:rPr>
              <a:t>)</a:t>
            </a:r>
            <a:r>
              <a:rPr lang="zh-CN" altLang="en-US" sz="700" spc="0">
                <a:solidFill>
                  <a:schemeClr val="dk1"/>
                </a:solidFill>
                <a:latin typeface="微软雅黑" panose="020B0503020204020204" charset="-122"/>
                <a:ea typeface="微软雅黑" panose="020B0503020204020204" charset="-122"/>
                <a:cs typeface="微软雅黑" panose="020B0503020204020204" charset="-122"/>
              </a:rPr>
              <a:t> </a:t>
            </a:r>
            <a:r>
              <a:rPr lang="en-US" altLang="zh-CN" sz="700" b="1" spc="0">
                <a:solidFill>
                  <a:schemeClr val="dk1"/>
                </a:solidFill>
                <a:latin typeface="微软雅黑" panose="020B0503020204020204" charset="-122"/>
                <a:ea typeface="微软雅黑" panose="020B0503020204020204" charset="-122"/>
                <a:cs typeface="微软雅黑" panose="020B0503020204020204" charset="-122"/>
              </a:rPr>
              <a:t>VD</a:t>
            </a:r>
            <a:r>
              <a:rPr lang="en-US" altLang="zh-CN" sz="700" b="1" spc="0" baseline="-17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400" spc="0">
                <a:solidFill>
                  <a:schemeClr val="dk1"/>
                </a:solidFill>
                <a:latin typeface="微软雅黑" panose="020B0503020204020204" charset="-122"/>
                <a:ea typeface="微软雅黑" panose="020B0503020204020204" charset="-122"/>
                <a:cs typeface="微软雅黑" panose="020B0503020204020204" charset="-122"/>
              </a:rPr>
              <a:t>  </a:t>
            </a:r>
            <a:r>
              <a:rPr lang="zh-CN" altLang="en-US" sz="700" spc="0">
                <a:solidFill>
                  <a:schemeClr val="dk1"/>
                </a:solidFill>
                <a:latin typeface="微软雅黑" panose="020B0503020204020204" charset="-122"/>
                <a:ea typeface="微软雅黑" panose="020B0503020204020204" charset="-122"/>
                <a:cs typeface="微软雅黑" panose="020B0503020204020204" charset="-122"/>
              </a:rPr>
              <a:t>导通，</a:t>
            </a:r>
            <a:r>
              <a:rPr lang="en-US" altLang="zh-CN" sz="700" b="1" spc="0">
                <a:solidFill>
                  <a:schemeClr val="dk1"/>
                </a:solidFill>
                <a:latin typeface="微软雅黑" panose="020B0503020204020204" charset="-122"/>
                <a:ea typeface="微软雅黑" panose="020B0503020204020204" charset="-122"/>
                <a:cs typeface="微软雅黑" panose="020B0503020204020204" charset="-122"/>
              </a:rPr>
              <a:t>VD</a:t>
            </a:r>
            <a:r>
              <a:rPr lang="zh-CN" altLang="en-US" sz="700" spc="0">
                <a:solidFill>
                  <a:schemeClr val="dk1"/>
                </a:solidFill>
                <a:latin typeface="微软雅黑" panose="020B0503020204020204" charset="-122"/>
                <a:ea typeface="微软雅黑" panose="020B0503020204020204" charset="-122"/>
                <a:cs typeface="微软雅黑" panose="020B0503020204020204" charset="-122"/>
              </a:rPr>
              <a:t> </a:t>
            </a:r>
            <a:r>
              <a:rPr lang="en-US" altLang="zh-CN" sz="700" b="1" spc="0" baseline="-17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400" spc="0">
                <a:solidFill>
                  <a:schemeClr val="dk1"/>
                </a:solidFill>
                <a:latin typeface="微软雅黑" panose="020B0503020204020204" charset="-122"/>
                <a:ea typeface="微软雅黑" panose="020B0503020204020204" charset="-122"/>
                <a:cs typeface="微软雅黑" panose="020B0503020204020204" charset="-122"/>
              </a:rPr>
              <a:t>   </a:t>
            </a:r>
            <a:r>
              <a:rPr lang="zh-CN" altLang="en-US" sz="700" spc="0">
                <a:solidFill>
                  <a:schemeClr val="dk1"/>
                </a:solidFill>
                <a:latin typeface="微软雅黑" panose="020B0503020204020204" charset="-122"/>
                <a:ea typeface="微软雅黑" panose="020B0503020204020204" charset="-122"/>
                <a:cs typeface="微软雅黑" panose="020B0503020204020204" charset="-122"/>
              </a:rPr>
              <a:t>截止</a:t>
            </a:r>
            <a:endParaRPr lang="zh-CN" altLang="en-US" sz="700">
              <a:solidFill>
                <a:schemeClr val="dk1"/>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48000"/>
              </a:lnSpc>
              <a:spcBef>
                <a:spcPts val="375"/>
              </a:spcBef>
            </a:pP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e</a:t>
            </a:r>
            <a:r>
              <a:rPr lang="zh-CN" altLang="en-US" sz="1000" spc="20">
                <a:solidFill>
                  <a:schemeClr val="dk1"/>
                </a:solidFill>
                <a:latin typeface="微软雅黑" panose="020B0503020204020204" charset="-122"/>
                <a:ea typeface="微软雅黑" panose="020B0503020204020204" charset="-122"/>
                <a:cs typeface="微软雅黑" panose="020B0503020204020204" charset="-122"/>
              </a:rPr>
              <a:t> 是高频电源，它提供了幅值为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U</a:t>
            </a:r>
            <a:r>
              <a:rPr lang="zh-CN" altLang="en-US" sz="1000" spc="20">
                <a:solidFill>
                  <a:schemeClr val="dk1"/>
                </a:solidFill>
                <a:latin typeface="微软雅黑" panose="020B0503020204020204" charset="-122"/>
                <a:ea typeface="微软雅黑" panose="020B0503020204020204" charset="-122"/>
                <a:cs typeface="微软雅黑" panose="020B0503020204020204" charset="-122"/>
              </a:rPr>
              <a:t> 的对称方</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波</a:t>
            </a:r>
            <a:r>
              <a:rPr lang="zh-CN" altLang="en-US" sz="1000" spc="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VD</a:t>
            </a:r>
            <a:r>
              <a:rPr lang="zh-CN" altLang="en-US" sz="1000" spc="0">
                <a:solidFill>
                  <a:schemeClr val="dk1"/>
                </a:solidFill>
                <a:latin typeface="微软雅黑" panose="020B0503020204020204" charset="-122"/>
                <a:ea typeface="微软雅黑" panose="020B0503020204020204" charset="-122"/>
                <a:cs typeface="微软雅黑" panose="020B0503020204020204" charset="-122"/>
              </a:rPr>
              <a:t> </a:t>
            </a:r>
            <a:r>
              <a:rPr lang="en-US" altLang="zh-CN" sz="900" b="1" spc="0" baseline="-23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500" spc="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VD</a:t>
            </a:r>
            <a:r>
              <a:rPr lang="en-US" altLang="zh-CN" sz="900" b="1" spc="0" baseline="-23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500" spc="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0">
                <a:solidFill>
                  <a:schemeClr val="dk1"/>
                </a:solidFill>
                <a:latin typeface="微软雅黑" panose="020B0503020204020204" charset="-122"/>
                <a:ea typeface="微软雅黑" panose="020B0503020204020204" charset="-122"/>
                <a:cs typeface="微软雅黑" panose="020B0503020204020204" charset="-122"/>
              </a:rPr>
              <a:t>为特性完全相同的两只二 </a:t>
            </a:r>
            <a:r>
              <a:rPr lang="zh-CN" altLang="en-US" sz="1000" spc="-30">
                <a:solidFill>
                  <a:schemeClr val="dk1"/>
                </a:solidFill>
                <a:latin typeface="微软雅黑" panose="020B0503020204020204" charset="-122"/>
                <a:ea typeface="微软雅黑" panose="020B0503020204020204" charset="-122"/>
                <a:cs typeface="微软雅黑" panose="020B0503020204020204" charset="-122"/>
              </a:rPr>
              <a:t>极管，固定电阻 </a:t>
            </a:r>
            <a:r>
              <a:rPr lang="en-US" altLang="zh-CN" sz="1000" b="1" spc="-30">
                <a:solidFill>
                  <a:schemeClr val="dk1"/>
                </a:solidFill>
                <a:latin typeface="微软雅黑" panose="020B0503020204020204" charset="-122"/>
                <a:ea typeface="微软雅黑" panose="020B0503020204020204" charset="-122"/>
                <a:cs typeface="微软雅黑" panose="020B0503020204020204" charset="-122"/>
              </a:rPr>
              <a:t>R</a:t>
            </a:r>
            <a:r>
              <a:rPr lang="zh-CN" altLang="en-US" sz="1000" spc="-30">
                <a:solidFill>
                  <a:schemeClr val="dk1"/>
                </a:solidFill>
                <a:latin typeface="微软雅黑" panose="020B0503020204020204" charset="-122"/>
                <a:ea typeface="微软雅黑" panose="020B0503020204020204" charset="-122"/>
                <a:cs typeface="微软雅黑" panose="020B0503020204020204" charset="-122"/>
              </a:rPr>
              <a:t> </a:t>
            </a:r>
            <a:r>
              <a:rPr lang="en-US" altLang="zh-CN" sz="900" b="1" spc="-30" baseline="-23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500" spc="-3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500" spc="-30" baseline="300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30">
                <a:solidFill>
                  <a:schemeClr val="dk1"/>
                </a:solidFill>
                <a:latin typeface="微软雅黑" panose="020B0503020204020204" charset="-122"/>
                <a:ea typeface="微软雅黑" panose="020B0503020204020204" charset="-122"/>
                <a:cs typeface="微软雅黑" panose="020B0503020204020204" charset="-122"/>
              </a:rPr>
              <a:t>R</a:t>
            </a:r>
            <a:r>
              <a:rPr lang="en-US" altLang="zh-CN" sz="900" b="1" spc="-30" baseline="-23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500" spc="-3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500" spc="-30" baseline="300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30">
                <a:solidFill>
                  <a:schemeClr val="dk1"/>
                </a:solidFill>
                <a:latin typeface="微软雅黑" panose="020B0503020204020204" charset="-122"/>
                <a:ea typeface="微软雅黑" panose="020B0503020204020204" charset="-122"/>
                <a:cs typeface="微软雅黑" panose="020B0503020204020204" charset="-122"/>
              </a:rPr>
              <a:t>R</a:t>
            </a:r>
            <a:r>
              <a:rPr lang="zh-CN" altLang="en-US" sz="1000" spc="-3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30">
                <a:solidFill>
                  <a:schemeClr val="dk1"/>
                </a:solidFill>
                <a:latin typeface="微软雅黑" panose="020B0503020204020204" charset="-122"/>
                <a:ea typeface="微软雅黑" panose="020B0503020204020204" charset="-122"/>
                <a:cs typeface="微软雅黑" panose="020B0503020204020204" charset="-122"/>
              </a:rPr>
              <a:t>C</a:t>
            </a:r>
            <a:r>
              <a:rPr lang="en-US" altLang="zh-CN" sz="900" b="1" spc="-30" baseline="-23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500" spc="-3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3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30">
                <a:solidFill>
                  <a:schemeClr val="dk1"/>
                </a:solidFill>
                <a:latin typeface="微软雅黑" panose="020B0503020204020204" charset="-122"/>
                <a:ea typeface="微软雅黑" panose="020B0503020204020204" charset="-122"/>
                <a:cs typeface="微软雅黑" panose="020B0503020204020204" charset="-122"/>
              </a:rPr>
              <a:t>C</a:t>
            </a:r>
            <a:r>
              <a:rPr lang="en-US" altLang="zh-CN" sz="900" b="1" spc="-30" baseline="-23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500" spc="-3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30">
                <a:solidFill>
                  <a:schemeClr val="dk1"/>
                </a:solidFill>
                <a:latin typeface="微软雅黑" panose="020B0503020204020204" charset="-122"/>
                <a:ea typeface="微软雅黑" panose="020B0503020204020204" charset="-122"/>
                <a:cs typeface="微软雅黑" panose="020B0503020204020204" charset="-122"/>
              </a:rPr>
              <a:t>为传感器的两个差动电容。</a:t>
            </a:r>
            <a:endParaRPr lang="zh-CN" altLang="en-US" sz="1000">
              <a:solidFill>
                <a:schemeClr val="dk1"/>
              </a:solidFill>
              <a:latin typeface="微软雅黑" panose="020B0503020204020204" charset="-122"/>
              <a:ea typeface="微软雅黑" panose="020B0503020204020204" charset="-122"/>
              <a:cs typeface="微软雅黑" panose="020B0503020204020204" charset="-122"/>
            </a:endParaRPr>
          </a:p>
          <a:p>
            <a:pPr marL="12700" indent="276225" algn="l" rtl="0" eaLnBrk="0">
              <a:lnSpc>
                <a:spcPct val="139000"/>
              </a:lnSpc>
              <a:spcBef>
                <a:spcPts val="530"/>
              </a:spcBef>
            </a:pPr>
            <a:r>
              <a:rPr lang="zh-CN" altLang="en-US" sz="1000" spc="30">
                <a:solidFill>
                  <a:schemeClr val="dk1"/>
                </a:solidFill>
                <a:latin typeface="微软雅黑" panose="020B0503020204020204" charset="-122"/>
                <a:ea typeface="微软雅黑" panose="020B0503020204020204" charset="-122"/>
                <a:cs typeface="微软雅黑" panose="020B0503020204020204" charset="-122"/>
              </a:rPr>
              <a:t>当传感器没有输入时，</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C</a:t>
            </a:r>
            <a:r>
              <a:rPr lang="en-US" altLang="zh-CN" sz="900" b="1" spc="30" baseline="-23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500" spc="3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500" spc="30" baseline="3000">
                <a:solidFill>
                  <a:schemeClr val="dk1"/>
                </a:solidFill>
                <a:latin typeface="微软雅黑" panose="020B0503020204020204" charset="-122"/>
                <a:ea typeface="微软雅黑" panose="020B0503020204020204" charset="-122"/>
                <a:cs typeface="微软雅黑" panose="020B0503020204020204" charset="-122"/>
              </a:rPr>
              <a:t>＝</a:t>
            </a:r>
            <a:r>
              <a:rPr lang="zh-CN" altLang="en-US" sz="900" spc="3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C</a:t>
            </a:r>
            <a:r>
              <a:rPr lang="en-US" altLang="zh-CN" sz="900" b="1" spc="30" baseline="-23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500" spc="3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30">
                <a:solidFill>
                  <a:schemeClr val="dk1"/>
                </a:solidFill>
                <a:latin typeface="微软雅黑" panose="020B0503020204020204" charset="-122"/>
                <a:ea typeface="微软雅黑" panose="020B0503020204020204" charset="-122"/>
                <a:cs typeface="微软雅黑" panose="020B0503020204020204" charset="-122"/>
              </a:rPr>
              <a:t>其电路工作原理如下。</a:t>
            </a:r>
            <a:r>
              <a:rPr lang="zh-CN" altLang="en-US" sz="1000" spc="2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0">
                <a:solidFill>
                  <a:schemeClr val="dk1"/>
                </a:solidFill>
                <a:latin typeface="微软雅黑" panose="020B0503020204020204" charset="-122"/>
                <a:ea typeface="微软雅黑" panose="020B0503020204020204" charset="-122"/>
                <a:cs typeface="微软雅黑" panose="020B0503020204020204" charset="-122"/>
              </a:rPr>
              <a:t>当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e</a:t>
            </a:r>
            <a:r>
              <a:rPr lang="zh-CN" altLang="en-US" sz="1000" spc="0">
                <a:solidFill>
                  <a:schemeClr val="dk1"/>
                </a:solidFill>
                <a:latin typeface="微软雅黑" panose="020B0503020204020204" charset="-122"/>
                <a:ea typeface="微软雅黑" panose="020B0503020204020204" charset="-122"/>
                <a:cs typeface="微软雅黑" panose="020B0503020204020204" charset="-122"/>
              </a:rPr>
              <a:t> 处于正半周时，二极 </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管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VD</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 </a:t>
            </a:r>
            <a:r>
              <a:rPr lang="en-US" altLang="zh-CN" sz="900" b="1" spc="-10" baseline="-23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500" spc="-1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导通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VD</a:t>
            </a:r>
            <a:r>
              <a:rPr lang="en-US" altLang="zh-CN" sz="900" b="1" spc="-10" baseline="-23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500" spc="-1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截止，电容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C</a:t>
            </a:r>
            <a:r>
              <a:rPr lang="en-US" altLang="zh-CN" sz="900" b="1" spc="-10" baseline="-23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500" spc="-1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充电，其等效电路如图 </a:t>
            </a:r>
            <a:r>
              <a:rPr lang="en-US" altLang="zh-CN" sz="1000" b="1" spc="-10">
                <a:solidFill>
                  <a:schemeClr val="dk1"/>
                </a:solidFill>
                <a:latin typeface="微软雅黑" panose="020B0503020204020204" charset="-122"/>
                <a:ea typeface="微软雅黑" panose="020B0503020204020204" charset="-122"/>
                <a:cs typeface="微软雅黑" panose="020B0503020204020204" charset="-122"/>
              </a:rPr>
              <a:t>4</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10">
                <a:solidFill>
                  <a:schemeClr val="dk1"/>
                </a:solidFill>
                <a:latin typeface="微软雅黑" panose="020B0503020204020204" charset="-122"/>
                <a:ea typeface="微软雅黑" panose="020B0503020204020204" charset="-122"/>
                <a:cs typeface="微软雅黑" panose="020B0503020204020204" charset="-122"/>
              </a:rPr>
              <a:t>12(</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b</a:t>
            </a:r>
            <a:r>
              <a:rPr lang="en-US" altLang="zh-CN" sz="1000" b="1" spc="-1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 所示，在随后负半周</a:t>
            </a:r>
            <a:r>
              <a:rPr lang="zh-CN" altLang="en-US" sz="1000" spc="0">
                <a:solidFill>
                  <a:schemeClr val="dk1"/>
                </a:solidFill>
                <a:latin typeface="微软雅黑" panose="020B0503020204020204" charset="-122"/>
                <a:ea typeface="微软雅黑" panose="020B0503020204020204" charset="-122"/>
                <a:cs typeface="微软雅黑" panose="020B0503020204020204" charset="-122"/>
              </a:rPr>
              <a:t>出 </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现时，电容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C</a:t>
            </a:r>
            <a:r>
              <a:rPr lang="en-US" altLang="zh-CN" sz="900" b="1" spc="-10" baseline="-23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500" spc="-1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上的电荷通过电阻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R</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 </a:t>
            </a:r>
            <a:r>
              <a:rPr lang="en-US" altLang="zh-CN" sz="900" b="1" spc="-10" baseline="-23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500" spc="-1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负载电阻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R</a:t>
            </a:r>
            <a:r>
              <a:rPr lang="en-US" altLang="zh-CN" sz="900" b="1" spc="0" baseline="-23000">
                <a:solidFill>
                  <a:schemeClr val="dk1"/>
                </a:solidFill>
                <a:latin typeface="微软雅黑" panose="020B0503020204020204" charset="-122"/>
                <a:ea typeface="微软雅黑" panose="020B0503020204020204" charset="-122"/>
                <a:cs typeface="微软雅黑" panose="020B0503020204020204" charset="-122"/>
              </a:rPr>
              <a:t>L</a:t>
            </a:r>
            <a:r>
              <a:rPr lang="zh-CN" altLang="en-US" sz="500" spc="-1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放电，流过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R</a:t>
            </a:r>
            <a:r>
              <a:rPr lang="en-US" altLang="zh-CN" sz="900" b="1" spc="0" baseline="-23000">
                <a:solidFill>
                  <a:schemeClr val="dk1"/>
                </a:solidFill>
                <a:latin typeface="微软雅黑" panose="020B0503020204020204" charset="-122"/>
                <a:ea typeface="微软雅黑" panose="020B0503020204020204" charset="-122"/>
                <a:cs typeface="微软雅黑" panose="020B0503020204020204" charset="-122"/>
              </a:rPr>
              <a:t>L</a:t>
            </a:r>
            <a:r>
              <a:rPr lang="zh-CN" altLang="en-US" sz="500" spc="-1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的电流为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I</a:t>
            </a:r>
            <a:r>
              <a:rPr lang="en-US" altLang="zh-CN" sz="900" b="1" spc="-10" baseline="-23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500" spc="-1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 当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e</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 为</a:t>
            </a:r>
            <a:r>
              <a:rPr lang="zh-CN" altLang="en-US" sz="1000" spc="0">
                <a:solidFill>
                  <a:schemeClr val="dk1"/>
                </a:solidFill>
                <a:latin typeface="微软雅黑" panose="020B0503020204020204" charset="-122"/>
                <a:ea typeface="微软雅黑" panose="020B0503020204020204" charset="-122"/>
                <a:cs typeface="微软雅黑" panose="020B0503020204020204" charset="-122"/>
              </a:rPr>
              <a:t>负 </a:t>
            </a:r>
            <a:r>
              <a:rPr lang="zh-CN" altLang="en-US" sz="1000" spc="-30">
                <a:solidFill>
                  <a:schemeClr val="dk1"/>
                </a:solidFill>
                <a:latin typeface="微软雅黑" panose="020B0503020204020204" charset="-122"/>
                <a:ea typeface="微软雅黑" panose="020B0503020204020204" charset="-122"/>
                <a:cs typeface="微软雅黑" panose="020B0503020204020204" charset="-122"/>
              </a:rPr>
              <a:t>半周时，</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VD</a:t>
            </a:r>
            <a:r>
              <a:rPr lang="en-US" altLang="zh-CN" sz="900" b="1" spc="-30" baseline="-23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500" spc="-3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30">
                <a:solidFill>
                  <a:schemeClr val="dk1"/>
                </a:solidFill>
                <a:latin typeface="微软雅黑" panose="020B0503020204020204" charset="-122"/>
                <a:ea typeface="微软雅黑" panose="020B0503020204020204" charset="-122"/>
                <a:cs typeface="微软雅黑" panose="020B0503020204020204" charset="-122"/>
              </a:rPr>
              <a:t>导通、</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VD</a:t>
            </a:r>
            <a:r>
              <a:rPr lang="zh-CN" altLang="en-US" sz="1000" spc="-30">
                <a:solidFill>
                  <a:schemeClr val="dk1"/>
                </a:solidFill>
                <a:latin typeface="微软雅黑" panose="020B0503020204020204" charset="-122"/>
                <a:ea typeface="微软雅黑" panose="020B0503020204020204" charset="-122"/>
                <a:cs typeface="微软雅黑" panose="020B0503020204020204" charset="-122"/>
              </a:rPr>
              <a:t> </a:t>
            </a:r>
            <a:r>
              <a:rPr lang="en-US" altLang="zh-CN" sz="900" b="1" spc="-30" baseline="-23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500" spc="-3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30">
                <a:solidFill>
                  <a:schemeClr val="dk1"/>
                </a:solidFill>
                <a:latin typeface="微软雅黑" panose="020B0503020204020204" charset="-122"/>
                <a:ea typeface="微软雅黑" panose="020B0503020204020204" charset="-122"/>
                <a:cs typeface="微软雅黑" panose="020B0503020204020204" charset="-122"/>
              </a:rPr>
              <a:t>截止，则电容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C</a:t>
            </a:r>
            <a:r>
              <a:rPr lang="en-US" altLang="zh-CN" sz="900" b="1" spc="-30" baseline="-23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500" spc="-3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30">
                <a:solidFill>
                  <a:schemeClr val="dk1"/>
                </a:solidFill>
                <a:latin typeface="微软雅黑" panose="020B0503020204020204" charset="-122"/>
                <a:ea typeface="微软雅黑" panose="020B0503020204020204" charset="-122"/>
                <a:cs typeface="微软雅黑" panose="020B0503020204020204" charset="-122"/>
              </a:rPr>
              <a:t>充电，其等效电路如图 </a:t>
            </a:r>
            <a:r>
              <a:rPr lang="en-US" altLang="zh-CN" sz="1000" b="1" spc="-30">
                <a:solidFill>
                  <a:schemeClr val="dk1"/>
                </a:solidFill>
                <a:latin typeface="微软雅黑" panose="020B0503020204020204" charset="-122"/>
                <a:ea typeface="微软雅黑" panose="020B0503020204020204" charset="-122"/>
                <a:cs typeface="微软雅黑" panose="020B0503020204020204" charset="-122"/>
              </a:rPr>
              <a:t>4</a:t>
            </a:r>
            <a:r>
              <a:rPr lang="zh-CN" altLang="en-US" sz="1500" spc="-30" baseline="300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30">
                <a:solidFill>
                  <a:schemeClr val="dk1"/>
                </a:solidFill>
                <a:latin typeface="微软雅黑" panose="020B0503020204020204" charset="-122"/>
                <a:ea typeface="微软雅黑" panose="020B0503020204020204" charset="-122"/>
                <a:cs typeface="微软雅黑" panose="020B0503020204020204" charset="-122"/>
              </a:rPr>
              <a:t>12(</a:t>
            </a:r>
            <a:r>
              <a:rPr lang="zh-CN" altLang="en-US" sz="1000" spc="-3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c</a:t>
            </a:r>
            <a:r>
              <a:rPr lang="zh-CN" altLang="en-US" sz="1000" spc="-3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3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30">
                <a:solidFill>
                  <a:schemeClr val="dk1"/>
                </a:solidFill>
                <a:latin typeface="微软雅黑" panose="020B0503020204020204" charset="-122"/>
                <a:ea typeface="微软雅黑" panose="020B0503020204020204" charset="-122"/>
                <a:cs typeface="微软雅黑" panose="020B0503020204020204" charset="-122"/>
              </a:rPr>
              <a:t> 所示</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0">
                <a:solidFill>
                  <a:schemeClr val="dk1"/>
                </a:solidFill>
                <a:latin typeface="微软雅黑" panose="020B0503020204020204" charset="-122"/>
                <a:ea typeface="微软雅黑" panose="020B0503020204020204" charset="-122"/>
                <a:cs typeface="微软雅黑" panose="020B0503020204020204" charset="-122"/>
              </a:rPr>
              <a:t> 在随后出 </a:t>
            </a:r>
            <a:r>
              <a:rPr lang="zh-CN" altLang="en-US" sz="1000" spc="-20">
                <a:solidFill>
                  <a:schemeClr val="dk1"/>
                </a:solidFill>
                <a:latin typeface="微软雅黑" panose="020B0503020204020204" charset="-122"/>
                <a:ea typeface="微软雅黑" panose="020B0503020204020204" charset="-122"/>
                <a:cs typeface="微软雅黑" panose="020B0503020204020204" charset="-122"/>
              </a:rPr>
              <a:t>现正半周时，电容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C</a:t>
            </a:r>
            <a:r>
              <a:rPr lang="en-US" altLang="zh-CN" sz="900" b="1" spc="-20" baseline="-23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500" spc="-2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20">
                <a:solidFill>
                  <a:schemeClr val="dk1"/>
                </a:solidFill>
                <a:latin typeface="微软雅黑" panose="020B0503020204020204" charset="-122"/>
                <a:ea typeface="微软雅黑" panose="020B0503020204020204" charset="-122"/>
                <a:cs typeface="微软雅黑" panose="020B0503020204020204" charset="-122"/>
              </a:rPr>
              <a:t>上的电荷通过电阻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R</a:t>
            </a:r>
            <a:r>
              <a:rPr lang="en-US" altLang="zh-CN" sz="900" b="1" spc="-20" baseline="-23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500" spc="-2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20">
                <a:solidFill>
                  <a:schemeClr val="dk1"/>
                </a:solidFill>
                <a:latin typeface="微软雅黑" panose="020B0503020204020204" charset="-122"/>
                <a:ea typeface="微软雅黑" panose="020B0503020204020204" charset="-122"/>
                <a:cs typeface="微软雅黑" panose="020B0503020204020204" charset="-122"/>
              </a:rPr>
              <a:t>负载电阻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R</a:t>
            </a:r>
            <a:r>
              <a:rPr lang="en-US" altLang="zh-CN" sz="900" b="1" spc="0" baseline="-23000">
                <a:solidFill>
                  <a:schemeClr val="dk1"/>
                </a:solidFill>
                <a:latin typeface="微软雅黑" panose="020B0503020204020204" charset="-122"/>
                <a:ea typeface="微软雅黑" panose="020B0503020204020204" charset="-122"/>
                <a:cs typeface="微软雅黑" panose="020B0503020204020204" charset="-122"/>
              </a:rPr>
              <a:t>L</a:t>
            </a:r>
            <a:r>
              <a:rPr lang="zh-CN" altLang="en-US" sz="500" spc="-2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0">
                <a:solidFill>
                  <a:schemeClr val="dk1"/>
                </a:solidFill>
                <a:latin typeface="微软雅黑" panose="020B0503020204020204" charset="-122"/>
                <a:ea typeface="微软雅黑" panose="020B0503020204020204" charset="-122"/>
                <a:cs typeface="微软雅黑" panose="020B0503020204020204" charset="-122"/>
              </a:rPr>
              <a:t>放电，流过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R</a:t>
            </a:r>
            <a:r>
              <a:rPr lang="en-US" altLang="zh-CN" sz="900" b="1" spc="0" baseline="-23000">
                <a:solidFill>
                  <a:schemeClr val="dk1"/>
                </a:solidFill>
                <a:latin typeface="微软雅黑" panose="020B0503020204020204" charset="-122"/>
                <a:ea typeface="微软雅黑" panose="020B0503020204020204" charset="-122"/>
                <a:cs typeface="微软雅黑" panose="020B0503020204020204" charset="-122"/>
              </a:rPr>
              <a:t>L</a:t>
            </a:r>
            <a:r>
              <a:rPr lang="zh-CN" altLang="en-US" sz="500" spc="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0">
                <a:solidFill>
                  <a:schemeClr val="dk1"/>
                </a:solidFill>
                <a:latin typeface="微软雅黑" panose="020B0503020204020204" charset="-122"/>
                <a:ea typeface="微软雅黑" panose="020B0503020204020204" charset="-122"/>
                <a:cs typeface="微软雅黑" panose="020B0503020204020204" charset="-122"/>
              </a:rPr>
              <a:t>的电流为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I</a:t>
            </a:r>
            <a:r>
              <a:rPr lang="zh-CN" altLang="en-US" sz="1000" spc="0">
                <a:solidFill>
                  <a:schemeClr val="dk1"/>
                </a:solidFill>
                <a:latin typeface="微软雅黑" panose="020B0503020204020204" charset="-122"/>
                <a:ea typeface="微软雅黑" panose="020B0503020204020204" charset="-122"/>
                <a:cs typeface="微软雅黑" panose="020B0503020204020204" charset="-122"/>
              </a:rPr>
              <a:t>。 根据 </a:t>
            </a:r>
            <a:r>
              <a:rPr lang="zh-CN" altLang="en-US" sz="1000" spc="-20">
                <a:solidFill>
                  <a:schemeClr val="dk1"/>
                </a:solidFill>
                <a:latin typeface="微软雅黑" panose="020B0503020204020204" charset="-122"/>
                <a:ea typeface="微软雅黑" panose="020B0503020204020204" charset="-122"/>
                <a:cs typeface="微软雅黑" panose="020B0503020204020204" charset="-122"/>
              </a:rPr>
              <a:t>上面所给的条件，则电流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I</a:t>
            </a:r>
            <a:r>
              <a:rPr lang="en-US" altLang="zh-CN" sz="900" b="1" spc="-20" baseline="-23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500" spc="-2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500" spc="-20" baseline="300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I</a:t>
            </a:r>
            <a:r>
              <a:rPr lang="zh-CN" altLang="en-US" sz="1000" spc="-20">
                <a:solidFill>
                  <a:schemeClr val="dk1"/>
                </a:solidFill>
                <a:latin typeface="微软雅黑" panose="020B0503020204020204" charset="-122"/>
                <a:ea typeface="微软雅黑" panose="020B0503020204020204" charset="-122"/>
                <a:cs typeface="微软雅黑" panose="020B0503020204020204" charset="-122"/>
              </a:rPr>
              <a:t>，且方向相反，在一个周期内流过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R</a:t>
            </a:r>
            <a:r>
              <a:rPr lang="en-US" altLang="zh-CN" sz="900" b="1" spc="0" baseline="-23000">
                <a:solidFill>
                  <a:schemeClr val="dk1"/>
                </a:solidFill>
                <a:latin typeface="微软雅黑" panose="020B0503020204020204" charset="-122"/>
                <a:ea typeface="微软雅黑" panose="020B0503020204020204" charset="-122"/>
                <a:cs typeface="微软雅黑" panose="020B0503020204020204" charset="-122"/>
              </a:rPr>
              <a:t>L</a:t>
            </a:r>
            <a:r>
              <a:rPr lang="zh-CN" altLang="en-US" sz="500" spc="-2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20">
                <a:solidFill>
                  <a:schemeClr val="dk1"/>
                </a:solidFill>
                <a:latin typeface="微软雅黑" panose="020B0503020204020204" charset="-122"/>
                <a:ea typeface="微软雅黑" panose="020B0503020204020204" charset="-122"/>
                <a:cs typeface="微软雅黑" panose="020B0503020204020204" charset="-122"/>
              </a:rPr>
              <a:t>的平均电</a:t>
            </a:r>
            <a:r>
              <a:rPr lang="zh-CN" altLang="en-US" sz="1000" spc="-10">
                <a:solidFill>
                  <a:schemeClr val="dk1"/>
                </a:solidFill>
                <a:latin typeface="微软雅黑" panose="020B0503020204020204" charset="-122"/>
                <a:ea typeface="微软雅黑" panose="020B0503020204020204" charset="-122"/>
                <a:cs typeface="微软雅黑" panose="020B0503020204020204" charset="-122"/>
              </a:rPr>
              <a:t>流</a:t>
            </a:r>
            <a:r>
              <a:rPr lang="zh-CN" altLang="en-US" sz="1000" spc="0">
                <a:solidFill>
                  <a:schemeClr val="dk1"/>
                </a:solidFill>
                <a:latin typeface="微软雅黑" panose="020B0503020204020204" charset="-122"/>
                <a:ea typeface="微软雅黑" panose="020B0503020204020204" charset="-122"/>
                <a:cs typeface="微软雅黑" panose="020B0503020204020204" charset="-122"/>
              </a:rPr>
              <a:t>为零。</a:t>
            </a:r>
            <a:endParaRPr lang="zh-CN" altLang="en-US" sz="1000">
              <a:solidFill>
                <a:schemeClr val="dk1"/>
              </a:solidFill>
              <a:latin typeface="微软雅黑" panose="020B0503020204020204" charset="-122"/>
              <a:ea typeface="微软雅黑" panose="020B0503020204020204" charset="-122"/>
              <a:cs typeface="微软雅黑" panose="020B0503020204020204" charset="-122"/>
            </a:endParaRPr>
          </a:p>
          <a:p>
            <a:pPr marL="16510" indent="260985" algn="l" rtl="0" eaLnBrk="0">
              <a:lnSpc>
                <a:spcPct val="122000"/>
              </a:lnSpc>
              <a:spcBef>
                <a:spcPts val="540"/>
              </a:spcBef>
            </a:pPr>
            <a:r>
              <a:rPr lang="zh-CN" altLang="en-US" sz="1000" spc="20">
                <a:solidFill>
                  <a:schemeClr val="dk1"/>
                </a:solidFill>
                <a:latin typeface="微软雅黑" panose="020B0503020204020204" charset="-122"/>
                <a:ea typeface="微软雅黑" panose="020B0503020204020204" charset="-122"/>
                <a:cs typeface="微软雅黑" panose="020B0503020204020204" charset="-122"/>
              </a:rPr>
              <a:t>若传感器输入不为 </a:t>
            </a:r>
            <a:r>
              <a:rPr lang="en-US" altLang="zh-CN" sz="1000" b="1" spc="2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000" spc="20">
                <a:solidFill>
                  <a:schemeClr val="dk1"/>
                </a:solidFill>
                <a:latin typeface="微软雅黑" panose="020B0503020204020204" charset="-122"/>
                <a:ea typeface="微软雅黑" panose="020B0503020204020204" charset="-122"/>
                <a:cs typeface="微软雅黑" panose="020B0503020204020204" charset="-122"/>
              </a:rPr>
              <a:t>，即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C</a:t>
            </a:r>
            <a:r>
              <a:rPr lang="en-US" altLang="zh-CN" sz="900" b="1" spc="20" baseline="-23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500" spc="2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b="1" spc="2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C</a:t>
            </a:r>
            <a:r>
              <a:rPr lang="en-US" altLang="zh-CN" sz="900" b="1" spc="20" baseline="-23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500" spc="2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I</a:t>
            </a:r>
            <a:r>
              <a:rPr lang="en-US" altLang="zh-CN" sz="900" b="1" spc="20" baseline="-23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500" spc="2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b="1" spc="2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I</a:t>
            </a:r>
            <a:r>
              <a:rPr lang="en-US" altLang="zh-CN" sz="900" b="1" spc="20" baseline="-23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500" spc="2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20">
                <a:solidFill>
                  <a:schemeClr val="dk1"/>
                </a:solidFill>
                <a:latin typeface="微软雅黑" panose="020B0503020204020204" charset="-122"/>
                <a:ea typeface="微软雅黑" panose="020B0503020204020204" charset="-122"/>
                <a:cs typeface="微软雅黑" panose="020B0503020204020204" charset="-122"/>
              </a:rPr>
              <a:t>此时在一个周期内通过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R</a:t>
            </a:r>
            <a:r>
              <a:rPr lang="en-US" altLang="zh-CN" sz="900" b="1" spc="0" baseline="-23000">
                <a:solidFill>
                  <a:schemeClr val="dk1"/>
                </a:solidFill>
                <a:latin typeface="微软雅黑" panose="020B0503020204020204" charset="-122"/>
                <a:ea typeface="微软雅黑" panose="020B0503020204020204" charset="-122"/>
                <a:cs typeface="微软雅黑" panose="020B0503020204020204" charset="-122"/>
              </a:rPr>
              <a:t>L</a:t>
            </a:r>
            <a:r>
              <a:rPr lang="zh-CN" altLang="en-US" sz="500" spc="2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20">
                <a:solidFill>
                  <a:schemeClr val="dk1"/>
                </a:solidFill>
                <a:latin typeface="微软雅黑" panose="020B0503020204020204" charset="-122"/>
                <a:ea typeface="微软雅黑" panose="020B0503020204020204" charset="-122"/>
                <a:cs typeface="微软雅黑" panose="020B0503020204020204" charset="-122"/>
              </a:rPr>
              <a:t>上的平均电流</a:t>
            </a:r>
            <a:r>
              <a:rPr lang="zh-CN" altLang="en-US" sz="1000" spc="0">
                <a:solidFill>
                  <a:schemeClr val="dk1"/>
                </a:solidFill>
                <a:latin typeface="微软雅黑" panose="020B0503020204020204" charset="-122"/>
                <a:ea typeface="微软雅黑" panose="020B0503020204020204" charset="-122"/>
                <a:cs typeface="微软雅黑" panose="020B0503020204020204" charset="-122"/>
              </a:rPr>
              <a:t>不 </a:t>
            </a:r>
            <a:r>
              <a:rPr lang="zh-CN" altLang="en-US" sz="1000" spc="20">
                <a:solidFill>
                  <a:schemeClr val="dk1"/>
                </a:solidFill>
                <a:latin typeface="微软雅黑" panose="020B0503020204020204" charset="-122"/>
                <a:ea typeface="微软雅黑" panose="020B0503020204020204" charset="-122"/>
                <a:cs typeface="微软雅黑" panose="020B0503020204020204" charset="-122"/>
              </a:rPr>
              <a:t>为零，因此输出电压不为 </a:t>
            </a:r>
            <a:r>
              <a:rPr lang="en-US" altLang="zh-CN" sz="1000" b="1" spc="2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000" spc="2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0">
                <a:solidFill>
                  <a:schemeClr val="dk1"/>
                </a:solidFill>
                <a:latin typeface="微软雅黑" panose="020B0503020204020204" charset="-122"/>
                <a:ea typeface="微软雅黑" panose="020B0503020204020204" charset="-122"/>
                <a:cs typeface="微软雅黑" panose="020B0503020204020204" charset="-122"/>
              </a:rPr>
              <a:t>输出电压在一个周期内的平均值为</a:t>
            </a:r>
            <a:endParaRPr lang="zh-CN" altLang="en-US" sz="100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zh-CN" altLang="en-US" sz="600">
              <a:solidFill>
                <a:schemeClr val="dk1"/>
              </a:solidFill>
              <a:latin typeface="微软雅黑" panose="020B0503020204020204" charset="-122"/>
              <a:ea typeface="微软雅黑" panose="020B0503020204020204" charset="-122"/>
              <a:cs typeface="微软雅黑" panose="020B0503020204020204" charset="-122"/>
            </a:endParaRPr>
          </a:p>
          <a:p>
            <a:pPr marL="1570355" algn="l" rtl="0" eaLnBrk="0">
              <a:lnSpc>
                <a:spcPct val="144000"/>
              </a:lnSpc>
              <a:spcBef>
                <a:spcPts val="0"/>
              </a:spcBef>
            </a:pPr>
            <a:r>
              <a:rPr lang="en-US" altLang="zh-CN" sz="1000" b="1" spc="-50">
                <a:solidFill>
                  <a:schemeClr val="dk1"/>
                </a:solidFill>
                <a:latin typeface="微软雅黑" panose="020B0503020204020204" charset="-122"/>
                <a:ea typeface="微软雅黑" panose="020B0503020204020204" charset="-122"/>
                <a:cs typeface="微软雅黑" panose="020B0503020204020204" charset="-122"/>
              </a:rPr>
              <a:t>U</a:t>
            </a:r>
            <a:r>
              <a:rPr lang="en-US" altLang="zh-CN" sz="900" b="1" spc="-50" baseline="-29000">
                <a:solidFill>
                  <a:schemeClr val="dk1"/>
                </a:solidFill>
                <a:latin typeface="微软雅黑" panose="020B0503020204020204" charset="-122"/>
                <a:ea typeface="微软雅黑" panose="020B0503020204020204" charset="-122"/>
                <a:cs typeface="微软雅黑" panose="020B0503020204020204" charset="-122"/>
              </a:rPr>
              <a:t>o</a:t>
            </a:r>
            <a:r>
              <a:rPr lang="zh-CN" altLang="en-US" sz="500" spc="-5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5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50">
                <a:solidFill>
                  <a:schemeClr val="dk1"/>
                </a:solidFill>
                <a:latin typeface="微软雅黑" panose="020B0503020204020204" charset="-122"/>
                <a:ea typeface="微软雅黑" panose="020B0503020204020204" charset="-122"/>
                <a:cs typeface="微软雅黑" panose="020B0503020204020204" charset="-122"/>
              </a:rPr>
              <a:t>I</a:t>
            </a:r>
            <a:r>
              <a:rPr lang="en-US" altLang="zh-CN" sz="900" b="1" spc="-50" baseline="-29000">
                <a:solidFill>
                  <a:schemeClr val="dk1"/>
                </a:solidFill>
                <a:latin typeface="微软雅黑" panose="020B0503020204020204" charset="-122"/>
                <a:ea typeface="微软雅黑" panose="020B0503020204020204" charset="-122"/>
                <a:cs typeface="微软雅黑" panose="020B0503020204020204" charset="-122"/>
              </a:rPr>
              <a:t>L</a:t>
            </a:r>
            <a:r>
              <a:rPr lang="zh-CN" altLang="en-US" sz="500" spc="-5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50">
                <a:solidFill>
                  <a:schemeClr val="dk1"/>
                </a:solidFill>
                <a:latin typeface="微软雅黑" panose="020B0503020204020204" charset="-122"/>
                <a:ea typeface="微软雅黑" panose="020B0503020204020204" charset="-122"/>
                <a:cs typeface="微软雅黑" panose="020B0503020204020204" charset="-122"/>
              </a:rPr>
              <a:t>R</a:t>
            </a:r>
            <a:r>
              <a:rPr lang="en-US" altLang="zh-CN" sz="900" b="1" spc="-50" baseline="-29000">
                <a:solidFill>
                  <a:schemeClr val="dk1"/>
                </a:solidFill>
                <a:latin typeface="微软雅黑" panose="020B0503020204020204" charset="-122"/>
                <a:ea typeface="微软雅黑" panose="020B0503020204020204" charset="-122"/>
                <a:cs typeface="微软雅黑" panose="020B0503020204020204" charset="-122"/>
              </a:rPr>
              <a:t>L</a:t>
            </a:r>
            <a:r>
              <a:rPr lang="zh-CN" altLang="en-US" sz="500" spc="-5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50">
                <a:solidFill>
                  <a:schemeClr val="dk1"/>
                </a:solidFill>
                <a:latin typeface="微软雅黑" panose="020B0503020204020204" charset="-122"/>
                <a:ea typeface="微软雅黑" panose="020B0503020204020204" charset="-122"/>
                <a:cs typeface="微软雅黑" panose="020B0503020204020204" charset="-122"/>
              </a:rPr>
              <a:t>＝ </a:t>
            </a:r>
            <a:r>
              <a:rPr lang="zh-CN" altLang="en-US" sz="900" u="sng" spc="-5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lang="en-US" altLang="zh-CN" sz="1500" b="1" u="sng" spc="-50" baseline="4500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1</a:t>
            </a:r>
            <a:r>
              <a:rPr lang="zh-CN" altLang="en-US" sz="900" u="sng" spc="-5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lang="zh-CN" altLang="en-US" sz="900" spc="-5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5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40">
                <a:solidFill>
                  <a:schemeClr val="dk1"/>
                </a:solidFill>
                <a:latin typeface="微软雅黑" panose="020B0503020204020204" charset="-122"/>
                <a:ea typeface="微软雅黑" panose="020B0503020204020204" charset="-122"/>
                <a:cs typeface="微软雅黑" panose="020B0503020204020204" charset="-122"/>
              </a:rPr>
              <a:t>I</a:t>
            </a:r>
            <a:r>
              <a:rPr lang="en-US" altLang="zh-CN" sz="900" b="1" spc="-50" baseline="-29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500" spc="-5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5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5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t</a:t>
            </a:r>
            <a:r>
              <a:rPr lang="zh-CN" altLang="en-US" sz="1000" spc="-5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5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50">
                <a:solidFill>
                  <a:schemeClr val="dk1"/>
                </a:solidFill>
                <a:latin typeface="微软雅黑" panose="020B0503020204020204" charset="-122"/>
                <a:ea typeface="微软雅黑" panose="020B0503020204020204" charset="-122"/>
                <a:cs typeface="微软雅黑" panose="020B0503020204020204" charset="-122"/>
              </a:rPr>
              <a:t> －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I</a:t>
            </a:r>
            <a:r>
              <a:rPr lang="en-US" altLang="zh-CN" sz="900" b="1" spc="-50" baseline="-29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500" spc="-5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5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5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t</a:t>
            </a:r>
            <a:r>
              <a:rPr lang="zh-CN" altLang="en-US" sz="1000" spc="-5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5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5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5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5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0">
                <a:solidFill>
                  <a:schemeClr val="dk1"/>
                </a:solidFill>
                <a:latin typeface="微软雅黑" panose="020B0503020204020204" charset="-122"/>
                <a:ea typeface="微软雅黑" panose="020B0503020204020204" charset="-122"/>
                <a:cs typeface="微软雅黑" panose="020B0503020204020204" charset="-122"/>
              </a:rPr>
              <a:t>dtR</a:t>
            </a:r>
            <a:r>
              <a:rPr lang="en-US" altLang="zh-CN" sz="900" b="1" spc="0" baseline="-29000">
                <a:solidFill>
                  <a:schemeClr val="dk1"/>
                </a:solidFill>
                <a:latin typeface="微软雅黑" panose="020B0503020204020204" charset="-122"/>
                <a:ea typeface="微软雅黑" panose="020B0503020204020204" charset="-122"/>
                <a:cs typeface="微软雅黑" panose="020B0503020204020204" charset="-122"/>
              </a:rPr>
              <a:t>L</a:t>
            </a:r>
            <a:endParaRPr lang="en-US" altLang="zh-CN" sz="900" b="1" spc="0" baseline="-29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256"/>
          <p:cNvSpPr/>
          <p:nvPr>
            <p:custDataLst>
              <p:tags r:id="rId7"/>
            </p:custDataLst>
          </p:nvPr>
        </p:nvSpPr>
        <p:spPr>
          <a:xfrm>
            <a:off x="4824481" y="5469734"/>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7" name="textbox 257"/>
          <p:cNvSpPr/>
          <p:nvPr>
            <p:custDataLst>
              <p:tags r:id="rId8"/>
            </p:custDataLst>
          </p:nvPr>
        </p:nvSpPr>
        <p:spPr>
          <a:xfrm>
            <a:off x="4849933" y="5396651"/>
            <a:ext cx="55880" cy="20955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445"/>
              </a:lnSpc>
            </a:pPr>
            <a:r>
              <a:rPr sz="1000" b="1" spc="0" dirty="0">
                <a:solidFill>
                  <a:schemeClr val="dk1"/>
                </a:solidFill>
                <a:latin typeface="微软雅黑" panose="020B0503020204020204" charset="-122"/>
                <a:ea typeface="微软雅黑" panose="020B0503020204020204" charset="-122"/>
                <a:cs typeface="Arial" panose="020B0604020202020204"/>
              </a:rPr>
              <a:t>′</a:t>
            </a:r>
            <a:endParaRPr lang="en-US" altLang="en-US" sz="10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8" name="textbox 258"/>
          <p:cNvSpPr/>
          <p:nvPr>
            <p:custDataLst>
              <p:tags r:id="rId9"/>
            </p:custDataLst>
          </p:nvPr>
        </p:nvSpPr>
        <p:spPr>
          <a:xfrm>
            <a:off x="7869611" y="5246683"/>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9" name="textbox 259"/>
          <p:cNvSpPr/>
          <p:nvPr>
            <p:custDataLst>
              <p:tags r:id="rId10"/>
            </p:custDataLst>
          </p:nvPr>
        </p:nvSpPr>
        <p:spPr>
          <a:xfrm>
            <a:off x="7891164" y="5173601"/>
            <a:ext cx="55880" cy="20955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445"/>
              </a:lnSpc>
            </a:pPr>
            <a:r>
              <a:rPr sz="1000" b="1" spc="0" dirty="0">
                <a:solidFill>
                  <a:schemeClr val="dk1"/>
                </a:solidFill>
                <a:latin typeface="微软雅黑" panose="020B0503020204020204" charset="-122"/>
                <a:ea typeface="微软雅黑" panose="020B0503020204020204" charset="-122"/>
                <a:cs typeface="Arial" panose="020B0604020202020204"/>
              </a:rPr>
              <a:t>′</a:t>
            </a:r>
            <a:endParaRPr lang="en-US" altLang="en-US" sz="1000" b="1" spc="0" dirty="0">
              <a:solidFill>
                <a:schemeClr val="dk1"/>
              </a:solidFill>
              <a:latin typeface="微软雅黑" panose="020B0503020204020204" charset="-122"/>
              <a:ea typeface="微软雅黑" panose="020B0503020204020204" charset="-122"/>
              <a:cs typeface="Arial" panose="020B0604020202020204"/>
            </a:endParaRPr>
          </a:p>
        </p:txBody>
      </p:sp>
      <p:pic>
        <p:nvPicPr>
          <p:cNvPr id="11" name="picture 265"/>
          <p:cNvPicPr>
            <a:picLocks noChangeAspect="1"/>
          </p:cNvPicPr>
          <p:nvPr/>
        </p:nvPicPr>
        <p:blipFill>
          <a:blip r:embed="rId11"/>
          <a:stretch>
            <a:fillRect/>
          </a:stretch>
        </p:blipFill>
        <p:spPr>
          <a:xfrm>
            <a:off x="3696244" y="887400"/>
            <a:ext cx="4063047" cy="2398140"/>
          </a:xfrm>
          <a:prstGeom prst="rect">
            <a:avLst/>
          </a:prstGeom>
        </p:spPr>
      </p:pic>
      <p:sp>
        <p:nvSpPr>
          <p:cNvPr id="12" name="textbox 268"/>
          <p:cNvSpPr/>
          <p:nvPr>
            <p:custDataLst>
              <p:tags r:id="rId12"/>
            </p:custDataLst>
          </p:nvPr>
        </p:nvSpPr>
        <p:spPr>
          <a:xfrm>
            <a:off x="5401103" y="6090868"/>
            <a:ext cx="224790" cy="313690"/>
          </a:xfrm>
          <a:prstGeom prst="rect">
            <a:avLst/>
          </a:prstGeom>
        </p:spPr>
        <p:txBody>
          <a:bodyPr vert="horz" wrap="square" lIns="0" tIns="0" rIns="0" bIns="0"/>
          <a:lstStyle/>
          <a:p>
            <a:pPr algn="l" rtl="0" eaLnBrk="0">
              <a:lnSpc>
                <a:spcPct val="92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9000"/>
              </a:lnSpc>
            </a:pPr>
            <a:r>
              <a:rPr sz="1500" b="1" spc="-20" baseline="-28000" dirty="0">
                <a:solidFill>
                  <a:schemeClr val="dk1"/>
                </a:solidFill>
                <a:latin typeface="微软雅黑" panose="020B0503020204020204" charset="-122"/>
                <a:ea typeface="微软雅黑" panose="020B0503020204020204" charset="-122"/>
                <a:cs typeface="Arial" panose="020B0604020202020204"/>
              </a:rPr>
              <a:t>T</a:t>
            </a:r>
            <a:r>
              <a:rPr sz="900" spc="-20" dirty="0">
                <a:solidFill>
                  <a:schemeClr val="dk1"/>
                </a:solidFill>
                <a:latin typeface="微软雅黑" panose="020B0503020204020204" charset="-122"/>
                <a:ea typeface="微软雅黑" panose="020B0503020204020204" charset="-122"/>
                <a:cs typeface="Arial" panose="020B0604020202020204"/>
              </a:rPr>
              <a:t> </a:t>
            </a:r>
            <a:r>
              <a:rPr sz="1900" b="1" spc="-20" dirty="0">
                <a:solidFill>
                  <a:schemeClr val="dk1"/>
                </a:solidFill>
                <a:latin typeface="微软雅黑" panose="020B0503020204020204" charset="-122"/>
                <a:ea typeface="微软雅黑" panose="020B0503020204020204" charset="-122"/>
                <a:cs typeface="Arial" panose="020B0604020202020204"/>
              </a:rPr>
              <a:t>∫</a:t>
            </a:r>
            <a:r>
              <a:rPr sz="900" b="1" spc="-20" baseline="-46000" dirty="0">
                <a:solidFill>
                  <a:schemeClr val="dk1"/>
                </a:solidFill>
                <a:latin typeface="微软雅黑" panose="020B0503020204020204" charset="-122"/>
                <a:ea typeface="微软雅黑" panose="020B0503020204020204" charset="-122"/>
                <a:cs typeface="Arial" panose="020B0604020202020204"/>
              </a:rPr>
              <a:t>0</a:t>
            </a:r>
            <a:endParaRPr lang="en-US" altLang="en-US" sz="900" b="1" spc="-20" baseline="-46000" dirty="0">
              <a:solidFill>
                <a:schemeClr val="dk1"/>
              </a:solidFill>
              <a:latin typeface="微软雅黑" panose="020B0503020204020204" charset="-122"/>
              <a:ea typeface="微软雅黑" panose="020B0503020204020204" charset="-122"/>
              <a:cs typeface="Arial" panose="020B0604020202020204"/>
            </a:endParaRPr>
          </a:p>
        </p:txBody>
      </p:sp>
      <p:sp>
        <p:nvSpPr>
          <p:cNvPr id="13" name="textbox 271"/>
          <p:cNvSpPr/>
          <p:nvPr>
            <p:custDataLst>
              <p:tags r:id="rId13"/>
            </p:custDataLst>
          </p:nvPr>
        </p:nvSpPr>
        <p:spPr>
          <a:xfrm>
            <a:off x="5570816" y="6071868"/>
            <a:ext cx="66675" cy="9207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7000"/>
              </a:lnSpc>
            </a:pPr>
            <a:r>
              <a:rPr sz="500" b="1" spc="10" dirty="0">
                <a:solidFill>
                  <a:schemeClr val="dk1"/>
                </a:solidFill>
                <a:latin typeface="微软雅黑" panose="020B0503020204020204" charset="-122"/>
                <a:ea typeface="微软雅黑" panose="020B0503020204020204" charset="-122"/>
                <a:cs typeface="Arial" panose="020B0604020202020204"/>
              </a:rPr>
              <a:t>T</a:t>
            </a:r>
            <a:endParaRPr lang="en-US" altLang="en-US" sz="500" b="1" spc="10" dirty="0">
              <a:solidFill>
                <a:schemeClr val="dk1"/>
              </a:solidFill>
              <a:latin typeface="微软雅黑" panose="020B0503020204020204" charset="-122"/>
              <a:ea typeface="微软雅黑" panose="020B0503020204020204" charset="-122"/>
              <a:cs typeface="Arial" panose="020B0604020202020204"/>
            </a:endParaRPr>
          </a:p>
        </p:txBody>
      </p:sp>
      <p:pic>
        <p:nvPicPr>
          <p:cNvPr id="15" name="picture 264"/>
          <p:cNvPicPr>
            <a:picLocks noChangeAspect="1"/>
          </p:cNvPicPr>
          <p:nvPr/>
        </p:nvPicPr>
        <p:blipFill>
          <a:blip r:embed="rId14"/>
          <a:stretch>
            <a:fillRect/>
          </a:stretch>
        </p:blipFill>
        <p:spPr>
          <a:xfrm>
            <a:off x="4977534" y="6423558"/>
            <a:ext cx="702642" cy="344825"/>
          </a:xfrm>
          <a:prstGeom prst="rect">
            <a:avLst/>
          </a:prstGeom>
        </p:spPr>
      </p:pic>
      <p:sp>
        <p:nvSpPr>
          <p:cNvPr id="17" name="文本框 16"/>
          <p:cNvSpPr txBox="1"/>
          <p:nvPr/>
        </p:nvSpPr>
        <p:spPr>
          <a:xfrm>
            <a:off x="2589491" y="6400968"/>
            <a:ext cx="6096000" cy="299085"/>
          </a:xfrm>
          <a:prstGeom prst="rect">
            <a:avLst/>
          </a:prstGeom>
          <a:noFill/>
        </p:spPr>
        <p:txBody>
          <a:bodyPr wrap="square">
            <a:spAutoFit/>
          </a:bodyPr>
          <a:lstStyle/>
          <a:p>
            <a:pPr algn="r" rtl="0" eaLnBrk="0">
              <a:lnSpc>
                <a:spcPts val="1620"/>
              </a:lnSpc>
              <a:spcBef>
                <a:spcPts val="5"/>
              </a:spcBef>
            </a:pPr>
            <a:r>
              <a:rPr lang="en-US" altLang="zh-CN" sz="1050" b="1" spc="-1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5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5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50" b="1" spc="0" dirty="0">
                <a:solidFill>
                  <a:srgbClr val="000000"/>
                </a:solidFill>
                <a:latin typeface="微软雅黑" panose="020B0503020204020204" charset="-122"/>
                <a:ea typeface="微软雅黑" panose="020B0503020204020204" charset="-122"/>
                <a:cs typeface="微软雅黑" panose="020B0503020204020204" charset="-122"/>
              </a:rPr>
              <a:t>.R</a:t>
            </a:r>
            <a:r>
              <a:rPr lang="en-US" altLang="zh-CN" sz="1050" b="1" spc="0" baseline="-3000" dirty="0">
                <a:solidFill>
                  <a:srgbClr val="000000"/>
                </a:solidFill>
                <a:latin typeface="微软雅黑" panose="020B0503020204020204" charset="-122"/>
                <a:ea typeface="微软雅黑" panose="020B0503020204020204" charset="-122"/>
                <a:cs typeface="微软雅黑" panose="020B0503020204020204" charset="-122"/>
              </a:rPr>
              <a:t>L</a:t>
            </a:r>
            <a:r>
              <a:rPr lang="en-US" altLang="zh-CN" sz="105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50" b="1" spc="0" dirty="0" err="1">
                <a:solidFill>
                  <a:srgbClr val="000000"/>
                </a:solidFill>
                <a:latin typeface="微软雅黑" panose="020B0503020204020204" charset="-122"/>
                <a:ea typeface="微软雅黑" panose="020B0503020204020204" charset="-122"/>
                <a:cs typeface="微软雅黑" panose="020B0503020204020204" charset="-122"/>
              </a:rPr>
              <a:t>Uf</a:t>
            </a:r>
            <a:r>
              <a:rPr lang="en-US" altLang="zh-CN" sz="1050" b="1"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5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50" b="1" spc="0" dirty="0">
                <a:solidFill>
                  <a:srgbClr val="000000"/>
                </a:solidFill>
                <a:latin typeface="微软雅黑" panose="020B0503020204020204" charset="-122"/>
                <a:ea typeface="微软雅黑" panose="020B0503020204020204" charset="-122"/>
                <a:cs typeface="微软雅黑" panose="020B0503020204020204" charset="-122"/>
              </a:rPr>
              <a:t>C</a:t>
            </a:r>
            <a:r>
              <a:rPr lang="en-US" altLang="zh-CN" sz="1050" b="1" spc="0" baseline="-3000" dirty="0">
                <a:solidFill>
                  <a:srgbClr val="000000"/>
                </a:solidFill>
                <a:latin typeface="微软雅黑" panose="020B0503020204020204" charset="-122"/>
                <a:ea typeface="微软雅黑" panose="020B0503020204020204" charset="-122"/>
                <a:cs typeface="微软雅黑" panose="020B0503020204020204" charset="-122"/>
              </a:rPr>
              <a:t>1</a:t>
            </a:r>
            <a:r>
              <a:rPr lang="en-US" altLang="zh-CN" sz="105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05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50" b="1" spc="0" dirty="0">
                <a:solidFill>
                  <a:srgbClr val="000000"/>
                </a:solidFill>
                <a:latin typeface="微软雅黑" panose="020B0503020204020204" charset="-122"/>
                <a:ea typeface="微软雅黑" panose="020B0503020204020204" charset="-122"/>
                <a:cs typeface="微软雅黑" panose="020B0503020204020204" charset="-122"/>
              </a:rPr>
              <a:t>C</a:t>
            </a:r>
            <a:r>
              <a:rPr lang="en-US" altLang="zh-CN" sz="1050" b="1" spc="0" baseline="-3000" dirty="0">
                <a:solidFill>
                  <a:srgbClr val="000000"/>
                </a:solidFill>
                <a:latin typeface="微软雅黑" panose="020B0503020204020204" charset="-122"/>
                <a:ea typeface="微软雅黑" panose="020B0503020204020204" charset="-122"/>
                <a:cs typeface="微软雅黑" panose="020B0503020204020204" charset="-122"/>
              </a:rPr>
              <a:t>2</a:t>
            </a:r>
            <a:r>
              <a:rPr lang="en-US" altLang="zh-CN" sz="105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50" b="1"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5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50" b="1" spc="0" dirty="0">
                <a:solidFill>
                  <a:srgbClr val="000000"/>
                </a:solidFill>
                <a:latin typeface="微软雅黑" panose="020B0503020204020204" charset="-122"/>
                <a:ea typeface="微软雅黑" panose="020B0503020204020204" charset="-122"/>
                <a:cs typeface="微软雅黑" panose="020B0503020204020204" charset="-122"/>
              </a:rPr>
              <a:t>(4</a:t>
            </a:r>
            <a:r>
              <a:rPr lang="en-US" altLang="zh-CN" sz="105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50" b="1" spc="0" dirty="0">
                <a:solidFill>
                  <a:srgbClr val="000000"/>
                </a:solidFill>
                <a:latin typeface="微软雅黑" panose="020B0503020204020204" charset="-122"/>
                <a:ea typeface="微软雅黑" panose="020B0503020204020204" charset="-122"/>
                <a:cs typeface="微软雅黑" panose="020B0503020204020204" charset="-122"/>
              </a:rPr>
              <a:t>1</a:t>
            </a:r>
            <a:r>
              <a:rPr lang="en-US" altLang="zh-CN" sz="105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50" b="1" spc="0" dirty="0">
                <a:solidFill>
                  <a:srgbClr val="000000"/>
                </a:solidFill>
                <a:latin typeface="微软雅黑" panose="020B0503020204020204" charset="-122"/>
                <a:ea typeface="微软雅黑" panose="020B0503020204020204" charset="-122"/>
                <a:cs typeface="微软雅黑" panose="020B0503020204020204" charset="-122"/>
              </a:rPr>
              <a:t>9</a:t>
            </a:r>
            <a:r>
              <a:rPr lang="en-US" altLang="zh-CN" sz="105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5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1050" b="1"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5"/>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60"/>
          <p:cNvSpPr/>
          <p:nvPr/>
        </p:nvSpPr>
        <p:spPr>
          <a:xfrm>
            <a:off x="3616211" y="1748523"/>
            <a:ext cx="5204459" cy="2153285"/>
          </a:xfrm>
          <a:prstGeom prst="rect">
            <a:avLst/>
          </a:prstGeom>
        </p:spPr>
        <p:txBody>
          <a:bodyPr vert="horz" wrap="square" lIns="0" tIns="0" rIns="0" bIns="0"/>
          <a:lstStyle/>
          <a:p>
            <a:pPr algn="l" rtl="0" eaLnBrk="0">
              <a:lnSpc>
                <a:spcPct val="128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ts val="1560"/>
              </a:lnSpc>
              <a:spcBef>
                <a:spcPts val="1030"/>
              </a:spcBef>
            </a:pPr>
            <a:r>
              <a:rPr sz="1000" spc="-20" dirty="0" err="1">
                <a:solidFill>
                  <a:srgbClr val="000000"/>
                </a:solidFill>
                <a:latin typeface="微软雅黑" panose="020B0503020204020204" charset="-122"/>
                <a:ea typeface="微软雅黑" panose="020B0503020204020204" charset="-122"/>
                <a:cs typeface="微软雅黑" panose="020B0503020204020204" charset="-122"/>
              </a:rPr>
              <a:t>式中</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20" dirty="0">
                <a:solidFill>
                  <a:srgbClr val="000000"/>
                </a:solidFill>
                <a:latin typeface="微软雅黑" panose="020B0503020204020204" charset="-122"/>
                <a:ea typeface="微软雅黑" panose="020B0503020204020204" charset="-122"/>
                <a:cs typeface="微软雅黑" panose="020B0503020204020204" charset="-122"/>
              </a:rPr>
              <a:t>f</a:t>
            </a:r>
            <a:r>
              <a:rPr sz="1000" spc="-20" dirty="0">
                <a:solidFill>
                  <a:srgbClr val="000000"/>
                </a:solidFill>
                <a:latin typeface="微软雅黑" panose="020B0503020204020204" charset="-122"/>
                <a:ea typeface="微软雅黑" panose="020B0503020204020204" charset="-122"/>
                <a:cs typeface="微软雅黑" panose="020B0503020204020204" charset="-122"/>
              </a:rPr>
              <a:t> 为电源频率。 当 </a:t>
            </a:r>
            <a:r>
              <a:rPr sz="1000" b="1" spc="-20" dirty="0">
                <a:solidFill>
                  <a:srgbClr val="000000"/>
                </a:solidFill>
                <a:latin typeface="微软雅黑" panose="020B0503020204020204" charset="-122"/>
                <a:ea typeface="微软雅黑" panose="020B0503020204020204" charset="-122"/>
                <a:cs typeface="微软雅黑" panose="020B0503020204020204" charset="-122"/>
              </a:rPr>
              <a:t>R</a:t>
            </a:r>
            <a:r>
              <a:rPr sz="900" b="1" spc="-10" baseline="-6000" dirty="0">
                <a:solidFill>
                  <a:srgbClr val="000000"/>
                </a:solidFill>
                <a:latin typeface="微软雅黑" panose="020B0503020204020204" charset="-122"/>
                <a:ea typeface="微软雅黑" panose="020B0503020204020204" charset="-122"/>
                <a:cs typeface="微软雅黑" panose="020B0503020204020204" charset="-122"/>
              </a:rPr>
              <a:t>L</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已知时，由式</a:t>
            </a:r>
            <a:r>
              <a:rPr sz="1000" b="1" spc="-20" dirty="0">
                <a:solidFill>
                  <a:srgbClr val="000000"/>
                </a:solidFill>
                <a:latin typeface="微软雅黑" panose="020B0503020204020204" charset="-122"/>
                <a:ea typeface="微软雅黑" panose="020B0503020204020204" charset="-122"/>
                <a:cs typeface="微软雅黑" panose="020B0503020204020204" charset="-122"/>
              </a:rPr>
              <a:t>(4</a:t>
            </a:r>
            <a:r>
              <a:rPr sz="1500" spc="-20" baseline="14000" dirty="0">
                <a:solidFill>
                  <a:srgbClr val="000000"/>
                </a:solidFill>
                <a:latin typeface="微软雅黑" panose="020B0503020204020204" charset="-122"/>
                <a:ea typeface="微软雅黑" panose="020B0503020204020204" charset="-122"/>
                <a:cs typeface="微软雅黑" panose="020B0503020204020204" charset="-122"/>
              </a:rPr>
              <a:t>－</a:t>
            </a:r>
            <a:r>
              <a:rPr sz="1000" b="1" spc="-20" dirty="0">
                <a:solidFill>
                  <a:srgbClr val="000000"/>
                </a:solidFill>
                <a:latin typeface="微软雅黑" panose="020B0503020204020204" charset="-122"/>
                <a:ea typeface="微软雅黑" panose="020B0503020204020204" charset="-122"/>
                <a:cs typeface="微软雅黑" panose="020B0503020204020204" charset="-122"/>
              </a:rPr>
              <a:t>19)</a:t>
            </a:r>
            <a:r>
              <a:rPr sz="1000" spc="-20" dirty="0">
                <a:solidFill>
                  <a:srgbClr val="000000"/>
                </a:solidFill>
                <a:latin typeface="微软雅黑" panose="020B0503020204020204" charset="-122"/>
                <a:ea typeface="微软雅黑" panose="020B0503020204020204" charset="-122"/>
                <a:cs typeface="微软雅黑" panose="020B0503020204020204" charset="-122"/>
              </a:rPr>
              <a:t> 可知</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525395" algn="l" rtl="0" eaLnBrk="0">
              <a:lnSpc>
                <a:spcPct val="94000"/>
              </a:lnSpc>
              <a:spcBef>
                <a:spcPts val="1410"/>
              </a:spcBef>
              <a:tabLst>
                <a:tab pos="2583180" algn="l"/>
              </a:tabLst>
            </a:pP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R</a:t>
            </a:r>
            <a:r>
              <a:rPr sz="900" b="1" spc="0" baseline="-17000" dirty="0">
                <a:solidFill>
                  <a:srgbClr val="000000"/>
                </a:solidFill>
                <a:latin typeface="微软雅黑" panose="020B0503020204020204" charset="-122"/>
                <a:ea typeface="微软雅黑" panose="020B0503020204020204" charset="-122"/>
                <a:cs typeface="微软雅黑" panose="020B0503020204020204" charset="-122"/>
              </a:rPr>
              <a:t>L</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500" spc="0" baseline="300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M(</a:t>
            </a:r>
            <a:r>
              <a:rPr sz="1000" spc="0" dirty="0">
                <a:solidFill>
                  <a:srgbClr val="000000"/>
                </a:solidFill>
                <a:latin typeface="微软雅黑" panose="020B0503020204020204" charset="-122"/>
                <a:ea typeface="微软雅黑" panose="020B0503020204020204" charset="-122"/>
                <a:cs typeface="微软雅黑" panose="020B0503020204020204" charset="-122"/>
              </a:rPr>
              <a:t> 常数</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spcBef>
                <a:spcPts val="148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则式</a:t>
            </a:r>
            <a:r>
              <a:rPr sz="1000" b="1" spc="40" dirty="0">
                <a:solidFill>
                  <a:srgbClr val="000000"/>
                </a:solidFill>
                <a:latin typeface="微软雅黑" panose="020B0503020204020204" charset="-122"/>
                <a:ea typeface="微软雅黑" panose="020B0503020204020204" charset="-122"/>
                <a:cs typeface="微软雅黑" panose="020B0503020204020204" charset="-122"/>
              </a:rPr>
              <a:t>(4</a:t>
            </a:r>
            <a:r>
              <a:rPr sz="1000" spc="40" dirty="0">
                <a:solidFill>
                  <a:srgbClr val="000000"/>
                </a:solidFill>
                <a:latin typeface="微软雅黑" panose="020B0503020204020204" charset="-122"/>
                <a:ea typeface="微软雅黑" panose="020B0503020204020204" charset="-122"/>
                <a:cs typeface="微软雅黑" panose="020B0503020204020204" charset="-122"/>
              </a:rPr>
              <a:t>  </a:t>
            </a:r>
            <a:r>
              <a:rPr sz="1000" b="1" spc="40" dirty="0">
                <a:solidFill>
                  <a:srgbClr val="000000"/>
                </a:solidFill>
                <a:latin typeface="微软雅黑" panose="020B0503020204020204" charset="-122"/>
                <a:ea typeface="微软雅黑" panose="020B0503020204020204" charset="-122"/>
                <a:cs typeface="微软雅黑" panose="020B0503020204020204" charset="-122"/>
              </a:rPr>
              <a:t>19)</a:t>
            </a:r>
            <a:r>
              <a:rPr sz="1000" spc="40" dirty="0">
                <a:solidFill>
                  <a:srgbClr val="000000"/>
                </a:solidFill>
                <a:latin typeface="微软雅黑" panose="020B0503020204020204" charset="-122"/>
                <a:ea typeface="微软雅黑" panose="020B0503020204020204" charset="-122"/>
                <a:cs typeface="微软雅黑" panose="020B0503020204020204" charset="-122"/>
              </a:rPr>
              <a:t> 可改写</a:t>
            </a:r>
            <a:r>
              <a:rPr sz="1000" spc="20" dirty="0">
                <a:solidFill>
                  <a:srgbClr val="000000"/>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ts val="1620"/>
              </a:lnSpc>
              <a:spcBef>
                <a:spcPts val="245"/>
              </a:spcBef>
            </a:pP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3000" dirty="0">
                <a:solidFill>
                  <a:srgbClr val="000000"/>
                </a:solidFill>
                <a:latin typeface="微软雅黑" panose="020B0503020204020204" charset="-122"/>
                <a:ea typeface="微软雅黑" panose="020B0503020204020204" charset="-122"/>
                <a:cs typeface="微软雅黑" panose="020B0503020204020204" charset="-122"/>
              </a:rPr>
              <a:t>o</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UfM</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20" baseline="3000" dirty="0">
                <a:solidFill>
                  <a:srgbClr val="000000"/>
                </a:solidFill>
                <a:latin typeface="微软雅黑" panose="020B0503020204020204" charset="-122"/>
                <a:ea typeface="微软雅黑" panose="020B0503020204020204" charset="-122"/>
                <a:cs typeface="微软雅黑" panose="020B0503020204020204" charset="-122"/>
              </a:rPr>
              <a:t>1</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20" baseline="3000" dirty="0">
                <a:solidFill>
                  <a:srgbClr val="000000"/>
                </a:solidFill>
                <a:latin typeface="微软雅黑" panose="020B0503020204020204" charset="-122"/>
                <a:ea typeface="微软雅黑" panose="020B0503020204020204" charset="-122"/>
                <a:cs typeface="微软雅黑" panose="020B0503020204020204" charset="-122"/>
              </a:rPr>
              <a:t>2</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(4</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20</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6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25400" indent="269240" algn="l" rtl="0" eaLnBrk="0">
              <a:lnSpc>
                <a:spcPct val="129000"/>
              </a:lnSpc>
              <a:spcBef>
                <a:spcPts val="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由式</a:t>
            </a:r>
            <a:r>
              <a:rPr sz="1000" b="1" spc="20" dirty="0">
                <a:solidFill>
                  <a:srgbClr val="000000"/>
                </a:solidFill>
                <a:latin typeface="微软雅黑" panose="020B0503020204020204" charset="-122"/>
                <a:ea typeface="微软雅黑" panose="020B0503020204020204" charset="-122"/>
                <a:cs typeface="微软雅黑" panose="020B0503020204020204" charset="-122"/>
              </a:rPr>
              <a:t>(4</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20)</a:t>
            </a:r>
            <a:r>
              <a:rPr sz="1000" spc="20" dirty="0">
                <a:solidFill>
                  <a:srgbClr val="000000"/>
                </a:solidFill>
                <a:latin typeface="微软雅黑" panose="020B0503020204020204" charset="-122"/>
                <a:ea typeface="微软雅黑" panose="020B0503020204020204" charset="-122"/>
                <a:cs typeface="微软雅黑" panose="020B0503020204020204" charset="-122"/>
              </a:rPr>
              <a:t> 可知，输出电压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o</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不仅与电源电压幅值和频率有</a:t>
            </a:r>
            <a:r>
              <a:rPr sz="1000" spc="10" dirty="0">
                <a:solidFill>
                  <a:srgbClr val="000000"/>
                </a:solidFill>
                <a:latin typeface="微软雅黑" panose="020B0503020204020204" charset="-122"/>
                <a:ea typeface="微软雅黑" panose="020B0503020204020204" charset="-122"/>
                <a:cs typeface="微软雅黑" panose="020B0503020204020204" charset="-122"/>
              </a:rPr>
              <a:t>关</a:t>
            </a:r>
            <a:r>
              <a:rPr sz="1000" spc="0" dirty="0">
                <a:solidFill>
                  <a:srgbClr val="000000"/>
                </a:solidFill>
                <a:latin typeface="微软雅黑" panose="020B0503020204020204" charset="-122"/>
                <a:ea typeface="微软雅黑" panose="020B0503020204020204" charset="-122"/>
                <a:cs typeface="微软雅黑" panose="020B0503020204020204" charset="-122"/>
              </a:rPr>
              <a:t>，而且与 </a:t>
            </a:r>
            <a:r>
              <a:rPr sz="1000" b="1" spc="0" dirty="0">
                <a:solidFill>
                  <a:srgbClr val="000000"/>
                </a:solidFill>
                <a:latin typeface="微软雅黑" panose="020B0503020204020204" charset="-122"/>
                <a:ea typeface="微软雅黑" panose="020B0503020204020204" charset="-122"/>
                <a:cs typeface="微软雅黑" panose="020B0503020204020204" charset="-122"/>
              </a:rPr>
              <a:t>T</a:t>
            </a:r>
            <a:r>
              <a:rPr sz="1000" spc="0" dirty="0">
                <a:solidFill>
                  <a:srgbClr val="000000"/>
                </a:solidFill>
                <a:latin typeface="微软雅黑" panose="020B0503020204020204" charset="-122"/>
                <a:ea typeface="微软雅黑" panose="020B0503020204020204" charset="-122"/>
                <a:cs typeface="微软雅黑" panose="020B0503020204020204" charset="-122"/>
              </a:rPr>
              <a:t> 形网络中 </a:t>
            </a:r>
            <a:r>
              <a:rPr sz="1000" spc="-10" dirty="0">
                <a:solidFill>
                  <a:srgbClr val="000000"/>
                </a:solidFill>
                <a:latin typeface="微软雅黑" panose="020B0503020204020204" charset="-122"/>
                <a:ea typeface="微软雅黑" panose="020B0503020204020204" charset="-122"/>
                <a:cs typeface="微软雅黑" panose="020B0503020204020204" charset="-122"/>
              </a:rPr>
              <a:t>电容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和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的差值有关。 当电源电压确定</a:t>
            </a:r>
            <a:r>
              <a:rPr sz="1000" spc="0" dirty="0">
                <a:solidFill>
                  <a:srgbClr val="000000"/>
                </a:solidFill>
                <a:latin typeface="微软雅黑" panose="020B0503020204020204" charset="-122"/>
                <a:ea typeface="微软雅黑" panose="020B0503020204020204" charset="-122"/>
                <a:cs typeface="微软雅黑" panose="020B0503020204020204" charset="-122"/>
              </a:rPr>
              <a:t>后，输出电压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o</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是电容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和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的函数。 该 </a:t>
            </a:r>
            <a:r>
              <a:rPr sz="1000" spc="-20" dirty="0">
                <a:solidFill>
                  <a:srgbClr val="000000"/>
                </a:solidFill>
                <a:latin typeface="微软雅黑" panose="020B0503020204020204" charset="-122"/>
                <a:ea typeface="微软雅黑" panose="020B0503020204020204" charset="-122"/>
                <a:cs typeface="微软雅黑" panose="020B0503020204020204" charset="-122"/>
              </a:rPr>
              <a:t>电路输出电压较高，当电源频率为 </a:t>
            </a:r>
            <a:r>
              <a:rPr sz="1000" b="1" spc="-20" dirty="0">
                <a:solidFill>
                  <a:srgbClr val="000000"/>
                </a:solidFill>
                <a:latin typeface="微软雅黑" panose="020B0503020204020204" charset="-122"/>
                <a:ea typeface="微软雅黑" panose="020B0503020204020204" charset="-122"/>
                <a:cs typeface="微软雅黑" panose="020B0503020204020204" charset="-122"/>
              </a:rPr>
              <a:t>1</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3</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MHz</a:t>
            </a:r>
            <a:r>
              <a:rPr sz="1000" spc="-20" dirty="0">
                <a:solidFill>
                  <a:srgbClr val="000000"/>
                </a:solidFill>
                <a:latin typeface="微软雅黑" panose="020B0503020204020204" charset="-122"/>
                <a:ea typeface="微软雅黑" panose="020B0503020204020204" charset="-122"/>
                <a:cs typeface="微软雅黑" panose="020B0503020204020204" charset="-122"/>
              </a:rPr>
              <a:t> 、电源电压幅值为</a:t>
            </a:r>
            <a:r>
              <a:rPr sz="1000" b="1" spc="-20" dirty="0">
                <a:solidFill>
                  <a:srgbClr val="000000"/>
                </a:solidFill>
                <a:latin typeface="微软雅黑" panose="020B0503020204020204" charset="-122"/>
                <a:ea typeface="微软雅黑" panose="020B0503020204020204" charset="-122"/>
                <a:cs typeface="微软雅黑" panose="020B0503020204020204" charset="-122"/>
              </a:rPr>
              <a:t>46</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V</a:t>
            </a:r>
            <a:r>
              <a:rPr sz="1000" spc="0" dirty="0">
                <a:solidFill>
                  <a:srgbClr val="000000"/>
                </a:solidFill>
                <a:latin typeface="微软雅黑" panose="020B0503020204020204" charset="-122"/>
                <a:ea typeface="微软雅黑" panose="020B0503020204020204" charset="-122"/>
                <a:cs typeface="微软雅黑" panose="020B0503020204020204" charset="-122"/>
              </a:rPr>
              <a:t> 时，电容可在  </a:t>
            </a:r>
            <a:r>
              <a:rPr sz="1000" b="1" spc="0" dirty="0">
                <a:solidFill>
                  <a:srgbClr val="000000"/>
                </a:solidFill>
                <a:latin typeface="微软雅黑" panose="020B0503020204020204" charset="-122"/>
                <a:ea typeface="微软雅黑" panose="020B0503020204020204" charset="-122"/>
                <a:cs typeface="微软雅黑" panose="020B0503020204020204" charset="-122"/>
              </a:rPr>
              <a:t>7</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7</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pF</a:t>
            </a:r>
            <a:endParaRPr lang="en-US" altLang="en-US" sz="1000" b="1"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273"/>
          <p:cNvSpPr/>
          <p:nvPr>
            <p:custDataLst>
              <p:tags r:id="rId5"/>
            </p:custDataLst>
          </p:nvPr>
        </p:nvSpPr>
        <p:spPr>
          <a:xfrm>
            <a:off x="3616211" y="3742385"/>
            <a:ext cx="5207634" cy="1085850"/>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5715" algn="l" rtl="0" eaLnBrk="0">
              <a:lnSpc>
                <a:spcPct val="13900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之间变化，</a:t>
            </a:r>
            <a:r>
              <a:rPr sz="1000" b="1" spc="30" dirty="0">
                <a:solidFill>
                  <a:schemeClr val="dk1"/>
                </a:solidFill>
                <a:latin typeface="微软雅黑" panose="020B0503020204020204" charset="-122"/>
                <a:ea typeface="微软雅黑" panose="020B0503020204020204" charset="-122"/>
                <a:cs typeface="微软雅黑" panose="020B0503020204020204" charset="-122"/>
              </a:rPr>
              <a:t>1</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b="1" spc="30" dirty="0">
                <a:solidFill>
                  <a:schemeClr val="dk1"/>
                </a:solidFill>
                <a:latin typeface="微软雅黑" panose="020B0503020204020204" charset="-122"/>
                <a:ea typeface="微软雅黑" panose="020B0503020204020204" charset="-122"/>
                <a:cs typeface="微软雅黑" panose="020B0503020204020204" charset="-122"/>
              </a:rPr>
              <a:t>Ω</a:t>
            </a:r>
            <a:r>
              <a:rPr sz="1000" spc="30" dirty="0">
                <a:solidFill>
                  <a:schemeClr val="dk1"/>
                </a:solidFill>
                <a:latin typeface="微软雅黑" panose="020B0503020204020204" charset="-122"/>
                <a:ea typeface="微软雅黑" panose="020B0503020204020204" charset="-122"/>
                <a:cs typeface="微软雅黑" panose="020B0503020204020204" charset="-122"/>
              </a:rPr>
              <a:t> 负载上可得到－</a:t>
            </a:r>
            <a:r>
              <a:rPr sz="1000" b="1" spc="30" dirty="0">
                <a:solidFill>
                  <a:schemeClr val="dk1"/>
                </a:solidFill>
                <a:latin typeface="微软雅黑" panose="020B0503020204020204" charset="-122"/>
                <a:ea typeface="微软雅黑" panose="020B0503020204020204" charset="-122"/>
                <a:cs typeface="微软雅黑" panose="020B0503020204020204" charset="-122"/>
              </a:rPr>
              <a:t>5</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b="1" spc="30" dirty="0">
                <a:solidFill>
                  <a:schemeClr val="dk1"/>
                </a:solidFill>
                <a:latin typeface="微软雅黑" panose="020B0503020204020204" charset="-122"/>
                <a:ea typeface="微软雅黑" panose="020B0503020204020204" charset="-122"/>
                <a:cs typeface="微软雅黑" panose="020B0503020204020204" charset="-122"/>
              </a:rPr>
              <a:t>5</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V</a:t>
            </a:r>
            <a:r>
              <a:rPr sz="1000" spc="30" dirty="0">
                <a:solidFill>
                  <a:schemeClr val="dk1"/>
                </a:solidFill>
                <a:latin typeface="微软雅黑" panose="020B0503020204020204" charset="-122"/>
                <a:ea typeface="微软雅黑" panose="020B0503020204020204" charset="-122"/>
                <a:cs typeface="微软雅黑" panose="020B0503020204020204" charset="-122"/>
              </a:rPr>
              <a:t> 的直流输出电压。</a:t>
            </a:r>
            <a:r>
              <a:rPr sz="1000" spc="0" dirty="0">
                <a:solidFill>
                  <a:schemeClr val="dk1"/>
                </a:solidFill>
                <a:latin typeface="微软雅黑" panose="020B0503020204020204" charset="-122"/>
                <a:ea typeface="微软雅黑" panose="020B0503020204020204" charset="-122"/>
                <a:cs typeface="微软雅黑" panose="020B0503020204020204" charset="-122"/>
              </a:rPr>
              <a:t> 电路的灵敏度与电源电压幅值 </a:t>
            </a:r>
            <a:r>
              <a:rPr sz="1000" spc="30" dirty="0">
                <a:solidFill>
                  <a:schemeClr val="dk1"/>
                </a:solidFill>
                <a:latin typeface="微软雅黑" panose="020B0503020204020204" charset="-122"/>
                <a:ea typeface="微软雅黑" panose="020B0503020204020204" charset="-122"/>
                <a:cs typeface="微软雅黑" panose="020B0503020204020204" charset="-122"/>
              </a:rPr>
              <a:t>和频率有关，故输入电源要求稳定。 当幅值 </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1000" spc="30" dirty="0">
                <a:solidFill>
                  <a:schemeClr val="dk1"/>
                </a:solidFill>
                <a:latin typeface="微软雅黑" panose="020B0503020204020204" charset="-122"/>
                <a:ea typeface="微软雅黑" panose="020B0503020204020204" charset="-122"/>
                <a:cs typeface="微软雅黑" panose="020B0503020204020204" charset="-122"/>
              </a:rPr>
              <a:t> 较高，二极管</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VD</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VD</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工作在线性区域 </a:t>
            </a:r>
            <a:r>
              <a:rPr sz="1000" spc="-10" dirty="0">
                <a:solidFill>
                  <a:schemeClr val="dk1"/>
                </a:solidFill>
                <a:latin typeface="微软雅黑" panose="020B0503020204020204" charset="-122"/>
                <a:ea typeface="微软雅黑" panose="020B0503020204020204" charset="-122"/>
                <a:cs typeface="微软雅黑" panose="020B0503020204020204" charset="-122"/>
              </a:rPr>
              <a:t>时，测</a:t>
            </a:r>
            <a:r>
              <a:rPr sz="1000" spc="0" dirty="0">
                <a:solidFill>
                  <a:schemeClr val="dk1"/>
                </a:solidFill>
                <a:latin typeface="微软雅黑" panose="020B0503020204020204" charset="-122"/>
                <a:ea typeface="微软雅黑" panose="020B0503020204020204" charset="-122"/>
                <a:cs typeface="微软雅黑" panose="020B0503020204020204" charset="-122"/>
              </a:rPr>
              <a:t>量电路的非线性误差很小。 电路的输出阻抗与电容 </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无关，而仅与 </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及 </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L</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有关，大小为 </a:t>
            </a:r>
            <a:r>
              <a:rPr sz="1000" b="1" spc="20" dirty="0">
                <a:solidFill>
                  <a:schemeClr val="dk1"/>
                </a:solidFill>
                <a:latin typeface="微软雅黑" panose="020B0503020204020204" charset="-122"/>
                <a:ea typeface="微软雅黑" panose="020B0503020204020204" charset="-122"/>
                <a:cs typeface="微软雅黑" panose="020B0503020204020204" charset="-122"/>
              </a:rPr>
              <a:t>1</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100</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k</a:t>
            </a:r>
            <a:r>
              <a:rPr sz="1000" b="1" spc="20" dirty="0">
                <a:solidFill>
                  <a:schemeClr val="dk1"/>
                </a:solidFill>
                <a:latin typeface="微软雅黑" panose="020B0503020204020204" charset="-122"/>
                <a:ea typeface="微软雅黑" panose="020B0503020204020204" charset="-122"/>
                <a:cs typeface="微软雅黑" panose="020B0503020204020204" charset="-122"/>
              </a:rPr>
              <a:t>Ω</a:t>
            </a:r>
            <a:r>
              <a:rPr sz="1000" spc="20" dirty="0">
                <a:solidFill>
                  <a:schemeClr val="dk1"/>
                </a:solidFill>
                <a:latin typeface="微软雅黑" panose="020B0503020204020204" charset="-122"/>
                <a:ea typeface="微软雅黑" panose="020B0503020204020204" charset="-122"/>
                <a:cs typeface="微软雅黑" panose="020B0503020204020204" charset="-122"/>
              </a:rPr>
              <a:t>。 输出信号的上升时间取决于负载</a:t>
            </a:r>
            <a:r>
              <a:rPr sz="1000" spc="0" dirty="0">
                <a:solidFill>
                  <a:schemeClr val="dk1"/>
                </a:solidFill>
                <a:latin typeface="微软雅黑" panose="020B0503020204020204" charset="-122"/>
                <a:ea typeface="微软雅黑" panose="020B0503020204020204" charset="-122"/>
                <a:cs typeface="微软雅黑" panose="020B0503020204020204" charset="-122"/>
              </a:rPr>
              <a:t>电阻。 对于 </a:t>
            </a:r>
            <a:r>
              <a:rPr sz="1000" b="1" spc="0" dirty="0">
                <a:solidFill>
                  <a:schemeClr val="dk1"/>
                </a:solidFill>
                <a:latin typeface="微软雅黑" panose="020B0503020204020204" charset="-122"/>
                <a:ea typeface="微软雅黑" panose="020B0503020204020204" charset="-122"/>
                <a:cs typeface="微软雅黑" panose="020B0503020204020204" charset="-122"/>
              </a:rPr>
              <a:t>1</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kΩ</a:t>
            </a:r>
            <a:r>
              <a:rPr sz="1000" spc="0" dirty="0">
                <a:solidFill>
                  <a:schemeClr val="dk1"/>
                </a:solidFill>
                <a:latin typeface="微软雅黑" panose="020B0503020204020204" charset="-122"/>
                <a:ea typeface="微软雅黑" panose="020B0503020204020204" charset="-122"/>
                <a:cs typeface="微软雅黑" panose="020B0503020204020204" charset="-122"/>
              </a:rPr>
              <a:t> 的负载电 </a:t>
            </a:r>
            <a:r>
              <a:rPr sz="1000" spc="10" dirty="0">
                <a:solidFill>
                  <a:schemeClr val="dk1"/>
                </a:solidFill>
                <a:latin typeface="微软雅黑" panose="020B0503020204020204" charset="-122"/>
                <a:ea typeface="微软雅黑" panose="020B0503020204020204" charset="-122"/>
                <a:cs typeface="微软雅黑" panose="020B0503020204020204" charset="-122"/>
              </a:rPr>
              <a:t>阻，上升时间为 </a:t>
            </a:r>
            <a:r>
              <a:rPr sz="1000" b="1" spc="10" dirty="0">
                <a:solidFill>
                  <a:schemeClr val="dk1"/>
                </a:solidFill>
                <a:latin typeface="微软雅黑" panose="020B0503020204020204" charset="-122"/>
                <a:ea typeface="微软雅黑" panose="020B0503020204020204" charset="-122"/>
                <a:cs typeface="微软雅黑" panose="020B0503020204020204" charset="-122"/>
              </a:rPr>
              <a:t>20</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μ</a:t>
            </a:r>
            <a:r>
              <a:rPr sz="1000" b="1" spc="0" dirty="0">
                <a:solidFill>
                  <a:schemeClr val="dk1"/>
                </a:solidFill>
                <a:latin typeface="微软雅黑" panose="020B0503020204020204" charset="-122"/>
                <a:ea typeface="微软雅黑" panose="020B0503020204020204" charset="-122"/>
                <a:cs typeface="微软雅黑" panose="020B0503020204020204" charset="-122"/>
              </a:rPr>
              <a:t>s</a:t>
            </a:r>
            <a:r>
              <a:rPr sz="1000" spc="10" dirty="0">
                <a:solidFill>
                  <a:schemeClr val="dk1"/>
                </a:solidFill>
                <a:latin typeface="微软雅黑" panose="020B0503020204020204" charset="-122"/>
                <a:ea typeface="微软雅黑" panose="020B0503020204020204" charset="-122"/>
                <a:cs typeface="微软雅黑" panose="020B0503020204020204" charset="-122"/>
              </a:rPr>
              <a:t> 左右，故此测量电路可用来测量</a:t>
            </a:r>
            <a:r>
              <a:rPr sz="1000" spc="0" dirty="0">
                <a:solidFill>
                  <a:schemeClr val="dk1"/>
                </a:solidFill>
                <a:latin typeface="微软雅黑" panose="020B0503020204020204" charset="-122"/>
                <a:ea typeface="微软雅黑" panose="020B0503020204020204" charset="-122"/>
                <a:cs typeface="微软雅黑" panose="020B0503020204020204" charset="-122"/>
              </a:rPr>
              <a:t>高速机械运动。</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1" name="图片 10"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72"/>
          <p:cNvSpPr/>
          <p:nvPr/>
        </p:nvSpPr>
        <p:spPr>
          <a:xfrm>
            <a:off x="3219574" y="2185391"/>
            <a:ext cx="5204459" cy="2222500"/>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8130" algn="l" rtl="0" eaLnBrk="0">
              <a:lnSpc>
                <a:spcPct val="139000"/>
              </a:lnSpc>
            </a:pPr>
            <a:r>
              <a:rPr sz="1000" spc="60" dirty="0">
                <a:solidFill>
                  <a:srgbClr val="000000"/>
                </a:solidFill>
                <a:latin typeface="微软雅黑" panose="020B0503020204020204" charset="-122"/>
                <a:ea typeface="微软雅黑" panose="020B0503020204020204" charset="-122"/>
                <a:cs typeface="微软雅黑" panose="020B0503020204020204" charset="-122"/>
              </a:rPr>
              <a:t>电容测厚传感器是用来对金属带材在轧制过程中厚度进行检测的装置，其工作</a:t>
            </a:r>
            <a:r>
              <a:rPr sz="1000" spc="0" dirty="0">
                <a:solidFill>
                  <a:srgbClr val="000000"/>
                </a:solidFill>
                <a:latin typeface="微软雅黑" panose="020B0503020204020204" charset="-122"/>
                <a:ea typeface="微软雅黑" panose="020B0503020204020204" charset="-122"/>
                <a:cs typeface="微软雅黑" panose="020B0503020204020204" charset="-122"/>
              </a:rPr>
              <a:t>原理 </a:t>
            </a:r>
            <a:r>
              <a:rPr sz="1000" spc="50" dirty="0">
                <a:solidFill>
                  <a:srgbClr val="000000"/>
                </a:solidFill>
                <a:latin typeface="微软雅黑" panose="020B0503020204020204" charset="-122"/>
                <a:ea typeface="微软雅黑" panose="020B0503020204020204" charset="-122"/>
                <a:cs typeface="微软雅黑" panose="020B0503020204020204" charset="-122"/>
              </a:rPr>
              <a:t>是在被测金属带材的上下两侧各置放一块面积相等，与带材距离相等的极板，</a:t>
            </a:r>
            <a:r>
              <a:rPr sz="1000" spc="30" dirty="0">
                <a:solidFill>
                  <a:srgbClr val="000000"/>
                </a:solidFill>
                <a:latin typeface="微软雅黑" panose="020B0503020204020204" charset="-122"/>
                <a:ea typeface="微软雅黑" panose="020B0503020204020204" charset="-122"/>
                <a:cs typeface="微软雅黑" panose="020B0503020204020204" charset="-122"/>
              </a:rPr>
              <a:t>这</a:t>
            </a:r>
            <a:r>
              <a:rPr sz="1000" spc="0" dirty="0">
                <a:solidFill>
                  <a:srgbClr val="000000"/>
                </a:solidFill>
                <a:latin typeface="微软雅黑" panose="020B0503020204020204" charset="-122"/>
                <a:ea typeface="微软雅黑" panose="020B0503020204020204" charset="-122"/>
                <a:cs typeface="微软雅黑" panose="020B0503020204020204" charset="-122"/>
              </a:rPr>
              <a:t>样极板 </a:t>
            </a:r>
            <a:r>
              <a:rPr sz="1000" spc="40" dirty="0">
                <a:solidFill>
                  <a:srgbClr val="000000"/>
                </a:solidFill>
                <a:latin typeface="微软雅黑" panose="020B0503020204020204" charset="-122"/>
                <a:ea typeface="微软雅黑" panose="020B0503020204020204" charset="-122"/>
                <a:cs typeface="微软雅黑" panose="020B0503020204020204" charset="-122"/>
              </a:rPr>
              <a:t>与带材就构成了两个电容器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4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 把两块极板用导线连接起来构成一个极，</a:t>
            </a:r>
            <a:r>
              <a:rPr sz="1000" spc="0" dirty="0">
                <a:solidFill>
                  <a:srgbClr val="000000"/>
                </a:solidFill>
                <a:latin typeface="微软雅黑" panose="020B0503020204020204" charset="-122"/>
                <a:ea typeface="微软雅黑" panose="020B0503020204020204" charset="-122"/>
                <a:cs typeface="微软雅黑" panose="020B0503020204020204" charset="-122"/>
              </a:rPr>
              <a:t>而带材就 </a:t>
            </a:r>
            <a:r>
              <a:rPr sz="1000" spc="30" dirty="0">
                <a:solidFill>
                  <a:srgbClr val="000000"/>
                </a:solidFill>
                <a:latin typeface="微软雅黑" panose="020B0503020204020204" charset="-122"/>
                <a:ea typeface="微软雅黑" panose="020B0503020204020204" charset="-122"/>
                <a:cs typeface="微软雅黑" panose="020B0503020204020204" charset="-122"/>
              </a:rPr>
              <a:t>是电容的另一个极，其总电容为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3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3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如果带材的厚度发生变化，</a:t>
            </a:r>
            <a:r>
              <a:rPr sz="1000" spc="0" dirty="0">
                <a:solidFill>
                  <a:srgbClr val="000000"/>
                </a:solidFill>
                <a:latin typeface="微软雅黑" panose="020B0503020204020204" charset="-122"/>
                <a:ea typeface="微软雅黑" panose="020B0503020204020204" charset="-122"/>
                <a:cs typeface="微软雅黑" panose="020B0503020204020204" charset="-122"/>
              </a:rPr>
              <a:t>电容量也会随之变 </a:t>
            </a:r>
            <a:r>
              <a:rPr sz="1000" spc="30" dirty="0">
                <a:solidFill>
                  <a:srgbClr val="000000"/>
                </a:solidFill>
                <a:latin typeface="微软雅黑" panose="020B0503020204020204" charset="-122"/>
                <a:ea typeface="微软雅黑" panose="020B0503020204020204" charset="-122"/>
                <a:cs typeface="微软雅黑" panose="020B0503020204020204" charset="-122"/>
              </a:rPr>
              <a:t>化，用交流电桥将电容量的变化测出来，电容量经过放</a:t>
            </a:r>
            <a:r>
              <a:rPr sz="1000" spc="0" dirty="0">
                <a:solidFill>
                  <a:srgbClr val="000000"/>
                </a:solidFill>
                <a:latin typeface="微软雅黑" panose="020B0503020204020204" charset="-122"/>
                <a:ea typeface="微软雅黑" panose="020B0503020204020204" charset="-122"/>
                <a:cs typeface="微软雅黑" panose="020B0503020204020204" charset="-122"/>
              </a:rPr>
              <a:t>大即可由电表指示测量结果。</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7495" algn="l" rtl="0" eaLnBrk="0">
              <a:lnSpc>
                <a:spcPct val="148000"/>
              </a:lnSpc>
              <a:spcBef>
                <a:spcPts val="7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图 </a:t>
            </a:r>
            <a:r>
              <a:rPr sz="1000" b="1" spc="20" dirty="0">
                <a:solidFill>
                  <a:srgbClr val="000000"/>
                </a:solidFill>
                <a:latin typeface="微软雅黑" panose="020B0503020204020204" charset="-122"/>
                <a:ea typeface="微软雅黑" panose="020B0503020204020204" charset="-122"/>
                <a:cs typeface="微软雅黑" panose="020B0503020204020204" charset="-122"/>
              </a:rPr>
              <a:t>4</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20" dirty="0">
                <a:solidFill>
                  <a:srgbClr val="000000"/>
                </a:solidFill>
                <a:latin typeface="微软雅黑" panose="020B0503020204020204" charset="-122"/>
                <a:ea typeface="微软雅黑" panose="020B0503020204020204" charset="-122"/>
                <a:cs typeface="微软雅黑" panose="020B0503020204020204" charset="-122"/>
              </a:rPr>
              <a:t>13</a:t>
            </a:r>
            <a:r>
              <a:rPr sz="1000" spc="20" dirty="0">
                <a:solidFill>
                  <a:srgbClr val="000000"/>
                </a:solidFill>
                <a:latin typeface="微软雅黑" panose="020B0503020204020204" charset="-122"/>
                <a:ea typeface="微软雅黑" panose="020B0503020204020204" charset="-122"/>
                <a:cs typeface="微软雅黑" panose="020B0503020204020204" charset="-122"/>
              </a:rPr>
              <a:t> 中，在被测金属带材 </a:t>
            </a:r>
            <a:r>
              <a:rPr sz="1000" b="1" spc="20" dirty="0">
                <a:solidFill>
                  <a:srgbClr val="000000"/>
                </a:solidFill>
                <a:latin typeface="微软雅黑" panose="020B0503020204020204" charset="-122"/>
                <a:ea typeface="微软雅黑" panose="020B0503020204020204" charset="-122"/>
                <a:cs typeface="微软雅黑" panose="020B0503020204020204" charset="-122"/>
              </a:rPr>
              <a:t>3</a:t>
            </a:r>
            <a:r>
              <a:rPr sz="1000" spc="20" dirty="0">
                <a:solidFill>
                  <a:srgbClr val="000000"/>
                </a:solidFill>
                <a:latin typeface="微软雅黑" panose="020B0503020204020204" charset="-122"/>
                <a:ea typeface="微软雅黑" panose="020B0503020204020204" charset="-122"/>
                <a:cs typeface="微软雅黑" panose="020B0503020204020204" charset="-122"/>
              </a:rPr>
              <a:t> 的上下两侧各放置一块面积相等、与带材距</a:t>
            </a:r>
            <a:r>
              <a:rPr sz="1000" spc="0" dirty="0">
                <a:solidFill>
                  <a:srgbClr val="000000"/>
                </a:solidFill>
                <a:latin typeface="微软雅黑" panose="020B0503020204020204" charset="-122"/>
                <a:ea typeface="微软雅黑" panose="020B0503020204020204" charset="-122"/>
                <a:cs typeface="微软雅黑" panose="020B0503020204020204" charset="-122"/>
              </a:rPr>
              <a:t>离相等的 </a:t>
            </a:r>
            <a:r>
              <a:rPr sz="1000" spc="20" dirty="0">
                <a:solidFill>
                  <a:srgbClr val="000000"/>
                </a:solidFill>
                <a:latin typeface="微软雅黑" panose="020B0503020204020204" charset="-122"/>
                <a:ea typeface="微软雅黑" panose="020B0503020204020204" charset="-122"/>
                <a:cs typeface="微软雅黑" panose="020B0503020204020204" charset="-122"/>
              </a:rPr>
              <a:t>定极板 </a:t>
            </a:r>
            <a:r>
              <a:rPr sz="1000" b="1" spc="20" dirty="0">
                <a:solidFill>
                  <a:srgbClr val="000000"/>
                </a:solidFill>
                <a:latin typeface="微软雅黑" panose="020B0503020204020204" charset="-122"/>
                <a:ea typeface="微软雅黑" panose="020B0503020204020204" charset="-122"/>
                <a:cs typeface="微软雅黑" panose="020B0503020204020204" charset="-122"/>
              </a:rPr>
              <a:t>2</a:t>
            </a:r>
            <a:r>
              <a:rPr sz="1000" spc="20" dirty="0">
                <a:solidFill>
                  <a:srgbClr val="000000"/>
                </a:solidFill>
                <a:latin typeface="微软雅黑" panose="020B0503020204020204" charset="-122"/>
                <a:ea typeface="微软雅黑" panose="020B0503020204020204" charset="-122"/>
                <a:cs typeface="微软雅黑" panose="020B0503020204020204" charset="-122"/>
              </a:rPr>
              <a:t>，这样定极板 </a:t>
            </a:r>
            <a:r>
              <a:rPr sz="1000" b="1" spc="20" dirty="0">
                <a:solidFill>
                  <a:srgbClr val="000000"/>
                </a:solidFill>
                <a:latin typeface="微软雅黑" panose="020B0503020204020204" charset="-122"/>
                <a:ea typeface="微软雅黑" panose="020B0503020204020204" charset="-122"/>
                <a:cs typeface="微软雅黑" panose="020B0503020204020204" charset="-122"/>
              </a:rPr>
              <a:t>2</a:t>
            </a:r>
            <a:r>
              <a:rPr sz="1000" spc="20" dirty="0">
                <a:solidFill>
                  <a:srgbClr val="000000"/>
                </a:solidFill>
                <a:latin typeface="微软雅黑" panose="020B0503020204020204" charset="-122"/>
                <a:ea typeface="微软雅黑" panose="020B0503020204020204" charset="-122"/>
                <a:cs typeface="微软雅黑" panose="020B0503020204020204" charset="-122"/>
              </a:rPr>
              <a:t> 与被测金属带材 </a:t>
            </a:r>
            <a:r>
              <a:rPr sz="1000" b="1" spc="20" dirty="0">
                <a:solidFill>
                  <a:srgbClr val="000000"/>
                </a:solidFill>
                <a:latin typeface="微软雅黑" panose="020B0503020204020204" charset="-122"/>
                <a:ea typeface="微软雅黑" panose="020B0503020204020204" charset="-122"/>
                <a:cs typeface="微软雅黑" panose="020B0503020204020204" charset="-122"/>
              </a:rPr>
              <a:t>3</a:t>
            </a:r>
            <a:r>
              <a:rPr sz="1000" spc="20" dirty="0">
                <a:solidFill>
                  <a:srgbClr val="000000"/>
                </a:solidFill>
                <a:latin typeface="微软雅黑" panose="020B0503020204020204" charset="-122"/>
                <a:ea typeface="微软雅黑" panose="020B0503020204020204" charset="-122"/>
                <a:cs typeface="微软雅黑" panose="020B0503020204020204" charset="-122"/>
              </a:rPr>
              <a:t> 之间就构成了两个电容器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和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把两块极 </a:t>
            </a:r>
            <a:r>
              <a:rPr sz="1000" spc="10" dirty="0">
                <a:solidFill>
                  <a:srgbClr val="000000"/>
                </a:solidFill>
                <a:latin typeface="微软雅黑" panose="020B0503020204020204" charset="-122"/>
                <a:ea typeface="微软雅黑" panose="020B0503020204020204" charset="-122"/>
                <a:cs typeface="微软雅黑" panose="020B0503020204020204" charset="-122"/>
              </a:rPr>
              <a:t>板用导线连接起来就相当于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与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并联，总电容为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如果被测金属带材 </a:t>
            </a:r>
            <a:r>
              <a:rPr sz="1000" b="1" spc="0" dirty="0">
                <a:solidFill>
                  <a:srgbClr val="000000"/>
                </a:solidFill>
                <a:latin typeface="微软雅黑" panose="020B0503020204020204" charset="-122"/>
                <a:ea typeface="微软雅黑" panose="020B0503020204020204" charset="-122"/>
                <a:cs typeface="微软雅黑" panose="020B0503020204020204" charset="-122"/>
              </a:rPr>
              <a:t>3</a:t>
            </a:r>
            <a:r>
              <a:rPr sz="1000" spc="0" dirty="0">
                <a:solidFill>
                  <a:srgbClr val="000000"/>
                </a:solidFill>
                <a:latin typeface="微软雅黑" panose="020B0503020204020204" charset="-122"/>
                <a:ea typeface="微软雅黑" panose="020B0503020204020204" charset="-122"/>
                <a:cs typeface="微软雅黑" panose="020B0503020204020204" charset="-122"/>
              </a:rPr>
              <a:t> 的厚度 </a:t>
            </a:r>
            <a:r>
              <a:rPr sz="1000" spc="40" dirty="0">
                <a:solidFill>
                  <a:srgbClr val="000000"/>
                </a:solidFill>
                <a:latin typeface="微软雅黑" panose="020B0503020204020204" charset="-122"/>
                <a:ea typeface="微软雅黑" panose="020B0503020204020204" charset="-122"/>
                <a:cs typeface="微软雅黑" panose="020B0503020204020204" charset="-122"/>
              </a:rPr>
              <a:t>发生变化，则电容量也会随之变化，用测量转换电路将电容量的变化检测出来</a:t>
            </a:r>
            <a:r>
              <a:rPr sz="1000" spc="0" dirty="0">
                <a:solidFill>
                  <a:srgbClr val="000000"/>
                </a:solidFill>
                <a:latin typeface="微软雅黑" panose="020B0503020204020204" charset="-122"/>
                <a:ea typeface="微软雅黑" panose="020B0503020204020204" charset="-122"/>
                <a:cs typeface="微软雅黑" panose="020B0503020204020204" charset="-122"/>
              </a:rPr>
              <a:t>，电容量 </a:t>
            </a:r>
            <a:r>
              <a:rPr sz="1000" spc="50" dirty="0">
                <a:solidFill>
                  <a:srgbClr val="000000"/>
                </a:solidFill>
                <a:latin typeface="微软雅黑" panose="020B0503020204020204" charset="-122"/>
                <a:ea typeface="微软雅黑" panose="020B0503020204020204" charset="-122"/>
                <a:cs typeface="微软雅黑" panose="020B0503020204020204" charset="-122"/>
              </a:rPr>
              <a:t>经过放大即可由电表显示测量</a:t>
            </a:r>
            <a:r>
              <a:rPr sz="1000" spc="30" dirty="0">
                <a:solidFill>
                  <a:srgbClr val="000000"/>
                </a:solidFill>
                <a:latin typeface="微软雅黑" panose="020B0503020204020204" charset="-122"/>
                <a:ea typeface="微软雅黑" panose="020B0503020204020204" charset="-122"/>
                <a:cs typeface="微软雅黑" panose="020B0503020204020204" charset="-122"/>
              </a:rPr>
              <a:t>结</a:t>
            </a:r>
            <a:r>
              <a:rPr sz="1000" spc="0" dirty="0">
                <a:solidFill>
                  <a:srgbClr val="000000"/>
                </a:solidFill>
                <a:latin typeface="微软雅黑" panose="020B0503020204020204" charset="-122"/>
                <a:ea typeface="微软雅黑" panose="020B0503020204020204" charset="-122"/>
                <a:cs typeface="微软雅黑" panose="020B0503020204020204" charset="-122"/>
              </a:rPr>
              <a:t>果。</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275"/>
          <p:cNvSpPr/>
          <p:nvPr>
            <p:custDataLst>
              <p:tags r:id="rId5"/>
            </p:custDataLst>
          </p:nvPr>
        </p:nvSpPr>
        <p:spPr>
          <a:xfrm>
            <a:off x="3219574" y="794846"/>
            <a:ext cx="5206365" cy="662305"/>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35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电容器的电容量 </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1000" spc="10" dirty="0">
                <a:solidFill>
                  <a:schemeClr val="dk1"/>
                </a:solidFill>
                <a:latin typeface="微软雅黑" panose="020B0503020204020204" charset="-122"/>
                <a:ea typeface="微软雅黑" panose="020B0503020204020204" charset="-122"/>
                <a:cs typeface="微软雅黑" panose="020B0503020204020204" charset="-122"/>
              </a:rPr>
              <a:t> 受三个参数影响，即极</a:t>
            </a:r>
            <a:r>
              <a:rPr sz="1000" spc="0" dirty="0">
                <a:solidFill>
                  <a:schemeClr val="dk1"/>
                </a:solidFill>
                <a:latin typeface="微软雅黑" panose="020B0503020204020204" charset="-122"/>
                <a:ea typeface="微软雅黑" panose="020B0503020204020204" charset="-122"/>
                <a:cs typeface="微软雅黑" panose="020B0503020204020204" charset="-122"/>
              </a:rPr>
              <a:t>距 </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1000" spc="0" dirty="0">
                <a:solidFill>
                  <a:schemeClr val="dk1"/>
                </a:solidFill>
                <a:latin typeface="微软雅黑" panose="020B0503020204020204" charset="-122"/>
                <a:ea typeface="微软雅黑" panose="020B0503020204020204" charset="-122"/>
                <a:cs typeface="微软雅黑" panose="020B0503020204020204" charset="-122"/>
              </a:rPr>
              <a:t> 、相对面积 </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1000" spc="0" dirty="0">
                <a:solidFill>
                  <a:schemeClr val="dk1"/>
                </a:solidFill>
                <a:latin typeface="微软雅黑" panose="020B0503020204020204" charset="-122"/>
                <a:ea typeface="微软雅黑" panose="020B0503020204020204" charset="-122"/>
                <a:cs typeface="微软雅黑" panose="020B0503020204020204" charset="-122"/>
              </a:rPr>
              <a:t> 和极间介电常数 </a:t>
            </a:r>
            <a:r>
              <a:rPr sz="1000" b="1" spc="0" dirty="0">
                <a:solidFill>
                  <a:schemeClr val="dk1"/>
                </a:solidFill>
                <a:latin typeface="微软雅黑" panose="020B0503020204020204" charset="-122"/>
                <a:ea typeface="微软雅黑" panose="020B0503020204020204" charset="-122"/>
                <a:cs typeface="微软雅黑" panose="020B0503020204020204" charset="-122"/>
              </a:rPr>
              <a:t>ε</a:t>
            </a:r>
            <a:r>
              <a:rPr sz="1000" spc="0" dirty="0">
                <a:solidFill>
                  <a:schemeClr val="dk1"/>
                </a:solidFill>
                <a:latin typeface="微软雅黑" panose="020B0503020204020204" charset="-122"/>
                <a:ea typeface="微软雅黑" panose="020B0503020204020204" charset="-122"/>
                <a:cs typeface="微软雅黑" panose="020B0503020204020204" charset="-122"/>
              </a:rPr>
              <a:t>。 固定 </a:t>
            </a:r>
            <a:r>
              <a:rPr sz="1000" spc="50" dirty="0">
                <a:solidFill>
                  <a:schemeClr val="dk1"/>
                </a:solidFill>
                <a:latin typeface="微软雅黑" panose="020B0503020204020204" charset="-122"/>
                <a:ea typeface="微软雅黑" panose="020B0503020204020204" charset="-122"/>
                <a:cs typeface="微软雅黑" panose="020B0503020204020204" charset="-122"/>
              </a:rPr>
              <a:t>其中两个参数，电容量 </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1000" spc="50" dirty="0">
                <a:solidFill>
                  <a:schemeClr val="dk1"/>
                </a:solidFill>
                <a:latin typeface="微软雅黑" panose="020B0503020204020204" charset="-122"/>
                <a:ea typeface="微软雅黑" panose="020B0503020204020204" charset="-122"/>
                <a:cs typeface="微软雅黑" panose="020B0503020204020204" charset="-122"/>
              </a:rPr>
              <a:t> 就是另一个参数的函数。 只要将被测非电量转换成极距</a:t>
            </a:r>
            <a:r>
              <a:rPr sz="1000" spc="0" dirty="0">
                <a:solidFill>
                  <a:schemeClr val="dk1"/>
                </a:solidFill>
                <a:latin typeface="微软雅黑" panose="020B0503020204020204" charset="-122"/>
                <a:ea typeface="微软雅黑" panose="020B0503020204020204" charset="-122"/>
                <a:cs typeface="微软雅黑" panose="020B0503020204020204" charset="-122"/>
              </a:rPr>
              <a:t>、面积</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4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5240" algn="l" rtl="0" eaLnBrk="0">
              <a:lnSpc>
                <a:spcPct val="90000"/>
              </a:lnSpc>
              <a:spcBef>
                <a:spcPts val="5"/>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或介电常数的变化，就可以通过测量电容量这个电参数来达到测</a:t>
            </a:r>
            <a:r>
              <a:rPr sz="1000" spc="0" dirty="0">
                <a:solidFill>
                  <a:schemeClr val="dk1"/>
                </a:solidFill>
                <a:latin typeface="微软雅黑" panose="020B0503020204020204" charset="-122"/>
                <a:ea typeface="微软雅黑" panose="020B0503020204020204" charset="-122"/>
                <a:cs typeface="微软雅黑" panose="020B0503020204020204" charset="-122"/>
              </a:rPr>
              <a:t>量非电量的目的。</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277"/>
          <p:cNvPicPr>
            <a:picLocks noChangeAspect="1"/>
          </p:cNvPicPr>
          <p:nvPr/>
        </p:nvPicPr>
        <p:blipFill>
          <a:blip r:embed="rId6"/>
          <a:stretch>
            <a:fillRect/>
          </a:stretch>
        </p:blipFill>
        <p:spPr>
          <a:xfrm>
            <a:off x="3228975" y="325120"/>
            <a:ext cx="5184775" cy="294640"/>
          </a:xfrm>
          <a:prstGeom prst="rect">
            <a:avLst/>
          </a:prstGeom>
        </p:spPr>
      </p:pic>
      <p:sp>
        <p:nvSpPr>
          <p:cNvPr id="6" name="textbox 278"/>
          <p:cNvSpPr/>
          <p:nvPr>
            <p:custDataLst>
              <p:tags r:id="rId7"/>
            </p:custDataLst>
          </p:nvPr>
        </p:nvSpPr>
        <p:spPr>
          <a:xfrm>
            <a:off x="3216275" y="312420"/>
            <a:ext cx="5210175" cy="342265"/>
          </a:xfrm>
          <a:prstGeom prst="rect">
            <a:avLst/>
          </a:prstGeom>
        </p:spPr>
        <p:txBody>
          <a:bodyPr vert="horz" wrap="square" lIns="0" tIns="0" rIns="0" bIns="0"/>
          <a:lstStyle/>
          <a:p>
            <a:pPr algn="l" rtl="0" eaLnBrk="0">
              <a:lnSpc>
                <a:spcPct val="11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89535" algn="l" rtl="0" eaLnBrk="0">
              <a:lnSpc>
                <a:spcPct val="95000"/>
              </a:lnSpc>
              <a:spcBef>
                <a:spcPts val="5"/>
              </a:spcBef>
            </a:pPr>
            <a:r>
              <a:rPr sz="1300" b="1" spc="110" dirty="0">
                <a:solidFill>
                  <a:schemeClr val="dk1"/>
                </a:solidFill>
                <a:latin typeface="微软雅黑" panose="020B0503020204020204" charset="-122"/>
                <a:ea typeface="微软雅黑" panose="020B0503020204020204" charset="-122"/>
                <a:cs typeface="微软雅黑" panose="020B0503020204020204" charset="-122"/>
              </a:rPr>
              <a:t>4.</a:t>
            </a:r>
            <a:r>
              <a:rPr sz="1300" spc="110" dirty="0">
                <a:solidFill>
                  <a:schemeClr val="dk1"/>
                </a:solidFill>
                <a:latin typeface="微软雅黑" panose="020B0503020204020204" charset="-122"/>
                <a:ea typeface="微软雅黑" panose="020B0503020204020204" charset="-122"/>
                <a:cs typeface="微软雅黑" panose="020B0503020204020204" charset="-122"/>
              </a:rPr>
              <a:t> </a:t>
            </a:r>
            <a:r>
              <a:rPr sz="1300" b="1" spc="110" dirty="0">
                <a:solidFill>
                  <a:schemeClr val="dk1"/>
                </a:solidFill>
                <a:latin typeface="微软雅黑" panose="020B0503020204020204" charset="-122"/>
                <a:ea typeface="微软雅黑" panose="020B0503020204020204" charset="-122"/>
                <a:cs typeface="微软雅黑" panose="020B0503020204020204" charset="-122"/>
              </a:rPr>
              <a:t>3</a:t>
            </a:r>
            <a:r>
              <a:rPr sz="1300" spc="110" dirty="0">
                <a:solidFill>
                  <a:schemeClr val="dk1"/>
                </a:solidFill>
                <a:latin typeface="微软雅黑" panose="020B0503020204020204" charset="-122"/>
                <a:ea typeface="微软雅黑" panose="020B0503020204020204" charset="-122"/>
                <a:cs typeface="微软雅黑" panose="020B0503020204020204" charset="-122"/>
              </a:rPr>
              <a:t>    电容式传感器的应</a:t>
            </a:r>
            <a:r>
              <a:rPr sz="1300" spc="80" dirty="0">
                <a:solidFill>
                  <a:schemeClr val="dk1"/>
                </a:solidFill>
                <a:latin typeface="微软雅黑" panose="020B0503020204020204" charset="-122"/>
                <a:ea typeface="微软雅黑" panose="020B0503020204020204" charset="-122"/>
                <a:cs typeface="微软雅黑" panose="020B0503020204020204" charset="-122"/>
              </a:rPr>
              <a:t>用</a:t>
            </a:r>
            <a:endParaRPr lang="en-US" altLang="en-US" sz="1300" spc="8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281"/>
          <p:cNvSpPr/>
          <p:nvPr>
            <p:custDataLst>
              <p:tags r:id="rId8"/>
            </p:custDataLst>
          </p:nvPr>
        </p:nvSpPr>
        <p:spPr>
          <a:xfrm>
            <a:off x="3220228" y="1797344"/>
            <a:ext cx="1780539" cy="194310"/>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b="1" spc="10" dirty="0">
                <a:solidFill>
                  <a:schemeClr val="dk1"/>
                </a:solidFill>
                <a:latin typeface="微软雅黑" panose="020B0503020204020204" charset="-122"/>
                <a:ea typeface="微软雅黑" panose="020B0503020204020204" charset="-122"/>
                <a:cs typeface="微软雅黑" panose="020B0503020204020204" charset="-122"/>
              </a:rPr>
              <a:t>4.</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3</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0" dirty="0">
                <a:solidFill>
                  <a:schemeClr val="dk1"/>
                </a:solidFill>
                <a:latin typeface="微软雅黑" panose="020B0503020204020204" charset="-122"/>
                <a:ea typeface="微软雅黑" panose="020B0503020204020204" charset="-122"/>
                <a:cs typeface="微软雅黑" panose="020B0503020204020204" charset="-122"/>
              </a:rPr>
              <a:t>1</a:t>
            </a:r>
            <a:r>
              <a:rPr sz="1200" spc="0" dirty="0">
                <a:solidFill>
                  <a:schemeClr val="dk1"/>
                </a:solidFill>
                <a:latin typeface="微软雅黑" panose="020B0503020204020204" charset="-122"/>
                <a:ea typeface="微软雅黑" panose="020B0503020204020204" charset="-122"/>
                <a:cs typeface="微软雅黑" panose="020B0503020204020204" charset="-122"/>
              </a:rPr>
              <a:t>     电容测厚传感器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8" name="picture 282"/>
          <p:cNvPicPr>
            <a:picLocks noChangeAspect="1"/>
          </p:cNvPicPr>
          <p:nvPr/>
        </p:nvPicPr>
        <p:blipFill>
          <a:blip r:embed="rId9"/>
          <a:stretch>
            <a:fillRect/>
          </a:stretch>
        </p:blipFill>
        <p:spPr>
          <a:xfrm>
            <a:off x="3228952" y="1998834"/>
            <a:ext cx="2700070" cy="27114"/>
          </a:xfrm>
          <a:prstGeom prst="rect">
            <a:avLst/>
          </a:prstGeom>
        </p:spPr>
      </p:pic>
      <p:pic>
        <p:nvPicPr>
          <p:cNvPr id="9" name="picture 274"/>
          <p:cNvPicPr>
            <a:picLocks noChangeAspect="1"/>
          </p:cNvPicPr>
          <p:nvPr/>
        </p:nvPicPr>
        <p:blipFill>
          <a:blip r:embed="rId10"/>
          <a:stretch>
            <a:fillRect/>
          </a:stretch>
        </p:blipFill>
        <p:spPr>
          <a:xfrm>
            <a:off x="4637519" y="4464347"/>
            <a:ext cx="2916961" cy="1859610"/>
          </a:xfrm>
          <a:prstGeom prst="rect">
            <a:avLst/>
          </a:prstGeom>
        </p:spPr>
      </p:pic>
      <p:sp>
        <p:nvSpPr>
          <p:cNvPr id="10" name="textbox 276"/>
          <p:cNvSpPr/>
          <p:nvPr>
            <p:custDataLst>
              <p:tags r:id="rId11"/>
            </p:custDataLst>
          </p:nvPr>
        </p:nvSpPr>
        <p:spPr>
          <a:xfrm>
            <a:off x="3596788" y="6301382"/>
            <a:ext cx="3717290" cy="499109"/>
          </a:xfrm>
          <a:prstGeom prst="rect">
            <a:avLst/>
          </a:prstGeom>
        </p:spPr>
        <p:txBody>
          <a:bodyPr vert="horz" wrap="square" lIns="0" tIns="0" rIns="0" bIns="0"/>
          <a:lstStyle/>
          <a:p>
            <a:pPr algn="l" rtl="0" eaLnBrk="0">
              <a:lnSpc>
                <a:spcPct val="7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620520" indent="-224790" algn="l" rtl="0" eaLnBrk="0">
              <a:lnSpc>
                <a:spcPct val="145000"/>
              </a:lnSpc>
            </a:pPr>
            <a:r>
              <a:rPr sz="700" b="1" spc="10" dirty="0">
                <a:solidFill>
                  <a:schemeClr val="dk1"/>
                </a:solidFill>
                <a:latin typeface="微软雅黑" panose="020B0503020204020204" charset="-122"/>
                <a:ea typeface="微软雅黑" panose="020B0503020204020204" charset="-122"/>
                <a:cs typeface="微软雅黑" panose="020B0503020204020204" charset="-122"/>
              </a:rPr>
              <a:t>1</a:t>
            </a:r>
            <a:r>
              <a:rPr sz="700" spc="10" dirty="0">
                <a:solidFill>
                  <a:schemeClr val="dk1"/>
                </a:solidFill>
                <a:latin typeface="微软雅黑" panose="020B0503020204020204" charset="-122"/>
                <a:ea typeface="微软雅黑" panose="020B0503020204020204" charset="-122"/>
                <a:cs typeface="微软雅黑" panose="020B0503020204020204" charset="-122"/>
              </a:rPr>
              <a:t> </a:t>
            </a:r>
            <a:r>
              <a:rPr sz="700" b="1" spc="10" dirty="0">
                <a:solidFill>
                  <a:schemeClr val="dk1"/>
                </a:solidFill>
                <a:latin typeface="微软雅黑" panose="020B0503020204020204" charset="-122"/>
                <a:ea typeface="微软雅黑" panose="020B0503020204020204" charset="-122"/>
                <a:cs typeface="微软雅黑" panose="020B0503020204020204" charset="-122"/>
              </a:rPr>
              <a:t>—</a:t>
            </a:r>
            <a:r>
              <a:rPr sz="700" spc="10" dirty="0">
                <a:solidFill>
                  <a:schemeClr val="dk1"/>
                </a:solidFill>
                <a:latin typeface="微软雅黑" panose="020B0503020204020204" charset="-122"/>
                <a:ea typeface="微软雅黑" panose="020B0503020204020204" charset="-122"/>
                <a:cs typeface="微软雅黑" panose="020B0503020204020204" charset="-122"/>
              </a:rPr>
              <a:t>轧轮，</a:t>
            </a:r>
            <a:r>
              <a:rPr sz="700" b="1" spc="10" dirty="0">
                <a:solidFill>
                  <a:schemeClr val="dk1"/>
                </a:solidFill>
                <a:latin typeface="微软雅黑" panose="020B0503020204020204" charset="-122"/>
                <a:ea typeface="微软雅黑" panose="020B0503020204020204" charset="-122"/>
                <a:cs typeface="微软雅黑" panose="020B0503020204020204" charset="-122"/>
              </a:rPr>
              <a:t>2—</a:t>
            </a:r>
            <a:r>
              <a:rPr sz="700" spc="10" dirty="0">
                <a:solidFill>
                  <a:schemeClr val="dk1"/>
                </a:solidFill>
                <a:latin typeface="微软雅黑" panose="020B0503020204020204" charset="-122"/>
                <a:ea typeface="微软雅黑" panose="020B0503020204020204" charset="-122"/>
                <a:cs typeface="微软雅黑" panose="020B0503020204020204" charset="-122"/>
              </a:rPr>
              <a:t>定极板，</a:t>
            </a:r>
            <a:r>
              <a:rPr sz="700" b="1" spc="10" dirty="0">
                <a:solidFill>
                  <a:schemeClr val="dk1"/>
                </a:solidFill>
                <a:latin typeface="微软雅黑" panose="020B0503020204020204" charset="-122"/>
                <a:ea typeface="微软雅黑" panose="020B0503020204020204" charset="-122"/>
                <a:cs typeface="微软雅黑" panose="020B0503020204020204" charset="-122"/>
              </a:rPr>
              <a:t>3</a:t>
            </a:r>
            <a:r>
              <a:rPr sz="700" spc="0" dirty="0">
                <a:solidFill>
                  <a:schemeClr val="dk1"/>
                </a:solidFill>
                <a:latin typeface="微软雅黑" panose="020B0503020204020204" charset="-122"/>
                <a:ea typeface="微软雅黑" panose="020B0503020204020204" charset="-122"/>
                <a:cs typeface="微软雅黑" panose="020B0503020204020204" charset="-122"/>
              </a:rPr>
              <a:t> </a:t>
            </a:r>
            <a:r>
              <a:rPr sz="700" b="1" spc="0" dirty="0">
                <a:solidFill>
                  <a:schemeClr val="dk1"/>
                </a:solidFill>
                <a:latin typeface="微软雅黑" panose="020B0503020204020204" charset="-122"/>
                <a:ea typeface="微软雅黑" panose="020B0503020204020204" charset="-122"/>
                <a:cs typeface="微软雅黑" panose="020B0503020204020204" charset="-122"/>
              </a:rPr>
              <a:t>—</a:t>
            </a:r>
            <a:r>
              <a:rPr sz="700" spc="0" dirty="0">
                <a:solidFill>
                  <a:schemeClr val="dk1"/>
                </a:solidFill>
                <a:latin typeface="微软雅黑" panose="020B0503020204020204" charset="-122"/>
                <a:ea typeface="微软雅黑" panose="020B0503020204020204" charset="-122"/>
                <a:cs typeface="微软雅黑" panose="020B0503020204020204" charset="-122"/>
              </a:rPr>
              <a:t>被测金属带材，</a:t>
            </a:r>
            <a:r>
              <a:rPr sz="700" b="1" spc="0" dirty="0">
                <a:solidFill>
                  <a:schemeClr val="dk1"/>
                </a:solidFill>
                <a:latin typeface="微软雅黑" panose="020B0503020204020204" charset="-122"/>
                <a:ea typeface="微软雅黑" panose="020B0503020204020204" charset="-122"/>
                <a:cs typeface="微软雅黑" panose="020B0503020204020204" charset="-122"/>
              </a:rPr>
              <a:t>4—</a:t>
            </a:r>
            <a:r>
              <a:rPr sz="700" spc="0" dirty="0" err="1">
                <a:solidFill>
                  <a:schemeClr val="dk1"/>
                </a:solidFill>
                <a:latin typeface="微软雅黑" panose="020B0503020204020204" charset="-122"/>
                <a:ea typeface="微软雅黑" panose="020B0503020204020204" charset="-122"/>
                <a:cs typeface="微软雅黑" panose="020B0503020204020204" charset="-122"/>
              </a:rPr>
              <a:t>导向轮</a:t>
            </a:r>
            <a:r>
              <a:rPr sz="800" spc="40" dirty="0" err="1">
                <a:solidFill>
                  <a:schemeClr val="dk1"/>
                </a:solidFill>
                <a:latin typeface="微软雅黑" panose="020B0503020204020204" charset="-122"/>
                <a:ea typeface="微软雅黑" panose="020B0503020204020204" charset="-122"/>
                <a:cs typeface="微软雅黑" panose="020B0503020204020204" charset="-122"/>
              </a:rPr>
              <a:t>图</a:t>
            </a:r>
            <a:r>
              <a:rPr sz="800" spc="40" dirty="0">
                <a:solidFill>
                  <a:schemeClr val="dk1"/>
                </a:solidFill>
                <a:latin typeface="微软雅黑" panose="020B0503020204020204" charset="-122"/>
                <a:ea typeface="微软雅黑" panose="020B0503020204020204" charset="-122"/>
                <a:cs typeface="微软雅黑" panose="020B0503020204020204" charset="-122"/>
              </a:rPr>
              <a:t> </a:t>
            </a:r>
            <a:r>
              <a:rPr sz="800" b="1" spc="40" dirty="0">
                <a:solidFill>
                  <a:schemeClr val="dk1"/>
                </a:solidFill>
                <a:latin typeface="微软雅黑" panose="020B0503020204020204" charset="-122"/>
                <a:ea typeface="微软雅黑" panose="020B0503020204020204" charset="-122"/>
                <a:cs typeface="微软雅黑" panose="020B0503020204020204" charset="-122"/>
              </a:rPr>
              <a:t>4</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13</a:t>
            </a:r>
            <a:r>
              <a:rPr sz="800" spc="40" dirty="0">
                <a:solidFill>
                  <a:schemeClr val="dk1"/>
                </a:solidFill>
                <a:latin typeface="微软雅黑" panose="020B0503020204020204" charset="-122"/>
                <a:ea typeface="微软雅黑" panose="020B0503020204020204" charset="-122"/>
                <a:cs typeface="微软雅黑" panose="020B0503020204020204" charset="-122"/>
              </a:rPr>
              <a:t>    电容测厚传感器的工作</a:t>
            </a:r>
            <a:r>
              <a:rPr sz="800" spc="10" dirty="0">
                <a:solidFill>
                  <a:schemeClr val="dk1"/>
                </a:solidFill>
                <a:latin typeface="微软雅黑" panose="020B0503020204020204" charset="-122"/>
                <a:ea typeface="微软雅黑" panose="020B0503020204020204" charset="-122"/>
                <a:cs typeface="微软雅黑" panose="020B0503020204020204" charset="-122"/>
              </a:rPr>
              <a:t>原</a:t>
            </a:r>
            <a:r>
              <a:rPr sz="800" spc="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2000"/>
              </a:lnSpc>
              <a:spcBef>
                <a:spcPts val="140"/>
              </a:spcBef>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1" name="图片 10"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0" name="图片 9"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85"/>
          <p:cNvSpPr/>
          <p:nvPr/>
        </p:nvSpPr>
        <p:spPr>
          <a:xfrm>
            <a:off x="3000860" y="78514"/>
            <a:ext cx="5204459" cy="1079500"/>
          </a:xfrm>
          <a:prstGeom prst="rect">
            <a:avLst/>
          </a:prstGeom>
        </p:spPr>
        <p:txBody>
          <a:bodyPr vert="horz" wrap="square" lIns="0" tIns="0" rIns="0" bIns="0"/>
          <a:lstStyle/>
          <a:p>
            <a:pPr algn="l" rtl="0" eaLnBrk="0">
              <a:lnSpc>
                <a:spcPct val="80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79400" algn="l" rtl="0" eaLnBrk="0">
              <a:lnSpc>
                <a:spcPct val="93000"/>
              </a:lnSpc>
            </a:pPr>
            <a:r>
              <a:rPr sz="1000" spc="50" dirty="0">
                <a:solidFill>
                  <a:srgbClr val="000000"/>
                </a:solidFill>
                <a:latin typeface="微软雅黑" panose="020B0503020204020204" charset="-122"/>
                <a:ea typeface="微软雅黑" panose="020B0503020204020204" charset="-122"/>
                <a:cs typeface="微软雅黑" panose="020B0503020204020204" charset="-122"/>
              </a:rPr>
              <a:t>差动式电容测厚传感器的测量原理如图 </a:t>
            </a:r>
            <a:r>
              <a:rPr sz="1000" b="1" spc="50" dirty="0">
                <a:solidFill>
                  <a:srgbClr val="000000"/>
                </a:solidFill>
                <a:latin typeface="微软雅黑" panose="020B0503020204020204" charset="-122"/>
                <a:ea typeface="微软雅黑" panose="020B0503020204020204" charset="-122"/>
                <a:cs typeface="微软雅黑" panose="020B0503020204020204" charset="-122"/>
              </a:rPr>
              <a:t>4</a:t>
            </a:r>
            <a:r>
              <a:rPr sz="1000" spc="50" dirty="0">
                <a:solidFill>
                  <a:srgbClr val="000000"/>
                </a:solidFill>
                <a:latin typeface="微软雅黑" panose="020B0503020204020204" charset="-122"/>
                <a:ea typeface="微软雅黑" panose="020B0503020204020204" charset="-122"/>
                <a:cs typeface="微软雅黑" panose="020B0503020204020204" charset="-122"/>
              </a:rPr>
              <a:t>－</a:t>
            </a:r>
            <a:r>
              <a:rPr sz="1000" b="1" spc="50" dirty="0">
                <a:solidFill>
                  <a:srgbClr val="000000"/>
                </a:solidFill>
                <a:latin typeface="微软雅黑" panose="020B0503020204020204" charset="-122"/>
                <a:ea typeface="微软雅黑" panose="020B0503020204020204" charset="-122"/>
                <a:cs typeface="微软雅黑" panose="020B0503020204020204" charset="-122"/>
              </a:rPr>
              <a:t>14</a:t>
            </a:r>
            <a:r>
              <a:rPr sz="1000" spc="50" dirty="0">
                <a:solidFill>
                  <a:srgbClr val="000000"/>
                </a:solidFill>
                <a:latin typeface="微软雅黑" panose="020B0503020204020204" charset="-122"/>
                <a:ea typeface="微软雅黑" panose="020B0503020204020204" charset="-122"/>
                <a:cs typeface="微软雅黑" panose="020B0503020204020204" charset="-122"/>
              </a:rPr>
              <a:t> 所示。 音频信号发生器产生的音频</a:t>
            </a:r>
            <a:r>
              <a:rPr sz="1000" spc="10" dirty="0">
                <a:solidFill>
                  <a:srgbClr val="000000"/>
                </a:solidFill>
                <a:latin typeface="微软雅黑" panose="020B0503020204020204" charset="-122"/>
                <a:ea typeface="微软雅黑" panose="020B0503020204020204" charset="-122"/>
                <a:cs typeface="微软雅黑" panose="020B0503020204020204" charset="-122"/>
              </a:rPr>
              <a:t>信</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1270" algn="l" rtl="0" eaLnBrk="0">
              <a:lnSpc>
                <a:spcPct val="148000"/>
              </a:lnSpc>
              <a:spcBef>
                <a:spcPts val="8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号，接入变压器 </a:t>
            </a:r>
            <a:r>
              <a:rPr sz="1000" b="1" spc="0" dirty="0">
                <a:solidFill>
                  <a:srgbClr val="000000"/>
                </a:solidFill>
                <a:latin typeface="微软雅黑" panose="020B0503020204020204" charset="-122"/>
                <a:ea typeface="微软雅黑" panose="020B0503020204020204" charset="-122"/>
                <a:cs typeface="微软雅黑" panose="020B0503020204020204" charset="-122"/>
              </a:rPr>
              <a:t>T</a:t>
            </a:r>
            <a:r>
              <a:rPr sz="1000" spc="30" dirty="0">
                <a:solidFill>
                  <a:srgbClr val="000000"/>
                </a:solidFill>
                <a:latin typeface="微软雅黑" panose="020B0503020204020204" charset="-122"/>
                <a:ea typeface="微软雅黑" panose="020B0503020204020204" charset="-122"/>
                <a:cs typeface="微软雅黑" panose="020B0503020204020204" charset="-122"/>
              </a:rPr>
              <a:t> 的原边线圈，变压器副边的两个线圈作为测量电桥的两臂，电桥的</a:t>
            </a:r>
            <a:r>
              <a:rPr sz="1000" spc="0" dirty="0">
                <a:solidFill>
                  <a:srgbClr val="000000"/>
                </a:solidFill>
                <a:latin typeface="微软雅黑" panose="020B0503020204020204" charset="-122"/>
                <a:ea typeface="微软雅黑" panose="020B0503020204020204" charset="-122"/>
                <a:cs typeface="微软雅黑" panose="020B0503020204020204" charset="-122"/>
              </a:rPr>
              <a:t>另 </a:t>
            </a:r>
            <a:r>
              <a:rPr sz="1000" spc="10" dirty="0">
                <a:solidFill>
                  <a:srgbClr val="000000"/>
                </a:solidFill>
                <a:latin typeface="微软雅黑" panose="020B0503020204020204" charset="-122"/>
                <a:ea typeface="微软雅黑" panose="020B0503020204020204" charset="-122"/>
                <a:cs typeface="微软雅黑" panose="020B0503020204020204" charset="-122"/>
              </a:rPr>
              <a:t>外两桥臂由标准电容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0</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和带材与极</a:t>
            </a:r>
            <a:r>
              <a:rPr sz="1000" spc="0" dirty="0">
                <a:solidFill>
                  <a:srgbClr val="000000"/>
                </a:solidFill>
                <a:latin typeface="微软雅黑" panose="020B0503020204020204" charset="-122"/>
                <a:ea typeface="微软雅黑" panose="020B0503020204020204" charset="-122"/>
                <a:cs typeface="微软雅黑" panose="020B0503020204020204" charset="-122"/>
              </a:rPr>
              <a:t>板形成的被测电容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x</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x</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组成。 电桥的输出 </a:t>
            </a:r>
            <a:r>
              <a:rPr sz="1000" spc="40" dirty="0">
                <a:solidFill>
                  <a:srgbClr val="000000"/>
                </a:solidFill>
                <a:latin typeface="微软雅黑" panose="020B0503020204020204" charset="-122"/>
                <a:ea typeface="微软雅黑" panose="020B0503020204020204" charset="-122"/>
                <a:cs typeface="微软雅黑" panose="020B0503020204020204" charset="-122"/>
              </a:rPr>
              <a:t>信号经音频放大器放大 、整流器整流为直流，再经差动放大器放大后，即可由电表</a:t>
            </a:r>
            <a:r>
              <a:rPr sz="1000" spc="0" dirty="0">
                <a:solidFill>
                  <a:srgbClr val="000000"/>
                </a:solidFill>
                <a:latin typeface="微软雅黑" panose="020B0503020204020204" charset="-122"/>
                <a:ea typeface="微软雅黑" panose="020B0503020204020204" charset="-122"/>
                <a:cs typeface="微软雅黑" panose="020B0503020204020204" charset="-122"/>
              </a:rPr>
              <a:t>指示 </a:t>
            </a:r>
            <a:r>
              <a:rPr sz="1000" spc="20" dirty="0">
                <a:solidFill>
                  <a:srgbClr val="000000"/>
                </a:solidFill>
                <a:latin typeface="微软雅黑" panose="020B0503020204020204" charset="-122"/>
                <a:ea typeface="微软雅黑" panose="020B0503020204020204" charset="-122"/>
                <a:cs typeface="微软雅黑" panose="020B0503020204020204" charset="-122"/>
              </a:rPr>
              <a:t>出带材厚度的变化。</a:t>
            </a:r>
            <a:endParaRPr lang="en-US" altLang="en-US" sz="1000" spc="2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286"/>
          <p:cNvPicPr>
            <a:picLocks noChangeAspect="1"/>
          </p:cNvPicPr>
          <p:nvPr/>
        </p:nvPicPr>
        <p:blipFill>
          <a:blip r:embed="rId5"/>
          <a:stretch>
            <a:fillRect/>
          </a:stretch>
        </p:blipFill>
        <p:spPr>
          <a:xfrm>
            <a:off x="3654763" y="1274217"/>
            <a:ext cx="3894213" cy="1258227"/>
          </a:xfrm>
          <a:prstGeom prst="rect">
            <a:avLst/>
          </a:prstGeom>
        </p:spPr>
      </p:pic>
      <p:pic>
        <p:nvPicPr>
          <p:cNvPr id="4" name="picture 287"/>
          <p:cNvPicPr>
            <a:picLocks noChangeAspect="1"/>
          </p:cNvPicPr>
          <p:nvPr/>
        </p:nvPicPr>
        <p:blipFill>
          <a:blip r:embed="rId6"/>
          <a:stretch>
            <a:fillRect/>
          </a:stretch>
        </p:blipFill>
        <p:spPr>
          <a:xfrm>
            <a:off x="4295580" y="4051935"/>
            <a:ext cx="2612567" cy="1770875"/>
          </a:xfrm>
          <a:prstGeom prst="rect">
            <a:avLst/>
          </a:prstGeom>
        </p:spPr>
      </p:pic>
      <p:sp>
        <p:nvSpPr>
          <p:cNvPr id="5" name="textbox 289"/>
          <p:cNvSpPr/>
          <p:nvPr>
            <p:custDataLst>
              <p:tags r:id="rId7"/>
            </p:custDataLst>
          </p:nvPr>
        </p:nvSpPr>
        <p:spPr>
          <a:xfrm>
            <a:off x="3014054" y="3525383"/>
            <a:ext cx="5191125" cy="396875"/>
          </a:xfrm>
          <a:prstGeom prst="rect">
            <a:avLst/>
          </a:prstGeom>
        </p:spPr>
        <p:txBody>
          <a:bodyPr vert="horz" wrap="square" lIns="0" tIns="0" rIns="0" bIns="0"/>
          <a:lstStyle/>
          <a:p>
            <a:pPr algn="l" rtl="0" eaLnBrk="0">
              <a:lnSpc>
                <a:spcPct val="7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53365" algn="l" rtl="0" eaLnBrk="0">
              <a:lnSpc>
                <a:spcPct val="122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差动电容式压力传感器的结构如图 </a:t>
            </a:r>
            <a:r>
              <a:rPr sz="1000" b="1" spc="20" dirty="0">
                <a:solidFill>
                  <a:schemeClr val="dk1"/>
                </a:solidFill>
                <a:latin typeface="微软雅黑" panose="020B0503020204020204" charset="-122"/>
                <a:ea typeface="微软雅黑" panose="020B0503020204020204" charset="-122"/>
                <a:cs typeface="微软雅黑" panose="020B0503020204020204" charset="-122"/>
              </a:rPr>
              <a:t>4</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15</a:t>
            </a:r>
            <a:r>
              <a:rPr sz="1000" spc="20" dirty="0">
                <a:solidFill>
                  <a:schemeClr val="dk1"/>
                </a:solidFill>
                <a:latin typeface="微软雅黑" panose="020B0503020204020204" charset="-122"/>
                <a:ea typeface="微软雅黑" panose="020B0503020204020204" charset="-122"/>
                <a:cs typeface="微软雅黑" panose="020B0503020204020204" charset="-122"/>
              </a:rPr>
              <a:t> 所示。 该图所</a:t>
            </a:r>
            <a:r>
              <a:rPr sz="1000" spc="10" dirty="0">
                <a:solidFill>
                  <a:schemeClr val="dk1"/>
                </a:solidFill>
                <a:latin typeface="微软雅黑" panose="020B0503020204020204" charset="-122"/>
                <a:ea typeface="微软雅黑" panose="020B0503020204020204" charset="-122"/>
                <a:cs typeface="微软雅黑" panose="020B0503020204020204" charset="-122"/>
              </a:rPr>
              <a:t>示</a:t>
            </a:r>
            <a:r>
              <a:rPr sz="1000" spc="0" dirty="0">
                <a:solidFill>
                  <a:schemeClr val="dk1"/>
                </a:solidFill>
                <a:latin typeface="微软雅黑" panose="020B0503020204020204" charset="-122"/>
                <a:ea typeface="微软雅黑" panose="020B0503020204020204" charset="-122"/>
                <a:cs typeface="微软雅黑" panose="020B0503020204020204" charset="-122"/>
              </a:rPr>
              <a:t>的膜片为可动电极，两个在 </a:t>
            </a:r>
            <a:r>
              <a:rPr sz="1000" spc="20" dirty="0">
                <a:solidFill>
                  <a:schemeClr val="dk1"/>
                </a:solidFill>
                <a:latin typeface="微软雅黑" panose="020B0503020204020204" charset="-122"/>
                <a:ea typeface="微软雅黑" panose="020B0503020204020204" charset="-122"/>
                <a:cs typeface="微软雅黑" panose="020B0503020204020204" charset="-122"/>
              </a:rPr>
              <a:t>凹形玻璃上的金属镀层为固定电极，两者一起构成差动电容</a:t>
            </a:r>
            <a:r>
              <a:rPr sz="1000" spc="10" dirty="0">
                <a:solidFill>
                  <a:schemeClr val="dk1"/>
                </a:solidFill>
                <a:latin typeface="微软雅黑" panose="020B0503020204020204" charset="-122"/>
                <a:ea typeface="微软雅黑" panose="020B0503020204020204" charset="-122"/>
                <a:cs typeface="微软雅黑" panose="020B0503020204020204" charset="-122"/>
              </a:rPr>
              <a:t>器</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291"/>
          <p:cNvSpPr/>
          <p:nvPr>
            <p:custDataLst>
              <p:tags r:id="rId8"/>
            </p:custDataLst>
          </p:nvPr>
        </p:nvSpPr>
        <p:spPr>
          <a:xfrm>
            <a:off x="4550642" y="2576325"/>
            <a:ext cx="2113914"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50" dirty="0">
                <a:solidFill>
                  <a:schemeClr val="dk1"/>
                </a:solidFill>
                <a:latin typeface="微软雅黑" panose="020B0503020204020204" charset="-122"/>
                <a:ea typeface="微软雅黑" panose="020B0503020204020204" charset="-122"/>
                <a:cs typeface="微软雅黑" panose="020B0503020204020204" charset="-122"/>
              </a:rPr>
              <a:t>图 </a:t>
            </a:r>
            <a:r>
              <a:rPr sz="800" b="1" spc="50" dirty="0">
                <a:solidFill>
                  <a:schemeClr val="dk1"/>
                </a:solidFill>
                <a:latin typeface="微软雅黑" panose="020B0503020204020204" charset="-122"/>
                <a:ea typeface="微软雅黑" panose="020B0503020204020204" charset="-122"/>
                <a:cs typeface="微软雅黑" panose="020B0503020204020204" charset="-122"/>
              </a:rPr>
              <a:t>4</a:t>
            </a:r>
            <a:r>
              <a:rPr sz="800" spc="50" dirty="0">
                <a:solidFill>
                  <a:schemeClr val="dk1"/>
                </a:solidFill>
                <a:latin typeface="微软雅黑" panose="020B0503020204020204" charset="-122"/>
                <a:ea typeface="微软雅黑" panose="020B0503020204020204" charset="-122"/>
                <a:cs typeface="微软雅黑" panose="020B0503020204020204" charset="-122"/>
              </a:rPr>
              <a:t>－</a:t>
            </a:r>
            <a:r>
              <a:rPr sz="800" b="1" spc="50" dirty="0">
                <a:solidFill>
                  <a:schemeClr val="dk1"/>
                </a:solidFill>
                <a:latin typeface="微软雅黑" panose="020B0503020204020204" charset="-122"/>
                <a:ea typeface="微软雅黑" panose="020B0503020204020204" charset="-122"/>
                <a:cs typeface="微软雅黑" panose="020B0503020204020204" charset="-122"/>
              </a:rPr>
              <a:t>14</a:t>
            </a:r>
            <a:r>
              <a:rPr sz="800" spc="50" dirty="0">
                <a:solidFill>
                  <a:schemeClr val="dk1"/>
                </a:solidFill>
                <a:latin typeface="微软雅黑" panose="020B0503020204020204" charset="-122"/>
                <a:ea typeface="微软雅黑" panose="020B0503020204020204" charset="-122"/>
                <a:cs typeface="微软雅黑" panose="020B0503020204020204" charset="-122"/>
              </a:rPr>
              <a:t>    差动式电容测厚传感器</a:t>
            </a:r>
            <a:r>
              <a:rPr sz="800" spc="20" dirty="0">
                <a:solidFill>
                  <a:schemeClr val="dk1"/>
                </a:solidFill>
                <a:latin typeface="微软雅黑" panose="020B0503020204020204" charset="-122"/>
                <a:ea typeface="微软雅黑" panose="020B0503020204020204" charset="-122"/>
                <a:cs typeface="微软雅黑" panose="020B0503020204020204" charset="-122"/>
              </a:rPr>
              <a:t>测</a:t>
            </a:r>
            <a:r>
              <a:rPr sz="800" spc="0" dirty="0">
                <a:solidFill>
                  <a:schemeClr val="dk1"/>
                </a:solidFill>
                <a:latin typeface="微软雅黑" panose="020B0503020204020204" charset="-122"/>
                <a:ea typeface="微软雅黑" panose="020B0503020204020204" charset="-122"/>
                <a:cs typeface="微软雅黑" panose="020B0503020204020204" charset="-122"/>
              </a:rPr>
              <a:t>量原理</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292"/>
          <p:cNvSpPr/>
          <p:nvPr>
            <p:custDataLst>
              <p:tags r:id="rId9"/>
            </p:custDataLst>
          </p:nvPr>
        </p:nvSpPr>
        <p:spPr>
          <a:xfrm>
            <a:off x="3001515" y="3131981"/>
            <a:ext cx="1944370" cy="193039"/>
          </a:xfrm>
          <a:prstGeom prst="rect">
            <a:avLst/>
          </a:prstGeom>
        </p:spPr>
        <p:txBody>
          <a:bodyPr vert="horz" wrap="square" lIns="0" tIns="0" rIns="0" bIns="0"/>
          <a:lstStyle/>
          <a:p>
            <a:pPr algn="l" rtl="0" eaLnBrk="0">
              <a:lnSpc>
                <a:spcPct val="79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b="1" spc="30" dirty="0">
                <a:solidFill>
                  <a:schemeClr val="dk1"/>
                </a:solidFill>
                <a:latin typeface="微软雅黑" panose="020B0503020204020204" charset="-122"/>
                <a:ea typeface="微软雅黑" panose="020B0503020204020204" charset="-122"/>
                <a:cs typeface="微软雅黑" panose="020B0503020204020204" charset="-122"/>
              </a:rPr>
              <a:t>4.</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b="1" spc="30" dirty="0">
                <a:solidFill>
                  <a:schemeClr val="dk1"/>
                </a:solidFill>
                <a:latin typeface="微软雅黑" panose="020B0503020204020204" charset="-122"/>
                <a:ea typeface="微软雅黑" panose="020B0503020204020204" charset="-122"/>
                <a:cs typeface="微软雅黑" panose="020B0503020204020204" charset="-122"/>
              </a:rPr>
              <a:t>3</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b="1" spc="30" dirty="0">
                <a:solidFill>
                  <a:schemeClr val="dk1"/>
                </a:solidFill>
                <a:latin typeface="微软雅黑" panose="020B0503020204020204" charset="-122"/>
                <a:ea typeface="微软雅黑" panose="020B0503020204020204" charset="-122"/>
                <a:cs typeface="微软雅黑" panose="020B0503020204020204" charset="-122"/>
              </a:rPr>
              <a:t>2</a:t>
            </a:r>
            <a:r>
              <a:rPr sz="1200" spc="30" dirty="0">
                <a:solidFill>
                  <a:schemeClr val="dk1"/>
                </a:solidFill>
                <a:latin typeface="微软雅黑" panose="020B0503020204020204" charset="-122"/>
                <a:ea typeface="微软雅黑" panose="020B0503020204020204" charset="-122"/>
                <a:cs typeface="微软雅黑" panose="020B0503020204020204" charset="-122"/>
              </a:rPr>
              <a:t>    电容式压</a:t>
            </a:r>
            <a:r>
              <a:rPr sz="1200" spc="20" dirty="0">
                <a:solidFill>
                  <a:schemeClr val="dk1"/>
                </a:solidFill>
                <a:latin typeface="微软雅黑" panose="020B0503020204020204" charset="-122"/>
                <a:ea typeface="微软雅黑" panose="020B0503020204020204" charset="-122"/>
                <a:cs typeface="微软雅黑" panose="020B0503020204020204" charset="-122"/>
              </a:rPr>
              <a:t>力</a:t>
            </a:r>
            <a:r>
              <a:rPr sz="1200" spc="0" dirty="0">
                <a:solidFill>
                  <a:schemeClr val="dk1"/>
                </a:solidFill>
                <a:latin typeface="微软雅黑" panose="020B0503020204020204" charset="-122"/>
                <a:ea typeface="微软雅黑" panose="020B0503020204020204" charset="-122"/>
                <a:cs typeface="微软雅黑" panose="020B0503020204020204" charset="-122"/>
              </a:rPr>
              <a:t>传感器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8" name="picture 294"/>
          <p:cNvPicPr>
            <a:picLocks noChangeAspect="1"/>
          </p:cNvPicPr>
          <p:nvPr/>
        </p:nvPicPr>
        <p:blipFill>
          <a:blip r:embed="rId10"/>
          <a:stretch>
            <a:fillRect/>
          </a:stretch>
        </p:blipFill>
        <p:spPr>
          <a:xfrm>
            <a:off x="3010238" y="3333471"/>
            <a:ext cx="2700070" cy="27114"/>
          </a:xfrm>
          <a:prstGeom prst="rect">
            <a:avLst/>
          </a:prstGeom>
        </p:spPr>
      </p:pic>
      <p:sp>
        <p:nvSpPr>
          <p:cNvPr id="9" name="textbox 284"/>
          <p:cNvSpPr/>
          <p:nvPr>
            <p:custDataLst>
              <p:tags r:id="rId11"/>
            </p:custDataLst>
          </p:nvPr>
        </p:nvSpPr>
        <p:spPr>
          <a:xfrm>
            <a:off x="2886496" y="5889695"/>
            <a:ext cx="5203825" cy="142811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6764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4</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15</a:t>
            </a:r>
            <a:r>
              <a:rPr sz="800" spc="40" dirty="0">
                <a:solidFill>
                  <a:schemeClr val="dk1"/>
                </a:solidFill>
                <a:latin typeface="微软雅黑" panose="020B0503020204020204" charset="-122"/>
                <a:ea typeface="微软雅黑" panose="020B0503020204020204" charset="-122"/>
                <a:cs typeface="微软雅黑" panose="020B0503020204020204" charset="-122"/>
              </a:rPr>
              <a:t>    差动电容式压力传感器</a:t>
            </a:r>
            <a:r>
              <a:rPr sz="800" spc="10" dirty="0">
                <a:solidFill>
                  <a:schemeClr val="dk1"/>
                </a:solidFill>
                <a:latin typeface="微软雅黑" panose="020B0503020204020204" charset="-122"/>
                <a:ea typeface="微软雅黑" panose="020B0503020204020204" charset="-122"/>
                <a:cs typeface="微软雅黑" panose="020B0503020204020204" charset="-122"/>
              </a:rPr>
              <a:t>结</a:t>
            </a:r>
            <a:r>
              <a:rPr sz="800" spc="0" dirty="0">
                <a:solidFill>
                  <a:schemeClr val="dk1"/>
                </a:solidFill>
                <a:latin typeface="微软雅黑" panose="020B0503020204020204" charset="-122"/>
                <a:ea typeface="微软雅黑" panose="020B0503020204020204" charset="-122"/>
                <a:cs typeface="微软雅黑" panose="020B0503020204020204" charset="-122"/>
              </a:rPr>
              <a:t>构</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5590" algn="l" rtl="0" eaLnBrk="0">
              <a:lnSpc>
                <a:spcPct val="147000"/>
              </a:lnSpc>
              <a:spcBef>
                <a:spcPts val="230"/>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当被测压力或压力差作用于膜片并使其产生位移时，构成差动电容器的两个电</a:t>
            </a:r>
            <a:r>
              <a:rPr sz="1000" spc="20" dirty="0">
                <a:solidFill>
                  <a:schemeClr val="dk1"/>
                </a:solidFill>
                <a:latin typeface="微软雅黑" panose="020B0503020204020204" charset="-122"/>
                <a:ea typeface="微软雅黑" panose="020B0503020204020204" charset="-122"/>
                <a:cs typeface="微软雅黑" panose="020B0503020204020204" charset="-122"/>
              </a:rPr>
              <a:t>容</a:t>
            </a:r>
            <a:r>
              <a:rPr sz="1000" spc="0" dirty="0">
                <a:solidFill>
                  <a:schemeClr val="dk1"/>
                </a:solidFill>
                <a:latin typeface="微软雅黑" panose="020B0503020204020204" charset="-122"/>
                <a:ea typeface="微软雅黑" panose="020B0503020204020204" charset="-122"/>
                <a:cs typeface="微软雅黑" panose="020B0503020204020204" charset="-122"/>
              </a:rPr>
              <a:t>器 </a:t>
            </a:r>
            <a:r>
              <a:rPr sz="1000" spc="40" dirty="0">
                <a:solidFill>
                  <a:schemeClr val="dk1"/>
                </a:solidFill>
                <a:latin typeface="微软雅黑" panose="020B0503020204020204" charset="-122"/>
                <a:ea typeface="微软雅黑" panose="020B0503020204020204" charset="-122"/>
                <a:cs typeface="微软雅黑" panose="020B0503020204020204" charset="-122"/>
              </a:rPr>
              <a:t>的电容量，一个增大，一个减小。 该电容量的变化经测量电路可转换成</a:t>
            </a:r>
            <a:r>
              <a:rPr sz="1000" spc="30" dirty="0">
                <a:solidFill>
                  <a:schemeClr val="dk1"/>
                </a:solidFill>
                <a:latin typeface="微软雅黑" panose="020B0503020204020204" charset="-122"/>
                <a:ea typeface="微软雅黑" panose="020B0503020204020204" charset="-122"/>
                <a:cs typeface="微软雅黑" panose="020B0503020204020204" charset="-122"/>
              </a:rPr>
              <a:t>与</a:t>
            </a:r>
            <a:r>
              <a:rPr sz="1000" spc="0" dirty="0">
                <a:solidFill>
                  <a:schemeClr val="dk1"/>
                </a:solidFill>
                <a:latin typeface="微软雅黑" panose="020B0503020204020204" charset="-122"/>
                <a:ea typeface="微软雅黑" panose="020B0503020204020204" charset="-122"/>
                <a:cs typeface="微软雅黑" panose="020B0503020204020204" charset="-122"/>
              </a:rPr>
              <a:t>压力或压力差 </a:t>
            </a:r>
            <a:r>
              <a:rPr sz="1000" spc="30" dirty="0">
                <a:solidFill>
                  <a:schemeClr val="dk1"/>
                </a:solidFill>
                <a:latin typeface="微软雅黑" panose="020B0503020204020204" charset="-122"/>
                <a:ea typeface="微软雅黑" panose="020B0503020204020204" charset="-122"/>
                <a:cs typeface="微软雅黑" panose="020B0503020204020204" charset="-122"/>
              </a:rPr>
              <a:t>相对应的电流或电压的变化</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文本框 2"/>
          <p:cNvSpPr txBox="1"/>
          <p:nvPr/>
        </p:nvSpPr>
        <p:spPr>
          <a:xfrm>
            <a:off x="2685691" y="243370"/>
            <a:ext cx="6096000" cy="345440"/>
          </a:xfrm>
          <a:prstGeom prst="rect">
            <a:avLst/>
          </a:prstGeom>
          <a:noFill/>
        </p:spPr>
        <p:txBody>
          <a:bodyPr wrap="square">
            <a:spAutoFit/>
          </a:bodyPr>
          <a:lstStyle/>
          <a:p>
            <a:pPr marL="12700" algn="l" rtl="0" eaLnBrk="0">
              <a:lnSpc>
                <a:spcPct val="92000"/>
              </a:lnSpc>
              <a:spcBef>
                <a:spcPts val="5"/>
              </a:spcBef>
            </a:pP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    电容式加速度传</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感</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器</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288"/>
          <p:cNvSpPr/>
          <p:nvPr>
            <p:custDataLst>
              <p:tags r:id="rId5"/>
            </p:custDataLst>
          </p:nvPr>
        </p:nvSpPr>
        <p:spPr>
          <a:xfrm>
            <a:off x="2733042" y="880659"/>
            <a:ext cx="5191759" cy="389890"/>
          </a:xfrm>
          <a:prstGeom prst="rect">
            <a:avLst/>
          </a:prstGeom>
        </p:spPr>
        <p:txBody>
          <a:bodyPr vert="horz" wrap="square" lIns="0" tIns="0" rIns="0" bIns="0"/>
          <a:lstStyle/>
          <a:p>
            <a:pPr algn="l" rtl="0" eaLnBrk="0">
              <a:lnSpc>
                <a:spcPct val="9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52730" algn="l" rtl="0" eaLnBrk="0">
              <a:lnSpc>
                <a:spcPct val="11900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差动电容式加速度传感器的结构如图 </a:t>
            </a:r>
            <a:r>
              <a:rPr sz="1000" b="1" spc="30" dirty="0">
                <a:solidFill>
                  <a:schemeClr val="dk1"/>
                </a:solidFill>
                <a:latin typeface="微软雅黑" panose="020B0503020204020204" charset="-122"/>
                <a:ea typeface="微软雅黑" panose="020B0503020204020204" charset="-122"/>
                <a:cs typeface="微软雅黑" panose="020B0503020204020204" charset="-122"/>
              </a:rPr>
              <a:t>4</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16</a:t>
            </a:r>
            <a:r>
              <a:rPr sz="1000" spc="30" dirty="0">
                <a:solidFill>
                  <a:schemeClr val="dk1"/>
                </a:solidFill>
                <a:latin typeface="微软雅黑" panose="020B0503020204020204" charset="-122"/>
                <a:ea typeface="微软雅黑" panose="020B0503020204020204" charset="-122"/>
                <a:cs typeface="微软雅黑" panose="020B0503020204020204" charset="-122"/>
              </a:rPr>
              <a:t> 所示。 它有两个固定极板</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与</a:t>
            </a:r>
            <a:r>
              <a:rPr sz="1000" spc="0" dirty="0">
                <a:solidFill>
                  <a:schemeClr val="dk1"/>
                </a:solidFill>
                <a:latin typeface="微软雅黑" panose="020B0503020204020204" charset="-122"/>
                <a:ea typeface="微软雅黑" panose="020B0503020204020204" charset="-122"/>
                <a:cs typeface="微软雅黑" panose="020B0503020204020204" charset="-122"/>
              </a:rPr>
              <a:t>壳体绝缘</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中间有一用弹簧片支撑的质量块。 此质量块的两个端面经过磨平抛光后作为可动极板</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与</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298"/>
          <p:cNvSpPr/>
          <p:nvPr>
            <p:custDataLst>
              <p:tags r:id="rId6"/>
            </p:custDataLst>
          </p:nvPr>
        </p:nvSpPr>
        <p:spPr>
          <a:xfrm>
            <a:off x="3062535" y="3280760"/>
            <a:ext cx="5257165" cy="235712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973455" algn="l" rtl="0" eaLnBrk="0">
              <a:lnSpc>
                <a:spcPts val="885"/>
              </a:lnSpc>
            </a:pPr>
            <a:r>
              <a:rPr sz="700" b="1" spc="10" dirty="0">
                <a:solidFill>
                  <a:schemeClr val="dk1"/>
                </a:solidFill>
                <a:latin typeface="微软雅黑" panose="020B0503020204020204" charset="-122"/>
                <a:ea typeface="微软雅黑" panose="020B0503020204020204" charset="-122"/>
                <a:cs typeface="微软雅黑" panose="020B0503020204020204" charset="-122"/>
              </a:rPr>
              <a:t>1</a:t>
            </a:r>
            <a:r>
              <a:rPr sz="700" spc="10" dirty="0">
                <a:solidFill>
                  <a:schemeClr val="dk1"/>
                </a:solidFill>
                <a:latin typeface="微软雅黑" panose="020B0503020204020204" charset="-122"/>
                <a:ea typeface="微软雅黑" panose="020B0503020204020204" charset="-122"/>
                <a:cs typeface="微软雅黑" panose="020B0503020204020204" charset="-122"/>
              </a:rPr>
              <a:t>     固定电极，</a:t>
            </a:r>
            <a:r>
              <a:rPr sz="700" b="1" spc="10" dirty="0">
                <a:solidFill>
                  <a:schemeClr val="dk1"/>
                </a:solidFill>
                <a:latin typeface="微软雅黑" panose="020B0503020204020204" charset="-122"/>
                <a:ea typeface="微软雅黑" panose="020B0503020204020204" charset="-122"/>
                <a:cs typeface="微软雅黑" panose="020B0503020204020204" charset="-122"/>
              </a:rPr>
              <a:t>2</a:t>
            </a:r>
            <a:r>
              <a:rPr sz="700" spc="10" dirty="0">
                <a:solidFill>
                  <a:schemeClr val="dk1"/>
                </a:solidFill>
                <a:latin typeface="微软雅黑" panose="020B0503020204020204" charset="-122"/>
                <a:ea typeface="微软雅黑" panose="020B0503020204020204" charset="-122"/>
                <a:cs typeface="微软雅黑" panose="020B0503020204020204" charset="-122"/>
              </a:rPr>
              <a:t>    绝缘垫，</a:t>
            </a:r>
            <a:r>
              <a:rPr sz="700" b="1" spc="10" dirty="0">
                <a:solidFill>
                  <a:schemeClr val="dk1"/>
                </a:solidFill>
                <a:latin typeface="微软雅黑" panose="020B0503020204020204" charset="-122"/>
                <a:ea typeface="微软雅黑" panose="020B0503020204020204" charset="-122"/>
                <a:cs typeface="微软雅黑" panose="020B0503020204020204" charset="-122"/>
              </a:rPr>
              <a:t>3</a:t>
            </a:r>
            <a:r>
              <a:rPr sz="700" spc="10" dirty="0">
                <a:solidFill>
                  <a:schemeClr val="dk1"/>
                </a:solidFill>
                <a:latin typeface="微软雅黑" panose="020B0503020204020204" charset="-122"/>
                <a:ea typeface="微软雅黑" panose="020B0503020204020204" charset="-122"/>
                <a:cs typeface="微软雅黑" panose="020B0503020204020204" charset="-122"/>
              </a:rPr>
              <a:t>    质量块，</a:t>
            </a:r>
            <a:r>
              <a:rPr sz="700" b="1" spc="10" dirty="0">
                <a:solidFill>
                  <a:schemeClr val="dk1"/>
                </a:solidFill>
                <a:latin typeface="微软雅黑" panose="020B0503020204020204" charset="-122"/>
                <a:ea typeface="微软雅黑" panose="020B0503020204020204" charset="-122"/>
                <a:cs typeface="微软雅黑" panose="020B0503020204020204" charset="-122"/>
              </a:rPr>
              <a:t>4</a:t>
            </a:r>
            <a:r>
              <a:rPr sz="700" spc="10" dirty="0">
                <a:solidFill>
                  <a:schemeClr val="dk1"/>
                </a:solidFill>
                <a:latin typeface="微软雅黑" panose="020B0503020204020204" charset="-122"/>
                <a:ea typeface="微软雅黑" panose="020B0503020204020204" charset="-122"/>
                <a:cs typeface="微软雅黑" panose="020B0503020204020204" charset="-122"/>
              </a:rPr>
              <a:t>    弹簧片，</a:t>
            </a:r>
            <a:r>
              <a:rPr sz="700" b="1" spc="0" dirty="0">
                <a:solidFill>
                  <a:schemeClr val="dk1"/>
                </a:solidFill>
                <a:latin typeface="微软雅黑" panose="020B0503020204020204" charset="-122"/>
                <a:ea typeface="微软雅黑" panose="020B0503020204020204" charset="-122"/>
                <a:cs typeface="微软雅黑" panose="020B0503020204020204" charset="-122"/>
              </a:rPr>
              <a:t>5</a:t>
            </a:r>
            <a:r>
              <a:rPr sz="700" spc="0" dirty="0">
                <a:solidFill>
                  <a:schemeClr val="dk1"/>
                </a:solidFill>
                <a:latin typeface="微软雅黑" panose="020B0503020204020204" charset="-122"/>
                <a:ea typeface="微软雅黑" panose="020B0503020204020204" charset="-122"/>
                <a:cs typeface="微软雅黑" panose="020B0503020204020204" charset="-122"/>
              </a:rPr>
              <a:t>    输出端，</a:t>
            </a:r>
            <a:r>
              <a:rPr sz="700" b="1" spc="0" dirty="0">
                <a:solidFill>
                  <a:schemeClr val="dk1"/>
                </a:solidFill>
                <a:latin typeface="微软雅黑" panose="020B0503020204020204" charset="-122"/>
                <a:ea typeface="微软雅黑" panose="020B0503020204020204" charset="-122"/>
                <a:cs typeface="微软雅黑" panose="020B0503020204020204" charset="-122"/>
              </a:rPr>
              <a:t>6</a:t>
            </a:r>
            <a:r>
              <a:rPr sz="700" spc="0" dirty="0">
                <a:solidFill>
                  <a:schemeClr val="dk1"/>
                </a:solidFill>
                <a:latin typeface="微软雅黑" panose="020B0503020204020204" charset="-122"/>
                <a:ea typeface="微软雅黑" panose="020B0503020204020204" charset="-122"/>
                <a:cs typeface="微软雅黑" panose="020B0503020204020204" charset="-122"/>
              </a:rPr>
              <a:t>    壳体。</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621155" algn="l" rtl="0" eaLnBrk="0">
              <a:lnSpc>
                <a:spcPts val="1375"/>
              </a:lnSpc>
              <a:spcBef>
                <a:spcPts val="210"/>
              </a:spcBef>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4</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16</a:t>
            </a:r>
            <a:r>
              <a:rPr sz="800" spc="40" dirty="0">
                <a:solidFill>
                  <a:schemeClr val="dk1"/>
                </a:solidFill>
                <a:latin typeface="微软雅黑" panose="020B0503020204020204" charset="-122"/>
                <a:ea typeface="微软雅黑" panose="020B0503020204020204" charset="-122"/>
                <a:cs typeface="微软雅黑" panose="020B0503020204020204" charset="-122"/>
              </a:rPr>
              <a:t>    差动电容式加速度传感器结</a:t>
            </a:r>
            <a:r>
              <a:rPr sz="800" spc="30" dirty="0">
                <a:solidFill>
                  <a:schemeClr val="dk1"/>
                </a:solidFill>
                <a:latin typeface="微软雅黑" panose="020B0503020204020204" charset="-122"/>
                <a:ea typeface="微软雅黑" panose="020B0503020204020204" charset="-122"/>
                <a:cs typeface="微软雅黑" panose="020B0503020204020204" charset="-122"/>
              </a:rPr>
              <a:t>构</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5240" indent="275590" algn="l" rtl="0" eaLnBrk="0">
              <a:lnSpc>
                <a:spcPct val="147000"/>
              </a:lnSpc>
              <a:spcBef>
                <a:spcPts val="105"/>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当传感器壳体随被测对象沿垂直方向做直线加速运动时，质量块在惯性空间中</a:t>
            </a:r>
            <a:r>
              <a:rPr sz="1000" spc="20" dirty="0">
                <a:solidFill>
                  <a:schemeClr val="dk1"/>
                </a:solidFill>
                <a:latin typeface="微软雅黑" panose="020B0503020204020204" charset="-122"/>
                <a:ea typeface="微软雅黑" panose="020B0503020204020204" charset="-122"/>
                <a:cs typeface="微软雅黑" panose="020B0503020204020204" charset="-122"/>
              </a:rPr>
              <a:t>相</a:t>
            </a:r>
            <a:r>
              <a:rPr sz="1000" spc="0" dirty="0">
                <a:solidFill>
                  <a:schemeClr val="dk1"/>
                </a:solidFill>
                <a:latin typeface="微软雅黑" panose="020B0503020204020204" charset="-122"/>
                <a:ea typeface="微软雅黑" panose="020B0503020204020204" charset="-122"/>
                <a:cs typeface="微软雅黑" panose="020B0503020204020204" charset="-122"/>
              </a:rPr>
              <a:t>对  </a:t>
            </a:r>
            <a:r>
              <a:rPr sz="1000" spc="50" dirty="0">
                <a:solidFill>
                  <a:schemeClr val="dk1"/>
                </a:solidFill>
                <a:latin typeface="微软雅黑" panose="020B0503020204020204" charset="-122"/>
                <a:ea typeface="微软雅黑" panose="020B0503020204020204" charset="-122"/>
                <a:cs typeface="微软雅黑" panose="020B0503020204020204" charset="-122"/>
              </a:rPr>
              <a:t>静止，两个固定电极将相对于质量块在垂直方向产生大小正比于被测加速度的位移</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此  </a:t>
            </a:r>
            <a:r>
              <a:rPr sz="1000" spc="20" dirty="0">
                <a:solidFill>
                  <a:schemeClr val="dk1"/>
                </a:solidFill>
                <a:latin typeface="微软雅黑" panose="020B0503020204020204" charset="-122"/>
                <a:ea typeface="微软雅黑" panose="020B0503020204020204" charset="-122"/>
                <a:cs typeface="微软雅黑" panose="020B0503020204020204" charset="-122"/>
              </a:rPr>
              <a:t>位移使两电容器的间隙发生变化，一个增加，一个减小，从而使 </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1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产生大小相等 、 </a:t>
            </a:r>
            <a:r>
              <a:rPr sz="1000" spc="20" dirty="0">
                <a:solidFill>
                  <a:schemeClr val="dk1"/>
                </a:solidFill>
                <a:latin typeface="微软雅黑" panose="020B0503020204020204" charset="-122"/>
                <a:ea typeface="微软雅黑" panose="020B0503020204020204" charset="-122"/>
                <a:cs typeface="微软雅黑" panose="020B0503020204020204" charset="-122"/>
              </a:rPr>
              <a:t>符号相反的增量，此增量正</a:t>
            </a:r>
            <a:r>
              <a:rPr sz="1000" spc="10" dirty="0">
                <a:solidFill>
                  <a:schemeClr val="dk1"/>
                </a:solidFill>
                <a:latin typeface="微软雅黑" panose="020B0503020204020204" charset="-122"/>
                <a:ea typeface="微软雅黑" panose="020B0503020204020204" charset="-122"/>
                <a:cs typeface="微软雅黑" panose="020B0503020204020204" charset="-122"/>
              </a:rPr>
              <a:t>比</a:t>
            </a:r>
            <a:r>
              <a:rPr sz="1000" spc="0" dirty="0">
                <a:solidFill>
                  <a:schemeClr val="dk1"/>
                </a:solidFill>
                <a:latin typeface="微软雅黑" panose="020B0503020204020204" charset="-122"/>
                <a:ea typeface="微软雅黑" panose="020B0503020204020204" charset="-122"/>
                <a:cs typeface="微软雅黑" panose="020B0503020204020204" charset="-122"/>
              </a:rPr>
              <a:t>于被测加速度。</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9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0670" algn="l" rtl="0" eaLnBrk="0">
              <a:lnSpc>
                <a:spcPct val="136000"/>
              </a:lnSpc>
              <a:spcBef>
                <a:spcPts val="0"/>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电容式加速度传感器的主要特点为频率响应快和量程范围大，大多采用空气或</a:t>
            </a:r>
            <a:r>
              <a:rPr sz="1000" spc="0" dirty="0">
                <a:solidFill>
                  <a:schemeClr val="dk1"/>
                </a:solidFill>
                <a:latin typeface="微软雅黑" panose="020B0503020204020204" charset="-122"/>
                <a:ea typeface="微软雅黑" panose="020B0503020204020204" charset="-122"/>
                <a:cs typeface="微软雅黑" panose="020B0503020204020204" charset="-122"/>
              </a:rPr>
              <a:t>其他  </a:t>
            </a:r>
            <a:r>
              <a:rPr sz="1000" spc="20" dirty="0">
                <a:solidFill>
                  <a:schemeClr val="dk1"/>
                </a:solidFill>
                <a:latin typeface="微软雅黑" panose="020B0503020204020204" charset="-122"/>
                <a:ea typeface="微软雅黑" panose="020B0503020204020204" charset="-122"/>
                <a:cs typeface="微软雅黑" panose="020B0503020204020204" charset="-122"/>
              </a:rPr>
              <a:t>气体作为阻尼物质。 如图 </a:t>
            </a:r>
            <a:r>
              <a:rPr sz="1000" b="1" spc="20" dirty="0">
                <a:solidFill>
                  <a:schemeClr val="dk1"/>
                </a:solidFill>
                <a:latin typeface="微软雅黑" panose="020B0503020204020204" charset="-122"/>
                <a:ea typeface="微软雅黑" panose="020B0503020204020204" charset="-122"/>
                <a:cs typeface="微软雅黑" panose="020B0503020204020204" charset="-122"/>
              </a:rPr>
              <a:t>4</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1</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7</a:t>
            </a:r>
            <a:r>
              <a:rPr sz="1000" spc="20" dirty="0">
                <a:solidFill>
                  <a:schemeClr val="dk1"/>
                </a:solidFill>
                <a:latin typeface="微软雅黑" panose="020B0503020204020204" charset="-122"/>
                <a:ea typeface="微软雅黑" panose="020B0503020204020204" charset="-122"/>
                <a:cs typeface="微软雅黑" panose="020B0503020204020204" charset="-122"/>
              </a:rPr>
              <a:t> 所示的硅微加工加速度传感器，以微细加工技术为</a:t>
            </a:r>
            <a:r>
              <a:rPr sz="1000" spc="0" dirty="0">
                <a:solidFill>
                  <a:schemeClr val="dk1"/>
                </a:solidFill>
                <a:latin typeface="微软雅黑" panose="020B0503020204020204" charset="-122"/>
                <a:ea typeface="微软雅黑" panose="020B0503020204020204" charset="-122"/>
                <a:cs typeface="微软雅黑" panose="020B0503020204020204" charset="-122"/>
              </a:rPr>
              <a:t>基础，</a:t>
            </a:r>
            <a:r>
              <a:rPr sz="1000" spc="-20" dirty="0">
                <a:solidFill>
                  <a:schemeClr val="dk1"/>
                </a:solidFill>
                <a:latin typeface="微软雅黑" panose="020B0503020204020204" charset="-122"/>
                <a:ea typeface="微软雅黑" panose="020B0503020204020204" charset="-122"/>
                <a:cs typeface="微软雅黑" panose="020B0503020204020204" charset="-122"/>
              </a:rPr>
              <a:t>既能测量交变加速度 </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振动</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，也 可 测 量 惯 性 力 或 重 力 加 速 度。 其 工 作 电 压 为 </a:t>
            </a:r>
            <a:r>
              <a:rPr sz="1000" b="1" spc="-20" dirty="0">
                <a:solidFill>
                  <a:schemeClr val="dk1"/>
                </a:solidFill>
                <a:latin typeface="微软雅黑" panose="020B0503020204020204" charset="-122"/>
                <a:ea typeface="微软雅黑" panose="020B0503020204020204" charset="-122"/>
                <a:cs typeface="微软雅黑" panose="020B0503020204020204" charset="-122"/>
              </a:rPr>
              <a:t>2.</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7</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5</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25</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V</a:t>
            </a:r>
            <a:r>
              <a:rPr sz="1000" spc="10" dirty="0">
                <a:solidFill>
                  <a:schemeClr val="dk1"/>
                </a:solidFill>
                <a:latin typeface="微软雅黑" panose="020B0503020204020204" charset="-122"/>
                <a:ea typeface="微软雅黑" panose="020B0503020204020204" charset="-122"/>
                <a:cs typeface="微软雅黑" panose="020B0503020204020204" charset="-122"/>
              </a:rPr>
              <a:t>，加速度测量范围为数个 </a:t>
            </a:r>
            <a:r>
              <a:rPr sz="1000" b="1" spc="0" dirty="0">
                <a:solidFill>
                  <a:schemeClr val="dk1"/>
                </a:solidFill>
                <a:latin typeface="微软雅黑" panose="020B0503020204020204" charset="-122"/>
                <a:ea typeface="微软雅黑" panose="020B0503020204020204" charset="-122"/>
                <a:cs typeface="微软雅黑" panose="020B0503020204020204" charset="-122"/>
              </a:rPr>
              <a:t>g</a:t>
            </a:r>
            <a:r>
              <a:rPr sz="1000" spc="0" dirty="0">
                <a:solidFill>
                  <a:schemeClr val="dk1"/>
                </a:solidFill>
                <a:latin typeface="微软雅黑" panose="020B0503020204020204" charset="-122"/>
                <a:ea typeface="微软雅黑" panose="020B0503020204020204" charset="-122"/>
                <a:cs typeface="微软雅黑" panose="020B0503020204020204" charset="-122"/>
              </a:rPr>
              <a:t>。 它可输出与加速度成正比的电压，也可输出占空比正  </a:t>
            </a:r>
            <a:r>
              <a:rPr sz="1000" spc="10" dirty="0">
                <a:solidFill>
                  <a:schemeClr val="dk1"/>
                </a:solidFill>
                <a:latin typeface="微软雅黑" panose="020B0503020204020204" charset="-122"/>
                <a:ea typeface="微软雅黑" panose="020B0503020204020204" charset="-122"/>
                <a:cs typeface="微软雅黑" panose="020B0503020204020204" charset="-122"/>
              </a:rPr>
              <a:t>比于加速度</a:t>
            </a:r>
            <a:r>
              <a:rPr sz="1000" spc="0" dirty="0">
                <a:solidFill>
                  <a:schemeClr val="dk1"/>
                </a:solidFill>
                <a:latin typeface="微软雅黑" panose="020B0503020204020204" charset="-122"/>
                <a:ea typeface="微软雅黑" panose="020B0503020204020204" charset="-122"/>
                <a:cs typeface="微软雅黑" panose="020B0503020204020204" charset="-122"/>
              </a:rPr>
              <a:t>的 </a:t>
            </a:r>
            <a:r>
              <a:rPr sz="1000" b="1" spc="0" dirty="0">
                <a:solidFill>
                  <a:schemeClr val="dk1"/>
                </a:solidFill>
                <a:latin typeface="微软雅黑" panose="020B0503020204020204" charset="-122"/>
                <a:ea typeface="微软雅黑" panose="020B0503020204020204" charset="-122"/>
                <a:cs typeface="微软雅黑" panose="020B0503020204020204" charset="-122"/>
              </a:rPr>
              <a:t>PWM</a:t>
            </a:r>
            <a:r>
              <a:rPr sz="1000" spc="0" dirty="0">
                <a:solidFill>
                  <a:schemeClr val="dk1"/>
                </a:solidFill>
                <a:latin typeface="微软雅黑" panose="020B0503020204020204" charset="-122"/>
                <a:ea typeface="微软雅黑" panose="020B0503020204020204" charset="-122"/>
                <a:cs typeface="微软雅黑" panose="020B0503020204020204" charset="-122"/>
              </a:rPr>
              <a:t> 脉冲。</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300"/>
          <p:cNvPicPr>
            <a:picLocks noChangeAspect="1"/>
          </p:cNvPicPr>
          <p:nvPr/>
        </p:nvPicPr>
        <p:blipFill>
          <a:blip r:embed="rId7"/>
          <a:stretch>
            <a:fillRect/>
          </a:stretch>
        </p:blipFill>
        <p:spPr>
          <a:xfrm>
            <a:off x="4347903" y="1618455"/>
            <a:ext cx="2634754" cy="1552752"/>
          </a:xfrm>
          <a:prstGeom prst="rect">
            <a:avLst/>
          </a:prstGeom>
        </p:spPr>
      </p:pic>
      <p:pic>
        <p:nvPicPr>
          <p:cNvPr id="7" name="picture 303"/>
          <p:cNvPicPr>
            <a:picLocks noChangeAspect="1"/>
          </p:cNvPicPr>
          <p:nvPr/>
        </p:nvPicPr>
        <p:blipFill>
          <a:blip r:embed="rId8"/>
          <a:stretch>
            <a:fillRect/>
          </a:stretch>
        </p:blipFill>
        <p:spPr>
          <a:xfrm>
            <a:off x="5092254" y="5647681"/>
            <a:ext cx="972324" cy="764057"/>
          </a:xfrm>
          <a:prstGeom prst="rect">
            <a:avLst/>
          </a:prstGeom>
        </p:spPr>
      </p:pic>
      <p:sp>
        <p:nvSpPr>
          <p:cNvPr id="8" name="textbox 304"/>
          <p:cNvSpPr/>
          <p:nvPr>
            <p:custDataLst>
              <p:tags r:id="rId9"/>
            </p:custDataLst>
          </p:nvPr>
        </p:nvSpPr>
        <p:spPr>
          <a:xfrm>
            <a:off x="3064271" y="1314442"/>
            <a:ext cx="833119" cy="166370"/>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壳体电连接</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2530416" y="6537977"/>
            <a:ext cx="6096000" cy="267335"/>
          </a:xfrm>
          <a:prstGeom prst="rect">
            <a:avLst/>
          </a:prstGeom>
          <a:noFill/>
        </p:spPr>
        <p:txBody>
          <a:bodyPr wrap="square">
            <a:spAutoFit/>
          </a:bodyPr>
          <a:lstStyle/>
          <a:p>
            <a:pPr marL="1790700" algn="l" rtl="0" eaLnBrk="0">
              <a:lnSpc>
                <a:spcPts val="1375"/>
              </a:lnSpc>
            </a:pP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17</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硅微加工加</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速</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度传感器</a:t>
            </a:r>
            <a:endParaRPr lang="zh-CN"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文本框 2"/>
          <p:cNvSpPr txBox="1"/>
          <p:nvPr/>
        </p:nvSpPr>
        <p:spPr>
          <a:xfrm>
            <a:off x="960407" y="352057"/>
            <a:ext cx="10092906" cy="1325245"/>
          </a:xfrm>
          <a:prstGeom prst="rect">
            <a:avLst/>
          </a:prstGeom>
          <a:noFill/>
        </p:spPr>
        <p:txBody>
          <a:bodyPr wrap="square">
            <a:spAutoFit/>
          </a:bodyPr>
          <a:lstStyle/>
          <a:p>
            <a:pPr marL="12700" indent="267335" algn="l" rtl="0" eaLnBrk="0">
              <a:lnSpc>
                <a:spcPct val="146000"/>
              </a:lnSpc>
              <a:spcBef>
                <a:spcPts val="235"/>
              </a:spcBef>
            </a:pP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硅微加工加速度传感器原理如图 </a:t>
            </a:r>
            <a:r>
              <a:rPr lang="en-US" altLang="zh-CN" sz="1100" b="1" spc="2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b="1" spc="2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b="1" spc="20" dirty="0">
                <a:solidFill>
                  <a:srgbClr val="000000"/>
                </a:solidFill>
                <a:latin typeface="微软雅黑" panose="020B0503020204020204" charset="-122"/>
                <a:ea typeface="微软雅黑" panose="020B0503020204020204" charset="-122"/>
                <a:cs typeface="微软雅黑" panose="020B0503020204020204" charset="-122"/>
              </a:rPr>
              <a:t>8</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所示。 利用微电子加工技术，</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可以将一块多晶 </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硅加工成多层结构。 在硅衬底上，制造出三个多晶硅电极，组成差动电容器 </a:t>
            </a:r>
            <a:r>
              <a:rPr lang="en-US" altLang="zh-CN" sz="1100" b="1" spc="0" dirty="0">
                <a:solidFill>
                  <a:srgbClr val="000000"/>
                </a:solidFill>
                <a:latin typeface="微软雅黑" panose="020B0503020204020204" charset="-122"/>
                <a:ea typeface="微软雅黑" panose="020B0503020204020204" charset="-122"/>
                <a:cs typeface="微软雅黑" panose="020B0503020204020204" charset="-122"/>
              </a:rPr>
              <a:t>C</a:t>
            </a:r>
            <a:r>
              <a:rPr lang="en-US" altLang="zh-CN" sz="1100" b="1" spc="50" baseline="-2300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b="1" spc="0" dirty="0">
                <a:solidFill>
                  <a:srgbClr val="000000"/>
                </a:solidFill>
                <a:latin typeface="微软雅黑" panose="020B0503020204020204" charset="-122"/>
                <a:ea typeface="微软雅黑" panose="020B0503020204020204" charset="-122"/>
                <a:cs typeface="微软雅黑" panose="020B0503020204020204" charset="-122"/>
              </a:rPr>
              <a:t>C</a:t>
            </a:r>
            <a:r>
              <a:rPr lang="en-US" altLang="zh-CN" sz="1100" b="1" spc="20" baseline="-23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100" b="1" spc="2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b="1" spc="2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b="1" spc="20" dirty="0">
                <a:solidFill>
                  <a:srgbClr val="000000"/>
                </a:solidFill>
                <a:latin typeface="微软雅黑" panose="020B0503020204020204" charset="-122"/>
                <a:ea typeface="微软雅黑" panose="020B0503020204020204" charset="-122"/>
                <a:cs typeface="微软雅黑" panose="020B0503020204020204" charset="-122"/>
              </a:rPr>
              <a:t>8</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中的底层多晶硅和顶层多晶硅固定不动，</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中间层多晶硅是一个可以上下微动的振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动片。 其左端固定在衬底上，相当于悬臂梁，当它感受到上下振动时，</a:t>
            </a:r>
            <a:r>
              <a:rPr lang="en-US" altLang="zh-CN" sz="1100" b="1" spc="0" dirty="0">
                <a:solidFill>
                  <a:srgbClr val="000000"/>
                </a:solidFill>
                <a:latin typeface="微软雅黑" panose="020B0503020204020204" charset="-122"/>
                <a:ea typeface="微软雅黑" panose="020B0503020204020204" charset="-122"/>
                <a:cs typeface="微软雅黑" panose="020B0503020204020204" charset="-122"/>
              </a:rPr>
              <a:t>C</a:t>
            </a:r>
            <a:r>
              <a:rPr lang="en-US" altLang="zh-CN" sz="1100" b="1" spc="10" baseline="-2300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b="1" spc="0" dirty="0">
                <a:solidFill>
                  <a:srgbClr val="000000"/>
                </a:solidFill>
                <a:latin typeface="微软雅黑" panose="020B0503020204020204" charset="-122"/>
                <a:ea typeface="微软雅黑" panose="020B0503020204020204" charset="-122"/>
                <a:cs typeface="微软雅黑" panose="020B0503020204020204" charset="-122"/>
              </a:rPr>
              <a:t>C</a:t>
            </a:r>
            <a:r>
              <a:rPr lang="en-US" altLang="zh-CN" sz="1100" b="1" spc="10" baseline="-23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呈差动变 </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化。 与加速度测试单元封装在同一壳体中的信号处理电路将 </a:t>
            </a:r>
            <a:r>
              <a:rPr lang="en-US" altLang="zh-CN" sz="1100" b="1" spc="30" dirty="0">
                <a:solidFill>
                  <a:srgbClr val="000000"/>
                </a:solidFill>
                <a:latin typeface="微软雅黑" panose="020B0503020204020204" charset="-122"/>
                <a:ea typeface="微软雅黑" panose="020B0503020204020204" charset="-122"/>
                <a:cs typeface="微软雅黑" panose="020B0503020204020204" charset="-122"/>
              </a:rPr>
              <a:t>Δ</a:t>
            </a:r>
            <a:r>
              <a:rPr lang="en-US" altLang="zh-CN" sz="1100" b="1" spc="0" dirty="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转换成直流输出电压。 它 </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的激励电源也封装在同一壳体内，所以集成度很高。 由于硅的弹性滞后很小，</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且悬臂梁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的质量</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很轻，因此传感器的频率响应可达 </a:t>
            </a:r>
            <a:r>
              <a:rPr lang="en-US" altLang="zh-CN" sz="1100" b="1" spc="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b="1" spc="0" dirty="0">
                <a:solidFill>
                  <a:srgbClr val="000000"/>
                </a:solidFill>
                <a:latin typeface="微软雅黑" panose="020B0503020204020204" charset="-122"/>
                <a:ea typeface="微软雅黑" panose="020B0503020204020204" charset="-122"/>
                <a:cs typeface="微软雅黑" panose="020B0503020204020204" charset="-122"/>
              </a:rPr>
              <a:t>kHz</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以上，加速度测量范围可达 </a:t>
            </a:r>
            <a:r>
              <a:rPr lang="en-US" altLang="zh-CN" sz="1100" b="1" spc="0" dirty="0">
                <a:solidFill>
                  <a:srgbClr val="000000"/>
                </a:solidFill>
                <a:latin typeface="微软雅黑" panose="020B0503020204020204" charset="-122"/>
                <a:ea typeface="微软雅黑" panose="020B0503020204020204" charset="-122"/>
                <a:cs typeface="微软雅黑" panose="020B0503020204020204" charset="-122"/>
              </a:rPr>
              <a:t>10g</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以上。 如 </a:t>
            </a: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果在壳体内的三个相互垂直的方向各安装一个加速度传感器，就可以测量三维方向的</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振</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动或加速</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度。</a:t>
            </a:r>
            <a:endParaRPr lang="zh-CN"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307"/>
          <p:cNvPicPr>
            <a:picLocks noChangeAspect="1"/>
          </p:cNvPicPr>
          <p:nvPr/>
        </p:nvPicPr>
        <p:blipFill>
          <a:blip r:embed="rId5"/>
          <a:stretch>
            <a:fillRect/>
          </a:stretch>
        </p:blipFill>
        <p:spPr>
          <a:xfrm>
            <a:off x="4576131" y="1653054"/>
            <a:ext cx="4442600" cy="3350742"/>
          </a:xfrm>
          <a:prstGeom prst="rect">
            <a:avLst/>
          </a:prstGeom>
        </p:spPr>
      </p:pic>
      <p:sp>
        <p:nvSpPr>
          <p:cNvPr id="5" name="textbox 308"/>
          <p:cNvSpPr/>
          <p:nvPr>
            <p:custDataLst>
              <p:tags r:id="rId6"/>
            </p:custDataLst>
          </p:nvPr>
        </p:nvSpPr>
        <p:spPr>
          <a:xfrm>
            <a:off x="741870" y="5204946"/>
            <a:ext cx="10489721" cy="121538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501140" algn="ctr" rtl="0" eaLnBrk="0">
              <a:lnSpc>
                <a:spcPct val="98000"/>
              </a:lnSpc>
            </a:pPr>
            <a:r>
              <a:rPr sz="700" b="1" spc="50" dirty="0">
                <a:solidFill>
                  <a:schemeClr val="dk1"/>
                </a:solidFill>
                <a:latin typeface="微软雅黑" panose="020B0503020204020204" charset="-122"/>
                <a:ea typeface="微软雅黑" panose="020B0503020204020204" charset="-122"/>
                <a:cs typeface="微软雅黑" panose="020B0503020204020204" charset="-122"/>
              </a:rPr>
              <a:t>1</a:t>
            </a:r>
            <a:r>
              <a:rPr sz="700" spc="50" dirty="0">
                <a:solidFill>
                  <a:schemeClr val="dk1"/>
                </a:solidFill>
                <a:latin typeface="微软雅黑" panose="020B0503020204020204" charset="-122"/>
                <a:ea typeface="微软雅黑" panose="020B0503020204020204" charset="-122"/>
                <a:cs typeface="微软雅黑" panose="020B0503020204020204" charset="-122"/>
              </a:rPr>
              <a:t> </a:t>
            </a:r>
            <a:r>
              <a:rPr sz="700" b="1" spc="50" dirty="0">
                <a:solidFill>
                  <a:schemeClr val="dk1"/>
                </a:solidFill>
                <a:latin typeface="微软雅黑" panose="020B0503020204020204" charset="-122"/>
                <a:ea typeface="微软雅黑" panose="020B0503020204020204" charset="-122"/>
                <a:cs typeface="微软雅黑" panose="020B0503020204020204" charset="-122"/>
              </a:rPr>
              <a:t>—</a:t>
            </a:r>
            <a:r>
              <a:rPr sz="700" spc="50" dirty="0">
                <a:solidFill>
                  <a:schemeClr val="dk1"/>
                </a:solidFill>
                <a:latin typeface="微软雅黑" panose="020B0503020204020204" charset="-122"/>
                <a:ea typeface="微软雅黑" panose="020B0503020204020204" charset="-122"/>
                <a:cs typeface="微软雅黑" panose="020B0503020204020204" charset="-122"/>
              </a:rPr>
              <a:t>加速度测试单元， </a:t>
            </a:r>
            <a:r>
              <a:rPr sz="700" b="1" spc="50" dirty="0">
                <a:solidFill>
                  <a:schemeClr val="dk1"/>
                </a:solidFill>
                <a:latin typeface="微软雅黑" panose="020B0503020204020204" charset="-122"/>
                <a:ea typeface="微软雅黑" panose="020B0503020204020204" charset="-122"/>
                <a:cs typeface="微软雅黑" panose="020B0503020204020204" charset="-122"/>
              </a:rPr>
              <a:t>2—</a:t>
            </a:r>
            <a:r>
              <a:rPr sz="700" spc="50" dirty="0">
                <a:solidFill>
                  <a:schemeClr val="dk1"/>
                </a:solidFill>
                <a:latin typeface="微软雅黑" panose="020B0503020204020204" charset="-122"/>
                <a:ea typeface="微软雅黑" panose="020B0503020204020204" charset="-122"/>
                <a:cs typeface="微软雅黑" panose="020B0503020204020204" charset="-122"/>
              </a:rPr>
              <a:t>信号处理电路， </a:t>
            </a:r>
            <a:r>
              <a:rPr sz="700" b="1" spc="50" dirty="0">
                <a:solidFill>
                  <a:schemeClr val="dk1"/>
                </a:solidFill>
                <a:latin typeface="微软雅黑" panose="020B0503020204020204" charset="-122"/>
                <a:ea typeface="微软雅黑" panose="020B0503020204020204" charset="-122"/>
                <a:cs typeface="微软雅黑" panose="020B0503020204020204" charset="-122"/>
              </a:rPr>
              <a:t>3</a:t>
            </a:r>
            <a:r>
              <a:rPr sz="700" spc="50" dirty="0">
                <a:solidFill>
                  <a:schemeClr val="dk1"/>
                </a:solidFill>
                <a:latin typeface="微软雅黑" panose="020B0503020204020204" charset="-122"/>
                <a:ea typeface="微软雅黑" panose="020B0503020204020204" charset="-122"/>
                <a:cs typeface="微软雅黑" panose="020B0503020204020204" charset="-122"/>
              </a:rPr>
              <a:t> </a:t>
            </a:r>
            <a:r>
              <a:rPr sz="700" b="1" spc="50" dirty="0">
                <a:solidFill>
                  <a:schemeClr val="dk1"/>
                </a:solidFill>
                <a:latin typeface="微软雅黑" panose="020B0503020204020204" charset="-122"/>
                <a:ea typeface="微软雅黑" panose="020B0503020204020204" charset="-122"/>
                <a:cs typeface="微软雅黑" panose="020B0503020204020204" charset="-122"/>
              </a:rPr>
              <a:t>—</a:t>
            </a:r>
            <a:r>
              <a:rPr sz="700" spc="10" dirty="0">
                <a:solidFill>
                  <a:schemeClr val="dk1"/>
                </a:solidFill>
                <a:latin typeface="微软雅黑" panose="020B0503020204020204" charset="-122"/>
                <a:ea typeface="微软雅黑" panose="020B0503020204020204" charset="-122"/>
                <a:cs typeface="微软雅黑" panose="020B0503020204020204" charset="-122"/>
              </a:rPr>
              <a:t>衬</a:t>
            </a:r>
            <a:r>
              <a:rPr sz="700" spc="0" dirty="0">
                <a:solidFill>
                  <a:schemeClr val="dk1"/>
                </a:solidFill>
                <a:latin typeface="微软雅黑" panose="020B0503020204020204" charset="-122"/>
                <a:ea typeface="微软雅黑" panose="020B0503020204020204" charset="-122"/>
                <a:cs typeface="微软雅黑" panose="020B0503020204020204" charset="-122"/>
              </a:rPr>
              <a:t>底，</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025525" algn="ctr" rtl="0" eaLnBrk="0">
              <a:lnSpc>
                <a:spcPct val="98000"/>
              </a:lnSpc>
              <a:spcBef>
                <a:spcPts val="690"/>
              </a:spcBef>
            </a:pPr>
            <a:r>
              <a:rPr sz="700" b="1" spc="60" dirty="0">
                <a:solidFill>
                  <a:schemeClr val="dk1"/>
                </a:solidFill>
                <a:latin typeface="微软雅黑" panose="020B0503020204020204" charset="-122"/>
                <a:ea typeface="微软雅黑" panose="020B0503020204020204" charset="-122"/>
                <a:cs typeface="微软雅黑" panose="020B0503020204020204" charset="-122"/>
              </a:rPr>
              <a:t>4—</a:t>
            </a:r>
            <a:r>
              <a:rPr sz="700" spc="60" dirty="0">
                <a:solidFill>
                  <a:schemeClr val="dk1"/>
                </a:solidFill>
                <a:latin typeface="微软雅黑" panose="020B0503020204020204" charset="-122"/>
                <a:ea typeface="微软雅黑" panose="020B0503020204020204" charset="-122"/>
                <a:cs typeface="微软雅黑" panose="020B0503020204020204" charset="-122"/>
              </a:rPr>
              <a:t>底层多晶硅</a:t>
            </a:r>
            <a:r>
              <a:rPr sz="700" b="1" spc="60" dirty="0">
                <a:solidFill>
                  <a:schemeClr val="dk1"/>
                </a:solidFill>
                <a:latin typeface="微软雅黑" panose="020B0503020204020204" charset="-122"/>
                <a:ea typeface="微软雅黑" panose="020B0503020204020204" charset="-122"/>
                <a:cs typeface="微软雅黑" panose="020B0503020204020204" charset="-122"/>
              </a:rPr>
              <a:t>(</a:t>
            </a:r>
            <a:r>
              <a:rPr sz="700" spc="60" dirty="0">
                <a:solidFill>
                  <a:schemeClr val="dk1"/>
                </a:solidFill>
                <a:latin typeface="微软雅黑" panose="020B0503020204020204" charset="-122"/>
                <a:ea typeface="微软雅黑" panose="020B0503020204020204" charset="-122"/>
                <a:cs typeface="微软雅黑" panose="020B0503020204020204" charset="-122"/>
              </a:rPr>
              <a:t> 下电极</a:t>
            </a:r>
            <a:r>
              <a:rPr sz="700" b="1" spc="60" dirty="0">
                <a:solidFill>
                  <a:schemeClr val="dk1"/>
                </a:solidFill>
                <a:latin typeface="微软雅黑" panose="020B0503020204020204" charset="-122"/>
                <a:ea typeface="微软雅黑" panose="020B0503020204020204" charset="-122"/>
                <a:cs typeface="微软雅黑" panose="020B0503020204020204" charset="-122"/>
              </a:rPr>
              <a:t>)</a:t>
            </a:r>
            <a:r>
              <a:rPr sz="700" spc="60" dirty="0">
                <a:solidFill>
                  <a:schemeClr val="dk1"/>
                </a:solidFill>
                <a:latin typeface="微软雅黑" panose="020B0503020204020204" charset="-122"/>
                <a:ea typeface="微软雅黑" panose="020B0503020204020204" charset="-122"/>
                <a:cs typeface="微软雅黑" panose="020B0503020204020204" charset="-122"/>
              </a:rPr>
              <a:t>，</a:t>
            </a:r>
            <a:r>
              <a:rPr sz="700" b="1" spc="60" dirty="0">
                <a:solidFill>
                  <a:schemeClr val="dk1"/>
                </a:solidFill>
                <a:latin typeface="微软雅黑" panose="020B0503020204020204" charset="-122"/>
                <a:ea typeface="微软雅黑" panose="020B0503020204020204" charset="-122"/>
                <a:cs typeface="微软雅黑" panose="020B0503020204020204" charset="-122"/>
              </a:rPr>
              <a:t>5</a:t>
            </a:r>
            <a:r>
              <a:rPr sz="700" spc="60" dirty="0">
                <a:solidFill>
                  <a:schemeClr val="dk1"/>
                </a:solidFill>
                <a:latin typeface="微软雅黑" panose="020B0503020204020204" charset="-122"/>
                <a:ea typeface="微软雅黑" panose="020B0503020204020204" charset="-122"/>
                <a:cs typeface="微软雅黑" panose="020B0503020204020204" charset="-122"/>
              </a:rPr>
              <a:t> </a:t>
            </a:r>
            <a:r>
              <a:rPr sz="700" b="1" spc="60" dirty="0">
                <a:solidFill>
                  <a:schemeClr val="dk1"/>
                </a:solidFill>
                <a:latin typeface="微软雅黑" panose="020B0503020204020204" charset="-122"/>
                <a:ea typeface="微软雅黑" panose="020B0503020204020204" charset="-122"/>
                <a:cs typeface="微软雅黑" panose="020B0503020204020204" charset="-122"/>
              </a:rPr>
              <a:t>—</a:t>
            </a:r>
            <a:r>
              <a:rPr sz="700" spc="60" dirty="0">
                <a:solidFill>
                  <a:schemeClr val="dk1"/>
                </a:solidFill>
                <a:latin typeface="微软雅黑" panose="020B0503020204020204" charset="-122"/>
                <a:ea typeface="微软雅黑" panose="020B0503020204020204" charset="-122"/>
                <a:cs typeface="微软雅黑" panose="020B0503020204020204" charset="-122"/>
              </a:rPr>
              <a:t> 多晶硅悬臂梁， </a:t>
            </a:r>
            <a:r>
              <a:rPr sz="700" b="1" spc="60" dirty="0">
                <a:solidFill>
                  <a:schemeClr val="dk1"/>
                </a:solidFill>
                <a:latin typeface="微软雅黑" panose="020B0503020204020204" charset="-122"/>
                <a:ea typeface="微软雅黑" panose="020B0503020204020204" charset="-122"/>
                <a:cs typeface="微软雅黑" panose="020B0503020204020204" charset="-122"/>
              </a:rPr>
              <a:t>6—</a:t>
            </a:r>
            <a:r>
              <a:rPr sz="700" spc="60" dirty="0">
                <a:solidFill>
                  <a:schemeClr val="dk1"/>
                </a:solidFill>
                <a:latin typeface="微软雅黑" panose="020B0503020204020204" charset="-122"/>
                <a:ea typeface="微软雅黑" panose="020B0503020204020204" charset="-122"/>
                <a:cs typeface="微软雅黑" panose="020B0503020204020204" charset="-122"/>
              </a:rPr>
              <a:t>顶层多晶硅</a:t>
            </a:r>
            <a:r>
              <a:rPr sz="700" b="1" spc="60" dirty="0">
                <a:solidFill>
                  <a:schemeClr val="dk1"/>
                </a:solidFill>
                <a:latin typeface="微软雅黑" panose="020B0503020204020204" charset="-122"/>
                <a:ea typeface="微软雅黑" panose="020B0503020204020204" charset="-122"/>
                <a:cs typeface="微软雅黑" panose="020B0503020204020204" charset="-122"/>
              </a:rPr>
              <a:t>(</a:t>
            </a:r>
            <a:r>
              <a:rPr sz="700" spc="10" dirty="0">
                <a:solidFill>
                  <a:schemeClr val="dk1"/>
                </a:solidFill>
                <a:latin typeface="微软雅黑" panose="020B0503020204020204" charset="-122"/>
                <a:ea typeface="微软雅黑" panose="020B0503020204020204" charset="-122"/>
                <a:cs typeface="微软雅黑" panose="020B0503020204020204" charset="-122"/>
              </a:rPr>
              <a:t> </a:t>
            </a:r>
            <a:r>
              <a:rPr sz="700" spc="0" dirty="0">
                <a:solidFill>
                  <a:schemeClr val="dk1"/>
                </a:solidFill>
                <a:latin typeface="微软雅黑" panose="020B0503020204020204" charset="-122"/>
                <a:ea typeface="微软雅黑" panose="020B0503020204020204" charset="-122"/>
                <a:cs typeface="微软雅黑" panose="020B0503020204020204" charset="-122"/>
              </a:rPr>
              <a:t>上电极</a:t>
            </a:r>
            <a:r>
              <a:rPr sz="700" b="1" spc="0" dirty="0">
                <a:solidFill>
                  <a:schemeClr val="dk1"/>
                </a:solidFill>
                <a:latin typeface="微软雅黑" panose="020B0503020204020204" charset="-122"/>
                <a:ea typeface="微软雅黑" panose="020B0503020204020204" charset="-122"/>
                <a:cs typeface="微软雅黑" panose="020B0503020204020204" charset="-122"/>
              </a:rPr>
              <a:t>)</a:t>
            </a:r>
            <a:r>
              <a:rPr sz="7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676400" algn="ctr" rtl="0" eaLnBrk="0">
              <a:lnSpc>
                <a:spcPts val="1375"/>
              </a:lnSpc>
              <a:spcBef>
                <a:spcPts val="260"/>
              </a:spcBef>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4</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18</a:t>
            </a:r>
            <a:r>
              <a:rPr sz="800" spc="40" dirty="0">
                <a:solidFill>
                  <a:schemeClr val="dk1"/>
                </a:solidFill>
                <a:latin typeface="微软雅黑" panose="020B0503020204020204" charset="-122"/>
                <a:ea typeface="微软雅黑" panose="020B0503020204020204" charset="-122"/>
                <a:cs typeface="微软雅黑" panose="020B0503020204020204" charset="-122"/>
              </a:rPr>
              <a:t>    硅微加工加速度传感器</a:t>
            </a:r>
            <a:r>
              <a:rPr sz="800" spc="10" dirty="0">
                <a:solidFill>
                  <a:schemeClr val="dk1"/>
                </a:solidFill>
                <a:latin typeface="微软雅黑" panose="020B0503020204020204" charset="-122"/>
                <a:ea typeface="微软雅黑" panose="020B0503020204020204" charset="-122"/>
                <a:cs typeface="微软雅黑" panose="020B0503020204020204" charset="-122"/>
              </a:rPr>
              <a:t>原</a:t>
            </a:r>
            <a:r>
              <a:rPr sz="800" spc="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7000"/>
              </a:lnSpc>
              <a:spcBef>
                <a:spcPts val="110"/>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硅微加工加速度传感器安装在轿车上，可以作为碰撞传感器。 当测得的负</a:t>
            </a:r>
            <a:r>
              <a:rPr sz="1000" spc="30" dirty="0">
                <a:solidFill>
                  <a:schemeClr val="dk1"/>
                </a:solidFill>
                <a:latin typeface="微软雅黑" panose="020B0503020204020204" charset="-122"/>
                <a:ea typeface="微软雅黑" panose="020B0503020204020204" charset="-122"/>
                <a:cs typeface="微软雅黑" panose="020B0503020204020204" charset="-122"/>
              </a:rPr>
              <a:t>加</a:t>
            </a:r>
            <a:r>
              <a:rPr sz="1000" spc="0" dirty="0">
                <a:solidFill>
                  <a:schemeClr val="dk1"/>
                </a:solidFill>
                <a:latin typeface="微软雅黑" panose="020B0503020204020204" charset="-122"/>
                <a:ea typeface="微软雅黑" panose="020B0503020204020204" charset="-122"/>
                <a:cs typeface="微软雅黑" panose="020B0503020204020204" charset="-122"/>
              </a:rPr>
              <a:t>速度值 </a:t>
            </a:r>
            <a:r>
              <a:rPr sz="1000" spc="30" dirty="0">
                <a:solidFill>
                  <a:schemeClr val="dk1"/>
                </a:solidFill>
                <a:latin typeface="微软雅黑" panose="020B0503020204020204" charset="-122"/>
                <a:ea typeface="微软雅黑" panose="020B0503020204020204" charset="-122"/>
                <a:cs typeface="微软雅黑" panose="020B0503020204020204" charset="-122"/>
              </a:rPr>
              <a:t>超过设定值时，微处理器据此判断轿车发生了碰撞，会立即启</a:t>
            </a:r>
            <a:r>
              <a:rPr sz="1000" spc="10" dirty="0">
                <a:solidFill>
                  <a:schemeClr val="dk1"/>
                </a:solidFill>
                <a:latin typeface="微软雅黑" panose="020B0503020204020204" charset="-122"/>
                <a:ea typeface="微软雅黑" panose="020B0503020204020204" charset="-122"/>
                <a:cs typeface="微软雅黑" panose="020B0503020204020204" charset="-122"/>
              </a:rPr>
              <a:t>动</a:t>
            </a:r>
            <a:r>
              <a:rPr sz="1000" spc="0" dirty="0">
                <a:solidFill>
                  <a:schemeClr val="dk1"/>
                </a:solidFill>
                <a:latin typeface="微软雅黑" panose="020B0503020204020204" charset="-122"/>
                <a:ea typeface="微软雅黑" panose="020B0503020204020204" charset="-122"/>
                <a:cs typeface="微软雅黑" panose="020B0503020204020204" charset="-122"/>
              </a:rPr>
              <a:t>轿车前部的折叠式安全气 </a:t>
            </a:r>
            <a:r>
              <a:rPr sz="1000" spc="30" dirty="0">
                <a:solidFill>
                  <a:schemeClr val="dk1"/>
                </a:solidFill>
                <a:latin typeface="微软雅黑" panose="020B0503020204020204" charset="-122"/>
                <a:ea typeface="微软雅黑" panose="020B0503020204020204" charset="-122"/>
                <a:cs typeface="微软雅黑" panose="020B0503020204020204" charset="-122"/>
              </a:rPr>
              <a:t>囊并使其迅速充气膨胀，以托住驾驶员及前排乘员</a:t>
            </a:r>
            <a:r>
              <a:rPr sz="1000" spc="10" dirty="0">
                <a:solidFill>
                  <a:schemeClr val="dk1"/>
                </a:solidFill>
                <a:latin typeface="微软雅黑" panose="020B0503020204020204" charset="-122"/>
                <a:ea typeface="微软雅黑" panose="020B0503020204020204" charset="-122"/>
                <a:cs typeface="微软雅黑" panose="020B0503020204020204" charset="-122"/>
              </a:rPr>
              <a:t>的</a:t>
            </a:r>
            <a:r>
              <a:rPr sz="1000" spc="0" dirty="0">
                <a:solidFill>
                  <a:schemeClr val="dk1"/>
                </a:solidFill>
                <a:latin typeface="微软雅黑" panose="020B0503020204020204" charset="-122"/>
                <a:ea typeface="微软雅黑" panose="020B0503020204020204" charset="-122"/>
                <a:cs typeface="微软雅黑" panose="020B0503020204020204" charset="-122"/>
              </a:rPr>
              <a:t>胸部和头部。</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3" name="图片 12"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2" name="图片 1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309"/>
          <p:cNvSpPr/>
          <p:nvPr/>
        </p:nvSpPr>
        <p:spPr>
          <a:xfrm>
            <a:off x="493972" y="677548"/>
            <a:ext cx="10749122" cy="1075689"/>
          </a:xfrm>
          <a:prstGeom prst="rect">
            <a:avLst/>
          </a:prstGeom>
        </p:spPr>
        <p:txBody>
          <a:bodyPr vert="horz" wrap="square" lIns="0" tIns="0" rIns="0" bIns="0"/>
          <a:lstStyle/>
          <a:p>
            <a:pPr algn="l" rtl="0" eaLnBrk="0">
              <a:lnSpc>
                <a:spcPct val="79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7000"/>
              </a:lnSpc>
            </a:pPr>
            <a:r>
              <a:rPr sz="1000" spc="50" dirty="0">
                <a:solidFill>
                  <a:srgbClr val="000000"/>
                </a:solidFill>
                <a:latin typeface="微软雅黑" panose="020B0503020204020204" charset="-122"/>
                <a:ea typeface="微软雅黑" panose="020B0503020204020204" charset="-122"/>
                <a:cs typeface="微软雅黑" panose="020B0503020204020204" charset="-122"/>
              </a:rPr>
              <a:t>在油箱内，装有类似卫生间水箱里的浮球，它通过杠杆带动电阻丝式圆盘</a:t>
            </a:r>
            <a:r>
              <a:rPr sz="1000" spc="30" dirty="0">
                <a:solidFill>
                  <a:srgbClr val="000000"/>
                </a:solidFill>
                <a:latin typeface="微软雅黑" panose="020B0503020204020204" charset="-122"/>
                <a:ea typeface="微软雅黑" panose="020B0503020204020204" charset="-122"/>
                <a:cs typeface="微软雅黑" panose="020B0503020204020204" charset="-122"/>
              </a:rPr>
              <a:t>电</a:t>
            </a:r>
            <a:r>
              <a:rPr sz="1000" spc="0" dirty="0">
                <a:solidFill>
                  <a:srgbClr val="000000"/>
                </a:solidFill>
                <a:latin typeface="微软雅黑" panose="020B0503020204020204" charset="-122"/>
                <a:ea typeface="微软雅黑" panose="020B0503020204020204" charset="-122"/>
                <a:cs typeface="微软雅黑" panose="020B0503020204020204" charset="-122"/>
              </a:rPr>
              <a:t>位器移</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1905" algn="l" rtl="0" eaLnBrk="0">
              <a:lnSpc>
                <a:spcPct val="143000"/>
              </a:lnSpc>
              <a:spcBef>
                <a:spcPts val="245"/>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动，由电流表指示出油量。 当油箱中注满油时，液位上升，指针停留在</a:t>
            </a:r>
            <a:r>
              <a:rPr sz="1000" spc="0" dirty="0">
                <a:solidFill>
                  <a:srgbClr val="000000"/>
                </a:solidFill>
                <a:latin typeface="微软雅黑" panose="020B0503020204020204" charset="-122"/>
                <a:ea typeface="微软雅黑" panose="020B0503020204020204" charset="-122"/>
                <a:cs typeface="微软雅黑" panose="020B0503020204020204" charset="-122"/>
              </a:rPr>
              <a:t>转角 </a:t>
            </a:r>
            <a:r>
              <a:rPr sz="1000" b="1" spc="0" dirty="0">
                <a:solidFill>
                  <a:srgbClr val="000000"/>
                </a:solidFill>
                <a:latin typeface="微软雅黑" panose="020B0503020204020204" charset="-122"/>
                <a:ea typeface="微软雅黑" panose="020B0503020204020204" charset="-122"/>
                <a:cs typeface="微软雅黑" panose="020B0503020204020204" charset="-122"/>
              </a:rPr>
              <a:t>θ</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m</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处。 当油 </a:t>
            </a:r>
            <a:r>
              <a:rPr sz="1000" spc="20" dirty="0">
                <a:solidFill>
                  <a:srgbClr val="000000"/>
                </a:solidFill>
                <a:latin typeface="微软雅黑" panose="020B0503020204020204" charset="-122"/>
                <a:ea typeface="微软雅黑" panose="020B0503020204020204" charset="-122"/>
                <a:cs typeface="微软雅黑" panose="020B0503020204020204" charset="-122"/>
              </a:rPr>
              <a:t>箱中的油位降低时，电容式传感器的电容量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x</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减小，电桥失去平衡，</a:t>
            </a:r>
            <a:r>
              <a:rPr sz="1000" spc="0" dirty="0">
                <a:solidFill>
                  <a:srgbClr val="000000"/>
                </a:solidFill>
                <a:latin typeface="微软雅黑" panose="020B0503020204020204" charset="-122"/>
                <a:ea typeface="微软雅黑" panose="020B0503020204020204" charset="-122"/>
                <a:cs typeface="微软雅黑" panose="020B0503020204020204" charset="-122"/>
              </a:rPr>
              <a:t>伺服电动机反转，</a:t>
            </a:r>
            <a:r>
              <a:rPr sz="1000" spc="20" dirty="0">
                <a:solidFill>
                  <a:srgbClr val="000000"/>
                </a:solidFill>
                <a:latin typeface="微软雅黑" panose="020B0503020204020204" charset="-122"/>
                <a:ea typeface="微软雅黑" panose="020B0503020204020204" charset="-122"/>
                <a:cs typeface="微软雅黑" panose="020B0503020204020204" charset="-122"/>
              </a:rPr>
              <a:t>指针逆时针偏转</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 示值减小</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，同时带动 </a:t>
            </a:r>
            <a:r>
              <a:rPr sz="1000" b="1" spc="0" dirty="0">
                <a:solidFill>
                  <a:srgbClr val="000000"/>
                </a:solidFill>
                <a:latin typeface="微软雅黑" panose="020B0503020204020204" charset="-122"/>
                <a:ea typeface="微软雅黑" panose="020B0503020204020204" charset="-122"/>
                <a:cs typeface="微软雅黑" panose="020B0503020204020204" charset="-122"/>
              </a:rPr>
              <a:t>R</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P</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的滑动臂移动。 当 </a:t>
            </a:r>
            <a:r>
              <a:rPr sz="1000" b="1" spc="0" dirty="0">
                <a:solidFill>
                  <a:srgbClr val="000000"/>
                </a:solidFill>
                <a:latin typeface="微软雅黑" panose="020B0503020204020204" charset="-122"/>
                <a:ea typeface="微软雅黑" panose="020B0503020204020204" charset="-122"/>
                <a:cs typeface="微软雅黑" panose="020B0503020204020204" charset="-122"/>
              </a:rPr>
              <a:t>R</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P</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阻值达到一定值时</a:t>
            </a:r>
            <a:r>
              <a:rPr sz="1000" spc="0" dirty="0">
                <a:solidFill>
                  <a:srgbClr val="000000"/>
                </a:solidFill>
                <a:latin typeface="微软雅黑" panose="020B0503020204020204" charset="-122"/>
                <a:ea typeface="微软雅黑" panose="020B0503020204020204" charset="-122"/>
                <a:cs typeface="微软雅黑" panose="020B0503020204020204" charset="-122"/>
              </a:rPr>
              <a:t>，电 </a:t>
            </a:r>
            <a:r>
              <a:rPr sz="1000" spc="30" dirty="0">
                <a:solidFill>
                  <a:srgbClr val="000000"/>
                </a:solidFill>
                <a:latin typeface="微软雅黑" panose="020B0503020204020204" charset="-122"/>
                <a:ea typeface="微软雅黑" panose="020B0503020204020204" charset="-122"/>
                <a:cs typeface="微软雅黑" panose="020B0503020204020204" charset="-122"/>
              </a:rPr>
              <a:t>桥又达到新的平衡状态，伺服电动机停转，指针停留在新的位</a:t>
            </a:r>
            <a:r>
              <a:rPr sz="1000" spc="10" dirty="0">
                <a:solidFill>
                  <a:srgbClr val="000000"/>
                </a:solidFill>
                <a:latin typeface="微软雅黑" panose="020B0503020204020204" charset="-122"/>
                <a:ea typeface="微软雅黑" panose="020B0503020204020204" charset="-122"/>
                <a:cs typeface="微软雅黑" panose="020B0503020204020204" charset="-122"/>
              </a:rPr>
              <a:t>置</a:t>
            </a:r>
            <a:r>
              <a:rPr sz="1000" b="1" spc="0" dirty="0">
                <a:solidFill>
                  <a:srgbClr val="000000"/>
                </a:solidFill>
                <a:latin typeface="微软雅黑" panose="020B0503020204020204" charset="-122"/>
                <a:ea typeface="微软雅黑" panose="020B0503020204020204" charset="-122"/>
                <a:cs typeface="微软雅黑" panose="020B0503020204020204" charset="-122"/>
              </a:rPr>
              <a:t>(θ</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x</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处</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311"/>
          <p:cNvSpPr/>
          <p:nvPr>
            <p:custDataLst>
              <p:tags r:id="rId5"/>
            </p:custDataLst>
          </p:nvPr>
        </p:nvSpPr>
        <p:spPr>
          <a:xfrm>
            <a:off x="494104" y="283611"/>
            <a:ext cx="1944370" cy="194310"/>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b="1" spc="30" dirty="0">
                <a:solidFill>
                  <a:schemeClr val="dk1"/>
                </a:solidFill>
                <a:latin typeface="微软雅黑" panose="020B0503020204020204" charset="-122"/>
                <a:ea typeface="微软雅黑" panose="020B0503020204020204" charset="-122"/>
                <a:cs typeface="微软雅黑" panose="020B0503020204020204" charset="-122"/>
              </a:rPr>
              <a:t>4.</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b="1" spc="30" dirty="0">
                <a:solidFill>
                  <a:schemeClr val="dk1"/>
                </a:solidFill>
                <a:latin typeface="微软雅黑" panose="020B0503020204020204" charset="-122"/>
                <a:ea typeface="微软雅黑" panose="020B0503020204020204" charset="-122"/>
                <a:cs typeface="微软雅黑" panose="020B0503020204020204" charset="-122"/>
              </a:rPr>
              <a:t>3</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b="1" spc="30" dirty="0">
                <a:solidFill>
                  <a:schemeClr val="dk1"/>
                </a:solidFill>
                <a:latin typeface="微软雅黑" panose="020B0503020204020204" charset="-122"/>
                <a:ea typeface="微软雅黑" panose="020B0503020204020204" charset="-122"/>
                <a:cs typeface="微软雅黑" panose="020B0503020204020204" charset="-122"/>
              </a:rPr>
              <a:t>4</a:t>
            </a:r>
            <a:r>
              <a:rPr sz="1200" spc="30" dirty="0">
                <a:solidFill>
                  <a:schemeClr val="dk1"/>
                </a:solidFill>
                <a:latin typeface="微软雅黑" panose="020B0503020204020204" charset="-122"/>
                <a:ea typeface="微软雅黑" panose="020B0503020204020204" charset="-122"/>
                <a:cs typeface="微软雅黑" panose="020B0503020204020204" charset="-122"/>
              </a:rPr>
              <a:t>    油箱油量</a:t>
            </a:r>
            <a:r>
              <a:rPr sz="1200" spc="20" dirty="0">
                <a:solidFill>
                  <a:schemeClr val="dk1"/>
                </a:solidFill>
                <a:latin typeface="微软雅黑" panose="020B0503020204020204" charset="-122"/>
                <a:ea typeface="微软雅黑" panose="020B0503020204020204" charset="-122"/>
                <a:cs typeface="微软雅黑" panose="020B0503020204020204" charset="-122"/>
              </a:rPr>
              <a:t>检</a:t>
            </a:r>
            <a:r>
              <a:rPr sz="1200" spc="0" dirty="0">
                <a:solidFill>
                  <a:schemeClr val="dk1"/>
                </a:solidFill>
                <a:latin typeface="微软雅黑" panose="020B0503020204020204" charset="-122"/>
                <a:ea typeface="微软雅黑" panose="020B0503020204020204" charset="-122"/>
                <a:cs typeface="微软雅黑" panose="020B0503020204020204" charset="-122"/>
              </a:rPr>
              <a:t>测系统</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313"/>
          <p:cNvPicPr>
            <a:picLocks noChangeAspect="1"/>
          </p:cNvPicPr>
          <p:nvPr/>
        </p:nvPicPr>
        <p:blipFill>
          <a:blip r:embed="rId6"/>
          <a:stretch>
            <a:fillRect/>
          </a:stretch>
        </p:blipFill>
        <p:spPr>
          <a:xfrm>
            <a:off x="502827" y="485100"/>
            <a:ext cx="2700070" cy="27114"/>
          </a:xfrm>
          <a:prstGeom prst="rect">
            <a:avLst/>
          </a:prstGeom>
        </p:spPr>
      </p:pic>
      <p:pic>
        <p:nvPicPr>
          <p:cNvPr id="5" name="picture 316"/>
          <p:cNvPicPr>
            <a:picLocks noChangeAspect="1"/>
          </p:cNvPicPr>
          <p:nvPr/>
        </p:nvPicPr>
        <p:blipFill>
          <a:blip r:embed="rId7"/>
          <a:stretch>
            <a:fillRect/>
          </a:stretch>
        </p:blipFill>
        <p:spPr>
          <a:xfrm>
            <a:off x="3698034" y="1349301"/>
            <a:ext cx="4462322" cy="2523845"/>
          </a:xfrm>
          <a:prstGeom prst="rect">
            <a:avLst/>
          </a:prstGeom>
        </p:spPr>
      </p:pic>
      <p:sp>
        <p:nvSpPr>
          <p:cNvPr id="6" name="textbox 323"/>
          <p:cNvSpPr/>
          <p:nvPr>
            <p:custDataLst>
              <p:tags r:id="rId8"/>
            </p:custDataLst>
          </p:nvPr>
        </p:nvSpPr>
        <p:spPr>
          <a:xfrm>
            <a:off x="4950483" y="3989423"/>
            <a:ext cx="1197610"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20" dirty="0">
                <a:solidFill>
                  <a:schemeClr val="dk1"/>
                </a:solidFill>
                <a:latin typeface="微软雅黑" panose="020B0503020204020204" charset="-122"/>
                <a:ea typeface="微软雅黑" panose="020B0503020204020204" charset="-122"/>
                <a:cs typeface="微软雅黑" panose="020B0503020204020204" charset="-122"/>
              </a:rPr>
              <a:t>图 </a:t>
            </a:r>
            <a:r>
              <a:rPr sz="800" b="1" spc="20" dirty="0">
                <a:solidFill>
                  <a:schemeClr val="dk1"/>
                </a:solidFill>
                <a:latin typeface="微软雅黑" panose="020B0503020204020204" charset="-122"/>
                <a:ea typeface="微软雅黑" panose="020B0503020204020204" charset="-122"/>
                <a:cs typeface="微软雅黑" panose="020B0503020204020204" charset="-122"/>
              </a:rPr>
              <a:t>4</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20" dirty="0">
                <a:solidFill>
                  <a:schemeClr val="dk1"/>
                </a:solidFill>
                <a:latin typeface="微软雅黑" panose="020B0503020204020204" charset="-122"/>
                <a:ea typeface="微软雅黑" panose="020B0503020204020204" charset="-122"/>
                <a:cs typeface="微软雅黑" panose="020B0503020204020204" charset="-122"/>
              </a:rPr>
              <a:t>19</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油量检测系统</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317"/>
          <p:cNvPicPr>
            <a:picLocks noChangeAspect="1"/>
          </p:cNvPicPr>
          <p:nvPr/>
        </p:nvPicPr>
        <p:blipFill>
          <a:blip r:embed="rId9"/>
          <a:stretch>
            <a:fillRect/>
          </a:stretch>
        </p:blipFill>
        <p:spPr>
          <a:xfrm>
            <a:off x="1504207" y="4559813"/>
            <a:ext cx="3278035" cy="1582331"/>
          </a:xfrm>
          <a:prstGeom prst="rect">
            <a:avLst/>
          </a:prstGeom>
        </p:spPr>
      </p:pic>
      <p:sp>
        <p:nvSpPr>
          <p:cNvPr id="8" name="textbox 318"/>
          <p:cNvSpPr/>
          <p:nvPr>
            <p:custDataLst>
              <p:tags r:id="rId10"/>
            </p:custDataLst>
          </p:nvPr>
        </p:nvSpPr>
        <p:spPr>
          <a:xfrm>
            <a:off x="1778498" y="6252485"/>
            <a:ext cx="2738120" cy="528955"/>
          </a:xfrm>
          <a:prstGeom prst="rect">
            <a:avLst/>
          </a:prstGeom>
        </p:spPr>
        <p:txBody>
          <a:bodyPr vert="horz" wrap="square" lIns="0" tIns="0" rIns="0" bIns="0"/>
          <a:lstStyle/>
          <a:p>
            <a:pPr algn="l" rtl="0" eaLnBrk="0">
              <a:lnSpc>
                <a:spcPct val="80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8000"/>
              </a:lnSpc>
            </a:pPr>
            <a:r>
              <a:rPr sz="700" b="1" spc="40" dirty="0">
                <a:solidFill>
                  <a:schemeClr val="dk1"/>
                </a:solidFill>
                <a:latin typeface="微软雅黑" panose="020B0503020204020204" charset="-122"/>
                <a:ea typeface="微软雅黑" panose="020B0503020204020204" charset="-122"/>
                <a:cs typeface="微软雅黑" panose="020B0503020204020204" charset="-122"/>
              </a:rPr>
              <a:t>1</a:t>
            </a:r>
            <a:r>
              <a:rPr sz="700" spc="40" dirty="0">
                <a:solidFill>
                  <a:schemeClr val="dk1"/>
                </a:solidFill>
                <a:latin typeface="微软雅黑" panose="020B0503020204020204" charset="-122"/>
                <a:ea typeface="微软雅黑" panose="020B0503020204020204" charset="-122"/>
                <a:cs typeface="微软雅黑" panose="020B0503020204020204" charset="-122"/>
              </a:rPr>
              <a:t> </a:t>
            </a:r>
            <a:r>
              <a:rPr sz="700" b="1" spc="40" dirty="0">
                <a:solidFill>
                  <a:schemeClr val="dk1"/>
                </a:solidFill>
                <a:latin typeface="微软雅黑" panose="020B0503020204020204" charset="-122"/>
                <a:ea typeface="微软雅黑" panose="020B0503020204020204" charset="-122"/>
                <a:cs typeface="微软雅黑" panose="020B0503020204020204" charset="-122"/>
              </a:rPr>
              <a:t>—</a:t>
            </a:r>
            <a:r>
              <a:rPr sz="700" spc="40" dirty="0">
                <a:solidFill>
                  <a:schemeClr val="dk1"/>
                </a:solidFill>
                <a:latin typeface="微软雅黑" panose="020B0503020204020204" charset="-122"/>
                <a:ea typeface="微软雅黑" panose="020B0503020204020204" charset="-122"/>
                <a:cs typeface="微软雅黑" panose="020B0503020204020204" charset="-122"/>
              </a:rPr>
              <a:t>检测电极， </a:t>
            </a:r>
            <a:r>
              <a:rPr sz="700" b="1" spc="40" dirty="0">
                <a:solidFill>
                  <a:schemeClr val="dk1"/>
                </a:solidFill>
                <a:latin typeface="微软雅黑" panose="020B0503020204020204" charset="-122"/>
                <a:ea typeface="微软雅黑" panose="020B0503020204020204" charset="-122"/>
                <a:cs typeface="微软雅黑" panose="020B0503020204020204" charset="-122"/>
              </a:rPr>
              <a:t>2—</a:t>
            </a:r>
            <a:r>
              <a:rPr sz="700" spc="40" dirty="0">
                <a:solidFill>
                  <a:schemeClr val="dk1"/>
                </a:solidFill>
                <a:latin typeface="微软雅黑" panose="020B0503020204020204" charset="-122"/>
                <a:ea typeface="微软雅黑" panose="020B0503020204020204" charset="-122"/>
                <a:cs typeface="微软雅黑" panose="020B0503020204020204" charset="-122"/>
              </a:rPr>
              <a:t>填充树脂， </a:t>
            </a:r>
            <a:r>
              <a:rPr sz="700" b="1" spc="40" dirty="0">
                <a:solidFill>
                  <a:schemeClr val="dk1"/>
                </a:solidFill>
                <a:latin typeface="微软雅黑" panose="020B0503020204020204" charset="-122"/>
                <a:ea typeface="微软雅黑" panose="020B0503020204020204" charset="-122"/>
                <a:cs typeface="微软雅黑" panose="020B0503020204020204" charset="-122"/>
              </a:rPr>
              <a:t>3</a:t>
            </a:r>
            <a:r>
              <a:rPr sz="700" spc="40" dirty="0">
                <a:solidFill>
                  <a:schemeClr val="dk1"/>
                </a:solidFill>
                <a:latin typeface="微软雅黑" panose="020B0503020204020204" charset="-122"/>
                <a:ea typeface="微软雅黑" panose="020B0503020204020204" charset="-122"/>
                <a:cs typeface="微软雅黑" panose="020B0503020204020204" charset="-122"/>
              </a:rPr>
              <a:t> </a:t>
            </a:r>
            <a:r>
              <a:rPr sz="700" b="1" spc="40" dirty="0">
                <a:solidFill>
                  <a:schemeClr val="dk1"/>
                </a:solidFill>
                <a:latin typeface="微软雅黑" panose="020B0503020204020204" charset="-122"/>
                <a:ea typeface="微软雅黑" panose="020B0503020204020204" charset="-122"/>
                <a:cs typeface="微软雅黑" panose="020B0503020204020204" charset="-122"/>
              </a:rPr>
              <a:t>—</a:t>
            </a:r>
            <a:r>
              <a:rPr sz="700" spc="40" dirty="0">
                <a:solidFill>
                  <a:schemeClr val="dk1"/>
                </a:solidFill>
                <a:latin typeface="微软雅黑" panose="020B0503020204020204" charset="-122"/>
                <a:ea typeface="微软雅黑" panose="020B0503020204020204" charset="-122"/>
                <a:cs typeface="微软雅黑" panose="020B0503020204020204" charset="-122"/>
              </a:rPr>
              <a:t>测量转换电路， </a:t>
            </a:r>
            <a:r>
              <a:rPr sz="700" b="1" spc="40" dirty="0">
                <a:solidFill>
                  <a:schemeClr val="dk1"/>
                </a:solidFill>
                <a:latin typeface="微软雅黑" panose="020B0503020204020204" charset="-122"/>
                <a:ea typeface="微软雅黑" panose="020B0503020204020204" charset="-122"/>
                <a:cs typeface="微软雅黑" panose="020B0503020204020204" charset="-122"/>
              </a:rPr>
              <a:t>4—</a:t>
            </a:r>
            <a:r>
              <a:rPr sz="700" spc="40" dirty="0">
                <a:solidFill>
                  <a:schemeClr val="dk1"/>
                </a:solidFill>
                <a:latin typeface="微软雅黑" panose="020B0503020204020204" charset="-122"/>
                <a:ea typeface="微软雅黑" panose="020B0503020204020204" charset="-122"/>
                <a:cs typeface="微软雅黑" panose="020B0503020204020204" charset="-122"/>
              </a:rPr>
              <a:t>塑</a:t>
            </a:r>
            <a:r>
              <a:rPr sz="700" spc="0" dirty="0">
                <a:solidFill>
                  <a:schemeClr val="dk1"/>
                </a:solidFill>
                <a:latin typeface="微软雅黑" panose="020B0503020204020204" charset="-122"/>
                <a:ea typeface="微软雅黑" panose="020B0503020204020204" charset="-122"/>
                <a:cs typeface="微软雅黑" panose="020B0503020204020204" charset="-122"/>
              </a:rPr>
              <a:t>料外壳，</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72720" algn="l" rtl="0" eaLnBrk="0">
              <a:lnSpc>
                <a:spcPct val="100000"/>
              </a:lnSpc>
              <a:spcBef>
                <a:spcPts val="680"/>
              </a:spcBef>
            </a:pPr>
            <a:r>
              <a:rPr sz="700" b="1" spc="40" dirty="0">
                <a:solidFill>
                  <a:schemeClr val="dk1"/>
                </a:solidFill>
                <a:latin typeface="微软雅黑" panose="020B0503020204020204" charset="-122"/>
                <a:ea typeface="微软雅黑" panose="020B0503020204020204" charset="-122"/>
                <a:cs typeface="微软雅黑" panose="020B0503020204020204" charset="-122"/>
              </a:rPr>
              <a:t>5</a:t>
            </a:r>
            <a:r>
              <a:rPr sz="700" spc="40" dirty="0">
                <a:solidFill>
                  <a:schemeClr val="dk1"/>
                </a:solidFill>
                <a:latin typeface="微软雅黑" panose="020B0503020204020204" charset="-122"/>
                <a:ea typeface="微软雅黑" panose="020B0503020204020204" charset="-122"/>
                <a:cs typeface="微软雅黑" panose="020B0503020204020204" charset="-122"/>
              </a:rPr>
              <a:t> </a:t>
            </a:r>
            <a:r>
              <a:rPr sz="700" b="1" spc="40" dirty="0">
                <a:solidFill>
                  <a:schemeClr val="dk1"/>
                </a:solidFill>
                <a:latin typeface="微软雅黑" panose="020B0503020204020204" charset="-122"/>
                <a:ea typeface="微软雅黑" panose="020B0503020204020204" charset="-122"/>
                <a:cs typeface="微软雅黑" panose="020B0503020204020204" charset="-122"/>
              </a:rPr>
              <a:t>—</a:t>
            </a:r>
            <a:r>
              <a:rPr sz="700" spc="40" dirty="0">
                <a:solidFill>
                  <a:schemeClr val="dk1"/>
                </a:solidFill>
                <a:latin typeface="微软雅黑" panose="020B0503020204020204" charset="-122"/>
                <a:ea typeface="微软雅黑" panose="020B0503020204020204" charset="-122"/>
                <a:cs typeface="微软雅黑" panose="020B0503020204020204" charset="-122"/>
              </a:rPr>
              <a:t>灵敏度调节电位器， </a:t>
            </a:r>
            <a:r>
              <a:rPr sz="700" b="1" spc="40" dirty="0">
                <a:solidFill>
                  <a:schemeClr val="dk1"/>
                </a:solidFill>
                <a:latin typeface="微软雅黑" panose="020B0503020204020204" charset="-122"/>
                <a:ea typeface="微软雅黑" panose="020B0503020204020204" charset="-122"/>
                <a:cs typeface="微软雅黑" panose="020B0503020204020204" charset="-122"/>
              </a:rPr>
              <a:t>6—</a:t>
            </a:r>
            <a:r>
              <a:rPr sz="700" spc="40" dirty="0">
                <a:solidFill>
                  <a:schemeClr val="dk1"/>
                </a:solidFill>
                <a:latin typeface="微软雅黑" panose="020B0503020204020204" charset="-122"/>
                <a:ea typeface="微软雅黑" panose="020B0503020204020204" charset="-122"/>
                <a:cs typeface="微软雅黑" panose="020B0503020204020204" charset="-122"/>
              </a:rPr>
              <a:t>工作指示灯， </a:t>
            </a:r>
            <a:r>
              <a:rPr sz="700" b="1" spc="40" dirty="0">
                <a:solidFill>
                  <a:schemeClr val="dk1"/>
                </a:solidFill>
                <a:latin typeface="微软雅黑" panose="020B0503020204020204" charset="-122"/>
                <a:ea typeface="微软雅黑" panose="020B0503020204020204" charset="-122"/>
                <a:cs typeface="微软雅黑" panose="020B0503020204020204" charset="-122"/>
              </a:rPr>
              <a:t>7</a:t>
            </a:r>
            <a:r>
              <a:rPr sz="700" spc="40" dirty="0">
                <a:solidFill>
                  <a:schemeClr val="dk1"/>
                </a:solidFill>
                <a:latin typeface="微软雅黑" panose="020B0503020204020204" charset="-122"/>
                <a:ea typeface="微软雅黑" panose="020B0503020204020204" charset="-122"/>
                <a:cs typeface="微软雅黑" panose="020B0503020204020204" charset="-122"/>
              </a:rPr>
              <a:t> </a:t>
            </a:r>
            <a:r>
              <a:rPr sz="700" b="1" spc="40" dirty="0">
                <a:solidFill>
                  <a:schemeClr val="dk1"/>
                </a:solidFill>
                <a:latin typeface="微软雅黑" panose="020B0503020204020204" charset="-122"/>
                <a:ea typeface="微软雅黑" panose="020B0503020204020204" charset="-122"/>
                <a:cs typeface="微软雅黑" panose="020B0503020204020204" charset="-122"/>
              </a:rPr>
              <a:t>—</a:t>
            </a:r>
            <a:r>
              <a:rPr sz="700" spc="40" dirty="0">
                <a:solidFill>
                  <a:schemeClr val="dk1"/>
                </a:solidFill>
                <a:latin typeface="微软雅黑" panose="020B0503020204020204" charset="-122"/>
                <a:ea typeface="微软雅黑" panose="020B0503020204020204" charset="-122"/>
                <a:cs typeface="微软雅黑" panose="020B0503020204020204" charset="-122"/>
              </a:rPr>
              <a:t>信号电</a:t>
            </a:r>
            <a:r>
              <a:rPr sz="700" spc="20" dirty="0">
                <a:solidFill>
                  <a:schemeClr val="dk1"/>
                </a:solidFill>
                <a:latin typeface="微软雅黑" panose="020B0503020204020204" charset="-122"/>
                <a:ea typeface="微软雅黑" panose="020B0503020204020204" charset="-122"/>
                <a:cs typeface="微软雅黑" panose="020B0503020204020204" charset="-122"/>
              </a:rPr>
              <a:t>缆</a:t>
            </a:r>
            <a:r>
              <a:rPr sz="7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555625" algn="l" rtl="0" eaLnBrk="0">
              <a:lnSpc>
                <a:spcPts val="1375"/>
              </a:lnSpc>
              <a:spcBef>
                <a:spcPts val="0"/>
              </a:spcBef>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4</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20</a:t>
            </a:r>
            <a:r>
              <a:rPr sz="800" spc="40" dirty="0">
                <a:solidFill>
                  <a:schemeClr val="dk1"/>
                </a:solidFill>
                <a:latin typeface="微软雅黑" panose="020B0503020204020204" charset="-122"/>
                <a:ea typeface="微软雅黑" panose="020B0503020204020204" charset="-122"/>
                <a:cs typeface="微软雅黑" panose="020B0503020204020204" charset="-122"/>
              </a:rPr>
              <a:t>    电容式接近</a:t>
            </a:r>
            <a:r>
              <a:rPr sz="800" spc="10" dirty="0">
                <a:solidFill>
                  <a:schemeClr val="dk1"/>
                </a:solidFill>
                <a:latin typeface="微软雅黑" panose="020B0503020204020204" charset="-122"/>
                <a:ea typeface="微软雅黑" panose="020B0503020204020204" charset="-122"/>
                <a:cs typeface="微软雅黑" panose="020B0503020204020204" charset="-122"/>
              </a:rPr>
              <a:t>开</a:t>
            </a:r>
            <a:r>
              <a:rPr sz="800" spc="0" dirty="0">
                <a:solidFill>
                  <a:schemeClr val="dk1"/>
                </a:solidFill>
                <a:latin typeface="微软雅黑" panose="020B0503020204020204" charset="-122"/>
                <a:ea typeface="微软雅黑" panose="020B0503020204020204" charset="-122"/>
                <a:cs typeface="微软雅黑" panose="020B0503020204020204" charset="-122"/>
              </a:rPr>
              <a:t>关的结构</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321"/>
          <p:cNvSpPr/>
          <p:nvPr>
            <p:custDataLst>
              <p:tags r:id="rId11"/>
            </p:custDataLst>
          </p:nvPr>
        </p:nvSpPr>
        <p:spPr>
          <a:xfrm>
            <a:off x="821091" y="4190951"/>
            <a:ext cx="4899659" cy="173354"/>
          </a:xfrm>
          <a:prstGeom prst="rect">
            <a:avLst/>
          </a:prstGeom>
        </p:spPr>
        <p:txBody>
          <a:bodyPr vert="horz" wrap="square" lIns="0" tIns="0" rIns="0" bIns="0"/>
          <a:lstStyle/>
          <a:p>
            <a:pPr algn="l" rtl="0" eaLnBrk="0">
              <a:lnSpc>
                <a:spcPct val="80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电容式接近开关的结构如图 </a:t>
            </a:r>
            <a:r>
              <a:rPr sz="1000" b="1" spc="-20" dirty="0">
                <a:solidFill>
                  <a:schemeClr val="dk1"/>
                </a:solidFill>
                <a:latin typeface="微软雅黑" panose="020B0503020204020204" charset="-122"/>
                <a:ea typeface="微软雅黑" panose="020B0503020204020204" charset="-122"/>
                <a:cs typeface="微软雅黑" panose="020B0503020204020204" charset="-122"/>
              </a:rPr>
              <a:t>4</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20</a:t>
            </a:r>
            <a:r>
              <a:rPr sz="1000" spc="-20" dirty="0">
                <a:solidFill>
                  <a:schemeClr val="dk1"/>
                </a:solidFill>
                <a:latin typeface="微软雅黑" panose="020B0503020204020204" charset="-122"/>
                <a:ea typeface="微软雅黑" panose="020B0503020204020204" charset="-122"/>
                <a:cs typeface="微软雅黑" panose="020B0503020204020204" charset="-122"/>
              </a:rPr>
              <a:t> 所示，电容</a:t>
            </a:r>
            <a:r>
              <a:rPr sz="1000" spc="-10" dirty="0">
                <a:solidFill>
                  <a:schemeClr val="dk1"/>
                </a:solidFill>
                <a:latin typeface="微软雅黑" panose="020B0503020204020204" charset="-122"/>
                <a:ea typeface="微软雅黑" panose="020B0503020204020204" charset="-122"/>
                <a:cs typeface="微软雅黑" panose="020B0503020204020204" charset="-122"/>
              </a:rPr>
              <a:t>式</a:t>
            </a:r>
            <a:r>
              <a:rPr sz="1000" spc="0" dirty="0">
                <a:solidFill>
                  <a:schemeClr val="dk1"/>
                </a:solidFill>
                <a:latin typeface="微软雅黑" panose="020B0503020204020204" charset="-122"/>
                <a:ea typeface="微软雅黑" panose="020B0503020204020204" charset="-122"/>
                <a:cs typeface="微软雅黑" panose="020B0503020204020204" charset="-122"/>
              </a:rPr>
              <a:t>接近开关的工作原理如图 </a:t>
            </a:r>
            <a:r>
              <a:rPr sz="1000" b="1" spc="0" dirty="0">
                <a:solidFill>
                  <a:schemeClr val="dk1"/>
                </a:solidFill>
                <a:latin typeface="微软雅黑" panose="020B0503020204020204" charset="-122"/>
                <a:ea typeface="微软雅黑" panose="020B0503020204020204" charset="-122"/>
                <a:cs typeface="微软雅黑" panose="020B0503020204020204" charset="-122"/>
              </a:rPr>
              <a:t>4</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21</a:t>
            </a:r>
            <a:r>
              <a:rPr sz="1000" spc="0" dirty="0">
                <a:solidFill>
                  <a:schemeClr val="dk1"/>
                </a:solidFill>
                <a:latin typeface="微软雅黑" panose="020B0503020204020204" charset="-122"/>
                <a:ea typeface="微软雅黑" panose="020B0503020204020204" charset="-122"/>
                <a:cs typeface="微软雅黑" panose="020B0503020204020204" charset="-122"/>
              </a:rPr>
              <a:t> 所示。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322"/>
          <p:cNvSpPr/>
          <p:nvPr>
            <p:custDataLst>
              <p:tags r:id="rId12"/>
            </p:custDataLst>
          </p:nvPr>
        </p:nvSpPr>
        <p:spPr>
          <a:xfrm>
            <a:off x="542882" y="3797019"/>
            <a:ext cx="1780539" cy="192404"/>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b="1" spc="30" dirty="0">
                <a:solidFill>
                  <a:schemeClr val="dk1"/>
                </a:solidFill>
                <a:latin typeface="微软雅黑" panose="020B0503020204020204" charset="-122"/>
                <a:ea typeface="微软雅黑" panose="020B0503020204020204" charset="-122"/>
                <a:cs typeface="微软雅黑" panose="020B0503020204020204" charset="-122"/>
              </a:rPr>
              <a:t>4.</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b="1" spc="30" dirty="0">
                <a:solidFill>
                  <a:schemeClr val="dk1"/>
                </a:solidFill>
                <a:latin typeface="微软雅黑" panose="020B0503020204020204" charset="-122"/>
                <a:ea typeface="微软雅黑" panose="020B0503020204020204" charset="-122"/>
                <a:cs typeface="微软雅黑" panose="020B0503020204020204" charset="-122"/>
              </a:rPr>
              <a:t>3</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b="1" spc="30" dirty="0">
                <a:solidFill>
                  <a:schemeClr val="dk1"/>
                </a:solidFill>
                <a:latin typeface="微软雅黑" panose="020B0503020204020204" charset="-122"/>
                <a:ea typeface="微软雅黑" panose="020B0503020204020204" charset="-122"/>
                <a:cs typeface="微软雅黑" panose="020B0503020204020204" charset="-122"/>
              </a:rPr>
              <a:t>5</a:t>
            </a:r>
            <a:r>
              <a:rPr sz="1200" spc="30" dirty="0">
                <a:solidFill>
                  <a:schemeClr val="dk1"/>
                </a:solidFill>
                <a:latin typeface="微软雅黑" panose="020B0503020204020204" charset="-122"/>
                <a:ea typeface="微软雅黑" panose="020B0503020204020204" charset="-122"/>
                <a:cs typeface="微软雅黑" panose="020B0503020204020204" charset="-122"/>
              </a:rPr>
              <a:t>    电</a:t>
            </a:r>
            <a:r>
              <a:rPr sz="1200" spc="20" dirty="0">
                <a:solidFill>
                  <a:schemeClr val="dk1"/>
                </a:solidFill>
                <a:latin typeface="微软雅黑" panose="020B0503020204020204" charset="-122"/>
                <a:ea typeface="微软雅黑" panose="020B0503020204020204" charset="-122"/>
                <a:cs typeface="微软雅黑" panose="020B0503020204020204" charset="-122"/>
              </a:rPr>
              <a:t>容</a:t>
            </a:r>
            <a:r>
              <a:rPr sz="1200" spc="0" dirty="0">
                <a:solidFill>
                  <a:schemeClr val="dk1"/>
                </a:solidFill>
                <a:latin typeface="微软雅黑" panose="020B0503020204020204" charset="-122"/>
                <a:ea typeface="微软雅黑" panose="020B0503020204020204" charset="-122"/>
                <a:cs typeface="微软雅黑" panose="020B0503020204020204" charset="-122"/>
              </a:rPr>
              <a:t>式接近开关</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1" name="picture 324"/>
          <p:cNvPicPr>
            <a:picLocks noChangeAspect="1"/>
          </p:cNvPicPr>
          <p:nvPr/>
        </p:nvPicPr>
        <p:blipFill>
          <a:blip r:embed="rId6"/>
          <a:stretch>
            <a:fillRect/>
          </a:stretch>
        </p:blipFill>
        <p:spPr>
          <a:xfrm>
            <a:off x="551606" y="3997863"/>
            <a:ext cx="2700070" cy="27114"/>
          </a:xfrm>
          <a:prstGeom prst="rect">
            <a:avLst/>
          </a:prstGeom>
        </p:spPr>
      </p:pic>
    </p:spTree>
    <p:custDataLst>
      <p:tags r:id="rId1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2" name="picture 328"/>
          <p:cNvPicPr>
            <a:picLocks noChangeAspect="1"/>
          </p:cNvPicPr>
          <p:nvPr/>
        </p:nvPicPr>
        <p:blipFill>
          <a:blip r:embed="rId5"/>
          <a:stretch>
            <a:fillRect/>
          </a:stretch>
        </p:blipFill>
        <p:spPr>
          <a:xfrm>
            <a:off x="1269494" y="1358469"/>
            <a:ext cx="4445063" cy="1627924"/>
          </a:xfrm>
          <a:prstGeom prst="rect">
            <a:avLst/>
          </a:prstGeom>
        </p:spPr>
      </p:pic>
      <p:sp>
        <p:nvSpPr>
          <p:cNvPr id="3" name="textbox 329"/>
          <p:cNvSpPr/>
          <p:nvPr/>
        </p:nvSpPr>
        <p:spPr>
          <a:xfrm>
            <a:off x="892174" y="3030262"/>
            <a:ext cx="5203825" cy="1122680"/>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675130" algn="l" rtl="0" eaLnBrk="0">
              <a:lnSpc>
                <a:spcPts val="1375"/>
              </a:lnSpc>
            </a:pPr>
            <a:r>
              <a:rPr sz="800" spc="40" dirty="0">
                <a:solidFill>
                  <a:srgbClr val="000000"/>
                </a:solidFill>
                <a:latin typeface="微软雅黑" panose="020B0503020204020204" charset="-122"/>
                <a:ea typeface="微软雅黑" panose="020B0503020204020204" charset="-122"/>
                <a:cs typeface="微软雅黑" panose="020B0503020204020204" charset="-122"/>
              </a:rPr>
              <a:t>图 </a:t>
            </a:r>
            <a:r>
              <a:rPr sz="800" b="1" spc="40" dirty="0">
                <a:solidFill>
                  <a:srgbClr val="000000"/>
                </a:solidFill>
                <a:latin typeface="微软雅黑" panose="020B0503020204020204" charset="-122"/>
                <a:ea typeface="微软雅黑" panose="020B0503020204020204" charset="-122"/>
                <a:cs typeface="微软雅黑" panose="020B0503020204020204" charset="-122"/>
              </a:rPr>
              <a:t>4</a:t>
            </a:r>
            <a:r>
              <a:rPr sz="800" spc="40" dirty="0">
                <a:solidFill>
                  <a:srgbClr val="000000"/>
                </a:solidFill>
                <a:latin typeface="微软雅黑" panose="020B0503020204020204" charset="-122"/>
                <a:ea typeface="微软雅黑" panose="020B0503020204020204" charset="-122"/>
                <a:cs typeface="微软雅黑" panose="020B0503020204020204" charset="-122"/>
              </a:rPr>
              <a:t>－</a:t>
            </a:r>
            <a:r>
              <a:rPr sz="800" b="1" spc="40" dirty="0">
                <a:solidFill>
                  <a:srgbClr val="000000"/>
                </a:solidFill>
                <a:latin typeface="微软雅黑" panose="020B0503020204020204" charset="-122"/>
                <a:ea typeface="微软雅黑" panose="020B0503020204020204" charset="-122"/>
                <a:cs typeface="微软雅黑" panose="020B0503020204020204" charset="-122"/>
              </a:rPr>
              <a:t>21</a:t>
            </a:r>
            <a:r>
              <a:rPr sz="800" spc="40" dirty="0">
                <a:solidFill>
                  <a:srgbClr val="000000"/>
                </a:solidFill>
                <a:latin typeface="微软雅黑" panose="020B0503020204020204" charset="-122"/>
                <a:ea typeface="微软雅黑" panose="020B0503020204020204" charset="-122"/>
                <a:cs typeface="微软雅黑" panose="020B0503020204020204" charset="-122"/>
              </a:rPr>
              <a:t>    电容式接近开关的工作</a:t>
            </a:r>
            <a:r>
              <a:rPr sz="800" spc="10" dirty="0">
                <a:solidFill>
                  <a:srgbClr val="000000"/>
                </a:solidFill>
                <a:latin typeface="微软雅黑" panose="020B0503020204020204" charset="-122"/>
                <a:ea typeface="微软雅黑" panose="020B0503020204020204" charset="-122"/>
                <a:cs typeface="微软雅黑" panose="020B0503020204020204" charset="-122"/>
              </a:rPr>
              <a:t>原</a:t>
            </a:r>
            <a:r>
              <a:rPr sz="800" spc="0" dirty="0">
                <a:solidFill>
                  <a:srgbClr val="000000"/>
                </a:solidFill>
                <a:latin typeface="微软雅黑" panose="020B0503020204020204" charset="-122"/>
                <a:ea typeface="微软雅黑" panose="020B0503020204020204" charset="-122"/>
                <a:cs typeface="微软雅黑" panose="020B0503020204020204" charset="-122"/>
              </a:rPr>
              <a:t>理</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47000"/>
              </a:lnSpc>
            </a:pPr>
            <a:endParaRPr lang="en-US" altLang="en-US" sz="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5590" algn="l" rtl="0" eaLnBrk="0">
              <a:lnSpc>
                <a:spcPct val="144000"/>
              </a:lnSpc>
              <a:spcBef>
                <a:spcPts val="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当被测物体接近检测电极时，被测物体会由于静电感应而产生极化现象，</a:t>
            </a:r>
            <a:r>
              <a:rPr sz="1000" spc="0" dirty="0">
                <a:solidFill>
                  <a:srgbClr val="000000"/>
                </a:solidFill>
                <a:latin typeface="微软雅黑" panose="020B0503020204020204" charset="-122"/>
                <a:ea typeface="微软雅黑" panose="020B0503020204020204" charset="-122"/>
                <a:cs typeface="微软雅黑" panose="020B0503020204020204" charset="-122"/>
              </a:rPr>
              <a:t>被测物体 </a:t>
            </a:r>
            <a:r>
              <a:rPr sz="1000" spc="20" dirty="0">
                <a:solidFill>
                  <a:srgbClr val="000000"/>
                </a:solidFill>
                <a:latin typeface="微软雅黑" panose="020B0503020204020204" charset="-122"/>
                <a:ea typeface="微软雅黑" panose="020B0503020204020204" charset="-122"/>
                <a:cs typeface="微软雅黑" panose="020B0503020204020204" charset="-122"/>
              </a:rPr>
              <a:t>越接近检测电极，检测电极上的电荷就越多。</a:t>
            </a:r>
            <a:r>
              <a:rPr sz="1000" spc="0" dirty="0">
                <a:solidFill>
                  <a:srgbClr val="000000"/>
                </a:solidFill>
                <a:latin typeface="微软雅黑" panose="020B0503020204020204" charset="-122"/>
                <a:ea typeface="微软雅黑" panose="020B0503020204020204" charset="-122"/>
                <a:cs typeface="微软雅黑" panose="020B0503020204020204" charset="-122"/>
              </a:rPr>
              <a:t> 由于检测电极的静电电容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1000" spc="0" dirty="0">
                <a:solidFill>
                  <a:srgbClr val="000000"/>
                </a:solidFill>
                <a:latin typeface="微软雅黑" panose="020B0503020204020204" charset="-122"/>
                <a:ea typeface="微软雅黑" panose="020B0503020204020204" charset="-122"/>
                <a:cs typeface="微软雅黑" panose="020B0503020204020204" charset="-122"/>
              </a:rPr>
              <a:t>，因此电 </a:t>
            </a:r>
            <a:r>
              <a:rPr sz="1000" spc="20" dirty="0">
                <a:solidFill>
                  <a:srgbClr val="000000"/>
                </a:solidFill>
                <a:latin typeface="微软雅黑" panose="020B0503020204020204" charset="-122"/>
                <a:ea typeface="微软雅黑" panose="020B0503020204020204" charset="-122"/>
                <a:cs typeface="微软雅黑" panose="020B0503020204020204" charset="-122"/>
              </a:rPr>
              <a:t>荷的增多，使电容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20" dirty="0">
                <a:solidFill>
                  <a:srgbClr val="000000"/>
                </a:solidFill>
                <a:latin typeface="微软雅黑" panose="020B0503020204020204" charset="-122"/>
                <a:ea typeface="微软雅黑" panose="020B0503020204020204" charset="-122"/>
                <a:cs typeface="微软雅黑" panose="020B0503020204020204" charset="-122"/>
              </a:rPr>
              <a:t> 随之增大，从而使高频振荡电路的振荡减弱，甚至停止</a:t>
            </a:r>
            <a:r>
              <a:rPr sz="1000" spc="0" dirty="0">
                <a:solidFill>
                  <a:srgbClr val="000000"/>
                </a:solidFill>
                <a:latin typeface="微软雅黑" panose="020B0503020204020204" charset="-122"/>
                <a:ea typeface="微软雅黑" panose="020B0503020204020204" charset="-122"/>
                <a:cs typeface="微软雅黑" panose="020B0503020204020204" charset="-122"/>
              </a:rPr>
              <a:t>振荡。 电容 </a:t>
            </a:r>
            <a:r>
              <a:rPr sz="1000" spc="10" dirty="0">
                <a:solidFill>
                  <a:srgbClr val="000000"/>
                </a:solidFill>
                <a:latin typeface="微软雅黑" panose="020B0503020204020204" charset="-122"/>
                <a:ea typeface="微软雅黑" panose="020B0503020204020204" charset="-122"/>
                <a:cs typeface="微软雅黑" panose="020B0503020204020204" charset="-122"/>
              </a:rPr>
              <a:t>式接近开关可用于谷物高度测量装置中的接近报警器</a:t>
            </a:r>
            <a:r>
              <a:rPr sz="1000" spc="0" dirty="0">
                <a:solidFill>
                  <a:srgbClr val="000000"/>
                </a:solidFill>
                <a:latin typeface="微软雅黑" panose="020B0503020204020204" charset="-122"/>
                <a:ea typeface="微软雅黑" panose="020B0503020204020204" charset="-122"/>
                <a:cs typeface="微软雅黑" panose="020B0503020204020204" charset="-122"/>
              </a:rPr>
              <a:t>，如图 </a:t>
            </a:r>
            <a:r>
              <a:rPr sz="1000" b="1" spc="0" dirty="0">
                <a:solidFill>
                  <a:srgbClr val="000000"/>
                </a:solidFill>
                <a:latin typeface="微软雅黑" panose="020B0503020204020204" charset="-122"/>
                <a:ea typeface="微软雅黑" panose="020B0503020204020204" charset="-122"/>
                <a:cs typeface="微软雅黑" panose="020B0503020204020204" charset="-122"/>
              </a:rPr>
              <a:t>4</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22</a:t>
            </a:r>
            <a:r>
              <a:rPr sz="1000" spc="0" dirty="0">
                <a:solidFill>
                  <a:srgbClr val="000000"/>
                </a:solidFill>
                <a:latin typeface="微软雅黑" panose="020B0503020204020204" charset="-122"/>
                <a:ea typeface="微软雅黑" panose="020B0503020204020204" charset="-122"/>
                <a:cs typeface="微软雅黑" panose="020B0503020204020204" charset="-122"/>
              </a:rPr>
              <a:t> 所示。</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327"/>
          <p:cNvPicPr>
            <a:picLocks noChangeAspect="1"/>
          </p:cNvPicPr>
          <p:nvPr/>
        </p:nvPicPr>
        <p:blipFill>
          <a:blip r:embed="rId6"/>
          <a:stretch>
            <a:fillRect/>
          </a:stretch>
        </p:blipFill>
        <p:spPr>
          <a:xfrm>
            <a:off x="6903013" y="1125539"/>
            <a:ext cx="3966921" cy="3897909"/>
          </a:xfrm>
          <a:prstGeom prst="rect">
            <a:avLst/>
          </a:prstGeom>
        </p:spPr>
      </p:pic>
      <p:sp>
        <p:nvSpPr>
          <p:cNvPr id="5" name="textbox 331"/>
          <p:cNvSpPr/>
          <p:nvPr>
            <p:custDataLst>
              <p:tags r:id="rId7"/>
            </p:custDataLst>
          </p:nvPr>
        </p:nvSpPr>
        <p:spPr>
          <a:xfrm>
            <a:off x="8280945" y="5271058"/>
            <a:ext cx="1656079"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4</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22</a:t>
            </a:r>
            <a:r>
              <a:rPr sz="800" spc="40" dirty="0">
                <a:solidFill>
                  <a:schemeClr val="dk1"/>
                </a:solidFill>
                <a:latin typeface="微软雅黑" panose="020B0503020204020204" charset="-122"/>
                <a:ea typeface="微软雅黑" panose="020B0503020204020204" charset="-122"/>
                <a:cs typeface="微软雅黑" panose="020B0503020204020204" charset="-122"/>
              </a:rPr>
              <a:t>    电容式接近</a:t>
            </a:r>
            <a:r>
              <a:rPr sz="800" spc="10" dirty="0">
                <a:solidFill>
                  <a:schemeClr val="dk1"/>
                </a:solidFill>
                <a:latin typeface="微软雅黑" panose="020B0503020204020204" charset="-122"/>
                <a:ea typeface="微软雅黑" panose="020B0503020204020204" charset="-122"/>
                <a:cs typeface="微软雅黑" panose="020B0503020204020204" charset="-122"/>
              </a:rPr>
              <a:t>开</a:t>
            </a:r>
            <a:r>
              <a:rPr sz="800" spc="0" dirty="0">
                <a:solidFill>
                  <a:schemeClr val="dk1"/>
                </a:solidFill>
                <a:latin typeface="微软雅黑" panose="020B0503020204020204" charset="-122"/>
                <a:ea typeface="微软雅黑" panose="020B0503020204020204" charset="-122"/>
                <a:cs typeface="微软雅黑" panose="020B0503020204020204" charset="-122"/>
              </a:rPr>
              <a:t>关的应用</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8" name="图片 7"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335"/>
          <p:cNvSpPr/>
          <p:nvPr/>
        </p:nvSpPr>
        <p:spPr>
          <a:xfrm>
            <a:off x="3087274" y="786046"/>
            <a:ext cx="5205729" cy="3296920"/>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86385" algn="l" rtl="0" eaLnBrk="0">
              <a:lnSpc>
                <a:spcPts val="1300"/>
              </a:lnSpc>
            </a:pPr>
            <a:r>
              <a:rPr sz="1000" b="1" spc="-30" dirty="0">
                <a:solidFill>
                  <a:srgbClr val="000000"/>
                </a:solidFill>
                <a:latin typeface="微软雅黑" panose="020B0503020204020204" charset="-122"/>
                <a:ea typeface="微软雅黑" panose="020B0503020204020204" charset="-122"/>
                <a:cs typeface="微软雅黑" panose="020B0503020204020204" charset="-122"/>
              </a:rPr>
              <a:t>1</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实</a:t>
            </a:r>
            <a:r>
              <a:rPr sz="1000" spc="-10" dirty="0">
                <a:solidFill>
                  <a:srgbClr val="000000"/>
                </a:solidFill>
                <a:latin typeface="微软雅黑" panose="020B0503020204020204" charset="-122"/>
                <a:ea typeface="微软雅黑" panose="020B0503020204020204" charset="-122"/>
                <a:cs typeface="微软雅黑" panose="020B0503020204020204" charset="-122"/>
              </a:rPr>
              <a:t>验</a:t>
            </a:r>
            <a:r>
              <a:rPr sz="1000" spc="0" dirty="0">
                <a:solidFill>
                  <a:srgbClr val="000000"/>
                </a:solidFill>
                <a:latin typeface="微软雅黑" panose="020B0503020204020204" charset="-122"/>
                <a:ea typeface="微软雅黑" panose="020B0503020204020204" charset="-122"/>
                <a:cs typeface="微软雅黑" panose="020B0503020204020204" charset="-122"/>
              </a:rPr>
              <a:t>目的</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0195" algn="l" rtl="0" eaLnBrk="0">
              <a:lnSpc>
                <a:spcPct val="93000"/>
              </a:lnSpc>
              <a:spcBef>
                <a:spcPts val="51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了解电容式传感器的结构及其特</a:t>
            </a:r>
            <a:r>
              <a:rPr sz="1000" spc="10" dirty="0">
                <a:solidFill>
                  <a:srgbClr val="000000"/>
                </a:solidFill>
                <a:latin typeface="微软雅黑" panose="020B0503020204020204" charset="-122"/>
                <a:ea typeface="微软雅黑" panose="020B0503020204020204" charset="-122"/>
                <a:cs typeface="微软雅黑" panose="020B0503020204020204" charset="-122"/>
              </a:rPr>
              <a:t>点</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ts val="1305"/>
              </a:lnSpc>
              <a:spcBef>
                <a:spcPts val="590"/>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2</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基</a:t>
            </a:r>
            <a:r>
              <a:rPr sz="1000" spc="0" dirty="0">
                <a:solidFill>
                  <a:srgbClr val="000000"/>
                </a:solidFill>
                <a:latin typeface="微软雅黑" panose="020B0503020204020204" charset="-122"/>
                <a:ea typeface="微软雅黑" panose="020B0503020204020204" charset="-122"/>
                <a:cs typeface="微软雅黑" panose="020B0503020204020204" charset="-122"/>
              </a:rPr>
              <a:t>本原理</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8130" algn="l" rtl="0" eaLnBrk="0">
              <a:lnSpc>
                <a:spcPct val="140000"/>
              </a:lnSpc>
              <a:spcBef>
                <a:spcPts val="295"/>
              </a:spcBef>
            </a:pPr>
            <a:r>
              <a:rPr sz="1000" spc="60" dirty="0">
                <a:solidFill>
                  <a:srgbClr val="000000"/>
                </a:solidFill>
                <a:latin typeface="微软雅黑" panose="020B0503020204020204" charset="-122"/>
                <a:ea typeface="微软雅黑" panose="020B0503020204020204" charset="-122"/>
                <a:cs typeface="微软雅黑" panose="020B0503020204020204" charset="-122"/>
              </a:rPr>
              <a:t>电容式传感器是以各种类型的电容器为敏感元件，将被测物理量转换成电容量</a:t>
            </a:r>
            <a:r>
              <a:rPr sz="1000" spc="0" dirty="0">
                <a:solidFill>
                  <a:srgbClr val="000000"/>
                </a:solidFill>
                <a:latin typeface="微软雅黑" panose="020B0503020204020204" charset="-122"/>
                <a:ea typeface="微软雅黑" panose="020B0503020204020204" charset="-122"/>
                <a:cs typeface="微软雅黑" panose="020B0503020204020204" charset="-122"/>
              </a:rPr>
              <a:t>的变 </a:t>
            </a:r>
            <a:r>
              <a:rPr sz="1000" spc="30" dirty="0">
                <a:solidFill>
                  <a:srgbClr val="000000"/>
                </a:solidFill>
                <a:latin typeface="微软雅黑" panose="020B0503020204020204" charset="-122"/>
                <a:ea typeface="微软雅黑" panose="020B0503020204020204" charset="-122"/>
                <a:cs typeface="微软雅黑" panose="020B0503020204020204" charset="-122"/>
              </a:rPr>
              <a:t>化来实现测量的装置，电容式传感器的输出是电容量的变化量。 利用电</a:t>
            </a:r>
            <a:r>
              <a:rPr sz="1000" spc="0" dirty="0">
                <a:solidFill>
                  <a:srgbClr val="000000"/>
                </a:solidFill>
                <a:latin typeface="微软雅黑" panose="020B0503020204020204" charset="-122"/>
                <a:ea typeface="微软雅黑" panose="020B0503020204020204" charset="-122"/>
                <a:cs typeface="微软雅黑" panose="020B0503020204020204" charset="-122"/>
              </a:rPr>
              <a:t>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εA/d</a:t>
            </a:r>
            <a:r>
              <a:rPr sz="1000" spc="0" dirty="0">
                <a:solidFill>
                  <a:srgbClr val="000000"/>
                </a:solidFill>
                <a:latin typeface="微软雅黑" panose="020B0503020204020204" charset="-122"/>
                <a:ea typeface="微软雅黑" panose="020B0503020204020204" charset="-122"/>
                <a:cs typeface="微软雅黑" panose="020B0503020204020204" charset="-122"/>
              </a:rPr>
              <a:t> 的关 </a:t>
            </a:r>
            <a:r>
              <a:rPr sz="1000" spc="40" dirty="0">
                <a:solidFill>
                  <a:srgbClr val="000000"/>
                </a:solidFill>
                <a:latin typeface="微软雅黑" panose="020B0503020204020204" charset="-122"/>
                <a:ea typeface="微软雅黑" panose="020B0503020204020204" charset="-122"/>
                <a:cs typeface="微软雅黑" panose="020B0503020204020204" charset="-122"/>
              </a:rPr>
              <a:t>系式，根据传感器相应的结构和测量电路可以选择 </a:t>
            </a:r>
            <a:r>
              <a:rPr sz="1000" b="1" spc="40" dirty="0">
                <a:solidFill>
                  <a:srgbClr val="000000"/>
                </a:solidFill>
                <a:latin typeface="微软雅黑" panose="020B0503020204020204" charset="-122"/>
                <a:ea typeface="微软雅黑" panose="020B0503020204020204" charset="-122"/>
                <a:cs typeface="微软雅黑" panose="020B0503020204020204" charset="-122"/>
              </a:rPr>
              <a:t>ε</a:t>
            </a:r>
            <a:r>
              <a:rPr sz="1000" spc="4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spc="4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1000" spc="40" dirty="0">
                <a:solidFill>
                  <a:srgbClr val="000000"/>
                </a:solidFill>
                <a:latin typeface="微软雅黑" panose="020B0503020204020204" charset="-122"/>
                <a:ea typeface="微软雅黑" panose="020B0503020204020204" charset="-122"/>
                <a:cs typeface="微软雅黑" panose="020B0503020204020204" charset="-122"/>
              </a:rPr>
              <a:t> 三个参数</a:t>
            </a:r>
            <a:r>
              <a:rPr sz="1000" spc="10" dirty="0">
                <a:solidFill>
                  <a:srgbClr val="000000"/>
                </a:solidFill>
                <a:latin typeface="微软雅黑" panose="020B0503020204020204" charset="-122"/>
                <a:ea typeface="微软雅黑" panose="020B0503020204020204" charset="-122"/>
                <a:cs typeface="微软雅黑" panose="020B0503020204020204" charset="-122"/>
              </a:rPr>
              <a:t>中</a:t>
            </a:r>
            <a:r>
              <a:rPr sz="1000" spc="0" dirty="0">
                <a:solidFill>
                  <a:srgbClr val="000000"/>
                </a:solidFill>
                <a:latin typeface="微软雅黑" panose="020B0503020204020204" charset="-122"/>
                <a:ea typeface="微软雅黑" panose="020B0503020204020204" charset="-122"/>
                <a:cs typeface="微软雅黑" panose="020B0503020204020204" charset="-122"/>
              </a:rPr>
              <a:t>的一个参数作为 </a:t>
            </a:r>
            <a:r>
              <a:rPr sz="1000" spc="30" dirty="0">
                <a:solidFill>
                  <a:srgbClr val="000000"/>
                </a:solidFill>
                <a:latin typeface="微软雅黑" panose="020B0503020204020204" charset="-122"/>
                <a:ea typeface="微软雅黑" panose="020B0503020204020204" charset="-122"/>
                <a:cs typeface="微软雅黑" panose="020B0503020204020204" charset="-122"/>
              </a:rPr>
              <a:t>变量，保持另外两个参数不变，则可获得测干燥度</a:t>
            </a:r>
            <a:r>
              <a:rPr sz="1000" b="1" spc="30" dirty="0">
                <a:solidFill>
                  <a:srgbClr val="000000"/>
                </a:solidFill>
                <a:latin typeface="微软雅黑" panose="020B0503020204020204" charset="-122"/>
                <a:ea typeface="微软雅黑" panose="020B0503020204020204" charset="-122"/>
                <a:cs typeface="微软雅黑" panose="020B0503020204020204" charset="-122"/>
              </a:rPr>
              <a:t>(ε</a:t>
            </a:r>
            <a:r>
              <a:rPr sz="1000" spc="30" dirty="0">
                <a:solidFill>
                  <a:srgbClr val="000000"/>
                </a:solidFill>
                <a:latin typeface="微软雅黑" panose="020B0503020204020204" charset="-122"/>
                <a:ea typeface="微软雅黑" panose="020B0503020204020204" charset="-122"/>
                <a:cs typeface="微软雅黑" panose="020B0503020204020204" charset="-122"/>
              </a:rPr>
              <a:t> 变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、测位移</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1000" spc="30" dirty="0">
                <a:solidFill>
                  <a:srgbClr val="000000"/>
                </a:solidFill>
                <a:latin typeface="微软雅黑" panose="020B0503020204020204" charset="-122"/>
                <a:ea typeface="微软雅黑" panose="020B0503020204020204" charset="-122"/>
                <a:cs typeface="微软雅黑" panose="020B0503020204020204" charset="-122"/>
              </a:rPr>
              <a:t> 变</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和测液</a:t>
            </a:r>
            <a:r>
              <a:rPr sz="1000" spc="0" dirty="0">
                <a:solidFill>
                  <a:srgbClr val="000000"/>
                </a:solidFill>
                <a:latin typeface="微软雅黑" panose="020B0503020204020204" charset="-122"/>
                <a:ea typeface="微软雅黑" panose="020B0503020204020204" charset="-122"/>
                <a:cs typeface="微软雅黑" panose="020B0503020204020204" charset="-122"/>
              </a:rPr>
              <a:t>位</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spc="0" dirty="0">
                <a:solidFill>
                  <a:srgbClr val="000000"/>
                </a:solidFill>
                <a:latin typeface="微软雅黑" panose="020B0503020204020204" charset="-122"/>
                <a:ea typeface="微软雅黑" panose="020B0503020204020204" charset="-122"/>
                <a:cs typeface="微软雅黑" panose="020B0503020204020204" charset="-122"/>
              </a:rPr>
              <a:t> 变</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1905" algn="l" rtl="0" eaLnBrk="0">
              <a:lnSpc>
                <a:spcPct val="138000"/>
              </a:lnSpc>
              <a:spcBef>
                <a:spcPts val="48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等多种用途的电容式传感器。 电容式传感器极板形状有平板形 、圆板形和圆柱</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 圆筒</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形，</a:t>
            </a:r>
            <a:r>
              <a:rPr sz="1000" spc="50" dirty="0">
                <a:solidFill>
                  <a:srgbClr val="000000"/>
                </a:solidFill>
                <a:latin typeface="微软雅黑" panose="020B0503020204020204" charset="-122"/>
                <a:ea typeface="微软雅黑" panose="020B0503020204020204" charset="-122"/>
                <a:cs typeface="微软雅黑" panose="020B0503020204020204" charset="-122"/>
              </a:rPr>
              <a:t>虽然还有球面形和锯齿形等其他的形状，但一般很少用。 本实验采用的传感器</a:t>
            </a:r>
            <a:r>
              <a:rPr sz="1000" spc="30" dirty="0">
                <a:solidFill>
                  <a:srgbClr val="000000"/>
                </a:solidFill>
                <a:latin typeface="微软雅黑" panose="020B0503020204020204" charset="-122"/>
                <a:ea typeface="微软雅黑" panose="020B0503020204020204" charset="-122"/>
                <a:cs typeface="微软雅黑" panose="020B0503020204020204" charset="-122"/>
              </a:rPr>
              <a:t>为</a:t>
            </a:r>
            <a:r>
              <a:rPr sz="1000" spc="0" dirty="0">
                <a:solidFill>
                  <a:srgbClr val="000000"/>
                </a:solidFill>
                <a:latin typeface="微软雅黑" panose="020B0503020204020204" charset="-122"/>
                <a:ea typeface="微软雅黑" panose="020B0503020204020204" charset="-122"/>
                <a:cs typeface="微软雅黑" panose="020B0503020204020204" charset="-122"/>
              </a:rPr>
              <a:t>两组静 </a:t>
            </a:r>
            <a:r>
              <a:rPr sz="1000" spc="60" dirty="0">
                <a:solidFill>
                  <a:srgbClr val="000000"/>
                </a:solidFill>
                <a:latin typeface="微软雅黑" panose="020B0503020204020204" charset="-122"/>
                <a:ea typeface="微软雅黑" panose="020B0503020204020204" charset="-122"/>
                <a:cs typeface="微软雅黑" panose="020B0503020204020204" charset="-122"/>
              </a:rPr>
              <a:t>极片与一组动极片组成的两个平板式变面积差动结构</a:t>
            </a:r>
            <a:r>
              <a:rPr sz="1000" b="1" spc="60" dirty="0">
                <a:solidFill>
                  <a:srgbClr val="000000"/>
                </a:solidFill>
                <a:latin typeface="微软雅黑" panose="020B0503020204020204" charset="-122"/>
                <a:ea typeface="微软雅黑" panose="020B0503020204020204" charset="-122"/>
                <a:cs typeface="微软雅黑" panose="020B0503020204020204" charset="-122"/>
              </a:rPr>
              <a:t>(</a:t>
            </a:r>
            <a:r>
              <a:rPr sz="1000" spc="60" dirty="0">
                <a:solidFill>
                  <a:srgbClr val="000000"/>
                </a:solidFill>
                <a:latin typeface="微软雅黑" panose="020B0503020204020204" charset="-122"/>
                <a:ea typeface="微软雅黑" panose="020B0503020204020204" charset="-122"/>
                <a:cs typeface="微软雅黑" panose="020B0503020204020204" charset="-122"/>
              </a:rPr>
              <a:t> 两个平板式变面积电容传</a:t>
            </a:r>
            <a:r>
              <a:rPr sz="1000" spc="0" dirty="0">
                <a:solidFill>
                  <a:srgbClr val="000000"/>
                </a:solidFill>
                <a:latin typeface="微软雅黑" panose="020B0503020204020204" charset="-122"/>
                <a:ea typeface="微软雅黑" panose="020B0503020204020204" charset="-122"/>
                <a:cs typeface="微软雅黑" panose="020B0503020204020204" charset="-122"/>
              </a:rPr>
              <a:t>感器电容 </a:t>
            </a:r>
            <a:r>
              <a:rPr sz="1000" spc="30" dirty="0">
                <a:solidFill>
                  <a:srgbClr val="000000"/>
                </a:solidFill>
                <a:latin typeface="微软雅黑" panose="020B0503020204020204" charset="-122"/>
                <a:ea typeface="微软雅黑" panose="020B0503020204020204" charset="-122"/>
                <a:cs typeface="微软雅黑" panose="020B0503020204020204" charset="-122"/>
              </a:rPr>
              <a:t>量变化量之差 </a:t>
            </a:r>
            <a:r>
              <a:rPr sz="1000" b="1" spc="30" dirty="0">
                <a:solidFill>
                  <a:srgbClr val="000000"/>
                </a:solidFill>
                <a:latin typeface="微软雅黑" panose="020B0503020204020204" charset="-122"/>
                <a:ea typeface="微软雅黑" panose="020B0503020204020204" charset="-122"/>
                <a:cs typeface="微软雅黑" panose="020B0503020204020204" charset="-122"/>
              </a:rPr>
              <a:t>Δ</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500" spc="30" baseline="3000" dirty="0">
                <a:solidFill>
                  <a:srgbClr val="000000"/>
                </a:solidFill>
                <a:latin typeface="微软雅黑" panose="020B0503020204020204" charset="-122"/>
                <a:ea typeface="微软雅黑" panose="020B0503020204020204" charset="-122"/>
                <a:cs typeface="微软雅黑" panose="020B0503020204020204" charset="-122"/>
              </a:rPr>
              <a:t>＝</a:t>
            </a:r>
            <a:r>
              <a:rPr sz="1000" b="1" spc="30" dirty="0">
                <a:solidFill>
                  <a:srgbClr val="000000"/>
                </a:solidFill>
                <a:latin typeface="微软雅黑" panose="020B0503020204020204" charset="-122"/>
                <a:ea typeface="微软雅黑" panose="020B0503020204020204" charset="-122"/>
                <a:cs typeface="微软雅黑" panose="020B0503020204020204" charset="-122"/>
              </a:rPr>
              <a:t>Δ</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3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1500" spc="30" baseline="3000" dirty="0">
                <a:solidFill>
                  <a:srgbClr val="000000"/>
                </a:solidFill>
                <a:latin typeface="微软雅黑" panose="020B0503020204020204" charset="-122"/>
                <a:ea typeface="微软雅黑" panose="020B0503020204020204" charset="-122"/>
                <a:cs typeface="微软雅黑" panose="020B0503020204020204" charset="-122"/>
              </a:rPr>
              <a:t>－</a:t>
            </a:r>
            <a:r>
              <a:rPr sz="1000" b="1" spc="30" dirty="0">
                <a:solidFill>
                  <a:srgbClr val="000000"/>
                </a:solidFill>
                <a:latin typeface="微软雅黑" panose="020B0503020204020204" charset="-122"/>
                <a:ea typeface="微软雅黑" panose="020B0503020204020204" charset="-122"/>
                <a:cs typeface="微软雅黑" panose="020B0503020204020204" charset="-122"/>
              </a:rPr>
              <a:t>Δ</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3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的电容位移传感器</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具体平板式变面积电容传感</a:t>
            </a:r>
            <a:r>
              <a:rPr sz="1000" spc="20" dirty="0">
                <a:solidFill>
                  <a:srgbClr val="000000"/>
                </a:solidFill>
                <a:latin typeface="微软雅黑" panose="020B0503020204020204" charset="-122"/>
                <a:ea typeface="微软雅黑" panose="020B0503020204020204" charset="-122"/>
                <a:cs typeface="微软雅黑" panose="020B0503020204020204" charset="-122"/>
              </a:rPr>
              <a:t>器</a:t>
            </a:r>
            <a:r>
              <a:rPr sz="1000" spc="0" dirty="0">
                <a:solidFill>
                  <a:srgbClr val="000000"/>
                </a:solidFill>
                <a:latin typeface="微软雅黑" panose="020B0503020204020204" charset="-122"/>
                <a:ea typeface="微软雅黑" panose="020B0503020204020204" charset="-122"/>
                <a:cs typeface="微软雅黑" panose="020B0503020204020204" charset="-122"/>
              </a:rPr>
              <a:t>的工作原 </a:t>
            </a:r>
            <a:r>
              <a:rPr sz="1000" spc="10" dirty="0">
                <a:solidFill>
                  <a:srgbClr val="000000"/>
                </a:solidFill>
                <a:latin typeface="微软雅黑" panose="020B0503020204020204" charset="-122"/>
                <a:ea typeface="微软雅黑" panose="020B0503020204020204" charset="-122"/>
                <a:cs typeface="微软雅黑" panose="020B0503020204020204" charset="-122"/>
              </a:rPr>
              <a:t>理参阅 </a:t>
            </a:r>
            <a:r>
              <a:rPr sz="1000" b="1" spc="10" dirty="0">
                <a:solidFill>
                  <a:srgbClr val="000000"/>
                </a:solidFill>
                <a:latin typeface="微软雅黑" panose="020B0503020204020204" charset="-122"/>
                <a:ea typeface="微软雅黑" panose="020B0503020204020204" charset="-122"/>
                <a:cs typeface="微软雅黑" panose="020B0503020204020204" charset="-122"/>
              </a:rPr>
              <a:t>4.</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b="1" spc="10" dirty="0">
                <a:solidFill>
                  <a:srgbClr val="000000"/>
                </a:solidFill>
                <a:latin typeface="微软雅黑" panose="020B0503020204020204" charset="-122"/>
                <a:ea typeface="微软雅黑" panose="020B0503020204020204" charset="-122"/>
                <a:cs typeface="微软雅黑" panose="020B0503020204020204" charset="-122"/>
              </a:rPr>
              <a:t>1</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b="1" spc="10" dirty="0">
                <a:solidFill>
                  <a:srgbClr val="000000"/>
                </a:solidFill>
                <a:latin typeface="微软雅黑" panose="020B0503020204020204" charset="-122"/>
                <a:ea typeface="微软雅黑" panose="020B0503020204020204" charset="-122"/>
                <a:cs typeface="微软雅黑" panose="020B0503020204020204" charset="-122"/>
              </a:rPr>
              <a:t>1</a:t>
            </a:r>
            <a:r>
              <a:rPr sz="1000" spc="10" dirty="0">
                <a:solidFill>
                  <a:srgbClr val="000000"/>
                </a:solidFill>
                <a:latin typeface="微软雅黑" panose="020B0503020204020204" charset="-122"/>
                <a:ea typeface="微软雅黑" panose="020B0503020204020204" charset="-122"/>
                <a:cs typeface="微软雅黑" panose="020B0503020204020204" charset="-122"/>
              </a:rPr>
              <a:t> 节 </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差动式传感器一般优于单组</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单边</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式传感器，它的灵敏度高 、线性范 </a:t>
            </a:r>
            <a:r>
              <a:rPr sz="1000" spc="-20" dirty="0">
                <a:solidFill>
                  <a:srgbClr val="000000"/>
                </a:solidFill>
                <a:latin typeface="微软雅黑" panose="020B0503020204020204" charset="-122"/>
                <a:ea typeface="微软雅黑" panose="020B0503020204020204" charset="-122"/>
                <a:cs typeface="微软雅黑" panose="020B0503020204020204" charset="-122"/>
              </a:rPr>
              <a:t>围宽 、稳定性高</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8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76860" algn="l" rtl="0" eaLnBrk="0">
              <a:lnSpc>
                <a:spcPct val="119000"/>
              </a:lnSpc>
              <a:spcBef>
                <a:spcPts val="5"/>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电容变换器原理与面板如图 </a:t>
            </a:r>
            <a:r>
              <a:rPr sz="1000" b="1" spc="40" dirty="0">
                <a:solidFill>
                  <a:srgbClr val="000000"/>
                </a:solidFill>
                <a:latin typeface="微软雅黑" panose="020B0503020204020204" charset="-122"/>
                <a:ea typeface="微软雅黑" panose="020B0503020204020204" charset="-122"/>
                <a:cs typeface="微软雅黑" panose="020B0503020204020204" charset="-122"/>
              </a:rPr>
              <a:t>4</a:t>
            </a:r>
            <a:r>
              <a:rPr sz="1000" spc="40" dirty="0">
                <a:solidFill>
                  <a:srgbClr val="000000"/>
                </a:solidFill>
                <a:latin typeface="微软雅黑" panose="020B0503020204020204" charset="-122"/>
                <a:ea typeface="微软雅黑" panose="020B0503020204020204" charset="-122"/>
                <a:cs typeface="微软雅黑" panose="020B0503020204020204" charset="-122"/>
              </a:rPr>
              <a:t>  </a:t>
            </a:r>
            <a:r>
              <a:rPr sz="1000" b="1" spc="40" dirty="0">
                <a:solidFill>
                  <a:srgbClr val="000000"/>
                </a:solidFill>
                <a:latin typeface="微软雅黑" panose="020B0503020204020204" charset="-122"/>
                <a:ea typeface="微软雅黑" panose="020B0503020204020204" charset="-122"/>
                <a:cs typeface="微软雅黑" panose="020B0503020204020204" charset="-122"/>
              </a:rPr>
              <a:t>23</a:t>
            </a:r>
            <a:r>
              <a:rPr sz="1000" spc="40" dirty="0">
                <a:solidFill>
                  <a:srgbClr val="000000"/>
                </a:solidFill>
                <a:latin typeface="微软雅黑" panose="020B0503020204020204" charset="-122"/>
                <a:ea typeface="微软雅黑" panose="020B0503020204020204" charset="-122"/>
                <a:cs typeface="微软雅黑" panose="020B0503020204020204" charset="-122"/>
              </a:rPr>
              <a:t> 所示。 电容变换器的核心部分是图 </a:t>
            </a:r>
            <a:r>
              <a:rPr sz="1000" b="1" spc="40" dirty="0">
                <a:solidFill>
                  <a:srgbClr val="000000"/>
                </a:solidFill>
                <a:latin typeface="微软雅黑" panose="020B0503020204020204" charset="-122"/>
                <a:ea typeface="微软雅黑" panose="020B0503020204020204" charset="-122"/>
                <a:cs typeface="微软雅黑" panose="020B0503020204020204" charset="-122"/>
              </a:rPr>
              <a:t>4</a:t>
            </a:r>
            <a:r>
              <a:rPr sz="10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24</a:t>
            </a:r>
            <a:r>
              <a:rPr sz="1000" spc="0" dirty="0">
                <a:solidFill>
                  <a:srgbClr val="000000"/>
                </a:solidFill>
                <a:latin typeface="微软雅黑" panose="020B0503020204020204" charset="-122"/>
                <a:ea typeface="微软雅黑" panose="020B0503020204020204" charset="-122"/>
                <a:cs typeface="微软雅黑" panose="020B0503020204020204" charset="-122"/>
              </a:rPr>
              <a:t> 中的二极 </a:t>
            </a:r>
            <a:r>
              <a:rPr sz="1000" spc="-10" dirty="0">
                <a:solidFill>
                  <a:srgbClr val="000000"/>
                </a:solidFill>
                <a:latin typeface="微软雅黑" panose="020B0503020204020204" charset="-122"/>
                <a:ea typeface="微软雅黑" panose="020B0503020204020204" charset="-122"/>
                <a:cs typeface="微软雅黑" panose="020B0503020204020204" charset="-122"/>
              </a:rPr>
              <a:t>管环形充 、放电</a:t>
            </a:r>
            <a:r>
              <a:rPr sz="1000" spc="0" dirty="0">
                <a:solidFill>
                  <a:srgbClr val="000000"/>
                </a:solidFill>
                <a:latin typeface="微软雅黑" panose="020B0503020204020204" charset="-122"/>
                <a:ea typeface="微软雅黑" panose="020B0503020204020204" charset="-122"/>
                <a:cs typeface="微软雅黑" panose="020B0503020204020204" charset="-122"/>
              </a:rPr>
              <a:t>电路。</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336"/>
          <p:cNvPicPr>
            <a:picLocks noChangeAspect="1"/>
          </p:cNvPicPr>
          <p:nvPr/>
        </p:nvPicPr>
        <p:blipFill>
          <a:blip r:embed="rId5"/>
          <a:stretch>
            <a:fillRect/>
          </a:stretch>
        </p:blipFill>
        <p:spPr>
          <a:xfrm>
            <a:off x="3116375" y="4218701"/>
            <a:ext cx="5143804" cy="1933549"/>
          </a:xfrm>
          <a:prstGeom prst="rect">
            <a:avLst/>
          </a:prstGeom>
        </p:spPr>
      </p:pic>
      <p:pic>
        <p:nvPicPr>
          <p:cNvPr id="5" name="picture 337"/>
          <p:cNvPicPr>
            <a:picLocks noChangeAspect="1"/>
          </p:cNvPicPr>
          <p:nvPr/>
        </p:nvPicPr>
        <p:blipFill>
          <a:blip r:embed="rId6"/>
          <a:stretch>
            <a:fillRect/>
          </a:stretch>
        </p:blipFill>
        <p:spPr>
          <a:xfrm>
            <a:off x="3096895" y="278765"/>
            <a:ext cx="5184775" cy="294640"/>
          </a:xfrm>
          <a:prstGeom prst="rect">
            <a:avLst/>
          </a:prstGeom>
        </p:spPr>
      </p:pic>
      <p:sp>
        <p:nvSpPr>
          <p:cNvPr id="6" name="textbox 338"/>
          <p:cNvSpPr/>
          <p:nvPr>
            <p:custDataLst>
              <p:tags r:id="rId7"/>
            </p:custDataLst>
          </p:nvPr>
        </p:nvSpPr>
        <p:spPr>
          <a:xfrm>
            <a:off x="3084195" y="266065"/>
            <a:ext cx="5210175" cy="342265"/>
          </a:xfrm>
          <a:prstGeom prst="rect">
            <a:avLst/>
          </a:prstGeom>
        </p:spPr>
        <p:txBody>
          <a:bodyPr vert="horz" wrap="square" lIns="0" tIns="0" rIns="0" bIns="0"/>
          <a:lstStyle/>
          <a:p>
            <a:pPr algn="l" rtl="0" eaLnBrk="0">
              <a:lnSpc>
                <a:spcPct val="118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89535" algn="l" rtl="0" eaLnBrk="0">
              <a:lnSpc>
                <a:spcPct val="93000"/>
              </a:lnSpc>
              <a:spcBef>
                <a:spcPts val="5"/>
              </a:spcBef>
            </a:pPr>
            <a:r>
              <a:rPr sz="1300" b="1" spc="80" dirty="0">
                <a:solidFill>
                  <a:schemeClr val="dk1"/>
                </a:solidFill>
                <a:latin typeface="微软雅黑" panose="020B0503020204020204" charset="-122"/>
                <a:ea typeface="微软雅黑" panose="020B0503020204020204" charset="-122"/>
                <a:cs typeface="微软雅黑" panose="020B0503020204020204" charset="-122"/>
              </a:rPr>
              <a:t>4.</a:t>
            </a:r>
            <a:r>
              <a:rPr sz="1300" spc="80" dirty="0">
                <a:solidFill>
                  <a:schemeClr val="dk1"/>
                </a:solidFill>
                <a:latin typeface="微软雅黑" panose="020B0503020204020204" charset="-122"/>
                <a:ea typeface="微软雅黑" panose="020B0503020204020204" charset="-122"/>
                <a:cs typeface="微软雅黑" panose="020B0503020204020204" charset="-122"/>
              </a:rPr>
              <a:t> </a:t>
            </a:r>
            <a:r>
              <a:rPr sz="1300" b="1" spc="80" dirty="0">
                <a:solidFill>
                  <a:schemeClr val="dk1"/>
                </a:solidFill>
                <a:latin typeface="微软雅黑" panose="020B0503020204020204" charset="-122"/>
                <a:ea typeface="微软雅黑" panose="020B0503020204020204" charset="-122"/>
                <a:cs typeface="微软雅黑" panose="020B0503020204020204" charset="-122"/>
              </a:rPr>
              <a:t>4</a:t>
            </a:r>
            <a:r>
              <a:rPr sz="1300" spc="80" dirty="0">
                <a:solidFill>
                  <a:schemeClr val="dk1"/>
                </a:solidFill>
                <a:latin typeface="微软雅黑" panose="020B0503020204020204" charset="-122"/>
                <a:ea typeface="微软雅黑" panose="020B0503020204020204" charset="-122"/>
                <a:cs typeface="微软雅黑" panose="020B0503020204020204" charset="-122"/>
              </a:rPr>
              <a:t>    技能</a:t>
            </a:r>
            <a:r>
              <a:rPr sz="1300" spc="70" dirty="0">
                <a:solidFill>
                  <a:schemeClr val="dk1"/>
                </a:solidFill>
                <a:latin typeface="微软雅黑" panose="020B0503020204020204" charset="-122"/>
                <a:ea typeface="微软雅黑" panose="020B0503020204020204" charset="-122"/>
                <a:cs typeface="微软雅黑" panose="020B0503020204020204" charset="-122"/>
              </a:rPr>
              <a:t>实</a:t>
            </a:r>
            <a:r>
              <a:rPr sz="1300" spc="0" dirty="0">
                <a:solidFill>
                  <a:schemeClr val="dk1"/>
                </a:solidFill>
                <a:latin typeface="微软雅黑" panose="020B0503020204020204" charset="-122"/>
                <a:ea typeface="微软雅黑" panose="020B0503020204020204" charset="-122"/>
                <a:cs typeface="微软雅黑" panose="020B0503020204020204" charset="-122"/>
              </a:rPr>
              <a:t>训</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341"/>
          <p:cNvSpPr/>
          <p:nvPr>
            <p:custDataLst>
              <p:tags r:id="rId8"/>
            </p:custDataLst>
          </p:nvPr>
        </p:nvSpPr>
        <p:spPr>
          <a:xfrm>
            <a:off x="4866265" y="6196133"/>
            <a:ext cx="1656079"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4</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23</a:t>
            </a:r>
            <a:r>
              <a:rPr sz="800" spc="40" dirty="0">
                <a:solidFill>
                  <a:schemeClr val="dk1"/>
                </a:solidFill>
                <a:latin typeface="微软雅黑" panose="020B0503020204020204" charset="-122"/>
                <a:ea typeface="微软雅黑" panose="020B0503020204020204" charset="-122"/>
                <a:cs typeface="微软雅黑" panose="020B0503020204020204" charset="-122"/>
              </a:rPr>
              <a:t>    电容变换器</a:t>
            </a:r>
            <a:r>
              <a:rPr sz="800" spc="10" dirty="0">
                <a:solidFill>
                  <a:schemeClr val="dk1"/>
                </a:solidFill>
                <a:latin typeface="微软雅黑" panose="020B0503020204020204" charset="-122"/>
                <a:ea typeface="微软雅黑" panose="020B0503020204020204" charset="-122"/>
                <a:cs typeface="微软雅黑" panose="020B0503020204020204" charset="-122"/>
              </a:rPr>
              <a:t>原</a:t>
            </a:r>
            <a:r>
              <a:rPr sz="800" spc="0" dirty="0">
                <a:solidFill>
                  <a:schemeClr val="dk1"/>
                </a:solidFill>
                <a:latin typeface="微软雅黑" panose="020B0503020204020204" charset="-122"/>
                <a:ea typeface="微软雅黑" panose="020B0503020204020204" charset="-122"/>
                <a:cs typeface="微软雅黑" panose="020B0503020204020204" charset="-122"/>
              </a:rPr>
              <a:t>理与面板</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1" name="图片 10"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4"/>
          <p:cNvSpPr/>
          <p:nvPr/>
        </p:nvSpPr>
        <p:spPr>
          <a:xfrm>
            <a:off x="1224945" y="1732972"/>
            <a:ext cx="3283584" cy="1742439"/>
          </a:xfrm>
          <a:prstGeom prst="rect">
            <a:avLst/>
          </a:prstGeom>
        </p:spPr>
        <p:txBody>
          <a:bodyPr vert="horz" wrap="square" lIns="0" tIns="0" rIns="0" bIns="0"/>
          <a:lstStyle/>
          <a:p>
            <a:pPr algn="l" rtl="0" eaLnBrk="0">
              <a:lnSpc>
                <a:spcPct val="86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24000"/>
              </a:lnSpc>
            </a:pPr>
            <a:r>
              <a:rPr sz="1000" spc="30" dirty="0">
                <a:solidFill>
                  <a:srgbClr val="000000"/>
                </a:solidFill>
                <a:latin typeface="微软雅黑" panose="020B0503020204020204" charset="-122"/>
                <a:ea typeface="微软雅黑" panose="020B0503020204020204" charset="-122"/>
                <a:cs typeface="微软雅黑" panose="020B0503020204020204" charset="-122"/>
              </a:rPr>
              <a:t>❷掌握电容式传感器的工作原理及测量</a:t>
            </a:r>
            <a:r>
              <a:rPr sz="1000" spc="10" dirty="0">
                <a:solidFill>
                  <a:srgbClr val="000000"/>
                </a:solidFill>
                <a:latin typeface="微软雅黑" panose="020B0503020204020204" charset="-122"/>
                <a:ea typeface="微软雅黑" panose="020B0503020204020204" charset="-122"/>
                <a:cs typeface="微软雅黑" panose="020B0503020204020204" charset="-122"/>
              </a:rPr>
              <a:t>转</a:t>
            </a:r>
            <a:r>
              <a:rPr sz="1000" spc="0" dirty="0">
                <a:solidFill>
                  <a:srgbClr val="000000"/>
                </a:solidFill>
                <a:latin typeface="微软雅黑" panose="020B0503020204020204" charset="-122"/>
                <a:ea typeface="微软雅黑" panose="020B0503020204020204" charset="-122"/>
                <a:cs typeface="微软雅黑" panose="020B0503020204020204" charset="-122"/>
              </a:rPr>
              <a:t>换电路。      </a:t>
            </a:r>
            <a:endParaRPr sz="1000" spc="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24000"/>
              </a:lnSpc>
            </a:pP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❸熟悉电容式传感器在工程上的</a:t>
            </a:r>
            <a:r>
              <a:rPr sz="1000" spc="10" dirty="0">
                <a:solidFill>
                  <a:srgbClr val="000000"/>
                </a:solidFill>
                <a:latin typeface="微软雅黑" panose="020B0503020204020204" charset="-122"/>
                <a:ea typeface="微软雅黑" panose="020B0503020204020204" charset="-122"/>
                <a:cs typeface="微软雅黑" panose="020B0503020204020204" charset="-122"/>
              </a:rPr>
              <a:t>应</a:t>
            </a:r>
            <a:r>
              <a:rPr sz="1000" spc="0" dirty="0">
                <a:solidFill>
                  <a:srgbClr val="000000"/>
                </a:solidFill>
                <a:latin typeface="微软雅黑" panose="020B0503020204020204" charset="-122"/>
                <a:ea typeface="微软雅黑" panose="020B0503020204020204" charset="-122"/>
                <a:cs typeface="微软雅黑" panose="020B0503020204020204" charset="-122"/>
              </a:rPr>
              <a:t>用。</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36000"/>
              </a:lnSpc>
              <a:spcBef>
                <a:spcPts val="49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技能目</a:t>
            </a:r>
            <a:r>
              <a:rPr sz="1000" spc="0" dirty="0">
                <a:solidFill>
                  <a:srgbClr val="000000"/>
                </a:solidFill>
                <a:latin typeface="微软雅黑" panose="020B0503020204020204" charset="-122"/>
                <a:ea typeface="微软雅黑" panose="020B0503020204020204" charset="-122"/>
                <a:cs typeface="微软雅黑" panose="020B0503020204020204" charset="-122"/>
              </a:rPr>
              <a:t>标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30" dirty="0">
                <a:solidFill>
                  <a:srgbClr val="000000"/>
                </a:solidFill>
                <a:latin typeface="微软雅黑" panose="020B0503020204020204" charset="-122"/>
                <a:ea typeface="微软雅黑" panose="020B0503020204020204" charset="-122"/>
                <a:cs typeface="微软雅黑" panose="020B0503020204020204" charset="-122"/>
              </a:rPr>
              <a:t>❶能够根据检测要求选择合适的电容</a:t>
            </a:r>
            <a:r>
              <a:rPr sz="1000" spc="0" dirty="0">
                <a:solidFill>
                  <a:srgbClr val="000000"/>
                </a:solidFill>
                <a:latin typeface="微软雅黑" panose="020B0503020204020204" charset="-122"/>
                <a:ea typeface="微软雅黑" panose="020B0503020204020204" charset="-122"/>
                <a:cs typeface="微软雅黑" panose="020B0503020204020204" charset="-122"/>
              </a:rPr>
              <a:t>式传感器。         </a:t>
            </a:r>
            <a:endParaRPr sz="1000" spc="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36000"/>
              </a:lnSpc>
              <a:spcBef>
                <a:spcPts val="49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❷能够正确使用电容式传感器进</a:t>
            </a:r>
            <a:r>
              <a:rPr sz="1000" spc="10" dirty="0">
                <a:solidFill>
                  <a:srgbClr val="000000"/>
                </a:solidFill>
                <a:latin typeface="微软雅黑" panose="020B0503020204020204" charset="-122"/>
                <a:ea typeface="微软雅黑" panose="020B0503020204020204" charset="-122"/>
                <a:cs typeface="微软雅黑" panose="020B0503020204020204" charset="-122"/>
              </a:rPr>
              <a:t>行</a:t>
            </a:r>
            <a:r>
              <a:rPr sz="1000" spc="0" dirty="0">
                <a:solidFill>
                  <a:srgbClr val="000000"/>
                </a:solidFill>
                <a:latin typeface="微软雅黑" panose="020B0503020204020204" charset="-122"/>
                <a:ea typeface="微软雅黑" panose="020B0503020204020204" charset="-122"/>
                <a:cs typeface="微软雅黑" panose="020B0503020204020204" charset="-122"/>
              </a:rPr>
              <a:t>位移测量。           </a:t>
            </a:r>
            <a:endParaRPr sz="1000" spc="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36000"/>
              </a:lnSpc>
              <a:spcBef>
                <a:spcPts val="495"/>
              </a:spcBef>
            </a:pP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❸能够正确维护常用电子检测</a:t>
            </a:r>
            <a:r>
              <a:rPr sz="1000" spc="0" dirty="0">
                <a:solidFill>
                  <a:srgbClr val="000000"/>
                </a:solidFill>
                <a:latin typeface="微软雅黑" panose="020B0503020204020204" charset="-122"/>
                <a:ea typeface="微软雅黑" panose="020B0503020204020204" charset="-122"/>
                <a:cs typeface="微软雅黑" panose="020B0503020204020204" charset="-122"/>
              </a:rPr>
              <a:t>设备。</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ts val="1300"/>
              </a:lnSpc>
              <a:spcBef>
                <a:spcPts val="50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素质目</a:t>
            </a:r>
            <a:r>
              <a:rPr sz="1000" spc="0" dirty="0">
                <a:solidFill>
                  <a:srgbClr val="000000"/>
                </a:solidFill>
                <a:latin typeface="微软雅黑" panose="020B0503020204020204" charset="-122"/>
                <a:ea typeface="微软雅黑" panose="020B0503020204020204" charset="-122"/>
                <a:cs typeface="微软雅黑" panose="020B0503020204020204" charset="-122"/>
              </a:rPr>
              <a:t>标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33020" algn="l" rtl="0" eaLnBrk="0">
              <a:lnSpc>
                <a:spcPts val="1220"/>
              </a:lnSpc>
              <a:spcBef>
                <a:spcPts val="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了解传感器在日常生活中的应用 ，提升学生的</a:t>
            </a:r>
            <a:r>
              <a:rPr sz="1000" spc="0" dirty="0">
                <a:solidFill>
                  <a:srgbClr val="000000"/>
                </a:solidFill>
                <a:latin typeface="微软雅黑" panose="020B0503020204020204" charset="-122"/>
                <a:ea typeface="微软雅黑" panose="020B0503020204020204" charset="-122"/>
                <a:cs typeface="微软雅黑" panose="020B0503020204020204" charset="-122"/>
              </a:rPr>
              <a:t>科学素养。</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6"/>
          <p:cNvSpPr/>
          <p:nvPr>
            <p:custDataLst>
              <p:tags r:id="rId5"/>
            </p:custDataLst>
          </p:nvPr>
        </p:nvSpPr>
        <p:spPr>
          <a:xfrm>
            <a:off x="1225990" y="3980286"/>
            <a:ext cx="1951989" cy="854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教学重点 </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940" algn="l" rtl="0" eaLnBrk="0">
              <a:lnSpc>
                <a:spcPts val="1220"/>
              </a:lnSpc>
              <a:spcBef>
                <a:spcPts val="49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电容式传感器</a:t>
            </a:r>
            <a:r>
              <a:rPr sz="1000" spc="0" dirty="0">
                <a:solidFill>
                  <a:schemeClr val="dk1"/>
                </a:solidFill>
                <a:latin typeface="微软雅黑" panose="020B0503020204020204" charset="-122"/>
                <a:ea typeface="微软雅黑" panose="020B0503020204020204" charset="-122"/>
                <a:cs typeface="微软雅黑" panose="020B0503020204020204" charset="-122"/>
              </a:rPr>
              <a:t>的工作原理和应用。</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spcBef>
                <a:spcPts val="50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教学难点 </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27940" algn="l" rtl="0" eaLnBrk="0">
              <a:lnSpc>
                <a:spcPts val="1220"/>
              </a:lnSpc>
              <a:spcBef>
                <a:spcPts val="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电容式传感器的测量电</a:t>
            </a:r>
            <a:r>
              <a:rPr sz="1000" spc="0" dirty="0">
                <a:solidFill>
                  <a:schemeClr val="dk1"/>
                </a:solidFill>
                <a:latin typeface="微软雅黑" panose="020B0503020204020204" charset="-122"/>
                <a:ea typeface="微软雅黑" panose="020B0503020204020204" charset="-122"/>
                <a:cs typeface="微软雅黑" panose="020B0503020204020204" charset="-122"/>
              </a:rPr>
              <a:t>路。</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textbox 7"/>
          <p:cNvSpPr/>
          <p:nvPr>
            <p:custDataLst>
              <p:tags r:id="rId6"/>
            </p:custDataLst>
          </p:nvPr>
        </p:nvSpPr>
        <p:spPr>
          <a:xfrm>
            <a:off x="1224945" y="1282679"/>
            <a:ext cx="2085975" cy="408305"/>
          </a:xfrm>
          <a:prstGeom prst="rect">
            <a:avLst/>
          </a:prstGeom>
        </p:spPr>
        <p:txBody>
          <a:bodyPr vert="horz" wrap="square" lIns="0" tIns="0" rIns="0" bIns="0"/>
          <a:lstStyle/>
          <a:p>
            <a:pPr algn="l" rtl="0" eaLnBrk="0">
              <a:lnSpc>
                <a:spcPct val="7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905" algn="l" rtl="0" eaLnBrk="0">
              <a:lnSpc>
                <a:spcPct val="126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知识目标</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❶了解电容式传感器的分类</a:t>
            </a:r>
            <a:r>
              <a:rPr sz="1000" spc="0" dirty="0">
                <a:solidFill>
                  <a:schemeClr val="dk1"/>
                </a:solidFill>
                <a:latin typeface="微软雅黑" panose="020B0503020204020204" charset="-122"/>
                <a:ea typeface="微软雅黑" panose="020B0503020204020204" charset="-122"/>
                <a:cs typeface="微软雅黑" panose="020B0503020204020204" charset="-122"/>
              </a:rPr>
              <a:t>及特点。</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rect"/>
          <p:cNvSpPr/>
          <p:nvPr>
            <p:custDataLst>
              <p:tags r:id="rId7"/>
            </p:custDataLst>
          </p:nvPr>
        </p:nvSpPr>
        <p:spPr>
          <a:xfrm>
            <a:off x="971343" y="3669009"/>
            <a:ext cx="1020173" cy="238903"/>
          </a:xfrm>
          <a:prstGeom prst="rect">
            <a:avLst/>
          </a:prstGeom>
          <a:solidFill>
            <a:srgbClr val="01BDF2">
              <a:alpha val="100000"/>
            </a:srgbClr>
          </a:solidFill>
          <a:ln cap="flat">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graphicFrame>
        <p:nvGraphicFramePr>
          <p:cNvPr id="6" name="table 9"/>
          <p:cNvGraphicFramePr>
            <a:graphicFrameLocks noGrp="1"/>
          </p:cNvGraphicFramePr>
          <p:nvPr/>
        </p:nvGraphicFramePr>
        <p:xfrm>
          <a:off x="968653" y="3666499"/>
          <a:ext cx="927734" cy="240664"/>
        </p:xfrm>
        <a:graphic>
          <a:graphicData uri="http://schemas.openxmlformats.org/drawingml/2006/table">
            <a:tbl>
              <a:tblPr/>
              <a:tblGrid>
                <a:gridCol w="927734"/>
              </a:tblGrid>
              <a:tr h="240664">
                <a:tc>
                  <a:txBody>
                    <a:bodyPr/>
                    <a:lstStyle/>
                    <a:p>
                      <a:pPr algn="l" rtl="0" eaLnBrk="0">
                        <a:lnSpc>
                          <a:spcPct val="111000"/>
                        </a:lnSpc>
                      </a:pPr>
                      <a:endParaRPr lang="en-US" altLang="en-US" sz="300" dirty="0">
                        <a:latin typeface="微软雅黑" panose="020B0503020204020204" charset="-122"/>
                        <a:ea typeface="微软雅黑" panose="020B0503020204020204" charset="-122"/>
                      </a:endParaRPr>
                    </a:p>
                    <a:p>
                      <a:pPr marL="72390" algn="l" rtl="0" eaLnBrk="0">
                        <a:lnSpc>
                          <a:spcPct val="95000"/>
                        </a:lnSpc>
                        <a:spcBef>
                          <a:spcPts val="0"/>
                        </a:spcBef>
                      </a:pPr>
                      <a:r>
                        <a:rPr sz="1100" spc="100" dirty="0">
                          <a:solidFill>
                            <a:srgbClr val="FFFFFF">
                              <a:alpha val="100000"/>
                            </a:srgbClr>
                          </a:solidFill>
                          <a:latin typeface="微软雅黑" panose="020B0503020204020204" charset="-122"/>
                          <a:ea typeface="微软雅黑" panose="020B0503020204020204" charset="-122"/>
                          <a:cs typeface="黑体" panose="02010609060101010101" charset="-122"/>
                        </a:rPr>
                        <a:t>教学重难</a:t>
                      </a:r>
                      <a:r>
                        <a:rPr sz="1100" spc="70" dirty="0">
                          <a:solidFill>
                            <a:srgbClr val="FFFFFF">
                              <a:alpha val="100000"/>
                            </a:srgbClr>
                          </a:solidFill>
                          <a:latin typeface="微软雅黑" panose="020B0503020204020204" charset="-122"/>
                          <a:ea typeface="微软雅黑" panose="020B0503020204020204" charset="-122"/>
                          <a:cs typeface="黑体" panose="02010609060101010101" charset="-122"/>
                        </a:rPr>
                        <a:t>点</a:t>
                      </a:r>
                      <a:endParaRPr lang="en-US" altLang="en-US" sz="11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6350" cap="flat" cmpd="sng" algn="ctr">
                      <a:solidFill>
                        <a:srgbClr val="00AEEF"/>
                      </a:solidFill>
                      <a:prstDash val="solid"/>
                      <a:round/>
                      <a:headEnd type="none" w="med" len="med"/>
                      <a:tailEnd type="none" w="med" len="med"/>
                    </a:lnB>
                  </a:tcPr>
                </a:tc>
              </a:tr>
            </a:tbl>
          </a:graphicData>
        </a:graphic>
      </p:graphicFrame>
      <p:sp>
        <p:nvSpPr>
          <p:cNvPr id="7" name="rect"/>
          <p:cNvSpPr/>
          <p:nvPr>
            <p:custDataLst>
              <p:tags r:id="rId8"/>
            </p:custDataLst>
          </p:nvPr>
        </p:nvSpPr>
        <p:spPr>
          <a:xfrm>
            <a:off x="971343" y="971402"/>
            <a:ext cx="893300" cy="238903"/>
          </a:xfrm>
          <a:prstGeom prst="rect">
            <a:avLst/>
          </a:prstGeom>
          <a:solidFill>
            <a:srgbClr val="01BDF2">
              <a:alpha val="100000"/>
            </a:srgbClr>
          </a:solidFill>
          <a:ln cap="flat">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graphicFrame>
        <p:nvGraphicFramePr>
          <p:cNvPr id="8" name="table 11"/>
          <p:cNvGraphicFramePr>
            <a:graphicFrameLocks noGrp="1"/>
          </p:cNvGraphicFramePr>
          <p:nvPr/>
        </p:nvGraphicFramePr>
        <p:xfrm>
          <a:off x="968653" y="968892"/>
          <a:ext cx="800734" cy="240665"/>
        </p:xfrm>
        <a:graphic>
          <a:graphicData uri="http://schemas.openxmlformats.org/drawingml/2006/table">
            <a:tbl>
              <a:tblPr/>
              <a:tblGrid>
                <a:gridCol w="800734"/>
              </a:tblGrid>
              <a:tr h="240665">
                <a:tc>
                  <a:txBody>
                    <a:bodyPr/>
                    <a:lstStyle/>
                    <a:p>
                      <a:pPr algn="l" rtl="0" eaLnBrk="0">
                        <a:lnSpc>
                          <a:spcPct val="110000"/>
                        </a:lnSpc>
                      </a:pPr>
                      <a:endParaRPr lang="en-US" altLang="en-US" sz="300" dirty="0">
                        <a:latin typeface="微软雅黑" panose="020B0503020204020204" charset="-122"/>
                        <a:ea typeface="微软雅黑" panose="020B0503020204020204" charset="-122"/>
                      </a:endParaRPr>
                    </a:p>
                    <a:p>
                      <a:pPr marL="72390" algn="l" rtl="0" eaLnBrk="0">
                        <a:lnSpc>
                          <a:spcPct val="95000"/>
                        </a:lnSpc>
                        <a:spcBef>
                          <a:spcPts val="5"/>
                        </a:spcBef>
                      </a:pPr>
                      <a:r>
                        <a:rPr sz="1100" spc="100" dirty="0">
                          <a:solidFill>
                            <a:srgbClr val="FFFFFF">
                              <a:alpha val="100000"/>
                            </a:srgbClr>
                          </a:solidFill>
                          <a:latin typeface="微软雅黑" panose="020B0503020204020204" charset="-122"/>
                          <a:ea typeface="微软雅黑" panose="020B0503020204020204" charset="-122"/>
                          <a:cs typeface="黑体" panose="02010609060101010101" charset="-122"/>
                        </a:rPr>
                        <a:t>教学目</a:t>
                      </a:r>
                      <a:r>
                        <a:rPr sz="1100" spc="70" dirty="0">
                          <a:solidFill>
                            <a:srgbClr val="FFFFFF">
                              <a:alpha val="100000"/>
                            </a:srgbClr>
                          </a:solidFill>
                          <a:latin typeface="微软雅黑" panose="020B0503020204020204" charset="-122"/>
                          <a:ea typeface="微软雅黑" panose="020B0503020204020204" charset="-122"/>
                          <a:cs typeface="黑体" panose="02010609060101010101" charset="-122"/>
                        </a:rPr>
                        <a:t>标</a:t>
                      </a:r>
                      <a:endParaRPr lang="en-US" altLang="en-US" sz="11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6350" cap="flat" cmpd="sng" algn="ctr">
                      <a:solidFill>
                        <a:srgbClr val="00AEEF"/>
                      </a:solidFill>
                      <a:prstDash val="solid"/>
                      <a:round/>
                      <a:headEnd type="none" w="med" len="med"/>
                      <a:tailEnd type="none" w="med" len="med"/>
                    </a:lnB>
                  </a:tcPr>
                </a:tc>
              </a:tr>
            </a:tbl>
          </a:graphicData>
        </a:graphic>
      </p:graphicFrame>
      <p:pic>
        <p:nvPicPr>
          <p:cNvPr id="9" name="picture 13"/>
          <p:cNvPicPr>
            <a:picLocks noChangeAspect="1"/>
          </p:cNvPicPr>
          <p:nvPr/>
        </p:nvPicPr>
        <p:blipFill>
          <a:blip r:embed="rId9"/>
          <a:stretch>
            <a:fillRect/>
          </a:stretch>
        </p:blipFill>
        <p:spPr>
          <a:xfrm>
            <a:off x="1765907" y="969696"/>
            <a:ext cx="100847" cy="242283"/>
          </a:xfrm>
          <a:prstGeom prst="rect">
            <a:avLst/>
          </a:prstGeom>
        </p:spPr>
      </p:pic>
      <p:pic>
        <p:nvPicPr>
          <p:cNvPr id="10" name="picture 14"/>
          <p:cNvPicPr>
            <a:picLocks noChangeAspect="1"/>
          </p:cNvPicPr>
          <p:nvPr/>
        </p:nvPicPr>
        <p:blipFill>
          <a:blip r:embed="rId10"/>
          <a:stretch>
            <a:fillRect/>
          </a:stretch>
        </p:blipFill>
        <p:spPr>
          <a:xfrm>
            <a:off x="1892780" y="3667303"/>
            <a:ext cx="100847" cy="242283"/>
          </a:xfrm>
          <a:prstGeom prst="rect">
            <a:avLst/>
          </a:prstGeom>
        </p:spPr>
      </p:pic>
    </p:spTree>
    <p:custDataLst>
      <p:tags r:id="rId1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344"/>
          <p:cNvSpPr/>
          <p:nvPr/>
        </p:nvSpPr>
        <p:spPr>
          <a:xfrm>
            <a:off x="3412682" y="2420821"/>
            <a:ext cx="5253990" cy="3347084"/>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788795" algn="l" rtl="0" eaLnBrk="0">
              <a:lnSpc>
                <a:spcPts val="1375"/>
              </a:lnSpc>
            </a:pPr>
            <a:r>
              <a:rPr sz="800" spc="40" dirty="0">
                <a:solidFill>
                  <a:srgbClr val="000000"/>
                </a:solidFill>
                <a:latin typeface="微软雅黑" panose="020B0503020204020204" charset="-122"/>
                <a:ea typeface="微软雅黑" panose="020B0503020204020204" charset="-122"/>
                <a:cs typeface="微软雅黑" panose="020B0503020204020204" charset="-122"/>
              </a:rPr>
              <a:t>图 </a:t>
            </a:r>
            <a:r>
              <a:rPr sz="800" b="1" spc="40" dirty="0">
                <a:solidFill>
                  <a:srgbClr val="000000"/>
                </a:solidFill>
                <a:latin typeface="微软雅黑" panose="020B0503020204020204" charset="-122"/>
                <a:ea typeface="微软雅黑" panose="020B0503020204020204" charset="-122"/>
                <a:cs typeface="微软雅黑" panose="020B0503020204020204" charset="-122"/>
              </a:rPr>
              <a:t>4</a:t>
            </a:r>
            <a:r>
              <a:rPr sz="800" spc="40" dirty="0">
                <a:solidFill>
                  <a:srgbClr val="000000"/>
                </a:solidFill>
                <a:latin typeface="微软雅黑" panose="020B0503020204020204" charset="-122"/>
                <a:ea typeface="微软雅黑" panose="020B0503020204020204" charset="-122"/>
                <a:cs typeface="微软雅黑" panose="020B0503020204020204" charset="-122"/>
              </a:rPr>
              <a:t>－</a:t>
            </a:r>
            <a:r>
              <a:rPr sz="800" b="1" spc="40" dirty="0">
                <a:solidFill>
                  <a:srgbClr val="000000"/>
                </a:solidFill>
                <a:latin typeface="微软雅黑" panose="020B0503020204020204" charset="-122"/>
                <a:ea typeface="微软雅黑" panose="020B0503020204020204" charset="-122"/>
                <a:cs typeface="微软雅黑" panose="020B0503020204020204" charset="-122"/>
              </a:rPr>
              <a:t>24</a:t>
            </a:r>
            <a:r>
              <a:rPr sz="800" spc="40" dirty="0">
                <a:solidFill>
                  <a:srgbClr val="000000"/>
                </a:solidFill>
                <a:latin typeface="微软雅黑" panose="020B0503020204020204" charset="-122"/>
                <a:ea typeface="微软雅黑" panose="020B0503020204020204" charset="-122"/>
                <a:cs typeface="微软雅黑" panose="020B0503020204020204" charset="-122"/>
              </a:rPr>
              <a:t>    二极管环形</a:t>
            </a:r>
            <a:r>
              <a:rPr sz="800" spc="10" dirty="0">
                <a:solidFill>
                  <a:srgbClr val="000000"/>
                </a:solidFill>
                <a:latin typeface="微软雅黑" panose="020B0503020204020204" charset="-122"/>
                <a:ea typeface="微软雅黑" panose="020B0503020204020204" charset="-122"/>
                <a:cs typeface="微软雅黑" panose="020B0503020204020204" charset="-122"/>
              </a:rPr>
              <a:t>充</a:t>
            </a:r>
            <a:r>
              <a:rPr sz="800" spc="0" dirty="0">
                <a:solidFill>
                  <a:srgbClr val="000000"/>
                </a:solidFill>
                <a:latin typeface="微软雅黑" panose="020B0503020204020204" charset="-122"/>
                <a:ea typeface="微软雅黑" panose="020B0503020204020204" charset="-122"/>
                <a:cs typeface="微软雅黑" panose="020B0503020204020204" charset="-122"/>
              </a:rPr>
              <a:t>放电电路</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4160" algn="l" rtl="0" eaLnBrk="0">
              <a:lnSpc>
                <a:spcPct val="147000"/>
              </a:lnSpc>
              <a:spcBef>
                <a:spcPts val="275"/>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在图 </a:t>
            </a:r>
            <a:r>
              <a:rPr sz="1000" b="1" spc="-10" dirty="0">
                <a:solidFill>
                  <a:srgbClr val="000000"/>
                </a:solidFill>
                <a:latin typeface="微软雅黑" panose="020B0503020204020204" charset="-122"/>
                <a:ea typeface="微软雅黑" panose="020B0503020204020204" charset="-122"/>
                <a:cs typeface="微软雅黑" panose="020B0503020204020204" charset="-122"/>
              </a:rPr>
              <a:t>4</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24</a:t>
            </a:r>
            <a:r>
              <a:rPr sz="1000" spc="-10" dirty="0">
                <a:solidFill>
                  <a:srgbClr val="000000"/>
                </a:solidFill>
                <a:latin typeface="微软雅黑" panose="020B0503020204020204" charset="-122"/>
                <a:ea typeface="微软雅黑" panose="020B0503020204020204" charset="-122"/>
                <a:cs typeface="微软雅黑" panose="020B0503020204020204" charset="-122"/>
              </a:rPr>
              <a:t> 中，环形充 、放电电路由二极管 </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3</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4</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5</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6</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、电容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5</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、电感</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和差  </a:t>
            </a:r>
            <a:r>
              <a:rPr sz="1000" spc="-10" dirty="0">
                <a:solidFill>
                  <a:srgbClr val="000000"/>
                </a:solidFill>
                <a:latin typeface="微软雅黑" panose="020B0503020204020204" charset="-122"/>
                <a:ea typeface="微软雅黑" panose="020B0503020204020204" charset="-122"/>
                <a:cs typeface="微软雅黑" panose="020B0503020204020204" charset="-122"/>
              </a:rPr>
              <a:t>动电容位移传感器 </a:t>
            </a:r>
            <a:r>
              <a:rPr sz="1000" b="1" spc="-10" dirty="0">
                <a:solidFill>
                  <a:srgbClr val="000000"/>
                </a:solidFill>
                <a:latin typeface="微软雅黑" panose="020B0503020204020204" charset="-122"/>
                <a:ea typeface="微软雅黑" panose="020B0503020204020204" charset="-122"/>
                <a:cs typeface="微软雅黑" panose="020B0503020204020204" charset="-122"/>
              </a:rPr>
              <a:t>C</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x</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C</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x2</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组成。</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7145" indent="270510" algn="l" rtl="0" eaLnBrk="0">
              <a:lnSpc>
                <a:spcPct val="150000"/>
              </a:lnSpc>
              <a:spcBef>
                <a:spcPts val="3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当高频激励电压</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f</a:t>
            </a:r>
            <a:r>
              <a:rPr sz="1000" b="1" spc="-10" dirty="0">
                <a:solidFill>
                  <a:srgbClr val="000000"/>
                </a:solidFill>
                <a:latin typeface="微软雅黑" panose="020B0503020204020204" charset="-122"/>
                <a:ea typeface="微软雅黑" panose="020B0503020204020204" charset="-122"/>
                <a:cs typeface="微软雅黑" panose="020B0503020204020204" charset="-122"/>
              </a:rPr>
              <a:t>&gt;100</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kHz</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 输入 </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spc="-10" dirty="0">
                <a:solidFill>
                  <a:srgbClr val="000000"/>
                </a:solidFill>
                <a:latin typeface="微软雅黑" panose="020B0503020204020204" charset="-122"/>
                <a:ea typeface="微软雅黑" panose="020B0503020204020204" charset="-122"/>
                <a:cs typeface="微软雅黑" panose="020B0503020204020204" charset="-122"/>
              </a:rPr>
              <a:t> 点，由低电平 </a:t>
            </a:r>
            <a:r>
              <a:rPr sz="1000" b="1" spc="0" dirty="0">
                <a:solidFill>
                  <a:srgbClr val="000000"/>
                </a:solidFill>
                <a:latin typeface="微软雅黑" panose="020B0503020204020204" charset="-122"/>
                <a:ea typeface="微软雅黑" panose="020B0503020204020204" charset="-122"/>
                <a:cs typeface="微软雅黑" panose="020B0503020204020204" charset="-122"/>
              </a:rPr>
              <a:t>E</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跃升到高电平 </a:t>
            </a:r>
            <a:r>
              <a:rPr sz="1000" b="1" spc="0" dirty="0">
                <a:solidFill>
                  <a:srgbClr val="000000"/>
                </a:solidFill>
                <a:latin typeface="微软雅黑" panose="020B0503020204020204" charset="-122"/>
                <a:ea typeface="微软雅黑" panose="020B0503020204020204" charset="-122"/>
                <a:cs typeface="微软雅黑" panose="020B0503020204020204" charset="-122"/>
              </a:rPr>
              <a:t>E</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时，电容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x</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和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x</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两端电压均由 </a:t>
            </a:r>
            <a:r>
              <a:rPr sz="1000" b="1" spc="0" dirty="0">
                <a:solidFill>
                  <a:srgbClr val="000000"/>
                </a:solidFill>
                <a:latin typeface="微软雅黑" panose="020B0503020204020204" charset="-122"/>
                <a:ea typeface="微软雅黑" panose="020B0503020204020204" charset="-122"/>
                <a:cs typeface="微软雅黑" panose="020B0503020204020204" charset="-122"/>
              </a:rPr>
              <a:t>E</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充电到 </a:t>
            </a:r>
            <a:r>
              <a:rPr sz="1000" b="1" spc="0" dirty="0">
                <a:solidFill>
                  <a:srgbClr val="000000"/>
                </a:solidFill>
                <a:latin typeface="微软雅黑" panose="020B0503020204020204" charset="-122"/>
                <a:ea typeface="微软雅黑" panose="020B0503020204020204" charset="-122"/>
                <a:cs typeface="微软雅黑" panose="020B0503020204020204" charset="-122"/>
              </a:rPr>
              <a:t>E</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充电电荷一路由 </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spc="0" dirty="0">
                <a:solidFill>
                  <a:srgbClr val="000000"/>
                </a:solidFill>
                <a:latin typeface="微软雅黑" panose="020B0503020204020204" charset="-122"/>
                <a:ea typeface="微软雅黑" panose="020B0503020204020204" charset="-122"/>
                <a:cs typeface="微软雅黑" panose="020B0503020204020204" charset="-122"/>
              </a:rPr>
              <a:t> 点经 </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3</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到 </a:t>
            </a:r>
            <a:r>
              <a:rPr sz="1000" b="1" spc="0" dirty="0">
                <a:solidFill>
                  <a:srgbClr val="000000"/>
                </a:solidFill>
                <a:latin typeface="微软雅黑" panose="020B0503020204020204" charset="-122"/>
                <a:ea typeface="微软雅黑" panose="020B0503020204020204" charset="-122"/>
                <a:cs typeface="微软雅黑" panose="020B0503020204020204" charset="-122"/>
              </a:rPr>
              <a:t>b</a:t>
            </a:r>
            <a:r>
              <a:rPr sz="1000" spc="0" dirty="0">
                <a:solidFill>
                  <a:srgbClr val="000000"/>
                </a:solidFill>
                <a:latin typeface="微软雅黑" panose="020B0503020204020204" charset="-122"/>
                <a:ea typeface="微软雅黑" panose="020B0503020204020204" charset="-122"/>
                <a:cs typeface="微软雅黑" panose="020B0503020204020204" charset="-122"/>
              </a:rPr>
              <a:t> 点，再对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x</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充电到 </a:t>
            </a:r>
            <a:r>
              <a:rPr sz="1000" b="1" spc="0" dirty="0">
                <a:solidFill>
                  <a:srgbClr val="000000"/>
                </a:solidFill>
                <a:latin typeface="微软雅黑" panose="020B0503020204020204" charset="-122"/>
                <a:ea typeface="微软雅黑" panose="020B0503020204020204" charset="-122"/>
                <a:cs typeface="微软雅黑" panose="020B0503020204020204" charset="-122"/>
              </a:rPr>
              <a:t>O</a:t>
            </a:r>
            <a:r>
              <a:rPr sz="1000" spc="0" dirty="0">
                <a:solidFill>
                  <a:srgbClr val="000000"/>
                </a:solidFill>
                <a:latin typeface="微软雅黑" panose="020B0503020204020204" charset="-122"/>
                <a:ea typeface="微软雅黑" panose="020B0503020204020204" charset="-122"/>
                <a:cs typeface="微软雅黑" panose="020B0503020204020204" charset="-122"/>
              </a:rPr>
              <a:t> 点</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4765" algn="l" rtl="0" eaLnBrk="0">
              <a:lnSpc>
                <a:spcPts val="1560"/>
              </a:lnSpc>
              <a:spcBef>
                <a:spcPts val="80"/>
              </a:spcBef>
            </a:pP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 地</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，另一路由 </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spc="-10" dirty="0">
                <a:solidFill>
                  <a:srgbClr val="000000"/>
                </a:solidFill>
                <a:latin typeface="微软雅黑" panose="020B0503020204020204" charset="-122"/>
                <a:ea typeface="微软雅黑" panose="020B0503020204020204" charset="-122"/>
                <a:cs typeface="微软雅黑" panose="020B0503020204020204" charset="-122"/>
              </a:rPr>
              <a:t> 点经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10" baseline="-6000" dirty="0">
                <a:solidFill>
                  <a:srgbClr val="000000"/>
                </a:solidFill>
                <a:latin typeface="微软雅黑" panose="020B0503020204020204" charset="-122"/>
                <a:ea typeface="微软雅黑" panose="020B0503020204020204" charset="-122"/>
                <a:cs typeface="微软雅黑" panose="020B0503020204020204" charset="-122"/>
              </a:rPr>
              <a:t>5</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到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10" dirty="0">
                <a:solidFill>
                  <a:srgbClr val="000000"/>
                </a:solidFill>
                <a:latin typeface="微软雅黑" panose="020B0503020204020204" charset="-122"/>
                <a:ea typeface="微软雅黑" panose="020B0503020204020204" charset="-122"/>
                <a:cs typeface="微软雅黑" panose="020B0503020204020204" charset="-122"/>
              </a:rPr>
              <a:t> 点，再经 </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900" b="1" spc="-10" baseline="-6000" dirty="0">
                <a:solidFill>
                  <a:srgbClr val="000000"/>
                </a:solidFill>
                <a:latin typeface="微软雅黑" panose="020B0503020204020204" charset="-122"/>
                <a:ea typeface="微软雅黑" panose="020B0503020204020204" charset="-122"/>
                <a:cs typeface="微软雅黑" panose="020B0503020204020204" charset="-122"/>
              </a:rPr>
              <a:t>5</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到 </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1000" spc="-10" dirty="0">
                <a:solidFill>
                  <a:srgbClr val="000000"/>
                </a:solidFill>
                <a:latin typeface="微软雅黑" panose="020B0503020204020204" charset="-122"/>
                <a:ea typeface="微软雅黑" panose="020B0503020204020204" charset="-122"/>
                <a:cs typeface="微软雅黑" panose="020B0503020204020204" charset="-122"/>
              </a:rPr>
              <a:t> 点对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6000" dirty="0">
                <a:solidFill>
                  <a:srgbClr val="000000"/>
                </a:solidFill>
                <a:latin typeface="微软雅黑" panose="020B0503020204020204" charset="-122"/>
                <a:ea typeface="微软雅黑" panose="020B0503020204020204" charset="-122"/>
                <a:cs typeface="微软雅黑" panose="020B0503020204020204" charset="-122"/>
              </a:rPr>
              <a:t>x</a:t>
            </a:r>
            <a:r>
              <a:rPr sz="900" b="1" spc="-10" baseline="-6000" dirty="0">
                <a:solidFill>
                  <a:srgbClr val="000000"/>
                </a:solidFill>
                <a:latin typeface="微软雅黑" panose="020B0503020204020204" charset="-122"/>
                <a:ea typeface="微软雅黑" panose="020B0503020204020204" charset="-122"/>
                <a:cs typeface="微软雅黑" panose="020B0503020204020204" charset="-122"/>
              </a:rPr>
              <a:t>2</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充电</a:t>
            </a:r>
            <a:r>
              <a:rPr sz="1000" spc="0" dirty="0">
                <a:solidFill>
                  <a:srgbClr val="000000"/>
                </a:solidFill>
                <a:latin typeface="微软雅黑" panose="020B0503020204020204" charset="-122"/>
                <a:ea typeface="微软雅黑" panose="020B0503020204020204" charset="-122"/>
                <a:cs typeface="微软雅黑" panose="020B0503020204020204" charset="-122"/>
              </a:rPr>
              <a:t>到 </a:t>
            </a:r>
            <a:r>
              <a:rPr sz="1000" b="1" spc="0" dirty="0">
                <a:solidFill>
                  <a:srgbClr val="000000"/>
                </a:solidFill>
                <a:latin typeface="微软雅黑" panose="020B0503020204020204" charset="-122"/>
                <a:ea typeface="微软雅黑" panose="020B0503020204020204" charset="-122"/>
                <a:cs typeface="微软雅黑" panose="020B0503020204020204" charset="-122"/>
              </a:rPr>
              <a:t>O</a:t>
            </a:r>
            <a:r>
              <a:rPr sz="1000" spc="0" dirty="0">
                <a:solidFill>
                  <a:srgbClr val="000000"/>
                </a:solidFill>
                <a:latin typeface="微软雅黑" panose="020B0503020204020204" charset="-122"/>
                <a:ea typeface="微软雅黑" panose="020B0503020204020204" charset="-122"/>
                <a:cs typeface="微软雅黑" panose="020B0503020204020204" charset="-122"/>
              </a:rPr>
              <a:t> 点。 此时，二极管 </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900" b="1" spc="0" baseline="-6000" dirty="0">
                <a:solidFill>
                  <a:srgbClr val="000000"/>
                </a:solidFill>
                <a:latin typeface="微软雅黑" panose="020B0503020204020204" charset="-122"/>
                <a:ea typeface="微软雅黑" panose="020B0503020204020204" charset="-122"/>
                <a:cs typeface="微软雅黑" panose="020B0503020204020204" charset="-122"/>
              </a:rPr>
              <a:t>4</a:t>
            </a:r>
            <a:endParaRPr lang="en-US" altLang="en-US" sz="585" dirty="0">
              <a:solidFill>
                <a:srgbClr val="000000"/>
              </a:solidFill>
              <a:latin typeface="微软雅黑" panose="020B0503020204020204" charset="-122"/>
              <a:ea typeface="微软雅黑" panose="020B0503020204020204" charset="-122"/>
              <a:cs typeface="微软雅黑" panose="020B0503020204020204" charset="-122"/>
            </a:endParaRPr>
          </a:p>
          <a:p>
            <a:pPr marL="16510" algn="l" rtl="0" eaLnBrk="0">
              <a:lnSpc>
                <a:spcPct val="100000"/>
              </a:lnSpc>
              <a:spcBef>
                <a:spcPts val="56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和 </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6</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由于反偏置而截止。 在充电时间 </a:t>
            </a:r>
            <a:r>
              <a:rPr sz="1000" b="1" spc="0" dirty="0">
                <a:solidFill>
                  <a:srgbClr val="000000"/>
                </a:solidFill>
                <a:latin typeface="微软雅黑" panose="020B0503020204020204" charset="-122"/>
                <a:ea typeface="微软雅黑" panose="020B0503020204020204" charset="-122"/>
                <a:cs typeface="微软雅黑" panose="020B0503020204020204" charset="-122"/>
              </a:rPr>
              <a:t>t</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内，由 </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spc="0" dirty="0">
                <a:solidFill>
                  <a:srgbClr val="000000"/>
                </a:solidFill>
                <a:latin typeface="微软雅黑" panose="020B0503020204020204" charset="-122"/>
                <a:ea typeface="微软雅黑" panose="020B0503020204020204" charset="-122"/>
                <a:cs typeface="微软雅黑" panose="020B0503020204020204" charset="-122"/>
              </a:rPr>
              <a:t> 到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0" dirty="0">
                <a:solidFill>
                  <a:srgbClr val="000000"/>
                </a:solidFill>
                <a:latin typeface="微软雅黑" panose="020B0503020204020204" charset="-122"/>
                <a:ea typeface="微软雅黑" panose="020B0503020204020204" charset="-122"/>
                <a:cs typeface="微软雅黑" panose="020B0503020204020204" charset="-122"/>
              </a:rPr>
              <a:t> 点的电荷量为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135"/>
              </a:spcBef>
            </a:pPr>
            <a:r>
              <a:rPr sz="900" b="1" spc="0" dirty="0">
                <a:solidFill>
                  <a:srgbClr val="000000"/>
                </a:solidFill>
                <a:latin typeface="微软雅黑" panose="020B0503020204020204" charset="-122"/>
                <a:ea typeface="微软雅黑" panose="020B0503020204020204" charset="-122"/>
                <a:cs typeface="微软雅黑" panose="020B0503020204020204" charset="-122"/>
              </a:rPr>
              <a:t>Q</a:t>
            </a:r>
            <a:r>
              <a:rPr sz="900" spc="-10" dirty="0">
                <a:solidFill>
                  <a:srgbClr val="000000"/>
                </a:solidFill>
                <a:latin typeface="微软雅黑" panose="020B0503020204020204" charset="-122"/>
                <a:ea typeface="微软雅黑" panose="020B0503020204020204" charset="-122"/>
                <a:cs typeface="微软雅黑" panose="020B0503020204020204" charset="-122"/>
              </a:rPr>
              <a:t> </a:t>
            </a:r>
            <a:r>
              <a:rPr sz="800" b="1" spc="-10" baseline="5000" dirty="0">
                <a:solidFill>
                  <a:srgbClr val="000000"/>
                </a:solidFill>
                <a:latin typeface="微软雅黑" panose="020B0503020204020204" charset="-122"/>
                <a:ea typeface="微软雅黑" panose="020B0503020204020204" charset="-122"/>
                <a:cs typeface="微软雅黑" panose="020B0503020204020204" charset="-122"/>
              </a:rPr>
              <a:t>1</a:t>
            </a:r>
            <a:r>
              <a:rPr sz="400" spc="-10" dirty="0">
                <a:solidFill>
                  <a:srgbClr val="000000"/>
                </a:solidFill>
                <a:latin typeface="微软雅黑" panose="020B0503020204020204" charset="-122"/>
                <a:ea typeface="微软雅黑" panose="020B0503020204020204" charset="-122"/>
                <a:cs typeface="微软雅黑" panose="020B0503020204020204" charset="-122"/>
              </a:rPr>
              <a:t>   </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C</a:t>
            </a:r>
            <a:r>
              <a:rPr sz="800" b="1" spc="0" baseline="5000" dirty="0">
                <a:solidFill>
                  <a:srgbClr val="000000"/>
                </a:solidFill>
                <a:latin typeface="微软雅黑" panose="020B0503020204020204" charset="-122"/>
                <a:ea typeface="微软雅黑" panose="020B0503020204020204" charset="-122"/>
                <a:cs typeface="微软雅黑" panose="020B0503020204020204" charset="-122"/>
              </a:rPr>
              <a:t>x2</a:t>
            </a:r>
            <a:r>
              <a:rPr sz="4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(E</a:t>
            </a:r>
            <a:r>
              <a:rPr sz="800" b="1" spc="0" baseline="5000" dirty="0">
                <a:solidFill>
                  <a:srgbClr val="000000"/>
                </a:solidFill>
                <a:latin typeface="微软雅黑" panose="020B0503020204020204" charset="-122"/>
                <a:ea typeface="微软雅黑" panose="020B0503020204020204" charset="-122"/>
                <a:cs typeface="微软雅黑" panose="020B0503020204020204" charset="-122"/>
              </a:rPr>
              <a:t>2</a:t>
            </a:r>
            <a:r>
              <a:rPr sz="400" spc="0" dirty="0">
                <a:solidFill>
                  <a:srgbClr val="000000"/>
                </a:solidFill>
                <a:latin typeface="微软雅黑" panose="020B0503020204020204" charset="-122"/>
                <a:ea typeface="微软雅黑" panose="020B0503020204020204" charset="-122"/>
                <a:cs typeface="微软雅黑" panose="020B0503020204020204" charset="-122"/>
              </a:rPr>
              <a:t>   </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E</a:t>
            </a:r>
            <a:r>
              <a:rPr sz="800" b="1" spc="0" baseline="5000" dirty="0">
                <a:solidFill>
                  <a:srgbClr val="000000"/>
                </a:solidFill>
                <a:latin typeface="微软雅黑" panose="020B0503020204020204" charset="-122"/>
                <a:ea typeface="微软雅黑" panose="020B0503020204020204" charset="-122"/>
                <a:cs typeface="微软雅黑" panose="020B0503020204020204" charset="-122"/>
              </a:rPr>
              <a:t>1</a:t>
            </a:r>
            <a:r>
              <a:rPr sz="4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(4</a:t>
            </a:r>
            <a:r>
              <a:rPr sz="900" spc="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21)</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73050" algn="l" rtl="0" eaLnBrk="0">
              <a:lnSpc>
                <a:spcPct val="138000"/>
              </a:lnSpc>
              <a:spcBef>
                <a:spcPts val="25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当高频激励电压由高电平 </a:t>
            </a:r>
            <a:r>
              <a:rPr sz="1000" b="1" spc="0" dirty="0">
                <a:solidFill>
                  <a:srgbClr val="000000"/>
                </a:solidFill>
                <a:latin typeface="微软雅黑" panose="020B0503020204020204" charset="-122"/>
                <a:ea typeface="微软雅黑" panose="020B0503020204020204" charset="-122"/>
                <a:cs typeface="微软雅黑" panose="020B0503020204020204" charset="-122"/>
              </a:rPr>
              <a:t>E</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返回到低电平 </a:t>
            </a:r>
            <a:r>
              <a:rPr sz="1000" b="1" spc="0" dirty="0">
                <a:solidFill>
                  <a:srgbClr val="000000"/>
                </a:solidFill>
                <a:latin typeface="微软雅黑" panose="020B0503020204020204" charset="-122"/>
                <a:ea typeface="微软雅黑" panose="020B0503020204020204" charset="-122"/>
                <a:cs typeface="微软雅黑" panose="020B0503020204020204" charset="-122"/>
              </a:rPr>
              <a:t>E</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时，电容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x</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和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x</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均放电。</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x</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经 </a:t>
            </a:r>
            <a:r>
              <a:rPr sz="1000" b="1" spc="0" dirty="0">
                <a:solidFill>
                  <a:srgbClr val="000000"/>
                </a:solidFill>
                <a:latin typeface="微软雅黑" panose="020B0503020204020204" charset="-122"/>
                <a:ea typeface="微软雅黑" panose="020B0503020204020204" charset="-122"/>
                <a:cs typeface="微软雅黑" panose="020B0503020204020204" charset="-122"/>
              </a:rPr>
              <a:t>b</a:t>
            </a:r>
            <a:r>
              <a:rPr sz="1000" spc="0" dirty="0">
                <a:solidFill>
                  <a:srgbClr val="000000"/>
                </a:solidFill>
                <a:latin typeface="微软雅黑" panose="020B0503020204020204" charset="-122"/>
                <a:ea typeface="微软雅黑" panose="020B0503020204020204" charset="-122"/>
                <a:cs typeface="微软雅黑" panose="020B0503020204020204" charset="-122"/>
              </a:rPr>
              <a:t> 点 、 </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4</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40" dirty="0">
                <a:solidFill>
                  <a:srgbClr val="000000"/>
                </a:solidFill>
                <a:latin typeface="微软雅黑" panose="020B0503020204020204" charset="-122"/>
                <a:ea typeface="微软雅黑" panose="020B0503020204020204" charset="-122"/>
                <a:cs typeface="微软雅黑" panose="020B0503020204020204" charset="-122"/>
              </a:rPr>
              <a:t> 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5</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spc="-40" dirty="0">
                <a:solidFill>
                  <a:srgbClr val="000000"/>
                </a:solidFill>
                <a:latin typeface="微软雅黑" panose="020B0503020204020204" charset="-122"/>
                <a:ea typeface="微软雅黑" panose="020B0503020204020204" charset="-122"/>
                <a:cs typeface="微软雅黑" panose="020B0503020204020204" charset="-122"/>
              </a:rPr>
              <a:t> 点 、</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放电到 </a:t>
            </a:r>
            <a:r>
              <a:rPr sz="1000" b="1" spc="0" dirty="0">
                <a:solidFill>
                  <a:srgbClr val="000000"/>
                </a:solidFill>
                <a:latin typeface="微软雅黑" panose="020B0503020204020204" charset="-122"/>
                <a:ea typeface="微软雅黑" panose="020B0503020204020204" charset="-122"/>
                <a:cs typeface="微软雅黑" panose="020B0503020204020204" charset="-122"/>
              </a:rPr>
              <a:t>O</a:t>
            </a:r>
            <a:r>
              <a:rPr sz="1000" spc="-40" dirty="0">
                <a:solidFill>
                  <a:srgbClr val="000000"/>
                </a:solidFill>
                <a:latin typeface="微软雅黑" panose="020B0503020204020204" charset="-122"/>
                <a:ea typeface="微软雅黑" panose="020B0503020204020204" charset="-122"/>
                <a:cs typeface="微软雅黑" panose="020B0503020204020204" charset="-122"/>
              </a:rPr>
              <a:t> 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x</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经 </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1000" spc="-40" dirty="0">
                <a:solidFill>
                  <a:srgbClr val="000000"/>
                </a:solidFill>
                <a:latin typeface="微软雅黑" panose="020B0503020204020204" charset="-122"/>
                <a:ea typeface="微软雅黑" panose="020B0503020204020204" charset="-122"/>
                <a:cs typeface="微软雅黑" panose="020B0503020204020204" charset="-122"/>
              </a:rPr>
              <a:t> 点 、</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6</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放电到 </a:t>
            </a:r>
            <a:r>
              <a:rPr sz="1000" b="1" spc="0" dirty="0">
                <a:solidFill>
                  <a:srgbClr val="000000"/>
                </a:solidFill>
                <a:latin typeface="微软雅黑" panose="020B0503020204020204" charset="-122"/>
                <a:ea typeface="微软雅黑" panose="020B0503020204020204" charset="-122"/>
                <a:cs typeface="微软雅黑" panose="020B0503020204020204" charset="-122"/>
              </a:rPr>
              <a:t>O</a:t>
            </a:r>
            <a:r>
              <a:rPr sz="1000" spc="-40" dirty="0">
                <a:solidFill>
                  <a:srgbClr val="000000"/>
                </a:solidFill>
                <a:latin typeface="微软雅黑" panose="020B0503020204020204" charset="-122"/>
                <a:ea typeface="微软雅黑" panose="020B0503020204020204" charset="-122"/>
                <a:cs typeface="微软雅黑" panose="020B0503020204020204" charset="-122"/>
              </a:rPr>
              <a:t> 点。 在放电时间 </a:t>
            </a:r>
            <a:r>
              <a:rPr sz="1000" b="1" spc="0" dirty="0">
                <a:solidFill>
                  <a:srgbClr val="000000"/>
                </a:solidFill>
                <a:latin typeface="微软雅黑" panose="020B0503020204020204" charset="-122"/>
                <a:ea typeface="微软雅黑" panose="020B0503020204020204" charset="-122"/>
                <a:cs typeface="微软雅黑" panose="020B0503020204020204" charset="-122"/>
              </a:rPr>
              <a:t>t</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内，</a:t>
            </a:r>
            <a:r>
              <a:rPr sz="1000" spc="10" dirty="0">
                <a:solidFill>
                  <a:srgbClr val="000000"/>
                </a:solidFill>
                <a:latin typeface="微软雅黑" panose="020B0503020204020204" charset="-122"/>
                <a:ea typeface="微软雅黑" panose="020B0503020204020204" charset="-122"/>
                <a:cs typeface="微软雅黑" panose="020B0503020204020204" charset="-122"/>
              </a:rPr>
              <a:t>由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10" dirty="0">
                <a:solidFill>
                  <a:srgbClr val="000000"/>
                </a:solidFill>
                <a:latin typeface="微软雅黑" panose="020B0503020204020204" charset="-122"/>
                <a:ea typeface="微软雅黑" panose="020B0503020204020204" charset="-122"/>
                <a:cs typeface="微软雅黑" panose="020B0503020204020204" charset="-122"/>
              </a:rPr>
              <a:t> 点到 </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spc="10" dirty="0">
                <a:solidFill>
                  <a:srgbClr val="000000"/>
                </a:solidFill>
                <a:latin typeface="微软雅黑" panose="020B0503020204020204" charset="-122"/>
                <a:ea typeface="微软雅黑" panose="020B0503020204020204" charset="-122"/>
                <a:cs typeface="微软雅黑" panose="020B0503020204020204" charset="-122"/>
              </a:rPr>
              <a:t> 点的电荷</a:t>
            </a:r>
            <a:r>
              <a:rPr sz="1000" spc="0" dirty="0">
                <a:solidFill>
                  <a:srgbClr val="000000"/>
                </a:solidFill>
                <a:latin typeface="微软雅黑" panose="020B0503020204020204" charset="-122"/>
                <a:ea typeface="微软雅黑" panose="020B0503020204020204" charset="-122"/>
                <a:cs typeface="微软雅黑" panose="020B0503020204020204" charset="-122"/>
              </a:rPr>
              <a:t>量为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245"/>
              </a:spcBef>
            </a:pPr>
            <a:r>
              <a:rPr sz="900" b="1" spc="0" dirty="0">
                <a:solidFill>
                  <a:srgbClr val="000000"/>
                </a:solidFill>
                <a:latin typeface="微软雅黑" panose="020B0503020204020204" charset="-122"/>
                <a:ea typeface="微软雅黑" panose="020B0503020204020204" charset="-122"/>
                <a:cs typeface="微软雅黑" panose="020B0503020204020204" charset="-122"/>
              </a:rPr>
              <a:t>Q</a:t>
            </a:r>
            <a:r>
              <a:rPr sz="800" b="1" spc="10" baseline="5000" dirty="0">
                <a:solidFill>
                  <a:srgbClr val="000000"/>
                </a:solidFill>
                <a:latin typeface="微软雅黑" panose="020B0503020204020204" charset="-122"/>
                <a:ea typeface="微软雅黑" panose="020B0503020204020204" charset="-122"/>
                <a:cs typeface="微软雅黑" panose="020B0503020204020204" charset="-122"/>
              </a:rPr>
              <a:t>2</a:t>
            </a:r>
            <a:r>
              <a:rPr sz="400" spc="10" dirty="0">
                <a:solidFill>
                  <a:srgbClr val="000000"/>
                </a:solidFill>
                <a:latin typeface="微软雅黑" panose="020B0503020204020204" charset="-122"/>
                <a:ea typeface="微软雅黑" panose="020B0503020204020204" charset="-122"/>
                <a:cs typeface="微软雅黑" panose="020B0503020204020204" charset="-122"/>
              </a:rPr>
              <a:t>   </a:t>
            </a:r>
            <a:r>
              <a:rPr sz="900" spc="1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C</a:t>
            </a:r>
            <a:r>
              <a:rPr sz="800" b="1" spc="0" baseline="5000" dirty="0">
                <a:solidFill>
                  <a:srgbClr val="000000"/>
                </a:solidFill>
                <a:latin typeface="微软雅黑" panose="020B0503020204020204" charset="-122"/>
                <a:ea typeface="微软雅黑" panose="020B0503020204020204" charset="-122"/>
                <a:cs typeface="微软雅黑" panose="020B0503020204020204" charset="-122"/>
              </a:rPr>
              <a:t>x</a:t>
            </a:r>
            <a:r>
              <a:rPr sz="400" spc="10" dirty="0">
                <a:solidFill>
                  <a:srgbClr val="000000"/>
                </a:solidFill>
                <a:latin typeface="微软雅黑" panose="020B0503020204020204" charset="-122"/>
                <a:ea typeface="微软雅黑" panose="020B0503020204020204" charset="-122"/>
                <a:cs typeface="微软雅黑" panose="020B0503020204020204" charset="-122"/>
              </a:rPr>
              <a:t> </a:t>
            </a:r>
            <a:r>
              <a:rPr sz="800" b="1" spc="10" baseline="5000" dirty="0">
                <a:solidFill>
                  <a:srgbClr val="000000"/>
                </a:solidFill>
                <a:latin typeface="微软雅黑" panose="020B0503020204020204" charset="-122"/>
                <a:ea typeface="微软雅黑" panose="020B0503020204020204" charset="-122"/>
                <a:cs typeface="微软雅黑" panose="020B0503020204020204" charset="-122"/>
              </a:rPr>
              <a:t>1</a:t>
            </a:r>
            <a:r>
              <a:rPr sz="400" spc="1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(E</a:t>
            </a:r>
            <a:r>
              <a:rPr sz="800" b="1" spc="0" baseline="5000" dirty="0">
                <a:solidFill>
                  <a:srgbClr val="000000"/>
                </a:solidFill>
                <a:latin typeface="微软雅黑" panose="020B0503020204020204" charset="-122"/>
                <a:ea typeface="微软雅黑" panose="020B0503020204020204" charset="-122"/>
                <a:cs typeface="微软雅黑" panose="020B0503020204020204" charset="-122"/>
              </a:rPr>
              <a:t>2</a:t>
            </a:r>
            <a:r>
              <a:rPr sz="400" spc="0" dirty="0">
                <a:solidFill>
                  <a:srgbClr val="000000"/>
                </a:solidFill>
                <a:latin typeface="微软雅黑" panose="020B0503020204020204" charset="-122"/>
                <a:ea typeface="微软雅黑" panose="020B0503020204020204" charset="-122"/>
                <a:cs typeface="微软雅黑" panose="020B0503020204020204" charset="-122"/>
              </a:rPr>
              <a:t>   </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E</a:t>
            </a:r>
            <a:r>
              <a:rPr sz="800" b="1" spc="0" baseline="5000" dirty="0">
                <a:solidFill>
                  <a:srgbClr val="000000"/>
                </a:solidFill>
                <a:latin typeface="微软雅黑" panose="020B0503020204020204" charset="-122"/>
                <a:ea typeface="微软雅黑" panose="020B0503020204020204" charset="-122"/>
                <a:cs typeface="微软雅黑" panose="020B0503020204020204" charset="-122"/>
              </a:rPr>
              <a:t>1</a:t>
            </a:r>
            <a:r>
              <a:rPr sz="4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(4</a:t>
            </a:r>
            <a:r>
              <a:rPr sz="900" spc="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22)</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4955" algn="l" rtl="0" eaLnBrk="0">
              <a:lnSpc>
                <a:spcPct val="145000"/>
              </a:lnSpc>
              <a:spcBef>
                <a:spcPts val="1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当然，式</a:t>
            </a:r>
            <a:r>
              <a:rPr sz="1000" b="1" spc="10" dirty="0">
                <a:solidFill>
                  <a:srgbClr val="000000"/>
                </a:solidFill>
                <a:latin typeface="微软雅黑" panose="020B0503020204020204" charset="-122"/>
                <a:ea typeface="微软雅黑" panose="020B0503020204020204" charset="-122"/>
                <a:cs typeface="微软雅黑" panose="020B0503020204020204" charset="-122"/>
              </a:rPr>
              <a:t>(4</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21)</a:t>
            </a:r>
            <a:r>
              <a:rPr sz="1000" spc="10" dirty="0">
                <a:solidFill>
                  <a:srgbClr val="000000"/>
                </a:solidFill>
                <a:latin typeface="微软雅黑" panose="020B0503020204020204" charset="-122"/>
                <a:ea typeface="微软雅黑" panose="020B0503020204020204" charset="-122"/>
                <a:cs typeface="微软雅黑" panose="020B0503020204020204" charset="-122"/>
              </a:rPr>
              <a:t> 和式</a:t>
            </a:r>
            <a:r>
              <a:rPr sz="1000" b="1" spc="10" dirty="0">
                <a:solidFill>
                  <a:srgbClr val="000000"/>
                </a:solidFill>
                <a:latin typeface="微软雅黑" panose="020B0503020204020204" charset="-122"/>
                <a:ea typeface="微软雅黑" panose="020B0503020204020204" charset="-122"/>
                <a:cs typeface="微软雅黑" panose="020B0503020204020204" charset="-122"/>
              </a:rPr>
              <a:t>(4</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22)</a:t>
            </a:r>
            <a:r>
              <a:rPr sz="1000" spc="10" dirty="0">
                <a:solidFill>
                  <a:srgbClr val="000000"/>
                </a:solidFill>
                <a:latin typeface="微软雅黑" panose="020B0503020204020204" charset="-122"/>
                <a:ea typeface="微软雅黑" panose="020B0503020204020204" charset="-122"/>
                <a:cs typeface="微软雅黑" panose="020B0503020204020204" charset="-122"/>
              </a:rPr>
              <a:t> 是在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5</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电容值远远大于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x</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和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x</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电容值的前提下得到  </a:t>
            </a:r>
            <a:r>
              <a:rPr sz="1000" spc="10" dirty="0">
                <a:solidFill>
                  <a:srgbClr val="000000"/>
                </a:solidFill>
                <a:latin typeface="微软雅黑" panose="020B0503020204020204" charset="-122"/>
                <a:ea typeface="微软雅黑" panose="020B0503020204020204" charset="-122"/>
                <a:cs typeface="微软雅黑" panose="020B0503020204020204" charset="-122"/>
              </a:rPr>
              <a:t>的结果。 电容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5</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的充电 、放电回路如图 </a:t>
            </a:r>
            <a:r>
              <a:rPr sz="1000" b="1" spc="10" dirty="0">
                <a:solidFill>
                  <a:srgbClr val="000000"/>
                </a:solidFill>
                <a:latin typeface="微软雅黑" panose="020B0503020204020204" charset="-122"/>
                <a:ea typeface="微软雅黑" panose="020B0503020204020204" charset="-122"/>
                <a:cs typeface="微软雅黑" panose="020B0503020204020204" charset="-122"/>
              </a:rPr>
              <a:t>4</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24</a:t>
            </a:r>
            <a:r>
              <a:rPr sz="1000" spc="10" dirty="0">
                <a:solidFill>
                  <a:srgbClr val="000000"/>
                </a:solidFill>
                <a:latin typeface="微软雅黑" panose="020B0503020204020204" charset="-122"/>
                <a:ea typeface="微软雅黑" panose="020B0503020204020204" charset="-122"/>
                <a:cs typeface="微软雅黑" panose="020B0503020204020204" charset="-122"/>
              </a:rPr>
              <a:t> 中实线</a:t>
            </a:r>
            <a:r>
              <a:rPr sz="1000" spc="0" dirty="0">
                <a:solidFill>
                  <a:srgbClr val="000000"/>
                </a:solidFill>
                <a:latin typeface="微软雅黑" panose="020B0503020204020204" charset="-122"/>
                <a:ea typeface="微软雅黑" panose="020B0503020204020204" charset="-122"/>
                <a:cs typeface="微软雅黑" panose="020B0503020204020204" charset="-122"/>
              </a:rPr>
              <a:t> 、虚线所示，电容式位移传感器实  </a:t>
            </a:r>
            <a:r>
              <a:rPr sz="1000" spc="-30" dirty="0">
                <a:solidFill>
                  <a:srgbClr val="000000"/>
                </a:solidFill>
                <a:latin typeface="微软雅黑" panose="020B0503020204020204" charset="-122"/>
                <a:ea typeface="微软雅黑" panose="020B0503020204020204" charset="-122"/>
                <a:cs typeface="微软雅黑" panose="020B0503020204020204" charset="-122"/>
              </a:rPr>
              <a:t>验流程如图 </a:t>
            </a:r>
            <a:r>
              <a:rPr sz="1000" b="1" spc="-30" dirty="0">
                <a:solidFill>
                  <a:srgbClr val="000000"/>
                </a:solidFill>
                <a:latin typeface="微软雅黑" panose="020B0503020204020204" charset="-122"/>
                <a:ea typeface="微软雅黑" panose="020B0503020204020204" charset="-122"/>
                <a:cs typeface="微软雅黑" panose="020B0503020204020204" charset="-122"/>
              </a:rPr>
              <a:t>4</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30" dirty="0">
                <a:solidFill>
                  <a:srgbClr val="000000"/>
                </a:solidFill>
                <a:latin typeface="微软雅黑" panose="020B0503020204020204" charset="-122"/>
                <a:ea typeface="微软雅黑" panose="020B0503020204020204" charset="-122"/>
                <a:cs typeface="微软雅黑" panose="020B0503020204020204" charset="-122"/>
              </a:rPr>
              <a:t>25</a:t>
            </a:r>
            <a:r>
              <a:rPr sz="1000" spc="-30" dirty="0">
                <a:solidFill>
                  <a:srgbClr val="000000"/>
                </a:solidFill>
                <a:latin typeface="微软雅黑" panose="020B0503020204020204" charset="-122"/>
                <a:ea typeface="微软雅黑" panose="020B0503020204020204" charset="-122"/>
                <a:cs typeface="微软雅黑" panose="020B0503020204020204" charset="-122"/>
              </a:rPr>
              <a:t> 所</a:t>
            </a:r>
            <a:r>
              <a:rPr sz="1000" spc="-10" dirty="0">
                <a:solidFill>
                  <a:srgbClr val="000000"/>
                </a:solidFill>
                <a:latin typeface="微软雅黑" panose="020B0503020204020204" charset="-122"/>
                <a:ea typeface="微软雅黑" panose="020B0503020204020204" charset="-122"/>
                <a:cs typeface="微软雅黑" panose="020B0503020204020204" charset="-122"/>
              </a:rPr>
              <a:t>示</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345"/>
          <p:cNvPicPr>
            <a:picLocks noChangeAspect="1"/>
          </p:cNvPicPr>
          <p:nvPr/>
        </p:nvPicPr>
        <p:blipFill>
          <a:blip r:embed="rId5"/>
          <a:stretch>
            <a:fillRect/>
          </a:stretch>
        </p:blipFill>
        <p:spPr>
          <a:xfrm>
            <a:off x="3954226" y="-7663"/>
            <a:ext cx="4114800" cy="2384589"/>
          </a:xfrm>
          <a:prstGeom prst="rect">
            <a:avLst/>
          </a:prstGeom>
        </p:spPr>
      </p:pic>
      <p:pic>
        <p:nvPicPr>
          <p:cNvPr id="4" name="picture 348"/>
          <p:cNvPicPr>
            <a:picLocks noChangeAspect="1"/>
          </p:cNvPicPr>
          <p:nvPr/>
        </p:nvPicPr>
        <p:blipFill>
          <a:blip r:embed="rId6"/>
          <a:stretch>
            <a:fillRect/>
          </a:stretch>
        </p:blipFill>
        <p:spPr>
          <a:xfrm>
            <a:off x="3619036" y="5903908"/>
            <a:ext cx="4786426" cy="250164"/>
          </a:xfrm>
          <a:prstGeom prst="rect">
            <a:avLst/>
          </a:prstGeom>
        </p:spPr>
      </p:pic>
      <p:sp>
        <p:nvSpPr>
          <p:cNvPr id="5" name="textbox 350"/>
          <p:cNvSpPr/>
          <p:nvPr>
            <p:custDataLst>
              <p:tags r:id="rId7"/>
            </p:custDataLst>
          </p:nvPr>
        </p:nvSpPr>
        <p:spPr>
          <a:xfrm>
            <a:off x="8168128" y="6705600"/>
            <a:ext cx="436244" cy="152400"/>
          </a:xfrm>
          <a:prstGeom prst="rect">
            <a:avLst/>
          </a:prstGeom>
        </p:spPr>
        <p:txBody>
          <a:bodyPr vert="horz" wrap="square" lIns="0" tIns="0" rIns="0" bIns="0"/>
          <a:lstStyle/>
          <a:p>
            <a:pPr algn="l" rtl="0" eaLnBrk="0">
              <a:lnSpc>
                <a:spcPct val="86000"/>
              </a:lnSpc>
            </a:pPr>
            <a:endParaRPr lang="en-US" altLang="en-US" sz="1000" dirty="0">
              <a:solidFill>
                <a:schemeClr val="dk1"/>
              </a:solidFill>
              <a:latin typeface="微软雅黑" panose="020B0503020204020204" charset="-122"/>
              <a:ea typeface="微软雅黑" panose="020B0503020204020204" charset="-122"/>
            </a:endParaRPr>
          </a:p>
        </p:txBody>
      </p:sp>
      <p:sp>
        <p:nvSpPr>
          <p:cNvPr id="7" name="文本框 6"/>
          <p:cNvSpPr txBox="1"/>
          <p:nvPr/>
        </p:nvSpPr>
        <p:spPr>
          <a:xfrm>
            <a:off x="2963626" y="6334925"/>
            <a:ext cx="6096000" cy="267335"/>
          </a:xfrm>
          <a:prstGeom prst="rect">
            <a:avLst/>
          </a:prstGeom>
          <a:noFill/>
        </p:spPr>
        <p:txBody>
          <a:bodyPr wrap="square">
            <a:spAutoFit/>
          </a:bodyPr>
          <a:lstStyle/>
          <a:p>
            <a:pPr marL="1676400" algn="l" rtl="0" eaLnBrk="0">
              <a:lnSpc>
                <a:spcPts val="1375"/>
              </a:lnSpc>
            </a:pP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100" b="1" spc="4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b="1" spc="40" dirty="0">
                <a:solidFill>
                  <a:srgbClr val="000000"/>
                </a:solidFill>
                <a:latin typeface="微软雅黑" panose="020B0503020204020204" charset="-122"/>
                <a:ea typeface="微软雅黑" panose="020B0503020204020204" charset="-122"/>
                <a:cs typeface="微软雅黑" panose="020B0503020204020204" charset="-122"/>
              </a:rPr>
              <a:t>25</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    电容式位移传感器实验</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流</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程</a:t>
            </a:r>
            <a:endParaRPr lang="zh-CN"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7" name="图片 6"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346"/>
          <p:cNvSpPr/>
          <p:nvPr/>
        </p:nvSpPr>
        <p:spPr>
          <a:xfrm>
            <a:off x="2927694" y="84525"/>
            <a:ext cx="4609465" cy="1536064"/>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676400" algn="l" rtl="0" eaLnBrk="0">
              <a:lnSpc>
                <a:spcPts val="1375"/>
              </a:lnSpc>
            </a:pPr>
            <a:r>
              <a:rPr sz="800" spc="40" dirty="0">
                <a:solidFill>
                  <a:srgbClr val="000000"/>
                </a:solidFill>
                <a:latin typeface="微软雅黑" panose="020B0503020204020204" charset="-122"/>
                <a:ea typeface="微软雅黑" panose="020B0503020204020204" charset="-122"/>
                <a:cs typeface="微软雅黑" panose="020B0503020204020204" charset="-122"/>
              </a:rPr>
              <a:t>图 </a:t>
            </a:r>
            <a:r>
              <a:rPr sz="800" b="1" spc="40" dirty="0">
                <a:solidFill>
                  <a:srgbClr val="000000"/>
                </a:solidFill>
                <a:latin typeface="微软雅黑" panose="020B0503020204020204" charset="-122"/>
                <a:ea typeface="微软雅黑" panose="020B0503020204020204" charset="-122"/>
                <a:cs typeface="微软雅黑" panose="020B0503020204020204" charset="-122"/>
              </a:rPr>
              <a:t>4</a:t>
            </a:r>
            <a:r>
              <a:rPr sz="800" spc="40" dirty="0">
                <a:solidFill>
                  <a:srgbClr val="000000"/>
                </a:solidFill>
                <a:latin typeface="微软雅黑" panose="020B0503020204020204" charset="-122"/>
                <a:ea typeface="微软雅黑" panose="020B0503020204020204" charset="-122"/>
                <a:cs typeface="微软雅黑" panose="020B0503020204020204" charset="-122"/>
              </a:rPr>
              <a:t>－</a:t>
            </a:r>
            <a:r>
              <a:rPr sz="800" b="1" spc="40" dirty="0">
                <a:solidFill>
                  <a:srgbClr val="000000"/>
                </a:solidFill>
                <a:latin typeface="微软雅黑" panose="020B0503020204020204" charset="-122"/>
                <a:ea typeface="微软雅黑" panose="020B0503020204020204" charset="-122"/>
                <a:cs typeface="微软雅黑" panose="020B0503020204020204" charset="-122"/>
              </a:rPr>
              <a:t>25</a:t>
            </a:r>
            <a:r>
              <a:rPr sz="800" spc="40" dirty="0">
                <a:solidFill>
                  <a:srgbClr val="000000"/>
                </a:solidFill>
                <a:latin typeface="微软雅黑" panose="020B0503020204020204" charset="-122"/>
                <a:ea typeface="微软雅黑" panose="020B0503020204020204" charset="-122"/>
                <a:cs typeface="微软雅黑" panose="020B0503020204020204" charset="-122"/>
              </a:rPr>
              <a:t>    电容式位移传感器实验</a:t>
            </a:r>
            <a:r>
              <a:rPr sz="800" spc="10" dirty="0">
                <a:solidFill>
                  <a:srgbClr val="000000"/>
                </a:solidFill>
                <a:latin typeface="微软雅黑" panose="020B0503020204020204" charset="-122"/>
                <a:ea typeface="微软雅黑" panose="020B0503020204020204" charset="-122"/>
                <a:cs typeface="微软雅黑" panose="020B0503020204020204" charset="-122"/>
              </a:rPr>
              <a:t>流</a:t>
            </a:r>
            <a:r>
              <a:rPr sz="800" spc="0" dirty="0">
                <a:solidFill>
                  <a:srgbClr val="000000"/>
                </a:solidFill>
                <a:latin typeface="微软雅黑" panose="020B0503020204020204" charset="-122"/>
                <a:ea typeface="微软雅黑" panose="020B0503020204020204" charset="-122"/>
                <a:cs typeface="微软雅黑" panose="020B0503020204020204" charset="-122"/>
              </a:rPr>
              <a:t>程</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1259205" indent="-979805" algn="l" rtl="0" eaLnBrk="0">
              <a:lnSpc>
                <a:spcPct val="132000"/>
              </a:lnSpc>
              <a:spcBef>
                <a:spcPts val="695"/>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在一个充放电周期内</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T</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t</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t</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，由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0" dirty="0">
                <a:solidFill>
                  <a:srgbClr val="000000"/>
                </a:solidFill>
                <a:latin typeface="微软雅黑" panose="020B0503020204020204" charset="-122"/>
                <a:ea typeface="微软雅黑" panose="020B0503020204020204" charset="-122"/>
                <a:cs typeface="微软雅黑" panose="020B0503020204020204" charset="-122"/>
              </a:rPr>
              <a:t> 点到 </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spc="0" dirty="0">
                <a:solidFill>
                  <a:srgbClr val="000000"/>
                </a:solidFill>
                <a:latin typeface="微软雅黑" panose="020B0503020204020204" charset="-122"/>
                <a:ea typeface="微软雅黑" panose="020B0503020204020204" charset="-122"/>
                <a:cs typeface="微软雅黑" panose="020B0503020204020204" charset="-122"/>
              </a:rPr>
              <a:t> 点的电荷量为                         </a:t>
            </a:r>
            <a:r>
              <a:rPr sz="900" b="1" spc="-30" dirty="0">
                <a:solidFill>
                  <a:srgbClr val="000000"/>
                </a:solidFill>
                <a:latin typeface="微软雅黑" panose="020B0503020204020204" charset="-122"/>
                <a:ea typeface="微软雅黑" panose="020B0503020204020204" charset="-122"/>
                <a:cs typeface="微软雅黑" panose="020B0503020204020204" charset="-122"/>
              </a:rPr>
              <a:t>Q</a:t>
            </a:r>
            <a:r>
              <a:rPr sz="900" spc="-30" dirty="0">
                <a:solidFill>
                  <a:srgbClr val="000000"/>
                </a:solidFill>
                <a:latin typeface="微软雅黑" panose="020B0503020204020204" charset="-122"/>
                <a:ea typeface="微软雅黑" panose="020B0503020204020204" charset="-122"/>
                <a:cs typeface="微软雅黑" panose="020B0503020204020204" charset="-122"/>
              </a:rPr>
              <a:t> ＝ </a:t>
            </a:r>
            <a:r>
              <a:rPr sz="900" b="1" spc="-30" dirty="0">
                <a:solidFill>
                  <a:srgbClr val="000000"/>
                </a:solidFill>
                <a:latin typeface="微软雅黑" panose="020B0503020204020204" charset="-122"/>
                <a:ea typeface="微软雅黑" panose="020B0503020204020204" charset="-122"/>
                <a:cs typeface="微软雅黑" panose="020B0503020204020204" charset="-122"/>
              </a:rPr>
              <a:t>Q</a:t>
            </a:r>
            <a:r>
              <a:rPr sz="800" b="1" spc="-30" baseline="-26000" dirty="0">
                <a:solidFill>
                  <a:srgbClr val="000000"/>
                </a:solidFill>
                <a:latin typeface="微软雅黑" panose="020B0503020204020204" charset="-122"/>
                <a:ea typeface="微软雅黑" panose="020B0503020204020204" charset="-122"/>
                <a:cs typeface="微软雅黑" panose="020B0503020204020204" charset="-122"/>
              </a:rPr>
              <a:t>2</a:t>
            </a:r>
            <a:r>
              <a:rPr sz="400" spc="-30" dirty="0">
                <a:solidFill>
                  <a:srgbClr val="000000"/>
                </a:solidFill>
                <a:latin typeface="微软雅黑" panose="020B0503020204020204" charset="-122"/>
                <a:ea typeface="微软雅黑" panose="020B0503020204020204" charset="-122"/>
                <a:cs typeface="微软雅黑" panose="020B0503020204020204" charset="-122"/>
              </a:rPr>
              <a:t>   </a:t>
            </a:r>
            <a:r>
              <a:rPr sz="900" spc="-30" dirty="0">
                <a:solidFill>
                  <a:srgbClr val="000000"/>
                </a:solidFill>
                <a:latin typeface="微软雅黑" panose="020B0503020204020204" charset="-122"/>
                <a:ea typeface="微软雅黑" panose="020B0503020204020204" charset="-122"/>
                <a:cs typeface="微软雅黑" panose="020B0503020204020204" charset="-122"/>
              </a:rPr>
              <a:t>－ </a:t>
            </a:r>
            <a:r>
              <a:rPr sz="900" b="1" spc="-30" dirty="0">
                <a:solidFill>
                  <a:srgbClr val="000000"/>
                </a:solidFill>
                <a:latin typeface="微软雅黑" panose="020B0503020204020204" charset="-122"/>
                <a:ea typeface="微软雅黑" panose="020B0503020204020204" charset="-122"/>
                <a:cs typeface="微软雅黑" panose="020B0503020204020204" charset="-122"/>
              </a:rPr>
              <a:t>Q</a:t>
            </a:r>
            <a:r>
              <a:rPr sz="900" spc="-30" dirty="0">
                <a:solidFill>
                  <a:srgbClr val="000000"/>
                </a:solidFill>
                <a:latin typeface="微软雅黑" panose="020B0503020204020204" charset="-122"/>
                <a:ea typeface="微软雅黑" panose="020B0503020204020204" charset="-122"/>
                <a:cs typeface="微软雅黑" panose="020B0503020204020204" charset="-122"/>
              </a:rPr>
              <a:t> </a:t>
            </a:r>
            <a:r>
              <a:rPr sz="800" b="1" spc="-30" baseline="-26000" dirty="0">
                <a:solidFill>
                  <a:srgbClr val="000000"/>
                </a:solidFill>
                <a:latin typeface="微软雅黑" panose="020B0503020204020204" charset="-122"/>
                <a:ea typeface="微软雅黑" panose="020B0503020204020204" charset="-122"/>
                <a:cs typeface="微软雅黑" panose="020B0503020204020204" charset="-122"/>
              </a:rPr>
              <a:t>1</a:t>
            </a:r>
            <a:r>
              <a:rPr sz="400" spc="-30" dirty="0">
                <a:solidFill>
                  <a:srgbClr val="000000"/>
                </a:solidFill>
                <a:latin typeface="微软雅黑" panose="020B0503020204020204" charset="-122"/>
                <a:ea typeface="微软雅黑" panose="020B0503020204020204" charset="-122"/>
                <a:cs typeface="微软雅黑" panose="020B0503020204020204" charset="-122"/>
              </a:rPr>
              <a:t>   </a:t>
            </a:r>
            <a:r>
              <a:rPr sz="900" spc="-30" dirty="0">
                <a:solidFill>
                  <a:srgbClr val="000000"/>
                </a:solidFill>
                <a:latin typeface="微软雅黑" panose="020B0503020204020204" charset="-122"/>
                <a:ea typeface="微软雅黑" panose="020B0503020204020204" charset="-122"/>
                <a:cs typeface="微软雅黑" panose="020B0503020204020204" charset="-122"/>
              </a:rPr>
              <a:t>＝ </a:t>
            </a:r>
            <a:r>
              <a:rPr sz="900" b="1" spc="-30" dirty="0">
                <a:solidFill>
                  <a:srgbClr val="000000"/>
                </a:solidFill>
                <a:latin typeface="微软雅黑" panose="020B0503020204020204" charset="-122"/>
                <a:ea typeface="微软雅黑" panose="020B0503020204020204" charset="-122"/>
                <a:cs typeface="微软雅黑" panose="020B0503020204020204" charset="-122"/>
              </a:rPr>
              <a:t>(</a:t>
            </a:r>
            <a:r>
              <a:rPr sz="900" spc="-30" dirty="0">
                <a:solidFill>
                  <a:srgbClr val="000000"/>
                </a:solidFill>
                <a:latin typeface="微软雅黑" panose="020B0503020204020204" charset="-122"/>
                <a:ea typeface="微软雅黑" panose="020B0503020204020204" charset="-122"/>
                <a:cs typeface="微软雅黑" panose="020B0503020204020204" charset="-122"/>
              </a:rPr>
              <a:t> </a:t>
            </a:r>
            <a:r>
              <a:rPr sz="900" b="1" spc="-30" dirty="0">
                <a:solidFill>
                  <a:srgbClr val="000000"/>
                </a:solidFill>
                <a:latin typeface="微软雅黑" panose="020B0503020204020204" charset="-122"/>
                <a:ea typeface="微软雅黑" panose="020B0503020204020204" charset="-122"/>
                <a:cs typeface="微软雅黑" panose="020B0503020204020204" charset="-122"/>
              </a:rPr>
              <a:t>C</a:t>
            </a:r>
            <a:r>
              <a:rPr sz="800" b="1" spc="-30" baseline="-26000" dirty="0">
                <a:solidFill>
                  <a:srgbClr val="000000"/>
                </a:solidFill>
                <a:latin typeface="微软雅黑" panose="020B0503020204020204" charset="-122"/>
                <a:ea typeface="微软雅黑" panose="020B0503020204020204" charset="-122"/>
                <a:cs typeface="微软雅黑" panose="020B0503020204020204" charset="-122"/>
              </a:rPr>
              <a:t>x</a:t>
            </a:r>
            <a:r>
              <a:rPr sz="400" spc="-30" dirty="0">
                <a:solidFill>
                  <a:srgbClr val="000000"/>
                </a:solidFill>
                <a:latin typeface="微软雅黑" panose="020B0503020204020204" charset="-122"/>
                <a:ea typeface="微软雅黑" panose="020B0503020204020204" charset="-122"/>
                <a:cs typeface="微软雅黑" panose="020B0503020204020204" charset="-122"/>
              </a:rPr>
              <a:t> </a:t>
            </a:r>
            <a:r>
              <a:rPr sz="800" b="1" spc="-30" baseline="-26000" dirty="0">
                <a:solidFill>
                  <a:srgbClr val="000000"/>
                </a:solidFill>
                <a:latin typeface="微软雅黑" panose="020B0503020204020204" charset="-122"/>
                <a:ea typeface="微软雅黑" panose="020B0503020204020204" charset="-122"/>
                <a:cs typeface="微软雅黑" panose="020B0503020204020204" charset="-122"/>
              </a:rPr>
              <a:t>1</a:t>
            </a:r>
            <a:r>
              <a:rPr sz="400" spc="-30" dirty="0">
                <a:solidFill>
                  <a:srgbClr val="000000"/>
                </a:solidFill>
                <a:latin typeface="微软雅黑" panose="020B0503020204020204" charset="-122"/>
                <a:ea typeface="微软雅黑" panose="020B0503020204020204" charset="-122"/>
                <a:cs typeface="微软雅黑" panose="020B0503020204020204" charset="-122"/>
              </a:rPr>
              <a:t>    </a:t>
            </a:r>
            <a:r>
              <a:rPr sz="900" spc="-30" dirty="0">
                <a:solidFill>
                  <a:srgbClr val="000000"/>
                </a:solidFill>
                <a:latin typeface="微软雅黑" panose="020B0503020204020204" charset="-122"/>
                <a:ea typeface="微软雅黑" panose="020B0503020204020204" charset="-122"/>
                <a:cs typeface="微软雅黑" panose="020B0503020204020204" charset="-122"/>
              </a:rPr>
              <a:t>－ </a:t>
            </a:r>
            <a:r>
              <a:rPr sz="900" b="1" spc="-30" dirty="0">
                <a:solidFill>
                  <a:srgbClr val="000000"/>
                </a:solidFill>
                <a:latin typeface="微软雅黑" panose="020B0503020204020204" charset="-122"/>
                <a:ea typeface="微软雅黑" panose="020B0503020204020204" charset="-122"/>
                <a:cs typeface="微软雅黑" panose="020B0503020204020204" charset="-122"/>
              </a:rPr>
              <a:t>C</a:t>
            </a:r>
            <a:r>
              <a:rPr sz="800" b="1" spc="-30" baseline="-26000" dirty="0">
                <a:solidFill>
                  <a:srgbClr val="000000"/>
                </a:solidFill>
                <a:latin typeface="微软雅黑" panose="020B0503020204020204" charset="-122"/>
                <a:ea typeface="微软雅黑" panose="020B0503020204020204" charset="-122"/>
                <a:cs typeface="微软雅黑" panose="020B0503020204020204" charset="-122"/>
              </a:rPr>
              <a:t>x2</a:t>
            </a:r>
            <a:r>
              <a:rPr sz="400" spc="-30" dirty="0">
                <a:solidFill>
                  <a:srgbClr val="000000"/>
                </a:solidFill>
                <a:latin typeface="微软雅黑" panose="020B0503020204020204" charset="-122"/>
                <a:ea typeface="微软雅黑" panose="020B0503020204020204" charset="-122"/>
                <a:cs typeface="微软雅黑" panose="020B0503020204020204" charset="-122"/>
              </a:rPr>
              <a:t>  </a:t>
            </a:r>
            <a:r>
              <a:rPr sz="900" b="1" spc="-30" dirty="0">
                <a:solidFill>
                  <a:srgbClr val="000000"/>
                </a:solidFill>
                <a:latin typeface="微软雅黑" panose="020B0503020204020204" charset="-122"/>
                <a:ea typeface="微软雅黑" panose="020B0503020204020204" charset="-122"/>
                <a:cs typeface="微软雅黑" panose="020B0503020204020204" charset="-122"/>
              </a:rPr>
              <a:t>)</a:t>
            </a:r>
            <a:r>
              <a:rPr sz="900" spc="-30" dirty="0">
                <a:solidFill>
                  <a:srgbClr val="000000"/>
                </a:solidFill>
                <a:latin typeface="微软雅黑" panose="020B0503020204020204" charset="-122"/>
                <a:ea typeface="微软雅黑" panose="020B0503020204020204" charset="-122"/>
                <a:cs typeface="微软雅黑" panose="020B0503020204020204" charset="-122"/>
              </a:rPr>
              <a:t> </a:t>
            </a:r>
            <a:r>
              <a:rPr sz="900" b="1" spc="-30" dirty="0">
                <a:solidFill>
                  <a:srgbClr val="000000"/>
                </a:solidFill>
                <a:latin typeface="微软雅黑" panose="020B0503020204020204" charset="-122"/>
                <a:ea typeface="微软雅黑" panose="020B0503020204020204" charset="-122"/>
                <a:cs typeface="微软雅黑" panose="020B0503020204020204" charset="-122"/>
              </a:rPr>
              <a:t>(E</a:t>
            </a:r>
            <a:r>
              <a:rPr sz="800" b="1" spc="-30" baseline="-26000" dirty="0">
                <a:solidFill>
                  <a:srgbClr val="000000"/>
                </a:solidFill>
                <a:latin typeface="微软雅黑" panose="020B0503020204020204" charset="-122"/>
                <a:ea typeface="微软雅黑" panose="020B0503020204020204" charset="-122"/>
                <a:cs typeface="微软雅黑" panose="020B0503020204020204" charset="-122"/>
              </a:rPr>
              <a:t>2</a:t>
            </a:r>
            <a:r>
              <a:rPr sz="400" spc="-30" dirty="0">
                <a:solidFill>
                  <a:srgbClr val="000000"/>
                </a:solidFill>
                <a:latin typeface="微软雅黑" panose="020B0503020204020204" charset="-122"/>
                <a:ea typeface="微软雅黑" panose="020B0503020204020204" charset="-122"/>
                <a:cs typeface="微软雅黑" panose="020B0503020204020204" charset="-122"/>
              </a:rPr>
              <a:t>   </a:t>
            </a:r>
            <a:r>
              <a:rPr sz="900" spc="-30" dirty="0">
                <a:solidFill>
                  <a:srgbClr val="000000"/>
                </a:solidFill>
                <a:latin typeface="微软雅黑" panose="020B0503020204020204" charset="-122"/>
                <a:ea typeface="微软雅黑" panose="020B0503020204020204" charset="-122"/>
                <a:cs typeface="微软雅黑" panose="020B0503020204020204" charset="-122"/>
              </a:rPr>
              <a:t>－ </a:t>
            </a:r>
            <a:r>
              <a:rPr sz="900" b="1" spc="-10" dirty="0">
                <a:solidFill>
                  <a:srgbClr val="000000"/>
                </a:solidFill>
                <a:latin typeface="微软雅黑" panose="020B0503020204020204" charset="-122"/>
                <a:ea typeface="微软雅黑" panose="020B0503020204020204" charset="-122"/>
                <a:cs typeface="微软雅黑" panose="020B0503020204020204" charset="-122"/>
              </a:rPr>
              <a:t>E</a:t>
            </a:r>
            <a:r>
              <a:rPr sz="800" b="1" spc="-30" baseline="-26000" dirty="0">
                <a:solidFill>
                  <a:srgbClr val="000000"/>
                </a:solidFill>
                <a:latin typeface="微软雅黑" panose="020B0503020204020204" charset="-122"/>
                <a:ea typeface="微软雅黑" panose="020B0503020204020204" charset="-122"/>
                <a:cs typeface="微软雅黑" panose="020B0503020204020204" charset="-122"/>
              </a:rPr>
              <a:t>1</a:t>
            </a:r>
            <a:r>
              <a:rPr sz="400" spc="-30" dirty="0">
                <a:solidFill>
                  <a:srgbClr val="000000"/>
                </a:solidFill>
                <a:latin typeface="微软雅黑" panose="020B0503020204020204" charset="-122"/>
                <a:ea typeface="微软雅黑" panose="020B0503020204020204" charset="-122"/>
                <a:cs typeface="微软雅黑" panose="020B0503020204020204" charset="-122"/>
              </a:rPr>
              <a:t>  </a:t>
            </a:r>
            <a:r>
              <a:rPr sz="900" b="1" spc="-30" dirty="0">
                <a:solidFill>
                  <a:srgbClr val="000000"/>
                </a:solidFill>
                <a:latin typeface="微软雅黑" panose="020B0503020204020204" charset="-122"/>
                <a:ea typeface="微软雅黑" panose="020B0503020204020204" charset="-122"/>
                <a:cs typeface="微软雅黑" panose="020B0503020204020204" charset="-122"/>
              </a:rPr>
              <a:t>)</a:t>
            </a:r>
            <a:r>
              <a:rPr sz="900" spc="-30" dirty="0">
                <a:solidFill>
                  <a:srgbClr val="000000"/>
                </a:solidFill>
                <a:latin typeface="微软雅黑" panose="020B0503020204020204" charset="-122"/>
                <a:ea typeface="微软雅黑" panose="020B0503020204020204" charset="-122"/>
                <a:cs typeface="微软雅黑" panose="020B0503020204020204" charset="-122"/>
              </a:rPr>
              <a:t> ＝ </a:t>
            </a:r>
            <a:r>
              <a:rPr sz="900" b="1" spc="-30" dirty="0">
                <a:solidFill>
                  <a:srgbClr val="000000"/>
                </a:solidFill>
                <a:latin typeface="微软雅黑" panose="020B0503020204020204" charset="-122"/>
                <a:ea typeface="微软雅黑" panose="020B0503020204020204" charset="-122"/>
                <a:cs typeface="微软雅黑" panose="020B0503020204020204" charset="-122"/>
              </a:rPr>
              <a:t>Δ</a:t>
            </a:r>
            <a:r>
              <a:rPr sz="900" b="1" spc="0" dirty="0">
                <a:solidFill>
                  <a:srgbClr val="000000"/>
                </a:solidFill>
                <a:latin typeface="微软雅黑" panose="020B0503020204020204" charset="-122"/>
                <a:ea typeface="微软雅黑" panose="020B0503020204020204" charset="-122"/>
                <a:cs typeface="微软雅黑" panose="020B0503020204020204" charset="-122"/>
              </a:rPr>
              <a:t>C</a:t>
            </a:r>
            <a:r>
              <a:rPr sz="800" b="1" spc="0" baseline="-26000" dirty="0">
                <a:solidFill>
                  <a:srgbClr val="000000"/>
                </a:solidFill>
                <a:latin typeface="微软雅黑" panose="020B0503020204020204" charset="-122"/>
                <a:ea typeface="微软雅黑" panose="020B0503020204020204" charset="-122"/>
                <a:cs typeface="微软雅黑" panose="020B0503020204020204" charset="-122"/>
              </a:rPr>
              <a:t>x</a:t>
            </a:r>
            <a:r>
              <a:rPr sz="400" spc="-30" dirty="0">
                <a:solidFill>
                  <a:srgbClr val="000000"/>
                </a:solidFill>
                <a:latin typeface="微软雅黑" panose="020B0503020204020204" charset="-122"/>
                <a:ea typeface="微软雅黑" panose="020B0503020204020204" charset="-122"/>
                <a:cs typeface="微软雅黑" panose="020B0503020204020204" charset="-122"/>
              </a:rPr>
              <a:t>   </a:t>
            </a:r>
            <a:r>
              <a:rPr sz="900" b="1" spc="-30" dirty="0">
                <a:solidFill>
                  <a:srgbClr val="000000"/>
                </a:solidFill>
                <a:latin typeface="微软雅黑" panose="020B0503020204020204" charset="-122"/>
                <a:ea typeface="微软雅黑" panose="020B0503020204020204" charset="-122"/>
                <a:cs typeface="微软雅黑" panose="020B0503020204020204" charset="-122"/>
              </a:rPr>
              <a:t>Δ</a:t>
            </a:r>
            <a:r>
              <a:rPr sz="900" b="1" spc="0" dirty="0">
                <a:solidFill>
                  <a:srgbClr val="000000"/>
                </a:solidFill>
                <a:latin typeface="微软雅黑" panose="020B0503020204020204" charset="-122"/>
                <a:ea typeface="微软雅黑" panose="020B0503020204020204" charset="-122"/>
                <a:cs typeface="微软雅黑" panose="020B0503020204020204" charset="-122"/>
              </a:rPr>
              <a:t>E</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276225" indent="-263525" algn="l" rtl="0" eaLnBrk="0">
              <a:lnSpc>
                <a:spcPct val="136000"/>
              </a:lnSpc>
              <a:spcBef>
                <a:spcPts val="26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式中，</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x</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与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x</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的变化趋势是相反的</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由传感器的结构决定，其结构是差动式</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30" dirty="0">
                <a:solidFill>
                  <a:srgbClr val="000000"/>
                </a:solidFill>
                <a:latin typeface="微软雅黑" panose="020B0503020204020204" charset="-122"/>
                <a:ea typeface="微软雅黑" panose="020B0503020204020204" charset="-122"/>
                <a:cs typeface="微软雅黑" panose="020B0503020204020204" charset="-122"/>
              </a:rPr>
              <a:t>设激励电压频率</a:t>
            </a:r>
            <a:r>
              <a:rPr sz="1000" b="1" spc="0" dirty="0">
                <a:solidFill>
                  <a:srgbClr val="000000"/>
                </a:solidFill>
                <a:latin typeface="微软雅黑" panose="020B0503020204020204" charset="-122"/>
                <a:ea typeface="微软雅黑" panose="020B0503020204020204" charset="-122"/>
                <a:cs typeface="微软雅黑" panose="020B0503020204020204" charset="-122"/>
              </a:rPr>
              <a:t>f</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30" dirty="0">
                <a:solidFill>
                  <a:srgbClr val="000000"/>
                </a:solidFill>
                <a:latin typeface="微软雅黑" panose="020B0503020204020204" charset="-122"/>
                <a:ea typeface="微软雅黑" panose="020B0503020204020204" charset="-122"/>
                <a:cs typeface="微软雅黑" panose="020B0503020204020204" charset="-122"/>
              </a:rPr>
              <a:t>1/</a:t>
            </a:r>
            <a:r>
              <a:rPr sz="1000" b="1" spc="0" dirty="0">
                <a:solidFill>
                  <a:srgbClr val="000000"/>
                </a:solidFill>
                <a:latin typeface="微软雅黑" panose="020B0503020204020204" charset="-122"/>
                <a:ea typeface="微软雅黑" panose="020B0503020204020204" charset="-122"/>
                <a:cs typeface="微软雅黑" panose="020B0503020204020204" charset="-122"/>
              </a:rPr>
              <a:t>T</a:t>
            </a:r>
            <a:r>
              <a:rPr sz="1000" spc="30" dirty="0">
                <a:solidFill>
                  <a:srgbClr val="000000"/>
                </a:solidFill>
                <a:latin typeface="微软雅黑" panose="020B0503020204020204" charset="-122"/>
                <a:ea typeface="微软雅黑" panose="020B0503020204020204" charset="-122"/>
                <a:cs typeface="微软雅黑" panose="020B0503020204020204" charset="-122"/>
              </a:rPr>
              <a:t>，则流过 </a:t>
            </a:r>
            <a:r>
              <a:rPr sz="1000" b="1" spc="0" dirty="0">
                <a:solidFill>
                  <a:srgbClr val="000000"/>
                </a:solidFill>
                <a:latin typeface="微软雅黑" panose="020B0503020204020204" charset="-122"/>
                <a:ea typeface="微软雅黑" panose="020B0503020204020204" charset="-122"/>
                <a:cs typeface="微软雅黑" panose="020B0503020204020204" charset="-122"/>
              </a:rPr>
              <a:t>ac</a:t>
            </a:r>
            <a:r>
              <a:rPr sz="1000" spc="30" dirty="0">
                <a:solidFill>
                  <a:srgbClr val="000000"/>
                </a:solidFill>
                <a:latin typeface="微软雅黑" panose="020B0503020204020204" charset="-122"/>
                <a:ea typeface="微软雅黑" panose="020B0503020204020204" charset="-122"/>
                <a:cs typeface="微软雅黑" panose="020B0503020204020204" charset="-122"/>
              </a:rPr>
              <a:t> 支路输出</a:t>
            </a:r>
            <a:r>
              <a:rPr sz="1000" spc="10" dirty="0">
                <a:solidFill>
                  <a:srgbClr val="000000"/>
                </a:solidFill>
                <a:latin typeface="微软雅黑" panose="020B0503020204020204" charset="-122"/>
                <a:ea typeface="微软雅黑" panose="020B0503020204020204" charset="-122"/>
                <a:cs typeface="微软雅黑" panose="020B0503020204020204" charset="-122"/>
              </a:rPr>
              <a:t>的</a:t>
            </a:r>
            <a:r>
              <a:rPr sz="1000" spc="0" dirty="0">
                <a:solidFill>
                  <a:srgbClr val="000000"/>
                </a:solidFill>
                <a:latin typeface="微软雅黑" panose="020B0503020204020204" charset="-122"/>
                <a:ea typeface="微软雅黑" panose="020B0503020204020204" charset="-122"/>
                <a:cs typeface="微软雅黑" panose="020B0503020204020204" charset="-122"/>
              </a:rPr>
              <a:t>平均电流 </a:t>
            </a:r>
            <a:r>
              <a:rPr sz="1000" b="1" spc="0" dirty="0">
                <a:solidFill>
                  <a:srgbClr val="000000"/>
                </a:solidFill>
                <a:latin typeface="微软雅黑" panose="020B0503020204020204" charset="-122"/>
                <a:ea typeface="微软雅黑" panose="020B0503020204020204" charset="-122"/>
                <a:cs typeface="微软雅黑" panose="020B0503020204020204" charset="-122"/>
              </a:rPr>
              <a:t>i</a:t>
            </a:r>
            <a:r>
              <a:rPr sz="1000" spc="0" dirty="0">
                <a:solidFill>
                  <a:srgbClr val="000000"/>
                </a:solidFill>
                <a:latin typeface="微软雅黑" panose="020B0503020204020204" charset="-122"/>
                <a:ea typeface="微软雅黑" panose="020B0503020204020204" charset="-122"/>
                <a:cs typeface="微软雅黑" panose="020B0503020204020204" charset="-122"/>
              </a:rPr>
              <a:t> 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131060" algn="l" rtl="0" eaLnBrk="0">
              <a:lnSpc>
                <a:spcPts val="1560"/>
              </a:lnSpc>
              <a:spcBef>
                <a:spcPts val="50"/>
              </a:spcBef>
            </a:pPr>
            <a:r>
              <a:rPr sz="1000" b="1" spc="-30" dirty="0">
                <a:solidFill>
                  <a:srgbClr val="000000"/>
                </a:solidFill>
                <a:latin typeface="微软雅黑" panose="020B0503020204020204" charset="-122"/>
                <a:ea typeface="微软雅黑" panose="020B0503020204020204" charset="-122"/>
                <a:cs typeface="微软雅黑" panose="020B0503020204020204" charset="-122"/>
              </a:rPr>
              <a:t>i</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fQ</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fΔC</a:t>
            </a:r>
            <a:r>
              <a:rPr sz="900" b="1" spc="-30" baseline="-7000" dirty="0">
                <a:solidFill>
                  <a:srgbClr val="000000"/>
                </a:solidFill>
                <a:latin typeface="微软雅黑" panose="020B0503020204020204" charset="-122"/>
                <a:ea typeface="微软雅黑" panose="020B0503020204020204" charset="-122"/>
                <a:cs typeface="微软雅黑" panose="020B0503020204020204" charset="-122"/>
              </a:rPr>
              <a:t>x</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ΔE</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8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215"/>
              </a:lnSpc>
              <a:spcBef>
                <a:spcPts val="5"/>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式中，</a:t>
            </a:r>
            <a:r>
              <a:rPr sz="1000" b="1" spc="-10" dirty="0">
                <a:solidFill>
                  <a:srgbClr val="000000"/>
                </a:solidFill>
                <a:latin typeface="微软雅黑" panose="020B0503020204020204" charset="-122"/>
                <a:ea typeface="微软雅黑" panose="020B0503020204020204" charset="-122"/>
                <a:cs typeface="微软雅黑" panose="020B0503020204020204" charset="-122"/>
              </a:rPr>
              <a:t>Δ</a:t>
            </a:r>
            <a:r>
              <a:rPr sz="1000" b="1" spc="0" dirty="0">
                <a:solidFill>
                  <a:srgbClr val="000000"/>
                </a:solidFill>
                <a:latin typeface="微软雅黑" panose="020B0503020204020204" charset="-122"/>
                <a:ea typeface="微软雅黑" panose="020B0503020204020204" charset="-122"/>
                <a:cs typeface="微软雅黑" panose="020B0503020204020204" charset="-122"/>
              </a:rPr>
              <a:t>E</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为激励电压幅值变化量， </a:t>
            </a:r>
            <a:r>
              <a:rPr sz="1000" b="1" spc="0" dirty="0">
                <a:solidFill>
                  <a:srgbClr val="000000"/>
                </a:solidFill>
                <a:latin typeface="微软雅黑" panose="020B0503020204020204" charset="-122"/>
                <a:ea typeface="微软雅黑" panose="020B0503020204020204" charset="-122"/>
                <a:cs typeface="微软雅黑" panose="020B0503020204020204" charset="-122"/>
              </a:rPr>
              <a:t>ΔC</a:t>
            </a:r>
            <a:r>
              <a:rPr sz="900" b="1" spc="0" baseline="-22000" dirty="0">
                <a:solidFill>
                  <a:srgbClr val="000000"/>
                </a:solidFill>
                <a:latin typeface="微软雅黑" panose="020B0503020204020204" charset="-122"/>
                <a:ea typeface="微软雅黑" panose="020B0503020204020204" charset="-122"/>
                <a:cs typeface="微软雅黑" panose="020B0503020204020204" charset="-122"/>
              </a:rPr>
              <a:t>x</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为传感器的电容变化量。</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350"/>
          <p:cNvSpPr/>
          <p:nvPr>
            <p:custDataLst>
              <p:tags r:id="rId5"/>
            </p:custDataLst>
          </p:nvPr>
        </p:nvSpPr>
        <p:spPr>
          <a:xfrm>
            <a:off x="8170593" y="500158"/>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(4</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23</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textbox 351"/>
          <p:cNvSpPr/>
          <p:nvPr>
            <p:custDataLst>
              <p:tags r:id="rId6"/>
            </p:custDataLst>
          </p:nvPr>
        </p:nvSpPr>
        <p:spPr>
          <a:xfrm>
            <a:off x="8170593" y="1197634"/>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(4</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24</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355"/>
          <p:cNvSpPr/>
          <p:nvPr>
            <p:custDataLst>
              <p:tags r:id="rId7"/>
            </p:custDataLst>
          </p:nvPr>
        </p:nvSpPr>
        <p:spPr>
          <a:xfrm>
            <a:off x="2815566" y="1736634"/>
            <a:ext cx="5207000" cy="2441575"/>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1305" algn="l" rtl="0" eaLnBrk="0">
              <a:lnSpc>
                <a:spcPct val="141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由式</a:t>
            </a:r>
            <a:r>
              <a:rPr sz="1000" b="1" spc="-10" dirty="0">
                <a:solidFill>
                  <a:schemeClr val="dk1"/>
                </a:solidFill>
                <a:latin typeface="微软雅黑" panose="020B0503020204020204" charset="-122"/>
                <a:ea typeface="微软雅黑" panose="020B0503020204020204" charset="-122"/>
                <a:cs typeface="微软雅黑" panose="020B0503020204020204" charset="-122"/>
              </a:rPr>
              <a:t>(4</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10" dirty="0">
                <a:solidFill>
                  <a:schemeClr val="dk1"/>
                </a:solidFill>
                <a:latin typeface="微软雅黑" panose="020B0503020204020204" charset="-122"/>
                <a:ea typeface="微软雅黑" panose="020B0503020204020204" charset="-122"/>
                <a:cs typeface="微软雅黑" panose="020B0503020204020204" charset="-122"/>
              </a:rPr>
              <a:t>24)</a:t>
            </a:r>
            <a:r>
              <a:rPr sz="1000" spc="-10" dirty="0">
                <a:solidFill>
                  <a:schemeClr val="dk1"/>
                </a:solidFill>
                <a:latin typeface="微软雅黑" panose="020B0503020204020204" charset="-122"/>
                <a:ea typeface="微软雅黑" panose="020B0503020204020204" charset="-122"/>
                <a:cs typeface="微软雅黑" panose="020B0503020204020204" charset="-122"/>
              </a:rPr>
              <a:t>可知 </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  当</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1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E</a:t>
            </a:r>
            <a:r>
              <a:rPr sz="1000" spc="-10" dirty="0">
                <a:solidFill>
                  <a:schemeClr val="dk1"/>
                </a:solidFill>
                <a:latin typeface="微软雅黑" panose="020B0503020204020204" charset="-122"/>
                <a:ea typeface="微软雅黑" panose="020B0503020204020204" charset="-122"/>
                <a:cs typeface="微软雅黑" panose="020B0503020204020204" charset="-122"/>
              </a:rPr>
              <a:t> 一定时，输出平均电流</a:t>
            </a:r>
            <a:r>
              <a:rPr sz="1000" b="1" spc="0" dirty="0">
                <a:solidFill>
                  <a:schemeClr val="dk1"/>
                </a:solidFill>
                <a:latin typeface="微软雅黑" panose="020B0503020204020204" charset="-122"/>
                <a:ea typeface="微软雅黑" panose="020B0503020204020204" charset="-122"/>
                <a:cs typeface="微软雅黑" panose="020B0503020204020204" charset="-122"/>
              </a:rPr>
              <a:t>i</a:t>
            </a:r>
            <a:r>
              <a:rPr sz="1000" spc="-10" dirty="0">
                <a:solidFill>
                  <a:schemeClr val="dk1"/>
                </a:solidFill>
                <a:latin typeface="微软雅黑" panose="020B0503020204020204" charset="-122"/>
                <a:ea typeface="微软雅黑" panose="020B0503020204020204" charset="-122"/>
                <a:cs typeface="微软雅黑" panose="020B0503020204020204" charset="-122"/>
              </a:rPr>
              <a:t> 与 </a:t>
            </a:r>
            <a:r>
              <a:rPr sz="1000" b="1" spc="-1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x</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成正比</a:t>
            </a:r>
            <a:r>
              <a:rPr sz="1000" spc="0" dirty="0">
                <a:solidFill>
                  <a:schemeClr val="dk1"/>
                </a:solidFill>
                <a:latin typeface="微软雅黑" panose="020B0503020204020204" charset="-122"/>
                <a:ea typeface="微软雅黑" panose="020B0503020204020204" charset="-122"/>
                <a:cs typeface="微软雅黑" panose="020B0503020204020204" charset="-122"/>
              </a:rPr>
              <a:t>，输出平均电流 </a:t>
            </a:r>
            <a:r>
              <a:rPr sz="1000" b="1" spc="0" dirty="0">
                <a:solidFill>
                  <a:schemeClr val="dk1"/>
                </a:solidFill>
                <a:latin typeface="微软雅黑" panose="020B0503020204020204" charset="-122"/>
                <a:ea typeface="微软雅黑" panose="020B0503020204020204" charset="-122"/>
                <a:cs typeface="微软雅黑" panose="020B0503020204020204" charset="-122"/>
              </a:rPr>
              <a:t>i</a:t>
            </a:r>
            <a:r>
              <a:rPr sz="1000" spc="0" dirty="0">
                <a:solidFill>
                  <a:schemeClr val="dk1"/>
                </a:solidFill>
                <a:latin typeface="微软雅黑" panose="020B0503020204020204" charset="-122"/>
                <a:ea typeface="微软雅黑" panose="020B0503020204020204" charset="-122"/>
                <a:cs typeface="微软雅黑" panose="020B0503020204020204" charset="-122"/>
              </a:rPr>
              <a:t> 经 </a:t>
            </a:r>
            <a:r>
              <a:rPr sz="1000" spc="-20" dirty="0">
                <a:solidFill>
                  <a:schemeClr val="dk1"/>
                </a:solidFill>
                <a:latin typeface="微软雅黑" panose="020B0503020204020204" charset="-122"/>
                <a:ea typeface="微软雅黑" panose="020B0503020204020204" charset="-122"/>
                <a:cs typeface="微软雅黑" panose="020B0503020204020204" charset="-122"/>
              </a:rPr>
              <a:t>电路中的电感 </a:t>
            </a:r>
            <a:r>
              <a:rPr sz="1000" b="1" spc="-20" dirty="0">
                <a:solidFill>
                  <a:schemeClr val="dk1"/>
                </a:solidFill>
                <a:latin typeface="微软雅黑" panose="020B0503020204020204" charset="-122"/>
                <a:ea typeface="微软雅黑" panose="020B0503020204020204" charset="-122"/>
                <a:cs typeface="微软雅黑" panose="020B0503020204020204" charset="-122"/>
              </a:rPr>
              <a:t>L</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、电容 </a:t>
            </a:r>
            <a:r>
              <a:rPr sz="1000" b="1" spc="-20" dirty="0">
                <a:solidFill>
                  <a:schemeClr val="dk1"/>
                </a:solidFill>
                <a:latin typeface="微软雅黑" panose="020B0503020204020204" charset="-122"/>
                <a:ea typeface="微软雅黑" panose="020B0503020204020204" charset="-122"/>
                <a:cs typeface="微软雅黑" panose="020B0503020204020204" charset="-122"/>
              </a:rPr>
              <a:t>C</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6</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滤波变为直流 </a:t>
            </a:r>
            <a:r>
              <a:rPr sz="1000" b="1" spc="0" dirty="0">
                <a:solidFill>
                  <a:schemeClr val="dk1"/>
                </a:solidFill>
                <a:latin typeface="微软雅黑" panose="020B0503020204020204" charset="-122"/>
                <a:ea typeface="微软雅黑" panose="020B0503020204020204" charset="-122"/>
                <a:cs typeface="微软雅黑" panose="020B0503020204020204" charset="-122"/>
              </a:rPr>
              <a:t>I</a:t>
            </a:r>
            <a:r>
              <a:rPr sz="1000" spc="-20" dirty="0">
                <a:solidFill>
                  <a:schemeClr val="dk1"/>
                </a:solidFill>
                <a:latin typeface="微软雅黑" panose="020B0503020204020204" charset="-122"/>
                <a:ea typeface="微软雅黑" panose="020B0503020204020204" charset="-122"/>
                <a:cs typeface="微软雅黑" panose="020B0503020204020204" charset="-122"/>
              </a:rPr>
              <a:t> 输出，再经 </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w</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转换成输出电压 </a:t>
            </a:r>
            <a:r>
              <a:rPr sz="1000" b="1" spc="0" dirty="0">
                <a:solidFill>
                  <a:schemeClr val="dk1"/>
                </a:solidFill>
                <a:latin typeface="微软雅黑" panose="020B0503020204020204" charset="-122"/>
                <a:ea typeface="微软雅黑" panose="020B0503020204020204" charset="-122"/>
                <a:cs typeface="微软雅黑" panose="020B0503020204020204" charset="-122"/>
              </a:rPr>
              <a:t>V</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o</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500" spc="-20" baseline="3000" dirty="0">
                <a:solidFill>
                  <a:schemeClr val="dk1"/>
                </a:solidFill>
                <a:latin typeface="微软雅黑" panose="020B0503020204020204" charset="-122"/>
                <a:ea typeface="微软雅黑" panose="020B0503020204020204" charset="-122"/>
                <a:cs typeface="微软雅黑" panose="020B0503020204020204" charset="-122"/>
              </a:rPr>
              <a:t>＝</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IR</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w</a:t>
            </a:r>
            <a:r>
              <a:rPr sz="500"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由传感</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器工作原理已知 </a:t>
            </a:r>
            <a:r>
              <a:rPr sz="1000" b="1" spc="-2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1000" spc="-20" dirty="0">
                <a:solidFill>
                  <a:schemeClr val="dk1"/>
                </a:solidFill>
                <a:latin typeface="微软雅黑" panose="020B0503020204020204" charset="-122"/>
                <a:ea typeface="微软雅黑" panose="020B0503020204020204" charset="-122"/>
                <a:cs typeface="微软雅黑" panose="020B0503020204020204" charset="-122"/>
              </a:rPr>
              <a:t> 与 </a:t>
            </a:r>
            <a:r>
              <a:rPr sz="1000" b="1" spc="-2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x</a:t>
            </a:r>
            <a:r>
              <a:rPr sz="1000" spc="-20" dirty="0">
                <a:solidFill>
                  <a:schemeClr val="dk1"/>
                </a:solidFill>
                <a:latin typeface="微软雅黑" panose="020B0503020204020204" charset="-122"/>
                <a:ea typeface="微软雅黑" panose="020B0503020204020204" charset="-122"/>
                <a:cs typeface="微软雅黑" panose="020B0503020204020204" charset="-122"/>
              </a:rPr>
              <a:t> 成正比，所以通过测量电路的输出电</a:t>
            </a:r>
            <a:r>
              <a:rPr sz="1000" spc="0" dirty="0">
                <a:solidFill>
                  <a:schemeClr val="dk1"/>
                </a:solidFill>
                <a:latin typeface="微软雅黑" panose="020B0503020204020204" charset="-122"/>
                <a:ea typeface="微软雅黑" panose="020B0503020204020204" charset="-122"/>
                <a:cs typeface="微软雅黑" panose="020B0503020204020204" charset="-122"/>
              </a:rPr>
              <a:t>压 </a:t>
            </a:r>
            <a:r>
              <a:rPr sz="1000" b="1" spc="0" dirty="0">
                <a:solidFill>
                  <a:schemeClr val="dk1"/>
                </a:solidFill>
                <a:latin typeface="微软雅黑" panose="020B0503020204020204" charset="-122"/>
                <a:ea typeface="微软雅黑" panose="020B0503020204020204" charset="-122"/>
                <a:cs typeface="微软雅黑" panose="020B0503020204020204" charset="-122"/>
              </a:rPr>
              <a:t>V</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o</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就可知 </a:t>
            </a:r>
            <a:r>
              <a:rPr sz="1000" b="1" spc="0" dirty="0">
                <a:solidFill>
                  <a:schemeClr val="dk1"/>
                </a:solidFill>
                <a:latin typeface="微软雅黑" panose="020B0503020204020204" charset="-122"/>
                <a:ea typeface="微软雅黑" panose="020B0503020204020204" charset="-122"/>
                <a:cs typeface="微软雅黑" panose="020B0503020204020204" charset="-122"/>
              </a:rPr>
              <a:t>Δx</a:t>
            </a:r>
            <a:r>
              <a:rPr sz="1000" spc="0" dirty="0">
                <a:solidFill>
                  <a:schemeClr val="dk1"/>
                </a:solidFill>
                <a:latin typeface="微软雅黑" panose="020B0503020204020204" charset="-122"/>
                <a:ea typeface="微软雅黑" panose="020B0503020204020204" charset="-122"/>
                <a:cs typeface="微软雅黑" panose="020B0503020204020204" charset="-122"/>
              </a:rPr>
              <a:t> 的大小。</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6860" algn="l" rtl="0" eaLnBrk="0">
              <a:lnSpc>
                <a:spcPts val="1300"/>
              </a:lnSpc>
              <a:spcBef>
                <a:spcPts val="485"/>
              </a:spcBef>
            </a:pPr>
            <a:r>
              <a:rPr sz="1000" b="1" spc="10" dirty="0">
                <a:solidFill>
                  <a:schemeClr val="dk1"/>
                </a:solidFill>
                <a:latin typeface="微软雅黑" panose="020B0503020204020204" charset="-122"/>
                <a:ea typeface="微软雅黑" panose="020B0503020204020204" charset="-122"/>
                <a:cs typeface="微软雅黑" panose="020B0503020204020204" charset="-122"/>
              </a:rPr>
              <a:t>3</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需用器件与单元</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22000"/>
              </a:lnSpc>
              <a:spcBef>
                <a:spcPts val="510"/>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机头中的振动台 、测微头 、电容传感器，显示面板中的 </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V</a:t>
            </a:r>
            <a:r>
              <a:rPr sz="1000" spc="30" dirty="0">
                <a:solidFill>
                  <a:schemeClr val="dk1"/>
                </a:solidFill>
                <a:latin typeface="微软雅黑" panose="020B0503020204020204" charset="-122"/>
                <a:ea typeface="微软雅黑" panose="020B0503020204020204" charset="-122"/>
                <a:cs typeface="微软雅黑" panose="020B0503020204020204" charset="-122"/>
              </a:rPr>
              <a:t> 表</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 或电压表</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调理电 </a:t>
            </a:r>
            <a:r>
              <a:rPr sz="1000" spc="20" dirty="0">
                <a:solidFill>
                  <a:schemeClr val="dk1"/>
                </a:solidFill>
                <a:latin typeface="微软雅黑" panose="020B0503020204020204" charset="-122"/>
                <a:ea typeface="微软雅黑" panose="020B0503020204020204" charset="-122"/>
                <a:cs typeface="微软雅黑" panose="020B0503020204020204" charset="-122"/>
              </a:rPr>
              <a:t>路面板传感器输出单元中的电容，调理电路单元中的电容变换器 、电压放</a:t>
            </a:r>
            <a:r>
              <a:rPr sz="1000" spc="10" dirty="0">
                <a:solidFill>
                  <a:schemeClr val="dk1"/>
                </a:solidFill>
                <a:latin typeface="微软雅黑" panose="020B0503020204020204" charset="-122"/>
                <a:ea typeface="微软雅黑" panose="020B0503020204020204" charset="-122"/>
                <a:cs typeface="微软雅黑" panose="020B0503020204020204" charset="-122"/>
              </a:rPr>
              <a:t>大</a:t>
            </a:r>
            <a:r>
              <a:rPr sz="100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5590" algn="l" rtl="0" eaLnBrk="0">
              <a:lnSpc>
                <a:spcPts val="1300"/>
              </a:lnSpc>
              <a:spcBef>
                <a:spcPts val="530"/>
              </a:spcBef>
            </a:pPr>
            <a:r>
              <a:rPr sz="1000" b="1" spc="-20" dirty="0">
                <a:solidFill>
                  <a:schemeClr val="dk1"/>
                </a:solidFill>
                <a:latin typeface="微软雅黑" panose="020B0503020204020204" charset="-122"/>
                <a:ea typeface="微软雅黑" panose="020B0503020204020204" charset="-122"/>
                <a:cs typeface="微软雅黑" panose="020B0503020204020204" charset="-122"/>
              </a:rPr>
              <a:t>4</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实</a:t>
            </a:r>
            <a:r>
              <a:rPr sz="1000" spc="0" dirty="0">
                <a:solidFill>
                  <a:schemeClr val="dk1"/>
                </a:solidFill>
                <a:latin typeface="微软雅黑" panose="020B0503020204020204" charset="-122"/>
                <a:ea typeface="微软雅黑" panose="020B0503020204020204" charset="-122"/>
                <a:cs typeface="微软雅黑" panose="020B0503020204020204" charset="-122"/>
              </a:rPr>
              <a:t>验步骤</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33000"/>
              </a:lnSpc>
              <a:spcBef>
                <a:spcPts val="0"/>
              </a:spcBef>
            </a:pPr>
            <a:r>
              <a:rPr sz="1000" b="1" spc="10" dirty="0">
                <a:solidFill>
                  <a:schemeClr val="dk1"/>
                </a:solidFill>
                <a:latin typeface="微软雅黑" panose="020B0503020204020204" charset="-122"/>
                <a:ea typeface="微软雅黑" panose="020B0503020204020204" charset="-122"/>
                <a:cs typeface="微软雅黑" panose="020B0503020204020204" charset="-122"/>
              </a:rPr>
              <a:t>(1</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按图 </a:t>
            </a:r>
            <a:r>
              <a:rPr sz="1000" b="1" spc="0" dirty="0">
                <a:solidFill>
                  <a:schemeClr val="dk1"/>
                </a:solidFill>
                <a:latin typeface="微软雅黑" panose="020B0503020204020204" charset="-122"/>
                <a:ea typeface="微软雅黑" panose="020B0503020204020204" charset="-122"/>
                <a:cs typeface="微软雅黑" panose="020B0503020204020204" charset="-122"/>
              </a:rPr>
              <a:t>4</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26</a:t>
            </a:r>
            <a:r>
              <a:rPr sz="1000" spc="0" dirty="0">
                <a:solidFill>
                  <a:schemeClr val="dk1"/>
                </a:solidFill>
                <a:latin typeface="微软雅黑" panose="020B0503020204020204" charset="-122"/>
                <a:ea typeface="微软雅黑" panose="020B0503020204020204" charset="-122"/>
                <a:cs typeface="微软雅黑" panose="020B0503020204020204" charset="-122"/>
              </a:rPr>
              <a:t> 所示接线。 调节测微头的微分筒使测微头的测杆端部与振动台吸合，再 </a:t>
            </a:r>
            <a:r>
              <a:rPr sz="1000" spc="40" dirty="0">
                <a:solidFill>
                  <a:schemeClr val="dk1"/>
                </a:solidFill>
                <a:latin typeface="微软雅黑" panose="020B0503020204020204" charset="-122"/>
                <a:ea typeface="微软雅黑" panose="020B0503020204020204" charset="-122"/>
                <a:cs typeface="微软雅黑" panose="020B0503020204020204" charset="-122"/>
              </a:rPr>
              <a:t>逆时针调节测微头的微分筒</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 振动台带动电容传感器的动片组上升</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，直到</a:t>
            </a:r>
            <a:r>
              <a:rPr sz="1000" spc="10" dirty="0">
                <a:solidFill>
                  <a:schemeClr val="dk1"/>
                </a:solidFill>
                <a:latin typeface="微软雅黑" panose="020B0503020204020204" charset="-122"/>
                <a:ea typeface="微软雅黑" panose="020B0503020204020204" charset="-122"/>
                <a:cs typeface="微软雅黑" panose="020B0503020204020204" charset="-122"/>
              </a:rPr>
              <a:t>电</a:t>
            </a:r>
            <a:r>
              <a:rPr sz="1000" spc="0" dirty="0">
                <a:solidFill>
                  <a:schemeClr val="dk1"/>
                </a:solidFill>
                <a:latin typeface="微软雅黑" panose="020B0503020204020204" charset="-122"/>
                <a:ea typeface="微软雅黑" panose="020B0503020204020204" charset="-122"/>
                <a:cs typeface="微软雅黑" panose="020B0503020204020204" charset="-122"/>
              </a:rPr>
              <a:t>容传感器的动 </a:t>
            </a:r>
            <a:r>
              <a:rPr sz="1000" spc="10" dirty="0">
                <a:solidFill>
                  <a:schemeClr val="dk1"/>
                </a:solidFill>
                <a:latin typeface="微软雅黑" panose="020B0503020204020204" charset="-122"/>
                <a:ea typeface="微软雅黑" panose="020B0503020204020204" charset="-122"/>
                <a:cs typeface="微软雅黑" panose="020B0503020204020204" charset="-122"/>
              </a:rPr>
              <a:t>片组与静片组上沿基本平齐为止</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测微头的读数大约为</a:t>
            </a:r>
            <a:r>
              <a:rPr sz="1000" b="1" spc="10" dirty="0">
                <a:solidFill>
                  <a:schemeClr val="dk1"/>
                </a:solidFill>
                <a:latin typeface="微软雅黑" panose="020B0503020204020204" charset="-122"/>
                <a:ea typeface="微软雅黑" panose="020B0503020204020204" charset="-122"/>
                <a:cs typeface="微软雅黑" panose="020B0503020204020204" charset="-122"/>
              </a:rPr>
              <a:t>20</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mm</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，将此时微分筒的位置作为位 </a:t>
            </a:r>
            <a:r>
              <a:rPr sz="1000" spc="-20" dirty="0">
                <a:solidFill>
                  <a:schemeClr val="dk1"/>
                </a:solidFill>
                <a:latin typeface="微软雅黑" panose="020B0503020204020204" charset="-122"/>
                <a:ea typeface="微软雅黑" panose="020B0503020204020204" charset="-122"/>
                <a:cs typeface="微软雅黑" panose="020B0503020204020204" charset="-122"/>
              </a:rPr>
              <a:t>移的起始点</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354"/>
          <p:cNvPicPr>
            <a:picLocks noChangeAspect="1"/>
          </p:cNvPicPr>
          <p:nvPr/>
        </p:nvPicPr>
        <p:blipFill>
          <a:blip r:embed="rId8"/>
          <a:stretch>
            <a:fillRect/>
          </a:stretch>
        </p:blipFill>
        <p:spPr>
          <a:xfrm>
            <a:off x="3680604" y="4021523"/>
            <a:ext cx="4221192" cy="2430779"/>
          </a:xfrm>
          <a:prstGeom prst="rect">
            <a:avLst/>
          </a:prstGeom>
        </p:spPr>
      </p:pic>
      <p:sp>
        <p:nvSpPr>
          <p:cNvPr id="8" name="文本框 7"/>
          <p:cNvSpPr txBox="1"/>
          <p:nvPr/>
        </p:nvSpPr>
        <p:spPr>
          <a:xfrm>
            <a:off x="2743200" y="6488668"/>
            <a:ext cx="6096000" cy="267335"/>
          </a:xfrm>
          <a:prstGeom prst="rect">
            <a:avLst/>
          </a:prstGeom>
          <a:noFill/>
        </p:spPr>
        <p:txBody>
          <a:bodyPr wrap="square">
            <a:spAutoFit/>
          </a:bodyPr>
          <a:lstStyle/>
          <a:p>
            <a:pPr marL="1562735" algn="l" rtl="0" eaLnBrk="0">
              <a:lnSpc>
                <a:spcPts val="1375"/>
              </a:lnSpc>
            </a:pP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100" b="1" spc="5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b="1" spc="50" dirty="0">
                <a:solidFill>
                  <a:srgbClr val="000000"/>
                </a:solidFill>
                <a:latin typeface="微软雅黑" panose="020B0503020204020204" charset="-122"/>
                <a:ea typeface="微软雅黑" panose="020B0503020204020204" charset="-122"/>
                <a:cs typeface="微软雅黑" panose="020B0503020204020204" charset="-122"/>
              </a:rPr>
              <a:t>26</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    电容式传感器位移测量</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系</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统接线</a:t>
            </a:r>
            <a:endParaRPr lang="zh-CN"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文本框 2"/>
          <p:cNvSpPr txBox="1"/>
          <p:nvPr/>
        </p:nvSpPr>
        <p:spPr>
          <a:xfrm>
            <a:off x="2777706" y="1111774"/>
            <a:ext cx="6096000" cy="1986280"/>
          </a:xfrm>
          <a:prstGeom prst="rect">
            <a:avLst/>
          </a:prstGeom>
          <a:noFill/>
        </p:spPr>
        <p:txBody>
          <a:bodyPr wrap="square">
            <a:spAutoFit/>
          </a:bodyPr>
          <a:lstStyle/>
          <a:p>
            <a:pPr marL="12700" indent="281305" algn="l" rtl="0" eaLnBrk="0">
              <a:lnSpc>
                <a:spcPct val="146000"/>
              </a:lnSpc>
              <a:spcBef>
                <a:spcPts val="200"/>
              </a:spcBef>
            </a:pP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将显示面板中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F</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V</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表</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或电压表</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的量程切换开关切换到 </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V</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挡，</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再</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将电容变换器 </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的按钮开关按至开。 检查接线无误后，闭合主 、副电源开关，读取电压表显</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示值，将其 </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作为起始点的电压并填入表 </a:t>
            </a:r>
            <a:r>
              <a:rPr lang="en-US" altLang="zh-CN" sz="1200" b="1" spc="2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b="1" spc="2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 中。</a:t>
            </a: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47000"/>
              </a:lnSpc>
              <a:spcBef>
                <a:spcPts val="20"/>
              </a:spcBef>
            </a:pPr>
            <a:r>
              <a:rPr lang="en-US" altLang="zh-CN" sz="1200" b="1" spc="-1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 仔细 、缓慢地顺时针调节测微头的微分筒，将其旋转一 圈 </a:t>
            </a:r>
            <a:r>
              <a:rPr lang="en-US" altLang="zh-CN" sz="1200" b="1"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b="1" spc="-10" dirty="0" err="1">
                <a:solidFill>
                  <a:srgbClr val="000000"/>
                </a:solidFill>
                <a:latin typeface="微软雅黑" panose="020B0503020204020204" charset="-122"/>
                <a:ea typeface="微软雅黑" panose="020B0503020204020204" charset="-122"/>
                <a:cs typeface="微软雅黑" panose="020B0503020204020204" charset="-122"/>
              </a:rPr>
              <a:t>Δx</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b="1" spc="-1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b="1" spc="-10" dirty="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b="1" spc="-10" dirty="0">
                <a:solidFill>
                  <a:srgbClr val="000000"/>
                </a:solidFill>
                <a:latin typeface="微软雅黑" panose="020B0503020204020204" charset="-122"/>
                <a:ea typeface="微软雅黑" panose="020B0503020204020204" charset="-122"/>
                <a:cs typeface="微软雅黑" panose="020B0503020204020204" charset="-122"/>
              </a:rPr>
              <a:t>mm</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，不能转</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动过量，否则回转会引起机械回程差</a:t>
            </a:r>
            <a:r>
              <a:rPr lang="en-US" altLang="zh-CN" sz="12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，从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F</a:t>
            </a:r>
            <a:r>
              <a:rPr lang="en-US" altLang="zh-CN" sz="1200" b="1"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V</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 表</a:t>
            </a:r>
            <a:r>
              <a:rPr lang="en-US" altLang="zh-CN" sz="12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 或电压表</a:t>
            </a:r>
            <a:r>
              <a:rPr lang="en-US" altLang="zh-CN" sz="12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 上读出相应的电压值，</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将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其填入表 </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中。 继续调节测微头的微分筒，每旋转一 圈 </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b="1" spc="-30" dirty="0" err="1">
                <a:solidFill>
                  <a:srgbClr val="000000"/>
                </a:solidFill>
                <a:latin typeface="微软雅黑" panose="020B0503020204020204" charset="-122"/>
                <a:ea typeface="微软雅黑" panose="020B0503020204020204" charset="-122"/>
                <a:cs typeface="微软雅黑" panose="020B0503020204020204" charset="-122"/>
              </a:rPr>
              <a:t>Δ</a:t>
            </a:r>
            <a:r>
              <a:rPr lang="en-US" altLang="zh-CN" sz="1200" b="1" spc="0" dirty="0" err="1">
                <a:solidFill>
                  <a:srgbClr val="000000"/>
                </a:solidFill>
                <a:latin typeface="微软雅黑" panose="020B0503020204020204" charset="-122"/>
                <a:ea typeface="微软雅黑" panose="020B0503020204020204" charset="-122"/>
                <a:cs typeface="微软雅黑" panose="020B0503020204020204" charset="-122"/>
              </a:rPr>
              <a:t>x</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mm</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，读出相应的输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出电压值，直到电容传感器的动片组与静片组下沿</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基</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本平齐为止。</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363"/>
          <p:cNvSpPr/>
          <p:nvPr>
            <p:custDataLst>
              <p:tags r:id="rId5"/>
            </p:custDataLst>
          </p:nvPr>
        </p:nvSpPr>
        <p:spPr>
          <a:xfrm>
            <a:off x="3087648" y="4159370"/>
            <a:ext cx="5203825" cy="612775"/>
          </a:xfrm>
          <a:prstGeom prst="rect">
            <a:avLst/>
          </a:prstGeom>
        </p:spPr>
        <p:txBody>
          <a:bodyPr vert="horz" wrap="square" lIns="0" tIns="0" rIns="0" bIns="0"/>
          <a:lstStyle/>
          <a:p>
            <a:pPr algn="l" rtl="0" eaLnBrk="0">
              <a:lnSpc>
                <a:spcPct val="95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9400" algn="l" rtl="0" eaLnBrk="0">
              <a:lnSpc>
                <a:spcPct val="128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(4)</a:t>
            </a:r>
            <a:r>
              <a:rPr sz="1000" spc="20" dirty="0">
                <a:solidFill>
                  <a:schemeClr val="dk1"/>
                </a:solidFill>
                <a:latin typeface="微软雅黑" panose="020B0503020204020204" charset="-122"/>
                <a:ea typeface="微软雅黑" panose="020B0503020204020204" charset="-122"/>
                <a:cs typeface="微软雅黑" panose="020B0503020204020204" charset="-122"/>
              </a:rPr>
              <a:t> 根据表 </a:t>
            </a:r>
            <a:r>
              <a:rPr sz="1000" b="1" spc="20" dirty="0">
                <a:solidFill>
                  <a:schemeClr val="dk1"/>
                </a:solidFill>
                <a:latin typeface="微软雅黑" panose="020B0503020204020204" charset="-122"/>
                <a:ea typeface="微软雅黑" panose="020B0503020204020204" charset="-122"/>
                <a:cs typeface="微软雅黑" panose="020B0503020204020204" charset="-122"/>
              </a:rPr>
              <a:t>4</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2</a:t>
            </a:r>
            <a:r>
              <a:rPr sz="1000" spc="20" dirty="0">
                <a:solidFill>
                  <a:schemeClr val="dk1"/>
                </a:solidFill>
                <a:latin typeface="微软雅黑" panose="020B0503020204020204" charset="-122"/>
                <a:ea typeface="微软雅黑" panose="020B0503020204020204" charset="-122"/>
                <a:cs typeface="微软雅黑" panose="020B0503020204020204" charset="-122"/>
              </a:rPr>
              <a:t> 中的数据作出 </a:t>
            </a:r>
            <a:r>
              <a:rPr sz="1000" b="1" spc="2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x</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V</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实</a:t>
            </a:r>
            <a:r>
              <a:rPr sz="1000" spc="0" dirty="0">
                <a:solidFill>
                  <a:schemeClr val="dk1"/>
                </a:solidFill>
                <a:latin typeface="微软雅黑" panose="020B0503020204020204" charset="-122"/>
                <a:ea typeface="微软雅黑" panose="020B0503020204020204" charset="-122"/>
                <a:cs typeface="微软雅黑" panose="020B0503020204020204" charset="-122"/>
              </a:rPr>
              <a:t>验曲线，在实验曲线上截取线性度比较好的线 </a:t>
            </a:r>
            <a:r>
              <a:rPr sz="1000" spc="-10" dirty="0">
                <a:solidFill>
                  <a:schemeClr val="dk1"/>
                </a:solidFill>
                <a:latin typeface="微软雅黑" panose="020B0503020204020204" charset="-122"/>
                <a:ea typeface="微软雅黑" panose="020B0503020204020204" charset="-122"/>
                <a:cs typeface="微软雅黑" panose="020B0503020204020204" charset="-122"/>
              </a:rPr>
              <a:t>段作为测量范围并在测量范围内计算灵敏度</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S</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ΔV/</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Δx</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与线性度。 实验完毕，关闭所有 </a:t>
            </a:r>
            <a:r>
              <a:rPr sz="1000" spc="-10" dirty="0">
                <a:solidFill>
                  <a:schemeClr val="dk1"/>
                </a:solidFill>
                <a:latin typeface="微软雅黑" panose="020B0503020204020204" charset="-122"/>
                <a:ea typeface="微软雅黑" panose="020B0503020204020204" charset="-122"/>
                <a:cs typeface="微软雅黑" panose="020B0503020204020204" charset="-122"/>
              </a:rPr>
              <a:t>电</a:t>
            </a:r>
            <a:r>
              <a:rPr sz="1000" spc="0" dirty="0">
                <a:solidFill>
                  <a:schemeClr val="dk1"/>
                </a:solidFill>
                <a:latin typeface="微软雅黑" panose="020B0503020204020204" charset="-122"/>
                <a:ea typeface="微软雅黑" panose="020B0503020204020204" charset="-122"/>
                <a:cs typeface="微软雅黑" panose="020B0503020204020204" charset="-122"/>
              </a:rPr>
              <a:t>源开关。</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graphicFrame>
        <p:nvGraphicFramePr>
          <p:cNvPr id="5" name="table 364"/>
          <p:cNvGraphicFramePr>
            <a:graphicFrameLocks noGrp="1"/>
          </p:cNvGraphicFramePr>
          <p:nvPr/>
        </p:nvGraphicFramePr>
        <p:xfrm>
          <a:off x="3091652" y="3516550"/>
          <a:ext cx="5192389" cy="465453"/>
        </p:xfrm>
        <a:graphic>
          <a:graphicData uri="http://schemas.openxmlformats.org/drawingml/2006/table">
            <a:tbl>
              <a:tblPr/>
              <a:tblGrid>
                <a:gridCol w="522604"/>
                <a:gridCol w="518794"/>
                <a:gridCol w="517525"/>
                <a:gridCol w="518794"/>
                <a:gridCol w="518794"/>
                <a:gridCol w="517525"/>
                <a:gridCol w="518794"/>
                <a:gridCol w="518794"/>
                <a:gridCol w="517525"/>
                <a:gridCol w="523240"/>
              </a:tblGrid>
              <a:tr h="233044">
                <a:tc>
                  <a:txBody>
                    <a:bodyPr/>
                    <a:lstStyle/>
                    <a:p>
                      <a:pPr algn="l" rtl="0" eaLnBrk="0">
                        <a:lnSpc>
                          <a:spcPct val="105000"/>
                        </a:lnSpc>
                      </a:pPr>
                      <a:endParaRPr lang="en-US" altLang="en-US" sz="500" dirty="0">
                        <a:latin typeface="微软雅黑" panose="020B0503020204020204" charset="-122"/>
                        <a:ea typeface="微软雅黑" panose="020B0503020204020204" charset="-122"/>
                      </a:endParaRPr>
                    </a:p>
                    <a:p>
                      <a:pPr marL="127000" algn="l" rtl="0" eaLnBrk="0">
                        <a:lnSpc>
                          <a:spcPct val="82000"/>
                        </a:lnSpc>
                        <a:spcBef>
                          <a:spcPts val="5"/>
                        </a:spcBef>
                      </a:pPr>
                      <a:r>
                        <a:rPr sz="800" b="1" spc="0" dirty="0">
                          <a:solidFill>
                            <a:srgbClr val="000000">
                              <a:alpha val="100000"/>
                            </a:srgbClr>
                          </a:solidFill>
                          <a:latin typeface="微软雅黑" panose="020B0503020204020204" charset="-122"/>
                          <a:ea typeface="微软雅黑" panose="020B0503020204020204" charset="-122"/>
                          <a:cs typeface="Arial" panose="020B0604020202020204"/>
                        </a:rPr>
                        <a:t>x</a:t>
                      </a:r>
                      <a:r>
                        <a:rPr sz="800" b="1" spc="100" dirty="0">
                          <a:solidFill>
                            <a:srgbClr val="000000">
                              <a:alpha val="100000"/>
                            </a:srgbClr>
                          </a:solidFill>
                          <a:latin typeface="微软雅黑" panose="020B0503020204020204" charset="-122"/>
                          <a:ea typeface="微软雅黑" panose="020B0503020204020204" charset="-122"/>
                          <a:cs typeface="Arial" panose="020B0604020202020204"/>
                        </a:rPr>
                        <a:t>/</a:t>
                      </a:r>
                      <a:r>
                        <a:rPr sz="800" b="1" spc="0" dirty="0">
                          <a:solidFill>
                            <a:srgbClr val="000000">
                              <a:alpha val="100000"/>
                            </a:srgbClr>
                          </a:solidFill>
                          <a:latin typeface="微软雅黑" panose="020B0503020204020204" charset="-122"/>
                          <a:ea typeface="微软雅黑" panose="020B0503020204020204" charset="-122"/>
                          <a:cs typeface="Arial" panose="020B0604020202020204"/>
                        </a:rPr>
                        <a:t>mm</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8000"/>
                        </a:lnSpc>
                      </a:pPr>
                      <a:endParaRPr lang="en-US" altLang="en-US" sz="700" dirty="0">
                        <a:latin typeface="微软雅黑" panose="020B0503020204020204" charset="-122"/>
                        <a:ea typeface="微软雅黑" panose="020B0503020204020204" charset="-122"/>
                      </a:endParaRPr>
                    </a:p>
                    <a:p>
                      <a:pPr marL="154940" algn="l" rtl="0" eaLnBrk="0">
                        <a:lnSpc>
                          <a:spcPts val="505"/>
                        </a:lnSpc>
                        <a:spcBef>
                          <a:spcPts val="5"/>
                        </a:spcBef>
                      </a:pPr>
                      <a:r>
                        <a:rPr sz="800" b="1" spc="-40" dirty="0">
                          <a:solidFill>
                            <a:srgbClr val="000000">
                              <a:alpha val="100000"/>
                            </a:srgbClr>
                          </a:solidFill>
                          <a:latin typeface="微软雅黑" panose="020B0503020204020204" charset="-122"/>
                          <a:ea typeface="微软雅黑" panose="020B0503020204020204" charset="-122"/>
                          <a:cs typeface="Arial" panose="020B0604020202020204"/>
                        </a:rPr>
                        <a:t>…</a:t>
                      </a:r>
                      <a:r>
                        <a:rPr sz="800" spc="-40" dirty="0">
                          <a:solidFill>
                            <a:srgbClr val="000000">
                              <a:alpha val="100000"/>
                            </a:srgbClr>
                          </a:solidFill>
                          <a:latin typeface="微软雅黑" panose="020B0503020204020204" charset="-122"/>
                          <a:ea typeface="微软雅黑" panose="020B0503020204020204" charset="-122"/>
                          <a:cs typeface="Arial" panose="020B0604020202020204"/>
                        </a:rPr>
                        <a:t> </a:t>
                      </a:r>
                      <a:r>
                        <a:rPr sz="800" b="1" spc="-40" dirty="0">
                          <a:solidFill>
                            <a:srgbClr val="000000">
                              <a:alpha val="100000"/>
                            </a:srgbClr>
                          </a:solidFill>
                          <a:latin typeface="微软雅黑" panose="020B0503020204020204" charset="-122"/>
                          <a:ea typeface="微软雅黑" panose="020B0503020204020204" charset="-122"/>
                          <a:cs typeface="Arial" panose="020B0604020202020204"/>
                        </a:rPr>
                        <a:t>…</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8000"/>
                        </a:lnSpc>
                      </a:pPr>
                      <a:endParaRPr lang="en-US" altLang="en-US" sz="700" dirty="0">
                        <a:latin typeface="微软雅黑" panose="020B0503020204020204" charset="-122"/>
                        <a:ea typeface="微软雅黑" panose="020B0503020204020204" charset="-122"/>
                      </a:endParaRPr>
                    </a:p>
                    <a:p>
                      <a:pPr marL="155575" algn="l" rtl="0" eaLnBrk="0">
                        <a:lnSpc>
                          <a:spcPts val="505"/>
                        </a:lnSpc>
                        <a:spcBef>
                          <a:spcPts val="5"/>
                        </a:spcBef>
                      </a:pPr>
                      <a:r>
                        <a:rPr sz="800" b="1" spc="-40" dirty="0">
                          <a:solidFill>
                            <a:srgbClr val="000000">
                              <a:alpha val="100000"/>
                            </a:srgbClr>
                          </a:solidFill>
                          <a:latin typeface="微软雅黑" panose="020B0503020204020204" charset="-122"/>
                          <a:ea typeface="微软雅黑" panose="020B0503020204020204" charset="-122"/>
                          <a:cs typeface="Arial" panose="020B0604020202020204"/>
                        </a:rPr>
                        <a:t>…</a:t>
                      </a:r>
                      <a:r>
                        <a:rPr sz="800" spc="-40" dirty="0">
                          <a:solidFill>
                            <a:srgbClr val="000000">
                              <a:alpha val="100000"/>
                            </a:srgbClr>
                          </a:solidFill>
                          <a:latin typeface="微软雅黑" panose="020B0503020204020204" charset="-122"/>
                          <a:ea typeface="微软雅黑" panose="020B0503020204020204" charset="-122"/>
                          <a:cs typeface="Arial" panose="020B0604020202020204"/>
                        </a:rPr>
                        <a:t> </a:t>
                      </a:r>
                      <a:r>
                        <a:rPr sz="800" b="1" spc="-40" dirty="0">
                          <a:solidFill>
                            <a:srgbClr val="000000">
                              <a:alpha val="100000"/>
                            </a:srgbClr>
                          </a:solidFill>
                          <a:latin typeface="微软雅黑" panose="020B0503020204020204" charset="-122"/>
                          <a:ea typeface="微软雅黑" panose="020B0503020204020204" charset="-122"/>
                          <a:cs typeface="Arial" panose="020B0604020202020204"/>
                        </a:rPr>
                        <a:t>…</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32409">
                <a:tc>
                  <a:txBody>
                    <a:bodyPr/>
                    <a:lstStyle/>
                    <a:p>
                      <a:pPr algn="l" rtl="0" eaLnBrk="0">
                        <a:lnSpc>
                          <a:spcPct val="122000"/>
                        </a:lnSpc>
                      </a:pPr>
                      <a:endParaRPr lang="en-US" altLang="en-US" sz="400" dirty="0">
                        <a:latin typeface="微软雅黑" panose="020B0503020204020204" charset="-122"/>
                        <a:ea typeface="微软雅黑" panose="020B0503020204020204" charset="-122"/>
                      </a:endParaRPr>
                    </a:p>
                    <a:p>
                      <a:pPr marL="175260" algn="l" rtl="0" eaLnBrk="0">
                        <a:lnSpc>
                          <a:spcPct val="83000"/>
                        </a:lnSpc>
                      </a:pPr>
                      <a:r>
                        <a:rPr sz="800" b="1" spc="0" dirty="0">
                          <a:solidFill>
                            <a:srgbClr val="000000">
                              <a:alpha val="100000"/>
                            </a:srgbClr>
                          </a:solidFill>
                          <a:latin typeface="微软雅黑" panose="020B0503020204020204" charset="-122"/>
                          <a:ea typeface="微软雅黑" panose="020B0503020204020204" charset="-122"/>
                          <a:cs typeface="Arial" panose="020B0604020202020204"/>
                        </a:rPr>
                        <a:t>V</a:t>
                      </a:r>
                      <a:r>
                        <a:rPr sz="800" b="1" spc="140" dirty="0">
                          <a:solidFill>
                            <a:srgbClr val="000000">
                              <a:alpha val="100000"/>
                            </a:srgbClr>
                          </a:solidFill>
                          <a:latin typeface="微软雅黑" panose="020B0503020204020204" charset="-122"/>
                          <a:ea typeface="微软雅黑" panose="020B0503020204020204" charset="-122"/>
                          <a:cs typeface="Arial" panose="020B0604020202020204"/>
                        </a:rPr>
                        <a:t>/</a:t>
                      </a:r>
                      <a:r>
                        <a:rPr sz="800" b="1" spc="0" dirty="0">
                          <a:solidFill>
                            <a:srgbClr val="000000">
                              <a:alpha val="100000"/>
                            </a:srgbClr>
                          </a:solidFill>
                          <a:latin typeface="微软雅黑" panose="020B0503020204020204" charset="-122"/>
                          <a:ea typeface="微软雅黑" panose="020B0503020204020204" charset="-122"/>
                          <a:cs typeface="Arial" panose="020B0604020202020204"/>
                        </a:rPr>
                        <a:t>V</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bl>
          </a:graphicData>
        </a:graphic>
      </p:graphicFrame>
      <p:sp>
        <p:nvSpPr>
          <p:cNvPr id="6" name="textbox 366"/>
          <p:cNvSpPr/>
          <p:nvPr>
            <p:custDataLst>
              <p:tags r:id="rId6"/>
            </p:custDataLst>
          </p:nvPr>
        </p:nvSpPr>
        <p:spPr>
          <a:xfrm>
            <a:off x="4771113" y="3241179"/>
            <a:ext cx="1837054"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50" dirty="0">
                <a:solidFill>
                  <a:schemeClr val="dk1"/>
                </a:solidFill>
                <a:latin typeface="微软雅黑" panose="020B0503020204020204" charset="-122"/>
                <a:ea typeface="微软雅黑" panose="020B0503020204020204" charset="-122"/>
                <a:cs typeface="微软雅黑" panose="020B0503020204020204" charset="-122"/>
              </a:rPr>
              <a:t>表 </a:t>
            </a:r>
            <a:r>
              <a:rPr sz="800" b="1" spc="50" dirty="0">
                <a:solidFill>
                  <a:schemeClr val="dk1"/>
                </a:solidFill>
                <a:latin typeface="微软雅黑" panose="020B0503020204020204" charset="-122"/>
                <a:ea typeface="微软雅黑" panose="020B0503020204020204" charset="-122"/>
                <a:cs typeface="微软雅黑" panose="020B0503020204020204" charset="-122"/>
              </a:rPr>
              <a:t>4</a:t>
            </a:r>
            <a:r>
              <a:rPr sz="800" spc="50" dirty="0">
                <a:solidFill>
                  <a:schemeClr val="dk1"/>
                </a:solidFill>
                <a:latin typeface="微软雅黑" panose="020B0503020204020204" charset="-122"/>
                <a:ea typeface="微软雅黑" panose="020B0503020204020204" charset="-122"/>
                <a:cs typeface="微软雅黑" panose="020B0503020204020204" charset="-122"/>
              </a:rPr>
              <a:t>－</a:t>
            </a:r>
            <a:r>
              <a:rPr sz="800" b="1" spc="50" dirty="0">
                <a:solidFill>
                  <a:schemeClr val="dk1"/>
                </a:solidFill>
                <a:latin typeface="微软雅黑" panose="020B0503020204020204" charset="-122"/>
                <a:ea typeface="微软雅黑" panose="020B0503020204020204" charset="-122"/>
                <a:cs typeface="微软雅黑" panose="020B0503020204020204" charset="-122"/>
              </a:rPr>
              <a:t>2</a:t>
            </a:r>
            <a:r>
              <a:rPr sz="800" spc="50" dirty="0">
                <a:solidFill>
                  <a:schemeClr val="dk1"/>
                </a:solidFill>
                <a:latin typeface="微软雅黑" panose="020B0503020204020204" charset="-122"/>
                <a:ea typeface="微软雅黑" panose="020B0503020204020204" charset="-122"/>
                <a:cs typeface="微软雅黑" panose="020B0503020204020204" charset="-122"/>
              </a:rPr>
              <a:t>    电容传感器测位移</a:t>
            </a:r>
            <a:r>
              <a:rPr sz="800" spc="30" dirty="0">
                <a:solidFill>
                  <a:schemeClr val="dk1"/>
                </a:solidFill>
                <a:latin typeface="微软雅黑" panose="020B0503020204020204" charset="-122"/>
                <a:ea typeface="微软雅黑" panose="020B0503020204020204" charset="-122"/>
                <a:cs typeface="微软雅黑" panose="020B0503020204020204" charset="-122"/>
              </a:rPr>
              <a:t>实</a:t>
            </a:r>
            <a:r>
              <a:rPr sz="800" spc="0" dirty="0">
                <a:solidFill>
                  <a:schemeClr val="dk1"/>
                </a:solidFill>
                <a:latin typeface="微软雅黑" panose="020B0503020204020204" charset="-122"/>
                <a:ea typeface="微软雅黑" panose="020B0503020204020204" charset="-122"/>
                <a:cs typeface="微软雅黑" panose="020B0503020204020204" charset="-122"/>
              </a:rPr>
              <a:t>验数据</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362"/>
          <p:cNvSpPr/>
          <p:nvPr/>
        </p:nvSpPr>
        <p:spPr>
          <a:xfrm>
            <a:off x="625064" y="1083084"/>
            <a:ext cx="9922165" cy="1525905"/>
          </a:xfrm>
          <a:prstGeom prst="rect">
            <a:avLst/>
          </a:prstGeom>
        </p:spPr>
        <p:txBody>
          <a:bodyPr vert="horz" wrap="square" lIns="0" tIns="0" rIns="0" bIns="0"/>
          <a:lstStyle/>
          <a:p>
            <a:pPr indent="457200" algn="l" rtl="0" eaLnBrk="0">
              <a:lnSpc>
                <a:spcPct val="200000"/>
              </a:lnSpc>
            </a:pPr>
            <a:endParaRPr lang="en-US" altLang="en-US"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457200" algn="l" rtl="0" eaLnBrk="0">
              <a:lnSpc>
                <a:spcPct val="200000"/>
              </a:lnSpc>
            </a:pPr>
            <a:r>
              <a:rPr spc="70" dirty="0">
                <a:solidFill>
                  <a:srgbClr val="000000"/>
                </a:solidFill>
                <a:latin typeface="微软雅黑" panose="020B0503020204020204" charset="-122"/>
                <a:ea typeface="微软雅黑" panose="020B0503020204020204" charset="-122"/>
                <a:cs typeface="微软雅黑" panose="020B0503020204020204" charset="-122"/>
              </a:rPr>
              <a:t>本章首先讲解了电容式传感器的变面积型 、变极距型和变介电常数型三种</a:t>
            </a:r>
            <a:r>
              <a:rPr spc="30" dirty="0">
                <a:solidFill>
                  <a:srgbClr val="000000"/>
                </a:solidFill>
                <a:latin typeface="微软雅黑" panose="020B0503020204020204" charset="-122"/>
                <a:ea typeface="微软雅黑" panose="020B0503020204020204" charset="-122"/>
                <a:cs typeface="微软雅黑" panose="020B0503020204020204" charset="-122"/>
              </a:rPr>
              <a:t>类</a:t>
            </a:r>
            <a:r>
              <a:rPr spc="0" dirty="0">
                <a:solidFill>
                  <a:srgbClr val="000000"/>
                </a:solidFill>
                <a:latin typeface="微软雅黑" panose="020B0503020204020204" charset="-122"/>
                <a:ea typeface="微软雅黑" panose="020B0503020204020204" charset="-122"/>
                <a:cs typeface="微软雅黑" panose="020B0503020204020204" charset="-122"/>
              </a:rPr>
              <a:t>型的传 </a:t>
            </a:r>
            <a:r>
              <a:rPr spc="50" dirty="0">
                <a:solidFill>
                  <a:srgbClr val="000000"/>
                </a:solidFill>
                <a:latin typeface="微软雅黑" panose="020B0503020204020204" charset="-122"/>
                <a:ea typeface="微软雅黑" panose="020B0503020204020204" charset="-122"/>
                <a:cs typeface="微软雅黑" panose="020B0503020204020204" charset="-122"/>
              </a:rPr>
              <a:t>感器，接着分析了常用的电容式传感器的等效电路和测量电路，最后通过实</a:t>
            </a:r>
            <a:r>
              <a:rPr spc="40" dirty="0">
                <a:solidFill>
                  <a:srgbClr val="000000"/>
                </a:solidFill>
                <a:latin typeface="微软雅黑" panose="020B0503020204020204" charset="-122"/>
                <a:ea typeface="微软雅黑" panose="020B0503020204020204" charset="-122"/>
                <a:cs typeface="微软雅黑" panose="020B0503020204020204" charset="-122"/>
              </a:rPr>
              <a:t>例</a:t>
            </a:r>
            <a:r>
              <a:rPr spc="0" dirty="0">
                <a:solidFill>
                  <a:srgbClr val="000000"/>
                </a:solidFill>
                <a:latin typeface="微软雅黑" panose="020B0503020204020204" charset="-122"/>
                <a:ea typeface="微软雅黑" panose="020B0503020204020204" charset="-122"/>
                <a:cs typeface="微软雅黑" panose="020B0503020204020204" charset="-122"/>
              </a:rPr>
              <a:t>讲解了电 </a:t>
            </a:r>
            <a:r>
              <a:rPr spc="50" dirty="0">
                <a:solidFill>
                  <a:srgbClr val="000000"/>
                </a:solidFill>
                <a:latin typeface="微软雅黑" panose="020B0503020204020204" charset="-122"/>
                <a:ea typeface="微软雅黑" panose="020B0503020204020204" charset="-122"/>
                <a:cs typeface="微软雅黑" panose="020B0503020204020204" charset="-122"/>
              </a:rPr>
              <a:t>容式传感器的应用。 电容式传感器是以各种类型的电容器作为敏感元件，将</a:t>
            </a:r>
            <a:r>
              <a:rPr spc="40" dirty="0">
                <a:solidFill>
                  <a:srgbClr val="000000"/>
                </a:solidFill>
                <a:latin typeface="微软雅黑" panose="020B0503020204020204" charset="-122"/>
                <a:ea typeface="微软雅黑" panose="020B0503020204020204" charset="-122"/>
                <a:cs typeface="微软雅黑" panose="020B0503020204020204" charset="-122"/>
              </a:rPr>
              <a:t>被</a:t>
            </a:r>
            <a:r>
              <a:rPr spc="0" dirty="0">
                <a:solidFill>
                  <a:srgbClr val="000000"/>
                </a:solidFill>
                <a:latin typeface="微软雅黑" panose="020B0503020204020204" charset="-122"/>
                <a:ea typeface="微软雅黑" panose="020B0503020204020204" charset="-122"/>
                <a:cs typeface="微软雅黑" panose="020B0503020204020204" charset="-122"/>
              </a:rPr>
              <a:t>测物理量 </a:t>
            </a:r>
            <a:r>
              <a:rPr spc="30" dirty="0">
                <a:solidFill>
                  <a:srgbClr val="000000"/>
                </a:solidFill>
                <a:latin typeface="微软雅黑" panose="020B0503020204020204" charset="-122"/>
                <a:ea typeface="微软雅黑" panose="020B0503020204020204" charset="-122"/>
                <a:cs typeface="微软雅黑" panose="020B0503020204020204" charset="-122"/>
              </a:rPr>
              <a:t>或机械量转换成电容量变化的 一 种转换装置，实际上就是 一 个具有可变参</a:t>
            </a:r>
            <a:r>
              <a:rPr spc="20" dirty="0">
                <a:solidFill>
                  <a:srgbClr val="000000"/>
                </a:solidFill>
                <a:latin typeface="微软雅黑" panose="020B0503020204020204" charset="-122"/>
                <a:ea typeface="微软雅黑" panose="020B0503020204020204" charset="-122"/>
                <a:cs typeface="微软雅黑" panose="020B0503020204020204" charset="-122"/>
              </a:rPr>
              <a:t>数</a:t>
            </a:r>
            <a:r>
              <a:rPr spc="0" dirty="0">
                <a:solidFill>
                  <a:srgbClr val="000000"/>
                </a:solidFill>
                <a:latin typeface="微软雅黑" panose="020B0503020204020204" charset="-122"/>
                <a:ea typeface="微软雅黑" panose="020B0503020204020204" charset="-122"/>
                <a:cs typeface="微软雅黑" panose="020B0503020204020204" charset="-122"/>
              </a:rPr>
              <a:t>的电容器。 </a:t>
            </a:r>
            <a:r>
              <a:rPr spc="30" dirty="0">
                <a:solidFill>
                  <a:srgbClr val="000000"/>
                </a:solidFill>
                <a:latin typeface="微软雅黑" panose="020B0503020204020204" charset="-122"/>
                <a:ea typeface="微软雅黑" panose="020B0503020204020204" charset="-122"/>
                <a:cs typeface="微软雅黑" panose="020B0503020204020204" charset="-122"/>
              </a:rPr>
              <a:t>电容式传感器广泛应用于测量位移 、角度 、振动 、速度 、压力 、介质特性等方面和</a:t>
            </a:r>
            <a:r>
              <a:rPr spc="20" dirty="0">
                <a:solidFill>
                  <a:srgbClr val="000000"/>
                </a:solidFill>
                <a:latin typeface="微软雅黑" panose="020B0503020204020204" charset="-122"/>
                <a:ea typeface="微软雅黑" panose="020B0503020204020204" charset="-122"/>
                <a:cs typeface="微软雅黑" panose="020B0503020204020204" charset="-122"/>
              </a:rPr>
              <a:t>成</a:t>
            </a:r>
            <a:r>
              <a:rPr spc="0" dirty="0">
                <a:solidFill>
                  <a:srgbClr val="000000"/>
                </a:solidFill>
                <a:latin typeface="微软雅黑" panose="020B0503020204020204" charset="-122"/>
                <a:ea typeface="微软雅黑" panose="020B0503020204020204" charset="-122"/>
                <a:cs typeface="微软雅黑" panose="020B0503020204020204" charset="-122"/>
              </a:rPr>
              <a:t>分 </a:t>
            </a:r>
            <a:r>
              <a:rPr spc="50" dirty="0">
                <a:solidFill>
                  <a:srgbClr val="000000"/>
                </a:solidFill>
                <a:latin typeface="微软雅黑" panose="020B0503020204020204" charset="-122"/>
                <a:ea typeface="微软雅黑" panose="020B0503020204020204" charset="-122"/>
                <a:cs typeface="微软雅黑" panose="020B0503020204020204" charset="-122"/>
              </a:rPr>
              <a:t>分析方面。 电容式传感器的测量转换电路主要有桥式电路 、调频电路 </a:t>
            </a:r>
            <a:r>
              <a:rPr spc="20" dirty="0">
                <a:solidFill>
                  <a:srgbClr val="000000"/>
                </a:solidFill>
                <a:latin typeface="微软雅黑" panose="020B0503020204020204" charset="-122"/>
                <a:ea typeface="微软雅黑" panose="020B0503020204020204" charset="-122"/>
                <a:cs typeface="微软雅黑" panose="020B0503020204020204" charset="-122"/>
              </a:rPr>
              <a:t>、</a:t>
            </a:r>
            <a:r>
              <a:rPr spc="0" dirty="0">
                <a:solidFill>
                  <a:srgbClr val="000000"/>
                </a:solidFill>
                <a:latin typeface="微软雅黑" panose="020B0503020204020204" charset="-122"/>
                <a:ea typeface="微软雅黑" panose="020B0503020204020204" charset="-122"/>
                <a:cs typeface="微软雅黑" panose="020B0503020204020204" charset="-122"/>
              </a:rPr>
              <a:t>运算放大器电路 </a:t>
            </a:r>
            <a:r>
              <a:rPr spc="-10" dirty="0">
                <a:solidFill>
                  <a:srgbClr val="000000"/>
                </a:solidFill>
                <a:latin typeface="微软雅黑" panose="020B0503020204020204" charset="-122"/>
                <a:ea typeface="微软雅黑" panose="020B0503020204020204" charset="-122"/>
                <a:cs typeface="微软雅黑" panose="020B0503020204020204" charset="-122"/>
              </a:rPr>
              <a:t>和 二极管双 </a:t>
            </a:r>
            <a:r>
              <a:rPr b="1" spc="0" dirty="0">
                <a:solidFill>
                  <a:srgbClr val="000000"/>
                </a:solidFill>
                <a:latin typeface="微软雅黑" panose="020B0503020204020204" charset="-122"/>
                <a:ea typeface="微软雅黑" panose="020B0503020204020204" charset="-122"/>
                <a:cs typeface="微软雅黑" panose="020B0503020204020204" charset="-122"/>
              </a:rPr>
              <a:t>T</a:t>
            </a:r>
            <a:r>
              <a:rPr spc="-10" dirty="0">
                <a:solidFill>
                  <a:srgbClr val="000000"/>
                </a:solidFill>
                <a:latin typeface="微软雅黑" panose="020B0503020204020204" charset="-122"/>
                <a:ea typeface="微软雅黑" panose="020B0503020204020204" charset="-122"/>
                <a:cs typeface="微软雅黑" panose="020B0503020204020204" charset="-122"/>
              </a:rPr>
              <a:t> 形电桥电</a:t>
            </a:r>
            <a:r>
              <a:rPr spc="0" dirty="0">
                <a:solidFill>
                  <a:srgbClr val="000000"/>
                </a:solidFill>
                <a:latin typeface="微软雅黑" panose="020B0503020204020204" charset="-122"/>
                <a:ea typeface="微软雅黑" panose="020B0503020204020204" charset="-122"/>
                <a:cs typeface="微软雅黑" panose="020B0503020204020204" charset="-122"/>
              </a:rPr>
              <a:t>路。</a:t>
            </a:r>
            <a:endParaRPr lang="en-US" altLang="en-US"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367"/>
          <p:cNvPicPr>
            <a:picLocks noChangeAspect="1"/>
          </p:cNvPicPr>
          <p:nvPr/>
        </p:nvPicPr>
        <p:blipFill>
          <a:blip r:embed="rId5"/>
          <a:stretch>
            <a:fillRect/>
          </a:stretch>
        </p:blipFill>
        <p:spPr>
          <a:xfrm>
            <a:off x="629348" y="722966"/>
            <a:ext cx="1137449" cy="220586"/>
          </a:xfrm>
          <a:prstGeom prst="rect">
            <a:avLst/>
          </a:prstGeom>
        </p:spPr>
      </p:pic>
    </p:spTree>
    <p:custDataLst>
      <p:tags r:id="rId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361"/>
          <p:cNvSpPr/>
          <p:nvPr/>
        </p:nvSpPr>
        <p:spPr>
          <a:xfrm>
            <a:off x="985907" y="674366"/>
            <a:ext cx="9615272" cy="3305809"/>
          </a:xfrm>
          <a:prstGeom prst="rect">
            <a:avLst/>
          </a:prstGeom>
        </p:spPr>
        <p:txBody>
          <a:bodyPr vert="horz" wrap="square" lIns="0" tIns="0" rIns="0" bIns="0"/>
          <a:lstStyle/>
          <a:p>
            <a:pPr indent="457200" algn="l" rtl="0" eaLnBrk="0">
              <a:lnSpc>
                <a:spcPct val="200000"/>
              </a:lnSpc>
            </a:pP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457200" algn="l" rtl="0" eaLnBrk="0">
              <a:lnSpc>
                <a:spcPct val="200000"/>
              </a:lnSpc>
            </a:pPr>
            <a:r>
              <a:rPr sz="1200" spc="40" dirty="0">
                <a:solidFill>
                  <a:srgbClr val="000000"/>
                </a:solidFill>
                <a:latin typeface="微软雅黑" panose="020B0503020204020204" charset="-122"/>
                <a:ea typeface="微软雅黑" panose="020B0503020204020204" charset="-122"/>
                <a:cs typeface="微软雅黑" panose="020B0503020204020204" charset="-122"/>
              </a:rPr>
              <a:t>随着汽车在日常生活中的广泛普及 ，有关汽车油位传感器的问题也越来越</a:t>
            </a:r>
            <a:r>
              <a:rPr sz="1200" spc="0" dirty="0">
                <a:solidFill>
                  <a:srgbClr val="000000"/>
                </a:solidFill>
                <a:latin typeface="微软雅黑" panose="020B0503020204020204" charset="-122"/>
                <a:ea typeface="微软雅黑" panose="020B0503020204020204" charset="-122"/>
                <a:cs typeface="微软雅黑" panose="020B0503020204020204" charset="-122"/>
              </a:rPr>
              <a:t>受到关注。 </a:t>
            </a:r>
            <a:r>
              <a:rPr sz="1200" spc="50" dirty="0">
                <a:solidFill>
                  <a:srgbClr val="000000"/>
                </a:solidFill>
                <a:latin typeface="微软雅黑" panose="020B0503020204020204" charset="-122"/>
                <a:ea typeface="微软雅黑" panose="020B0503020204020204" charset="-122"/>
                <a:cs typeface="微软雅黑" panose="020B0503020204020204" charset="-122"/>
              </a:rPr>
              <a:t>传统的汽车油位传感器存在精度低 、稳定性不高 、使用寿命短 、使用环境存在</a:t>
            </a:r>
            <a:r>
              <a:rPr sz="1200" spc="20" dirty="0">
                <a:solidFill>
                  <a:srgbClr val="000000"/>
                </a:solidFill>
                <a:latin typeface="微软雅黑" panose="020B0503020204020204" charset="-122"/>
                <a:ea typeface="微软雅黑" panose="020B0503020204020204" charset="-122"/>
                <a:cs typeface="微软雅黑" panose="020B0503020204020204" charset="-122"/>
              </a:rPr>
              <a:t>局</a:t>
            </a:r>
            <a:r>
              <a:rPr sz="1200" spc="0" dirty="0">
                <a:solidFill>
                  <a:srgbClr val="000000"/>
                </a:solidFill>
                <a:latin typeface="微软雅黑" panose="020B0503020204020204" charset="-122"/>
                <a:ea typeface="微软雅黑" panose="020B0503020204020204" charset="-122"/>
                <a:cs typeface="微软雅黑" panose="020B0503020204020204" charset="-122"/>
              </a:rPr>
              <a:t>限等不 </a:t>
            </a:r>
            <a:r>
              <a:rPr sz="1200" spc="40" dirty="0">
                <a:solidFill>
                  <a:srgbClr val="000000"/>
                </a:solidFill>
                <a:latin typeface="微软雅黑" panose="020B0503020204020204" charset="-122"/>
                <a:ea typeface="微软雅黑" panose="020B0503020204020204" charset="-122"/>
                <a:cs typeface="微软雅黑" panose="020B0503020204020204" charset="-122"/>
              </a:rPr>
              <a:t>足 ，这导致汽车的使用成本也在相应地增高。 为了克服传统汽车油位传感器存</a:t>
            </a:r>
            <a:r>
              <a:rPr sz="1200" spc="0" dirty="0">
                <a:solidFill>
                  <a:srgbClr val="000000"/>
                </a:solidFill>
                <a:latin typeface="微软雅黑" panose="020B0503020204020204" charset="-122"/>
                <a:ea typeface="微软雅黑" panose="020B0503020204020204" charset="-122"/>
                <a:cs typeface="微软雅黑" panose="020B0503020204020204" charset="-122"/>
              </a:rPr>
              <a:t>在的不足， </a:t>
            </a:r>
            <a:r>
              <a:rPr sz="1200" spc="60" dirty="0">
                <a:solidFill>
                  <a:srgbClr val="000000"/>
                </a:solidFill>
                <a:latin typeface="微软雅黑" panose="020B0503020204020204" charset="-122"/>
                <a:ea typeface="微软雅黑" panose="020B0503020204020204" charset="-122"/>
                <a:cs typeface="微软雅黑" panose="020B0503020204020204" charset="-122"/>
              </a:rPr>
              <a:t>最大限度地保障广大客户的利益 ，某公司在原有油位传感器性能的基础上 ，投</a:t>
            </a:r>
            <a:r>
              <a:rPr sz="1200" spc="0" dirty="0">
                <a:solidFill>
                  <a:srgbClr val="000000"/>
                </a:solidFill>
                <a:latin typeface="微软雅黑" panose="020B0503020204020204" charset="-122"/>
                <a:ea typeface="微软雅黑" panose="020B0503020204020204" charset="-122"/>
                <a:cs typeface="微软雅黑" panose="020B0503020204020204" charset="-122"/>
              </a:rPr>
              <a:t>入了大量 </a:t>
            </a:r>
            <a:r>
              <a:rPr sz="1200" spc="10" dirty="0">
                <a:solidFill>
                  <a:srgbClr val="000000"/>
                </a:solidFill>
                <a:latin typeface="微软雅黑" panose="020B0503020204020204" charset="-122"/>
                <a:ea typeface="微软雅黑" panose="020B0503020204020204" charset="-122"/>
                <a:cs typeface="微软雅黑" panose="020B0503020204020204" charset="-122"/>
              </a:rPr>
              <a:t>的资金和人力 ，成功地研发出电容式汽车专用油</a:t>
            </a:r>
            <a:r>
              <a:rPr sz="1200" spc="0" dirty="0">
                <a:solidFill>
                  <a:srgbClr val="000000"/>
                </a:solidFill>
                <a:latin typeface="微软雅黑" panose="020B0503020204020204" charset="-122"/>
                <a:ea typeface="微软雅黑" panose="020B0503020204020204" charset="-122"/>
                <a:cs typeface="微软雅黑" panose="020B0503020204020204" charset="-122"/>
              </a:rPr>
              <a:t>位传感器 </a:t>
            </a:r>
            <a:r>
              <a:rPr sz="1200" b="1" spc="0" dirty="0">
                <a:solidFill>
                  <a:srgbClr val="000000"/>
                </a:solidFill>
                <a:latin typeface="微软雅黑" panose="020B0503020204020204" charset="-122"/>
                <a:ea typeface="微软雅黑" panose="020B0503020204020204" charset="-122"/>
                <a:cs typeface="微软雅黑" panose="020B0503020204020204" charset="-122"/>
              </a:rPr>
              <a:t>CR</a:t>
            </a:r>
            <a:r>
              <a:rPr sz="1200" spc="0" dirty="0">
                <a:solidFill>
                  <a:srgbClr val="000000"/>
                </a:solidFill>
                <a:latin typeface="微软雅黑" panose="020B0503020204020204" charset="-122"/>
                <a:ea typeface="微软雅黑" panose="020B0503020204020204" charset="-122"/>
                <a:cs typeface="微软雅黑" panose="020B0503020204020204" charset="-122"/>
              </a:rPr>
              <a:t>－</a:t>
            </a:r>
            <a:r>
              <a:rPr sz="1200" b="1" spc="0" dirty="0">
                <a:solidFill>
                  <a:srgbClr val="000000"/>
                </a:solidFill>
                <a:latin typeface="微软雅黑" panose="020B0503020204020204" charset="-122"/>
                <a:ea typeface="微软雅黑" panose="020B0503020204020204" charset="-122"/>
                <a:cs typeface="微软雅黑" panose="020B0503020204020204" charset="-122"/>
              </a:rPr>
              <a:t>6</a:t>
            </a:r>
            <a:r>
              <a:rPr sz="1200" spc="0" dirty="0">
                <a:solidFill>
                  <a:srgbClr val="000000"/>
                </a:solidFill>
                <a:latin typeface="微软雅黑" panose="020B0503020204020204" charset="-122"/>
                <a:ea typeface="微软雅黑" panose="020B0503020204020204" charset="-122"/>
                <a:cs typeface="微软雅黑" panose="020B0503020204020204" charset="-122"/>
              </a:rPr>
              <a:t> </a:t>
            </a:r>
            <a:r>
              <a:rPr sz="1200" b="1" spc="0" dirty="0">
                <a:solidFill>
                  <a:srgbClr val="000000"/>
                </a:solidFill>
                <a:latin typeface="微软雅黑" panose="020B0503020204020204" charset="-122"/>
                <a:ea typeface="微软雅黑" panose="020B0503020204020204" charset="-122"/>
                <a:cs typeface="微软雅黑" panose="020B0503020204020204" charset="-122"/>
              </a:rPr>
              <a:t>1</a:t>
            </a:r>
            <a:r>
              <a:rPr sz="1200" spc="0" dirty="0">
                <a:solidFill>
                  <a:srgbClr val="000000"/>
                </a:solidFill>
                <a:latin typeface="微软雅黑" panose="020B0503020204020204" charset="-122"/>
                <a:ea typeface="微软雅黑" panose="020B0503020204020204" charset="-122"/>
                <a:cs typeface="微软雅黑" panose="020B0503020204020204" charset="-122"/>
              </a:rPr>
              <a:t> </a:t>
            </a:r>
            <a:r>
              <a:rPr sz="1200" b="1" spc="0" dirty="0">
                <a:solidFill>
                  <a:srgbClr val="000000"/>
                </a:solidFill>
                <a:latin typeface="微软雅黑" panose="020B0503020204020204" charset="-122"/>
                <a:ea typeface="微软雅黑" panose="020B0503020204020204" charset="-122"/>
                <a:cs typeface="微软雅黑" panose="020B0503020204020204" charset="-122"/>
              </a:rPr>
              <a:t>6</a:t>
            </a:r>
            <a:r>
              <a:rPr sz="1200" spc="0" dirty="0">
                <a:solidFill>
                  <a:srgbClr val="000000"/>
                </a:solidFill>
                <a:latin typeface="微软雅黑" panose="020B0503020204020204" charset="-122"/>
                <a:ea typeface="微软雅黑" panose="020B0503020204020204" charset="-122"/>
                <a:cs typeface="微软雅黑" panose="020B0503020204020204" charset="-122"/>
              </a:rPr>
              <a:t> ，该产品不仅可以克服 </a:t>
            </a:r>
            <a:r>
              <a:rPr sz="1200" spc="50" dirty="0">
                <a:solidFill>
                  <a:srgbClr val="000000"/>
                </a:solidFill>
                <a:latin typeface="微软雅黑" panose="020B0503020204020204" charset="-122"/>
                <a:ea typeface="微软雅黑" panose="020B0503020204020204" charset="-122"/>
                <a:cs typeface="微软雅黑" panose="020B0503020204020204" charset="-122"/>
              </a:rPr>
              <a:t>传统油位传感器存在的上述缺点 ，而且在精度 、稳定性等指标上有了质的飞跃 </a:t>
            </a:r>
            <a:r>
              <a:rPr sz="1200" spc="20" dirty="0">
                <a:solidFill>
                  <a:srgbClr val="000000"/>
                </a:solidFill>
                <a:latin typeface="微软雅黑" panose="020B0503020204020204" charset="-122"/>
                <a:ea typeface="微软雅黑" panose="020B0503020204020204" charset="-122"/>
                <a:cs typeface="微软雅黑" panose="020B0503020204020204" charset="-122"/>
              </a:rPr>
              <a:t>，</a:t>
            </a:r>
            <a:r>
              <a:rPr sz="1200" spc="0" dirty="0">
                <a:solidFill>
                  <a:srgbClr val="000000"/>
                </a:solidFill>
                <a:latin typeface="微软雅黑" panose="020B0503020204020204" charset="-122"/>
                <a:ea typeface="微软雅黑" panose="020B0503020204020204" charset="-122"/>
                <a:cs typeface="微软雅黑" panose="020B0503020204020204" charset="-122"/>
              </a:rPr>
              <a:t>具体优 </a:t>
            </a:r>
            <a:r>
              <a:rPr sz="1200" spc="10" dirty="0">
                <a:solidFill>
                  <a:srgbClr val="000000"/>
                </a:solidFill>
                <a:latin typeface="微软雅黑" panose="020B0503020204020204" charset="-122"/>
                <a:ea typeface="微软雅黑" panose="020B0503020204020204" charset="-122"/>
                <a:cs typeface="微软雅黑" panose="020B0503020204020204" charset="-122"/>
              </a:rPr>
              <a:t>势性能</a:t>
            </a:r>
            <a:r>
              <a:rPr sz="1200" spc="0" dirty="0">
                <a:solidFill>
                  <a:srgbClr val="000000"/>
                </a:solidFill>
                <a:latin typeface="微软雅黑" panose="020B0503020204020204" charset="-122"/>
                <a:ea typeface="微软雅黑" panose="020B0503020204020204" charset="-122"/>
                <a:cs typeface="微软雅黑" panose="020B0503020204020204" charset="-122"/>
              </a:rPr>
              <a:t>如下。</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7145" indent="457200" algn="l" rtl="0" eaLnBrk="0">
              <a:lnSpc>
                <a:spcPct val="200000"/>
              </a:lnSpc>
              <a:spcBef>
                <a:spcPts val="180"/>
              </a:spcBef>
            </a:pPr>
            <a:r>
              <a:rPr sz="1200" b="1" spc="-20" dirty="0">
                <a:solidFill>
                  <a:srgbClr val="000000"/>
                </a:solidFill>
                <a:latin typeface="微软雅黑" panose="020B0503020204020204" charset="-122"/>
                <a:ea typeface="微软雅黑" panose="020B0503020204020204" charset="-122"/>
                <a:cs typeface="微软雅黑" panose="020B0503020204020204" charset="-122"/>
              </a:rPr>
              <a:t>(</a:t>
            </a:r>
            <a:r>
              <a:rPr sz="1200" spc="-20" dirty="0">
                <a:solidFill>
                  <a:srgbClr val="000000"/>
                </a:solidFill>
                <a:latin typeface="微软雅黑" panose="020B0503020204020204" charset="-122"/>
                <a:ea typeface="微软雅黑" panose="020B0503020204020204" charset="-122"/>
                <a:cs typeface="微软雅黑" panose="020B0503020204020204" charset="-122"/>
              </a:rPr>
              <a:t> </a:t>
            </a:r>
            <a:r>
              <a:rPr sz="1200" b="1" spc="-20" dirty="0">
                <a:solidFill>
                  <a:srgbClr val="000000"/>
                </a:solidFill>
                <a:latin typeface="微软雅黑" panose="020B0503020204020204" charset="-122"/>
                <a:ea typeface="微软雅黑" panose="020B0503020204020204" charset="-122"/>
                <a:cs typeface="微软雅黑" panose="020B0503020204020204" charset="-122"/>
              </a:rPr>
              <a:t>1</a:t>
            </a:r>
            <a:r>
              <a:rPr sz="1200" spc="-20" dirty="0">
                <a:solidFill>
                  <a:srgbClr val="000000"/>
                </a:solidFill>
                <a:latin typeface="微软雅黑" panose="020B0503020204020204" charset="-122"/>
                <a:ea typeface="微软雅黑" panose="020B0503020204020204" charset="-122"/>
                <a:cs typeface="微软雅黑" panose="020B0503020204020204" charset="-122"/>
              </a:rPr>
              <a:t> </a:t>
            </a:r>
            <a:r>
              <a:rPr sz="1200" b="1" spc="-20" dirty="0">
                <a:solidFill>
                  <a:srgbClr val="000000"/>
                </a:solidFill>
                <a:latin typeface="微软雅黑" panose="020B0503020204020204" charset="-122"/>
                <a:ea typeface="微软雅黑" panose="020B0503020204020204" charset="-122"/>
                <a:cs typeface="微软雅黑" panose="020B0503020204020204" charset="-122"/>
              </a:rPr>
              <a:t>)</a:t>
            </a:r>
            <a:r>
              <a:rPr sz="1200" spc="-20" dirty="0">
                <a:solidFill>
                  <a:srgbClr val="000000"/>
                </a:solidFill>
                <a:latin typeface="微软雅黑" panose="020B0503020204020204" charset="-122"/>
                <a:ea typeface="微软雅黑" panose="020B0503020204020204" charset="-122"/>
                <a:cs typeface="微软雅黑" panose="020B0503020204020204" charset="-122"/>
              </a:rPr>
              <a:t> 克服数据抖动问题。 </a:t>
            </a:r>
            <a:r>
              <a:rPr sz="1200" b="1" spc="0" dirty="0">
                <a:solidFill>
                  <a:srgbClr val="000000"/>
                </a:solidFill>
                <a:latin typeface="微软雅黑" panose="020B0503020204020204" charset="-122"/>
                <a:ea typeface="微软雅黑" panose="020B0503020204020204" charset="-122"/>
                <a:cs typeface="微软雅黑" panose="020B0503020204020204" charset="-122"/>
              </a:rPr>
              <a:t>CR</a:t>
            </a:r>
            <a:r>
              <a:rPr sz="1200" spc="-20" dirty="0">
                <a:solidFill>
                  <a:srgbClr val="000000"/>
                </a:solidFill>
                <a:latin typeface="微软雅黑" panose="020B0503020204020204" charset="-122"/>
                <a:ea typeface="微软雅黑" panose="020B0503020204020204" charset="-122"/>
                <a:cs typeface="微软雅黑" panose="020B0503020204020204" charset="-122"/>
              </a:rPr>
              <a:t>－</a:t>
            </a:r>
            <a:r>
              <a:rPr sz="1200" b="1" spc="-20" dirty="0">
                <a:solidFill>
                  <a:srgbClr val="000000"/>
                </a:solidFill>
                <a:latin typeface="微软雅黑" panose="020B0503020204020204" charset="-122"/>
                <a:ea typeface="微软雅黑" panose="020B0503020204020204" charset="-122"/>
                <a:cs typeface="微软雅黑" panose="020B0503020204020204" charset="-122"/>
              </a:rPr>
              <a:t>6</a:t>
            </a:r>
            <a:r>
              <a:rPr sz="1200" spc="-20" dirty="0">
                <a:solidFill>
                  <a:srgbClr val="000000"/>
                </a:solidFill>
                <a:latin typeface="微软雅黑" panose="020B0503020204020204" charset="-122"/>
                <a:ea typeface="微软雅黑" panose="020B0503020204020204" charset="-122"/>
                <a:cs typeface="微软雅黑" panose="020B0503020204020204" charset="-122"/>
              </a:rPr>
              <a:t> </a:t>
            </a:r>
            <a:r>
              <a:rPr sz="1200" b="1" spc="-20" dirty="0">
                <a:solidFill>
                  <a:srgbClr val="000000"/>
                </a:solidFill>
                <a:latin typeface="微软雅黑" panose="020B0503020204020204" charset="-122"/>
                <a:ea typeface="微软雅黑" panose="020B0503020204020204" charset="-122"/>
                <a:cs typeface="微软雅黑" panose="020B0503020204020204" charset="-122"/>
              </a:rPr>
              <a:t>1</a:t>
            </a:r>
            <a:r>
              <a:rPr sz="1200" spc="-20" dirty="0">
                <a:solidFill>
                  <a:srgbClr val="000000"/>
                </a:solidFill>
                <a:latin typeface="微软雅黑" panose="020B0503020204020204" charset="-122"/>
                <a:ea typeface="微软雅黑" panose="020B0503020204020204" charset="-122"/>
                <a:cs typeface="微软雅黑" panose="020B0503020204020204" charset="-122"/>
              </a:rPr>
              <a:t> </a:t>
            </a:r>
            <a:r>
              <a:rPr sz="1200" b="1" spc="-20" dirty="0">
                <a:solidFill>
                  <a:srgbClr val="000000"/>
                </a:solidFill>
                <a:latin typeface="微软雅黑" panose="020B0503020204020204" charset="-122"/>
                <a:ea typeface="微软雅黑" panose="020B0503020204020204" charset="-122"/>
                <a:cs typeface="微软雅黑" panose="020B0503020204020204" charset="-122"/>
              </a:rPr>
              <a:t>6</a:t>
            </a:r>
            <a:r>
              <a:rPr sz="1200" spc="-20" dirty="0">
                <a:solidFill>
                  <a:srgbClr val="000000"/>
                </a:solidFill>
                <a:latin typeface="微软雅黑" panose="020B0503020204020204" charset="-122"/>
                <a:ea typeface="微软雅黑" panose="020B0503020204020204" charset="-122"/>
                <a:cs typeface="微软雅黑" panose="020B0503020204020204" charset="-122"/>
              </a:rPr>
              <a:t>  电容式汽车油位传感器 </a:t>
            </a:r>
            <a:r>
              <a:rPr sz="1200" spc="0" dirty="0">
                <a:solidFill>
                  <a:srgbClr val="000000"/>
                </a:solidFill>
                <a:latin typeface="微软雅黑" panose="020B0503020204020204" charset="-122"/>
                <a:ea typeface="微软雅黑" panose="020B0503020204020204" charset="-122"/>
                <a:cs typeface="微软雅黑" panose="020B0503020204020204" charset="-122"/>
              </a:rPr>
              <a:t>，添加了智能阻尼电路 ，有 </a:t>
            </a:r>
            <a:r>
              <a:rPr sz="1200" spc="40" dirty="0">
                <a:solidFill>
                  <a:srgbClr val="000000"/>
                </a:solidFill>
                <a:latin typeface="微软雅黑" panose="020B0503020204020204" charset="-122"/>
                <a:ea typeface="微软雅黑" panose="020B0503020204020204" charset="-122"/>
                <a:cs typeface="微软雅黑" panose="020B0503020204020204" charset="-122"/>
              </a:rPr>
              <a:t>效地消除了因汽车颠簸造成油位输出信号抖动的</a:t>
            </a:r>
            <a:r>
              <a:rPr sz="1200" spc="20" dirty="0">
                <a:solidFill>
                  <a:srgbClr val="000000"/>
                </a:solidFill>
                <a:latin typeface="微软雅黑" panose="020B0503020204020204" charset="-122"/>
                <a:ea typeface="微软雅黑" panose="020B0503020204020204" charset="-122"/>
                <a:cs typeface="微软雅黑" panose="020B0503020204020204" charset="-122"/>
              </a:rPr>
              <a:t>现</a:t>
            </a:r>
            <a:r>
              <a:rPr sz="1200" spc="0" dirty="0">
                <a:solidFill>
                  <a:srgbClr val="000000"/>
                </a:solidFill>
                <a:latin typeface="微软雅黑" panose="020B0503020204020204" charset="-122"/>
                <a:ea typeface="微软雅黑" panose="020B0503020204020204" charset="-122"/>
                <a:cs typeface="微软雅黑" panose="020B0503020204020204" charset="-122"/>
              </a:rPr>
              <a:t>象。</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6510" indent="457200" algn="l" rtl="0" eaLnBrk="0">
              <a:lnSpc>
                <a:spcPct val="200000"/>
              </a:lnSpc>
              <a:spcBef>
                <a:spcPts val="180"/>
              </a:spcBef>
            </a:pPr>
            <a:r>
              <a:rPr sz="1200" b="1" spc="30" dirty="0">
                <a:solidFill>
                  <a:srgbClr val="000000"/>
                </a:solidFill>
                <a:latin typeface="微软雅黑" panose="020B0503020204020204" charset="-122"/>
                <a:ea typeface="微软雅黑" panose="020B0503020204020204" charset="-122"/>
                <a:cs typeface="微软雅黑" panose="020B0503020204020204" charset="-122"/>
              </a:rPr>
              <a:t>(2</a:t>
            </a:r>
            <a:r>
              <a:rPr sz="1200" spc="30" dirty="0">
                <a:solidFill>
                  <a:srgbClr val="000000"/>
                </a:solidFill>
                <a:latin typeface="微软雅黑" panose="020B0503020204020204" charset="-122"/>
                <a:ea typeface="微软雅黑" panose="020B0503020204020204" charset="-122"/>
                <a:cs typeface="微软雅黑" panose="020B0503020204020204" charset="-122"/>
              </a:rPr>
              <a:t> </a:t>
            </a:r>
            <a:r>
              <a:rPr sz="1200" b="1" spc="30" dirty="0">
                <a:solidFill>
                  <a:srgbClr val="000000"/>
                </a:solidFill>
                <a:latin typeface="微软雅黑" panose="020B0503020204020204" charset="-122"/>
                <a:ea typeface="微软雅黑" panose="020B0503020204020204" charset="-122"/>
                <a:cs typeface="微软雅黑" panose="020B0503020204020204" charset="-122"/>
              </a:rPr>
              <a:t>)</a:t>
            </a:r>
            <a:r>
              <a:rPr sz="1200" spc="30" dirty="0">
                <a:solidFill>
                  <a:srgbClr val="000000"/>
                </a:solidFill>
                <a:latin typeface="微软雅黑" panose="020B0503020204020204" charset="-122"/>
                <a:ea typeface="微软雅黑" panose="020B0503020204020204" charset="-122"/>
                <a:cs typeface="微软雅黑" panose="020B0503020204020204" charset="-122"/>
              </a:rPr>
              <a:t> 克服温差问题。 在变送器的内部采用了特殊温度补偿电路 ，可以</a:t>
            </a:r>
            <a:r>
              <a:rPr sz="1200" spc="0" dirty="0">
                <a:solidFill>
                  <a:srgbClr val="000000"/>
                </a:solidFill>
                <a:latin typeface="微软雅黑" panose="020B0503020204020204" charset="-122"/>
                <a:ea typeface="微软雅黑" panose="020B0503020204020204" charset="-122"/>
                <a:cs typeface="微软雅黑" panose="020B0503020204020204" charset="-122"/>
              </a:rPr>
              <a:t>克服温度变化所 </a:t>
            </a:r>
            <a:r>
              <a:rPr sz="1200" spc="30" dirty="0">
                <a:solidFill>
                  <a:srgbClr val="000000"/>
                </a:solidFill>
                <a:latin typeface="微软雅黑" panose="020B0503020204020204" charset="-122"/>
                <a:ea typeface="微软雅黑" panose="020B0503020204020204" charset="-122"/>
                <a:cs typeface="微软雅黑" panose="020B0503020204020204" charset="-122"/>
              </a:rPr>
              <a:t>产生的温差对油位采集的影响 ，从而更有利于准确地测</a:t>
            </a:r>
            <a:r>
              <a:rPr sz="1200" spc="10" dirty="0">
                <a:solidFill>
                  <a:srgbClr val="000000"/>
                </a:solidFill>
                <a:latin typeface="微软雅黑" panose="020B0503020204020204" charset="-122"/>
                <a:ea typeface="微软雅黑" panose="020B0503020204020204" charset="-122"/>
                <a:cs typeface="微软雅黑" panose="020B0503020204020204" charset="-122"/>
              </a:rPr>
              <a:t>算</a:t>
            </a:r>
            <a:r>
              <a:rPr sz="1200" spc="0" dirty="0">
                <a:solidFill>
                  <a:srgbClr val="000000"/>
                </a:solidFill>
                <a:latin typeface="微软雅黑" panose="020B0503020204020204" charset="-122"/>
                <a:ea typeface="微软雅黑" panose="020B0503020204020204" charset="-122"/>
                <a:cs typeface="微软雅黑" panose="020B0503020204020204" charset="-122"/>
              </a:rPr>
              <a:t>油位。</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457200" eaLnBrk="0">
              <a:lnSpc>
                <a:spcPct val="200000"/>
              </a:lnSpc>
              <a:spcBef>
                <a:spcPts val="205"/>
              </a:spcBef>
            </a:pPr>
            <a:r>
              <a:rPr sz="1200" spc="40" dirty="0">
                <a:solidFill>
                  <a:srgbClr val="000000"/>
                </a:solidFill>
                <a:latin typeface="微软雅黑" panose="020B0503020204020204" charset="-122"/>
                <a:ea typeface="微软雅黑" panose="020B0503020204020204" charset="-122"/>
                <a:cs typeface="微软雅黑" panose="020B0503020204020204" charset="-122"/>
              </a:rPr>
              <a:t>( 3 )稳定性高。 在路况恶劣的情况下 ，油箱内容易产生泡沫 ，从而影响油位测量的精 度。 CR－6 1 6 高精度电容式汽车专用油位传感器 ，通过特殊的工艺处理 ，可以有效地减少 泡沫的产生 ，</a:t>
            </a:r>
            <a:r>
              <a:rPr sz="1200" spc="40" dirty="0" err="1">
                <a:solidFill>
                  <a:srgbClr val="000000"/>
                </a:solidFill>
                <a:latin typeface="微软雅黑" panose="020B0503020204020204" charset="-122"/>
                <a:ea typeface="微软雅黑" panose="020B0503020204020204" charset="-122"/>
                <a:cs typeface="微软雅黑" panose="020B0503020204020204" charset="-122"/>
              </a:rPr>
              <a:t>极大地提高了传感器的稳定性</a:t>
            </a:r>
            <a:r>
              <a:rPr sz="1200" spc="40" dirty="0">
                <a:solidFill>
                  <a:srgbClr val="000000"/>
                </a:solidFill>
                <a:latin typeface="微软雅黑" panose="020B0503020204020204" charset="-122"/>
                <a:ea typeface="微软雅黑" panose="020B0503020204020204" charset="-122"/>
                <a:cs typeface="微软雅黑" panose="020B0503020204020204" charset="-122"/>
              </a:rPr>
              <a:t>。</a:t>
            </a:r>
            <a:endParaRPr lang="en-US" sz="1200" spc="4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457200" eaLnBrk="0">
              <a:lnSpc>
                <a:spcPct val="200000"/>
              </a:lnSpc>
            </a:pPr>
            <a:r>
              <a:rPr sz="1200" spc="40" dirty="0">
                <a:solidFill>
                  <a:srgbClr val="000000"/>
                </a:solidFill>
                <a:latin typeface="微软雅黑" panose="020B0503020204020204" charset="-122"/>
                <a:ea typeface="微软雅黑" panose="020B0503020204020204" charset="-122"/>
                <a:cs typeface="微软雅黑" panose="020B0503020204020204" charset="-122"/>
              </a:rPr>
              <a:t>(4 ) 品质精良 ，性能卓越。 采用优化电路设计 ，所用元器件均为军工级元器件 ，</a:t>
            </a:r>
            <a:r>
              <a:rPr sz="1200" spc="40" dirty="0" err="1">
                <a:solidFill>
                  <a:srgbClr val="000000"/>
                </a:solidFill>
                <a:latin typeface="微软雅黑" panose="020B0503020204020204" charset="-122"/>
                <a:ea typeface="微软雅黑" panose="020B0503020204020204" charset="-122"/>
                <a:cs typeface="微软雅黑" panose="020B0503020204020204" charset="-122"/>
              </a:rPr>
              <a:t>确保</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了电路的稳定性与可靠性。</a:t>
            </a:r>
            <a:endPar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457200" eaLnBrk="0">
              <a:lnSpc>
                <a:spcPct val="200000"/>
              </a:lnSpc>
              <a:spcBef>
                <a:spcPts val="175"/>
              </a:spcBef>
            </a:pPr>
            <a:r>
              <a:rPr lang="en-US" altLang="zh-CN" sz="1200" spc="40" dirty="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 寿命长。 通过对产品进行特殊处理，其牢固性 、抗震性 、耐压性显著提高，使用 寿命有效延长。</a:t>
            </a:r>
            <a:endPar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457200" algn="l" rtl="0" eaLnBrk="0">
              <a:lnSpc>
                <a:spcPct val="200000"/>
              </a:lnSpc>
              <a:spcBef>
                <a:spcPts val="205"/>
              </a:spcBef>
            </a:pPr>
            <a:endPar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368"/>
          <p:cNvPicPr>
            <a:picLocks noChangeAspect="1"/>
          </p:cNvPicPr>
          <p:nvPr/>
        </p:nvPicPr>
        <p:blipFill>
          <a:blip r:embed="rId5"/>
          <a:stretch>
            <a:fillRect/>
          </a:stretch>
        </p:blipFill>
        <p:spPr>
          <a:xfrm>
            <a:off x="985907" y="633818"/>
            <a:ext cx="1137449" cy="220586"/>
          </a:xfrm>
          <a:prstGeom prst="rect">
            <a:avLst/>
          </a:prstGeom>
        </p:spPr>
      </p:pic>
    </p:spTree>
    <p:custDataLst>
      <p:tags r:id="rId6"/>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9" name="图片 8"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2" name="picture 372"/>
          <p:cNvPicPr>
            <a:picLocks noChangeAspect="1"/>
          </p:cNvPicPr>
          <p:nvPr/>
        </p:nvPicPr>
        <p:blipFill>
          <a:blip r:embed="rId5"/>
          <a:stretch>
            <a:fillRect/>
          </a:stretch>
        </p:blipFill>
        <p:spPr>
          <a:xfrm>
            <a:off x="4480985" y="5036583"/>
            <a:ext cx="2850413" cy="1528102"/>
          </a:xfrm>
          <a:prstGeom prst="rect">
            <a:avLst/>
          </a:prstGeom>
        </p:spPr>
      </p:pic>
      <p:sp>
        <p:nvSpPr>
          <p:cNvPr id="3" name="textbox 373"/>
          <p:cNvSpPr/>
          <p:nvPr/>
        </p:nvSpPr>
        <p:spPr>
          <a:xfrm>
            <a:off x="3306333" y="881286"/>
            <a:ext cx="5203825" cy="861694"/>
          </a:xfrm>
          <a:prstGeom prst="rect">
            <a:avLst/>
          </a:prstGeom>
        </p:spPr>
        <p:txBody>
          <a:bodyPr vert="horz" wrap="square" lIns="0" tIns="0" rIns="0" bIns="0"/>
          <a:lstStyle/>
          <a:p>
            <a:pPr algn="l" rtl="0" eaLnBrk="0">
              <a:lnSpc>
                <a:spcPct val="87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ct val="91000"/>
              </a:lnSpc>
            </a:pPr>
            <a:r>
              <a:rPr sz="1000" spc="40" dirty="0">
                <a:solidFill>
                  <a:srgbClr val="000000"/>
                </a:solidFill>
                <a:latin typeface="微软雅黑" panose="020B0503020204020204" charset="-122"/>
                <a:ea typeface="微软雅黑" panose="020B0503020204020204" charset="-122"/>
                <a:cs typeface="微软雅黑" panose="020B0503020204020204" charset="-122"/>
              </a:rPr>
              <a:t>用于什么场合</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8130" algn="l" rtl="0" eaLnBrk="0">
              <a:lnSpc>
                <a:spcPct val="92000"/>
              </a:lnSpc>
              <a:spcBef>
                <a:spcPts val="655"/>
              </a:spcBef>
            </a:pPr>
            <a:r>
              <a:rPr sz="1000" b="1" spc="30" dirty="0">
                <a:solidFill>
                  <a:srgbClr val="000000"/>
                </a:solidFill>
                <a:latin typeface="微软雅黑" panose="020B0503020204020204" charset="-122"/>
                <a:ea typeface="微软雅黑" panose="020B0503020204020204" charset="-122"/>
                <a:cs typeface="微软雅黑" panose="020B0503020204020204" charset="-122"/>
              </a:rPr>
              <a:t>3</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如何改善单极式变极距型传感</a:t>
            </a:r>
            <a:r>
              <a:rPr sz="1000" spc="0" dirty="0">
                <a:solidFill>
                  <a:srgbClr val="000000"/>
                </a:solidFill>
                <a:latin typeface="微软雅黑" panose="020B0503020204020204" charset="-122"/>
                <a:ea typeface="微软雅黑" panose="020B0503020204020204" charset="-122"/>
                <a:cs typeface="微软雅黑" panose="020B0503020204020204" charset="-122"/>
              </a:rPr>
              <a:t>器的非线性问题</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42000"/>
              </a:lnSpc>
            </a:pPr>
            <a:endParaRPr lang="en-US" altLang="en-US" sz="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1620" algn="l" rtl="0" eaLnBrk="0">
              <a:lnSpc>
                <a:spcPct val="141000"/>
              </a:lnSpc>
              <a:spcBef>
                <a:spcPts val="0"/>
              </a:spcBef>
            </a:pPr>
            <a:r>
              <a:rPr sz="1000" b="1" spc="10" dirty="0">
                <a:solidFill>
                  <a:srgbClr val="000000"/>
                </a:solidFill>
                <a:latin typeface="微软雅黑" panose="020B0503020204020204" charset="-122"/>
                <a:ea typeface="微软雅黑" panose="020B0503020204020204" charset="-122"/>
                <a:cs typeface="微软雅黑" panose="020B0503020204020204" charset="-122"/>
              </a:rPr>
              <a:t>4.</a:t>
            </a:r>
            <a:r>
              <a:rPr sz="1000" spc="10" dirty="0">
                <a:solidFill>
                  <a:srgbClr val="000000"/>
                </a:solidFill>
                <a:latin typeface="微软雅黑" panose="020B0503020204020204" charset="-122"/>
                <a:ea typeface="微软雅黑" panose="020B0503020204020204" charset="-122"/>
                <a:cs typeface="微软雅黑" panose="020B0503020204020204" charset="-122"/>
              </a:rPr>
              <a:t>  电容式液位计测量原理如图 </a:t>
            </a:r>
            <a:r>
              <a:rPr sz="1000" b="1" spc="10" dirty="0">
                <a:solidFill>
                  <a:srgbClr val="000000"/>
                </a:solidFill>
                <a:latin typeface="微软雅黑" panose="020B0503020204020204" charset="-122"/>
                <a:ea typeface="微软雅黑" panose="020B0503020204020204" charset="-122"/>
                <a:cs typeface="微软雅黑" panose="020B0503020204020204" charset="-122"/>
              </a:rPr>
              <a:t>4</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27</a:t>
            </a:r>
            <a:r>
              <a:rPr sz="1000" spc="10" dirty="0">
                <a:solidFill>
                  <a:srgbClr val="000000"/>
                </a:solidFill>
                <a:latin typeface="微软雅黑" panose="020B0503020204020204" charset="-122"/>
                <a:ea typeface="微软雅黑" panose="020B0503020204020204" charset="-122"/>
                <a:cs typeface="微软雅黑" panose="020B0503020204020204" charset="-122"/>
              </a:rPr>
              <a:t> 所示</a:t>
            </a:r>
            <a:r>
              <a:rPr sz="1000" spc="0" dirty="0">
                <a:solidFill>
                  <a:srgbClr val="000000"/>
                </a:solidFill>
                <a:latin typeface="微软雅黑" panose="020B0503020204020204" charset="-122"/>
                <a:ea typeface="微软雅黑" panose="020B0503020204020204" charset="-122"/>
                <a:cs typeface="微软雅黑" panose="020B0503020204020204" charset="-122"/>
              </a:rPr>
              <a:t>。 请为该测量装置设计匹配的测量电路，要 </a:t>
            </a:r>
            <a:r>
              <a:rPr sz="1000" spc="10" dirty="0">
                <a:solidFill>
                  <a:srgbClr val="000000"/>
                </a:solidFill>
                <a:latin typeface="微软雅黑" panose="020B0503020204020204" charset="-122"/>
                <a:ea typeface="微软雅黑" panose="020B0503020204020204" charset="-122"/>
                <a:cs typeface="微软雅黑" panose="020B0503020204020204" charset="-122"/>
              </a:rPr>
              <a:t>求输出电压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o</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与液位 </a:t>
            </a:r>
            <a:r>
              <a:rPr sz="1000" b="1" spc="0" dirty="0">
                <a:solidFill>
                  <a:srgbClr val="000000"/>
                </a:solidFill>
                <a:latin typeface="微软雅黑" panose="020B0503020204020204" charset="-122"/>
                <a:ea typeface="微软雅黑" panose="020B0503020204020204" charset="-122"/>
                <a:cs typeface="微软雅黑" panose="020B0503020204020204" charset="-122"/>
              </a:rPr>
              <a:t>h</a:t>
            </a:r>
            <a:r>
              <a:rPr sz="1000" spc="10" dirty="0">
                <a:solidFill>
                  <a:srgbClr val="000000"/>
                </a:solidFill>
                <a:latin typeface="微软雅黑" panose="020B0503020204020204" charset="-122"/>
                <a:ea typeface="微软雅黑" panose="020B0503020204020204" charset="-122"/>
                <a:cs typeface="微软雅黑" panose="020B0503020204020204" charset="-122"/>
              </a:rPr>
              <a:t> 之间呈线性关系。</a:t>
            </a:r>
            <a:endParaRPr lang="en-US" altLang="en-US" sz="1000" spc="1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374"/>
          <p:cNvPicPr>
            <a:picLocks noChangeAspect="1"/>
          </p:cNvPicPr>
          <p:nvPr/>
        </p:nvPicPr>
        <p:blipFill>
          <a:blip r:embed="rId6"/>
          <a:stretch>
            <a:fillRect/>
          </a:stretch>
        </p:blipFill>
        <p:spPr>
          <a:xfrm>
            <a:off x="5019516" y="1853429"/>
            <a:ext cx="1773339" cy="2332825"/>
          </a:xfrm>
          <a:prstGeom prst="rect">
            <a:avLst/>
          </a:prstGeom>
        </p:spPr>
      </p:pic>
      <p:sp>
        <p:nvSpPr>
          <p:cNvPr id="5" name="textbox 375"/>
          <p:cNvSpPr/>
          <p:nvPr>
            <p:custDataLst>
              <p:tags r:id="rId7"/>
            </p:custDataLst>
          </p:nvPr>
        </p:nvSpPr>
        <p:spPr>
          <a:xfrm>
            <a:off x="3311335" y="4230135"/>
            <a:ext cx="5203825" cy="68770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784985"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4</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27</a:t>
            </a:r>
            <a:r>
              <a:rPr sz="800" spc="40" dirty="0">
                <a:solidFill>
                  <a:schemeClr val="dk1"/>
                </a:solidFill>
                <a:latin typeface="微软雅黑" panose="020B0503020204020204" charset="-122"/>
                <a:ea typeface="微软雅黑" panose="020B0503020204020204" charset="-122"/>
                <a:cs typeface="微软雅黑" panose="020B0503020204020204" charset="-122"/>
              </a:rPr>
              <a:t>    电容式液位</a:t>
            </a:r>
            <a:r>
              <a:rPr sz="800" spc="10" dirty="0">
                <a:solidFill>
                  <a:schemeClr val="dk1"/>
                </a:solidFill>
                <a:latin typeface="微软雅黑" panose="020B0503020204020204" charset="-122"/>
                <a:ea typeface="微软雅黑" panose="020B0503020204020204" charset="-122"/>
                <a:cs typeface="微软雅黑" panose="020B0503020204020204" charset="-122"/>
              </a:rPr>
              <a:t>计</a:t>
            </a:r>
            <a:r>
              <a:rPr sz="800" spc="0" dirty="0">
                <a:solidFill>
                  <a:schemeClr val="dk1"/>
                </a:solidFill>
                <a:latin typeface="微软雅黑" panose="020B0503020204020204" charset="-122"/>
                <a:ea typeface="微软雅黑" panose="020B0503020204020204" charset="-122"/>
                <a:cs typeface="微软雅黑" panose="020B0503020204020204" charset="-122"/>
              </a:rPr>
              <a:t>测量原理</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57810" algn="l" rtl="0" eaLnBrk="0">
              <a:lnSpc>
                <a:spcPct val="144000"/>
              </a:lnSpc>
              <a:spcBef>
                <a:spcPts val="0"/>
              </a:spcBef>
            </a:pPr>
            <a:r>
              <a:rPr sz="1000" b="1" spc="-30" dirty="0">
                <a:solidFill>
                  <a:schemeClr val="dk1"/>
                </a:solidFill>
                <a:latin typeface="微软雅黑" panose="020B0503020204020204" charset="-122"/>
                <a:ea typeface="微软雅黑" panose="020B0503020204020204" charset="-122"/>
                <a:cs typeface="微软雅黑" panose="020B0503020204020204" charset="-122"/>
              </a:rPr>
              <a:t>5</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  电容式传感器的双 </a:t>
            </a:r>
            <a:r>
              <a:rPr sz="1000" b="1" spc="-20" dirty="0">
                <a:solidFill>
                  <a:schemeClr val="dk1"/>
                </a:solidFill>
                <a:latin typeface="微软雅黑" panose="020B0503020204020204" charset="-122"/>
                <a:ea typeface="微软雅黑" panose="020B0503020204020204" charset="-122"/>
                <a:cs typeface="微软雅黑" panose="020B0503020204020204" charset="-122"/>
              </a:rPr>
              <a:t>T</a:t>
            </a:r>
            <a:r>
              <a:rPr sz="1000" spc="-30" dirty="0">
                <a:solidFill>
                  <a:schemeClr val="dk1"/>
                </a:solidFill>
                <a:latin typeface="微软雅黑" panose="020B0503020204020204" charset="-122"/>
                <a:ea typeface="微软雅黑" panose="020B0503020204020204" charset="-122"/>
                <a:cs typeface="微软雅黑" panose="020B0503020204020204" charset="-122"/>
              </a:rPr>
              <a:t> 电桥测量电路如图 </a:t>
            </a:r>
            <a:r>
              <a:rPr sz="1000" b="1" spc="-30" dirty="0">
                <a:solidFill>
                  <a:schemeClr val="dk1"/>
                </a:solidFill>
                <a:latin typeface="微软雅黑" panose="020B0503020204020204" charset="-122"/>
                <a:ea typeface="微软雅黑" panose="020B0503020204020204" charset="-122"/>
                <a:cs typeface="微软雅黑" panose="020B0503020204020204" charset="-122"/>
              </a:rPr>
              <a:t>4</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b="1" spc="-30" dirty="0">
                <a:solidFill>
                  <a:schemeClr val="dk1"/>
                </a:solidFill>
                <a:latin typeface="微软雅黑" panose="020B0503020204020204" charset="-122"/>
                <a:ea typeface="微软雅黑" panose="020B0503020204020204" charset="-122"/>
                <a:cs typeface="微软雅黑" panose="020B0503020204020204" charset="-122"/>
              </a:rPr>
              <a:t>28</a:t>
            </a:r>
            <a:r>
              <a:rPr sz="1000" spc="-30" dirty="0">
                <a:solidFill>
                  <a:schemeClr val="dk1"/>
                </a:solidFill>
                <a:latin typeface="微软雅黑" panose="020B0503020204020204" charset="-122"/>
                <a:ea typeface="微软雅黑" panose="020B0503020204020204" charset="-122"/>
                <a:cs typeface="微软雅黑" panose="020B0503020204020204" charset="-122"/>
              </a:rPr>
              <a:t> 所示，已知 </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900" b="1" spc="-3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5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5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15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40</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k</a:t>
            </a:r>
            <a:r>
              <a:rPr sz="1000" b="1" spc="-30" dirty="0">
                <a:solidFill>
                  <a:schemeClr val="dk1"/>
                </a:solidFill>
                <a:latin typeface="微软雅黑" panose="020B0503020204020204" charset="-122"/>
                <a:ea typeface="微软雅黑" panose="020B0503020204020204" charset="-122"/>
                <a:cs typeface="微软雅黑" panose="020B0503020204020204" charset="-122"/>
              </a:rPr>
              <a:t>Ω</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L</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5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10" dirty="0">
                <a:solidFill>
                  <a:schemeClr val="dk1"/>
                </a:solidFill>
                <a:latin typeface="微软雅黑" panose="020B0503020204020204" charset="-122"/>
                <a:ea typeface="微软雅黑" panose="020B0503020204020204" charset="-122"/>
                <a:cs typeface="微软雅黑" panose="020B0503020204020204" charset="-122"/>
              </a:rPr>
              <a:t>20</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k</a:t>
            </a:r>
            <a:r>
              <a:rPr sz="900" b="1" spc="-10" dirty="0">
                <a:solidFill>
                  <a:schemeClr val="dk1"/>
                </a:solidFill>
                <a:latin typeface="微软雅黑" panose="020B0503020204020204" charset="-122"/>
                <a:ea typeface="微软雅黑" panose="020B0503020204020204" charset="-122"/>
                <a:cs typeface="微软雅黑" panose="020B0503020204020204" charset="-122"/>
              </a:rPr>
              <a:t>Ω</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e</a:t>
            </a:r>
            <a:r>
              <a:rPr sz="1300" spc="-10" baseline="400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10</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V</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f</a:t>
            </a:r>
            <a:r>
              <a:rPr sz="1300" spc="-10" baseline="400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1</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MHz</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800" b="1" spc="-10" baseline="-26000" dirty="0">
                <a:solidFill>
                  <a:schemeClr val="dk1"/>
                </a:solidFill>
                <a:latin typeface="微软雅黑" panose="020B0503020204020204" charset="-122"/>
                <a:ea typeface="微软雅黑" panose="020B0503020204020204" charset="-122"/>
                <a:cs typeface="微软雅黑" panose="020B0503020204020204" charset="-122"/>
              </a:rPr>
              <a:t>0</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400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10</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pF</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800" b="1" spc="-10" baseline="-26000" dirty="0">
                <a:solidFill>
                  <a:schemeClr val="dk1"/>
                </a:solidFill>
                <a:latin typeface="微软雅黑" panose="020B0503020204020204" charset="-122"/>
                <a:ea typeface="微软雅黑" panose="020B0503020204020204" charset="-122"/>
                <a:cs typeface="微软雅黑" panose="020B0503020204020204" charset="-122"/>
              </a:rPr>
              <a:t>1</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400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10</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pF</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Δ</a:t>
            </a: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800" b="1" spc="-10" baseline="-26000" dirty="0">
                <a:solidFill>
                  <a:schemeClr val="dk1"/>
                </a:solidFill>
                <a:latin typeface="微软雅黑" panose="020B0503020204020204" charset="-122"/>
                <a:ea typeface="微软雅黑" panose="020B0503020204020204" charset="-122"/>
                <a:cs typeface="微软雅黑" panose="020B0503020204020204" charset="-122"/>
              </a:rPr>
              <a:t>1</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400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1</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pF</a:t>
            </a:r>
            <a:r>
              <a:rPr sz="900" spc="-10" dirty="0">
                <a:solidFill>
                  <a:schemeClr val="dk1"/>
                </a:solidFill>
                <a:latin typeface="微软雅黑" panose="020B0503020204020204" charset="-122"/>
                <a:ea typeface="微软雅黑" panose="020B0503020204020204" charset="-122"/>
                <a:cs typeface="微软雅黑" panose="020B0503020204020204" charset="-122"/>
              </a:rPr>
              <a:t>。 求 </a:t>
            </a:r>
            <a:r>
              <a:rPr sz="900" b="1" spc="0" dirty="0">
                <a:solidFill>
                  <a:schemeClr val="dk1"/>
                </a:solidFill>
                <a:latin typeface="微软雅黑" panose="020B0503020204020204" charset="-122"/>
                <a:ea typeface="微软雅黑" panose="020B0503020204020204" charset="-122"/>
                <a:cs typeface="微软雅黑" panose="020B0503020204020204" charset="-122"/>
              </a:rPr>
              <a:t>U</a:t>
            </a:r>
            <a:r>
              <a:rPr sz="800" b="1" spc="0" baseline="-26000" dirty="0">
                <a:solidFill>
                  <a:schemeClr val="dk1"/>
                </a:solidFill>
                <a:latin typeface="微软雅黑" panose="020B0503020204020204" charset="-122"/>
                <a:ea typeface="微软雅黑" panose="020B0503020204020204" charset="-122"/>
                <a:cs typeface="微软雅黑" panose="020B0503020204020204" charset="-122"/>
              </a:rPr>
              <a:t>L</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的表达式及 </a:t>
            </a:r>
            <a:r>
              <a:rPr sz="900" b="1" spc="0" dirty="0">
                <a:solidFill>
                  <a:schemeClr val="dk1"/>
                </a:solidFill>
                <a:latin typeface="微软雅黑" panose="020B0503020204020204" charset="-122"/>
                <a:ea typeface="微软雅黑" panose="020B0503020204020204" charset="-122"/>
                <a:cs typeface="微软雅黑" panose="020B0503020204020204" charset="-122"/>
              </a:rPr>
              <a:t>U</a:t>
            </a:r>
            <a:r>
              <a:rPr sz="800" b="1" spc="0" baseline="-26000" dirty="0">
                <a:solidFill>
                  <a:schemeClr val="dk1"/>
                </a:solidFill>
                <a:latin typeface="微软雅黑" panose="020B0503020204020204" charset="-122"/>
                <a:ea typeface="微软雅黑" panose="020B0503020204020204" charset="-122"/>
                <a:cs typeface="微软雅黑" panose="020B0503020204020204" charset="-122"/>
              </a:rPr>
              <a:t>L</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的值。</a:t>
            </a:r>
            <a:endParaRPr lang="en-US" altLang="en-US" sz="9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377"/>
          <p:cNvSpPr/>
          <p:nvPr>
            <p:custDataLst>
              <p:tags r:id="rId8"/>
            </p:custDataLst>
          </p:nvPr>
        </p:nvSpPr>
        <p:spPr>
          <a:xfrm>
            <a:off x="3570123" y="434664"/>
            <a:ext cx="4940300" cy="389254"/>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3495" algn="l" rtl="0" eaLnBrk="0">
              <a:lnSpc>
                <a:spcPct val="92000"/>
              </a:lnSpc>
            </a:pPr>
            <a:r>
              <a:rPr sz="1000" b="1" spc="30" dirty="0">
                <a:solidFill>
                  <a:schemeClr val="dk1"/>
                </a:solidFill>
                <a:latin typeface="微软雅黑" panose="020B0503020204020204" charset="-122"/>
                <a:ea typeface="微软雅黑" panose="020B0503020204020204" charset="-122"/>
                <a:cs typeface="微软雅黑" panose="020B0503020204020204" charset="-122"/>
              </a:rPr>
              <a:t>1</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  电容式传感器常用的测量电路有哪些</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 各自有</a:t>
            </a:r>
            <a:r>
              <a:rPr sz="1000" spc="0" dirty="0">
                <a:solidFill>
                  <a:schemeClr val="dk1"/>
                </a:solidFill>
                <a:latin typeface="微软雅黑" panose="020B0503020204020204" charset="-122"/>
                <a:ea typeface="微软雅黑" panose="020B0503020204020204" charset="-122"/>
                <a:cs typeface="微软雅黑" panose="020B0503020204020204" charset="-122"/>
              </a:rPr>
              <a:t>什么特点</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8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spcBef>
                <a:spcPts val="5"/>
              </a:spcBef>
            </a:pPr>
            <a:r>
              <a:rPr sz="1000" b="1" spc="50" dirty="0">
                <a:solidFill>
                  <a:schemeClr val="dk1"/>
                </a:solidFill>
                <a:latin typeface="微软雅黑" panose="020B0503020204020204" charset="-122"/>
                <a:ea typeface="微软雅黑" panose="020B0503020204020204" charset="-122"/>
                <a:cs typeface="微软雅黑" panose="020B0503020204020204" charset="-122"/>
              </a:rPr>
              <a:t>2.</a:t>
            </a:r>
            <a:r>
              <a:rPr sz="1000" spc="50" dirty="0">
                <a:solidFill>
                  <a:schemeClr val="dk1"/>
                </a:solidFill>
                <a:latin typeface="微软雅黑" panose="020B0503020204020204" charset="-122"/>
                <a:ea typeface="微软雅黑" panose="020B0503020204020204" charset="-122"/>
                <a:cs typeface="微软雅黑" panose="020B0503020204020204" charset="-122"/>
              </a:rPr>
              <a:t>  根据工作原理可将电容式传感器分为哪几种类型</a:t>
            </a:r>
            <a:r>
              <a:rPr sz="1000" b="1" spc="50" dirty="0">
                <a:solidFill>
                  <a:schemeClr val="dk1"/>
                </a:solidFill>
                <a:latin typeface="微软雅黑" panose="020B0503020204020204" charset="-122"/>
                <a:ea typeface="微软雅黑" panose="020B0503020204020204" charset="-122"/>
                <a:cs typeface="微软雅黑" panose="020B0503020204020204" charset="-122"/>
              </a:rPr>
              <a:t>?</a:t>
            </a:r>
            <a:r>
              <a:rPr sz="1000" spc="50" dirty="0">
                <a:solidFill>
                  <a:schemeClr val="dk1"/>
                </a:solidFill>
                <a:latin typeface="微软雅黑" panose="020B0503020204020204" charset="-122"/>
                <a:ea typeface="微软雅黑" panose="020B0503020204020204" charset="-122"/>
                <a:cs typeface="微软雅黑" panose="020B0503020204020204" charset="-122"/>
              </a:rPr>
              <a:t>  每种类型各有什么特点</a:t>
            </a:r>
            <a:r>
              <a:rPr sz="1000" b="1" spc="5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 各适</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380"/>
          <p:cNvSpPr/>
          <p:nvPr>
            <p:custDataLst>
              <p:tags r:id="rId9"/>
            </p:custDataLst>
          </p:nvPr>
        </p:nvSpPr>
        <p:spPr>
          <a:xfrm>
            <a:off x="4787813" y="6608565"/>
            <a:ext cx="2247264"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4</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28</a:t>
            </a:r>
            <a:r>
              <a:rPr sz="800" spc="40" dirty="0">
                <a:solidFill>
                  <a:schemeClr val="dk1"/>
                </a:solidFill>
                <a:latin typeface="微软雅黑" panose="020B0503020204020204" charset="-122"/>
                <a:ea typeface="微软雅黑" panose="020B0503020204020204" charset="-122"/>
                <a:cs typeface="微软雅黑" panose="020B0503020204020204" charset="-122"/>
              </a:rPr>
              <a:t>    电容式传感器的双 </a:t>
            </a:r>
            <a:r>
              <a:rPr sz="800" b="1" spc="0" dirty="0">
                <a:solidFill>
                  <a:schemeClr val="dk1"/>
                </a:solidFill>
                <a:latin typeface="微软雅黑" panose="020B0503020204020204" charset="-122"/>
                <a:ea typeface="微软雅黑" panose="020B0503020204020204" charset="-122"/>
                <a:cs typeface="微软雅黑" panose="020B0503020204020204" charset="-122"/>
              </a:rPr>
              <a:t>T</a:t>
            </a:r>
            <a:r>
              <a:rPr sz="800" spc="40" dirty="0">
                <a:solidFill>
                  <a:schemeClr val="dk1"/>
                </a:solidFill>
                <a:latin typeface="微软雅黑" panose="020B0503020204020204" charset="-122"/>
                <a:ea typeface="微软雅黑" panose="020B0503020204020204" charset="-122"/>
                <a:cs typeface="微软雅黑" panose="020B0503020204020204" charset="-122"/>
              </a:rPr>
              <a:t> 电桥测</a:t>
            </a:r>
            <a:r>
              <a:rPr sz="800" spc="30" dirty="0">
                <a:solidFill>
                  <a:schemeClr val="dk1"/>
                </a:solidFill>
                <a:latin typeface="微软雅黑" panose="020B0503020204020204" charset="-122"/>
                <a:ea typeface="微软雅黑" panose="020B0503020204020204" charset="-122"/>
                <a:cs typeface="微软雅黑" panose="020B0503020204020204" charset="-122"/>
              </a:rPr>
              <a:t>量</a:t>
            </a:r>
            <a:r>
              <a:rPr sz="800" spc="0" dirty="0">
                <a:solidFill>
                  <a:schemeClr val="dk1"/>
                </a:solidFill>
                <a:latin typeface="微软雅黑" panose="020B0503020204020204" charset="-122"/>
                <a:ea typeface="微软雅黑" panose="020B0503020204020204" charset="-122"/>
                <a:cs typeface="微软雅黑" panose="020B0503020204020204" charset="-122"/>
              </a:rPr>
              <a:t>电路</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8" name="picture 381"/>
          <p:cNvPicPr>
            <a:picLocks noChangeAspect="1"/>
          </p:cNvPicPr>
          <p:nvPr/>
        </p:nvPicPr>
        <p:blipFill>
          <a:blip r:embed="rId10"/>
          <a:stretch>
            <a:fillRect/>
          </a:stretch>
        </p:blipFill>
        <p:spPr>
          <a:xfrm>
            <a:off x="3315189" y="70234"/>
            <a:ext cx="1340789" cy="220586"/>
          </a:xfrm>
          <a:prstGeom prst="rect">
            <a:avLst/>
          </a:prstGeom>
        </p:spPr>
      </p:pic>
    </p:spTree>
    <p:custDataLst>
      <p:tags r:id="rId1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9" name="图片 18"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8" name="图片 17"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6"/>
          <p:cNvSpPr/>
          <p:nvPr/>
        </p:nvSpPr>
        <p:spPr>
          <a:xfrm>
            <a:off x="613846" y="665925"/>
            <a:ext cx="7569746" cy="2803525"/>
          </a:xfrm>
          <a:prstGeom prst="rect">
            <a:avLst/>
          </a:prstGeom>
        </p:spPr>
        <p:txBody>
          <a:bodyPr vert="horz" wrap="square" lIns="0" tIns="0" rIns="0" bIns="0"/>
          <a:lstStyle/>
          <a:p>
            <a:pPr algn="l" rtl="0" eaLnBrk="0">
              <a:lnSpc>
                <a:spcPct val="96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77495" algn="l" rtl="0" eaLnBrk="0">
              <a:lnSpc>
                <a:spcPct val="128000"/>
              </a:lnSpc>
            </a:pPr>
            <a:r>
              <a:rPr sz="1000" spc="60" dirty="0">
                <a:solidFill>
                  <a:srgbClr val="000000"/>
                </a:solidFill>
                <a:latin typeface="微软雅黑" panose="020B0503020204020204" charset="-122"/>
                <a:ea typeface="微软雅黑" panose="020B0503020204020204" charset="-122"/>
                <a:cs typeface="微软雅黑" panose="020B0503020204020204" charset="-122"/>
              </a:rPr>
              <a:t>电容式传感器是以各种类型的电容器作为传感元件，将被测物理量或机械量转</a:t>
            </a:r>
            <a:r>
              <a:rPr sz="1000" spc="0" dirty="0">
                <a:solidFill>
                  <a:srgbClr val="000000"/>
                </a:solidFill>
                <a:latin typeface="微软雅黑" panose="020B0503020204020204" charset="-122"/>
                <a:ea typeface="微软雅黑" panose="020B0503020204020204" charset="-122"/>
                <a:cs typeface="微软雅黑" panose="020B0503020204020204" charset="-122"/>
              </a:rPr>
              <a:t>换成  </a:t>
            </a:r>
            <a:r>
              <a:rPr sz="1000" spc="50" dirty="0">
                <a:solidFill>
                  <a:srgbClr val="000000"/>
                </a:solidFill>
                <a:latin typeface="微软雅黑" panose="020B0503020204020204" charset="-122"/>
                <a:ea typeface="微软雅黑" panose="020B0503020204020204" charset="-122"/>
                <a:cs typeface="微软雅黑" panose="020B0503020204020204" charset="-122"/>
              </a:rPr>
              <a:t>电容量变化的一种转换装置，它实际上就是一个具有可变参数的电容器。 电容</a:t>
            </a:r>
            <a:r>
              <a:rPr sz="1000" spc="20" dirty="0">
                <a:solidFill>
                  <a:srgbClr val="000000"/>
                </a:solidFill>
                <a:latin typeface="微软雅黑" panose="020B0503020204020204" charset="-122"/>
                <a:ea typeface="微软雅黑" panose="020B0503020204020204" charset="-122"/>
                <a:cs typeface="微软雅黑" panose="020B0503020204020204" charset="-122"/>
              </a:rPr>
              <a:t>式</a:t>
            </a:r>
            <a:r>
              <a:rPr sz="1000" spc="0" dirty="0">
                <a:solidFill>
                  <a:srgbClr val="000000"/>
                </a:solidFill>
                <a:latin typeface="微软雅黑" panose="020B0503020204020204" charset="-122"/>
                <a:ea typeface="微软雅黑" panose="020B0503020204020204" charset="-122"/>
                <a:cs typeface="微软雅黑" panose="020B0503020204020204" charset="-122"/>
              </a:rPr>
              <a:t>传感器  </a:t>
            </a:r>
            <a:r>
              <a:rPr sz="1000" spc="-10" dirty="0">
                <a:solidFill>
                  <a:srgbClr val="000000"/>
                </a:solidFill>
                <a:latin typeface="微软雅黑" panose="020B0503020204020204" charset="-122"/>
                <a:ea typeface="微软雅黑" panose="020B0503020204020204" charset="-122"/>
                <a:cs typeface="微软雅黑" panose="020B0503020204020204" charset="-122"/>
              </a:rPr>
              <a:t>广</a:t>
            </a:r>
            <a:r>
              <a:rPr sz="1000" spc="0" dirty="0">
                <a:solidFill>
                  <a:srgbClr val="000000"/>
                </a:solidFill>
                <a:latin typeface="微软雅黑" panose="020B0503020204020204" charset="-122"/>
                <a:ea typeface="微软雅黑" panose="020B0503020204020204" charset="-122"/>
                <a:cs typeface="微软雅黑" panose="020B0503020204020204" charset="-122"/>
              </a:rPr>
              <a:t>泛用于测量位移 、角度 、振动 、速度 、压力 、介质特性等方面与成分分析方面。</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2100" algn="l" rtl="0" eaLnBrk="0">
              <a:lnSpc>
                <a:spcPct val="97000"/>
              </a:lnSpc>
              <a:spcBef>
                <a:spcPts val="64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电容式传感器是由绝缘介质分开的两个平行金属板组成的平板电容器，如图 </a:t>
            </a:r>
            <a:r>
              <a:rPr sz="1000" b="1" spc="30" dirty="0">
                <a:solidFill>
                  <a:srgbClr val="000000"/>
                </a:solidFill>
                <a:latin typeface="微软雅黑" panose="020B0503020204020204" charset="-122"/>
                <a:ea typeface="微软雅黑" panose="020B0503020204020204" charset="-122"/>
                <a:cs typeface="微软雅黑" panose="020B0503020204020204" charset="-122"/>
              </a:rPr>
              <a:t>4</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1</a:t>
            </a:r>
            <a:r>
              <a:rPr sz="1000" spc="0" dirty="0">
                <a:solidFill>
                  <a:srgbClr val="000000"/>
                </a:solidFill>
                <a:latin typeface="微软雅黑" panose="020B0503020204020204" charset="-122"/>
                <a:ea typeface="微软雅黑" panose="020B0503020204020204" charset="-122"/>
                <a:cs typeface="微软雅黑" panose="020B0503020204020204" charset="-122"/>
              </a:rPr>
              <a:t> 所</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spcBef>
                <a:spcPts val="60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示。 如果</a:t>
            </a:r>
            <a:r>
              <a:rPr sz="1000" spc="0" dirty="0">
                <a:solidFill>
                  <a:srgbClr val="000000"/>
                </a:solidFill>
                <a:latin typeface="微软雅黑" panose="020B0503020204020204" charset="-122"/>
                <a:ea typeface="微软雅黑" panose="020B0503020204020204" charset="-122"/>
                <a:cs typeface="微软雅黑" panose="020B0503020204020204" charset="-122"/>
              </a:rPr>
              <a:t>不考虑边缘效应，其电容量为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ctr" rtl="0" eaLnBrk="0">
              <a:lnSpc>
                <a:spcPct val="85000"/>
              </a:lnSpc>
              <a:spcBef>
                <a:spcPts val="1410"/>
              </a:spcBef>
            </a:pPr>
            <a:r>
              <a:rPr sz="1500" b="1" spc="0" baseline="10000" dirty="0">
                <a:solidFill>
                  <a:srgbClr val="000000"/>
                </a:solidFill>
                <a:latin typeface="微软雅黑" panose="020B0503020204020204" charset="-122"/>
                <a:ea typeface="微软雅黑" panose="020B0503020204020204" charset="-122"/>
                <a:cs typeface="微软雅黑" panose="020B0503020204020204" charset="-122"/>
              </a:rPr>
              <a:t>C</a:t>
            </a:r>
            <a:r>
              <a:rPr sz="900" spc="-10" dirty="0">
                <a:solidFill>
                  <a:srgbClr val="000000"/>
                </a:solidFill>
                <a:latin typeface="微软雅黑" panose="020B0503020204020204" charset="-122"/>
                <a:ea typeface="微软雅黑" panose="020B0503020204020204" charset="-122"/>
                <a:cs typeface="微软雅黑" panose="020B0503020204020204" charset="-122"/>
              </a:rPr>
              <a:t> </a:t>
            </a:r>
            <a:r>
              <a:rPr sz="1500" spc="-10" baseline="14000" dirty="0">
                <a:solidFill>
                  <a:srgbClr val="000000"/>
                </a:solidFill>
                <a:latin typeface="微软雅黑" panose="020B0503020204020204" charset="-122"/>
                <a:ea typeface="微软雅黑" panose="020B0503020204020204" charset="-122"/>
                <a:cs typeface="微软雅黑" panose="020B0503020204020204" charset="-122"/>
              </a:rPr>
              <a:t>＝</a:t>
            </a:r>
            <a:r>
              <a:rPr sz="900" spc="-10" dirty="0">
                <a:solidFill>
                  <a:srgbClr val="000000"/>
                </a:solidFill>
                <a:latin typeface="微软雅黑" panose="020B0503020204020204" charset="-122"/>
                <a:ea typeface="微软雅黑" panose="020B0503020204020204" charset="-122"/>
                <a:cs typeface="微软雅黑" panose="020B0503020204020204" charset="-122"/>
              </a:rPr>
              <a:t>                           </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1500" b="1" spc="0" baseline="10000" dirty="0">
                <a:solidFill>
                  <a:srgbClr val="000000"/>
                </a:solidFill>
                <a:latin typeface="微软雅黑" panose="020B0503020204020204" charset="-122"/>
                <a:ea typeface="微软雅黑" panose="020B0503020204020204" charset="-122"/>
                <a:cs typeface="微软雅黑" panose="020B0503020204020204" charset="-122"/>
              </a:rPr>
              <a:t>(4</a:t>
            </a:r>
            <a:r>
              <a:rPr sz="1500" spc="0" baseline="10000" dirty="0">
                <a:solidFill>
                  <a:srgbClr val="000000"/>
                </a:solidFill>
                <a:latin typeface="微软雅黑" panose="020B0503020204020204" charset="-122"/>
                <a:ea typeface="微软雅黑" panose="020B0503020204020204" charset="-122"/>
                <a:cs typeface="微软雅黑" panose="020B0503020204020204" charset="-122"/>
              </a:rPr>
              <a:t>－</a:t>
            </a:r>
            <a:r>
              <a:rPr sz="1500" b="1" spc="0" baseline="10000" dirty="0">
                <a:solidFill>
                  <a:srgbClr val="000000"/>
                </a:solidFill>
                <a:latin typeface="微软雅黑" panose="020B0503020204020204" charset="-122"/>
                <a:ea typeface="微软雅黑" panose="020B0503020204020204" charset="-122"/>
                <a:cs typeface="微软雅黑" panose="020B0503020204020204" charset="-122"/>
              </a:rPr>
              <a:t>1)</a:t>
            </a:r>
            <a:endParaRPr lang="en-US" altLang="en-US" sz="975" dirty="0">
              <a:solidFill>
                <a:srgbClr val="000000"/>
              </a:solidFill>
              <a:latin typeface="微软雅黑" panose="020B0503020204020204" charset="-122"/>
              <a:ea typeface="微软雅黑" panose="020B0503020204020204" charset="-122"/>
              <a:cs typeface="微软雅黑" panose="020B0503020204020204" charset="-122"/>
            </a:endParaRPr>
          </a:p>
          <a:p>
            <a:pPr marL="22860" indent="-8890" algn="l" rtl="0" eaLnBrk="0">
              <a:lnSpc>
                <a:spcPct val="138000"/>
              </a:lnSpc>
              <a:spcBef>
                <a:spcPts val="114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式中，</a:t>
            </a:r>
            <a:r>
              <a:rPr sz="1000" b="1" spc="-20" dirty="0">
                <a:solidFill>
                  <a:srgbClr val="000000"/>
                </a:solidFill>
                <a:latin typeface="微软雅黑" panose="020B0503020204020204" charset="-122"/>
                <a:ea typeface="微软雅黑" panose="020B0503020204020204" charset="-122"/>
                <a:cs typeface="微软雅黑" panose="020B0503020204020204" charset="-122"/>
              </a:rPr>
              <a:t>ε</a:t>
            </a:r>
            <a:r>
              <a:rPr sz="1000" spc="-20" dirty="0">
                <a:solidFill>
                  <a:srgbClr val="000000"/>
                </a:solidFill>
                <a:latin typeface="微软雅黑" panose="020B0503020204020204" charset="-122"/>
                <a:ea typeface="微软雅黑" panose="020B0503020204020204" charset="-122"/>
                <a:cs typeface="微软雅黑" panose="020B0503020204020204" charset="-122"/>
              </a:rPr>
              <a:t> 为电容极板间绝缘介质的介电常数，</a:t>
            </a:r>
            <a:r>
              <a:rPr sz="1000" b="1" spc="-20" dirty="0">
                <a:solidFill>
                  <a:srgbClr val="000000"/>
                </a:solidFill>
                <a:latin typeface="微软雅黑" panose="020B0503020204020204" charset="-122"/>
                <a:ea typeface="微软雅黑" panose="020B0503020204020204" charset="-122"/>
                <a:cs typeface="微软雅黑" panose="020B0503020204020204" charset="-122"/>
              </a:rPr>
              <a:t>ε</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500" spc="-20" baseline="3000" dirty="0">
                <a:solidFill>
                  <a:srgbClr val="000000"/>
                </a:solidFill>
                <a:latin typeface="微软雅黑" panose="020B0503020204020204" charset="-122"/>
                <a:ea typeface="微软雅黑" panose="020B0503020204020204" charset="-122"/>
                <a:cs typeface="微软雅黑" panose="020B0503020204020204" charset="-122"/>
              </a:rPr>
              <a:t>＝</a:t>
            </a:r>
            <a:r>
              <a:rPr sz="9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ε</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0</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ε</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r</a:t>
            </a:r>
            <a:r>
              <a:rPr sz="500" spc="-2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其中 </a:t>
            </a:r>
            <a:r>
              <a:rPr sz="1000" b="1" spc="0" dirty="0">
                <a:solidFill>
                  <a:srgbClr val="000000"/>
                </a:solidFill>
                <a:latin typeface="微软雅黑" panose="020B0503020204020204" charset="-122"/>
                <a:ea typeface="微软雅黑" panose="020B0503020204020204" charset="-122"/>
                <a:cs typeface="微软雅黑" panose="020B0503020204020204" charset="-122"/>
              </a:rPr>
              <a:t>ε</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0</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为真空介电常数，</a:t>
            </a:r>
            <a:r>
              <a:rPr sz="1000" b="1" spc="0" dirty="0">
                <a:solidFill>
                  <a:srgbClr val="000000"/>
                </a:solidFill>
                <a:latin typeface="微软雅黑" panose="020B0503020204020204" charset="-122"/>
                <a:ea typeface="微软雅黑" panose="020B0503020204020204" charset="-122"/>
                <a:cs typeface="微软雅黑" panose="020B0503020204020204" charset="-122"/>
              </a:rPr>
              <a:t>ε</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r</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为极板  </a:t>
            </a:r>
            <a:r>
              <a:rPr sz="1000" spc="30" dirty="0">
                <a:solidFill>
                  <a:srgbClr val="000000"/>
                </a:solidFill>
                <a:latin typeface="微软雅黑" panose="020B0503020204020204" charset="-122"/>
                <a:ea typeface="微软雅黑" panose="020B0503020204020204" charset="-122"/>
                <a:cs typeface="微软雅黑" panose="020B0503020204020204" charset="-122"/>
              </a:rPr>
              <a:t>间介质的相对介电常数， </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spc="30" dirty="0">
                <a:solidFill>
                  <a:srgbClr val="000000"/>
                </a:solidFill>
                <a:latin typeface="微软雅黑" panose="020B0503020204020204" charset="-122"/>
                <a:ea typeface="微软雅黑" panose="020B0503020204020204" charset="-122"/>
                <a:cs typeface="微软雅黑" panose="020B0503020204020204" charset="-122"/>
              </a:rPr>
              <a:t> 为两极板所覆盖的面积，</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1000" spc="0" dirty="0">
                <a:solidFill>
                  <a:srgbClr val="000000"/>
                </a:solidFill>
                <a:latin typeface="微软雅黑" panose="020B0503020204020204" charset="-122"/>
                <a:ea typeface="微软雅黑" panose="020B0503020204020204" charset="-122"/>
                <a:cs typeface="微软雅黑" panose="020B0503020204020204" charset="-122"/>
              </a:rPr>
              <a:t> 为两极板之间的距离。</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6225" algn="l" rtl="0" eaLnBrk="0">
              <a:lnSpc>
                <a:spcPct val="140000"/>
              </a:lnSpc>
              <a:spcBef>
                <a:spcPts val="105"/>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当被测参数变化使得式</a:t>
            </a:r>
            <a:r>
              <a:rPr sz="1000" b="1" spc="10" dirty="0">
                <a:solidFill>
                  <a:srgbClr val="000000"/>
                </a:solidFill>
                <a:latin typeface="微软雅黑" panose="020B0503020204020204" charset="-122"/>
                <a:ea typeface="微软雅黑" panose="020B0503020204020204" charset="-122"/>
                <a:cs typeface="微软雅黑" panose="020B0503020204020204" charset="-122"/>
              </a:rPr>
              <a:t>(4</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1)</a:t>
            </a:r>
            <a:r>
              <a:rPr sz="1000" spc="10" dirty="0">
                <a:solidFill>
                  <a:srgbClr val="000000"/>
                </a:solidFill>
                <a:latin typeface="微软雅黑" panose="020B0503020204020204" charset="-122"/>
                <a:ea typeface="微软雅黑" panose="020B0503020204020204" charset="-122"/>
                <a:cs typeface="微软雅黑" panose="020B0503020204020204" charset="-122"/>
              </a:rPr>
              <a:t> 中</a:t>
            </a:r>
            <a:r>
              <a:rPr sz="1000" spc="0" dirty="0">
                <a:solidFill>
                  <a:srgbClr val="000000"/>
                </a:solidFill>
                <a:latin typeface="微软雅黑" panose="020B0503020204020204" charset="-122"/>
                <a:ea typeface="微软雅黑" panose="020B0503020204020204" charset="-122"/>
                <a:cs typeface="微软雅黑" panose="020B0503020204020204" charset="-122"/>
              </a:rPr>
              <a:t>的 </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1000" spc="0" dirty="0">
                <a:solidFill>
                  <a:srgbClr val="000000"/>
                </a:solidFill>
                <a:latin typeface="微软雅黑" panose="020B0503020204020204" charset="-122"/>
                <a:ea typeface="微软雅黑" panose="020B0503020204020204" charset="-122"/>
                <a:cs typeface="微软雅黑" panose="020B0503020204020204" charset="-122"/>
              </a:rPr>
              <a:t> 或 </a:t>
            </a:r>
            <a:r>
              <a:rPr sz="1000" b="1" spc="0" dirty="0">
                <a:solidFill>
                  <a:srgbClr val="000000"/>
                </a:solidFill>
                <a:latin typeface="微软雅黑" panose="020B0503020204020204" charset="-122"/>
                <a:ea typeface="微软雅黑" panose="020B0503020204020204" charset="-122"/>
                <a:cs typeface="微软雅黑" panose="020B0503020204020204" charset="-122"/>
              </a:rPr>
              <a:t>ε</a:t>
            </a:r>
            <a:r>
              <a:rPr sz="1000" spc="0" dirty="0">
                <a:solidFill>
                  <a:srgbClr val="000000"/>
                </a:solidFill>
                <a:latin typeface="微软雅黑" panose="020B0503020204020204" charset="-122"/>
                <a:ea typeface="微软雅黑" panose="020B0503020204020204" charset="-122"/>
                <a:cs typeface="微软雅黑" panose="020B0503020204020204" charset="-122"/>
              </a:rPr>
              <a:t> 发生变化时，电容量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0" dirty="0">
                <a:solidFill>
                  <a:srgbClr val="000000"/>
                </a:solidFill>
                <a:latin typeface="微软雅黑" panose="020B0503020204020204" charset="-122"/>
                <a:ea typeface="微软雅黑" panose="020B0503020204020204" charset="-122"/>
                <a:cs typeface="微软雅黑" panose="020B0503020204020204" charset="-122"/>
              </a:rPr>
              <a:t> 也随之变化。 如  </a:t>
            </a:r>
            <a:r>
              <a:rPr sz="1000" spc="50" dirty="0">
                <a:solidFill>
                  <a:srgbClr val="000000"/>
                </a:solidFill>
                <a:latin typeface="微软雅黑" panose="020B0503020204020204" charset="-122"/>
                <a:ea typeface="微软雅黑" panose="020B0503020204020204" charset="-122"/>
                <a:cs typeface="微软雅黑" panose="020B0503020204020204" charset="-122"/>
              </a:rPr>
              <a:t>果保持其中两个参数不变，而仅改变其中一个参数，就可把该参数的变化转换</a:t>
            </a:r>
            <a:r>
              <a:rPr sz="1000" spc="30" dirty="0">
                <a:solidFill>
                  <a:srgbClr val="000000"/>
                </a:solidFill>
                <a:latin typeface="微软雅黑" panose="020B0503020204020204" charset="-122"/>
                <a:ea typeface="微软雅黑" panose="020B0503020204020204" charset="-122"/>
                <a:cs typeface="微软雅黑" panose="020B0503020204020204" charset="-122"/>
              </a:rPr>
              <a:t>为</a:t>
            </a:r>
            <a:r>
              <a:rPr sz="1000" spc="0" dirty="0">
                <a:solidFill>
                  <a:srgbClr val="000000"/>
                </a:solidFill>
                <a:latin typeface="微软雅黑" panose="020B0503020204020204" charset="-122"/>
                <a:ea typeface="微软雅黑" panose="020B0503020204020204" charset="-122"/>
                <a:cs typeface="微软雅黑" panose="020B0503020204020204" charset="-122"/>
              </a:rPr>
              <a:t>电容量  </a:t>
            </a:r>
            <a:r>
              <a:rPr sz="1000" spc="40" dirty="0">
                <a:solidFill>
                  <a:srgbClr val="000000"/>
                </a:solidFill>
                <a:latin typeface="微软雅黑" panose="020B0503020204020204" charset="-122"/>
                <a:ea typeface="微软雅黑" panose="020B0503020204020204" charset="-122"/>
                <a:cs typeface="微软雅黑" panose="020B0503020204020204" charset="-122"/>
              </a:rPr>
              <a:t>的变化，再通过测量电路就可转换为电量输出。 因此，电容式传感器可分为变面积型</a:t>
            </a:r>
            <a:r>
              <a:rPr sz="1000" spc="0" dirty="0">
                <a:solidFill>
                  <a:srgbClr val="000000"/>
                </a:solidFill>
                <a:latin typeface="微软雅黑" panose="020B0503020204020204" charset="-122"/>
                <a:ea typeface="微软雅黑" panose="020B0503020204020204" charset="-122"/>
                <a:cs typeface="微软雅黑" panose="020B0503020204020204" charset="-122"/>
              </a:rPr>
              <a:t> 、 </a:t>
            </a:r>
            <a:r>
              <a:rPr sz="1000" spc="30" dirty="0">
                <a:solidFill>
                  <a:srgbClr val="000000"/>
                </a:solidFill>
                <a:latin typeface="微软雅黑" panose="020B0503020204020204" charset="-122"/>
                <a:ea typeface="微软雅黑" panose="020B0503020204020204" charset="-122"/>
                <a:cs typeface="微软雅黑" panose="020B0503020204020204" charset="-122"/>
              </a:rPr>
              <a:t>变极距型和变介电常数型三种。</a:t>
            </a:r>
            <a:endParaRPr lang="en-US" altLang="en-US" sz="1000" spc="3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7"/>
          <p:cNvPicPr>
            <a:picLocks noChangeAspect="1"/>
          </p:cNvPicPr>
          <p:nvPr/>
        </p:nvPicPr>
        <p:blipFill>
          <a:blip r:embed="rId5"/>
          <a:stretch>
            <a:fillRect/>
          </a:stretch>
        </p:blipFill>
        <p:spPr>
          <a:xfrm>
            <a:off x="3351732" y="1814802"/>
            <a:ext cx="144183" cy="316991"/>
          </a:xfrm>
          <a:prstGeom prst="rect">
            <a:avLst/>
          </a:prstGeom>
        </p:spPr>
      </p:pic>
      <p:pic>
        <p:nvPicPr>
          <p:cNvPr id="4" name="picture 22"/>
          <p:cNvPicPr>
            <a:picLocks noChangeAspect="1"/>
          </p:cNvPicPr>
          <p:nvPr/>
        </p:nvPicPr>
        <p:blipFill>
          <a:blip r:embed="rId6"/>
          <a:stretch>
            <a:fillRect/>
          </a:stretch>
        </p:blipFill>
        <p:spPr>
          <a:xfrm>
            <a:off x="3032772" y="3394690"/>
            <a:ext cx="1784438" cy="1158404"/>
          </a:xfrm>
          <a:prstGeom prst="rect">
            <a:avLst/>
          </a:prstGeom>
        </p:spPr>
      </p:pic>
      <p:pic>
        <p:nvPicPr>
          <p:cNvPr id="6" name="picture 24"/>
          <p:cNvPicPr>
            <a:picLocks noChangeAspect="1"/>
          </p:cNvPicPr>
          <p:nvPr/>
        </p:nvPicPr>
        <p:blipFill>
          <a:blip r:embed="rId7"/>
          <a:stretch>
            <a:fillRect/>
          </a:stretch>
        </p:blipFill>
        <p:spPr>
          <a:xfrm>
            <a:off x="623570" y="152400"/>
            <a:ext cx="5184775" cy="294640"/>
          </a:xfrm>
          <a:prstGeom prst="rect">
            <a:avLst/>
          </a:prstGeom>
        </p:spPr>
      </p:pic>
      <p:sp>
        <p:nvSpPr>
          <p:cNvPr id="7" name="textbox 25"/>
          <p:cNvSpPr/>
          <p:nvPr>
            <p:custDataLst>
              <p:tags r:id="rId8"/>
            </p:custDataLst>
          </p:nvPr>
        </p:nvSpPr>
        <p:spPr>
          <a:xfrm>
            <a:off x="610870" y="139700"/>
            <a:ext cx="5210175" cy="342265"/>
          </a:xfrm>
          <a:prstGeom prst="rect">
            <a:avLst/>
          </a:prstGeom>
        </p:spPr>
        <p:txBody>
          <a:bodyPr vert="horz" wrap="square" lIns="0" tIns="0" rIns="0" bIns="0"/>
          <a:lstStyle/>
          <a:p>
            <a:pPr algn="l" rtl="0" eaLnBrk="0">
              <a:lnSpc>
                <a:spcPct val="11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89535" algn="l" rtl="0" eaLnBrk="0">
              <a:lnSpc>
                <a:spcPct val="95000"/>
              </a:lnSpc>
              <a:spcBef>
                <a:spcPts val="5"/>
              </a:spcBef>
            </a:pPr>
            <a:r>
              <a:rPr sz="1300" b="1" spc="100" dirty="0">
                <a:solidFill>
                  <a:schemeClr val="dk1"/>
                </a:solidFill>
                <a:latin typeface="微软雅黑" panose="020B0503020204020204" charset="-122"/>
                <a:ea typeface="微软雅黑" panose="020B0503020204020204" charset="-122"/>
                <a:cs typeface="微软雅黑" panose="020B0503020204020204" charset="-122"/>
              </a:rPr>
              <a:t>4.</a:t>
            </a:r>
            <a:r>
              <a:rPr sz="1300" spc="100" dirty="0">
                <a:solidFill>
                  <a:schemeClr val="dk1"/>
                </a:solidFill>
                <a:latin typeface="微软雅黑" panose="020B0503020204020204" charset="-122"/>
                <a:ea typeface="微软雅黑" panose="020B0503020204020204" charset="-122"/>
                <a:cs typeface="微软雅黑" panose="020B0503020204020204" charset="-122"/>
              </a:rPr>
              <a:t> </a:t>
            </a:r>
            <a:r>
              <a:rPr sz="1300" b="1" spc="100" dirty="0">
                <a:solidFill>
                  <a:schemeClr val="dk1"/>
                </a:solidFill>
                <a:latin typeface="微软雅黑" panose="020B0503020204020204" charset="-122"/>
                <a:ea typeface="微软雅黑" panose="020B0503020204020204" charset="-122"/>
                <a:cs typeface="微软雅黑" panose="020B0503020204020204" charset="-122"/>
              </a:rPr>
              <a:t>1</a:t>
            </a:r>
            <a:r>
              <a:rPr sz="1300" spc="100" dirty="0">
                <a:solidFill>
                  <a:schemeClr val="dk1"/>
                </a:solidFill>
                <a:latin typeface="微软雅黑" panose="020B0503020204020204" charset="-122"/>
                <a:ea typeface="微软雅黑" panose="020B0503020204020204" charset="-122"/>
                <a:cs typeface="微软雅黑" panose="020B0503020204020204" charset="-122"/>
              </a:rPr>
              <a:t>     电容式传感器的工作</a:t>
            </a:r>
            <a:r>
              <a:rPr sz="1300" spc="70" dirty="0">
                <a:solidFill>
                  <a:schemeClr val="dk1"/>
                </a:solidFill>
                <a:latin typeface="微软雅黑" panose="020B0503020204020204" charset="-122"/>
                <a:ea typeface="微软雅黑" panose="020B0503020204020204" charset="-122"/>
                <a:cs typeface="微软雅黑" panose="020B0503020204020204" charset="-122"/>
              </a:rPr>
              <a:t>原</a:t>
            </a:r>
            <a:r>
              <a:rPr sz="1300" spc="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29"/>
          <p:cNvSpPr/>
          <p:nvPr>
            <p:custDataLst>
              <p:tags r:id="rId9"/>
            </p:custDataLst>
          </p:nvPr>
        </p:nvSpPr>
        <p:spPr>
          <a:xfrm>
            <a:off x="3206492" y="4633824"/>
            <a:ext cx="1027430"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10" dirty="0">
                <a:solidFill>
                  <a:schemeClr val="dk1"/>
                </a:solidFill>
                <a:latin typeface="微软雅黑" panose="020B0503020204020204" charset="-122"/>
                <a:ea typeface="微软雅黑" panose="020B0503020204020204" charset="-122"/>
                <a:cs typeface="微软雅黑" panose="020B0503020204020204" charset="-122"/>
              </a:rPr>
              <a:t>图 </a:t>
            </a:r>
            <a:r>
              <a:rPr sz="800" b="1" spc="10" dirty="0">
                <a:solidFill>
                  <a:schemeClr val="dk1"/>
                </a:solidFill>
                <a:latin typeface="微软雅黑" panose="020B0503020204020204" charset="-122"/>
                <a:ea typeface="微软雅黑" panose="020B0503020204020204" charset="-122"/>
                <a:cs typeface="微软雅黑" panose="020B0503020204020204" charset="-122"/>
              </a:rPr>
              <a:t>4</a:t>
            </a:r>
            <a:r>
              <a:rPr sz="800" spc="10" dirty="0">
                <a:solidFill>
                  <a:schemeClr val="dk1"/>
                </a:solidFill>
                <a:latin typeface="微软雅黑" panose="020B0503020204020204" charset="-122"/>
                <a:ea typeface="微软雅黑" panose="020B0503020204020204" charset="-122"/>
                <a:cs typeface="微软雅黑" panose="020B0503020204020204" charset="-122"/>
              </a:rPr>
              <a:t>－</a:t>
            </a:r>
            <a:r>
              <a:rPr sz="800" b="1" spc="10" dirty="0">
                <a:solidFill>
                  <a:schemeClr val="dk1"/>
                </a:solidFill>
                <a:latin typeface="微软雅黑" panose="020B0503020204020204" charset="-122"/>
                <a:ea typeface="微软雅黑" panose="020B0503020204020204" charset="-122"/>
                <a:cs typeface="微软雅黑" panose="020B0503020204020204" charset="-122"/>
              </a:rPr>
              <a:t>1</a:t>
            </a:r>
            <a:r>
              <a:rPr sz="800" spc="10" dirty="0">
                <a:solidFill>
                  <a:schemeClr val="dk1"/>
                </a:solidFill>
                <a:latin typeface="微软雅黑" panose="020B0503020204020204" charset="-122"/>
                <a:ea typeface="微软雅黑" panose="020B0503020204020204" charset="-122"/>
                <a:cs typeface="微软雅黑" panose="020B0503020204020204" charset="-122"/>
              </a:rPr>
              <a:t>    平</a:t>
            </a:r>
            <a:r>
              <a:rPr sz="800" spc="0" dirty="0">
                <a:solidFill>
                  <a:schemeClr val="dk1"/>
                </a:solidFill>
                <a:latin typeface="微软雅黑" panose="020B0503020204020204" charset="-122"/>
                <a:ea typeface="微软雅黑" panose="020B0503020204020204" charset="-122"/>
                <a:cs typeface="微软雅黑" panose="020B0503020204020204" charset="-122"/>
              </a:rPr>
              <a:t>板电容器</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18"/>
          <p:cNvSpPr/>
          <p:nvPr>
            <p:custDataLst>
              <p:tags r:id="rId10"/>
            </p:custDataLst>
          </p:nvPr>
        </p:nvSpPr>
        <p:spPr>
          <a:xfrm>
            <a:off x="372829" y="5507799"/>
            <a:ext cx="2807335" cy="504825"/>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6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平移 </a:t>
            </a:r>
            <a:r>
              <a:rPr sz="1000" b="1" spc="-1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x</a:t>
            </a:r>
            <a:r>
              <a:rPr sz="1000" spc="-10" dirty="0">
                <a:solidFill>
                  <a:schemeClr val="dk1"/>
                </a:solidFill>
                <a:latin typeface="微软雅黑" panose="020B0503020204020204" charset="-122"/>
                <a:ea typeface="微软雅黑" panose="020B0503020204020204" charset="-122"/>
                <a:cs typeface="微软雅黑" panose="020B0503020204020204" charset="-122"/>
              </a:rPr>
              <a:t> 时，电容</a:t>
            </a:r>
            <a:r>
              <a:rPr sz="1000" spc="0" dirty="0">
                <a:solidFill>
                  <a:schemeClr val="dk1"/>
                </a:solidFill>
                <a:latin typeface="微软雅黑" panose="020B0503020204020204" charset="-122"/>
                <a:ea typeface="微软雅黑" panose="020B0503020204020204" charset="-122"/>
                <a:cs typeface="微软雅黑" panose="020B0503020204020204" charset="-122"/>
              </a:rPr>
              <a:t>变化量为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0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5"/>
              </a:spcBef>
            </a:pPr>
            <a:r>
              <a:rPr sz="800" b="1" spc="-10" dirty="0">
                <a:solidFill>
                  <a:schemeClr val="dk1"/>
                </a:solidFill>
                <a:latin typeface="微软雅黑" panose="020B0503020204020204" charset="-122"/>
                <a:ea typeface="微软雅黑" panose="020B0503020204020204" charset="-122"/>
                <a:cs typeface="微软雅黑" panose="020B0503020204020204" charset="-122"/>
              </a:rPr>
              <a:t>ΔC</a:t>
            </a:r>
            <a:r>
              <a:rPr sz="800" spc="-10" dirty="0">
                <a:solidFill>
                  <a:schemeClr val="dk1"/>
                </a:solidFill>
                <a:latin typeface="微软雅黑" panose="020B0503020204020204" charset="-122"/>
                <a:ea typeface="微软雅黑" panose="020B0503020204020204" charset="-122"/>
                <a:cs typeface="微软雅黑" panose="020B0503020204020204" charset="-122"/>
              </a:rPr>
              <a:t> ＝ </a:t>
            </a:r>
            <a:r>
              <a:rPr sz="800" b="1" spc="-10" dirty="0">
                <a:solidFill>
                  <a:schemeClr val="dk1"/>
                </a:solidFill>
                <a:latin typeface="微软雅黑" panose="020B0503020204020204" charset="-122"/>
                <a:ea typeface="微软雅黑" panose="020B0503020204020204" charset="-122"/>
                <a:cs typeface="微软雅黑" panose="020B0503020204020204" charset="-122"/>
              </a:rPr>
              <a:t>C</a:t>
            </a:r>
            <a:r>
              <a:rPr sz="800" spc="-10" dirty="0">
                <a:solidFill>
                  <a:schemeClr val="dk1"/>
                </a:solidFill>
                <a:latin typeface="微软雅黑" panose="020B0503020204020204" charset="-122"/>
                <a:ea typeface="微软雅黑" panose="020B0503020204020204" charset="-122"/>
                <a:cs typeface="微软雅黑" panose="020B0503020204020204" charset="-122"/>
              </a:rPr>
              <a:t> － </a:t>
            </a:r>
            <a:r>
              <a:rPr sz="800" b="1" spc="0" dirty="0">
                <a:solidFill>
                  <a:schemeClr val="dk1"/>
                </a:solidFill>
                <a:latin typeface="微软雅黑" panose="020B0503020204020204" charset="-122"/>
                <a:ea typeface="微软雅黑" panose="020B0503020204020204" charset="-122"/>
                <a:cs typeface="微软雅黑" panose="020B0503020204020204" charset="-122"/>
              </a:rPr>
              <a:t>C</a:t>
            </a:r>
            <a:r>
              <a:rPr sz="700" b="1" spc="-10" baseline="-10000" dirty="0">
                <a:solidFill>
                  <a:schemeClr val="dk1"/>
                </a:solidFill>
                <a:latin typeface="微软雅黑" panose="020B0503020204020204" charset="-122"/>
                <a:ea typeface="微软雅黑" panose="020B0503020204020204" charset="-122"/>
                <a:cs typeface="微软雅黑" panose="020B0503020204020204" charset="-122"/>
              </a:rPr>
              <a:t>0</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8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800"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0" name="picture 20"/>
          <p:cNvPicPr>
            <a:picLocks noChangeAspect="1"/>
          </p:cNvPicPr>
          <p:nvPr/>
        </p:nvPicPr>
        <p:blipFill>
          <a:blip r:embed="rId11"/>
          <a:stretch>
            <a:fillRect/>
          </a:stretch>
        </p:blipFill>
        <p:spPr>
          <a:xfrm>
            <a:off x="3010942" y="6407690"/>
            <a:ext cx="149111" cy="280675"/>
          </a:xfrm>
          <a:prstGeom prst="rect">
            <a:avLst/>
          </a:prstGeom>
        </p:spPr>
      </p:pic>
      <p:pic>
        <p:nvPicPr>
          <p:cNvPr id="11" name="picture 21"/>
          <p:cNvPicPr>
            <a:picLocks noChangeAspect="1"/>
          </p:cNvPicPr>
          <p:nvPr/>
        </p:nvPicPr>
        <p:blipFill>
          <a:blip r:embed="rId12"/>
          <a:stretch>
            <a:fillRect/>
          </a:stretch>
        </p:blipFill>
        <p:spPr>
          <a:xfrm>
            <a:off x="2716263" y="6407690"/>
            <a:ext cx="171297" cy="310624"/>
          </a:xfrm>
          <a:prstGeom prst="rect">
            <a:avLst/>
          </a:prstGeom>
        </p:spPr>
      </p:pic>
      <p:sp>
        <p:nvSpPr>
          <p:cNvPr id="12" name="textbox 23"/>
          <p:cNvSpPr/>
          <p:nvPr>
            <p:custDataLst>
              <p:tags r:id="rId13"/>
            </p:custDataLst>
          </p:nvPr>
        </p:nvSpPr>
        <p:spPr>
          <a:xfrm>
            <a:off x="373351" y="5059988"/>
            <a:ext cx="5203825" cy="396875"/>
          </a:xfrm>
          <a:prstGeom prst="rect">
            <a:avLst/>
          </a:prstGeom>
        </p:spPr>
        <p:txBody>
          <a:bodyPr vert="horz" wrap="square" lIns="0" tIns="0" rIns="0" bIns="0"/>
          <a:lstStyle/>
          <a:p>
            <a:pPr algn="l" rtl="0" eaLnBrk="0">
              <a:lnSpc>
                <a:spcPct val="80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22000"/>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变面积型电容式传感器原理如图 </a:t>
            </a:r>
            <a:r>
              <a:rPr sz="1000" b="1" spc="40" dirty="0">
                <a:solidFill>
                  <a:schemeClr val="dk1"/>
                </a:solidFill>
                <a:latin typeface="微软雅黑" panose="020B0503020204020204" charset="-122"/>
                <a:ea typeface="微软雅黑" panose="020B0503020204020204" charset="-122"/>
                <a:cs typeface="微软雅黑" panose="020B0503020204020204" charset="-122"/>
              </a:rPr>
              <a:t>4</a:t>
            </a:r>
            <a:r>
              <a:rPr sz="1000"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40" dirty="0">
                <a:solidFill>
                  <a:schemeClr val="dk1"/>
                </a:solidFill>
                <a:latin typeface="微软雅黑" panose="020B0503020204020204" charset="-122"/>
                <a:ea typeface="微软雅黑" panose="020B0503020204020204" charset="-122"/>
                <a:cs typeface="微软雅黑" panose="020B0503020204020204" charset="-122"/>
              </a:rPr>
              <a:t>2</a:t>
            </a:r>
            <a:r>
              <a:rPr sz="1000" spc="40" dirty="0">
                <a:solidFill>
                  <a:schemeClr val="dk1"/>
                </a:solidFill>
                <a:latin typeface="微软雅黑" panose="020B0503020204020204" charset="-122"/>
                <a:ea typeface="微软雅黑" panose="020B0503020204020204" charset="-122"/>
                <a:cs typeface="微软雅黑" panose="020B0503020204020204" charset="-122"/>
              </a:rPr>
              <a:t> 所示。 被测量通过使动极板移动引起两极</a:t>
            </a:r>
            <a:r>
              <a:rPr sz="1000" spc="0" dirty="0">
                <a:solidFill>
                  <a:schemeClr val="dk1"/>
                </a:solidFill>
                <a:latin typeface="微软雅黑" panose="020B0503020204020204" charset="-122"/>
                <a:ea typeface="微软雅黑" panose="020B0503020204020204" charset="-122"/>
                <a:cs typeface="微软雅黑" panose="020B0503020204020204" charset="-122"/>
              </a:rPr>
              <a:t>板间 </a:t>
            </a:r>
            <a:r>
              <a:rPr sz="1000" spc="50" dirty="0">
                <a:solidFill>
                  <a:schemeClr val="dk1"/>
                </a:solidFill>
                <a:latin typeface="微软雅黑" panose="020B0503020204020204" charset="-122"/>
                <a:ea typeface="微软雅黑" panose="020B0503020204020204" charset="-122"/>
                <a:cs typeface="微软雅黑" panose="020B0503020204020204" charset="-122"/>
              </a:rPr>
              <a:t>有效覆盖面积改变，从而改变了两极板间的电容量。 当动极板相对于定极板沿</a:t>
            </a:r>
            <a:r>
              <a:rPr sz="1000" spc="30" dirty="0">
                <a:solidFill>
                  <a:schemeClr val="dk1"/>
                </a:solidFill>
                <a:latin typeface="微软雅黑" panose="020B0503020204020204" charset="-122"/>
                <a:ea typeface="微软雅黑" panose="020B0503020204020204" charset="-122"/>
                <a:cs typeface="微软雅黑" panose="020B0503020204020204" charset="-122"/>
              </a:rPr>
              <a:t>长</a:t>
            </a:r>
            <a:r>
              <a:rPr sz="1000" spc="0" dirty="0">
                <a:solidFill>
                  <a:schemeClr val="dk1"/>
                </a:solidFill>
                <a:latin typeface="微软雅黑" panose="020B0503020204020204" charset="-122"/>
                <a:ea typeface="微软雅黑" panose="020B0503020204020204" charset="-122"/>
                <a:cs typeface="微软雅黑" panose="020B0503020204020204" charset="-122"/>
              </a:rPr>
              <a:t>度方向</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textbox 28"/>
          <p:cNvSpPr/>
          <p:nvPr>
            <p:custDataLst>
              <p:tags r:id="rId14"/>
            </p:custDataLst>
          </p:nvPr>
        </p:nvSpPr>
        <p:spPr>
          <a:xfrm>
            <a:off x="373380" y="4665345"/>
            <a:ext cx="2514600" cy="165735"/>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b="1" spc="40" dirty="0">
                <a:solidFill>
                  <a:schemeClr val="dk1"/>
                </a:solidFill>
                <a:latin typeface="微软雅黑" panose="020B0503020204020204" charset="-122"/>
                <a:ea typeface="微软雅黑" panose="020B0503020204020204" charset="-122"/>
                <a:cs typeface="微软雅黑" panose="020B0503020204020204" charset="-122"/>
              </a:rPr>
              <a:t>4.</a:t>
            </a:r>
            <a:r>
              <a:rPr sz="1200" spc="40" dirty="0">
                <a:solidFill>
                  <a:schemeClr val="dk1"/>
                </a:solidFill>
                <a:latin typeface="微软雅黑" panose="020B0503020204020204" charset="-122"/>
                <a:ea typeface="微软雅黑" panose="020B0503020204020204" charset="-122"/>
                <a:cs typeface="微软雅黑" panose="020B0503020204020204" charset="-122"/>
              </a:rPr>
              <a:t> </a:t>
            </a:r>
            <a:r>
              <a:rPr sz="1200" b="1" spc="40" dirty="0">
                <a:solidFill>
                  <a:schemeClr val="dk1"/>
                </a:solidFill>
                <a:latin typeface="微软雅黑" panose="020B0503020204020204" charset="-122"/>
                <a:ea typeface="微软雅黑" panose="020B0503020204020204" charset="-122"/>
                <a:cs typeface="微软雅黑" panose="020B0503020204020204" charset="-122"/>
              </a:rPr>
              <a:t>1</a:t>
            </a:r>
            <a:r>
              <a:rPr sz="1200" spc="40" dirty="0">
                <a:solidFill>
                  <a:schemeClr val="dk1"/>
                </a:solidFill>
                <a:latin typeface="微软雅黑" panose="020B0503020204020204" charset="-122"/>
                <a:ea typeface="微软雅黑" panose="020B0503020204020204" charset="-122"/>
                <a:cs typeface="微软雅黑" panose="020B0503020204020204" charset="-122"/>
              </a:rPr>
              <a:t> </a:t>
            </a:r>
            <a:r>
              <a:rPr sz="1200" b="1" spc="40" dirty="0">
                <a:solidFill>
                  <a:schemeClr val="dk1"/>
                </a:solidFill>
                <a:latin typeface="微软雅黑" panose="020B0503020204020204" charset="-122"/>
                <a:ea typeface="微软雅黑" panose="020B0503020204020204" charset="-122"/>
                <a:cs typeface="微软雅黑" panose="020B0503020204020204" charset="-122"/>
              </a:rPr>
              <a:t>.</a:t>
            </a:r>
            <a:r>
              <a:rPr sz="1200" spc="40" dirty="0">
                <a:solidFill>
                  <a:schemeClr val="dk1"/>
                </a:solidFill>
                <a:latin typeface="微软雅黑" panose="020B0503020204020204" charset="-122"/>
                <a:ea typeface="微软雅黑" panose="020B0503020204020204" charset="-122"/>
                <a:cs typeface="微软雅黑" panose="020B0503020204020204" charset="-122"/>
              </a:rPr>
              <a:t> </a:t>
            </a:r>
            <a:r>
              <a:rPr sz="1200" b="1" spc="40" dirty="0">
                <a:solidFill>
                  <a:schemeClr val="dk1"/>
                </a:solidFill>
                <a:latin typeface="微软雅黑" panose="020B0503020204020204" charset="-122"/>
                <a:ea typeface="微软雅黑" panose="020B0503020204020204" charset="-122"/>
                <a:cs typeface="微软雅黑" panose="020B0503020204020204" charset="-122"/>
              </a:rPr>
              <a:t>1</a:t>
            </a:r>
            <a:r>
              <a:rPr sz="1200" spc="40" dirty="0">
                <a:solidFill>
                  <a:schemeClr val="dk1"/>
                </a:solidFill>
                <a:latin typeface="微软雅黑" panose="020B0503020204020204" charset="-122"/>
                <a:ea typeface="微软雅黑" panose="020B0503020204020204" charset="-122"/>
                <a:cs typeface="微软雅黑" panose="020B0503020204020204" charset="-122"/>
              </a:rPr>
              <a:t>    变面积型电</a:t>
            </a:r>
            <a:r>
              <a:rPr sz="1200" spc="0" dirty="0">
                <a:solidFill>
                  <a:schemeClr val="dk1"/>
                </a:solidFill>
                <a:latin typeface="微软雅黑" panose="020B0503020204020204" charset="-122"/>
                <a:ea typeface="微软雅黑" panose="020B0503020204020204" charset="-122"/>
                <a:cs typeface="微软雅黑" panose="020B0503020204020204" charset="-122"/>
              </a:rPr>
              <a:t>容式传感器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 name="textbox 30"/>
          <p:cNvSpPr/>
          <p:nvPr>
            <p:custDataLst>
              <p:tags r:id="rId15"/>
            </p:custDataLst>
          </p:nvPr>
        </p:nvSpPr>
        <p:spPr>
          <a:xfrm>
            <a:off x="3206631" y="5685128"/>
            <a:ext cx="463550" cy="264795"/>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52000"/>
              </a:lnSpc>
            </a:pPr>
            <a:r>
              <a:rPr sz="1500" b="1" u="sng" spc="-30" baseline="14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ε</a:t>
            </a:r>
            <a:r>
              <a:rPr sz="500" b="1" u="sng" spc="-3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0</a:t>
            </a:r>
            <a:r>
              <a:rPr sz="500" u="sng" spc="-3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 </a:t>
            </a:r>
            <a:r>
              <a:rPr sz="1500" b="1" u="sng" spc="-30" baseline="14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ε</a:t>
            </a:r>
            <a:r>
              <a:rPr sz="500" b="1" u="sng" spc="-2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r</a:t>
            </a:r>
            <a:r>
              <a:rPr sz="500" u="sng" spc="-3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 </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b</a:t>
            </a:r>
            <a:r>
              <a:rPr sz="900" u="sng" spc="-3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 </a:t>
            </a:r>
            <a:r>
              <a:rPr sz="1500" b="1" u="sng" spc="-30" baseline="14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Δ</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x</a:t>
            </a:r>
            <a:endParaRPr lang="en-US" altLang="en-US" sz="1500" b="1" u="sng" spc="0" baseline="14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pic>
        <p:nvPicPr>
          <p:cNvPr id="15" name="picture 31"/>
          <p:cNvPicPr>
            <a:picLocks noChangeAspect="1"/>
          </p:cNvPicPr>
          <p:nvPr/>
        </p:nvPicPr>
        <p:blipFill>
          <a:blip r:embed="rId16"/>
          <a:stretch>
            <a:fillRect/>
          </a:stretch>
        </p:blipFill>
        <p:spPr>
          <a:xfrm>
            <a:off x="382207" y="4868076"/>
            <a:ext cx="2700070" cy="27114"/>
          </a:xfrm>
          <a:prstGeom prst="rect">
            <a:avLst/>
          </a:prstGeom>
        </p:spPr>
      </p:pic>
      <p:sp>
        <p:nvSpPr>
          <p:cNvPr id="16" name="textbox 32"/>
          <p:cNvSpPr/>
          <p:nvPr>
            <p:custDataLst>
              <p:tags r:id="rId17"/>
            </p:custDataLst>
          </p:nvPr>
        </p:nvSpPr>
        <p:spPr>
          <a:xfrm>
            <a:off x="5195028" y="5853385"/>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(4</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2)</a:t>
            </a:r>
            <a:endParaRPr lang="en-US" altLang="en-US" sz="10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textbox 33"/>
          <p:cNvSpPr/>
          <p:nvPr>
            <p:custDataLst>
              <p:tags r:id="rId18"/>
            </p:custDataLst>
          </p:nvPr>
        </p:nvSpPr>
        <p:spPr>
          <a:xfrm>
            <a:off x="5195028" y="6483114"/>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(4</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3)</a:t>
            </a:r>
            <a:endParaRPr lang="en-US" altLang="en-US" sz="10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9"/>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5" name="图片 24"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4" name="图片 23"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36"/>
          <p:cNvSpPr/>
          <p:nvPr/>
        </p:nvSpPr>
        <p:spPr>
          <a:xfrm>
            <a:off x="2993274" y="2164728"/>
            <a:ext cx="5194934" cy="890269"/>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694815" algn="l" rtl="0" eaLnBrk="0">
              <a:lnSpc>
                <a:spcPts val="1375"/>
              </a:lnSpc>
            </a:pPr>
            <a:r>
              <a:rPr sz="800" spc="40" dirty="0">
                <a:solidFill>
                  <a:srgbClr val="000000"/>
                </a:solidFill>
                <a:latin typeface="微软雅黑" panose="020B0503020204020204" charset="-122"/>
                <a:ea typeface="微软雅黑" panose="020B0503020204020204" charset="-122"/>
                <a:cs typeface="微软雅黑" panose="020B0503020204020204" charset="-122"/>
              </a:rPr>
              <a:t>图 </a:t>
            </a:r>
            <a:r>
              <a:rPr sz="800" b="1" spc="40" dirty="0">
                <a:solidFill>
                  <a:srgbClr val="000000"/>
                </a:solidFill>
                <a:latin typeface="微软雅黑" panose="020B0503020204020204" charset="-122"/>
                <a:ea typeface="微软雅黑" panose="020B0503020204020204" charset="-122"/>
                <a:cs typeface="微软雅黑" panose="020B0503020204020204" charset="-122"/>
              </a:rPr>
              <a:t>4</a:t>
            </a:r>
            <a:r>
              <a:rPr sz="800" spc="40" dirty="0">
                <a:solidFill>
                  <a:srgbClr val="000000"/>
                </a:solidFill>
                <a:latin typeface="微软雅黑" panose="020B0503020204020204" charset="-122"/>
                <a:ea typeface="微软雅黑" panose="020B0503020204020204" charset="-122"/>
                <a:cs typeface="微软雅黑" panose="020B0503020204020204" charset="-122"/>
              </a:rPr>
              <a:t>－</a:t>
            </a:r>
            <a:r>
              <a:rPr sz="800" b="1" spc="40" dirty="0">
                <a:solidFill>
                  <a:srgbClr val="000000"/>
                </a:solidFill>
                <a:latin typeface="微软雅黑" panose="020B0503020204020204" charset="-122"/>
                <a:ea typeface="微软雅黑" panose="020B0503020204020204" charset="-122"/>
                <a:cs typeface="微软雅黑" panose="020B0503020204020204" charset="-122"/>
              </a:rPr>
              <a:t>2</a:t>
            </a:r>
            <a:r>
              <a:rPr sz="800" spc="40" dirty="0">
                <a:solidFill>
                  <a:srgbClr val="000000"/>
                </a:solidFill>
                <a:latin typeface="微软雅黑" panose="020B0503020204020204" charset="-122"/>
                <a:ea typeface="微软雅黑" panose="020B0503020204020204" charset="-122"/>
                <a:cs typeface="微软雅黑" panose="020B0503020204020204" charset="-122"/>
              </a:rPr>
              <a:t>    变面积型电容式传感器原</a:t>
            </a:r>
            <a:r>
              <a:rPr sz="800" spc="20" dirty="0">
                <a:solidFill>
                  <a:srgbClr val="000000"/>
                </a:solidFill>
                <a:latin typeface="微软雅黑" panose="020B0503020204020204" charset="-122"/>
                <a:ea typeface="微软雅黑" panose="020B0503020204020204" charset="-122"/>
                <a:cs typeface="微软雅黑" panose="020B0503020204020204" charset="-122"/>
              </a:rPr>
              <a:t>理</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267970" algn="l" rtl="0" eaLnBrk="0">
              <a:lnSpc>
                <a:spcPct val="92000"/>
              </a:lnSpc>
              <a:spcBef>
                <a:spcPts val="83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从式</a:t>
            </a:r>
            <a:r>
              <a:rPr sz="1000" b="1" spc="10" dirty="0">
                <a:solidFill>
                  <a:srgbClr val="000000"/>
                </a:solidFill>
                <a:latin typeface="微软雅黑" panose="020B0503020204020204" charset="-122"/>
                <a:ea typeface="微软雅黑" panose="020B0503020204020204" charset="-122"/>
                <a:cs typeface="微软雅黑" panose="020B0503020204020204" charset="-122"/>
              </a:rPr>
              <a:t>(4</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3)</a:t>
            </a:r>
            <a:r>
              <a:rPr sz="1000" spc="10" dirty="0">
                <a:solidFill>
                  <a:srgbClr val="000000"/>
                </a:solidFill>
                <a:latin typeface="微软雅黑" panose="020B0503020204020204" charset="-122"/>
                <a:ea typeface="微软雅黑" panose="020B0503020204020204" charset="-122"/>
                <a:cs typeface="微软雅黑" panose="020B0503020204020204" charset="-122"/>
              </a:rPr>
              <a:t> 可以看出，</a:t>
            </a:r>
            <a:r>
              <a:rPr sz="1000" spc="0" dirty="0">
                <a:solidFill>
                  <a:srgbClr val="000000"/>
                </a:solidFill>
                <a:latin typeface="微软雅黑" panose="020B0503020204020204" charset="-122"/>
                <a:ea typeface="微软雅黑" panose="020B0503020204020204" charset="-122"/>
                <a:cs typeface="微软雅黑" panose="020B0503020204020204" charset="-122"/>
              </a:rPr>
              <a:t>传感器电容量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0" dirty="0">
                <a:solidFill>
                  <a:srgbClr val="000000"/>
                </a:solidFill>
                <a:latin typeface="微软雅黑" panose="020B0503020204020204" charset="-122"/>
                <a:ea typeface="微软雅黑" panose="020B0503020204020204" charset="-122"/>
                <a:cs typeface="微软雅黑" panose="020B0503020204020204" charset="-122"/>
              </a:rPr>
              <a:t> 与水平位移 </a:t>
            </a:r>
            <a:r>
              <a:rPr sz="1000" b="1" spc="0" dirty="0">
                <a:solidFill>
                  <a:srgbClr val="000000"/>
                </a:solidFill>
                <a:latin typeface="微软雅黑" panose="020B0503020204020204" charset="-122"/>
                <a:ea typeface="微软雅黑" panose="020B0503020204020204" charset="-122"/>
                <a:cs typeface="微软雅黑" panose="020B0503020204020204" charset="-122"/>
              </a:rPr>
              <a:t>Δx</a:t>
            </a:r>
            <a:r>
              <a:rPr sz="1000" spc="0" dirty="0">
                <a:solidFill>
                  <a:srgbClr val="000000"/>
                </a:solidFill>
                <a:latin typeface="微软雅黑" panose="020B0503020204020204" charset="-122"/>
                <a:ea typeface="微软雅黑" panose="020B0503020204020204" charset="-122"/>
                <a:cs typeface="微软雅黑" panose="020B0503020204020204" charset="-122"/>
              </a:rPr>
              <a:t> 呈线性关系。</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1940" algn="l" rtl="0" eaLnBrk="0">
              <a:lnSpc>
                <a:spcPts val="1560"/>
              </a:lnSpc>
              <a:spcBef>
                <a:spcPts val="30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电容式角位移传感器原理如图 </a:t>
            </a:r>
            <a:r>
              <a:rPr sz="1000" b="1" spc="30" dirty="0">
                <a:solidFill>
                  <a:srgbClr val="000000"/>
                </a:solidFill>
                <a:latin typeface="微软雅黑" panose="020B0503020204020204" charset="-122"/>
                <a:ea typeface="微软雅黑" panose="020B0503020204020204" charset="-122"/>
                <a:cs typeface="微软雅黑" panose="020B0503020204020204" charset="-122"/>
              </a:rPr>
              <a:t>4</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30" dirty="0">
                <a:solidFill>
                  <a:srgbClr val="000000"/>
                </a:solidFill>
                <a:latin typeface="微软雅黑" panose="020B0503020204020204" charset="-122"/>
                <a:ea typeface="微软雅黑" panose="020B0503020204020204" charset="-122"/>
                <a:cs typeface="微软雅黑" panose="020B0503020204020204" charset="-122"/>
              </a:rPr>
              <a:t>3</a:t>
            </a:r>
            <a:r>
              <a:rPr sz="1000" spc="30" dirty="0">
                <a:solidFill>
                  <a:srgbClr val="000000"/>
                </a:solidFill>
                <a:latin typeface="微软雅黑" panose="020B0503020204020204" charset="-122"/>
                <a:ea typeface="微软雅黑" panose="020B0503020204020204" charset="-122"/>
                <a:cs typeface="微软雅黑" panose="020B0503020204020204" charset="-122"/>
              </a:rPr>
              <a:t> 所示。 当动极板有一个角</a:t>
            </a:r>
            <a:r>
              <a:rPr sz="1000" spc="10" dirty="0">
                <a:solidFill>
                  <a:srgbClr val="000000"/>
                </a:solidFill>
                <a:latin typeface="微软雅黑" panose="020B0503020204020204" charset="-122"/>
                <a:ea typeface="微软雅黑" panose="020B0503020204020204" charset="-122"/>
                <a:cs typeface="微软雅黑" panose="020B0503020204020204" charset="-122"/>
              </a:rPr>
              <a:t>位</a:t>
            </a:r>
            <a:r>
              <a:rPr sz="1000" spc="0" dirty="0">
                <a:solidFill>
                  <a:srgbClr val="000000"/>
                </a:solidFill>
                <a:latin typeface="微软雅黑" panose="020B0503020204020204" charset="-122"/>
                <a:ea typeface="微软雅黑" panose="020B0503020204020204" charset="-122"/>
                <a:cs typeface="微软雅黑" panose="020B0503020204020204" charset="-122"/>
              </a:rPr>
              <a:t>移 </a:t>
            </a:r>
            <a:r>
              <a:rPr sz="1000" b="1" spc="0" dirty="0">
                <a:solidFill>
                  <a:srgbClr val="000000"/>
                </a:solidFill>
                <a:latin typeface="微软雅黑" panose="020B0503020204020204" charset="-122"/>
                <a:ea typeface="微软雅黑" panose="020B0503020204020204" charset="-122"/>
                <a:cs typeface="微软雅黑" panose="020B0503020204020204" charset="-122"/>
              </a:rPr>
              <a:t>θ</a:t>
            </a:r>
            <a:r>
              <a:rPr sz="1000" spc="0" dirty="0">
                <a:solidFill>
                  <a:srgbClr val="000000"/>
                </a:solidFill>
                <a:latin typeface="微软雅黑" panose="020B0503020204020204" charset="-122"/>
                <a:ea typeface="微软雅黑" panose="020B0503020204020204" charset="-122"/>
                <a:cs typeface="微软雅黑" panose="020B0503020204020204" charset="-122"/>
              </a:rPr>
              <a:t> 时，它与定极板</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2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spcBef>
                <a:spcPts val="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间的有效覆盖面积就发生改变，从而改变了两极板间的电容量。</a:t>
            </a:r>
            <a:endParaRPr lang="en-US" altLang="en-US" sz="1000" spc="2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37"/>
          <p:cNvPicPr>
            <a:picLocks noChangeAspect="1"/>
          </p:cNvPicPr>
          <p:nvPr/>
        </p:nvPicPr>
        <p:blipFill>
          <a:blip r:embed="rId5"/>
          <a:stretch>
            <a:fillRect/>
          </a:stretch>
        </p:blipFill>
        <p:spPr>
          <a:xfrm>
            <a:off x="4744150" y="296975"/>
            <a:ext cx="1680921" cy="1823872"/>
          </a:xfrm>
          <a:prstGeom prst="rect">
            <a:avLst/>
          </a:prstGeom>
        </p:spPr>
      </p:pic>
      <p:sp>
        <p:nvSpPr>
          <p:cNvPr id="4" name="textbox 38"/>
          <p:cNvSpPr/>
          <p:nvPr>
            <p:custDataLst>
              <p:tags r:id="rId6"/>
            </p:custDataLst>
          </p:nvPr>
        </p:nvSpPr>
        <p:spPr>
          <a:xfrm>
            <a:off x="3259988" y="4216578"/>
            <a:ext cx="3186429" cy="48069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4</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3</a:t>
            </a:r>
            <a:r>
              <a:rPr sz="800" spc="40" dirty="0">
                <a:solidFill>
                  <a:schemeClr val="dk1"/>
                </a:solidFill>
                <a:latin typeface="微软雅黑" panose="020B0503020204020204" charset="-122"/>
                <a:ea typeface="微软雅黑" panose="020B0503020204020204" charset="-122"/>
                <a:cs typeface="微软雅黑" panose="020B0503020204020204" charset="-122"/>
              </a:rPr>
              <a:t>    电容式角位移传感器</a:t>
            </a:r>
            <a:r>
              <a:rPr sz="800" spc="0" dirty="0">
                <a:solidFill>
                  <a:schemeClr val="dk1"/>
                </a:solidFill>
                <a:latin typeface="微软雅黑" panose="020B0503020204020204" charset="-122"/>
                <a:ea typeface="微软雅黑" panose="020B0503020204020204" charset="-122"/>
                <a:cs typeface="微软雅黑" panose="020B0503020204020204" charset="-122"/>
              </a:rPr>
              <a:t>原理</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8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spcBef>
                <a:spcPts val="0"/>
              </a:spcBef>
            </a:pPr>
            <a:r>
              <a:rPr sz="900" spc="20" dirty="0">
                <a:solidFill>
                  <a:schemeClr val="dk1"/>
                </a:solidFill>
                <a:latin typeface="微软雅黑" panose="020B0503020204020204" charset="-122"/>
                <a:ea typeface="微软雅黑" panose="020B0503020204020204" charset="-122"/>
                <a:cs typeface="微软雅黑" panose="020B0503020204020204" charset="-122"/>
              </a:rPr>
              <a:t>当 </a:t>
            </a:r>
            <a:r>
              <a:rPr sz="900" b="1" spc="20" dirty="0">
                <a:solidFill>
                  <a:schemeClr val="dk1"/>
                </a:solidFill>
                <a:latin typeface="微软雅黑" panose="020B0503020204020204" charset="-122"/>
                <a:ea typeface="微软雅黑" panose="020B0503020204020204" charset="-122"/>
                <a:cs typeface="微软雅黑" panose="020B0503020204020204" charset="-122"/>
              </a:rPr>
              <a:t>θ</a:t>
            </a:r>
            <a:r>
              <a:rPr sz="900" spc="20" dirty="0">
                <a:solidFill>
                  <a:schemeClr val="dk1"/>
                </a:solidFill>
                <a:latin typeface="微软雅黑" panose="020B0503020204020204" charset="-122"/>
                <a:ea typeface="微软雅黑" panose="020B0503020204020204" charset="-122"/>
                <a:cs typeface="微软雅黑" panose="020B0503020204020204" charset="-122"/>
              </a:rPr>
              <a:t>＝</a:t>
            </a:r>
            <a:r>
              <a:rPr sz="900" b="1" spc="20" dirty="0">
                <a:solidFill>
                  <a:schemeClr val="dk1"/>
                </a:solidFill>
                <a:latin typeface="微软雅黑" panose="020B0503020204020204" charset="-122"/>
                <a:ea typeface="微软雅黑" panose="020B0503020204020204" charset="-122"/>
                <a:cs typeface="微软雅黑" panose="020B0503020204020204" charset="-122"/>
              </a:rPr>
              <a:t>0</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时，有</a:t>
            </a:r>
            <a:endParaRPr lang="en-US" altLang="en-US" sz="9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42"/>
          <p:cNvSpPr/>
          <p:nvPr>
            <p:custDataLst>
              <p:tags r:id="rId7"/>
            </p:custDataLst>
          </p:nvPr>
        </p:nvSpPr>
        <p:spPr>
          <a:xfrm>
            <a:off x="4622076" y="5600987"/>
            <a:ext cx="1897379" cy="591184"/>
          </a:xfrm>
          <a:prstGeom prst="rect">
            <a:avLst/>
          </a:prstGeom>
        </p:spPr>
        <p:txBody>
          <a:bodyPr vert="horz" wrap="square" lIns="0" tIns="0" rIns="0" bIns="0"/>
          <a:lstStyle/>
          <a:p>
            <a:pPr algn="l" rtl="0" eaLnBrk="0">
              <a:lnSpc>
                <a:spcPct val="117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590550" algn="l" rtl="0" eaLnBrk="0">
              <a:lnSpc>
                <a:spcPts val="3335"/>
              </a:lnSpc>
              <a:spcBef>
                <a:spcPts val="0"/>
              </a:spcBef>
              <a:tabLst>
                <a:tab pos="615950" algn="l"/>
              </a:tabLst>
            </a:pPr>
            <a:r>
              <a:rPr sz="600" spc="0" dirty="0">
                <a:solidFill>
                  <a:schemeClr val="dk1"/>
                </a:solidFill>
                <a:latin typeface="微软雅黑" panose="020B0503020204020204" charset="-122"/>
                <a:ea typeface="微软雅黑" panose="020B0503020204020204" charset="-122"/>
                <a:cs typeface="微软雅黑" panose="020B0503020204020204" charset="-122"/>
              </a:rPr>
              <a:t>	</a:t>
            </a:r>
            <a:r>
              <a:rPr sz="1100" spc="10" baseline="175000" dirty="0">
                <a:solidFill>
                  <a:schemeClr val="dk1"/>
                </a:solidFill>
                <a:latin typeface="微软雅黑" panose="020B0503020204020204" charset="-122"/>
                <a:ea typeface="微软雅黑" panose="020B0503020204020204" charset="-122"/>
                <a:cs typeface="微软雅黑" panose="020B0503020204020204" charset="-122"/>
              </a:rPr>
              <a:t>(</a:t>
            </a:r>
            <a:r>
              <a:rPr sz="700" spc="10" baseline="119000" dirty="0">
                <a:solidFill>
                  <a:schemeClr val="dk1"/>
                </a:solidFill>
                <a:latin typeface="微软雅黑" panose="020B0503020204020204" charset="-122"/>
                <a:ea typeface="微软雅黑" panose="020B0503020204020204" charset="-122"/>
                <a:cs typeface="微软雅黑" panose="020B0503020204020204" charset="-122"/>
              </a:rPr>
              <a:t>ç</a:t>
            </a:r>
            <a:r>
              <a:rPr sz="1100" spc="10" baseline="75000" dirty="0">
                <a:solidFill>
                  <a:schemeClr val="dk1"/>
                </a:solidFill>
                <a:latin typeface="微软雅黑" panose="020B0503020204020204" charset="-122"/>
                <a:ea typeface="微软雅黑" panose="020B0503020204020204" charset="-122"/>
                <a:cs typeface="微软雅黑" panose="020B0503020204020204" charset="-122"/>
              </a:rPr>
              <a:t>è</a:t>
            </a:r>
            <a:r>
              <a:rPr sz="600" spc="10" dirty="0">
                <a:solidFill>
                  <a:schemeClr val="dk1"/>
                </a:solidFill>
                <a:latin typeface="微软雅黑" panose="020B0503020204020204" charset="-122"/>
                <a:ea typeface="微软雅黑" panose="020B0503020204020204" charset="-122"/>
                <a:cs typeface="微软雅黑" panose="020B0503020204020204" charset="-122"/>
              </a:rPr>
              <a:t> </a:t>
            </a:r>
            <a:r>
              <a:rPr sz="1100" b="1" spc="10" baseline="75000" dirty="0">
                <a:solidFill>
                  <a:schemeClr val="dk1"/>
                </a:solidFill>
                <a:latin typeface="微软雅黑" panose="020B0503020204020204" charset="-122"/>
                <a:ea typeface="微软雅黑" panose="020B0503020204020204" charset="-122"/>
                <a:cs typeface="微软雅黑" panose="020B0503020204020204" charset="-122"/>
              </a:rPr>
              <a:t>1</a:t>
            </a:r>
            <a:r>
              <a:rPr sz="600" spc="10" dirty="0">
                <a:solidFill>
                  <a:schemeClr val="dk1"/>
                </a:solidFill>
                <a:latin typeface="微软雅黑" panose="020B0503020204020204" charset="-122"/>
                <a:ea typeface="微软雅黑" panose="020B0503020204020204" charset="-122"/>
                <a:cs typeface="微软雅黑" panose="020B0503020204020204" charset="-122"/>
              </a:rPr>
              <a:t>  </a:t>
            </a:r>
            <a:r>
              <a:rPr sz="1100" spc="10" baseline="128000" dirty="0">
                <a:solidFill>
                  <a:schemeClr val="dk1"/>
                </a:solidFill>
                <a:latin typeface="微软雅黑" panose="020B0503020204020204" charset="-122"/>
                <a:ea typeface="微软雅黑" panose="020B0503020204020204" charset="-122"/>
                <a:cs typeface="微软雅黑" panose="020B0503020204020204" charset="-122"/>
              </a:rPr>
              <a:t>－</a:t>
            </a:r>
            <a:r>
              <a:rPr sz="600" spc="10" dirty="0">
                <a:solidFill>
                  <a:schemeClr val="dk1"/>
                </a:solidFill>
                <a:latin typeface="微软雅黑" panose="020B0503020204020204" charset="-122"/>
                <a:ea typeface="微软雅黑" panose="020B0503020204020204" charset="-122"/>
                <a:cs typeface="微软雅黑" panose="020B0503020204020204" charset="-122"/>
              </a:rPr>
              <a:t>       </a:t>
            </a:r>
            <a:r>
              <a:rPr sz="1100" spc="0" baseline="-5000" dirty="0">
                <a:solidFill>
                  <a:schemeClr val="dk1"/>
                </a:solidFill>
                <a:latin typeface="微软雅黑" panose="020B0503020204020204" charset="-122"/>
                <a:ea typeface="微软雅黑" panose="020B0503020204020204" charset="-122"/>
                <a:cs typeface="微软雅黑" panose="020B0503020204020204" charset="-122"/>
              </a:rPr>
              <a:t>＝</a:t>
            </a:r>
            <a:r>
              <a:rPr sz="600" spc="0" dirty="0">
                <a:solidFill>
                  <a:schemeClr val="dk1"/>
                </a:solidFill>
                <a:latin typeface="微软雅黑" panose="020B0503020204020204" charset="-122"/>
                <a:ea typeface="微软雅黑" panose="020B0503020204020204" charset="-122"/>
                <a:cs typeface="微软雅黑" panose="020B0503020204020204" charset="-122"/>
              </a:rPr>
              <a:t> </a:t>
            </a:r>
            <a:r>
              <a:rPr sz="1100" b="1" spc="0" baseline="-10000" dirty="0">
                <a:solidFill>
                  <a:schemeClr val="dk1"/>
                </a:solidFill>
                <a:latin typeface="微软雅黑" panose="020B0503020204020204" charset="-122"/>
                <a:ea typeface="微软雅黑" panose="020B0503020204020204" charset="-122"/>
                <a:cs typeface="微软雅黑" panose="020B0503020204020204" charset="-122"/>
              </a:rPr>
              <a:t>C</a:t>
            </a:r>
            <a:r>
              <a:rPr sz="600" spc="0" dirty="0">
                <a:solidFill>
                  <a:schemeClr val="dk1"/>
                </a:solidFill>
                <a:latin typeface="微软雅黑" panose="020B0503020204020204" charset="-122"/>
                <a:ea typeface="微软雅黑" panose="020B0503020204020204" charset="-122"/>
                <a:cs typeface="微软雅黑" panose="020B0503020204020204" charset="-122"/>
              </a:rPr>
              <a:t>    </a:t>
            </a:r>
            <a:r>
              <a:rPr sz="1100" spc="0" baseline="-5000" dirty="0">
                <a:solidFill>
                  <a:schemeClr val="dk1"/>
                </a:solidFill>
                <a:latin typeface="微软雅黑" panose="020B0503020204020204" charset="-122"/>
                <a:ea typeface="微软雅黑" panose="020B0503020204020204" charset="-122"/>
                <a:cs typeface="微软雅黑" panose="020B0503020204020204" charset="-122"/>
              </a:rPr>
              <a:t>－</a:t>
            </a:r>
            <a:r>
              <a:rPr sz="600" spc="0" dirty="0">
                <a:solidFill>
                  <a:schemeClr val="dk1"/>
                </a:solidFill>
                <a:latin typeface="微软雅黑" panose="020B0503020204020204" charset="-122"/>
                <a:ea typeface="微软雅黑" panose="020B0503020204020204" charset="-122"/>
                <a:cs typeface="微软雅黑" panose="020B0503020204020204" charset="-122"/>
              </a:rPr>
              <a:t> </a:t>
            </a:r>
            <a:r>
              <a:rPr sz="1100" b="1" spc="0" baseline="-10000" dirty="0">
                <a:solidFill>
                  <a:schemeClr val="dk1"/>
                </a:solidFill>
                <a:latin typeface="微软雅黑" panose="020B0503020204020204" charset="-122"/>
                <a:ea typeface="微软雅黑" panose="020B0503020204020204" charset="-122"/>
                <a:cs typeface="微软雅黑" panose="020B0503020204020204" charset="-122"/>
              </a:rPr>
              <a:t>C</a:t>
            </a:r>
            <a:r>
              <a:rPr sz="6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6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43"/>
          <p:cNvSpPr/>
          <p:nvPr>
            <p:custDataLst>
              <p:tags r:id="rId8"/>
            </p:custDataLst>
          </p:nvPr>
        </p:nvSpPr>
        <p:spPr>
          <a:xfrm>
            <a:off x="6283468" y="6008286"/>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7" name="textbox 44"/>
          <p:cNvSpPr/>
          <p:nvPr>
            <p:custDataLst>
              <p:tags r:id="rId9"/>
            </p:custDataLst>
          </p:nvPr>
        </p:nvSpPr>
        <p:spPr>
          <a:xfrm>
            <a:off x="5982770" y="6008286"/>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8" name="textbox 45"/>
          <p:cNvSpPr/>
          <p:nvPr>
            <p:custDataLst>
              <p:tags r:id="rId10"/>
            </p:custDataLst>
          </p:nvPr>
        </p:nvSpPr>
        <p:spPr>
          <a:xfrm>
            <a:off x="5308680" y="6101949"/>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9" name="textbox 46"/>
          <p:cNvSpPr/>
          <p:nvPr>
            <p:custDataLst>
              <p:tags r:id="rId11"/>
            </p:custDataLst>
          </p:nvPr>
        </p:nvSpPr>
        <p:spPr>
          <a:xfrm>
            <a:off x="5238797" y="5968233"/>
            <a:ext cx="88900"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560"/>
              </a:lnSpc>
            </a:pPr>
            <a:r>
              <a:rPr sz="800" b="1" spc="0" dirty="0">
                <a:solidFill>
                  <a:schemeClr val="dk1"/>
                </a:solidFill>
                <a:latin typeface="微软雅黑" panose="020B0503020204020204" charset="-122"/>
                <a:ea typeface="微软雅黑" panose="020B0503020204020204" charset="-122"/>
                <a:cs typeface="Arial" panose="020B0604020202020204"/>
              </a:rPr>
              <a:t>d</a:t>
            </a:r>
            <a:endParaRPr lang="en-US" altLang="en-US" sz="800" b="1" spc="0" dirty="0">
              <a:solidFill>
                <a:schemeClr val="dk1"/>
              </a:solidFill>
              <a:latin typeface="微软雅黑" panose="020B0503020204020204" charset="-122"/>
              <a:ea typeface="微软雅黑" panose="020B0503020204020204" charset="-122"/>
              <a:cs typeface="Arial" panose="020B0604020202020204"/>
            </a:endParaRPr>
          </a:p>
        </p:txBody>
      </p:sp>
      <p:pic>
        <p:nvPicPr>
          <p:cNvPr id="10" name="picture 47"/>
          <p:cNvPicPr>
            <a:picLocks noChangeAspect="1"/>
          </p:cNvPicPr>
          <p:nvPr/>
        </p:nvPicPr>
        <p:blipFill>
          <a:blip r:embed="rId12"/>
          <a:stretch>
            <a:fillRect/>
          </a:stretch>
        </p:blipFill>
        <p:spPr>
          <a:xfrm>
            <a:off x="6350934" y="5797316"/>
            <a:ext cx="128168" cy="339591"/>
          </a:xfrm>
          <a:prstGeom prst="rect">
            <a:avLst/>
          </a:prstGeom>
        </p:spPr>
      </p:pic>
      <p:sp>
        <p:nvSpPr>
          <p:cNvPr id="11" name="textbox 48"/>
          <p:cNvSpPr/>
          <p:nvPr>
            <p:custDataLst>
              <p:tags r:id="rId13"/>
            </p:custDataLst>
          </p:nvPr>
        </p:nvSpPr>
        <p:spPr>
          <a:xfrm>
            <a:off x="5644353" y="5824352"/>
            <a:ext cx="82550" cy="18542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260"/>
              </a:lnSpc>
            </a:pPr>
            <a:r>
              <a:rPr sz="1000" spc="60" dirty="0">
                <a:solidFill>
                  <a:schemeClr val="dk1"/>
                </a:solidFill>
                <a:latin typeface="微软雅黑" panose="020B0503020204020204" charset="-122"/>
                <a:ea typeface="微软雅黑" panose="020B0503020204020204" charset="-122"/>
                <a:cs typeface="Symbol" panose="05050102010706020507"/>
              </a:rPr>
              <a:t>ø</a:t>
            </a:r>
            <a:endParaRPr lang="en-US" altLang="en-US" sz="1000" spc="60" dirty="0">
              <a:solidFill>
                <a:schemeClr val="dk1"/>
              </a:solidFill>
              <a:latin typeface="微软雅黑" panose="020B0503020204020204" charset="-122"/>
              <a:ea typeface="微软雅黑" panose="020B0503020204020204" charset="-122"/>
              <a:cs typeface="Symbol" panose="05050102010706020507"/>
            </a:endParaRPr>
          </a:p>
        </p:txBody>
      </p:sp>
      <p:sp>
        <p:nvSpPr>
          <p:cNvPr id="12" name="textbox 49"/>
          <p:cNvSpPr/>
          <p:nvPr>
            <p:custDataLst>
              <p:tags r:id="rId14"/>
            </p:custDataLst>
          </p:nvPr>
        </p:nvSpPr>
        <p:spPr>
          <a:xfrm>
            <a:off x="5696349" y="5641967"/>
            <a:ext cx="82550" cy="259079"/>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91000"/>
              </a:lnSpc>
            </a:pPr>
            <a:r>
              <a:rPr sz="800" spc="-10" dirty="0">
                <a:solidFill>
                  <a:schemeClr val="dk1"/>
                </a:solidFill>
                <a:latin typeface="微软雅黑" panose="020B0503020204020204" charset="-122"/>
                <a:ea typeface="微软雅黑" panose="020B0503020204020204" charset="-122"/>
                <a:cs typeface="微软雅黑" panose="020B0503020204020204" charset="-122"/>
              </a:rPr>
              <a:t>ö</a:t>
            </a:r>
            <a:r>
              <a:rPr sz="4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400"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3" name="picture 50"/>
          <p:cNvPicPr>
            <a:picLocks noChangeAspect="1"/>
          </p:cNvPicPr>
          <p:nvPr/>
        </p:nvPicPr>
        <p:blipFill>
          <a:blip r:embed="rId15"/>
          <a:stretch>
            <a:fillRect/>
          </a:stretch>
        </p:blipFill>
        <p:spPr>
          <a:xfrm>
            <a:off x="5564750" y="5613687"/>
            <a:ext cx="128168" cy="339603"/>
          </a:xfrm>
          <a:prstGeom prst="rect">
            <a:avLst/>
          </a:prstGeom>
        </p:spPr>
      </p:pic>
      <p:pic>
        <p:nvPicPr>
          <p:cNvPr id="14" name="picture 51"/>
          <p:cNvPicPr>
            <a:picLocks noChangeAspect="1"/>
          </p:cNvPicPr>
          <p:nvPr/>
        </p:nvPicPr>
        <p:blipFill>
          <a:blip r:embed="rId16"/>
          <a:stretch>
            <a:fillRect/>
          </a:stretch>
        </p:blipFill>
        <p:spPr>
          <a:xfrm>
            <a:off x="4634776" y="5769810"/>
            <a:ext cx="577779" cy="274218"/>
          </a:xfrm>
          <a:prstGeom prst="rect">
            <a:avLst/>
          </a:prstGeom>
        </p:spPr>
      </p:pic>
      <p:sp>
        <p:nvSpPr>
          <p:cNvPr id="15" name="textbox 52"/>
          <p:cNvSpPr/>
          <p:nvPr>
            <p:custDataLst>
              <p:tags r:id="rId17"/>
            </p:custDataLst>
          </p:nvPr>
        </p:nvSpPr>
        <p:spPr>
          <a:xfrm>
            <a:off x="2984522" y="5141323"/>
            <a:ext cx="4803140"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10" dirty="0">
                <a:solidFill>
                  <a:schemeClr val="dk1"/>
                </a:solidFill>
                <a:latin typeface="微软雅黑" panose="020B0503020204020204" charset="-122"/>
                <a:ea typeface="微软雅黑" panose="020B0503020204020204" charset="-122"/>
                <a:cs typeface="微软雅黑" panose="020B0503020204020204" charset="-122"/>
              </a:rPr>
              <a:t>ε</a:t>
            </a:r>
            <a:r>
              <a:rPr sz="900" b="1" spc="0" baseline="-10000" dirty="0">
                <a:solidFill>
                  <a:schemeClr val="dk1"/>
                </a:solidFill>
                <a:latin typeface="微软雅黑" panose="020B0503020204020204" charset="-122"/>
                <a:ea typeface="微软雅黑" panose="020B0503020204020204" charset="-122"/>
                <a:cs typeface="微软雅黑" panose="020B0503020204020204" charset="-122"/>
              </a:rPr>
              <a:t>r</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为介质相对介电</a:t>
            </a:r>
            <a:r>
              <a:rPr sz="1000" spc="0" dirty="0">
                <a:solidFill>
                  <a:schemeClr val="dk1"/>
                </a:solidFill>
                <a:latin typeface="微软雅黑" panose="020B0503020204020204" charset="-122"/>
                <a:ea typeface="微软雅黑" panose="020B0503020204020204" charset="-122"/>
                <a:cs typeface="微软雅黑" panose="020B0503020204020204" charset="-122"/>
              </a:rPr>
              <a:t>常数，</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900" b="1" spc="0" baseline="-10000" dirty="0">
                <a:solidFill>
                  <a:schemeClr val="dk1"/>
                </a:solidFill>
                <a:latin typeface="微软雅黑" panose="020B0503020204020204" charset="-122"/>
                <a:ea typeface="微软雅黑" panose="020B0503020204020204" charset="-122"/>
                <a:cs typeface="微软雅黑" panose="020B0503020204020204" charset="-122"/>
              </a:rPr>
              <a:t>0</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为两极板间距离，</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900" b="1" spc="0" baseline="-10000" dirty="0">
                <a:solidFill>
                  <a:schemeClr val="dk1"/>
                </a:solidFill>
                <a:latin typeface="微软雅黑" panose="020B0503020204020204" charset="-122"/>
                <a:ea typeface="微软雅黑" panose="020B0503020204020204" charset="-122"/>
                <a:cs typeface="微软雅黑" panose="020B0503020204020204" charset="-122"/>
              </a:rPr>
              <a:t>0</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为两极板间初始覆盖面积。</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6" name="picture 53"/>
          <p:cNvPicPr>
            <a:picLocks noChangeAspect="1"/>
          </p:cNvPicPr>
          <p:nvPr/>
        </p:nvPicPr>
        <p:blipFill>
          <a:blip r:embed="rId18"/>
          <a:stretch>
            <a:fillRect/>
          </a:stretch>
        </p:blipFill>
        <p:spPr>
          <a:xfrm>
            <a:off x="5110151" y="3194213"/>
            <a:ext cx="947673" cy="978484"/>
          </a:xfrm>
          <a:prstGeom prst="rect">
            <a:avLst/>
          </a:prstGeom>
        </p:spPr>
      </p:pic>
      <p:sp>
        <p:nvSpPr>
          <p:cNvPr id="17" name="textbox 55"/>
          <p:cNvSpPr/>
          <p:nvPr>
            <p:custDataLst>
              <p:tags r:id="rId19"/>
            </p:custDataLst>
          </p:nvPr>
        </p:nvSpPr>
        <p:spPr>
          <a:xfrm>
            <a:off x="4289891" y="6196211"/>
            <a:ext cx="2498089"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传感器的电容量</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1000" spc="0" dirty="0">
                <a:solidFill>
                  <a:schemeClr val="dk1"/>
                </a:solidFill>
                <a:latin typeface="微软雅黑" panose="020B0503020204020204" charset="-122"/>
                <a:ea typeface="微软雅黑" panose="020B0503020204020204" charset="-122"/>
                <a:cs typeface="微软雅黑" panose="020B0503020204020204" charset="-122"/>
              </a:rPr>
              <a:t> 与角位移 </a:t>
            </a:r>
            <a:r>
              <a:rPr sz="1000" b="1" spc="0" dirty="0">
                <a:solidFill>
                  <a:schemeClr val="dk1"/>
                </a:solidFill>
                <a:latin typeface="微软雅黑" panose="020B0503020204020204" charset="-122"/>
                <a:ea typeface="微软雅黑" panose="020B0503020204020204" charset="-122"/>
                <a:cs typeface="微软雅黑" panose="020B0503020204020204" charset="-122"/>
              </a:rPr>
              <a:t>θ</a:t>
            </a:r>
            <a:r>
              <a:rPr sz="1000" spc="0" dirty="0">
                <a:solidFill>
                  <a:schemeClr val="dk1"/>
                </a:solidFill>
                <a:latin typeface="微软雅黑" panose="020B0503020204020204" charset="-122"/>
                <a:ea typeface="微软雅黑" panose="020B0503020204020204" charset="-122"/>
                <a:cs typeface="微软雅黑" panose="020B0503020204020204" charset="-122"/>
              </a:rPr>
              <a:t> 呈线性关系。</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8" name="textbox 57"/>
          <p:cNvSpPr/>
          <p:nvPr>
            <p:custDataLst>
              <p:tags r:id="rId20"/>
            </p:custDataLst>
          </p:nvPr>
        </p:nvSpPr>
        <p:spPr>
          <a:xfrm>
            <a:off x="5238255" y="4768770"/>
            <a:ext cx="664844" cy="387984"/>
          </a:xfrm>
          <a:prstGeom prst="rect">
            <a:avLst/>
          </a:prstGeom>
        </p:spPr>
        <p:txBody>
          <a:bodyPr vert="horz" wrap="square" lIns="0" tIns="0" rIns="0" bIns="0"/>
          <a:lstStyle/>
          <a:p>
            <a:pPr algn="l" rtl="0" eaLnBrk="0">
              <a:lnSpc>
                <a:spcPct val="100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150"/>
              </a:lnSpc>
            </a:pPr>
            <a:r>
              <a:rPr sz="1300" b="1" spc="0" baseline="15000" dirty="0">
                <a:solidFill>
                  <a:schemeClr val="dk1"/>
                </a:solidFill>
                <a:latin typeface="微软雅黑" panose="020B0503020204020204" charset="-122"/>
                <a:ea typeface="微软雅黑" panose="020B0503020204020204" charset="-122"/>
                <a:cs typeface="微软雅黑" panose="020B0503020204020204" charset="-122"/>
              </a:rPr>
              <a:t>C</a:t>
            </a:r>
            <a:r>
              <a:rPr sz="400" b="1" spc="-10" dirty="0">
                <a:solidFill>
                  <a:schemeClr val="dk1"/>
                </a:solidFill>
                <a:latin typeface="微软雅黑" panose="020B0503020204020204" charset="-122"/>
                <a:ea typeface="微软雅黑" panose="020B0503020204020204" charset="-122"/>
                <a:cs typeface="微软雅黑" panose="020B0503020204020204" charset="-122"/>
              </a:rPr>
              <a:t>0</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1300" spc="0" baseline="23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9" name="picture 58"/>
          <p:cNvPicPr>
            <a:picLocks noChangeAspect="1"/>
          </p:cNvPicPr>
          <p:nvPr/>
        </p:nvPicPr>
        <p:blipFill>
          <a:blip r:embed="rId21"/>
          <a:stretch>
            <a:fillRect/>
          </a:stretch>
        </p:blipFill>
        <p:spPr>
          <a:xfrm>
            <a:off x="5551004" y="4781470"/>
            <a:ext cx="356146" cy="337947"/>
          </a:xfrm>
          <a:prstGeom prst="rect">
            <a:avLst/>
          </a:prstGeom>
        </p:spPr>
      </p:pic>
      <p:sp>
        <p:nvSpPr>
          <p:cNvPr id="20" name="textbox 60"/>
          <p:cNvSpPr/>
          <p:nvPr>
            <p:custDataLst>
              <p:tags r:id="rId22"/>
            </p:custDataLst>
          </p:nvPr>
        </p:nvSpPr>
        <p:spPr>
          <a:xfrm>
            <a:off x="3259988" y="5370545"/>
            <a:ext cx="871219"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当 </a:t>
            </a:r>
            <a:r>
              <a:rPr sz="1000" b="1" spc="-30" dirty="0">
                <a:solidFill>
                  <a:schemeClr val="dk1"/>
                </a:solidFill>
                <a:latin typeface="微软雅黑" panose="020B0503020204020204" charset="-122"/>
                <a:ea typeface="微软雅黑" panose="020B0503020204020204" charset="-122"/>
                <a:cs typeface="微软雅黑" panose="020B0503020204020204" charset="-122"/>
              </a:rPr>
              <a:t>θ</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b="1" spc="-30" dirty="0">
                <a:solidFill>
                  <a:schemeClr val="dk1"/>
                </a:solidFill>
                <a:latin typeface="微软雅黑" panose="020B0503020204020204" charset="-122"/>
                <a:ea typeface="微软雅黑" panose="020B0503020204020204" charset="-122"/>
                <a:cs typeface="微软雅黑" panose="020B0503020204020204" charset="-122"/>
              </a:rPr>
              <a:t>≠0</a:t>
            </a:r>
            <a:r>
              <a:rPr sz="1000" spc="-30" dirty="0">
                <a:solidFill>
                  <a:schemeClr val="dk1"/>
                </a:solidFill>
                <a:latin typeface="微软雅黑" panose="020B0503020204020204" charset="-122"/>
                <a:ea typeface="微软雅黑" panose="020B0503020204020204" charset="-122"/>
                <a:cs typeface="微软雅黑" panose="020B0503020204020204" charset="-122"/>
              </a:rPr>
              <a:t> 时</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有</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1" name="textbox 61"/>
          <p:cNvSpPr/>
          <p:nvPr>
            <p:custDataLst>
              <p:tags r:id="rId23"/>
            </p:custDataLst>
          </p:nvPr>
        </p:nvSpPr>
        <p:spPr>
          <a:xfrm>
            <a:off x="2982562" y="6242455"/>
            <a:ext cx="1263014" cy="163829"/>
          </a:xfrm>
          <a:prstGeom prst="rect">
            <a:avLst/>
          </a:prstGeom>
        </p:spPr>
        <p:txBody>
          <a:bodyPr vert="horz" wrap="square" lIns="0" tIns="0" rIns="0" bIns="0"/>
          <a:lstStyle/>
          <a:p>
            <a:pPr algn="l" rtl="0" eaLnBrk="0">
              <a:lnSpc>
                <a:spcPct val="79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从式</a:t>
            </a:r>
            <a:r>
              <a:rPr sz="1000" b="1" spc="-30" dirty="0">
                <a:solidFill>
                  <a:schemeClr val="dk1"/>
                </a:solidFill>
                <a:latin typeface="微软雅黑" panose="020B0503020204020204" charset="-122"/>
                <a:ea typeface="微软雅黑" panose="020B0503020204020204" charset="-122"/>
                <a:cs typeface="微软雅黑" panose="020B0503020204020204" charset="-122"/>
              </a:rPr>
              <a:t>(4</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5)</a:t>
            </a:r>
            <a:r>
              <a:rPr sz="1000" spc="-30" dirty="0">
                <a:solidFill>
                  <a:schemeClr val="dk1"/>
                </a:solidFill>
                <a:latin typeface="微软雅黑" panose="020B0503020204020204" charset="-122"/>
                <a:ea typeface="微软雅黑" panose="020B0503020204020204" charset="-122"/>
                <a:cs typeface="微软雅黑" panose="020B0503020204020204" charset="-122"/>
              </a:rPr>
              <a:t> 可以</a:t>
            </a:r>
            <a:r>
              <a:rPr sz="1000" spc="0" dirty="0">
                <a:solidFill>
                  <a:schemeClr val="dk1"/>
                </a:solidFill>
                <a:latin typeface="微软雅黑" panose="020B0503020204020204" charset="-122"/>
                <a:ea typeface="微软雅黑" panose="020B0503020204020204" charset="-122"/>
                <a:cs typeface="微软雅黑" panose="020B0503020204020204" charset="-122"/>
              </a:rPr>
              <a:t>看出，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2" name="textbox 64"/>
          <p:cNvSpPr/>
          <p:nvPr>
            <p:custDataLst>
              <p:tags r:id="rId24"/>
            </p:custDataLst>
          </p:nvPr>
        </p:nvSpPr>
        <p:spPr>
          <a:xfrm>
            <a:off x="7805807" y="4872103"/>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60" dirty="0">
                <a:solidFill>
                  <a:schemeClr val="dk1"/>
                </a:solidFill>
                <a:latin typeface="微软雅黑" panose="020B0503020204020204" charset="-122"/>
                <a:ea typeface="微软雅黑" panose="020B0503020204020204" charset="-122"/>
                <a:cs typeface="微软雅黑" panose="020B0503020204020204" charset="-122"/>
              </a:rPr>
              <a:t>(4</a:t>
            </a:r>
            <a:r>
              <a:rPr sz="1000" spc="-60" dirty="0">
                <a:solidFill>
                  <a:schemeClr val="dk1"/>
                </a:solidFill>
                <a:latin typeface="微软雅黑" panose="020B0503020204020204" charset="-122"/>
                <a:ea typeface="微软雅黑" panose="020B0503020204020204" charset="-122"/>
                <a:cs typeface="微软雅黑" panose="020B0503020204020204" charset="-122"/>
              </a:rPr>
              <a:t>－</a:t>
            </a:r>
            <a:r>
              <a:rPr sz="1000" b="1" spc="-60" dirty="0">
                <a:solidFill>
                  <a:schemeClr val="dk1"/>
                </a:solidFill>
                <a:latin typeface="微软雅黑" panose="020B0503020204020204" charset="-122"/>
                <a:ea typeface="微软雅黑" panose="020B0503020204020204" charset="-122"/>
                <a:cs typeface="微软雅黑" panose="020B0503020204020204" charset="-122"/>
              </a:rPr>
              <a:t>4</a:t>
            </a:r>
            <a:r>
              <a:rPr sz="1000" spc="-60" dirty="0">
                <a:solidFill>
                  <a:schemeClr val="dk1"/>
                </a:solidFill>
                <a:latin typeface="微软雅黑" panose="020B0503020204020204" charset="-122"/>
                <a:ea typeface="微软雅黑" panose="020B0503020204020204" charset="-122"/>
                <a:cs typeface="微软雅黑" panose="020B0503020204020204" charset="-122"/>
              </a:rPr>
              <a:t> </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4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3" name="textbox 65"/>
          <p:cNvSpPr/>
          <p:nvPr>
            <p:custDataLst>
              <p:tags r:id="rId25"/>
            </p:custDataLst>
          </p:nvPr>
        </p:nvSpPr>
        <p:spPr>
          <a:xfrm>
            <a:off x="7805807" y="5931918"/>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10" dirty="0">
                <a:solidFill>
                  <a:schemeClr val="dk1"/>
                </a:solidFill>
                <a:latin typeface="微软雅黑" panose="020B0503020204020204" charset="-122"/>
                <a:ea typeface="微软雅黑" panose="020B0503020204020204" charset="-122"/>
                <a:cs typeface="微软雅黑" panose="020B0503020204020204" charset="-122"/>
              </a:rPr>
              <a:t>(4</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5</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1" name="图片 80"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80" name="图片 79"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2" name="picture 40"/>
          <p:cNvPicPr>
            <a:picLocks noChangeAspect="1"/>
          </p:cNvPicPr>
          <p:nvPr/>
        </p:nvPicPr>
        <p:blipFill>
          <a:blip r:embed="rId5"/>
          <a:stretch>
            <a:fillRect/>
          </a:stretch>
        </p:blipFill>
        <p:spPr>
          <a:xfrm>
            <a:off x="5459502" y="920002"/>
            <a:ext cx="356146" cy="337946"/>
          </a:xfrm>
          <a:prstGeom prst="rect">
            <a:avLst/>
          </a:prstGeom>
        </p:spPr>
      </p:pic>
      <p:sp>
        <p:nvSpPr>
          <p:cNvPr id="3" name="textbox 54"/>
          <p:cNvSpPr/>
          <p:nvPr/>
        </p:nvSpPr>
        <p:spPr>
          <a:xfrm>
            <a:off x="3160257" y="394694"/>
            <a:ext cx="4936490" cy="179704"/>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210"/>
              </a:lnSpc>
            </a:pPr>
            <a:r>
              <a:rPr sz="1000" spc="10" dirty="0">
                <a:solidFill>
                  <a:srgbClr val="000000"/>
                </a:solidFill>
                <a:latin typeface="微软雅黑" panose="020B0503020204020204" charset="-122"/>
                <a:ea typeface="微软雅黑" panose="020B0503020204020204" charset="-122"/>
                <a:cs typeface="微软雅黑" panose="020B0503020204020204" charset="-122"/>
              </a:rPr>
              <a:t>变极距型电容式传感器的原理如图 </a:t>
            </a:r>
            <a:r>
              <a:rPr sz="1000" b="1" spc="10" dirty="0">
                <a:solidFill>
                  <a:srgbClr val="000000"/>
                </a:solidFill>
                <a:latin typeface="微软雅黑" panose="020B0503020204020204" charset="-122"/>
                <a:ea typeface="微软雅黑" panose="020B0503020204020204" charset="-122"/>
                <a:cs typeface="微软雅黑" panose="020B0503020204020204" charset="-122"/>
              </a:rPr>
              <a:t>4</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4</a:t>
            </a:r>
            <a:r>
              <a:rPr sz="1000" spc="10" dirty="0">
                <a:solidFill>
                  <a:srgbClr val="000000"/>
                </a:solidFill>
                <a:latin typeface="微软雅黑" panose="020B0503020204020204" charset="-122"/>
                <a:ea typeface="微软雅黑" panose="020B0503020204020204" charset="-122"/>
                <a:cs typeface="微软雅黑" panose="020B0503020204020204" charset="-122"/>
              </a:rPr>
              <a:t> 所示。 当传感器的 </a:t>
            </a:r>
            <a:r>
              <a:rPr sz="1000" b="1" spc="10" dirty="0">
                <a:solidFill>
                  <a:srgbClr val="000000"/>
                </a:solidFill>
                <a:latin typeface="微软雅黑" panose="020B0503020204020204" charset="-122"/>
                <a:ea typeface="微软雅黑" panose="020B0503020204020204" charset="-122"/>
                <a:cs typeface="微软雅黑" panose="020B0503020204020204" charset="-122"/>
              </a:rPr>
              <a:t>ε</a:t>
            </a:r>
            <a:r>
              <a:rPr sz="900" b="1" spc="0" baseline="-22000" dirty="0">
                <a:solidFill>
                  <a:srgbClr val="000000"/>
                </a:solidFill>
                <a:latin typeface="微软雅黑" panose="020B0503020204020204" charset="-122"/>
                <a:ea typeface="微软雅黑" panose="020B0503020204020204" charset="-122"/>
                <a:cs typeface="微软雅黑" panose="020B0503020204020204" charset="-122"/>
              </a:rPr>
              <a:t>r</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和 </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spc="10" dirty="0">
                <a:solidFill>
                  <a:srgbClr val="000000"/>
                </a:solidFill>
                <a:latin typeface="微软雅黑" panose="020B0503020204020204" charset="-122"/>
                <a:ea typeface="微软雅黑" panose="020B0503020204020204" charset="-122"/>
                <a:cs typeface="微软雅黑" panose="020B0503020204020204" charset="-122"/>
              </a:rPr>
              <a:t> 为常数，</a:t>
            </a:r>
            <a:r>
              <a:rPr sz="1000" spc="0" dirty="0">
                <a:solidFill>
                  <a:srgbClr val="000000"/>
                </a:solidFill>
                <a:latin typeface="微软雅黑" panose="020B0503020204020204" charset="-122"/>
                <a:ea typeface="微软雅黑" panose="020B0503020204020204" charset="-122"/>
                <a:cs typeface="微软雅黑" panose="020B0503020204020204" charset="-122"/>
              </a:rPr>
              <a:t>初始极距</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56"/>
          <p:cNvSpPr/>
          <p:nvPr>
            <p:custDataLst>
              <p:tags r:id="rId6"/>
            </p:custDataLst>
          </p:nvPr>
        </p:nvSpPr>
        <p:spPr>
          <a:xfrm>
            <a:off x="2892760" y="0"/>
            <a:ext cx="2272029" cy="194945"/>
          </a:xfrm>
          <a:prstGeom prst="rect">
            <a:avLst/>
          </a:prstGeom>
        </p:spPr>
        <p:txBody>
          <a:bodyPr vert="horz" wrap="square" lIns="0" tIns="0" rIns="0" bIns="0"/>
          <a:lstStyle/>
          <a:p>
            <a:pPr algn="l" rtl="0" eaLnBrk="0">
              <a:lnSpc>
                <a:spcPct val="80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3000"/>
              </a:lnSpc>
            </a:pPr>
            <a:r>
              <a:rPr sz="1200" b="1" spc="40" dirty="0">
                <a:solidFill>
                  <a:schemeClr val="dk1"/>
                </a:solidFill>
                <a:latin typeface="微软雅黑" panose="020B0503020204020204" charset="-122"/>
                <a:ea typeface="微软雅黑" panose="020B0503020204020204" charset="-122"/>
                <a:cs typeface="微软雅黑" panose="020B0503020204020204" charset="-122"/>
              </a:rPr>
              <a:t>4.</a:t>
            </a:r>
            <a:r>
              <a:rPr sz="1200" spc="40" dirty="0">
                <a:solidFill>
                  <a:schemeClr val="dk1"/>
                </a:solidFill>
                <a:latin typeface="微软雅黑" panose="020B0503020204020204" charset="-122"/>
                <a:ea typeface="微软雅黑" panose="020B0503020204020204" charset="-122"/>
                <a:cs typeface="微软雅黑" panose="020B0503020204020204" charset="-122"/>
              </a:rPr>
              <a:t> </a:t>
            </a:r>
            <a:r>
              <a:rPr sz="1200" b="1" spc="40" dirty="0">
                <a:solidFill>
                  <a:schemeClr val="dk1"/>
                </a:solidFill>
                <a:latin typeface="微软雅黑" panose="020B0503020204020204" charset="-122"/>
                <a:ea typeface="微软雅黑" panose="020B0503020204020204" charset="-122"/>
                <a:cs typeface="微软雅黑" panose="020B0503020204020204" charset="-122"/>
              </a:rPr>
              <a:t>1</a:t>
            </a:r>
            <a:r>
              <a:rPr sz="1200" spc="40" dirty="0">
                <a:solidFill>
                  <a:schemeClr val="dk1"/>
                </a:solidFill>
                <a:latin typeface="微软雅黑" panose="020B0503020204020204" charset="-122"/>
                <a:ea typeface="微软雅黑" panose="020B0503020204020204" charset="-122"/>
                <a:cs typeface="微软雅黑" panose="020B0503020204020204" charset="-122"/>
              </a:rPr>
              <a:t> </a:t>
            </a:r>
            <a:r>
              <a:rPr sz="1200" b="1" spc="40" dirty="0">
                <a:solidFill>
                  <a:schemeClr val="dk1"/>
                </a:solidFill>
                <a:latin typeface="微软雅黑" panose="020B0503020204020204" charset="-122"/>
                <a:ea typeface="微软雅黑" panose="020B0503020204020204" charset="-122"/>
                <a:cs typeface="微软雅黑" panose="020B0503020204020204" charset="-122"/>
              </a:rPr>
              <a:t>.</a:t>
            </a:r>
            <a:r>
              <a:rPr sz="1200" spc="40" dirty="0">
                <a:solidFill>
                  <a:schemeClr val="dk1"/>
                </a:solidFill>
                <a:latin typeface="微软雅黑" panose="020B0503020204020204" charset="-122"/>
                <a:ea typeface="微软雅黑" panose="020B0503020204020204" charset="-122"/>
                <a:cs typeface="微软雅黑" panose="020B0503020204020204" charset="-122"/>
              </a:rPr>
              <a:t> </a:t>
            </a:r>
            <a:r>
              <a:rPr sz="1200" b="1" spc="40" dirty="0">
                <a:solidFill>
                  <a:schemeClr val="dk1"/>
                </a:solidFill>
                <a:latin typeface="微软雅黑" panose="020B0503020204020204" charset="-122"/>
                <a:ea typeface="微软雅黑" panose="020B0503020204020204" charset="-122"/>
                <a:cs typeface="微软雅黑" panose="020B0503020204020204" charset="-122"/>
              </a:rPr>
              <a:t>2</a:t>
            </a:r>
            <a:r>
              <a:rPr sz="1200" spc="40" dirty="0">
                <a:solidFill>
                  <a:schemeClr val="dk1"/>
                </a:solidFill>
                <a:latin typeface="微软雅黑" panose="020B0503020204020204" charset="-122"/>
                <a:ea typeface="微软雅黑" panose="020B0503020204020204" charset="-122"/>
                <a:cs typeface="微软雅黑" panose="020B0503020204020204" charset="-122"/>
              </a:rPr>
              <a:t>    变极距型电</a:t>
            </a:r>
            <a:r>
              <a:rPr sz="1200" spc="0" dirty="0">
                <a:solidFill>
                  <a:schemeClr val="dk1"/>
                </a:solidFill>
                <a:latin typeface="微软雅黑" panose="020B0503020204020204" charset="-122"/>
                <a:ea typeface="微软雅黑" panose="020B0503020204020204" charset="-122"/>
                <a:cs typeface="微软雅黑" panose="020B0503020204020204" charset="-122"/>
              </a:rPr>
              <a:t>容式传感器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62"/>
          <p:cNvSpPr/>
          <p:nvPr>
            <p:custDataLst>
              <p:tags r:id="rId7"/>
            </p:custDataLst>
          </p:nvPr>
        </p:nvSpPr>
        <p:spPr>
          <a:xfrm>
            <a:off x="2896155" y="608227"/>
            <a:ext cx="537209"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900" spc="-10" dirty="0">
                <a:solidFill>
                  <a:schemeClr val="dk1"/>
                </a:solidFill>
                <a:latin typeface="微软雅黑" panose="020B0503020204020204" charset="-122"/>
                <a:ea typeface="微软雅黑" panose="020B0503020204020204" charset="-122"/>
                <a:cs typeface="微软雅黑" panose="020B0503020204020204" charset="-122"/>
              </a:rPr>
              <a:t>为 </a:t>
            </a:r>
            <a:r>
              <a:rPr sz="900" b="1" spc="-10" dirty="0">
                <a:solidFill>
                  <a:schemeClr val="dk1"/>
                </a:solidFill>
                <a:latin typeface="微软雅黑" panose="020B0503020204020204" charset="-122"/>
                <a:ea typeface="微软雅黑" panose="020B0503020204020204" charset="-122"/>
                <a:cs typeface="微软雅黑" panose="020B0503020204020204" charset="-122"/>
              </a:rPr>
              <a:t>d</a:t>
            </a:r>
            <a:r>
              <a:rPr sz="800" b="1" spc="-10" baseline="-7000" dirty="0">
                <a:solidFill>
                  <a:schemeClr val="dk1"/>
                </a:solidFill>
                <a:latin typeface="微软雅黑" panose="020B0503020204020204" charset="-122"/>
                <a:ea typeface="微软雅黑" panose="020B0503020204020204" charset="-122"/>
                <a:cs typeface="微软雅黑" panose="020B0503020204020204" charset="-122"/>
              </a:rPr>
              <a:t>0</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900" spc="-10" dirty="0">
                <a:solidFill>
                  <a:schemeClr val="dk1"/>
                </a:solidFill>
                <a:latin typeface="微软雅黑" panose="020B0503020204020204" charset="-122"/>
                <a:ea typeface="微软雅黑" panose="020B0503020204020204" charset="-122"/>
                <a:cs typeface="微软雅黑" panose="020B0503020204020204" charset="-122"/>
              </a:rPr>
              <a:t>时，</a:t>
            </a:r>
            <a:endParaRPr lang="en-US" altLang="en-US" sz="900"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63"/>
          <p:cNvPicPr>
            <a:picLocks noChangeAspect="1"/>
          </p:cNvPicPr>
          <p:nvPr/>
        </p:nvPicPr>
        <p:blipFill>
          <a:blip r:embed="rId8"/>
          <a:stretch>
            <a:fillRect/>
          </a:stretch>
        </p:blipFill>
        <p:spPr>
          <a:xfrm>
            <a:off x="2901483" y="202769"/>
            <a:ext cx="2700070" cy="27114"/>
          </a:xfrm>
          <a:prstGeom prst="rect">
            <a:avLst/>
          </a:prstGeom>
        </p:spPr>
      </p:pic>
      <p:sp>
        <p:nvSpPr>
          <p:cNvPr id="7" name="textbox 66"/>
          <p:cNvSpPr/>
          <p:nvPr>
            <p:custDataLst>
              <p:tags r:id="rId9"/>
            </p:custDataLst>
          </p:nvPr>
        </p:nvSpPr>
        <p:spPr>
          <a:xfrm>
            <a:off x="7714305" y="1010633"/>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60" dirty="0">
                <a:solidFill>
                  <a:schemeClr val="dk1"/>
                </a:solidFill>
                <a:latin typeface="微软雅黑" panose="020B0503020204020204" charset="-122"/>
                <a:ea typeface="微软雅黑" panose="020B0503020204020204" charset="-122"/>
                <a:cs typeface="微软雅黑" panose="020B0503020204020204" charset="-122"/>
              </a:rPr>
              <a:t>(4</a:t>
            </a:r>
            <a:r>
              <a:rPr sz="1000" spc="-60" dirty="0">
                <a:solidFill>
                  <a:schemeClr val="dk1"/>
                </a:solidFill>
                <a:latin typeface="微软雅黑" panose="020B0503020204020204" charset="-122"/>
                <a:ea typeface="微软雅黑" panose="020B0503020204020204" charset="-122"/>
                <a:cs typeface="微软雅黑" panose="020B0503020204020204" charset="-122"/>
              </a:rPr>
              <a:t>－</a:t>
            </a:r>
            <a:r>
              <a:rPr sz="1000" b="1" spc="-60" dirty="0">
                <a:solidFill>
                  <a:schemeClr val="dk1"/>
                </a:solidFill>
                <a:latin typeface="微软雅黑" panose="020B0503020204020204" charset="-122"/>
                <a:ea typeface="微软雅黑" panose="020B0503020204020204" charset="-122"/>
                <a:cs typeface="微软雅黑" panose="020B0503020204020204" charset="-122"/>
              </a:rPr>
              <a:t>6</a:t>
            </a:r>
            <a:r>
              <a:rPr sz="1000" spc="-60" dirty="0">
                <a:solidFill>
                  <a:schemeClr val="dk1"/>
                </a:solidFill>
                <a:latin typeface="微软雅黑" panose="020B0503020204020204" charset="-122"/>
                <a:ea typeface="微软雅黑" panose="020B0503020204020204" charset="-122"/>
                <a:cs typeface="微软雅黑" panose="020B0503020204020204" charset="-122"/>
              </a:rPr>
              <a:t> </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4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39"/>
          <p:cNvSpPr/>
          <p:nvPr>
            <p:custDataLst>
              <p:tags r:id="rId10"/>
            </p:custDataLst>
          </p:nvPr>
        </p:nvSpPr>
        <p:spPr>
          <a:xfrm>
            <a:off x="3483928" y="615329"/>
            <a:ext cx="2331720" cy="64261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15"/>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可知其初始电容量 </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30" baseline="-21000" dirty="0">
                <a:solidFill>
                  <a:schemeClr val="dk1"/>
                </a:solidFill>
                <a:latin typeface="微软雅黑" panose="020B0503020204020204" charset="-122"/>
                <a:ea typeface="微软雅黑" panose="020B0503020204020204" charset="-122"/>
                <a:cs typeface="微软雅黑" panose="020B0503020204020204" charset="-122"/>
              </a:rPr>
              <a:t>0</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7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6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679575" algn="l" rtl="0" eaLnBrk="0">
              <a:lnSpc>
                <a:spcPts val="1150"/>
              </a:lnSpc>
              <a:spcBef>
                <a:spcPts val="0"/>
              </a:spcBef>
            </a:pPr>
            <a:r>
              <a:rPr sz="1300" b="1" spc="0" baseline="15000" dirty="0">
                <a:solidFill>
                  <a:schemeClr val="dk1"/>
                </a:solidFill>
                <a:latin typeface="微软雅黑" panose="020B0503020204020204" charset="-122"/>
                <a:ea typeface="微软雅黑" panose="020B0503020204020204" charset="-122"/>
                <a:cs typeface="微软雅黑" panose="020B0503020204020204" charset="-122"/>
              </a:rPr>
              <a:t>C</a:t>
            </a:r>
            <a:r>
              <a:rPr sz="400" b="1" spc="-10" dirty="0">
                <a:solidFill>
                  <a:schemeClr val="dk1"/>
                </a:solidFill>
                <a:latin typeface="微软雅黑" panose="020B0503020204020204" charset="-122"/>
                <a:ea typeface="微软雅黑" panose="020B0503020204020204" charset="-122"/>
                <a:cs typeface="微软雅黑" panose="020B0503020204020204" charset="-122"/>
              </a:rPr>
              <a:t>0</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1300" spc="0" baseline="23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69"/>
          <p:cNvSpPr/>
          <p:nvPr>
            <p:custDataLst>
              <p:tags r:id="rId11"/>
            </p:custDataLst>
          </p:nvPr>
        </p:nvSpPr>
        <p:spPr>
          <a:xfrm>
            <a:off x="3283234" y="4112805"/>
            <a:ext cx="5205729" cy="1928495"/>
          </a:xfrm>
          <a:prstGeom prst="rect">
            <a:avLst/>
          </a:prstGeom>
        </p:spPr>
        <p:txBody>
          <a:bodyPr vert="horz" wrap="square" lIns="0" tIns="0" rIns="0" bIns="0"/>
          <a:lstStyle/>
          <a:p>
            <a:pPr algn="l" rtl="0" eaLnBrk="0">
              <a:lnSpc>
                <a:spcPct val="105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281305" algn="l" rtl="0" eaLnBrk="0">
              <a:lnSpc>
                <a:spcPts val="1560"/>
              </a:lnSpc>
              <a:spcBef>
                <a:spcPts val="5"/>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在式</a:t>
            </a:r>
            <a:r>
              <a:rPr sz="1000" b="1" spc="-20" dirty="0">
                <a:solidFill>
                  <a:schemeClr val="dk1"/>
                </a:solidFill>
                <a:latin typeface="微软雅黑" panose="020B0503020204020204" charset="-122"/>
                <a:ea typeface="微软雅黑" panose="020B0503020204020204" charset="-122"/>
                <a:cs typeface="微软雅黑" panose="020B0503020204020204" charset="-122"/>
              </a:rPr>
              <a:t>(4</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7)</a:t>
            </a:r>
            <a:r>
              <a:rPr sz="1000" spc="-20" dirty="0">
                <a:solidFill>
                  <a:schemeClr val="dk1"/>
                </a:solidFill>
                <a:latin typeface="微软雅黑" panose="020B0503020204020204" charset="-122"/>
                <a:ea typeface="微软雅黑" panose="020B0503020204020204" charset="-122"/>
                <a:cs typeface="微软雅黑" panose="020B0503020204020204" charset="-122"/>
              </a:rPr>
              <a:t> 中，当      ≪ </a:t>
            </a:r>
            <a:r>
              <a:rPr sz="1000" b="1" spc="-20" dirty="0">
                <a:solidFill>
                  <a:schemeClr val="dk1"/>
                </a:solidFill>
                <a:latin typeface="微软雅黑" panose="020B0503020204020204" charset="-122"/>
                <a:ea typeface="微软雅黑" panose="020B0503020204020204" charset="-122"/>
                <a:cs typeface="微软雅黑" panose="020B0503020204020204" charset="-122"/>
              </a:rPr>
              <a:t>1</a:t>
            </a:r>
            <a:r>
              <a:rPr sz="1000" spc="-20" dirty="0">
                <a:solidFill>
                  <a:schemeClr val="dk1"/>
                </a:solidFill>
                <a:latin typeface="微软雅黑" panose="020B0503020204020204" charset="-122"/>
                <a:ea typeface="微软雅黑" panose="020B0503020204020204" charset="-122"/>
                <a:cs typeface="微软雅黑" panose="020B0503020204020204" charset="-122"/>
              </a:rPr>
              <a:t> 时，</a:t>
            </a:r>
            <a:r>
              <a:rPr sz="1000" b="1" spc="-20" dirty="0">
                <a:solidFill>
                  <a:schemeClr val="dk1"/>
                </a:solidFill>
                <a:latin typeface="微软雅黑" panose="020B0503020204020204" charset="-122"/>
                <a:ea typeface="微软雅黑" panose="020B0503020204020204" charset="-122"/>
                <a:cs typeface="微软雅黑" panose="020B0503020204020204" charset="-122"/>
              </a:rPr>
              <a:t>1</a:t>
            </a:r>
            <a:r>
              <a:rPr sz="1000" spc="-20" dirty="0">
                <a:solidFill>
                  <a:schemeClr val="dk1"/>
                </a:solidFill>
                <a:latin typeface="微软雅黑" panose="020B0503020204020204" charset="-122"/>
                <a:ea typeface="微软雅黑" panose="020B0503020204020204" charset="-122"/>
                <a:cs typeface="微软雅黑" panose="020B0503020204020204" charset="-122"/>
              </a:rPr>
              <a:t>  －       </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1</a:t>
            </a:r>
            <a:r>
              <a:rPr sz="1000" spc="-20" dirty="0">
                <a:solidFill>
                  <a:schemeClr val="dk1"/>
                </a:solidFill>
                <a:latin typeface="微软雅黑" panose="020B0503020204020204" charset="-122"/>
                <a:ea typeface="微软雅黑" panose="020B0503020204020204" charset="-122"/>
                <a:cs typeface="微软雅黑" panose="020B0503020204020204" charset="-122"/>
              </a:rPr>
              <a:t>，则式</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4</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7)</a:t>
            </a:r>
            <a:r>
              <a:rPr sz="1000" spc="0" dirty="0">
                <a:solidFill>
                  <a:schemeClr val="dk1"/>
                </a:solidFill>
                <a:latin typeface="微软雅黑" panose="020B0503020204020204" charset="-122"/>
                <a:ea typeface="微软雅黑" panose="020B0503020204020204" charset="-122"/>
                <a:cs typeface="微软雅黑" panose="020B0503020204020204" charset="-122"/>
              </a:rPr>
              <a:t> 可化简为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865120" algn="l" rtl="0" eaLnBrk="0">
              <a:lnSpc>
                <a:spcPct val="142000"/>
              </a:lnSpc>
              <a:spcBef>
                <a:spcPts val="990"/>
              </a:spcBef>
            </a:pPr>
            <a:r>
              <a:rPr sz="800" b="1" u="sng" spc="12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Δ</a:t>
            </a:r>
            <a:r>
              <a:rPr sz="800" b="1"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d</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645"/>
              </a:lnSpc>
            </a:pPr>
            <a:r>
              <a:rPr sz="1400" b="1" spc="0" baseline="34000" dirty="0">
                <a:solidFill>
                  <a:schemeClr val="dk1"/>
                </a:solidFill>
                <a:latin typeface="微软雅黑" panose="020B0503020204020204" charset="-122"/>
                <a:ea typeface="微软雅黑" panose="020B0503020204020204" charset="-122"/>
                <a:cs typeface="微软雅黑" panose="020B0503020204020204" charset="-122"/>
              </a:rPr>
              <a:t>C</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1400" spc="-10" baseline="38000" dirty="0">
                <a:solidFill>
                  <a:schemeClr val="dk1"/>
                </a:solidFill>
                <a:latin typeface="微软雅黑" panose="020B0503020204020204" charset="-122"/>
                <a:ea typeface="微软雅黑" panose="020B0503020204020204" charset="-122"/>
                <a:cs typeface="微软雅黑" panose="020B0503020204020204" charset="-122"/>
              </a:rPr>
              <a:t>＝</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34000" dirty="0">
                <a:solidFill>
                  <a:schemeClr val="dk1"/>
                </a:solidFill>
                <a:latin typeface="微软雅黑" panose="020B0503020204020204" charset="-122"/>
                <a:ea typeface="微软雅黑" panose="020B0503020204020204" charset="-122"/>
                <a:cs typeface="微软雅黑" panose="020B0503020204020204" charset="-122"/>
              </a:rPr>
              <a:t>C</a:t>
            </a:r>
            <a:r>
              <a:rPr sz="500" b="1" spc="-10" dirty="0">
                <a:solidFill>
                  <a:schemeClr val="dk1"/>
                </a:solidFill>
                <a:latin typeface="微软雅黑" panose="020B0503020204020204" charset="-122"/>
                <a:ea typeface="微软雅黑" panose="020B0503020204020204" charset="-122"/>
                <a:cs typeface="微软雅黑" panose="020B0503020204020204" charset="-122"/>
              </a:rPr>
              <a:t>0</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400" spc="-10" baseline="38000" dirty="0">
                <a:solidFill>
                  <a:schemeClr val="dk1"/>
                </a:solidFill>
                <a:latin typeface="微软雅黑" panose="020B0503020204020204" charset="-122"/>
                <a:ea typeface="微软雅黑" panose="020B0503020204020204" charset="-122"/>
                <a:cs typeface="微软雅黑" panose="020B0503020204020204" charset="-122"/>
              </a:rPr>
              <a:t>＋</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34000" dirty="0">
                <a:solidFill>
                  <a:schemeClr val="dk1"/>
                </a:solidFill>
                <a:latin typeface="微软雅黑" panose="020B0503020204020204" charset="-122"/>
                <a:ea typeface="微软雅黑" panose="020B0503020204020204" charset="-122"/>
                <a:cs typeface="微软雅黑" panose="020B0503020204020204" charset="-122"/>
              </a:rPr>
              <a:t>C</a:t>
            </a:r>
            <a:r>
              <a:rPr sz="500" b="1" spc="-10" dirty="0">
                <a:solidFill>
                  <a:schemeClr val="dk1"/>
                </a:solidFill>
                <a:latin typeface="微软雅黑" panose="020B0503020204020204" charset="-122"/>
                <a:ea typeface="微软雅黑" panose="020B0503020204020204" charset="-122"/>
                <a:cs typeface="微软雅黑" panose="020B0503020204020204" charset="-122"/>
              </a:rPr>
              <a:t>0</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11000" dirty="0">
                <a:solidFill>
                  <a:schemeClr val="dk1"/>
                </a:solidFill>
                <a:latin typeface="微软雅黑" panose="020B0503020204020204" charset="-122"/>
                <a:ea typeface="微软雅黑" panose="020B0503020204020204" charset="-122"/>
                <a:cs typeface="微软雅黑" panose="020B0503020204020204" charset="-122"/>
              </a:rPr>
              <a:t>d</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34000" dirty="0">
                <a:solidFill>
                  <a:schemeClr val="dk1"/>
                </a:solidFill>
                <a:latin typeface="微软雅黑" panose="020B0503020204020204" charset="-122"/>
                <a:ea typeface="微软雅黑" panose="020B0503020204020204" charset="-122"/>
                <a:cs typeface="微软雅黑" panose="020B0503020204020204" charset="-122"/>
              </a:rPr>
              <a:t>(4</a:t>
            </a:r>
            <a:r>
              <a:rPr sz="1400" spc="0" baseline="34000" dirty="0">
                <a:solidFill>
                  <a:schemeClr val="dk1"/>
                </a:solidFill>
                <a:latin typeface="微软雅黑" panose="020B0503020204020204" charset="-122"/>
                <a:ea typeface="微软雅黑" panose="020B0503020204020204" charset="-122"/>
                <a:cs typeface="微软雅黑" panose="020B0503020204020204" charset="-122"/>
              </a:rPr>
              <a:t>－</a:t>
            </a:r>
            <a:r>
              <a:rPr sz="1400" b="1" spc="0" baseline="34000" dirty="0">
                <a:solidFill>
                  <a:schemeClr val="dk1"/>
                </a:solidFill>
                <a:latin typeface="微软雅黑" panose="020B0503020204020204" charset="-122"/>
                <a:ea typeface="微软雅黑" panose="020B0503020204020204" charset="-122"/>
                <a:cs typeface="微软雅黑" panose="020B0503020204020204" charset="-122"/>
              </a:rPr>
              <a:t>8)</a:t>
            </a:r>
            <a:endParaRPr lang="en-US" altLang="en-US" sz="91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spcBef>
                <a:spcPts val="195"/>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此时 </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1000" spc="20" dirty="0">
                <a:solidFill>
                  <a:schemeClr val="dk1"/>
                </a:solidFill>
                <a:latin typeface="微软雅黑" panose="020B0503020204020204" charset="-122"/>
                <a:ea typeface="微软雅黑" panose="020B0503020204020204" charset="-122"/>
                <a:cs typeface="微软雅黑" panose="020B0503020204020204" charset="-122"/>
              </a:rPr>
              <a:t> 与 </a:t>
            </a:r>
            <a:r>
              <a:rPr sz="1000" b="1" spc="2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1000" spc="20" dirty="0">
                <a:solidFill>
                  <a:schemeClr val="dk1"/>
                </a:solidFill>
                <a:latin typeface="微软雅黑" panose="020B0503020204020204" charset="-122"/>
                <a:ea typeface="微软雅黑" panose="020B0503020204020204" charset="-122"/>
                <a:cs typeface="微软雅黑" panose="020B0503020204020204" charset="-122"/>
              </a:rPr>
              <a:t> 近似呈线性关系，所以变极距型电容式传感器只</a:t>
            </a:r>
            <a:r>
              <a:rPr sz="1000" spc="10" dirty="0">
                <a:solidFill>
                  <a:schemeClr val="dk1"/>
                </a:solidFill>
                <a:latin typeface="微软雅黑" panose="020B0503020204020204" charset="-122"/>
                <a:ea typeface="微软雅黑" panose="020B0503020204020204" charset="-122"/>
                <a:cs typeface="微软雅黑" panose="020B0503020204020204" charset="-122"/>
              </a:rPr>
              <a:t>有</a:t>
            </a:r>
            <a:r>
              <a:rPr sz="1000" spc="0" dirty="0">
                <a:solidFill>
                  <a:schemeClr val="dk1"/>
                </a:solidFill>
                <a:latin typeface="微软雅黑" panose="020B0503020204020204" charset="-122"/>
                <a:ea typeface="微软雅黑" panose="020B0503020204020204" charset="-122"/>
                <a:cs typeface="微软雅黑" panose="020B0503020204020204" charset="-122"/>
              </a:rPr>
              <a:t>在 </a:t>
            </a:r>
            <a:r>
              <a:rPr sz="1000" b="1" spc="0" dirty="0">
                <a:solidFill>
                  <a:schemeClr val="dk1"/>
                </a:solidFill>
                <a:latin typeface="微软雅黑" panose="020B0503020204020204" charset="-122"/>
                <a:ea typeface="微软雅黑" panose="020B0503020204020204" charset="-122"/>
                <a:cs typeface="微软雅黑" panose="020B0503020204020204" charset="-122"/>
              </a:rPr>
              <a:t>Δd/d</a:t>
            </a:r>
            <a:r>
              <a:rPr sz="900" b="1" spc="0" baseline="-10000" dirty="0">
                <a:solidFill>
                  <a:schemeClr val="dk1"/>
                </a:solidFill>
                <a:latin typeface="微软雅黑" panose="020B0503020204020204" charset="-122"/>
                <a:ea typeface="微软雅黑" panose="020B0503020204020204" charset="-122"/>
                <a:cs typeface="微软雅黑" panose="020B0503020204020204" charset="-122"/>
              </a:rPr>
              <a:t>0</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很小时，才有近</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5875" algn="l" rtl="0" eaLnBrk="0">
              <a:lnSpc>
                <a:spcPct val="91000"/>
              </a:lnSpc>
              <a:spcBef>
                <a:spcPts val="550"/>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似的线性关</a:t>
            </a:r>
            <a:r>
              <a:rPr sz="1000" spc="30" dirty="0">
                <a:solidFill>
                  <a:schemeClr val="dk1"/>
                </a:solidFill>
                <a:latin typeface="微软雅黑" panose="020B0503020204020204" charset="-122"/>
                <a:ea typeface="微软雅黑" panose="020B0503020204020204" charset="-122"/>
                <a:cs typeface="微软雅黑" panose="020B0503020204020204" charset="-122"/>
              </a:rPr>
              <a:t>系</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35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7145" indent="264795" algn="l" rtl="0" eaLnBrk="0">
              <a:lnSpc>
                <a:spcPct val="140000"/>
              </a:lnSpc>
              <a:spcBef>
                <a:spcPts val="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另外，由式</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4</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8)</a:t>
            </a:r>
            <a:r>
              <a:rPr sz="1000" spc="0" dirty="0">
                <a:solidFill>
                  <a:schemeClr val="dk1"/>
                </a:solidFill>
                <a:latin typeface="微软雅黑" panose="020B0503020204020204" charset="-122"/>
                <a:ea typeface="微软雅黑" panose="020B0503020204020204" charset="-122"/>
                <a:cs typeface="微软雅黑" panose="020B0503020204020204" charset="-122"/>
              </a:rPr>
              <a:t> 可以看出，在 </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较小时，对于同样的 </a:t>
            </a:r>
            <a:r>
              <a:rPr sz="1000" b="1" spc="0" dirty="0">
                <a:solidFill>
                  <a:schemeClr val="dk1"/>
                </a:solidFill>
                <a:latin typeface="微软雅黑" panose="020B0503020204020204" charset="-122"/>
                <a:ea typeface="微软雅黑" panose="020B0503020204020204" charset="-122"/>
                <a:cs typeface="微软雅黑" panose="020B0503020204020204" charset="-122"/>
              </a:rPr>
              <a:t>Δd</a:t>
            </a:r>
            <a:r>
              <a:rPr sz="1000" spc="0" dirty="0">
                <a:solidFill>
                  <a:schemeClr val="dk1"/>
                </a:solidFill>
                <a:latin typeface="微软雅黑" panose="020B0503020204020204" charset="-122"/>
                <a:ea typeface="微软雅黑" panose="020B0503020204020204" charset="-122"/>
                <a:cs typeface="微软雅黑" panose="020B0503020204020204" charset="-122"/>
              </a:rPr>
              <a:t> 变化所引起的 </a:t>
            </a:r>
            <a:r>
              <a:rPr sz="1000" b="1" spc="0" dirty="0">
                <a:solidFill>
                  <a:schemeClr val="dk1"/>
                </a:solidFill>
                <a:latin typeface="微软雅黑" panose="020B0503020204020204" charset="-122"/>
                <a:ea typeface="微软雅黑" panose="020B0503020204020204" charset="-122"/>
                <a:cs typeface="微软雅黑" panose="020B0503020204020204" charset="-122"/>
              </a:rPr>
              <a:t>ΔC</a:t>
            </a:r>
            <a:r>
              <a:rPr sz="1000" spc="0" dirty="0">
                <a:solidFill>
                  <a:schemeClr val="dk1"/>
                </a:solidFill>
                <a:latin typeface="微软雅黑" panose="020B0503020204020204" charset="-122"/>
                <a:ea typeface="微软雅黑" panose="020B0503020204020204" charset="-122"/>
                <a:cs typeface="微软雅黑" panose="020B0503020204020204" charset="-122"/>
              </a:rPr>
              <a:t> 可以增 </a:t>
            </a:r>
            <a:r>
              <a:rPr sz="1000" spc="20" dirty="0">
                <a:solidFill>
                  <a:schemeClr val="dk1"/>
                </a:solidFill>
                <a:latin typeface="微软雅黑" panose="020B0503020204020204" charset="-122"/>
                <a:ea typeface="微软雅黑" panose="020B0503020204020204" charset="-122"/>
                <a:cs typeface="微软雅黑" panose="020B0503020204020204" charset="-122"/>
              </a:rPr>
              <a:t>大，从而使传感器灵敏度提高。 但 </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过小，容</a:t>
            </a:r>
            <a:r>
              <a:rPr sz="1000" spc="10" dirty="0">
                <a:solidFill>
                  <a:schemeClr val="dk1"/>
                </a:solidFill>
                <a:latin typeface="微软雅黑" panose="020B0503020204020204" charset="-122"/>
                <a:ea typeface="微软雅黑" panose="020B0503020204020204" charset="-122"/>
                <a:cs typeface="微软雅黑" panose="020B0503020204020204" charset="-122"/>
              </a:rPr>
              <a:t>易</a:t>
            </a:r>
            <a:r>
              <a:rPr sz="1000" spc="0" dirty="0">
                <a:solidFill>
                  <a:schemeClr val="dk1"/>
                </a:solidFill>
                <a:latin typeface="微软雅黑" panose="020B0503020204020204" charset="-122"/>
                <a:ea typeface="微软雅黑" panose="020B0503020204020204" charset="-122"/>
                <a:cs typeface="微软雅黑" panose="020B0503020204020204" charset="-122"/>
              </a:rPr>
              <a:t>导致电容器被击穿或短路。 为此，极板 </a:t>
            </a:r>
            <a:r>
              <a:rPr sz="1000" spc="20" dirty="0">
                <a:solidFill>
                  <a:schemeClr val="dk1"/>
                </a:solidFill>
                <a:latin typeface="微软雅黑" panose="020B0503020204020204" charset="-122"/>
                <a:ea typeface="微软雅黑" panose="020B0503020204020204" charset="-122"/>
                <a:cs typeface="微软雅黑" panose="020B0503020204020204" charset="-122"/>
              </a:rPr>
              <a:t>间可采用高介电常数的材料</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如云母片 、塑料膜等</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作介质，如图 </a:t>
            </a:r>
            <a:r>
              <a:rPr sz="1000" b="1" spc="0" dirty="0">
                <a:solidFill>
                  <a:schemeClr val="dk1"/>
                </a:solidFill>
                <a:latin typeface="微软雅黑" panose="020B0503020204020204" charset="-122"/>
                <a:ea typeface="微软雅黑" panose="020B0503020204020204" charset="-122"/>
                <a:cs typeface="微软雅黑" panose="020B0503020204020204" charset="-122"/>
              </a:rPr>
              <a:t>4</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6</a:t>
            </a:r>
            <a:r>
              <a:rPr sz="1000" spc="0" dirty="0">
                <a:solidFill>
                  <a:schemeClr val="dk1"/>
                </a:solidFill>
                <a:latin typeface="微软雅黑" panose="020B0503020204020204" charset="-122"/>
                <a:ea typeface="微软雅黑" panose="020B0503020204020204" charset="-122"/>
                <a:cs typeface="微软雅黑" panose="020B0503020204020204" charset="-122"/>
              </a:rPr>
              <a:t> 所示，此时电容量</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70"/>
          <p:cNvSpPr/>
          <p:nvPr>
            <p:custDataLst>
              <p:tags r:id="rId12"/>
            </p:custDataLst>
          </p:nvPr>
        </p:nvSpPr>
        <p:spPr>
          <a:xfrm>
            <a:off x="6223066" y="4845068"/>
            <a:ext cx="59689" cy="86994"/>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0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1" name="textbox 71"/>
          <p:cNvSpPr/>
          <p:nvPr>
            <p:custDataLst>
              <p:tags r:id="rId13"/>
            </p:custDataLst>
          </p:nvPr>
        </p:nvSpPr>
        <p:spPr>
          <a:xfrm>
            <a:off x="6223066" y="4845068"/>
            <a:ext cx="59689" cy="86994"/>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0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pic>
        <p:nvPicPr>
          <p:cNvPr id="12" name="picture 72"/>
          <p:cNvPicPr>
            <a:picLocks noChangeAspect="1"/>
          </p:cNvPicPr>
          <p:nvPr/>
        </p:nvPicPr>
        <p:blipFill>
          <a:blip r:embed="rId14"/>
          <a:stretch>
            <a:fillRect/>
          </a:stretch>
        </p:blipFill>
        <p:spPr>
          <a:xfrm>
            <a:off x="5605104" y="4166485"/>
            <a:ext cx="51730" cy="342278"/>
          </a:xfrm>
          <a:prstGeom prst="rect">
            <a:avLst/>
          </a:prstGeom>
        </p:spPr>
      </p:pic>
      <p:sp>
        <p:nvSpPr>
          <p:cNvPr id="13" name="textbox 73"/>
          <p:cNvSpPr/>
          <p:nvPr>
            <p:custDataLst>
              <p:tags r:id="rId15"/>
            </p:custDataLst>
          </p:nvPr>
        </p:nvSpPr>
        <p:spPr>
          <a:xfrm>
            <a:off x="5905648" y="415641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4" name="textbox 74"/>
          <p:cNvSpPr/>
          <p:nvPr>
            <p:custDataLst>
              <p:tags r:id="rId16"/>
            </p:custDataLst>
          </p:nvPr>
        </p:nvSpPr>
        <p:spPr>
          <a:xfrm>
            <a:off x="5905648" y="415641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5" name="textbox 75"/>
          <p:cNvSpPr/>
          <p:nvPr>
            <p:custDataLst>
              <p:tags r:id="rId17"/>
            </p:custDataLst>
          </p:nvPr>
        </p:nvSpPr>
        <p:spPr>
          <a:xfrm>
            <a:off x="5807001" y="4336170"/>
            <a:ext cx="82550" cy="18542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260"/>
              </a:lnSpc>
            </a:pPr>
            <a:r>
              <a:rPr sz="1000" spc="60" dirty="0">
                <a:solidFill>
                  <a:schemeClr val="dk1"/>
                </a:solidFill>
                <a:latin typeface="微软雅黑" panose="020B0503020204020204" charset="-122"/>
                <a:ea typeface="微软雅黑" panose="020B0503020204020204" charset="-122"/>
                <a:cs typeface="Symbol" panose="05050102010706020507"/>
              </a:rPr>
              <a:t>ø</a:t>
            </a:r>
            <a:endParaRPr lang="en-US" altLang="en-US" sz="1000" spc="60" dirty="0">
              <a:solidFill>
                <a:schemeClr val="dk1"/>
              </a:solidFill>
              <a:latin typeface="微软雅黑" panose="020B0503020204020204" charset="-122"/>
              <a:ea typeface="微软雅黑" panose="020B0503020204020204" charset="-122"/>
              <a:cs typeface="Symbol" panose="05050102010706020507"/>
            </a:endParaRPr>
          </a:p>
        </p:txBody>
      </p:sp>
      <p:sp>
        <p:nvSpPr>
          <p:cNvPr id="16" name="textbox 76"/>
          <p:cNvSpPr/>
          <p:nvPr>
            <p:custDataLst>
              <p:tags r:id="rId18"/>
            </p:custDataLst>
          </p:nvPr>
        </p:nvSpPr>
        <p:spPr>
          <a:xfrm>
            <a:off x="5938067" y="4153785"/>
            <a:ext cx="82550" cy="259079"/>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91000"/>
              </a:lnSpc>
            </a:pPr>
            <a:r>
              <a:rPr sz="800" spc="-10" dirty="0">
                <a:solidFill>
                  <a:schemeClr val="dk1"/>
                </a:solidFill>
                <a:latin typeface="微软雅黑" panose="020B0503020204020204" charset="-122"/>
                <a:ea typeface="微软雅黑" panose="020B0503020204020204" charset="-122"/>
                <a:cs typeface="微软雅黑" panose="020B0503020204020204" charset="-122"/>
              </a:rPr>
              <a:t>ö</a:t>
            </a:r>
            <a:r>
              <a:rPr sz="4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400"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7" name="picture 77"/>
          <p:cNvPicPr>
            <a:picLocks noChangeAspect="1"/>
          </p:cNvPicPr>
          <p:nvPr/>
        </p:nvPicPr>
        <p:blipFill>
          <a:blip r:embed="rId19"/>
          <a:stretch>
            <a:fillRect/>
          </a:stretch>
        </p:blipFill>
        <p:spPr>
          <a:xfrm>
            <a:off x="5778121" y="4125505"/>
            <a:ext cx="156514" cy="381916"/>
          </a:xfrm>
          <a:prstGeom prst="rect">
            <a:avLst/>
          </a:prstGeom>
        </p:spPr>
      </p:pic>
      <p:pic>
        <p:nvPicPr>
          <p:cNvPr id="18" name="picture 78"/>
          <p:cNvPicPr>
            <a:picLocks noChangeAspect="1"/>
          </p:cNvPicPr>
          <p:nvPr/>
        </p:nvPicPr>
        <p:blipFill>
          <a:blip r:embed="rId20"/>
          <a:stretch>
            <a:fillRect/>
          </a:stretch>
        </p:blipFill>
        <p:spPr>
          <a:xfrm>
            <a:off x="4644895" y="4126737"/>
            <a:ext cx="156514" cy="381915"/>
          </a:xfrm>
          <a:prstGeom prst="rect">
            <a:avLst/>
          </a:prstGeom>
        </p:spPr>
      </p:pic>
      <p:sp>
        <p:nvSpPr>
          <p:cNvPr id="19" name="textbox 79"/>
          <p:cNvSpPr/>
          <p:nvPr>
            <p:custDataLst>
              <p:tags r:id="rId21"/>
            </p:custDataLst>
          </p:nvPr>
        </p:nvSpPr>
        <p:spPr>
          <a:xfrm>
            <a:off x="3075794" y="1363928"/>
            <a:ext cx="4928234" cy="124015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若电容器极板间距离由初始值</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900" b="1" spc="20" baseline="-10000" dirty="0">
                <a:solidFill>
                  <a:schemeClr val="dk1"/>
                </a:solidFill>
                <a:latin typeface="微软雅黑" panose="020B0503020204020204" charset="-122"/>
                <a:ea typeface="微软雅黑" panose="020B0503020204020204" charset="-122"/>
                <a:cs typeface="微软雅黑" panose="020B0503020204020204" charset="-122"/>
              </a:rPr>
              <a:t>0</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缩小了 </a:t>
            </a:r>
            <a:r>
              <a:rPr sz="1000" b="1" spc="2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电容量增大了 </a:t>
            </a:r>
            <a:r>
              <a:rPr sz="1000" b="1" spc="0" dirty="0">
                <a:solidFill>
                  <a:schemeClr val="dk1"/>
                </a:solidFill>
                <a:latin typeface="微软雅黑" panose="020B0503020204020204" charset="-122"/>
                <a:ea typeface="微软雅黑" panose="020B0503020204020204" charset="-122"/>
                <a:cs typeface="微软雅黑" panose="020B0503020204020204" charset="-122"/>
              </a:rPr>
              <a:t>ΔC</a:t>
            </a:r>
            <a:r>
              <a:rPr sz="1000" spc="0" dirty="0">
                <a:solidFill>
                  <a:schemeClr val="dk1"/>
                </a:solidFill>
                <a:latin typeface="微软雅黑" panose="020B0503020204020204" charset="-122"/>
                <a:ea typeface="微软雅黑" panose="020B0503020204020204" charset="-122"/>
                <a:cs typeface="微软雅黑" panose="020B0503020204020204" charset="-122"/>
              </a:rPr>
              <a:t>，则有</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3133725" algn="l" rtl="0" eaLnBrk="0">
              <a:lnSpc>
                <a:spcPct val="128000"/>
              </a:lnSpc>
              <a:spcBef>
                <a:spcPts val="200"/>
              </a:spcBef>
            </a:pPr>
            <a:r>
              <a:rPr sz="1400" spc="10" baseline="-4000" dirty="0">
                <a:solidFill>
                  <a:schemeClr val="dk1"/>
                </a:solidFill>
                <a:latin typeface="微软雅黑" panose="020B0503020204020204" charset="-122"/>
                <a:ea typeface="微软雅黑" panose="020B0503020204020204" charset="-122"/>
                <a:cs typeface="微软雅黑" panose="020B0503020204020204" charset="-122"/>
              </a:rPr>
              <a:t>(</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b="1" u="sng" spc="0" baseline="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Δ</a:t>
            </a:r>
            <a:r>
              <a:rPr sz="900" b="1"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d</a:t>
            </a:r>
            <a:r>
              <a:rPr sz="900" spc="0" dirty="0">
                <a:solidFill>
                  <a:schemeClr val="dk1"/>
                </a:solidFill>
                <a:latin typeface="微软雅黑" panose="020B0503020204020204" charset="-122"/>
                <a:ea typeface="微软雅黑" panose="020B0503020204020204" charset="-122"/>
                <a:cs typeface="微软雅黑" panose="020B0503020204020204" charset="-122"/>
              </a:rPr>
              <a:t>ö</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1833245" algn="l" rtl="0" eaLnBrk="0">
              <a:lnSpc>
                <a:spcPct val="147000"/>
              </a:lnSpc>
              <a:spcBef>
                <a:spcPts val="0"/>
              </a:spcBef>
              <a:tabLst>
                <a:tab pos="1876425" algn="l"/>
                <a:tab pos="3672840" algn="l"/>
              </a:tabLst>
            </a:pPr>
            <a:r>
              <a:rPr sz="8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300" b="1" u="sng" spc="20" baseline="1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ε</a:t>
            </a:r>
            <a:r>
              <a:rPr sz="400" b="1" u="sng" spc="2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0</a:t>
            </a:r>
            <a:r>
              <a:rPr sz="400" u="sng" spc="2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300" b="1" u="sng" spc="20" baseline="1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ε</a:t>
            </a:r>
            <a:r>
              <a:rPr sz="400" b="1"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r</a:t>
            </a:r>
            <a:r>
              <a:rPr sz="1300" b="1" u="sng" spc="0" baseline="1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a:t>
            </a:r>
            <a:r>
              <a:rPr sz="800" u="sng" spc="2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400" b="1" u="sng" spc="2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0</a:t>
            </a:r>
            <a:r>
              <a:rPr sz="400" u="sng" spc="2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400" spc="20" dirty="0">
                <a:solidFill>
                  <a:schemeClr val="dk1"/>
                </a:solidFill>
                <a:latin typeface="微软雅黑" panose="020B0503020204020204" charset="-122"/>
                <a:ea typeface="微软雅黑" panose="020B0503020204020204" charset="-122"/>
                <a:cs typeface="微软雅黑" panose="020B0503020204020204" charset="-122"/>
              </a:rPr>
              <a:t>           </a:t>
            </a:r>
            <a:r>
              <a:rPr sz="800" u="sng" spc="2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300" b="1" u="sng" spc="0" baseline="1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C</a:t>
            </a:r>
            <a:r>
              <a:rPr sz="400" b="1" u="sng" spc="2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0</a:t>
            </a:r>
            <a:r>
              <a:rPr sz="400" u="sng" spc="2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400" spc="20" dirty="0">
                <a:solidFill>
                  <a:schemeClr val="dk1"/>
                </a:solidFill>
                <a:latin typeface="微软雅黑" panose="020B0503020204020204" charset="-122"/>
                <a:ea typeface="微软雅黑" panose="020B0503020204020204" charset="-122"/>
                <a:cs typeface="微软雅黑" panose="020B0503020204020204" charset="-122"/>
              </a:rPr>
              <a:t>           </a:t>
            </a:r>
            <a:r>
              <a:rPr sz="800" u="sng" spc="2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300" b="1" u="sng" spc="0" baseline="6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C</a:t>
            </a:r>
            <a:r>
              <a:rPr sz="800" u="sng" spc="2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500" u="sng" spc="2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u="sng" spc="20" baseline="39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ç</a:t>
            </a:r>
            <a:r>
              <a:rPr sz="1300" u="sng" spc="0" baseline="2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è</a:t>
            </a:r>
            <a:r>
              <a:rPr sz="1300" b="1" u="sng" spc="0" baseline="6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1</a:t>
            </a:r>
            <a:r>
              <a:rPr sz="8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8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300" b="1" u="sng" spc="0" baseline="1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d</a:t>
            </a:r>
            <a:r>
              <a:rPr sz="400" b="1"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0</a:t>
            </a:r>
            <a:r>
              <a:rPr sz="4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300" u="sng" spc="0" baseline="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ø</a:t>
            </a:r>
            <a:r>
              <a:rPr sz="8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970915" algn="l" rtl="0" eaLnBrk="0">
              <a:lnSpc>
                <a:spcPts val="2495"/>
              </a:lnSpc>
              <a:spcBef>
                <a:spcPts val="15"/>
              </a:spcBef>
            </a:pPr>
            <a:r>
              <a:rPr sz="1300" b="1" spc="0" baseline="120000" dirty="0">
                <a:solidFill>
                  <a:schemeClr val="dk1"/>
                </a:solidFill>
                <a:latin typeface="微软雅黑" panose="020B0503020204020204" charset="-122"/>
                <a:ea typeface="微软雅黑" panose="020B0503020204020204" charset="-122"/>
                <a:cs typeface="微软雅黑" panose="020B0503020204020204" charset="-122"/>
              </a:rPr>
              <a:t>C</a:t>
            </a:r>
            <a:r>
              <a:rPr sz="700" spc="1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120000" dirty="0">
                <a:solidFill>
                  <a:schemeClr val="dk1"/>
                </a:solidFill>
                <a:latin typeface="微软雅黑" panose="020B0503020204020204" charset="-122"/>
                <a:ea typeface="微软雅黑" panose="020B0503020204020204" charset="-122"/>
                <a:cs typeface="微软雅黑" panose="020B0503020204020204" charset="-122"/>
              </a:rPr>
              <a:t>C</a:t>
            </a:r>
            <a:r>
              <a:rPr sz="700" spc="10" dirty="0">
                <a:solidFill>
                  <a:schemeClr val="dk1"/>
                </a:solidFill>
                <a:latin typeface="微软雅黑" panose="020B0503020204020204" charset="-122"/>
                <a:ea typeface="微软雅黑" panose="020B0503020204020204" charset="-122"/>
                <a:cs typeface="微软雅黑" panose="020B0503020204020204" charset="-122"/>
              </a:rPr>
              <a:t>  </a:t>
            </a:r>
            <a:r>
              <a:rPr sz="700" spc="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120000" dirty="0">
                <a:solidFill>
                  <a:schemeClr val="dk1"/>
                </a:solidFill>
                <a:latin typeface="微软雅黑" panose="020B0503020204020204" charset="-122"/>
                <a:ea typeface="微软雅黑" panose="020B0503020204020204" charset="-122"/>
                <a:cs typeface="微软雅黑" panose="020B0503020204020204" charset="-122"/>
              </a:rPr>
              <a:t>ΔC</a:t>
            </a:r>
            <a:r>
              <a:rPr sz="700" spc="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64000" dirty="0">
                <a:solidFill>
                  <a:schemeClr val="dk1"/>
                </a:solidFill>
                <a:latin typeface="微软雅黑" panose="020B0503020204020204" charset="-122"/>
                <a:ea typeface="微软雅黑" panose="020B0503020204020204" charset="-122"/>
                <a:cs typeface="微软雅黑" panose="020B0503020204020204" charset="-122"/>
              </a:rPr>
              <a:t>d</a:t>
            </a:r>
            <a:r>
              <a:rPr sz="700" b="1" spc="0" baseline="81000" dirty="0">
                <a:solidFill>
                  <a:schemeClr val="dk1"/>
                </a:solidFill>
                <a:latin typeface="微软雅黑" panose="020B0503020204020204" charset="-122"/>
                <a:ea typeface="微软雅黑" panose="020B0503020204020204" charset="-122"/>
                <a:cs typeface="微软雅黑" panose="020B0503020204020204" charset="-122"/>
              </a:rPr>
              <a:t>0</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1300" spc="0" baseline="68000" dirty="0">
                <a:solidFill>
                  <a:schemeClr val="dk1"/>
                </a:solidFill>
                <a:latin typeface="微软雅黑" panose="020B0503020204020204" charset="-122"/>
                <a:ea typeface="微软雅黑" panose="020B0503020204020204" charset="-122"/>
                <a:cs typeface="微软雅黑" panose="020B0503020204020204" charset="-122"/>
              </a:rPr>
              <a:t>－</a:t>
            </a:r>
            <a:r>
              <a:rPr sz="700" spc="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64000" dirty="0">
                <a:solidFill>
                  <a:schemeClr val="dk1"/>
                </a:solidFill>
                <a:latin typeface="微软雅黑" panose="020B0503020204020204" charset="-122"/>
                <a:ea typeface="微软雅黑" panose="020B0503020204020204" charset="-122"/>
                <a:cs typeface="微软雅黑" panose="020B0503020204020204" charset="-122"/>
              </a:rPr>
              <a:t>Δd</a:t>
            </a:r>
            <a:r>
              <a:rPr sz="700" spc="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12000" dirty="0">
                <a:solidFill>
                  <a:schemeClr val="dk1"/>
                </a:solidFill>
                <a:latin typeface="微软雅黑" panose="020B0503020204020204" charset="-122"/>
                <a:ea typeface="微软雅黑" panose="020B0503020204020204" charset="-122"/>
                <a:cs typeface="微软雅黑" panose="020B0503020204020204" charset="-122"/>
              </a:rPr>
              <a:t>1</a:t>
            </a:r>
            <a:r>
              <a:rPr sz="700" spc="0" dirty="0">
                <a:solidFill>
                  <a:schemeClr val="dk1"/>
                </a:solidFill>
                <a:latin typeface="微软雅黑" panose="020B0503020204020204" charset="-122"/>
                <a:ea typeface="微软雅黑" panose="020B0503020204020204" charset="-122"/>
                <a:cs typeface="微软雅黑" panose="020B0503020204020204" charset="-122"/>
              </a:rPr>
              <a:t>  </a:t>
            </a:r>
            <a:r>
              <a:rPr sz="1300" spc="0" baseline="16000" dirty="0">
                <a:solidFill>
                  <a:schemeClr val="dk1"/>
                </a:solidFill>
                <a:latin typeface="微软雅黑" panose="020B0503020204020204" charset="-122"/>
                <a:ea typeface="微软雅黑" panose="020B0503020204020204" charset="-122"/>
                <a:cs typeface="微软雅黑" panose="020B0503020204020204" charset="-122"/>
              </a:rPr>
              <a:t>－</a:t>
            </a:r>
            <a:r>
              <a:rPr sz="700" spc="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4000" dirty="0">
                <a:solidFill>
                  <a:schemeClr val="dk1"/>
                </a:solidFill>
                <a:latin typeface="微软雅黑" panose="020B0503020204020204" charset="-122"/>
                <a:ea typeface="微软雅黑" panose="020B0503020204020204" charset="-122"/>
                <a:cs typeface="微软雅黑" panose="020B0503020204020204" charset="-122"/>
              </a:rPr>
              <a:t>1</a:t>
            </a:r>
            <a:r>
              <a:rPr sz="700" spc="0" dirty="0">
                <a:solidFill>
                  <a:schemeClr val="dk1"/>
                </a:solidFill>
                <a:latin typeface="微软雅黑" panose="020B0503020204020204" charset="-122"/>
                <a:ea typeface="微软雅黑" panose="020B0503020204020204" charset="-122"/>
                <a:cs typeface="微软雅黑" panose="020B0503020204020204" charset="-122"/>
              </a:rPr>
              <a:t>  </a:t>
            </a:r>
            <a:r>
              <a:rPr sz="1300" spc="0" baseline="8000" dirty="0">
                <a:solidFill>
                  <a:schemeClr val="dk1"/>
                </a:solidFill>
                <a:latin typeface="微软雅黑" panose="020B0503020204020204" charset="-122"/>
                <a:ea typeface="微软雅黑" panose="020B0503020204020204" charset="-122"/>
                <a:cs typeface="微软雅黑" panose="020B0503020204020204" charset="-122"/>
              </a:rPr>
              <a:t>－</a:t>
            </a:r>
            <a:r>
              <a:rPr sz="7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8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9845" algn="l" rtl="0" eaLnBrk="0">
              <a:lnSpc>
                <a:spcPct val="92000"/>
              </a:lnSpc>
              <a:spcBef>
                <a:spcPts val="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由式</a:t>
            </a:r>
            <a:r>
              <a:rPr sz="1000" b="1" spc="-10" dirty="0">
                <a:solidFill>
                  <a:schemeClr val="dk1"/>
                </a:solidFill>
                <a:latin typeface="微软雅黑" panose="020B0503020204020204" charset="-122"/>
                <a:ea typeface="微软雅黑" panose="020B0503020204020204" charset="-122"/>
                <a:cs typeface="微软雅黑" panose="020B0503020204020204" charset="-122"/>
              </a:rPr>
              <a:t>(4</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10" dirty="0">
                <a:solidFill>
                  <a:schemeClr val="dk1"/>
                </a:solidFill>
                <a:latin typeface="微软雅黑" panose="020B0503020204020204" charset="-122"/>
                <a:ea typeface="微软雅黑" panose="020B0503020204020204" charset="-122"/>
                <a:cs typeface="微软雅黑" panose="020B0503020204020204" charset="-122"/>
              </a:rPr>
              <a:t>7)</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可知，传感器的输出特性不是线性关系，而是如图 </a:t>
            </a:r>
            <a:r>
              <a:rPr sz="1000" b="1" spc="0" dirty="0">
                <a:solidFill>
                  <a:schemeClr val="dk1"/>
                </a:solidFill>
                <a:latin typeface="微软雅黑" panose="020B0503020204020204" charset="-122"/>
                <a:ea typeface="微软雅黑" panose="020B0503020204020204" charset="-122"/>
                <a:cs typeface="微软雅黑" panose="020B0503020204020204" charset="-122"/>
              </a:rPr>
              <a:t>4</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5</a:t>
            </a:r>
            <a:r>
              <a:rPr sz="1000" spc="0" dirty="0">
                <a:solidFill>
                  <a:schemeClr val="dk1"/>
                </a:solidFill>
                <a:latin typeface="微软雅黑" panose="020B0503020204020204" charset="-122"/>
                <a:ea typeface="微软雅黑" panose="020B0503020204020204" charset="-122"/>
                <a:cs typeface="微软雅黑" panose="020B0503020204020204" charset="-122"/>
              </a:rPr>
              <a:t> 所示的曲线关系。</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20" name="picture 80"/>
          <p:cNvPicPr>
            <a:picLocks noChangeAspect="1"/>
          </p:cNvPicPr>
          <p:nvPr/>
        </p:nvPicPr>
        <p:blipFill>
          <a:blip r:embed="rId22"/>
          <a:stretch>
            <a:fillRect/>
          </a:stretch>
        </p:blipFill>
        <p:spPr>
          <a:xfrm>
            <a:off x="6349021" y="2053610"/>
            <a:ext cx="51730" cy="329846"/>
          </a:xfrm>
          <a:prstGeom prst="rect">
            <a:avLst/>
          </a:prstGeom>
        </p:spPr>
      </p:pic>
      <p:sp>
        <p:nvSpPr>
          <p:cNvPr id="21" name="textbox 81"/>
          <p:cNvSpPr/>
          <p:nvPr>
            <p:custDataLst>
              <p:tags r:id="rId23"/>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22" name="textbox 82"/>
          <p:cNvSpPr/>
          <p:nvPr>
            <p:custDataLst>
              <p:tags r:id="rId24"/>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23" name="textbox 83"/>
          <p:cNvSpPr/>
          <p:nvPr>
            <p:custDataLst>
              <p:tags r:id="rId25"/>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24" name="textbox 84"/>
          <p:cNvSpPr/>
          <p:nvPr>
            <p:custDataLst>
              <p:tags r:id="rId26"/>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25" name="textbox 85"/>
          <p:cNvSpPr/>
          <p:nvPr>
            <p:custDataLst>
              <p:tags r:id="rId27"/>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26" name="textbox 86"/>
          <p:cNvSpPr/>
          <p:nvPr>
            <p:custDataLst>
              <p:tags r:id="rId28"/>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27" name="textbox 87"/>
          <p:cNvSpPr/>
          <p:nvPr>
            <p:custDataLst>
              <p:tags r:id="rId29"/>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28" name="textbox 88"/>
          <p:cNvSpPr/>
          <p:nvPr>
            <p:custDataLst>
              <p:tags r:id="rId30"/>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29" name="textbox 89"/>
          <p:cNvSpPr/>
          <p:nvPr>
            <p:custDataLst>
              <p:tags r:id="rId31"/>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30" name="textbox 90"/>
          <p:cNvSpPr/>
          <p:nvPr>
            <p:custDataLst>
              <p:tags r:id="rId32"/>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31" name="textbox 91"/>
          <p:cNvSpPr/>
          <p:nvPr>
            <p:custDataLst>
              <p:tags r:id="rId33"/>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32" name="textbox 92"/>
          <p:cNvSpPr/>
          <p:nvPr>
            <p:custDataLst>
              <p:tags r:id="rId34"/>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33" name="textbox 93"/>
          <p:cNvSpPr/>
          <p:nvPr>
            <p:custDataLst>
              <p:tags r:id="rId35"/>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34" name="textbox 94"/>
          <p:cNvSpPr/>
          <p:nvPr>
            <p:custDataLst>
              <p:tags r:id="rId36"/>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35" name="textbox 95"/>
          <p:cNvSpPr/>
          <p:nvPr>
            <p:custDataLst>
              <p:tags r:id="rId37"/>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36" name="textbox 96"/>
          <p:cNvSpPr/>
          <p:nvPr>
            <p:custDataLst>
              <p:tags r:id="rId38"/>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37" name="textbox 97"/>
          <p:cNvSpPr/>
          <p:nvPr>
            <p:custDataLst>
              <p:tags r:id="rId39"/>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38" name="textbox 98"/>
          <p:cNvSpPr/>
          <p:nvPr>
            <p:custDataLst>
              <p:tags r:id="rId40"/>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39" name="textbox 99"/>
          <p:cNvSpPr/>
          <p:nvPr>
            <p:custDataLst>
              <p:tags r:id="rId41"/>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40" name="textbox 100"/>
          <p:cNvSpPr/>
          <p:nvPr>
            <p:custDataLst>
              <p:tags r:id="rId42"/>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41" name="textbox 101"/>
          <p:cNvSpPr/>
          <p:nvPr>
            <p:custDataLst>
              <p:tags r:id="rId43"/>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42" name="textbox 102"/>
          <p:cNvSpPr/>
          <p:nvPr>
            <p:custDataLst>
              <p:tags r:id="rId44"/>
            </p:custDataLst>
          </p:nvPr>
        </p:nvSpPr>
        <p:spPr>
          <a:xfrm>
            <a:off x="4351951" y="2028145"/>
            <a:ext cx="59689" cy="90805"/>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5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43" name="textbox 103"/>
          <p:cNvSpPr/>
          <p:nvPr>
            <p:custDataLst>
              <p:tags r:id="rId45"/>
            </p:custDataLst>
          </p:nvPr>
        </p:nvSpPr>
        <p:spPr>
          <a:xfrm>
            <a:off x="7632846" y="1954550"/>
            <a:ext cx="370840" cy="147954"/>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9000"/>
              </a:lnSpc>
            </a:pPr>
            <a:r>
              <a:rPr sz="900" b="1" spc="50" dirty="0">
                <a:solidFill>
                  <a:schemeClr val="dk1"/>
                </a:solidFill>
                <a:latin typeface="微软雅黑" panose="020B0503020204020204" charset="-122"/>
                <a:ea typeface="微软雅黑" panose="020B0503020204020204" charset="-122"/>
                <a:cs typeface="微软雅黑" panose="020B0503020204020204" charset="-122"/>
              </a:rPr>
              <a:t>(4</a:t>
            </a:r>
            <a:r>
              <a:rPr sz="900" spc="50" dirty="0">
                <a:solidFill>
                  <a:schemeClr val="dk1"/>
                </a:solidFill>
                <a:latin typeface="微软雅黑" panose="020B0503020204020204" charset="-122"/>
                <a:ea typeface="微软雅黑" panose="020B0503020204020204" charset="-122"/>
                <a:cs typeface="微软雅黑" panose="020B0503020204020204" charset="-122"/>
              </a:rPr>
              <a:t>－</a:t>
            </a:r>
            <a:r>
              <a:rPr sz="900" b="1" spc="50" dirty="0">
                <a:solidFill>
                  <a:schemeClr val="dk1"/>
                </a:solidFill>
                <a:latin typeface="微软雅黑" panose="020B0503020204020204" charset="-122"/>
                <a:ea typeface="微软雅黑" panose="020B0503020204020204" charset="-122"/>
                <a:cs typeface="微软雅黑" panose="020B0503020204020204" charset="-122"/>
              </a:rPr>
              <a:t>7</a:t>
            </a:r>
            <a:r>
              <a:rPr sz="9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4" name="textbox 104"/>
          <p:cNvSpPr/>
          <p:nvPr>
            <p:custDataLst>
              <p:tags r:id="rId46"/>
            </p:custDataLst>
          </p:nvPr>
        </p:nvSpPr>
        <p:spPr>
          <a:xfrm>
            <a:off x="7632846" y="1954550"/>
            <a:ext cx="370840" cy="147954"/>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9000"/>
              </a:lnSpc>
            </a:pPr>
            <a:r>
              <a:rPr sz="900" b="1" spc="50" dirty="0">
                <a:solidFill>
                  <a:schemeClr val="dk1"/>
                </a:solidFill>
                <a:latin typeface="微软雅黑" panose="020B0503020204020204" charset="-122"/>
                <a:ea typeface="微软雅黑" panose="020B0503020204020204" charset="-122"/>
                <a:cs typeface="微软雅黑" panose="020B0503020204020204" charset="-122"/>
              </a:rPr>
              <a:t>(4</a:t>
            </a:r>
            <a:r>
              <a:rPr sz="900" spc="50" dirty="0">
                <a:solidFill>
                  <a:schemeClr val="dk1"/>
                </a:solidFill>
                <a:latin typeface="微软雅黑" panose="020B0503020204020204" charset="-122"/>
                <a:ea typeface="微软雅黑" panose="020B0503020204020204" charset="-122"/>
                <a:cs typeface="微软雅黑" panose="020B0503020204020204" charset="-122"/>
              </a:rPr>
              <a:t>－</a:t>
            </a:r>
            <a:r>
              <a:rPr sz="900" b="1" spc="50" dirty="0">
                <a:solidFill>
                  <a:schemeClr val="dk1"/>
                </a:solidFill>
                <a:latin typeface="微软雅黑" panose="020B0503020204020204" charset="-122"/>
                <a:ea typeface="微软雅黑" panose="020B0503020204020204" charset="-122"/>
                <a:cs typeface="微软雅黑" panose="020B0503020204020204" charset="-122"/>
              </a:rPr>
              <a:t>7</a:t>
            </a:r>
            <a:r>
              <a:rPr sz="9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5" name="textbox 105"/>
          <p:cNvSpPr/>
          <p:nvPr>
            <p:custDataLst>
              <p:tags r:id="rId47"/>
            </p:custDataLst>
          </p:nvPr>
        </p:nvSpPr>
        <p:spPr>
          <a:xfrm>
            <a:off x="7632846" y="1954550"/>
            <a:ext cx="370840" cy="147954"/>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9000"/>
              </a:lnSpc>
            </a:pPr>
            <a:r>
              <a:rPr sz="900" b="1" spc="50" dirty="0">
                <a:solidFill>
                  <a:schemeClr val="dk1"/>
                </a:solidFill>
                <a:latin typeface="微软雅黑" panose="020B0503020204020204" charset="-122"/>
                <a:ea typeface="微软雅黑" panose="020B0503020204020204" charset="-122"/>
                <a:cs typeface="微软雅黑" panose="020B0503020204020204" charset="-122"/>
              </a:rPr>
              <a:t>(4</a:t>
            </a:r>
            <a:r>
              <a:rPr sz="900" spc="50" dirty="0">
                <a:solidFill>
                  <a:schemeClr val="dk1"/>
                </a:solidFill>
                <a:latin typeface="微软雅黑" panose="020B0503020204020204" charset="-122"/>
                <a:ea typeface="微软雅黑" panose="020B0503020204020204" charset="-122"/>
                <a:cs typeface="微软雅黑" panose="020B0503020204020204" charset="-122"/>
              </a:rPr>
              <a:t>－</a:t>
            </a:r>
            <a:r>
              <a:rPr sz="900" b="1" spc="50" dirty="0">
                <a:solidFill>
                  <a:schemeClr val="dk1"/>
                </a:solidFill>
                <a:latin typeface="微软雅黑" panose="020B0503020204020204" charset="-122"/>
                <a:ea typeface="微软雅黑" panose="020B0503020204020204" charset="-122"/>
                <a:cs typeface="微软雅黑" panose="020B0503020204020204" charset="-122"/>
              </a:rPr>
              <a:t>7</a:t>
            </a:r>
            <a:r>
              <a:rPr sz="9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6" name="textbox 106"/>
          <p:cNvSpPr/>
          <p:nvPr>
            <p:custDataLst>
              <p:tags r:id="rId48"/>
            </p:custDataLst>
          </p:nvPr>
        </p:nvSpPr>
        <p:spPr>
          <a:xfrm>
            <a:off x="7632846" y="1954550"/>
            <a:ext cx="370840" cy="147954"/>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9000"/>
              </a:lnSpc>
            </a:pPr>
            <a:r>
              <a:rPr sz="900" b="1" spc="50" dirty="0">
                <a:solidFill>
                  <a:schemeClr val="dk1"/>
                </a:solidFill>
                <a:latin typeface="微软雅黑" panose="020B0503020204020204" charset="-122"/>
                <a:ea typeface="微软雅黑" panose="020B0503020204020204" charset="-122"/>
                <a:cs typeface="微软雅黑" panose="020B0503020204020204" charset="-122"/>
              </a:rPr>
              <a:t>(4</a:t>
            </a:r>
            <a:r>
              <a:rPr sz="900" spc="50" dirty="0">
                <a:solidFill>
                  <a:schemeClr val="dk1"/>
                </a:solidFill>
                <a:latin typeface="微软雅黑" panose="020B0503020204020204" charset="-122"/>
                <a:ea typeface="微软雅黑" panose="020B0503020204020204" charset="-122"/>
                <a:cs typeface="微软雅黑" panose="020B0503020204020204" charset="-122"/>
              </a:rPr>
              <a:t>－</a:t>
            </a:r>
            <a:r>
              <a:rPr sz="900" b="1" spc="50" dirty="0">
                <a:solidFill>
                  <a:schemeClr val="dk1"/>
                </a:solidFill>
                <a:latin typeface="微软雅黑" panose="020B0503020204020204" charset="-122"/>
                <a:ea typeface="微软雅黑" panose="020B0503020204020204" charset="-122"/>
                <a:cs typeface="微软雅黑" panose="020B0503020204020204" charset="-122"/>
              </a:rPr>
              <a:t>7</a:t>
            </a:r>
            <a:r>
              <a:rPr sz="9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7" name="textbox 107"/>
          <p:cNvSpPr/>
          <p:nvPr>
            <p:custDataLst>
              <p:tags r:id="rId49"/>
            </p:custDataLst>
          </p:nvPr>
        </p:nvSpPr>
        <p:spPr>
          <a:xfrm>
            <a:off x="7632846" y="1954550"/>
            <a:ext cx="370840" cy="147954"/>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9000"/>
              </a:lnSpc>
            </a:pPr>
            <a:r>
              <a:rPr sz="900" b="1" spc="50" dirty="0">
                <a:solidFill>
                  <a:schemeClr val="dk1"/>
                </a:solidFill>
                <a:latin typeface="微软雅黑" panose="020B0503020204020204" charset="-122"/>
                <a:ea typeface="微软雅黑" panose="020B0503020204020204" charset="-122"/>
                <a:cs typeface="微软雅黑" panose="020B0503020204020204" charset="-122"/>
              </a:rPr>
              <a:t>(4</a:t>
            </a:r>
            <a:r>
              <a:rPr sz="900" spc="50" dirty="0">
                <a:solidFill>
                  <a:schemeClr val="dk1"/>
                </a:solidFill>
                <a:latin typeface="微软雅黑" panose="020B0503020204020204" charset="-122"/>
                <a:ea typeface="微软雅黑" panose="020B0503020204020204" charset="-122"/>
                <a:cs typeface="微软雅黑" panose="020B0503020204020204" charset="-122"/>
              </a:rPr>
              <a:t>－</a:t>
            </a:r>
            <a:r>
              <a:rPr sz="900" b="1" spc="50" dirty="0">
                <a:solidFill>
                  <a:schemeClr val="dk1"/>
                </a:solidFill>
                <a:latin typeface="微软雅黑" panose="020B0503020204020204" charset="-122"/>
                <a:ea typeface="微软雅黑" panose="020B0503020204020204" charset="-122"/>
                <a:cs typeface="微软雅黑" panose="020B0503020204020204" charset="-122"/>
              </a:rPr>
              <a:t>7</a:t>
            </a:r>
            <a:r>
              <a:rPr sz="9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8" name="textbox 108"/>
          <p:cNvSpPr/>
          <p:nvPr>
            <p:custDataLst>
              <p:tags r:id="rId50"/>
            </p:custDataLst>
          </p:nvPr>
        </p:nvSpPr>
        <p:spPr>
          <a:xfrm>
            <a:off x="6649565" y="2043433"/>
            <a:ext cx="59055" cy="90805"/>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5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49" name="textbox 109"/>
          <p:cNvSpPr/>
          <p:nvPr>
            <p:custDataLst>
              <p:tags r:id="rId51"/>
            </p:custDataLst>
          </p:nvPr>
        </p:nvSpPr>
        <p:spPr>
          <a:xfrm>
            <a:off x="5943098"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50" name="textbox 110"/>
          <p:cNvSpPr/>
          <p:nvPr>
            <p:custDataLst>
              <p:tags r:id="rId52"/>
            </p:custDataLst>
          </p:nvPr>
        </p:nvSpPr>
        <p:spPr>
          <a:xfrm>
            <a:off x="5392236"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51" name="textbox 111"/>
          <p:cNvSpPr/>
          <p:nvPr>
            <p:custDataLst>
              <p:tags r:id="rId53"/>
            </p:custDataLst>
          </p:nvPr>
        </p:nvSpPr>
        <p:spPr>
          <a:xfrm>
            <a:off x="478962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52" name="textbox 112"/>
          <p:cNvSpPr/>
          <p:nvPr>
            <p:custDataLst>
              <p:tags r:id="rId54"/>
            </p:custDataLst>
          </p:nvPr>
        </p:nvSpPr>
        <p:spPr>
          <a:xfrm>
            <a:off x="4454430" y="1979404"/>
            <a:ext cx="86360" cy="10287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605"/>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53" name="textbox 113"/>
          <p:cNvSpPr/>
          <p:nvPr>
            <p:custDataLst>
              <p:tags r:id="rId55"/>
            </p:custDataLst>
          </p:nvPr>
        </p:nvSpPr>
        <p:spPr>
          <a:xfrm>
            <a:off x="4351951" y="2028145"/>
            <a:ext cx="59689" cy="90805"/>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5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54" name="textbox 114"/>
          <p:cNvSpPr/>
          <p:nvPr>
            <p:custDataLst>
              <p:tags r:id="rId56"/>
            </p:custDataLst>
          </p:nvPr>
        </p:nvSpPr>
        <p:spPr>
          <a:xfrm>
            <a:off x="4159891" y="1993755"/>
            <a:ext cx="86360" cy="1016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0000"/>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55" name="textbox 115"/>
          <p:cNvSpPr/>
          <p:nvPr>
            <p:custDataLst>
              <p:tags r:id="rId57"/>
            </p:custDataLst>
          </p:nvPr>
        </p:nvSpPr>
        <p:spPr>
          <a:xfrm>
            <a:off x="6550930" y="2216671"/>
            <a:ext cx="82550" cy="17970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215"/>
              </a:lnSpc>
            </a:pPr>
            <a:r>
              <a:rPr sz="900" spc="100" dirty="0">
                <a:solidFill>
                  <a:schemeClr val="dk1"/>
                </a:solidFill>
                <a:latin typeface="微软雅黑" panose="020B0503020204020204" charset="-122"/>
                <a:ea typeface="微软雅黑" panose="020B0503020204020204" charset="-122"/>
                <a:cs typeface="Symbol" panose="05050102010706020507"/>
              </a:rPr>
              <a:t>ø</a:t>
            </a:r>
            <a:endParaRPr lang="en-US" altLang="en-US" sz="900" spc="100" dirty="0">
              <a:solidFill>
                <a:schemeClr val="dk1"/>
              </a:solidFill>
              <a:latin typeface="微软雅黑" panose="020B0503020204020204" charset="-122"/>
              <a:ea typeface="微软雅黑" panose="020B0503020204020204" charset="-122"/>
              <a:cs typeface="Symbol" panose="05050102010706020507"/>
            </a:endParaRPr>
          </a:p>
        </p:txBody>
      </p:sp>
      <p:sp>
        <p:nvSpPr>
          <p:cNvPr id="56" name="textbox 116"/>
          <p:cNvSpPr/>
          <p:nvPr>
            <p:custDataLst>
              <p:tags r:id="rId58"/>
            </p:custDataLst>
          </p:nvPr>
        </p:nvSpPr>
        <p:spPr>
          <a:xfrm>
            <a:off x="6579086" y="2040910"/>
            <a:ext cx="82550" cy="24892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209000"/>
              </a:lnSpc>
            </a:pPr>
            <a:r>
              <a:rPr sz="700" spc="-10" dirty="0">
                <a:solidFill>
                  <a:schemeClr val="dk1"/>
                </a:solidFill>
                <a:latin typeface="微软雅黑" panose="020B0503020204020204" charset="-122"/>
                <a:ea typeface="微软雅黑" panose="020B0503020204020204" charset="-122"/>
                <a:cs typeface="微软雅黑" panose="020B0503020204020204" charset="-122"/>
              </a:rPr>
              <a:t>ö</a:t>
            </a:r>
            <a:r>
              <a:rPr sz="5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500"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7" name="picture 117"/>
          <p:cNvPicPr>
            <a:picLocks noChangeAspect="1"/>
          </p:cNvPicPr>
          <p:nvPr/>
        </p:nvPicPr>
        <p:blipFill>
          <a:blip r:embed="rId59"/>
          <a:stretch>
            <a:fillRect/>
          </a:stretch>
        </p:blipFill>
        <p:spPr>
          <a:xfrm>
            <a:off x="6419141" y="2014118"/>
            <a:ext cx="156502" cy="368046"/>
          </a:xfrm>
          <a:prstGeom prst="rect">
            <a:avLst/>
          </a:prstGeom>
        </p:spPr>
      </p:pic>
      <p:pic>
        <p:nvPicPr>
          <p:cNvPr id="58" name="picture 118"/>
          <p:cNvPicPr>
            <a:picLocks noChangeAspect="1"/>
          </p:cNvPicPr>
          <p:nvPr/>
        </p:nvPicPr>
        <p:blipFill>
          <a:blip r:embed="rId60"/>
          <a:stretch>
            <a:fillRect/>
          </a:stretch>
        </p:blipFill>
        <p:spPr>
          <a:xfrm>
            <a:off x="5736145" y="2002234"/>
            <a:ext cx="156514" cy="368058"/>
          </a:xfrm>
          <a:prstGeom prst="rect">
            <a:avLst/>
          </a:prstGeom>
        </p:spPr>
      </p:pic>
      <p:sp>
        <p:nvSpPr>
          <p:cNvPr id="59" name="textbox 119"/>
          <p:cNvSpPr/>
          <p:nvPr>
            <p:custDataLst>
              <p:tags r:id="rId61"/>
            </p:custDataLst>
          </p:nvPr>
        </p:nvSpPr>
        <p:spPr>
          <a:xfrm>
            <a:off x="6136390" y="1822935"/>
            <a:ext cx="59689" cy="93344"/>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1000"/>
              </a:lnSpc>
            </a:pPr>
            <a:r>
              <a:rPr sz="4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0</a:t>
            </a:r>
            <a:endParaRPr lang="en-US" altLang="en-US" sz="4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60" name="textbox 120"/>
          <p:cNvSpPr/>
          <p:nvPr>
            <p:custDataLst>
              <p:tags r:id="rId62"/>
            </p:custDataLst>
          </p:nvPr>
        </p:nvSpPr>
        <p:spPr>
          <a:xfrm>
            <a:off x="6136390" y="1822935"/>
            <a:ext cx="59689" cy="93344"/>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1000"/>
              </a:lnSpc>
            </a:pPr>
            <a:r>
              <a:rPr sz="4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0</a:t>
            </a:r>
            <a:endParaRPr lang="en-US" altLang="en-US" sz="4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61" name="textbox 121"/>
          <p:cNvSpPr/>
          <p:nvPr>
            <p:custDataLst>
              <p:tags r:id="rId63"/>
            </p:custDataLst>
          </p:nvPr>
        </p:nvSpPr>
        <p:spPr>
          <a:xfrm>
            <a:off x="6136390" y="1822935"/>
            <a:ext cx="59689" cy="93344"/>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1000"/>
              </a:lnSpc>
            </a:pPr>
            <a:r>
              <a:rPr sz="4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0</a:t>
            </a:r>
            <a:endParaRPr lang="en-US" altLang="en-US" sz="4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62" name="textbox 122"/>
          <p:cNvSpPr/>
          <p:nvPr>
            <p:custDataLst>
              <p:tags r:id="rId64"/>
            </p:custDataLst>
          </p:nvPr>
        </p:nvSpPr>
        <p:spPr>
          <a:xfrm>
            <a:off x="6136390" y="1822935"/>
            <a:ext cx="59689" cy="93344"/>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1000"/>
              </a:lnSpc>
            </a:pPr>
            <a:r>
              <a:rPr sz="4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0</a:t>
            </a:r>
            <a:endParaRPr lang="en-US" altLang="en-US" sz="4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63" name="textbox 123"/>
          <p:cNvSpPr/>
          <p:nvPr>
            <p:custDataLst>
              <p:tags r:id="rId65"/>
            </p:custDataLst>
          </p:nvPr>
        </p:nvSpPr>
        <p:spPr>
          <a:xfrm>
            <a:off x="6136390" y="1822935"/>
            <a:ext cx="59689" cy="93344"/>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1000"/>
              </a:lnSpc>
            </a:pPr>
            <a:r>
              <a:rPr sz="4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0</a:t>
            </a:r>
            <a:endParaRPr lang="en-US" altLang="en-US" sz="4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64" name="textbox 124"/>
          <p:cNvSpPr/>
          <p:nvPr>
            <p:custDataLst>
              <p:tags r:id="rId66"/>
            </p:custDataLst>
          </p:nvPr>
        </p:nvSpPr>
        <p:spPr>
          <a:xfrm>
            <a:off x="6136390" y="1822935"/>
            <a:ext cx="59689" cy="93344"/>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1000"/>
              </a:lnSpc>
            </a:pPr>
            <a:r>
              <a:rPr sz="4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0</a:t>
            </a:r>
            <a:endParaRPr lang="en-US" altLang="en-US" sz="4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65" name="textbox 125"/>
          <p:cNvSpPr/>
          <p:nvPr>
            <p:custDataLst>
              <p:tags r:id="rId67"/>
            </p:custDataLst>
          </p:nvPr>
        </p:nvSpPr>
        <p:spPr>
          <a:xfrm>
            <a:off x="6136390" y="1822935"/>
            <a:ext cx="59689" cy="93344"/>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1000"/>
              </a:lnSpc>
            </a:pPr>
            <a:r>
              <a:rPr sz="4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0</a:t>
            </a:r>
            <a:endParaRPr lang="en-US" altLang="en-US" sz="4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66" name="textbox 126"/>
          <p:cNvSpPr/>
          <p:nvPr>
            <p:custDataLst>
              <p:tags r:id="rId68"/>
            </p:custDataLst>
          </p:nvPr>
        </p:nvSpPr>
        <p:spPr>
          <a:xfrm>
            <a:off x="6370720" y="1779870"/>
            <a:ext cx="86360" cy="10667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0000"/>
              </a:lnSpc>
            </a:pPr>
            <a:r>
              <a:rPr sz="500" u="sng" spc="-30" dirty="0">
                <a:solidFill>
                  <a:schemeClr val="dk1"/>
                </a:solidFill>
                <a:uFill>
                  <a:solidFill>
                    <a:srgbClr val="231F20"/>
                  </a:solidFill>
                </a:uFill>
                <a:latin typeface="微软雅黑" panose="020B0503020204020204" charset="-122"/>
                <a:ea typeface="微软雅黑" panose="020B0503020204020204" charset="-122"/>
                <a:cs typeface="MS Gothic" panose="020B0609070205080204" charset="-128"/>
              </a:rPr>
              <a:t>＋</a:t>
            </a:r>
            <a:endParaRPr lang="en-US" altLang="en-US" sz="500" u="sng" spc="-30" dirty="0">
              <a:solidFill>
                <a:schemeClr val="dk1"/>
              </a:solidFill>
              <a:uFill>
                <a:solidFill>
                  <a:srgbClr val="231F20"/>
                </a:solidFill>
              </a:uFill>
              <a:latin typeface="微软雅黑" panose="020B0503020204020204" charset="-122"/>
              <a:ea typeface="微软雅黑" panose="020B0503020204020204" charset="-122"/>
              <a:cs typeface="MS Gothic" panose="020B0609070205080204" charset="-128"/>
            </a:endParaRPr>
          </a:p>
        </p:txBody>
      </p:sp>
      <p:sp>
        <p:nvSpPr>
          <p:cNvPr id="67" name="textbox 127"/>
          <p:cNvSpPr/>
          <p:nvPr>
            <p:custDataLst>
              <p:tags r:id="rId69"/>
            </p:custDataLst>
          </p:nvPr>
        </p:nvSpPr>
        <p:spPr>
          <a:xfrm>
            <a:off x="6688674" y="1765260"/>
            <a:ext cx="37465" cy="12763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293000"/>
              </a:lnSpc>
            </a:pPr>
            <a:r>
              <a:rPr sz="200" u="sng" spc="10" dirty="0">
                <a:solidFill>
                  <a:schemeClr val="dk1"/>
                </a:solidFill>
                <a:uFill>
                  <a:solidFill>
                    <a:srgbClr val="231F20"/>
                  </a:solidFill>
                </a:uFill>
                <a:latin typeface="微软雅黑" panose="020B0503020204020204" charset="-122"/>
                <a:ea typeface="微软雅黑" panose="020B0503020204020204" charset="-122"/>
                <a:cs typeface="Symbol" panose="05050102010706020507"/>
              </a:rPr>
              <a:t>÷</a:t>
            </a:r>
            <a:endParaRPr lang="en-US" altLang="en-US" sz="200" u="sng" spc="10" dirty="0">
              <a:solidFill>
                <a:schemeClr val="dk1"/>
              </a:solidFill>
              <a:uFill>
                <a:solidFill>
                  <a:srgbClr val="231F20"/>
                </a:solidFill>
              </a:uFill>
              <a:latin typeface="微软雅黑" panose="020B0503020204020204" charset="-122"/>
              <a:ea typeface="微软雅黑" panose="020B0503020204020204" charset="-122"/>
              <a:cs typeface="Symbol" panose="05050102010706020507"/>
            </a:endParaRPr>
          </a:p>
        </p:txBody>
      </p:sp>
      <p:sp>
        <p:nvSpPr>
          <p:cNvPr id="68" name="textbox 128"/>
          <p:cNvSpPr/>
          <p:nvPr>
            <p:custDataLst>
              <p:tags r:id="rId70"/>
            </p:custDataLst>
          </p:nvPr>
        </p:nvSpPr>
        <p:spPr>
          <a:xfrm>
            <a:off x="6370720" y="1779870"/>
            <a:ext cx="86360" cy="10667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0000"/>
              </a:lnSpc>
            </a:pPr>
            <a:r>
              <a:rPr sz="500" u="sng" spc="-30" dirty="0">
                <a:solidFill>
                  <a:schemeClr val="dk1"/>
                </a:solidFill>
                <a:uFill>
                  <a:solidFill>
                    <a:srgbClr val="231F20"/>
                  </a:solidFill>
                </a:uFill>
                <a:latin typeface="微软雅黑" panose="020B0503020204020204" charset="-122"/>
                <a:ea typeface="微软雅黑" panose="020B0503020204020204" charset="-122"/>
                <a:cs typeface="MS Gothic" panose="020B0609070205080204" charset="-128"/>
              </a:rPr>
              <a:t>＋</a:t>
            </a:r>
            <a:endParaRPr lang="en-US" altLang="en-US" sz="500" u="sng" spc="-30" dirty="0">
              <a:solidFill>
                <a:schemeClr val="dk1"/>
              </a:solidFill>
              <a:uFill>
                <a:solidFill>
                  <a:srgbClr val="231F20"/>
                </a:solidFill>
              </a:uFill>
              <a:latin typeface="微软雅黑" panose="020B0503020204020204" charset="-122"/>
              <a:ea typeface="微软雅黑" panose="020B0503020204020204" charset="-122"/>
              <a:cs typeface="MS Gothic" panose="020B0609070205080204" charset="-128"/>
            </a:endParaRPr>
          </a:p>
        </p:txBody>
      </p:sp>
      <p:sp>
        <p:nvSpPr>
          <p:cNvPr id="69" name="textbox 129"/>
          <p:cNvSpPr/>
          <p:nvPr>
            <p:custDataLst>
              <p:tags r:id="rId71"/>
            </p:custDataLst>
          </p:nvPr>
        </p:nvSpPr>
        <p:spPr>
          <a:xfrm>
            <a:off x="6136390" y="1822935"/>
            <a:ext cx="59689" cy="93344"/>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1000"/>
              </a:lnSpc>
            </a:pPr>
            <a:r>
              <a:rPr sz="4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0</a:t>
            </a:r>
            <a:endParaRPr lang="en-US" altLang="en-US" sz="4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pic>
        <p:nvPicPr>
          <p:cNvPr id="70" name="picture 131"/>
          <p:cNvPicPr>
            <a:picLocks noChangeAspect="1"/>
          </p:cNvPicPr>
          <p:nvPr/>
        </p:nvPicPr>
        <p:blipFill>
          <a:blip r:embed="rId72"/>
          <a:stretch>
            <a:fillRect/>
          </a:stretch>
        </p:blipFill>
        <p:spPr>
          <a:xfrm>
            <a:off x="3655962" y="2646313"/>
            <a:ext cx="2440038" cy="1096784"/>
          </a:xfrm>
          <a:prstGeom prst="rect">
            <a:avLst/>
          </a:prstGeom>
        </p:spPr>
      </p:pic>
      <p:pic>
        <p:nvPicPr>
          <p:cNvPr id="71" name="picture 132"/>
          <p:cNvPicPr>
            <a:picLocks noChangeAspect="1"/>
          </p:cNvPicPr>
          <p:nvPr/>
        </p:nvPicPr>
        <p:blipFill>
          <a:blip r:embed="rId73"/>
          <a:stretch>
            <a:fillRect/>
          </a:stretch>
        </p:blipFill>
        <p:spPr>
          <a:xfrm>
            <a:off x="6550930" y="2628355"/>
            <a:ext cx="1501238" cy="1241526"/>
          </a:xfrm>
          <a:prstGeom prst="rect">
            <a:avLst/>
          </a:prstGeom>
        </p:spPr>
      </p:pic>
      <p:sp>
        <p:nvSpPr>
          <p:cNvPr id="72" name="textbox 137"/>
          <p:cNvSpPr/>
          <p:nvPr>
            <p:custDataLst>
              <p:tags r:id="rId74"/>
            </p:custDataLst>
          </p:nvPr>
        </p:nvSpPr>
        <p:spPr>
          <a:xfrm>
            <a:off x="3289896" y="6089425"/>
            <a:ext cx="2394585" cy="476884"/>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8000"/>
              </a:lnSpc>
            </a:pPr>
            <a:r>
              <a:rPr sz="1000" b="1" spc="-10" dirty="0">
                <a:solidFill>
                  <a:schemeClr val="dk1"/>
                </a:solidFill>
                <a:latin typeface="微软雅黑" panose="020B0503020204020204" charset="-122"/>
                <a:ea typeface="微软雅黑" panose="020B0503020204020204" charset="-122"/>
                <a:cs typeface="微软雅黑" panose="020B0503020204020204" charset="-122"/>
              </a:rPr>
              <a:t>C</a:t>
            </a:r>
            <a:r>
              <a:rPr sz="1000" spc="-20" dirty="0">
                <a:solidFill>
                  <a:schemeClr val="dk1"/>
                </a:solidFill>
                <a:latin typeface="微软雅黑" panose="020B0503020204020204" charset="-122"/>
                <a:ea typeface="微软雅黑" panose="020B0503020204020204" charset="-122"/>
                <a:cs typeface="微软雅黑" panose="020B0503020204020204" charset="-122"/>
              </a:rPr>
              <a:t> 变为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38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25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615"/>
              </a:lnSpc>
              <a:spcBef>
                <a:spcPts val="0"/>
              </a:spcBef>
            </a:pPr>
            <a:r>
              <a:rPr sz="500" spc="-3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500" spc="-3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3" name="textbox 138"/>
          <p:cNvSpPr/>
          <p:nvPr>
            <p:custDataLst>
              <p:tags r:id="rId75"/>
            </p:custDataLst>
          </p:nvPr>
        </p:nvSpPr>
        <p:spPr>
          <a:xfrm>
            <a:off x="3966486" y="3786979"/>
            <a:ext cx="1829435"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4</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4</a:t>
            </a:r>
            <a:r>
              <a:rPr sz="800" spc="40" dirty="0">
                <a:solidFill>
                  <a:schemeClr val="dk1"/>
                </a:solidFill>
                <a:latin typeface="微软雅黑" panose="020B0503020204020204" charset="-122"/>
                <a:ea typeface="微软雅黑" panose="020B0503020204020204" charset="-122"/>
                <a:cs typeface="微软雅黑" panose="020B0503020204020204" charset="-122"/>
              </a:rPr>
              <a:t>    变极距型电容式传感器原</a:t>
            </a:r>
            <a:r>
              <a:rPr sz="800" spc="2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800" spc="2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4" name="textbox 139"/>
          <p:cNvSpPr/>
          <p:nvPr>
            <p:custDataLst>
              <p:tags r:id="rId76"/>
            </p:custDataLst>
          </p:nvPr>
        </p:nvSpPr>
        <p:spPr>
          <a:xfrm>
            <a:off x="6328889" y="3786979"/>
            <a:ext cx="1829435"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4</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5</a:t>
            </a:r>
            <a:r>
              <a:rPr sz="800" spc="40" dirty="0">
                <a:solidFill>
                  <a:schemeClr val="dk1"/>
                </a:solidFill>
                <a:latin typeface="微软雅黑" panose="020B0503020204020204" charset="-122"/>
                <a:ea typeface="微软雅黑" panose="020B0503020204020204" charset="-122"/>
                <a:cs typeface="微软雅黑" panose="020B0503020204020204" charset="-122"/>
              </a:rPr>
              <a:t>    电容量与极板间距离的关</a:t>
            </a:r>
            <a:r>
              <a:rPr sz="800" spc="20" dirty="0">
                <a:solidFill>
                  <a:schemeClr val="dk1"/>
                </a:solidFill>
                <a:latin typeface="微软雅黑" panose="020B0503020204020204" charset="-122"/>
                <a:ea typeface="微软雅黑" panose="020B0503020204020204" charset="-122"/>
                <a:cs typeface="微软雅黑" panose="020B0503020204020204" charset="-122"/>
              </a:rPr>
              <a:t>系</a:t>
            </a:r>
            <a:endParaRPr lang="en-US" altLang="en-US" sz="800" spc="2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5" name="textbox 141"/>
          <p:cNvSpPr/>
          <p:nvPr>
            <p:custDataLst>
              <p:tags r:id="rId77"/>
            </p:custDataLst>
          </p:nvPr>
        </p:nvSpPr>
        <p:spPr>
          <a:xfrm>
            <a:off x="5706212" y="6449326"/>
            <a:ext cx="548640" cy="43053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32000"/>
              </a:lnSpc>
              <a:tabLst>
                <a:tab pos="76200" algn="l"/>
              </a:tabLst>
            </a:pP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d</a:t>
            </a:r>
            <a:r>
              <a:rPr sz="500" b="1"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g</a:t>
            </a:r>
            <a:r>
              <a:rPr sz="500" u="sng" spc="-2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d</a:t>
            </a:r>
            <a:r>
              <a:rPr sz="500" b="1"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0</a:t>
            </a: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310515" algn="l" rtl="0" eaLnBrk="0">
              <a:lnSpc>
                <a:spcPts val="490"/>
              </a:lnSpc>
            </a:pPr>
            <a:r>
              <a:rPr sz="400" spc="7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43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69000"/>
              </a:lnSpc>
              <a:spcBef>
                <a:spcPts val="0"/>
              </a:spcBef>
            </a:pPr>
            <a:r>
              <a:rPr sz="1500" b="1" spc="-10" baseline="7000" dirty="0">
                <a:solidFill>
                  <a:schemeClr val="dk1"/>
                </a:solidFill>
                <a:latin typeface="微软雅黑" panose="020B0503020204020204" charset="-122"/>
                <a:ea typeface="微软雅黑" panose="020B0503020204020204" charset="-122"/>
                <a:cs typeface="微软雅黑" panose="020B0503020204020204" charset="-122"/>
              </a:rPr>
              <a:t>ε</a:t>
            </a:r>
            <a:r>
              <a:rPr sz="900" b="1" spc="-10" baseline="-12000" dirty="0">
                <a:solidFill>
                  <a:schemeClr val="dk1"/>
                </a:solidFill>
                <a:latin typeface="微软雅黑" panose="020B0503020204020204" charset="-122"/>
                <a:ea typeface="微软雅黑" panose="020B0503020204020204" charset="-122"/>
                <a:cs typeface="微软雅黑" panose="020B0503020204020204" charset="-122"/>
              </a:rPr>
              <a:t>0</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500" b="1" spc="-10" baseline="7000" dirty="0">
                <a:solidFill>
                  <a:schemeClr val="dk1"/>
                </a:solidFill>
                <a:latin typeface="微软雅黑" panose="020B0503020204020204" charset="-122"/>
                <a:ea typeface="微软雅黑" panose="020B0503020204020204" charset="-122"/>
                <a:cs typeface="微软雅黑" panose="020B0503020204020204" charset="-122"/>
              </a:rPr>
              <a:t>ε</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0" baseline="-12000" dirty="0">
                <a:solidFill>
                  <a:schemeClr val="dk1"/>
                </a:solidFill>
                <a:latin typeface="微软雅黑" panose="020B0503020204020204" charset="-122"/>
                <a:ea typeface="微软雅黑" panose="020B0503020204020204" charset="-122"/>
                <a:cs typeface="微软雅黑" panose="020B0503020204020204" charset="-122"/>
              </a:rPr>
              <a:t>g</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500" b="1" spc="0" baseline="7000" dirty="0">
                <a:solidFill>
                  <a:schemeClr val="dk1"/>
                </a:solidFill>
                <a:latin typeface="微软雅黑" panose="020B0503020204020204" charset="-122"/>
                <a:ea typeface="微软雅黑" panose="020B0503020204020204" charset="-122"/>
                <a:cs typeface="微软雅黑" panose="020B0503020204020204" charset="-122"/>
              </a:rPr>
              <a:t>ε</a:t>
            </a:r>
            <a:r>
              <a:rPr sz="900" b="1" spc="0" baseline="-12000" dirty="0">
                <a:solidFill>
                  <a:schemeClr val="dk1"/>
                </a:solidFill>
                <a:latin typeface="微软雅黑" panose="020B0503020204020204" charset="-122"/>
                <a:ea typeface="微软雅黑" panose="020B0503020204020204" charset="-122"/>
                <a:cs typeface="微软雅黑" panose="020B0503020204020204" charset="-122"/>
              </a:rPr>
              <a:t>0</a:t>
            </a:r>
            <a:endParaRPr lang="en-US" altLang="en-US" sz="900" b="1" spc="0" baseline="-1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6" name="textbox 142"/>
          <p:cNvSpPr/>
          <p:nvPr>
            <p:custDataLst>
              <p:tags r:id="rId78"/>
            </p:custDataLst>
          </p:nvPr>
        </p:nvSpPr>
        <p:spPr>
          <a:xfrm>
            <a:off x="8106478" y="6413024"/>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(4</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9)</a:t>
            </a:r>
            <a:endParaRPr lang="en-US" altLang="en-US" sz="10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7" name="textbox 145"/>
          <p:cNvSpPr/>
          <p:nvPr>
            <p:custDataLst>
              <p:tags r:id="rId79"/>
            </p:custDataLst>
          </p:nvPr>
        </p:nvSpPr>
        <p:spPr>
          <a:xfrm>
            <a:off x="5472378" y="6420077"/>
            <a:ext cx="97789" cy="140970"/>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5000"/>
              </a:lnSpc>
            </a:pPr>
            <a:r>
              <a:rPr sz="800" b="1" spc="-10" dirty="0">
                <a:solidFill>
                  <a:schemeClr val="dk1"/>
                </a:solidFill>
                <a:latin typeface="微软雅黑" panose="020B0503020204020204" charset="-122"/>
                <a:ea typeface="微软雅黑" panose="020B0503020204020204" charset="-122"/>
                <a:cs typeface="Arial" panose="020B0604020202020204"/>
              </a:rPr>
              <a:t>C</a:t>
            </a:r>
            <a:endParaRPr lang="en-US" altLang="en-US" sz="800" b="1" spc="-10" dirty="0">
              <a:solidFill>
                <a:schemeClr val="dk1"/>
              </a:solidFill>
              <a:latin typeface="微软雅黑" panose="020B0503020204020204" charset="-122"/>
              <a:ea typeface="微软雅黑" panose="020B0503020204020204" charset="-122"/>
              <a:cs typeface="Arial" panose="020B0604020202020204"/>
            </a:endParaRPr>
          </a:p>
        </p:txBody>
      </p:sp>
      <p:sp>
        <p:nvSpPr>
          <p:cNvPr id="78" name="textbox 146"/>
          <p:cNvSpPr/>
          <p:nvPr>
            <p:custDataLst>
              <p:tags r:id="rId80"/>
            </p:custDataLst>
          </p:nvPr>
        </p:nvSpPr>
        <p:spPr>
          <a:xfrm>
            <a:off x="5932860" y="6330633"/>
            <a:ext cx="97155" cy="140335"/>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4000"/>
              </a:lnSpc>
            </a:pPr>
            <a:r>
              <a:rPr sz="800" b="1" spc="-20" dirty="0">
                <a:solidFill>
                  <a:schemeClr val="dk1"/>
                </a:solidFill>
                <a:latin typeface="微软雅黑" panose="020B0503020204020204" charset="-122"/>
                <a:ea typeface="微软雅黑" panose="020B0503020204020204" charset="-122"/>
                <a:cs typeface="Arial" panose="020B0604020202020204"/>
              </a:rPr>
              <a:t>A</a:t>
            </a:r>
            <a:endParaRPr lang="en-US" altLang="en-US" sz="800" b="1" spc="-20" dirty="0">
              <a:solidFill>
                <a:schemeClr val="dk1"/>
              </a:solidFill>
              <a:latin typeface="微软雅黑" panose="020B0503020204020204" charset="-122"/>
              <a:ea typeface="微软雅黑" panose="020B0503020204020204" charset="-122"/>
              <a:cs typeface="Arial" panose="020B0604020202020204"/>
            </a:endParaRPr>
          </a:p>
        </p:txBody>
      </p:sp>
      <p:sp>
        <p:nvSpPr>
          <p:cNvPr id="79" name="path"/>
          <p:cNvSpPr/>
          <p:nvPr>
            <p:custDataLst>
              <p:tags r:id="rId81"/>
            </p:custDataLst>
          </p:nvPr>
        </p:nvSpPr>
        <p:spPr>
          <a:xfrm>
            <a:off x="5717680" y="6484221"/>
            <a:ext cx="540994" cy="4153"/>
          </a:xfrm>
          <a:custGeom>
            <a:avLst/>
            <a:gdLst/>
            <a:ahLst/>
            <a:cxnLst/>
            <a:rect l="0" t="0" r="0" b="0"/>
            <a:pathLst>
              <a:path w="851" h="6">
                <a:moveTo>
                  <a:pt x="0" y="3"/>
                </a:moveTo>
                <a:lnTo>
                  <a:pt x="851" y="3"/>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Tree>
    <p:custDataLst>
      <p:tags r:id="rId8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30"/>
          <p:cNvSpPr/>
          <p:nvPr/>
        </p:nvSpPr>
        <p:spPr>
          <a:xfrm>
            <a:off x="5058096" y="543899"/>
            <a:ext cx="3263265" cy="1280794"/>
          </a:xfrm>
          <a:prstGeom prst="rect">
            <a:avLst/>
          </a:prstGeom>
        </p:spPr>
        <p:txBody>
          <a:bodyPr vert="horz" wrap="square" lIns="0" tIns="0" rIns="0" bIns="0"/>
          <a:lstStyle/>
          <a:p>
            <a:pPr algn="l" rtl="0" eaLnBrk="0">
              <a:lnSpc>
                <a:spcPct val="86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83210" algn="l" rtl="0" eaLnBrk="0">
              <a:lnSpc>
                <a:spcPct val="96000"/>
              </a:lnSpc>
            </a:pPr>
            <a:r>
              <a:rPr sz="1000" spc="40" dirty="0">
                <a:solidFill>
                  <a:srgbClr val="000000"/>
                </a:solidFill>
                <a:latin typeface="微软雅黑" panose="020B0503020204020204" charset="-122"/>
                <a:ea typeface="微软雅黑" panose="020B0503020204020204" charset="-122"/>
                <a:cs typeface="微软雅黑" panose="020B0503020204020204" charset="-122"/>
              </a:rPr>
              <a:t>云母片的相对介电常数是空气的 </a:t>
            </a:r>
            <a:r>
              <a:rPr sz="1000" b="1" spc="40" dirty="0">
                <a:solidFill>
                  <a:srgbClr val="000000"/>
                </a:solidFill>
                <a:latin typeface="微软雅黑" panose="020B0503020204020204" charset="-122"/>
                <a:ea typeface="微软雅黑" panose="020B0503020204020204" charset="-122"/>
                <a:cs typeface="微软雅黑" panose="020B0503020204020204" charset="-122"/>
              </a:rPr>
              <a:t>7</a:t>
            </a:r>
            <a:r>
              <a:rPr sz="1000" spc="40" dirty="0">
                <a:solidFill>
                  <a:srgbClr val="000000"/>
                </a:solidFill>
                <a:latin typeface="微软雅黑" panose="020B0503020204020204" charset="-122"/>
                <a:ea typeface="微软雅黑" panose="020B0503020204020204" charset="-122"/>
                <a:cs typeface="微软雅黑" panose="020B0503020204020204" charset="-122"/>
              </a:rPr>
              <a:t> 倍，</a:t>
            </a:r>
            <a:r>
              <a:rPr sz="1000" spc="0" dirty="0">
                <a:solidFill>
                  <a:srgbClr val="000000"/>
                </a:solidFill>
                <a:latin typeface="微软雅黑" panose="020B0503020204020204" charset="-122"/>
                <a:ea typeface="微软雅黑" panose="020B0503020204020204" charset="-122"/>
                <a:cs typeface="微软雅黑" panose="020B0503020204020204" charset="-122"/>
              </a:rPr>
              <a:t>其击穿电压</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4130" indent="-10160" algn="l" rtl="0" eaLnBrk="0">
              <a:lnSpc>
                <a:spcPct val="145000"/>
              </a:lnSpc>
              <a:spcBef>
                <a:spcPts val="135"/>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不小于 </a:t>
            </a:r>
            <a:r>
              <a:rPr sz="1000" b="1" spc="10" dirty="0">
                <a:solidFill>
                  <a:srgbClr val="000000"/>
                </a:solidFill>
                <a:latin typeface="微软雅黑" panose="020B0503020204020204" charset="-122"/>
                <a:ea typeface="微软雅黑" panose="020B0503020204020204" charset="-122"/>
                <a:cs typeface="微软雅黑" panose="020B0503020204020204" charset="-122"/>
              </a:rPr>
              <a:t>1</a:t>
            </a:r>
            <a:r>
              <a:rPr sz="1000" b="1" spc="0" dirty="0">
                <a:solidFill>
                  <a:srgbClr val="000000"/>
                </a:solidFill>
                <a:latin typeface="微软雅黑" panose="020B0503020204020204" charset="-122"/>
                <a:ea typeface="微软雅黑" panose="020B0503020204020204" charset="-122"/>
                <a:cs typeface="微软雅黑" panose="020B0503020204020204" charset="-122"/>
              </a:rPr>
              <a:t>000</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kV/mm</a:t>
            </a:r>
            <a:r>
              <a:rPr sz="1000" spc="0" dirty="0">
                <a:solidFill>
                  <a:srgbClr val="000000"/>
                </a:solidFill>
                <a:latin typeface="微软雅黑" panose="020B0503020204020204" charset="-122"/>
                <a:ea typeface="微软雅黑" panose="020B0503020204020204" charset="-122"/>
                <a:cs typeface="微软雅黑" panose="020B0503020204020204" charset="-122"/>
              </a:rPr>
              <a:t>，而空气仅为 </a:t>
            </a:r>
            <a:r>
              <a:rPr sz="1000" b="1" spc="0" dirty="0">
                <a:solidFill>
                  <a:srgbClr val="000000"/>
                </a:solidFill>
                <a:latin typeface="微软雅黑" panose="020B0503020204020204" charset="-122"/>
                <a:ea typeface="微软雅黑" panose="020B0503020204020204" charset="-122"/>
                <a:cs typeface="微软雅黑" panose="020B0503020204020204" charset="-122"/>
              </a:rPr>
              <a:t>3</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kV/mm</a:t>
            </a:r>
            <a:r>
              <a:rPr sz="1000" spc="0" dirty="0">
                <a:solidFill>
                  <a:srgbClr val="000000"/>
                </a:solidFill>
                <a:latin typeface="微软雅黑" panose="020B0503020204020204" charset="-122"/>
                <a:ea typeface="微软雅黑" panose="020B0503020204020204" charset="-122"/>
                <a:cs typeface="微软雅黑" panose="020B0503020204020204" charset="-122"/>
              </a:rPr>
              <a:t>。 因此，有 </a:t>
            </a:r>
            <a:r>
              <a:rPr sz="1000" spc="-20" dirty="0">
                <a:solidFill>
                  <a:srgbClr val="000000"/>
                </a:solidFill>
                <a:latin typeface="微软雅黑" panose="020B0503020204020204" charset="-122"/>
                <a:ea typeface="微软雅黑" panose="020B0503020204020204" charset="-122"/>
                <a:cs typeface="微软雅黑" panose="020B0503020204020204" charset="-122"/>
              </a:rPr>
              <a:t>了云母片，极板间初始距离可大大减小。</a:t>
            </a:r>
            <a:r>
              <a:rPr sz="1000" spc="0" dirty="0">
                <a:solidFill>
                  <a:srgbClr val="000000"/>
                </a:solidFill>
                <a:latin typeface="微软雅黑" panose="020B0503020204020204" charset="-122"/>
                <a:ea typeface="微软雅黑" panose="020B0503020204020204" charset="-122"/>
                <a:cs typeface="微软雅黑" panose="020B0503020204020204" charset="-122"/>
              </a:rPr>
              <a:t> 同时，式</a:t>
            </a:r>
            <a:r>
              <a:rPr sz="1000" b="1" spc="0" dirty="0">
                <a:solidFill>
                  <a:srgbClr val="000000"/>
                </a:solidFill>
                <a:latin typeface="微软雅黑" panose="020B0503020204020204" charset="-122"/>
                <a:ea typeface="微软雅黑" panose="020B0503020204020204" charset="-122"/>
                <a:cs typeface="微软雅黑" panose="020B0503020204020204" charset="-122"/>
              </a:rPr>
              <a:t>(4</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9)</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30" dirty="0">
                <a:solidFill>
                  <a:srgbClr val="000000"/>
                </a:solidFill>
                <a:latin typeface="微软雅黑" panose="020B0503020204020204" charset="-122"/>
                <a:ea typeface="微软雅黑" panose="020B0503020204020204" charset="-122"/>
                <a:cs typeface="微软雅黑" panose="020B0503020204020204" charset="-122"/>
              </a:rPr>
              <a:t>中的 </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g</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(ε</a:t>
            </a:r>
            <a:r>
              <a:rPr sz="900" b="1" spc="30" baseline="-23000" dirty="0">
                <a:solidFill>
                  <a:srgbClr val="000000"/>
                </a:solidFill>
                <a:latin typeface="微软雅黑" panose="020B0503020204020204" charset="-122"/>
                <a:ea typeface="微软雅黑" panose="020B0503020204020204" charset="-122"/>
                <a:cs typeface="微软雅黑" panose="020B0503020204020204" charset="-122"/>
              </a:rPr>
              <a:t>0</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ε</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g</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是恒定值，它能使传感器输</a:t>
            </a:r>
            <a:r>
              <a:rPr sz="1000" spc="20" dirty="0">
                <a:solidFill>
                  <a:srgbClr val="000000"/>
                </a:solidFill>
                <a:latin typeface="微软雅黑" panose="020B0503020204020204" charset="-122"/>
                <a:ea typeface="微软雅黑" panose="020B0503020204020204" charset="-122"/>
                <a:cs typeface="微软雅黑" panose="020B0503020204020204" charset="-122"/>
              </a:rPr>
              <a:t>出</a:t>
            </a:r>
            <a:r>
              <a:rPr sz="1000" spc="0" dirty="0">
                <a:solidFill>
                  <a:srgbClr val="000000"/>
                </a:solidFill>
                <a:latin typeface="微软雅黑" panose="020B0503020204020204" charset="-122"/>
                <a:ea typeface="微软雅黑" panose="020B0503020204020204" charset="-122"/>
                <a:cs typeface="微软雅黑" panose="020B0503020204020204" charset="-122"/>
              </a:rPr>
              <a:t>特性的线</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spcBef>
                <a:spcPts val="52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性度得到改善</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2000"/>
              </a:lnSpc>
              <a:spcBef>
                <a:spcPts val="5"/>
              </a:spcBef>
            </a:pPr>
            <a:r>
              <a:rPr sz="1000" spc="90" dirty="0">
                <a:solidFill>
                  <a:srgbClr val="000000"/>
                </a:solidFill>
                <a:latin typeface="微软雅黑" panose="020B0503020204020204" charset="-122"/>
                <a:ea typeface="微软雅黑" panose="020B0503020204020204" charset="-122"/>
                <a:cs typeface="微软雅黑" panose="020B0503020204020204" charset="-122"/>
              </a:rPr>
              <a:t>一般变极距型电容式传感器的初始电容量在 </a:t>
            </a:r>
            <a:r>
              <a:rPr sz="1000" b="1" spc="90" dirty="0">
                <a:solidFill>
                  <a:srgbClr val="000000"/>
                </a:solidFill>
                <a:latin typeface="微软雅黑" panose="020B0503020204020204" charset="-122"/>
                <a:ea typeface="微软雅黑" panose="020B0503020204020204" charset="-122"/>
                <a:cs typeface="微软雅黑" panose="020B0503020204020204" charset="-122"/>
              </a:rPr>
              <a:t>20</a:t>
            </a:r>
            <a:r>
              <a:rPr sz="1000" spc="6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b="1"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133"/>
          <p:cNvSpPr/>
          <p:nvPr>
            <p:custDataLst>
              <p:tags r:id="rId5"/>
            </p:custDataLst>
          </p:nvPr>
        </p:nvSpPr>
        <p:spPr>
          <a:xfrm>
            <a:off x="3117155" y="53253"/>
            <a:ext cx="5204459" cy="459740"/>
          </a:xfrm>
          <a:prstGeom prst="rect">
            <a:avLst/>
          </a:prstGeom>
        </p:spPr>
        <p:txBody>
          <a:bodyPr vert="horz" wrap="square" lIns="0" tIns="0" rIns="0" bIns="0"/>
          <a:lstStyle/>
          <a:p>
            <a:pPr algn="l" rtl="0" eaLnBrk="0">
              <a:lnSpc>
                <a:spcPct val="91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2000"/>
              </a:lnSpc>
            </a:pPr>
            <a:r>
              <a:rPr sz="1000" spc="-5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50" dirty="0">
                <a:solidFill>
                  <a:schemeClr val="dk1"/>
                </a:solidFill>
                <a:latin typeface="微软雅黑" panose="020B0503020204020204" charset="-122"/>
                <a:ea typeface="微软雅黑" panose="020B0503020204020204" charset="-122"/>
                <a:cs typeface="微软雅黑" panose="020B0503020204020204" charset="-122"/>
              </a:rPr>
              <a:t>ε</a:t>
            </a:r>
            <a:r>
              <a:rPr sz="1000" spc="-50" dirty="0">
                <a:solidFill>
                  <a:schemeClr val="dk1"/>
                </a:solidFill>
                <a:latin typeface="微软雅黑" panose="020B0503020204020204" charset="-122"/>
                <a:ea typeface="微软雅黑" panose="020B0503020204020204" charset="-122"/>
                <a:cs typeface="微软雅黑" panose="020B0503020204020204" charset="-122"/>
              </a:rPr>
              <a:t> </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g</a:t>
            </a:r>
            <a:r>
              <a:rPr sz="500" spc="-50" dirty="0">
                <a:solidFill>
                  <a:schemeClr val="dk1"/>
                </a:solidFill>
                <a:latin typeface="微软雅黑" panose="020B0503020204020204" charset="-122"/>
                <a:ea typeface="微软雅黑" panose="020B0503020204020204" charset="-122"/>
                <a:cs typeface="微软雅黑" panose="020B0503020204020204" charset="-122"/>
              </a:rPr>
              <a:t>  </a:t>
            </a:r>
            <a:r>
              <a:rPr sz="1000" spc="-50" dirty="0">
                <a:solidFill>
                  <a:schemeClr val="dk1"/>
                </a:solidFill>
                <a:latin typeface="微软雅黑" panose="020B0503020204020204" charset="-122"/>
                <a:ea typeface="微软雅黑" panose="020B0503020204020204" charset="-122"/>
                <a:cs typeface="微软雅黑" panose="020B0503020204020204" charset="-122"/>
              </a:rPr>
              <a:t>为云母片的相对介电常数，</a:t>
            </a:r>
            <a:r>
              <a:rPr sz="1000" b="1" spc="-50" dirty="0">
                <a:solidFill>
                  <a:schemeClr val="dk1"/>
                </a:solidFill>
                <a:latin typeface="微软雅黑" panose="020B0503020204020204" charset="-122"/>
                <a:ea typeface="微软雅黑" panose="020B0503020204020204" charset="-122"/>
                <a:cs typeface="微软雅黑" panose="020B0503020204020204" charset="-122"/>
              </a:rPr>
              <a:t>ε</a:t>
            </a:r>
            <a:r>
              <a:rPr sz="1000" spc="-50" dirty="0">
                <a:solidFill>
                  <a:schemeClr val="dk1"/>
                </a:solidFill>
                <a:latin typeface="微软雅黑" panose="020B0503020204020204" charset="-122"/>
                <a:ea typeface="微软雅黑" panose="020B0503020204020204" charset="-122"/>
                <a:cs typeface="微软雅黑" panose="020B0503020204020204" charset="-122"/>
              </a:rPr>
              <a:t> </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g</a:t>
            </a:r>
            <a:r>
              <a:rPr sz="500" spc="-50" dirty="0">
                <a:solidFill>
                  <a:schemeClr val="dk1"/>
                </a:solidFill>
                <a:latin typeface="微软雅黑" panose="020B0503020204020204" charset="-122"/>
                <a:ea typeface="微软雅黑" panose="020B0503020204020204" charset="-122"/>
                <a:cs typeface="微软雅黑" panose="020B0503020204020204" charset="-122"/>
              </a:rPr>
              <a:t>   </a:t>
            </a:r>
            <a:r>
              <a:rPr sz="1500" spc="-50" baseline="3000" dirty="0">
                <a:solidFill>
                  <a:schemeClr val="dk1"/>
                </a:solidFill>
                <a:latin typeface="微软雅黑" panose="020B0503020204020204" charset="-122"/>
                <a:ea typeface="微软雅黑" panose="020B0503020204020204" charset="-122"/>
                <a:cs typeface="微软雅黑" panose="020B0503020204020204" charset="-122"/>
              </a:rPr>
              <a:t>＝</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1000" b="1" spc="-50" dirty="0">
                <a:solidFill>
                  <a:schemeClr val="dk1"/>
                </a:solidFill>
                <a:latin typeface="微软雅黑" panose="020B0503020204020204" charset="-122"/>
                <a:ea typeface="微软雅黑" panose="020B0503020204020204" charset="-122"/>
                <a:cs typeface="微软雅黑" panose="020B0503020204020204" charset="-122"/>
              </a:rPr>
              <a:t>7</a:t>
            </a:r>
            <a:r>
              <a:rPr sz="1000" spc="-50" dirty="0">
                <a:solidFill>
                  <a:schemeClr val="dk1"/>
                </a:solidFill>
                <a:latin typeface="微软雅黑" panose="020B0503020204020204" charset="-122"/>
                <a:ea typeface="微软雅黑" panose="020B0503020204020204" charset="-122"/>
                <a:cs typeface="微软雅黑" panose="020B0503020204020204" charset="-122"/>
              </a:rPr>
              <a:t>，</a:t>
            </a:r>
            <a:r>
              <a:rPr sz="1000" b="1" spc="-50" dirty="0">
                <a:solidFill>
                  <a:schemeClr val="dk1"/>
                </a:solidFill>
                <a:latin typeface="微软雅黑" panose="020B0503020204020204" charset="-122"/>
                <a:ea typeface="微软雅黑" panose="020B0503020204020204" charset="-122"/>
                <a:cs typeface="微软雅黑" panose="020B0503020204020204" charset="-122"/>
              </a:rPr>
              <a:t>ε</a:t>
            </a:r>
            <a:r>
              <a:rPr sz="900" b="1" spc="-5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50" dirty="0">
                <a:solidFill>
                  <a:schemeClr val="dk1"/>
                </a:solidFill>
                <a:latin typeface="微软雅黑" panose="020B0503020204020204" charset="-122"/>
                <a:ea typeface="微软雅黑" panose="020B0503020204020204" charset="-122"/>
                <a:cs typeface="微软雅黑" panose="020B0503020204020204" charset="-122"/>
              </a:rPr>
              <a:t>  </a:t>
            </a:r>
            <a:r>
              <a:rPr sz="1000" spc="-50" dirty="0">
                <a:solidFill>
                  <a:schemeClr val="dk1"/>
                </a:solidFill>
                <a:latin typeface="微软雅黑" panose="020B0503020204020204" charset="-122"/>
                <a:ea typeface="微软雅黑" panose="020B0503020204020204" charset="-122"/>
                <a:cs typeface="微软雅黑" panose="020B0503020204020204" charset="-122"/>
              </a:rPr>
              <a:t>为空气的介电常数，</a:t>
            </a:r>
            <a:r>
              <a:rPr sz="1000" b="1" spc="-50" dirty="0">
                <a:solidFill>
                  <a:schemeClr val="dk1"/>
                </a:solidFill>
                <a:latin typeface="微软雅黑" panose="020B0503020204020204" charset="-122"/>
                <a:ea typeface="微软雅黑" panose="020B0503020204020204" charset="-122"/>
                <a:cs typeface="微软雅黑" panose="020B0503020204020204" charset="-122"/>
              </a:rPr>
              <a:t>ε</a:t>
            </a:r>
            <a:r>
              <a:rPr sz="900" b="1" spc="-5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50" dirty="0">
                <a:solidFill>
                  <a:schemeClr val="dk1"/>
                </a:solidFill>
                <a:latin typeface="微软雅黑" panose="020B0503020204020204" charset="-122"/>
                <a:ea typeface="微软雅黑" panose="020B0503020204020204" charset="-122"/>
                <a:cs typeface="微软雅黑" panose="020B0503020204020204" charset="-122"/>
              </a:rPr>
              <a:t>   </a:t>
            </a:r>
            <a:r>
              <a:rPr sz="1500" spc="-50" baseline="3000" dirty="0">
                <a:solidFill>
                  <a:schemeClr val="dk1"/>
                </a:solidFill>
                <a:latin typeface="微软雅黑" panose="020B0503020204020204" charset="-122"/>
                <a:ea typeface="微软雅黑" panose="020B0503020204020204" charset="-122"/>
                <a:cs typeface="微软雅黑" panose="020B0503020204020204" charset="-122"/>
              </a:rPr>
              <a:t>＝</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1</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为空气 </a:t>
            </a:r>
            <a:r>
              <a:rPr sz="1000" spc="30" dirty="0">
                <a:solidFill>
                  <a:schemeClr val="dk1"/>
                </a:solidFill>
                <a:latin typeface="微软雅黑" panose="020B0503020204020204" charset="-122"/>
                <a:ea typeface="微软雅黑" panose="020B0503020204020204" charset="-122"/>
                <a:cs typeface="微软雅黑" panose="020B0503020204020204" charset="-122"/>
              </a:rPr>
              <a:t>气隙厚度， </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g</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为云母</a:t>
            </a:r>
            <a:r>
              <a:rPr sz="1000" spc="20" dirty="0">
                <a:solidFill>
                  <a:schemeClr val="dk1"/>
                </a:solidFill>
                <a:latin typeface="微软雅黑" panose="020B0503020204020204" charset="-122"/>
                <a:ea typeface="微软雅黑" panose="020B0503020204020204" charset="-122"/>
                <a:cs typeface="微软雅黑" panose="020B0503020204020204" charset="-122"/>
              </a:rPr>
              <a:t>片</a:t>
            </a:r>
            <a:r>
              <a:rPr sz="1000" spc="0" dirty="0">
                <a:solidFill>
                  <a:schemeClr val="dk1"/>
                </a:solidFill>
                <a:latin typeface="微软雅黑" panose="020B0503020204020204" charset="-122"/>
                <a:ea typeface="微软雅黑" panose="020B0503020204020204" charset="-122"/>
                <a:cs typeface="微软雅黑" panose="020B0503020204020204" charset="-122"/>
              </a:rPr>
              <a:t>的厚度。</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134"/>
          <p:cNvPicPr>
            <a:picLocks noChangeAspect="1"/>
          </p:cNvPicPr>
          <p:nvPr/>
        </p:nvPicPr>
        <p:blipFill>
          <a:blip r:embed="rId6"/>
          <a:stretch>
            <a:fillRect/>
          </a:stretch>
        </p:blipFill>
        <p:spPr>
          <a:xfrm>
            <a:off x="3392712" y="623803"/>
            <a:ext cx="1408569" cy="1038872"/>
          </a:xfrm>
          <a:prstGeom prst="rect">
            <a:avLst/>
          </a:prstGeom>
        </p:spPr>
      </p:pic>
      <p:sp>
        <p:nvSpPr>
          <p:cNvPr id="5" name="textbox 140"/>
          <p:cNvSpPr/>
          <p:nvPr>
            <p:custDataLst>
              <p:tags r:id="rId7"/>
            </p:custDataLst>
          </p:nvPr>
        </p:nvSpPr>
        <p:spPr>
          <a:xfrm>
            <a:off x="3359421" y="1706570"/>
            <a:ext cx="1485900"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30" dirty="0">
                <a:solidFill>
                  <a:schemeClr val="dk1"/>
                </a:solidFill>
                <a:latin typeface="微软雅黑" panose="020B0503020204020204" charset="-122"/>
                <a:ea typeface="微软雅黑" panose="020B0503020204020204" charset="-122"/>
                <a:cs typeface="微软雅黑" panose="020B0503020204020204" charset="-122"/>
              </a:rPr>
              <a:t>图 </a:t>
            </a:r>
            <a:r>
              <a:rPr sz="800" b="1" spc="30" dirty="0">
                <a:solidFill>
                  <a:schemeClr val="dk1"/>
                </a:solidFill>
                <a:latin typeface="微软雅黑" panose="020B0503020204020204" charset="-122"/>
                <a:ea typeface="微软雅黑" panose="020B0503020204020204" charset="-122"/>
                <a:cs typeface="微软雅黑" panose="020B0503020204020204" charset="-122"/>
              </a:rPr>
              <a:t>4</a:t>
            </a:r>
            <a:r>
              <a:rPr sz="800" spc="30" dirty="0">
                <a:solidFill>
                  <a:schemeClr val="dk1"/>
                </a:solidFill>
                <a:latin typeface="微软雅黑" panose="020B0503020204020204" charset="-122"/>
                <a:ea typeface="微软雅黑" panose="020B0503020204020204" charset="-122"/>
                <a:cs typeface="微软雅黑" panose="020B0503020204020204" charset="-122"/>
              </a:rPr>
              <a:t>－</a:t>
            </a:r>
            <a:r>
              <a:rPr sz="800" b="1" spc="30" dirty="0">
                <a:solidFill>
                  <a:schemeClr val="dk1"/>
                </a:solidFill>
                <a:latin typeface="微软雅黑" panose="020B0503020204020204" charset="-122"/>
                <a:ea typeface="微软雅黑" panose="020B0503020204020204" charset="-122"/>
                <a:cs typeface="微软雅黑" panose="020B0503020204020204" charset="-122"/>
              </a:rPr>
              <a:t>6</a:t>
            </a:r>
            <a:r>
              <a:rPr sz="800" spc="30" dirty="0">
                <a:solidFill>
                  <a:schemeClr val="dk1"/>
                </a:solidFill>
                <a:latin typeface="微软雅黑" panose="020B0503020204020204" charset="-122"/>
                <a:ea typeface="微软雅黑" panose="020B0503020204020204" charset="-122"/>
                <a:cs typeface="微软雅黑" panose="020B0503020204020204" charset="-122"/>
              </a:rPr>
              <a:t>    放置云母片的电容</a:t>
            </a:r>
            <a:r>
              <a:rPr sz="80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162"/>
          <p:cNvSpPr/>
          <p:nvPr>
            <p:custDataLst>
              <p:tags r:id="rId8"/>
            </p:custDataLst>
          </p:nvPr>
        </p:nvSpPr>
        <p:spPr>
          <a:xfrm>
            <a:off x="3248674" y="1950490"/>
            <a:ext cx="5203825" cy="382270"/>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8255" algn="l" rtl="0" eaLnBrk="0">
              <a:lnSpc>
                <a:spcPct val="117000"/>
              </a:lnSpc>
            </a:pPr>
            <a:r>
              <a:rPr sz="1000" b="1" spc="-10" dirty="0">
                <a:solidFill>
                  <a:schemeClr val="dk1"/>
                </a:solidFill>
                <a:latin typeface="微软雅黑" panose="020B0503020204020204" charset="-122"/>
                <a:ea typeface="微软雅黑" panose="020B0503020204020204" charset="-122"/>
                <a:cs typeface="微软雅黑" panose="020B0503020204020204" charset="-122"/>
              </a:rPr>
              <a:t>100</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pF</a:t>
            </a:r>
            <a:r>
              <a:rPr sz="1000" spc="-10" dirty="0">
                <a:solidFill>
                  <a:schemeClr val="dk1"/>
                </a:solidFill>
                <a:latin typeface="微软雅黑" panose="020B0503020204020204" charset="-122"/>
                <a:ea typeface="微软雅黑" panose="020B0503020204020204" charset="-122"/>
                <a:cs typeface="微软雅黑" panose="020B0503020204020204" charset="-122"/>
              </a:rPr>
              <a:t>之间，极板间距离在 </a:t>
            </a:r>
            <a:r>
              <a:rPr sz="1000" b="1" spc="-10" dirty="0">
                <a:solidFill>
                  <a:schemeClr val="dk1"/>
                </a:solidFill>
                <a:latin typeface="微软雅黑" panose="020B0503020204020204" charset="-122"/>
                <a:ea typeface="微软雅黑" panose="020B0503020204020204" charset="-122"/>
                <a:cs typeface="微软雅黑" panose="020B0503020204020204" charset="-122"/>
              </a:rPr>
              <a:t>25</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2</a:t>
            </a:r>
            <a:r>
              <a:rPr sz="1000" b="1" spc="0" dirty="0">
                <a:solidFill>
                  <a:schemeClr val="dk1"/>
                </a:solidFill>
                <a:latin typeface="微软雅黑" panose="020B0503020204020204" charset="-122"/>
                <a:ea typeface="微软雅黑" panose="020B0503020204020204" charset="-122"/>
                <a:cs typeface="微软雅黑" panose="020B0503020204020204" charset="-122"/>
              </a:rPr>
              <a:t>00</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μm</a:t>
            </a:r>
            <a:r>
              <a:rPr sz="1000" spc="0" dirty="0">
                <a:solidFill>
                  <a:schemeClr val="dk1"/>
                </a:solidFill>
                <a:latin typeface="微软雅黑" panose="020B0503020204020204" charset="-122"/>
                <a:ea typeface="微软雅黑" panose="020B0503020204020204" charset="-122"/>
                <a:cs typeface="微软雅黑" panose="020B0503020204020204" charset="-122"/>
              </a:rPr>
              <a:t> 的范围内。 最大位移应小于间距的 </a:t>
            </a:r>
            <a:r>
              <a:rPr sz="1000" b="1" spc="0" dirty="0">
                <a:solidFill>
                  <a:schemeClr val="dk1"/>
                </a:solidFill>
                <a:latin typeface="微软雅黑" panose="020B0503020204020204" charset="-122"/>
                <a:ea typeface="微软雅黑" panose="020B0503020204020204" charset="-122"/>
                <a:cs typeface="微软雅黑" panose="020B0503020204020204" charset="-122"/>
              </a:rPr>
              <a:t>1/10</a:t>
            </a:r>
            <a:r>
              <a:rPr sz="1000" spc="0" dirty="0">
                <a:solidFill>
                  <a:schemeClr val="dk1"/>
                </a:solidFill>
                <a:latin typeface="微软雅黑" panose="020B0503020204020204" charset="-122"/>
                <a:ea typeface="微软雅黑" panose="020B0503020204020204" charset="-122"/>
                <a:cs typeface="微软雅黑" panose="020B0503020204020204" charset="-122"/>
              </a:rPr>
              <a:t>，故在微 </a:t>
            </a:r>
            <a:r>
              <a:rPr sz="1000" spc="30" dirty="0">
                <a:solidFill>
                  <a:schemeClr val="dk1"/>
                </a:solidFill>
                <a:latin typeface="微软雅黑" panose="020B0503020204020204" charset="-122"/>
                <a:ea typeface="微软雅黑" panose="020B0503020204020204" charset="-122"/>
                <a:cs typeface="微软雅黑" panose="020B0503020204020204" charset="-122"/>
              </a:rPr>
              <a:t>位移测量中应用</a:t>
            </a:r>
            <a:r>
              <a:rPr sz="1000" spc="20" dirty="0">
                <a:solidFill>
                  <a:schemeClr val="dk1"/>
                </a:solidFill>
                <a:latin typeface="微软雅黑" panose="020B0503020204020204" charset="-122"/>
                <a:ea typeface="微软雅黑" panose="020B0503020204020204" charset="-122"/>
                <a:cs typeface="微软雅黑" panose="020B0503020204020204" charset="-122"/>
              </a:rPr>
              <a:t>最</a:t>
            </a:r>
            <a:r>
              <a:rPr sz="1000" spc="0" dirty="0">
                <a:solidFill>
                  <a:schemeClr val="dk1"/>
                </a:solidFill>
                <a:latin typeface="微软雅黑" panose="020B0503020204020204" charset="-122"/>
                <a:ea typeface="微软雅黑" panose="020B0503020204020204" charset="-122"/>
                <a:cs typeface="微软雅黑" panose="020B0503020204020204" charset="-122"/>
              </a:rPr>
              <a:t>广。</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148"/>
          <p:cNvSpPr/>
          <p:nvPr>
            <p:custDataLst>
              <p:tags r:id="rId9"/>
            </p:custDataLst>
          </p:nvPr>
        </p:nvSpPr>
        <p:spPr>
          <a:xfrm>
            <a:off x="3117155" y="4792212"/>
            <a:ext cx="5205729" cy="193802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94640" algn="l" rtl="0" eaLnBrk="0">
              <a:lnSpc>
                <a:spcPts val="156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由式</a:t>
            </a:r>
            <a:r>
              <a:rPr sz="1000" b="1" spc="20" dirty="0">
                <a:solidFill>
                  <a:schemeClr val="dk1"/>
                </a:solidFill>
                <a:latin typeface="微软雅黑" panose="020B0503020204020204" charset="-122"/>
                <a:ea typeface="微软雅黑" panose="020B0503020204020204" charset="-122"/>
                <a:cs typeface="微软雅黑" panose="020B0503020204020204" charset="-122"/>
              </a:rPr>
              <a:t>(4</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10)</a:t>
            </a:r>
            <a:r>
              <a:rPr sz="1000" spc="20" dirty="0">
                <a:solidFill>
                  <a:schemeClr val="dk1"/>
                </a:solidFill>
                <a:latin typeface="微软雅黑" panose="020B0503020204020204" charset="-122"/>
                <a:ea typeface="微软雅黑" panose="020B0503020204020204" charset="-122"/>
                <a:cs typeface="微软雅黑" panose="020B0503020204020204" charset="-122"/>
              </a:rPr>
              <a:t> 可知，此变换器的电容</a:t>
            </a:r>
            <a:r>
              <a:rPr sz="1000" spc="10" dirty="0">
                <a:solidFill>
                  <a:schemeClr val="dk1"/>
                </a:solidFill>
                <a:latin typeface="微软雅黑" panose="020B0503020204020204" charset="-122"/>
                <a:ea typeface="微软雅黑" panose="020B0503020204020204" charset="-122"/>
                <a:cs typeface="微软雅黑" panose="020B0503020204020204" charset="-122"/>
              </a:rPr>
              <a:t>增</a:t>
            </a:r>
            <a:r>
              <a:rPr sz="1000" spc="0" dirty="0">
                <a:solidFill>
                  <a:schemeClr val="dk1"/>
                </a:solidFill>
                <a:latin typeface="微软雅黑" panose="020B0503020204020204" charset="-122"/>
                <a:ea typeface="微软雅黑" panose="020B0503020204020204" charset="-122"/>
                <a:cs typeface="微软雅黑" panose="020B0503020204020204" charset="-122"/>
              </a:rPr>
              <a:t>量正比于被测液位高度</a:t>
            </a:r>
            <a:r>
              <a:rPr sz="1000" b="1" spc="0" dirty="0">
                <a:solidFill>
                  <a:schemeClr val="dk1"/>
                </a:solidFill>
                <a:latin typeface="微软雅黑" panose="020B0503020204020204" charset="-122"/>
                <a:ea typeface="微软雅黑" panose="020B0503020204020204" charset="-122"/>
                <a:cs typeface="微软雅黑" panose="020B0503020204020204" charset="-122"/>
              </a:rPr>
              <a:t>h</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80670" algn="l" rtl="0" eaLnBrk="0">
              <a:lnSpc>
                <a:spcPct val="91000"/>
              </a:lnSpc>
              <a:spcBef>
                <a:spcPts val="515"/>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变介质型电容式传感器有较多的结构形式，可用来测量纸张 、绝缘薄膜等的厚度，</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5400" indent="-12065" algn="l" rtl="0" eaLnBrk="0">
              <a:lnSpc>
                <a:spcPct val="136000"/>
              </a:lnSpc>
              <a:spcBef>
                <a:spcPts val="300"/>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也可用来测量粮食 、纺织品 、木材或煤等非导电固体介质的湿度。 一种</a:t>
            </a:r>
            <a:r>
              <a:rPr sz="1000" spc="10" dirty="0">
                <a:solidFill>
                  <a:schemeClr val="dk1"/>
                </a:solidFill>
                <a:latin typeface="微软雅黑" panose="020B0503020204020204" charset="-122"/>
                <a:ea typeface="微软雅黑" panose="020B0503020204020204" charset="-122"/>
                <a:cs typeface="微软雅黑" panose="020B0503020204020204" charset="-122"/>
              </a:rPr>
              <a:t>常</a:t>
            </a:r>
            <a:r>
              <a:rPr sz="1000" spc="0" dirty="0">
                <a:solidFill>
                  <a:schemeClr val="dk1"/>
                </a:solidFill>
                <a:latin typeface="微软雅黑" panose="020B0503020204020204" charset="-122"/>
                <a:ea typeface="微软雅黑" panose="020B0503020204020204" charset="-122"/>
                <a:cs typeface="微软雅黑" panose="020B0503020204020204" charset="-122"/>
              </a:rPr>
              <a:t>用的变介质型 </a:t>
            </a:r>
            <a:r>
              <a:rPr sz="1000" spc="20" dirty="0">
                <a:solidFill>
                  <a:schemeClr val="dk1"/>
                </a:solidFill>
                <a:latin typeface="微软雅黑" panose="020B0503020204020204" charset="-122"/>
                <a:ea typeface="微软雅黑" panose="020B0503020204020204" charset="-122"/>
                <a:cs typeface="微软雅黑" panose="020B0503020204020204" charset="-122"/>
              </a:rPr>
              <a:t>电容式传感器的结构形式如图 </a:t>
            </a:r>
            <a:r>
              <a:rPr sz="1000" b="1" spc="20" dirty="0">
                <a:solidFill>
                  <a:schemeClr val="dk1"/>
                </a:solidFill>
                <a:latin typeface="微软雅黑" panose="020B0503020204020204" charset="-122"/>
                <a:ea typeface="微软雅黑" panose="020B0503020204020204" charset="-122"/>
                <a:cs typeface="微软雅黑" panose="020B0503020204020204" charset="-122"/>
              </a:rPr>
              <a:t>4</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8</a:t>
            </a:r>
            <a:r>
              <a:rPr sz="1000" spc="20" dirty="0">
                <a:solidFill>
                  <a:schemeClr val="dk1"/>
                </a:solidFill>
                <a:latin typeface="微软雅黑" panose="020B0503020204020204" charset="-122"/>
                <a:ea typeface="微软雅黑" panose="020B0503020204020204" charset="-122"/>
                <a:cs typeface="微软雅黑" panose="020B0503020204020204" charset="-122"/>
              </a:rPr>
              <a:t> 所示。 其中两平行极板固定</a:t>
            </a:r>
            <a:r>
              <a:rPr sz="1000" spc="10" dirty="0">
                <a:solidFill>
                  <a:schemeClr val="dk1"/>
                </a:solidFill>
                <a:latin typeface="微软雅黑" panose="020B0503020204020204" charset="-122"/>
                <a:ea typeface="微软雅黑" panose="020B0503020204020204" charset="-122"/>
                <a:cs typeface="微软雅黑" panose="020B0503020204020204" charset="-122"/>
              </a:rPr>
              <a:t>不</a:t>
            </a:r>
            <a:r>
              <a:rPr sz="1000" spc="0" dirty="0">
                <a:solidFill>
                  <a:schemeClr val="dk1"/>
                </a:solidFill>
                <a:latin typeface="微软雅黑" panose="020B0503020204020204" charset="-122"/>
                <a:ea typeface="微软雅黑" panose="020B0503020204020204" charset="-122"/>
                <a:cs typeface="微软雅黑" panose="020B0503020204020204" charset="-122"/>
              </a:rPr>
              <a:t>动，极距为 </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相对介 </a:t>
            </a:r>
            <a:r>
              <a:rPr sz="1000" spc="50" dirty="0">
                <a:solidFill>
                  <a:schemeClr val="dk1"/>
                </a:solidFill>
                <a:latin typeface="微软雅黑" panose="020B0503020204020204" charset="-122"/>
                <a:ea typeface="微软雅黑" panose="020B0503020204020204" charset="-122"/>
                <a:cs typeface="微软雅黑" panose="020B0503020204020204" charset="-122"/>
              </a:rPr>
              <a:t>电常数为 </a:t>
            </a:r>
            <a:r>
              <a:rPr sz="1000" b="1" spc="50" dirty="0">
                <a:solidFill>
                  <a:schemeClr val="dk1"/>
                </a:solidFill>
                <a:latin typeface="微软雅黑" panose="020B0503020204020204" charset="-122"/>
                <a:ea typeface="微软雅黑" panose="020B0503020204020204" charset="-122"/>
                <a:cs typeface="微软雅黑" panose="020B0503020204020204" charset="-122"/>
              </a:rPr>
              <a:t>ε</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r</a:t>
            </a:r>
            <a:r>
              <a:rPr sz="900" b="1" spc="5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50" dirty="0">
                <a:solidFill>
                  <a:schemeClr val="dk1"/>
                </a:solidFill>
                <a:latin typeface="微软雅黑" panose="020B0503020204020204" charset="-122"/>
                <a:ea typeface="微软雅黑" panose="020B0503020204020204" charset="-122"/>
                <a:cs typeface="微软雅黑" panose="020B0503020204020204" charset="-122"/>
              </a:rPr>
              <a:t> </a:t>
            </a:r>
            <a:r>
              <a:rPr sz="1000" spc="50" dirty="0">
                <a:solidFill>
                  <a:schemeClr val="dk1"/>
                </a:solidFill>
                <a:latin typeface="微软雅黑" panose="020B0503020204020204" charset="-122"/>
                <a:ea typeface="微软雅黑" panose="020B0503020204020204" charset="-122"/>
                <a:cs typeface="微软雅黑" panose="020B0503020204020204" charset="-122"/>
              </a:rPr>
              <a:t>的电介质以不同深度插入电容器中，从而改变两种电介质的极板覆盖面积</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spcBef>
                <a:spcPts val="510"/>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传感器总电容量 </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2300"/>
              </a:lnSpc>
              <a:spcBef>
                <a:spcPts val="1125"/>
              </a:spcBef>
            </a:pPr>
            <a:r>
              <a:rPr sz="1300" b="1" spc="0" baseline="50000" dirty="0">
                <a:solidFill>
                  <a:schemeClr val="dk1"/>
                </a:solidFill>
                <a:latin typeface="微软雅黑" panose="020B0503020204020204" charset="-122"/>
                <a:ea typeface="微软雅黑" panose="020B0503020204020204" charset="-122"/>
                <a:cs typeface="微软雅黑" panose="020B0503020204020204" charset="-122"/>
              </a:rPr>
              <a:t>C</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54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50000" dirty="0">
                <a:solidFill>
                  <a:schemeClr val="dk1"/>
                </a:solidFill>
                <a:latin typeface="微软雅黑" panose="020B0503020204020204" charset="-122"/>
                <a:ea typeface="微软雅黑" panose="020B0503020204020204" charset="-122"/>
                <a:cs typeface="微软雅黑" panose="020B0503020204020204" charset="-122"/>
              </a:rPr>
              <a:t>C</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b="1" spc="-10" baseline="55000" dirty="0">
                <a:solidFill>
                  <a:schemeClr val="dk1"/>
                </a:solidFill>
                <a:latin typeface="微软雅黑" panose="020B0503020204020204" charset="-122"/>
                <a:ea typeface="微软雅黑" panose="020B0503020204020204" charset="-122"/>
                <a:cs typeface="微软雅黑" panose="020B0503020204020204" charset="-122"/>
              </a:rPr>
              <a:t>1</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54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50000" dirty="0">
                <a:solidFill>
                  <a:schemeClr val="dk1"/>
                </a:solidFill>
                <a:latin typeface="微软雅黑" panose="020B0503020204020204" charset="-122"/>
                <a:ea typeface="微软雅黑" panose="020B0503020204020204" charset="-122"/>
                <a:cs typeface="微软雅黑" panose="020B0503020204020204" charset="-122"/>
              </a:rPr>
              <a:t>C</a:t>
            </a:r>
            <a:r>
              <a:rPr sz="800" b="1" spc="-10" baseline="55000" dirty="0">
                <a:solidFill>
                  <a:schemeClr val="dk1"/>
                </a:solidFill>
                <a:latin typeface="微软雅黑" panose="020B0503020204020204" charset="-122"/>
                <a:ea typeface="微软雅黑" panose="020B0503020204020204" charset="-122"/>
                <a:cs typeface="微软雅黑" panose="020B0503020204020204" charset="-122"/>
              </a:rPr>
              <a:t>2</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54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300" b="1" spc="-10" baseline="50000" dirty="0">
                <a:solidFill>
                  <a:schemeClr val="dk1"/>
                </a:solidFill>
                <a:latin typeface="微软雅黑" panose="020B0503020204020204" charset="-122"/>
                <a:ea typeface="微软雅黑" panose="020B0503020204020204" charset="-122"/>
                <a:cs typeface="微软雅黑" panose="020B0503020204020204" charset="-122"/>
              </a:rPr>
              <a:t>ε</a:t>
            </a:r>
            <a:r>
              <a:rPr sz="800" b="1" spc="-10" baseline="55000" dirty="0">
                <a:solidFill>
                  <a:schemeClr val="dk1"/>
                </a:solidFill>
                <a:latin typeface="微软雅黑" panose="020B0503020204020204" charset="-122"/>
                <a:ea typeface="微软雅黑" panose="020B0503020204020204" charset="-122"/>
                <a:cs typeface="微软雅黑" panose="020B0503020204020204" charset="-122"/>
              </a:rPr>
              <a:t>0</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50000" dirty="0">
                <a:solidFill>
                  <a:schemeClr val="dk1"/>
                </a:solidFill>
                <a:latin typeface="微软雅黑" panose="020B0503020204020204" charset="-122"/>
                <a:ea typeface="微软雅黑" panose="020B0503020204020204" charset="-122"/>
                <a:cs typeface="微软雅黑" panose="020B0503020204020204" charset="-122"/>
              </a:rPr>
              <a:t>b</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b="1" spc="-10" baseline="55000" dirty="0">
                <a:solidFill>
                  <a:schemeClr val="dk1"/>
                </a:solidFill>
                <a:latin typeface="微软雅黑" panose="020B0503020204020204" charset="-122"/>
                <a:ea typeface="微软雅黑" panose="020B0503020204020204" charset="-122"/>
                <a:cs typeface="微软雅黑" panose="020B0503020204020204" charset="-122"/>
              </a:rPr>
              <a:t>0</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6000" dirty="0">
                <a:solidFill>
                  <a:schemeClr val="dk1"/>
                </a:solidFill>
                <a:latin typeface="微软雅黑" panose="020B0503020204020204" charset="-122"/>
                <a:ea typeface="微软雅黑" panose="020B0503020204020204" charset="-122"/>
                <a:cs typeface="微软雅黑" panose="020B0503020204020204" charset="-122"/>
              </a:rPr>
              <a:t>d</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50000" dirty="0">
                <a:solidFill>
                  <a:schemeClr val="dk1"/>
                </a:solidFill>
                <a:latin typeface="微软雅黑" panose="020B0503020204020204" charset="-122"/>
                <a:ea typeface="微软雅黑" panose="020B0503020204020204" charset="-122"/>
                <a:cs typeface="微软雅黑" panose="020B0503020204020204" charset="-122"/>
              </a:rPr>
              <a:t>(4</a:t>
            </a:r>
            <a:r>
              <a:rPr sz="1300" spc="0" baseline="54000" dirty="0">
                <a:solidFill>
                  <a:schemeClr val="dk1"/>
                </a:solidFill>
                <a:latin typeface="微软雅黑" panose="020B0503020204020204" charset="-122"/>
                <a:ea typeface="微软雅黑" panose="020B0503020204020204" charset="-122"/>
                <a:cs typeface="微软雅黑" panose="020B0503020204020204" charset="-122"/>
              </a:rPr>
              <a:t>－</a:t>
            </a:r>
            <a:r>
              <a:rPr sz="1300" b="1" spc="0" baseline="50000" dirty="0">
                <a:solidFill>
                  <a:schemeClr val="dk1"/>
                </a:solidFill>
                <a:latin typeface="微软雅黑" panose="020B0503020204020204" charset="-122"/>
                <a:ea typeface="微软雅黑" panose="020B0503020204020204" charset="-122"/>
                <a:cs typeface="微软雅黑" panose="020B0503020204020204" charset="-122"/>
              </a:rPr>
              <a:t>1</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50000" dirty="0">
                <a:solidFill>
                  <a:schemeClr val="dk1"/>
                </a:solidFill>
                <a:latin typeface="微软雅黑" panose="020B0503020204020204" charset="-122"/>
                <a:ea typeface="微软雅黑" panose="020B0503020204020204" charset="-122"/>
                <a:cs typeface="微软雅黑" panose="020B0503020204020204" charset="-122"/>
              </a:rPr>
              <a:t>1</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50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845" dirty="0">
              <a:solidFill>
                <a:schemeClr val="dk1"/>
              </a:solidFill>
              <a:latin typeface="微软雅黑" panose="020B0503020204020204" charset="-122"/>
              <a:ea typeface="微软雅黑" panose="020B0503020204020204" charset="-122"/>
              <a:cs typeface="微软雅黑" panose="020B0503020204020204" charset="-122"/>
            </a:endParaRPr>
          </a:p>
          <a:p>
            <a:pPr marL="13335" algn="l" rtl="0" eaLnBrk="0">
              <a:lnSpc>
                <a:spcPts val="1560"/>
              </a:lnSpc>
              <a:spcBef>
                <a:spcPts val="10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900" b="1" spc="-10" baseline="-10000" dirty="0">
                <a:solidFill>
                  <a:schemeClr val="dk1"/>
                </a:solidFill>
                <a:latin typeface="微软雅黑" panose="020B0503020204020204" charset="-122"/>
                <a:ea typeface="微软雅黑" panose="020B0503020204020204" charset="-122"/>
                <a:cs typeface="微软雅黑" panose="020B0503020204020204" charset="-122"/>
              </a:rPr>
              <a:t>0</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b</a:t>
            </a:r>
            <a:r>
              <a:rPr sz="900" b="1" spc="-10" baseline="-10000" dirty="0">
                <a:solidFill>
                  <a:schemeClr val="dk1"/>
                </a:solidFill>
                <a:latin typeface="微软雅黑" panose="020B0503020204020204" charset="-122"/>
                <a:ea typeface="微软雅黑" panose="020B0503020204020204" charset="-122"/>
                <a:cs typeface="微软雅黑" panose="020B0503020204020204" charset="-122"/>
              </a:rPr>
              <a:t>0</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分别为</a:t>
            </a:r>
            <a:r>
              <a:rPr sz="1000" spc="0" dirty="0">
                <a:solidFill>
                  <a:schemeClr val="dk1"/>
                </a:solidFill>
                <a:latin typeface="微软雅黑" panose="020B0503020204020204" charset="-122"/>
                <a:ea typeface="微软雅黑" panose="020B0503020204020204" charset="-122"/>
                <a:cs typeface="微软雅黑" panose="020B0503020204020204" charset="-122"/>
              </a:rPr>
              <a:t>极板的长度 、宽度，</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1000" spc="0" dirty="0">
                <a:solidFill>
                  <a:schemeClr val="dk1"/>
                </a:solidFill>
                <a:latin typeface="微软雅黑" panose="020B0503020204020204" charset="-122"/>
                <a:ea typeface="微软雅黑" panose="020B0503020204020204" charset="-122"/>
                <a:cs typeface="微软雅黑" panose="020B0503020204020204" charset="-122"/>
              </a:rPr>
              <a:t> 为第二种电介质进入极板间的长度。</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textbox 149"/>
          <p:cNvSpPr/>
          <p:nvPr>
            <p:custDataLst>
              <p:tags r:id="rId10"/>
            </p:custDataLst>
          </p:nvPr>
        </p:nvSpPr>
        <p:spPr>
          <a:xfrm>
            <a:off x="6250646" y="6429392"/>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4" name="textbox 150"/>
          <p:cNvSpPr/>
          <p:nvPr>
            <p:custDataLst>
              <p:tags r:id="rId11"/>
            </p:custDataLst>
          </p:nvPr>
        </p:nvSpPr>
        <p:spPr>
          <a:xfrm>
            <a:off x="6250646" y="6429392"/>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5" name="textbox 151"/>
          <p:cNvSpPr/>
          <p:nvPr>
            <p:custDataLst>
              <p:tags r:id="rId12"/>
            </p:custDataLst>
          </p:nvPr>
        </p:nvSpPr>
        <p:spPr>
          <a:xfrm>
            <a:off x="5838263" y="6224821"/>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6" name="textbox 152"/>
          <p:cNvSpPr/>
          <p:nvPr>
            <p:custDataLst>
              <p:tags r:id="rId13"/>
            </p:custDataLst>
          </p:nvPr>
        </p:nvSpPr>
        <p:spPr>
          <a:xfrm>
            <a:off x="5806859" y="6245418"/>
            <a:ext cx="49530" cy="7175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365"/>
              </a:lnSpc>
            </a:pPr>
            <a:r>
              <a:rPr sz="500" b="1" spc="0" dirty="0">
                <a:solidFill>
                  <a:schemeClr val="dk1"/>
                </a:solidFill>
                <a:latin typeface="微软雅黑" panose="020B0503020204020204" charset="-122"/>
                <a:ea typeface="微软雅黑" panose="020B0503020204020204" charset="-122"/>
                <a:cs typeface="Arial" panose="020B0604020202020204"/>
              </a:rPr>
              <a:t>r</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7" name="textbox 153"/>
          <p:cNvSpPr/>
          <p:nvPr>
            <p:custDataLst>
              <p:tags r:id="rId14"/>
            </p:custDataLst>
          </p:nvPr>
        </p:nvSpPr>
        <p:spPr>
          <a:xfrm>
            <a:off x="5806859" y="6224821"/>
            <a:ext cx="78105" cy="8953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500"/>
              </a:lnSpc>
            </a:pPr>
            <a:r>
              <a:rPr sz="400" b="1" spc="-20" dirty="0">
                <a:solidFill>
                  <a:schemeClr val="dk1"/>
                </a:solidFill>
                <a:latin typeface="微软雅黑" panose="020B0503020204020204" charset="-122"/>
                <a:ea typeface="微软雅黑" panose="020B0503020204020204" charset="-122"/>
                <a:cs typeface="Arial" panose="020B0604020202020204"/>
              </a:rPr>
              <a:t>r</a:t>
            </a:r>
            <a:r>
              <a:rPr sz="400" spc="-30" dirty="0">
                <a:solidFill>
                  <a:schemeClr val="dk1"/>
                </a:solidFill>
                <a:latin typeface="微软雅黑" panose="020B0503020204020204" charset="-122"/>
                <a:ea typeface="微软雅黑" panose="020B0503020204020204" charset="-122"/>
                <a:cs typeface="Arial" panose="020B0604020202020204"/>
              </a:rPr>
              <a:t> </a:t>
            </a:r>
            <a:r>
              <a:rPr sz="400" b="1" spc="-30" dirty="0">
                <a:solidFill>
                  <a:schemeClr val="dk1"/>
                </a:solidFill>
                <a:latin typeface="微软雅黑" panose="020B0503020204020204" charset="-122"/>
                <a:ea typeface="微软雅黑" panose="020B0503020204020204" charset="-122"/>
                <a:cs typeface="Arial" panose="020B0604020202020204"/>
              </a:rPr>
              <a:t>1</a:t>
            </a:r>
            <a:endParaRPr lang="en-US" altLang="en-US" sz="400" b="1" spc="-30" dirty="0">
              <a:solidFill>
                <a:schemeClr val="dk1"/>
              </a:solidFill>
              <a:latin typeface="微软雅黑" panose="020B0503020204020204" charset="-122"/>
              <a:ea typeface="微软雅黑" panose="020B0503020204020204" charset="-122"/>
              <a:cs typeface="Arial" panose="020B0604020202020204"/>
            </a:endParaRPr>
          </a:p>
        </p:txBody>
      </p:sp>
      <p:sp>
        <p:nvSpPr>
          <p:cNvPr id="18" name="textbox 155"/>
          <p:cNvSpPr/>
          <p:nvPr>
            <p:custDataLst>
              <p:tags r:id="rId15"/>
            </p:custDataLst>
          </p:nvPr>
        </p:nvSpPr>
        <p:spPr>
          <a:xfrm>
            <a:off x="3117155" y="2805850"/>
            <a:ext cx="5205729" cy="588644"/>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80035" algn="l" rtl="0" eaLnBrk="0">
              <a:lnSpc>
                <a:spcPct val="90000"/>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一种利用改变极板间介质的方式测量液位高低的电容式液位变换器结构原</a:t>
            </a:r>
            <a:r>
              <a:rPr sz="1000" spc="30" dirty="0">
                <a:solidFill>
                  <a:schemeClr val="dk1"/>
                </a:solidFill>
                <a:latin typeface="微软雅黑" panose="020B0503020204020204" charset="-122"/>
                <a:ea typeface="微软雅黑" panose="020B0503020204020204" charset="-122"/>
                <a:cs typeface="微软雅黑" panose="020B0503020204020204" charset="-122"/>
              </a:rPr>
              <a:t>理</a:t>
            </a:r>
            <a:r>
              <a:rPr sz="1000" spc="0" dirty="0">
                <a:solidFill>
                  <a:schemeClr val="dk1"/>
                </a:solidFill>
                <a:latin typeface="微软雅黑" panose="020B0503020204020204" charset="-122"/>
                <a:ea typeface="微软雅黑" panose="020B0503020204020204" charset="-122"/>
                <a:cs typeface="微软雅黑" panose="020B0503020204020204" charset="-122"/>
              </a:rPr>
              <a:t>如图 </a:t>
            </a:r>
            <a:r>
              <a:rPr sz="1000" b="1" spc="0" dirty="0">
                <a:solidFill>
                  <a:schemeClr val="dk1"/>
                </a:solidFill>
                <a:latin typeface="微软雅黑" panose="020B0503020204020204" charset="-122"/>
                <a:ea typeface="微软雅黑" panose="020B0503020204020204" charset="-122"/>
                <a:cs typeface="微软雅黑" panose="020B0503020204020204" charset="-122"/>
              </a:rPr>
              <a:t>4</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7</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spcBef>
                <a:spcPts val="21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所</a:t>
            </a:r>
            <a:r>
              <a:rPr sz="1000" spc="0" dirty="0">
                <a:solidFill>
                  <a:schemeClr val="dk1"/>
                </a:solidFill>
                <a:latin typeface="微软雅黑" panose="020B0503020204020204" charset="-122"/>
                <a:ea typeface="微软雅黑" panose="020B0503020204020204" charset="-122"/>
                <a:cs typeface="微软雅黑" panose="020B0503020204020204" charset="-122"/>
              </a:rPr>
              <a:t>示。 设被测介质的介电常数为 </a:t>
            </a:r>
            <a:r>
              <a:rPr sz="1000" b="1" spc="0" dirty="0">
                <a:solidFill>
                  <a:schemeClr val="dk1"/>
                </a:solidFill>
                <a:latin typeface="微软雅黑" panose="020B0503020204020204" charset="-122"/>
                <a:ea typeface="微软雅黑" panose="020B0503020204020204" charset="-122"/>
                <a:cs typeface="微软雅黑" panose="020B0503020204020204" charset="-122"/>
              </a:rPr>
              <a:t>ε</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baseline="-10000" dirty="0">
                <a:solidFill>
                  <a:schemeClr val="dk1"/>
                </a:solidFill>
                <a:latin typeface="微软雅黑" panose="020B0503020204020204" charset="-122"/>
                <a:ea typeface="微软雅黑" panose="020B0503020204020204" charset="-122"/>
                <a:cs typeface="微软雅黑" panose="020B0503020204020204" charset="-122"/>
              </a:rPr>
              <a:t>1</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液面高度为 </a:t>
            </a:r>
            <a:r>
              <a:rPr sz="1000" b="1" spc="0" dirty="0">
                <a:solidFill>
                  <a:schemeClr val="dk1"/>
                </a:solidFill>
                <a:latin typeface="微软雅黑" panose="020B0503020204020204" charset="-122"/>
                <a:ea typeface="微软雅黑" panose="020B0503020204020204" charset="-122"/>
                <a:cs typeface="微软雅黑" panose="020B0503020204020204" charset="-122"/>
              </a:rPr>
              <a:t>h</a:t>
            </a:r>
            <a:r>
              <a:rPr sz="1000" spc="0" dirty="0">
                <a:solidFill>
                  <a:schemeClr val="dk1"/>
                </a:solidFill>
                <a:latin typeface="微软雅黑" panose="020B0503020204020204" charset="-122"/>
                <a:ea typeface="微软雅黑" panose="020B0503020204020204" charset="-122"/>
                <a:cs typeface="微软雅黑" panose="020B0503020204020204" charset="-122"/>
              </a:rPr>
              <a:t>，变换器总高度为 </a:t>
            </a:r>
            <a:r>
              <a:rPr sz="1000" b="1" spc="0" dirty="0">
                <a:solidFill>
                  <a:schemeClr val="dk1"/>
                </a:solidFill>
                <a:latin typeface="微软雅黑" panose="020B0503020204020204" charset="-122"/>
                <a:ea typeface="微软雅黑" panose="020B0503020204020204" charset="-122"/>
                <a:cs typeface="微软雅黑" panose="020B0503020204020204" charset="-122"/>
              </a:rPr>
              <a:t>H</a:t>
            </a:r>
            <a:r>
              <a:rPr sz="1000" spc="0" dirty="0">
                <a:solidFill>
                  <a:schemeClr val="dk1"/>
                </a:solidFill>
                <a:latin typeface="微软雅黑" panose="020B0503020204020204" charset="-122"/>
                <a:ea typeface="微软雅黑" panose="020B0503020204020204" charset="-122"/>
                <a:cs typeface="微软雅黑" panose="020B0503020204020204" charset="-122"/>
              </a:rPr>
              <a:t>，内筒外径为 </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0000"/>
              </a:lnSpc>
              <a:spcBef>
                <a:spcPts val="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外筒内径为 </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1000" spc="20" dirty="0">
                <a:solidFill>
                  <a:schemeClr val="dk1"/>
                </a:solidFill>
                <a:latin typeface="微软雅黑" panose="020B0503020204020204" charset="-122"/>
                <a:ea typeface="微软雅黑" panose="020B0503020204020204" charset="-122"/>
                <a:cs typeface="微软雅黑" panose="020B0503020204020204" charset="-122"/>
              </a:rPr>
              <a:t>，则此时变换</a:t>
            </a:r>
            <a:r>
              <a:rPr sz="1000" spc="0" dirty="0">
                <a:solidFill>
                  <a:schemeClr val="dk1"/>
                </a:solidFill>
                <a:latin typeface="微软雅黑" panose="020B0503020204020204" charset="-122"/>
                <a:ea typeface="微软雅黑" panose="020B0503020204020204" charset="-122"/>
                <a:cs typeface="微软雅黑" panose="020B0503020204020204" charset="-122"/>
              </a:rPr>
              <a:t>器电容量为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9" name="textbox 156"/>
          <p:cNvSpPr/>
          <p:nvPr>
            <p:custDataLst>
              <p:tags r:id="rId16"/>
            </p:custDataLst>
          </p:nvPr>
        </p:nvSpPr>
        <p:spPr>
          <a:xfrm>
            <a:off x="3887969" y="3394730"/>
            <a:ext cx="3874134" cy="647065"/>
          </a:xfrm>
          <a:prstGeom prst="rect">
            <a:avLst/>
          </a:prstGeom>
        </p:spPr>
        <p:txBody>
          <a:bodyPr vert="horz" wrap="square" lIns="0" tIns="0" rIns="0" bIns="0"/>
          <a:lstStyle/>
          <a:p>
            <a:pPr algn="l" rtl="0" eaLnBrk="0">
              <a:lnSpc>
                <a:spcPct val="79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55000"/>
              </a:lnSpc>
              <a:tabLst>
                <a:tab pos="3860800" algn="l"/>
              </a:tabLst>
            </a:pPr>
            <a:r>
              <a:rPr sz="1500" b="1" u="sng" spc="-3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2πε</a:t>
            </a:r>
            <a:r>
              <a:rPr sz="500" b="1"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1</a:t>
            </a:r>
            <a:r>
              <a:rPr sz="5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h</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30" baseline="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2πε</a:t>
            </a:r>
            <a:r>
              <a:rPr sz="1500" u="sng" spc="-30" baseline="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1500" b="1" u="sng" spc="0" baseline="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H</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u="sng" spc="-30" baseline="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0" baseline="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h</a:t>
            </a:r>
            <a:r>
              <a:rPr sz="1500" u="sng" spc="-30" baseline="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30" baseline="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2πε</a:t>
            </a:r>
            <a:r>
              <a:rPr sz="1500" b="1" u="sng" spc="0" baseline="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H</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3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2π</a:t>
            </a:r>
            <a:r>
              <a:rPr sz="1500" b="1" u="sng" spc="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h</a:t>
            </a:r>
            <a:r>
              <a:rPr sz="1500" u="sng" spc="-3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1500" b="1" u="sng" spc="-3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ε</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500" b="1"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1</a:t>
            </a:r>
            <a:r>
              <a:rPr sz="5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u="sng" spc="-3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3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ε</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u="sng" spc="-3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2π</a:t>
            </a:r>
            <a:r>
              <a:rPr sz="1500" b="1" u="sng" spc="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h</a:t>
            </a:r>
            <a:r>
              <a:rPr sz="1500" u="sng" spc="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ε</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500" b="1"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1</a:t>
            </a:r>
            <a:r>
              <a:rPr sz="5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u="sng" spc="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ε</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u="sng" spc="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0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46990" algn="l" rtl="0" eaLnBrk="0">
              <a:lnSpc>
                <a:spcPct val="87000"/>
              </a:lnSpc>
              <a:spcBef>
                <a:spcPts val="0"/>
              </a:spcBef>
            </a:pPr>
            <a:r>
              <a:rPr sz="1400" b="1" spc="0" baseline="26000" dirty="0">
                <a:solidFill>
                  <a:schemeClr val="dk1"/>
                </a:solidFill>
                <a:latin typeface="微软雅黑" panose="020B0503020204020204" charset="-122"/>
                <a:ea typeface="微软雅黑" panose="020B0503020204020204" charset="-122"/>
                <a:cs typeface="微软雅黑" panose="020B0503020204020204" charset="-122"/>
              </a:rPr>
              <a:t>ln</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26000" dirty="0">
                <a:solidFill>
                  <a:schemeClr val="dk1"/>
                </a:solidFill>
                <a:latin typeface="微软雅黑" panose="020B0503020204020204" charset="-122"/>
                <a:ea typeface="微软雅黑" panose="020B0503020204020204" charset="-122"/>
                <a:cs typeface="微软雅黑" panose="020B0503020204020204" charset="-122"/>
              </a:rPr>
              <a:t>ln</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26000" dirty="0">
                <a:solidFill>
                  <a:schemeClr val="dk1"/>
                </a:solidFill>
                <a:latin typeface="微软雅黑" panose="020B0503020204020204" charset="-122"/>
                <a:ea typeface="微软雅黑" panose="020B0503020204020204" charset="-122"/>
                <a:cs typeface="微软雅黑" panose="020B0503020204020204" charset="-122"/>
              </a:rPr>
              <a:t>ln</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26000" dirty="0">
                <a:solidFill>
                  <a:schemeClr val="dk1"/>
                </a:solidFill>
                <a:latin typeface="微软雅黑" panose="020B0503020204020204" charset="-122"/>
                <a:ea typeface="微软雅黑" panose="020B0503020204020204" charset="-122"/>
                <a:cs typeface="微软雅黑" panose="020B0503020204020204" charset="-122"/>
              </a:rPr>
              <a:t>ln</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26000" dirty="0">
                <a:solidFill>
                  <a:schemeClr val="dk1"/>
                </a:solidFill>
                <a:latin typeface="微软雅黑" panose="020B0503020204020204" charset="-122"/>
                <a:ea typeface="微软雅黑" panose="020B0503020204020204" charset="-122"/>
                <a:cs typeface="微软雅黑" panose="020B0503020204020204" charset="-122"/>
              </a:rPr>
              <a:t>ln</a:t>
            </a:r>
            <a:r>
              <a:rPr sz="8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20" name="picture 157"/>
          <p:cNvPicPr>
            <a:picLocks noChangeAspect="1"/>
          </p:cNvPicPr>
          <p:nvPr/>
        </p:nvPicPr>
        <p:blipFill>
          <a:blip r:embed="rId17"/>
          <a:stretch>
            <a:fillRect/>
          </a:stretch>
        </p:blipFill>
        <p:spPr>
          <a:xfrm>
            <a:off x="7380589" y="3685754"/>
            <a:ext cx="128168" cy="315567"/>
          </a:xfrm>
          <a:prstGeom prst="rect">
            <a:avLst/>
          </a:prstGeom>
        </p:spPr>
      </p:pic>
      <p:pic>
        <p:nvPicPr>
          <p:cNvPr id="21" name="picture 158"/>
          <p:cNvPicPr>
            <a:picLocks noChangeAspect="1"/>
          </p:cNvPicPr>
          <p:nvPr/>
        </p:nvPicPr>
        <p:blipFill>
          <a:blip r:embed="rId18"/>
          <a:stretch>
            <a:fillRect/>
          </a:stretch>
        </p:blipFill>
        <p:spPr>
          <a:xfrm>
            <a:off x="6169199" y="3685754"/>
            <a:ext cx="128156" cy="315567"/>
          </a:xfrm>
          <a:prstGeom prst="rect">
            <a:avLst/>
          </a:prstGeom>
        </p:spPr>
      </p:pic>
      <p:pic>
        <p:nvPicPr>
          <p:cNvPr id="22" name="picture 159"/>
          <p:cNvPicPr>
            <a:picLocks noChangeAspect="1"/>
          </p:cNvPicPr>
          <p:nvPr/>
        </p:nvPicPr>
        <p:blipFill>
          <a:blip r:embed="rId19"/>
          <a:stretch>
            <a:fillRect/>
          </a:stretch>
        </p:blipFill>
        <p:spPr>
          <a:xfrm>
            <a:off x="5461822" y="3685754"/>
            <a:ext cx="128168" cy="315567"/>
          </a:xfrm>
          <a:prstGeom prst="rect">
            <a:avLst/>
          </a:prstGeom>
        </p:spPr>
      </p:pic>
      <p:pic>
        <p:nvPicPr>
          <p:cNvPr id="23" name="picture 160"/>
          <p:cNvPicPr>
            <a:picLocks noChangeAspect="1"/>
          </p:cNvPicPr>
          <p:nvPr/>
        </p:nvPicPr>
        <p:blipFill>
          <a:blip r:embed="rId20"/>
          <a:stretch>
            <a:fillRect/>
          </a:stretch>
        </p:blipFill>
        <p:spPr>
          <a:xfrm>
            <a:off x="4781572" y="3685754"/>
            <a:ext cx="128168" cy="315567"/>
          </a:xfrm>
          <a:prstGeom prst="rect">
            <a:avLst/>
          </a:prstGeom>
        </p:spPr>
      </p:pic>
      <p:pic>
        <p:nvPicPr>
          <p:cNvPr id="24" name="picture 161"/>
          <p:cNvPicPr>
            <a:picLocks noChangeAspect="1"/>
          </p:cNvPicPr>
          <p:nvPr/>
        </p:nvPicPr>
        <p:blipFill>
          <a:blip r:embed="rId21"/>
          <a:stretch>
            <a:fillRect/>
          </a:stretch>
        </p:blipFill>
        <p:spPr>
          <a:xfrm>
            <a:off x="4075439" y="3685754"/>
            <a:ext cx="128168" cy="315567"/>
          </a:xfrm>
          <a:prstGeom prst="rect">
            <a:avLst/>
          </a:prstGeom>
        </p:spPr>
      </p:pic>
      <p:sp>
        <p:nvSpPr>
          <p:cNvPr id="25" name="textbox 165"/>
          <p:cNvSpPr/>
          <p:nvPr>
            <p:custDataLst>
              <p:tags r:id="rId22"/>
            </p:custDataLst>
          </p:nvPr>
        </p:nvSpPr>
        <p:spPr>
          <a:xfrm>
            <a:off x="3118070" y="4043788"/>
            <a:ext cx="4418329" cy="178435"/>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00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10" dirty="0">
                <a:solidFill>
                  <a:schemeClr val="dk1"/>
                </a:solidFill>
                <a:latin typeface="微软雅黑" panose="020B0503020204020204" charset="-122"/>
                <a:ea typeface="微软雅黑" panose="020B0503020204020204" charset="-122"/>
                <a:cs typeface="微软雅黑" panose="020B0503020204020204" charset="-122"/>
              </a:rPr>
              <a:t>ε</a:t>
            </a:r>
            <a:r>
              <a:rPr sz="1000" spc="10" dirty="0">
                <a:solidFill>
                  <a:schemeClr val="dk1"/>
                </a:solidFill>
                <a:latin typeface="微软雅黑" panose="020B0503020204020204" charset="-122"/>
                <a:ea typeface="微软雅黑" panose="020B0503020204020204" charset="-122"/>
                <a:cs typeface="微软雅黑" panose="020B0503020204020204" charset="-122"/>
              </a:rPr>
              <a:t> 为空气介电常数，</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1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为由变换器的基本尺寸决定</a:t>
            </a:r>
            <a:r>
              <a:rPr sz="1000" spc="0" dirty="0">
                <a:solidFill>
                  <a:schemeClr val="dk1"/>
                </a:solidFill>
                <a:latin typeface="微软雅黑" panose="020B0503020204020204" charset="-122"/>
                <a:ea typeface="微软雅黑" panose="020B0503020204020204" charset="-122"/>
                <a:cs typeface="微软雅黑" panose="020B0503020204020204" charset="-122"/>
              </a:rPr>
              <a:t>的初始电容量，即</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6" name="textbox 166"/>
          <p:cNvSpPr/>
          <p:nvPr>
            <p:custDataLst>
              <p:tags r:id="rId23"/>
            </p:custDataLst>
          </p:nvPr>
        </p:nvSpPr>
        <p:spPr>
          <a:xfrm>
            <a:off x="3647752" y="3577445"/>
            <a:ext cx="3311525" cy="17081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140"/>
              </a:lnSpc>
            </a:pPr>
            <a:r>
              <a:rPr sz="800" b="1" spc="0" dirty="0">
                <a:solidFill>
                  <a:schemeClr val="dk1"/>
                </a:solidFill>
                <a:latin typeface="微软雅黑" panose="020B0503020204020204" charset="-122"/>
                <a:ea typeface="微软雅黑" panose="020B0503020204020204" charset="-122"/>
                <a:cs typeface="微软雅黑" panose="020B0503020204020204" charset="-122"/>
              </a:rPr>
              <a:t>C</a:t>
            </a:r>
            <a:r>
              <a:rPr sz="800" spc="10" dirty="0">
                <a:solidFill>
                  <a:schemeClr val="dk1"/>
                </a:solidFill>
                <a:latin typeface="微软雅黑" panose="020B0503020204020204" charset="-122"/>
                <a:ea typeface="微软雅黑" panose="020B0503020204020204" charset="-122"/>
                <a:cs typeface="微软雅黑" panose="020B0503020204020204" charset="-122"/>
              </a:rPr>
              <a:t> ＝        ＋               ＝    </a:t>
            </a:r>
            <a:r>
              <a:rPr sz="800" spc="0" dirty="0">
                <a:solidFill>
                  <a:schemeClr val="dk1"/>
                </a:solidFill>
                <a:latin typeface="微软雅黑" panose="020B0503020204020204" charset="-122"/>
                <a:ea typeface="微软雅黑" panose="020B0503020204020204" charset="-122"/>
                <a:cs typeface="微软雅黑" panose="020B0503020204020204" charset="-122"/>
              </a:rPr>
              <a:t>   ＋                ＝ </a:t>
            </a:r>
            <a:r>
              <a:rPr sz="800" b="1" spc="0" dirty="0">
                <a:solidFill>
                  <a:schemeClr val="dk1"/>
                </a:solidFill>
                <a:latin typeface="微软雅黑" panose="020B0503020204020204" charset="-122"/>
                <a:ea typeface="微软雅黑" panose="020B0503020204020204" charset="-122"/>
                <a:cs typeface="微软雅黑" panose="020B0503020204020204" charset="-122"/>
              </a:rPr>
              <a:t>C</a:t>
            </a:r>
            <a:r>
              <a:rPr sz="700" b="1" spc="0" baseline="-29000" dirty="0">
                <a:solidFill>
                  <a:schemeClr val="dk1"/>
                </a:solidFill>
                <a:latin typeface="微软雅黑" panose="020B0503020204020204" charset="-122"/>
                <a:ea typeface="微软雅黑" panose="020B0503020204020204" charset="-122"/>
                <a:cs typeface="微软雅黑" panose="020B0503020204020204" charset="-122"/>
              </a:rPr>
              <a:t>0</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7" name="textbox 167"/>
          <p:cNvSpPr/>
          <p:nvPr>
            <p:custDataLst>
              <p:tags r:id="rId24"/>
            </p:custDataLst>
          </p:nvPr>
        </p:nvSpPr>
        <p:spPr>
          <a:xfrm>
            <a:off x="3117810" y="2410633"/>
            <a:ext cx="2599689" cy="193675"/>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b="1" spc="40" dirty="0">
                <a:solidFill>
                  <a:schemeClr val="dk1"/>
                </a:solidFill>
                <a:latin typeface="微软雅黑" panose="020B0503020204020204" charset="-122"/>
                <a:ea typeface="微软雅黑" panose="020B0503020204020204" charset="-122"/>
                <a:cs typeface="微软雅黑" panose="020B0503020204020204" charset="-122"/>
              </a:rPr>
              <a:t>4.</a:t>
            </a:r>
            <a:r>
              <a:rPr sz="1200" spc="40" dirty="0">
                <a:solidFill>
                  <a:schemeClr val="dk1"/>
                </a:solidFill>
                <a:latin typeface="微软雅黑" panose="020B0503020204020204" charset="-122"/>
                <a:ea typeface="微软雅黑" panose="020B0503020204020204" charset="-122"/>
                <a:cs typeface="微软雅黑" panose="020B0503020204020204" charset="-122"/>
              </a:rPr>
              <a:t> </a:t>
            </a:r>
            <a:r>
              <a:rPr sz="1200" b="1" spc="40" dirty="0">
                <a:solidFill>
                  <a:schemeClr val="dk1"/>
                </a:solidFill>
                <a:latin typeface="微软雅黑" panose="020B0503020204020204" charset="-122"/>
                <a:ea typeface="微软雅黑" panose="020B0503020204020204" charset="-122"/>
                <a:cs typeface="微软雅黑" panose="020B0503020204020204" charset="-122"/>
              </a:rPr>
              <a:t>1</a:t>
            </a:r>
            <a:r>
              <a:rPr sz="1200" spc="40" dirty="0">
                <a:solidFill>
                  <a:schemeClr val="dk1"/>
                </a:solidFill>
                <a:latin typeface="微软雅黑" panose="020B0503020204020204" charset="-122"/>
                <a:ea typeface="微软雅黑" panose="020B0503020204020204" charset="-122"/>
                <a:cs typeface="微软雅黑" panose="020B0503020204020204" charset="-122"/>
              </a:rPr>
              <a:t> </a:t>
            </a:r>
            <a:r>
              <a:rPr sz="1200" b="1" spc="40" dirty="0">
                <a:solidFill>
                  <a:schemeClr val="dk1"/>
                </a:solidFill>
                <a:latin typeface="微软雅黑" panose="020B0503020204020204" charset="-122"/>
                <a:ea typeface="微软雅黑" panose="020B0503020204020204" charset="-122"/>
                <a:cs typeface="微软雅黑" panose="020B0503020204020204" charset="-122"/>
              </a:rPr>
              <a:t>.</a:t>
            </a:r>
            <a:r>
              <a:rPr sz="1200" spc="40" dirty="0">
                <a:solidFill>
                  <a:schemeClr val="dk1"/>
                </a:solidFill>
                <a:latin typeface="微软雅黑" panose="020B0503020204020204" charset="-122"/>
                <a:ea typeface="微软雅黑" panose="020B0503020204020204" charset="-122"/>
                <a:cs typeface="微软雅黑" panose="020B0503020204020204" charset="-122"/>
              </a:rPr>
              <a:t> </a:t>
            </a:r>
            <a:r>
              <a:rPr sz="1200" b="1" spc="40" dirty="0">
                <a:solidFill>
                  <a:schemeClr val="dk1"/>
                </a:solidFill>
                <a:latin typeface="微软雅黑" panose="020B0503020204020204" charset="-122"/>
                <a:ea typeface="微软雅黑" panose="020B0503020204020204" charset="-122"/>
                <a:cs typeface="微软雅黑" panose="020B0503020204020204" charset="-122"/>
              </a:rPr>
              <a:t>3</a:t>
            </a:r>
            <a:r>
              <a:rPr sz="1200" spc="40" dirty="0">
                <a:solidFill>
                  <a:schemeClr val="dk1"/>
                </a:solidFill>
                <a:latin typeface="微软雅黑" panose="020B0503020204020204" charset="-122"/>
                <a:ea typeface="微软雅黑" panose="020B0503020204020204" charset="-122"/>
                <a:cs typeface="微软雅黑" panose="020B0503020204020204" charset="-122"/>
              </a:rPr>
              <a:t>    变介电常数型电容式</a:t>
            </a:r>
            <a:r>
              <a:rPr sz="1200" spc="20" dirty="0">
                <a:solidFill>
                  <a:schemeClr val="dk1"/>
                </a:solidFill>
                <a:latin typeface="微软雅黑" panose="020B0503020204020204" charset="-122"/>
                <a:ea typeface="微软雅黑" panose="020B0503020204020204" charset="-122"/>
                <a:cs typeface="微软雅黑" panose="020B0503020204020204" charset="-122"/>
              </a:rPr>
              <a:t>传</a:t>
            </a:r>
            <a:r>
              <a:rPr sz="1200" spc="0" dirty="0">
                <a:solidFill>
                  <a:schemeClr val="dk1"/>
                </a:solidFill>
                <a:latin typeface="微软雅黑" panose="020B0503020204020204" charset="-122"/>
                <a:ea typeface="微软雅黑" panose="020B0503020204020204" charset="-122"/>
                <a:cs typeface="微软雅黑" panose="020B0503020204020204" charset="-122"/>
              </a:rPr>
              <a:t>感器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8" name="textbox 170"/>
          <p:cNvSpPr/>
          <p:nvPr>
            <p:custDataLst>
              <p:tags r:id="rId25"/>
            </p:custDataLst>
          </p:nvPr>
        </p:nvSpPr>
        <p:spPr>
          <a:xfrm>
            <a:off x="5731590" y="6083714"/>
            <a:ext cx="1036319" cy="239395"/>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35000"/>
              </a:lnSpc>
            </a:pPr>
            <a:r>
              <a:rPr sz="1500" b="1" u="sng" spc="-4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ε</a:t>
            </a:r>
            <a:r>
              <a:rPr sz="900" u="sng" spc="-4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u="sng" spc="-4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1500" b="1" u="sng" spc="-4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L</a:t>
            </a:r>
            <a:r>
              <a:rPr sz="500" b="1" u="sng" spc="-4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0</a:t>
            </a:r>
            <a:r>
              <a:rPr sz="500" u="sng" spc="-4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u="sng" spc="-4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4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4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L</a:t>
            </a:r>
            <a:r>
              <a:rPr sz="900" u="sng" spc="-4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u="sng" spc="-4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4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u="sng" spc="-4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4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4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ε</a:t>
            </a:r>
            <a:r>
              <a:rPr sz="500" b="1" u="sng" spc="-4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r2</a:t>
            </a:r>
            <a:r>
              <a:rPr sz="500" u="sng" spc="-4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3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L</a:t>
            </a:r>
            <a:endParaRPr lang="en-US" altLang="en-US" sz="1500" b="1" u="sng" spc="-3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endParaRPr>
          </a:p>
        </p:txBody>
      </p:sp>
      <p:sp>
        <p:nvSpPr>
          <p:cNvPr id="29" name="textbox 172"/>
          <p:cNvSpPr/>
          <p:nvPr>
            <p:custDataLst>
              <p:tags r:id="rId26"/>
            </p:custDataLst>
          </p:nvPr>
        </p:nvSpPr>
        <p:spPr>
          <a:xfrm>
            <a:off x="5389049" y="4274375"/>
            <a:ext cx="635634" cy="323850"/>
          </a:xfrm>
          <a:prstGeom prst="rect">
            <a:avLst/>
          </a:prstGeom>
        </p:spPr>
        <p:txBody>
          <a:bodyPr vert="horz" wrap="square" lIns="0" tIns="0" rIns="0" bIns="0"/>
          <a:lstStyle/>
          <a:p>
            <a:pPr algn="l" rtl="0" eaLnBrk="0">
              <a:lnSpc>
                <a:spcPct val="111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150"/>
              </a:lnSpc>
              <a:spcBef>
                <a:spcPts val="5"/>
              </a:spcBef>
            </a:pPr>
            <a:r>
              <a:rPr sz="1300" b="1" spc="0" baseline="-13000" dirty="0">
                <a:solidFill>
                  <a:schemeClr val="dk1"/>
                </a:solidFill>
                <a:latin typeface="微软雅黑" panose="020B0503020204020204" charset="-122"/>
                <a:ea typeface="微软雅黑" panose="020B0503020204020204" charset="-122"/>
                <a:cs typeface="微软雅黑" panose="020B0503020204020204" charset="-122"/>
              </a:rPr>
              <a:t>C</a:t>
            </a:r>
            <a:r>
              <a:rPr sz="800" b="1" spc="-20" baseline="-53000" dirty="0">
                <a:solidFill>
                  <a:schemeClr val="dk1"/>
                </a:solidFill>
                <a:latin typeface="微软雅黑" panose="020B0503020204020204" charset="-122"/>
                <a:ea typeface="微软雅黑" panose="020B0503020204020204" charset="-122"/>
                <a:cs typeface="微软雅黑" panose="020B0503020204020204" charset="-122"/>
              </a:rPr>
              <a:t>0</a:t>
            </a:r>
            <a:r>
              <a:rPr sz="400" spc="-20" dirty="0">
                <a:solidFill>
                  <a:schemeClr val="dk1"/>
                </a:solidFill>
                <a:latin typeface="微软雅黑" panose="020B0503020204020204" charset="-122"/>
                <a:ea typeface="微软雅黑" panose="020B0503020204020204" charset="-122"/>
                <a:cs typeface="微软雅黑" panose="020B0503020204020204" charset="-122"/>
              </a:rPr>
              <a:t>   </a:t>
            </a:r>
            <a:r>
              <a:rPr sz="1300" spc="0" baseline="-9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30" name="picture 173"/>
          <p:cNvPicPr>
            <a:picLocks noChangeAspect="1"/>
          </p:cNvPicPr>
          <p:nvPr/>
        </p:nvPicPr>
        <p:blipFill>
          <a:blip r:embed="rId27"/>
          <a:stretch>
            <a:fillRect/>
          </a:stretch>
        </p:blipFill>
        <p:spPr>
          <a:xfrm>
            <a:off x="5701384" y="4287075"/>
            <a:ext cx="326886" cy="273491"/>
          </a:xfrm>
          <a:prstGeom prst="rect">
            <a:avLst/>
          </a:prstGeom>
        </p:spPr>
      </p:pic>
      <p:pic>
        <p:nvPicPr>
          <p:cNvPr id="31" name="picture 174"/>
          <p:cNvPicPr>
            <a:picLocks noChangeAspect="1"/>
          </p:cNvPicPr>
          <p:nvPr/>
        </p:nvPicPr>
        <p:blipFill>
          <a:blip r:embed="rId28"/>
          <a:stretch>
            <a:fillRect/>
          </a:stretch>
        </p:blipFill>
        <p:spPr>
          <a:xfrm>
            <a:off x="3126533" y="2613416"/>
            <a:ext cx="2700070" cy="27114"/>
          </a:xfrm>
          <a:prstGeom prst="rect">
            <a:avLst/>
          </a:prstGeom>
        </p:spPr>
      </p:pic>
      <p:sp>
        <p:nvSpPr>
          <p:cNvPr id="32" name="textbox 175"/>
          <p:cNvSpPr/>
          <p:nvPr>
            <p:custDataLst>
              <p:tags r:id="rId29"/>
            </p:custDataLst>
          </p:nvPr>
        </p:nvSpPr>
        <p:spPr>
          <a:xfrm>
            <a:off x="5699436" y="4545333"/>
            <a:ext cx="294004" cy="25527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805"/>
              </a:lnSpc>
            </a:pPr>
            <a:r>
              <a:rPr sz="1400" b="1" spc="0" baseline="57000" dirty="0">
                <a:solidFill>
                  <a:schemeClr val="dk1"/>
                </a:solidFill>
                <a:latin typeface="微软雅黑" panose="020B0503020204020204" charset="-122"/>
                <a:ea typeface="微软雅黑" panose="020B0503020204020204" charset="-122"/>
                <a:cs typeface="Arial" panose="020B0604020202020204"/>
              </a:rPr>
              <a:t>ln</a:t>
            </a:r>
            <a:r>
              <a:rPr sz="800" spc="30" dirty="0">
                <a:solidFill>
                  <a:schemeClr val="dk1"/>
                </a:solidFill>
                <a:latin typeface="微软雅黑" panose="020B0503020204020204" charset="-122"/>
                <a:ea typeface="微软雅黑" panose="020B0503020204020204" charset="-122"/>
                <a:cs typeface="Arial" panose="020B0604020202020204"/>
              </a:rPr>
              <a:t> </a:t>
            </a:r>
            <a:r>
              <a:rPr sz="800" spc="10" dirty="0">
                <a:solidFill>
                  <a:schemeClr val="dk1"/>
                </a:solidFill>
                <a:latin typeface="微软雅黑" panose="020B0503020204020204" charset="-122"/>
                <a:ea typeface="微软雅黑" panose="020B0503020204020204" charset="-122"/>
                <a:cs typeface="Arial" panose="020B0604020202020204"/>
              </a:rPr>
              <a:t> </a:t>
            </a:r>
            <a:r>
              <a:rPr sz="1400" b="1" spc="0" baseline="5000" dirty="0">
                <a:solidFill>
                  <a:schemeClr val="dk1"/>
                </a:solidFill>
                <a:latin typeface="微软雅黑" panose="020B0503020204020204" charset="-122"/>
                <a:ea typeface="微软雅黑" panose="020B0503020204020204" charset="-122"/>
                <a:cs typeface="Arial" panose="020B0604020202020204"/>
              </a:rPr>
              <a:t>d</a:t>
            </a:r>
            <a:r>
              <a:rPr sz="800" spc="0" dirty="0">
                <a:solidFill>
                  <a:schemeClr val="dk1"/>
                </a:solidFill>
                <a:latin typeface="微软雅黑" panose="020B0503020204020204" charset="-122"/>
                <a:ea typeface="微软雅黑" panose="020B0503020204020204" charset="-122"/>
                <a:cs typeface="Arial" panose="020B0604020202020204"/>
              </a:rPr>
              <a:t> </a:t>
            </a:r>
            <a:endParaRPr lang="en-US" altLang="en-US" sz="800" spc="0" dirty="0">
              <a:solidFill>
                <a:schemeClr val="dk1"/>
              </a:solidFill>
              <a:latin typeface="微软雅黑" panose="020B0503020204020204" charset="-122"/>
              <a:ea typeface="微软雅黑" panose="020B0503020204020204" charset="-122"/>
              <a:cs typeface="Arial" panose="020B0604020202020204"/>
            </a:endParaRPr>
          </a:p>
        </p:txBody>
      </p:sp>
      <p:sp>
        <p:nvSpPr>
          <p:cNvPr id="33" name="textbox 176"/>
          <p:cNvSpPr/>
          <p:nvPr>
            <p:custDataLst>
              <p:tags r:id="rId30"/>
            </p:custDataLst>
          </p:nvPr>
        </p:nvSpPr>
        <p:spPr>
          <a:xfrm>
            <a:off x="7874038" y="3570391"/>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60" dirty="0">
                <a:solidFill>
                  <a:schemeClr val="dk1"/>
                </a:solidFill>
                <a:latin typeface="微软雅黑" panose="020B0503020204020204" charset="-122"/>
                <a:ea typeface="微软雅黑" panose="020B0503020204020204" charset="-122"/>
                <a:cs typeface="微软雅黑" panose="020B0503020204020204" charset="-122"/>
              </a:rPr>
              <a:t>(4</a:t>
            </a:r>
            <a:r>
              <a:rPr sz="1000" spc="-60" dirty="0">
                <a:solidFill>
                  <a:schemeClr val="dk1"/>
                </a:solidFill>
                <a:latin typeface="微软雅黑" panose="020B0503020204020204" charset="-122"/>
                <a:ea typeface="微软雅黑" panose="020B0503020204020204" charset="-122"/>
                <a:cs typeface="微软雅黑" panose="020B0503020204020204" charset="-122"/>
              </a:rPr>
              <a:t>－</a:t>
            </a:r>
            <a:r>
              <a:rPr sz="1000" b="1" spc="-60" dirty="0">
                <a:solidFill>
                  <a:schemeClr val="dk1"/>
                </a:solidFill>
                <a:latin typeface="微软雅黑" panose="020B0503020204020204" charset="-122"/>
                <a:ea typeface="微软雅黑" panose="020B0503020204020204" charset="-122"/>
                <a:cs typeface="微软雅黑" panose="020B0503020204020204" charset="-122"/>
              </a:rPr>
              <a:t>10</a:t>
            </a:r>
            <a:r>
              <a:rPr sz="1000" spc="-6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2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4" name="path"/>
          <p:cNvSpPr/>
          <p:nvPr>
            <p:custDataLst>
              <p:tags r:id="rId31"/>
            </p:custDataLst>
          </p:nvPr>
        </p:nvSpPr>
        <p:spPr>
          <a:xfrm>
            <a:off x="5852487" y="4611437"/>
            <a:ext cx="128155" cy="4152"/>
          </a:xfrm>
          <a:custGeom>
            <a:avLst/>
            <a:gdLst/>
            <a:ahLst/>
            <a:cxnLst/>
            <a:rect l="0" t="0" r="0" b="0"/>
            <a:pathLst>
              <a:path w="201" h="6">
                <a:moveTo>
                  <a:pt x="0" y="3"/>
                </a:moveTo>
                <a:lnTo>
                  <a:pt x="201" y="3"/>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Tree>
    <p:custDataLst>
      <p:tags r:id="rId3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8" name="图片 7"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2" name="picture 163"/>
          <p:cNvPicPr>
            <a:picLocks noChangeAspect="1"/>
          </p:cNvPicPr>
          <p:nvPr/>
        </p:nvPicPr>
        <p:blipFill>
          <a:blip r:embed="rId5"/>
          <a:stretch>
            <a:fillRect/>
          </a:stretch>
        </p:blipFill>
        <p:spPr>
          <a:xfrm>
            <a:off x="3179066" y="2264197"/>
            <a:ext cx="1778279" cy="952601"/>
          </a:xfrm>
          <a:prstGeom prst="rect">
            <a:avLst/>
          </a:prstGeom>
        </p:spPr>
      </p:pic>
      <p:sp>
        <p:nvSpPr>
          <p:cNvPr id="3" name="textbox 168"/>
          <p:cNvSpPr/>
          <p:nvPr/>
        </p:nvSpPr>
        <p:spPr>
          <a:xfrm>
            <a:off x="978075" y="3260680"/>
            <a:ext cx="1829435" cy="200025"/>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rgbClr val="000000"/>
                </a:solidFill>
                <a:latin typeface="微软雅黑" panose="020B0503020204020204" charset="-122"/>
                <a:ea typeface="微软雅黑" panose="020B0503020204020204" charset="-122"/>
                <a:cs typeface="微软雅黑" panose="020B0503020204020204" charset="-122"/>
              </a:rPr>
              <a:t>图 </a:t>
            </a:r>
            <a:r>
              <a:rPr sz="800" b="1" spc="40" dirty="0">
                <a:solidFill>
                  <a:srgbClr val="000000"/>
                </a:solidFill>
                <a:latin typeface="微软雅黑" panose="020B0503020204020204" charset="-122"/>
                <a:ea typeface="微软雅黑" panose="020B0503020204020204" charset="-122"/>
                <a:cs typeface="微软雅黑" panose="020B0503020204020204" charset="-122"/>
              </a:rPr>
              <a:t>4</a:t>
            </a:r>
            <a:r>
              <a:rPr sz="800" spc="40" dirty="0">
                <a:solidFill>
                  <a:srgbClr val="000000"/>
                </a:solidFill>
                <a:latin typeface="微软雅黑" panose="020B0503020204020204" charset="-122"/>
                <a:ea typeface="微软雅黑" panose="020B0503020204020204" charset="-122"/>
                <a:cs typeface="微软雅黑" panose="020B0503020204020204" charset="-122"/>
              </a:rPr>
              <a:t>－</a:t>
            </a:r>
            <a:r>
              <a:rPr sz="800" b="1" spc="40" dirty="0">
                <a:solidFill>
                  <a:srgbClr val="000000"/>
                </a:solidFill>
                <a:latin typeface="微软雅黑" panose="020B0503020204020204" charset="-122"/>
                <a:ea typeface="微软雅黑" panose="020B0503020204020204" charset="-122"/>
                <a:cs typeface="微软雅黑" panose="020B0503020204020204" charset="-122"/>
              </a:rPr>
              <a:t>7</a:t>
            </a:r>
            <a:r>
              <a:rPr sz="800" spc="40" dirty="0">
                <a:solidFill>
                  <a:srgbClr val="000000"/>
                </a:solidFill>
                <a:latin typeface="微软雅黑" panose="020B0503020204020204" charset="-122"/>
                <a:ea typeface="微软雅黑" panose="020B0503020204020204" charset="-122"/>
                <a:cs typeface="微软雅黑" panose="020B0503020204020204" charset="-122"/>
              </a:rPr>
              <a:t>    电容式液位变换器结构原</a:t>
            </a:r>
            <a:r>
              <a:rPr sz="800" spc="20" dirty="0">
                <a:solidFill>
                  <a:srgbClr val="000000"/>
                </a:solidFill>
                <a:latin typeface="微软雅黑" panose="020B0503020204020204" charset="-122"/>
                <a:ea typeface="微软雅黑" panose="020B0503020204020204" charset="-122"/>
                <a:cs typeface="微软雅黑" panose="020B0503020204020204" charset="-122"/>
              </a:rPr>
              <a:t>理</a:t>
            </a:r>
            <a:endParaRPr lang="en-US" altLang="en-US" sz="800" spc="2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169"/>
          <p:cNvSpPr/>
          <p:nvPr>
            <p:custDataLst>
              <p:tags r:id="rId6"/>
            </p:custDataLst>
          </p:nvPr>
        </p:nvSpPr>
        <p:spPr>
          <a:xfrm>
            <a:off x="3273930" y="3260680"/>
            <a:ext cx="1600200"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4</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8</a:t>
            </a:r>
            <a:r>
              <a:rPr sz="800" spc="40" dirty="0">
                <a:solidFill>
                  <a:schemeClr val="dk1"/>
                </a:solidFill>
                <a:latin typeface="微软雅黑" panose="020B0503020204020204" charset="-122"/>
                <a:ea typeface="微软雅黑" panose="020B0503020204020204" charset="-122"/>
                <a:cs typeface="微软雅黑" panose="020B0503020204020204" charset="-122"/>
              </a:rPr>
              <a:t>    变介质型电容</a:t>
            </a:r>
            <a:r>
              <a:rPr sz="800" spc="10" dirty="0">
                <a:solidFill>
                  <a:schemeClr val="dk1"/>
                </a:solidFill>
                <a:latin typeface="微软雅黑" panose="020B0503020204020204" charset="-122"/>
                <a:ea typeface="微软雅黑" panose="020B0503020204020204" charset="-122"/>
                <a:cs typeface="微软雅黑" panose="020B0503020204020204" charset="-122"/>
              </a:rPr>
              <a:t>式</a:t>
            </a:r>
            <a:r>
              <a:rPr sz="800" spc="0" dirty="0">
                <a:solidFill>
                  <a:schemeClr val="dk1"/>
                </a:solidFill>
                <a:latin typeface="微软雅黑" panose="020B0503020204020204" charset="-122"/>
                <a:ea typeface="微软雅黑" panose="020B0503020204020204" charset="-122"/>
                <a:cs typeface="微软雅黑" panose="020B0503020204020204" charset="-122"/>
              </a:rPr>
              <a:t>传感器</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154"/>
          <p:cNvPicPr>
            <a:picLocks noChangeAspect="1"/>
          </p:cNvPicPr>
          <p:nvPr/>
        </p:nvPicPr>
        <p:blipFill>
          <a:blip r:embed="rId7"/>
          <a:stretch>
            <a:fillRect/>
          </a:stretch>
        </p:blipFill>
        <p:spPr>
          <a:xfrm>
            <a:off x="1174450" y="998989"/>
            <a:ext cx="1518246" cy="2310650"/>
          </a:xfrm>
          <a:prstGeom prst="rect">
            <a:avLst/>
          </a:prstGeom>
        </p:spPr>
      </p:pic>
      <p:sp>
        <p:nvSpPr>
          <p:cNvPr id="6" name="textbox 181"/>
          <p:cNvSpPr/>
          <p:nvPr>
            <p:custDataLst>
              <p:tags r:id="rId8"/>
            </p:custDataLst>
          </p:nvPr>
        </p:nvSpPr>
        <p:spPr>
          <a:xfrm>
            <a:off x="472031" y="3784104"/>
            <a:ext cx="5203190" cy="15748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76225" algn="l" rtl="0" eaLnBrk="0">
              <a:lnSpc>
                <a:spcPts val="156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若介电常数 </a:t>
            </a:r>
            <a:r>
              <a:rPr sz="1000" b="1" spc="-20" dirty="0">
                <a:solidFill>
                  <a:schemeClr val="dk1"/>
                </a:solidFill>
                <a:latin typeface="微软雅黑" panose="020B0503020204020204" charset="-122"/>
                <a:ea typeface="微软雅黑" panose="020B0503020204020204" charset="-122"/>
                <a:cs typeface="微软雅黑" panose="020B0503020204020204" charset="-122"/>
              </a:rPr>
              <a:t>ε</a:t>
            </a:r>
            <a:r>
              <a:rPr sz="900" b="1" spc="0" baseline="-10000" dirty="0">
                <a:solidFill>
                  <a:schemeClr val="dk1"/>
                </a:solidFill>
                <a:latin typeface="微软雅黑" panose="020B0503020204020204" charset="-122"/>
                <a:ea typeface="微软雅黑" panose="020B0503020204020204" charset="-122"/>
                <a:cs typeface="微软雅黑" panose="020B0503020204020204" charset="-122"/>
              </a:rPr>
              <a:t>r</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900" b="1" spc="-20" baseline="-10000" dirty="0">
                <a:solidFill>
                  <a:schemeClr val="dk1"/>
                </a:solidFill>
                <a:latin typeface="微软雅黑" panose="020B0503020204020204" charset="-122"/>
                <a:ea typeface="微软雅黑" panose="020B0503020204020204" charset="-122"/>
                <a:cs typeface="微软雅黑" panose="020B0503020204020204" charset="-122"/>
              </a:rPr>
              <a:t>1</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500" spc="-20" baseline="11000" dirty="0">
                <a:solidFill>
                  <a:schemeClr val="dk1"/>
                </a:solidFill>
                <a:latin typeface="微软雅黑" panose="020B0503020204020204" charset="-122"/>
                <a:ea typeface="微软雅黑" panose="020B0503020204020204" charset="-122"/>
                <a:cs typeface="微软雅黑" panose="020B0503020204020204" charset="-122"/>
              </a:rPr>
              <a:t>＝</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1</a:t>
            </a:r>
            <a:r>
              <a:rPr sz="1000" spc="-20" dirty="0">
                <a:solidFill>
                  <a:schemeClr val="dk1"/>
                </a:solidFill>
                <a:latin typeface="微软雅黑" panose="020B0503020204020204" charset="-122"/>
                <a:ea typeface="微软雅黑" panose="020B0503020204020204" charset="-122"/>
                <a:cs typeface="微软雅黑" panose="020B0503020204020204" charset="-122"/>
              </a:rPr>
              <a:t>，当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1500" spc="-20" baseline="1100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0</a:t>
            </a:r>
            <a:r>
              <a:rPr sz="1000" spc="-20" dirty="0">
                <a:solidFill>
                  <a:schemeClr val="dk1"/>
                </a:solidFill>
                <a:latin typeface="微软雅黑" panose="020B0503020204020204" charset="-122"/>
                <a:ea typeface="微软雅黑" panose="020B0503020204020204" charset="-122"/>
                <a:cs typeface="微软雅黑" panose="020B0503020204020204" charset="-122"/>
              </a:rPr>
              <a:t> 时，则传感器初始电容量 </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20" baseline="-10000" dirty="0">
                <a:solidFill>
                  <a:schemeClr val="dk1"/>
                </a:solidFill>
                <a:latin typeface="微软雅黑" panose="020B0503020204020204" charset="-122"/>
                <a:ea typeface="微软雅黑" panose="020B0503020204020204" charset="-122"/>
                <a:cs typeface="微软雅黑" panose="020B0503020204020204" charset="-122"/>
              </a:rPr>
              <a:t>0</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500" spc="-20" baseline="1100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ε</a:t>
            </a:r>
            <a:r>
              <a:rPr sz="900" b="1" spc="-20" baseline="-10000" dirty="0">
                <a:solidFill>
                  <a:schemeClr val="dk1"/>
                </a:solidFill>
                <a:latin typeface="微软雅黑" panose="020B0503020204020204" charset="-122"/>
                <a:ea typeface="微软雅黑" panose="020B0503020204020204" charset="-122"/>
                <a:cs typeface="微软雅黑" panose="020B0503020204020204" charset="-122"/>
              </a:rPr>
              <a:t>0</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ε</a:t>
            </a:r>
            <a:r>
              <a:rPr sz="900" b="1" spc="0" baseline="-10000" dirty="0">
                <a:solidFill>
                  <a:schemeClr val="dk1"/>
                </a:solidFill>
                <a:latin typeface="微软雅黑" panose="020B0503020204020204" charset="-122"/>
                <a:ea typeface="微软雅黑" panose="020B0503020204020204" charset="-122"/>
                <a:cs typeface="微软雅黑" panose="020B0503020204020204" charset="-122"/>
              </a:rPr>
              <a:t>r</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900" b="1" spc="-20" baseline="-10000" dirty="0">
                <a:solidFill>
                  <a:schemeClr val="dk1"/>
                </a:solidFill>
                <a:latin typeface="微软雅黑" panose="020B0503020204020204" charset="-122"/>
                <a:ea typeface="微软雅黑" panose="020B0503020204020204" charset="-122"/>
                <a:cs typeface="微软雅黑" panose="020B0503020204020204" charset="-122"/>
              </a:rPr>
              <a:t>1</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900" b="1" spc="-20" baseline="-10000" dirty="0">
                <a:solidFill>
                  <a:schemeClr val="dk1"/>
                </a:solidFill>
                <a:latin typeface="微软雅黑" panose="020B0503020204020204" charset="-122"/>
                <a:ea typeface="微软雅黑" panose="020B0503020204020204" charset="-122"/>
                <a:cs typeface="微软雅黑" panose="020B0503020204020204" charset="-122"/>
              </a:rPr>
              <a:t>0</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b</a:t>
            </a:r>
            <a:r>
              <a:rPr sz="900" b="1" spc="-20" baseline="-10000" dirty="0">
                <a:solidFill>
                  <a:schemeClr val="dk1"/>
                </a:solidFill>
                <a:latin typeface="微软雅黑" panose="020B0503020204020204" charset="-122"/>
                <a:ea typeface="微软雅黑" panose="020B0503020204020204" charset="-122"/>
                <a:cs typeface="微软雅黑" panose="020B0503020204020204" charset="-122"/>
              </a:rPr>
              <a:t>0</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d</a:t>
            </a:r>
            <a:r>
              <a:rPr sz="900" b="1" spc="0" baseline="-10000" dirty="0">
                <a:solidFill>
                  <a:schemeClr val="dk1"/>
                </a:solidFill>
                <a:latin typeface="微软雅黑" panose="020B0503020204020204" charset="-122"/>
                <a:ea typeface="微软雅黑" panose="020B0503020204020204" charset="-122"/>
                <a:cs typeface="微软雅黑" panose="020B0503020204020204" charset="-122"/>
              </a:rPr>
              <a:t>0</a:t>
            </a:r>
            <a:r>
              <a:rPr sz="500"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当被测电介</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6000"/>
              </a:lnSpc>
              <a:spcBef>
                <a:spcPts val="545"/>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质进入极板间的长度为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1000" spc="20" dirty="0">
                <a:solidFill>
                  <a:schemeClr val="dk1"/>
                </a:solidFill>
                <a:latin typeface="微软雅黑" panose="020B0503020204020204" charset="-122"/>
                <a:ea typeface="微软雅黑" panose="020B0503020204020204" charset="-122"/>
                <a:cs typeface="微软雅黑" panose="020B0503020204020204" charset="-122"/>
              </a:rPr>
              <a:t> 时，电容</a:t>
            </a:r>
            <a:r>
              <a:rPr sz="1000" spc="10" dirty="0">
                <a:solidFill>
                  <a:schemeClr val="dk1"/>
                </a:solidFill>
                <a:latin typeface="微软雅黑" panose="020B0503020204020204" charset="-122"/>
                <a:ea typeface="微软雅黑" panose="020B0503020204020204" charset="-122"/>
                <a:cs typeface="微软雅黑" panose="020B0503020204020204" charset="-122"/>
              </a:rPr>
              <a:t>相</a:t>
            </a:r>
            <a:r>
              <a:rPr sz="1000" spc="0" dirty="0">
                <a:solidFill>
                  <a:schemeClr val="dk1"/>
                </a:solidFill>
                <a:latin typeface="微软雅黑" panose="020B0503020204020204" charset="-122"/>
                <a:ea typeface="微软雅黑" panose="020B0503020204020204" charset="-122"/>
                <a:cs typeface="微软雅黑" panose="020B0503020204020204" charset="-122"/>
              </a:rPr>
              <a:t>对变化量为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842135" algn="l" rtl="0" eaLnBrk="0">
              <a:lnSpc>
                <a:spcPct val="135000"/>
              </a:lnSpc>
              <a:spcBef>
                <a:spcPts val="165"/>
              </a:spcBef>
            </a:pPr>
            <a:r>
              <a:rPr sz="1400" b="1" u="sng" spc="-30" baseline="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ΔC</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b="1" u="sng" spc="-30" baseline="15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C</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u="sng" spc="-30" baseline="19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b="1" u="sng" spc="-30" baseline="15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C</a:t>
            </a:r>
            <a:r>
              <a:rPr sz="500" b="1"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0</a:t>
            </a:r>
            <a:r>
              <a:rPr sz="5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u="sng" spc="-30" baseline="19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b="1" u="sng" spc="-30" baseline="15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ε</a:t>
            </a:r>
            <a:r>
              <a:rPr sz="500" b="1"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r2</a:t>
            </a:r>
            <a:r>
              <a:rPr sz="5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u="sng" spc="-30" baseline="19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b="1" u="sng" spc="-30" baseline="15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1</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u="sng" spc="-30" baseline="19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b="1" u="sng" spc="-20" baseline="15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L</a:t>
            </a:r>
            <a:endParaRPr lang="en-US" altLang="en-US" sz="91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ct val="82000"/>
              </a:lnSpc>
              <a:spcBef>
                <a:spcPts val="5"/>
              </a:spcBef>
            </a:pPr>
            <a:r>
              <a:rPr sz="800" spc="-10" dirty="0">
                <a:solidFill>
                  <a:schemeClr val="dk1"/>
                </a:solidFill>
                <a:latin typeface="微软雅黑" panose="020B0503020204020204" charset="-122"/>
                <a:ea typeface="微软雅黑" panose="020B0503020204020204" charset="-122"/>
                <a:cs typeface="微软雅黑" panose="020B0503020204020204" charset="-122"/>
              </a:rPr>
              <a:t>＝         ＝                </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4</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1</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2</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865630" algn="l" rtl="0" eaLnBrk="0">
              <a:lnSpc>
                <a:spcPct val="98000"/>
              </a:lnSpc>
              <a:spcBef>
                <a:spcPts val="10"/>
              </a:spcBef>
            </a:pPr>
            <a:r>
              <a:rPr sz="1400" b="1" spc="0" baseline="4000" dirty="0">
                <a:solidFill>
                  <a:schemeClr val="dk1"/>
                </a:solidFill>
                <a:latin typeface="微软雅黑" panose="020B0503020204020204" charset="-122"/>
                <a:ea typeface="微软雅黑" panose="020B0503020204020204" charset="-122"/>
                <a:cs typeface="微软雅黑" panose="020B0503020204020204" charset="-122"/>
              </a:rPr>
              <a:t>C</a:t>
            </a:r>
            <a:r>
              <a:rPr sz="800" b="1" spc="10" baseline="-20000" dirty="0">
                <a:solidFill>
                  <a:schemeClr val="dk1"/>
                </a:solidFill>
                <a:latin typeface="微软雅黑" panose="020B0503020204020204" charset="-122"/>
                <a:ea typeface="微软雅黑" panose="020B0503020204020204" charset="-122"/>
                <a:cs typeface="微软雅黑" panose="020B0503020204020204" charset="-122"/>
              </a:rPr>
              <a:t>0</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4000" dirty="0">
                <a:solidFill>
                  <a:schemeClr val="dk1"/>
                </a:solidFill>
                <a:latin typeface="微软雅黑" panose="020B0503020204020204" charset="-122"/>
                <a:ea typeface="微软雅黑" panose="020B0503020204020204" charset="-122"/>
                <a:cs typeface="微软雅黑" panose="020B0503020204020204" charset="-122"/>
              </a:rPr>
              <a:t>C</a:t>
            </a:r>
            <a:r>
              <a:rPr sz="800" b="1" spc="0" baseline="-20000" dirty="0">
                <a:solidFill>
                  <a:schemeClr val="dk1"/>
                </a:solidFill>
                <a:latin typeface="微软雅黑" panose="020B0503020204020204" charset="-122"/>
                <a:ea typeface="微软雅黑" panose="020B0503020204020204" charset="-122"/>
                <a:cs typeface="微软雅黑" panose="020B0503020204020204" charset="-122"/>
              </a:rPr>
              <a:t>0</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4000" dirty="0">
                <a:solidFill>
                  <a:schemeClr val="dk1"/>
                </a:solidFill>
                <a:latin typeface="微软雅黑" panose="020B0503020204020204" charset="-122"/>
                <a:ea typeface="微软雅黑" panose="020B0503020204020204" charset="-122"/>
                <a:cs typeface="微软雅黑" panose="020B0503020204020204" charset="-122"/>
              </a:rPr>
              <a:t>L</a:t>
            </a:r>
            <a:r>
              <a:rPr sz="800" b="1" spc="0" baseline="-20000" dirty="0">
                <a:solidFill>
                  <a:schemeClr val="dk1"/>
                </a:solidFill>
                <a:latin typeface="微软雅黑" panose="020B0503020204020204" charset="-122"/>
                <a:ea typeface="微软雅黑" panose="020B0503020204020204" charset="-122"/>
                <a:cs typeface="微软雅黑" panose="020B0503020204020204" charset="-122"/>
              </a:rPr>
              <a:t>0</a:t>
            </a:r>
            <a:endParaRPr lang="en-US" altLang="en-US" sz="520" dirty="0">
              <a:solidFill>
                <a:schemeClr val="dk1"/>
              </a:solidFill>
              <a:latin typeface="微软雅黑" panose="020B0503020204020204" charset="-122"/>
              <a:ea typeface="微软雅黑" panose="020B0503020204020204" charset="-122"/>
              <a:cs typeface="微软雅黑" panose="020B0503020204020204" charset="-122"/>
            </a:endParaRPr>
          </a:p>
          <a:p>
            <a:pPr marL="280035" algn="l" rtl="0" eaLnBrk="0">
              <a:lnSpc>
                <a:spcPct val="88000"/>
              </a:lnSpc>
              <a:spcBef>
                <a:spcPts val="42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可见，电容量的变化与被测电介质的移动</a:t>
            </a:r>
            <a:r>
              <a:rPr sz="1000" spc="0" dirty="0">
                <a:solidFill>
                  <a:schemeClr val="dk1"/>
                </a:solidFill>
                <a:latin typeface="微软雅黑" panose="020B0503020204020204" charset="-122"/>
                <a:ea typeface="微软雅黑" panose="020B0503020204020204" charset="-122"/>
                <a:cs typeface="微软雅黑" panose="020B0503020204020204" charset="-122"/>
              </a:rPr>
              <a:t>量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1000" spc="0" dirty="0">
                <a:solidFill>
                  <a:schemeClr val="dk1"/>
                </a:solidFill>
                <a:latin typeface="微软雅黑" panose="020B0503020204020204" charset="-122"/>
                <a:ea typeface="微软雅黑" panose="020B0503020204020204" charset="-122"/>
                <a:cs typeface="微软雅黑" panose="020B0503020204020204" charset="-122"/>
              </a:rPr>
              <a:t> 呈线性关系。</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7495" algn="l" rtl="0" eaLnBrk="0">
              <a:lnSpc>
                <a:spcPts val="1835"/>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几种常用的电介质材料的相对介电常数 </a:t>
            </a:r>
            <a:r>
              <a:rPr sz="1000" b="1" spc="30" dirty="0">
                <a:solidFill>
                  <a:schemeClr val="dk1"/>
                </a:solidFill>
                <a:latin typeface="微软雅黑" panose="020B0503020204020204" charset="-122"/>
                <a:ea typeface="微软雅黑" panose="020B0503020204020204" charset="-122"/>
                <a:cs typeface="微软雅黑" panose="020B0503020204020204" charset="-122"/>
              </a:rPr>
              <a:t>ε</a:t>
            </a:r>
            <a:r>
              <a:rPr sz="900" b="1" spc="0" baseline="-36000" dirty="0">
                <a:solidFill>
                  <a:schemeClr val="dk1"/>
                </a:solidFill>
                <a:latin typeface="微软雅黑" panose="020B0503020204020204" charset="-122"/>
                <a:ea typeface="微软雅黑" panose="020B0503020204020204" charset="-122"/>
                <a:cs typeface="微软雅黑" panose="020B0503020204020204" charset="-122"/>
              </a:rPr>
              <a:t>r</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如表 </a:t>
            </a:r>
            <a:r>
              <a:rPr sz="1000" b="1" spc="30" dirty="0">
                <a:solidFill>
                  <a:schemeClr val="dk1"/>
                </a:solidFill>
                <a:latin typeface="微软雅黑" panose="020B0503020204020204" charset="-122"/>
                <a:ea typeface="微软雅黑" panose="020B0503020204020204" charset="-122"/>
                <a:cs typeface="微软雅黑" panose="020B0503020204020204" charset="-122"/>
              </a:rPr>
              <a:t>4</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b="1" spc="30" dirty="0">
                <a:solidFill>
                  <a:schemeClr val="dk1"/>
                </a:solidFill>
                <a:latin typeface="微软雅黑" panose="020B0503020204020204" charset="-122"/>
                <a:ea typeface="微软雅黑" panose="020B0503020204020204" charset="-122"/>
                <a:cs typeface="微软雅黑" panose="020B0503020204020204" charset="-122"/>
              </a:rPr>
              <a:t>1</a:t>
            </a:r>
            <a:r>
              <a:rPr sz="1000" spc="30" dirty="0">
                <a:solidFill>
                  <a:schemeClr val="dk1"/>
                </a:solidFill>
                <a:latin typeface="微软雅黑" panose="020B0503020204020204" charset="-122"/>
                <a:ea typeface="微软雅黑" panose="020B0503020204020204" charset="-122"/>
                <a:cs typeface="微软雅黑" panose="020B0503020204020204" charset="-122"/>
              </a:rPr>
              <a:t> 所</a:t>
            </a:r>
            <a:r>
              <a:rPr sz="1000" spc="20" dirty="0">
                <a:solidFill>
                  <a:schemeClr val="dk1"/>
                </a:solidFill>
                <a:latin typeface="微软雅黑" panose="020B0503020204020204" charset="-122"/>
                <a:ea typeface="微软雅黑" panose="020B0503020204020204" charset="-122"/>
                <a:cs typeface="微软雅黑" panose="020B0503020204020204" charset="-122"/>
              </a:rPr>
              <a:t>示</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p:txBody>
      </p:sp>
      <p:graphicFrame>
        <p:nvGraphicFramePr>
          <p:cNvPr id="7" name="table 180"/>
          <p:cNvGraphicFramePr>
            <a:graphicFrameLocks noGrp="1"/>
          </p:cNvGraphicFramePr>
          <p:nvPr/>
        </p:nvGraphicFramePr>
        <p:xfrm>
          <a:off x="6214487" y="1873963"/>
          <a:ext cx="5193027" cy="3220083"/>
        </p:xfrm>
        <a:graphic>
          <a:graphicData uri="http://schemas.openxmlformats.org/drawingml/2006/table">
            <a:tbl>
              <a:tblPr/>
              <a:tblGrid>
                <a:gridCol w="1084580"/>
                <a:gridCol w="1325244"/>
                <a:gridCol w="186689"/>
                <a:gridCol w="1079500"/>
                <a:gridCol w="1517014"/>
              </a:tblGrid>
              <a:tr h="251459">
                <a:tc>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434975" algn="l" rtl="0" eaLnBrk="0">
                        <a:lnSpc>
                          <a:spcPct val="94000"/>
                        </a:lnSpc>
                        <a:spcBef>
                          <a:spcPts val="5"/>
                        </a:spcBef>
                      </a:pPr>
                      <a:r>
                        <a:rPr sz="800" spc="80" dirty="0">
                          <a:solidFill>
                            <a:srgbClr val="000000">
                              <a:alpha val="100000"/>
                            </a:srgbClr>
                          </a:solidFill>
                          <a:latin typeface="微软雅黑" panose="020B0503020204020204" charset="-122"/>
                          <a:ea typeface="微软雅黑" panose="020B0503020204020204" charset="-122"/>
                          <a:cs typeface="黑体" panose="02010609060101010101" charset="-122"/>
                        </a:rPr>
                        <a:t>材</a:t>
                      </a:r>
                      <a:r>
                        <a:rPr sz="800" spc="70" dirty="0">
                          <a:solidFill>
                            <a:srgbClr val="000000">
                              <a:alpha val="100000"/>
                            </a:srgbClr>
                          </a:solidFill>
                          <a:latin typeface="微软雅黑" panose="020B0503020204020204" charset="-122"/>
                          <a:ea typeface="微软雅黑" panose="020B0503020204020204" charset="-122"/>
                          <a:cs typeface="黑体" panose="02010609060101010101" charset="-122"/>
                        </a:rPr>
                        <a:t>料</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4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356235" algn="l" rtl="0" eaLnBrk="0">
                        <a:lnSpc>
                          <a:spcPts val="1045"/>
                        </a:lnSpc>
                        <a:spcBef>
                          <a:spcPts val="5"/>
                        </a:spcBef>
                      </a:pP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相对介电常数 </a:t>
                      </a:r>
                      <a:r>
                        <a:rPr sz="800" b="1"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ε</a:t>
                      </a:r>
                      <a:r>
                        <a:rPr sz="700" b="1" spc="0" baseline="-25000" dirty="0">
                          <a:solidFill>
                            <a:srgbClr val="000000">
                              <a:alpha val="100000"/>
                            </a:srgbClr>
                          </a:solidFill>
                          <a:latin typeface="微软雅黑" panose="020B0503020204020204" charset="-122"/>
                          <a:ea typeface="微软雅黑" panose="020B0503020204020204" charset="-122"/>
                          <a:cs typeface="微软雅黑" panose="020B0503020204020204" charset="-122"/>
                        </a:rPr>
                        <a:t>r</a:t>
                      </a:r>
                      <a:endParaRPr lang="en-US" altLang="en-US" sz="455"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a:noFill/>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429895" algn="l" rtl="0" eaLnBrk="0">
                        <a:lnSpc>
                          <a:spcPct val="94000"/>
                        </a:lnSpc>
                        <a:spcBef>
                          <a:spcPts val="5"/>
                        </a:spcBef>
                      </a:pPr>
                      <a:r>
                        <a:rPr sz="800" spc="80" dirty="0">
                          <a:solidFill>
                            <a:srgbClr val="000000">
                              <a:alpha val="100000"/>
                            </a:srgbClr>
                          </a:solidFill>
                          <a:latin typeface="微软雅黑" panose="020B0503020204020204" charset="-122"/>
                          <a:ea typeface="微软雅黑" panose="020B0503020204020204" charset="-122"/>
                          <a:cs typeface="黑体" panose="02010609060101010101" charset="-122"/>
                        </a:rPr>
                        <a:t>材</a:t>
                      </a:r>
                      <a:r>
                        <a:rPr sz="800" spc="70" dirty="0">
                          <a:solidFill>
                            <a:srgbClr val="000000">
                              <a:alpha val="100000"/>
                            </a:srgbClr>
                          </a:solidFill>
                          <a:latin typeface="微软雅黑" panose="020B0503020204020204" charset="-122"/>
                          <a:ea typeface="微软雅黑" panose="020B0503020204020204" charset="-122"/>
                          <a:cs typeface="黑体" panose="02010609060101010101" charset="-122"/>
                        </a:rPr>
                        <a:t>料</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c>
                  <a:txBody>
                    <a:bodyPr/>
                    <a:lstStyle/>
                    <a:p>
                      <a:pPr algn="l" rtl="0" eaLnBrk="0">
                        <a:lnSpc>
                          <a:spcPct val="104000"/>
                        </a:lnSpc>
                      </a:pPr>
                      <a:endParaRPr lang="en-US" altLang="en-US" sz="400" dirty="0">
                        <a:latin typeface="微软雅黑" panose="020B0503020204020204" charset="-122"/>
                        <a:ea typeface="微软雅黑" panose="020B0503020204020204" charset="-122"/>
                        <a:cs typeface="微软雅黑" panose="020B0503020204020204" charset="-122"/>
                      </a:endParaRPr>
                    </a:p>
                    <a:p>
                      <a:pPr marL="356235" algn="l" rtl="0" eaLnBrk="0">
                        <a:lnSpc>
                          <a:spcPts val="1045"/>
                        </a:lnSpc>
                        <a:spcBef>
                          <a:spcPts val="5"/>
                        </a:spcBef>
                      </a:pP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相对介电常数 </a:t>
                      </a:r>
                      <a:r>
                        <a:rPr sz="800" b="1"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ε</a:t>
                      </a:r>
                      <a:r>
                        <a:rPr sz="700" b="1" spc="0" baseline="-25000" dirty="0">
                          <a:solidFill>
                            <a:srgbClr val="000000">
                              <a:alpha val="100000"/>
                            </a:srgbClr>
                          </a:solidFill>
                          <a:latin typeface="微软雅黑" panose="020B0503020204020204" charset="-122"/>
                          <a:ea typeface="微软雅黑" panose="020B0503020204020204" charset="-122"/>
                          <a:cs typeface="微软雅黑" panose="020B0503020204020204" charset="-122"/>
                        </a:rPr>
                        <a:t>r</a:t>
                      </a:r>
                      <a:endParaRPr lang="en-US" altLang="en-US" sz="455" dirty="0">
                        <a:latin typeface="微软雅黑" panose="020B0503020204020204" charset="-122"/>
                        <a:ea typeface="微软雅黑" panose="020B0503020204020204" charset="-122"/>
                        <a:cs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C6EAFA"/>
                    </a:solidFill>
                  </a:tcPr>
                </a:tc>
              </a:tr>
              <a:tr h="227965">
                <a:tc>
                  <a:txBody>
                    <a:bodyPr/>
                    <a:lstStyle/>
                    <a:p>
                      <a:pPr algn="l" rtl="0" eaLnBrk="0">
                        <a:lnSpc>
                          <a:spcPct val="124000"/>
                        </a:lnSpc>
                      </a:pPr>
                      <a:endParaRPr lang="en-US" altLang="en-US" sz="300" dirty="0">
                        <a:latin typeface="微软雅黑" panose="020B0503020204020204" charset="-122"/>
                        <a:ea typeface="微软雅黑" panose="020B0503020204020204" charset="-122"/>
                      </a:endParaRPr>
                    </a:p>
                    <a:p>
                      <a:pPr marL="435610" algn="l" rtl="0" eaLnBrk="0">
                        <a:lnSpc>
                          <a:spcPct val="96000"/>
                        </a:lnSpc>
                        <a:spcBef>
                          <a:spcPts val="0"/>
                        </a:spcBef>
                      </a:pPr>
                      <a:r>
                        <a:rPr sz="80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真</a:t>
                      </a: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空</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683895" algn="l" rtl="0" eaLnBrk="0">
                        <a:lnSpc>
                          <a:spcPts val="750"/>
                        </a:lnSpc>
                        <a:spcBef>
                          <a:spcPts val="0"/>
                        </a:spcBef>
                      </a:pPr>
                      <a:r>
                        <a:rPr sz="600" b="1" spc="20" dirty="0">
                          <a:solidFill>
                            <a:srgbClr val="000000">
                              <a:alpha val="100000"/>
                            </a:srgbClr>
                          </a:solidFill>
                          <a:latin typeface="微软雅黑" panose="020B0503020204020204" charset="-122"/>
                          <a:ea typeface="微软雅黑" panose="020B0503020204020204" charset="-122"/>
                          <a:cs typeface="Arial" panose="020B0604020202020204"/>
                        </a:rPr>
                        <a:t>1</a:t>
                      </a:r>
                      <a:r>
                        <a:rPr sz="600" spc="20" dirty="0">
                          <a:solidFill>
                            <a:srgbClr val="000000">
                              <a:alpha val="100000"/>
                            </a:srgbClr>
                          </a:solidFill>
                          <a:latin typeface="微软雅黑" panose="020B0503020204020204" charset="-122"/>
                          <a:ea typeface="微软雅黑" panose="020B0503020204020204" charset="-122"/>
                          <a:cs typeface="Arial" panose="020B0604020202020204"/>
                        </a:rPr>
                        <a:t> </a:t>
                      </a:r>
                      <a:r>
                        <a:rPr sz="600" b="1" spc="20" dirty="0">
                          <a:solidFill>
                            <a:srgbClr val="000000">
                              <a:alpha val="100000"/>
                            </a:srgbClr>
                          </a:solidFill>
                          <a:latin typeface="微软雅黑" panose="020B0503020204020204" charset="-122"/>
                          <a:ea typeface="微软雅黑" panose="020B0503020204020204" charset="-122"/>
                          <a:cs typeface="Arial" panose="020B0604020202020204"/>
                        </a:rPr>
                        <a:t>.</a:t>
                      </a:r>
                      <a:r>
                        <a:rPr sz="600" spc="10" dirty="0">
                          <a:solidFill>
                            <a:srgbClr val="000000">
                              <a:alpha val="100000"/>
                            </a:srgbClr>
                          </a:solidFill>
                          <a:latin typeface="微软雅黑" panose="020B0503020204020204" charset="-122"/>
                          <a:ea typeface="微软雅黑" panose="020B0503020204020204" charset="-122"/>
                          <a:cs typeface="Arial" panose="020B0604020202020204"/>
                        </a:rPr>
                        <a:t> </a:t>
                      </a:r>
                      <a:r>
                        <a:rPr sz="600" b="1" spc="0" dirty="0">
                          <a:solidFill>
                            <a:srgbClr val="000000">
                              <a:alpha val="100000"/>
                            </a:srgbClr>
                          </a:solidFill>
                          <a:latin typeface="微软雅黑" panose="020B0503020204020204" charset="-122"/>
                          <a:ea typeface="微软雅黑" panose="020B0503020204020204" charset="-122"/>
                          <a:cs typeface="Arial" panose="020B0604020202020204"/>
                        </a:rPr>
                        <a:t>0</a:t>
                      </a:r>
                      <a:endParaRPr lang="en-US" altLang="en-US" sz="6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3000"/>
                        </a:lnSpc>
                      </a:pPr>
                      <a:endParaRPr lang="en-US" altLang="en-US" sz="300" dirty="0">
                        <a:latin typeface="微软雅黑" panose="020B0503020204020204" charset="-122"/>
                        <a:ea typeface="微软雅黑" panose="020B0503020204020204" charset="-122"/>
                      </a:endParaRPr>
                    </a:p>
                    <a:p>
                      <a:pPr marL="371475" algn="l" rtl="0" eaLnBrk="0">
                        <a:lnSpc>
                          <a:spcPct val="97000"/>
                        </a:lnSpc>
                        <a:spcBef>
                          <a:spcPts val="0"/>
                        </a:spcBef>
                      </a:pPr>
                      <a:r>
                        <a:rPr sz="80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硬橡</a:t>
                      </a:r>
                      <a:r>
                        <a:rPr sz="80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胶</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673100" algn="l" rtl="0" eaLnBrk="0">
                        <a:lnSpc>
                          <a:spcPct val="84000"/>
                        </a:lnSpc>
                        <a:spcBef>
                          <a:spcPts val="0"/>
                        </a:spcBef>
                      </a:pPr>
                      <a:r>
                        <a:rPr sz="800" b="1" spc="10" dirty="0">
                          <a:solidFill>
                            <a:srgbClr val="000000">
                              <a:alpha val="100000"/>
                            </a:srgbClr>
                          </a:solidFill>
                          <a:latin typeface="微软雅黑" panose="020B0503020204020204" charset="-122"/>
                          <a:ea typeface="微软雅黑" panose="020B0503020204020204" charset="-122"/>
                          <a:cs typeface="Arial" panose="020B0604020202020204"/>
                        </a:rPr>
                        <a:t>4</a:t>
                      </a:r>
                      <a:r>
                        <a:rPr sz="800" b="1" spc="0" dirty="0">
                          <a:solidFill>
                            <a:srgbClr val="000000">
                              <a:alpha val="100000"/>
                            </a:srgbClr>
                          </a:solidFill>
                          <a:latin typeface="微软雅黑" panose="020B0503020204020204" charset="-122"/>
                          <a:ea typeface="微软雅黑" panose="020B0503020204020204" charset="-122"/>
                          <a:cs typeface="Arial" panose="020B0604020202020204"/>
                        </a:rPr>
                        <a:t>.</a:t>
                      </a:r>
                      <a:r>
                        <a:rPr sz="800" spc="0" dirty="0">
                          <a:solidFill>
                            <a:srgbClr val="000000">
                              <a:alpha val="100000"/>
                            </a:srgbClr>
                          </a:solidFill>
                          <a:latin typeface="微软雅黑" panose="020B0503020204020204" charset="-122"/>
                          <a:ea typeface="微软雅黑" panose="020B0503020204020204" charset="-122"/>
                          <a:cs typeface="Arial" panose="020B0604020202020204"/>
                        </a:rPr>
                        <a:t> </a:t>
                      </a:r>
                      <a:r>
                        <a:rPr sz="800" b="1" spc="0" dirty="0">
                          <a:solidFill>
                            <a:srgbClr val="000000">
                              <a:alpha val="100000"/>
                            </a:srgbClr>
                          </a:solidFill>
                          <a:latin typeface="微软雅黑" panose="020B0503020204020204" charset="-122"/>
                          <a:ea typeface="微软雅黑" panose="020B0503020204020204" charset="-122"/>
                          <a:cs typeface="Arial" panose="020B0604020202020204"/>
                        </a:rPr>
                        <a:t>3</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19000"/>
                        </a:lnSpc>
                      </a:pPr>
                      <a:endParaRPr lang="en-US" altLang="en-US" sz="300" dirty="0">
                        <a:latin typeface="微软雅黑" panose="020B0503020204020204" charset="-122"/>
                        <a:ea typeface="微软雅黑" panose="020B0503020204020204" charset="-122"/>
                      </a:endParaRPr>
                    </a:p>
                    <a:p>
                      <a:pPr marL="318770" algn="l" rtl="0" eaLnBrk="0">
                        <a:lnSpc>
                          <a:spcPct val="99000"/>
                        </a:lnSpc>
                        <a:spcBef>
                          <a:spcPts val="5"/>
                        </a:spcBef>
                      </a:pP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其他气</a:t>
                      </a: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体</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610235" algn="l" rtl="0" eaLnBrk="0">
                        <a:lnSpc>
                          <a:spcPts val="760"/>
                        </a:lnSpc>
                        <a:spcBef>
                          <a:spcPts val="0"/>
                        </a:spcBef>
                      </a:pPr>
                      <a:r>
                        <a:rPr sz="600" b="1" spc="30" dirty="0">
                          <a:solidFill>
                            <a:srgbClr val="000000">
                              <a:alpha val="100000"/>
                            </a:srgbClr>
                          </a:solidFill>
                          <a:latin typeface="微软雅黑" panose="020B0503020204020204" charset="-122"/>
                          <a:ea typeface="微软雅黑" panose="020B0503020204020204" charset="-122"/>
                          <a:cs typeface="Arial" panose="020B0604020202020204"/>
                        </a:rPr>
                        <a:t>1</a:t>
                      </a:r>
                      <a:r>
                        <a:rPr sz="600" spc="30" dirty="0">
                          <a:solidFill>
                            <a:srgbClr val="000000">
                              <a:alpha val="100000"/>
                            </a:srgbClr>
                          </a:solidFill>
                          <a:latin typeface="微软雅黑" panose="020B0503020204020204" charset="-122"/>
                          <a:ea typeface="微软雅黑" panose="020B0503020204020204" charset="-122"/>
                          <a:cs typeface="Arial" panose="020B0604020202020204"/>
                        </a:rPr>
                        <a:t> </a:t>
                      </a:r>
                      <a:r>
                        <a:rPr sz="600" b="1" spc="30" dirty="0">
                          <a:solidFill>
                            <a:srgbClr val="000000">
                              <a:alpha val="100000"/>
                            </a:srgbClr>
                          </a:solidFill>
                          <a:latin typeface="微软雅黑" panose="020B0503020204020204" charset="-122"/>
                          <a:ea typeface="微软雅黑" panose="020B0503020204020204" charset="-122"/>
                          <a:cs typeface="Arial" panose="020B0604020202020204"/>
                        </a:rPr>
                        <a:t>~</a:t>
                      </a:r>
                      <a:r>
                        <a:rPr sz="600" spc="30" dirty="0">
                          <a:solidFill>
                            <a:srgbClr val="000000">
                              <a:alpha val="100000"/>
                            </a:srgbClr>
                          </a:solidFill>
                          <a:latin typeface="微软雅黑" panose="020B0503020204020204" charset="-122"/>
                          <a:ea typeface="微软雅黑" panose="020B0503020204020204" charset="-122"/>
                          <a:cs typeface="Arial" panose="020B0604020202020204"/>
                        </a:rPr>
                        <a:t> </a:t>
                      </a:r>
                      <a:r>
                        <a:rPr sz="600" b="1" spc="30" dirty="0">
                          <a:solidFill>
                            <a:srgbClr val="000000">
                              <a:alpha val="100000"/>
                            </a:srgbClr>
                          </a:solidFill>
                          <a:latin typeface="微软雅黑" panose="020B0503020204020204" charset="-122"/>
                          <a:ea typeface="微软雅黑" panose="020B0503020204020204" charset="-122"/>
                          <a:cs typeface="Arial" panose="020B0604020202020204"/>
                        </a:rPr>
                        <a:t>1</a:t>
                      </a:r>
                      <a:r>
                        <a:rPr sz="600" spc="30" dirty="0">
                          <a:solidFill>
                            <a:srgbClr val="000000">
                              <a:alpha val="100000"/>
                            </a:srgbClr>
                          </a:solidFill>
                          <a:latin typeface="微软雅黑" panose="020B0503020204020204" charset="-122"/>
                          <a:ea typeface="微软雅黑" panose="020B0503020204020204" charset="-122"/>
                          <a:cs typeface="Arial" panose="020B0604020202020204"/>
                        </a:rPr>
                        <a:t> </a:t>
                      </a:r>
                      <a:r>
                        <a:rPr sz="600" b="1" spc="30" dirty="0">
                          <a:solidFill>
                            <a:srgbClr val="000000">
                              <a:alpha val="100000"/>
                            </a:srgbClr>
                          </a:solidFill>
                          <a:latin typeface="微软雅黑" panose="020B0503020204020204" charset="-122"/>
                          <a:ea typeface="微软雅黑" panose="020B0503020204020204" charset="-122"/>
                          <a:cs typeface="Arial" panose="020B0604020202020204"/>
                        </a:rPr>
                        <a:t>.</a:t>
                      </a:r>
                      <a:r>
                        <a:rPr sz="600" spc="0" dirty="0">
                          <a:solidFill>
                            <a:srgbClr val="000000">
                              <a:alpha val="100000"/>
                            </a:srgbClr>
                          </a:solidFill>
                          <a:latin typeface="微软雅黑" panose="020B0503020204020204" charset="-122"/>
                          <a:ea typeface="微软雅黑" panose="020B0503020204020204" charset="-122"/>
                          <a:cs typeface="Arial" panose="020B0604020202020204"/>
                        </a:rPr>
                        <a:t> </a:t>
                      </a:r>
                      <a:r>
                        <a:rPr sz="600" b="1" spc="0" dirty="0">
                          <a:solidFill>
                            <a:srgbClr val="000000">
                              <a:alpha val="100000"/>
                            </a:srgbClr>
                          </a:solidFill>
                          <a:latin typeface="微软雅黑" panose="020B0503020204020204" charset="-122"/>
                          <a:ea typeface="微软雅黑" panose="020B0503020204020204" charset="-122"/>
                          <a:cs typeface="Arial" panose="020B0604020202020204"/>
                        </a:rPr>
                        <a:t>2</a:t>
                      </a:r>
                      <a:endParaRPr lang="en-US" altLang="en-US" sz="6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4000"/>
                        </a:lnSpc>
                      </a:pPr>
                      <a:endParaRPr lang="en-US" altLang="en-US" sz="300" dirty="0">
                        <a:latin typeface="微软雅黑" panose="020B0503020204020204" charset="-122"/>
                        <a:ea typeface="微软雅黑" panose="020B0503020204020204" charset="-122"/>
                      </a:endParaRPr>
                    </a:p>
                    <a:p>
                      <a:pPr marL="429260" algn="l" rtl="0" eaLnBrk="0">
                        <a:lnSpc>
                          <a:spcPct val="96000"/>
                        </a:lnSpc>
                        <a:spcBef>
                          <a:spcPts val="0"/>
                        </a:spcBef>
                      </a:pPr>
                      <a:r>
                        <a:rPr sz="80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石</a:t>
                      </a: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英</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673100" algn="l" rtl="0" eaLnBrk="0">
                        <a:lnSpc>
                          <a:spcPct val="84000"/>
                        </a:lnSpc>
                        <a:spcBef>
                          <a:spcPts val="5"/>
                        </a:spcBef>
                      </a:pPr>
                      <a:r>
                        <a:rPr sz="800" b="1" spc="0" dirty="0">
                          <a:solidFill>
                            <a:srgbClr val="000000">
                              <a:alpha val="100000"/>
                            </a:srgbClr>
                          </a:solidFill>
                          <a:latin typeface="微软雅黑" panose="020B0503020204020204" charset="-122"/>
                          <a:ea typeface="微软雅黑" panose="020B0503020204020204" charset="-122"/>
                          <a:cs typeface="Arial" panose="020B0604020202020204"/>
                        </a:rPr>
                        <a:t>4.</a:t>
                      </a:r>
                      <a:r>
                        <a:rPr sz="800" spc="0" dirty="0">
                          <a:solidFill>
                            <a:srgbClr val="000000">
                              <a:alpha val="100000"/>
                            </a:srgbClr>
                          </a:solidFill>
                          <a:latin typeface="微软雅黑" panose="020B0503020204020204" charset="-122"/>
                          <a:ea typeface="微软雅黑" panose="020B0503020204020204" charset="-122"/>
                          <a:cs typeface="Arial" panose="020B0604020202020204"/>
                        </a:rPr>
                        <a:t> </a:t>
                      </a:r>
                      <a:r>
                        <a:rPr sz="800" b="1" spc="0" dirty="0">
                          <a:solidFill>
                            <a:srgbClr val="000000">
                              <a:alpha val="100000"/>
                            </a:srgbClr>
                          </a:solidFill>
                          <a:latin typeface="微软雅黑" panose="020B0503020204020204" charset="-122"/>
                          <a:ea typeface="微软雅黑" panose="020B0503020204020204" charset="-122"/>
                          <a:cs typeface="Arial" panose="020B0604020202020204"/>
                        </a:rPr>
                        <a:t>5</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9000"/>
                        </a:lnSpc>
                      </a:pPr>
                      <a:endParaRPr lang="en-US" altLang="en-US" sz="300" dirty="0">
                        <a:latin typeface="微软雅黑" panose="020B0503020204020204" charset="-122"/>
                        <a:ea typeface="微软雅黑" panose="020B0503020204020204" charset="-122"/>
                      </a:endParaRPr>
                    </a:p>
                    <a:p>
                      <a:pPr marL="491490" algn="l" rtl="0" eaLnBrk="0">
                        <a:lnSpc>
                          <a:spcPct val="93000"/>
                        </a:lnSpc>
                        <a:spcBef>
                          <a:spcPts val="0"/>
                        </a:spcBef>
                      </a:pPr>
                      <a:r>
                        <a:rPr sz="8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纸</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675005" algn="l" rtl="0" eaLnBrk="0">
                        <a:lnSpc>
                          <a:spcPct val="83000"/>
                        </a:lnSpc>
                        <a:spcBef>
                          <a:spcPts val="5"/>
                        </a:spcBef>
                      </a:pPr>
                      <a:r>
                        <a:rPr sz="800" b="1" spc="-10" dirty="0">
                          <a:solidFill>
                            <a:srgbClr val="000000">
                              <a:alpha val="100000"/>
                            </a:srgbClr>
                          </a:solidFill>
                          <a:latin typeface="微软雅黑" panose="020B0503020204020204" charset="-122"/>
                          <a:ea typeface="微软雅黑" panose="020B0503020204020204" charset="-122"/>
                          <a:cs typeface="Arial" panose="020B0604020202020204"/>
                        </a:rPr>
                        <a:t>2.</a:t>
                      </a:r>
                      <a:r>
                        <a:rPr sz="800" spc="-10" dirty="0">
                          <a:solidFill>
                            <a:srgbClr val="000000">
                              <a:alpha val="100000"/>
                            </a:srgbClr>
                          </a:solidFill>
                          <a:latin typeface="微软雅黑" panose="020B0503020204020204" charset="-122"/>
                          <a:ea typeface="微软雅黑" panose="020B0503020204020204" charset="-122"/>
                          <a:cs typeface="Arial" panose="020B0604020202020204"/>
                        </a:rPr>
                        <a:t> </a:t>
                      </a:r>
                      <a:r>
                        <a:rPr sz="800" b="1" spc="0" dirty="0">
                          <a:solidFill>
                            <a:srgbClr val="000000">
                              <a:alpha val="100000"/>
                            </a:srgbClr>
                          </a:solidFill>
                          <a:latin typeface="微软雅黑" panose="020B0503020204020204" charset="-122"/>
                          <a:ea typeface="微软雅黑" panose="020B0503020204020204" charset="-122"/>
                          <a:cs typeface="Arial" panose="020B0604020202020204"/>
                        </a:rPr>
                        <a:t>0</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4000"/>
                        </a:lnSpc>
                      </a:pPr>
                      <a:endParaRPr lang="en-US" altLang="en-US" sz="300" dirty="0">
                        <a:latin typeface="微软雅黑" panose="020B0503020204020204" charset="-122"/>
                        <a:ea typeface="微软雅黑" panose="020B0503020204020204" charset="-122"/>
                      </a:endParaRPr>
                    </a:p>
                    <a:p>
                      <a:pPr marL="428625" algn="l" rtl="0" eaLnBrk="0">
                        <a:lnSpc>
                          <a:spcPct val="96000"/>
                        </a:lnSpc>
                        <a:spcBef>
                          <a:spcPts val="5"/>
                        </a:spcBef>
                      </a:pPr>
                      <a:r>
                        <a:rPr sz="80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玻</a:t>
                      </a: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璃</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545465" algn="l" rtl="0" eaLnBrk="0">
                        <a:lnSpc>
                          <a:spcPct val="94000"/>
                        </a:lnSpc>
                      </a:pPr>
                      <a:r>
                        <a:rPr sz="700" b="1" spc="-20" dirty="0">
                          <a:solidFill>
                            <a:srgbClr val="000000">
                              <a:alpha val="100000"/>
                            </a:srgbClr>
                          </a:solidFill>
                          <a:latin typeface="微软雅黑" panose="020B0503020204020204" charset="-122"/>
                          <a:ea typeface="微软雅黑" panose="020B0503020204020204" charset="-122"/>
                          <a:cs typeface="Arial" panose="020B0604020202020204"/>
                        </a:rPr>
                        <a:t>5</a:t>
                      </a:r>
                      <a:r>
                        <a:rPr sz="700" spc="-2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20" dirty="0">
                          <a:solidFill>
                            <a:srgbClr val="000000">
                              <a:alpha val="100000"/>
                            </a:srgbClr>
                          </a:solidFill>
                          <a:latin typeface="微软雅黑" panose="020B0503020204020204" charset="-122"/>
                          <a:ea typeface="微软雅黑" panose="020B0503020204020204" charset="-122"/>
                          <a:cs typeface="Arial" panose="020B0604020202020204"/>
                        </a:rPr>
                        <a:t>.</a:t>
                      </a:r>
                      <a:r>
                        <a:rPr sz="700" spc="-2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20" dirty="0">
                          <a:solidFill>
                            <a:srgbClr val="000000">
                              <a:alpha val="100000"/>
                            </a:srgbClr>
                          </a:solidFill>
                          <a:latin typeface="微软雅黑" panose="020B0503020204020204" charset="-122"/>
                          <a:ea typeface="微软雅黑" panose="020B0503020204020204" charset="-122"/>
                          <a:cs typeface="Arial" panose="020B0604020202020204"/>
                        </a:rPr>
                        <a:t>3</a:t>
                      </a:r>
                      <a:r>
                        <a:rPr sz="700" spc="-2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20" dirty="0">
                          <a:solidFill>
                            <a:srgbClr val="000000">
                              <a:alpha val="100000"/>
                            </a:srgbClr>
                          </a:solidFill>
                          <a:latin typeface="微软雅黑" panose="020B0503020204020204" charset="-122"/>
                          <a:ea typeface="微软雅黑" panose="020B0503020204020204" charset="-122"/>
                          <a:cs typeface="Arial" panose="020B0604020202020204"/>
                        </a:rPr>
                        <a:t>~</a:t>
                      </a:r>
                      <a:r>
                        <a:rPr sz="700" spc="-2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20" dirty="0">
                          <a:solidFill>
                            <a:srgbClr val="000000">
                              <a:alpha val="100000"/>
                            </a:srgbClr>
                          </a:solidFill>
                          <a:latin typeface="微软雅黑" panose="020B0503020204020204" charset="-122"/>
                          <a:ea typeface="微软雅黑" panose="020B0503020204020204" charset="-122"/>
                          <a:cs typeface="Arial" panose="020B0604020202020204"/>
                        </a:rPr>
                        <a:t>7</a:t>
                      </a:r>
                      <a:r>
                        <a:rPr sz="700" spc="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0" dirty="0">
                          <a:solidFill>
                            <a:srgbClr val="000000">
                              <a:alpha val="100000"/>
                            </a:srgbClr>
                          </a:solidFill>
                          <a:latin typeface="微软雅黑" panose="020B0503020204020204" charset="-122"/>
                          <a:ea typeface="微软雅黑" panose="020B0503020204020204" charset="-122"/>
                          <a:cs typeface="Arial" panose="020B0604020202020204"/>
                        </a:rPr>
                        <a:t>.</a:t>
                      </a:r>
                      <a:r>
                        <a:rPr sz="700" spc="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0" dirty="0">
                          <a:solidFill>
                            <a:srgbClr val="000000">
                              <a:alpha val="100000"/>
                            </a:srgbClr>
                          </a:solidFill>
                          <a:latin typeface="微软雅黑" panose="020B0503020204020204" charset="-122"/>
                          <a:ea typeface="微软雅黑" panose="020B0503020204020204" charset="-122"/>
                          <a:cs typeface="Arial" panose="020B0604020202020204"/>
                        </a:rPr>
                        <a:t>5</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3000"/>
                        </a:lnSpc>
                      </a:pPr>
                      <a:endParaRPr lang="en-US" altLang="en-US" sz="300" dirty="0">
                        <a:latin typeface="微软雅黑" panose="020B0503020204020204" charset="-122"/>
                        <a:ea typeface="微软雅黑" panose="020B0503020204020204" charset="-122"/>
                      </a:endParaRPr>
                    </a:p>
                    <a:p>
                      <a:pPr marL="265430" algn="l" rtl="0" eaLnBrk="0">
                        <a:lnSpc>
                          <a:spcPct val="97000"/>
                        </a:lnSpc>
                        <a:spcBef>
                          <a:spcPts val="0"/>
                        </a:spcBef>
                      </a:pPr>
                      <a:r>
                        <a:rPr sz="80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聚四氟乙</a:t>
                      </a:r>
                      <a:r>
                        <a:rPr sz="80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烯</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675005" algn="l" rtl="0" eaLnBrk="0">
                        <a:lnSpc>
                          <a:spcPct val="84000"/>
                        </a:lnSpc>
                        <a:spcBef>
                          <a:spcPts val="5"/>
                        </a:spcBef>
                      </a:pPr>
                      <a:r>
                        <a:rPr sz="800" b="1" spc="20" dirty="0">
                          <a:solidFill>
                            <a:srgbClr val="000000">
                              <a:alpha val="100000"/>
                            </a:srgbClr>
                          </a:solidFill>
                          <a:latin typeface="微软雅黑" panose="020B0503020204020204" charset="-122"/>
                          <a:ea typeface="微软雅黑" panose="020B0503020204020204" charset="-122"/>
                          <a:cs typeface="Arial" panose="020B0604020202020204"/>
                        </a:rPr>
                        <a:t>2.</a:t>
                      </a:r>
                      <a:r>
                        <a:rPr sz="800" spc="10" dirty="0">
                          <a:solidFill>
                            <a:srgbClr val="000000">
                              <a:alpha val="100000"/>
                            </a:srgbClr>
                          </a:solidFill>
                          <a:latin typeface="微软雅黑" panose="020B0503020204020204" charset="-122"/>
                          <a:ea typeface="微软雅黑" panose="020B0503020204020204" charset="-122"/>
                          <a:cs typeface="Arial" panose="020B0604020202020204"/>
                        </a:rPr>
                        <a:t> </a:t>
                      </a:r>
                      <a:r>
                        <a:rPr sz="800" b="1" spc="0" dirty="0">
                          <a:solidFill>
                            <a:srgbClr val="000000">
                              <a:alpha val="100000"/>
                            </a:srgbClr>
                          </a:solidFill>
                          <a:latin typeface="微软雅黑" panose="020B0503020204020204" charset="-122"/>
                          <a:ea typeface="微软雅黑" panose="020B0503020204020204" charset="-122"/>
                          <a:cs typeface="Arial" panose="020B0604020202020204"/>
                        </a:rPr>
                        <a:t>1</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0000"/>
                        </a:lnSpc>
                      </a:pPr>
                      <a:endParaRPr lang="en-US" altLang="en-US" sz="300" dirty="0">
                        <a:latin typeface="微软雅黑" panose="020B0503020204020204" charset="-122"/>
                        <a:ea typeface="微软雅黑" panose="020B0503020204020204" charset="-122"/>
                      </a:endParaRPr>
                    </a:p>
                    <a:p>
                      <a:pPr marL="437515" algn="l" rtl="0" eaLnBrk="0">
                        <a:lnSpc>
                          <a:spcPct val="98000"/>
                        </a:lnSpc>
                        <a:spcBef>
                          <a:spcPts val="5"/>
                        </a:spcBef>
                      </a:pPr>
                      <a:r>
                        <a:rPr sz="8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陶</a:t>
                      </a: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瓷</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8000"/>
                        </a:lnSpc>
                      </a:pPr>
                      <a:endParaRPr lang="en-US" altLang="en-US" sz="400" dirty="0">
                        <a:latin typeface="微软雅黑" panose="020B0503020204020204" charset="-122"/>
                        <a:ea typeface="微软雅黑" panose="020B0503020204020204" charset="-122"/>
                      </a:endParaRPr>
                    </a:p>
                    <a:p>
                      <a:pPr marL="545465" algn="l" rtl="0" eaLnBrk="0">
                        <a:lnSpc>
                          <a:spcPct val="94000"/>
                        </a:lnSpc>
                        <a:spcBef>
                          <a:spcPts val="5"/>
                        </a:spcBef>
                      </a:pPr>
                      <a:r>
                        <a:rPr sz="700" b="1" spc="-20" dirty="0">
                          <a:solidFill>
                            <a:srgbClr val="000000">
                              <a:alpha val="100000"/>
                            </a:srgbClr>
                          </a:solidFill>
                          <a:latin typeface="微软雅黑" panose="020B0503020204020204" charset="-122"/>
                          <a:ea typeface="微软雅黑" panose="020B0503020204020204" charset="-122"/>
                          <a:cs typeface="Arial" panose="020B0604020202020204"/>
                        </a:rPr>
                        <a:t>5</a:t>
                      </a:r>
                      <a:r>
                        <a:rPr sz="700" spc="-2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20" dirty="0">
                          <a:solidFill>
                            <a:srgbClr val="000000">
                              <a:alpha val="100000"/>
                            </a:srgbClr>
                          </a:solidFill>
                          <a:latin typeface="微软雅黑" panose="020B0503020204020204" charset="-122"/>
                          <a:ea typeface="微软雅黑" panose="020B0503020204020204" charset="-122"/>
                          <a:cs typeface="Arial" panose="020B0604020202020204"/>
                        </a:rPr>
                        <a:t>.</a:t>
                      </a:r>
                      <a:r>
                        <a:rPr sz="700" spc="-2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20" dirty="0">
                          <a:solidFill>
                            <a:srgbClr val="000000">
                              <a:alpha val="100000"/>
                            </a:srgbClr>
                          </a:solidFill>
                          <a:latin typeface="微软雅黑" panose="020B0503020204020204" charset="-122"/>
                          <a:ea typeface="微软雅黑" panose="020B0503020204020204" charset="-122"/>
                          <a:cs typeface="Arial" panose="020B0604020202020204"/>
                        </a:rPr>
                        <a:t>5</a:t>
                      </a:r>
                      <a:r>
                        <a:rPr sz="700" spc="-2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20" dirty="0">
                          <a:solidFill>
                            <a:srgbClr val="000000">
                              <a:alpha val="100000"/>
                            </a:srgbClr>
                          </a:solidFill>
                          <a:latin typeface="微软雅黑" panose="020B0503020204020204" charset="-122"/>
                          <a:ea typeface="微软雅黑" panose="020B0503020204020204" charset="-122"/>
                          <a:cs typeface="Arial" panose="020B0604020202020204"/>
                        </a:rPr>
                        <a:t>~</a:t>
                      </a:r>
                      <a:r>
                        <a:rPr sz="700" spc="-2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20" dirty="0">
                          <a:solidFill>
                            <a:srgbClr val="000000">
                              <a:alpha val="100000"/>
                            </a:srgbClr>
                          </a:solidFill>
                          <a:latin typeface="微软雅黑" panose="020B0503020204020204" charset="-122"/>
                          <a:ea typeface="微软雅黑" panose="020B0503020204020204" charset="-122"/>
                          <a:cs typeface="Arial" panose="020B0604020202020204"/>
                        </a:rPr>
                        <a:t>7</a:t>
                      </a:r>
                      <a:r>
                        <a:rPr sz="700" spc="-1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0" dirty="0">
                          <a:solidFill>
                            <a:srgbClr val="000000">
                              <a:alpha val="100000"/>
                            </a:srgbClr>
                          </a:solidFill>
                          <a:latin typeface="微软雅黑" panose="020B0503020204020204" charset="-122"/>
                          <a:ea typeface="微软雅黑" panose="020B0503020204020204" charset="-122"/>
                          <a:cs typeface="Arial" panose="020B0604020202020204"/>
                        </a:rPr>
                        <a:t>.</a:t>
                      </a:r>
                      <a:r>
                        <a:rPr sz="700" spc="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0" dirty="0">
                          <a:solidFill>
                            <a:srgbClr val="000000">
                              <a:alpha val="100000"/>
                            </a:srgbClr>
                          </a:solidFill>
                          <a:latin typeface="微软雅黑" panose="020B0503020204020204" charset="-122"/>
                          <a:ea typeface="微软雅黑" panose="020B0503020204020204" charset="-122"/>
                          <a:cs typeface="Arial" panose="020B0604020202020204"/>
                        </a:rPr>
                        <a:t>0</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30000"/>
                        </a:lnSpc>
                      </a:pPr>
                      <a:endParaRPr lang="en-US" altLang="en-US" sz="300" dirty="0">
                        <a:latin typeface="微软雅黑" panose="020B0503020204020204" charset="-122"/>
                        <a:ea typeface="微软雅黑" panose="020B0503020204020204" charset="-122"/>
                      </a:endParaRPr>
                    </a:p>
                    <a:p>
                      <a:pPr marL="433705" algn="l" rtl="0" eaLnBrk="0">
                        <a:lnSpc>
                          <a:spcPct val="93000"/>
                        </a:lnSpc>
                        <a:spcBef>
                          <a:spcPts val="5"/>
                        </a:spcBef>
                      </a:pPr>
                      <a:r>
                        <a:rPr sz="80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石</a:t>
                      </a: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油</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675005" algn="l" rtl="0" eaLnBrk="0">
                        <a:lnSpc>
                          <a:spcPct val="84000"/>
                        </a:lnSpc>
                        <a:spcBef>
                          <a:spcPts val="5"/>
                        </a:spcBef>
                      </a:pPr>
                      <a:r>
                        <a:rPr sz="800" b="1" spc="-10" dirty="0">
                          <a:solidFill>
                            <a:srgbClr val="000000">
                              <a:alpha val="100000"/>
                            </a:srgbClr>
                          </a:solidFill>
                          <a:latin typeface="微软雅黑" panose="020B0503020204020204" charset="-122"/>
                          <a:ea typeface="微软雅黑" panose="020B0503020204020204" charset="-122"/>
                          <a:cs typeface="Arial" panose="020B0604020202020204"/>
                        </a:rPr>
                        <a:t>2.</a:t>
                      </a:r>
                      <a:r>
                        <a:rPr sz="800" spc="0" dirty="0">
                          <a:solidFill>
                            <a:srgbClr val="000000">
                              <a:alpha val="100000"/>
                            </a:srgbClr>
                          </a:solidFill>
                          <a:latin typeface="微软雅黑" panose="020B0503020204020204" charset="-122"/>
                          <a:ea typeface="微软雅黑" panose="020B0503020204020204" charset="-122"/>
                          <a:cs typeface="Arial" panose="020B0604020202020204"/>
                        </a:rPr>
                        <a:t> </a:t>
                      </a:r>
                      <a:r>
                        <a:rPr sz="800" b="1" spc="0" dirty="0">
                          <a:solidFill>
                            <a:srgbClr val="000000">
                              <a:alpha val="100000"/>
                            </a:srgbClr>
                          </a:solidFill>
                          <a:latin typeface="微软雅黑" panose="020B0503020204020204" charset="-122"/>
                          <a:ea typeface="微软雅黑" panose="020B0503020204020204" charset="-122"/>
                          <a:cs typeface="Arial" panose="020B0604020202020204"/>
                        </a:rPr>
                        <a:t>2</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32000"/>
                        </a:lnSpc>
                      </a:pPr>
                      <a:endParaRPr lang="en-US" altLang="en-US" sz="300" dirty="0">
                        <a:latin typeface="微软雅黑" panose="020B0503020204020204" charset="-122"/>
                        <a:ea typeface="微软雅黑" panose="020B0503020204020204" charset="-122"/>
                      </a:endParaRPr>
                    </a:p>
                    <a:p>
                      <a:pPr marL="485140" algn="l" rtl="0" eaLnBrk="0">
                        <a:lnSpc>
                          <a:spcPct val="94000"/>
                        </a:lnSpc>
                        <a:spcBef>
                          <a:spcPts val="0"/>
                        </a:spcBef>
                      </a:pPr>
                      <a:r>
                        <a:rPr sz="8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盐</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730885" algn="l" rtl="0" eaLnBrk="0">
                        <a:lnSpc>
                          <a:spcPct val="84000"/>
                        </a:lnSpc>
                        <a:spcBef>
                          <a:spcPts val="0"/>
                        </a:spcBef>
                      </a:pPr>
                      <a:r>
                        <a:rPr sz="800" b="1" spc="0" dirty="0">
                          <a:solidFill>
                            <a:srgbClr val="000000">
                              <a:alpha val="100000"/>
                            </a:srgbClr>
                          </a:solidFill>
                          <a:latin typeface="微软雅黑" panose="020B0503020204020204" charset="-122"/>
                          <a:ea typeface="微软雅黑" panose="020B0503020204020204" charset="-122"/>
                          <a:cs typeface="Arial" panose="020B0604020202020204"/>
                        </a:rPr>
                        <a:t>6</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3000"/>
                        </a:lnSpc>
                      </a:pPr>
                      <a:endParaRPr lang="en-US" altLang="en-US" sz="300" dirty="0">
                        <a:latin typeface="微软雅黑" panose="020B0503020204020204" charset="-122"/>
                        <a:ea typeface="微软雅黑" panose="020B0503020204020204" charset="-122"/>
                      </a:endParaRPr>
                    </a:p>
                    <a:p>
                      <a:pPr marL="379730" algn="l" rtl="0" eaLnBrk="0">
                        <a:lnSpc>
                          <a:spcPct val="97000"/>
                        </a:lnSpc>
                        <a:spcBef>
                          <a:spcPts val="0"/>
                        </a:spcBef>
                      </a:pPr>
                      <a:r>
                        <a:rPr sz="80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聚乙</a:t>
                      </a: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烯</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675005" algn="l" rtl="0" eaLnBrk="0">
                        <a:lnSpc>
                          <a:spcPct val="84000"/>
                        </a:lnSpc>
                        <a:spcBef>
                          <a:spcPts val="0"/>
                        </a:spcBef>
                      </a:pPr>
                      <a:r>
                        <a:rPr sz="800" b="1" spc="-10" dirty="0">
                          <a:solidFill>
                            <a:srgbClr val="000000">
                              <a:alpha val="100000"/>
                            </a:srgbClr>
                          </a:solidFill>
                          <a:latin typeface="微软雅黑" panose="020B0503020204020204" charset="-122"/>
                          <a:ea typeface="微软雅黑" panose="020B0503020204020204" charset="-122"/>
                          <a:cs typeface="Arial" panose="020B0604020202020204"/>
                        </a:rPr>
                        <a:t>2</a:t>
                      </a:r>
                      <a:r>
                        <a:rPr sz="800" b="1" spc="0" dirty="0">
                          <a:solidFill>
                            <a:srgbClr val="000000">
                              <a:alpha val="100000"/>
                            </a:srgbClr>
                          </a:solidFill>
                          <a:latin typeface="微软雅黑" panose="020B0503020204020204" charset="-122"/>
                          <a:ea typeface="微软雅黑" panose="020B0503020204020204" charset="-122"/>
                          <a:cs typeface="Arial" panose="020B0604020202020204"/>
                        </a:rPr>
                        <a:t>.</a:t>
                      </a:r>
                      <a:r>
                        <a:rPr sz="800" spc="0" dirty="0">
                          <a:solidFill>
                            <a:srgbClr val="000000">
                              <a:alpha val="100000"/>
                            </a:srgbClr>
                          </a:solidFill>
                          <a:latin typeface="微软雅黑" panose="020B0503020204020204" charset="-122"/>
                          <a:ea typeface="微软雅黑" panose="020B0503020204020204" charset="-122"/>
                          <a:cs typeface="Arial" panose="020B0604020202020204"/>
                        </a:rPr>
                        <a:t> </a:t>
                      </a:r>
                      <a:r>
                        <a:rPr sz="800" b="1" spc="0" dirty="0">
                          <a:solidFill>
                            <a:srgbClr val="000000">
                              <a:alpha val="100000"/>
                            </a:srgbClr>
                          </a:solidFill>
                          <a:latin typeface="微软雅黑" panose="020B0503020204020204" charset="-122"/>
                          <a:ea typeface="微软雅黑" panose="020B0503020204020204" charset="-122"/>
                          <a:cs typeface="Arial" panose="020B0604020202020204"/>
                        </a:rPr>
                        <a:t>3</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32000"/>
                        </a:lnSpc>
                      </a:pPr>
                      <a:endParaRPr lang="en-US" altLang="en-US" sz="300" dirty="0">
                        <a:latin typeface="微软雅黑" panose="020B0503020204020204" charset="-122"/>
                        <a:ea typeface="微软雅黑" panose="020B0503020204020204" charset="-122"/>
                      </a:endParaRPr>
                    </a:p>
                    <a:p>
                      <a:pPr marL="432435" algn="l" rtl="0" eaLnBrk="0">
                        <a:lnSpc>
                          <a:spcPct val="93000"/>
                        </a:lnSpc>
                      </a:pPr>
                      <a:r>
                        <a:rPr sz="80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云</a:t>
                      </a:r>
                      <a:r>
                        <a:rPr sz="8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母</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8000"/>
                        </a:lnSpc>
                      </a:pPr>
                      <a:endParaRPr lang="en-US" altLang="en-US" sz="400" dirty="0">
                        <a:latin typeface="微软雅黑" panose="020B0503020204020204" charset="-122"/>
                        <a:ea typeface="微软雅黑" panose="020B0503020204020204" charset="-122"/>
                      </a:endParaRPr>
                    </a:p>
                    <a:p>
                      <a:pPr marL="601345" algn="l" rtl="0" eaLnBrk="0">
                        <a:lnSpc>
                          <a:spcPct val="94000"/>
                        </a:lnSpc>
                        <a:spcBef>
                          <a:spcPts val="5"/>
                        </a:spcBef>
                      </a:pPr>
                      <a:r>
                        <a:rPr sz="700" b="1" spc="-10" dirty="0">
                          <a:solidFill>
                            <a:srgbClr val="000000">
                              <a:alpha val="100000"/>
                            </a:srgbClr>
                          </a:solidFill>
                          <a:latin typeface="微软雅黑" panose="020B0503020204020204" charset="-122"/>
                          <a:ea typeface="微软雅黑" panose="020B0503020204020204" charset="-122"/>
                          <a:cs typeface="Arial" panose="020B0604020202020204"/>
                        </a:rPr>
                        <a:t>6</a:t>
                      </a:r>
                      <a:r>
                        <a:rPr sz="700" spc="-1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10" dirty="0">
                          <a:solidFill>
                            <a:srgbClr val="000000">
                              <a:alpha val="100000"/>
                            </a:srgbClr>
                          </a:solidFill>
                          <a:latin typeface="微软雅黑" panose="020B0503020204020204" charset="-122"/>
                          <a:ea typeface="微软雅黑" panose="020B0503020204020204" charset="-122"/>
                          <a:cs typeface="Arial" panose="020B0604020202020204"/>
                        </a:rPr>
                        <a:t>~</a:t>
                      </a:r>
                      <a:r>
                        <a:rPr sz="700" spc="-1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10" dirty="0">
                          <a:solidFill>
                            <a:srgbClr val="000000">
                              <a:alpha val="100000"/>
                            </a:srgbClr>
                          </a:solidFill>
                          <a:latin typeface="微软雅黑" panose="020B0503020204020204" charset="-122"/>
                          <a:ea typeface="微软雅黑" panose="020B0503020204020204" charset="-122"/>
                          <a:cs typeface="Arial" panose="020B0604020202020204"/>
                        </a:rPr>
                        <a:t>8</a:t>
                      </a:r>
                      <a:r>
                        <a:rPr sz="700" spc="-1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10" dirty="0">
                          <a:solidFill>
                            <a:srgbClr val="000000">
                              <a:alpha val="100000"/>
                            </a:srgbClr>
                          </a:solidFill>
                          <a:latin typeface="微软雅黑" panose="020B0503020204020204" charset="-122"/>
                          <a:ea typeface="微软雅黑" panose="020B0503020204020204" charset="-122"/>
                          <a:cs typeface="Arial" panose="020B0604020202020204"/>
                        </a:rPr>
                        <a:t>.</a:t>
                      </a:r>
                      <a:r>
                        <a:rPr sz="700" spc="-1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0" dirty="0">
                          <a:solidFill>
                            <a:srgbClr val="000000">
                              <a:alpha val="100000"/>
                            </a:srgbClr>
                          </a:solidFill>
                          <a:latin typeface="微软雅黑" panose="020B0503020204020204" charset="-122"/>
                          <a:ea typeface="微软雅黑" panose="020B0503020204020204" charset="-122"/>
                          <a:cs typeface="Arial" panose="020B0604020202020204"/>
                        </a:rPr>
                        <a:t>5</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30000"/>
                        </a:lnSpc>
                      </a:pPr>
                      <a:endParaRPr lang="en-US" altLang="en-US" sz="300" dirty="0">
                        <a:latin typeface="微软雅黑" panose="020B0503020204020204" charset="-122"/>
                        <a:ea typeface="微软雅黑" panose="020B0503020204020204" charset="-122"/>
                      </a:endParaRPr>
                    </a:p>
                    <a:p>
                      <a:pPr marL="433705" algn="l" rtl="0" eaLnBrk="0">
                        <a:lnSpc>
                          <a:spcPct val="93000"/>
                        </a:lnSpc>
                        <a:spcBef>
                          <a:spcPts val="5"/>
                        </a:spcBef>
                      </a:pPr>
                      <a:r>
                        <a:rPr sz="80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硅</a:t>
                      </a: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油</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675005" algn="l" rtl="0" eaLnBrk="0">
                        <a:lnSpc>
                          <a:spcPct val="84000"/>
                        </a:lnSpc>
                        <a:spcBef>
                          <a:spcPts val="5"/>
                        </a:spcBef>
                      </a:pPr>
                      <a:r>
                        <a:rPr sz="800" b="1" spc="-10" dirty="0">
                          <a:solidFill>
                            <a:srgbClr val="000000">
                              <a:alpha val="100000"/>
                            </a:srgbClr>
                          </a:solidFill>
                          <a:latin typeface="微软雅黑" panose="020B0503020204020204" charset="-122"/>
                          <a:ea typeface="微软雅黑" panose="020B0503020204020204" charset="-122"/>
                          <a:cs typeface="Arial" panose="020B0604020202020204"/>
                        </a:rPr>
                        <a:t>2.</a:t>
                      </a:r>
                      <a:r>
                        <a:rPr sz="800" spc="-10" dirty="0">
                          <a:solidFill>
                            <a:srgbClr val="000000">
                              <a:alpha val="100000"/>
                            </a:srgbClr>
                          </a:solidFill>
                          <a:latin typeface="微软雅黑" panose="020B0503020204020204" charset="-122"/>
                          <a:ea typeface="微软雅黑" panose="020B0503020204020204" charset="-122"/>
                          <a:cs typeface="Arial" panose="020B0604020202020204"/>
                        </a:rPr>
                        <a:t> </a:t>
                      </a:r>
                      <a:r>
                        <a:rPr sz="800" b="1" spc="0" dirty="0">
                          <a:solidFill>
                            <a:srgbClr val="000000">
                              <a:alpha val="100000"/>
                            </a:srgbClr>
                          </a:solidFill>
                          <a:latin typeface="微软雅黑" panose="020B0503020204020204" charset="-122"/>
                          <a:ea typeface="微软雅黑" panose="020B0503020204020204" charset="-122"/>
                          <a:cs typeface="Arial" panose="020B0604020202020204"/>
                        </a:rPr>
                        <a:t>7</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4000"/>
                        </a:lnSpc>
                      </a:pPr>
                      <a:endParaRPr lang="en-US" altLang="en-US" sz="300" dirty="0">
                        <a:latin typeface="微软雅黑" panose="020B0503020204020204" charset="-122"/>
                        <a:ea typeface="微软雅黑" panose="020B0503020204020204" charset="-122"/>
                      </a:endParaRPr>
                    </a:p>
                    <a:p>
                      <a:pPr marL="258445" algn="l" rtl="0" eaLnBrk="0">
                        <a:lnSpc>
                          <a:spcPct val="96000"/>
                        </a:lnSpc>
                        <a:spcBef>
                          <a:spcPts val="0"/>
                        </a:spcBef>
                      </a:pP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三氧化二</a:t>
                      </a:r>
                      <a:r>
                        <a:rPr sz="8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铝</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18000"/>
                        </a:lnSpc>
                      </a:pPr>
                      <a:endParaRPr lang="en-US" altLang="en-US" sz="400" dirty="0">
                        <a:latin typeface="微软雅黑" panose="020B0503020204020204" charset="-122"/>
                        <a:ea typeface="微软雅黑" panose="020B0503020204020204" charset="-122"/>
                      </a:endParaRPr>
                    </a:p>
                    <a:p>
                      <a:pPr marL="678180" algn="l" rtl="0" eaLnBrk="0">
                        <a:lnSpc>
                          <a:spcPct val="94000"/>
                        </a:lnSpc>
                        <a:spcBef>
                          <a:spcPts val="5"/>
                        </a:spcBef>
                      </a:pPr>
                      <a:r>
                        <a:rPr sz="700" b="1" spc="-20" dirty="0">
                          <a:solidFill>
                            <a:srgbClr val="000000">
                              <a:alpha val="100000"/>
                            </a:srgbClr>
                          </a:solidFill>
                          <a:latin typeface="微软雅黑" panose="020B0503020204020204" charset="-122"/>
                          <a:ea typeface="微软雅黑" panose="020B0503020204020204" charset="-122"/>
                          <a:cs typeface="Arial" panose="020B0604020202020204"/>
                        </a:rPr>
                        <a:t>8</a:t>
                      </a:r>
                      <a:r>
                        <a:rPr sz="700" spc="-2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20" dirty="0">
                          <a:solidFill>
                            <a:srgbClr val="000000">
                              <a:alpha val="100000"/>
                            </a:srgbClr>
                          </a:solidFill>
                          <a:latin typeface="微软雅黑" panose="020B0503020204020204" charset="-122"/>
                          <a:ea typeface="微软雅黑" panose="020B0503020204020204" charset="-122"/>
                          <a:cs typeface="Arial" panose="020B0604020202020204"/>
                        </a:rPr>
                        <a:t>.</a:t>
                      </a:r>
                      <a:r>
                        <a:rPr sz="700" spc="-1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0" dirty="0">
                          <a:solidFill>
                            <a:srgbClr val="000000">
                              <a:alpha val="100000"/>
                            </a:srgbClr>
                          </a:solidFill>
                          <a:latin typeface="微软雅黑" panose="020B0503020204020204" charset="-122"/>
                          <a:ea typeface="微软雅黑" panose="020B0503020204020204" charset="-122"/>
                          <a:cs typeface="Arial" panose="020B0604020202020204"/>
                        </a:rPr>
                        <a:t>5</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5000"/>
                        </a:lnSpc>
                      </a:pPr>
                      <a:endParaRPr lang="en-US" altLang="en-US" sz="300" dirty="0">
                        <a:latin typeface="微软雅黑" panose="020B0503020204020204" charset="-122"/>
                        <a:ea typeface="微软雅黑" panose="020B0503020204020204" charset="-122"/>
                      </a:endParaRPr>
                    </a:p>
                    <a:p>
                      <a:pPr marL="318770" algn="l" rtl="0" eaLnBrk="0">
                        <a:lnSpc>
                          <a:spcPct val="95000"/>
                        </a:lnSpc>
                        <a:spcBef>
                          <a:spcPts val="5"/>
                        </a:spcBef>
                      </a:pP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米及谷</a:t>
                      </a: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类</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657860" algn="l" rtl="0" eaLnBrk="0">
                        <a:lnSpc>
                          <a:spcPct val="94000"/>
                        </a:lnSpc>
                        <a:spcBef>
                          <a:spcPts val="0"/>
                        </a:spcBef>
                      </a:pPr>
                      <a:r>
                        <a:rPr sz="700" b="1" spc="10" dirty="0">
                          <a:solidFill>
                            <a:srgbClr val="000000">
                              <a:alpha val="100000"/>
                            </a:srgbClr>
                          </a:solidFill>
                          <a:latin typeface="微软雅黑" panose="020B0503020204020204" charset="-122"/>
                          <a:ea typeface="微软雅黑" panose="020B0503020204020204" charset="-122"/>
                          <a:cs typeface="Arial" panose="020B0604020202020204"/>
                        </a:rPr>
                        <a:t>3</a:t>
                      </a:r>
                      <a:r>
                        <a:rPr sz="700" spc="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0" dirty="0">
                          <a:solidFill>
                            <a:srgbClr val="000000">
                              <a:alpha val="100000"/>
                            </a:srgbClr>
                          </a:solidFill>
                          <a:latin typeface="微软雅黑" panose="020B0503020204020204" charset="-122"/>
                          <a:ea typeface="微软雅黑" panose="020B0503020204020204" charset="-122"/>
                          <a:cs typeface="Arial" panose="020B0604020202020204"/>
                        </a:rPr>
                        <a:t>~</a:t>
                      </a:r>
                      <a:r>
                        <a:rPr sz="700" spc="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0" dirty="0">
                          <a:solidFill>
                            <a:srgbClr val="000000">
                              <a:alpha val="100000"/>
                            </a:srgbClr>
                          </a:solidFill>
                          <a:latin typeface="微软雅黑" panose="020B0503020204020204" charset="-122"/>
                          <a:ea typeface="微软雅黑" panose="020B0503020204020204" charset="-122"/>
                          <a:cs typeface="Arial" panose="020B0604020202020204"/>
                        </a:rPr>
                        <a:t>5</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7000"/>
                        </a:lnSpc>
                      </a:pPr>
                      <a:endParaRPr lang="en-US" altLang="en-US" sz="300" dirty="0">
                        <a:latin typeface="微软雅黑" panose="020B0503020204020204" charset="-122"/>
                        <a:ea typeface="微软雅黑" panose="020B0503020204020204" charset="-122"/>
                      </a:endParaRPr>
                    </a:p>
                    <a:p>
                      <a:pPr marL="434975" algn="l" rtl="0" eaLnBrk="0">
                        <a:lnSpc>
                          <a:spcPct val="95000"/>
                        </a:lnSpc>
                      </a:pPr>
                      <a:r>
                        <a:rPr sz="8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乙</a:t>
                      </a:r>
                      <a:r>
                        <a:rPr sz="8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醇</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601345" algn="l" rtl="0" eaLnBrk="0">
                        <a:lnSpc>
                          <a:spcPct val="84000"/>
                        </a:lnSpc>
                      </a:pPr>
                      <a:r>
                        <a:rPr sz="800" b="1" spc="-40" dirty="0">
                          <a:solidFill>
                            <a:srgbClr val="000000">
                              <a:alpha val="100000"/>
                            </a:srgbClr>
                          </a:solidFill>
                          <a:latin typeface="微软雅黑" panose="020B0503020204020204" charset="-122"/>
                          <a:ea typeface="微软雅黑" panose="020B0503020204020204" charset="-122"/>
                          <a:cs typeface="Arial" panose="020B0604020202020204"/>
                        </a:rPr>
                        <a:t>20</a:t>
                      </a:r>
                      <a:r>
                        <a:rPr sz="800" spc="-40" dirty="0">
                          <a:solidFill>
                            <a:srgbClr val="000000">
                              <a:alpha val="100000"/>
                            </a:srgbClr>
                          </a:solidFill>
                          <a:latin typeface="微软雅黑" panose="020B0503020204020204" charset="-122"/>
                          <a:ea typeface="微软雅黑" panose="020B0503020204020204" charset="-122"/>
                          <a:cs typeface="Arial" panose="020B0604020202020204"/>
                        </a:rPr>
                        <a:t> </a:t>
                      </a:r>
                      <a:r>
                        <a:rPr sz="800" b="1" spc="-40" dirty="0">
                          <a:solidFill>
                            <a:srgbClr val="000000">
                              <a:alpha val="100000"/>
                            </a:srgbClr>
                          </a:solidFill>
                          <a:latin typeface="微软雅黑" panose="020B0503020204020204" charset="-122"/>
                          <a:ea typeface="微软雅黑" panose="020B0503020204020204" charset="-122"/>
                          <a:cs typeface="Arial" panose="020B0604020202020204"/>
                        </a:rPr>
                        <a:t>~</a:t>
                      </a:r>
                      <a:r>
                        <a:rPr sz="800" spc="-40" dirty="0">
                          <a:solidFill>
                            <a:srgbClr val="000000">
                              <a:alpha val="100000"/>
                            </a:srgbClr>
                          </a:solidFill>
                          <a:latin typeface="微软雅黑" panose="020B0503020204020204" charset="-122"/>
                          <a:ea typeface="微软雅黑" panose="020B0503020204020204" charset="-122"/>
                          <a:cs typeface="Arial" panose="020B0604020202020204"/>
                        </a:rPr>
                        <a:t> </a:t>
                      </a:r>
                      <a:r>
                        <a:rPr sz="800" b="1" spc="-40" dirty="0">
                          <a:solidFill>
                            <a:srgbClr val="000000">
                              <a:alpha val="100000"/>
                            </a:srgbClr>
                          </a:solidFill>
                          <a:latin typeface="微软雅黑" panose="020B0503020204020204" charset="-122"/>
                          <a:ea typeface="微软雅黑" panose="020B0503020204020204" charset="-122"/>
                          <a:cs typeface="Arial" panose="020B0604020202020204"/>
                        </a:rPr>
                        <a:t>2</a:t>
                      </a:r>
                      <a:r>
                        <a:rPr sz="800" b="1" spc="-30" dirty="0">
                          <a:solidFill>
                            <a:srgbClr val="000000">
                              <a:alpha val="100000"/>
                            </a:srgbClr>
                          </a:solidFill>
                          <a:latin typeface="微软雅黑" panose="020B0503020204020204" charset="-122"/>
                          <a:ea typeface="微软雅黑" panose="020B0503020204020204" charset="-122"/>
                          <a:cs typeface="Arial" panose="020B0604020202020204"/>
                        </a:rPr>
                        <a:t>5</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5000"/>
                        </a:lnSpc>
                      </a:pPr>
                      <a:endParaRPr lang="en-US" altLang="en-US" sz="300" dirty="0">
                        <a:latin typeface="微软雅黑" panose="020B0503020204020204" charset="-122"/>
                        <a:ea typeface="微软雅黑" panose="020B0503020204020204" charset="-122"/>
                      </a:endParaRPr>
                    </a:p>
                    <a:p>
                      <a:pPr marL="320040" algn="l" rtl="0" eaLnBrk="0">
                        <a:lnSpc>
                          <a:spcPct val="96000"/>
                        </a:lnSpc>
                        <a:spcBef>
                          <a:spcPts val="0"/>
                        </a:spcBef>
                      </a:pP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环氧树</a:t>
                      </a:r>
                      <a:r>
                        <a:rPr sz="8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脂</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676275" algn="l" rtl="0" eaLnBrk="0">
                        <a:lnSpc>
                          <a:spcPct val="93000"/>
                        </a:lnSpc>
                      </a:pPr>
                      <a:r>
                        <a:rPr sz="700" b="1" spc="-10" dirty="0">
                          <a:solidFill>
                            <a:srgbClr val="000000">
                              <a:alpha val="100000"/>
                            </a:srgbClr>
                          </a:solidFill>
                          <a:latin typeface="微软雅黑" panose="020B0503020204020204" charset="-122"/>
                          <a:ea typeface="微软雅黑" panose="020B0503020204020204" charset="-122"/>
                          <a:cs typeface="Arial" panose="020B0604020202020204"/>
                        </a:rPr>
                        <a:t>3</a:t>
                      </a:r>
                      <a:r>
                        <a:rPr sz="700" spc="-1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10" dirty="0">
                          <a:solidFill>
                            <a:srgbClr val="000000">
                              <a:alpha val="100000"/>
                            </a:srgbClr>
                          </a:solidFill>
                          <a:latin typeface="微软雅黑" panose="020B0503020204020204" charset="-122"/>
                          <a:ea typeface="微软雅黑" panose="020B0503020204020204" charset="-122"/>
                          <a:cs typeface="Arial" panose="020B0604020202020204"/>
                        </a:rPr>
                        <a:t>.</a:t>
                      </a:r>
                      <a:r>
                        <a:rPr sz="700" spc="-1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10" dirty="0">
                          <a:solidFill>
                            <a:srgbClr val="000000">
                              <a:alpha val="100000"/>
                            </a:srgbClr>
                          </a:solidFill>
                          <a:latin typeface="微软雅黑" panose="020B0503020204020204" charset="-122"/>
                          <a:ea typeface="微软雅黑" panose="020B0503020204020204" charset="-122"/>
                          <a:cs typeface="Arial" panose="020B0604020202020204"/>
                        </a:rPr>
                        <a:t>3</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7000"/>
                        </a:lnSpc>
                      </a:pPr>
                      <a:endParaRPr lang="en-US" altLang="en-US" sz="300" dirty="0">
                        <a:latin typeface="微软雅黑" panose="020B0503020204020204" charset="-122"/>
                        <a:ea typeface="微软雅黑" panose="020B0503020204020204" charset="-122"/>
                      </a:endParaRPr>
                    </a:p>
                    <a:p>
                      <a:pPr marL="377190" algn="l" rtl="0" eaLnBrk="0">
                        <a:lnSpc>
                          <a:spcPct val="95000"/>
                        </a:lnSpc>
                        <a:spcBef>
                          <a:spcPts val="0"/>
                        </a:spcBef>
                      </a:pPr>
                      <a:r>
                        <a:rPr sz="80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乙二</a:t>
                      </a:r>
                      <a:r>
                        <a:rPr sz="8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醇</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602615" algn="l" rtl="0" eaLnBrk="0">
                        <a:lnSpc>
                          <a:spcPct val="84000"/>
                        </a:lnSpc>
                        <a:spcBef>
                          <a:spcPts val="0"/>
                        </a:spcBef>
                      </a:pPr>
                      <a:r>
                        <a:rPr sz="800" b="1" spc="-40" dirty="0">
                          <a:solidFill>
                            <a:srgbClr val="000000">
                              <a:alpha val="100000"/>
                            </a:srgbClr>
                          </a:solidFill>
                          <a:latin typeface="微软雅黑" panose="020B0503020204020204" charset="-122"/>
                          <a:ea typeface="微软雅黑" panose="020B0503020204020204" charset="-122"/>
                          <a:cs typeface="Arial" panose="020B0604020202020204"/>
                        </a:rPr>
                        <a:t>35</a:t>
                      </a:r>
                      <a:r>
                        <a:rPr sz="800" spc="-40" dirty="0">
                          <a:solidFill>
                            <a:srgbClr val="000000">
                              <a:alpha val="100000"/>
                            </a:srgbClr>
                          </a:solidFill>
                          <a:latin typeface="微软雅黑" panose="020B0503020204020204" charset="-122"/>
                          <a:ea typeface="微软雅黑" panose="020B0503020204020204" charset="-122"/>
                          <a:cs typeface="Arial" panose="020B0604020202020204"/>
                        </a:rPr>
                        <a:t> </a:t>
                      </a:r>
                      <a:r>
                        <a:rPr sz="800" b="1" spc="-40" dirty="0">
                          <a:solidFill>
                            <a:srgbClr val="000000">
                              <a:alpha val="100000"/>
                            </a:srgbClr>
                          </a:solidFill>
                          <a:latin typeface="微软雅黑" panose="020B0503020204020204" charset="-122"/>
                          <a:ea typeface="微软雅黑" panose="020B0503020204020204" charset="-122"/>
                          <a:cs typeface="Arial" panose="020B0604020202020204"/>
                        </a:rPr>
                        <a:t>~</a:t>
                      </a:r>
                      <a:r>
                        <a:rPr sz="800" spc="-40" dirty="0">
                          <a:solidFill>
                            <a:srgbClr val="000000">
                              <a:alpha val="100000"/>
                            </a:srgbClr>
                          </a:solidFill>
                          <a:latin typeface="微软雅黑" panose="020B0503020204020204" charset="-122"/>
                          <a:ea typeface="微软雅黑" panose="020B0503020204020204" charset="-122"/>
                          <a:cs typeface="Arial" panose="020B0604020202020204"/>
                        </a:rPr>
                        <a:t> </a:t>
                      </a:r>
                      <a:r>
                        <a:rPr sz="800" b="1" spc="-40" dirty="0">
                          <a:solidFill>
                            <a:srgbClr val="000000">
                              <a:alpha val="100000"/>
                            </a:srgbClr>
                          </a:solidFill>
                          <a:latin typeface="微软雅黑" panose="020B0503020204020204" charset="-122"/>
                          <a:ea typeface="微软雅黑" panose="020B0503020204020204" charset="-122"/>
                          <a:cs typeface="Arial" panose="020B0604020202020204"/>
                        </a:rPr>
                        <a:t>40</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4000"/>
                        </a:lnSpc>
                      </a:pPr>
                      <a:endParaRPr lang="en-US" altLang="en-US" sz="300" dirty="0">
                        <a:latin typeface="微软雅黑" panose="020B0503020204020204" charset="-122"/>
                        <a:ea typeface="微软雅黑" panose="020B0503020204020204" charset="-122"/>
                      </a:endParaRPr>
                    </a:p>
                    <a:p>
                      <a:pPr marL="319405" algn="l" rtl="0" eaLnBrk="0">
                        <a:lnSpc>
                          <a:spcPct val="96000"/>
                        </a:lnSpc>
                        <a:spcBef>
                          <a:spcPts val="5"/>
                        </a:spcBef>
                      </a:pP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石英玻</a:t>
                      </a:r>
                      <a:r>
                        <a:rPr sz="8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璃</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19000"/>
                        </a:lnSpc>
                      </a:pPr>
                      <a:endParaRPr lang="en-US" altLang="en-US" sz="400" dirty="0">
                        <a:latin typeface="微软雅黑" panose="020B0503020204020204" charset="-122"/>
                        <a:ea typeface="微软雅黑" panose="020B0503020204020204" charset="-122"/>
                      </a:endParaRPr>
                    </a:p>
                    <a:p>
                      <a:pPr marL="676275" algn="l" rtl="0" eaLnBrk="0">
                        <a:lnSpc>
                          <a:spcPct val="94000"/>
                        </a:lnSpc>
                        <a:spcBef>
                          <a:spcPts val="0"/>
                        </a:spcBef>
                      </a:pPr>
                      <a:r>
                        <a:rPr sz="700" b="1" spc="-20" dirty="0">
                          <a:solidFill>
                            <a:srgbClr val="000000">
                              <a:alpha val="100000"/>
                            </a:srgbClr>
                          </a:solidFill>
                          <a:latin typeface="微软雅黑" panose="020B0503020204020204" charset="-122"/>
                          <a:ea typeface="微软雅黑" panose="020B0503020204020204" charset="-122"/>
                          <a:cs typeface="Arial" panose="020B0604020202020204"/>
                        </a:rPr>
                        <a:t>3</a:t>
                      </a:r>
                      <a:r>
                        <a:rPr sz="700" spc="-2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20" dirty="0">
                          <a:solidFill>
                            <a:srgbClr val="000000">
                              <a:alpha val="100000"/>
                            </a:srgbClr>
                          </a:solidFill>
                          <a:latin typeface="微软雅黑" panose="020B0503020204020204" charset="-122"/>
                          <a:ea typeface="微软雅黑" panose="020B0503020204020204" charset="-122"/>
                          <a:cs typeface="Arial" panose="020B0604020202020204"/>
                        </a:rPr>
                        <a:t>.</a:t>
                      </a:r>
                      <a:r>
                        <a:rPr sz="700" spc="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0" dirty="0">
                          <a:solidFill>
                            <a:srgbClr val="000000">
                              <a:alpha val="100000"/>
                            </a:srgbClr>
                          </a:solidFill>
                          <a:latin typeface="微软雅黑" panose="020B0503020204020204" charset="-122"/>
                          <a:ea typeface="微软雅黑" panose="020B0503020204020204" charset="-122"/>
                          <a:cs typeface="Arial" panose="020B0604020202020204"/>
                        </a:rPr>
                        <a:t>5</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7000"/>
                        </a:lnSpc>
                      </a:pPr>
                      <a:endParaRPr lang="en-US" altLang="en-US" sz="300" dirty="0">
                        <a:latin typeface="微软雅黑" panose="020B0503020204020204" charset="-122"/>
                        <a:ea typeface="微软雅黑" panose="020B0503020204020204" charset="-122"/>
                      </a:endParaRPr>
                    </a:p>
                    <a:p>
                      <a:pPr marL="441960" algn="l" rtl="0" eaLnBrk="0">
                        <a:lnSpc>
                          <a:spcPct val="95000"/>
                        </a:lnSpc>
                        <a:spcBef>
                          <a:spcPts val="0"/>
                        </a:spcBef>
                      </a:pPr>
                      <a:r>
                        <a:rPr sz="80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甲</a:t>
                      </a:r>
                      <a:r>
                        <a:rPr sz="80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醇</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703580" algn="l" rtl="0" eaLnBrk="0">
                        <a:lnSpc>
                          <a:spcPct val="84000"/>
                        </a:lnSpc>
                        <a:spcBef>
                          <a:spcPts val="0"/>
                        </a:spcBef>
                      </a:pPr>
                      <a:r>
                        <a:rPr sz="800" b="1" spc="-20" dirty="0">
                          <a:solidFill>
                            <a:srgbClr val="000000">
                              <a:alpha val="100000"/>
                            </a:srgbClr>
                          </a:solidFill>
                          <a:latin typeface="微软雅黑" panose="020B0503020204020204" charset="-122"/>
                          <a:ea typeface="微软雅黑" panose="020B0503020204020204" charset="-122"/>
                          <a:cs typeface="Arial" panose="020B0604020202020204"/>
                        </a:rPr>
                        <a:t>3</a:t>
                      </a:r>
                      <a:r>
                        <a:rPr sz="800" b="1" spc="-10" dirty="0">
                          <a:solidFill>
                            <a:srgbClr val="000000">
                              <a:alpha val="100000"/>
                            </a:srgbClr>
                          </a:solidFill>
                          <a:latin typeface="微软雅黑" panose="020B0503020204020204" charset="-122"/>
                          <a:ea typeface="微软雅黑" panose="020B0503020204020204" charset="-122"/>
                          <a:cs typeface="Arial" panose="020B0604020202020204"/>
                        </a:rPr>
                        <a:t>7</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4000"/>
                        </a:lnSpc>
                      </a:pPr>
                      <a:endParaRPr lang="en-US" altLang="en-US" sz="300" dirty="0">
                        <a:latin typeface="微软雅黑" panose="020B0503020204020204" charset="-122"/>
                        <a:ea typeface="微软雅黑" panose="020B0503020204020204" charset="-122"/>
                      </a:endParaRPr>
                    </a:p>
                    <a:p>
                      <a:pPr marL="319405" algn="l" rtl="0" eaLnBrk="0">
                        <a:lnSpc>
                          <a:spcPct val="96000"/>
                        </a:lnSpc>
                        <a:spcBef>
                          <a:spcPts val="0"/>
                        </a:spcBef>
                      </a:pP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二氧化</a:t>
                      </a:r>
                      <a:r>
                        <a:rPr sz="8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硅</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0000"/>
                        </a:lnSpc>
                      </a:pPr>
                      <a:endParaRPr lang="en-US" altLang="en-US" sz="400" dirty="0">
                        <a:latin typeface="微软雅黑" panose="020B0503020204020204" charset="-122"/>
                        <a:ea typeface="微软雅黑" panose="020B0503020204020204" charset="-122"/>
                      </a:endParaRPr>
                    </a:p>
                    <a:p>
                      <a:pPr marL="676275" algn="l" rtl="0" eaLnBrk="0">
                        <a:lnSpc>
                          <a:spcPct val="93000"/>
                        </a:lnSpc>
                        <a:spcBef>
                          <a:spcPts val="5"/>
                        </a:spcBef>
                      </a:pPr>
                      <a:r>
                        <a:rPr sz="700" b="1" spc="-10" dirty="0">
                          <a:solidFill>
                            <a:srgbClr val="000000">
                              <a:alpha val="100000"/>
                            </a:srgbClr>
                          </a:solidFill>
                          <a:latin typeface="微软雅黑" panose="020B0503020204020204" charset="-122"/>
                          <a:ea typeface="微软雅黑" panose="020B0503020204020204" charset="-122"/>
                          <a:cs typeface="Arial" panose="020B0604020202020204"/>
                        </a:rPr>
                        <a:t>3</a:t>
                      </a:r>
                      <a:r>
                        <a:rPr sz="700" spc="-1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10" dirty="0">
                          <a:solidFill>
                            <a:srgbClr val="000000">
                              <a:alpha val="100000"/>
                            </a:srgbClr>
                          </a:solidFill>
                          <a:latin typeface="微软雅黑" panose="020B0503020204020204" charset="-122"/>
                          <a:ea typeface="微软雅黑" panose="020B0503020204020204" charset="-122"/>
                          <a:cs typeface="Arial" panose="020B0604020202020204"/>
                        </a:rPr>
                        <a:t>.</a:t>
                      </a:r>
                      <a:r>
                        <a:rPr sz="700" spc="-1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0" dirty="0">
                          <a:solidFill>
                            <a:srgbClr val="000000">
                              <a:alpha val="100000"/>
                            </a:srgbClr>
                          </a:solidFill>
                          <a:latin typeface="微软雅黑" panose="020B0503020204020204" charset="-122"/>
                          <a:ea typeface="微软雅黑" panose="020B0503020204020204" charset="-122"/>
                          <a:cs typeface="Arial" panose="020B0604020202020204"/>
                        </a:rPr>
                        <a:t>8</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7000"/>
                        </a:lnSpc>
                      </a:pPr>
                      <a:endParaRPr lang="en-US" altLang="en-US" sz="300" dirty="0">
                        <a:latin typeface="微软雅黑" panose="020B0503020204020204" charset="-122"/>
                        <a:ea typeface="微软雅黑" panose="020B0503020204020204" charset="-122"/>
                      </a:endParaRPr>
                    </a:p>
                    <a:p>
                      <a:pPr marL="370840" algn="l" rtl="0" eaLnBrk="0">
                        <a:lnSpc>
                          <a:spcPct val="95000"/>
                        </a:lnSpc>
                        <a:spcBef>
                          <a:spcPts val="0"/>
                        </a:spcBef>
                      </a:pP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丙三</a:t>
                      </a: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醇</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1000"/>
                        </a:lnSpc>
                      </a:pPr>
                      <a:endParaRPr lang="en-US" altLang="en-US" sz="400" dirty="0">
                        <a:latin typeface="微软雅黑" panose="020B0503020204020204" charset="-122"/>
                        <a:ea typeface="微软雅黑" panose="020B0503020204020204" charset="-122"/>
                      </a:endParaRPr>
                    </a:p>
                    <a:p>
                      <a:pPr marL="700405" algn="l" rtl="0" eaLnBrk="0">
                        <a:lnSpc>
                          <a:spcPct val="84000"/>
                        </a:lnSpc>
                        <a:spcBef>
                          <a:spcPts val="0"/>
                        </a:spcBef>
                      </a:pPr>
                      <a:r>
                        <a:rPr sz="800" b="1" spc="-20" dirty="0">
                          <a:solidFill>
                            <a:srgbClr val="000000">
                              <a:alpha val="100000"/>
                            </a:srgbClr>
                          </a:solidFill>
                          <a:latin typeface="微软雅黑" panose="020B0503020204020204" charset="-122"/>
                          <a:ea typeface="微软雅黑" panose="020B0503020204020204" charset="-122"/>
                          <a:cs typeface="Arial" panose="020B0604020202020204"/>
                        </a:rPr>
                        <a:t>47</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27965">
                <a:tc>
                  <a:txBody>
                    <a:bodyPr/>
                    <a:lstStyle/>
                    <a:p>
                      <a:pPr algn="l" rtl="0" eaLnBrk="0">
                        <a:lnSpc>
                          <a:spcPct val="122000"/>
                        </a:lnSpc>
                      </a:pPr>
                      <a:endParaRPr lang="en-US" altLang="en-US" sz="300" dirty="0">
                        <a:latin typeface="微软雅黑" panose="020B0503020204020204" charset="-122"/>
                        <a:ea typeface="微软雅黑" panose="020B0503020204020204" charset="-122"/>
                      </a:endParaRPr>
                    </a:p>
                    <a:p>
                      <a:pPr marL="375285" algn="l" rtl="0" eaLnBrk="0">
                        <a:lnSpc>
                          <a:spcPct val="98000"/>
                        </a:lnSpc>
                        <a:spcBef>
                          <a:spcPts val="0"/>
                        </a:spcBef>
                      </a:pP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纤维</a:t>
                      </a: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素</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2000"/>
                        </a:lnSpc>
                      </a:pPr>
                      <a:endParaRPr lang="en-US" altLang="en-US" sz="400" dirty="0">
                        <a:latin typeface="微软雅黑" panose="020B0503020204020204" charset="-122"/>
                        <a:ea typeface="微软雅黑" panose="020B0503020204020204" charset="-122"/>
                      </a:endParaRPr>
                    </a:p>
                    <a:p>
                      <a:pPr marL="676275" algn="l" rtl="0" eaLnBrk="0">
                        <a:lnSpc>
                          <a:spcPct val="93000"/>
                        </a:lnSpc>
                        <a:spcBef>
                          <a:spcPts val="0"/>
                        </a:spcBef>
                      </a:pPr>
                      <a:r>
                        <a:rPr sz="700" b="1" spc="-20" dirty="0">
                          <a:solidFill>
                            <a:srgbClr val="000000">
                              <a:alpha val="100000"/>
                            </a:srgbClr>
                          </a:solidFill>
                          <a:latin typeface="微软雅黑" panose="020B0503020204020204" charset="-122"/>
                          <a:ea typeface="微软雅黑" panose="020B0503020204020204" charset="-122"/>
                          <a:cs typeface="Arial" panose="020B0604020202020204"/>
                        </a:rPr>
                        <a:t>3</a:t>
                      </a:r>
                      <a:r>
                        <a:rPr sz="700" spc="-2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20" dirty="0">
                          <a:solidFill>
                            <a:srgbClr val="000000">
                              <a:alpha val="100000"/>
                            </a:srgbClr>
                          </a:solidFill>
                          <a:latin typeface="微软雅黑" panose="020B0503020204020204" charset="-122"/>
                          <a:ea typeface="微软雅黑" panose="020B0503020204020204" charset="-122"/>
                          <a:cs typeface="Arial" panose="020B0604020202020204"/>
                        </a:rPr>
                        <a:t>.</a:t>
                      </a:r>
                      <a:r>
                        <a:rPr sz="700" spc="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0" dirty="0">
                          <a:solidFill>
                            <a:srgbClr val="000000">
                              <a:alpha val="100000"/>
                            </a:srgbClr>
                          </a:solidFill>
                          <a:latin typeface="微软雅黑" panose="020B0503020204020204" charset="-122"/>
                          <a:ea typeface="微软雅黑" panose="020B0503020204020204" charset="-122"/>
                          <a:cs typeface="Arial" panose="020B0604020202020204"/>
                        </a:rPr>
                        <a:t>9</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4000"/>
                        </a:lnSpc>
                      </a:pPr>
                      <a:endParaRPr lang="en-US" altLang="en-US" sz="300" dirty="0">
                        <a:latin typeface="微软雅黑" panose="020B0503020204020204" charset="-122"/>
                        <a:ea typeface="微软雅黑" panose="020B0503020204020204" charset="-122"/>
                      </a:endParaRPr>
                    </a:p>
                    <a:p>
                      <a:pPr marL="485140" algn="l" rtl="0" eaLnBrk="0">
                        <a:lnSpc>
                          <a:spcPct val="98000"/>
                        </a:lnSpc>
                        <a:spcBef>
                          <a:spcPts val="0"/>
                        </a:spcBef>
                      </a:pPr>
                      <a:r>
                        <a:rPr sz="8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水</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2000"/>
                        </a:lnSpc>
                      </a:pPr>
                      <a:endParaRPr lang="en-US" altLang="en-US" sz="400" dirty="0">
                        <a:latin typeface="微软雅黑" panose="020B0503020204020204" charset="-122"/>
                        <a:ea typeface="微软雅黑" panose="020B0503020204020204" charset="-122"/>
                      </a:endParaRPr>
                    </a:p>
                    <a:p>
                      <a:pPr marL="704850" algn="l" rtl="0" eaLnBrk="0">
                        <a:lnSpc>
                          <a:spcPct val="83000"/>
                        </a:lnSpc>
                        <a:spcBef>
                          <a:spcPts val="0"/>
                        </a:spcBef>
                      </a:pPr>
                      <a:r>
                        <a:rPr sz="800" b="1" spc="-20" dirty="0">
                          <a:solidFill>
                            <a:srgbClr val="000000">
                              <a:alpha val="100000"/>
                            </a:srgbClr>
                          </a:solidFill>
                          <a:latin typeface="微软雅黑" panose="020B0503020204020204" charset="-122"/>
                          <a:ea typeface="微软雅黑" panose="020B0503020204020204" charset="-122"/>
                          <a:cs typeface="Arial" panose="020B0604020202020204"/>
                        </a:rPr>
                        <a:t>80</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33044">
                <a:tc>
                  <a:txBody>
                    <a:bodyPr/>
                    <a:lstStyle/>
                    <a:p>
                      <a:pPr algn="l" rtl="0" eaLnBrk="0">
                        <a:lnSpc>
                          <a:spcPct val="123000"/>
                        </a:lnSpc>
                      </a:pPr>
                      <a:endParaRPr lang="en-US" altLang="en-US" sz="300" dirty="0">
                        <a:latin typeface="微软雅黑" panose="020B0503020204020204" charset="-122"/>
                        <a:ea typeface="微软雅黑" panose="020B0503020204020204" charset="-122"/>
                      </a:endParaRPr>
                    </a:p>
                    <a:p>
                      <a:pPr marL="323215" algn="l" rtl="0" eaLnBrk="0">
                        <a:lnSpc>
                          <a:spcPct val="97000"/>
                        </a:lnSpc>
                        <a:spcBef>
                          <a:spcPts val="0"/>
                        </a:spcBef>
                      </a:pPr>
                      <a:r>
                        <a:rPr sz="80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聚氯乙</a:t>
                      </a:r>
                      <a:r>
                        <a:rPr sz="8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烯</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gridSpan="2">
                  <a:txBody>
                    <a:bodyPr/>
                    <a:lstStyle/>
                    <a:p>
                      <a:pPr algn="l" rtl="0" eaLnBrk="0">
                        <a:lnSpc>
                          <a:spcPct val="122000"/>
                        </a:lnSpc>
                      </a:pPr>
                      <a:endParaRPr lang="en-US" altLang="en-US" sz="400" dirty="0">
                        <a:latin typeface="微软雅黑" panose="020B0503020204020204" charset="-122"/>
                        <a:ea typeface="微软雅黑" panose="020B0503020204020204" charset="-122"/>
                      </a:endParaRPr>
                    </a:p>
                    <a:p>
                      <a:pPr marL="673100" algn="l" rtl="0" eaLnBrk="0">
                        <a:lnSpc>
                          <a:spcPct val="83000"/>
                        </a:lnSpc>
                        <a:spcBef>
                          <a:spcPts val="0"/>
                        </a:spcBef>
                      </a:pPr>
                      <a:r>
                        <a:rPr sz="800" b="1" spc="-10" dirty="0">
                          <a:solidFill>
                            <a:srgbClr val="000000">
                              <a:alpha val="100000"/>
                            </a:srgbClr>
                          </a:solidFill>
                          <a:latin typeface="微软雅黑" panose="020B0503020204020204" charset="-122"/>
                          <a:ea typeface="微软雅黑" panose="020B0503020204020204" charset="-122"/>
                          <a:cs typeface="Arial" panose="020B0604020202020204"/>
                        </a:rPr>
                        <a:t>4</a:t>
                      </a:r>
                      <a:r>
                        <a:rPr sz="800" b="1" spc="0" dirty="0">
                          <a:solidFill>
                            <a:srgbClr val="000000">
                              <a:alpha val="100000"/>
                            </a:srgbClr>
                          </a:solidFill>
                          <a:latin typeface="微软雅黑" panose="020B0503020204020204" charset="-122"/>
                          <a:ea typeface="微软雅黑" panose="020B0503020204020204" charset="-122"/>
                          <a:cs typeface="Arial" panose="020B0604020202020204"/>
                        </a:rPr>
                        <a:t>.</a:t>
                      </a:r>
                      <a:r>
                        <a:rPr sz="800" spc="0" dirty="0">
                          <a:solidFill>
                            <a:srgbClr val="000000">
                              <a:alpha val="100000"/>
                            </a:srgbClr>
                          </a:solidFill>
                          <a:latin typeface="微软雅黑" panose="020B0503020204020204" charset="-122"/>
                          <a:ea typeface="微软雅黑" panose="020B0503020204020204" charset="-122"/>
                          <a:cs typeface="Arial" panose="020B0604020202020204"/>
                        </a:rPr>
                        <a:t> </a:t>
                      </a:r>
                      <a:r>
                        <a:rPr sz="800" b="1" spc="0" dirty="0">
                          <a:solidFill>
                            <a:srgbClr val="000000">
                              <a:alpha val="100000"/>
                            </a:srgbClr>
                          </a:solidFill>
                          <a:latin typeface="微软雅黑" panose="020B0503020204020204" charset="-122"/>
                          <a:ea typeface="微软雅黑" panose="020B0503020204020204" charset="-122"/>
                          <a:cs typeface="Arial" panose="020B0604020202020204"/>
                        </a:rPr>
                        <a:t>0</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hMerge="1">
                  <a:tcPr marL="0" marR="0" marT="0" marB="0">
                    <a:lnL w="3175" cap="flat" cmpd="sng" algn="ctr">
                      <a:solidFill>
                        <a:srgbClr val="00AEEF"/>
                      </a:solidFill>
                      <a:prstDash val="solid"/>
                      <a:round/>
                      <a:headEnd type="none" w="med" len="med"/>
                      <a:tailEnd type="none" w="med" len="med"/>
                    </a:lnL>
                    <a:lnR w="158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8000"/>
                        </a:lnSpc>
                      </a:pPr>
                      <a:endParaRPr lang="en-US" altLang="en-US" sz="300" dirty="0">
                        <a:latin typeface="微软雅黑" panose="020B0503020204020204" charset="-122"/>
                        <a:ea typeface="微软雅黑" panose="020B0503020204020204" charset="-122"/>
                      </a:endParaRPr>
                    </a:p>
                    <a:p>
                      <a:pPr marL="370840" algn="l" rtl="0" eaLnBrk="0">
                        <a:lnSpc>
                          <a:spcPct val="94000"/>
                        </a:lnSpc>
                        <a:spcBef>
                          <a:spcPts val="0"/>
                        </a:spcBef>
                      </a:pPr>
                      <a:r>
                        <a:rPr sz="80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钛酸</a:t>
                      </a:r>
                      <a:r>
                        <a:rPr sz="80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钡</a:t>
                      </a:r>
                      <a:endParaRPr lang="en-US" altLang="en-US" sz="800" dirty="0">
                        <a:latin typeface="微软雅黑" panose="020B0503020204020204" charset="-122"/>
                        <a:ea typeface="微软雅黑" panose="020B0503020204020204" charset="-122"/>
                      </a:endParaRPr>
                    </a:p>
                  </a:txBody>
                  <a:tcPr marL="0" marR="0" marT="0" marB="0">
                    <a:lnL w="158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22000"/>
                        </a:lnSpc>
                      </a:pPr>
                      <a:endParaRPr lang="en-US" altLang="en-US" sz="400" dirty="0">
                        <a:latin typeface="微软雅黑" panose="020B0503020204020204" charset="-122"/>
                        <a:ea typeface="微软雅黑" panose="020B0503020204020204" charset="-122"/>
                      </a:endParaRPr>
                    </a:p>
                    <a:p>
                      <a:pPr marL="433705" algn="l" rtl="0" eaLnBrk="0">
                        <a:lnSpc>
                          <a:spcPct val="92000"/>
                        </a:lnSpc>
                        <a:spcBef>
                          <a:spcPts val="0"/>
                        </a:spcBef>
                      </a:pPr>
                      <a:r>
                        <a:rPr sz="700" b="1" spc="10" dirty="0">
                          <a:solidFill>
                            <a:srgbClr val="000000">
                              <a:alpha val="100000"/>
                            </a:srgbClr>
                          </a:solidFill>
                          <a:latin typeface="微软雅黑" panose="020B0503020204020204" charset="-122"/>
                          <a:ea typeface="微软雅黑" panose="020B0503020204020204" charset="-122"/>
                          <a:cs typeface="Arial" panose="020B0604020202020204"/>
                        </a:rPr>
                        <a:t>1</a:t>
                      </a:r>
                      <a:r>
                        <a:rPr sz="700" spc="1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10" dirty="0">
                          <a:solidFill>
                            <a:srgbClr val="000000">
                              <a:alpha val="100000"/>
                            </a:srgbClr>
                          </a:solidFill>
                          <a:latin typeface="微软雅黑" panose="020B0503020204020204" charset="-122"/>
                          <a:ea typeface="微软雅黑" panose="020B0503020204020204" charset="-122"/>
                          <a:cs typeface="Arial" panose="020B0604020202020204"/>
                        </a:rPr>
                        <a:t>000</a:t>
                      </a:r>
                      <a:r>
                        <a:rPr sz="700" spc="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0" dirty="0">
                          <a:solidFill>
                            <a:srgbClr val="000000">
                              <a:alpha val="100000"/>
                            </a:srgbClr>
                          </a:solidFill>
                          <a:latin typeface="微软雅黑" panose="020B0503020204020204" charset="-122"/>
                          <a:ea typeface="微软雅黑" panose="020B0503020204020204" charset="-122"/>
                          <a:cs typeface="Arial" panose="020B0604020202020204"/>
                        </a:rPr>
                        <a:t>~</a:t>
                      </a:r>
                      <a:r>
                        <a:rPr sz="700" spc="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0" dirty="0">
                          <a:solidFill>
                            <a:srgbClr val="000000">
                              <a:alpha val="100000"/>
                            </a:srgbClr>
                          </a:solidFill>
                          <a:latin typeface="微软雅黑" panose="020B0503020204020204" charset="-122"/>
                          <a:ea typeface="微软雅黑" panose="020B0503020204020204" charset="-122"/>
                          <a:cs typeface="Arial" panose="020B0604020202020204"/>
                        </a:rPr>
                        <a:t>1</a:t>
                      </a:r>
                      <a:r>
                        <a:rPr sz="700" spc="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0" dirty="0">
                          <a:solidFill>
                            <a:srgbClr val="000000">
                              <a:alpha val="100000"/>
                            </a:srgbClr>
                          </a:solidFill>
                          <a:latin typeface="微软雅黑" panose="020B0503020204020204" charset="-122"/>
                          <a:ea typeface="微软雅黑" panose="020B0503020204020204" charset="-122"/>
                          <a:cs typeface="Arial" panose="020B0604020202020204"/>
                        </a:rPr>
                        <a:t>0</a:t>
                      </a:r>
                      <a:r>
                        <a:rPr sz="700" spc="0" dirty="0">
                          <a:solidFill>
                            <a:srgbClr val="000000">
                              <a:alpha val="100000"/>
                            </a:srgbClr>
                          </a:solidFill>
                          <a:latin typeface="微软雅黑" panose="020B0503020204020204" charset="-122"/>
                          <a:ea typeface="微软雅黑" panose="020B0503020204020204" charset="-122"/>
                          <a:cs typeface="Arial" panose="020B0604020202020204"/>
                        </a:rPr>
                        <a:t> </a:t>
                      </a:r>
                      <a:r>
                        <a:rPr sz="700" b="1" spc="0" dirty="0">
                          <a:solidFill>
                            <a:srgbClr val="000000">
                              <a:alpha val="100000"/>
                            </a:srgbClr>
                          </a:solidFill>
                          <a:latin typeface="微软雅黑" panose="020B0503020204020204" charset="-122"/>
                          <a:ea typeface="微软雅黑" panose="020B0503020204020204" charset="-122"/>
                          <a:cs typeface="Arial" panose="020B0604020202020204"/>
                        </a:rPr>
                        <a:t>000</a:t>
                      </a:r>
                      <a:endParaRPr lang="en-US" altLang="en-US" sz="7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bl>
          </a:graphicData>
        </a:graphic>
      </p:graphicFrame>
      <p:sp>
        <p:nvSpPr>
          <p:cNvPr id="9" name="文本框 8"/>
          <p:cNvSpPr txBox="1"/>
          <p:nvPr/>
        </p:nvSpPr>
        <p:spPr>
          <a:xfrm>
            <a:off x="6096000" y="5614071"/>
            <a:ext cx="6096000" cy="267335"/>
          </a:xfrm>
          <a:prstGeom prst="rect">
            <a:avLst/>
          </a:prstGeom>
          <a:noFill/>
        </p:spPr>
        <p:txBody>
          <a:bodyPr wrap="square">
            <a:spAutoFit/>
          </a:bodyPr>
          <a:lstStyle/>
          <a:p>
            <a:pPr marL="1580515" algn="l" rtl="0" eaLnBrk="0">
              <a:lnSpc>
                <a:spcPts val="1375"/>
              </a:lnSpc>
              <a:spcBef>
                <a:spcPts val="0"/>
              </a:spcBef>
            </a:pPr>
            <a:r>
              <a:rPr lang="zh-CN" altLang="en-US" sz="1050" spc="50" dirty="0">
                <a:solidFill>
                  <a:srgbClr val="000000"/>
                </a:solidFill>
                <a:latin typeface="微软雅黑" panose="020B0503020204020204" charset="-122"/>
                <a:ea typeface="微软雅黑" panose="020B0503020204020204" charset="-122"/>
                <a:cs typeface="微软雅黑" panose="020B0503020204020204" charset="-122"/>
              </a:rPr>
              <a:t>表 </a:t>
            </a:r>
            <a:r>
              <a:rPr lang="en-US" altLang="zh-CN" sz="1050" b="1" spc="5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050" spc="5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50" b="1" spc="5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050" spc="50" dirty="0">
                <a:solidFill>
                  <a:srgbClr val="000000"/>
                </a:solidFill>
                <a:latin typeface="微软雅黑" panose="020B0503020204020204" charset="-122"/>
                <a:ea typeface="微软雅黑" panose="020B0503020204020204" charset="-122"/>
                <a:cs typeface="微软雅黑" panose="020B0503020204020204" charset="-122"/>
              </a:rPr>
              <a:t>    常用电介质材料的相对介电</a:t>
            </a:r>
            <a:r>
              <a:rPr lang="zh-CN" altLang="en-US" sz="1050" spc="30" dirty="0">
                <a:solidFill>
                  <a:srgbClr val="000000"/>
                </a:solidFill>
                <a:latin typeface="微软雅黑" panose="020B0503020204020204" charset="-122"/>
                <a:ea typeface="微软雅黑" panose="020B0503020204020204" charset="-122"/>
                <a:cs typeface="微软雅黑" panose="020B0503020204020204" charset="-122"/>
              </a:rPr>
              <a:t>常</a:t>
            </a:r>
            <a:r>
              <a:rPr lang="zh-CN" altLang="en-US" sz="1050" spc="0" dirty="0">
                <a:solidFill>
                  <a:srgbClr val="000000"/>
                </a:solidFill>
                <a:latin typeface="微软雅黑" panose="020B0503020204020204" charset="-122"/>
                <a:ea typeface="微软雅黑" panose="020B0503020204020204" charset="-122"/>
                <a:cs typeface="微软雅黑" panose="020B0503020204020204" charset="-122"/>
              </a:rPr>
              <a:t>数</a:t>
            </a:r>
            <a:endParaRPr lang="zh-CN" altLang="en-US" sz="105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3" name="图片 12"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3" name="picture 183"/>
          <p:cNvPicPr>
            <a:picLocks noChangeAspect="1"/>
          </p:cNvPicPr>
          <p:nvPr/>
        </p:nvPicPr>
        <p:blipFill>
          <a:blip r:embed="rId5"/>
          <a:stretch>
            <a:fillRect/>
          </a:stretch>
        </p:blipFill>
        <p:spPr>
          <a:xfrm>
            <a:off x="3284220" y="690245"/>
            <a:ext cx="5184775" cy="294640"/>
          </a:xfrm>
          <a:prstGeom prst="rect">
            <a:avLst/>
          </a:prstGeom>
        </p:spPr>
      </p:pic>
      <p:sp>
        <p:nvSpPr>
          <p:cNvPr id="4" name="textbox 184"/>
          <p:cNvSpPr/>
          <p:nvPr/>
        </p:nvSpPr>
        <p:spPr>
          <a:xfrm>
            <a:off x="3271520" y="677545"/>
            <a:ext cx="5210175" cy="342265"/>
          </a:xfrm>
          <a:prstGeom prst="rect">
            <a:avLst/>
          </a:prstGeom>
        </p:spPr>
        <p:txBody>
          <a:bodyPr vert="horz" wrap="square" lIns="0" tIns="0" rIns="0" bIns="0"/>
          <a:lstStyle/>
          <a:p>
            <a:pPr algn="l" rtl="0" eaLnBrk="0">
              <a:lnSpc>
                <a:spcPct val="116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89535" algn="l" rtl="0" eaLnBrk="0">
              <a:lnSpc>
                <a:spcPct val="95000"/>
              </a:lnSpc>
              <a:spcBef>
                <a:spcPts val="5"/>
              </a:spcBef>
            </a:pPr>
            <a:r>
              <a:rPr sz="1300" b="1" spc="130" dirty="0">
                <a:solidFill>
                  <a:srgbClr val="000000"/>
                </a:solidFill>
                <a:latin typeface="微软雅黑" panose="020B0503020204020204" charset="-122"/>
                <a:ea typeface="微软雅黑" panose="020B0503020204020204" charset="-122"/>
                <a:cs typeface="微软雅黑" panose="020B0503020204020204" charset="-122"/>
              </a:rPr>
              <a:t>4.</a:t>
            </a:r>
            <a:r>
              <a:rPr sz="1300" spc="130" dirty="0">
                <a:solidFill>
                  <a:srgbClr val="000000"/>
                </a:solidFill>
                <a:latin typeface="微软雅黑" panose="020B0503020204020204" charset="-122"/>
                <a:ea typeface="微软雅黑" panose="020B0503020204020204" charset="-122"/>
                <a:cs typeface="微软雅黑" panose="020B0503020204020204" charset="-122"/>
              </a:rPr>
              <a:t> </a:t>
            </a:r>
            <a:r>
              <a:rPr sz="1300" b="1" spc="130" dirty="0">
                <a:solidFill>
                  <a:srgbClr val="000000"/>
                </a:solidFill>
                <a:latin typeface="微软雅黑" panose="020B0503020204020204" charset="-122"/>
                <a:ea typeface="微软雅黑" panose="020B0503020204020204" charset="-122"/>
                <a:cs typeface="微软雅黑" panose="020B0503020204020204" charset="-122"/>
              </a:rPr>
              <a:t>2</a:t>
            </a:r>
            <a:r>
              <a:rPr sz="1300" spc="130" dirty="0">
                <a:solidFill>
                  <a:srgbClr val="000000"/>
                </a:solidFill>
                <a:latin typeface="微软雅黑" panose="020B0503020204020204" charset="-122"/>
                <a:ea typeface="微软雅黑" panose="020B0503020204020204" charset="-122"/>
                <a:cs typeface="微软雅黑" panose="020B0503020204020204" charset="-122"/>
              </a:rPr>
              <a:t>    电容式传感器的测量转换电</a:t>
            </a:r>
            <a:r>
              <a:rPr sz="1300" spc="20" dirty="0">
                <a:solidFill>
                  <a:srgbClr val="000000"/>
                </a:solidFill>
                <a:latin typeface="微软雅黑" panose="020B0503020204020204" charset="-122"/>
                <a:ea typeface="微软雅黑" panose="020B0503020204020204" charset="-122"/>
                <a:cs typeface="微软雅黑" panose="020B0503020204020204" charset="-122"/>
              </a:rPr>
              <a:t>路</a:t>
            </a:r>
            <a:endParaRPr lang="en-US" altLang="en-US" sz="1300" spc="2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textbox 187"/>
          <p:cNvSpPr/>
          <p:nvPr>
            <p:custDataLst>
              <p:tags r:id="rId6"/>
            </p:custDataLst>
          </p:nvPr>
        </p:nvSpPr>
        <p:spPr>
          <a:xfrm>
            <a:off x="3275238" y="1476017"/>
            <a:ext cx="1288414" cy="193039"/>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b="1" spc="10" dirty="0">
                <a:solidFill>
                  <a:schemeClr val="dk1"/>
                </a:solidFill>
                <a:latin typeface="微软雅黑" panose="020B0503020204020204" charset="-122"/>
                <a:ea typeface="微软雅黑" panose="020B0503020204020204" charset="-122"/>
                <a:cs typeface="微软雅黑" panose="020B0503020204020204" charset="-122"/>
              </a:rPr>
              <a:t>4.</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2</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1</a:t>
            </a:r>
            <a:r>
              <a:rPr sz="1200" spc="10" dirty="0">
                <a:solidFill>
                  <a:schemeClr val="dk1"/>
                </a:solidFill>
                <a:latin typeface="微软雅黑" panose="020B0503020204020204" charset="-122"/>
                <a:ea typeface="微软雅黑" panose="020B0503020204020204" charset="-122"/>
                <a:cs typeface="微软雅黑" panose="020B0503020204020204" charset="-122"/>
              </a:rPr>
              <a:t>    桥式</a:t>
            </a:r>
            <a:r>
              <a:rPr sz="1200" spc="0" dirty="0">
                <a:solidFill>
                  <a:schemeClr val="dk1"/>
                </a:solidFill>
                <a:latin typeface="微软雅黑" panose="020B0503020204020204" charset="-122"/>
                <a:ea typeface="微软雅黑" panose="020B0503020204020204" charset="-122"/>
                <a:cs typeface="微软雅黑" panose="020B0503020204020204" charset="-122"/>
              </a:rPr>
              <a:t>电路</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188"/>
          <p:cNvPicPr>
            <a:picLocks noChangeAspect="1"/>
          </p:cNvPicPr>
          <p:nvPr/>
        </p:nvPicPr>
        <p:blipFill>
          <a:blip r:embed="rId7"/>
          <a:stretch>
            <a:fillRect/>
          </a:stretch>
        </p:blipFill>
        <p:spPr>
          <a:xfrm>
            <a:off x="3283962" y="1676363"/>
            <a:ext cx="2700070" cy="27114"/>
          </a:xfrm>
          <a:prstGeom prst="rect">
            <a:avLst/>
          </a:prstGeom>
        </p:spPr>
      </p:pic>
      <p:sp>
        <p:nvSpPr>
          <p:cNvPr id="7" name="textbox 182"/>
          <p:cNvSpPr/>
          <p:nvPr>
            <p:custDataLst>
              <p:tags r:id="rId8"/>
            </p:custDataLst>
          </p:nvPr>
        </p:nvSpPr>
        <p:spPr>
          <a:xfrm>
            <a:off x="3037344" y="1855728"/>
            <a:ext cx="5191759" cy="156463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73685" algn="l" rtl="0" eaLnBrk="0">
              <a:lnSpc>
                <a:spcPts val="1300"/>
              </a:lnSpc>
            </a:pPr>
            <a:r>
              <a:rPr sz="1000" b="1" spc="-10" dirty="0">
                <a:solidFill>
                  <a:schemeClr val="dk1"/>
                </a:solidFill>
                <a:latin typeface="微软雅黑" panose="020B0503020204020204" charset="-122"/>
                <a:ea typeface="微软雅黑" panose="020B0503020204020204" charset="-122"/>
                <a:cs typeface="微软雅黑" panose="020B0503020204020204" charset="-122"/>
              </a:rPr>
              <a:t>1</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  单臂桥式</a:t>
            </a:r>
            <a:r>
              <a:rPr sz="1000" spc="0" dirty="0">
                <a:solidFill>
                  <a:schemeClr val="dk1"/>
                </a:solidFill>
                <a:latin typeface="微软雅黑" panose="020B0503020204020204" charset="-122"/>
                <a:ea typeface="微软雅黑" panose="020B0503020204020204" charset="-122"/>
                <a:cs typeface="微软雅黑" panose="020B0503020204020204" charset="-122"/>
              </a:rPr>
              <a:t>电路</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8765" algn="l" rtl="0" eaLnBrk="0">
              <a:lnSpc>
                <a:spcPct val="151000"/>
              </a:lnSpc>
              <a:spcBef>
                <a:spcPts val="665"/>
              </a:spcBef>
            </a:pPr>
            <a:r>
              <a:rPr sz="900" spc="60" dirty="0">
                <a:solidFill>
                  <a:schemeClr val="dk1"/>
                </a:solidFill>
                <a:latin typeface="微软雅黑" panose="020B0503020204020204" charset="-122"/>
                <a:ea typeface="微软雅黑" panose="020B0503020204020204" charset="-122"/>
                <a:cs typeface="微软雅黑" panose="020B0503020204020204" charset="-122"/>
              </a:rPr>
              <a:t>电容式传感器的单臂桥式电路如图 </a:t>
            </a:r>
            <a:r>
              <a:rPr sz="900" b="1" spc="60" dirty="0">
                <a:solidFill>
                  <a:schemeClr val="dk1"/>
                </a:solidFill>
                <a:latin typeface="微软雅黑" panose="020B0503020204020204" charset="-122"/>
                <a:ea typeface="微软雅黑" panose="020B0503020204020204" charset="-122"/>
                <a:cs typeface="微软雅黑" panose="020B0503020204020204" charset="-122"/>
              </a:rPr>
              <a:t>4</a:t>
            </a:r>
            <a:r>
              <a:rPr sz="900" spc="60" dirty="0">
                <a:solidFill>
                  <a:schemeClr val="dk1"/>
                </a:solidFill>
                <a:latin typeface="微软雅黑" panose="020B0503020204020204" charset="-122"/>
                <a:ea typeface="微软雅黑" panose="020B0503020204020204" charset="-122"/>
                <a:cs typeface="微软雅黑" panose="020B0503020204020204" charset="-122"/>
              </a:rPr>
              <a:t>  </a:t>
            </a:r>
            <a:r>
              <a:rPr sz="900" b="1" spc="60" dirty="0">
                <a:solidFill>
                  <a:schemeClr val="dk1"/>
                </a:solidFill>
                <a:latin typeface="微软雅黑" panose="020B0503020204020204" charset="-122"/>
                <a:ea typeface="微软雅黑" panose="020B0503020204020204" charset="-122"/>
                <a:cs typeface="微软雅黑" panose="020B0503020204020204" charset="-122"/>
              </a:rPr>
              <a:t>9(</a:t>
            </a:r>
            <a:r>
              <a:rPr sz="900" spc="6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a:t>
            </a:r>
            <a:r>
              <a:rPr sz="900" spc="60" dirty="0">
                <a:solidFill>
                  <a:schemeClr val="dk1"/>
                </a:solidFill>
                <a:latin typeface="微软雅黑" panose="020B0503020204020204" charset="-122"/>
                <a:ea typeface="微软雅黑" panose="020B0503020204020204" charset="-122"/>
                <a:cs typeface="微软雅黑" panose="020B0503020204020204" charset="-122"/>
              </a:rPr>
              <a:t> </a:t>
            </a:r>
            <a:r>
              <a:rPr sz="900" b="1" spc="60" dirty="0">
                <a:solidFill>
                  <a:schemeClr val="dk1"/>
                </a:solidFill>
                <a:latin typeface="微软雅黑" panose="020B0503020204020204" charset="-122"/>
                <a:ea typeface="微软雅黑" panose="020B0503020204020204" charset="-122"/>
                <a:cs typeface="微软雅黑" panose="020B0503020204020204" charset="-122"/>
              </a:rPr>
              <a:t>)</a:t>
            </a:r>
            <a:r>
              <a:rPr sz="900" spc="60" dirty="0">
                <a:solidFill>
                  <a:schemeClr val="dk1"/>
                </a:solidFill>
                <a:latin typeface="微软雅黑" panose="020B0503020204020204" charset="-122"/>
                <a:ea typeface="微软雅黑" panose="020B0503020204020204" charset="-122"/>
                <a:cs typeface="微软雅黑" panose="020B0503020204020204" charset="-122"/>
              </a:rPr>
              <a:t>所示。 其电桥平衡条件为 </a:t>
            </a:r>
            <a:r>
              <a:rPr sz="1400" b="1" u="sng" spc="0" baseline="56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C</a:t>
            </a:r>
            <a:r>
              <a:rPr sz="900" u="sng" spc="6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b="1" u="sng" spc="60" baseline="7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1</a:t>
            </a:r>
            <a:r>
              <a:rPr sz="500" spc="60" dirty="0">
                <a:solidFill>
                  <a:schemeClr val="dk1"/>
                </a:solidFill>
                <a:latin typeface="微软雅黑" panose="020B0503020204020204" charset="-122"/>
                <a:ea typeface="微软雅黑" panose="020B0503020204020204" charset="-122"/>
                <a:cs typeface="微软雅黑" panose="020B0503020204020204" charset="-122"/>
              </a:rPr>
              <a:t>   </a:t>
            </a:r>
            <a:r>
              <a:rPr sz="900" spc="60" dirty="0">
                <a:solidFill>
                  <a:schemeClr val="dk1"/>
                </a:solidFill>
                <a:latin typeface="微软雅黑" panose="020B0503020204020204" charset="-122"/>
                <a:ea typeface="微软雅黑" panose="020B0503020204020204" charset="-122"/>
                <a:cs typeface="微软雅黑" panose="020B0503020204020204" charset="-122"/>
              </a:rPr>
              <a:t>＝ </a:t>
            </a:r>
            <a:r>
              <a:rPr sz="1400" b="1" u="sng" spc="0" baseline="56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C</a:t>
            </a:r>
            <a:r>
              <a:rPr sz="800" b="1" u="sng" spc="0" baseline="7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x</a:t>
            </a:r>
            <a:r>
              <a:rPr sz="500" u="sng" spc="6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500" spc="60" dirty="0">
                <a:solidFill>
                  <a:schemeClr val="dk1"/>
                </a:solidFill>
                <a:latin typeface="微软雅黑" panose="020B0503020204020204" charset="-122"/>
                <a:ea typeface="微软雅黑" panose="020B0503020204020204" charset="-122"/>
                <a:cs typeface="微软雅黑" panose="020B0503020204020204" charset="-122"/>
              </a:rPr>
              <a:t>        </a:t>
            </a:r>
            <a:r>
              <a:rPr sz="900" spc="60" dirty="0">
                <a:solidFill>
                  <a:schemeClr val="dk1"/>
                </a:solidFill>
                <a:latin typeface="微软雅黑" panose="020B0503020204020204" charset="-122"/>
                <a:ea typeface="微软雅黑" panose="020B0503020204020204" charset="-122"/>
                <a:cs typeface="微软雅黑" panose="020B0503020204020204" charset="-122"/>
              </a:rPr>
              <a:t>当</a:t>
            </a:r>
            <a:r>
              <a:rPr sz="900" spc="10" dirty="0">
                <a:solidFill>
                  <a:schemeClr val="dk1"/>
                </a:solidFill>
                <a:latin typeface="微软雅黑" panose="020B0503020204020204" charset="-122"/>
                <a:ea typeface="微软雅黑" panose="020B0503020204020204" charset="-122"/>
                <a:cs typeface="微软雅黑" panose="020B0503020204020204" charset="-122"/>
              </a:rPr>
              <a:t>打</a:t>
            </a:r>
            <a:r>
              <a:rPr sz="900" spc="0" dirty="0">
                <a:solidFill>
                  <a:schemeClr val="dk1"/>
                </a:solidFill>
                <a:latin typeface="微软雅黑" panose="020B0503020204020204" charset="-122"/>
                <a:ea typeface="微软雅黑" panose="020B0503020204020204" charset="-122"/>
                <a:cs typeface="微软雅黑" panose="020B0503020204020204" charset="-122"/>
              </a:rPr>
              <a:t>破</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4236085" algn="l" rtl="0" eaLnBrk="0">
              <a:lnSpc>
                <a:spcPts val="1120"/>
              </a:lnSpc>
            </a:pPr>
            <a:r>
              <a:rPr sz="800" b="1" spc="0" dirty="0">
                <a:solidFill>
                  <a:schemeClr val="dk1"/>
                </a:solidFill>
                <a:latin typeface="微软雅黑" panose="020B0503020204020204" charset="-122"/>
                <a:ea typeface="微软雅黑" panose="020B0503020204020204" charset="-122"/>
                <a:cs typeface="微软雅黑" panose="020B0503020204020204" charset="-122"/>
              </a:rPr>
              <a:t>C</a:t>
            </a:r>
            <a:r>
              <a:rPr sz="700" b="1" spc="20" baseline="-25000" dirty="0">
                <a:solidFill>
                  <a:schemeClr val="dk1"/>
                </a:solidFill>
                <a:latin typeface="微软雅黑" panose="020B0503020204020204" charset="-122"/>
                <a:ea typeface="微软雅黑" panose="020B0503020204020204" charset="-122"/>
                <a:cs typeface="微软雅黑" panose="020B0503020204020204" charset="-122"/>
              </a:rPr>
              <a:t>2</a:t>
            </a:r>
            <a:r>
              <a:rPr sz="400" spc="20" dirty="0">
                <a:solidFill>
                  <a:schemeClr val="dk1"/>
                </a:solidFill>
                <a:latin typeface="微软雅黑" panose="020B0503020204020204" charset="-122"/>
                <a:ea typeface="微软雅黑" panose="020B0503020204020204" charset="-122"/>
                <a:cs typeface="微软雅黑" panose="020B0503020204020204" charset="-122"/>
              </a:rPr>
              <a:t>         </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C</a:t>
            </a:r>
            <a:r>
              <a:rPr sz="700" b="1" spc="0" baseline="-25000" dirty="0">
                <a:solidFill>
                  <a:schemeClr val="dk1"/>
                </a:solidFill>
                <a:latin typeface="微软雅黑" panose="020B0503020204020204" charset="-122"/>
                <a:ea typeface="微软雅黑" panose="020B0503020204020204" charset="-122"/>
                <a:cs typeface="微软雅黑" panose="020B0503020204020204" charset="-122"/>
              </a:rPr>
              <a:t>3</a:t>
            </a:r>
            <a:r>
              <a:rPr sz="4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845"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00000"/>
              </a:lnSpc>
              <a:spcBef>
                <a:spcPts val="59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电桥平衡</a:t>
            </a:r>
            <a:r>
              <a:rPr sz="1000" spc="0" dirty="0">
                <a:solidFill>
                  <a:schemeClr val="dk1"/>
                </a:solidFill>
                <a:latin typeface="微软雅黑" panose="020B0503020204020204" charset="-122"/>
                <a:ea typeface="微软雅黑" panose="020B0503020204020204" charset="-122"/>
                <a:cs typeface="微软雅黑" panose="020B0503020204020204" charset="-122"/>
              </a:rPr>
              <a:t>时，输出电压 </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o</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0</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63525" algn="l" rtl="0" eaLnBrk="0">
              <a:lnSpc>
                <a:spcPts val="1300"/>
              </a:lnSpc>
              <a:spcBef>
                <a:spcPts val="460"/>
              </a:spcBef>
            </a:pPr>
            <a:r>
              <a:rPr sz="1000" b="1" spc="-10" dirty="0">
                <a:solidFill>
                  <a:schemeClr val="dk1"/>
                </a:solidFill>
                <a:latin typeface="微软雅黑" panose="020B0503020204020204" charset="-122"/>
                <a:ea typeface="微软雅黑" panose="020B0503020204020204" charset="-122"/>
                <a:cs typeface="微软雅黑" panose="020B0503020204020204" charset="-122"/>
              </a:rPr>
              <a:t>2</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差动桥式电路</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8765" algn="l" rtl="0" eaLnBrk="0">
              <a:lnSpc>
                <a:spcPct val="90000"/>
              </a:lnSpc>
              <a:spcBef>
                <a:spcPts val="500"/>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电容式传感器的差动桥式电路如图 </a:t>
            </a:r>
            <a:r>
              <a:rPr sz="1000" b="1" spc="40" dirty="0">
                <a:solidFill>
                  <a:schemeClr val="dk1"/>
                </a:solidFill>
                <a:latin typeface="微软雅黑" panose="020B0503020204020204" charset="-122"/>
                <a:ea typeface="微软雅黑" panose="020B0503020204020204" charset="-122"/>
                <a:cs typeface="微软雅黑" panose="020B0503020204020204" charset="-122"/>
              </a:rPr>
              <a:t>4</a:t>
            </a:r>
            <a:r>
              <a:rPr sz="1000" spc="40" dirty="0">
                <a:solidFill>
                  <a:schemeClr val="dk1"/>
                </a:solidFill>
                <a:latin typeface="微软雅黑" panose="020B0503020204020204" charset="-122"/>
                <a:ea typeface="微软雅黑" panose="020B0503020204020204" charset="-122"/>
                <a:cs typeface="微软雅黑" panose="020B0503020204020204" charset="-122"/>
              </a:rPr>
              <a:t>  </a:t>
            </a:r>
            <a:r>
              <a:rPr sz="1000" b="1" spc="40" dirty="0">
                <a:solidFill>
                  <a:schemeClr val="dk1"/>
                </a:solidFill>
                <a:latin typeface="微软雅黑" panose="020B0503020204020204" charset="-122"/>
                <a:ea typeface="微软雅黑" panose="020B0503020204020204" charset="-122"/>
                <a:cs typeface="微软雅黑" panose="020B0503020204020204" charset="-122"/>
              </a:rPr>
              <a:t>9(</a:t>
            </a:r>
            <a:r>
              <a:rPr sz="1000" b="1" spc="0" dirty="0">
                <a:solidFill>
                  <a:schemeClr val="dk1"/>
                </a:solidFill>
                <a:latin typeface="微软雅黑" panose="020B0503020204020204" charset="-122"/>
                <a:ea typeface="微软雅黑" panose="020B0503020204020204" charset="-122"/>
                <a:cs typeface="微软雅黑" panose="020B0503020204020204" charset="-122"/>
              </a:rPr>
              <a:t>b</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所示。 由式</a:t>
            </a:r>
            <a:r>
              <a:rPr sz="1000" b="1" spc="40" dirty="0">
                <a:solidFill>
                  <a:schemeClr val="dk1"/>
                </a:solidFill>
                <a:latin typeface="微软雅黑" panose="020B0503020204020204" charset="-122"/>
                <a:ea typeface="微软雅黑" panose="020B0503020204020204" charset="-122"/>
                <a:cs typeface="微软雅黑" panose="020B0503020204020204" charset="-122"/>
              </a:rPr>
              <a:t>(4</a:t>
            </a:r>
            <a:r>
              <a:rPr sz="1000" spc="40" dirty="0">
                <a:solidFill>
                  <a:schemeClr val="dk1"/>
                </a:solidFill>
                <a:latin typeface="微软雅黑" panose="020B0503020204020204" charset="-122"/>
                <a:ea typeface="微软雅黑" panose="020B0503020204020204" charset="-122"/>
                <a:cs typeface="微软雅黑" panose="020B0503020204020204" charset="-122"/>
              </a:rPr>
              <a:t>  </a:t>
            </a:r>
            <a:r>
              <a:rPr sz="1000" b="1" spc="40" dirty="0">
                <a:solidFill>
                  <a:schemeClr val="dk1"/>
                </a:solidFill>
                <a:latin typeface="微软雅黑" panose="020B0503020204020204" charset="-122"/>
                <a:ea typeface="微软雅黑" panose="020B0503020204020204" charset="-122"/>
                <a:cs typeface="微软雅黑" panose="020B0503020204020204" charset="-122"/>
              </a:rPr>
              <a:t>13)</a:t>
            </a:r>
            <a:r>
              <a:rPr sz="1000" spc="40" dirty="0">
                <a:solidFill>
                  <a:schemeClr val="dk1"/>
                </a:solidFill>
                <a:latin typeface="微软雅黑" panose="020B0503020204020204" charset="-122"/>
                <a:ea typeface="微软雅黑" panose="020B0503020204020204" charset="-122"/>
                <a:cs typeface="微软雅黑" panose="020B0503020204020204" charset="-122"/>
              </a:rPr>
              <a:t>可知，</a:t>
            </a:r>
            <a:r>
              <a:rPr sz="1000" spc="0" dirty="0" err="1">
                <a:solidFill>
                  <a:schemeClr val="dk1"/>
                </a:solidFill>
                <a:latin typeface="微软雅黑" panose="020B0503020204020204" charset="-122"/>
                <a:ea typeface="微软雅黑" panose="020B0503020204020204" charset="-122"/>
                <a:cs typeface="微软雅黑" panose="020B0503020204020204" charset="-122"/>
              </a:rPr>
              <a:t>差动桥式电路的</a:t>
            </a:r>
            <a:endParaRPr lang="en-US" altLang="en-US" sz="1000" spc="0" dirty="0" err="1">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8" name="picture 208"/>
          <p:cNvPicPr>
            <a:picLocks noChangeAspect="1"/>
          </p:cNvPicPr>
          <p:nvPr/>
        </p:nvPicPr>
        <p:blipFill>
          <a:blip r:embed="rId9"/>
          <a:stretch>
            <a:fillRect/>
          </a:stretch>
        </p:blipFill>
        <p:spPr>
          <a:xfrm>
            <a:off x="4055143" y="3984157"/>
            <a:ext cx="3715524" cy="1348181"/>
          </a:xfrm>
          <a:prstGeom prst="rect">
            <a:avLst/>
          </a:prstGeom>
        </p:spPr>
      </p:pic>
      <p:sp>
        <p:nvSpPr>
          <p:cNvPr id="9" name="textbox 210"/>
          <p:cNvSpPr/>
          <p:nvPr>
            <p:custDataLst>
              <p:tags r:id="rId10"/>
            </p:custDataLst>
          </p:nvPr>
        </p:nvSpPr>
        <p:spPr>
          <a:xfrm>
            <a:off x="3312518" y="3254731"/>
            <a:ext cx="4130040" cy="598805"/>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00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输出电压 </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o</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与电容量的变化</a:t>
            </a:r>
            <a:r>
              <a:rPr sz="1000" spc="10" dirty="0">
                <a:solidFill>
                  <a:schemeClr val="dk1"/>
                </a:solidFill>
                <a:latin typeface="微软雅黑" panose="020B0503020204020204" charset="-122"/>
                <a:ea typeface="微软雅黑" panose="020B0503020204020204" charset="-122"/>
                <a:cs typeface="微软雅黑" panose="020B0503020204020204" charset="-122"/>
              </a:rPr>
              <a:t>量</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ΔC</a:t>
            </a:r>
            <a:r>
              <a:rPr sz="1000" spc="0" dirty="0">
                <a:solidFill>
                  <a:schemeClr val="dk1"/>
                </a:solidFill>
                <a:latin typeface="微软雅黑" panose="020B0503020204020204" charset="-122"/>
                <a:ea typeface="微软雅黑" panose="020B0503020204020204" charset="-122"/>
                <a:cs typeface="微软雅黑" panose="020B0503020204020204" charset="-122"/>
              </a:rPr>
              <a:t> 呈线性关系。</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2300"/>
              </a:lnSpc>
              <a:spcBef>
                <a:spcPts val="0"/>
              </a:spcBef>
            </a:pPr>
            <a:r>
              <a:rPr sz="1400" b="1" spc="0" baseline="71000" dirty="0">
                <a:solidFill>
                  <a:schemeClr val="dk1"/>
                </a:solidFill>
                <a:latin typeface="微软雅黑" panose="020B0503020204020204" charset="-122"/>
                <a:ea typeface="微软雅黑" panose="020B0503020204020204" charset="-122"/>
                <a:cs typeface="微软雅黑" panose="020B0503020204020204" charset="-122"/>
              </a:rPr>
              <a:t>U</a:t>
            </a:r>
            <a:r>
              <a:rPr sz="800" b="1" spc="0" baseline="92000" dirty="0">
                <a:solidFill>
                  <a:schemeClr val="dk1"/>
                </a:solidFill>
                <a:latin typeface="微软雅黑" panose="020B0503020204020204" charset="-122"/>
                <a:ea typeface="微软雅黑" panose="020B0503020204020204" charset="-122"/>
                <a:cs typeface="微软雅黑" panose="020B0503020204020204" charset="-122"/>
              </a:rPr>
              <a:t>o</a:t>
            </a:r>
            <a:r>
              <a:rPr sz="4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75000" dirty="0">
                <a:solidFill>
                  <a:schemeClr val="dk1"/>
                </a:solidFill>
                <a:latin typeface="微软雅黑" panose="020B0503020204020204" charset="-122"/>
                <a:ea typeface="微软雅黑" panose="020B0503020204020204" charset="-122"/>
                <a:cs typeface="微软雅黑" panose="020B0503020204020204" charset="-122"/>
              </a:rPr>
              <a:t>＝</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23000" dirty="0">
                <a:solidFill>
                  <a:schemeClr val="dk1"/>
                </a:solidFill>
                <a:latin typeface="微软雅黑" panose="020B0503020204020204" charset="-122"/>
                <a:ea typeface="微软雅黑" panose="020B0503020204020204" charset="-122"/>
                <a:cs typeface="微软雅黑" panose="020B0503020204020204" charset="-122"/>
              </a:rPr>
              <a:t>(</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19000" dirty="0">
                <a:solidFill>
                  <a:schemeClr val="dk1"/>
                </a:solidFill>
                <a:latin typeface="微软雅黑" panose="020B0503020204020204" charset="-122"/>
                <a:ea typeface="微软雅黑" panose="020B0503020204020204" charset="-122"/>
                <a:cs typeface="微软雅黑" panose="020B0503020204020204" charset="-122"/>
              </a:rPr>
              <a:t>C</a:t>
            </a:r>
            <a:r>
              <a:rPr sz="800" b="1" spc="-20" baseline="1000" dirty="0">
                <a:solidFill>
                  <a:schemeClr val="dk1"/>
                </a:solidFill>
                <a:latin typeface="微软雅黑" panose="020B0503020204020204" charset="-122"/>
                <a:ea typeface="微软雅黑" panose="020B0503020204020204" charset="-122"/>
                <a:cs typeface="微软雅黑" panose="020B0503020204020204" charset="-122"/>
              </a:rPr>
              <a:t>0</a:t>
            </a:r>
            <a:r>
              <a:rPr sz="4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23000" dirty="0">
                <a:solidFill>
                  <a:schemeClr val="dk1"/>
                </a:solidFill>
                <a:latin typeface="微软雅黑" panose="020B0503020204020204" charset="-122"/>
                <a:ea typeface="微软雅黑" panose="020B0503020204020204" charset="-122"/>
                <a:cs typeface="微软雅黑" panose="020B0503020204020204" charset="-122"/>
              </a:rPr>
              <a:t>－</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1400" b="1" spc="-20" baseline="19000" dirty="0">
                <a:solidFill>
                  <a:schemeClr val="dk1"/>
                </a:solidFill>
                <a:latin typeface="微软雅黑" panose="020B0503020204020204" charset="-122"/>
                <a:ea typeface="微软雅黑" panose="020B0503020204020204" charset="-122"/>
                <a:cs typeface="微软雅黑" panose="020B0503020204020204" charset="-122"/>
              </a:rPr>
              <a:t>Δ</a:t>
            </a:r>
            <a:r>
              <a:rPr sz="1400" b="1" spc="0" baseline="19000" dirty="0">
                <a:solidFill>
                  <a:schemeClr val="dk1"/>
                </a:solidFill>
                <a:latin typeface="微软雅黑" panose="020B0503020204020204" charset="-122"/>
                <a:ea typeface="微软雅黑" panose="020B0503020204020204" charset="-122"/>
                <a:cs typeface="微软雅黑" panose="020B0503020204020204" charset="-122"/>
              </a:rPr>
              <a:t>C</a:t>
            </a:r>
            <a:r>
              <a:rPr sz="1400" spc="-20" baseline="23000" dirty="0">
                <a:solidFill>
                  <a:schemeClr val="dk1"/>
                </a:solidFill>
                <a:latin typeface="微软雅黑" panose="020B0503020204020204" charset="-122"/>
                <a:ea typeface="微软雅黑" panose="020B0503020204020204" charset="-122"/>
                <a:cs typeface="微软雅黑" panose="020B0503020204020204" charset="-122"/>
              </a:rPr>
              <a:t>)</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23000" dirty="0">
                <a:solidFill>
                  <a:schemeClr val="dk1"/>
                </a:solidFill>
                <a:latin typeface="微软雅黑" panose="020B0503020204020204" charset="-122"/>
                <a:ea typeface="微软雅黑" panose="020B0503020204020204" charset="-122"/>
                <a:cs typeface="微软雅黑" panose="020B0503020204020204" charset="-122"/>
              </a:rPr>
              <a:t>＋</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23000" dirty="0">
                <a:solidFill>
                  <a:schemeClr val="dk1"/>
                </a:solidFill>
                <a:latin typeface="微软雅黑" panose="020B0503020204020204" charset="-122"/>
                <a:ea typeface="微软雅黑" panose="020B0503020204020204" charset="-122"/>
                <a:cs typeface="微软雅黑" panose="020B0503020204020204" charset="-122"/>
              </a:rPr>
              <a:t>(</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19000" dirty="0">
                <a:solidFill>
                  <a:schemeClr val="dk1"/>
                </a:solidFill>
                <a:latin typeface="微软雅黑" panose="020B0503020204020204" charset="-122"/>
                <a:ea typeface="微软雅黑" panose="020B0503020204020204" charset="-122"/>
                <a:cs typeface="微软雅黑" panose="020B0503020204020204" charset="-122"/>
              </a:rPr>
              <a:t>C</a:t>
            </a:r>
            <a:r>
              <a:rPr sz="800" b="1" spc="-20" baseline="1000" dirty="0">
                <a:solidFill>
                  <a:schemeClr val="dk1"/>
                </a:solidFill>
                <a:latin typeface="微软雅黑" panose="020B0503020204020204" charset="-122"/>
                <a:ea typeface="微软雅黑" panose="020B0503020204020204" charset="-122"/>
                <a:cs typeface="微软雅黑" panose="020B0503020204020204" charset="-122"/>
              </a:rPr>
              <a:t>0</a:t>
            </a:r>
            <a:r>
              <a:rPr sz="4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23000" dirty="0">
                <a:solidFill>
                  <a:schemeClr val="dk1"/>
                </a:solidFill>
                <a:latin typeface="微软雅黑" panose="020B0503020204020204" charset="-122"/>
                <a:ea typeface="微软雅黑" panose="020B0503020204020204" charset="-122"/>
                <a:cs typeface="微软雅黑" panose="020B0503020204020204" charset="-122"/>
              </a:rPr>
              <a:t>＋</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1400" b="1" spc="-20" baseline="19000" dirty="0">
                <a:solidFill>
                  <a:schemeClr val="dk1"/>
                </a:solidFill>
                <a:latin typeface="微软雅黑" panose="020B0503020204020204" charset="-122"/>
                <a:ea typeface="微软雅黑" panose="020B0503020204020204" charset="-122"/>
                <a:cs typeface="微软雅黑" panose="020B0503020204020204" charset="-122"/>
              </a:rPr>
              <a:t>Δ</a:t>
            </a:r>
            <a:r>
              <a:rPr sz="1400" b="1" spc="0" baseline="19000" dirty="0">
                <a:solidFill>
                  <a:schemeClr val="dk1"/>
                </a:solidFill>
                <a:latin typeface="微软雅黑" panose="020B0503020204020204" charset="-122"/>
                <a:ea typeface="微软雅黑" panose="020B0503020204020204" charset="-122"/>
                <a:cs typeface="微软雅黑" panose="020B0503020204020204" charset="-122"/>
              </a:rPr>
              <a:t>C</a:t>
            </a:r>
            <a:r>
              <a:rPr sz="1400" spc="-20" baseline="23000" dirty="0">
                <a:solidFill>
                  <a:schemeClr val="dk1"/>
                </a:solidFill>
                <a:latin typeface="微软雅黑" panose="020B0503020204020204" charset="-122"/>
                <a:ea typeface="微软雅黑" panose="020B0503020204020204" charset="-122"/>
                <a:cs typeface="微软雅黑" panose="020B0503020204020204" charset="-122"/>
              </a:rPr>
              <a:t>)</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1400" b="1" spc="-20" baseline="19000" dirty="0">
                <a:solidFill>
                  <a:schemeClr val="dk1"/>
                </a:solidFill>
                <a:latin typeface="微软雅黑" panose="020B0503020204020204" charset="-122"/>
                <a:ea typeface="微软雅黑" panose="020B0503020204020204" charset="-122"/>
                <a:cs typeface="微软雅黑" panose="020B0503020204020204" charset="-122"/>
              </a:rPr>
              <a:t>2</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10" baseline="75000" dirty="0">
                <a:solidFill>
                  <a:schemeClr val="dk1"/>
                </a:solidFill>
                <a:latin typeface="微软雅黑" panose="020B0503020204020204" charset="-122"/>
                <a:ea typeface="微软雅黑" panose="020B0503020204020204" charset="-122"/>
                <a:cs typeface="微软雅黑" panose="020B0503020204020204" charset="-122"/>
              </a:rPr>
              <a:t>＝</a:t>
            </a:r>
            <a:r>
              <a:rPr sz="1400" spc="0" baseline="75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19000" dirty="0">
                <a:solidFill>
                  <a:schemeClr val="dk1"/>
                </a:solidFill>
                <a:latin typeface="微软雅黑" panose="020B0503020204020204" charset="-122"/>
                <a:ea typeface="微软雅黑" panose="020B0503020204020204" charset="-122"/>
                <a:cs typeface="微软雅黑" panose="020B0503020204020204" charset="-122"/>
              </a:rPr>
              <a:t>2C</a:t>
            </a:r>
            <a:r>
              <a:rPr sz="800" b="1" spc="0" baseline="1000" dirty="0">
                <a:solidFill>
                  <a:schemeClr val="dk1"/>
                </a:solidFill>
                <a:latin typeface="微软雅黑" panose="020B0503020204020204" charset="-122"/>
                <a:ea typeface="微软雅黑" panose="020B0503020204020204" charset="-122"/>
                <a:cs typeface="微软雅黑" panose="020B0503020204020204" charset="-122"/>
              </a:rPr>
              <a:t>0</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19000" dirty="0">
                <a:solidFill>
                  <a:schemeClr val="dk1"/>
                </a:solidFill>
                <a:latin typeface="微软雅黑" panose="020B0503020204020204" charset="-122"/>
                <a:ea typeface="微软雅黑" panose="020B0503020204020204" charset="-122"/>
                <a:cs typeface="微软雅黑" panose="020B0503020204020204" charset="-122"/>
              </a:rPr>
              <a:t>2</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spc="0" baseline="75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19000" dirty="0">
                <a:solidFill>
                  <a:schemeClr val="dk1"/>
                </a:solidFill>
                <a:latin typeface="微软雅黑" panose="020B0503020204020204" charset="-122"/>
                <a:ea typeface="微软雅黑" panose="020B0503020204020204" charset="-122"/>
                <a:cs typeface="微软雅黑" panose="020B0503020204020204" charset="-122"/>
              </a:rPr>
              <a:t>C</a:t>
            </a:r>
            <a:r>
              <a:rPr sz="800" b="1" spc="0" baseline="1000" dirty="0">
                <a:solidFill>
                  <a:schemeClr val="dk1"/>
                </a:solidFill>
                <a:latin typeface="微软雅黑" panose="020B0503020204020204" charset="-122"/>
                <a:ea typeface="微软雅黑" panose="020B0503020204020204" charset="-122"/>
                <a:cs typeface="微软雅黑" panose="020B0503020204020204" charset="-122"/>
              </a:rPr>
              <a:t>0</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19000" dirty="0">
                <a:solidFill>
                  <a:schemeClr val="dk1"/>
                </a:solidFill>
                <a:latin typeface="微软雅黑" panose="020B0503020204020204" charset="-122"/>
                <a:ea typeface="微软雅黑" panose="020B0503020204020204" charset="-122"/>
                <a:cs typeface="微软雅黑" panose="020B0503020204020204" charset="-122"/>
              </a:rPr>
              <a:t>2</a:t>
            </a:r>
            <a:endParaRPr lang="en-US" altLang="en-US" sz="1400" b="1" spc="0" baseline="19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214"/>
          <p:cNvSpPr/>
          <p:nvPr>
            <p:custDataLst>
              <p:tags r:id="rId11"/>
            </p:custDataLst>
          </p:nvPr>
        </p:nvSpPr>
        <p:spPr>
          <a:xfrm>
            <a:off x="5060700" y="5376221"/>
            <a:ext cx="1715135" cy="38862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4</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9</a:t>
            </a:r>
            <a:r>
              <a:rPr sz="800" spc="40" dirty="0">
                <a:solidFill>
                  <a:schemeClr val="dk1"/>
                </a:solidFill>
                <a:latin typeface="微软雅黑" panose="020B0503020204020204" charset="-122"/>
                <a:ea typeface="微软雅黑" panose="020B0503020204020204" charset="-122"/>
                <a:cs typeface="微软雅黑" panose="020B0503020204020204" charset="-122"/>
              </a:rPr>
              <a:t>    电容式传感器的桥式</a:t>
            </a:r>
            <a:r>
              <a:rPr sz="800" spc="0" dirty="0">
                <a:solidFill>
                  <a:schemeClr val="dk1"/>
                </a:solidFill>
                <a:latin typeface="微软雅黑" panose="020B0503020204020204" charset="-122"/>
                <a:ea typeface="微软雅黑" panose="020B0503020204020204" charset="-122"/>
                <a:cs typeface="微软雅黑" panose="020B0503020204020204" charset="-122"/>
              </a:rPr>
              <a:t>电路</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8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241300" algn="l" rtl="0" eaLnBrk="0">
              <a:lnSpc>
                <a:spcPct val="99000"/>
              </a:lnSpc>
              <a:spcBef>
                <a:spcPts val="5"/>
              </a:spcBef>
            </a:pPr>
            <a:r>
              <a:rPr sz="700" b="1" spc="50" dirty="0">
                <a:solidFill>
                  <a:schemeClr val="dk1"/>
                </a:solidFill>
                <a:latin typeface="微软雅黑" panose="020B0503020204020204" charset="-122"/>
                <a:ea typeface="微软雅黑" panose="020B0503020204020204" charset="-122"/>
                <a:cs typeface="微软雅黑" panose="020B0503020204020204" charset="-122"/>
              </a:rPr>
              <a:t>(</a:t>
            </a:r>
            <a:r>
              <a:rPr sz="700" spc="50" dirty="0">
                <a:solidFill>
                  <a:schemeClr val="dk1"/>
                </a:solidFill>
                <a:latin typeface="微软雅黑" panose="020B0503020204020204" charset="-122"/>
                <a:ea typeface="微软雅黑" panose="020B0503020204020204" charset="-122"/>
                <a:cs typeface="微软雅黑" panose="020B0503020204020204" charset="-122"/>
              </a:rPr>
              <a:t> </a:t>
            </a:r>
            <a:r>
              <a:rPr sz="700" b="1" spc="0" dirty="0">
                <a:solidFill>
                  <a:schemeClr val="dk1"/>
                </a:solidFill>
                <a:latin typeface="微软雅黑" panose="020B0503020204020204" charset="-122"/>
                <a:ea typeface="微软雅黑" panose="020B0503020204020204" charset="-122"/>
                <a:cs typeface="微软雅黑" panose="020B0503020204020204" charset="-122"/>
              </a:rPr>
              <a:t>a</a:t>
            </a:r>
            <a:r>
              <a:rPr sz="700" b="1" spc="50" dirty="0">
                <a:solidFill>
                  <a:schemeClr val="dk1"/>
                </a:solidFill>
                <a:latin typeface="微软雅黑" panose="020B0503020204020204" charset="-122"/>
                <a:ea typeface="微软雅黑" panose="020B0503020204020204" charset="-122"/>
                <a:cs typeface="微软雅黑" panose="020B0503020204020204" charset="-122"/>
              </a:rPr>
              <a:t>)</a:t>
            </a:r>
            <a:r>
              <a:rPr sz="700" spc="50" dirty="0">
                <a:solidFill>
                  <a:schemeClr val="dk1"/>
                </a:solidFill>
                <a:latin typeface="微软雅黑" panose="020B0503020204020204" charset="-122"/>
                <a:ea typeface="微软雅黑" panose="020B0503020204020204" charset="-122"/>
                <a:cs typeface="微软雅黑" panose="020B0503020204020204" charset="-122"/>
              </a:rPr>
              <a:t> 单臂桥式， </a:t>
            </a:r>
            <a:r>
              <a:rPr sz="700" b="1" spc="50" dirty="0">
                <a:solidFill>
                  <a:schemeClr val="dk1"/>
                </a:solidFill>
                <a:latin typeface="微软雅黑" panose="020B0503020204020204" charset="-122"/>
                <a:ea typeface="微软雅黑" panose="020B0503020204020204" charset="-122"/>
                <a:cs typeface="微软雅黑" panose="020B0503020204020204" charset="-122"/>
              </a:rPr>
              <a:t>(</a:t>
            </a:r>
            <a:r>
              <a:rPr sz="700" spc="50" dirty="0">
                <a:solidFill>
                  <a:schemeClr val="dk1"/>
                </a:solidFill>
                <a:latin typeface="微软雅黑" panose="020B0503020204020204" charset="-122"/>
                <a:ea typeface="微软雅黑" panose="020B0503020204020204" charset="-122"/>
                <a:cs typeface="微软雅黑" panose="020B0503020204020204" charset="-122"/>
              </a:rPr>
              <a:t> </a:t>
            </a:r>
            <a:r>
              <a:rPr sz="700" b="1" spc="0" dirty="0">
                <a:solidFill>
                  <a:schemeClr val="dk1"/>
                </a:solidFill>
                <a:latin typeface="微软雅黑" panose="020B0503020204020204" charset="-122"/>
                <a:ea typeface="微软雅黑" panose="020B0503020204020204" charset="-122"/>
                <a:cs typeface="微软雅黑" panose="020B0503020204020204" charset="-122"/>
              </a:rPr>
              <a:t>b</a:t>
            </a:r>
            <a:r>
              <a:rPr sz="700" b="1" spc="50" dirty="0">
                <a:solidFill>
                  <a:schemeClr val="dk1"/>
                </a:solidFill>
                <a:latin typeface="微软雅黑" panose="020B0503020204020204" charset="-122"/>
                <a:ea typeface="微软雅黑" panose="020B0503020204020204" charset="-122"/>
                <a:cs typeface="微软雅黑" panose="020B0503020204020204" charset="-122"/>
              </a:rPr>
              <a:t>)</a:t>
            </a:r>
            <a:r>
              <a:rPr sz="700" spc="50" dirty="0">
                <a:solidFill>
                  <a:schemeClr val="dk1"/>
                </a:solidFill>
                <a:latin typeface="微软雅黑" panose="020B0503020204020204" charset="-122"/>
                <a:ea typeface="微软雅黑" panose="020B0503020204020204" charset="-122"/>
                <a:cs typeface="微软雅黑" panose="020B0503020204020204" charset="-122"/>
              </a:rPr>
              <a:t> 差动</a:t>
            </a:r>
            <a:r>
              <a:rPr sz="700" spc="0" dirty="0">
                <a:solidFill>
                  <a:schemeClr val="dk1"/>
                </a:solidFill>
                <a:latin typeface="微软雅黑" panose="020B0503020204020204" charset="-122"/>
                <a:ea typeface="微软雅黑" panose="020B0503020204020204" charset="-122"/>
                <a:cs typeface="微软雅黑" panose="020B0503020204020204" charset="-122"/>
              </a:rPr>
              <a:t>桥式</a:t>
            </a:r>
            <a:endParaRPr lang="en-US" altLang="en-US" sz="7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215"/>
          <p:cNvSpPr/>
          <p:nvPr>
            <p:custDataLst>
              <p:tags r:id="rId12"/>
            </p:custDataLst>
          </p:nvPr>
        </p:nvSpPr>
        <p:spPr>
          <a:xfrm>
            <a:off x="4623300" y="3424669"/>
            <a:ext cx="2841625" cy="239395"/>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35000"/>
              </a:lnSpc>
            </a:pPr>
            <a:r>
              <a:rPr sz="1500" u="sng" spc="-3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C</a:t>
            </a:r>
            <a:r>
              <a:rPr sz="500" b="1"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0</a:t>
            </a:r>
            <a:r>
              <a:rPr sz="5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u="sng" spc="-3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3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Δ</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C</a:t>
            </a:r>
            <a:r>
              <a:rPr sz="1500" u="sng" spc="-3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u="sng" spc="-3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u="sng" spc="-3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C</a:t>
            </a:r>
            <a:r>
              <a:rPr sz="500" b="1"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0</a:t>
            </a:r>
            <a:r>
              <a:rPr sz="5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u="sng" spc="-3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3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Δ</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C</a:t>
            </a:r>
            <a:r>
              <a:rPr sz="1500" u="sng" spc="-3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U</a:t>
            </a:r>
            <a:r>
              <a:rPr sz="500" b="1"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i</a:t>
            </a:r>
            <a:r>
              <a:rPr sz="5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9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30" baseline="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2Δ</a:t>
            </a:r>
            <a:r>
              <a:rPr sz="1500" b="1" u="sng" spc="0" baseline="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C</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U</a:t>
            </a:r>
            <a:r>
              <a:rPr sz="500" b="1"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i</a:t>
            </a:r>
            <a:r>
              <a:rPr sz="500"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0" baseline="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ΔC</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U</a:t>
            </a:r>
            <a:r>
              <a:rPr sz="500" b="1"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i</a:t>
            </a:r>
            <a:endParaRPr lang="en-US" altLang="en-US" sz="500" b="1"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endParaRPr>
          </a:p>
        </p:txBody>
      </p:sp>
      <p:sp>
        <p:nvSpPr>
          <p:cNvPr id="12" name="textbox 222"/>
          <p:cNvSpPr/>
          <p:nvPr>
            <p:custDataLst>
              <p:tags r:id="rId13"/>
            </p:custDataLst>
          </p:nvPr>
        </p:nvSpPr>
        <p:spPr>
          <a:xfrm>
            <a:off x="8069401" y="3600330"/>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(4</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13</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0" name="图片 19"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9" name="图片 18"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04"/>
          <p:cNvSpPr/>
          <p:nvPr/>
        </p:nvSpPr>
        <p:spPr>
          <a:xfrm>
            <a:off x="3042188" y="2516765"/>
            <a:ext cx="5203190" cy="1650364"/>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847215" algn="l" rtl="0" eaLnBrk="0">
              <a:lnSpc>
                <a:spcPts val="1375"/>
              </a:lnSpc>
            </a:pPr>
            <a:r>
              <a:rPr sz="800" spc="30" dirty="0">
                <a:solidFill>
                  <a:srgbClr val="000000"/>
                </a:solidFill>
                <a:latin typeface="微软雅黑" panose="020B0503020204020204" charset="-122"/>
                <a:ea typeface="微软雅黑" panose="020B0503020204020204" charset="-122"/>
                <a:cs typeface="微软雅黑" panose="020B0503020204020204" charset="-122"/>
              </a:rPr>
              <a:t>图 </a:t>
            </a:r>
            <a:r>
              <a:rPr sz="800" b="1" spc="30" dirty="0">
                <a:solidFill>
                  <a:srgbClr val="000000"/>
                </a:solidFill>
                <a:latin typeface="微软雅黑" panose="020B0503020204020204" charset="-122"/>
                <a:ea typeface="微软雅黑" panose="020B0503020204020204" charset="-122"/>
                <a:cs typeface="微软雅黑" panose="020B0503020204020204" charset="-122"/>
              </a:rPr>
              <a:t>4</a:t>
            </a:r>
            <a:r>
              <a:rPr sz="800" spc="30" dirty="0">
                <a:solidFill>
                  <a:srgbClr val="000000"/>
                </a:solidFill>
                <a:latin typeface="微软雅黑" panose="020B0503020204020204" charset="-122"/>
                <a:ea typeface="微软雅黑" panose="020B0503020204020204" charset="-122"/>
                <a:cs typeface="微软雅黑" panose="020B0503020204020204" charset="-122"/>
              </a:rPr>
              <a:t>－</a:t>
            </a:r>
            <a:r>
              <a:rPr sz="800" b="1" spc="30" dirty="0">
                <a:solidFill>
                  <a:srgbClr val="000000"/>
                </a:solidFill>
                <a:latin typeface="微软雅黑" panose="020B0503020204020204" charset="-122"/>
                <a:ea typeface="微软雅黑" panose="020B0503020204020204" charset="-122"/>
                <a:cs typeface="微软雅黑" panose="020B0503020204020204" charset="-122"/>
              </a:rPr>
              <a:t>10</a:t>
            </a:r>
            <a:r>
              <a:rPr sz="800" spc="30" dirty="0">
                <a:solidFill>
                  <a:srgbClr val="000000"/>
                </a:solidFill>
                <a:latin typeface="微软雅黑" panose="020B0503020204020204" charset="-122"/>
                <a:ea typeface="微软雅黑" panose="020B0503020204020204" charset="-122"/>
                <a:cs typeface="微软雅黑" panose="020B0503020204020204" charset="-122"/>
              </a:rPr>
              <a:t>    调频式测量电</a:t>
            </a:r>
            <a:r>
              <a:rPr sz="800" spc="20" dirty="0">
                <a:solidFill>
                  <a:srgbClr val="000000"/>
                </a:solidFill>
                <a:latin typeface="微软雅黑" panose="020B0503020204020204" charset="-122"/>
                <a:ea typeface="微软雅黑" panose="020B0503020204020204" charset="-122"/>
                <a:cs typeface="微软雅黑" panose="020B0503020204020204" charset="-122"/>
              </a:rPr>
              <a:t>路</a:t>
            </a:r>
            <a:r>
              <a:rPr sz="800" spc="0" dirty="0">
                <a:solidFill>
                  <a:srgbClr val="000000"/>
                </a:solidFill>
                <a:latin typeface="微软雅黑" panose="020B0503020204020204" charset="-122"/>
                <a:ea typeface="微软雅黑" panose="020B0503020204020204" charset="-122"/>
                <a:cs typeface="微软雅黑" panose="020B0503020204020204" charset="-122"/>
              </a:rPr>
              <a:t>原理</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288925" algn="l" rtl="0" eaLnBrk="0">
              <a:lnSpc>
                <a:spcPct val="97000"/>
              </a:lnSpc>
              <a:spcBef>
                <a:spcPts val="104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图 </a:t>
            </a:r>
            <a:r>
              <a:rPr sz="1000" b="1" spc="-30" dirty="0">
                <a:solidFill>
                  <a:srgbClr val="000000"/>
                </a:solidFill>
                <a:latin typeface="微软雅黑" panose="020B0503020204020204" charset="-122"/>
                <a:ea typeface="微软雅黑" panose="020B0503020204020204" charset="-122"/>
                <a:cs typeface="微软雅黑" panose="020B0503020204020204" charset="-122"/>
              </a:rPr>
              <a:t>4</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30" dirty="0">
                <a:solidFill>
                  <a:srgbClr val="000000"/>
                </a:solidFill>
                <a:latin typeface="微软雅黑" panose="020B0503020204020204" charset="-122"/>
                <a:ea typeface="微软雅黑" panose="020B0503020204020204" charset="-122"/>
                <a:cs typeface="微软雅黑" panose="020B0503020204020204" charset="-122"/>
              </a:rPr>
              <a:t>10</a:t>
            </a:r>
            <a:r>
              <a:rPr sz="1000" spc="-30" dirty="0">
                <a:solidFill>
                  <a:srgbClr val="000000"/>
                </a:solidFill>
                <a:latin typeface="微软雅黑" panose="020B0503020204020204" charset="-122"/>
                <a:ea typeface="微软雅黑" panose="020B0503020204020204" charset="-122"/>
                <a:cs typeface="微软雅黑" panose="020B0503020204020204" charset="-122"/>
              </a:rPr>
              <a:t> 中，振荡器的</a:t>
            </a:r>
            <a:r>
              <a:rPr sz="1000" spc="-20" dirty="0">
                <a:solidFill>
                  <a:srgbClr val="000000"/>
                </a:solidFill>
                <a:latin typeface="微软雅黑" panose="020B0503020204020204" charset="-122"/>
                <a:ea typeface="微软雅黑" panose="020B0503020204020204" charset="-122"/>
                <a:cs typeface="微软雅黑" panose="020B0503020204020204" charset="-122"/>
              </a:rPr>
              <a:t>振</a:t>
            </a:r>
            <a:r>
              <a:rPr sz="1000" spc="0" dirty="0">
                <a:solidFill>
                  <a:srgbClr val="000000"/>
                </a:solidFill>
                <a:latin typeface="微软雅黑" panose="020B0503020204020204" charset="-122"/>
                <a:ea typeface="微软雅黑" panose="020B0503020204020204" charset="-122"/>
                <a:cs typeface="微软雅黑" panose="020B0503020204020204" charset="-122"/>
              </a:rPr>
              <a:t>荡频率为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ct val="151000"/>
              </a:lnSpc>
              <a:spcBef>
                <a:spcPts val="825"/>
              </a:spcBef>
            </a:pPr>
            <a:r>
              <a:rPr sz="1400" b="1" spc="0" baseline="-4000" dirty="0">
                <a:solidFill>
                  <a:srgbClr val="000000"/>
                </a:solidFill>
                <a:latin typeface="微软雅黑" panose="020B0503020204020204" charset="-122"/>
                <a:ea typeface="微软雅黑" panose="020B0503020204020204" charset="-122"/>
                <a:cs typeface="微软雅黑" panose="020B0503020204020204" charset="-122"/>
              </a:rPr>
              <a:t>f</a:t>
            </a:r>
            <a:r>
              <a:rPr sz="900" spc="10" dirty="0">
                <a:solidFill>
                  <a:srgbClr val="000000"/>
                </a:solidFill>
                <a:latin typeface="微软雅黑" panose="020B0503020204020204" charset="-122"/>
                <a:ea typeface="微软雅黑" panose="020B0503020204020204" charset="-122"/>
                <a:cs typeface="微软雅黑" panose="020B0503020204020204" charset="-122"/>
              </a:rPr>
              <a:t> ＝ </a:t>
            </a:r>
            <a:r>
              <a:rPr sz="900" u="sng" spc="10" dirty="0">
                <a:solidFill>
                  <a:srgbClr val="000000"/>
                </a:solidFill>
                <a:latin typeface="微软雅黑" panose="020B0503020204020204" charset="-122"/>
                <a:ea typeface="微软雅黑" panose="020B0503020204020204" charset="-122"/>
                <a:cs typeface="微软雅黑" panose="020B0503020204020204" charset="-122"/>
              </a:rPr>
              <a:t>      </a:t>
            </a:r>
            <a:r>
              <a:rPr sz="1400" b="1" u="sng" spc="10" baseline="45000" dirty="0">
                <a:solidFill>
                  <a:srgbClr val="000000"/>
                </a:solidFill>
                <a:latin typeface="微软雅黑" panose="020B0503020204020204" charset="-122"/>
                <a:ea typeface="微软雅黑" panose="020B0503020204020204" charset="-122"/>
                <a:cs typeface="微软雅黑" panose="020B0503020204020204" charset="-122"/>
              </a:rPr>
              <a:t>1</a:t>
            </a:r>
            <a:r>
              <a:rPr sz="900" u="dbl" spc="10" dirty="0">
                <a:solidFill>
                  <a:srgbClr val="000000"/>
                </a:solidFill>
                <a:latin typeface="微软雅黑" panose="020B0503020204020204" charset="-122"/>
                <a:ea typeface="微软雅黑" panose="020B0503020204020204" charset="-122"/>
                <a:cs typeface="微软雅黑" panose="020B0503020204020204" charset="-122"/>
              </a:rPr>
              <a:t>      </a:t>
            </a:r>
            <a:r>
              <a:rPr sz="900" spc="10" dirty="0">
                <a:solidFill>
                  <a:srgbClr val="000000"/>
                </a:solidFill>
                <a:latin typeface="微软雅黑" panose="020B0503020204020204" charset="-122"/>
                <a:ea typeface="微软雅黑" panose="020B0503020204020204" charset="-122"/>
                <a:cs typeface="微软雅黑" panose="020B0503020204020204" charset="-122"/>
              </a:rPr>
              <a:t>    </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(4</a:t>
            </a:r>
            <a:r>
              <a:rPr sz="900" spc="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14)</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2463800" algn="l" rtl="0" eaLnBrk="0">
              <a:lnSpc>
                <a:spcPct val="79000"/>
              </a:lnSpc>
              <a:spcBef>
                <a:spcPts val="135"/>
              </a:spcBef>
            </a:pPr>
            <a:r>
              <a:rPr sz="900" b="1" spc="30" dirty="0">
                <a:solidFill>
                  <a:srgbClr val="000000"/>
                </a:solidFill>
                <a:latin typeface="微软雅黑" panose="020B0503020204020204" charset="-122"/>
                <a:ea typeface="微软雅黑" panose="020B0503020204020204" charset="-122"/>
                <a:cs typeface="微软雅黑" panose="020B0503020204020204" charset="-122"/>
              </a:rPr>
              <a:t>2π</a:t>
            </a:r>
            <a:r>
              <a:rPr sz="900" spc="30" dirty="0">
                <a:solidFill>
                  <a:srgbClr val="000000"/>
                </a:solidFill>
                <a:latin typeface="微软雅黑" panose="020B0503020204020204" charset="-122"/>
                <a:ea typeface="微软雅黑" panose="020B0503020204020204" charset="-122"/>
                <a:cs typeface="微软雅黑" panose="020B0503020204020204" charset="-122"/>
              </a:rPr>
              <a:t>  </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LC</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210"/>
              </a:lnSpc>
              <a:spcBef>
                <a:spcPts val="81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式中，</a:t>
            </a:r>
            <a:r>
              <a:rPr sz="1000" b="1" spc="-40" dirty="0">
                <a:solidFill>
                  <a:srgbClr val="000000"/>
                </a:solidFill>
                <a:latin typeface="微软雅黑" panose="020B0503020204020204" charset="-122"/>
                <a:ea typeface="微软雅黑" panose="020B0503020204020204" charset="-122"/>
                <a:cs typeface="微软雅黑" panose="020B0503020204020204" charset="-122"/>
              </a:rPr>
              <a:t>L</a:t>
            </a:r>
            <a:r>
              <a:rPr sz="1000" spc="-40" dirty="0">
                <a:solidFill>
                  <a:srgbClr val="000000"/>
                </a:solidFill>
                <a:latin typeface="微软雅黑" panose="020B0503020204020204" charset="-122"/>
                <a:ea typeface="微软雅黑" panose="020B0503020204020204" charset="-122"/>
                <a:cs typeface="微软雅黑" panose="020B0503020204020204" charset="-122"/>
              </a:rPr>
              <a:t> 为振荡回路的电感， </a:t>
            </a:r>
            <a:r>
              <a:rPr sz="1000" b="1" spc="-40" dirty="0">
                <a:solidFill>
                  <a:srgbClr val="000000"/>
                </a:solidFill>
                <a:latin typeface="微软雅黑" panose="020B0503020204020204" charset="-122"/>
                <a:ea typeface="微软雅黑" panose="020B0503020204020204" charset="-122"/>
                <a:cs typeface="微软雅黑" panose="020B0503020204020204" charset="-122"/>
              </a:rPr>
              <a:t>C</a:t>
            </a:r>
            <a:r>
              <a:rPr sz="1000" spc="-40" dirty="0">
                <a:solidFill>
                  <a:srgbClr val="000000"/>
                </a:solidFill>
                <a:latin typeface="微软雅黑" panose="020B0503020204020204" charset="-122"/>
                <a:ea typeface="微软雅黑" panose="020B0503020204020204" charset="-122"/>
                <a:cs typeface="微软雅黑" panose="020B0503020204020204" charset="-122"/>
              </a:rPr>
              <a:t> 为振荡回路的总电容，</a:t>
            </a:r>
            <a:r>
              <a:rPr sz="1000" b="1" spc="-40" dirty="0">
                <a:solidFill>
                  <a:srgbClr val="000000"/>
                </a:solidFill>
                <a:latin typeface="微软雅黑" panose="020B0503020204020204" charset="-122"/>
                <a:ea typeface="微软雅黑" panose="020B0503020204020204" charset="-122"/>
                <a:cs typeface="微软雅黑" panose="020B0503020204020204" charset="-122"/>
              </a:rPr>
              <a:t>C</a:t>
            </a:r>
            <a:r>
              <a:rPr sz="1000" spc="-40" dirty="0">
                <a:solidFill>
                  <a:srgbClr val="000000"/>
                </a:solidFill>
                <a:latin typeface="微软雅黑" panose="020B0503020204020204" charset="-122"/>
                <a:ea typeface="微软雅黑" panose="020B0503020204020204" charset="-122"/>
                <a:cs typeface="微软雅黑" panose="020B0503020204020204" charset="-122"/>
              </a:rPr>
              <a:t> </a:t>
            </a:r>
            <a:r>
              <a:rPr sz="1500" spc="-40" baseline="4000" dirty="0">
                <a:solidFill>
                  <a:srgbClr val="000000"/>
                </a:solidFill>
                <a:latin typeface="微软雅黑" panose="020B0503020204020204" charset="-122"/>
                <a:ea typeface="微软雅黑" panose="020B0503020204020204" charset="-122"/>
                <a:cs typeface="微软雅黑" panose="020B0503020204020204" charset="-122"/>
              </a:rPr>
              <a:t>＝</a:t>
            </a:r>
            <a:r>
              <a:rPr sz="900" spc="-40" dirty="0">
                <a:solidFill>
                  <a:srgbClr val="000000"/>
                </a:solidFill>
                <a:latin typeface="微软雅黑" panose="020B0503020204020204" charset="-122"/>
                <a:ea typeface="微软雅黑" panose="020B0503020204020204" charset="-122"/>
                <a:cs typeface="微软雅黑" panose="020B0503020204020204" charset="-122"/>
              </a:rPr>
              <a:t> </a:t>
            </a:r>
            <a:r>
              <a:rPr sz="1000" b="1" spc="-40" dirty="0">
                <a:solidFill>
                  <a:srgbClr val="000000"/>
                </a:solidFill>
                <a:latin typeface="微软雅黑" panose="020B0503020204020204" charset="-122"/>
                <a:ea typeface="微软雅黑" panose="020B0503020204020204" charset="-122"/>
                <a:cs typeface="微软雅黑" panose="020B0503020204020204" charset="-122"/>
              </a:rPr>
              <a:t>C</a:t>
            </a:r>
            <a:r>
              <a:rPr sz="900" b="1" spc="-40" baseline="-22000" dirty="0">
                <a:solidFill>
                  <a:srgbClr val="000000"/>
                </a:solidFill>
                <a:latin typeface="微软雅黑" panose="020B0503020204020204" charset="-122"/>
                <a:ea typeface="微软雅黑" panose="020B0503020204020204" charset="-122"/>
                <a:cs typeface="微软雅黑" panose="020B0503020204020204" charset="-122"/>
              </a:rPr>
              <a:t>1</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500" spc="-40" baseline="4000" dirty="0">
                <a:solidFill>
                  <a:srgbClr val="000000"/>
                </a:solidFill>
                <a:latin typeface="微软雅黑" panose="020B0503020204020204" charset="-122"/>
                <a:ea typeface="微软雅黑" panose="020B0503020204020204" charset="-122"/>
                <a:cs typeface="微软雅黑" panose="020B0503020204020204" charset="-122"/>
              </a:rPr>
              <a:t>＋</a:t>
            </a:r>
            <a:r>
              <a:rPr sz="900" spc="-40" dirty="0">
                <a:solidFill>
                  <a:srgbClr val="000000"/>
                </a:solidFill>
                <a:latin typeface="微软雅黑" panose="020B0503020204020204" charset="-122"/>
                <a:ea typeface="微软雅黑" panose="020B0503020204020204" charset="-122"/>
                <a:cs typeface="微软雅黑" panose="020B0503020204020204" charset="-122"/>
              </a:rPr>
              <a:t> </a:t>
            </a:r>
            <a:r>
              <a:rPr sz="1000" b="1" spc="-40" dirty="0">
                <a:solidFill>
                  <a:srgbClr val="000000"/>
                </a:solidFill>
                <a:latin typeface="微软雅黑" panose="020B0503020204020204" charset="-122"/>
                <a:ea typeface="微软雅黑" panose="020B0503020204020204" charset="-122"/>
                <a:cs typeface="微软雅黑" panose="020B0503020204020204" charset="-122"/>
              </a:rPr>
              <a:t>C</a:t>
            </a:r>
            <a:r>
              <a:rPr sz="900" b="1" spc="-40" baseline="-22000" dirty="0">
                <a:solidFill>
                  <a:srgbClr val="000000"/>
                </a:solidFill>
                <a:latin typeface="微软雅黑" panose="020B0503020204020204" charset="-122"/>
                <a:ea typeface="微软雅黑" panose="020B0503020204020204" charset="-122"/>
                <a:cs typeface="微软雅黑" panose="020B0503020204020204" charset="-122"/>
              </a:rPr>
              <a:t>2</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500" spc="-40" baseline="4000" dirty="0">
                <a:solidFill>
                  <a:srgbClr val="000000"/>
                </a:solidFill>
                <a:latin typeface="微软雅黑" panose="020B0503020204020204" charset="-122"/>
                <a:ea typeface="微软雅黑" panose="020B0503020204020204" charset="-122"/>
                <a:cs typeface="微软雅黑" panose="020B0503020204020204" charset="-122"/>
              </a:rPr>
              <a:t>＋</a:t>
            </a:r>
            <a:r>
              <a:rPr sz="900" spc="-40" dirty="0">
                <a:solidFill>
                  <a:srgbClr val="000000"/>
                </a:solidFill>
                <a:latin typeface="微软雅黑" panose="020B0503020204020204" charset="-122"/>
                <a:ea typeface="微软雅黑" panose="020B0503020204020204" charset="-122"/>
                <a:cs typeface="微软雅黑" panose="020B0503020204020204" charset="-122"/>
              </a:rPr>
              <a:t> </a:t>
            </a:r>
            <a:r>
              <a:rPr sz="1000" b="1" spc="-4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2000" dirty="0">
                <a:solidFill>
                  <a:srgbClr val="000000"/>
                </a:solidFill>
                <a:latin typeface="微软雅黑" panose="020B0503020204020204" charset="-122"/>
                <a:ea typeface="微软雅黑" panose="020B0503020204020204" charset="-122"/>
                <a:cs typeface="微软雅黑" panose="020B0503020204020204" charset="-122"/>
              </a:rPr>
              <a:t>x</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其中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40" baseline="-22000" dirty="0">
                <a:solidFill>
                  <a:srgbClr val="000000"/>
                </a:solidFill>
                <a:latin typeface="微软雅黑" panose="020B0503020204020204" charset="-122"/>
                <a:ea typeface="微软雅黑" panose="020B0503020204020204" charset="-122"/>
                <a:cs typeface="微软雅黑" panose="020B0503020204020204" charset="-122"/>
              </a:rPr>
              <a:t>1</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为振荡回</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220"/>
              </a:lnSpc>
              <a:spcBef>
                <a:spcPts val="64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路固有电容，</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20" baseline="-22000" dirty="0">
                <a:solidFill>
                  <a:srgbClr val="000000"/>
                </a:solidFill>
                <a:latin typeface="微软雅黑" panose="020B0503020204020204" charset="-122"/>
                <a:ea typeface="微软雅黑" panose="020B0503020204020204" charset="-122"/>
                <a:cs typeface="微软雅黑" panose="020B0503020204020204" charset="-122"/>
              </a:rPr>
              <a:t>2</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为传感器引线分布电容，</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2000" dirty="0">
                <a:solidFill>
                  <a:srgbClr val="000000"/>
                </a:solidFill>
                <a:latin typeface="微软雅黑" panose="020B0503020204020204" charset="-122"/>
                <a:ea typeface="微软雅黑" panose="020B0503020204020204" charset="-122"/>
                <a:cs typeface="微软雅黑" panose="020B0503020204020204" charset="-122"/>
              </a:rPr>
              <a:t>x</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500" spc="-20" baseline="4000" dirty="0">
                <a:solidFill>
                  <a:srgbClr val="000000"/>
                </a:solidFill>
                <a:latin typeface="微软雅黑" panose="020B0503020204020204" charset="-122"/>
                <a:ea typeface="微软雅黑" panose="020B0503020204020204" charset="-122"/>
                <a:cs typeface="微软雅黑" panose="020B0503020204020204" charset="-122"/>
              </a:rPr>
              <a:t>＝</a:t>
            </a:r>
            <a:r>
              <a:rPr sz="9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20" baseline="-22000" dirty="0">
                <a:solidFill>
                  <a:srgbClr val="000000"/>
                </a:solidFill>
                <a:latin typeface="微软雅黑" panose="020B0503020204020204" charset="-122"/>
                <a:ea typeface="微软雅黑" panose="020B0503020204020204" charset="-122"/>
                <a:cs typeface="微软雅黑" panose="020B0503020204020204" charset="-122"/>
              </a:rPr>
              <a:t>0</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Δ</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20" dirty="0">
                <a:solidFill>
                  <a:srgbClr val="000000"/>
                </a:solidFill>
                <a:latin typeface="微软雅黑" panose="020B0503020204020204" charset="-122"/>
                <a:ea typeface="微软雅黑" panose="020B0503020204020204" charset="-122"/>
                <a:cs typeface="微软雅黑" panose="020B0503020204020204" charset="-122"/>
              </a:rPr>
              <a:t> 为传</a:t>
            </a:r>
            <a:r>
              <a:rPr sz="1000" spc="0" dirty="0">
                <a:solidFill>
                  <a:srgbClr val="000000"/>
                </a:solidFill>
                <a:latin typeface="微软雅黑" panose="020B0503020204020204" charset="-122"/>
                <a:ea typeface="微软雅黑" panose="020B0503020204020204" charset="-122"/>
                <a:cs typeface="微软雅黑" panose="020B0503020204020204" charset="-122"/>
              </a:rPr>
              <a:t>感器的电容。</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8290" algn="l" rtl="0" eaLnBrk="0">
              <a:lnSpc>
                <a:spcPts val="1560"/>
              </a:lnSpc>
              <a:spcBef>
                <a:spcPts val="30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当被测信号为 </a:t>
            </a:r>
            <a:r>
              <a:rPr sz="1000" b="1" spc="-50" dirty="0">
                <a:solidFill>
                  <a:srgbClr val="000000"/>
                </a:solidFill>
                <a:latin typeface="微软雅黑" panose="020B0503020204020204" charset="-122"/>
                <a:ea typeface="微软雅黑" panose="020B0503020204020204" charset="-122"/>
                <a:cs typeface="微软雅黑" panose="020B0503020204020204" charset="-122"/>
              </a:rPr>
              <a:t>0</a:t>
            </a:r>
            <a:r>
              <a:rPr sz="1000" spc="-50" dirty="0">
                <a:solidFill>
                  <a:srgbClr val="000000"/>
                </a:solidFill>
                <a:latin typeface="微软雅黑" panose="020B0503020204020204" charset="-122"/>
                <a:ea typeface="微软雅黑" panose="020B0503020204020204" charset="-122"/>
                <a:cs typeface="微软雅黑" panose="020B0503020204020204" charset="-122"/>
              </a:rPr>
              <a:t> 时，</a:t>
            </a:r>
            <a:r>
              <a:rPr sz="1000" b="1" spc="-50" dirty="0">
                <a:solidFill>
                  <a:srgbClr val="000000"/>
                </a:solidFill>
                <a:latin typeface="微软雅黑" panose="020B0503020204020204" charset="-122"/>
                <a:ea typeface="微软雅黑" panose="020B0503020204020204" charset="-122"/>
                <a:cs typeface="微软雅黑" panose="020B0503020204020204" charset="-122"/>
              </a:rPr>
              <a:t>Δ</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50" dirty="0">
                <a:solidFill>
                  <a:srgbClr val="000000"/>
                </a:solidFill>
                <a:latin typeface="微软雅黑" panose="020B0503020204020204" charset="-122"/>
                <a:ea typeface="微软雅黑" panose="020B0503020204020204" charset="-122"/>
                <a:cs typeface="微软雅黑" panose="020B0503020204020204" charset="-122"/>
              </a:rPr>
              <a:t> </a:t>
            </a:r>
            <a:r>
              <a:rPr sz="1500" spc="-50" baseline="11000" dirty="0">
                <a:solidFill>
                  <a:srgbClr val="000000"/>
                </a:solidFill>
                <a:latin typeface="微软雅黑" panose="020B0503020204020204" charset="-122"/>
                <a:ea typeface="微软雅黑" panose="020B0503020204020204" charset="-122"/>
                <a:cs typeface="微软雅黑" panose="020B0503020204020204" charset="-122"/>
              </a:rPr>
              <a:t>＝</a:t>
            </a:r>
            <a:r>
              <a:rPr sz="1000" b="1" spc="-50" dirty="0">
                <a:solidFill>
                  <a:srgbClr val="000000"/>
                </a:solidFill>
                <a:latin typeface="微软雅黑" panose="020B0503020204020204" charset="-122"/>
                <a:ea typeface="微软雅黑" panose="020B0503020204020204" charset="-122"/>
                <a:cs typeface="微软雅黑" panose="020B0503020204020204" charset="-122"/>
              </a:rPr>
              <a:t>0</a:t>
            </a:r>
            <a:r>
              <a:rPr sz="1000" spc="-5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50" dirty="0">
                <a:solidFill>
                  <a:srgbClr val="000000"/>
                </a:solidFill>
                <a:latin typeface="微软雅黑" panose="020B0503020204020204" charset="-122"/>
                <a:ea typeface="微软雅黑" panose="020B0503020204020204" charset="-122"/>
                <a:cs typeface="微软雅黑" panose="020B0503020204020204" charset="-122"/>
              </a:rPr>
              <a:t> </a:t>
            </a:r>
            <a:r>
              <a:rPr sz="1500" spc="-50" baseline="1100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50" baseline="-10000" dirty="0">
                <a:solidFill>
                  <a:srgbClr val="000000"/>
                </a:solidFill>
                <a:latin typeface="微软雅黑" panose="020B0503020204020204" charset="-122"/>
                <a:ea typeface="微软雅黑" panose="020B0503020204020204" charset="-122"/>
                <a:cs typeface="微软雅黑" panose="020B0503020204020204" charset="-122"/>
              </a:rPr>
              <a:t>1</a:t>
            </a:r>
            <a:r>
              <a:rPr sz="500" spc="-50" dirty="0">
                <a:solidFill>
                  <a:srgbClr val="000000"/>
                </a:solidFill>
                <a:latin typeface="微软雅黑" panose="020B0503020204020204" charset="-122"/>
                <a:ea typeface="微软雅黑" panose="020B0503020204020204" charset="-122"/>
                <a:cs typeface="微软雅黑" panose="020B0503020204020204" charset="-122"/>
              </a:rPr>
              <a:t>   </a:t>
            </a:r>
            <a:r>
              <a:rPr sz="1500" spc="-50" baseline="11000" dirty="0">
                <a:solidFill>
                  <a:srgbClr val="000000"/>
                </a:solidFill>
                <a:latin typeface="微软雅黑" panose="020B0503020204020204" charset="-122"/>
                <a:ea typeface="微软雅黑" panose="020B0503020204020204" charset="-122"/>
                <a:cs typeface="微软雅黑" panose="020B0503020204020204" charset="-122"/>
              </a:rPr>
              <a:t>＋</a:t>
            </a:r>
            <a:r>
              <a:rPr sz="900" spc="-5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50" baseline="-10000" dirty="0">
                <a:solidFill>
                  <a:srgbClr val="000000"/>
                </a:solidFill>
                <a:latin typeface="微软雅黑" panose="020B0503020204020204" charset="-122"/>
                <a:ea typeface="微软雅黑" panose="020B0503020204020204" charset="-122"/>
                <a:cs typeface="微软雅黑" panose="020B0503020204020204" charset="-122"/>
              </a:rPr>
              <a:t>2</a:t>
            </a:r>
            <a:r>
              <a:rPr sz="500" spc="-50" dirty="0">
                <a:solidFill>
                  <a:srgbClr val="000000"/>
                </a:solidFill>
                <a:latin typeface="微软雅黑" panose="020B0503020204020204" charset="-122"/>
                <a:ea typeface="微软雅黑" panose="020B0503020204020204" charset="-122"/>
                <a:cs typeface="微软雅黑" panose="020B0503020204020204" charset="-122"/>
              </a:rPr>
              <a:t>   </a:t>
            </a:r>
            <a:r>
              <a:rPr sz="1500" spc="-50" baseline="11000" dirty="0">
                <a:solidFill>
                  <a:srgbClr val="000000"/>
                </a:solidFill>
                <a:latin typeface="微软雅黑" panose="020B0503020204020204" charset="-122"/>
                <a:ea typeface="微软雅黑" panose="020B0503020204020204" charset="-122"/>
                <a:cs typeface="微软雅黑" panose="020B0503020204020204" charset="-122"/>
              </a:rPr>
              <a:t>＋</a:t>
            </a:r>
            <a:r>
              <a:rPr sz="900" spc="-5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50" baseline="-10000" dirty="0">
                <a:solidFill>
                  <a:srgbClr val="000000"/>
                </a:solidFill>
                <a:latin typeface="微软雅黑" panose="020B0503020204020204" charset="-122"/>
                <a:ea typeface="微软雅黑" panose="020B0503020204020204" charset="-122"/>
                <a:cs typeface="微软雅黑" panose="020B0503020204020204" charset="-122"/>
              </a:rPr>
              <a:t>0</a:t>
            </a:r>
            <a:r>
              <a:rPr sz="500" spc="-50" dirty="0">
                <a:solidFill>
                  <a:srgbClr val="000000"/>
                </a:solidFill>
                <a:latin typeface="微软雅黑" panose="020B0503020204020204" charset="-122"/>
                <a:ea typeface="微软雅黑" panose="020B0503020204020204" charset="-122"/>
                <a:cs typeface="微软雅黑" panose="020B0503020204020204" charset="-122"/>
              </a:rPr>
              <a:t>，</a:t>
            </a:r>
            <a:r>
              <a:rPr sz="1000" spc="-50" dirty="0">
                <a:solidFill>
                  <a:srgbClr val="000000"/>
                </a:solidFill>
                <a:latin typeface="微软雅黑" panose="020B0503020204020204" charset="-122"/>
                <a:ea typeface="微软雅黑" panose="020B0503020204020204" charset="-122"/>
                <a:cs typeface="微软雅黑" panose="020B0503020204020204" charset="-122"/>
              </a:rPr>
              <a:t>此时振荡器有一个固有频率</a:t>
            </a:r>
            <a:r>
              <a:rPr sz="1000" b="1" spc="0" dirty="0">
                <a:solidFill>
                  <a:srgbClr val="000000"/>
                </a:solidFill>
                <a:latin typeface="微软雅黑" panose="020B0503020204020204" charset="-122"/>
                <a:ea typeface="微软雅黑" panose="020B0503020204020204" charset="-122"/>
                <a:cs typeface="微软雅黑" panose="020B0503020204020204" charset="-122"/>
              </a:rPr>
              <a:t>f</a:t>
            </a:r>
            <a:r>
              <a:rPr sz="900" b="1" spc="-50" baseline="-10000" dirty="0">
                <a:solidFill>
                  <a:srgbClr val="000000"/>
                </a:solidFill>
                <a:latin typeface="微软雅黑" panose="020B0503020204020204" charset="-122"/>
                <a:ea typeface="微软雅黑" panose="020B0503020204020204" charset="-122"/>
                <a:cs typeface="微软雅黑" panose="020B0503020204020204" charset="-122"/>
              </a:rPr>
              <a:t>0</a:t>
            </a:r>
            <a:r>
              <a:rPr sz="500" spc="-4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其表达</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path"/>
          <p:cNvSpPr/>
          <p:nvPr>
            <p:custDataLst>
              <p:tags r:id="rId5"/>
            </p:custDataLst>
          </p:nvPr>
        </p:nvSpPr>
        <p:spPr>
          <a:xfrm>
            <a:off x="5714049" y="3298828"/>
            <a:ext cx="64827" cy="104826"/>
          </a:xfrm>
          <a:custGeom>
            <a:avLst/>
            <a:gdLst/>
            <a:ahLst/>
            <a:cxnLst/>
            <a:rect l="0" t="0" r="0" b="0"/>
            <a:pathLst>
              <a:path w="102" h="165">
                <a:moveTo>
                  <a:pt x="2" y="163"/>
                </a:moveTo>
                <a:lnTo>
                  <a:pt x="99" y="1"/>
                </a:lnTo>
              </a:path>
            </a:pathLst>
          </a:custGeom>
          <a:noFill/>
          <a:ln w="3677"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4" name="path"/>
          <p:cNvSpPr/>
          <p:nvPr>
            <p:custDataLst>
              <p:tags r:id="rId6"/>
            </p:custDataLst>
          </p:nvPr>
        </p:nvSpPr>
        <p:spPr>
          <a:xfrm>
            <a:off x="5683398" y="3365712"/>
            <a:ext cx="34335" cy="37930"/>
          </a:xfrm>
          <a:custGeom>
            <a:avLst/>
            <a:gdLst/>
            <a:ahLst/>
            <a:cxnLst/>
            <a:rect l="0" t="0" r="0" b="0"/>
            <a:pathLst>
              <a:path w="54" h="59">
                <a:moveTo>
                  <a:pt x="2" y="20"/>
                </a:moveTo>
                <a:lnTo>
                  <a:pt x="18" y="1"/>
                </a:lnTo>
                <a:lnTo>
                  <a:pt x="51" y="58"/>
                </a:lnTo>
              </a:path>
            </a:pathLst>
          </a:custGeom>
          <a:noFill/>
          <a:ln w="3677"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5" name="textbox 207"/>
          <p:cNvSpPr/>
          <p:nvPr>
            <p:custDataLst>
              <p:tags r:id="rId7"/>
            </p:custDataLst>
          </p:nvPr>
        </p:nvSpPr>
        <p:spPr>
          <a:xfrm>
            <a:off x="3041796" y="518051"/>
            <a:ext cx="5205095" cy="1059180"/>
          </a:xfrm>
          <a:prstGeom prst="rect">
            <a:avLst/>
          </a:prstGeom>
        </p:spPr>
        <p:txBody>
          <a:bodyPr vert="horz" wrap="square" lIns="0" tIns="0" rIns="0" bIns="0"/>
          <a:lstStyle/>
          <a:p>
            <a:pPr algn="l" rtl="0" eaLnBrk="0">
              <a:lnSpc>
                <a:spcPct val="65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36000"/>
              </a:lnSpc>
            </a:pPr>
            <a:r>
              <a:rPr sz="1000" spc="60" dirty="0">
                <a:solidFill>
                  <a:schemeClr val="dk1"/>
                </a:solidFill>
                <a:latin typeface="微软雅黑" panose="020B0503020204020204" charset="-122"/>
                <a:ea typeface="微软雅黑" panose="020B0503020204020204" charset="-122"/>
                <a:cs typeface="微软雅黑" panose="020B0503020204020204" charset="-122"/>
              </a:rPr>
              <a:t>调频式测量电路把电容式传感器作为振荡器谐振回路的一部分，当输入量导致电</a:t>
            </a:r>
            <a:r>
              <a:rPr sz="1000" spc="30" dirty="0">
                <a:solidFill>
                  <a:schemeClr val="dk1"/>
                </a:solidFill>
                <a:latin typeface="微软雅黑" panose="020B0503020204020204" charset="-122"/>
                <a:ea typeface="微软雅黑" panose="020B0503020204020204" charset="-122"/>
                <a:cs typeface="微软雅黑" panose="020B0503020204020204" charset="-122"/>
              </a:rPr>
              <a:t>容</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量发生变化时，振荡器的振荡频率就会发生变化。 虽然可将频率</a:t>
            </a:r>
            <a:r>
              <a:rPr sz="1000" spc="0" dirty="0">
                <a:solidFill>
                  <a:schemeClr val="dk1"/>
                </a:solidFill>
                <a:latin typeface="微软雅黑" panose="020B0503020204020204" charset="-122"/>
                <a:ea typeface="微软雅黑" panose="020B0503020204020204" charset="-122"/>
                <a:cs typeface="微软雅黑" panose="020B0503020204020204" charset="-122"/>
              </a:rPr>
              <a:t>作为测量系统的输出量，</a:t>
            </a:r>
            <a:r>
              <a:rPr sz="1000" spc="40" dirty="0">
                <a:solidFill>
                  <a:schemeClr val="dk1"/>
                </a:solidFill>
                <a:latin typeface="微软雅黑" panose="020B0503020204020204" charset="-122"/>
                <a:ea typeface="微软雅黑" panose="020B0503020204020204" charset="-122"/>
                <a:cs typeface="微软雅黑" panose="020B0503020204020204" charset="-122"/>
              </a:rPr>
              <a:t>用以判断被测非电量的大小，但由于此时系统是非线性的，不易校正，</a:t>
            </a:r>
            <a:r>
              <a:rPr sz="1000" spc="30" dirty="0">
                <a:solidFill>
                  <a:schemeClr val="dk1"/>
                </a:solidFill>
                <a:latin typeface="微软雅黑" panose="020B0503020204020204" charset="-122"/>
                <a:ea typeface="微软雅黑" panose="020B0503020204020204" charset="-122"/>
                <a:cs typeface="微软雅黑" panose="020B0503020204020204" charset="-122"/>
              </a:rPr>
              <a:t>因</a:t>
            </a:r>
            <a:r>
              <a:rPr sz="1000" spc="0" dirty="0">
                <a:solidFill>
                  <a:schemeClr val="dk1"/>
                </a:solidFill>
                <a:latin typeface="微软雅黑" panose="020B0503020204020204" charset="-122"/>
                <a:ea typeface="微软雅黑" panose="020B0503020204020204" charset="-122"/>
                <a:cs typeface="微软雅黑" panose="020B0503020204020204" charset="-122"/>
              </a:rPr>
              <a:t>此必须加入鉴 </a:t>
            </a:r>
            <a:r>
              <a:rPr sz="1000" spc="50" dirty="0">
                <a:solidFill>
                  <a:schemeClr val="dk1"/>
                </a:solidFill>
                <a:latin typeface="微软雅黑" panose="020B0503020204020204" charset="-122"/>
                <a:ea typeface="微软雅黑" panose="020B0503020204020204" charset="-122"/>
                <a:cs typeface="微软雅黑" panose="020B0503020204020204" charset="-122"/>
              </a:rPr>
              <a:t>频器，将频率的变化转换为电压振幅的变化，电压振幅经过放大后就可以用仪</a:t>
            </a:r>
            <a:r>
              <a:rPr sz="1000" spc="30" dirty="0">
                <a:solidFill>
                  <a:schemeClr val="dk1"/>
                </a:solidFill>
                <a:latin typeface="微软雅黑" panose="020B0503020204020204" charset="-122"/>
                <a:ea typeface="微软雅黑" panose="020B0503020204020204" charset="-122"/>
                <a:cs typeface="微软雅黑" panose="020B0503020204020204" charset="-122"/>
              </a:rPr>
              <a:t>器</a:t>
            </a:r>
            <a:r>
              <a:rPr sz="1000" spc="0" dirty="0">
                <a:solidFill>
                  <a:schemeClr val="dk1"/>
                </a:solidFill>
                <a:latin typeface="微软雅黑" panose="020B0503020204020204" charset="-122"/>
                <a:ea typeface="微软雅黑" panose="020B0503020204020204" charset="-122"/>
                <a:cs typeface="微软雅黑" panose="020B0503020204020204" charset="-122"/>
              </a:rPr>
              <a:t>指示或 </a:t>
            </a:r>
            <a:r>
              <a:rPr sz="1000" spc="-10" dirty="0">
                <a:solidFill>
                  <a:schemeClr val="dk1"/>
                </a:solidFill>
                <a:latin typeface="微软雅黑" panose="020B0503020204020204" charset="-122"/>
                <a:ea typeface="微软雅黑" panose="020B0503020204020204" charset="-122"/>
                <a:cs typeface="微软雅黑" panose="020B0503020204020204" charset="-122"/>
              </a:rPr>
              <a:t>记录仪记录下来。 调</a:t>
            </a:r>
            <a:r>
              <a:rPr sz="1000" spc="0" dirty="0">
                <a:solidFill>
                  <a:schemeClr val="dk1"/>
                </a:solidFill>
                <a:latin typeface="微软雅黑" panose="020B0503020204020204" charset="-122"/>
                <a:ea typeface="微软雅黑" panose="020B0503020204020204" charset="-122"/>
                <a:cs typeface="微软雅黑" panose="020B0503020204020204" charset="-122"/>
              </a:rPr>
              <a:t>频式测量电路原理如图 </a:t>
            </a:r>
            <a:r>
              <a:rPr sz="1000" b="1" spc="0" dirty="0">
                <a:solidFill>
                  <a:schemeClr val="dk1"/>
                </a:solidFill>
                <a:latin typeface="微软雅黑" panose="020B0503020204020204" charset="-122"/>
                <a:ea typeface="微软雅黑" panose="020B0503020204020204" charset="-122"/>
                <a:cs typeface="微软雅黑" panose="020B0503020204020204" charset="-122"/>
              </a:rPr>
              <a:t>4</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10</a:t>
            </a:r>
            <a:r>
              <a:rPr sz="1000" spc="0" dirty="0">
                <a:solidFill>
                  <a:schemeClr val="dk1"/>
                </a:solidFill>
                <a:latin typeface="微软雅黑" panose="020B0503020204020204" charset="-122"/>
                <a:ea typeface="微软雅黑" panose="020B0503020204020204" charset="-122"/>
                <a:cs typeface="微软雅黑" panose="020B0503020204020204" charset="-122"/>
              </a:rPr>
              <a:t> 所示。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209"/>
          <p:cNvPicPr>
            <a:picLocks noChangeAspect="1"/>
          </p:cNvPicPr>
          <p:nvPr/>
        </p:nvPicPr>
        <p:blipFill>
          <a:blip r:embed="rId8"/>
          <a:stretch>
            <a:fillRect/>
          </a:stretch>
        </p:blipFill>
        <p:spPr>
          <a:xfrm>
            <a:off x="3589195" y="1713754"/>
            <a:ext cx="4106176" cy="759129"/>
          </a:xfrm>
          <a:prstGeom prst="rect">
            <a:avLst/>
          </a:prstGeom>
        </p:spPr>
      </p:pic>
      <p:sp>
        <p:nvSpPr>
          <p:cNvPr id="7" name="textbox 212"/>
          <p:cNvSpPr/>
          <p:nvPr>
            <p:custDataLst>
              <p:tags r:id="rId9"/>
            </p:custDataLst>
          </p:nvPr>
        </p:nvSpPr>
        <p:spPr>
          <a:xfrm>
            <a:off x="3040751" y="4218537"/>
            <a:ext cx="2048510" cy="517525"/>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9000"/>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示式</a:t>
            </a:r>
            <a:r>
              <a:rPr sz="1000" spc="3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41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5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877695" algn="l" rtl="0" eaLnBrk="0">
              <a:lnSpc>
                <a:spcPts val="835"/>
              </a:lnSpc>
              <a:tabLst>
                <a:tab pos="1890395" algn="l"/>
              </a:tabLst>
            </a:pPr>
            <a:r>
              <a:rPr sz="300" spc="0" dirty="0">
                <a:solidFill>
                  <a:schemeClr val="dk1"/>
                </a:solidFill>
                <a:latin typeface="微软雅黑" panose="020B0503020204020204" charset="-122"/>
                <a:ea typeface="微软雅黑" panose="020B0503020204020204" charset="-122"/>
                <a:cs typeface="微软雅黑" panose="020B0503020204020204" charset="-122"/>
              </a:rPr>
              <a:t>	</a:t>
            </a:r>
            <a:r>
              <a:rPr sz="300" b="1" spc="10" dirty="0">
                <a:solidFill>
                  <a:schemeClr val="dk1"/>
                </a:solidFill>
                <a:latin typeface="微软雅黑" panose="020B0503020204020204" charset="-122"/>
                <a:ea typeface="微软雅黑" panose="020B0503020204020204" charset="-122"/>
                <a:cs typeface="微软雅黑" panose="020B0503020204020204" charset="-122"/>
              </a:rPr>
              <a:t>0</a:t>
            </a:r>
            <a:r>
              <a:rPr sz="300" spc="10" dirty="0">
                <a:solidFill>
                  <a:schemeClr val="dk1"/>
                </a:solidFill>
                <a:latin typeface="微软雅黑" panose="020B0503020204020204" charset="-122"/>
                <a:ea typeface="微软雅黑" panose="020B0503020204020204" charset="-122"/>
                <a:cs typeface="微软雅黑" panose="020B0503020204020204" charset="-122"/>
              </a:rPr>
              <a:t>   </a:t>
            </a:r>
            <a:r>
              <a:rPr sz="300" spc="0" dirty="0">
                <a:solidFill>
                  <a:schemeClr val="dk1"/>
                </a:solidFill>
                <a:latin typeface="微软雅黑" panose="020B0503020204020204" charset="-122"/>
                <a:ea typeface="微软雅黑" panose="020B0503020204020204" charset="-122"/>
                <a:cs typeface="微软雅黑" panose="020B0503020204020204" charset="-122"/>
              </a:rPr>
              <a:t> </a:t>
            </a:r>
            <a:r>
              <a:rPr sz="6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6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213"/>
          <p:cNvSpPr/>
          <p:nvPr>
            <p:custDataLst>
              <p:tags r:id="rId10"/>
            </p:custDataLst>
          </p:nvPr>
        </p:nvSpPr>
        <p:spPr>
          <a:xfrm>
            <a:off x="3317654" y="4895336"/>
            <a:ext cx="4707254" cy="173354"/>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当被测信号不为 </a:t>
            </a:r>
            <a:r>
              <a:rPr sz="1000" b="1" spc="10" dirty="0">
                <a:solidFill>
                  <a:schemeClr val="dk1"/>
                </a:solidFill>
                <a:latin typeface="微软雅黑" panose="020B0503020204020204" charset="-122"/>
                <a:ea typeface="微软雅黑" panose="020B0503020204020204" charset="-122"/>
                <a:cs typeface="微软雅黑" panose="020B0503020204020204" charset="-122"/>
              </a:rPr>
              <a:t>0</a:t>
            </a:r>
            <a:r>
              <a:rPr sz="1000" spc="10" dirty="0">
                <a:solidFill>
                  <a:schemeClr val="dk1"/>
                </a:solidFill>
                <a:latin typeface="微软雅黑" panose="020B0503020204020204" charset="-122"/>
                <a:ea typeface="微软雅黑" panose="020B0503020204020204" charset="-122"/>
                <a:cs typeface="微软雅黑" panose="020B0503020204020204" charset="-122"/>
              </a:rPr>
              <a:t> 时，</a:t>
            </a:r>
            <a:r>
              <a:rPr sz="1000" b="1" spc="1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0</a:t>
            </a:r>
            <a:r>
              <a:rPr sz="1000" spc="10" dirty="0">
                <a:solidFill>
                  <a:schemeClr val="dk1"/>
                </a:solidFill>
                <a:latin typeface="微软雅黑" panose="020B0503020204020204" charset="-122"/>
                <a:ea typeface="微软雅黑" panose="020B0503020204020204" charset="-122"/>
                <a:cs typeface="微软雅黑" panose="020B0503020204020204" charset="-122"/>
              </a:rPr>
              <a:t>，振荡器频率发生相应变化，此时振</a:t>
            </a:r>
            <a:r>
              <a:rPr sz="1000" spc="0" dirty="0">
                <a:solidFill>
                  <a:schemeClr val="dk1"/>
                </a:solidFill>
                <a:latin typeface="微软雅黑" panose="020B0503020204020204" charset="-122"/>
                <a:ea typeface="微软雅黑" panose="020B0503020204020204" charset="-122"/>
                <a:cs typeface="微软雅黑" panose="020B0503020204020204" charset="-122"/>
              </a:rPr>
              <a:t>荡器的频率为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216"/>
          <p:cNvSpPr/>
          <p:nvPr>
            <p:custDataLst>
              <p:tags r:id="rId11"/>
            </p:custDataLst>
          </p:nvPr>
        </p:nvSpPr>
        <p:spPr>
          <a:xfrm>
            <a:off x="5109748" y="4638316"/>
            <a:ext cx="1259205" cy="1943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30"/>
              </a:lnSpc>
            </a:pPr>
            <a:r>
              <a:rPr sz="900" b="1" spc="-10" dirty="0">
                <a:solidFill>
                  <a:schemeClr val="dk1"/>
                </a:solidFill>
                <a:latin typeface="微软雅黑" panose="020B0503020204020204" charset="-122"/>
                <a:ea typeface="微软雅黑" panose="020B0503020204020204" charset="-122"/>
                <a:cs typeface="微软雅黑" panose="020B0503020204020204" charset="-122"/>
              </a:rPr>
              <a:t>2π</a:t>
            </a:r>
            <a:r>
              <a:rPr sz="900" spc="-10" dirty="0">
                <a:solidFill>
                  <a:schemeClr val="dk1"/>
                </a:solidFill>
                <a:latin typeface="微软雅黑" panose="020B0503020204020204" charset="-122"/>
                <a:ea typeface="微软雅黑" panose="020B0503020204020204" charset="-122"/>
                <a:cs typeface="微软雅黑" panose="020B0503020204020204" charset="-122"/>
              </a:rPr>
              <a:t>   ( </a:t>
            </a: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800" b="1" spc="-10" baseline="-4000" dirty="0">
                <a:solidFill>
                  <a:schemeClr val="dk1"/>
                </a:solidFill>
                <a:latin typeface="微软雅黑" panose="020B0503020204020204" charset="-122"/>
                <a:ea typeface="微软雅黑" panose="020B0503020204020204" charset="-122"/>
                <a:cs typeface="微软雅黑" panose="020B0503020204020204" charset="-122"/>
              </a:rPr>
              <a:t>1</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800" b="1" spc="-10" baseline="-4000" dirty="0">
                <a:solidFill>
                  <a:schemeClr val="dk1"/>
                </a:solidFill>
                <a:latin typeface="微软雅黑" panose="020B0503020204020204" charset="-122"/>
                <a:ea typeface="微软雅黑" panose="020B0503020204020204" charset="-122"/>
                <a:cs typeface="微软雅黑" panose="020B0503020204020204" charset="-122"/>
              </a:rPr>
              <a:t>2</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800" b="1" spc="0" baseline="-4000" dirty="0">
                <a:solidFill>
                  <a:schemeClr val="dk1"/>
                </a:solidFill>
                <a:latin typeface="微软雅黑" panose="020B0503020204020204" charset="-122"/>
                <a:ea typeface="微软雅黑" panose="020B0503020204020204" charset="-122"/>
                <a:cs typeface="微软雅黑" panose="020B0503020204020204" charset="-122"/>
              </a:rPr>
              <a:t>0</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L</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path"/>
          <p:cNvSpPr/>
          <p:nvPr>
            <p:custDataLst>
              <p:tags r:id="rId12"/>
            </p:custDataLst>
          </p:nvPr>
        </p:nvSpPr>
        <p:spPr>
          <a:xfrm>
            <a:off x="5289996" y="4677941"/>
            <a:ext cx="100458" cy="139232"/>
          </a:xfrm>
          <a:custGeom>
            <a:avLst/>
            <a:gdLst/>
            <a:ahLst/>
            <a:cxnLst/>
            <a:rect l="0" t="0" r="0" b="0"/>
            <a:pathLst>
              <a:path w="158" h="219">
                <a:moveTo>
                  <a:pt x="2" y="169"/>
                </a:moveTo>
                <a:lnTo>
                  <a:pt x="20" y="145"/>
                </a:lnTo>
                <a:lnTo>
                  <a:pt x="58" y="217"/>
                </a:lnTo>
                <a:lnTo>
                  <a:pt x="155" y="1"/>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11" name="textbox 218"/>
          <p:cNvSpPr/>
          <p:nvPr>
            <p:custDataLst>
              <p:tags r:id="rId13"/>
            </p:custDataLst>
          </p:nvPr>
        </p:nvSpPr>
        <p:spPr>
          <a:xfrm>
            <a:off x="3041928" y="124649"/>
            <a:ext cx="1288414" cy="191770"/>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b="1" spc="10" dirty="0">
                <a:solidFill>
                  <a:schemeClr val="dk1"/>
                </a:solidFill>
                <a:latin typeface="微软雅黑" panose="020B0503020204020204" charset="-122"/>
                <a:ea typeface="微软雅黑" panose="020B0503020204020204" charset="-122"/>
                <a:cs typeface="微软雅黑" panose="020B0503020204020204" charset="-122"/>
              </a:rPr>
              <a:t>4.</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2</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a:t>
            </a:r>
            <a:r>
              <a:rPr sz="1200" spc="10" dirty="0">
                <a:solidFill>
                  <a:schemeClr val="dk1"/>
                </a:solidFill>
                <a:latin typeface="微软雅黑" panose="020B0503020204020204" charset="-122"/>
                <a:ea typeface="微软雅黑" panose="020B0503020204020204" charset="-122"/>
                <a:cs typeface="微软雅黑" panose="020B0503020204020204" charset="-122"/>
              </a:rPr>
              <a:t> </a:t>
            </a:r>
            <a:r>
              <a:rPr sz="1200" b="1" spc="10" dirty="0">
                <a:solidFill>
                  <a:schemeClr val="dk1"/>
                </a:solidFill>
                <a:latin typeface="微软雅黑" panose="020B0503020204020204" charset="-122"/>
                <a:ea typeface="微软雅黑" panose="020B0503020204020204" charset="-122"/>
                <a:cs typeface="微软雅黑" panose="020B0503020204020204" charset="-122"/>
              </a:rPr>
              <a:t>2</a:t>
            </a:r>
            <a:r>
              <a:rPr sz="1200" spc="10" dirty="0">
                <a:solidFill>
                  <a:schemeClr val="dk1"/>
                </a:solidFill>
                <a:latin typeface="微软雅黑" panose="020B0503020204020204" charset="-122"/>
                <a:ea typeface="微软雅黑" panose="020B0503020204020204" charset="-122"/>
                <a:cs typeface="微软雅黑" panose="020B0503020204020204" charset="-122"/>
              </a:rPr>
              <a:t>    调频</a:t>
            </a:r>
            <a:r>
              <a:rPr sz="1200" spc="0" dirty="0">
                <a:solidFill>
                  <a:schemeClr val="dk1"/>
                </a:solidFill>
                <a:latin typeface="微软雅黑" panose="020B0503020204020204" charset="-122"/>
                <a:ea typeface="微软雅黑" panose="020B0503020204020204" charset="-122"/>
                <a:cs typeface="微软雅黑" panose="020B0503020204020204" charset="-122"/>
              </a:rPr>
              <a:t>电路</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2" name="picture 220"/>
          <p:cNvPicPr>
            <a:picLocks noChangeAspect="1"/>
          </p:cNvPicPr>
          <p:nvPr/>
        </p:nvPicPr>
        <p:blipFill>
          <a:blip r:embed="rId14"/>
          <a:stretch>
            <a:fillRect/>
          </a:stretch>
        </p:blipFill>
        <p:spPr>
          <a:xfrm>
            <a:off x="3050651" y="326126"/>
            <a:ext cx="2700070" cy="27114"/>
          </a:xfrm>
          <a:prstGeom prst="rect">
            <a:avLst/>
          </a:prstGeom>
        </p:spPr>
      </p:pic>
      <p:sp>
        <p:nvSpPr>
          <p:cNvPr id="13" name="path"/>
          <p:cNvSpPr/>
          <p:nvPr>
            <p:custDataLst>
              <p:tags r:id="rId15"/>
            </p:custDataLst>
          </p:nvPr>
        </p:nvSpPr>
        <p:spPr>
          <a:xfrm>
            <a:off x="5122224" y="4622479"/>
            <a:ext cx="1252054" cy="58382"/>
          </a:xfrm>
          <a:custGeom>
            <a:avLst/>
            <a:gdLst/>
            <a:ahLst/>
            <a:cxnLst/>
            <a:rect l="0" t="0" r="0" b="0"/>
            <a:pathLst>
              <a:path w="1971" h="91">
                <a:moveTo>
                  <a:pt x="425" y="88"/>
                </a:moveTo>
                <a:lnTo>
                  <a:pt x="1965" y="88"/>
                </a:lnTo>
                <a:moveTo>
                  <a:pt x="0" y="3"/>
                </a:moveTo>
                <a:lnTo>
                  <a:pt x="1971" y="3"/>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14" name="textbox 223"/>
          <p:cNvSpPr/>
          <p:nvPr>
            <p:custDataLst>
              <p:tags r:id="rId16"/>
            </p:custDataLst>
          </p:nvPr>
        </p:nvSpPr>
        <p:spPr>
          <a:xfrm>
            <a:off x="7798156" y="4551281"/>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(4</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15</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 name="textbox 225"/>
          <p:cNvSpPr/>
          <p:nvPr>
            <p:custDataLst>
              <p:tags r:id="rId17"/>
            </p:custDataLst>
          </p:nvPr>
        </p:nvSpPr>
        <p:spPr>
          <a:xfrm>
            <a:off x="4838497" y="4493935"/>
            <a:ext cx="106045"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560"/>
              </a:lnSpc>
            </a:pPr>
            <a:r>
              <a:rPr sz="1000" b="1" spc="290" dirty="0">
                <a:solidFill>
                  <a:schemeClr val="dk1"/>
                </a:solidFill>
                <a:latin typeface="微软雅黑" panose="020B0503020204020204" charset="-122"/>
                <a:ea typeface="微软雅黑" panose="020B0503020204020204" charset="-122"/>
                <a:cs typeface="Arial" panose="020B0604020202020204"/>
              </a:rPr>
              <a:t>f</a:t>
            </a:r>
            <a:endParaRPr lang="en-US" altLang="en-US" sz="1000" b="1" spc="290" dirty="0">
              <a:solidFill>
                <a:schemeClr val="dk1"/>
              </a:solidFill>
              <a:latin typeface="微软雅黑" panose="020B0503020204020204" charset="-122"/>
              <a:ea typeface="微软雅黑" panose="020B0503020204020204" charset="-122"/>
              <a:cs typeface="Arial" panose="020B0604020202020204"/>
            </a:endParaRPr>
          </a:p>
        </p:txBody>
      </p:sp>
      <p:sp>
        <p:nvSpPr>
          <p:cNvPr id="16" name="textbox 227"/>
          <p:cNvSpPr/>
          <p:nvPr>
            <p:custDataLst>
              <p:tags r:id="rId18"/>
            </p:custDataLst>
          </p:nvPr>
        </p:nvSpPr>
        <p:spPr>
          <a:xfrm>
            <a:off x="5718016" y="4469296"/>
            <a:ext cx="62864" cy="11557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705"/>
              </a:lnSpc>
            </a:pPr>
            <a:r>
              <a:rPr sz="500" b="1" spc="10" dirty="0">
                <a:solidFill>
                  <a:schemeClr val="dk1"/>
                </a:solidFill>
                <a:latin typeface="微软雅黑" panose="020B0503020204020204" charset="-122"/>
                <a:ea typeface="微软雅黑" panose="020B0503020204020204" charset="-122"/>
                <a:cs typeface="Arial" panose="020B0604020202020204"/>
              </a:rPr>
              <a:t>1</a:t>
            </a:r>
            <a:endParaRPr lang="en-US" altLang="en-US" sz="500" b="1" spc="10" dirty="0">
              <a:solidFill>
                <a:schemeClr val="dk1"/>
              </a:solidFill>
              <a:latin typeface="微软雅黑" panose="020B0503020204020204" charset="-122"/>
              <a:ea typeface="微软雅黑" panose="020B0503020204020204" charset="-122"/>
              <a:cs typeface="Arial" panose="020B0604020202020204"/>
            </a:endParaRPr>
          </a:p>
        </p:txBody>
      </p:sp>
      <p:sp>
        <p:nvSpPr>
          <p:cNvPr id="17" name="textbox 236"/>
          <p:cNvSpPr/>
          <p:nvPr>
            <p:custDataLst>
              <p:tags r:id="rId19"/>
            </p:custDataLst>
          </p:nvPr>
        </p:nvSpPr>
        <p:spPr>
          <a:xfrm>
            <a:off x="4463318" y="5260345"/>
            <a:ext cx="3811270" cy="265429"/>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49000"/>
              </a:lnSpc>
            </a:pP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1000" spc="-10" dirty="0">
                <a:solidFill>
                  <a:schemeClr val="dk1"/>
                </a:solidFill>
                <a:latin typeface="微软雅黑" panose="020B0503020204020204" charset="-122"/>
                <a:ea typeface="微软雅黑" panose="020B0503020204020204" charset="-122"/>
                <a:cs typeface="微软雅黑" panose="020B0503020204020204" charset="-122"/>
              </a:rPr>
              <a:t> ＝ </a:t>
            </a:r>
            <a:r>
              <a:rPr sz="900" u="dbl" spc="-10" dirty="0">
                <a:solidFill>
                  <a:schemeClr val="dk1"/>
                </a:solidFill>
                <a:latin typeface="微软雅黑" panose="020B0503020204020204" charset="-122"/>
                <a:ea typeface="微软雅黑" panose="020B0503020204020204" charset="-122"/>
                <a:cs typeface="微软雅黑" panose="020B0503020204020204" charset="-122"/>
              </a:rPr>
              <a:t>                        </a:t>
            </a:r>
            <a:r>
              <a:rPr sz="1500" b="1" u="dbl" spc="-10" baseline="45000" dirty="0">
                <a:solidFill>
                  <a:schemeClr val="dk1"/>
                </a:solidFill>
                <a:latin typeface="微软雅黑" panose="020B0503020204020204" charset="-122"/>
                <a:ea typeface="微软雅黑" panose="020B0503020204020204" charset="-122"/>
                <a:cs typeface="微软雅黑" panose="020B0503020204020204" charset="-122"/>
              </a:rPr>
              <a:t>1</a:t>
            </a:r>
            <a:r>
              <a:rPr sz="900" u="dbl" spc="-10" dirty="0">
                <a:solidFill>
                  <a:schemeClr val="dk1"/>
                </a:solidFill>
                <a:latin typeface="微软雅黑" panose="020B0503020204020204" charset="-122"/>
                <a:ea typeface="微软雅黑" panose="020B0503020204020204" charset="-122"/>
                <a:cs typeface="微软雅黑" panose="020B0503020204020204" charset="-122"/>
              </a:rPr>
              <a:t>                        </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900" b="1" spc="-10" baseline="-29000" dirty="0">
                <a:solidFill>
                  <a:schemeClr val="dk1"/>
                </a:solidFill>
                <a:latin typeface="微软雅黑" panose="020B0503020204020204" charset="-122"/>
                <a:ea typeface="微软雅黑" panose="020B0503020204020204" charset="-122"/>
                <a:cs typeface="微软雅黑" panose="020B0503020204020204" charset="-122"/>
              </a:rPr>
              <a:t>0</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(4</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1</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6</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8" name="textbox 230"/>
          <p:cNvSpPr/>
          <p:nvPr>
            <p:custDataLst>
              <p:tags r:id="rId20"/>
            </p:custDataLst>
          </p:nvPr>
        </p:nvSpPr>
        <p:spPr>
          <a:xfrm>
            <a:off x="3086736" y="5520324"/>
            <a:ext cx="5254625" cy="138620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614805" algn="l" rtl="0" eaLnBrk="0">
              <a:lnSpc>
                <a:spcPts val="1330"/>
              </a:lnSpc>
            </a:pPr>
            <a:r>
              <a:rPr sz="900" b="1" spc="-10" dirty="0">
                <a:solidFill>
                  <a:schemeClr val="dk1"/>
                </a:solidFill>
                <a:latin typeface="微软雅黑" panose="020B0503020204020204" charset="-122"/>
                <a:ea typeface="微软雅黑" panose="020B0503020204020204" charset="-122"/>
                <a:cs typeface="微软雅黑" panose="020B0503020204020204" charset="-122"/>
              </a:rPr>
              <a:t>2</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10" dirty="0">
                <a:solidFill>
                  <a:schemeClr val="dk1"/>
                </a:solidFill>
                <a:latin typeface="微软雅黑" panose="020B0503020204020204" charset="-122"/>
                <a:ea typeface="微软雅黑" panose="020B0503020204020204" charset="-122"/>
                <a:cs typeface="微软雅黑" panose="020B0503020204020204" charset="-122"/>
              </a:rPr>
              <a:t>π</a:t>
            </a:r>
            <a:r>
              <a:rPr sz="900" spc="-10" dirty="0">
                <a:solidFill>
                  <a:schemeClr val="dk1"/>
                </a:solidFill>
                <a:latin typeface="微软雅黑" panose="020B0503020204020204" charset="-122"/>
                <a:ea typeface="微软雅黑" panose="020B0503020204020204" charset="-122"/>
                <a:cs typeface="微软雅黑" panose="020B0503020204020204" charset="-122"/>
              </a:rPr>
              <a:t>   ( </a:t>
            </a: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800" b="1" spc="-10" baseline="-4000" dirty="0">
                <a:solidFill>
                  <a:schemeClr val="dk1"/>
                </a:solidFill>
                <a:latin typeface="微软雅黑" panose="020B0503020204020204" charset="-122"/>
                <a:ea typeface="微软雅黑" panose="020B0503020204020204" charset="-122"/>
                <a:cs typeface="微软雅黑" panose="020B0503020204020204" charset="-122"/>
              </a:rPr>
              <a:t>1</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800" b="1" spc="-10" baseline="-4000" dirty="0">
                <a:solidFill>
                  <a:schemeClr val="dk1"/>
                </a:solidFill>
                <a:latin typeface="微软雅黑" panose="020B0503020204020204" charset="-122"/>
                <a:ea typeface="微软雅黑" panose="020B0503020204020204" charset="-122"/>
                <a:cs typeface="微软雅黑" panose="020B0503020204020204" charset="-122"/>
              </a:rPr>
              <a:t>2</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800" b="1" spc="-10" baseline="-4000" dirty="0">
                <a:solidFill>
                  <a:schemeClr val="dk1"/>
                </a:solidFill>
                <a:latin typeface="微软雅黑" panose="020B0503020204020204" charset="-122"/>
                <a:ea typeface="微软雅黑" panose="020B0503020204020204" charset="-122"/>
                <a:cs typeface="微软雅黑" panose="020B0503020204020204" charset="-122"/>
              </a:rPr>
              <a:t>0</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10" dirty="0">
                <a:solidFill>
                  <a:schemeClr val="dk1"/>
                </a:solidFill>
                <a:latin typeface="微软雅黑" panose="020B0503020204020204" charset="-122"/>
                <a:ea typeface="微软雅黑" panose="020B0503020204020204" charset="-122"/>
                <a:cs typeface="微软雅黑" panose="020B0503020204020204" charset="-122"/>
              </a:rPr>
              <a:t>±</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10" dirty="0">
                <a:solidFill>
                  <a:schemeClr val="dk1"/>
                </a:solidFill>
                <a:latin typeface="微软雅黑" panose="020B0503020204020204" charset="-122"/>
                <a:ea typeface="微软雅黑" panose="020B0503020204020204" charset="-122"/>
                <a:cs typeface="微软雅黑" panose="020B0503020204020204" charset="-122"/>
              </a:rPr>
              <a:t>Δ</a:t>
            </a: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L</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5430" algn="l" rtl="0" eaLnBrk="0">
              <a:lnSpc>
                <a:spcPct val="146000"/>
              </a:lnSpc>
              <a:spcBef>
                <a:spcPts val="15"/>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调频式测量电路具有较高的灵敏度，可以测量 </a:t>
            </a:r>
            <a:r>
              <a:rPr sz="1000" b="1" spc="20" dirty="0">
                <a:solidFill>
                  <a:schemeClr val="dk1"/>
                </a:solidFill>
                <a:latin typeface="微软雅黑" panose="020B0503020204020204" charset="-122"/>
                <a:ea typeface="微软雅黑" panose="020B0503020204020204" charset="-122"/>
                <a:cs typeface="微软雅黑" panose="020B0503020204020204" charset="-122"/>
              </a:rPr>
              <a:t>0.</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0</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1</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μ</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20" dirty="0">
                <a:solidFill>
                  <a:schemeClr val="dk1"/>
                </a:solidFill>
                <a:latin typeface="微软雅黑" panose="020B0503020204020204" charset="-122"/>
                <a:ea typeface="微软雅黑" panose="020B0503020204020204" charset="-122"/>
                <a:cs typeface="微软雅黑" panose="020B0503020204020204" charset="-122"/>
              </a:rPr>
              <a:t> 级的</a:t>
            </a:r>
            <a:r>
              <a:rPr sz="1000" spc="0" dirty="0">
                <a:solidFill>
                  <a:schemeClr val="dk1"/>
                </a:solidFill>
                <a:latin typeface="微软雅黑" panose="020B0503020204020204" charset="-122"/>
                <a:ea typeface="微软雅黑" panose="020B0503020204020204" charset="-122"/>
                <a:cs typeface="微软雅黑" panose="020B0503020204020204" charset="-122"/>
              </a:rPr>
              <a:t>位移变化量，信号的输  </a:t>
            </a:r>
            <a:r>
              <a:rPr sz="1000" spc="40" dirty="0">
                <a:solidFill>
                  <a:schemeClr val="dk1"/>
                </a:solidFill>
                <a:latin typeface="微软雅黑" panose="020B0503020204020204" charset="-122"/>
                <a:ea typeface="微软雅黑" panose="020B0503020204020204" charset="-122"/>
                <a:cs typeface="微软雅黑" panose="020B0503020204020204" charset="-122"/>
              </a:rPr>
              <a:t>出频率易于用数字仪器测量。 它可与计算机通信，具有较强的抗干扰能力，可以发</a:t>
            </a:r>
            <a:r>
              <a:rPr sz="1000" spc="30" dirty="0">
                <a:solidFill>
                  <a:schemeClr val="dk1"/>
                </a:solidFill>
                <a:latin typeface="微软雅黑" panose="020B0503020204020204" charset="-122"/>
                <a:ea typeface="微软雅黑" panose="020B0503020204020204" charset="-122"/>
                <a:cs typeface="微软雅黑" panose="020B0503020204020204" charset="-122"/>
              </a:rPr>
              <a:t>送</a:t>
            </a:r>
            <a:r>
              <a:rPr sz="1000" spc="0" dirty="0">
                <a:solidFill>
                  <a:schemeClr val="dk1"/>
                </a:solidFill>
                <a:latin typeface="微软雅黑" panose="020B0503020204020204" charset="-122"/>
                <a:ea typeface="微软雅黑" panose="020B0503020204020204" charset="-122"/>
                <a:cs typeface="微软雅黑" panose="020B0503020204020204" charset="-122"/>
              </a:rPr>
              <a:t> 、 </a:t>
            </a:r>
            <a:r>
              <a:rPr sz="1000" spc="20" dirty="0">
                <a:solidFill>
                  <a:schemeClr val="dk1"/>
                </a:solidFill>
                <a:latin typeface="微软雅黑" panose="020B0503020204020204" charset="-122"/>
                <a:ea typeface="微软雅黑" panose="020B0503020204020204" charset="-122"/>
                <a:cs typeface="微软雅黑" panose="020B0503020204020204" charset="-122"/>
              </a:rPr>
              <a:t>接收信号以达到遥测 </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err="1">
                <a:solidFill>
                  <a:schemeClr val="dk1"/>
                </a:solidFill>
                <a:latin typeface="微软雅黑" panose="020B0503020204020204" charset="-122"/>
                <a:ea typeface="微软雅黑" panose="020B0503020204020204" charset="-122"/>
                <a:cs typeface="微软雅黑" panose="020B0503020204020204" charset="-122"/>
              </a:rPr>
              <a:t>遥控的目的</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15020_1*i*1"/>
  <p:tag name="KSO_WM_TEMPLATE_CATEGORY" val="chip"/>
  <p:tag name="KSO_WM_TEMPLATE_INDEX" val="20215020"/>
  <p:tag name="KSO_WM_UNIT_LAYERLEVEL" val="1"/>
  <p:tag name="KSO_WM_TAG_VERSION" val="1.0"/>
  <p:tag name="KSO_WM_BEAUTIFY_FLAG" val="#wm#"/>
  <p:tag name="KSO_WM_CHIP_GROUPID" val="5faa41e40f63d42c4847739d"/>
  <p:tag name="KSO_WM_CHIP_XID" val="5faa41e40f63d42c4847739e"/>
  <p:tag name="KSO_WM_UNIT_DEC_AREA_ID" val="0b847ab448dd416eab65bf9d2e5fa27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5d9a1865a2c4a05b9ede80102b9d307"/>
</p:tagLst>
</file>

<file path=ppt/tags/tag1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PRESET_TEXT" val="单击添加大标题"/>
  <p:tag name="KSO_WM_UNIT_DEFAULT_FONT" val="40;56;4"/>
  <p:tag name="KSO_WM_UNIT_BLOCK" val="0"/>
  <p:tag name="KSO_WM_UNIT_DEC_AREA_ID" val="d1cee2a3ff9a41d08653e8cec1142ffc"/>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b5cc9cf2e339465e957d4360e0ba9810"/>
  <p:tag name="KSO_WM_UNIT_TEXT_FILL_FORE_SCHEMECOLOR_INDEX_BRIGHTNESS" val="0.15"/>
  <p:tag name="KSO_WM_UNIT_TEXT_FILL_FORE_SCHEMECOLOR_INDEX" val="13"/>
  <p:tag name="KSO_WM_UNIT_TEXT_FILL_TYPE" val="1"/>
  <p:tag name="KSO_WM_TEMPLATE_ASSEMBLE_XID" val="5fab3f17b46e6ebd99076cd4"/>
  <p:tag name="KSO_WM_TEMPLATE_ASSEMBLE_GROUPID" val="5faa41e40f63d42c4847739d"/>
</p:tagLst>
</file>

<file path=ppt/tags/tag1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SLIDE_BACKGROUND_TYPE" val="general"/>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6.xml><?xml version="1.0" encoding="utf-8"?>
<p:tagLst xmlns:p="http://schemas.openxmlformats.org/presentationml/2006/main">
  <p:tag name="KSO_WM_SLIDE_BACKGROUND_TYPE" val="general"/>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2*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9f"/>
  <p:tag name="KSO_WM_UNIT_DEC_AREA_ID" val="d0f831481c364412bd9df5e87e23d1f2"/>
  <p:tag name="KSO_WM_UNIT_DECORATE_INFO" val=""/>
  <p:tag name="KSO_WM_UNIT_SM_LIMIT_TYPE" val=""/>
  <p:tag name="KSO_WM_CHIP_FILLAREA_FILL_RULE" val="{&quot;fill_align&quot;:&quot;lm&quot;,&quot;fill_effect&quot;:[],&quot;fill_mode&quot;:&quot;adaptive&quot;,&quot;sacle_strategy&quot;:&quot;stretch&quot;}"/>
  <p:tag name="KSO_WM_ASSEMBLE_CHIP_INDEX" val="86a0e3ac51cf46ed957b949866745a5d"/>
</p:tagLst>
</file>

<file path=ppt/tags/tag1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d4df5d64ece24983a5431869add205c9"/>
  <p:tag name="KSO_WM_UNIT_DECORATE_INFO" val=""/>
  <p:tag name="KSO_WM_UNIT_SM_LIMIT_TYPE" val=""/>
  <p:tag name="KSO_WM_CHIP_FILLAREA_FILL_RULE" val="{&quot;fill_align&quot;:&quot;cm&quot;,&quot;fill_effect&quot;:[],&quot;fill_mode&quot;:&quot;full&quot;,&quot;sacle_strategy&quot;:&quot;stretch&quot;}"/>
  <p:tag name="KSO_WM_ASSEMBLE_CHIP_INDEX" val="a14c8357b1ff4479b3fa18ed865430fb"/>
</p:tagLst>
</file>

<file path=ppt/tags/tag1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SLIDE_BACKGROUND_TYPE" val="general"/>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xml><?xml version="1.0" encoding="utf-8"?>
<p:tagLst xmlns:p="http://schemas.openxmlformats.org/presentationml/2006/main">
  <p:tag name="KSO_WM_UNIT_ISCONTENTSTITLE" val="0"/>
  <p:tag name="KSO_WM_UNIT_ISNUMDGMTITLE" val="0"/>
  <p:tag name="KSO_WM_UNIT_PRESET_TEXT" val="单/击/此/处/添/加/副/标/题/内/容"/>
  <p:tag name="KSO_WM_UNIT_NOCLEAR" val="0"/>
  <p:tag name="KSO_WM_UNIT_VALUE" val="64"/>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DEFAULT_FONT" val="18;24;2"/>
  <p:tag name="KSO_WM_UNIT_BLOCK" val="0"/>
  <p:tag name="KSO_WM_UNIT_DEC_AREA_ID" val="820b359ba1854bd3a15824d026f41afc"/>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35"/>
  <p:tag name="KSO_WM_UNIT_TEXT_FILL_FORE_SCHEMECOLOR_INDEX" val="13"/>
  <p:tag name="KSO_WM_UNIT_TEXT_FILL_TYPE" val="1"/>
  <p:tag name="KSO_WM_TEMPLATE_ASSEMBLE_XID" val="5fab3f17b46e6ebd99076d0a"/>
  <p:tag name="KSO_WM_TEMPLATE_ASSEMBLE_GROUPID" val="5faa41e40f63d42c4847739d"/>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2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SLIDE_BACKGROUND_TYPE" val="general"/>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3.xml><?xml version="1.0" encoding="utf-8"?>
<p:tagLst xmlns:p="http://schemas.openxmlformats.org/presentationml/2006/main">
  <p:tag name="KSO_WM_SLIDE_BACKGROUND_TYPE" val="general"/>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15020_1*i*1"/>
  <p:tag name="KSO_WM_TEMPLATE_CATEGORY" val="chip"/>
  <p:tag name="KSO_WM_TEMPLATE_INDEX" val="20215020"/>
  <p:tag name="KSO_WM_UNIT_LAYERLEVEL" val="1"/>
  <p:tag name="KSO_WM_TAG_VERSION" val="1.0"/>
  <p:tag name="KSO_WM_BEAUTIFY_FLAG" val="#wm#"/>
  <p:tag name="KSO_WM_CHIP_GROUPID" val="5faa41e40f63d42c4847739d"/>
  <p:tag name="KSO_WM_CHIP_XID" val="5faa41e40f63d42c4847739e"/>
  <p:tag name="KSO_WM_UNIT_DEC_AREA_ID" val="0b847ab448dd416eab65bf9d2e5fa27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5d9a1865a2c4a05b9ede80102b9d307"/>
</p:tagLst>
</file>

<file path=ppt/tags/tag2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SLIDE_BACKGROUND_TYPE" val="general"/>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ISCONTENTSTITLE" val="0"/>
  <p:tag name="KSO_WM_UNIT_ISNUMDGMTITLE" val="0"/>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PRESET_TEXT" val="THANKS"/>
  <p:tag name="KSO_WM_UNIT_DEFAULT_FONT" val="24;80;4"/>
  <p:tag name="KSO_WM_UNIT_BLOCK" val="0"/>
  <p:tag name="KSO_WM_UNIT_DEC_AREA_ID" val="82b7c928a14848fb99d4b9a7b154c5c2"/>
  <p:tag name="KSO_WM_CHIP_GROUPID" val="5ebdf5a90ac41c4a0a525507"/>
  <p:tag name="KSO_WM_CHIP_XID" val="5ebdf5a90ac41c4a0a525508"/>
  <p:tag name="KSO_WM_CHIP_FILLAREA_FILL_RULE" val="{&quot;fill_align&quot;:&quot;cm&quot;,&quot;fill_mode&quot;:&quot;adaptive&quot;,&quot;sacle_strategy&quot;:&quot;smart&quot;}"/>
  <p:tag name="KSO_WM_ASSEMBLE_CHIP_INDEX" val="ec5be99acbce4758b3eaf20c51969ed6"/>
  <p:tag name="KSO_WM_UNIT_TEXT_FILL_FORE_SCHEMECOLOR_INDEX_BRIGHTNESS" val="0.15"/>
  <p:tag name="KSO_WM_UNIT_TEXT_FILL_FORE_SCHEMECOLOR_INDEX" val="13"/>
  <p:tag name="KSO_WM_UNIT_TEXT_FILL_TYPE" val="1"/>
  <p:tag name="KSO_WM_TEMPLATE_ASSEMBLE_XID" val="5fab3f17b46e6ebd99076d12"/>
  <p:tag name="KSO_WM_TEMPLATE_ASSEMBLE_GROUPID" val="5faa41e40f63d42c4847739d"/>
</p:tagLst>
</file>

<file path=ppt/tags/tag2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SLIDE_BACKGROUND_TYPE" val="genera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9.xml><?xml version="1.0" encoding="utf-8"?>
<p:tagLst xmlns:p="http://schemas.openxmlformats.org/presentationml/2006/main">
  <p:tag name="KSO_WM_SLIDE_BACKGROUND_TYPE" val="genera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xml><?xml version="1.0" encoding="utf-8"?>
<p:tagLst xmlns:p="http://schemas.openxmlformats.org/presentationml/2006/main">
  <p:tag name="KSO_WM_SLIDE_BACKGROUND_TYPE" val="general"/>
</p:tagLst>
</file>

<file path=ppt/tags/tag270.xml><?xml version="1.0" encoding="utf-8"?>
<p:tagLst xmlns:p="http://schemas.openxmlformats.org/presentationml/2006/main">
  <p:tag name="KSO_WM_SLIDE_BACKGROUND_TYPE" val="general"/>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SLIDE_BACKGROUND_TYPE" val="general"/>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1.xml><?xml version="1.0" encoding="utf-8"?>
<p:tagLst xmlns:p="http://schemas.openxmlformats.org/presentationml/2006/main">
  <p:tag name="KSO_WM_SLIDE_BACKGROUND_TYPE" val="general"/>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SLIDE_BACKGROUND_TYPE" val="general"/>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4.xml><?xml version="1.0" encoding="utf-8"?>
<p:tagLst xmlns:p="http://schemas.openxmlformats.org/presentationml/2006/main">
  <p:tag name="KSO_WM_SLIDE_BACKGROUND_TYPE" val="general"/>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SLIDE_BACKGROUND_TYPE" val="general"/>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3.xml><?xml version="1.0" encoding="utf-8"?>
<p:tagLst xmlns:p="http://schemas.openxmlformats.org/presentationml/2006/main">
  <p:tag name="KSO_WM_UNIT_ISCONTENTSTITLE" val="0"/>
  <p:tag name="KSO_WM_UNIT_ISNUMDGMTITLE" val="0"/>
  <p:tag name="KSO_WM_UNIT_PRESET_TEXT" val="追逐梦想 勇往直前"/>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DEFAULT_FONT" val="60;80;4"/>
  <p:tag name="KSO_WM_UNIT_BLOCK" val="0"/>
  <p:tag name="KSO_WM_UNIT_DEC_AREA_ID" val="448321a4422a4ff9a56594f4cc870c89"/>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15"/>
  <p:tag name="KSO_WM_UNIT_TEXT_FILL_FORE_SCHEMECOLOR_INDEX" val="13"/>
  <p:tag name="KSO_WM_UNIT_TEXT_FILL_TYPE" val="1"/>
  <p:tag name="KSO_WM_TEMPLATE_ASSEMBLE_XID" val="5fab3f17b46e6ebd99076d0a"/>
  <p:tag name="KSO_WM_TEMPLATE_ASSEMBLE_GROUPID" val="5faa41e40f63d42c4847739d"/>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3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SLIDE_BACKGROUND_TYPE" val="general"/>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497d139e3a2749d29f540bf9d723e47b"/>
  <p:tag name="KSO_WM_UNIT_DECORATE_INFO" val=""/>
  <p:tag name="KSO_WM_UNIT_SM_LIMIT_TYPE" val=""/>
  <p:tag name="KSO_WM_CHIP_FILLAREA_FILL_RULE" val="{&quot;fill_align&quot;:&quot;cm&quot;,&quot;fill_effect&quot;:[],&quot;fill_mode&quot;:&quot;full&quot;,&quot;sacle_strategy&quot;:&quot;stretch&quot;}"/>
  <p:tag name="KSO_WM_ASSEMBLE_CHIP_INDEX" val="4240a33859c04feb8950504561c367f2"/>
  <p:tag name="KSO_WM_SLIDE_BACKGROUND_TYPE" val="frame"/>
  <p:tag name="KSO_WM_UNIT_TEXT_FILL_FORE_SCHEMECOLOR_INDEX_BRIGHTNESS" val="0"/>
  <p:tag name="KSO_WM_UNIT_TEXT_FILL_FORE_SCHEMECOLOR_INDEX" val="2"/>
  <p:tag name="KSO_WM_UNIT_TEXT_FILL_TYPE" val="1"/>
</p:tagLst>
</file>

<file path=ppt/tags/tag310.xml><?xml version="1.0" encoding="utf-8"?>
<p:tagLst xmlns:p="http://schemas.openxmlformats.org/presentationml/2006/main">
  <p:tag name="KSO_WM_SLIDE_BACKGROUND_TYPE" val="general"/>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3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5.xml><?xml version="1.0" encoding="utf-8"?>
<p:tagLst xmlns:p="http://schemas.openxmlformats.org/presentationml/2006/main">
  <p:tag name="KSO_WM_SLIDE_BACKGROUND_TYPE" val="general"/>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3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9.xml><?xml version="1.0" encoding="utf-8"?>
<p:tagLst xmlns:p="http://schemas.openxmlformats.org/presentationml/2006/main">
  <p:tag name="KSO_WM_SLIDE_BACKGROUND_TYPE" val="general"/>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3b629913616641edb96b8fcda9b64315"/>
  <p:tag name="KSO_WM_UNIT_DECORATE_INFO" val=""/>
  <p:tag name="KSO_WM_UNIT_SM_LIMIT_TYPE" val=""/>
  <p:tag name="KSO_WM_CHIP_FILLAREA_FILL_RULE" val="{&quot;fill_align&quot;:&quot;cm&quot;,&quot;fill_effect&quot;:[],&quot;fill_mode&quot;:&quot;full&quot;,&quot;sacle_strategy&quot;:&quot;stretch&quot;}"/>
  <p:tag name="KSO_WM_ASSEMBLE_CHIP_INDEX" val="76d44519715c4017840b114bc21a18a8"/>
  <p:tag name="KSO_WM_SLIDE_BACKGROUND_TYPE" val="frame"/>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3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5.xml><?xml version="1.0" encoding="utf-8"?>
<p:tagLst xmlns:p="http://schemas.openxmlformats.org/presentationml/2006/main">
  <p:tag name="KSO_WM_SLIDE_BACKGROUND_TYPE" val="general"/>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e6882bca53b54aa1b1a52c7d46e23334"/>
  <p:tag name="KSO_WM_UNIT_DECORATE_INFO" val=""/>
  <p:tag name="KSO_WM_UNIT_SM_LIMIT_TYPE" val=""/>
  <p:tag name="KSO_WM_CHIP_FILLAREA_FILL_RULE" val="{&quot;fill_align&quot;:&quot;cm&quot;,&quot;fill_effect&quot;:[],&quot;fill_mode&quot;:&quot;full&quot;,&quot;sacle_strategy&quot;:&quot;stretch&quot;}"/>
  <p:tag name="KSO_WM_ASSEMBLE_CHIP_INDEX" val="66fc64c9bbdf401fa3cad0a483bbfda6"/>
  <p:tag name="KSO_WM_SLIDE_BACKGROUND_TYPE" val="frame"/>
</p:tagLst>
</file>

<file path=ppt/tags/tag330.xml><?xml version="1.0" encoding="utf-8"?>
<p:tagLst xmlns:p="http://schemas.openxmlformats.org/presentationml/2006/main">
  <p:tag name="KSO_WM_SLIDE_BACKGROUND_TYPE" val="general"/>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333.xml><?xml version="1.0" encoding="utf-8"?>
<p:tagLst xmlns:p="http://schemas.openxmlformats.org/presentationml/2006/main">
  <p:tag name="KSO_WM_SLIDE_BACKGROUND_TYPE" val="general"/>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336.xml><?xml version="1.0" encoding="utf-8"?>
<p:tagLst xmlns:p="http://schemas.openxmlformats.org/presentationml/2006/main">
  <p:tag name="KSO_WM_SLIDE_BACKGROUND_TYPE" val="general"/>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SLIDE_BACKGROUND_TYPE" val="frame"/>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2.xml><?xml version="1.0" encoding="utf-8"?>
<p:tagLst xmlns:p="http://schemas.openxmlformats.org/presentationml/2006/main">
  <p:tag name="KSO_WM_SLIDE_BACKGROUND_TYPE" val="general"/>
</p:tagLst>
</file>

<file path=ppt/tags/tag343.xml><?xml version="1.0" encoding="utf-8"?>
<p:tagLst xmlns:p="http://schemas.openxmlformats.org/presentationml/2006/main">
  <p:tag name="KSO_WPP_MARK_KEY" val="d573bb13-5c22-44f1-a487-5b2e6127d423"/>
  <p:tag name="COMMONDATA" val="eyJoZGlkIjoiYjI4ODBlMmU1ZjU2MDFkMGNlYjRhMDAzZTY0ZTUyMDkifQ=="/>
</p:tagLst>
</file>

<file path=ppt/tags/tag35.xml><?xml version="1.0" encoding="utf-8"?>
<p:tagLst xmlns:p="http://schemas.openxmlformats.org/presentationml/2006/main">
  <p:tag name="KSO_WM_SLIDE_BACKGROUND_TYPE" val="frame"/>
</p:tagLst>
</file>

<file path=ppt/tags/tag36.xml><?xml version="1.0" encoding="utf-8"?>
<p:tagLst xmlns:p="http://schemas.openxmlformats.org/presentationml/2006/main">
  <p:tag name="KSO_WM_SLIDE_BACKGROUND_TYPE" val="frame"/>
</p:tagLst>
</file>

<file path=ppt/tags/tag37.xml><?xml version="1.0" encoding="utf-8"?>
<p:tagLst xmlns:p="http://schemas.openxmlformats.org/presentationml/2006/main">
  <p:tag name="KSO_WM_SLIDE_BACKGROUND_TYPE" val="frame"/>
</p:tagLst>
</file>

<file path=ppt/tags/tag38.xml><?xml version="1.0" encoding="utf-8"?>
<p:tagLst xmlns:p="http://schemas.openxmlformats.org/presentationml/2006/main">
  <p:tag name="KSO_WM_SLIDE_BACKGROUND_TYPE" val="frame"/>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b21c7aaadc904b5ea7d962ccd040bf64"/>
  <p:tag name="KSO_WM_UNIT_DECORATE_INFO" val=""/>
  <p:tag name="KSO_WM_UNIT_SM_LIMIT_TYPE" val=""/>
  <p:tag name="KSO_WM_CHIP_FILLAREA_FILL_RULE" val="{&quot;fill_align&quot;:&quot;cm&quot;,&quot;fill_effect&quot;:[],&quot;fill_mode&quot;:&quot;full&quot;,&quot;sacle_strategy&quot;:&quot;stretch&quot;}"/>
  <p:tag name="KSO_WM_ASSEMBLE_CHIP_INDEX" val="f65cace338784585a316f3122a69fd03"/>
  <p:tag name="KSO_WM_SLIDE_BACKGROUND_TYPE" val="leftRight"/>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6c0ca9b402f04d3a9c23a2783edb36ab"/>
  <p:tag name="KSO_WM_UNIT_DECORATE_INFO" val=""/>
  <p:tag name="KSO_WM_UNIT_SM_LIMIT_TYPE" val=""/>
  <p:tag name="KSO_WM_CHIP_FILLAREA_FILL_RULE" val="{&quot;fill_align&quot;:&quot;cm&quot;,&quot;fill_effect&quot;:[],&quot;fill_mode&quot;:&quot;full&quot;,&quot;sacle_strategy&quot;:&quot;stretch&quot;}"/>
  <p:tag name="KSO_WM_ASSEMBLE_CHIP_INDEX" val="14cfe4e0bb0643c59f24aa8f4dc9b834"/>
  <p:tag name="KSO_WM_SLIDE_BACKGROUND_TYPE" val="leftRight"/>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2369b4771be847ec8cfd2042bed32af8"/>
  <p:tag name="KSO_WM_UNIT_DECORATE_INFO" val=""/>
  <p:tag name="KSO_WM_UNIT_SM_LIMIT_TYPE" val=""/>
  <p:tag name="KSO_WM_CHIP_FILLAREA_FILL_RULE" val="{&quot;fill_align&quot;:&quot;cm&quot;,&quot;fill_effect&quot;:[],&quot;fill_mode&quot;:&quot;full&quot;,&quot;sacle_strategy&quot;:&quot;stretch&quot;}"/>
  <p:tag name="KSO_WM_ASSEMBLE_CHIP_INDEX" val="39e039bc1700447b8f5a7fe50ac2e5d3"/>
  <p:tag name="KSO_WM_SLIDE_BACKGROUND_TYPE" val="leftRight"/>
</p:tagLst>
</file>

<file path=ppt/tags/tag42.xml><?xml version="1.0" encoding="utf-8"?>
<p:tagLst xmlns:p="http://schemas.openxmlformats.org/presentationml/2006/main">
  <p:tag name="KSO_WM_SLIDE_BACKGROUND_TYPE" val="leftRight"/>
</p:tagLst>
</file>

<file path=ppt/tags/tag43.xml><?xml version="1.0" encoding="utf-8"?>
<p:tagLst xmlns:p="http://schemas.openxmlformats.org/presentationml/2006/main">
  <p:tag name="KSO_WM_SLIDE_BACKGROUND_TYPE" val="leftRight"/>
</p:tagLst>
</file>

<file path=ppt/tags/tag44.xml><?xml version="1.0" encoding="utf-8"?>
<p:tagLst xmlns:p="http://schemas.openxmlformats.org/presentationml/2006/main">
  <p:tag name="KSO_WM_SLIDE_BACKGROUND_TYPE" val="leftRight"/>
</p:tagLst>
</file>

<file path=ppt/tags/tag45.xml><?xml version="1.0" encoding="utf-8"?>
<p:tagLst xmlns:p="http://schemas.openxmlformats.org/presentationml/2006/main">
  <p:tag name="KSO_WM_SLIDE_BACKGROUND_TYPE" val="leftRight"/>
</p:tagLst>
</file>

<file path=ppt/tags/tag46.xml><?xml version="1.0" encoding="utf-8"?>
<p:tagLst xmlns:p="http://schemas.openxmlformats.org/presentationml/2006/main">
  <p:tag name="KSO_WM_SLIDE_BACKGROUND_TYPE" val="leftRight"/>
</p:tagLst>
</file>

<file path=ppt/tags/tag47.xml><?xml version="1.0" encoding="utf-8"?>
<p:tagLst xmlns:p="http://schemas.openxmlformats.org/presentationml/2006/main">
  <p:tag name="KSO_WM_SLIDE_BACKGROUND_TYPE" val="leftRight"/>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9a582c96a1884900ab25bcd4ad2fcfea"/>
  <p:tag name="KSO_WM_UNIT_DECORATE_INFO" val=""/>
  <p:tag name="KSO_WM_UNIT_SM_LIMIT_TYPE" val=""/>
  <p:tag name="KSO_WM_CHIP_FILLAREA_FILL_RULE" val="{&quot;fill_align&quot;:&quot;cm&quot;,&quot;fill_effect&quot;:[],&quot;fill_mode&quot;:&quot;full&quot;,&quot;sacle_strategy&quot;:&quot;stretch&quot;}"/>
  <p:tag name="KSO_WM_ASSEMBLE_CHIP_INDEX" val="8eeca23323284b12b09dcc900ab580c6"/>
  <p:tag name="KSO_WM_SLIDE_BACKGROUND_TYPE" val="topBottom"/>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7fb6e06dadf5409ba5e4ef72dd72d1e9"/>
  <p:tag name="KSO_WM_UNIT_DECORATE_INFO" val=""/>
  <p:tag name="KSO_WM_UNIT_SM_LIMIT_TYPE" val=""/>
  <p:tag name="KSO_WM_CHIP_FILLAREA_FILL_RULE" val="{&quot;fill_align&quot;:&quot;cm&quot;,&quot;fill_effect&quot;:[],&quot;fill_mode&quot;:&quot;full&quot;,&quot;sacle_strategy&quot;:&quot;stretch&quot;}"/>
  <p:tag name="KSO_WM_ASSEMBLE_CHIP_INDEX" val="99a1bc94b5ec46378e07ab8be366c542"/>
  <p:tag name="KSO_WM_SLIDE_BACKGROUND_TYPE" val="topBotto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fc842350a91d488bab8cbd2bef1b45ec"/>
  <p:tag name="KSO_WM_UNIT_DECORATE_INFO" val=""/>
  <p:tag name="KSO_WM_UNIT_SM_LIMIT_TYPE" val=""/>
  <p:tag name="KSO_WM_CHIP_FILLAREA_FILL_RULE" val="{&quot;fill_align&quot;:&quot;cm&quot;,&quot;fill_effect&quot;:[],&quot;fill_mode&quot;:&quot;full&quot;,&quot;sacle_strategy&quot;:&quot;stretch&quot;}"/>
  <p:tag name="KSO_WM_ASSEMBLE_CHIP_INDEX" val="3961de6266554bdca998cf3056a08218"/>
  <p:tag name="KSO_WM_SLIDE_BACKGROUND_TYPE" val="topBottom"/>
</p:tagLst>
</file>

<file path=ppt/tags/tag51.xml><?xml version="1.0" encoding="utf-8"?>
<p:tagLst xmlns:p="http://schemas.openxmlformats.org/presentationml/2006/main">
  <p:tag name="KSO_WM_SLIDE_BACKGROUND_TYPE" val="topBottom"/>
</p:tagLst>
</file>

<file path=ppt/tags/tag52.xml><?xml version="1.0" encoding="utf-8"?>
<p:tagLst xmlns:p="http://schemas.openxmlformats.org/presentationml/2006/main">
  <p:tag name="KSO_WM_SLIDE_BACKGROUND_TYPE" val="topBottom"/>
</p:tagLst>
</file>

<file path=ppt/tags/tag53.xml><?xml version="1.0" encoding="utf-8"?>
<p:tagLst xmlns:p="http://schemas.openxmlformats.org/presentationml/2006/main">
  <p:tag name="KSO_WM_SLIDE_BACKGROUND_TYPE" val="topBottom"/>
</p:tagLst>
</file>

<file path=ppt/tags/tag54.xml><?xml version="1.0" encoding="utf-8"?>
<p:tagLst xmlns:p="http://schemas.openxmlformats.org/presentationml/2006/main">
  <p:tag name="KSO_WM_SLIDE_BACKGROUND_TYPE" val="topBottom"/>
</p:tagLst>
</file>

<file path=ppt/tags/tag55.xml><?xml version="1.0" encoding="utf-8"?>
<p:tagLst xmlns:p="http://schemas.openxmlformats.org/presentationml/2006/main">
  <p:tag name="KSO_WM_SLIDE_BACKGROUND_TYPE" val="topBottom"/>
</p:tagLst>
</file>

<file path=ppt/tags/tag56.xml><?xml version="1.0" encoding="utf-8"?>
<p:tagLst xmlns:p="http://schemas.openxmlformats.org/presentationml/2006/main">
  <p:tag name="KSO_WM_SLIDE_BACKGROUND_TYPE" val="topBotto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ddad1f542fba4a0a9a8435fb33fa28fa"/>
  <p:tag name="KSO_WM_UNIT_DECORATE_INFO" val=""/>
  <p:tag name="KSO_WM_UNIT_SM_LIMIT_TYPE" val=""/>
  <p:tag name="KSO_WM_CHIP_FILLAREA_FILL_RULE" val="{&quot;fill_align&quot;:&quot;cm&quot;,&quot;fill_effect&quot;:[],&quot;fill_mode&quot;:&quot;full&quot;,&quot;sacle_strategy&quot;:&quot;stretch&quot;}"/>
  <p:tag name="KSO_WM_ASSEMBLE_CHIP_INDEX" val="f403da270cde40ae8e249066dec5c49e"/>
  <p:tag name="KSO_WM_SLIDE_BACKGROUND_TYPE" val="bottomTop"/>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7f62c1a4f08a4b7788e5c87737e763ae"/>
  <p:tag name="KSO_WM_UNIT_DECORATE_INFO" val=""/>
  <p:tag name="KSO_WM_UNIT_SM_LIMIT_TYPE" val=""/>
  <p:tag name="KSO_WM_CHIP_FILLAREA_FILL_RULE" val="{&quot;fill_align&quot;:&quot;cm&quot;,&quot;fill_effect&quot;:[],&quot;fill_mode&quot;:&quot;full&quot;,&quot;sacle_strategy&quot;:&quot;stretch&quot;}"/>
  <p:tag name="KSO_WM_ASSEMBLE_CHIP_INDEX" val="e826f06ccb944bf4ae60b214f7a01f12"/>
  <p:tag name="KSO_WM_SLIDE_BACKGROUND_TYPE" val="bottomTop"/>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3df12600d79c49888ac14c797f4de3df"/>
  <p:tag name="KSO_WM_UNIT_DECORATE_INFO" val=""/>
  <p:tag name="KSO_WM_UNIT_SM_LIMIT_TYPE" val=""/>
  <p:tag name="KSO_WM_CHIP_FILLAREA_FILL_RULE" val="{&quot;fill_align&quot;:&quot;cm&quot;,&quot;fill_effect&quot;:[],&quot;fill_mode&quot;:&quot;full&quot;,&quot;sacle_strategy&quot;:&quot;stretch&quot;}"/>
  <p:tag name="KSO_WM_ASSEMBLE_CHIP_INDEX" val="943d4dc785e84282824f3a63469f8ddf"/>
  <p:tag name="KSO_WM_SLIDE_BACKGROUND_TYPE" val="bottomTop"/>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2*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9f"/>
  <p:tag name="KSO_WM_UNIT_DEC_AREA_ID" val="8f35c3469d004840b6ce6cbe661daf73"/>
  <p:tag name="KSO_WM_UNIT_DECORATE_INFO" val=""/>
  <p:tag name="KSO_WM_UNIT_SM_LIMIT_TYPE" val=""/>
  <p:tag name="KSO_WM_CHIP_FILLAREA_FILL_RULE" val="{&quot;fill_align&quot;:&quot;lm&quot;,&quot;fill_effect&quot;:[],&quot;fill_mode&quot;:&quot;adaptive&quot;,&quot;sacle_strategy&quot;:&quot;stretch&quot;}"/>
  <p:tag name="KSO_WM_ASSEMBLE_CHIP_INDEX" val="d70faa1b13584720b82f22a7599fe4fd"/>
</p:tagLst>
</file>

<file path=ppt/tags/tag60.xml><?xml version="1.0" encoding="utf-8"?>
<p:tagLst xmlns:p="http://schemas.openxmlformats.org/presentationml/2006/main">
  <p:tag name="KSO_WM_SLIDE_BACKGROUND_TYPE" val="bottomTop"/>
</p:tagLst>
</file>

<file path=ppt/tags/tag61.xml><?xml version="1.0" encoding="utf-8"?>
<p:tagLst xmlns:p="http://schemas.openxmlformats.org/presentationml/2006/main">
  <p:tag name="KSO_WM_SLIDE_BACKGROUND_TYPE" val="bottomTop"/>
</p:tagLst>
</file>

<file path=ppt/tags/tag62.xml><?xml version="1.0" encoding="utf-8"?>
<p:tagLst xmlns:p="http://schemas.openxmlformats.org/presentationml/2006/main">
  <p:tag name="KSO_WM_SLIDE_BACKGROUND_TYPE" val="bottomTop"/>
</p:tagLst>
</file>

<file path=ppt/tags/tag63.xml><?xml version="1.0" encoding="utf-8"?>
<p:tagLst xmlns:p="http://schemas.openxmlformats.org/presentationml/2006/main">
  <p:tag name="KSO_WM_SLIDE_BACKGROUND_TYPE" val="bottomTop"/>
</p:tagLst>
</file>

<file path=ppt/tags/tag64.xml><?xml version="1.0" encoding="utf-8"?>
<p:tagLst xmlns:p="http://schemas.openxmlformats.org/presentationml/2006/main">
  <p:tag name="KSO_WM_SLIDE_BACKGROUND_TYPE" val="bottomTop"/>
</p:tagLst>
</file>

<file path=ppt/tags/tag65.xml><?xml version="1.0" encoding="utf-8"?>
<p:tagLst xmlns:p="http://schemas.openxmlformats.org/presentationml/2006/main">
  <p:tag name="KSO_WM_SLIDE_BACKGROUND_TYPE" val="bottomTop"/>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76384e2edc6148358540ce908fcd996e"/>
  <p:tag name="KSO_WM_UNIT_DECORATE_INFO" val=""/>
  <p:tag name="KSO_WM_UNIT_SM_LIMIT_TYPE" val=""/>
  <p:tag name="KSO_WM_CHIP_FILLAREA_FILL_RULE" val="{&quot;fill_align&quot;:&quot;cm&quot;,&quot;fill_effect&quot;:[],&quot;fill_mode&quot;:&quot;full&quot;,&quot;sacle_strategy&quot;:&quot;stretch&quot;}"/>
  <p:tag name="KSO_WM_ASSEMBLE_CHIP_INDEX" val="140abd7b09e544f3abb9c3ab02871f54"/>
  <p:tag name="KSO_WM_SLIDE_BACKGROUND_TYPE" val="navigation"/>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d14dc1f413d44f80b9fc624b70d0f3eb"/>
  <p:tag name="KSO_WM_UNIT_DECORATE_INFO" val=""/>
  <p:tag name="KSO_WM_UNIT_SM_LIMIT_TYPE" val=""/>
  <p:tag name="KSO_WM_CHIP_FILLAREA_FILL_RULE" val="{&quot;fill_align&quot;:&quot;cm&quot;,&quot;fill_effect&quot;:[],&quot;fill_mode&quot;:&quot;full&quot;,&quot;sacle_strategy&quot;:&quot;stretch&quot;}"/>
  <p:tag name="KSO_WM_ASSEMBLE_CHIP_INDEX" val="0ff935274d044ea98850e50d0ded08f5"/>
  <p:tag name="KSO_WM_SLIDE_BACKGROUND_TYPE" val="navigation"/>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3bde42022f25451fa4b3d7271064777b"/>
  <p:tag name="KSO_WM_UNIT_DECORATE_INFO" val=""/>
  <p:tag name="KSO_WM_UNIT_SM_LIMIT_TYPE" val=""/>
  <p:tag name="KSO_WM_CHIP_FILLAREA_FILL_RULE" val="{&quot;fill_align&quot;:&quot;cm&quot;,&quot;fill_effect&quot;:[],&quot;fill_mode&quot;:&quot;full&quot;,&quot;sacle_strategy&quot;:&quot;stretch&quot;}"/>
  <p:tag name="KSO_WM_ASSEMBLE_CHIP_INDEX" val="abf1a33db0684fdc87c3dd58a5e75e65"/>
  <p:tag name="KSO_WM_SLIDE_BACKGROUND_TYPE" val="navigation"/>
</p:tagLst>
</file>

<file path=ppt/tags/tag69.xml><?xml version="1.0" encoding="utf-8"?>
<p:tagLst xmlns:p="http://schemas.openxmlformats.org/presentationml/2006/main">
  <p:tag name="KSO_WM_SLIDE_BACKGROUND_TYPE" val="navigation"/>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0611e43eb80b41e184a8443503efa441"/>
  <p:tag name="KSO_WM_UNIT_DECORATE_INFO" val=""/>
  <p:tag name="KSO_WM_UNIT_SM_LIMIT_TYPE" val=""/>
  <p:tag name="KSO_WM_CHIP_FILLAREA_FILL_RULE" val="{&quot;fill_align&quot;:&quot;cm&quot;,&quot;fill_effect&quot;:[],&quot;fill_mode&quot;:&quot;full&quot;,&quot;sacle_strategy&quot;:&quot;stretch&quot;}"/>
  <p:tag name="KSO_WM_ASSEMBLE_CHIP_INDEX" val="10b1d4579fb1485c8a044e9b21c1211c"/>
</p:tagLst>
</file>

<file path=ppt/tags/tag70.xml><?xml version="1.0" encoding="utf-8"?>
<p:tagLst xmlns:p="http://schemas.openxmlformats.org/presentationml/2006/main">
  <p:tag name="KSO_WM_SLIDE_BACKGROUND_TYPE" val="navigation"/>
</p:tagLst>
</file>

<file path=ppt/tags/tag71.xml><?xml version="1.0" encoding="utf-8"?>
<p:tagLst xmlns:p="http://schemas.openxmlformats.org/presentationml/2006/main">
  <p:tag name="KSO_WM_SLIDE_BACKGROUND_TYPE" val="navigation"/>
</p:tagLst>
</file>

<file path=ppt/tags/tag72.xml><?xml version="1.0" encoding="utf-8"?>
<p:tagLst xmlns:p="http://schemas.openxmlformats.org/presentationml/2006/main">
  <p:tag name="KSO_WM_SLIDE_BACKGROUND_TYPE" val="navigation"/>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45f3b07fad5743668d394feecce4fddc"/>
  <p:tag name="KSO_WM_UNIT_DECORATE_INFO" val=""/>
  <p:tag name="KSO_WM_UNIT_SM_LIMIT_TYPE" val=""/>
  <p:tag name="KSO_WM_CHIP_FILLAREA_FILL_RULE" val="{&quot;fill_align&quot;:&quot;cm&quot;,&quot;fill_effect&quot;:[],&quot;fill_mode&quot;:&quot;full&quot;,&quot;sacle_strategy&quot;:&quot;stretch&quot;}"/>
  <p:tag name="KSO_WM_ASSEMBLE_CHIP_INDEX" val="bbe6f88858854bf1be9a427fa9bdb155"/>
  <p:tag name="KSO_WM_SLIDE_BACKGROUND_TYPE" val="belt"/>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fab68ff08214ef9b56641b736fd38f7"/>
  <p:tag name="KSO_WM_UNIT_DECORATE_INFO" val=""/>
  <p:tag name="KSO_WM_UNIT_SM_LIMIT_TYPE" val=""/>
  <p:tag name="KSO_WM_CHIP_FILLAREA_FILL_RULE" val="{&quot;fill_align&quot;:&quot;cm&quot;,&quot;fill_effect&quot;:[],&quot;fill_mode&quot;:&quot;full&quot;,&quot;sacle_strategy&quot;:&quot;stretch&quot;}"/>
  <p:tag name="KSO_WM_ASSEMBLE_CHIP_INDEX" val="d07dfb7485444f78a2f4234af2ee19d0"/>
  <p:tag name="KSO_WM_SLIDE_BACKGROUND_TYPE" val="belt"/>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4934d4df72e499f8f3694908fefb826"/>
  <p:tag name="KSO_WM_UNIT_DECORATE_INFO" val=""/>
  <p:tag name="KSO_WM_UNIT_SM_LIMIT_TYPE" val=""/>
  <p:tag name="KSO_WM_CHIP_FILLAREA_FILL_RULE" val="{&quot;fill_align&quot;:&quot;cm&quot;,&quot;fill_effect&quot;:[],&quot;fill_mode&quot;:&quot;full&quot;,&quot;sacle_strategy&quot;:&quot;stretch&quot;}"/>
  <p:tag name="KSO_WM_ASSEMBLE_CHIP_INDEX" val="a61ce7ff5a6d456582c269bd7694e602"/>
  <p:tag name="KSO_WM_SLIDE_BACKGROUND_TYPE" val="belt"/>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0a7c88671fbe423597183ea936273e7f"/>
  <p:tag name="KSO_WM_UNIT_DECORATE_INFO" val=""/>
  <p:tag name="KSO_WM_UNIT_SM_LIMIT_TYPE" val=""/>
  <p:tag name="KSO_WM_CHIP_FILLAREA_FILL_RULE" val="{&quot;fill_align&quot;:&quot;cm&quot;,&quot;fill_effect&quot;:[],&quot;fill_mode&quot;:&quot;full&quot;,&quot;sacle_strategy&quot;:&quot;stretch&quot;}"/>
  <p:tag name="KSO_WM_ASSEMBLE_CHIP_INDEX" val="196b54f6f50f4e0189ba8aed226434cd"/>
</p:tagLst>
</file>

<file path=ppt/tags/tag80.xml><?xml version="1.0" encoding="utf-8"?>
<p:tagLst xmlns:p="http://schemas.openxmlformats.org/presentationml/2006/main">
  <p:tag name="KSO_WM_SLIDE_BACKGROUND_TYPE" val="belt"/>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TEMPLATE_CATEGORY" val="custom"/>
  <p:tag name="KSO_WM_TEMPLATE_INDEX" val="20215020"/>
</p:tagLst>
</file>

<file path=ppt/tags/tag86.xml><?xml version="1.0" encoding="utf-8"?>
<p:tagLst xmlns:p="http://schemas.openxmlformats.org/presentationml/2006/main">
  <p:tag name="KSO_WM_TEMPLATE_CATEGORY" val="custom"/>
  <p:tag name="KSO_WM_TEMPLATE_INDEX" val="20215020"/>
</p:tagLst>
</file>

<file path=ppt/tags/tag87.xml><?xml version="1.0" encoding="utf-8"?>
<p:tagLst xmlns:p="http://schemas.openxmlformats.org/presentationml/2006/main">
  <p:tag name="KSO_WM_BEAUTIFY_FLAG" val="#wm#"/>
  <p:tag name="KSO_WM_TAG_VERSION" val="1.0"/>
  <p:tag name="KSO_WM_TEMPLATE_CATEGORY" val="custom"/>
  <p:tag name="KSO_WM_TEMPLATE_INDEX" val="20215020"/>
</p:tagLst>
</file>

<file path=ppt/tags/tag88.xml><?xml version="1.0" encoding="utf-8"?>
<p:tagLst xmlns:p="http://schemas.openxmlformats.org/presentationml/2006/main">
  <p:tag name="KSO_WM_UNIT_ISCONTENTSTITLE" val="0"/>
  <p:tag name="KSO_WM_UNIT_ISNUMDGMTITLE" val="0"/>
  <p:tag name="KSO_WM_UNIT_PRESET_TEXT" val="追逐梦想 勇往直前"/>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DEFAULT_FONT" val="60;80;4"/>
  <p:tag name="KSO_WM_UNIT_BLOCK" val="0"/>
  <p:tag name="KSO_WM_UNIT_DEC_AREA_ID" val="448321a4422a4ff9a56594f4cc870c89"/>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15"/>
  <p:tag name="KSO_WM_UNIT_TEXT_FILL_FORE_SCHEMECOLOR_INDEX" val="13"/>
  <p:tag name="KSO_WM_UNIT_TEXT_FILL_TYPE" val="1"/>
  <p:tag name="KSO_WM_UNIT_SMARTLAYOUT_COMPRESS_INFO" val="{&#10;    &quot;id&quot;: &quot;2020-11-11T09:32:55&quot;,&#10;    &quot;max&quot;: 3.7200807696535776e-06,&#10;    &quot;topChanged&quot;: 0&#10;}&#10;"/>
  <p:tag name="KSO_WM_UNIT_LAST_MAX_FONTSIZE" val="1440"/>
</p:tagLst>
</file>

<file path=ppt/tags/tag89.xml><?xml version="1.0" encoding="utf-8"?>
<p:tagLst xmlns:p="http://schemas.openxmlformats.org/presentationml/2006/main">
  <p:tag name="KSO_WM_UNIT_SUBTYPE" val="b"/>
  <p:tag name="KSO_WM_UNIT_PRESET_TEXT" val="汇报人姓名&#13;汇报日期"/>
  <p:tag name="KSO_WM_UNIT_NOCLEAR" val="0"/>
  <p:tag name="KSO_WM_UNIT_VALUE" val="224"/>
  <p:tag name="KSO_WM_UNIT_HIGHLIGHT" val="0"/>
  <p:tag name="KSO_WM_UNIT_COMPATIBLE" val="0"/>
  <p:tag name="KSO_WM_UNIT_DIAGRAM_ISNUMVISUAL" val="0"/>
  <p:tag name="KSO_WM_UNIT_DIAGRAM_ISREFERUNIT" val="0"/>
  <p:tag name="KSO_WM_UNIT_TYPE" val="f"/>
  <p:tag name="KSO_WM_UNIT_INDEX" val="1"/>
  <p:tag name="KSO_WM_UNIT_ID" val="custom20215020_1*f*1"/>
  <p:tag name="KSO_WM_TEMPLATE_CATEGORY" val="custom"/>
  <p:tag name="KSO_WM_TEMPLATE_INDEX" val="20215020"/>
  <p:tag name="KSO_WM_UNIT_LAYERLEVEL" val="1"/>
  <p:tag name="KSO_WM_TAG_VERSION" val="1.0"/>
  <p:tag name="KSO_WM_BEAUTIFY_FLAG" val="#wm#"/>
  <p:tag name="KSO_WM_UNIT_DEFAULT_FONT" val="14;20;2"/>
  <p:tag name="KSO_WM_UNIT_BLOCK" val="0"/>
  <p:tag name="KSO_WM_UNIT_DEC_AREA_ID" val="dc3e3f3f8d8b4382b7712983fb3cace6"/>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35"/>
  <p:tag name="KSO_WM_UNIT_TEXT_FILL_FORE_SCHEMECOLOR_INDEX" val="13"/>
  <p:tag name="KSO_WM_UNIT_TEXT_FILL_TYPE" val="1"/>
</p:tagLst>
</file>

<file path=ppt/tags/tag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37cb1827c6254ff3a8ce0a003e3a0086"/>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b5cc9cf2e339465e957d4360e0ba9810"/>
  <p:tag name="KSO_WM_UNIT_TEXT_FILL_FORE_SCHEMECOLOR_INDEX_BRIGHTNESS" val="0.35"/>
  <p:tag name="KSO_WM_UNIT_TEXT_FILL_FORE_SCHEMECOLOR_INDEX" val="13"/>
  <p:tag name="KSO_WM_UNIT_TEXT_FILL_TYPE" val="1"/>
  <p:tag name="KSO_WM_TEMPLATE_ASSEMBLE_XID" val="5fab3f17b46e6ebd99076cd4"/>
  <p:tag name="KSO_WM_TEMPLATE_ASSEMBLE_GROUPID" val="5faa41e40f63d42c4847739d"/>
</p:tagLst>
</file>

<file path=ppt/tags/tag90.xml><?xml version="1.0" encoding="utf-8"?>
<p:tagLst xmlns:p="http://schemas.openxmlformats.org/presentationml/2006/main">
  <p:tag name="KSO_WM_CHIP_INFOS" val="{&quot;layout_type&quot;:&quot;formiddle3&quot;,&quot;slide_type&quot;:[&quot;title&quot;],&quot;aspect_ratio&quot;:&quot;16:9&quot;}"/>
  <p:tag name="KSO_WM_CHIP_XID" val="5ebe041a0ac41c4a0a52557e"/>
  <p:tag name="KSO_WM_CHIP_FILLPROP" val="[[{&quot;fill_id&quot;:&quot;0fc8cb0b5be24332a6c5a6db9e174d8a&quot;,&quot;fill_align&quot;:&quot;cm&quot;,&quot;text_align&quot;:&quot;cm&quot;,&quot;text_direction&quot;:&quot;horizontal&quot;,&quot;chip_types&quot;:[&quot;text&quot;,&quot;header&quot;]}]]"/>
  <p:tag name="KSO_WM_SLIDE_ID" val="custom20215020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SLIDE_SIZE" val="700*380"/>
  <p:tag name="KSO_WM_SLIDE_POSITION" val="130*79"/>
  <p:tag name="KSO_WM_TAG_VERSION" val="1.0"/>
  <p:tag name="KSO_WM_BEAUTIFY_FLAG" val="#wm#"/>
  <p:tag name="KSO_WM_TEMPLATE_CATEGORY" val="custom"/>
  <p:tag name="KSO_WM_TEMPLATE_INDEX" val="20215020"/>
  <p:tag name="KSO_WM_SLIDE_LAYOUT" val="a_b_f"/>
  <p:tag name="KSO_WM_SLIDE_LAYOUT_CNT" val="1_1_1"/>
  <p:tag name="KSO_WM_CHIP_GROUPID" val="5ebf6661ddc3daf3fef3f760"/>
  <p:tag name="KSO_WM_SLIDE_LAYOUT_INFO" val="{&quot;id&quot;:&quot;2020-11-11T09:32:55&quot;,&quot;maxSize&quot;:{&quot;size1&quot;:33.62334074797454},&quot;minSize&quot;:{&quot;size1&quot;:26.523340747974537},&quot;normalSize&quot;:{&quot;size1&quot;:33.62334074797454},&quot;subLayout&quot;:[{&quot;id&quot;:&quot;2020-11-11T09:32:55&quot;,&quot;margin&quot;:{&quot;bottom&quot;:0.1646629422903061,&quot;left&quot;:5.3140788078308105,&quot;right&quot;:5.306846618652344,&quot;top&quot;:2.822166681289673},&quot;type&quot;:0},{&quot;id&quot;:&quot;2020-11-11T09:32:55&quot;,&quot;maxSize&quot;:{&quot;size1&quot;:32.249701545248755},&quot;minSize&quot;:{&quot;size1&quot;:19.849701545248752},&quot;normalSize&quot;:{&quot;size1&quot;:19.849701545248752},&quot;subLayout&quot;:[{&quot;id&quot;:&quot;2020-11-11T09:32:55&quot;,&quot;margin&quot;:{&quot;bottom&quot;:0.11683502048254013,&quot;left&quot;:5.3140788078308105,&quot;right&quot;:5.306846618652344,&quot;top&quot;:0.07169811427593231},&quot;type&quot;:0},{&quot;id&quot;:&quot;2020-11-11T09:32:55&quot;,&quot;margin&quot;:{&quot;bottom&quot;:2.822171926498413,&quot;left&quot;:5.3140788078308105,&quot;right&quot;:5.306846618652344,&quot;top&quot;:0.11952608078718185},&quot;type&quot;:0}],&quot;type&quot;:0}],&quot;type&quot;:0}"/>
  <p:tag name="KSO_WM_SLIDE_BK_DARK_LIGHT" val="2"/>
  <p:tag name="KSO_WM_SLIDE_BACKGROUND_TYPE" val="general"/>
  <p:tag name="KSO_WM_SLIDE_SUPPORT_FEATURE_TYPE" val="0"/>
  <p:tag name="KSO_WM_TEMPLATE_MASTER_THUMB_INDEX" val="13"/>
  <p:tag name="KSO_WM_TEMPLATE_ASSEMBLE_XID" val="5fab3f17b46e6ebd99076d0a"/>
  <p:tag name="KSO_WM_TEMPLATE_ASSEMBLE_GROUPID" val="5faa41e40f63d42c4847739d"/>
  <p:tag name="KSO_WM_TEMPLATE_THUMBS_INDEX" val="1、7、13、14、15、47"/>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SLIDE_BACKGROUND_TYPE" val="general"/>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CBE8F6"/>
      </a:dk2>
      <a:lt2>
        <a:srgbClr val="E4F4FB"/>
      </a:lt2>
      <a:accent1>
        <a:srgbClr val="1B88C0"/>
      </a:accent1>
      <a:accent2>
        <a:srgbClr val="0D8270"/>
      </a:accent2>
      <a:accent3>
        <a:srgbClr val="2D702A"/>
      </a:accent3>
      <a:accent4>
        <a:srgbClr val="67520E"/>
      </a:accent4>
      <a:accent5>
        <a:srgbClr val="AA3012"/>
      </a:accent5>
      <a:accent6>
        <a:srgbClr val="BE1A38"/>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13841</Words>
  <Application>WPS 演示</Application>
  <PresentationFormat>宽屏</PresentationFormat>
  <Paragraphs>721</Paragraphs>
  <Slides>25</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25</vt:i4>
      </vt:variant>
    </vt:vector>
  </HeadingPairs>
  <TitlesOfParts>
    <vt:vector size="41" baseType="lpstr">
      <vt:lpstr>Arial</vt:lpstr>
      <vt:lpstr>宋体</vt:lpstr>
      <vt:lpstr>Wingdings</vt:lpstr>
      <vt:lpstr>黑体</vt:lpstr>
      <vt:lpstr>Arial</vt:lpstr>
      <vt:lpstr>微软雅黑</vt:lpstr>
      <vt:lpstr>MS Gothic</vt:lpstr>
      <vt:lpstr>Microsoft Yi Baiti</vt:lpstr>
      <vt:lpstr>Symbol</vt:lpstr>
      <vt:lpstr>等线</vt:lpstr>
      <vt:lpstr>Arial Unicode MS</vt:lpstr>
      <vt:lpstr>等线 Light</vt:lpstr>
      <vt:lpstr>Calibri</vt:lpstr>
      <vt:lpstr>汉仪旗黑-85S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洛 桑</dc:creator>
  <cp:lastModifiedBy>光之精灵</cp:lastModifiedBy>
  <cp:revision>2</cp:revision>
  <dcterms:created xsi:type="dcterms:W3CDTF">2023-08-02T05:42:00Z</dcterms:created>
  <dcterms:modified xsi:type="dcterms:W3CDTF">2023-08-04T13:07:14Z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D2BBC78F69F64E92BEFCF2EA96CC5797_12</vt:lpwstr>
  </property>
  <property fmtid="{D5CDD505-2E9C-101B-9397-08002B2CF9AE}" pid="3" name="KSOProductBuildVer">
    <vt:lpwstr>2052-11.1.0.14309</vt:lpwstr>
  </property>
</Properties>
</file>