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0"/>
  </p:notesMasterIdLst>
  <p:handoutMasterIdLst>
    <p:handoutMasterId r:id="rId43"/>
  </p:handoutMasterIdLst>
  <p:sldIdLst>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 id="330" r:id="rId40"/>
    <p:sldId id="331" r:id="rId41"/>
    <p:sldId id="332"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40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59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712789-CD17-4BC3-B007-3B11599478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86239-FE3F-4948-BE72-7C3128E372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F86239-FE3F-4948-BE72-7C3128E3721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tags" Target="../tags/tag1.xml"/><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image" Target="../media/image2.jpeg"/><Relationship Id="rId16" Type="http://schemas.openxmlformats.org/officeDocument/2006/relationships/tags" Target="../tags/tag14.xml"/><Relationship Id="rId15" Type="http://schemas.openxmlformats.org/officeDocument/2006/relationships/image" Target="../media/image1.jpeg"/><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image" Target="../media/image4.jpeg"/><Relationship Id="rId5" Type="http://schemas.openxmlformats.org/officeDocument/2006/relationships/tags" Target="../tags/tag24.xml"/><Relationship Id="rId4" Type="http://schemas.openxmlformats.org/officeDocument/2006/relationships/image" Target="../media/image3.jpeg"/><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image" Target="../media/image4.jpeg"/><Relationship Id="rId5" Type="http://schemas.openxmlformats.org/officeDocument/2006/relationships/tags" Target="../tags/tag45.xml"/><Relationship Id="rId4" Type="http://schemas.openxmlformats.org/officeDocument/2006/relationships/image" Target="../media/image3.jpeg"/><Relationship Id="rId3" Type="http://schemas.openxmlformats.org/officeDocument/2006/relationships/tags" Target="../tags/tag44.xml"/><Relationship Id="rId2" Type="http://schemas.openxmlformats.org/officeDocument/2006/relationships/tags" Target="../tags/tag43.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image" Target="../media/image4.jpeg"/><Relationship Id="rId5" Type="http://schemas.openxmlformats.org/officeDocument/2006/relationships/tags" Target="../tags/tag54.xml"/><Relationship Id="rId4" Type="http://schemas.openxmlformats.org/officeDocument/2006/relationships/image" Target="../media/image3.jpeg"/><Relationship Id="rId3" Type="http://schemas.openxmlformats.org/officeDocument/2006/relationships/tags" Target="../tags/tag53.xml"/><Relationship Id="rId2" Type="http://schemas.openxmlformats.org/officeDocument/2006/relationships/tags" Target="../tags/tag52.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4.jpeg"/><Relationship Id="rId5" Type="http://schemas.openxmlformats.org/officeDocument/2006/relationships/tags" Target="../tags/tag79.xml"/><Relationship Id="rId4" Type="http://schemas.openxmlformats.org/officeDocument/2006/relationships/image" Target="../media/image3.jpeg"/><Relationship Id="rId3" Type="http://schemas.openxmlformats.org/officeDocument/2006/relationships/tags" Target="../tags/tag78.xml"/><Relationship Id="rId2" Type="http://schemas.openxmlformats.org/officeDocument/2006/relationships/tags" Target="../tags/tag77.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image" Target="../media/image4.jpeg"/><Relationship Id="rId6" Type="http://schemas.openxmlformats.org/officeDocument/2006/relationships/tags" Target="../tags/tag89.xml"/><Relationship Id="rId5" Type="http://schemas.openxmlformats.org/officeDocument/2006/relationships/image" Target="../media/image3.jpe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image" Target="../media/image4.jpeg"/><Relationship Id="rId5" Type="http://schemas.openxmlformats.org/officeDocument/2006/relationships/tags" Target="../tags/tag101.xml"/><Relationship Id="rId4" Type="http://schemas.openxmlformats.org/officeDocument/2006/relationships/image" Target="../media/image3.jpeg"/><Relationship Id="rId3" Type="http://schemas.openxmlformats.org/officeDocument/2006/relationships/tags" Target="../tags/tag100.xml"/><Relationship Id="rId2" Type="http://schemas.openxmlformats.org/officeDocument/2006/relationships/tags" Target="../tags/tag99.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06.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image" Target="../media/image2.jpeg"/><Relationship Id="rId14" Type="http://schemas.openxmlformats.org/officeDocument/2006/relationships/tags" Target="../tags/tag117.xml"/><Relationship Id="rId13" Type="http://schemas.openxmlformats.org/officeDocument/2006/relationships/image" Target="../media/image1.jpeg"/><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image" Target="../media/image4.jpeg"/><Relationship Id="rId4" Type="http://schemas.openxmlformats.org/officeDocument/2006/relationships/tags" Target="../tags/tag126.xml"/><Relationship Id="rId3" Type="http://schemas.openxmlformats.org/officeDocument/2006/relationships/image" Target="../media/image5.jpeg"/><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6.jpeg"/><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image" Target="../media/image4.jpeg"/><Relationship Id="rId5" Type="http://schemas.openxmlformats.org/officeDocument/2006/relationships/tags" Target="../tags/tag140.xml"/><Relationship Id="rId4" Type="http://schemas.openxmlformats.org/officeDocument/2006/relationships/image" Target="../media/image3.jpeg"/><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media/image4.jpeg"/><Relationship Id="rId5" Type="http://schemas.openxmlformats.org/officeDocument/2006/relationships/tags" Target="../tags/tag149.xml"/><Relationship Id="rId4" Type="http://schemas.openxmlformats.org/officeDocument/2006/relationships/image" Target="../media/image3.jpeg"/><Relationship Id="rId3" Type="http://schemas.openxmlformats.org/officeDocument/2006/relationships/tags" Target="../tags/tag148.xml"/><Relationship Id="rId2" Type="http://schemas.openxmlformats.org/officeDocument/2006/relationships/tags" Target="../tags/tag147.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image" Target="../media/image4.jpeg"/><Relationship Id="rId5" Type="http://schemas.openxmlformats.org/officeDocument/2006/relationships/tags" Target="../tags/tag158.xml"/><Relationship Id="rId4" Type="http://schemas.openxmlformats.org/officeDocument/2006/relationships/image" Target="../media/image3.jpeg"/><Relationship Id="rId3" Type="http://schemas.openxmlformats.org/officeDocument/2006/relationships/tags" Target="../tags/tag157.xml"/><Relationship Id="rId2" Type="http://schemas.openxmlformats.org/officeDocument/2006/relationships/tags" Target="../tags/tag156.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image" Target="../media/image4.jpeg"/><Relationship Id="rId3" Type="http://schemas.openxmlformats.org/officeDocument/2006/relationships/tags" Target="../tags/tag166.xml"/><Relationship Id="rId2" Type="http://schemas.openxmlformats.org/officeDocument/2006/relationships/tags" Target="../tags/tag16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image" Target="../media/image8.jpeg"/><Relationship Id="rId5" Type="http://schemas.openxmlformats.org/officeDocument/2006/relationships/tags" Target="../tags/tag177.xml"/><Relationship Id="rId4" Type="http://schemas.openxmlformats.org/officeDocument/2006/relationships/image" Target="../media/image7.jpeg"/><Relationship Id="rId3" Type="http://schemas.openxmlformats.org/officeDocument/2006/relationships/tags" Target="../tags/tag176.xml"/><Relationship Id="rId2" Type="http://schemas.openxmlformats.org/officeDocument/2006/relationships/tags" Target="../tags/tag175.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25400" y="364490"/>
            <a:ext cx="11593440" cy="6510655"/>
            <a:chOff x="-25400" y="364490"/>
            <a:chExt cx="11593440" cy="6510655"/>
          </a:xfrm>
        </p:grpSpPr>
        <p:grpSp>
          <p:nvGrpSpPr>
            <p:cNvPr id="7" name="组合 6"/>
            <p:cNvGrpSpPr/>
            <p:nvPr>
              <p:custDataLst>
                <p:tags r:id="rId3"/>
              </p:custDataLst>
            </p:nvPr>
          </p:nvGrpSpPr>
          <p:grpSpPr>
            <a:xfrm>
              <a:off x="1783715" y="1268730"/>
              <a:ext cx="3055620" cy="3960495"/>
              <a:chOff x="1754" y="1609"/>
              <a:chExt cx="4812" cy="6237"/>
            </a:xfrm>
          </p:grpSpPr>
          <p:sp>
            <p:nvSpPr>
              <p:cNvPr id="8" name="任意多边形 2"/>
              <p:cNvSpPr>
                <a:spLocks noChangeAspect="1"/>
              </p:cNvSpPr>
              <p:nvPr>
                <p:custDataLst>
                  <p:tags r:id="rId4"/>
                </p:custDataLst>
              </p:nvPr>
            </p:nvSpPr>
            <p:spPr>
              <a:xfrm>
                <a:off x="1758" y="1609"/>
                <a:ext cx="2395" cy="1921"/>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9" name="任意多边形 3"/>
              <p:cNvSpPr>
                <a:spLocks noChangeAspect="1"/>
              </p:cNvSpPr>
              <p:nvPr>
                <p:custDataLst>
                  <p:tags r:id="rId5"/>
                </p:custDataLst>
              </p:nvPr>
            </p:nvSpPr>
            <p:spPr>
              <a:xfrm>
                <a:off x="4320" y="1711"/>
                <a:ext cx="2247" cy="1848"/>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0" name="任意多边形 40"/>
              <p:cNvSpPr>
                <a:spLocks noChangeAspect="1"/>
              </p:cNvSpPr>
              <p:nvPr>
                <p:custDataLst>
                  <p:tags r:id="rId6"/>
                </p:custDataLst>
              </p:nvPr>
            </p:nvSpPr>
            <p:spPr>
              <a:xfrm>
                <a:off x="1760" y="3665"/>
                <a:ext cx="2395" cy="20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1" name="任意多边形 41"/>
              <p:cNvSpPr>
                <a:spLocks noChangeAspect="1"/>
              </p:cNvSpPr>
              <p:nvPr>
                <p:custDataLst>
                  <p:tags r:id="rId7"/>
                </p:custDataLst>
              </p:nvPr>
            </p:nvSpPr>
            <p:spPr>
              <a:xfrm>
                <a:off x="4320" y="3669"/>
                <a:ext cx="2244" cy="2012"/>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2" name="任意多边形 42"/>
              <p:cNvSpPr>
                <a:spLocks noChangeAspect="1"/>
              </p:cNvSpPr>
              <p:nvPr>
                <p:custDataLst>
                  <p:tags r:id="rId8"/>
                </p:custDataLst>
              </p:nvPr>
            </p:nvSpPr>
            <p:spPr>
              <a:xfrm>
                <a:off x="1754" y="5838"/>
                <a:ext cx="2395" cy="2009"/>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3" name="任意多边形 43"/>
              <p:cNvSpPr>
                <a:spLocks noChangeAspect="1"/>
              </p:cNvSpPr>
              <p:nvPr>
                <p:custDataLst>
                  <p:tags r:id="rId9"/>
                </p:custDataLst>
              </p:nvPr>
            </p:nvSpPr>
            <p:spPr>
              <a:xfrm>
                <a:off x="4319" y="5802"/>
                <a:ext cx="2245" cy="1946"/>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grpSp>
        <p:grpSp>
          <p:nvGrpSpPr>
            <p:cNvPr id="14" name="组合 13"/>
            <p:cNvGrpSpPr/>
            <p:nvPr>
              <p:custDataLst>
                <p:tags r:id="rId10"/>
              </p:custDataLst>
            </p:nvPr>
          </p:nvGrpSpPr>
          <p:grpSpPr>
            <a:xfrm>
              <a:off x="11513774" y="2101410"/>
              <a:ext cx="54266" cy="338554"/>
              <a:chOff x="11496040" y="2361565"/>
              <a:chExt cx="72000" cy="449190"/>
            </a:xfrm>
          </p:grpSpPr>
          <p:sp>
            <p:nvSpPr>
              <p:cNvPr id="15" name="椭圆 14"/>
              <p:cNvSpPr>
                <a:spLocks noChangeAspect="1"/>
              </p:cNvSpPr>
              <p:nvPr>
                <p:custDataLst>
                  <p:tags r:id="rId11"/>
                </p:custDataLst>
              </p:nvPr>
            </p:nvSpPr>
            <p:spPr>
              <a:xfrm>
                <a:off x="11496040" y="236156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9" name="椭圆 18"/>
              <p:cNvSpPr>
                <a:spLocks noChangeAspect="1"/>
              </p:cNvSpPr>
              <p:nvPr>
                <p:custDataLst>
                  <p:tags r:id="rId12"/>
                </p:custDataLst>
              </p:nvPr>
            </p:nvSpPr>
            <p:spPr>
              <a:xfrm>
                <a:off x="11496040" y="2550160"/>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20" name="椭圆 19"/>
              <p:cNvSpPr>
                <a:spLocks noChangeAspect="1"/>
              </p:cNvSpPr>
              <p:nvPr>
                <p:custDataLst>
                  <p:tags r:id="rId13"/>
                </p:custDataLst>
              </p:nvPr>
            </p:nvSpPr>
            <p:spPr>
              <a:xfrm>
                <a:off x="11496040" y="273875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grpSp>
        <p:pic>
          <p:nvPicPr>
            <p:cNvPr id="21" name="图片 20" descr="f6043dcc74b4197d1ce4068abd875718"/>
            <p:cNvPicPr>
              <a:picLocks noChangeAspect="1"/>
            </p:cNvPicPr>
            <p:nvPr>
              <p:custDataLst>
                <p:tags r:id="rId14"/>
              </p:custDataLst>
            </p:nvPr>
          </p:nvPicPr>
          <p:blipFill>
            <a:blip r:embed="rId15">
              <a:clrChange>
                <a:clrFrom>
                  <a:srgbClr val="D4E1EA">
                    <a:alpha val="100000"/>
                  </a:srgbClr>
                </a:clrFrom>
                <a:clrTo>
                  <a:srgbClr val="D4E1EA">
                    <a:alpha val="100000"/>
                    <a:alpha val="0"/>
                  </a:srgbClr>
                </a:clrTo>
              </a:clrChange>
            </a:blip>
            <a:srcRect l="-794" t="-2581"/>
            <a:stretch>
              <a:fillRect/>
            </a:stretch>
          </p:blipFill>
          <p:spPr>
            <a:xfrm>
              <a:off x="-25400" y="364490"/>
              <a:ext cx="2341245" cy="3923030"/>
            </a:xfrm>
            <a:prstGeom prst="homePlate">
              <a:avLst/>
            </a:prstGeom>
          </p:spPr>
        </p:pic>
        <p:pic>
          <p:nvPicPr>
            <p:cNvPr id="22" name="图片 21" descr="f6043dcc74b4197d1ce4068abd875718"/>
            <p:cNvPicPr>
              <a:picLocks noChangeAspect="1"/>
            </p:cNvPicPr>
            <p:nvPr>
              <p:custDataLst>
                <p:tags r:id="rId16"/>
              </p:custDataLst>
            </p:nvPr>
          </p:nvPicPr>
          <p:blipFill>
            <a:blip r:embed="rId17">
              <a:clrChange>
                <a:clrFrom>
                  <a:srgbClr val="D5E2EB">
                    <a:alpha val="100000"/>
                  </a:srgbClr>
                </a:clrFrom>
                <a:clrTo>
                  <a:srgbClr val="D5E2EB">
                    <a:alpha val="100000"/>
                    <a:alpha val="0"/>
                  </a:srgbClr>
                </a:clrTo>
              </a:clrChange>
            </a:blip>
            <a:srcRect/>
            <a:stretch>
              <a:fillRect/>
            </a:stretch>
          </p:blipFill>
          <p:spPr>
            <a:xfrm rot="10800000">
              <a:off x="8803005" y="5244465"/>
              <a:ext cx="1790065" cy="1630680"/>
            </a:xfrm>
            <a:prstGeom prst="rect">
              <a:avLst/>
            </a:prstGeom>
            <a:effectLst/>
          </p:spPr>
        </p:pic>
        <p:sp>
          <p:nvSpPr>
            <p:cNvPr id="23" name="Freeform 5"/>
            <p:cNvSpPr/>
            <p:nvPr>
              <p:custDataLst>
                <p:tags r:id="rId18"/>
              </p:custDataLst>
            </p:nvPr>
          </p:nvSpPr>
          <p:spPr bwMode="auto">
            <a:xfrm>
              <a:off x="2928938" y="1812725"/>
              <a:ext cx="2654300" cy="2771540"/>
            </a:xfrm>
            <a:custGeom>
              <a:avLst/>
              <a:gdLst>
                <a:gd name="T0" fmla="*/ 1672 w 1672"/>
                <a:gd name="T1" fmla="*/ 1667 h 1840"/>
                <a:gd name="T2" fmla="*/ 1672 w 1672"/>
                <a:gd name="T3" fmla="*/ 1840 h 1840"/>
                <a:gd name="T4" fmla="*/ 0 w 1672"/>
                <a:gd name="T5" fmla="*/ 1840 h 1840"/>
                <a:gd name="T6" fmla="*/ 0 w 1672"/>
                <a:gd name="T7" fmla="*/ 0 h 1840"/>
                <a:gd name="T8" fmla="*/ 1672 w 1672"/>
                <a:gd name="T9" fmla="*/ 0 h 1840"/>
                <a:gd name="T10" fmla="*/ 1672 w 1672"/>
                <a:gd name="T11" fmla="*/ 170 h 1840"/>
              </a:gdLst>
              <a:ahLst/>
              <a:cxnLst>
                <a:cxn ang="0">
                  <a:pos x="T0" y="T1"/>
                </a:cxn>
                <a:cxn ang="0">
                  <a:pos x="T2" y="T3"/>
                </a:cxn>
                <a:cxn ang="0">
                  <a:pos x="T4" y="T5"/>
                </a:cxn>
                <a:cxn ang="0">
                  <a:pos x="T6" y="T7"/>
                </a:cxn>
                <a:cxn ang="0">
                  <a:pos x="T8" y="T9"/>
                </a:cxn>
                <a:cxn ang="0">
                  <a:pos x="T10" y="T11"/>
                </a:cxn>
              </a:cxnLst>
              <a:rect l="0" t="0" r="r" b="b"/>
              <a:pathLst>
                <a:path w="1672" h="1840">
                  <a:moveTo>
                    <a:pt x="1672" y="1667"/>
                  </a:moveTo>
                  <a:lnTo>
                    <a:pt x="1672" y="1840"/>
                  </a:lnTo>
                  <a:lnTo>
                    <a:pt x="0" y="1840"/>
                  </a:lnTo>
                  <a:lnTo>
                    <a:pt x="0" y="0"/>
                  </a:lnTo>
                  <a:lnTo>
                    <a:pt x="1672" y="0"/>
                  </a:lnTo>
                  <a:lnTo>
                    <a:pt x="1672" y="170"/>
                  </a:lnTo>
                </a:path>
              </a:pathLst>
            </a:custGeom>
            <a:noFill/>
            <a:ln w="5873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aseline="0">
                <a:latin typeface="Arial" panose="020B0604020202020204" pitchFamily="34" charset="0"/>
              </a:endParaRPr>
            </a:p>
          </p:txBody>
        </p:sp>
        <p:cxnSp>
          <p:nvCxnSpPr>
            <p:cNvPr id="24" name="直接连接符 23"/>
            <p:cNvCxnSpPr/>
            <p:nvPr userDrawn="1">
              <p:custDataLst>
                <p:tags r:id="rId19"/>
              </p:custDataLst>
            </p:nvPr>
          </p:nvCxnSpPr>
          <p:spPr>
            <a:xfrm>
              <a:off x="3381375" y="4148983"/>
              <a:ext cx="269494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userDrawn="1">
            <p:ph type="ctrTitle" hasCustomPrompt="1"/>
            <p:custDataLst>
              <p:tags r:id="rId20"/>
            </p:custDataLst>
          </p:nvPr>
        </p:nvSpPr>
        <p:spPr>
          <a:xfrm>
            <a:off x="3304540" y="2249805"/>
            <a:ext cx="6282690" cy="1203325"/>
          </a:xfrm>
        </p:spPr>
        <p:txBody>
          <a:bodyPr lIns="90000" tIns="46800" rIns="90000" bIns="0" anchor="b" anchorCtr="0">
            <a:normAutofit/>
          </a:bodyPr>
          <a:lstStyle>
            <a:lvl1pPr algn="l">
              <a:defRPr sz="7200" u="none" strike="noStrike" kern="1200" cap="none" spc="6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userDrawn="1">
            <p:ph type="subTitle" idx="1" hasCustomPrompt="1"/>
            <p:custDataLst>
              <p:tags r:id="rId21"/>
            </p:custDataLst>
          </p:nvPr>
        </p:nvSpPr>
        <p:spPr>
          <a:xfrm>
            <a:off x="3304540" y="3483610"/>
            <a:ext cx="6282690" cy="629920"/>
          </a:xfrm>
        </p:spPr>
        <p:txBody>
          <a:bodyPr lIns="90000" tIns="0" rIns="90000" bIns="46800">
            <a:normAutofit/>
          </a:bodyPr>
          <a:lstStyle>
            <a:lvl1pPr marL="0" indent="0" algn="l" eaLnBrk="1" fontAlgn="auto" latinLnBrk="0" hangingPunct="1">
              <a:lnSpc>
                <a:spcPct val="150000"/>
              </a:lnSpc>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userDrawn="1">
            <p:ph type="dt" sz="half" idx="10"/>
            <p:custDataLst>
              <p:tags r:id="rId2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userDrawn="1">
            <p:ph type="ftr" sz="quarter" idx="11"/>
            <p:custDataLst>
              <p:tags r:id="rId23"/>
            </p:custDataLst>
          </p:nvPr>
        </p:nvSpPr>
        <p:spPr/>
        <p:txBody>
          <a:bodyPr/>
          <a:lstStyle>
            <a:lvl1pPr>
              <a:defRPr baseline="0">
                <a:latin typeface="Arial" panose="020B0604020202020204" pitchFamily="34" charset="0"/>
              </a:defRPr>
            </a:lvl1pPr>
          </a:lstStyle>
          <a:p>
            <a:endParaRPr lang="zh-CN" altLang="en-US" dirty="0"/>
          </a:p>
        </p:txBody>
      </p:sp>
      <p:sp>
        <p:nvSpPr>
          <p:cNvPr id="18" name="灯片编号占位符 17"/>
          <p:cNvSpPr>
            <a:spLocks noGrp="1"/>
          </p:cNvSpPr>
          <p:nvPr userDrawn="1">
            <p:ph type="sldNum" sz="quarter" idx="12"/>
            <p:custDataLst>
              <p:tags r:id="rId24"/>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 y="113212"/>
            <a:ext cx="12271475" cy="6744787"/>
            <a:chOff x="1" y="113212"/>
            <a:chExt cx="12271475" cy="6744787"/>
          </a:xfrm>
        </p:grpSpPr>
        <p:pic>
          <p:nvPicPr>
            <p:cNvPr id="10" name="图片 9"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1" name="图片 10"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使用中文字体)"/>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lIns="90000" tIns="46800" rIns="90000" bIns="46800">
            <a:normAutofit/>
          </a:bodyPr>
          <a:lstStyle/>
          <a:p>
            <a:endParaRPr lang="zh-CN" altLang="en-US"/>
          </a:p>
        </p:txBody>
      </p:sp>
      <p:sp>
        <p:nvSpPr>
          <p:cNvPr id="6" name="灯片编号占位符 5"/>
          <p:cNvSpPr>
            <a:spLocks noGrp="1"/>
          </p:cNvSpPr>
          <p:nvPr>
            <p:ph type="sldNum" sz="quarter" idx="12"/>
            <p:custDataLst>
              <p:tags r:id="rId11"/>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a:off x="1390015" y="1363970"/>
            <a:ext cx="5448844" cy="3961130"/>
            <a:chOff x="1390015" y="1363970"/>
            <a:chExt cx="5448844" cy="3961130"/>
          </a:xfrm>
        </p:grpSpPr>
        <p:sp>
          <p:nvSpPr>
            <p:cNvPr id="8" name="任意多边形 2"/>
            <p:cNvSpPr>
              <a:spLocks noChangeAspect="1"/>
            </p:cNvSpPr>
            <p:nvPr>
              <p:custDataLst>
                <p:tags r:id="rId3"/>
              </p:custDataLst>
            </p:nvPr>
          </p:nvSpPr>
          <p:spPr>
            <a:xfrm>
              <a:off x="1392555" y="1363970"/>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9" name="任意多边形 3"/>
            <p:cNvSpPr>
              <a:spLocks noChangeAspect="1"/>
            </p:cNvSpPr>
            <p:nvPr>
              <p:custDataLst>
                <p:tags r:id="rId4"/>
              </p:custDataLst>
            </p:nvPr>
          </p:nvSpPr>
          <p:spPr>
            <a:xfrm>
              <a:off x="3019425" y="1428740"/>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0" name="任意多边形 40"/>
            <p:cNvSpPr>
              <a:spLocks noChangeAspect="1"/>
            </p:cNvSpPr>
            <p:nvPr>
              <p:custDataLst>
                <p:tags r:id="rId5"/>
              </p:custDataLst>
            </p:nvPr>
          </p:nvSpPr>
          <p:spPr>
            <a:xfrm>
              <a:off x="1393825" y="2669530"/>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1" name="任意多边形 41"/>
            <p:cNvSpPr>
              <a:spLocks noChangeAspect="1"/>
            </p:cNvSpPr>
            <p:nvPr>
              <p:custDataLst>
                <p:tags r:id="rId6"/>
              </p:custDataLst>
            </p:nvPr>
          </p:nvSpPr>
          <p:spPr>
            <a:xfrm>
              <a:off x="3019425" y="2672070"/>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2" name="任意多边形 42"/>
            <p:cNvSpPr>
              <a:spLocks noChangeAspect="1"/>
            </p:cNvSpPr>
            <p:nvPr>
              <p:custDataLst>
                <p:tags r:id="rId7"/>
              </p:custDataLst>
            </p:nvPr>
          </p:nvSpPr>
          <p:spPr>
            <a:xfrm>
              <a:off x="1390015" y="4049385"/>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3" name="任意多边形 43"/>
            <p:cNvSpPr>
              <a:spLocks noChangeAspect="1"/>
            </p:cNvSpPr>
            <p:nvPr>
              <p:custDataLst>
                <p:tags r:id="rId8"/>
              </p:custDataLst>
            </p:nvPr>
          </p:nvSpPr>
          <p:spPr>
            <a:xfrm>
              <a:off x="3018790" y="4026525"/>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6" name="矩形 15"/>
            <p:cNvSpPr/>
            <p:nvPr userDrawn="1">
              <p:custDataLst>
                <p:tags r:id="rId9"/>
              </p:custDataLst>
            </p:nvPr>
          </p:nvSpPr>
          <p:spPr>
            <a:xfrm>
              <a:off x="5584734" y="3248968"/>
              <a:ext cx="1254125" cy="952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0">
                <a:latin typeface="Arial" panose="020B0604020202020204" pitchFamily="34" charset="0"/>
              </a:endParaRPr>
            </a:p>
          </p:txBody>
        </p:sp>
      </p:grpSp>
      <p:sp>
        <p:nvSpPr>
          <p:cNvPr id="3" name="文本占位符 2"/>
          <p:cNvSpPr>
            <a:spLocks noGrp="1"/>
          </p:cNvSpPr>
          <p:nvPr>
            <p:ph type="body" idx="1"/>
            <p:custDataLst>
              <p:tags r:id="rId10"/>
            </p:custDataLst>
          </p:nvPr>
        </p:nvSpPr>
        <p:spPr>
          <a:xfrm>
            <a:off x="5400041" y="4120878"/>
            <a:ext cx="5430423" cy="1077985"/>
          </a:xfrm>
        </p:spPr>
        <p:txBody>
          <a:bodyPr lIns="90000" tIns="46800" rIns="90000" bIns="46800">
            <a:normAutofit/>
          </a:bodyPr>
          <a:lstStyle>
            <a:lvl1pPr marL="0" indent="0" eaLnBrk="1" fontAlgn="auto" latinLnBrk="0" hangingPunct="1">
              <a:buNone/>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2" name="标题 1"/>
          <p:cNvSpPr>
            <a:spLocks noGrp="1"/>
          </p:cNvSpPr>
          <p:nvPr>
            <p:ph type="title" hasCustomPrompt="1"/>
            <p:custDataLst>
              <p:tags r:id="rId11"/>
            </p:custDataLst>
          </p:nvPr>
        </p:nvSpPr>
        <p:spPr>
          <a:xfrm>
            <a:off x="5404345" y="3429000"/>
            <a:ext cx="5426119" cy="620386"/>
          </a:xfrm>
        </p:spPr>
        <p:txBody>
          <a:bodyPr lIns="90000" tIns="46800" rIns="90000" bIns="46800" anchor="ctr" anchorCtr="0">
            <a:normAutofit/>
          </a:bodyPr>
          <a:lstStyle>
            <a:lvl1pPr>
              <a:defRPr sz="28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日期占位符 3"/>
          <p:cNvSpPr>
            <a:spLocks noGrp="1"/>
          </p:cNvSpPr>
          <p:nvPr userDrawn="1">
            <p:ph type="dt" sz="half" idx="10"/>
            <p:custDataLst>
              <p:tags r:id="rId12"/>
            </p:custDataLst>
          </p:nvPr>
        </p:nvSpPr>
        <p:spPr/>
        <p:txBody>
          <a:bodyPr lIns="90000" tIns="46800" rIns="90000" bIns="46800">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userDrawn="1">
            <p:ph type="ftr" sz="quarter" idx="11"/>
            <p:custDataLst>
              <p:tags r:id="rId13"/>
            </p:custDataLst>
          </p:nvPr>
        </p:nvSpPr>
        <p:spPr/>
        <p:txBody>
          <a:bodyPr lIns="90000" tIns="46800" rIns="90000" bIns="46800">
            <a:normAutofit/>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userDrawn="1">
            <p:ph type="sldNum" sz="quarter" idx="12"/>
            <p:custDataLst>
              <p:tags r:id="rId14"/>
            </p:custDataLst>
          </p:nvPr>
        </p:nvSpPr>
        <p:spPr/>
        <p:txBody>
          <a:bodyPr lIns="90000" tIns="46800" rIns="90000" bIns="46800">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113212"/>
            <a:ext cx="12271475" cy="6744787"/>
            <a:chOff x="1" y="113212"/>
            <a:chExt cx="12271475" cy="6744787"/>
          </a:xfrm>
        </p:grpSpPr>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3" name="图片 12"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000" tIns="46800" rIns="90000" bIns="46800">
            <a:normAutofit/>
          </a:bodyPr>
          <a:lstStyle>
            <a:lvl1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lIns="90000" tIns="46800" rIns="90000" bIns="46800">
            <a:normAutofit/>
          </a:bodyPr>
          <a:lstStyle/>
          <a:p>
            <a:endParaRPr lang="zh-CN" altLang="en-US"/>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113212"/>
            <a:ext cx="12271475" cy="6744787"/>
            <a:chOff x="1" y="113212"/>
            <a:chExt cx="12271475" cy="6744787"/>
          </a:xfrm>
        </p:grpSpPr>
        <p:pic>
          <p:nvPicPr>
            <p:cNvPr id="14" name="图片 13"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5" name="图片 14"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lIns="90000" tIns="46800" rIns="90000" bIns="46800">
            <a:normAutofit/>
          </a:bodyPr>
          <a:lstStyle/>
          <a:p>
            <a:endParaRPr lang="zh-CN" altLang="en-US"/>
          </a:p>
        </p:txBody>
      </p:sp>
      <p:sp>
        <p:nvSpPr>
          <p:cNvPr id="9" name="灯片编号占位符 8"/>
          <p:cNvSpPr>
            <a:spLocks noGrp="1"/>
          </p:cNvSpPr>
          <p:nvPr>
            <p:ph type="sldNum" sz="quarter" idx="12"/>
            <p:custDataLst>
              <p:tags r:id="rId14"/>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597107" y="449063"/>
            <a:ext cx="2926402" cy="3792831"/>
            <a:chOff x="709448" y="734571"/>
            <a:chExt cx="3056255" cy="3961130"/>
          </a:xfrm>
        </p:grpSpPr>
        <p:sp>
          <p:nvSpPr>
            <p:cNvPr id="7" name="任意多边形 2"/>
            <p:cNvSpPr>
              <a:spLocks noChangeAspect="1"/>
            </p:cNvSpPr>
            <p:nvPr>
              <p:custDataLst>
                <p:tags r:id="rId3"/>
              </p:custDataLst>
            </p:nvPr>
          </p:nvSpPr>
          <p:spPr>
            <a:xfrm>
              <a:off x="711988" y="734571"/>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8" name="任意多边形 3"/>
            <p:cNvSpPr>
              <a:spLocks noChangeAspect="1"/>
            </p:cNvSpPr>
            <p:nvPr>
              <p:custDataLst>
                <p:tags r:id="rId4"/>
              </p:custDataLst>
            </p:nvPr>
          </p:nvSpPr>
          <p:spPr>
            <a:xfrm>
              <a:off x="2338858" y="799341"/>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9" name="任意多边形 40"/>
            <p:cNvSpPr>
              <a:spLocks noChangeAspect="1"/>
            </p:cNvSpPr>
            <p:nvPr>
              <p:custDataLst>
                <p:tags r:id="rId5"/>
              </p:custDataLst>
            </p:nvPr>
          </p:nvSpPr>
          <p:spPr>
            <a:xfrm>
              <a:off x="713258" y="2040131"/>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10" name="任意多边形 41"/>
            <p:cNvSpPr>
              <a:spLocks noChangeAspect="1"/>
            </p:cNvSpPr>
            <p:nvPr>
              <p:custDataLst>
                <p:tags r:id="rId6"/>
              </p:custDataLst>
            </p:nvPr>
          </p:nvSpPr>
          <p:spPr>
            <a:xfrm>
              <a:off x="2338858" y="2042671"/>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11" name="任意多边形 42"/>
            <p:cNvSpPr>
              <a:spLocks noChangeAspect="1"/>
            </p:cNvSpPr>
            <p:nvPr>
              <p:custDataLst>
                <p:tags r:id="rId7"/>
              </p:custDataLst>
            </p:nvPr>
          </p:nvSpPr>
          <p:spPr>
            <a:xfrm>
              <a:off x="709448" y="3419986"/>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sp>
          <p:nvSpPr>
            <p:cNvPr id="12" name="任意多边形 43"/>
            <p:cNvSpPr>
              <a:spLocks noChangeAspect="1"/>
            </p:cNvSpPr>
            <p:nvPr>
              <p:custDataLst>
                <p:tags r:id="rId8"/>
              </p:custDataLst>
            </p:nvPr>
          </p:nvSpPr>
          <p:spPr>
            <a:xfrm>
              <a:off x="2338223" y="3397126"/>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charset="-122"/>
              </a:endParaRPr>
            </a:p>
          </p:txBody>
        </p:sp>
      </p:grpSp>
      <p:sp>
        <p:nvSpPr>
          <p:cNvPr id="2" name="标题 1"/>
          <p:cNvSpPr>
            <a:spLocks noGrp="1"/>
          </p:cNvSpPr>
          <p:nvPr>
            <p:ph type="title"/>
            <p:custDataLst>
              <p:tags r:id="rId9"/>
            </p:custDataLst>
          </p:nvPr>
        </p:nvSpPr>
        <p:spPr>
          <a:xfrm>
            <a:off x="3990975" y="443230"/>
            <a:ext cx="7531144"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lIns="90000" tIns="46800" rIns="90000" bIns="46800">
            <a:normAutofit/>
          </a:bodyPr>
          <a:lstStyle/>
          <a:p>
            <a:endParaRPr lang="zh-CN" altLang="en-US"/>
          </a:p>
        </p:txBody>
      </p:sp>
      <p:sp>
        <p:nvSpPr>
          <p:cNvPr id="5" name="灯片编号占位符 4"/>
          <p:cNvSpPr>
            <a:spLocks noGrp="1"/>
          </p:cNvSpPr>
          <p:nvPr>
            <p:ph type="sldNum" sz="quarter" idx="12"/>
            <p:custDataLst>
              <p:tags r:id="rId12"/>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113212"/>
            <a:ext cx="12271475" cy="6744787"/>
            <a:chOff x="1" y="113212"/>
            <a:chExt cx="12271475" cy="6744787"/>
          </a:xfrm>
        </p:grpSpPr>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3" name="图片 12"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lIns="90000" tIns="46800" rIns="90000" bIns="46800">
            <a:normAutofit/>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lIns="90000" tIns="46800" rIns="90000" bIns="46800">
            <a:normAutofit/>
          </a:bodyPr>
          <a:lstStyle/>
          <a:p>
            <a:endParaRPr lang="zh-CN" altLang="en-US" dirty="0"/>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 y="113212"/>
            <a:ext cx="12271475" cy="6744787"/>
            <a:chOff x="1" y="113212"/>
            <a:chExt cx="12271475" cy="6744787"/>
          </a:xfrm>
        </p:grpSpPr>
        <p:grpSp>
          <p:nvGrpSpPr>
            <p:cNvPr id="15" name="组合 14"/>
            <p:cNvGrpSpPr/>
            <p:nvPr userDrawn="1">
              <p:custDataLst>
                <p:tags r:id="rId3"/>
              </p:custDataLst>
            </p:nvPr>
          </p:nvGrpSpPr>
          <p:grpSpPr>
            <a:xfrm>
              <a:off x="1" y="113212"/>
              <a:ext cx="12271475" cy="6744787"/>
              <a:chOff x="1" y="113212"/>
              <a:chExt cx="12271475" cy="6744787"/>
            </a:xfrm>
          </p:grpSpPr>
          <p:pic>
            <p:nvPicPr>
              <p:cNvPr id="16" name="图片 15" descr="f6043dcc74b4197d1ce4068abd875718"/>
              <p:cNvPicPr>
                <a:picLocks noChangeAspect="1"/>
              </p:cNvPicPr>
              <p:nvPr userDrawn="1">
                <p:custDataLst>
                  <p:tags r:id="rId4"/>
                </p:custDataLst>
              </p:nvPr>
            </p:nvPicPr>
            <p:blipFill rotWithShape="1">
              <a:blip r:embed="rId5">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7" name="图片 16" descr="f6043dcc74b4197d1ce4068abd875718"/>
              <p:cNvPicPr>
                <a:picLocks noChangeAspect="1"/>
              </p:cNvPicPr>
              <p:nvPr>
                <p:custDataLst>
                  <p:tags r:id="rId6"/>
                </p:custDataLst>
              </p:nvPr>
            </p:nvPicPr>
            <p:blipFill>
              <a:blip r:embed="rId7">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grpSp>
          <p:nvGrpSpPr>
            <p:cNvPr id="10" name="组合 9"/>
            <p:cNvGrpSpPr/>
            <p:nvPr userDrawn="1">
              <p:custDataLst>
                <p:tags r:id="rId8"/>
              </p:custDataLst>
            </p:nvPr>
          </p:nvGrpSpPr>
          <p:grpSpPr>
            <a:xfrm>
              <a:off x="11809866" y="1022325"/>
              <a:ext cx="54266" cy="338554"/>
              <a:chOff x="11496040" y="2361565"/>
              <a:chExt cx="72000" cy="449190"/>
            </a:xfrm>
          </p:grpSpPr>
          <p:sp>
            <p:nvSpPr>
              <p:cNvPr id="11" name="椭圆 10"/>
              <p:cNvSpPr>
                <a:spLocks noChangeAspect="1"/>
              </p:cNvSpPr>
              <p:nvPr>
                <p:custDataLst>
                  <p:tags r:id="rId9"/>
                </p:custDataLst>
              </p:nvPr>
            </p:nvSpPr>
            <p:spPr>
              <a:xfrm>
                <a:off x="11496040" y="236156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2" name="椭圆 11"/>
              <p:cNvSpPr>
                <a:spLocks noChangeAspect="1"/>
              </p:cNvSpPr>
              <p:nvPr>
                <p:custDataLst>
                  <p:tags r:id="rId10"/>
                </p:custDataLst>
              </p:nvPr>
            </p:nvSpPr>
            <p:spPr>
              <a:xfrm>
                <a:off x="11496040" y="2550160"/>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3" name="椭圆 12"/>
              <p:cNvSpPr>
                <a:spLocks noChangeAspect="1"/>
              </p:cNvSpPr>
              <p:nvPr>
                <p:custDataLst>
                  <p:tags r:id="rId11"/>
                </p:custDataLst>
              </p:nvPr>
            </p:nvSpPr>
            <p:spPr>
              <a:xfrm>
                <a:off x="11496040" y="273875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grpSp>
      </p:grpSp>
      <p:sp>
        <p:nvSpPr>
          <p:cNvPr id="2" name="竖排标题 1"/>
          <p:cNvSpPr>
            <a:spLocks noGrp="1"/>
          </p:cNvSpPr>
          <p:nvPr>
            <p:ph type="title" orient="vert"/>
            <p:custDataLst>
              <p:tags r:id="rId12"/>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3"/>
            </p:custDataLst>
          </p:nvPr>
        </p:nvSpPr>
        <p:spPr>
          <a:xfrm>
            <a:off x="669925" y="952500"/>
            <a:ext cx="9828101" cy="5388907"/>
          </a:xfrm>
        </p:spPr>
        <p:txBody>
          <a:bodyPr vert="eaVert" lIns="90000" tIns="46800" rIns="90000" bIns="46800">
            <a:normAutofit/>
          </a:bodyPr>
          <a:lstStyle>
            <a:lvl1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4"/>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lIns="90000" tIns="46800" rIns="90000" bIns="46800">
            <a:normAutofit/>
          </a:bodyPr>
          <a:lstStyle/>
          <a:p>
            <a:endParaRPr lang="zh-CN" altLang="en-US"/>
          </a:p>
        </p:txBody>
      </p:sp>
      <p:sp>
        <p:nvSpPr>
          <p:cNvPr id="6" name="灯片编号占位符 5"/>
          <p:cNvSpPr>
            <a:spLocks noGrp="1"/>
          </p:cNvSpPr>
          <p:nvPr>
            <p:ph type="sldNum" sz="quarter" idx="12"/>
            <p:custDataLst>
              <p:tags r:id="rId16"/>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1" y="113212"/>
            <a:ext cx="12271475" cy="6744787"/>
            <a:chOff x="1" y="113212"/>
            <a:chExt cx="12271475" cy="6744787"/>
          </a:xfrm>
        </p:grpSpPr>
        <p:pic>
          <p:nvPicPr>
            <p:cNvPr id="9" name="图片 8"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8" name="图片 7"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defRPr>
            </a:lvl1pPr>
            <a:lvl2pPr>
              <a:defRPr u="none" strike="noStrike" kern="1200" cap="none" spc="150" normalizeH="0" baseline="0">
                <a:solidFill>
                  <a:schemeClr val="tx1">
                    <a:lumMod val="85000"/>
                    <a:lumOff val="15000"/>
                  </a:schemeClr>
                </a:solidFill>
                <a:uFillTx/>
                <a:latin typeface="Arial" panose="020B0604020202020204" pitchFamily="34" charset="0"/>
              </a:defRPr>
            </a:lvl2pPr>
            <a:lvl3pPr>
              <a:defRPr u="none" strike="noStrike" kern="1200" cap="none" spc="150" normalizeH="0" baseline="0">
                <a:solidFill>
                  <a:schemeClr val="tx1">
                    <a:lumMod val="85000"/>
                    <a:lumOff val="15000"/>
                  </a:schemeClr>
                </a:solidFill>
                <a:uFillTx/>
                <a:latin typeface="Arial" panose="020B0604020202020204" pitchFamily="34" charset="0"/>
              </a:defRPr>
            </a:lvl3pPr>
            <a:lvl4pPr>
              <a:defRPr u="none" strike="noStrike" kern="1200" cap="none" spc="150" normalizeH="0" baseline="0">
                <a:solidFill>
                  <a:schemeClr val="tx1">
                    <a:lumMod val="85000"/>
                    <a:lumOff val="15000"/>
                  </a:schemeClr>
                </a:solidFill>
                <a:uFillTx/>
                <a:latin typeface="Arial" panose="020B0604020202020204" pitchFamily="34" charset="0"/>
              </a:defRPr>
            </a:lvl4pPr>
            <a:lvl5pPr>
              <a:defRPr u="none" strike="noStrike" kern="1200" cap="none" spc="150" normalizeH="0" baseline="0">
                <a:solidFill>
                  <a:schemeClr val="tx1">
                    <a:lumMod val="85000"/>
                    <a:lumOff val="15000"/>
                  </a:schemeClr>
                </a:solidFill>
                <a:uFillTx/>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21" name="组合 20"/>
          <p:cNvGrpSpPr/>
          <p:nvPr userDrawn="1">
            <p:custDataLst>
              <p:tags r:id="rId2"/>
            </p:custDataLst>
          </p:nvPr>
        </p:nvGrpSpPr>
        <p:grpSpPr>
          <a:xfrm>
            <a:off x="-25400" y="364490"/>
            <a:ext cx="11593440" cy="6510655"/>
            <a:chOff x="-25400" y="364490"/>
            <a:chExt cx="11593440" cy="6510655"/>
          </a:xfrm>
        </p:grpSpPr>
        <p:sp>
          <p:nvSpPr>
            <p:cNvPr id="13" name="任意多边形 2"/>
            <p:cNvSpPr>
              <a:spLocks noChangeAspect="1"/>
            </p:cNvSpPr>
            <p:nvPr>
              <p:custDataLst>
                <p:tags r:id="rId3"/>
              </p:custDataLst>
            </p:nvPr>
          </p:nvSpPr>
          <p:spPr>
            <a:xfrm>
              <a:off x="1786255" y="1268730"/>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4" name="任意多边形 3"/>
            <p:cNvSpPr>
              <a:spLocks noChangeAspect="1"/>
            </p:cNvSpPr>
            <p:nvPr>
              <p:custDataLst>
                <p:tags r:id="rId4"/>
              </p:custDataLst>
            </p:nvPr>
          </p:nvSpPr>
          <p:spPr>
            <a:xfrm>
              <a:off x="3413125" y="1333500"/>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5" name="任意多边形 40"/>
            <p:cNvSpPr>
              <a:spLocks noChangeAspect="1"/>
            </p:cNvSpPr>
            <p:nvPr>
              <p:custDataLst>
                <p:tags r:id="rId5"/>
              </p:custDataLst>
            </p:nvPr>
          </p:nvSpPr>
          <p:spPr>
            <a:xfrm>
              <a:off x="1787525" y="2574290"/>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6" name="任意多边形 41"/>
            <p:cNvSpPr>
              <a:spLocks noChangeAspect="1"/>
            </p:cNvSpPr>
            <p:nvPr>
              <p:custDataLst>
                <p:tags r:id="rId6"/>
              </p:custDataLst>
            </p:nvPr>
          </p:nvSpPr>
          <p:spPr>
            <a:xfrm>
              <a:off x="3413125" y="2576830"/>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7" name="任意多边形 42"/>
            <p:cNvSpPr>
              <a:spLocks noChangeAspect="1"/>
            </p:cNvSpPr>
            <p:nvPr>
              <p:custDataLst>
                <p:tags r:id="rId7"/>
              </p:custDataLst>
            </p:nvPr>
          </p:nvSpPr>
          <p:spPr>
            <a:xfrm>
              <a:off x="1783715" y="3954145"/>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8" name="任意多边形 43"/>
            <p:cNvSpPr>
              <a:spLocks noChangeAspect="1"/>
            </p:cNvSpPr>
            <p:nvPr>
              <p:custDataLst>
                <p:tags r:id="rId8"/>
              </p:custDataLst>
            </p:nvPr>
          </p:nvSpPr>
          <p:spPr>
            <a:xfrm>
              <a:off x="3412490" y="3931285"/>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7" name="椭圆 6"/>
            <p:cNvSpPr>
              <a:spLocks noChangeAspect="1"/>
            </p:cNvSpPr>
            <p:nvPr>
              <p:custDataLst>
                <p:tags r:id="rId9"/>
              </p:custDataLst>
            </p:nvPr>
          </p:nvSpPr>
          <p:spPr>
            <a:xfrm>
              <a:off x="11513774" y="2101410"/>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8" name="椭圆 7"/>
            <p:cNvSpPr>
              <a:spLocks noChangeAspect="1"/>
            </p:cNvSpPr>
            <p:nvPr>
              <p:custDataLst>
                <p:tags r:id="rId10"/>
              </p:custDataLst>
            </p:nvPr>
          </p:nvSpPr>
          <p:spPr>
            <a:xfrm>
              <a:off x="11513774" y="2243554"/>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9" name="椭圆 8"/>
            <p:cNvSpPr>
              <a:spLocks noChangeAspect="1"/>
            </p:cNvSpPr>
            <p:nvPr>
              <p:custDataLst>
                <p:tags r:id="rId11"/>
              </p:custDataLst>
            </p:nvPr>
          </p:nvSpPr>
          <p:spPr>
            <a:xfrm>
              <a:off x="11513774" y="2385698"/>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pic>
          <p:nvPicPr>
            <p:cNvPr id="10" name="图片 9" descr="f6043dcc74b4197d1ce4068abd875718"/>
            <p:cNvPicPr>
              <a:picLocks noChangeAspect="1"/>
            </p:cNvPicPr>
            <p:nvPr>
              <p:custDataLst>
                <p:tags r:id="rId12"/>
              </p:custDataLst>
            </p:nvPr>
          </p:nvPicPr>
          <p:blipFill>
            <a:blip r:embed="rId13">
              <a:clrChange>
                <a:clrFrom>
                  <a:srgbClr val="D4E1EA">
                    <a:alpha val="100000"/>
                  </a:srgbClr>
                </a:clrFrom>
                <a:clrTo>
                  <a:srgbClr val="D4E1EA">
                    <a:alpha val="100000"/>
                    <a:alpha val="0"/>
                  </a:srgbClr>
                </a:clrTo>
              </a:clrChange>
            </a:blip>
            <a:srcRect l="-794" t="-2581"/>
            <a:stretch>
              <a:fillRect/>
            </a:stretch>
          </p:blipFill>
          <p:spPr>
            <a:xfrm>
              <a:off x="-25400" y="364490"/>
              <a:ext cx="2341245" cy="3923030"/>
            </a:xfrm>
            <a:prstGeom prst="homePlate">
              <a:avLst/>
            </a:prstGeom>
          </p:spPr>
        </p:pic>
        <p:pic>
          <p:nvPicPr>
            <p:cNvPr id="11" name="图片 10" descr="f6043dcc74b4197d1ce4068abd875718"/>
            <p:cNvPicPr>
              <a:picLocks noChangeAspect="1"/>
            </p:cNvPicPr>
            <p:nvPr>
              <p:custDataLst>
                <p:tags r:id="rId14"/>
              </p:custDataLst>
            </p:nvPr>
          </p:nvPicPr>
          <p:blipFill>
            <a:blip r:embed="rId15">
              <a:clrChange>
                <a:clrFrom>
                  <a:srgbClr val="D5E2EB">
                    <a:alpha val="100000"/>
                  </a:srgbClr>
                </a:clrFrom>
                <a:clrTo>
                  <a:srgbClr val="D5E2EB">
                    <a:alpha val="100000"/>
                    <a:alpha val="0"/>
                  </a:srgbClr>
                </a:clrTo>
              </a:clrChange>
            </a:blip>
            <a:srcRect/>
            <a:stretch>
              <a:fillRect/>
            </a:stretch>
          </p:blipFill>
          <p:spPr>
            <a:xfrm rot="10800000">
              <a:off x="8803005" y="5244465"/>
              <a:ext cx="1790065" cy="1630680"/>
            </a:xfrm>
            <a:prstGeom prst="rect">
              <a:avLst/>
            </a:prstGeom>
            <a:effectLst/>
          </p:spPr>
        </p:pic>
        <p:sp>
          <p:nvSpPr>
            <p:cNvPr id="19" name="Freeform 5"/>
            <p:cNvSpPr/>
            <p:nvPr>
              <p:custDataLst>
                <p:tags r:id="rId16"/>
              </p:custDataLst>
            </p:nvPr>
          </p:nvSpPr>
          <p:spPr bwMode="auto">
            <a:xfrm>
              <a:off x="2928938" y="1812725"/>
              <a:ext cx="2654300" cy="2771540"/>
            </a:xfrm>
            <a:custGeom>
              <a:avLst/>
              <a:gdLst>
                <a:gd name="T0" fmla="*/ 1672 w 1672"/>
                <a:gd name="T1" fmla="*/ 1667 h 1840"/>
                <a:gd name="T2" fmla="*/ 1672 w 1672"/>
                <a:gd name="T3" fmla="*/ 1840 h 1840"/>
                <a:gd name="T4" fmla="*/ 0 w 1672"/>
                <a:gd name="T5" fmla="*/ 1840 h 1840"/>
                <a:gd name="T6" fmla="*/ 0 w 1672"/>
                <a:gd name="T7" fmla="*/ 0 h 1840"/>
                <a:gd name="T8" fmla="*/ 1672 w 1672"/>
                <a:gd name="T9" fmla="*/ 0 h 1840"/>
                <a:gd name="T10" fmla="*/ 1672 w 1672"/>
                <a:gd name="T11" fmla="*/ 170 h 1840"/>
              </a:gdLst>
              <a:ahLst/>
              <a:cxnLst>
                <a:cxn ang="0">
                  <a:pos x="T0" y="T1"/>
                </a:cxn>
                <a:cxn ang="0">
                  <a:pos x="T2" y="T3"/>
                </a:cxn>
                <a:cxn ang="0">
                  <a:pos x="T4" y="T5"/>
                </a:cxn>
                <a:cxn ang="0">
                  <a:pos x="T6" y="T7"/>
                </a:cxn>
                <a:cxn ang="0">
                  <a:pos x="T8" y="T9"/>
                </a:cxn>
                <a:cxn ang="0">
                  <a:pos x="T10" y="T11"/>
                </a:cxn>
              </a:cxnLst>
              <a:rect l="0" t="0" r="r" b="b"/>
              <a:pathLst>
                <a:path w="1672" h="1840">
                  <a:moveTo>
                    <a:pt x="1672" y="1667"/>
                  </a:moveTo>
                  <a:lnTo>
                    <a:pt x="1672" y="1840"/>
                  </a:lnTo>
                  <a:lnTo>
                    <a:pt x="0" y="1840"/>
                  </a:lnTo>
                  <a:lnTo>
                    <a:pt x="0" y="0"/>
                  </a:lnTo>
                  <a:lnTo>
                    <a:pt x="1672" y="0"/>
                  </a:lnTo>
                  <a:lnTo>
                    <a:pt x="1672" y="170"/>
                  </a:lnTo>
                </a:path>
              </a:pathLst>
            </a:custGeom>
            <a:noFill/>
            <a:ln w="5873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aseline="0">
                <a:latin typeface="Arial" panose="020B0604020202020204" pitchFamily="34" charset="0"/>
              </a:endParaRPr>
            </a:p>
          </p:txBody>
        </p:sp>
        <p:cxnSp>
          <p:nvCxnSpPr>
            <p:cNvPr id="20" name="直接连接符 19"/>
            <p:cNvCxnSpPr/>
            <p:nvPr>
              <p:custDataLst>
                <p:tags r:id="rId17"/>
              </p:custDataLst>
            </p:nvPr>
          </p:nvCxnSpPr>
          <p:spPr>
            <a:xfrm>
              <a:off x="3381375" y="4148983"/>
              <a:ext cx="269494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4" name="文本占位符 23"/>
          <p:cNvSpPr>
            <a:spLocks noGrp="1"/>
          </p:cNvSpPr>
          <p:nvPr>
            <p:ph type="body" sz="quarter" idx="13" hasCustomPrompt="1"/>
            <p:custDataLst>
              <p:tags r:id="rId18"/>
            </p:custDataLst>
          </p:nvPr>
        </p:nvSpPr>
        <p:spPr>
          <a:xfrm>
            <a:off x="3304540" y="3479800"/>
            <a:ext cx="6162040" cy="618490"/>
          </a:xfrm>
        </p:spPr>
        <p:txBody>
          <a:bodyPr tIns="0" anchor="t" anchorCtr="0">
            <a:normAutofit/>
          </a:bodyPr>
          <a:lstStyle>
            <a:lvl1pPr marL="0" inden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a:lvl2pPr>
          </a:lstStyle>
          <a:p>
            <a:pPr lvl="0"/>
            <a:r>
              <a:rPr lang="zh-CN" altLang="en-US" dirty="0"/>
              <a:t>单击此处编辑文本</a:t>
            </a:r>
            <a:endParaRPr lang="zh-CN" altLang="en-US" dirty="0"/>
          </a:p>
        </p:txBody>
      </p:sp>
      <p:sp>
        <p:nvSpPr>
          <p:cNvPr id="2" name="标题 1"/>
          <p:cNvSpPr>
            <a:spLocks noGrp="1"/>
          </p:cNvSpPr>
          <p:nvPr>
            <p:ph type="title" hasCustomPrompt="1"/>
            <p:custDataLst>
              <p:tags r:id="rId19"/>
            </p:custDataLst>
          </p:nvPr>
        </p:nvSpPr>
        <p:spPr>
          <a:xfrm>
            <a:off x="3304540" y="2231390"/>
            <a:ext cx="6163310" cy="1197610"/>
          </a:xfrm>
        </p:spPr>
        <p:txBody>
          <a:bodyPr vert="horz" lIns="90000" tIns="46800" rIns="90000" bIns="0" rtlCol="0" anchor="b" anchorCtr="0">
            <a:normAutofit/>
          </a:bodyPr>
          <a:lstStyle>
            <a:lvl1pPr marL="0" marR="0" algn="l" defTabSz="914400" rtl="0" eaLnBrk="1" fontAlgn="auto" latinLnBrk="0" hangingPunct="1">
              <a:lnSpc>
                <a:spcPct val="100000"/>
              </a:lnSpc>
              <a:buNone/>
              <a:defRPr kumimoji="0" lang="zh-CN" altLang="en-US" sz="72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20"/>
            </p:custDataLst>
          </p:nvPr>
        </p:nvSpPr>
        <p:spPr/>
        <p:txBody>
          <a:bodyPr lIns="90000" tIns="46800" rIns="90000" bIns="46800">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1"/>
            </p:custDataLst>
          </p:nvPr>
        </p:nvSpPr>
        <p:spPr/>
        <p:txBody>
          <a:bodyPr lIns="90000" tIns="46800" rIns="90000" bIns="46800">
            <a:normAutofit/>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22"/>
            </p:custDataLst>
          </p:nvPr>
        </p:nvSpPr>
        <p:spPr/>
        <p:txBody>
          <a:bodyPr lIns="90000" tIns="46800" rIns="90000" bIns="46800">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2"/>
            </p:custDataLst>
          </p:nvPr>
        </p:nvPicPr>
        <p:blipFill rotWithShape="1">
          <a:blip r:embed="rId3">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4"/>
            </p:custDataLst>
          </p:nvPr>
        </p:nvPicPr>
        <p:blipFill>
          <a:blip r:embed="rId5">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标题 1"/>
          <p:cNvSpPr>
            <a:spLocks noGrp="1"/>
          </p:cNvSpPr>
          <p:nvPr>
            <p:ph type="title"/>
            <p:custDataLst>
              <p:tags r:id="rId6"/>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8" name="日期占位符 7"/>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8"/>
            </p:custDataLst>
          </p:nvPr>
        </p:nvSpPr>
        <p:spPr/>
        <p:txBody>
          <a:bodyPr/>
          <a:lstStyle/>
          <a:p>
            <a:endParaRPr lang="zh-CN" altLang="en-US" dirty="0"/>
          </a:p>
        </p:txBody>
      </p:sp>
      <p:sp>
        <p:nvSpPr>
          <p:cNvPr id="10" name="灯片编号占位符 9"/>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a:stretch>
            <a:fillRect/>
          </a:stretch>
        </p:blipFill>
        <p:spPr>
          <a:xfrm>
            <a:off x="0" y="4581331"/>
            <a:ext cx="1358705" cy="2276669"/>
          </a:xfrm>
          <a:prstGeom prst="homePlate">
            <a:avLst/>
          </a:prstGeom>
        </p:spPr>
      </p:pic>
      <p:sp>
        <p:nvSpPr>
          <p:cNvPr id="2" name="标题 1"/>
          <p:cNvSpPr>
            <a:spLocks noGrp="1"/>
          </p:cNvSpPr>
          <p:nvPr userDrawn="1">
            <p:ph type="title" hasCustomPrompt="1"/>
            <p:custDataLst>
              <p:tags r:id="rId5"/>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6"/>
            </p:custDataLst>
          </p:nvPr>
        </p:nvSpPr>
        <p:spPr>
          <a:xfrm>
            <a:off x="1281113" y="2163600"/>
            <a:ext cx="9626600" cy="3445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085215" cy="1818005"/>
          </a:xfrm>
          <a:prstGeom prst="homePlate">
            <a:avLst/>
          </a:prstGeom>
        </p:spPr>
      </p:pic>
      <p:pic>
        <p:nvPicPr>
          <p:cNvPr id="13" name="图片 12"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950" y="5842635"/>
            <a:ext cx="1115060" cy="1015365"/>
          </a:xfrm>
          <a:prstGeom prst="rect">
            <a:avLst/>
          </a:prstGeom>
          <a:effectLst/>
        </p:spPr>
      </p:pic>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3" name="图片 12"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085215" cy="1818005"/>
          </a:xfrm>
          <a:prstGeom prst="homePlate">
            <a:avLst/>
          </a:prstGeom>
        </p:spPr>
      </p:pic>
      <p:pic>
        <p:nvPicPr>
          <p:cNvPr id="14" name="图片 13"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950" y="5842635"/>
            <a:ext cx="1115060" cy="1015365"/>
          </a:xfrm>
          <a:prstGeom prst="rect">
            <a:avLst/>
          </a:prstGeom>
          <a:effectLst/>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085215" cy="1818005"/>
          </a:xfrm>
          <a:prstGeom prst="homePlate">
            <a:avLst/>
          </a:prstGeom>
        </p:spPr>
      </p:pic>
      <p:pic>
        <p:nvPicPr>
          <p:cNvPr id="12" name="图片 11"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950" y="5842635"/>
            <a:ext cx="1115060" cy="1015365"/>
          </a:xfrm>
          <a:prstGeom prst="rect">
            <a:avLst/>
          </a:prstGeom>
          <a:effectLst/>
        </p:spPr>
      </p:pic>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pic>
        <p:nvPicPr>
          <p:cNvPr id="17" name="图片 16" descr="f6043dcc74b4197d1ce4068abd875718"/>
          <p:cNvPicPr>
            <a:picLocks noChangeAspect="1"/>
          </p:cNvPicPr>
          <p:nvPr>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sp>
        <p:nvSpPr>
          <p:cNvPr id="2" name="标题 1"/>
          <p:cNvSpPr>
            <a:spLocks noGrp="1"/>
          </p:cNvSpPr>
          <p:nvPr>
            <p:ph type="title"/>
            <p:custDataLst>
              <p:tags r:id="rId5"/>
            </p:custDataLst>
          </p:nvPr>
        </p:nvSpPr>
        <p:spPr>
          <a:xfrm>
            <a:off x="579600" y="237600"/>
            <a:ext cx="11037600" cy="441964"/>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113030"/>
            <a:ext cx="1870710" cy="3134995"/>
          </a:xfrm>
          <a:prstGeom prst="homePlate">
            <a:avLst/>
          </a:prstGeom>
        </p:spPr>
      </p:pic>
      <p:pic>
        <p:nvPicPr>
          <p:cNvPr id="12" name="图片 11"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0998200" y="5527040"/>
            <a:ext cx="1461135" cy="1330960"/>
          </a:xfrm>
          <a:prstGeom prst="rect">
            <a:avLst/>
          </a:prstGeom>
          <a:effectLst/>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CADA989-1260-4E67-B1B2-DB0416EE8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D41BC8-451F-46BB-856D-498B428923B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88.xml"/><Relationship Id="rId23" Type="http://schemas.openxmlformats.org/officeDocument/2006/relationships/tags" Target="../tags/tag187.xml"/><Relationship Id="rId22" Type="http://schemas.openxmlformats.org/officeDocument/2006/relationships/tags" Target="../tags/tag186.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slideLayout" Target="../slideLayouts/slideLayout13.xml"/><Relationship Id="rId19" Type="http://schemas.openxmlformats.org/officeDocument/2006/relationships/tags" Target="../tags/tag183.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ADA989-1260-4E67-B1B2-DB0416EE8F7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D41BC8-451F-46BB-856D-498B428923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0000" tIns="46800" rIns="90000" bIns="46800" rtlCol="0" anchor="ctr">
            <a:normAutofit/>
          </a:bodyPr>
          <a:lstStyle>
            <a:lvl1pPr algn="l">
              <a:defRPr sz="1200" baseline="0">
                <a:solidFill>
                  <a:schemeClr val="bg1">
                    <a:lumMod val="50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0000" tIns="46800" rIns="90000" bIns="46800" rtlCol="0" anchor="ctr">
            <a:normAutofit/>
          </a:bodyPr>
          <a:lstStyle>
            <a:lvl1pPr algn="ctr">
              <a:defRPr sz="1200" baseline="0">
                <a:solidFill>
                  <a:schemeClr val="bg1">
                    <a:lumMod val="50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0000" tIns="46800" rIns="90000" bIns="46800" rtlCol="0" anchor="ctr">
            <a:normAutofit/>
          </a:bodyPr>
          <a:lstStyle>
            <a:lvl1pPr algn="r">
              <a:defRPr sz="1200" baseline="0">
                <a:solidFill>
                  <a:schemeClr val="bg1">
                    <a:lumMod val="50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0.xml.rels><?xml version="1.0" encoding="UTF-8" standalone="yes"?>
<Relationships xmlns="http://schemas.openxmlformats.org/package/2006/relationships"><Relationship Id="rId96" Type="http://schemas.openxmlformats.org/officeDocument/2006/relationships/slideLayout" Target="../slideLayouts/slideLayout18.xml"/><Relationship Id="rId95" Type="http://schemas.openxmlformats.org/officeDocument/2006/relationships/tags" Target="../tags/tag393.xml"/><Relationship Id="rId94" Type="http://schemas.openxmlformats.org/officeDocument/2006/relationships/tags" Target="../tags/tag392.xml"/><Relationship Id="rId93" Type="http://schemas.openxmlformats.org/officeDocument/2006/relationships/tags" Target="../tags/tag391.xml"/><Relationship Id="rId92" Type="http://schemas.openxmlformats.org/officeDocument/2006/relationships/tags" Target="../tags/tag390.xml"/><Relationship Id="rId91" Type="http://schemas.openxmlformats.org/officeDocument/2006/relationships/tags" Target="../tags/tag389.xml"/><Relationship Id="rId90" Type="http://schemas.openxmlformats.org/officeDocument/2006/relationships/tags" Target="../tags/tag388.xml"/><Relationship Id="rId9" Type="http://schemas.openxmlformats.org/officeDocument/2006/relationships/image" Target="../media/image51.png"/><Relationship Id="rId89" Type="http://schemas.openxmlformats.org/officeDocument/2006/relationships/tags" Target="../tags/tag387.xml"/><Relationship Id="rId88" Type="http://schemas.openxmlformats.org/officeDocument/2006/relationships/tags" Target="../tags/tag386.xml"/><Relationship Id="rId87" Type="http://schemas.openxmlformats.org/officeDocument/2006/relationships/tags" Target="../tags/tag385.xml"/><Relationship Id="rId86" Type="http://schemas.openxmlformats.org/officeDocument/2006/relationships/tags" Target="../tags/tag384.xml"/><Relationship Id="rId85" Type="http://schemas.openxmlformats.org/officeDocument/2006/relationships/tags" Target="../tags/tag383.xml"/><Relationship Id="rId84" Type="http://schemas.openxmlformats.org/officeDocument/2006/relationships/tags" Target="../tags/tag382.xml"/><Relationship Id="rId83" Type="http://schemas.openxmlformats.org/officeDocument/2006/relationships/tags" Target="../tags/tag381.xml"/><Relationship Id="rId82" Type="http://schemas.openxmlformats.org/officeDocument/2006/relationships/tags" Target="../tags/tag380.xml"/><Relationship Id="rId81" Type="http://schemas.openxmlformats.org/officeDocument/2006/relationships/tags" Target="../tags/tag379.xml"/><Relationship Id="rId80" Type="http://schemas.openxmlformats.org/officeDocument/2006/relationships/tags" Target="../tags/tag378.xml"/><Relationship Id="rId8" Type="http://schemas.openxmlformats.org/officeDocument/2006/relationships/image" Target="../media/image50.png"/><Relationship Id="rId79" Type="http://schemas.openxmlformats.org/officeDocument/2006/relationships/tags" Target="../tags/tag377.xml"/><Relationship Id="rId78" Type="http://schemas.openxmlformats.org/officeDocument/2006/relationships/tags" Target="../tags/tag376.xml"/><Relationship Id="rId77" Type="http://schemas.openxmlformats.org/officeDocument/2006/relationships/tags" Target="../tags/tag375.xml"/><Relationship Id="rId76" Type="http://schemas.openxmlformats.org/officeDocument/2006/relationships/tags" Target="../tags/tag374.xml"/><Relationship Id="rId75" Type="http://schemas.openxmlformats.org/officeDocument/2006/relationships/tags" Target="../tags/tag373.xml"/><Relationship Id="rId74" Type="http://schemas.openxmlformats.org/officeDocument/2006/relationships/tags" Target="../tags/tag372.xml"/><Relationship Id="rId73" Type="http://schemas.openxmlformats.org/officeDocument/2006/relationships/tags" Target="../tags/tag371.xml"/><Relationship Id="rId72" Type="http://schemas.openxmlformats.org/officeDocument/2006/relationships/tags" Target="../tags/tag370.xml"/><Relationship Id="rId71" Type="http://schemas.openxmlformats.org/officeDocument/2006/relationships/tags" Target="../tags/tag369.xml"/><Relationship Id="rId70" Type="http://schemas.openxmlformats.org/officeDocument/2006/relationships/tags" Target="../tags/tag368.xml"/><Relationship Id="rId7" Type="http://schemas.openxmlformats.org/officeDocument/2006/relationships/image" Target="../media/image49.png"/><Relationship Id="rId69" Type="http://schemas.openxmlformats.org/officeDocument/2006/relationships/tags" Target="../tags/tag367.xml"/><Relationship Id="rId68" Type="http://schemas.openxmlformats.org/officeDocument/2006/relationships/tags" Target="../tags/tag366.xml"/><Relationship Id="rId67" Type="http://schemas.openxmlformats.org/officeDocument/2006/relationships/tags" Target="../tags/tag365.xml"/><Relationship Id="rId66" Type="http://schemas.openxmlformats.org/officeDocument/2006/relationships/tags" Target="../tags/tag364.xml"/><Relationship Id="rId65" Type="http://schemas.openxmlformats.org/officeDocument/2006/relationships/tags" Target="../tags/tag363.xml"/><Relationship Id="rId64" Type="http://schemas.openxmlformats.org/officeDocument/2006/relationships/tags" Target="../tags/tag362.xml"/><Relationship Id="rId63" Type="http://schemas.openxmlformats.org/officeDocument/2006/relationships/tags" Target="../tags/tag361.xml"/><Relationship Id="rId62" Type="http://schemas.openxmlformats.org/officeDocument/2006/relationships/tags" Target="../tags/tag360.xml"/><Relationship Id="rId61" Type="http://schemas.openxmlformats.org/officeDocument/2006/relationships/tags" Target="../tags/tag359.xml"/><Relationship Id="rId60" Type="http://schemas.openxmlformats.org/officeDocument/2006/relationships/image" Target="../media/image59.png"/><Relationship Id="rId6" Type="http://schemas.openxmlformats.org/officeDocument/2006/relationships/image" Target="../media/image48.png"/><Relationship Id="rId59" Type="http://schemas.openxmlformats.org/officeDocument/2006/relationships/tags" Target="../tags/tag358.xml"/><Relationship Id="rId58" Type="http://schemas.openxmlformats.org/officeDocument/2006/relationships/tags" Target="../tags/tag357.xml"/><Relationship Id="rId57" Type="http://schemas.openxmlformats.org/officeDocument/2006/relationships/image" Target="../media/image58.png"/><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image" Target="../media/image21.png"/><Relationship Id="rId50" Type="http://schemas.openxmlformats.org/officeDocument/2006/relationships/tags" Target="../tags/tag351.xml"/><Relationship Id="rId5" Type="http://schemas.openxmlformats.org/officeDocument/2006/relationships/tags" Target="../tags/tag316.xml"/><Relationship Id="rId49" Type="http://schemas.openxmlformats.org/officeDocument/2006/relationships/tags" Target="../tags/tag350.xml"/><Relationship Id="rId48" Type="http://schemas.openxmlformats.org/officeDocument/2006/relationships/image" Target="../media/image57.jpeg"/><Relationship Id="rId47" Type="http://schemas.openxmlformats.org/officeDocument/2006/relationships/tags" Target="../tags/tag349.xml"/><Relationship Id="rId46" Type="http://schemas.openxmlformats.org/officeDocument/2006/relationships/tags" Target="../tags/tag348.xml"/><Relationship Id="rId45" Type="http://schemas.openxmlformats.org/officeDocument/2006/relationships/tags" Target="../tags/tag347.xml"/><Relationship Id="rId44" Type="http://schemas.openxmlformats.org/officeDocument/2006/relationships/tags" Target="../tags/tag346.xml"/><Relationship Id="rId43" Type="http://schemas.openxmlformats.org/officeDocument/2006/relationships/tags" Target="../tags/tag345.xml"/><Relationship Id="rId42" Type="http://schemas.openxmlformats.org/officeDocument/2006/relationships/tags" Target="../tags/tag344.xml"/><Relationship Id="rId41" Type="http://schemas.openxmlformats.org/officeDocument/2006/relationships/tags" Target="../tags/tag343.xml"/><Relationship Id="rId40" Type="http://schemas.openxmlformats.org/officeDocument/2006/relationships/tags" Target="../tags/tag342.xml"/><Relationship Id="rId4" Type="http://schemas.openxmlformats.org/officeDocument/2006/relationships/image" Target="../media/image4.jpeg"/><Relationship Id="rId39" Type="http://schemas.openxmlformats.org/officeDocument/2006/relationships/tags" Target="../tags/tag341.xml"/><Relationship Id="rId38" Type="http://schemas.openxmlformats.org/officeDocument/2006/relationships/tags" Target="../tags/tag340.xml"/><Relationship Id="rId37" Type="http://schemas.openxmlformats.org/officeDocument/2006/relationships/tags" Target="../tags/tag339.xml"/><Relationship Id="rId36" Type="http://schemas.openxmlformats.org/officeDocument/2006/relationships/tags" Target="../tags/tag338.xml"/><Relationship Id="rId35" Type="http://schemas.openxmlformats.org/officeDocument/2006/relationships/tags" Target="../tags/tag337.xml"/><Relationship Id="rId34" Type="http://schemas.openxmlformats.org/officeDocument/2006/relationships/tags" Target="../tags/tag336.xml"/><Relationship Id="rId33" Type="http://schemas.openxmlformats.org/officeDocument/2006/relationships/tags" Target="../tags/tag335.xml"/><Relationship Id="rId32" Type="http://schemas.openxmlformats.org/officeDocument/2006/relationships/tags" Target="../tags/tag334.xml"/><Relationship Id="rId31" Type="http://schemas.openxmlformats.org/officeDocument/2006/relationships/tags" Target="../tags/tag333.xml"/><Relationship Id="rId30" Type="http://schemas.openxmlformats.org/officeDocument/2006/relationships/tags" Target="../tags/tag332.xml"/><Relationship Id="rId3" Type="http://schemas.openxmlformats.org/officeDocument/2006/relationships/tags" Target="../tags/tag315.xml"/><Relationship Id="rId29" Type="http://schemas.openxmlformats.org/officeDocument/2006/relationships/tags" Target="../tags/tag331.xml"/><Relationship Id="rId28" Type="http://schemas.openxmlformats.org/officeDocument/2006/relationships/tags" Target="../tags/tag330.xml"/><Relationship Id="rId27" Type="http://schemas.openxmlformats.org/officeDocument/2006/relationships/tags" Target="../tags/tag329.xml"/><Relationship Id="rId26" Type="http://schemas.openxmlformats.org/officeDocument/2006/relationships/tags" Target="../tags/tag328.xml"/><Relationship Id="rId25" Type="http://schemas.openxmlformats.org/officeDocument/2006/relationships/image" Target="../media/image56.png"/><Relationship Id="rId24" Type="http://schemas.openxmlformats.org/officeDocument/2006/relationships/image" Target="../media/image55.png"/><Relationship Id="rId23" Type="http://schemas.openxmlformats.org/officeDocument/2006/relationships/image" Target="../media/image54.png"/><Relationship Id="rId22" Type="http://schemas.openxmlformats.org/officeDocument/2006/relationships/image" Target="../media/image53.png"/><Relationship Id="rId21" Type="http://schemas.openxmlformats.org/officeDocument/2006/relationships/image" Target="../media/image52.png"/><Relationship Id="rId20" Type="http://schemas.openxmlformats.org/officeDocument/2006/relationships/tags" Target="../tags/tag327.xml"/><Relationship Id="rId2" Type="http://schemas.openxmlformats.org/officeDocument/2006/relationships/image" Target="../media/image5.jpeg"/><Relationship Id="rId19" Type="http://schemas.openxmlformats.org/officeDocument/2006/relationships/tags" Target="../tags/tag326.xml"/><Relationship Id="rId18" Type="http://schemas.openxmlformats.org/officeDocument/2006/relationships/tags" Target="../tags/tag325.xml"/><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14.xml"/></Relationships>
</file>

<file path=ppt/slides/_rels/slide11.xml.rels><?xml version="1.0" encoding="UTF-8" standalone="yes"?>
<Relationships xmlns="http://schemas.openxmlformats.org/package/2006/relationships"><Relationship Id="rId9" Type="http://schemas.openxmlformats.org/officeDocument/2006/relationships/image" Target="../media/image64.png"/><Relationship Id="rId8" Type="http://schemas.openxmlformats.org/officeDocument/2006/relationships/image" Target="../media/image63.png"/><Relationship Id="rId7" Type="http://schemas.openxmlformats.org/officeDocument/2006/relationships/image" Target="../media/image62.png"/><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image" Target="../media/image4.jpeg"/><Relationship Id="rId3" Type="http://schemas.openxmlformats.org/officeDocument/2006/relationships/tags" Target="../tags/tag395.xml"/><Relationship Id="rId22" Type="http://schemas.openxmlformats.org/officeDocument/2006/relationships/slideLayout" Target="../slideLayouts/slideLayout18.xml"/><Relationship Id="rId21" Type="http://schemas.openxmlformats.org/officeDocument/2006/relationships/tags" Target="../tags/tag400.xml"/><Relationship Id="rId20" Type="http://schemas.openxmlformats.org/officeDocument/2006/relationships/tags" Target="../tags/tag399.xml"/><Relationship Id="rId2" Type="http://schemas.openxmlformats.org/officeDocument/2006/relationships/image" Target="../media/image5.jpeg"/><Relationship Id="rId19" Type="http://schemas.openxmlformats.org/officeDocument/2006/relationships/tags" Target="../tags/tag398.xml"/><Relationship Id="rId18" Type="http://schemas.openxmlformats.org/officeDocument/2006/relationships/image" Target="../media/image57.jpeg"/><Relationship Id="rId17" Type="http://schemas.openxmlformats.org/officeDocument/2006/relationships/image" Target="../media/image70.png"/><Relationship Id="rId16" Type="http://schemas.openxmlformats.org/officeDocument/2006/relationships/image" Target="../media/image69.png"/><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image" Target="../media/image68.png"/><Relationship Id="rId12" Type="http://schemas.openxmlformats.org/officeDocument/2006/relationships/image" Target="../media/image67.png"/><Relationship Id="rId11" Type="http://schemas.openxmlformats.org/officeDocument/2006/relationships/image" Target="../media/image66.png"/><Relationship Id="rId10" Type="http://schemas.openxmlformats.org/officeDocument/2006/relationships/image" Target="../media/image65.png"/><Relationship Id="rId1" Type="http://schemas.openxmlformats.org/officeDocument/2006/relationships/tags" Target="../tags/tag394.xml"/></Relationships>
</file>

<file path=ppt/slides/_rels/slide12.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image" Target="../media/image73.jpeg"/><Relationship Id="rId7" Type="http://schemas.openxmlformats.org/officeDocument/2006/relationships/tags" Target="../tags/tag403.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4.jpeg"/><Relationship Id="rId3" Type="http://schemas.openxmlformats.org/officeDocument/2006/relationships/tags" Target="../tags/tag402.xml"/><Relationship Id="rId2" Type="http://schemas.openxmlformats.org/officeDocument/2006/relationships/image" Target="../media/image5.jpeg"/><Relationship Id="rId12" Type="http://schemas.openxmlformats.org/officeDocument/2006/relationships/slideLayout" Target="../slideLayouts/slideLayout18.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401.xml"/></Relationships>
</file>

<file path=ppt/slides/_rels/slide13.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tags" Target="../tags/tag410.xml"/><Relationship Id="rId7" Type="http://schemas.openxmlformats.org/officeDocument/2006/relationships/image" Target="../media/image75.jpeg"/><Relationship Id="rId6" Type="http://schemas.openxmlformats.org/officeDocument/2006/relationships/tags" Target="../tags/tag409.xml"/><Relationship Id="rId5" Type="http://schemas.openxmlformats.org/officeDocument/2006/relationships/image" Target="../media/image74.jpeg"/><Relationship Id="rId4" Type="http://schemas.openxmlformats.org/officeDocument/2006/relationships/image" Target="../media/image4.jpeg"/><Relationship Id="rId3" Type="http://schemas.openxmlformats.org/officeDocument/2006/relationships/tags" Target="../tags/tag408.xml"/><Relationship Id="rId2" Type="http://schemas.openxmlformats.org/officeDocument/2006/relationships/image" Target="../media/image5.jpeg"/><Relationship Id="rId10" Type="http://schemas.openxmlformats.org/officeDocument/2006/relationships/slideLayout" Target="../slideLayouts/slideLayout18.xml"/><Relationship Id="rId1" Type="http://schemas.openxmlformats.org/officeDocument/2006/relationships/tags" Target="../tags/tag407.xml"/></Relationships>
</file>

<file path=ppt/slides/_rels/slide14.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76.jpeg"/><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image" Target="../media/image11.jpeg"/><Relationship Id="rId4" Type="http://schemas.openxmlformats.org/officeDocument/2006/relationships/image" Target="../media/image4.jpeg"/><Relationship Id="rId3" Type="http://schemas.openxmlformats.org/officeDocument/2006/relationships/tags" Target="../tags/tag413.xml"/><Relationship Id="rId2" Type="http://schemas.openxmlformats.org/officeDocument/2006/relationships/image" Target="../media/image5.jpeg"/><Relationship Id="rId11" Type="http://schemas.openxmlformats.org/officeDocument/2006/relationships/slideLayout" Target="../slideLayouts/slideLayout18.xml"/><Relationship Id="rId10" Type="http://schemas.openxmlformats.org/officeDocument/2006/relationships/tags" Target="../tags/tag417.xml"/><Relationship Id="rId1" Type="http://schemas.openxmlformats.org/officeDocument/2006/relationships/tags" Target="../tags/tag412.xml"/></Relationships>
</file>

<file path=ppt/slides/_rels/slide15.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4.jpeg"/><Relationship Id="rId3" Type="http://schemas.openxmlformats.org/officeDocument/2006/relationships/tags" Target="../tags/tag419.xml"/><Relationship Id="rId2" Type="http://schemas.openxmlformats.org/officeDocument/2006/relationships/image" Target="../media/image5.jpeg"/><Relationship Id="rId17" Type="http://schemas.openxmlformats.org/officeDocument/2006/relationships/slideLayout" Target="../slideLayouts/slideLayout18.xml"/><Relationship Id="rId16" Type="http://schemas.openxmlformats.org/officeDocument/2006/relationships/tags" Target="../tags/tag428.xml"/><Relationship Id="rId15" Type="http://schemas.openxmlformats.org/officeDocument/2006/relationships/image" Target="../media/image57.jpeg"/><Relationship Id="rId14" Type="http://schemas.openxmlformats.org/officeDocument/2006/relationships/tags" Target="../tags/tag427.xml"/><Relationship Id="rId13" Type="http://schemas.openxmlformats.org/officeDocument/2006/relationships/tags" Target="../tags/tag426.xml"/><Relationship Id="rId12" Type="http://schemas.openxmlformats.org/officeDocument/2006/relationships/tags" Target="../tags/tag425.xml"/><Relationship Id="rId11" Type="http://schemas.openxmlformats.org/officeDocument/2006/relationships/tags" Target="../tags/tag424.xml"/><Relationship Id="rId10" Type="http://schemas.openxmlformats.org/officeDocument/2006/relationships/tags" Target="../tags/tag423.xml"/><Relationship Id="rId1" Type="http://schemas.openxmlformats.org/officeDocument/2006/relationships/tags" Target="../tags/tag418.xml"/></Relationships>
</file>

<file path=ppt/slides/_rels/slide16.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image" Target="../media/image4.jpeg"/><Relationship Id="rId3" Type="http://schemas.openxmlformats.org/officeDocument/2006/relationships/tags" Target="../tags/tag430.xml"/><Relationship Id="rId23" Type="http://schemas.openxmlformats.org/officeDocument/2006/relationships/notesSlide" Target="../notesSlides/notesSlide1.xml"/><Relationship Id="rId22" Type="http://schemas.openxmlformats.org/officeDocument/2006/relationships/slideLayout" Target="../slideLayouts/slideLayout18.xml"/><Relationship Id="rId21" Type="http://schemas.openxmlformats.org/officeDocument/2006/relationships/tags" Target="../tags/tag446.xml"/><Relationship Id="rId20" Type="http://schemas.openxmlformats.org/officeDocument/2006/relationships/tags" Target="../tags/tag445.xml"/><Relationship Id="rId2" Type="http://schemas.openxmlformats.org/officeDocument/2006/relationships/image" Target="../media/image5.jpeg"/><Relationship Id="rId19" Type="http://schemas.openxmlformats.org/officeDocument/2006/relationships/image" Target="../media/image57.jpeg"/><Relationship Id="rId18" Type="http://schemas.openxmlformats.org/officeDocument/2006/relationships/tags" Target="../tags/tag444.xml"/><Relationship Id="rId17" Type="http://schemas.openxmlformats.org/officeDocument/2006/relationships/tags" Target="../tags/tag443.xml"/><Relationship Id="rId16" Type="http://schemas.openxmlformats.org/officeDocument/2006/relationships/tags" Target="../tags/tag442.xml"/><Relationship Id="rId15" Type="http://schemas.openxmlformats.org/officeDocument/2006/relationships/tags" Target="../tags/tag441.xml"/><Relationship Id="rId14" Type="http://schemas.openxmlformats.org/officeDocument/2006/relationships/tags" Target="../tags/tag440.xml"/><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tags" Target="../tags/tag429.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image" Target="../media/image79.jpeg"/><Relationship Id="rId4" Type="http://schemas.openxmlformats.org/officeDocument/2006/relationships/image" Target="../media/image4.jpeg"/><Relationship Id="rId3" Type="http://schemas.openxmlformats.org/officeDocument/2006/relationships/tags" Target="../tags/tag448.xml"/><Relationship Id="rId2" Type="http://schemas.openxmlformats.org/officeDocument/2006/relationships/image" Target="../media/image5.jpeg"/><Relationship Id="rId1" Type="http://schemas.openxmlformats.org/officeDocument/2006/relationships/tags" Target="../tags/tag447.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image" Target="../media/image80.jpeg"/><Relationship Id="rId4" Type="http://schemas.openxmlformats.org/officeDocument/2006/relationships/image" Target="../media/image4.jpeg"/><Relationship Id="rId3" Type="http://schemas.openxmlformats.org/officeDocument/2006/relationships/tags" Target="../tags/tag452.xml"/><Relationship Id="rId2" Type="http://schemas.openxmlformats.org/officeDocument/2006/relationships/image" Target="../media/image5.jpeg"/><Relationship Id="rId1" Type="http://schemas.openxmlformats.org/officeDocument/2006/relationships/tags" Target="../tags/tag451.xml"/></Relationships>
</file>

<file path=ppt/slides/_rels/slide19.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image" Target="../media/image4.jpeg"/><Relationship Id="rId3" Type="http://schemas.openxmlformats.org/officeDocument/2006/relationships/tags" Target="../tags/tag457.xml"/><Relationship Id="rId2" Type="http://schemas.openxmlformats.org/officeDocument/2006/relationships/image" Target="../media/image5.jpeg"/><Relationship Id="rId19" Type="http://schemas.openxmlformats.org/officeDocument/2006/relationships/slideLayout" Target="../slideLayouts/slideLayout18.xml"/><Relationship Id="rId18" Type="http://schemas.openxmlformats.org/officeDocument/2006/relationships/tags" Target="../tags/tag470.xml"/><Relationship Id="rId17" Type="http://schemas.openxmlformats.org/officeDocument/2006/relationships/tags" Target="../tags/tag469.xml"/><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image" Target="../media/image81.jpeg"/><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tags" Target="../tags/tag456.xml"/></Relationships>
</file>

<file path=ppt/slides/_rels/slide2.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image" Target="../media/image4.jpeg"/><Relationship Id="rId3" Type="http://schemas.openxmlformats.org/officeDocument/2006/relationships/tags" Target="../tags/tag194.xml"/><Relationship Id="rId2" Type="http://schemas.openxmlformats.org/officeDocument/2006/relationships/image" Target="../media/image5.jpeg"/><Relationship Id="rId12" Type="http://schemas.openxmlformats.org/officeDocument/2006/relationships/slideLayout" Target="../slideLayouts/slideLayout18.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93.xml"/></Relationships>
</file>

<file path=ppt/slides/_rels/slide20.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image" Target="../media/image75.jpeg"/><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image" Target="../media/image11.jpeg"/><Relationship Id="rId4" Type="http://schemas.openxmlformats.org/officeDocument/2006/relationships/image" Target="../media/image4.jpeg"/><Relationship Id="rId3" Type="http://schemas.openxmlformats.org/officeDocument/2006/relationships/tags" Target="../tags/tag472.xml"/><Relationship Id="rId2" Type="http://schemas.openxmlformats.org/officeDocument/2006/relationships/image" Target="../media/image5.jpeg"/><Relationship Id="rId14" Type="http://schemas.openxmlformats.org/officeDocument/2006/relationships/slideLayout" Target="../slideLayouts/slideLayout18.xml"/><Relationship Id="rId13" Type="http://schemas.openxmlformats.org/officeDocument/2006/relationships/tags" Target="../tags/tag477.xml"/><Relationship Id="rId12" Type="http://schemas.openxmlformats.org/officeDocument/2006/relationships/image" Target="../media/image82.jpeg"/><Relationship Id="rId11" Type="http://schemas.openxmlformats.org/officeDocument/2006/relationships/image" Target="../media/image57.jpeg"/><Relationship Id="rId10" Type="http://schemas.openxmlformats.org/officeDocument/2006/relationships/tags" Target="../tags/tag476.xml"/><Relationship Id="rId1" Type="http://schemas.openxmlformats.org/officeDocument/2006/relationships/tags" Target="../tags/tag471.xml"/></Relationships>
</file>

<file path=ppt/slides/_rels/slide21.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image" Target="../media/image84.png"/><Relationship Id="rId6" Type="http://schemas.openxmlformats.org/officeDocument/2006/relationships/tags" Target="../tags/tag480.xml"/><Relationship Id="rId5" Type="http://schemas.openxmlformats.org/officeDocument/2006/relationships/image" Target="../media/image83.jpeg"/><Relationship Id="rId4" Type="http://schemas.openxmlformats.org/officeDocument/2006/relationships/image" Target="../media/image4.jpeg"/><Relationship Id="rId3" Type="http://schemas.openxmlformats.org/officeDocument/2006/relationships/tags" Target="../tags/tag479.xml"/><Relationship Id="rId2" Type="http://schemas.openxmlformats.org/officeDocument/2006/relationships/image" Target="../media/image5.jpeg"/><Relationship Id="rId15" Type="http://schemas.openxmlformats.org/officeDocument/2006/relationships/slideLayout" Target="../slideLayouts/slideLayout18.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image" Target="../media/image85.png"/><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8.xml"/></Relationships>
</file>

<file path=ppt/slides/_rels/slide22.xml.rels><?xml version="1.0" encoding="UTF-8" standalone="yes"?>
<Relationships xmlns="http://schemas.openxmlformats.org/package/2006/relationships"><Relationship Id="rId9" Type="http://schemas.openxmlformats.org/officeDocument/2006/relationships/image" Target="../media/image88.png"/><Relationship Id="rId8" Type="http://schemas.openxmlformats.org/officeDocument/2006/relationships/tags" Target="../tags/tag490.xml"/><Relationship Id="rId7" Type="http://schemas.openxmlformats.org/officeDocument/2006/relationships/image" Target="../media/image87.png"/><Relationship Id="rId6" Type="http://schemas.openxmlformats.org/officeDocument/2006/relationships/tags" Target="../tags/tag489.xml"/><Relationship Id="rId5" Type="http://schemas.openxmlformats.org/officeDocument/2006/relationships/image" Target="../media/image86.jpeg"/><Relationship Id="rId4" Type="http://schemas.openxmlformats.org/officeDocument/2006/relationships/image" Target="../media/image4.jpeg"/><Relationship Id="rId3" Type="http://schemas.openxmlformats.org/officeDocument/2006/relationships/tags" Target="../tags/tag488.xml"/><Relationship Id="rId23" Type="http://schemas.openxmlformats.org/officeDocument/2006/relationships/slideLayout" Target="../slideLayouts/slideLayout18.xml"/><Relationship Id="rId22" Type="http://schemas.openxmlformats.org/officeDocument/2006/relationships/tags" Target="../tags/tag495.xml"/><Relationship Id="rId21" Type="http://schemas.openxmlformats.org/officeDocument/2006/relationships/image" Target="../media/image57.jpeg"/><Relationship Id="rId20" Type="http://schemas.openxmlformats.org/officeDocument/2006/relationships/tags" Target="../tags/tag494.xml"/><Relationship Id="rId2" Type="http://schemas.openxmlformats.org/officeDocument/2006/relationships/image" Target="../media/image5.jpeg"/><Relationship Id="rId19" Type="http://schemas.openxmlformats.org/officeDocument/2006/relationships/tags" Target="../tags/tag493.xml"/><Relationship Id="rId18" Type="http://schemas.openxmlformats.org/officeDocument/2006/relationships/image" Target="../media/image95.png"/><Relationship Id="rId17" Type="http://schemas.openxmlformats.org/officeDocument/2006/relationships/tags" Target="../tags/tag492.xml"/><Relationship Id="rId16" Type="http://schemas.openxmlformats.org/officeDocument/2006/relationships/image" Target="../media/image94.png"/><Relationship Id="rId15" Type="http://schemas.openxmlformats.org/officeDocument/2006/relationships/image" Target="../media/image93.png"/><Relationship Id="rId14" Type="http://schemas.openxmlformats.org/officeDocument/2006/relationships/image" Target="../media/image92.png"/><Relationship Id="rId13" Type="http://schemas.openxmlformats.org/officeDocument/2006/relationships/image" Target="../media/image91.png"/><Relationship Id="rId12" Type="http://schemas.openxmlformats.org/officeDocument/2006/relationships/image" Target="../media/image90.png"/><Relationship Id="rId11" Type="http://schemas.openxmlformats.org/officeDocument/2006/relationships/tags" Target="../tags/tag491.xml"/><Relationship Id="rId10" Type="http://schemas.openxmlformats.org/officeDocument/2006/relationships/image" Target="../media/image89.png"/><Relationship Id="rId1" Type="http://schemas.openxmlformats.org/officeDocument/2006/relationships/tags" Target="../tags/tag487.xml"/></Relationships>
</file>

<file path=ppt/slides/_rels/slide23.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image" Target="../media/image96.jpeg"/><Relationship Id="rId4" Type="http://schemas.openxmlformats.org/officeDocument/2006/relationships/image" Target="../media/image4.jpeg"/><Relationship Id="rId3" Type="http://schemas.openxmlformats.org/officeDocument/2006/relationships/tags" Target="../tags/tag497.xml"/><Relationship Id="rId2" Type="http://schemas.openxmlformats.org/officeDocument/2006/relationships/image" Target="../media/image5.jpeg"/><Relationship Id="rId13" Type="http://schemas.openxmlformats.org/officeDocument/2006/relationships/slideLayout" Target="../slideLayouts/slideLayout18.xml"/><Relationship Id="rId12" Type="http://schemas.openxmlformats.org/officeDocument/2006/relationships/tags" Target="../tags/tag504.xml"/><Relationship Id="rId11" Type="http://schemas.openxmlformats.org/officeDocument/2006/relationships/tags" Target="../tags/tag503.xml"/><Relationship Id="rId10" Type="http://schemas.openxmlformats.org/officeDocument/2006/relationships/tags" Target="../tags/tag502.xml"/><Relationship Id="rId1" Type="http://schemas.openxmlformats.org/officeDocument/2006/relationships/tags" Target="../tags/tag496.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07.xml"/><Relationship Id="rId5" Type="http://schemas.openxmlformats.org/officeDocument/2006/relationships/image" Target="../media/image97.jpeg"/><Relationship Id="rId4" Type="http://schemas.openxmlformats.org/officeDocument/2006/relationships/image" Target="../media/image4.jpeg"/><Relationship Id="rId3" Type="http://schemas.openxmlformats.org/officeDocument/2006/relationships/tags" Target="../tags/tag506.xml"/><Relationship Id="rId2" Type="http://schemas.openxmlformats.org/officeDocument/2006/relationships/image" Target="../media/image5.jpeg"/><Relationship Id="rId1" Type="http://schemas.openxmlformats.org/officeDocument/2006/relationships/tags" Target="../tags/tag505.xml"/></Relationships>
</file>

<file path=ppt/slides/_rels/slide25.xml.rels><?xml version="1.0" encoding="UTF-8" standalone="yes"?>
<Relationships xmlns="http://schemas.openxmlformats.org/package/2006/relationships"><Relationship Id="rId9" Type="http://schemas.openxmlformats.org/officeDocument/2006/relationships/image" Target="../media/image98.jpeg"/><Relationship Id="rId8" Type="http://schemas.openxmlformats.org/officeDocument/2006/relationships/image" Target="../media/image75.jpeg"/><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image" Target="../media/image11.jpeg"/><Relationship Id="rId4" Type="http://schemas.openxmlformats.org/officeDocument/2006/relationships/image" Target="../media/image4.jpeg"/><Relationship Id="rId3" Type="http://schemas.openxmlformats.org/officeDocument/2006/relationships/tags" Target="../tags/tag509.xml"/><Relationship Id="rId2" Type="http://schemas.openxmlformats.org/officeDocument/2006/relationships/image" Target="../media/image5.jpeg"/><Relationship Id="rId13" Type="http://schemas.openxmlformats.org/officeDocument/2006/relationships/slideLayout" Target="../slideLayouts/slideLayout18.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8.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17.xml"/><Relationship Id="rId5" Type="http://schemas.openxmlformats.org/officeDocument/2006/relationships/image" Target="../media/image99.jpeg"/><Relationship Id="rId4" Type="http://schemas.openxmlformats.org/officeDocument/2006/relationships/image" Target="../media/image4.jpeg"/><Relationship Id="rId3" Type="http://schemas.openxmlformats.org/officeDocument/2006/relationships/tags" Target="../tags/tag516.xml"/><Relationship Id="rId2" Type="http://schemas.openxmlformats.org/officeDocument/2006/relationships/image" Target="../media/image5.jpeg"/><Relationship Id="rId1" Type="http://schemas.openxmlformats.org/officeDocument/2006/relationships/tags" Target="../tags/tag515.xml"/></Relationships>
</file>

<file path=ppt/slides/_rels/slide27.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4.jpeg"/><Relationship Id="rId3" Type="http://schemas.openxmlformats.org/officeDocument/2006/relationships/tags" Target="../tags/tag519.xml"/><Relationship Id="rId2" Type="http://schemas.openxmlformats.org/officeDocument/2006/relationships/image" Target="../media/image5.jpeg"/><Relationship Id="rId12" Type="http://schemas.openxmlformats.org/officeDocument/2006/relationships/slideLayout" Target="../slideLayouts/slideLayout18.xml"/><Relationship Id="rId11" Type="http://schemas.openxmlformats.org/officeDocument/2006/relationships/tags" Target="../tags/tag523.xml"/><Relationship Id="rId10" Type="http://schemas.openxmlformats.org/officeDocument/2006/relationships/image" Target="../media/image75.jpeg"/><Relationship Id="rId1" Type="http://schemas.openxmlformats.org/officeDocument/2006/relationships/tags" Target="../tags/tag518.xml"/></Relationships>
</file>

<file path=ppt/slides/_rels/slide28.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image" Target="../media/image102.jpeg"/><Relationship Id="rId6" Type="http://schemas.openxmlformats.org/officeDocument/2006/relationships/tags" Target="../tags/tag526.xml"/><Relationship Id="rId5" Type="http://schemas.openxmlformats.org/officeDocument/2006/relationships/image" Target="../media/image75.jpeg"/><Relationship Id="rId4" Type="http://schemas.openxmlformats.org/officeDocument/2006/relationships/image" Target="../media/image4.jpeg"/><Relationship Id="rId3" Type="http://schemas.openxmlformats.org/officeDocument/2006/relationships/tags" Target="../tags/tag525.xml"/><Relationship Id="rId2" Type="http://schemas.openxmlformats.org/officeDocument/2006/relationships/image" Target="../media/image5.jpeg"/><Relationship Id="rId10" Type="http://schemas.openxmlformats.org/officeDocument/2006/relationships/slideLayout" Target="../slideLayouts/slideLayout18.xml"/><Relationship Id="rId1" Type="http://schemas.openxmlformats.org/officeDocument/2006/relationships/tags" Target="../tags/tag524.xml"/></Relationships>
</file>

<file path=ppt/slides/_rels/slide29.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image" Target="../media/image104.jpeg"/><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image" Target="../media/image103.jpeg"/><Relationship Id="rId4" Type="http://schemas.openxmlformats.org/officeDocument/2006/relationships/image" Target="../media/image4.jpeg"/><Relationship Id="rId3" Type="http://schemas.openxmlformats.org/officeDocument/2006/relationships/tags" Target="../tags/tag530.xml"/><Relationship Id="rId2" Type="http://schemas.openxmlformats.org/officeDocument/2006/relationships/image" Target="../media/image5.jpeg"/><Relationship Id="rId10" Type="http://schemas.openxmlformats.org/officeDocument/2006/relationships/slideLayout" Target="../slideLayouts/slideLayout18.xml"/><Relationship Id="rId1" Type="http://schemas.openxmlformats.org/officeDocument/2006/relationships/tags" Target="../tags/tag529.xml"/></Relationships>
</file>

<file path=ppt/slides/_rels/slide3.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image" Target="../media/image12.jpeg"/><Relationship Id="rId6" Type="http://schemas.openxmlformats.org/officeDocument/2006/relationships/tags" Target="../tags/tag202.xml"/><Relationship Id="rId5" Type="http://schemas.openxmlformats.org/officeDocument/2006/relationships/image" Target="../media/image11.jpeg"/><Relationship Id="rId4" Type="http://schemas.openxmlformats.org/officeDocument/2006/relationships/image" Target="../media/image4.jpeg"/><Relationship Id="rId3" Type="http://schemas.openxmlformats.org/officeDocument/2006/relationships/tags" Target="../tags/tag201.xml"/><Relationship Id="rId28" Type="http://schemas.openxmlformats.org/officeDocument/2006/relationships/slideLayout" Target="../slideLayouts/slideLayout18.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image" Target="../media/image16.png"/><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image" Target="../media/image5.jpeg"/><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image" Target="../media/image15.png"/><Relationship Id="rId12" Type="http://schemas.openxmlformats.org/officeDocument/2006/relationships/tags" Target="../tags/tag205.xml"/><Relationship Id="rId11" Type="http://schemas.openxmlformats.org/officeDocument/2006/relationships/image" Target="../media/image14.png"/><Relationship Id="rId10" Type="http://schemas.openxmlformats.org/officeDocument/2006/relationships/image" Target="../media/image13.png"/><Relationship Id="rId1" Type="http://schemas.openxmlformats.org/officeDocument/2006/relationships/tags" Target="../tags/tag200.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image" Target="../media/image105.jpeg"/><Relationship Id="rId4" Type="http://schemas.openxmlformats.org/officeDocument/2006/relationships/image" Target="../media/image4.jpeg"/><Relationship Id="rId3" Type="http://schemas.openxmlformats.org/officeDocument/2006/relationships/tags" Target="../tags/tag535.xml"/><Relationship Id="rId2" Type="http://schemas.openxmlformats.org/officeDocument/2006/relationships/image" Target="../media/image5.jpeg"/><Relationship Id="rId1" Type="http://schemas.openxmlformats.org/officeDocument/2006/relationships/tags" Target="../tags/tag534.xml"/></Relationships>
</file>

<file path=ppt/slides/_rels/slide31.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tags" Target="../tags/tag540.xml"/><Relationship Id="rId7" Type="http://schemas.openxmlformats.org/officeDocument/2006/relationships/image" Target="../media/image11.jpeg"/><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4.jpeg"/><Relationship Id="rId3" Type="http://schemas.openxmlformats.org/officeDocument/2006/relationships/tags" Target="../tags/tag539.xml"/><Relationship Id="rId2" Type="http://schemas.openxmlformats.org/officeDocument/2006/relationships/image" Target="../media/image5.jpeg"/><Relationship Id="rId13" Type="http://schemas.openxmlformats.org/officeDocument/2006/relationships/slideLayout" Target="../slideLayouts/slideLayout18.xml"/><Relationship Id="rId12" Type="http://schemas.openxmlformats.org/officeDocument/2006/relationships/tags" Target="../tags/tag543.xml"/><Relationship Id="rId11" Type="http://schemas.openxmlformats.org/officeDocument/2006/relationships/tags" Target="../tags/tag542.xml"/><Relationship Id="rId10" Type="http://schemas.openxmlformats.org/officeDocument/2006/relationships/image" Target="../media/image57.jpeg"/><Relationship Id="rId1" Type="http://schemas.openxmlformats.org/officeDocument/2006/relationships/tags" Target="../tags/tag538.xml"/></Relationships>
</file>

<file path=ppt/slides/_rels/slide32.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image" Target="../media/image4.jpeg"/><Relationship Id="rId31" Type="http://schemas.openxmlformats.org/officeDocument/2006/relationships/slideLayout" Target="../slideLayouts/slideLayout18.xml"/><Relationship Id="rId30" Type="http://schemas.openxmlformats.org/officeDocument/2006/relationships/tags" Target="../tags/tag566.xml"/><Relationship Id="rId3" Type="http://schemas.openxmlformats.org/officeDocument/2006/relationships/tags" Target="../tags/tag545.xml"/><Relationship Id="rId29" Type="http://schemas.openxmlformats.org/officeDocument/2006/relationships/image" Target="../media/image57.jpeg"/><Relationship Id="rId28" Type="http://schemas.openxmlformats.org/officeDocument/2006/relationships/tags" Target="../tags/tag565.xml"/><Relationship Id="rId27" Type="http://schemas.openxmlformats.org/officeDocument/2006/relationships/tags" Target="../tags/tag564.xml"/><Relationship Id="rId26" Type="http://schemas.openxmlformats.org/officeDocument/2006/relationships/tags" Target="../tags/tag563.xml"/><Relationship Id="rId25" Type="http://schemas.openxmlformats.org/officeDocument/2006/relationships/image" Target="../media/image111.png"/><Relationship Id="rId24" Type="http://schemas.openxmlformats.org/officeDocument/2006/relationships/image" Target="../media/image110.png"/><Relationship Id="rId23" Type="http://schemas.openxmlformats.org/officeDocument/2006/relationships/image" Target="../media/image109.png"/><Relationship Id="rId22" Type="http://schemas.openxmlformats.org/officeDocument/2006/relationships/tags" Target="../tags/tag562.xml"/><Relationship Id="rId21" Type="http://schemas.openxmlformats.org/officeDocument/2006/relationships/image" Target="../media/image108.png"/><Relationship Id="rId20" Type="http://schemas.openxmlformats.org/officeDocument/2006/relationships/tags" Target="../tags/tag561.xml"/><Relationship Id="rId2" Type="http://schemas.openxmlformats.org/officeDocument/2006/relationships/image" Target="../media/image5.jpeg"/><Relationship Id="rId19" Type="http://schemas.openxmlformats.org/officeDocument/2006/relationships/tags" Target="../tags/tag560.xml"/><Relationship Id="rId18" Type="http://schemas.openxmlformats.org/officeDocument/2006/relationships/tags" Target="../tags/tag559.xml"/><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tags" Target="../tags/tag544.xml"/></Relationships>
</file>

<file path=ppt/slides/_rels/slide33.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4.jpeg"/><Relationship Id="rId3" Type="http://schemas.openxmlformats.org/officeDocument/2006/relationships/tags" Target="../tags/tag568.xml"/><Relationship Id="rId2" Type="http://schemas.openxmlformats.org/officeDocument/2006/relationships/image" Target="../media/image5.jpeg"/><Relationship Id="rId10" Type="http://schemas.openxmlformats.org/officeDocument/2006/relationships/slideLayout" Target="../slideLayouts/slideLayout18.xml"/><Relationship Id="rId1" Type="http://schemas.openxmlformats.org/officeDocument/2006/relationships/tags" Target="../tags/tag567.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575.xml"/><Relationship Id="rId6" Type="http://schemas.openxmlformats.org/officeDocument/2006/relationships/tags" Target="../tags/tag574.xml"/><Relationship Id="rId5" Type="http://schemas.openxmlformats.org/officeDocument/2006/relationships/image" Target="../media/image114.jpeg"/><Relationship Id="rId4" Type="http://schemas.openxmlformats.org/officeDocument/2006/relationships/image" Target="../media/image4.jpeg"/><Relationship Id="rId3" Type="http://schemas.openxmlformats.org/officeDocument/2006/relationships/tags" Target="../tags/tag573.xml"/><Relationship Id="rId2" Type="http://schemas.openxmlformats.org/officeDocument/2006/relationships/image" Target="../media/image5.jpeg"/><Relationship Id="rId1" Type="http://schemas.openxmlformats.org/officeDocument/2006/relationships/tags" Target="../tags/tag572.xml"/></Relationships>
</file>

<file path=ppt/slides/_rels/slide35.xml.rels><?xml version="1.0" encoding="UTF-8" standalone="yes"?>
<Relationships xmlns="http://schemas.openxmlformats.org/package/2006/relationships"><Relationship Id="rId9" Type="http://schemas.openxmlformats.org/officeDocument/2006/relationships/image" Target="../media/image115.jpeg"/><Relationship Id="rId8" Type="http://schemas.openxmlformats.org/officeDocument/2006/relationships/image" Target="../media/image75.jpeg"/><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image" Target="../media/image4.jpeg"/><Relationship Id="rId3" Type="http://schemas.openxmlformats.org/officeDocument/2006/relationships/tags" Target="../tags/tag577.xml"/><Relationship Id="rId2" Type="http://schemas.openxmlformats.org/officeDocument/2006/relationships/image" Target="../media/image5.jpeg"/><Relationship Id="rId12" Type="http://schemas.openxmlformats.org/officeDocument/2006/relationships/slideLayout" Target="../slideLayouts/slideLayout18.xml"/><Relationship Id="rId11" Type="http://schemas.openxmlformats.org/officeDocument/2006/relationships/tags" Target="../tags/tag582.xml"/><Relationship Id="rId10" Type="http://schemas.openxmlformats.org/officeDocument/2006/relationships/tags" Target="../tags/tag581.xml"/><Relationship Id="rId1" Type="http://schemas.openxmlformats.org/officeDocument/2006/relationships/tags" Target="../tags/tag576.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85.xml"/><Relationship Id="rId5" Type="http://schemas.openxmlformats.org/officeDocument/2006/relationships/image" Target="../media/image116.jpeg"/><Relationship Id="rId4" Type="http://schemas.openxmlformats.org/officeDocument/2006/relationships/image" Target="../media/image4.jpeg"/><Relationship Id="rId3" Type="http://schemas.openxmlformats.org/officeDocument/2006/relationships/tags" Target="../tags/tag584.xml"/><Relationship Id="rId2" Type="http://schemas.openxmlformats.org/officeDocument/2006/relationships/image" Target="../media/image5.jpeg"/><Relationship Id="rId1" Type="http://schemas.openxmlformats.org/officeDocument/2006/relationships/tags" Target="../tags/tag583.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88.xml"/><Relationship Id="rId5" Type="http://schemas.openxmlformats.org/officeDocument/2006/relationships/image" Target="../media/image117.jpeg"/><Relationship Id="rId4" Type="http://schemas.openxmlformats.org/officeDocument/2006/relationships/image" Target="../media/image4.jpeg"/><Relationship Id="rId3" Type="http://schemas.openxmlformats.org/officeDocument/2006/relationships/tags" Target="../tags/tag587.xml"/><Relationship Id="rId2" Type="http://schemas.openxmlformats.org/officeDocument/2006/relationships/image" Target="../media/image5.jpeg"/><Relationship Id="rId1" Type="http://schemas.openxmlformats.org/officeDocument/2006/relationships/tags" Target="../tags/tag586.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91.xml"/><Relationship Id="rId5" Type="http://schemas.openxmlformats.org/officeDocument/2006/relationships/image" Target="../media/image118.jpeg"/><Relationship Id="rId4" Type="http://schemas.openxmlformats.org/officeDocument/2006/relationships/image" Target="../media/image4.jpeg"/><Relationship Id="rId3" Type="http://schemas.openxmlformats.org/officeDocument/2006/relationships/tags" Target="../tags/tag590.xml"/><Relationship Id="rId2" Type="http://schemas.openxmlformats.org/officeDocument/2006/relationships/image" Target="../media/image5.jpeg"/><Relationship Id="rId1" Type="http://schemas.openxmlformats.org/officeDocument/2006/relationships/tags" Target="../tags/tag589.xml"/></Relationships>
</file>

<file path=ppt/slides/_rels/slide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4.jpeg"/><Relationship Id="rId3" Type="http://schemas.openxmlformats.org/officeDocument/2006/relationships/tags" Target="../tags/tag220.xml"/><Relationship Id="rId2" Type="http://schemas.openxmlformats.org/officeDocument/2006/relationships/image" Target="../media/image5.jpeg"/><Relationship Id="rId17" Type="http://schemas.openxmlformats.org/officeDocument/2006/relationships/slideLayout" Target="../slideLayouts/slideLayout18.xml"/><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image" Target="../media/image20.png"/><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image" Target="../media/image19.jpeg"/><Relationship Id="rId10" Type="http://schemas.openxmlformats.org/officeDocument/2006/relationships/tags" Target="../tags/tag224.xml"/><Relationship Id="rId1" Type="http://schemas.openxmlformats.org/officeDocument/2006/relationships/tags" Target="../tags/tag219.xml"/></Relationships>
</file>

<file path=ppt/slides/_rels/slide5.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3" Type="http://schemas.openxmlformats.org/officeDocument/2006/relationships/slideLayout" Target="../slideLayouts/slideLayout18.xml"/><Relationship Id="rId72" Type="http://schemas.openxmlformats.org/officeDocument/2006/relationships/tags" Target="../tags/tag276.xml"/><Relationship Id="rId71" Type="http://schemas.openxmlformats.org/officeDocument/2006/relationships/tags" Target="../tags/tag275.xml"/><Relationship Id="rId70" Type="http://schemas.openxmlformats.org/officeDocument/2006/relationships/tags" Target="../tags/tag274.xml"/><Relationship Id="rId7" Type="http://schemas.openxmlformats.org/officeDocument/2006/relationships/tags" Target="../tags/tag231.xml"/><Relationship Id="rId69" Type="http://schemas.openxmlformats.org/officeDocument/2006/relationships/tags" Target="../tags/tag273.xml"/><Relationship Id="rId68" Type="http://schemas.openxmlformats.org/officeDocument/2006/relationships/tags" Target="../tags/tag272.xml"/><Relationship Id="rId67" Type="http://schemas.openxmlformats.org/officeDocument/2006/relationships/tags" Target="../tags/tag271.xml"/><Relationship Id="rId66" Type="http://schemas.openxmlformats.org/officeDocument/2006/relationships/tags" Target="../tags/tag270.xml"/><Relationship Id="rId65" Type="http://schemas.openxmlformats.org/officeDocument/2006/relationships/tags" Target="../tags/tag269.xml"/><Relationship Id="rId64" Type="http://schemas.openxmlformats.org/officeDocument/2006/relationships/tags" Target="../tags/tag268.xml"/><Relationship Id="rId63" Type="http://schemas.openxmlformats.org/officeDocument/2006/relationships/image" Target="../media/image42.png"/><Relationship Id="rId62" Type="http://schemas.openxmlformats.org/officeDocument/2006/relationships/tags" Target="../tags/tag267.xml"/><Relationship Id="rId61" Type="http://schemas.openxmlformats.org/officeDocument/2006/relationships/tags" Target="../tags/tag266.xml"/><Relationship Id="rId60" Type="http://schemas.openxmlformats.org/officeDocument/2006/relationships/tags" Target="../tags/tag265.xml"/><Relationship Id="rId6" Type="http://schemas.openxmlformats.org/officeDocument/2006/relationships/image" Target="../media/image22.png"/><Relationship Id="rId59" Type="http://schemas.openxmlformats.org/officeDocument/2006/relationships/tags" Target="../tags/tag264.xml"/><Relationship Id="rId58" Type="http://schemas.openxmlformats.org/officeDocument/2006/relationships/tags" Target="../tags/tag263.xml"/><Relationship Id="rId57" Type="http://schemas.openxmlformats.org/officeDocument/2006/relationships/tags" Target="../tags/tag262.xml"/><Relationship Id="rId56" Type="http://schemas.openxmlformats.org/officeDocument/2006/relationships/tags" Target="../tags/tag261.xml"/><Relationship Id="rId55" Type="http://schemas.openxmlformats.org/officeDocument/2006/relationships/tags" Target="../tags/tag260.xml"/><Relationship Id="rId54" Type="http://schemas.openxmlformats.org/officeDocument/2006/relationships/tags" Target="../tags/tag259.xml"/><Relationship Id="rId53" Type="http://schemas.openxmlformats.org/officeDocument/2006/relationships/tags" Target="../tags/tag258.xml"/><Relationship Id="rId52" Type="http://schemas.openxmlformats.org/officeDocument/2006/relationships/tags" Target="../tags/tag257.xml"/><Relationship Id="rId51" Type="http://schemas.openxmlformats.org/officeDocument/2006/relationships/tags" Target="../tags/tag256.xml"/><Relationship Id="rId50" Type="http://schemas.openxmlformats.org/officeDocument/2006/relationships/image" Target="../media/image41.png"/><Relationship Id="rId5" Type="http://schemas.openxmlformats.org/officeDocument/2006/relationships/image" Target="../media/image21.png"/><Relationship Id="rId49" Type="http://schemas.openxmlformats.org/officeDocument/2006/relationships/image" Target="../media/image40.png"/><Relationship Id="rId48" Type="http://schemas.openxmlformats.org/officeDocument/2006/relationships/tags" Target="../tags/tag255.xml"/><Relationship Id="rId47" Type="http://schemas.openxmlformats.org/officeDocument/2006/relationships/image" Target="../media/image39.png"/><Relationship Id="rId46" Type="http://schemas.openxmlformats.org/officeDocument/2006/relationships/image" Target="../media/image38.png"/><Relationship Id="rId45" Type="http://schemas.openxmlformats.org/officeDocument/2006/relationships/image" Target="../media/image37.png"/><Relationship Id="rId44" Type="http://schemas.openxmlformats.org/officeDocument/2006/relationships/image" Target="../media/image36.png"/><Relationship Id="rId43" Type="http://schemas.openxmlformats.org/officeDocument/2006/relationships/tags" Target="../tags/tag254.xml"/><Relationship Id="rId42" Type="http://schemas.openxmlformats.org/officeDocument/2006/relationships/tags" Target="../tags/tag253.xml"/><Relationship Id="rId41" Type="http://schemas.openxmlformats.org/officeDocument/2006/relationships/tags" Target="../tags/tag252.xml"/><Relationship Id="rId40" Type="http://schemas.openxmlformats.org/officeDocument/2006/relationships/tags" Target="../tags/tag251.xml"/><Relationship Id="rId4" Type="http://schemas.openxmlformats.org/officeDocument/2006/relationships/image" Target="../media/image4.jpeg"/><Relationship Id="rId39" Type="http://schemas.openxmlformats.org/officeDocument/2006/relationships/tags" Target="../tags/tag250.xml"/><Relationship Id="rId38" Type="http://schemas.openxmlformats.org/officeDocument/2006/relationships/tags" Target="../tags/tag249.xml"/><Relationship Id="rId37" Type="http://schemas.openxmlformats.org/officeDocument/2006/relationships/tags" Target="../tags/tag248.xml"/><Relationship Id="rId36" Type="http://schemas.openxmlformats.org/officeDocument/2006/relationships/tags" Target="../tags/tag247.xml"/><Relationship Id="rId35" Type="http://schemas.openxmlformats.org/officeDocument/2006/relationships/tags" Target="../tags/tag246.xml"/><Relationship Id="rId34" Type="http://schemas.openxmlformats.org/officeDocument/2006/relationships/tags" Target="../tags/tag245.xml"/><Relationship Id="rId33" Type="http://schemas.openxmlformats.org/officeDocument/2006/relationships/tags" Target="../tags/tag244.xml"/><Relationship Id="rId32" Type="http://schemas.openxmlformats.org/officeDocument/2006/relationships/image" Target="../media/image35.png"/><Relationship Id="rId31" Type="http://schemas.openxmlformats.org/officeDocument/2006/relationships/image" Target="../media/image34.png"/><Relationship Id="rId30" Type="http://schemas.openxmlformats.org/officeDocument/2006/relationships/image" Target="../media/image33.png"/><Relationship Id="rId3" Type="http://schemas.openxmlformats.org/officeDocument/2006/relationships/tags" Target="../tags/tag230.xml"/><Relationship Id="rId29" Type="http://schemas.openxmlformats.org/officeDocument/2006/relationships/image" Target="../media/image32.png"/><Relationship Id="rId28" Type="http://schemas.openxmlformats.org/officeDocument/2006/relationships/image" Target="../media/image31.png"/><Relationship Id="rId27" Type="http://schemas.openxmlformats.org/officeDocument/2006/relationships/image" Target="../media/image30.png"/><Relationship Id="rId26" Type="http://schemas.openxmlformats.org/officeDocument/2006/relationships/image" Target="../media/image29.png"/><Relationship Id="rId25" Type="http://schemas.openxmlformats.org/officeDocument/2006/relationships/image" Target="../media/image28.png"/><Relationship Id="rId24" Type="http://schemas.openxmlformats.org/officeDocument/2006/relationships/image" Target="../media/image27.png"/><Relationship Id="rId23" Type="http://schemas.openxmlformats.org/officeDocument/2006/relationships/image" Target="../media/image26.png"/><Relationship Id="rId22" Type="http://schemas.openxmlformats.org/officeDocument/2006/relationships/image" Target="../media/image25.png"/><Relationship Id="rId21" Type="http://schemas.openxmlformats.org/officeDocument/2006/relationships/image" Target="../media/image24.png"/><Relationship Id="rId20" Type="http://schemas.openxmlformats.org/officeDocument/2006/relationships/image" Target="../media/image23.png"/><Relationship Id="rId2" Type="http://schemas.openxmlformats.org/officeDocument/2006/relationships/image" Target="../media/image5.jpeg"/><Relationship Id="rId19" Type="http://schemas.openxmlformats.org/officeDocument/2006/relationships/tags" Target="../tags/tag243.xml"/><Relationship Id="rId18" Type="http://schemas.openxmlformats.org/officeDocument/2006/relationships/tags" Target="../tags/tag242.xml"/><Relationship Id="rId17" Type="http://schemas.openxmlformats.org/officeDocument/2006/relationships/tags" Target="../tags/tag241.xml"/><Relationship Id="rId16" Type="http://schemas.openxmlformats.org/officeDocument/2006/relationships/tags" Target="../tags/tag24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9.xml"/></Relationships>
</file>

<file path=ppt/slides/_rels/slide6.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image" Target="../media/image43.jpeg"/><Relationship Id="rId4" Type="http://schemas.openxmlformats.org/officeDocument/2006/relationships/image" Target="../media/image4.jpeg"/><Relationship Id="rId3" Type="http://schemas.openxmlformats.org/officeDocument/2006/relationships/tags" Target="../tags/tag278.xml"/><Relationship Id="rId2" Type="http://schemas.openxmlformats.org/officeDocument/2006/relationships/image" Target="../media/image5.jpeg"/><Relationship Id="rId13" Type="http://schemas.openxmlformats.org/officeDocument/2006/relationships/slideLayout" Target="../slideLayouts/slideLayout18.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image" Target="../media/image44.jpeg"/><Relationship Id="rId1" Type="http://schemas.openxmlformats.org/officeDocument/2006/relationships/tags" Target="../tags/tag277.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image" Target="../media/image45.jpeg"/><Relationship Id="rId4" Type="http://schemas.openxmlformats.org/officeDocument/2006/relationships/image" Target="../media/image4.jpeg"/><Relationship Id="rId3" Type="http://schemas.openxmlformats.org/officeDocument/2006/relationships/tags" Target="../tags/tag286.xml"/><Relationship Id="rId2" Type="http://schemas.openxmlformats.org/officeDocument/2006/relationships/image" Target="../media/image5.jpeg"/><Relationship Id="rId1" Type="http://schemas.openxmlformats.org/officeDocument/2006/relationships/tags" Target="../tags/tag285.xml"/></Relationships>
</file>

<file path=ppt/slides/_rels/slide8.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image" Target="../media/image46.jpeg"/><Relationship Id="rId4" Type="http://schemas.openxmlformats.org/officeDocument/2006/relationships/image" Target="../media/image4.jpeg"/><Relationship Id="rId3" Type="http://schemas.openxmlformats.org/officeDocument/2006/relationships/tags" Target="../tags/tag290.xml"/><Relationship Id="rId22" Type="http://schemas.openxmlformats.org/officeDocument/2006/relationships/slideLayout" Target="../slideLayouts/slideLayout18.xml"/><Relationship Id="rId21" Type="http://schemas.openxmlformats.org/officeDocument/2006/relationships/tags" Target="../tags/tag306.xml"/><Relationship Id="rId20" Type="http://schemas.openxmlformats.org/officeDocument/2006/relationships/tags" Target="../tags/tag305.xml"/><Relationship Id="rId2" Type="http://schemas.openxmlformats.org/officeDocument/2006/relationships/image" Target="../media/image5.jpeg"/><Relationship Id="rId19" Type="http://schemas.openxmlformats.org/officeDocument/2006/relationships/tags" Target="../tags/tag304.xml"/><Relationship Id="rId18" Type="http://schemas.openxmlformats.org/officeDocument/2006/relationships/tags" Target="../tags/tag303.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9.xml"/></Relationships>
</file>

<file path=ppt/slides/_rels/slide9.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image" Target="../media/image4.jpeg"/><Relationship Id="rId3" Type="http://schemas.openxmlformats.org/officeDocument/2006/relationships/tags" Target="../tags/tag308.xml"/><Relationship Id="rId2" Type="http://schemas.openxmlformats.org/officeDocument/2006/relationships/image" Target="../media/image5.jpeg"/><Relationship Id="rId11" Type="http://schemas.openxmlformats.org/officeDocument/2006/relationships/slideLayout" Target="../slideLayouts/slideLayout18.xml"/><Relationship Id="rId10" Type="http://schemas.openxmlformats.org/officeDocument/2006/relationships/tags" Target="../tags/tag313.xml"/><Relationship Id="rId1" Type="http://schemas.openxmlformats.org/officeDocument/2006/relationships/tags" Target="../tags/tag3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立方体 7"/>
          <p:cNvSpPr/>
          <p:nvPr>
            <p:custDataLst>
              <p:tags r:id="rId1"/>
            </p:custDataLst>
          </p:nvPr>
        </p:nvSpPr>
        <p:spPr>
          <a:xfrm rot="5400000">
            <a:off x="10890095" y="467995"/>
            <a:ext cx="792000" cy="792000"/>
          </a:xfrm>
          <a:prstGeom prst="cube">
            <a:avLst>
              <a:gd name="adj" fmla="val 8759"/>
            </a:avLst>
          </a:prstGeom>
          <a:solidFill>
            <a:schemeClr val="lt1"/>
          </a:solid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rm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600" b="0" i="0" noProof="0" dirty="0">
                <a:ln>
                  <a:noFill/>
                </a:ln>
                <a:solidFill>
                  <a:schemeClr val="dk1">
                    <a:lumMod val="85000"/>
                    <a:lumOff val="15000"/>
                  </a:schemeClr>
                </a:solidFill>
                <a:effectLst/>
                <a:uLnTx/>
                <a:uFillTx/>
                <a:latin typeface="Arial" panose="020B0604020202020204" pitchFamily="34" charset="0"/>
                <a:ea typeface="微软雅黑" panose="020B0503020204020204" charset="-122"/>
              </a:rPr>
              <a:t>NEW</a:t>
            </a:r>
            <a:endParaRPr kumimoji="0" lang="en-US" altLang="zh-CN" sz="1600" b="0" i="0" noProof="0" dirty="0">
              <a:ln>
                <a:noFill/>
              </a:ln>
              <a:solidFill>
                <a:schemeClr val="dk1">
                  <a:lumMod val="85000"/>
                  <a:lumOff val="15000"/>
                </a:schemeClr>
              </a:solidFill>
              <a:effectLst/>
              <a:uLnTx/>
              <a:uFillTx/>
              <a:latin typeface="Arial" panose="020B0604020202020204" pitchFamily="34" charset="0"/>
              <a:ea typeface="微软雅黑" panose="020B0503020204020204" charset="-122"/>
            </a:endParaRPr>
          </a:p>
        </p:txBody>
      </p:sp>
      <p:sp>
        <p:nvSpPr>
          <p:cNvPr id="10" name="文本框 9"/>
          <p:cNvSpPr txBox="1"/>
          <p:nvPr>
            <p:custDataLst>
              <p:tags r:id="rId2"/>
            </p:custDataLst>
          </p:nvPr>
        </p:nvSpPr>
        <p:spPr>
          <a:xfrm>
            <a:off x="9982200" y="1567180"/>
            <a:ext cx="1699895" cy="337185"/>
          </a:xfrm>
          <a:prstGeom prst="rect">
            <a:avLst/>
          </a:prstGeom>
          <a:noFill/>
        </p:spPr>
        <p:txBody>
          <a:bodyPr wrap="square" rtlCol="0">
            <a:normAutofit/>
          </a:bodyPr>
          <a:p>
            <a:pPr marL="0" marR="0" lvl="0" indent="0" algn="r" defTabSz="914400" rtl="0" eaLnBrk="1" fontAlgn="auto" latinLnBrk="0" hangingPunct="1">
              <a:lnSpc>
                <a:spcPct val="100000"/>
              </a:lnSpc>
              <a:spcBef>
                <a:spcPts val="0"/>
              </a:spcBef>
              <a:spcAft>
                <a:spcPts val="0"/>
              </a:spcAft>
              <a:buClrTx/>
              <a:buSzTx/>
              <a:buFontTx/>
              <a:buNone/>
            </a:pPr>
            <a:r>
              <a:rPr lang="en-US" altLang="zh-CN" sz="1600" dirty="0">
                <a:solidFill>
                  <a:schemeClr val="dk1">
                    <a:lumMod val="85000"/>
                    <a:lumOff val="15000"/>
                  </a:schemeClr>
                </a:solidFill>
                <a:uFillTx/>
                <a:latin typeface="Arial" panose="020B0604020202020204" pitchFamily="34" charset="0"/>
                <a:ea typeface="微软雅黑" panose="020B0503020204020204" charset="-122"/>
              </a:rPr>
              <a:t>202X / 01</a:t>
            </a:r>
            <a:endParaRPr kumimoji="0" lang="en-US" altLang="zh-CN" sz="1600" b="0" i="0" noProof="0" dirty="0">
              <a:ln>
                <a:noFill/>
              </a:ln>
              <a:solidFill>
                <a:schemeClr val="dk1">
                  <a:lumMod val="85000"/>
                  <a:lumOff val="15000"/>
                </a:schemeClr>
              </a:solidFill>
              <a:effectLst/>
              <a:uLnTx/>
              <a:uFillTx/>
              <a:latin typeface="Arial" panose="020B0604020202020204" pitchFamily="34" charset="0"/>
              <a:ea typeface="微软雅黑" panose="020B0503020204020204" charset="-122"/>
            </a:endParaRPr>
          </a:p>
        </p:txBody>
      </p:sp>
      <p:sp>
        <p:nvSpPr>
          <p:cNvPr id="7" name="标题 6"/>
          <p:cNvSpPr>
            <a:spLocks noGrp="1"/>
          </p:cNvSpPr>
          <p:nvPr>
            <p:custDataLst>
              <p:tags r:id="rId3"/>
            </p:custDataLst>
          </p:nvPr>
        </p:nvSpPr>
        <p:spPr>
          <a:xfrm>
            <a:off x="3304540" y="2249805"/>
            <a:ext cx="6282690" cy="1203325"/>
          </a:xfrm>
          <a:prstGeom prst="rect">
            <a:avLst/>
          </a:prstGeom>
        </p:spPr>
        <p:txBody>
          <a:bodyPr vert="horz" wrap="square" lIns="90000" tIns="46800" rIns="90000" bIns="0" rtlCol="0" anchor="b" anchorCtr="0">
            <a:normAutofit fontScale="30000"/>
          </a:bodyPr>
          <a:lstStyle>
            <a:lvl1pPr algn="l" defTabSz="914400" rtl="0" eaLnBrk="1" fontAlgn="auto" latinLnBrk="0" hangingPunct="1">
              <a:lnSpc>
                <a:spcPct val="100000"/>
              </a:lnSpc>
              <a:spcBef>
                <a:spcPct val="0"/>
              </a:spcBef>
              <a:buNone/>
              <a:defRPr sz="7200" b="1" u="none" strike="noStrike" kern="1200" cap="none" spc="6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7200" spc="0" dirty="0">
                <a:solidFill>
                  <a:schemeClr val="accent1">
                    <a:lumMod val="75000"/>
                  </a:schemeClr>
                </a:solidFill>
                <a:uFillTx/>
              </a:rPr>
              <a:t>第 3 章</a:t>
            </a:r>
            <a:endParaRPr lang="zh-CN" altLang="en-US" sz="7200" spc="0" dirty="0">
              <a:solidFill>
                <a:schemeClr val="accent1">
                  <a:lumMod val="75000"/>
                </a:schemeClr>
              </a:solidFill>
              <a:uFillTx/>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7200" spc="0" dirty="0">
                <a:solidFill>
                  <a:schemeClr val="accent1">
                    <a:lumMod val="75000"/>
                  </a:schemeClr>
                </a:solidFill>
                <a:uFillTx/>
              </a:rPr>
              <a:t>电感式传感器</a:t>
            </a:r>
            <a:endParaRPr lang="zh-CN" altLang="en-US" sz="7200" spc="0" dirty="0">
              <a:solidFill>
                <a:schemeClr val="accent1">
                  <a:lumMod val="75000"/>
                </a:schemeClr>
              </a:solidFill>
              <a:uFillTx/>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99" name="图片 98"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98" name="图片 97"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180"/>
          <p:cNvSpPr/>
          <p:nvPr/>
        </p:nvSpPr>
        <p:spPr>
          <a:xfrm>
            <a:off x="3278111" y="333463"/>
            <a:ext cx="5193029" cy="67373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56540" algn="l" rtl="0" eaLnBrk="0">
              <a:lnSpc>
                <a:spcPct val="135000"/>
              </a:lnSpc>
              <a:spcBef>
                <a:spcPts val="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在图 </a:t>
            </a: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所示的差动变气隙式电感传感器中，当衔铁往上移</a:t>
            </a:r>
            <a:r>
              <a:rPr sz="1000" spc="10" dirty="0">
                <a:solidFill>
                  <a:srgbClr val="000000"/>
                </a:solidFill>
                <a:latin typeface="微软雅黑" panose="020B0503020204020204" charset="-122"/>
                <a:ea typeface="微软雅黑" panose="020B0503020204020204" charset="-122"/>
                <a:cs typeface="微软雅黑" panose="020B0503020204020204" charset="-122"/>
              </a:rPr>
              <a:t>动</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Δδ</a:t>
            </a:r>
            <a:r>
              <a:rPr sz="1000" spc="0" dirty="0">
                <a:solidFill>
                  <a:srgbClr val="000000"/>
                </a:solidFill>
                <a:latin typeface="微软雅黑" panose="020B0503020204020204" charset="-122"/>
                <a:ea typeface="微软雅黑" panose="020B0503020204020204" charset="-122"/>
                <a:cs typeface="微软雅黑" panose="020B0503020204020204" charset="-122"/>
              </a:rPr>
              <a:t> 时，两个线圈 </a:t>
            </a:r>
            <a:r>
              <a:rPr sz="1000" spc="10" dirty="0">
                <a:solidFill>
                  <a:srgbClr val="000000"/>
                </a:solidFill>
                <a:latin typeface="微软雅黑" panose="020B0503020204020204" charset="-122"/>
                <a:ea typeface="微软雅黑" panose="020B0503020204020204" charset="-122"/>
                <a:cs typeface="微软雅黑" panose="020B0503020204020204" charset="-122"/>
              </a:rPr>
              <a:t>的电感变化量 </a:t>
            </a:r>
            <a:r>
              <a:rPr sz="1000" b="1" spc="1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分别由式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10)</a:t>
            </a:r>
            <a:r>
              <a:rPr sz="1000" spc="0" dirty="0">
                <a:solidFill>
                  <a:srgbClr val="000000"/>
                </a:solidFill>
                <a:latin typeface="微软雅黑" panose="020B0503020204020204" charset="-122"/>
                <a:ea typeface="微软雅黑" panose="020B0503020204020204" charset="-122"/>
                <a:cs typeface="微软雅黑" panose="020B0503020204020204" charset="-122"/>
              </a:rPr>
              <a:t> 及式</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12)</a:t>
            </a:r>
            <a:r>
              <a:rPr sz="1000" spc="0" dirty="0">
                <a:solidFill>
                  <a:srgbClr val="000000"/>
                </a:solidFill>
                <a:latin typeface="微软雅黑" panose="020B0503020204020204" charset="-122"/>
                <a:ea typeface="微软雅黑" panose="020B0503020204020204" charset="-122"/>
                <a:cs typeface="微软雅黑" panose="020B0503020204020204" charset="-122"/>
              </a:rPr>
              <a:t> 表示，电感总变化量如下式所示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b="1"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84"/>
          <p:cNvSpPr/>
          <p:nvPr>
            <p:custDataLst>
              <p:tags r:id="rId5"/>
            </p:custDataLst>
          </p:nvPr>
        </p:nvSpPr>
        <p:spPr>
          <a:xfrm>
            <a:off x="4328651" y="1027754"/>
            <a:ext cx="3013710" cy="435609"/>
          </a:xfrm>
          <a:prstGeom prst="rect">
            <a:avLst/>
          </a:prstGeom>
        </p:spPr>
        <p:txBody>
          <a:bodyPr vert="horz" wrap="square" lIns="0" tIns="0" rIns="0" bIns="0"/>
          <a:lstStyle/>
          <a:p>
            <a:pPr algn="l" rtl="0" eaLnBrk="0">
              <a:lnSpc>
                <a:spcPct val="107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1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Δ</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Δ</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r>
              <a:rPr sz="800" b="1" spc="-10" baseline="-14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Δ</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r>
              <a:rPr sz="800" b="1" spc="-10" baseline="-14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2</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r>
              <a:rPr sz="800" b="1" spc="-10" baseline="-14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1</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85"/>
          <p:cNvPicPr>
            <a:picLocks noChangeAspect="1"/>
          </p:cNvPicPr>
          <p:nvPr/>
        </p:nvPicPr>
        <p:blipFill>
          <a:blip r:embed="rId6"/>
          <a:stretch>
            <a:fillRect/>
          </a:stretch>
        </p:blipFill>
        <p:spPr>
          <a:xfrm>
            <a:off x="7281502" y="1081434"/>
            <a:ext cx="47811" cy="342291"/>
          </a:xfrm>
          <a:prstGeom prst="rect">
            <a:avLst/>
          </a:prstGeom>
        </p:spPr>
      </p:pic>
      <p:pic>
        <p:nvPicPr>
          <p:cNvPr id="5" name="picture 186"/>
          <p:cNvPicPr>
            <a:picLocks noChangeAspect="1"/>
          </p:cNvPicPr>
          <p:nvPr/>
        </p:nvPicPr>
        <p:blipFill>
          <a:blip r:embed="rId7"/>
          <a:stretch>
            <a:fillRect/>
          </a:stretch>
        </p:blipFill>
        <p:spPr>
          <a:xfrm>
            <a:off x="6622865" y="1081434"/>
            <a:ext cx="51730" cy="342291"/>
          </a:xfrm>
          <a:prstGeom prst="rect">
            <a:avLst/>
          </a:prstGeom>
        </p:spPr>
      </p:pic>
      <p:pic>
        <p:nvPicPr>
          <p:cNvPr id="6" name="picture 187"/>
          <p:cNvPicPr>
            <a:picLocks noChangeAspect="1"/>
          </p:cNvPicPr>
          <p:nvPr/>
        </p:nvPicPr>
        <p:blipFill>
          <a:blip r:embed="rId8"/>
          <a:stretch>
            <a:fillRect/>
          </a:stretch>
        </p:blipFill>
        <p:spPr>
          <a:xfrm>
            <a:off x="6092958" y="1081434"/>
            <a:ext cx="51730" cy="342291"/>
          </a:xfrm>
          <a:prstGeom prst="rect">
            <a:avLst/>
          </a:prstGeom>
        </p:spPr>
      </p:pic>
      <p:pic>
        <p:nvPicPr>
          <p:cNvPr id="7" name="picture 188"/>
          <p:cNvPicPr>
            <a:picLocks noChangeAspect="1"/>
          </p:cNvPicPr>
          <p:nvPr/>
        </p:nvPicPr>
        <p:blipFill>
          <a:blip r:embed="rId9"/>
          <a:stretch>
            <a:fillRect/>
          </a:stretch>
        </p:blipFill>
        <p:spPr>
          <a:xfrm>
            <a:off x="5789381" y="1081434"/>
            <a:ext cx="50032" cy="342291"/>
          </a:xfrm>
          <a:prstGeom prst="rect">
            <a:avLst/>
          </a:prstGeom>
        </p:spPr>
      </p:pic>
      <p:sp>
        <p:nvSpPr>
          <p:cNvPr id="8" name="textbox 189"/>
          <p:cNvSpPr/>
          <p:nvPr>
            <p:custDataLst>
              <p:tags r:id="rId10"/>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9" name="textbox 190"/>
          <p:cNvSpPr/>
          <p:nvPr>
            <p:custDataLst>
              <p:tags r:id="rId11"/>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0" name="textbox 191"/>
          <p:cNvSpPr/>
          <p:nvPr>
            <p:custDataLst>
              <p:tags r:id="rId12"/>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1" name="textbox 192"/>
          <p:cNvSpPr/>
          <p:nvPr>
            <p:custDataLst>
              <p:tags r:id="rId13"/>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2" name="textbox 193"/>
          <p:cNvSpPr/>
          <p:nvPr>
            <p:custDataLst>
              <p:tags r:id="rId14"/>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3" name="textbox 194"/>
          <p:cNvSpPr/>
          <p:nvPr>
            <p:custDataLst>
              <p:tags r:id="rId15"/>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4" name="textbox 195"/>
          <p:cNvSpPr/>
          <p:nvPr>
            <p:custDataLst>
              <p:tags r:id="rId16"/>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5" name="textbox 196"/>
          <p:cNvSpPr/>
          <p:nvPr>
            <p:custDataLst>
              <p:tags r:id="rId17"/>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6" name="textbox 197"/>
          <p:cNvSpPr/>
          <p:nvPr>
            <p:custDataLst>
              <p:tags r:id="rId18"/>
            </p:custDataLst>
          </p:nvPr>
        </p:nvSpPr>
        <p:spPr>
          <a:xfrm>
            <a:off x="6912201" y="1071515"/>
            <a:ext cx="60325" cy="9271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4</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7" name="textbox 198"/>
          <p:cNvSpPr/>
          <p:nvPr>
            <p:custDataLst>
              <p:tags r:id="rId19"/>
            </p:custDataLst>
          </p:nvPr>
        </p:nvSpPr>
        <p:spPr>
          <a:xfrm>
            <a:off x="6912201" y="1071515"/>
            <a:ext cx="60325" cy="9271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4</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8" name="textbox 199"/>
          <p:cNvSpPr/>
          <p:nvPr>
            <p:custDataLst>
              <p:tags r:id="rId20"/>
            </p:custDataLst>
          </p:nvPr>
        </p:nvSpPr>
        <p:spPr>
          <a:xfrm>
            <a:off x="6383647" y="107136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19" name="picture 200"/>
          <p:cNvPicPr>
            <a:picLocks noChangeAspect="1"/>
          </p:cNvPicPr>
          <p:nvPr/>
        </p:nvPicPr>
        <p:blipFill>
          <a:blip r:embed="rId21"/>
          <a:stretch>
            <a:fillRect/>
          </a:stretch>
        </p:blipFill>
        <p:spPr>
          <a:xfrm>
            <a:off x="6859594" y="1081434"/>
            <a:ext cx="56825" cy="342291"/>
          </a:xfrm>
          <a:prstGeom prst="rect">
            <a:avLst/>
          </a:prstGeom>
        </p:spPr>
      </p:pic>
      <p:pic>
        <p:nvPicPr>
          <p:cNvPr id="20" name="picture 201"/>
          <p:cNvPicPr>
            <a:picLocks noChangeAspect="1"/>
          </p:cNvPicPr>
          <p:nvPr/>
        </p:nvPicPr>
        <p:blipFill>
          <a:blip r:embed="rId22"/>
          <a:stretch>
            <a:fillRect/>
          </a:stretch>
        </p:blipFill>
        <p:spPr>
          <a:xfrm>
            <a:off x="6709516" y="1040454"/>
            <a:ext cx="146646" cy="381929"/>
          </a:xfrm>
          <a:prstGeom prst="rect">
            <a:avLst/>
          </a:prstGeom>
        </p:spPr>
      </p:pic>
      <p:pic>
        <p:nvPicPr>
          <p:cNvPr id="21" name="picture 202"/>
          <p:cNvPicPr>
            <a:picLocks noChangeAspect="1"/>
          </p:cNvPicPr>
          <p:nvPr/>
        </p:nvPicPr>
        <p:blipFill>
          <a:blip r:embed="rId23"/>
          <a:stretch>
            <a:fillRect/>
          </a:stretch>
        </p:blipFill>
        <p:spPr>
          <a:xfrm>
            <a:off x="6345878" y="1081434"/>
            <a:ext cx="56825" cy="342291"/>
          </a:xfrm>
          <a:prstGeom prst="rect">
            <a:avLst/>
          </a:prstGeom>
        </p:spPr>
      </p:pic>
      <p:pic>
        <p:nvPicPr>
          <p:cNvPr id="22" name="picture 203"/>
          <p:cNvPicPr>
            <a:picLocks noChangeAspect="1"/>
          </p:cNvPicPr>
          <p:nvPr/>
        </p:nvPicPr>
        <p:blipFill>
          <a:blip r:embed="rId24"/>
          <a:stretch>
            <a:fillRect/>
          </a:stretch>
        </p:blipFill>
        <p:spPr>
          <a:xfrm>
            <a:off x="6195801" y="1040454"/>
            <a:ext cx="146647" cy="381929"/>
          </a:xfrm>
          <a:prstGeom prst="rect">
            <a:avLst/>
          </a:prstGeom>
        </p:spPr>
      </p:pic>
      <p:pic>
        <p:nvPicPr>
          <p:cNvPr id="23" name="picture 204"/>
          <p:cNvPicPr>
            <a:picLocks noChangeAspect="1"/>
          </p:cNvPicPr>
          <p:nvPr/>
        </p:nvPicPr>
        <p:blipFill>
          <a:blip r:embed="rId25"/>
          <a:stretch>
            <a:fillRect/>
          </a:stretch>
        </p:blipFill>
        <p:spPr>
          <a:xfrm>
            <a:off x="5667018" y="1041686"/>
            <a:ext cx="146646" cy="381929"/>
          </a:xfrm>
          <a:prstGeom prst="rect">
            <a:avLst/>
          </a:prstGeom>
        </p:spPr>
      </p:pic>
      <p:sp>
        <p:nvSpPr>
          <p:cNvPr id="24" name="textbox 205"/>
          <p:cNvSpPr/>
          <p:nvPr>
            <p:custDataLst>
              <p:tags r:id="rId26"/>
            </p:custDataLst>
          </p:nvPr>
        </p:nvSpPr>
        <p:spPr>
          <a:xfrm>
            <a:off x="5571536" y="1806030"/>
            <a:ext cx="2888614" cy="2603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845"/>
              </a:lnSpc>
            </a:pPr>
            <a:r>
              <a:rPr sz="1400" b="1" spc="0" baseline="-6000" dirty="0">
                <a:solidFill>
                  <a:schemeClr val="dk1"/>
                </a:solidFill>
                <a:latin typeface="微软雅黑" panose="020B0503020204020204" charset="-122"/>
                <a:ea typeface="微软雅黑" panose="020B0503020204020204" charset="-122"/>
                <a:cs typeface="微软雅黑" panose="020B0503020204020204" charset="-122"/>
              </a:rPr>
              <a:t>L</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50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10" baseline="46000" dirty="0">
                <a:solidFill>
                  <a:schemeClr val="dk1"/>
                </a:solidFill>
                <a:latin typeface="微软雅黑" panose="020B0503020204020204" charset="-122"/>
                <a:ea typeface="微软雅黑" panose="020B0503020204020204" charset="-122"/>
                <a:cs typeface="微软雅黑" panose="020B0503020204020204" charset="-122"/>
              </a:rPr>
              <a:t>2</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10" baseline="-6000" dirty="0">
                <a:solidFill>
                  <a:schemeClr val="dk1"/>
                </a:solidFill>
                <a:latin typeface="微软雅黑" panose="020B0503020204020204" charset="-122"/>
                <a:ea typeface="微软雅黑" panose="020B0503020204020204" charset="-122"/>
                <a:cs typeface="微软雅黑" panose="020B0503020204020204" charset="-122"/>
              </a:rPr>
              <a:t>δ</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6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6000" dirty="0">
                <a:solidFill>
                  <a:schemeClr val="dk1"/>
                </a:solidFill>
                <a:latin typeface="微软雅黑" panose="020B0503020204020204" charset="-122"/>
                <a:ea typeface="微软雅黑" panose="020B0503020204020204" charset="-122"/>
                <a:cs typeface="微软雅黑" panose="020B0503020204020204" charset="-122"/>
              </a:rPr>
              <a:t>3</a:t>
            </a:r>
            <a:r>
              <a:rPr sz="1400" spc="0" baseline="50000" dirty="0">
                <a:solidFill>
                  <a:schemeClr val="dk1"/>
                </a:solidFill>
                <a:latin typeface="微软雅黑" panose="020B0503020204020204" charset="-122"/>
                <a:ea typeface="微软雅黑" panose="020B0503020204020204" charset="-122"/>
                <a:cs typeface="微软雅黑" panose="020B0503020204020204" charset="-122"/>
              </a:rPr>
              <a:t>－</a:t>
            </a:r>
            <a:r>
              <a:rPr sz="1400" b="1" spc="0" baseline="46000" dirty="0">
                <a:solidFill>
                  <a:schemeClr val="dk1"/>
                </a:solidFill>
                <a:latin typeface="微软雅黑" panose="020B0503020204020204" charset="-122"/>
                <a:ea typeface="微软雅黑" panose="020B0503020204020204" charset="-122"/>
                <a:cs typeface="微软雅黑" panose="020B0503020204020204" charset="-122"/>
              </a:rPr>
              <a:t>22</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6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b="1" spc="0" baseline="46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textbox 206"/>
          <p:cNvSpPr/>
          <p:nvPr>
            <p:custDataLst>
              <p:tags r:id="rId27"/>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6" name="textbox 207"/>
          <p:cNvSpPr/>
          <p:nvPr>
            <p:custDataLst>
              <p:tags r:id="rId28"/>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7" name="textbox 208"/>
          <p:cNvSpPr/>
          <p:nvPr>
            <p:custDataLst>
              <p:tags r:id="rId29"/>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8" name="textbox 209"/>
          <p:cNvSpPr/>
          <p:nvPr>
            <p:custDataLst>
              <p:tags r:id="rId30"/>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9" name="textbox 210"/>
          <p:cNvSpPr/>
          <p:nvPr>
            <p:custDataLst>
              <p:tags r:id="rId31"/>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0" name="textbox 211"/>
          <p:cNvSpPr/>
          <p:nvPr>
            <p:custDataLst>
              <p:tags r:id="rId32"/>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1" name="textbox 212"/>
          <p:cNvSpPr/>
          <p:nvPr>
            <p:custDataLst>
              <p:tags r:id="rId33"/>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2" name="textbox 213"/>
          <p:cNvSpPr/>
          <p:nvPr>
            <p:custDataLst>
              <p:tags r:id="rId34"/>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3" name="textbox 214"/>
          <p:cNvSpPr/>
          <p:nvPr>
            <p:custDataLst>
              <p:tags r:id="rId35"/>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4" name="textbox 215"/>
          <p:cNvSpPr/>
          <p:nvPr>
            <p:custDataLst>
              <p:tags r:id="rId36"/>
            </p:custDataLst>
          </p:nvPr>
        </p:nvSpPr>
        <p:spPr>
          <a:xfrm>
            <a:off x="6057772"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5" name="textbox 216"/>
          <p:cNvSpPr/>
          <p:nvPr>
            <p:custDataLst>
              <p:tags r:id="rId37"/>
            </p:custDataLst>
          </p:nvPr>
        </p:nvSpPr>
        <p:spPr>
          <a:xfrm>
            <a:off x="6057772"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6" name="textbox 217"/>
          <p:cNvSpPr/>
          <p:nvPr>
            <p:custDataLst>
              <p:tags r:id="rId38"/>
            </p:custDataLst>
          </p:nvPr>
        </p:nvSpPr>
        <p:spPr>
          <a:xfrm>
            <a:off x="5644946" y="1976061"/>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7" name="textbox 219"/>
          <p:cNvSpPr/>
          <p:nvPr>
            <p:custDataLst>
              <p:tags r:id="rId39"/>
            </p:custDataLst>
          </p:nvPr>
        </p:nvSpPr>
        <p:spPr>
          <a:xfrm>
            <a:off x="3533068" y="1481388"/>
            <a:ext cx="1593850" cy="16446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对式</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21)</a:t>
            </a:r>
            <a:r>
              <a:rPr sz="1000" spc="-20" dirty="0">
                <a:solidFill>
                  <a:schemeClr val="dk1"/>
                </a:solidFill>
                <a:latin typeface="微软雅黑" panose="020B0503020204020204" charset="-122"/>
                <a:ea typeface="微软雅黑" panose="020B0503020204020204" charset="-122"/>
                <a:cs typeface="微软雅黑" panose="020B0503020204020204" charset="-122"/>
              </a:rPr>
              <a:t> 进行线</a:t>
            </a:r>
            <a:r>
              <a:rPr sz="1000" spc="-10" dirty="0">
                <a:solidFill>
                  <a:schemeClr val="dk1"/>
                </a:solidFill>
                <a:latin typeface="微软雅黑" panose="020B0503020204020204" charset="-122"/>
                <a:ea typeface="微软雅黑" panose="020B0503020204020204" charset="-122"/>
                <a:cs typeface="微软雅黑" panose="020B0503020204020204" charset="-122"/>
              </a:rPr>
              <a:t>性</a:t>
            </a:r>
            <a:r>
              <a:rPr sz="1000" spc="0" dirty="0">
                <a:solidFill>
                  <a:schemeClr val="dk1"/>
                </a:solidFill>
                <a:latin typeface="微软雅黑" panose="020B0503020204020204" charset="-122"/>
                <a:ea typeface="微软雅黑" panose="020B0503020204020204" charset="-122"/>
                <a:cs typeface="微软雅黑" panose="020B0503020204020204" charset="-122"/>
              </a:rPr>
              <a:t>处理。</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8" name="textbox 221"/>
          <p:cNvSpPr/>
          <p:nvPr>
            <p:custDataLst>
              <p:tags r:id="rId40"/>
            </p:custDataLst>
          </p:nvPr>
        </p:nvSpPr>
        <p:spPr>
          <a:xfrm>
            <a:off x="3533068" y="2111117"/>
            <a:ext cx="1020444" cy="178435"/>
          </a:xfrm>
          <a:prstGeom prst="rect">
            <a:avLst/>
          </a:prstGeom>
        </p:spPr>
        <p:txBody>
          <a:bodyPr vert="horz" wrap="square" lIns="0" tIns="0" rIns="0" bIns="0"/>
          <a:lstStyle/>
          <a:p>
            <a:pPr algn="l" rtl="0" eaLnBrk="0">
              <a:lnSpc>
                <a:spcPct val="84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灵敏度系数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K</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9" name="textbox 222"/>
          <p:cNvSpPr/>
          <p:nvPr>
            <p:custDataLst>
              <p:tags r:id="rId41"/>
            </p:custDataLst>
          </p:nvPr>
        </p:nvSpPr>
        <p:spPr>
          <a:xfrm>
            <a:off x="5181559" y="1480212"/>
            <a:ext cx="942339" cy="163195"/>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0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即忽略高次</a:t>
            </a:r>
            <a:r>
              <a:rPr sz="1000" spc="10" dirty="0">
                <a:solidFill>
                  <a:schemeClr val="dk1"/>
                </a:solidFill>
                <a:latin typeface="微软雅黑" panose="020B0503020204020204" charset="-122"/>
                <a:ea typeface="微软雅黑" panose="020B0503020204020204" charset="-122"/>
                <a:cs typeface="微软雅黑" panose="020B0503020204020204" charset="-122"/>
              </a:rPr>
              <a:t>项</a:t>
            </a:r>
            <a:r>
              <a:rPr sz="1000" spc="0" dirty="0">
                <a:solidFill>
                  <a:schemeClr val="dk1"/>
                </a:solidFill>
                <a:latin typeface="微软雅黑" panose="020B0503020204020204" charset="-122"/>
                <a:ea typeface="微软雅黑" panose="020B0503020204020204" charset="-122"/>
                <a:cs typeface="微软雅黑" panose="020B0503020204020204" charset="-122"/>
              </a:rPr>
              <a:t>得</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0" name="textbox 225"/>
          <p:cNvSpPr/>
          <p:nvPr>
            <p:custDataLst>
              <p:tags r:id="rId42"/>
            </p:custDataLst>
          </p:nvPr>
        </p:nvSpPr>
        <p:spPr>
          <a:xfrm>
            <a:off x="8023759" y="1176300"/>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21</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1" name="textbox 227"/>
          <p:cNvSpPr/>
          <p:nvPr>
            <p:custDataLst>
              <p:tags r:id="rId43"/>
            </p:custDataLst>
          </p:nvPr>
        </p:nvSpPr>
        <p:spPr>
          <a:xfrm>
            <a:off x="5979994" y="1658717"/>
            <a:ext cx="16763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560"/>
              </a:lnSpc>
            </a:pPr>
            <a:r>
              <a:rPr sz="900" b="1" spc="-40" dirty="0">
                <a:solidFill>
                  <a:schemeClr val="dk1"/>
                </a:solidFill>
                <a:latin typeface="微软雅黑" panose="020B0503020204020204" charset="-122"/>
                <a:ea typeface="微软雅黑" panose="020B0503020204020204" charset="-122"/>
                <a:cs typeface="Arial" panose="020B0604020202020204"/>
              </a:rPr>
              <a:t>Δδ</a:t>
            </a:r>
            <a:endParaRPr lang="en-US" altLang="en-US" sz="900" b="1" spc="-40" dirty="0">
              <a:solidFill>
                <a:schemeClr val="dk1"/>
              </a:solidFill>
              <a:latin typeface="微软雅黑" panose="020B0503020204020204" charset="-122"/>
              <a:ea typeface="微软雅黑" panose="020B0503020204020204" charset="-122"/>
              <a:cs typeface="Arial" panose="020B0604020202020204"/>
            </a:endParaRPr>
          </a:p>
        </p:txBody>
      </p:sp>
      <p:sp>
        <p:nvSpPr>
          <p:cNvPr id="42" name="textbox 228"/>
          <p:cNvSpPr/>
          <p:nvPr>
            <p:custDataLst>
              <p:tags r:id="rId44"/>
            </p:custDataLst>
          </p:nvPr>
        </p:nvSpPr>
        <p:spPr>
          <a:xfrm>
            <a:off x="5557299" y="1717893"/>
            <a:ext cx="177164" cy="151764"/>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3000"/>
              </a:lnSpc>
            </a:pPr>
            <a:r>
              <a:rPr sz="1000" b="1" spc="-40" dirty="0">
                <a:solidFill>
                  <a:schemeClr val="dk1"/>
                </a:solidFill>
                <a:latin typeface="微软雅黑" panose="020B0503020204020204" charset="-122"/>
                <a:ea typeface="微软雅黑" panose="020B0503020204020204" charset="-122"/>
                <a:cs typeface="Arial" panose="020B0604020202020204"/>
              </a:rPr>
              <a:t>Δ</a:t>
            </a:r>
            <a:r>
              <a:rPr sz="1000" b="1" spc="-30" dirty="0">
                <a:solidFill>
                  <a:schemeClr val="dk1"/>
                </a:solidFill>
                <a:latin typeface="微软雅黑" panose="020B0503020204020204" charset="-122"/>
                <a:ea typeface="微软雅黑" panose="020B0503020204020204" charset="-122"/>
                <a:cs typeface="Arial" panose="020B0604020202020204"/>
              </a:rPr>
              <a:t>L</a:t>
            </a:r>
            <a:endParaRPr lang="en-US" altLang="en-US" sz="1000" b="1" spc="-30" dirty="0">
              <a:solidFill>
                <a:schemeClr val="dk1"/>
              </a:solidFill>
              <a:latin typeface="微软雅黑" panose="020B0503020204020204" charset="-122"/>
              <a:ea typeface="微软雅黑" panose="020B0503020204020204" charset="-122"/>
              <a:cs typeface="Arial" panose="020B0604020202020204"/>
            </a:endParaRPr>
          </a:p>
        </p:txBody>
      </p:sp>
      <p:sp>
        <p:nvSpPr>
          <p:cNvPr id="43" name="path"/>
          <p:cNvSpPr/>
          <p:nvPr>
            <p:custDataLst>
              <p:tags r:id="rId45"/>
            </p:custDataLst>
          </p:nvPr>
        </p:nvSpPr>
        <p:spPr>
          <a:xfrm>
            <a:off x="5565950" y="1877228"/>
            <a:ext cx="156514" cy="4153"/>
          </a:xfrm>
          <a:custGeom>
            <a:avLst/>
            <a:gdLst/>
            <a:ahLst/>
            <a:cxnLst/>
            <a:rect l="0" t="0" r="0" b="0"/>
            <a:pathLst>
              <a:path w="246" h="6">
                <a:moveTo>
                  <a:pt x="0" y="3"/>
                </a:moveTo>
                <a:lnTo>
                  <a:pt x="246"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44" name="path"/>
          <p:cNvSpPr/>
          <p:nvPr>
            <p:custDataLst>
              <p:tags r:id="rId46"/>
            </p:custDataLst>
          </p:nvPr>
        </p:nvSpPr>
        <p:spPr>
          <a:xfrm>
            <a:off x="5988644" y="1877228"/>
            <a:ext cx="146646" cy="4153"/>
          </a:xfrm>
          <a:custGeom>
            <a:avLst/>
            <a:gdLst/>
            <a:ahLst/>
            <a:cxnLst/>
            <a:rect l="0" t="0" r="0" b="0"/>
            <a:pathLst>
              <a:path w="230" h="6">
                <a:moveTo>
                  <a:pt x="0" y="3"/>
                </a:moveTo>
                <a:lnTo>
                  <a:pt x="230"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45" name="textbox 232"/>
          <p:cNvSpPr/>
          <p:nvPr>
            <p:custDataLst>
              <p:tags r:id="rId47"/>
            </p:custDataLst>
          </p:nvPr>
        </p:nvSpPr>
        <p:spPr>
          <a:xfrm>
            <a:off x="3102405" y="2787198"/>
            <a:ext cx="5204459" cy="337439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5875" algn="l" rtl="0" eaLnBrk="0">
              <a:lnSpc>
                <a:spcPct val="122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比较式</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15)</a:t>
            </a:r>
            <a:r>
              <a:rPr sz="1000" spc="20" dirty="0">
                <a:solidFill>
                  <a:schemeClr val="dk1"/>
                </a:solidFill>
                <a:latin typeface="微软雅黑" panose="020B0503020204020204" charset="-122"/>
                <a:ea typeface="微软雅黑" panose="020B0503020204020204" charset="-122"/>
                <a:cs typeface="微软雅黑" panose="020B0503020204020204" charset="-122"/>
              </a:rPr>
              <a:t> 与式</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23</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，即比较单边式和差动式两种变气</a:t>
            </a:r>
            <a:r>
              <a:rPr sz="1000" spc="0" dirty="0">
                <a:solidFill>
                  <a:schemeClr val="dk1"/>
                </a:solidFill>
                <a:latin typeface="微软雅黑" panose="020B0503020204020204" charset="-122"/>
                <a:ea typeface="微软雅黑" panose="020B0503020204020204" charset="-122"/>
                <a:cs typeface="微软雅黑" panose="020B0503020204020204" charset="-122"/>
              </a:rPr>
              <a:t>隙式电感传感器的灵敏度特 </a:t>
            </a:r>
            <a:r>
              <a:rPr sz="1000" spc="-10" dirty="0">
                <a:solidFill>
                  <a:schemeClr val="dk1"/>
                </a:solidFill>
                <a:latin typeface="微软雅黑" panose="020B0503020204020204" charset="-122"/>
                <a:ea typeface="微软雅黑" panose="020B0503020204020204" charset="-122"/>
                <a:cs typeface="微软雅黑" panose="020B0503020204020204" charset="-122"/>
              </a:rPr>
              <a:t>性，可以得到</a:t>
            </a:r>
            <a:r>
              <a:rPr sz="1000" spc="0" dirty="0">
                <a:solidFill>
                  <a:schemeClr val="dk1"/>
                </a:solidFill>
                <a:latin typeface="微软雅黑" panose="020B0503020204020204" charset="-122"/>
                <a:ea typeface="微软雅黑" panose="020B0503020204020204" charset="-122"/>
                <a:cs typeface="微软雅黑" panose="020B0503020204020204" charset="-122"/>
              </a:rPr>
              <a:t>如下结论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585"/>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(1)</a:t>
            </a:r>
            <a:r>
              <a:rPr sz="1000" spc="40" dirty="0">
                <a:solidFill>
                  <a:schemeClr val="dk1"/>
                </a:solidFill>
                <a:latin typeface="微软雅黑" panose="020B0503020204020204" charset="-122"/>
                <a:ea typeface="微软雅黑" panose="020B0503020204020204" charset="-122"/>
                <a:cs typeface="微软雅黑" panose="020B0503020204020204" charset="-122"/>
              </a:rPr>
              <a:t> 差动变气隙式电感传感器的灵敏度是单边变气隙式电感传感器的两倍</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94000"/>
              </a:lnSpc>
              <a:spcBef>
                <a:spcPts val="1120"/>
              </a:spcBef>
            </a:pPr>
            <a:r>
              <a:rPr sz="1000" b="1" spc="30" dirty="0">
                <a:solidFill>
                  <a:schemeClr val="dk1"/>
                </a:solidFill>
                <a:latin typeface="微软雅黑" panose="020B0503020204020204" charset="-122"/>
                <a:ea typeface="微软雅黑" panose="020B0503020204020204" charset="-122"/>
                <a:cs typeface="微软雅黑" panose="020B0503020204020204" charset="-122"/>
              </a:rPr>
              <a:t>(2)</a:t>
            </a:r>
            <a:r>
              <a:rPr sz="1000" spc="30" dirty="0">
                <a:solidFill>
                  <a:schemeClr val="dk1"/>
                </a:solidFill>
                <a:latin typeface="微软雅黑" panose="020B0503020204020204" charset="-122"/>
                <a:ea typeface="微软雅黑" panose="020B0503020204020204" charset="-122"/>
                <a:cs typeface="微软雅黑" panose="020B0503020204020204" charset="-122"/>
              </a:rPr>
              <a:t> 差动变气隙式电感传感器的非线性项由式</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21)</a:t>
            </a:r>
            <a:r>
              <a:rPr sz="1000" spc="30" dirty="0">
                <a:solidFill>
                  <a:schemeClr val="dk1"/>
                </a:solidFill>
                <a:latin typeface="微软雅黑" panose="020B0503020204020204" charset="-122"/>
                <a:ea typeface="微软雅黑" panose="020B0503020204020204" charset="-122"/>
                <a:cs typeface="微软雅黑" panose="020B0503020204020204" charset="-122"/>
              </a:rPr>
              <a:t> 可得           </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忽略高次项</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单 </a:t>
            </a:r>
            <a:r>
              <a:rPr sz="1000" spc="20" dirty="0">
                <a:solidFill>
                  <a:schemeClr val="dk1"/>
                </a:solidFill>
                <a:latin typeface="微软雅黑" panose="020B0503020204020204" charset="-122"/>
                <a:ea typeface="微软雅黑" panose="020B0503020204020204" charset="-122"/>
                <a:cs typeface="微软雅黑" panose="020B0503020204020204" charset="-122"/>
              </a:rPr>
              <a:t>边变气隙式电感传感器的非线性项由式</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11)</a:t>
            </a:r>
            <a:r>
              <a:rPr sz="1000" spc="20" dirty="0">
                <a:solidFill>
                  <a:schemeClr val="dk1"/>
                </a:solidFill>
                <a:latin typeface="微软雅黑" panose="020B0503020204020204" charset="-122"/>
                <a:ea typeface="微软雅黑" panose="020B0503020204020204" charset="-122"/>
                <a:cs typeface="微软雅黑" panose="020B0503020204020204" charset="-122"/>
              </a:rPr>
              <a:t> 或式</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13)</a:t>
            </a:r>
            <a:r>
              <a:rPr sz="1000" spc="20" dirty="0">
                <a:solidFill>
                  <a:schemeClr val="dk1"/>
                </a:solidFill>
                <a:latin typeface="微软雅黑" panose="020B0503020204020204" charset="-122"/>
                <a:ea typeface="微软雅黑" panose="020B0503020204020204" charset="-122"/>
                <a:cs typeface="微软雅黑" panose="020B0503020204020204" charset="-122"/>
              </a:rPr>
              <a:t> 可得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忽</a:t>
            </a:r>
            <a:r>
              <a:rPr sz="1000" spc="10" dirty="0">
                <a:solidFill>
                  <a:schemeClr val="dk1"/>
                </a:solidFill>
                <a:latin typeface="微软雅黑" panose="020B0503020204020204" charset="-122"/>
                <a:ea typeface="微软雅黑" panose="020B0503020204020204" charset="-122"/>
                <a:cs typeface="微软雅黑" panose="020B0503020204020204" charset="-122"/>
              </a:rPr>
              <a:t>略</a:t>
            </a:r>
            <a:r>
              <a:rPr sz="1000" spc="0" dirty="0">
                <a:solidFill>
                  <a:schemeClr val="dk1"/>
                </a:solidFill>
                <a:latin typeface="微软雅黑" panose="020B0503020204020204" charset="-122"/>
                <a:ea typeface="微软雅黑" panose="020B0503020204020204" charset="-122"/>
                <a:cs typeface="微软雅黑" panose="020B0503020204020204" charset="-122"/>
              </a:rPr>
              <a:t>高次项</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，由</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7780" algn="l" rtl="0" eaLnBrk="0">
              <a:lnSpc>
                <a:spcPts val="1560"/>
              </a:lnSpc>
              <a:spcBef>
                <a:spcPts val="103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于 </a:t>
            </a:r>
            <a:r>
              <a:rPr sz="1000" b="1" spc="-10" dirty="0">
                <a:solidFill>
                  <a:schemeClr val="dk1"/>
                </a:solidFill>
                <a:latin typeface="微软雅黑" panose="020B0503020204020204" charset="-122"/>
                <a:ea typeface="微软雅黑" panose="020B0503020204020204" charset="-122"/>
                <a:cs typeface="微软雅黑" panose="020B0503020204020204" charset="-122"/>
              </a:rPr>
              <a:t>Δδ/δ</a:t>
            </a:r>
            <a:r>
              <a:rPr sz="900" b="1" spc="-10" baseline="-10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 因此，差动变</a:t>
            </a:r>
            <a:r>
              <a:rPr sz="1000" spc="0" dirty="0">
                <a:solidFill>
                  <a:schemeClr val="dk1"/>
                </a:solidFill>
                <a:latin typeface="微软雅黑" panose="020B0503020204020204" charset="-122"/>
                <a:ea typeface="微软雅黑" panose="020B0503020204020204" charset="-122"/>
                <a:cs typeface="微软雅黑" panose="020B0503020204020204" charset="-122"/>
              </a:rPr>
              <a:t>气隙式电感传感器的线性度得到明显改善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ts val="1950"/>
              </a:lnSpc>
              <a:spcBef>
                <a:spcPts val="1255"/>
              </a:spcBef>
            </a:pPr>
            <a:r>
              <a:rPr sz="1500" spc="-10" baseline="30000" dirty="0">
                <a:solidFill>
                  <a:schemeClr val="dk1"/>
                </a:solidFill>
                <a:latin typeface="微软雅黑" panose="020B0503020204020204" charset="-122"/>
                <a:ea typeface="微软雅黑" panose="020B0503020204020204" charset="-122"/>
                <a:cs typeface="微软雅黑" panose="020B0503020204020204" charset="-122"/>
              </a:rPr>
              <a:t>将</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500" b="1" spc="-10" baseline="30000" dirty="0">
                <a:solidFill>
                  <a:schemeClr val="dk1"/>
                </a:solidFill>
                <a:latin typeface="微软雅黑" panose="020B0503020204020204" charset="-122"/>
                <a:ea typeface="微软雅黑" panose="020B0503020204020204" charset="-122"/>
                <a:cs typeface="微软雅黑" panose="020B0503020204020204" charset="-122"/>
              </a:rPr>
              <a:t>Δ</a:t>
            </a:r>
            <a:r>
              <a:rPr sz="1500" b="1" spc="0" baseline="30000" dirty="0">
                <a:solidFill>
                  <a:schemeClr val="dk1"/>
                </a:solidFill>
                <a:latin typeface="微软雅黑" panose="020B0503020204020204" charset="-122"/>
                <a:ea typeface="微软雅黑" panose="020B0503020204020204" charset="-122"/>
                <a:cs typeface="微软雅黑" panose="020B0503020204020204" charset="-122"/>
              </a:rPr>
              <a:t>L</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500" spc="-10" baseline="3300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500" b="1" spc="-10" baseline="30000" dirty="0">
                <a:solidFill>
                  <a:schemeClr val="dk1"/>
                </a:solidFill>
                <a:latin typeface="微软雅黑" panose="020B0503020204020204" charset="-122"/>
                <a:ea typeface="微软雅黑" panose="020B0503020204020204" charset="-122"/>
                <a:cs typeface="微软雅黑" panose="020B0503020204020204" charset="-122"/>
              </a:rPr>
              <a:t>2</a:t>
            </a:r>
            <a:r>
              <a:rPr sz="1500" b="1" spc="0" baseline="30000" dirty="0">
                <a:solidFill>
                  <a:schemeClr val="dk1"/>
                </a:solidFill>
                <a:latin typeface="微软雅黑" panose="020B0503020204020204" charset="-122"/>
                <a:ea typeface="微软雅黑" panose="020B0503020204020204" charset="-122"/>
                <a:cs typeface="微软雅黑" panose="020B0503020204020204" charset="-122"/>
              </a:rPr>
              <a:t>L</a:t>
            </a:r>
            <a:r>
              <a:rPr sz="900" b="1" spc="-10" baseline="27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500" b="1" spc="-10" baseline="-19000" dirty="0">
                <a:solidFill>
                  <a:schemeClr val="dk1"/>
                </a:solidFill>
                <a:latin typeface="微软雅黑" panose="020B0503020204020204" charset="-122"/>
                <a:ea typeface="微软雅黑" panose="020B0503020204020204" charset="-122"/>
                <a:cs typeface="微软雅黑" panose="020B0503020204020204" charset="-122"/>
              </a:rPr>
              <a:t>δ</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500" spc="-10" baseline="30000" dirty="0">
                <a:solidFill>
                  <a:schemeClr val="dk1"/>
                </a:solidFill>
                <a:latin typeface="微软雅黑" panose="020B0503020204020204" charset="-122"/>
                <a:ea typeface="微软雅黑" panose="020B0503020204020204" charset="-122"/>
                <a:cs typeface="微软雅黑" panose="020B0503020204020204" charset="-122"/>
              </a:rPr>
              <a:t>代入式</a:t>
            </a:r>
            <a:r>
              <a:rPr sz="1500" b="1" spc="-10" baseline="30000" dirty="0">
                <a:solidFill>
                  <a:schemeClr val="dk1"/>
                </a:solidFill>
                <a:latin typeface="微软雅黑" panose="020B0503020204020204" charset="-122"/>
                <a:ea typeface="微软雅黑" panose="020B0503020204020204" charset="-122"/>
                <a:cs typeface="微软雅黑" panose="020B0503020204020204" charset="-122"/>
              </a:rPr>
              <a:t>(3</a:t>
            </a:r>
            <a:r>
              <a:rPr sz="1500" spc="0" baseline="33000" dirty="0">
                <a:solidFill>
                  <a:schemeClr val="dk1"/>
                </a:solidFill>
                <a:latin typeface="微软雅黑" panose="020B0503020204020204" charset="-122"/>
                <a:ea typeface="微软雅黑" panose="020B0503020204020204" charset="-122"/>
                <a:cs typeface="微软雅黑" panose="020B0503020204020204" charset="-122"/>
              </a:rPr>
              <a:t>－</a:t>
            </a:r>
            <a:r>
              <a:rPr sz="1500" b="1" spc="0" baseline="30000" dirty="0">
                <a:solidFill>
                  <a:schemeClr val="dk1"/>
                </a:solidFill>
                <a:latin typeface="微软雅黑" panose="020B0503020204020204" charset="-122"/>
                <a:ea typeface="微软雅黑" panose="020B0503020204020204" charset="-122"/>
                <a:cs typeface="微软雅黑" panose="020B0503020204020204" charset="-122"/>
              </a:rPr>
              <a:t>20)</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500" spc="0" baseline="30000" dirty="0">
                <a:solidFill>
                  <a:schemeClr val="dk1"/>
                </a:solidFill>
                <a:latin typeface="微软雅黑" panose="020B0503020204020204" charset="-122"/>
                <a:ea typeface="微软雅黑" panose="020B0503020204020204" charset="-122"/>
                <a:cs typeface="微软雅黑" panose="020B0503020204020204" charset="-122"/>
              </a:rPr>
              <a:t>得</a:t>
            </a:r>
            <a:endParaRPr lang="en-US" altLang="en-US" sz="975" dirty="0">
              <a:solidFill>
                <a:schemeClr val="dk1"/>
              </a:solidFill>
              <a:latin typeface="微软雅黑" panose="020B0503020204020204" charset="-122"/>
              <a:ea typeface="微软雅黑" panose="020B0503020204020204" charset="-122"/>
              <a:cs typeface="微软雅黑" panose="020B0503020204020204" charset="-122"/>
            </a:endParaRPr>
          </a:p>
          <a:p>
            <a:pPr marL="2298065" algn="l" rtl="0" eaLnBrk="0">
              <a:lnSpc>
                <a:spcPct val="129000"/>
              </a:lnSpc>
              <a:spcBef>
                <a:spcPts val="195"/>
              </a:spcBef>
              <a:tabLst>
                <a:tab pos="2788285" algn="l"/>
              </a:tabLst>
            </a:pP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8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b="1" u="sng" spc="-8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900" b="1"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2242820" algn="l" rtl="0" eaLnBrk="0">
              <a:lnSpc>
                <a:spcPts val="1615"/>
              </a:lnSpc>
            </a:pPr>
            <a:r>
              <a:rPr sz="1400" b="1" spc="-20" baseline="38000" dirty="0">
                <a:solidFill>
                  <a:schemeClr val="dk1"/>
                </a:solidFill>
                <a:latin typeface="微软雅黑" panose="020B0503020204020204" charset="-122"/>
                <a:ea typeface="微软雅黑" panose="020B0503020204020204" charset="-122"/>
                <a:cs typeface="微软雅黑" panose="020B0503020204020204" charset="-122"/>
              </a:rPr>
              <a:t>U</a:t>
            </a:r>
            <a:r>
              <a:rPr sz="800" b="1" spc="-20" baseline="41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400" spc="-20" baseline="38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baseline="38000" dirty="0">
                <a:solidFill>
                  <a:schemeClr val="dk1"/>
                </a:solidFill>
                <a:latin typeface="微软雅黑" panose="020B0503020204020204" charset="-122"/>
                <a:ea typeface="微软雅黑" panose="020B0503020204020204" charset="-122"/>
                <a:cs typeface="微软雅黑" panose="020B0503020204020204" charset="-122"/>
              </a:rPr>
              <a:t>2</a:t>
            </a:r>
            <a:r>
              <a:rPr sz="1400" b="1" spc="0" baseline="38000" dirty="0">
                <a:solidFill>
                  <a:schemeClr val="dk1"/>
                </a:solidFill>
                <a:latin typeface="微软雅黑" panose="020B0503020204020204" charset="-122"/>
                <a:ea typeface="微软雅黑" panose="020B0503020204020204" charset="-122"/>
                <a:cs typeface="微软雅黑" panose="020B0503020204020204" charset="-122"/>
              </a:rPr>
              <a:t>L</a:t>
            </a:r>
            <a:r>
              <a:rPr sz="800" b="1" spc="-20" baseline="41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400" b="1" spc="-20" baseline="-6000" dirty="0">
                <a:solidFill>
                  <a:schemeClr val="dk1"/>
                </a:solidFill>
                <a:latin typeface="微软雅黑" panose="020B0503020204020204" charset="-122"/>
                <a:ea typeface="微软雅黑" panose="020B0503020204020204" charset="-122"/>
                <a:cs typeface="微软雅黑" panose="020B0503020204020204" charset="-122"/>
              </a:rPr>
              <a:t>δ</a:t>
            </a:r>
            <a:r>
              <a:rPr sz="800" b="1" spc="-20" baseline="-370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marL="289560" algn="l" rtl="0" eaLnBrk="0">
              <a:lnSpc>
                <a:spcPts val="1560"/>
              </a:lnSpc>
              <a:spcBef>
                <a:spcPts val="19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即电桥输</a:t>
            </a:r>
            <a:r>
              <a:rPr sz="1000" spc="0" dirty="0">
                <a:solidFill>
                  <a:schemeClr val="dk1"/>
                </a:solidFill>
                <a:latin typeface="微软雅黑" panose="020B0503020204020204" charset="-122"/>
                <a:ea typeface="微软雅黑" panose="020B0503020204020204" charset="-122"/>
                <a:cs typeface="微软雅黑" panose="020B0503020204020204" charset="-122"/>
              </a:rPr>
              <a:t>出电压与 </a:t>
            </a:r>
            <a:r>
              <a:rPr sz="1000" b="1" spc="0" dirty="0">
                <a:solidFill>
                  <a:schemeClr val="dk1"/>
                </a:solidFill>
                <a:latin typeface="微软雅黑" panose="020B0503020204020204" charset="-122"/>
                <a:ea typeface="微软雅黑" panose="020B0503020204020204" charset="-122"/>
                <a:cs typeface="微软雅黑" panose="020B0503020204020204" charset="-122"/>
              </a:rPr>
              <a:t>Δδ</a:t>
            </a:r>
            <a:r>
              <a:rPr sz="1000" spc="0" dirty="0">
                <a:solidFill>
                  <a:schemeClr val="dk1"/>
                </a:solidFill>
                <a:latin typeface="微软雅黑" panose="020B0503020204020204" charset="-122"/>
                <a:ea typeface="微软雅黑" panose="020B0503020204020204" charset="-122"/>
                <a:cs typeface="微软雅黑" panose="020B0503020204020204" charset="-122"/>
              </a:rPr>
              <a:t> 成正比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6225" algn="l" rtl="0" eaLnBrk="0">
              <a:lnSpc>
                <a:spcPct val="130000"/>
              </a:lnSpc>
              <a:spcBef>
                <a:spcPts val="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8</a:t>
            </a:r>
            <a:r>
              <a:rPr sz="1000" spc="20" dirty="0">
                <a:solidFill>
                  <a:schemeClr val="dk1"/>
                </a:solidFill>
                <a:latin typeface="微软雅黑" panose="020B0503020204020204" charset="-122"/>
                <a:ea typeface="微软雅黑" panose="020B0503020204020204" charset="-122"/>
                <a:cs typeface="微软雅黑" panose="020B0503020204020204" charset="-122"/>
              </a:rPr>
              <a:t> 所示电路为变压器式交流电桥测量电路，电桥两臂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分</a:t>
            </a:r>
            <a:r>
              <a:rPr sz="1000" spc="0" dirty="0">
                <a:solidFill>
                  <a:schemeClr val="dk1"/>
                </a:solidFill>
                <a:latin typeface="微软雅黑" panose="020B0503020204020204" charset="-122"/>
                <a:ea typeface="微软雅黑" panose="020B0503020204020204" charset="-122"/>
                <a:cs typeface="微软雅黑" panose="020B0503020204020204" charset="-122"/>
              </a:rPr>
              <a:t>别为传感器两线 </a:t>
            </a:r>
            <a:r>
              <a:rPr sz="1000" spc="50" dirty="0">
                <a:solidFill>
                  <a:schemeClr val="dk1"/>
                </a:solidFill>
                <a:latin typeface="微软雅黑" panose="020B0503020204020204" charset="-122"/>
                <a:ea typeface="微软雅黑" panose="020B0503020204020204" charset="-122"/>
                <a:cs typeface="微软雅黑" panose="020B0503020204020204" charset="-122"/>
              </a:rPr>
              <a:t>圈的阻抗，另外两桥臂分别为电源变压器的两个次级线圈，其阻抗为初级线圈</a:t>
            </a:r>
            <a:r>
              <a:rPr sz="1000" spc="30" dirty="0">
                <a:solidFill>
                  <a:schemeClr val="dk1"/>
                </a:solidFill>
                <a:latin typeface="微软雅黑" panose="020B0503020204020204" charset="-122"/>
                <a:ea typeface="微软雅黑" panose="020B0503020204020204" charset="-122"/>
                <a:cs typeface="微软雅黑" panose="020B0503020204020204" charset="-122"/>
              </a:rPr>
              <a:t>总</a:t>
            </a:r>
            <a:r>
              <a:rPr sz="1000" spc="0" dirty="0">
                <a:solidFill>
                  <a:schemeClr val="dk1"/>
                </a:solidFill>
                <a:latin typeface="微软雅黑" panose="020B0503020204020204" charset="-122"/>
                <a:ea typeface="微软雅黑" panose="020B0503020204020204" charset="-122"/>
                <a:cs typeface="微软雅黑" panose="020B0503020204020204" charset="-122"/>
              </a:rPr>
              <a:t>阻抗的 </a:t>
            </a:r>
            <a:r>
              <a:rPr sz="1000" spc="10" dirty="0">
                <a:solidFill>
                  <a:schemeClr val="dk1"/>
                </a:solidFill>
                <a:latin typeface="微软雅黑" panose="020B0503020204020204" charset="-122"/>
                <a:ea typeface="微软雅黑" panose="020B0503020204020204" charset="-122"/>
                <a:cs typeface="微软雅黑" panose="020B0503020204020204" charset="-122"/>
              </a:rPr>
              <a:t>一半 。 当负</a:t>
            </a:r>
            <a:r>
              <a:rPr sz="1000" spc="0" dirty="0">
                <a:solidFill>
                  <a:schemeClr val="dk1"/>
                </a:solidFill>
                <a:latin typeface="微软雅黑" panose="020B0503020204020204" charset="-122"/>
                <a:ea typeface="微软雅黑" panose="020B0503020204020204" charset="-122"/>
                <a:cs typeface="微软雅黑" panose="020B0503020204020204" charset="-122"/>
              </a:rPr>
              <a:t>载阻抗无穷大时，桥路输出电压为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6" name="picture 233"/>
          <p:cNvPicPr>
            <a:picLocks noChangeAspect="1"/>
          </p:cNvPicPr>
          <p:nvPr/>
        </p:nvPicPr>
        <p:blipFill>
          <a:blip r:embed="rId48"/>
          <a:stretch>
            <a:fillRect/>
          </a:stretch>
        </p:blipFill>
        <p:spPr>
          <a:xfrm>
            <a:off x="5354654" y="4980008"/>
            <a:ext cx="45592" cy="27447"/>
          </a:xfrm>
          <a:prstGeom prst="rect">
            <a:avLst/>
          </a:prstGeom>
        </p:spPr>
      </p:pic>
      <p:sp>
        <p:nvSpPr>
          <p:cNvPr id="47" name="textbox 234"/>
          <p:cNvSpPr/>
          <p:nvPr>
            <p:custDataLst>
              <p:tags r:id="rId49"/>
            </p:custDataLst>
          </p:nvPr>
        </p:nvSpPr>
        <p:spPr>
          <a:xfrm>
            <a:off x="4155699" y="4778409"/>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8" name="textbox 235"/>
          <p:cNvSpPr/>
          <p:nvPr>
            <p:custDataLst>
              <p:tags r:id="rId50"/>
            </p:custDataLst>
          </p:nvPr>
        </p:nvSpPr>
        <p:spPr>
          <a:xfrm>
            <a:off x="4155699" y="4778409"/>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49" name="picture 236"/>
          <p:cNvPicPr>
            <a:picLocks noChangeAspect="1"/>
          </p:cNvPicPr>
          <p:nvPr/>
        </p:nvPicPr>
        <p:blipFill>
          <a:blip r:embed="rId51"/>
          <a:stretch>
            <a:fillRect/>
          </a:stretch>
        </p:blipFill>
        <p:spPr>
          <a:xfrm>
            <a:off x="6836727" y="3885016"/>
            <a:ext cx="51730" cy="342278"/>
          </a:xfrm>
          <a:prstGeom prst="rect">
            <a:avLst/>
          </a:prstGeom>
        </p:spPr>
      </p:pic>
      <p:pic>
        <p:nvPicPr>
          <p:cNvPr id="50" name="picture 237"/>
          <p:cNvPicPr>
            <a:picLocks noChangeAspect="1"/>
          </p:cNvPicPr>
          <p:nvPr/>
        </p:nvPicPr>
        <p:blipFill>
          <a:blip r:embed="rId51"/>
          <a:stretch>
            <a:fillRect/>
          </a:stretch>
        </p:blipFill>
        <p:spPr>
          <a:xfrm>
            <a:off x="6819468" y="3466017"/>
            <a:ext cx="51730" cy="342290"/>
          </a:xfrm>
          <a:prstGeom prst="rect">
            <a:avLst/>
          </a:prstGeom>
        </p:spPr>
      </p:pic>
      <p:sp>
        <p:nvSpPr>
          <p:cNvPr id="51" name="textbox 238"/>
          <p:cNvSpPr/>
          <p:nvPr>
            <p:custDataLst>
              <p:tags r:id="rId52"/>
            </p:custDataLst>
          </p:nvPr>
        </p:nvSpPr>
        <p:spPr>
          <a:xfrm>
            <a:off x="7111134" y="3455948"/>
            <a:ext cx="54610" cy="927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52" name="textbox 239"/>
          <p:cNvSpPr/>
          <p:nvPr>
            <p:custDataLst>
              <p:tags r:id="rId53"/>
            </p:custDataLst>
          </p:nvPr>
        </p:nvSpPr>
        <p:spPr>
          <a:xfrm>
            <a:off x="7127403" y="3874947"/>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53" name="textbox 240"/>
          <p:cNvSpPr/>
          <p:nvPr>
            <p:custDataLst>
              <p:tags r:id="rId54"/>
            </p:custDataLst>
          </p:nvPr>
        </p:nvSpPr>
        <p:spPr>
          <a:xfrm>
            <a:off x="7111134" y="3455948"/>
            <a:ext cx="54610" cy="927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54" name="textbox 241"/>
          <p:cNvSpPr/>
          <p:nvPr>
            <p:custDataLst>
              <p:tags r:id="rId55"/>
            </p:custDataLst>
          </p:nvPr>
        </p:nvSpPr>
        <p:spPr>
          <a:xfrm>
            <a:off x="7028769" y="4054701"/>
            <a:ext cx="82550"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0" spc="60" dirty="0">
                <a:solidFill>
                  <a:schemeClr val="dk1"/>
                </a:solidFill>
                <a:latin typeface="微软雅黑" panose="020B0503020204020204" charset="-122"/>
                <a:ea typeface="微软雅黑" panose="020B0503020204020204" charset="-122"/>
                <a:cs typeface="Symbol" panose="05050102010706020507"/>
              </a:rPr>
              <a:t>ø</a:t>
            </a:r>
            <a:endParaRPr lang="en-US" altLang="en-US" sz="1000" spc="60" dirty="0">
              <a:solidFill>
                <a:schemeClr val="dk1"/>
              </a:solidFill>
              <a:latin typeface="微软雅黑" panose="020B0503020204020204" charset="-122"/>
              <a:ea typeface="微软雅黑" panose="020B0503020204020204" charset="-122"/>
              <a:cs typeface="Symbol" panose="05050102010706020507"/>
            </a:endParaRPr>
          </a:p>
        </p:txBody>
      </p:sp>
      <p:sp>
        <p:nvSpPr>
          <p:cNvPr id="55" name="textbox 242"/>
          <p:cNvSpPr/>
          <p:nvPr>
            <p:custDataLst>
              <p:tags r:id="rId56"/>
            </p:custDataLst>
          </p:nvPr>
        </p:nvSpPr>
        <p:spPr>
          <a:xfrm>
            <a:off x="7038761" y="3872316"/>
            <a:ext cx="82550" cy="25907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9100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ö</a:t>
            </a:r>
            <a:r>
              <a:rPr sz="4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6" name="picture 243"/>
          <p:cNvPicPr>
            <a:picLocks noChangeAspect="1"/>
          </p:cNvPicPr>
          <p:nvPr/>
        </p:nvPicPr>
        <p:blipFill>
          <a:blip r:embed="rId57"/>
          <a:stretch>
            <a:fillRect/>
          </a:stretch>
        </p:blipFill>
        <p:spPr>
          <a:xfrm>
            <a:off x="6888671" y="3844035"/>
            <a:ext cx="146659" cy="381930"/>
          </a:xfrm>
          <a:prstGeom prst="rect">
            <a:avLst/>
          </a:prstGeom>
        </p:spPr>
      </p:pic>
      <p:sp>
        <p:nvSpPr>
          <p:cNvPr id="57" name="textbox 244"/>
          <p:cNvSpPr/>
          <p:nvPr>
            <p:custDataLst>
              <p:tags r:id="rId58"/>
            </p:custDataLst>
          </p:nvPr>
        </p:nvSpPr>
        <p:spPr>
          <a:xfrm>
            <a:off x="7011523" y="3635715"/>
            <a:ext cx="82550"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0" spc="60" dirty="0">
                <a:solidFill>
                  <a:schemeClr val="dk1"/>
                </a:solidFill>
                <a:latin typeface="微软雅黑" panose="020B0503020204020204" charset="-122"/>
                <a:ea typeface="微软雅黑" panose="020B0503020204020204" charset="-122"/>
                <a:cs typeface="Symbol" panose="05050102010706020507"/>
              </a:rPr>
              <a:t>ø</a:t>
            </a:r>
            <a:endParaRPr lang="en-US" altLang="en-US" sz="1000" spc="60" dirty="0">
              <a:solidFill>
                <a:schemeClr val="dk1"/>
              </a:solidFill>
              <a:latin typeface="微软雅黑" panose="020B0503020204020204" charset="-122"/>
              <a:ea typeface="微软雅黑" panose="020B0503020204020204" charset="-122"/>
              <a:cs typeface="Symbol" panose="05050102010706020507"/>
            </a:endParaRPr>
          </a:p>
        </p:txBody>
      </p:sp>
      <p:sp>
        <p:nvSpPr>
          <p:cNvPr id="58" name="textbox 245"/>
          <p:cNvSpPr/>
          <p:nvPr>
            <p:custDataLst>
              <p:tags r:id="rId59"/>
            </p:custDataLst>
          </p:nvPr>
        </p:nvSpPr>
        <p:spPr>
          <a:xfrm>
            <a:off x="6997942" y="3453317"/>
            <a:ext cx="82550" cy="25907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9100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ö</a:t>
            </a:r>
            <a:r>
              <a:rPr sz="4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9" name="picture 246"/>
          <p:cNvPicPr>
            <a:picLocks noChangeAspect="1"/>
          </p:cNvPicPr>
          <p:nvPr/>
        </p:nvPicPr>
        <p:blipFill>
          <a:blip r:embed="rId60"/>
          <a:stretch>
            <a:fillRect/>
          </a:stretch>
        </p:blipFill>
        <p:spPr>
          <a:xfrm>
            <a:off x="6847852" y="3425037"/>
            <a:ext cx="146646" cy="381929"/>
          </a:xfrm>
          <a:prstGeom prst="rect">
            <a:avLst/>
          </a:prstGeom>
        </p:spPr>
      </p:pic>
      <p:sp>
        <p:nvSpPr>
          <p:cNvPr id="60" name="textbox 260"/>
          <p:cNvSpPr/>
          <p:nvPr>
            <p:custDataLst>
              <p:tags r:id="rId61"/>
            </p:custDataLst>
          </p:nvPr>
        </p:nvSpPr>
        <p:spPr>
          <a:xfrm>
            <a:off x="4652505" y="6270155"/>
            <a:ext cx="2041525" cy="31178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2015"/>
              </a:lnSpc>
            </a:pPr>
            <a:r>
              <a:rPr sz="1400" b="1" spc="0" baseline="4700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50000" dirty="0">
                <a:solidFill>
                  <a:schemeClr val="dk1"/>
                </a:solidFill>
                <a:latin typeface="微软雅黑" panose="020B0503020204020204" charset="-122"/>
                <a:ea typeface="微软雅黑" panose="020B0503020204020204" charset="-122"/>
                <a:cs typeface="微软雅黑" panose="020B0503020204020204" charset="-122"/>
              </a:rPr>
              <a:t>o</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5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5000" dirty="0">
                <a:solidFill>
                  <a:schemeClr val="dk1"/>
                </a:solidFill>
                <a:latin typeface="微软雅黑" panose="020B0503020204020204" charset="-122"/>
                <a:ea typeface="微软雅黑" panose="020B0503020204020204" charset="-122"/>
                <a:cs typeface="微软雅黑" panose="020B0503020204020204" charset="-122"/>
              </a:rPr>
              <a:t>Z</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5000" dirty="0">
                <a:solidFill>
                  <a:schemeClr val="dk1"/>
                </a:solidFill>
                <a:latin typeface="微软雅黑" panose="020B0503020204020204" charset="-122"/>
                <a:ea typeface="微软雅黑" panose="020B0503020204020204" charset="-122"/>
                <a:cs typeface="微软雅黑" panose="020B0503020204020204" charset="-122"/>
              </a:rPr>
              <a:t>Z</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7000" dirty="0">
                <a:solidFill>
                  <a:schemeClr val="dk1"/>
                </a:solidFill>
                <a:latin typeface="微软雅黑" panose="020B0503020204020204" charset="-122"/>
                <a:ea typeface="微软雅黑" panose="020B0503020204020204" charset="-122"/>
                <a:cs typeface="微软雅黑" panose="020B0503020204020204" charset="-122"/>
              </a:rPr>
              <a:t>U</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5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5000" dirty="0">
                <a:solidFill>
                  <a:schemeClr val="dk1"/>
                </a:solidFill>
                <a:latin typeface="微软雅黑" panose="020B0503020204020204" charset="-122"/>
                <a:ea typeface="微软雅黑" panose="020B0503020204020204" charset="-122"/>
                <a:cs typeface="微软雅黑" panose="020B0503020204020204" charset="-122"/>
              </a:rPr>
              <a:t>2</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7000" dirty="0">
                <a:solidFill>
                  <a:schemeClr val="dk1"/>
                </a:solidFill>
                <a:latin typeface="微软雅黑" panose="020B0503020204020204" charset="-122"/>
                <a:ea typeface="微软雅黑" panose="020B0503020204020204" charset="-122"/>
                <a:cs typeface="微软雅黑" panose="020B0503020204020204" charset="-122"/>
              </a:rPr>
              <a:t>U</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5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5000" dirty="0">
                <a:solidFill>
                  <a:schemeClr val="dk1"/>
                </a:solidFill>
                <a:latin typeface="微软雅黑" panose="020B0503020204020204" charset="-122"/>
                <a:ea typeface="微软雅黑" panose="020B0503020204020204" charset="-122"/>
                <a:cs typeface="微软雅黑" panose="020B0503020204020204" charset="-122"/>
              </a:rPr>
              <a:t>Z</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5000" dirty="0">
                <a:solidFill>
                  <a:schemeClr val="dk1"/>
                </a:solidFill>
                <a:latin typeface="微软雅黑" panose="020B0503020204020204" charset="-122"/>
                <a:ea typeface="微软雅黑" panose="020B0503020204020204" charset="-122"/>
                <a:cs typeface="微软雅黑" panose="020B0503020204020204" charset="-122"/>
              </a:rPr>
              <a:t>Z</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47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1" name="textbox 261"/>
          <p:cNvSpPr/>
          <p:nvPr>
            <p:custDataLst>
              <p:tags r:id="rId62"/>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2" name="textbox 262"/>
          <p:cNvSpPr/>
          <p:nvPr>
            <p:custDataLst>
              <p:tags r:id="rId63"/>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3" name="textbox 263"/>
          <p:cNvSpPr/>
          <p:nvPr>
            <p:custDataLst>
              <p:tags r:id="rId64"/>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4" name="textbox 264"/>
          <p:cNvSpPr/>
          <p:nvPr>
            <p:custDataLst>
              <p:tags r:id="rId65"/>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5" name="textbox 265"/>
          <p:cNvSpPr/>
          <p:nvPr>
            <p:custDataLst>
              <p:tags r:id="rId66"/>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6" name="textbox 266"/>
          <p:cNvSpPr/>
          <p:nvPr>
            <p:custDataLst>
              <p:tags r:id="rId67"/>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7" name="textbox 267"/>
          <p:cNvSpPr/>
          <p:nvPr>
            <p:custDataLst>
              <p:tags r:id="rId68"/>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8" name="textbox 268"/>
          <p:cNvSpPr/>
          <p:nvPr>
            <p:custDataLst>
              <p:tags r:id="rId69"/>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9" name="textbox 269"/>
          <p:cNvSpPr/>
          <p:nvPr>
            <p:custDataLst>
              <p:tags r:id="rId70"/>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0" name="textbox 270"/>
          <p:cNvSpPr/>
          <p:nvPr>
            <p:custDataLst>
              <p:tags r:id="rId71"/>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1" name="textbox 271"/>
          <p:cNvSpPr/>
          <p:nvPr>
            <p:custDataLst>
              <p:tags r:id="rId72"/>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2" name="textbox 272"/>
          <p:cNvSpPr/>
          <p:nvPr>
            <p:custDataLst>
              <p:tags r:id="rId73"/>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3" name="textbox 273"/>
          <p:cNvSpPr/>
          <p:nvPr>
            <p:custDataLst>
              <p:tags r:id="rId74"/>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4" name="textbox 274"/>
          <p:cNvSpPr/>
          <p:nvPr>
            <p:custDataLst>
              <p:tags r:id="rId75"/>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5" name="textbox 275"/>
          <p:cNvSpPr/>
          <p:nvPr>
            <p:custDataLst>
              <p:tags r:id="rId76"/>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6" name="textbox 276"/>
          <p:cNvSpPr/>
          <p:nvPr>
            <p:custDataLst>
              <p:tags r:id="rId77"/>
            </p:custDataLst>
          </p:nvPr>
        </p:nvSpPr>
        <p:spPr>
          <a:xfrm>
            <a:off x="5323254" y="6504774"/>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7" name="textbox 277"/>
          <p:cNvSpPr/>
          <p:nvPr>
            <p:custDataLst>
              <p:tags r:id="rId78"/>
            </p:custDataLst>
          </p:nvPr>
        </p:nvSpPr>
        <p:spPr>
          <a:xfrm>
            <a:off x="6395401" y="6504774"/>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8" name="textbox 278"/>
          <p:cNvSpPr/>
          <p:nvPr>
            <p:custDataLst>
              <p:tags r:id="rId79"/>
            </p:custDataLst>
          </p:nvPr>
        </p:nvSpPr>
        <p:spPr>
          <a:xfrm>
            <a:off x="6100791"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79" name="textbox 279"/>
          <p:cNvSpPr/>
          <p:nvPr>
            <p:custDataLst>
              <p:tags r:id="rId80"/>
            </p:custDataLst>
          </p:nvPr>
        </p:nvSpPr>
        <p:spPr>
          <a:xfrm>
            <a:off x="5323254" y="6504774"/>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80" name="textbox 280"/>
          <p:cNvSpPr/>
          <p:nvPr>
            <p:custDataLst>
              <p:tags r:id="rId81"/>
            </p:custDataLst>
          </p:nvPr>
        </p:nvSpPr>
        <p:spPr>
          <a:xfrm>
            <a:off x="5028657" y="6504924"/>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81" name="textbox 281"/>
          <p:cNvSpPr/>
          <p:nvPr>
            <p:custDataLst>
              <p:tags r:id="rId82"/>
            </p:custDataLst>
          </p:nvPr>
        </p:nvSpPr>
        <p:spPr>
          <a:xfrm>
            <a:off x="4935274" y="6159246"/>
            <a:ext cx="1780539" cy="26479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52000"/>
              </a:lnSpc>
              <a:tabLst>
                <a:tab pos="163195" algn="l"/>
              </a:tabLst>
            </a:pP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Z</a:t>
            </a:r>
            <a:r>
              <a:rPr sz="500" b="1"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Z</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u="sng" spc="0" baseline="17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Z</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5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U</a:t>
            </a:r>
            <a:endParaRPr lang="en-US" altLang="en-US" sz="1500" b="1" u="sng" spc="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82" name="textbox 282"/>
          <p:cNvSpPr/>
          <p:nvPr>
            <p:custDataLst>
              <p:tags r:id="rId83"/>
            </p:custDataLst>
          </p:nvPr>
        </p:nvSpPr>
        <p:spPr>
          <a:xfrm>
            <a:off x="5807234" y="2401562"/>
            <a:ext cx="238125" cy="34226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54940" algn="l" rtl="0" eaLnBrk="0">
              <a:lnSpc>
                <a:spcPct val="78000"/>
              </a:lnSpc>
            </a:pPr>
            <a:r>
              <a:rPr sz="1000" b="1" spc="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200" spc="-50" baseline="8100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800" b="1" spc="-50" dirty="0">
                <a:solidFill>
                  <a:schemeClr val="dk1"/>
                </a:solidFill>
                <a:latin typeface="微软雅黑" panose="020B0503020204020204" charset="-122"/>
                <a:ea typeface="微软雅黑" panose="020B0503020204020204" charset="-122"/>
                <a:cs typeface="微软雅黑" panose="020B0503020204020204" charset="-122"/>
              </a:rPr>
              <a:t>δ</a:t>
            </a:r>
            <a:r>
              <a:rPr sz="700" b="1" spc="-40" baseline="-90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en-US" sz="700" b="1" spc="-40" baseline="-9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3" name="textbox 283"/>
          <p:cNvSpPr/>
          <p:nvPr>
            <p:custDataLst>
              <p:tags r:id="rId84"/>
            </p:custDataLst>
          </p:nvPr>
        </p:nvSpPr>
        <p:spPr>
          <a:xfrm>
            <a:off x="7859288" y="2483809"/>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23</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4" name="textbox 284"/>
          <p:cNvSpPr/>
          <p:nvPr>
            <p:custDataLst>
              <p:tags r:id="rId85"/>
            </p:custDataLst>
          </p:nvPr>
        </p:nvSpPr>
        <p:spPr>
          <a:xfrm>
            <a:off x="7859288" y="6334893"/>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24</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5" name="textbox 288"/>
          <p:cNvSpPr/>
          <p:nvPr>
            <p:custDataLst>
              <p:tags r:id="rId86"/>
            </p:custDataLst>
          </p:nvPr>
        </p:nvSpPr>
        <p:spPr>
          <a:xfrm>
            <a:off x="5302315" y="2492822"/>
            <a:ext cx="271779" cy="16954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3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K</a:t>
            </a:r>
            <a:r>
              <a:rPr sz="700" b="1" spc="-10" baseline="-14000" dirty="0">
                <a:solidFill>
                  <a:schemeClr val="dk1"/>
                </a:solidFill>
                <a:latin typeface="微软雅黑" panose="020B0503020204020204" charset="-122"/>
                <a:ea typeface="微软雅黑" panose="020B0503020204020204" charset="-122"/>
                <a:cs typeface="微软雅黑" panose="020B0503020204020204" charset="-122"/>
              </a:rPr>
              <a:t>0</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200" spc="0" baseline="9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spc="0" baseline="9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6" name="textbox 289"/>
          <p:cNvSpPr/>
          <p:nvPr>
            <p:custDataLst>
              <p:tags r:id="rId87"/>
            </p:custDataLst>
          </p:nvPr>
        </p:nvSpPr>
        <p:spPr>
          <a:xfrm>
            <a:off x="5604791" y="2520124"/>
            <a:ext cx="16763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560"/>
              </a:lnSpc>
            </a:pPr>
            <a:r>
              <a:rPr sz="900" b="1" spc="-40" dirty="0">
                <a:solidFill>
                  <a:schemeClr val="dk1"/>
                </a:solidFill>
                <a:latin typeface="微软雅黑" panose="020B0503020204020204" charset="-122"/>
                <a:ea typeface="微软雅黑" panose="020B0503020204020204" charset="-122"/>
                <a:cs typeface="Arial" panose="020B0604020202020204"/>
              </a:rPr>
              <a:t>Δδ</a:t>
            </a:r>
            <a:endParaRPr lang="en-US" altLang="en-US" sz="900" b="1" spc="-40" dirty="0">
              <a:solidFill>
                <a:schemeClr val="dk1"/>
              </a:solidFill>
              <a:latin typeface="微软雅黑" panose="020B0503020204020204" charset="-122"/>
              <a:ea typeface="微软雅黑" panose="020B0503020204020204" charset="-122"/>
              <a:cs typeface="Arial" panose="020B0604020202020204"/>
            </a:endParaRPr>
          </a:p>
        </p:txBody>
      </p:sp>
      <p:sp>
        <p:nvSpPr>
          <p:cNvPr id="87" name="textbox 290"/>
          <p:cNvSpPr/>
          <p:nvPr>
            <p:custDataLst>
              <p:tags r:id="rId88"/>
            </p:custDataLst>
          </p:nvPr>
        </p:nvSpPr>
        <p:spPr>
          <a:xfrm>
            <a:off x="4077921" y="4461065"/>
            <a:ext cx="167639" cy="262890"/>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64000"/>
              </a:lnSpc>
            </a:pPr>
            <a:r>
              <a:rPr sz="9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Δδ</a:t>
            </a:r>
            <a:endParaRPr lang="en-US" altLang="en-US" sz="900" b="1" u="sng" spc="-4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88" name="textbox 293"/>
          <p:cNvSpPr/>
          <p:nvPr>
            <p:custDataLst>
              <p:tags r:id="rId89"/>
            </p:custDataLst>
          </p:nvPr>
        </p:nvSpPr>
        <p:spPr>
          <a:xfrm>
            <a:off x="5599863" y="2191112"/>
            <a:ext cx="177164" cy="151764"/>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3000"/>
              </a:lnSpc>
            </a:pPr>
            <a:r>
              <a:rPr sz="1000" b="1" spc="-40" dirty="0">
                <a:solidFill>
                  <a:schemeClr val="dk1"/>
                </a:solidFill>
                <a:latin typeface="微软雅黑" panose="020B0503020204020204" charset="-122"/>
                <a:ea typeface="微软雅黑" panose="020B0503020204020204" charset="-122"/>
                <a:cs typeface="Arial" panose="020B0604020202020204"/>
              </a:rPr>
              <a:t>Δ</a:t>
            </a:r>
            <a:r>
              <a:rPr sz="1000" b="1" spc="-30" dirty="0">
                <a:solidFill>
                  <a:schemeClr val="dk1"/>
                </a:solidFill>
                <a:latin typeface="微软雅黑" panose="020B0503020204020204" charset="-122"/>
                <a:ea typeface="微软雅黑" panose="020B0503020204020204" charset="-122"/>
                <a:cs typeface="Arial" panose="020B0604020202020204"/>
              </a:rPr>
              <a:t>L</a:t>
            </a:r>
            <a:endParaRPr lang="en-US" altLang="en-US" sz="1000" b="1" spc="-30" dirty="0">
              <a:solidFill>
                <a:schemeClr val="dk1"/>
              </a:solidFill>
              <a:latin typeface="微软雅黑" panose="020B0503020204020204" charset="-122"/>
              <a:ea typeface="微软雅黑" panose="020B0503020204020204" charset="-122"/>
              <a:cs typeface="Arial" panose="020B0604020202020204"/>
            </a:endParaRPr>
          </a:p>
        </p:txBody>
      </p:sp>
      <p:sp>
        <p:nvSpPr>
          <p:cNvPr id="89" name="textbox 294"/>
          <p:cNvSpPr/>
          <p:nvPr>
            <p:custDataLst>
              <p:tags r:id="rId90"/>
            </p:custDataLst>
          </p:nvPr>
        </p:nvSpPr>
        <p:spPr>
          <a:xfrm>
            <a:off x="5614100" y="2381913"/>
            <a:ext cx="133350" cy="160020"/>
          </a:xfrm>
          <a:prstGeom prst="rect">
            <a:avLst/>
          </a:prstGeom>
        </p:spPr>
        <p:txBody>
          <a:bodyPr vert="horz" wrap="square" lIns="0" tIns="0" rIns="0" bIns="0"/>
          <a:lstStyle/>
          <a:p>
            <a:pPr algn="l" rtl="0" eaLnBrk="0">
              <a:lnSpc>
                <a:spcPct val="104000"/>
              </a:lnSpc>
            </a:pPr>
            <a:endParaRPr lang="en-US" altLang="en-US" sz="500" dirty="0">
              <a:solidFill>
                <a:schemeClr val="dk1"/>
              </a:solidFill>
              <a:latin typeface="微软雅黑" panose="020B0503020204020204" charset="-122"/>
              <a:ea typeface="微软雅黑" panose="020B0503020204020204" charset="-122"/>
            </a:endParaRPr>
          </a:p>
          <a:p>
            <a:pPr marL="86360" algn="l" rtl="0" eaLnBrk="0">
              <a:lnSpc>
                <a:spcPct val="88000"/>
              </a:lnSpc>
              <a:spcBef>
                <a:spcPts val="5"/>
              </a:spcBef>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90" name="textbox 296"/>
          <p:cNvSpPr/>
          <p:nvPr>
            <p:custDataLst>
              <p:tags r:id="rId91"/>
            </p:custDataLst>
          </p:nvPr>
        </p:nvSpPr>
        <p:spPr>
          <a:xfrm>
            <a:off x="5614100" y="2381913"/>
            <a:ext cx="92710" cy="144779"/>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78000"/>
              </a:lnSpc>
            </a:pPr>
            <a:r>
              <a:rPr sz="1000" b="1" spc="0" dirty="0">
                <a:solidFill>
                  <a:schemeClr val="dk1"/>
                </a:solidFill>
                <a:latin typeface="微软雅黑" panose="020B0503020204020204" charset="-122"/>
                <a:ea typeface="微软雅黑" panose="020B0503020204020204" charset="-122"/>
                <a:cs typeface="Arial" panose="020B0604020202020204"/>
              </a:rPr>
              <a:t>L</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91" name="picture 297"/>
          <p:cNvPicPr>
            <a:picLocks noChangeAspect="1"/>
          </p:cNvPicPr>
          <p:nvPr/>
        </p:nvPicPr>
        <p:blipFill>
          <a:blip r:embed="rId48"/>
          <a:stretch>
            <a:fillRect/>
          </a:stretch>
        </p:blipFill>
        <p:spPr>
          <a:xfrm>
            <a:off x="4674403" y="6312042"/>
            <a:ext cx="45592" cy="30810"/>
          </a:xfrm>
          <a:prstGeom prst="rect">
            <a:avLst/>
          </a:prstGeom>
        </p:spPr>
      </p:pic>
      <p:pic>
        <p:nvPicPr>
          <p:cNvPr id="92" name="picture 298"/>
          <p:cNvPicPr>
            <a:picLocks noChangeAspect="1"/>
          </p:cNvPicPr>
          <p:nvPr/>
        </p:nvPicPr>
        <p:blipFill>
          <a:blip r:embed="rId48"/>
          <a:stretch>
            <a:fillRect/>
          </a:stretch>
        </p:blipFill>
        <p:spPr>
          <a:xfrm>
            <a:off x="5405174" y="6312042"/>
            <a:ext cx="45592" cy="30810"/>
          </a:xfrm>
          <a:prstGeom prst="rect">
            <a:avLst/>
          </a:prstGeom>
        </p:spPr>
      </p:pic>
      <p:pic>
        <p:nvPicPr>
          <p:cNvPr id="93" name="picture 299"/>
          <p:cNvPicPr>
            <a:picLocks noChangeAspect="1"/>
          </p:cNvPicPr>
          <p:nvPr/>
        </p:nvPicPr>
        <p:blipFill>
          <a:blip r:embed="rId48"/>
          <a:stretch>
            <a:fillRect/>
          </a:stretch>
        </p:blipFill>
        <p:spPr>
          <a:xfrm>
            <a:off x="5794594" y="6312042"/>
            <a:ext cx="45592" cy="30810"/>
          </a:xfrm>
          <a:prstGeom prst="rect">
            <a:avLst/>
          </a:prstGeom>
        </p:spPr>
      </p:pic>
      <p:pic>
        <p:nvPicPr>
          <p:cNvPr id="94" name="picture 300"/>
          <p:cNvPicPr>
            <a:picLocks noChangeAspect="1"/>
          </p:cNvPicPr>
          <p:nvPr/>
        </p:nvPicPr>
        <p:blipFill>
          <a:blip r:embed="rId48"/>
          <a:stretch>
            <a:fillRect/>
          </a:stretch>
        </p:blipFill>
        <p:spPr>
          <a:xfrm>
            <a:off x="6631359" y="6222088"/>
            <a:ext cx="45592" cy="30810"/>
          </a:xfrm>
          <a:prstGeom prst="rect">
            <a:avLst/>
          </a:prstGeom>
        </p:spPr>
      </p:pic>
      <p:sp>
        <p:nvSpPr>
          <p:cNvPr id="95" name="path"/>
          <p:cNvSpPr/>
          <p:nvPr>
            <p:custDataLst>
              <p:tags r:id="rId92"/>
            </p:custDataLst>
          </p:nvPr>
        </p:nvSpPr>
        <p:spPr>
          <a:xfrm>
            <a:off x="5607282" y="2555007"/>
            <a:ext cx="158965" cy="4153"/>
          </a:xfrm>
          <a:custGeom>
            <a:avLst/>
            <a:gdLst/>
            <a:ahLst/>
            <a:cxnLst/>
            <a:rect l="0" t="0" r="0" b="0"/>
            <a:pathLst>
              <a:path w="250" h="6">
                <a:moveTo>
                  <a:pt x="0" y="3"/>
                </a:moveTo>
                <a:lnTo>
                  <a:pt x="250"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96" name="path"/>
          <p:cNvSpPr/>
          <p:nvPr>
            <p:custDataLst>
              <p:tags r:id="rId93"/>
            </p:custDataLst>
          </p:nvPr>
        </p:nvSpPr>
        <p:spPr>
          <a:xfrm>
            <a:off x="5608514" y="2350448"/>
            <a:ext cx="156502" cy="4152"/>
          </a:xfrm>
          <a:custGeom>
            <a:avLst/>
            <a:gdLst/>
            <a:ahLst/>
            <a:cxnLst/>
            <a:rect l="0" t="0" r="0" b="0"/>
            <a:pathLst>
              <a:path w="246" h="6">
                <a:moveTo>
                  <a:pt x="0" y="3"/>
                </a:moveTo>
                <a:lnTo>
                  <a:pt x="246"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97" name="path"/>
          <p:cNvSpPr/>
          <p:nvPr>
            <p:custDataLst>
              <p:tags r:id="rId94"/>
            </p:custDataLst>
          </p:nvPr>
        </p:nvSpPr>
        <p:spPr>
          <a:xfrm>
            <a:off x="5926459" y="2555007"/>
            <a:ext cx="128168" cy="4153"/>
          </a:xfrm>
          <a:custGeom>
            <a:avLst/>
            <a:gdLst/>
            <a:ahLst/>
            <a:cxnLst/>
            <a:rect l="0" t="0" r="0" b="0"/>
            <a:pathLst>
              <a:path w="201" h="6">
                <a:moveTo>
                  <a:pt x="0" y="3"/>
                </a:moveTo>
                <a:lnTo>
                  <a:pt x="201"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Tree>
    <p:custDataLst>
      <p:tags r:id="rId9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0" name="图片 19"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6" name="图片 15"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257"/>
          <p:cNvPicPr>
            <a:picLocks noChangeAspect="1"/>
          </p:cNvPicPr>
          <p:nvPr/>
        </p:nvPicPr>
        <p:blipFill>
          <a:blip r:embed="rId5"/>
          <a:stretch>
            <a:fillRect/>
          </a:stretch>
        </p:blipFill>
        <p:spPr>
          <a:xfrm>
            <a:off x="4727974" y="364115"/>
            <a:ext cx="1991474" cy="1227416"/>
          </a:xfrm>
          <a:prstGeom prst="rect">
            <a:avLst/>
          </a:prstGeom>
        </p:spPr>
      </p:pic>
      <p:sp>
        <p:nvSpPr>
          <p:cNvPr id="3" name="textbox 248"/>
          <p:cNvSpPr/>
          <p:nvPr/>
        </p:nvSpPr>
        <p:spPr>
          <a:xfrm>
            <a:off x="3312322" y="3014741"/>
            <a:ext cx="3500754" cy="984885"/>
          </a:xfrm>
          <a:prstGeom prst="rect">
            <a:avLst/>
          </a:prstGeom>
        </p:spPr>
        <p:txBody>
          <a:bodyPr vert="horz" wrap="square" lIns="0" tIns="0" rIns="0" bIns="0"/>
          <a:lstStyle/>
          <a:p>
            <a:pPr algn="l" rtl="0" eaLnBrk="0">
              <a:lnSpc>
                <a:spcPct val="118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611630" algn="l" rtl="0" eaLnBrk="0">
              <a:lnSpc>
                <a:spcPts val="1560"/>
              </a:lnSpc>
              <a:spcBef>
                <a:spcPts val="0"/>
              </a:spcBef>
            </a:pPr>
            <a:r>
              <a:rPr sz="1300" b="1" spc="0" baseline="10000" dirty="0">
                <a:solidFill>
                  <a:srgbClr val="000000"/>
                </a:solidFill>
                <a:latin typeface="微软雅黑" panose="020B0503020204020204" charset="-122"/>
                <a:ea typeface="微软雅黑" panose="020B0503020204020204" charset="-122"/>
                <a:cs typeface="微软雅黑" panose="020B0503020204020204" charset="-122"/>
              </a:rPr>
              <a:t>U</a:t>
            </a:r>
            <a:r>
              <a:rPr sz="800" b="1" spc="0" baseline="-17000" dirty="0">
                <a:solidFill>
                  <a:srgbClr val="000000"/>
                </a:solidFill>
                <a:latin typeface="微软雅黑" panose="020B0503020204020204" charset="-122"/>
                <a:ea typeface="微软雅黑" panose="020B0503020204020204" charset="-122"/>
                <a:cs typeface="微软雅黑" panose="020B0503020204020204" charset="-122"/>
              </a:rPr>
              <a:t>o</a:t>
            </a:r>
            <a:r>
              <a:rPr sz="400" spc="20" dirty="0">
                <a:solidFill>
                  <a:srgbClr val="000000"/>
                </a:solidFill>
                <a:latin typeface="微软雅黑" panose="020B0503020204020204" charset="-122"/>
                <a:ea typeface="微软雅黑" panose="020B0503020204020204" charset="-122"/>
                <a:cs typeface="微软雅黑" panose="020B0503020204020204" charset="-122"/>
              </a:rPr>
              <a:t>   </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300" b="1" spc="20" baseline="10000" dirty="0">
                <a:solidFill>
                  <a:srgbClr val="000000"/>
                </a:solidFill>
                <a:latin typeface="微软雅黑" panose="020B0503020204020204" charset="-122"/>
                <a:ea typeface="微软雅黑" panose="020B0503020204020204" charset="-122"/>
                <a:cs typeface="微软雅黑" panose="020B0503020204020204" charset="-122"/>
              </a:rPr>
              <a:t>.</a:t>
            </a:r>
            <a:r>
              <a:rPr sz="800" spc="20" dirty="0">
                <a:solidFill>
                  <a:srgbClr val="000000"/>
                </a:solidFill>
                <a:latin typeface="微软雅黑" panose="020B0503020204020204" charset="-122"/>
                <a:ea typeface="微软雅黑" panose="020B0503020204020204" charset="-122"/>
                <a:cs typeface="微软雅黑" panose="020B0503020204020204" charset="-122"/>
              </a:rPr>
              <a:t> </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92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当传感器衔铁下移时，有 </a:t>
            </a:r>
            <a:r>
              <a:rPr sz="1000" b="1" spc="-50" dirty="0">
                <a:solidFill>
                  <a:srgbClr val="000000"/>
                </a:solidFill>
                <a:latin typeface="微软雅黑" panose="020B0503020204020204" charset="-122"/>
                <a:ea typeface="微软雅黑" panose="020B0503020204020204" charset="-122"/>
                <a:cs typeface="微软雅黑" panose="020B0503020204020204" charset="-122"/>
              </a:rPr>
              <a:t>Z</a:t>
            </a:r>
            <a:r>
              <a:rPr sz="900" b="1" spc="-50" baseline="-10000" dirty="0">
                <a:solidFill>
                  <a:srgbClr val="000000"/>
                </a:solidFill>
                <a:latin typeface="微软雅黑" panose="020B0503020204020204" charset="-122"/>
                <a:ea typeface="微软雅黑" panose="020B0503020204020204" charset="-122"/>
                <a:cs typeface="微软雅黑" panose="020B0503020204020204" charset="-122"/>
              </a:rPr>
              <a:t>1</a:t>
            </a:r>
            <a:r>
              <a:rPr sz="500" spc="-5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 </a:t>
            </a:r>
            <a:r>
              <a:rPr sz="1000" b="1" spc="-50" dirty="0">
                <a:solidFill>
                  <a:srgbClr val="000000"/>
                </a:solidFill>
                <a:latin typeface="微软雅黑" panose="020B0503020204020204" charset="-122"/>
                <a:ea typeface="微软雅黑" panose="020B0503020204020204" charset="-122"/>
                <a:cs typeface="微软雅黑" panose="020B0503020204020204" charset="-122"/>
              </a:rPr>
              <a:t>Z</a:t>
            </a:r>
            <a:r>
              <a:rPr sz="1000" spc="-50" dirty="0">
                <a:solidFill>
                  <a:srgbClr val="000000"/>
                </a:solidFill>
                <a:latin typeface="微软雅黑" panose="020B0503020204020204" charset="-122"/>
                <a:ea typeface="微软雅黑" panose="020B0503020204020204" charset="-122"/>
                <a:cs typeface="微软雅黑" panose="020B0503020204020204" charset="-122"/>
              </a:rPr>
              <a:t> － </a:t>
            </a:r>
            <a:r>
              <a:rPr sz="1000" b="1" spc="-50" dirty="0">
                <a:solidFill>
                  <a:srgbClr val="000000"/>
                </a:solidFill>
                <a:latin typeface="微软雅黑" panose="020B0503020204020204" charset="-122"/>
                <a:ea typeface="微软雅黑" panose="020B0503020204020204" charset="-122"/>
                <a:cs typeface="微软雅黑" panose="020B0503020204020204" charset="-122"/>
              </a:rPr>
              <a:t>ΔZ</a:t>
            </a:r>
            <a:r>
              <a:rPr sz="1000" spc="-50" dirty="0">
                <a:solidFill>
                  <a:srgbClr val="000000"/>
                </a:solidFill>
                <a:latin typeface="微软雅黑" panose="020B0503020204020204" charset="-122"/>
                <a:ea typeface="微软雅黑" panose="020B0503020204020204" charset="-122"/>
                <a:cs typeface="微软雅黑" panose="020B0503020204020204" charset="-122"/>
              </a:rPr>
              <a:t>，</a:t>
            </a:r>
            <a:r>
              <a:rPr sz="1000" b="1" spc="-50" dirty="0">
                <a:solidFill>
                  <a:srgbClr val="000000"/>
                </a:solidFill>
                <a:latin typeface="微软雅黑" panose="020B0503020204020204" charset="-122"/>
                <a:ea typeface="微软雅黑" panose="020B0503020204020204" charset="-122"/>
                <a:cs typeface="微软雅黑" panose="020B0503020204020204" charset="-122"/>
              </a:rPr>
              <a:t>Z</a:t>
            </a:r>
            <a:r>
              <a:rPr sz="900" b="1" spc="-50" baseline="-10000" dirty="0">
                <a:solidFill>
                  <a:srgbClr val="000000"/>
                </a:solidFill>
                <a:latin typeface="微软雅黑" panose="020B0503020204020204" charset="-122"/>
                <a:ea typeface="微软雅黑" panose="020B0503020204020204" charset="-122"/>
                <a:cs typeface="微软雅黑" panose="020B0503020204020204" charset="-122"/>
              </a:rPr>
              <a:t>2</a:t>
            </a:r>
            <a:r>
              <a:rPr sz="500" spc="-5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50" dirty="0">
                <a:solidFill>
                  <a:srgbClr val="000000"/>
                </a:solidFill>
                <a:latin typeface="微软雅黑" panose="020B0503020204020204" charset="-122"/>
                <a:ea typeface="微软雅黑" panose="020B0503020204020204" charset="-122"/>
                <a:cs typeface="微软雅黑" panose="020B0503020204020204" charset="-122"/>
              </a:rPr>
              <a:t> ＋ </a:t>
            </a:r>
            <a:r>
              <a:rPr sz="1000" b="1" spc="-5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50" dirty="0">
                <a:solidFill>
                  <a:srgbClr val="000000"/>
                </a:solidFill>
                <a:latin typeface="微软雅黑" panose="020B0503020204020204" charset="-122"/>
                <a:ea typeface="微软雅黑" panose="020B0503020204020204" charset="-122"/>
                <a:cs typeface="微软雅黑" panose="020B0503020204020204" charset="-122"/>
              </a:rPr>
              <a:t>，此时</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3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711325" algn="l" rtl="0" eaLnBrk="0">
              <a:lnSpc>
                <a:spcPct val="100000"/>
              </a:lnSpc>
            </a:pPr>
            <a:r>
              <a:rPr sz="1500" b="1" spc="0" baseline="-700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41000" dirty="0">
                <a:solidFill>
                  <a:srgbClr val="000000"/>
                </a:solidFill>
                <a:latin typeface="微软雅黑" panose="020B0503020204020204" charset="-122"/>
                <a:ea typeface="微软雅黑" panose="020B0503020204020204" charset="-122"/>
                <a:cs typeface="微软雅黑" panose="020B0503020204020204" charset="-122"/>
              </a:rPr>
              <a:t>o</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500" b="1" spc="0" baseline="-7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5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9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49"/>
          <p:cNvPicPr>
            <a:picLocks noChangeAspect="1"/>
          </p:cNvPicPr>
          <p:nvPr/>
        </p:nvPicPr>
        <p:blipFill>
          <a:blip r:embed="rId6"/>
          <a:stretch>
            <a:fillRect/>
          </a:stretch>
        </p:blipFill>
        <p:spPr>
          <a:xfrm>
            <a:off x="6115341" y="3686529"/>
            <a:ext cx="128155" cy="272185"/>
          </a:xfrm>
          <a:prstGeom prst="rect">
            <a:avLst/>
          </a:prstGeom>
        </p:spPr>
      </p:pic>
      <p:pic>
        <p:nvPicPr>
          <p:cNvPr id="5" name="picture 250"/>
          <p:cNvPicPr>
            <a:picLocks noChangeAspect="1"/>
          </p:cNvPicPr>
          <p:nvPr/>
        </p:nvPicPr>
        <p:blipFill>
          <a:blip r:embed="rId7"/>
          <a:stretch>
            <a:fillRect/>
          </a:stretch>
        </p:blipFill>
        <p:spPr>
          <a:xfrm>
            <a:off x="5920625" y="3679344"/>
            <a:ext cx="156514" cy="279370"/>
          </a:xfrm>
          <a:prstGeom prst="rect">
            <a:avLst/>
          </a:prstGeom>
        </p:spPr>
      </p:pic>
      <p:pic>
        <p:nvPicPr>
          <p:cNvPr id="6" name="picture 251"/>
          <p:cNvPicPr>
            <a:picLocks noChangeAspect="1"/>
          </p:cNvPicPr>
          <p:nvPr/>
        </p:nvPicPr>
        <p:blipFill>
          <a:blip r:embed="rId8"/>
          <a:stretch>
            <a:fillRect/>
          </a:stretch>
        </p:blipFill>
        <p:spPr>
          <a:xfrm>
            <a:off x="5595543" y="3686529"/>
            <a:ext cx="128168" cy="272185"/>
          </a:xfrm>
          <a:prstGeom prst="rect">
            <a:avLst/>
          </a:prstGeom>
        </p:spPr>
      </p:pic>
      <p:pic>
        <p:nvPicPr>
          <p:cNvPr id="7" name="picture 252"/>
          <p:cNvPicPr>
            <a:picLocks noChangeAspect="1"/>
          </p:cNvPicPr>
          <p:nvPr/>
        </p:nvPicPr>
        <p:blipFill>
          <a:blip r:embed="rId9"/>
          <a:stretch>
            <a:fillRect/>
          </a:stretch>
        </p:blipFill>
        <p:spPr>
          <a:xfrm>
            <a:off x="5376286" y="3679344"/>
            <a:ext cx="171297" cy="279370"/>
          </a:xfrm>
          <a:prstGeom prst="rect">
            <a:avLst/>
          </a:prstGeom>
        </p:spPr>
      </p:pic>
      <p:pic>
        <p:nvPicPr>
          <p:cNvPr id="8" name="picture 253"/>
          <p:cNvPicPr>
            <a:picLocks noChangeAspect="1"/>
          </p:cNvPicPr>
          <p:nvPr/>
        </p:nvPicPr>
        <p:blipFill>
          <a:blip r:embed="rId10"/>
          <a:stretch>
            <a:fillRect/>
          </a:stretch>
        </p:blipFill>
        <p:spPr>
          <a:xfrm>
            <a:off x="6198894" y="3034625"/>
            <a:ext cx="128155" cy="272185"/>
          </a:xfrm>
          <a:prstGeom prst="rect">
            <a:avLst/>
          </a:prstGeom>
        </p:spPr>
      </p:pic>
      <p:pic>
        <p:nvPicPr>
          <p:cNvPr id="9" name="picture 254"/>
          <p:cNvPicPr>
            <a:picLocks noChangeAspect="1"/>
          </p:cNvPicPr>
          <p:nvPr/>
        </p:nvPicPr>
        <p:blipFill>
          <a:blip r:embed="rId11"/>
          <a:stretch>
            <a:fillRect/>
          </a:stretch>
        </p:blipFill>
        <p:spPr>
          <a:xfrm>
            <a:off x="6004177" y="3027441"/>
            <a:ext cx="156515" cy="279370"/>
          </a:xfrm>
          <a:prstGeom prst="rect">
            <a:avLst/>
          </a:prstGeom>
        </p:spPr>
      </p:pic>
      <p:pic>
        <p:nvPicPr>
          <p:cNvPr id="10" name="picture 255"/>
          <p:cNvPicPr>
            <a:picLocks noChangeAspect="1"/>
          </p:cNvPicPr>
          <p:nvPr/>
        </p:nvPicPr>
        <p:blipFill>
          <a:blip r:embed="rId12"/>
          <a:stretch>
            <a:fillRect/>
          </a:stretch>
        </p:blipFill>
        <p:spPr>
          <a:xfrm>
            <a:off x="5600108" y="3034625"/>
            <a:ext cx="128168" cy="272185"/>
          </a:xfrm>
          <a:prstGeom prst="rect">
            <a:avLst/>
          </a:prstGeom>
        </p:spPr>
      </p:pic>
      <p:pic>
        <p:nvPicPr>
          <p:cNvPr id="11" name="picture 256"/>
          <p:cNvPicPr>
            <a:picLocks noChangeAspect="1"/>
          </p:cNvPicPr>
          <p:nvPr/>
        </p:nvPicPr>
        <p:blipFill>
          <a:blip r:embed="rId13"/>
          <a:stretch>
            <a:fillRect/>
          </a:stretch>
        </p:blipFill>
        <p:spPr>
          <a:xfrm>
            <a:off x="5306668" y="3027441"/>
            <a:ext cx="171297" cy="279370"/>
          </a:xfrm>
          <a:prstGeom prst="rect">
            <a:avLst/>
          </a:prstGeom>
        </p:spPr>
      </p:pic>
      <p:sp>
        <p:nvSpPr>
          <p:cNvPr id="12" name="textbox 285"/>
          <p:cNvSpPr/>
          <p:nvPr>
            <p:custDataLst>
              <p:tags r:id="rId14"/>
            </p:custDataLst>
          </p:nvPr>
        </p:nvSpPr>
        <p:spPr>
          <a:xfrm>
            <a:off x="7792824" y="3102866"/>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25</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286"/>
          <p:cNvSpPr/>
          <p:nvPr>
            <p:custDataLst>
              <p:tags r:id="rId15"/>
            </p:custDataLst>
          </p:nvPr>
        </p:nvSpPr>
        <p:spPr>
          <a:xfrm>
            <a:off x="7792824" y="3754782"/>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26</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4" name="picture 291"/>
          <p:cNvPicPr>
            <a:picLocks noChangeAspect="1"/>
          </p:cNvPicPr>
          <p:nvPr/>
        </p:nvPicPr>
        <p:blipFill>
          <a:blip r:embed="rId16"/>
          <a:stretch>
            <a:fillRect/>
          </a:stretch>
        </p:blipFill>
        <p:spPr>
          <a:xfrm>
            <a:off x="5656654" y="2990060"/>
            <a:ext cx="628497" cy="30810"/>
          </a:xfrm>
          <a:prstGeom prst="rect">
            <a:avLst/>
          </a:prstGeom>
        </p:spPr>
      </p:pic>
      <p:pic>
        <p:nvPicPr>
          <p:cNvPr id="15" name="picture 292"/>
          <p:cNvPicPr>
            <a:picLocks noChangeAspect="1"/>
          </p:cNvPicPr>
          <p:nvPr/>
        </p:nvPicPr>
        <p:blipFill>
          <a:blip r:embed="rId17"/>
          <a:stretch>
            <a:fillRect/>
          </a:stretch>
        </p:blipFill>
        <p:spPr>
          <a:xfrm>
            <a:off x="5656654" y="3641963"/>
            <a:ext cx="528675" cy="30810"/>
          </a:xfrm>
          <a:prstGeom prst="rect">
            <a:avLst/>
          </a:prstGeom>
        </p:spPr>
      </p:pic>
      <p:pic>
        <p:nvPicPr>
          <p:cNvPr id="17" name="picture 302"/>
          <p:cNvPicPr>
            <a:picLocks noChangeAspect="1"/>
          </p:cNvPicPr>
          <p:nvPr/>
        </p:nvPicPr>
        <p:blipFill>
          <a:blip r:embed="rId18"/>
          <a:stretch>
            <a:fillRect/>
          </a:stretch>
        </p:blipFill>
        <p:spPr>
          <a:xfrm>
            <a:off x="4933275" y="3080014"/>
            <a:ext cx="45592" cy="30810"/>
          </a:xfrm>
          <a:prstGeom prst="rect">
            <a:avLst/>
          </a:prstGeom>
        </p:spPr>
      </p:pic>
      <p:sp>
        <p:nvSpPr>
          <p:cNvPr id="18" name="textbox 247"/>
          <p:cNvSpPr/>
          <p:nvPr>
            <p:custDataLst>
              <p:tags r:id="rId19"/>
            </p:custDataLst>
          </p:nvPr>
        </p:nvSpPr>
        <p:spPr>
          <a:xfrm>
            <a:off x="2989678" y="1781390"/>
            <a:ext cx="5138420" cy="9207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703705"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3</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8</a:t>
            </a:r>
            <a:r>
              <a:rPr sz="800" spc="40" dirty="0">
                <a:solidFill>
                  <a:schemeClr val="dk1"/>
                </a:solidFill>
                <a:latin typeface="微软雅黑" panose="020B0503020204020204" charset="-122"/>
                <a:ea typeface="微软雅黑" panose="020B0503020204020204" charset="-122"/>
                <a:cs typeface="微软雅黑" panose="020B0503020204020204" charset="-122"/>
              </a:rPr>
              <a:t>    变压器式交流电桥测量电</a:t>
            </a:r>
            <a:r>
              <a:rPr sz="800" spc="2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81305" algn="l" rtl="0" eaLnBrk="0">
              <a:lnSpc>
                <a:spcPts val="1210"/>
              </a:lnSpc>
              <a:spcBef>
                <a:spcPts val="83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测量时被测件与传感器衔铁相连，当传感器的衔铁处于中间位置，即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10" baseline="-22000" dirty="0">
                <a:solidFill>
                  <a:schemeClr val="dk1"/>
                </a:solidFill>
                <a:latin typeface="微软雅黑" panose="020B0503020204020204" charset="-122"/>
                <a:ea typeface="微软雅黑" panose="020B0503020204020204" charset="-122"/>
                <a:cs typeface="微软雅黑" panose="020B0503020204020204" charset="-122"/>
              </a:rPr>
              <a:t>1</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5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5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0" dirty="0">
                <a:solidFill>
                  <a:schemeClr val="dk1"/>
                </a:solidFill>
                <a:latin typeface="微软雅黑" panose="020B0503020204020204" charset="-122"/>
                <a:ea typeface="微软雅黑" panose="020B0503020204020204" charset="-122"/>
                <a:cs typeface="微软雅黑" panose="020B0503020204020204" charset="-122"/>
              </a:rPr>
              <a:t> 时。</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spcBef>
                <a:spcPts val="75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有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60" dirty="0">
                <a:solidFill>
                  <a:schemeClr val="dk1"/>
                </a:solidFill>
                <a:latin typeface="微软雅黑" panose="020B0503020204020204" charset="-122"/>
                <a:ea typeface="微软雅黑" panose="020B0503020204020204" charset="-122"/>
                <a:cs typeface="微软雅黑" panose="020B0503020204020204" charset="-122"/>
              </a:rPr>
              <a:t>0</a:t>
            </a:r>
            <a:r>
              <a:rPr sz="1000" spc="-60" dirty="0">
                <a:solidFill>
                  <a:schemeClr val="dk1"/>
                </a:solidFill>
                <a:latin typeface="微软雅黑" panose="020B0503020204020204" charset="-122"/>
                <a:ea typeface="微软雅黑" panose="020B0503020204020204" charset="-122"/>
                <a:cs typeface="微软雅黑" panose="020B0503020204020204" charset="-122"/>
              </a:rPr>
              <a:t>，电桥平衡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8290" algn="l" rtl="0" eaLnBrk="0">
              <a:lnSpc>
                <a:spcPts val="1560"/>
              </a:lnSpc>
              <a:spcBef>
                <a:spcPts val="12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当传感器衔铁上移时，有 </a:t>
            </a:r>
            <a:r>
              <a:rPr sz="1000" b="1" spc="-40" dirty="0">
                <a:solidFill>
                  <a:schemeClr val="dk1"/>
                </a:solidFill>
                <a:latin typeface="微软雅黑" panose="020B0503020204020204" charset="-122"/>
                <a:ea typeface="微软雅黑" panose="020B0503020204020204" charset="-122"/>
                <a:cs typeface="微软雅黑" panose="020B0503020204020204" charset="-122"/>
              </a:rPr>
              <a:t>Z</a:t>
            </a:r>
            <a:r>
              <a:rPr sz="900" b="1" spc="-60" baseline="-10000" dirty="0">
                <a:solidFill>
                  <a:schemeClr val="dk1"/>
                </a:solidFill>
                <a:latin typeface="微软雅黑" panose="020B0503020204020204" charset="-122"/>
                <a:ea typeface="微软雅黑" panose="020B0503020204020204" charset="-122"/>
                <a:cs typeface="微软雅黑" panose="020B0503020204020204" charset="-122"/>
              </a:rPr>
              <a:t>1</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60" dirty="0">
                <a:solidFill>
                  <a:schemeClr val="dk1"/>
                </a:solidFill>
                <a:latin typeface="微软雅黑" panose="020B0503020204020204" charset="-122"/>
                <a:ea typeface="微软雅黑" panose="020B0503020204020204" charset="-122"/>
                <a:cs typeface="微软雅黑" panose="020B0503020204020204" charset="-122"/>
              </a:rPr>
              <a:t> ＋ </a:t>
            </a:r>
            <a:r>
              <a:rPr sz="1000" b="1" spc="-6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60" baseline="-10000" dirty="0">
                <a:solidFill>
                  <a:schemeClr val="dk1"/>
                </a:solidFill>
                <a:latin typeface="微软雅黑" panose="020B0503020204020204" charset="-122"/>
                <a:ea typeface="微软雅黑" panose="020B0503020204020204" charset="-122"/>
                <a:cs typeface="微软雅黑" panose="020B0503020204020204" charset="-122"/>
              </a:rPr>
              <a:t>2</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60" dirty="0">
                <a:solidFill>
                  <a:schemeClr val="dk1"/>
                </a:solidFill>
                <a:latin typeface="微软雅黑" panose="020B0503020204020204" charset="-122"/>
                <a:ea typeface="微软雅黑" panose="020B0503020204020204" charset="-122"/>
                <a:cs typeface="微软雅黑" panose="020B0503020204020204" charset="-122"/>
              </a:rPr>
              <a:t> － </a:t>
            </a:r>
            <a:r>
              <a:rPr sz="1000" b="1" spc="-6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60" dirty="0">
                <a:solidFill>
                  <a:schemeClr val="dk1"/>
                </a:solidFill>
                <a:latin typeface="微软雅黑" panose="020B0503020204020204" charset="-122"/>
                <a:ea typeface="微软雅黑" panose="020B0503020204020204" charset="-122"/>
                <a:cs typeface="微软雅黑" panose="020B0503020204020204" charset="-122"/>
              </a:rPr>
              <a:t>，此时</a:t>
            </a:r>
            <a:endParaRPr lang="en-US" altLang="en-US" sz="1000" spc="-6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textbox 306"/>
          <p:cNvSpPr/>
          <p:nvPr>
            <p:custDataLst>
              <p:tags r:id="rId20"/>
            </p:custDataLst>
          </p:nvPr>
        </p:nvSpPr>
        <p:spPr>
          <a:xfrm>
            <a:off x="3060692" y="4293866"/>
            <a:ext cx="5207000" cy="1980564"/>
          </a:xfrm>
          <a:prstGeom prst="rect">
            <a:avLst/>
          </a:prstGeom>
        </p:spPr>
        <p:txBody>
          <a:bodyPr vert="horz" wrap="square" lIns="0" tIns="0" rIns="0" bIns="0"/>
          <a:lstStyle/>
          <a:p>
            <a:pPr algn="l" rtl="0" eaLnBrk="0">
              <a:lnSpc>
                <a:spcPct val="7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3210" algn="l" rtl="0" eaLnBrk="0">
              <a:lnSpc>
                <a:spcPct val="130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由以上分析可知，这两种交流电桥输出的空载电压相同，且当衔铁上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下移动相同 </a:t>
            </a:r>
            <a:r>
              <a:rPr sz="1000" spc="40" dirty="0">
                <a:solidFill>
                  <a:schemeClr val="dk1"/>
                </a:solidFill>
                <a:latin typeface="微软雅黑" panose="020B0503020204020204" charset="-122"/>
                <a:ea typeface="微软雅黑" panose="020B0503020204020204" charset="-122"/>
                <a:cs typeface="微软雅黑" panose="020B0503020204020204" charset="-122"/>
              </a:rPr>
              <a:t>距离时，电桥输出电压大小相等而相位相反 。 由于电源采用的是交流电压，</a:t>
            </a:r>
            <a:r>
              <a:rPr sz="1000" spc="0" dirty="0">
                <a:solidFill>
                  <a:schemeClr val="dk1"/>
                </a:solidFill>
                <a:latin typeface="微软雅黑" panose="020B0503020204020204" charset="-122"/>
                <a:ea typeface="微软雅黑" panose="020B0503020204020204" charset="-122"/>
                <a:cs typeface="微软雅黑" panose="020B0503020204020204" charset="-122"/>
              </a:rPr>
              <a:t>输出指示无 </a:t>
            </a:r>
            <a:r>
              <a:rPr sz="1000" spc="30" dirty="0">
                <a:solidFill>
                  <a:schemeClr val="dk1"/>
                </a:solidFill>
                <a:latin typeface="微软雅黑" panose="020B0503020204020204" charset="-122"/>
                <a:ea typeface="微软雅黑" panose="020B0503020204020204" charset="-122"/>
                <a:cs typeface="微软雅黑" panose="020B0503020204020204" charset="-122"/>
              </a:rPr>
              <a:t>法判断衔铁位移方向，因此必须配合相敏检波电路来解决移动</a:t>
            </a:r>
            <a:r>
              <a:rPr sz="1000" spc="10" dirty="0">
                <a:solidFill>
                  <a:schemeClr val="dk1"/>
                </a:solidFill>
                <a:latin typeface="微软雅黑" panose="020B0503020204020204" charset="-122"/>
                <a:ea typeface="微软雅黑" panose="020B0503020204020204" charset="-122"/>
                <a:cs typeface="微软雅黑" panose="020B0503020204020204" charset="-122"/>
              </a:rPr>
              <a:t>方</a:t>
            </a:r>
            <a:r>
              <a:rPr sz="1000" spc="0" dirty="0">
                <a:solidFill>
                  <a:schemeClr val="dk1"/>
                </a:solidFill>
                <a:latin typeface="微软雅黑" panose="020B0503020204020204" charset="-122"/>
                <a:ea typeface="微软雅黑" panose="020B0503020204020204" charset="-122"/>
                <a:cs typeface="微软雅黑" panose="020B0503020204020204" charset="-122"/>
              </a:rPr>
              <a:t>向问题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ts val="1300"/>
              </a:lnSpc>
              <a:spcBef>
                <a:spcPts val="545"/>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3</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谐振式测量电路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9000"/>
              </a:lnSpc>
              <a:spcBef>
                <a:spcPts val="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谐振式测量电路有谐振式调幅电路</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 见图 </a:t>
            </a:r>
            <a:r>
              <a:rPr sz="1000" b="1" spc="50" dirty="0">
                <a:solidFill>
                  <a:schemeClr val="dk1"/>
                </a:solidFill>
                <a:latin typeface="微软雅黑" panose="020B0503020204020204" charset="-122"/>
                <a:ea typeface="微软雅黑" panose="020B0503020204020204" charset="-122"/>
                <a:cs typeface="微软雅黑" panose="020B0503020204020204" charset="-122"/>
              </a:rPr>
              <a:t>3</a:t>
            </a:r>
            <a:r>
              <a:rPr sz="1000" spc="50" dirty="0">
                <a:solidFill>
                  <a:schemeClr val="dk1"/>
                </a:solidFill>
                <a:latin typeface="微软雅黑" panose="020B0503020204020204" charset="-122"/>
                <a:ea typeface="微软雅黑" panose="020B0503020204020204" charset="-122"/>
                <a:cs typeface="微软雅黑" panose="020B0503020204020204" charset="-122"/>
              </a:rPr>
              <a:t> －</a:t>
            </a:r>
            <a:r>
              <a:rPr sz="1000" b="1" spc="50" dirty="0">
                <a:solidFill>
                  <a:schemeClr val="dk1"/>
                </a:solidFill>
                <a:latin typeface="微软雅黑" panose="020B0503020204020204" charset="-122"/>
                <a:ea typeface="微软雅黑" panose="020B0503020204020204" charset="-122"/>
                <a:cs typeface="微软雅黑" panose="020B0503020204020204" charset="-122"/>
              </a:rPr>
              <a:t>9</a:t>
            </a:r>
            <a:r>
              <a:rPr sz="1000" spc="50" dirty="0">
                <a:solidFill>
                  <a:schemeClr val="dk1"/>
                </a:solidFill>
                <a:latin typeface="微软雅黑" panose="020B0503020204020204" charset="-122"/>
                <a:ea typeface="微软雅黑" panose="020B0503020204020204" charset="-122"/>
                <a:cs typeface="微软雅黑" panose="020B0503020204020204" charset="-122"/>
              </a:rPr>
              <a:t> </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 和谐振式调频电路</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 见图</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10</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 在调幅电路中，传感器电感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30" dirty="0">
                <a:solidFill>
                  <a:schemeClr val="dk1"/>
                </a:solidFill>
                <a:latin typeface="微软雅黑" panose="020B0503020204020204" charset="-122"/>
                <a:ea typeface="微软雅黑" panose="020B0503020204020204" charset="-122"/>
                <a:cs typeface="微软雅黑" panose="020B0503020204020204" charset="-122"/>
              </a:rPr>
              <a:t> 与电容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30" dirty="0">
                <a:solidFill>
                  <a:schemeClr val="dk1"/>
                </a:solidFill>
                <a:latin typeface="微软雅黑" panose="020B0503020204020204" charset="-122"/>
                <a:ea typeface="微软雅黑" panose="020B0503020204020204" charset="-122"/>
                <a:cs typeface="微软雅黑" panose="020B0503020204020204" charset="-122"/>
              </a:rPr>
              <a:t> 、变压器原边串联在一起，</a:t>
            </a:r>
            <a:r>
              <a:rPr sz="1000" spc="0" dirty="0">
                <a:solidFill>
                  <a:schemeClr val="dk1"/>
                </a:solidFill>
                <a:latin typeface="微软雅黑" panose="020B0503020204020204" charset="-122"/>
                <a:ea typeface="微软雅黑" panose="020B0503020204020204" charset="-122"/>
                <a:cs typeface="微软雅黑" panose="020B0503020204020204" charset="-122"/>
              </a:rPr>
              <a:t>接入交流电源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1000" spc="10" dirty="0">
                <a:solidFill>
                  <a:schemeClr val="dk1"/>
                </a:solidFill>
                <a:latin typeface="微软雅黑" panose="020B0503020204020204" charset="-122"/>
                <a:ea typeface="微软雅黑" panose="020B0503020204020204" charset="-122"/>
                <a:cs typeface="微软雅黑" panose="020B0503020204020204" charset="-122"/>
              </a:rPr>
              <a:t>，变压器副边将有电压</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输出，输出电压的频率与电源频率相同，而幅值随着电感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0" dirty="0">
                <a:solidFill>
                  <a:schemeClr val="dk1"/>
                </a:solidFill>
                <a:latin typeface="微软雅黑" panose="020B0503020204020204" charset="-122"/>
                <a:ea typeface="微软雅黑" panose="020B0503020204020204" charset="-122"/>
                <a:cs typeface="微软雅黑" panose="020B0503020204020204" charset="-122"/>
              </a:rPr>
              <a:t> 的 </a:t>
            </a:r>
            <a:r>
              <a:rPr sz="1000" spc="-20" dirty="0">
                <a:solidFill>
                  <a:schemeClr val="dk1"/>
                </a:solidFill>
                <a:latin typeface="微软雅黑" panose="020B0503020204020204" charset="-122"/>
                <a:ea typeface="微软雅黑" panose="020B0503020204020204" charset="-122"/>
                <a:cs typeface="微软雅黑" panose="020B0503020204020204" charset="-122"/>
              </a:rPr>
              <a:t>变化而变化，图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b</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为输出电压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与电感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20" dirty="0">
                <a:solidFill>
                  <a:schemeClr val="dk1"/>
                </a:solidFill>
                <a:latin typeface="微软雅黑" panose="020B0503020204020204" charset="-122"/>
                <a:ea typeface="微软雅黑" panose="020B0503020204020204" charset="-122"/>
                <a:cs typeface="微软雅黑" panose="020B0503020204020204" charset="-122"/>
              </a:rPr>
              <a:t> 的</a:t>
            </a:r>
            <a:r>
              <a:rPr sz="1000" spc="0" dirty="0">
                <a:solidFill>
                  <a:schemeClr val="dk1"/>
                </a:solidFill>
                <a:latin typeface="微软雅黑" panose="020B0503020204020204" charset="-122"/>
                <a:ea typeface="微软雅黑" panose="020B0503020204020204" charset="-122"/>
                <a:cs typeface="微软雅黑" panose="020B0503020204020204" charset="-122"/>
              </a:rPr>
              <a:t>关系曲线，其中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为谐振点的电感值，</a:t>
            </a:r>
            <a:r>
              <a:rPr sz="1000" spc="20" dirty="0">
                <a:solidFill>
                  <a:schemeClr val="dk1"/>
                </a:solidFill>
                <a:latin typeface="微软雅黑" panose="020B0503020204020204" charset="-122"/>
                <a:ea typeface="微软雅黑" panose="020B0503020204020204" charset="-122"/>
                <a:cs typeface="微软雅黑" panose="020B0503020204020204" charset="-122"/>
              </a:rPr>
              <a:t>此测量电路灵敏度很高，但线性度差，</a:t>
            </a:r>
            <a:r>
              <a:rPr sz="1000" spc="0" dirty="0">
                <a:solidFill>
                  <a:schemeClr val="dk1"/>
                </a:solidFill>
                <a:latin typeface="微软雅黑" panose="020B0503020204020204" charset="-122"/>
                <a:ea typeface="微软雅黑" panose="020B0503020204020204" charset="-122"/>
                <a:cs typeface="微软雅黑" panose="020B0503020204020204" charset="-122"/>
              </a:rPr>
              <a:t>适用于线性度要求不高的场合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0" name="图片 9"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9" name="图片 8"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310"/>
          <p:cNvPicPr>
            <a:picLocks noChangeAspect="1"/>
          </p:cNvPicPr>
          <p:nvPr/>
        </p:nvPicPr>
        <p:blipFill>
          <a:blip r:embed="rId5"/>
          <a:stretch>
            <a:fillRect/>
          </a:stretch>
        </p:blipFill>
        <p:spPr>
          <a:xfrm>
            <a:off x="4454135" y="714490"/>
            <a:ext cx="2859036" cy="1672297"/>
          </a:xfrm>
          <a:prstGeom prst="rect">
            <a:avLst/>
          </a:prstGeom>
        </p:spPr>
      </p:pic>
      <p:sp>
        <p:nvSpPr>
          <p:cNvPr id="3" name="textbox 307"/>
          <p:cNvSpPr/>
          <p:nvPr/>
        </p:nvSpPr>
        <p:spPr>
          <a:xfrm>
            <a:off x="3341442" y="2598792"/>
            <a:ext cx="5204459" cy="137286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991360" algn="l" rtl="0" eaLnBrk="0">
              <a:lnSpc>
                <a:spcPts val="1375"/>
              </a:lnSpc>
            </a:pPr>
            <a:r>
              <a:rPr sz="800" spc="20" dirty="0">
                <a:solidFill>
                  <a:srgbClr val="000000"/>
                </a:solidFill>
                <a:latin typeface="微软雅黑" panose="020B0503020204020204" charset="-122"/>
                <a:ea typeface="微软雅黑" panose="020B0503020204020204" charset="-122"/>
                <a:cs typeface="微软雅黑" panose="020B0503020204020204" charset="-122"/>
              </a:rPr>
              <a:t>图 </a:t>
            </a:r>
            <a:r>
              <a:rPr sz="800" b="1" spc="20" dirty="0">
                <a:solidFill>
                  <a:srgbClr val="000000"/>
                </a:solidFill>
                <a:latin typeface="微软雅黑" panose="020B0503020204020204" charset="-122"/>
                <a:ea typeface="微软雅黑" panose="020B0503020204020204" charset="-122"/>
                <a:cs typeface="微软雅黑" panose="020B0503020204020204" charset="-122"/>
              </a:rPr>
              <a:t>3</a:t>
            </a:r>
            <a:r>
              <a:rPr sz="800" spc="20" dirty="0">
                <a:solidFill>
                  <a:srgbClr val="000000"/>
                </a:solidFill>
                <a:latin typeface="微软雅黑" panose="020B0503020204020204" charset="-122"/>
                <a:ea typeface="微软雅黑" panose="020B0503020204020204" charset="-122"/>
                <a:cs typeface="微软雅黑" panose="020B0503020204020204" charset="-122"/>
              </a:rPr>
              <a:t>－</a:t>
            </a:r>
            <a:r>
              <a:rPr sz="800" b="1" spc="20" dirty="0">
                <a:solidFill>
                  <a:srgbClr val="000000"/>
                </a:solidFill>
                <a:latin typeface="微软雅黑" panose="020B0503020204020204" charset="-122"/>
                <a:ea typeface="微软雅黑" panose="020B0503020204020204" charset="-122"/>
                <a:cs typeface="微软雅黑" panose="020B0503020204020204" charset="-122"/>
              </a:rPr>
              <a:t>9</a:t>
            </a:r>
            <a:r>
              <a:rPr sz="800" spc="20" dirty="0">
                <a:solidFill>
                  <a:srgbClr val="000000"/>
                </a:solidFill>
                <a:latin typeface="微软雅黑" panose="020B0503020204020204" charset="-122"/>
                <a:ea typeface="微软雅黑" panose="020B0503020204020204" charset="-122"/>
                <a:cs typeface="微软雅黑" panose="020B0503020204020204" charset="-122"/>
              </a:rPr>
              <a:t>    谐振式调幅电</a:t>
            </a:r>
            <a:r>
              <a:rPr sz="800" spc="10" dirty="0">
                <a:solidFill>
                  <a:srgbClr val="000000"/>
                </a:solidFill>
                <a:latin typeface="微软雅黑" panose="020B0503020204020204" charset="-122"/>
                <a:ea typeface="微软雅黑" panose="020B0503020204020204" charset="-122"/>
                <a:cs typeface="微软雅黑" panose="020B0503020204020204" charset="-122"/>
              </a:rPr>
              <a:t>路</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866265" algn="l" rtl="0" eaLnBrk="0">
              <a:lnSpc>
                <a:spcPts val="860"/>
              </a:lnSpc>
              <a:spcBef>
                <a:spcPts val="765"/>
              </a:spcBef>
            </a:pPr>
            <a:r>
              <a:rPr sz="700" b="1" spc="40" dirty="0">
                <a:solidFill>
                  <a:srgbClr val="000000"/>
                </a:solidFill>
                <a:latin typeface="微软雅黑" panose="020B0503020204020204" charset="-122"/>
                <a:ea typeface="微软雅黑" panose="020B0503020204020204" charset="-122"/>
                <a:cs typeface="微软雅黑" panose="020B0503020204020204" charset="-122"/>
              </a:rPr>
              <a:t>(</a:t>
            </a:r>
            <a:r>
              <a:rPr sz="700" spc="40" dirty="0">
                <a:solidFill>
                  <a:srgbClr val="000000"/>
                </a:solidFill>
                <a:latin typeface="微软雅黑" panose="020B0503020204020204" charset="-122"/>
                <a:ea typeface="微软雅黑" panose="020B0503020204020204" charset="-122"/>
                <a:cs typeface="微软雅黑" panose="020B0503020204020204" charset="-122"/>
              </a:rPr>
              <a:t> </a:t>
            </a:r>
            <a:r>
              <a:rPr sz="700" b="1" spc="0" dirty="0">
                <a:solidFill>
                  <a:srgbClr val="000000"/>
                </a:solidFill>
                <a:latin typeface="微软雅黑" panose="020B0503020204020204" charset="-122"/>
                <a:ea typeface="微软雅黑" panose="020B0503020204020204" charset="-122"/>
                <a:cs typeface="微软雅黑" panose="020B0503020204020204" charset="-122"/>
              </a:rPr>
              <a:t>a</a:t>
            </a:r>
            <a:r>
              <a:rPr sz="700" b="1" spc="40" dirty="0">
                <a:solidFill>
                  <a:srgbClr val="000000"/>
                </a:solidFill>
                <a:latin typeface="微软雅黑" panose="020B0503020204020204" charset="-122"/>
                <a:ea typeface="微软雅黑" panose="020B0503020204020204" charset="-122"/>
                <a:cs typeface="微软雅黑" panose="020B0503020204020204" charset="-122"/>
              </a:rPr>
              <a:t>)</a:t>
            </a:r>
            <a:r>
              <a:rPr sz="700" spc="40" dirty="0">
                <a:solidFill>
                  <a:srgbClr val="000000"/>
                </a:solidFill>
                <a:latin typeface="微软雅黑" panose="020B0503020204020204" charset="-122"/>
                <a:ea typeface="微软雅黑" panose="020B0503020204020204" charset="-122"/>
                <a:cs typeface="微软雅黑" panose="020B0503020204020204" charset="-122"/>
              </a:rPr>
              <a:t> 调幅电路， </a:t>
            </a:r>
            <a:r>
              <a:rPr sz="700" b="1" spc="40" dirty="0">
                <a:solidFill>
                  <a:srgbClr val="000000"/>
                </a:solidFill>
                <a:latin typeface="微软雅黑" panose="020B0503020204020204" charset="-122"/>
                <a:ea typeface="微软雅黑" panose="020B0503020204020204" charset="-122"/>
                <a:cs typeface="微软雅黑" panose="020B0503020204020204" charset="-122"/>
              </a:rPr>
              <a:t>(</a:t>
            </a:r>
            <a:r>
              <a:rPr sz="700" spc="40" dirty="0">
                <a:solidFill>
                  <a:srgbClr val="000000"/>
                </a:solidFill>
                <a:latin typeface="微软雅黑" panose="020B0503020204020204" charset="-122"/>
                <a:ea typeface="微软雅黑" panose="020B0503020204020204" charset="-122"/>
                <a:cs typeface="微软雅黑" panose="020B0503020204020204" charset="-122"/>
              </a:rPr>
              <a:t> </a:t>
            </a:r>
            <a:r>
              <a:rPr sz="700" b="1" spc="0" dirty="0">
                <a:solidFill>
                  <a:srgbClr val="000000"/>
                </a:solidFill>
                <a:latin typeface="微软雅黑" panose="020B0503020204020204" charset="-122"/>
                <a:ea typeface="微软雅黑" panose="020B0503020204020204" charset="-122"/>
                <a:cs typeface="微软雅黑" panose="020B0503020204020204" charset="-122"/>
              </a:rPr>
              <a:t>b</a:t>
            </a:r>
            <a:r>
              <a:rPr sz="700" b="1" spc="40" dirty="0">
                <a:solidFill>
                  <a:srgbClr val="000000"/>
                </a:solidFill>
                <a:latin typeface="微软雅黑" panose="020B0503020204020204" charset="-122"/>
                <a:ea typeface="微软雅黑" panose="020B0503020204020204" charset="-122"/>
                <a:cs typeface="微软雅黑" panose="020B0503020204020204" charset="-122"/>
              </a:rPr>
              <a:t>)</a:t>
            </a:r>
            <a:r>
              <a:rPr sz="700" spc="40" dirty="0">
                <a:solidFill>
                  <a:srgbClr val="000000"/>
                </a:solidFill>
                <a:latin typeface="微软雅黑" panose="020B0503020204020204" charset="-122"/>
                <a:ea typeface="微软雅黑" panose="020B0503020204020204" charset="-122"/>
                <a:cs typeface="微软雅黑" panose="020B0503020204020204" charset="-122"/>
              </a:rPr>
              <a:t> </a:t>
            </a:r>
            <a:r>
              <a:rPr sz="700" b="1" spc="0" dirty="0">
                <a:solidFill>
                  <a:srgbClr val="000000"/>
                </a:solidFill>
                <a:latin typeface="微软雅黑" panose="020B0503020204020204" charset="-122"/>
                <a:ea typeface="微软雅黑" panose="020B0503020204020204" charset="-122"/>
                <a:cs typeface="微软雅黑" panose="020B0503020204020204" charset="-122"/>
              </a:rPr>
              <a:t>U</a:t>
            </a:r>
            <a:r>
              <a:rPr sz="700" b="1" spc="0" baseline="-17000" dirty="0">
                <a:solidFill>
                  <a:srgbClr val="000000"/>
                </a:solidFill>
                <a:latin typeface="微软雅黑" panose="020B0503020204020204" charset="-122"/>
                <a:ea typeface="微软雅黑" panose="020B0503020204020204" charset="-122"/>
                <a:cs typeface="微软雅黑" panose="020B0503020204020204" charset="-122"/>
              </a:rPr>
              <a:t>o</a:t>
            </a:r>
            <a:r>
              <a:rPr sz="700" spc="40" dirty="0">
                <a:solidFill>
                  <a:srgbClr val="000000"/>
                </a:solidFill>
                <a:latin typeface="微软雅黑" panose="020B0503020204020204" charset="-122"/>
                <a:ea typeface="微软雅黑" panose="020B0503020204020204" charset="-122"/>
                <a:cs typeface="微软雅黑" panose="020B0503020204020204" charset="-122"/>
              </a:rPr>
              <a:t>－</a:t>
            </a:r>
            <a:r>
              <a:rPr sz="700" b="1" spc="0" dirty="0">
                <a:solidFill>
                  <a:srgbClr val="000000"/>
                </a:solidFill>
                <a:latin typeface="微软雅黑" panose="020B0503020204020204" charset="-122"/>
                <a:ea typeface="微软雅黑" panose="020B0503020204020204" charset="-122"/>
                <a:cs typeface="微软雅黑" panose="020B0503020204020204" charset="-122"/>
              </a:rPr>
              <a:t>L</a:t>
            </a:r>
            <a:r>
              <a:rPr sz="700" spc="40" dirty="0">
                <a:solidFill>
                  <a:srgbClr val="000000"/>
                </a:solidFill>
                <a:latin typeface="微软雅黑" panose="020B0503020204020204" charset="-122"/>
                <a:ea typeface="微软雅黑" panose="020B0503020204020204" charset="-122"/>
                <a:cs typeface="微软雅黑" panose="020B0503020204020204" charset="-122"/>
              </a:rPr>
              <a:t> </a:t>
            </a:r>
            <a:r>
              <a:rPr sz="700" spc="0" dirty="0">
                <a:solidFill>
                  <a:srgbClr val="000000"/>
                </a:solidFill>
                <a:latin typeface="微软雅黑" panose="020B0503020204020204" charset="-122"/>
                <a:ea typeface="微软雅黑" panose="020B0503020204020204" charset="-122"/>
                <a:cs typeface="微软雅黑" panose="020B0503020204020204" charset="-122"/>
              </a:rPr>
              <a:t>关系曲线</a:t>
            </a: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50000"/>
              </a:lnSpc>
              <a:spcBef>
                <a:spcPts val="58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调频电路的基本原理是传感器电感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30" dirty="0">
                <a:solidFill>
                  <a:srgbClr val="000000"/>
                </a:solidFill>
                <a:latin typeface="微软雅黑" panose="020B0503020204020204" charset="-122"/>
                <a:ea typeface="微软雅黑" panose="020B0503020204020204" charset="-122"/>
                <a:cs typeface="微软雅黑" panose="020B0503020204020204" charset="-122"/>
              </a:rPr>
              <a:t> 的变化会引起输出电压频率的变化 。 通</a:t>
            </a:r>
            <a:r>
              <a:rPr sz="1000" spc="0" dirty="0">
                <a:solidFill>
                  <a:srgbClr val="000000"/>
                </a:solidFill>
                <a:latin typeface="微软雅黑" panose="020B0503020204020204" charset="-122"/>
                <a:ea typeface="微软雅黑" panose="020B0503020204020204" charset="-122"/>
                <a:cs typeface="微软雅黑" panose="020B0503020204020204" charset="-122"/>
              </a:rPr>
              <a:t>常把传感 </a:t>
            </a:r>
            <a:r>
              <a:rPr sz="1000" spc="-10" dirty="0">
                <a:solidFill>
                  <a:srgbClr val="000000"/>
                </a:solidFill>
                <a:latin typeface="微软雅黑" panose="020B0503020204020204" charset="-122"/>
                <a:ea typeface="微软雅黑" panose="020B0503020204020204" charset="-122"/>
                <a:cs typeface="微软雅黑" panose="020B0503020204020204" charset="-122"/>
              </a:rPr>
              <a:t>器</a:t>
            </a:r>
            <a:r>
              <a:rPr sz="1000" spc="0" dirty="0">
                <a:solidFill>
                  <a:srgbClr val="000000"/>
                </a:solidFill>
                <a:latin typeface="微软雅黑" panose="020B0503020204020204" charset="-122"/>
                <a:ea typeface="微软雅黑" panose="020B0503020204020204" charset="-122"/>
                <a:cs typeface="微软雅黑" panose="020B0503020204020204" charset="-122"/>
              </a:rPr>
              <a:t>电感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0" dirty="0">
                <a:solidFill>
                  <a:srgbClr val="000000"/>
                </a:solidFill>
                <a:latin typeface="微软雅黑" panose="020B0503020204020204" charset="-122"/>
                <a:ea typeface="微软雅黑" panose="020B0503020204020204" charset="-122"/>
                <a:cs typeface="微软雅黑" panose="020B0503020204020204" charset="-122"/>
              </a:rPr>
              <a:t> 和电容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 接入一个振荡回路中，其振荡频率</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(2π</a:t>
            </a:r>
            <a:r>
              <a:rPr lang="en-US" sz="1000" b="1"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 当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0" dirty="0">
                <a:solidFill>
                  <a:srgbClr val="000000"/>
                </a:solidFill>
                <a:latin typeface="微软雅黑" panose="020B0503020204020204" charset="-122"/>
                <a:ea typeface="微软雅黑" panose="020B0503020204020204" charset="-122"/>
                <a:cs typeface="微软雅黑" panose="020B0503020204020204" charset="-122"/>
              </a:rPr>
              <a:t> 变化时，振荡 </a:t>
            </a:r>
            <a:r>
              <a:rPr sz="1000" spc="10" dirty="0">
                <a:solidFill>
                  <a:srgbClr val="000000"/>
                </a:solidFill>
                <a:latin typeface="微软雅黑" panose="020B0503020204020204" charset="-122"/>
                <a:ea typeface="微软雅黑" panose="020B0503020204020204" charset="-122"/>
                <a:cs typeface="微软雅黑" panose="020B0503020204020204" charset="-122"/>
              </a:rPr>
              <a:t>频率随之变化，根据</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spc="10" dirty="0">
                <a:solidFill>
                  <a:srgbClr val="000000"/>
                </a:solidFill>
                <a:latin typeface="微软雅黑" panose="020B0503020204020204" charset="-122"/>
                <a:ea typeface="微软雅黑" panose="020B0503020204020204" charset="-122"/>
                <a:cs typeface="微软雅黑" panose="020B0503020204020204" charset="-122"/>
              </a:rPr>
              <a:t> 的大小即可测出被测量的值 。 图 </a:t>
            </a: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10(</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spc="0" dirty="0">
                <a:solidFill>
                  <a:srgbClr val="000000"/>
                </a:solidFill>
                <a:latin typeface="微软雅黑" panose="020B0503020204020204" charset="-122"/>
                <a:ea typeface="微软雅黑" panose="020B0503020204020204" charset="-122"/>
                <a:cs typeface="微软雅黑" panose="020B0503020204020204" charset="-122"/>
              </a:rPr>
              <a:t> 为</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spc="0" dirty="0">
                <a:solidFill>
                  <a:srgbClr val="000000"/>
                </a:solidFill>
                <a:latin typeface="微软雅黑" panose="020B0503020204020204" charset="-122"/>
                <a:ea typeface="微软雅黑" panose="020B0503020204020204" charset="-122"/>
                <a:cs typeface="微软雅黑" panose="020B0503020204020204" charset="-122"/>
              </a:rPr>
              <a:t> 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0" dirty="0">
                <a:solidFill>
                  <a:srgbClr val="000000"/>
                </a:solidFill>
                <a:latin typeface="微软雅黑" panose="020B0503020204020204" charset="-122"/>
                <a:ea typeface="微软雅黑" panose="020B0503020204020204" charset="-122"/>
                <a:cs typeface="微软雅黑" panose="020B0503020204020204" charset="-122"/>
              </a:rPr>
              <a:t> 的关系曲线，它</a:t>
            </a:r>
            <a:r>
              <a:rPr sz="1000" spc="30" dirty="0">
                <a:solidFill>
                  <a:srgbClr val="000000"/>
                </a:solidFill>
                <a:latin typeface="微软雅黑" panose="020B0503020204020204" charset="-122"/>
                <a:ea typeface="微软雅黑" panose="020B0503020204020204" charset="-122"/>
                <a:cs typeface="微软雅黑" panose="020B0503020204020204" charset="-122"/>
              </a:rPr>
              <a:t>具有显著的非线性关</a:t>
            </a:r>
            <a:r>
              <a:rPr sz="1000" spc="10" dirty="0">
                <a:solidFill>
                  <a:srgbClr val="000000"/>
                </a:solidFill>
                <a:latin typeface="微软雅黑" panose="020B0503020204020204" charset="-122"/>
                <a:ea typeface="微软雅黑" panose="020B0503020204020204" charset="-122"/>
                <a:cs typeface="微软雅黑" panose="020B0503020204020204" charset="-122"/>
              </a:rPr>
              <a:t>系</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08"/>
          <p:cNvPicPr>
            <a:picLocks noChangeAspect="1"/>
          </p:cNvPicPr>
          <p:nvPr/>
        </p:nvPicPr>
        <p:blipFill>
          <a:blip r:embed="rId6"/>
          <a:stretch>
            <a:fillRect/>
          </a:stretch>
        </p:blipFill>
        <p:spPr>
          <a:xfrm>
            <a:off x="7016645" y="3369875"/>
            <a:ext cx="228126" cy="119500"/>
          </a:xfrm>
          <a:prstGeom prst="rect">
            <a:avLst/>
          </a:prstGeom>
        </p:spPr>
      </p:pic>
      <p:sp>
        <p:nvSpPr>
          <p:cNvPr id="5" name="path"/>
          <p:cNvSpPr/>
          <p:nvPr>
            <p:custDataLst>
              <p:tags r:id="rId7"/>
            </p:custDataLst>
          </p:nvPr>
        </p:nvSpPr>
        <p:spPr>
          <a:xfrm>
            <a:off x="6985994" y="3446524"/>
            <a:ext cx="34334" cy="42838"/>
          </a:xfrm>
          <a:custGeom>
            <a:avLst/>
            <a:gdLst/>
            <a:ahLst/>
            <a:cxnLst/>
            <a:rect l="0" t="0" r="0" b="0"/>
            <a:pathLst>
              <a:path w="54" h="67">
                <a:moveTo>
                  <a:pt x="2" y="23"/>
                </a:moveTo>
                <a:lnTo>
                  <a:pt x="18" y="1"/>
                </a:lnTo>
                <a:lnTo>
                  <a:pt x="51" y="65"/>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pic>
        <p:nvPicPr>
          <p:cNvPr id="6" name="picture 311"/>
          <p:cNvPicPr>
            <a:picLocks noChangeAspect="1"/>
          </p:cNvPicPr>
          <p:nvPr/>
        </p:nvPicPr>
        <p:blipFill>
          <a:blip r:embed="rId8"/>
          <a:stretch>
            <a:fillRect/>
          </a:stretch>
        </p:blipFill>
        <p:spPr>
          <a:xfrm>
            <a:off x="4297262" y="4107663"/>
            <a:ext cx="3289134" cy="1366672"/>
          </a:xfrm>
          <a:prstGeom prst="rect">
            <a:avLst/>
          </a:prstGeom>
        </p:spPr>
      </p:pic>
      <p:sp>
        <p:nvSpPr>
          <p:cNvPr id="7" name="textbox 313"/>
          <p:cNvSpPr/>
          <p:nvPr>
            <p:custDataLst>
              <p:tags r:id="rId9"/>
            </p:custDataLst>
          </p:nvPr>
        </p:nvSpPr>
        <p:spPr>
          <a:xfrm>
            <a:off x="5234212" y="5518217"/>
            <a:ext cx="1426210" cy="401954"/>
          </a:xfrm>
          <a:prstGeom prst="rect">
            <a:avLst/>
          </a:prstGeom>
        </p:spPr>
        <p:txBody>
          <a:bodyPr vert="horz" wrap="square" lIns="0" tIns="0" rIns="0" bIns="0"/>
          <a:lstStyle/>
          <a:p>
            <a:pPr algn="l" rtl="0" eaLnBrk="0">
              <a:lnSpc>
                <a:spcPct val="7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57785" algn="l" rtl="0" eaLnBrk="0">
              <a:lnSpc>
                <a:spcPct val="165000"/>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a:t>
            </a:r>
            <a:r>
              <a:rPr sz="800" b="1" spc="20" dirty="0">
                <a:solidFill>
                  <a:schemeClr val="dk1"/>
                </a:solidFill>
                <a:latin typeface="微软雅黑" panose="020B0503020204020204" charset="-122"/>
                <a:ea typeface="微软雅黑" panose="020B0503020204020204" charset="-122"/>
                <a:cs typeface="微软雅黑" panose="020B0503020204020204" charset="-122"/>
              </a:rPr>
              <a:t>3</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10</a:t>
            </a:r>
            <a:r>
              <a:rPr sz="800" spc="20" dirty="0">
                <a:solidFill>
                  <a:schemeClr val="dk1"/>
                </a:solidFill>
                <a:latin typeface="微软雅黑" panose="020B0503020204020204" charset="-122"/>
                <a:ea typeface="微软雅黑" panose="020B0503020204020204" charset="-122"/>
                <a:cs typeface="微软雅黑" panose="020B0503020204020204" charset="-122"/>
              </a:rPr>
              <a:t>    谐振式调频</a:t>
            </a:r>
            <a:r>
              <a:rPr sz="800" spc="0" dirty="0">
                <a:solidFill>
                  <a:schemeClr val="dk1"/>
                </a:solidFill>
                <a:latin typeface="微软雅黑" panose="020B0503020204020204" charset="-122"/>
                <a:ea typeface="微软雅黑" panose="020B0503020204020204" charset="-122"/>
                <a:cs typeface="微软雅黑" panose="020B0503020204020204" charset="-122"/>
              </a:rPr>
              <a:t>电路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 调频电路，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f</a:t>
            </a:r>
            <a:r>
              <a:rPr sz="700" spc="4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L</a:t>
            </a:r>
            <a:r>
              <a:rPr sz="700" spc="40" dirty="0">
                <a:solidFill>
                  <a:schemeClr val="dk1"/>
                </a:solidFill>
                <a:latin typeface="微软雅黑" panose="020B0503020204020204" charset="-122"/>
                <a:ea typeface="微软雅黑" panose="020B0503020204020204" charset="-122"/>
                <a:cs typeface="微软雅黑" panose="020B0503020204020204" charset="-122"/>
              </a:rPr>
              <a:t> 关系曲</a:t>
            </a:r>
            <a:r>
              <a:rPr sz="700" spc="30" dirty="0">
                <a:solidFill>
                  <a:schemeClr val="dk1"/>
                </a:solidFill>
                <a:latin typeface="微软雅黑" panose="020B0503020204020204" charset="-122"/>
                <a:ea typeface="微软雅黑" panose="020B0503020204020204" charset="-122"/>
                <a:cs typeface="微软雅黑" panose="020B0503020204020204" charset="-122"/>
              </a:rPr>
              <a:t>线</a:t>
            </a:r>
            <a:endParaRPr lang="en-US" altLang="en-US" sz="7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rect"/>
          <p:cNvSpPr/>
          <p:nvPr>
            <p:custDataLst>
              <p:tags r:id="rId10"/>
            </p:custDataLst>
          </p:nvPr>
        </p:nvSpPr>
        <p:spPr>
          <a:xfrm>
            <a:off x="6061978" y="2869146"/>
            <a:ext cx="20954" cy="19723"/>
          </a:xfrm>
          <a:prstGeom prst="rect">
            <a:avLst/>
          </a:prstGeom>
          <a:solidFill>
            <a:schemeClr val="accent2">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322"/>
          <p:cNvSpPr/>
          <p:nvPr/>
        </p:nvSpPr>
        <p:spPr>
          <a:xfrm>
            <a:off x="2845212" y="696439"/>
            <a:ext cx="5205095" cy="1315719"/>
          </a:xfrm>
          <a:prstGeom prst="rect">
            <a:avLst/>
          </a:prstGeom>
        </p:spPr>
        <p:txBody>
          <a:bodyPr vert="horz" wrap="square" lIns="0" tIns="0" rIns="0" bIns="0"/>
          <a:lstStyle/>
          <a:p>
            <a:pPr algn="l" rtl="0" eaLnBrk="0">
              <a:lnSpc>
                <a:spcPct val="84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0670" algn="l" rtl="0" eaLnBrk="0">
              <a:lnSpc>
                <a:spcPct val="93000"/>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在前面讨论桥路输出电压时已得出结论，当两线圈的阻抗</a:t>
            </a:r>
            <a:r>
              <a:rPr sz="1000" spc="10" dirty="0">
                <a:solidFill>
                  <a:srgbClr val="000000"/>
                </a:solidFill>
                <a:latin typeface="微软雅黑" panose="020B0503020204020204" charset="-122"/>
                <a:ea typeface="微软雅黑" panose="020B0503020204020204" charset="-122"/>
                <a:cs typeface="微软雅黑" panose="020B0503020204020204" charset="-122"/>
              </a:rPr>
              <a:t>相</a:t>
            </a:r>
            <a:r>
              <a:rPr sz="1000" spc="0" dirty="0">
                <a:solidFill>
                  <a:srgbClr val="000000"/>
                </a:solidFill>
                <a:latin typeface="微软雅黑" panose="020B0503020204020204" charset="-122"/>
                <a:ea typeface="微软雅黑" panose="020B0503020204020204" charset="-122"/>
                <a:cs typeface="微软雅黑" panose="020B0503020204020204" charset="-122"/>
              </a:rPr>
              <a:t>等，即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时，电桥</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635" algn="l" rtl="0" eaLnBrk="0">
              <a:lnSpc>
                <a:spcPct val="150000"/>
              </a:lnSpc>
              <a:spcBef>
                <a:spcPts val="4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平衡，输出电压为零 。 由于传感器阻抗是复阻抗，因此，为</a:t>
            </a:r>
            <a:r>
              <a:rPr sz="1000" spc="0" dirty="0">
                <a:solidFill>
                  <a:srgbClr val="000000"/>
                </a:solidFill>
                <a:latin typeface="微软雅黑" panose="020B0503020204020204" charset="-122"/>
                <a:ea typeface="微软雅黑" panose="020B0503020204020204" charset="-122"/>
                <a:cs typeface="微软雅黑" panose="020B0503020204020204" charset="-122"/>
              </a:rPr>
              <a:t>了达到电桥平衡，要求两线 </a:t>
            </a:r>
            <a:r>
              <a:rPr sz="1000" spc="40" dirty="0">
                <a:solidFill>
                  <a:srgbClr val="000000"/>
                </a:solidFill>
                <a:latin typeface="微软雅黑" panose="020B0503020204020204" charset="-122"/>
                <a:ea typeface="微软雅黑" panose="020B0503020204020204" charset="-122"/>
                <a:cs typeface="微软雅黑" panose="020B0503020204020204" charset="-122"/>
              </a:rPr>
              <a:t>圈的电阻相等，两线圈的电感也要相等 。 实际上这种情况是不能精确达到的，</a:t>
            </a:r>
            <a:r>
              <a:rPr sz="1000" spc="0" dirty="0">
                <a:solidFill>
                  <a:srgbClr val="000000"/>
                </a:solidFill>
                <a:latin typeface="微软雅黑" panose="020B0503020204020204" charset="-122"/>
                <a:ea typeface="微软雅黑" panose="020B0503020204020204" charset="-122"/>
                <a:cs typeface="微软雅黑" panose="020B0503020204020204" charset="-122"/>
              </a:rPr>
              <a:t>因此在传 </a:t>
            </a:r>
            <a:r>
              <a:rPr sz="1000" spc="10" dirty="0">
                <a:solidFill>
                  <a:srgbClr val="000000"/>
                </a:solidFill>
                <a:latin typeface="微软雅黑" panose="020B0503020204020204" charset="-122"/>
                <a:ea typeface="微软雅黑" panose="020B0503020204020204" charset="-122"/>
                <a:cs typeface="微软雅黑" panose="020B0503020204020204" charset="-122"/>
              </a:rPr>
              <a:t>感器输入量为零时，电桥有一个不平衡输出电压 </a:t>
            </a:r>
            <a:r>
              <a:rPr sz="1000" b="1" spc="1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  图 </a:t>
            </a: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11</a:t>
            </a:r>
            <a:r>
              <a:rPr sz="1000" spc="0" dirty="0">
                <a:solidFill>
                  <a:srgbClr val="000000"/>
                </a:solidFill>
                <a:latin typeface="微软雅黑" panose="020B0503020204020204" charset="-122"/>
                <a:ea typeface="微软雅黑" panose="020B0503020204020204" charset="-122"/>
                <a:cs typeface="微软雅黑" panose="020B0503020204020204" charset="-122"/>
              </a:rPr>
              <a:t> 给出了桥路输出电压与活 </a:t>
            </a:r>
            <a:r>
              <a:rPr sz="1000" spc="40" dirty="0">
                <a:solidFill>
                  <a:srgbClr val="000000"/>
                </a:solidFill>
                <a:latin typeface="微软雅黑" panose="020B0503020204020204" charset="-122"/>
                <a:ea typeface="微软雅黑" panose="020B0503020204020204" charset="-122"/>
                <a:cs typeface="微软雅黑" panose="020B0503020204020204" charset="-122"/>
              </a:rPr>
              <a:t>动衔铁位移的关系曲线，图中虚线为理论特性曲线，实线为实际特性曲线 。</a:t>
            </a:r>
            <a:r>
              <a:rPr sz="1000" spc="0" dirty="0">
                <a:solidFill>
                  <a:srgbClr val="000000"/>
                </a:solidFill>
                <a:latin typeface="微软雅黑" panose="020B0503020204020204" charset="-122"/>
                <a:ea typeface="微软雅黑" panose="020B0503020204020204" charset="-122"/>
                <a:cs typeface="微软雅黑" panose="020B0503020204020204" charset="-122"/>
              </a:rPr>
              <a:t> 我们把传感 </a:t>
            </a:r>
            <a:r>
              <a:rPr sz="1000" spc="30" dirty="0">
                <a:solidFill>
                  <a:srgbClr val="000000"/>
                </a:solidFill>
                <a:latin typeface="微软雅黑" panose="020B0503020204020204" charset="-122"/>
                <a:ea typeface="微软雅黑" panose="020B0503020204020204" charset="-122"/>
                <a:cs typeface="微软雅黑" panose="020B0503020204020204" charset="-122"/>
              </a:rPr>
              <a:t>器在零位移时的输出电压称为零点残余电</a:t>
            </a:r>
            <a:r>
              <a:rPr sz="1000" spc="20" dirty="0">
                <a:solidFill>
                  <a:srgbClr val="000000"/>
                </a:solidFill>
                <a:latin typeface="微软雅黑" panose="020B0503020204020204" charset="-122"/>
                <a:ea typeface="微软雅黑" panose="020B0503020204020204" charset="-122"/>
                <a:cs typeface="微软雅黑" panose="020B0503020204020204" charset="-122"/>
              </a:rPr>
              <a:t>压</a:t>
            </a:r>
            <a:r>
              <a:rPr sz="1000" spc="0" dirty="0">
                <a:solidFill>
                  <a:srgbClr val="000000"/>
                </a:solidFill>
                <a:latin typeface="微软雅黑" panose="020B0503020204020204" charset="-122"/>
                <a:ea typeface="微软雅黑" panose="020B0503020204020204" charset="-122"/>
                <a:cs typeface="微软雅黑" panose="020B0503020204020204" charset="-122"/>
              </a:rPr>
              <a:t>，记作 </a:t>
            </a:r>
            <a:r>
              <a:rPr sz="1000" b="1" spc="0" dirty="0">
                <a:solidFill>
                  <a:srgbClr val="000000"/>
                </a:solidFill>
                <a:latin typeface="微软雅黑" panose="020B0503020204020204" charset="-122"/>
                <a:ea typeface="微软雅黑" panose="020B0503020204020204" charset="-122"/>
                <a:cs typeface="微软雅黑" panose="020B0503020204020204" charset="-122"/>
              </a:rPr>
              <a:t>ΔU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323"/>
          <p:cNvPicPr>
            <a:picLocks noChangeAspect="1"/>
          </p:cNvPicPr>
          <p:nvPr/>
        </p:nvPicPr>
        <p:blipFill>
          <a:blip r:embed="rId5"/>
          <a:stretch>
            <a:fillRect/>
          </a:stretch>
        </p:blipFill>
        <p:spPr>
          <a:xfrm>
            <a:off x="4411561" y="2135638"/>
            <a:ext cx="2069109" cy="1164564"/>
          </a:xfrm>
          <a:prstGeom prst="rect">
            <a:avLst/>
          </a:prstGeom>
        </p:spPr>
      </p:pic>
      <p:sp>
        <p:nvSpPr>
          <p:cNvPr id="4" name="textbox 329"/>
          <p:cNvSpPr/>
          <p:nvPr>
            <p:custDataLst>
              <p:tags r:id="rId6"/>
            </p:custDataLst>
          </p:nvPr>
        </p:nvSpPr>
        <p:spPr>
          <a:xfrm>
            <a:off x="2847196" y="303160"/>
            <a:ext cx="1615439" cy="194310"/>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零点残余电压</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5" name="picture 330"/>
          <p:cNvPicPr>
            <a:picLocks noChangeAspect="1"/>
          </p:cNvPicPr>
          <p:nvPr/>
        </p:nvPicPr>
        <p:blipFill>
          <a:blip r:embed="rId7"/>
          <a:stretch>
            <a:fillRect/>
          </a:stretch>
        </p:blipFill>
        <p:spPr>
          <a:xfrm>
            <a:off x="2855113" y="504005"/>
            <a:ext cx="2700070" cy="27114"/>
          </a:xfrm>
          <a:prstGeom prst="rect">
            <a:avLst/>
          </a:prstGeom>
        </p:spPr>
      </p:pic>
      <p:sp>
        <p:nvSpPr>
          <p:cNvPr id="6" name="textbox 321"/>
          <p:cNvSpPr/>
          <p:nvPr>
            <p:custDataLst>
              <p:tags r:id="rId8"/>
            </p:custDataLst>
          </p:nvPr>
        </p:nvSpPr>
        <p:spPr>
          <a:xfrm>
            <a:off x="2995259" y="3423682"/>
            <a:ext cx="5204459" cy="31457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019935"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a:t>
            </a:r>
            <a:r>
              <a:rPr sz="800" b="1" spc="20" dirty="0">
                <a:solidFill>
                  <a:schemeClr val="dk1"/>
                </a:solidFill>
                <a:latin typeface="微软雅黑" panose="020B0503020204020204" charset="-122"/>
                <a:ea typeface="微软雅黑" panose="020B0503020204020204" charset="-122"/>
                <a:cs typeface="微软雅黑" panose="020B0503020204020204" charset="-122"/>
              </a:rPr>
              <a:t>3</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11</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零点残余电压</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49000"/>
              </a:lnSpc>
              <a:spcBef>
                <a:spcPts val="20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零点残余电压主要由基波分量和高次谐波分量组成 。 产生零点残余电压的原因大</a:t>
            </a:r>
            <a:r>
              <a:rPr sz="1000" spc="40" dirty="0">
                <a:solidFill>
                  <a:schemeClr val="dk1"/>
                </a:solidFill>
                <a:latin typeface="微软雅黑" panose="020B0503020204020204" charset="-122"/>
                <a:ea typeface="微软雅黑" panose="020B0503020204020204" charset="-122"/>
                <a:cs typeface="微软雅黑" panose="020B0503020204020204" charset="-122"/>
              </a:rPr>
              <a:t>致</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70" dirty="0">
                <a:solidFill>
                  <a:schemeClr val="dk1"/>
                </a:solidFill>
                <a:latin typeface="微软雅黑" panose="020B0503020204020204" charset="-122"/>
                <a:ea typeface="微软雅黑" panose="020B0503020204020204" charset="-122"/>
                <a:cs typeface="微软雅黑" panose="020B0503020204020204" charset="-122"/>
              </a:rPr>
              <a:t>有如下两点</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48000"/>
              </a:lnSpc>
              <a:spcBef>
                <a:spcPts val="25"/>
              </a:spcBef>
            </a:pP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 两电感线圈的电气参数及导磁体几何尺寸不完全对称，因此，两电感线圈上</a:t>
            </a:r>
            <a:r>
              <a:rPr sz="1000" spc="0" dirty="0">
                <a:solidFill>
                  <a:schemeClr val="dk1"/>
                </a:solidFill>
                <a:latin typeface="微软雅黑" panose="020B0503020204020204" charset="-122"/>
                <a:ea typeface="微软雅黑" panose="020B0503020204020204" charset="-122"/>
                <a:cs typeface="微软雅黑" panose="020B0503020204020204" charset="-122"/>
              </a:rPr>
              <a:t>的电 </a:t>
            </a:r>
            <a:r>
              <a:rPr sz="1000" spc="20" dirty="0">
                <a:solidFill>
                  <a:schemeClr val="dk1"/>
                </a:solidFill>
                <a:latin typeface="微软雅黑" panose="020B0503020204020204" charset="-122"/>
                <a:ea typeface="微软雅黑" panose="020B0503020204020204" charset="-122"/>
                <a:cs typeface="微软雅黑" panose="020B0503020204020204" charset="-122"/>
              </a:rPr>
              <a:t>压幅值和相位不同，从而形成了零点残余电压的基波分量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240" indent="277495" algn="l" rtl="0" eaLnBrk="0">
              <a:lnSpc>
                <a:spcPct val="146000"/>
              </a:lnSpc>
              <a:spcBef>
                <a:spcPts val="30"/>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 传感器导磁材料磁化曲线的非线性</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如铁磁饱和 、磁滞损耗</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使得激励</a:t>
            </a:r>
            <a:r>
              <a:rPr sz="1000" spc="3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流与磁通 </a:t>
            </a:r>
            <a:r>
              <a:rPr sz="1000" spc="20" dirty="0">
                <a:solidFill>
                  <a:schemeClr val="dk1"/>
                </a:solidFill>
                <a:latin typeface="微软雅黑" panose="020B0503020204020204" charset="-122"/>
                <a:ea typeface="微软雅黑" panose="020B0503020204020204" charset="-122"/>
                <a:cs typeface="微软雅黑" panose="020B0503020204020204" charset="-122"/>
              </a:rPr>
              <a:t>波形不一致，从而形成了零点残余电压的高次谐波分</a:t>
            </a:r>
            <a:r>
              <a:rPr sz="1000" spc="10" dirty="0">
                <a:solidFill>
                  <a:schemeClr val="dk1"/>
                </a:solidFill>
                <a:latin typeface="微软雅黑" panose="020B0503020204020204" charset="-122"/>
                <a:ea typeface="微软雅黑" panose="020B0503020204020204" charset="-122"/>
                <a:cs typeface="微软雅黑" panose="020B0503020204020204" charset="-122"/>
              </a:rPr>
              <a:t>量</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7000"/>
              </a:lnSpc>
              <a:spcBef>
                <a:spcPts val="60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零点残余电压的存在，使得传感器输出特性在零点附近不灵敏，限制了分</a:t>
            </a:r>
            <a:r>
              <a:rPr sz="1000" spc="40" dirty="0">
                <a:solidFill>
                  <a:schemeClr val="dk1"/>
                </a:solidFill>
                <a:latin typeface="微软雅黑" panose="020B0503020204020204" charset="-122"/>
                <a:ea typeface="微软雅黑" panose="020B0503020204020204" charset="-122"/>
                <a:cs typeface="微软雅黑" panose="020B0503020204020204" charset="-122"/>
              </a:rPr>
              <a:t>辨</a:t>
            </a:r>
            <a:r>
              <a:rPr sz="1000" spc="0" dirty="0">
                <a:solidFill>
                  <a:schemeClr val="dk1"/>
                </a:solidFill>
                <a:latin typeface="微软雅黑" panose="020B0503020204020204" charset="-122"/>
                <a:ea typeface="微软雅黑" panose="020B0503020204020204" charset="-122"/>
                <a:cs typeface="微软雅黑" panose="020B0503020204020204" charset="-122"/>
              </a:rPr>
              <a:t>率的提</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1905" algn="l" rtl="0" eaLnBrk="0">
              <a:lnSpc>
                <a:spcPct val="122000"/>
              </a:lnSpc>
              <a:spcBef>
                <a:spcPts val="61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高 。 零点残余电压太大，将使线性度变差，灵敏度下降，</a:t>
            </a:r>
            <a:r>
              <a:rPr sz="1000" spc="0" dirty="0">
                <a:solidFill>
                  <a:schemeClr val="dk1"/>
                </a:solidFill>
                <a:latin typeface="微软雅黑" panose="020B0503020204020204" charset="-122"/>
                <a:ea typeface="微软雅黑" panose="020B0503020204020204" charset="-122"/>
                <a:cs typeface="微软雅黑" panose="020B0503020204020204" charset="-122"/>
              </a:rPr>
              <a:t>甚至会使放大器饱和，堵塞有 </a:t>
            </a:r>
            <a:r>
              <a:rPr sz="1000" spc="20" dirty="0">
                <a:solidFill>
                  <a:schemeClr val="dk1"/>
                </a:solidFill>
                <a:latin typeface="微软雅黑" panose="020B0503020204020204" charset="-122"/>
                <a:ea typeface="微软雅黑" panose="020B0503020204020204" charset="-122"/>
                <a:cs typeface="微软雅黑" panose="020B0503020204020204" charset="-122"/>
              </a:rPr>
              <a:t>用信号通过，致使仪器不再反映</a:t>
            </a:r>
            <a:r>
              <a:rPr sz="1000" spc="10" dirty="0">
                <a:solidFill>
                  <a:schemeClr val="dk1"/>
                </a:solidFill>
                <a:latin typeface="微软雅黑" panose="020B0503020204020204" charset="-122"/>
                <a:ea typeface="微软雅黑" panose="020B0503020204020204" charset="-122"/>
                <a:cs typeface="微软雅黑" panose="020B0503020204020204" charset="-122"/>
              </a:rPr>
              <a:t>被</a:t>
            </a:r>
            <a:r>
              <a:rPr sz="1000" spc="0" dirty="0">
                <a:solidFill>
                  <a:schemeClr val="dk1"/>
                </a:solidFill>
                <a:latin typeface="微软雅黑" panose="020B0503020204020204" charset="-122"/>
                <a:ea typeface="微软雅黑" panose="020B0503020204020204" charset="-122"/>
                <a:cs typeface="微软雅黑" panose="020B0503020204020204" charset="-122"/>
              </a:rPr>
              <a:t>测量的变化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3210" algn="l" rtl="0" eaLnBrk="0">
              <a:lnSpc>
                <a:spcPct val="97000"/>
              </a:lnSpc>
              <a:spcBef>
                <a:spcPts val="60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为减小电感式传感器的零点残余电压，可采</a:t>
            </a:r>
            <a:r>
              <a:rPr sz="1000" spc="20" dirty="0">
                <a:solidFill>
                  <a:schemeClr val="dk1"/>
                </a:solidFill>
                <a:latin typeface="微软雅黑" panose="020B0503020204020204" charset="-122"/>
                <a:ea typeface="微软雅黑" panose="020B0503020204020204" charset="-122"/>
                <a:cs typeface="微软雅黑" panose="020B0503020204020204" charset="-122"/>
              </a:rPr>
              <a:t>取</a:t>
            </a:r>
            <a:r>
              <a:rPr sz="1000" spc="0" dirty="0">
                <a:solidFill>
                  <a:schemeClr val="dk1"/>
                </a:solidFill>
                <a:latin typeface="微软雅黑" panose="020B0503020204020204" charset="-122"/>
                <a:ea typeface="微软雅黑" panose="020B0503020204020204" charset="-122"/>
                <a:cs typeface="微软雅黑" panose="020B0503020204020204" charset="-122"/>
              </a:rPr>
              <a:t>以下措施</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7000"/>
              </a:lnSpc>
              <a:spcBef>
                <a:spcPts val="10"/>
              </a:spcBef>
            </a:pP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 在设计和工艺上，力求做到磁路对称，铁芯材料均匀， 要经过热</a:t>
            </a:r>
            <a:r>
              <a:rPr sz="1000" spc="0" dirty="0">
                <a:solidFill>
                  <a:schemeClr val="dk1"/>
                </a:solidFill>
                <a:latin typeface="微软雅黑" panose="020B0503020204020204" charset="-122"/>
                <a:ea typeface="微软雅黑" panose="020B0503020204020204" charset="-122"/>
                <a:cs typeface="微软雅黑" panose="020B0503020204020204" charset="-122"/>
              </a:rPr>
              <a:t>处理以除去机械 </a:t>
            </a:r>
            <a:r>
              <a:rPr sz="1000" spc="30" dirty="0">
                <a:solidFill>
                  <a:schemeClr val="dk1"/>
                </a:solidFill>
                <a:latin typeface="微软雅黑" panose="020B0503020204020204" charset="-122"/>
                <a:ea typeface="微软雅黑" panose="020B0503020204020204" charset="-122"/>
                <a:cs typeface="微软雅黑" panose="020B0503020204020204" charset="-122"/>
              </a:rPr>
              <a:t>应力和改善磁性， 两线圈绕制要均匀，力求几何尺寸</a:t>
            </a:r>
            <a:r>
              <a:rPr sz="1000" spc="10" dirty="0">
                <a:solidFill>
                  <a:schemeClr val="dk1"/>
                </a:solidFill>
                <a:latin typeface="微软雅黑" panose="020B0503020204020204" charset="-122"/>
                <a:ea typeface="微软雅黑" panose="020B0503020204020204" charset="-122"/>
                <a:cs typeface="微软雅黑" panose="020B0503020204020204" charset="-122"/>
              </a:rPr>
              <a:t>与</a:t>
            </a:r>
            <a:r>
              <a:rPr sz="1000" spc="0" dirty="0">
                <a:solidFill>
                  <a:schemeClr val="dk1"/>
                </a:solidFill>
                <a:latin typeface="微软雅黑" panose="020B0503020204020204" charset="-122"/>
                <a:ea typeface="微软雅黑" panose="020B0503020204020204" charset="-122"/>
                <a:cs typeface="微软雅黑" panose="020B0503020204020204" charset="-122"/>
              </a:rPr>
              <a:t>电气特性保持一致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4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0"/>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(2)</a:t>
            </a:r>
            <a:r>
              <a:rPr sz="1000" spc="20" dirty="0">
                <a:solidFill>
                  <a:schemeClr val="dk1"/>
                </a:solidFill>
                <a:latin typeface="微软雅黑" panose="020B0503020204020204" charset="-122"/>
                <a:ea typeface="微软雅黑" panose="020B0503020204020204" charset="-122"/>
                <a:cs typeface="微软雅黑" panose="020B0503020204020204" charset="-122"/>
              </a:rPr>
              <a:t> 在电路上进行补偿，这是一种既简单又有效的方法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0" name="图片 9"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8" name="图片 7"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324"/>
          <p:cNvSpPr/>
          <p:nvPr/>
        </p:nvSpPr>
        <p:spPr>
          <a:xfrm>
            <a:off x="3185954" y="828191"/>
            <a:ext cx="5203190" cy="400050"/>
          </a:xfrm>
          <a:prstGeom prst="rect">
            <a:avLst/>
          </a:prstGeom>
        </p:spPr>
        <p:txBody>
          <a:bodyPr vert="horz" wrap="square" lIns="0" tIns="0" rIns="0" bIns="0"/>
          <a:lstStyle/>
          <a:p>
            <a:pPr algn="l" rtl="0" eaLnBrk="0">
              <a:lnSpc>
                <a:spcPct val="7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3000"/>
              </a:lnSpc>
            </a:pPr>
            <a:r>
              <a:rPr sz="1000" spc="60" dirty="0">
                <a:solidFill>
                  <a:srgbClr val="000000"/>
                </a:solidFill>
                <a:latin typeface="微软雅黑" panose="020B0503020204020204" charset="-122"/>
                <a:ea typeface="微软雅黑" panose="020B0503020204020204" charset="-122"/>
                <a:cs typeface="微软雅黑" panose="020B0503020204020204" charset="-122"/>
              </a:rPr>
              <a:t>把被测量的变化转换为线圈互感变化的传感器称为互感传感器 。 差动变压器本身</a:t>
            </a:r>
            <a:r>
              <a:rPr sz="1000" spc="30" dirty="0">
                <a:solidFill>
                  <a:srgbClr val="000000"/>
                </a:solidFill>
                <a:latin typeface="微软雅黑" panose="020B0503020204020204" charset="-122"/>
                <a:ea typeface="微软雅黑" panose="020B0503020204020204" charset="-122"/>
                <a:cs typeface="微软雅黑" panose="020B0503020204020204" charset="-122"/>
              </a:rPr>
              <a:t>是</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一个变压器，在初级线圈输入交流电压，在次级线圈中产生感应电压，</a:t>
            </a:r>
            <a:r>
              <a:rPr sz="1000" spc="30" dirty="0">
                <a:solidFill>
                  <a:srgbClr val="000000"/>
                </a:solidFill>
                <a:latin typeface="微软雅黑" panose="020B0503020204020204" charset="-122"/>
                <a:ea typeface="微软雅黑" panose="020B0503020204020204" charset="-122"/>
                <a:cs typeface="微软雅黑" panose="020B0503020204020204" charset="-122"/>
              </a:rPr>
              <a:t>两</a:t>
            </a:r>
            <a:r>
              <a:rPr sz="1000" spc="0" dirty="0">
                <a:solidFill>
                  <a:srgbClr val="000000"/>
                </a:solidFill>
                <a:latin typeface="微软雅黑" panose="020B0503020204020204" charset="-122"/>
                <a:ea typeface="微软雅黑" panose="020B0503020204020204" charset="-122"/>
                <a:cs typeface="微软雅黑" panose="020B0503020204020204" charset="-122"/>
              </a:rPr>
              <a:t>个次级线圈接</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25"/>
          <p:cNvPicPr>
            <a:picLocks noChangeAspect="1"/>
          </p:cNvPicPr>
          <p:nvPr/>
        </p:nvPicPr>
        <p:blipFill>
          <a:blip r:embed="rId5"/>
          <a:stretch>
            <a:fillRect/>
          </a:stretch>
        </p:blipFill>
        <p:spPr>
          <a:xfrm>
            <a:off x="3194685" y="314960"/>
            <a:ext cx="5184775" cy="294640"/>
          </a:xfrm>
          <a:prstGeom prst="rect">
            <a:avLst/>
          </a:prstGeom>
        </p:spPr>
      </p:pic>
      <p:sp>
        <p:nvSpPr>
          <p:cNvPr id="5" name="textbox 326"/>
          <p:cNvSpPr/>
          <p:nvPr>
            <p:custDataLst>
              <p:tags r:id="rId6"/>
            </p:custDataLst>
          </p:nvPr>
        </p:nvSpPr>
        <p:spPr>
          <a:xfrm>
            <a:off x="3181985" y="30226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ct val="95000"/>
              </a:lnSpc>
              <a:spcBef>
                <a:spcPts val="5"/>
              </a:spcBef>
            </a:pPr>
            <a:r>
              <a:rPr sz="1300" b="1" spc="90" dirty="0">
                <a:solidFill>
                  <a:schemeClr val="dk1"/>
                </a:solidFill>
                <a:latin typeface="微软雅黑" panose="020B0503020204020204" charset="-122"/>
                <a:ea typeface="微软雅黑" panose="020B0503020204020204" charset="-122"/>
                <a:cs typeface="微软雅黑" panose="020B0503020204020204" charset="-122"/>
              </a:rPr>
              <a:t>3</a:t>
            </a:r>
            <a:r>
              <a:rPr sz="1300" spc="90" dirty="0">
                <a:solidFill>
                  <a:schemeClr val="dk1"/>
                </a:solidFill>
                <a:latin typeface="微软雅黑" panose="020B0503020204020204" charset="-122"/>
                <a:ea typeface="微软雅黑" panose="020B0503020204020204" charset="-122"/>
                <a:cs typeface="微软雅黑" panose="020B0503020204020204" charset="-122"/>
              </a:rPr>
              <a:t> </a:t>
            </a:r>
            <a:r>
              <a:rPr sz="1300" b="1" spc="90" dirty="0">
                <a:solidFill>
                  <a:schemeClr val="dk1"/>
                </a:solidFill>
                <a:latin typeface="微软雅黑" panose="020B0503020204020204" charset="-122"/>
                <a:ea typeface="微软雅黑" panose="020B0503020204020204" charset="-122"/>
                <a:cs typeface="微软雅黑" panose="020B0503020204020204" charset="-122"/>
              </a:rPr>
              <a:t>.</a:t>
            </a:r>
            <a:r>
              <a:rPr sz="1300" spc="90" dirty="0">
                <a:solidFill>
                  <a:schemeClr val="dk1"/>
                </a:solidFill>
                <a:latin typeface="微软雅黑" panose="020B0503020204020204" charset="-122"/>
                <a:ea typeface="微软雅黑" panose="020B0503020204020204" charset="-122"/>
                <a:cs typeface="微软雅黑" panose="020B0503020204020204" charset="-122"/>
              </a:rPr>
              <a:t> </a:t>
            </a:r>
            <a:r>
              <a:rPr sz="1300" b="1" spc="90" dirty="0">
                <a:solidFill>
                  <a:schemeClr val="dk1"/>
                </a:solidFill>
                <a:latin typeface="微软雅黑" panose="020B0503020204020204" charset="-122"/>
                <a:ea typeface="微软雅黑" panose="020B0503020204020204" charset="-122"/>
                <a:cs typeface="微软雅黑" panose="020B0503020204020204" charset="-122"/>
              </a:rPr>
              <a:t>2</a:t>
            </a:r>
            <a:r>
              <a:rPr sz="1300" spc="90" dirty="0">
                <a:solidFill>
                  <a:schemeClr val="dk1"/>
                </a:solidFill>
                <a:latin typeface="微软雅黑" panose="020B0503020204020204" charset="-122"/>
                <a:ea typeface="微软雅黑" panose="020B0503020204020204" charset="-122"/>
                <a:cs typeface="微软雅黑" panose="020B0503020204020204" charset="-122"/>
              </a:rPr>
              <a:t>    差动变压器式传</a:t>
            </a:r>
            <a:r>
              <a:rPr sz="1300" spc="30" dirty="0">
                <a:solidFill>
                  <a:schemeClr val="dk1"/>
                </a:solidFill>
                <a:latin typeface="微软雅黑" panose="020B0503020204020204" charset="-122"/>
                <a:ea typeface="微软雅黑" panose="020B0503020204020204" charset="-122"/>
                <a:cs typeface="微软雅黑" panose="020B0503020204020204" charset="-122"/>
              </a:rPr>
              <a:t>感</a:t>
            </a:r>
            <a:r>
              <a:rPr sz="13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333"/>
          <p:cNvSpPr/>
          <p:nvPr>
            <p:custDataLst>
              <p:tags r:id="rId7"/>
            </p:custDataLst>
          </p:nvPr>
        </p:nvSpPr>
        <p:spPr>
          <a:xfrm>
            <a:off x="3174429" y="1228241"/>
            <a:ext cx="5204459" cy="3353434"/>
          </a:xfrm>
          <a:prstGeom prst="rect">
            <a:avLst/>
          </a:prstGeom>
        </p:spPr>
        <p:txBody>
          <a:bodyPr vert="horz" wrap="square" lIns="0" tIns="0" rIns="0" bIns="0"/>
          <a:lstStyle/>
          <a:p>
            <a:pPr algn="l" rtl="0" eaLnBrk="0">
              <a:lnSpc>
                <a:spcPct val="9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635" algn="l" rtl="0" eaLnBrk="0">
              <a:lnSpc>
                <a:spcPct val="128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成差动的形式，就构成了差动变压器 。 如果将变压器的结构加以改造，</a:t>
            </a:r>
            <a:r>
              <a:rPr sz="1000" spc="30" dirty="0">
                <a:solidFill>
                  <a:schemeClr val="dk1"/>
                </a:solidFill>
                <a:latin typeface="微软雅黑" panose="020B0503020204020204" charset="-122"/>
                <a:ea typeface="微软雅黑" panose="020B0503020204020204" charset="-122"/>
                <a:cs typeface="微软雅黑" panose="020B0503020204020204" charset="-122"/>
              </a:rPr>
              <a:t>铁</a:t>
            </a:r>
            <a:r>
              <a:rPr sz="1000" spc="0" dirty="0">
                <a:solidFill>
                  <a:schemeClr val="dk1"/>
                </a:solidFill>
                <a:latin typeface="微软雅黑" panose="020B0503020204020204" charset="-122"/>
                <a:ea typeface="微软雅黑" panose="020B0503020204020204" charset="-122"/>
                <a:cs typeface="微软雅黑" panose="020B0503020204020204" charset="-122"/>
              </a:rPr>
              <a:t>芯做成可以活 </a:t>
            </a:r>
            <a:r>
              <a:rPr sz="1000" spc="40" dirty="0">
                <a:solidFill>
                  <a:schemeClr val="dk1"/>
                </a:solidFill>
                <a:latin typeface="微软雅黑" panose="020B0503020204020204" charset="-122"/>
                <a:ea typeface="微软雅黑" panose="020B0503020204020204" charset="-122"/>
                <a:cs typeface="微软雅黑" panose="020B0503020204020204" charset="-122"/>
              </a:rPr>
              <a:t>动的，把被测量的变化转换为铁芯的位移，就构成了差动变压器式传感器 </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所以差动变 </a:t>
            </a:r>
            <a:r>
              <a:rPr sz="1000" spc="40" dirty="0">
                <a:solidFill>
                  <a:schemeClr val="dk1"/>
                </a:solidFill>
                <a:latin typeface="微软雅黑" panose="020B0503020204020204" charset="-122"/>
                <a:ea typeface="微软雅黑" panose="020B0503020204020204" charset="-122"/>
                <a:cs typeface="微软雅黑" panose="020B0503020204020204" charset="-122"/>
              </a:rPr>
              <a:t>压器是把被测量转换为初级绕组与次级绕组间的互感量变化的装置</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20000"/>
              </a:lnSpc>
              <a:spcBef>
                <a:spcPts val="650"/>
              </a:spcBef>
            </a:pPr>
            <a:r>
              <a:rPr sz="1000" spc="80" dirty="0">
                <a:solidFill>
                  <a:schemeClr val="dk1"/>
                </a:solidFill>
                <a:latin typeface="微软雅黑" panose="020B0503020204020204" charset="-122"/>
                <a:ea typeface="微软雅黑" panose="020B0503020204020204" charset="-122"/>
                <a:cs typeface="微软雅黑" panose="020B0503020204020204" charset="-122"/>
              </a:rPr>
              <a:t>差动变压器结构形式较多，但其工作原理基本相同 。 下面仅介绍螺线管</a:t>
            </a:r>
            <a:r>
              <a:rPr sz="1000" spc="30" dirty="0">
                <a:solidFill>
                  <a:schemeClr val="dk1"/>
                </a:solidFill>
                <a:latin typeface="微软雅黑" panose="020B0503020204020204" charset="-122"/>
                <a:ea typeface="微软雅黑" panose="020B0503020204020204" charset="-122"/>
                <a:cs typeface="微软雅黑" panose="020B0503020204020204" charset="-122"/>
              </a:rPr>
              <a:t>式</a:t>
            </a:r>
            <a:r>
              <a:rPr sz="1000" spc="0" dirty="0">
                <a:solidFill>
                  <a:schemeClr val="dk1"/>
                </a:solidFill>
                <a:latin typeface="微软雅黑" panose="020B0503020204020204" charset="-122"/>
                <a:ea typeface="微软雅黑" panose="020B0503020204020204" charset="-122"/>
                <a:cs typeface="微软雅黑" panose="020B0503020204020204" charset="-122"/>
              </a:rPr>
              <a:t>差动变 </a:t>
            </a:r>
            <a:r>
              <a:rPr sz="1000" spc="-30" dirty="0" err="1">
                <a:solidFill>
                  <a:schemeClr val="dk1"/>
                </a:solidFill>
                <a:latin typeface="微软雅黑" panose="020B0503020204020204" charset="-122"/>
                <a:ea typeface="微软雅黑" panose="020B0503020204020204" charset="-122"/>
                <a:cs typeface="微软雅黑" panose="020B0503020204020204" charset="-122"/>
              </a:rPr>
              <a:t>压器</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ct val="92000"/>
              </a:lnSpc>
              <a:spcBef>
                <a:spcPts val="370"/>
              </a:spcBef>
            </a:pPr>
            <a:r>
              <a:rPr sz="1200" b="1" spc="30" dirty="0">
                <a:solidFill>
                  <a:schemeClr val="dk1"/>
                </a:solidFill>
                <a:latin typeface="微软雅黑" panose="020B0503020204020204" charset="-122"/>
                <a:ea typeface="微软雅黑" panose="020B0503020204020204" charset="-122"/>
                <a:cs typeface="微软雅黑" panose="020B0503020204020204" charset="-122"/>
              </a:rPr>
              <a:t>3</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2</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b="1" spc="30" dirty="0">
                <a:solidFill>
                  <a:schemeClr val="dk1"/>
                </a:solidFill>
                <a:latin typeface="微软雅黑" panose="020B0503020204020204" charset="-122"/>
                <a:ea typeface="微软雅黑" panose="020B0503020204020204" charset="-122"/>
                <a:cs typeface="微软雅黑" panose="020B0503020204020204" charset="-122"/>
              </a:rPr>
              <a:t>1</a:t>
            </a:r>
            <a:r>
              <a:rPr sz="1200" spc="30" dirty="0">
                <a:solidFill>
                  <a:schemeClr val="dk1"/>
                </a:solidFill>
                <a:latin typeface="微软雅黑" panose="020B0503020204020204" charset="-122"/>
                <a:ea typeface="微软雅黑" panose="020B0503020204020204" charset="-122"/>
                <a:cs typeface="微软雅黑" panose="020B0503020204020204" charset="-122"/>
              </a:rPr>
              <a:t>    </a:t>
            </a:r>
            <a:r>
              <a:rPr sz="1200" spc="30" dirty="0" err="1">
                <a:solidFill>
                  <a:schemeClr val="dk1"/>
                </a:solidFill>
                <a:latin typeface="微软雅黑" panose="020B0503020204020204" charset="-122"/>
                <a:ea typeface="微软雅黑" panose="020B0503020204020204" charset="-122"/>
                <a:cs typeface="微软雅黑" panose="020B0503020204020204" charset="-122"/>
              </a:rPr>
              <a:t>差动变压器式传感器的</a:t>
            </a:r>
            <a:r>
              <a:rPr sz="1200" spc="10" dirty="0" err="1">
                <a:solidFill>
                  <a:schemeClr val="dk1"/>
                </a:solidFill>
                <a:latin typeface="微软雅黑" panose="020B0503020204020204" charset="-122"/>
                <a:ea typeface="微软雅黑" panose="020B0503020204020204" charset="-122"/>
                <a:cs typeface="微软雅黑" panose="020B0503020204020204" charset="-122"/>
              </a:rPr>
              <a:t>工</a:t>
            </a:r>
            <a:r>
              <a:rPr sz="1200" spc="0" dirty="0" err="1">
                <a:solidFill>
                  <a:schemeClr val="dk1"/>
                </a:solidFill>
                <a:latin typeface="微软雅黑" panose="020B0503020204020204" charset="-122"/>
                <a:ea typeface="微软雅黑" panose="020B0503020204020204" charset="-122"/>
                <a:cs typeface="微软雅黑" panose="020B0503020204020204" charset="-122"/>
              </a:rPr>
              <a:t>作原理</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51000"/>
              </a:lnSpc>
              <a:spcBef>
                <a:spcPts val="1140"/>
              </a:spcBef>
            </a:pP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螺线管式差动变压器的结构形式有两段式和三段式，如</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图</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12(a)</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所示 。 它由 </a:t>
            </a:r>
            <a:r>
              <a:rPr lang="zh-CN" altLang="en-US" sz="1000" spc="60" dirty="0">
                <a:solidFill>
                  <a:schemeClr val="dk1"/>
                </a:solidFill>
                <a:latin typeface="微软雅黑" panose="020B0503020204020204" charset="-122"/>
                <a:ea typeface="微软雅黑" panose="020B0503020204020204" charset="-122"/>
                <a:cs typeface="微软雅黑" panose="020B0503020204020204" charset="-122"/>
              </a:rPr>
              <a:t>初级线圈 、两个次级线圈和插入线圈中央的圆柱形铁芯等组成 。 其中两</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个</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次级线圈反向 </a:t>
            </a:r>
            <a:r>
              <a:rPr lang="zh-CN" altLang="en-US" sz="1000" spc="30" dirty="0">
                <a:solidFill>
                  <a:schemeClr val="dk1"/>
                </a:solidFill>
                <a:latin typeface="微软雅黑" panose="020B0503020204020204" charset="-122"/>
                <a:ea typeface="微软雅黑" panose="020B0503020204020204" charset="-122"/>
                <a:cs typeface="微软雅黑" panose="020B0503020204020204" charset="-122"/>
              </a:rPr>
              <a:t>串联，构成差动结构，在忽略铁损 、导磁体磁阻和线圈分布电容的理想条件下，</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其等效 </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电路如图</a:t>
            </a:r>
            <a:r>
              <a:rPr lang="en-US" altLang="zh-CN" sz="1000" b="1" spc="-1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13</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 所示 。 当初级线圈加以激励电压 </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U</a:t>
            </a:r>
            <a:r>
              <a:rPr lang="en-US" altLang="zh-CN"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500" spc="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时，根据变压器的工作原理，在两个次 </a:t>
            </a:r>
            <a:r>
              <a:rPr lang="zh-CN" altLang="en-US" sz="1000" spc="40" dirty="0">
                <a:solidFill>
                  <a:schemeClr val="dk1"/>
                </a:solidFill>
                <a:latin typeface="微软雅黑" panose="020B0503020204020204" charset="-122"/>
                <a:ea typeface="微软雅黑" panose="020B0503020204020204" charset="-122"/>
                <a:cs typeface="微软雅黑" panose="020B0503020204020204" charset="-122"/>
              </a:rPr>
              <a:t>级绕组中便会产生感应电动势 </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E</a:t>
            </a:r>
            <a:r>
              <a:rPr lang="en-US" altLang="zh-CN" sz="900" b="1" spc="40" baseline="-23000" dirty="0">
                <a:solidFill>
                  <a:schemeClr val="dk1"/>
                </a:solidFill>
                <a:latin typeface="微软雅黑" panose="020B0503020204020204" charset="-122"/>
                <a:ea typeface="微软雅黑" panose="020B0503020204020204" charset="-122"/>
                <a:cs typeface="微软雅黑" panose="020B0503020204020204" charset="-122"/>
              </a:rPr>
              <a:t>21</a:t>
            </a:r>
            <a:r>
              <a:rPr lang="zh-CN" altLang="en-US" sz="500" spc="4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40" dirty="0">
                <a:solidFill>
                  <a:schemeClr val="dk1"/>
                </a:solidFill>
                <a:latin typeface="微软雅黑" panose="020B0503020204020204" charset="-122"/>
                <a:ea typeface="微软雅黑" panose="020B0503020204020204" charset="-122"/>
                <a:cs typeface="微软雅黑" panose="020B0503020204020204" charset="-122"/>
              </a:rPr>
              <a:t>和 </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E</a:t>
            </a:r>
            <a:r>
              <a:rPr lang="en-US" altLang="zh-CN" sz="900" b="1" spc="40" baseline="-23000" dirty="0">
                <a:solidFill>
                  <a:schemeClr val="dk1"/>
                </a:solidFill>
                <a:latin typeface="微软雅黑" panose="020B0503020204020204" charset="-122"/>
                <a:ea typeface="微软雅黑" panose="020B0503020204020204" charset="-122"/>
                <a:cs typeface="微软雅黑" panose="020B0503020204020204" charset="-122"/>
              </a:rPr>
              <a:t>22</a:t>
            </a:r>
            <a:r>
              <a:rPr lang="zh-CN" altLang="en-US" sz="500" spc="4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00" spc="40" dirty="0">
                <a:solidFill>
                  <a:schemeClr val="dk1"/>
                </a:solidFill>
                <a:latin typeface="微软雅黑" panose="020B0503020204020204" charset="-122"/>
                <a:ea typeface="微软雅黑" panose="020B0503020204020204" charset="-122"/>
                <a:cs typeface="微软雅黑" panose="020B0503020204020204" charset="-122"/>
              </a:rPr>
              <a:t>。 如果工艺上保证变压器</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结</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构完全对称，则当活</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2225" indent="-6985" algn="l" rtl="0" eaLnBrk="0">
              <a:lnSpc>
                <a:spcPct val="149000"/>
              </a:lnSpc>
              <a:spcBef>
                <a:spcPts val="165"/>
              </a:spcBef>
            </a:pPr>
            <a:r>
              <a:rPr sz="1000" spc="30" dirty="0" err="1">
                <a:solidFill>
                  <a:schemeClr val="dk1"/>
                </a:solidFill>
                <a:latin typeface="微软雅黑" panose="020B0503020204020204" charset="-122"/>
                <a:ea typeface="微软雅黑" panose="020B0503020204020204" charset="-122"/>
                <a:cs typeface="微软雅黑" panose="020B0503020204020204" charset="-122"/>
              </a:rPr>
              <a:t>动衔铁处于中间位置时</a:t>
            </a:r>
            <a:r>
              <a:rPr sz="1000" spc="30" dirty="0">
                <a:solidFill>
                  <a:schemeClr val="dk1"/>
                </a:solidFill>
                <a:latin typeface="微软雅黑" panose="020B0503020204020204" charset="-122"/>
                <a:ea typeface="微软雅黑" panose="020B0503020204020204" charset="-122"/>
                <a:cs typeface="微软雅黑" panose="020B0503020204020204" charset="-122"/>
              </a:rPr>
              <a:t>，两互感系数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由于变压器</a:t>
            </a:r>
            <a:r>
              <a:rPr sz="1000" spc="10" dirty="0">
                <a:solidFill>
                  <a:schemeClr val="dk1"/>
                </a:solidFill>
                <a:latin typeface="微软雅黑" panose="020B0503020204020204" charset="-122"/>
                <a:ea typeface="微软雅黑" panose="020B0503020204020204" charset="-122"/>
                <a:cs typeface="微软雅黑" panose="020B0503020204020204" charset="-122"/>
              </a:rPr>
              <a:t>两</a:t>
            </a:r>
            <a:r>
              <a:rPr sz="1000" spc="0" dirty="0">
                <a:solidFill>
                  <a:schemeClr val="dk1"/>
                </a:solidFill>
                <a:latin typeface="微软雅黑" panose="020B0503020204020204" charset="-122"/>
                <a:ea typeface="微软雅黑" panose="020B0503020204020204" charset="-122"/>
                <a:cs typeface="微软雅黑" panose="020B0503020204020204" charset="-122"/>
              </a:rPr>
              <a:t>次级绕组反向串联，因而 </a:t>
            </a:r>
            <a:r>
              <a:rPr sz="1000" b="1" spc="-40" dirty="0">
                <a:solidFill>
                  <a:schemeClr val="dk1"/>
                </a:solidFill>
                <a:latin typeface="微软雅黑" panose="020B0503020204020204" charset="-122"/>
                <a:ea typeface="微软雅黑" panose="020B0503020204020204" charset="-122"/>
                <a:cs typeface="微软雅黑" panose="020B0503020204020204" charset="-122"/>
              </a:rPr>
              <a:t>U</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E</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21</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E</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22</a:t>
            </a:r>
            <a:r>
              <a:rPr sz="500"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即差动变压器输出为零 。</a:t>
            </a:r>
            <a:endParaRPr lang="en-US" altLang="en-US" sz="1000" spc="-4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334"/>
          <p:cNvPicPr>
            <a:picLocks noChangeAspect="1"/>
          </p:cNvPicPr>
          <p:nvPr/>
        </p:nvPicPr>
        <p:blipFill>
          <a:blip r:embed="rId8"/>
          <a:stretch>
            <a:fillRect/>
          </a:stretch>
        </p:blipFill>
        <p:spPr>
          <a:xfrm>
            <a:off x="3599853" y="4321803"/>
            <a:ext cx="4779035" cy="2130729"/>
          </a:xfrm>
          <a:prstGeom prst="rect">
            <a:avLst/>
          </a:prstGeom>
        </p:spPr>
      </p:pic>
      <p:sp>
        <p:nvSpPr>
          <p:cNvPr id="9" name="文本框 8"/>
          <p:cNvSpPr txBox="1"/>
          <p:nvPr>
            <p:custDataLst>
              <p:tags r:id="rId9"/>
            </p:custDataLst>
          </p:nvPr>
        </p:nvSpPr>
        <p:spPr>
          <a:xfrm>
            <a:off x="2835215" y="6182137"/>
            <a:ext cx="6096000" cy="532130"/>
          </a:xfrm>
          <a:prstGeom prst="rect">
            <a:avLst/>
          </a:prstGeom>
          <a:noFill/>
        </p:spPr>
        <p:txBody>
          <a:bodyPr wrap="square">
            <a:spAutoFit/>
          </a:bodyPr>
          <a:lstStyle/>
          <a:p>
            <a:pPr marL="1567180" algn="l" rtl="0" eaLnBrk="0">
              <a:lnSpc>
                <a:spcPts val="1375"/>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b="1" spc="50" dirty="0">
                <a:solidFill>
                  <a:schemeClr val="dk1"/>
                </a:solidFill>
                <a:latin typeface="微软雅黑" panose="020B0503020204020204" charset="-122"/>
                <a:ea typeface="微软雅黑" panose="020B0503020204020204" charset="-122"/>
                <a:cs typeface="微软雅黑" panose="020B0503020204020204" charset="-122"/>
              </a:rPr>
              <a:t>12</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    螺线管式差动变压器结</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构</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示意图</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094865" algn="l" rtl="0" eaLnBrk="0">
              <a:lnSpc>
                <a:spcPct val="97000"/>
              </a:lnSpc>
              <a:spcBef>
                <a:spcPts val="670"/>
              </a:spcBef>
            </a:pP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两段式， </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三段</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式</a:t>
            </a:r>
            <a:endParaRPr lang="zh-CN" altLang="en-US" sz="12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文本框 2"/>
          <p:cNvSpPr txBox="1"/>
          <p:nvPr/>
        </p:nvSpPr>
        <p:spPr>
          <a:xfrm>
            <a:off x="1232526" y="1036678"/>
            <a:ext cx="4761781" cy="2317750"/>
          </a:xfrm>
          <a:prstGeom prst="rect">
            <a:avLst/>
          </a:prstGeom>
          <a:noFill/>
        </p:spPr>
        <p:txBody>
          <a:bodyPr wrap="square">
            <a:spAutoFit/>
          </a:bodyPr>
          <a:lstStyle/>
          <a:p>
            <a:pPr marL="12700" indent="280670" algn="l" rtl="0" eaLnBrk="0">
              <a:lnSpc>
                <a:spcPct val="151000"/>
              </a:lnSpc>
              <a:spcBef>
                <a:spcPts val="245"/>
              </a:spcBef>
            </a:pP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当活动衔铁向上移动时，互感系数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a:t>
            </a:r>
            <a:r>
              <a:rPr lang="en-US" altLang="zh-CN" sz="12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&gt;</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a:t>
            </a:r>
            <a:r>
              <a:rPr lang="en-US" altLang="zh-CN" sz="12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，因而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20" baseline="-23000" dirty="0">
                <a:solidFill>
                  <a:srgbClr val="000000"/>
                </a:solidFill>
                <a:latin typeface="微软雅黑" panose="020B0503020204020204" charset="-122"/>
                <a:ea typeface="微软雅黑" panose="020B0503020204020204" charset="-122"/>
                <a:cs typeface="微软雅黑" panose="020B0503020204020204" charset="-122"/>
              </a:rPr>
              <a:t>21</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   增加，</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而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0" baseline="-23000" dirty="0">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减小 。 反之，</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0" baseline="-23000" dirty="0">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增加，</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30" baseline="-23000" dirty="0">
                <a:solidFill>
                  <a:srgbClr val="000000"/>
                </a:solidFill>
                <a:latin typeface="微软雅黑" panose="020B0503020204020204" charset="-122"/>
                <a:ea typeface="微软雅黑" panose="020B0503020204020204" charset="-122"/>
                <a:cs typeface="微软雅黑" panose="020B0503020204020204" charset="-122"/>
              </a:rPr>
              <a:t>21</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减小 。 因为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U</a:t>
            </a:r>
            <a:r>
              <a:rPr lang="en-US" altLang="zh-CN" sz="1200" b="1"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baseline="3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30" baseline="-23000" dirty="0">
                <a:solidFill>
                  <a:srgbClr val="000000"/>
                </a:solidFill>
                <a:latin typeface="微软雅黑" panose="020B0503020204020204" charset="-122"/>
                <a:ea typeface="微软雅黑" panose="020B0503020204020204" charset="-122"/>
                <a:cs typeface="微软雅黑" panose="020B0503020204020204" charset="-122"/>
              </a:rPr>
              <a:t>21</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200" spc="-30" baseline="300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30" baseline="-23000" dirty="0">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，所以当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30" baseline="-23000" dirty="0">
                <a:solidFill>
                  <a:srgbClr val="000000"/>
                </a:solidFill>
                <a:latin typeface="微软雅黑" panose="020B0503020204020204" charset="-122"/>
                <a:ea typeface="微软雅黑" panose="020B0503020204020204" charset="-122"/>
                <a:cs typeface="微软雅黑" panose="020B0503020204020204" charset="-122"/>
              </a:rPr>
              <a:t>21</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E</a:t>
            </a:r>
            <a:r>
              <a:rPr lang="en-US" altLang="zh-CN" sz="1200" b="1" spc="-30" baseline="-23000" dirty="0">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随着衔铁位移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变</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化时，</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U</a:t>
            </a:r>
            <a:r>
              <a:rPr lang="en-US" altLang="zh-CN" sz="12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也必将随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变化 。 图 </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14</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给</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出了差动变压器输出电压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U</a:t>
            </a:r>
            <a:r>
              <a:rPr lang="en-US" altLang="zh-CN" sz="12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与活动衔铁位移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的关系曲线，图中实线 </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为理论特性曲线，虚线为实际特性曲线 。 从图 </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14</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可以看出，与自感式电感</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传</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感器相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似，差动变压器式传感器也存在零点残余电压，这使得传感器的特性曲线不通过原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点，</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实际特性曲线不同于理想特性曲</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线 。</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358"/>
          <p:cNvPicPr>
            <a:picLocks noChangeAspect="1"/>
          </p:cNvPicPr>
          <p:nvPr/>
        </p:nvPicPr>
        <p:blipFill>
          <a:blip r:embed="rId5"/>
          <a:stretch>
            <a:fillRect/>
          </a:stretch>
        </p:blipFill>
        <p:spPr>
          <a:xfrm>
            <a:off x="7297306" y="2893104"/>
            <a:ext cx="2866440" cy="2915729"/>
          </a:xfrm>
          <a:prstGeom prst="rect">
            <a:avLst/>
          </a:prstGeom>
        </p:spPr>
      </p:pic>
      <p:pic>
        <p:nvPicPr>
          <p:cNvPr id="5" name="picture 359"/>
          <p:cNvPicPr>
            <a:picLocks noChangeAspect="1"/>
          </p:cNvPicPr>
          <p:nvPr/>
        </p:nvPicPr>
        <p:blipFill>
          <a:blip r:embed="rId6"/>
          <a:stretch>
            <a:fillRect/>
          </a:stretch>
        </p:blipFill>
        <p:spPr>
          <a:xfrm>
            <a:off x="7680567" y="509759"/>
            <a:ext cx="2099919" cy="1979142"/>
          </a:xfrm>
          <a:prstGeom prst="rect">
            <a:avLst/>
          </a:prstGeom>
        </p:spPr>
      </p:pic>
      <p:sp>
        <p:nvSpPr>
          <p:cNvPr id="6" name="textbox 365"/>
          <p:cNvSpPr/>
          <p:nvPr>
            <p:custDataLst>
              <p:tags r:id="rId7"/>
            </p:custDataLst>
          </p:nvPr>
        </p:nvSpPr>
        <p:spPr>
          <a:xfrm>
            <a:off x="7965207" y="2532783"/>
            <a:ext cx="154114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a:t>
            </a:r>
            <a:r>
              <a:rPr sz="800" b="1" spc="30" dirty="0">
                <a:solidFill>
                  <a:schemeClr val="dk1"/>
                </a:solidFill>
                <a:latin typeface="微软雅黑" panose="020B0503020204020204" charset="-122"/>
                <a:ea typeface="微软雅黑" panose="020B0503020204020204" charset="-122"/>
                <a:cs typeface="微软雅黑" panose="020B0503020204020204" charset="-122"/>
              </a:rPr>
              <a:t>3</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13</a:t>
            </a:r>
            <a:r>
              <a:rPr sz="800" spc="30" dirty="0">
                <a:solidFill>
                  <a:schemeClr val="dk1"/>
                </a:solidFill>
                <a:latin typeface="微软雅黑" panose="020B0503020204020204" charset="-122"/>
                <a:ea typeface="微软雅黑" panose="020B0503020204020204" charset="-122"/>
                <a:cs typeface="微软雅黑" panose="020B0503020204020204" charset="-122"/>
              </a:rPr>
              <a:t>    差动变压器等</a:t>
            </a:r>
            <a:r>
              <a:rPr sz="800" spc="20" dirty="0">
                <a:solidFill>
                  <a:schemeClr val="dk1"/>
                </a:solidFill>
                <a:latin typeface="微软雅黑" panose="020B0503020204020204" charset="-122"/>
                <a:ea typeface="微软雅黑" panose="020B0503020204020204" charset="-122"/>
                <a:cs typeface="微软雅黑" panose="020B0503020204020204" charset="-122"/>
              </a:rPr>
              <a:t>效</a:t>
            </a:r>
            <a:r>
              <a:rPr sz="8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548996" y="6076372"/>
            <a:ext cx="6096000" cy="267335"/>
          </a:xfrm>
          <a:prstGeom prst="rect">
            <a:avLst/>
          </a:prstGeom>
          <a:noFill/>
        </p:spPr>
        <p:txBody>
          <a:bodyPr wrap="square">
            <a:spAutoFit/>
          </a:bodyPr>
          <a:lstStyle/>
          <a:p>
            <a:pPr algn="r" rtl="0" eaLnBrk="0">
              <a:lnSpc>
                <a:spcPts val="1375"/>
              </a:lnSpc>
            </a:pP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b="1" spc="5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50" dirty="0">
                <a:solidFill>
                  <a:srgbClr val="000000"/>
                </a:solidFill>
                <a:latin typeface="微软雅黑" panose="020B0503020204020204" charset="-122"/>
                <a:ea typeface="微软雅黑" panose="020B0503020204020204" charset="-122"/>
                <a:cs typeface="微软雅黑" panose="020B0503020204020204" charset="-122"/>
              </a:rPr>
              <a:t>14</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    差动变压器输出电压的</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特</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性曲线</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 name="textbox 360"/>
          <p:cNvSpPr/>
          <p:nvPr>
            <p:custDataLst>
              <p:tags r:id="rId8"/>
            </p:custDataLst>
          </p:nvPr>
        </p:nvSpPr>
        <p:spPr>
          <a:xfrm>
            <a:off x="1134178" y="4802227"/>
            <a:ext cx="5192395" cy="641350"/>
          </a:xfrm>
          <a:prstGeom prst="rect">
            <a:avLst/>
          </a:prstGeom>
        </p:spPr>
        <p:txBody>
          <a:bodyPr vert="horz" wrap="square" lIns="0" tIns="0" rIns="0" bIns="0"/>
          <a:lstStyle/>
          <a:p>
            <a:pPr algn="l" rtl="0" eaLnBrk="0">
              <a:lnSpc>
                <a:spcPct val="90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4445" algn="l" rtl="0" eaLnBrk="0">
              <a:lnSpc>
                <a:spcPct val="128000"/>
              </a:lnSpc>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中，</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为初级线圈激励电压，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为激励电压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的角频率，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I</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为初级线圈激励电流，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为初级线圈直流电阻</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电感。</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5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3845" algn="l" rtl="0" eaLnBrk="0">
              <a:lnSpc>
                <a:spcPct val="97000"/>
              </a:lnSpc>
              <a:spcBef>
                <a:spcPts val="5"/>
              </a:spcBef>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根据电磁感应定律，次级绕组中感应电动势的表达式分</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别为</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361"/>
          <p:cNvSpPr/>
          <p:nvPr>
            <p:custDataLst>
              <p:tags r:id="rId9"/>
            </p:custDataLst>
          </p:nvPr>
        </p:nvSpPr>
        <p:spPr>
          <a:xfrm>
            <a:off x="1404419" y="3566756"/>
            <a:ext cx="3430270" cy="702309"/>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algn="l" rtl="0" eaLnBrk="0">
              <a:lnSpc>
                <a:spcPct val="91000"/>
              </a:lnSpc>
              <a:spcBef>
                <a:spcPts val="1065"/>
              </a:spcBef>
            </a:pPr>
            <a:r>
              <a:rPr sz="1000" spc="5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下面介绍差动变压器式传感器的基本</a:t>
            </a:r>
            <a:r>
              <a:rPr sz="1000" spc="2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特</a:t>
            </a:r>
            <a:r>
              <a:rPr sz="1000" spc="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性。</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5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5"/>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差动变压器等效电路如图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13</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所示。 当</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次级线圈开路时有</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364"/>
          <p:cNvSpPr/>
          <p:nvPr>
            <p:custDataLst>
              <p:tags r:id="rId10"/>
            </p:custDataLst>
          </p:nvPr>
        </p:nvSpPr>
        <p:spPr>
          <a:xfrm>
            <a:off x="3306749" y="5449031"/>
            <a:ext cx="812165" cy="48958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69000"/>
              </a:lnSpc>
            </a:pPr>
            <a:r>
              <a:rPr sz="900" b="1" spc="0" dirty="0">
                <a:solidFill>
                  <a:schemeClr val="dk1"/>
                </a:solidFill>
                <a:latin typeface="微软雅黑" panose="020B0503020204020204" charset="-122"/>
                <a:ea typeface="微软雅黑" panose="020B0503020204020204" charset="-122"/>
                <a:cs typeface="微软雅黑" panose="020B0503020204020204" charset="-122"/>
              </a:rPr>
              <a:t>E</a:t>
            </a:r>
            <a:r>
              <a:rPr sz="800" b="1" spc="-40" baseline="-26000" dirty="0">
                <a:solidFill>
                  <a:schemeClr val="dk1"/>
                </a:solidFill>
                <a:latin typeface="微软雅黑" panose="020B0503020204020204" charset="-122"/>
                <a:ea typeface="微软雅黑" panose="020B0503020204020204" charset="-122"/>
                <a:cs typeface="微软雅黑" panose="020B0503020204020204" charset="-122"/>
              </a:rPr>
              <a:t>21</a:t>
            </a:r>
            <a:r>
              <a:rPr sz="400" spc="-40" dirty="0">
                <a:solidFill>
                  <a:schemeClr val="dk1"/>
                </a:solidFill>
                <a:latin typeface="微软雅黑" panose="020B0503020204020204" charset="-122"/>
                <a:ea typeface="微软雅黑" panose="020B0503020204020204" charset="-122"/>
                <a:cs typeface="微软雅黑" panose="020B0503020204020204" charset="-122"/>
              </a:rPr>
              <a:t>   </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j</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ω</a:t>
            </a:r>
            <a:r>
              <a:rPr sz="900" b="1" spc="0" dirty="0">
                <a:solidFill>
                  <a:schemeClr val="dk1"/>
                </a:solidFill>
                <a:latin typeface="微软雅黑" panose="020B0503020204020204" charset="-122"/>
                <a:ea typeface="微软雅黑" panose="020B0503020204020204" charset="-122"/>
                <a:cs typeface="微软雅黑" panose="020B0503020204020204" charset="-122"/>
              </a:rPr>
              <a:t>M</a:t>
            </a:r>
            <a:r>
              <a:rPr sz="800" b="1" spc="-40" baseline="-26000" dirty="0">
                <a:solidFill>
                  <a:schemeClr val="dk1"/>
                </a:solidFill>
                <a:latin typeface="微软雅黑" panose="020B0503020204020204" charset="-122"/>
                <a:ea typeface="微软雅黑" panose="020B0503020204020204" charset="-122"/>
                <a:cs typeface="微软雅黑" panose="020B0503020204020204" charset="-122"/>
              </a:rPr>
              <a:t>1</a:t>
            </a:r>
            <a:r>
              <a:rPr sz="4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I</a:t>
            </a:r>
            <a:r>
              <a:rPr sz="800" b="1" spc="-40" baseline="-26000" dirty="0">
                <a:solidFill>
                  <a:schemeClr val="dk1"/>
                </a:solidFill>
                <a:latin typeface="微软雅黑" panose="020B0503020204020204" charset="-122"/>
                <a:ea typeface="微软雅黑" panose="020B0503020204020204" charset="-122"/>
                <a:cs typeface="微软雅黑" panose="020B0503020204020204" charset="-122"/>
              </a:rPr>
              <a:t>1</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E</a:t>
            </a:r>
            <a:r>
              <a:rPr sz="800" b="1" spc="-40" baseline="-26000" dirty="0">
                <a:solidFill>
                  <a:schemeClr val="dk1"/>
                </a:solidFill>
                <a:latin typeface="微软雅黑" panose="020B0503020204020204" charset="-122"/>
                <a:ea typeface="微软雅黑" panose="020B0503020204020204" charset="-122"/>
                <a:cs typeface="微软雅黑" panose="020B0503020204020204" charset="-122"/>
              </a:rPr>
              <a:t>22</a:t>
            </a:r>
            <a:r>
              <a:rPr sz="400" spc="-40" dirty="0">
                <a:solidFill>
                  <a:schemeClr val="dk1"/>
                </a:solidFill>
                <a:latin typeface="微软雅黑" panose="020B0503020204020204" charset="-122"/>
                <a:ea typeface="微软雅黑" panose="020B0503020204020204" charset="-122"/>
                <a:cs typeface="微软雅黑" panose="020B0503020204020204" charset="-122"/>
              </a:rPr>
              <a:t>   </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j</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ω</a:t>
            </a:r>
            <a:r>
              <a:rPr sz="900" b="1" spc="0" dirty="0">
                <a:solidFill>
                  <a:schemeClr val="dk1"/>
                </a:solidFill>
                <a:latin typeface="微软雅黑" panose="020B0503020204020204" charset="-122"/>
                <a:ea typeface="微软雅黑" panose="020B0503020204020204" charset="-122"/>
                <a:cs typeface="微软雅黑" panose="020B0503020204020204" charset="-122"/>
              </a:rPr>
              <a:t>M</a:t>
            </a:r>
            <a:r>
              <a:rPr sz="800" b="1" spc="-40" baseline="-26000" dirty="0">
                <a:solidFill>
                  <a:schemeClr val="dk1"/>
                </a:solidFill>
                <a:latin typeface="微软雅黑" panose="020B0503020204020204" charset="-122"/>
                <a:ea typeface="微软雅黑" panose="020B0503020204020204" charset="-122"/>
                <a:cs typeface="微软雅黑" panose="020B0503020204020204" charset="-122"/>
              </a:rPr>
              <a:t>2</a:t>
            </a:r>
            <a:r>
              <a:rPr sz="4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I</a:t>
            </a:r>
            <a:r>
              <a:rPr sz="800" b="1" spc="-40" baseline="-2600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en-US" sz="800" b="1" spc="-40" baseline="-2600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12" name="table 366"/>
          <p:cNvGraphicFramePr>
            <a:graphicFrameLocks noGrp="1"/>
          </p:cNvGraphicFramePr>
          <p:nvPr/>
        </p:nvGraphicFramePr>
        <p:xfrm>
          <a:off x="3594525" y="4325121"/>
          <a:ext cx="507365" cy="485647"/>
        </p:xfrm>
        <a:graphic>
          <a:graphicData uri="http://schemas.openxmlformats.org/drawingml/2006/table">
            <a:tbl>
              <a:tblPr/>
              <a:tblGrid>
                <a:gridCol w="507365"/>
              </a:tblGrid>
              <a:tr h="207009">
                <a:tc>
                  <a:txBody>
                    <a:bodyPr/>
                    <a:lstStyle/>
                    <a:p>
                      <a:pPr algn="l" rtl="0" eaLnBrk="0">
                        <a:lnSpc>
                          <a:spcPct val="104000"/>
                        </a:lnSpc>
                      </a:pPr>
                      <a:endParaRPr lang="en-US" altLang="en-US" sz="700" dirty="0">
                        <a:latin typeface="微软雅黑" panose="020B0503020204020204" charset="-122"/>
                        <a:ea typeface="微软雅黑" panose="020B0503020204020204" charset="-122"/>
                      </a:endParaRPr>
                    </a:p>
                    <a:p>
                      <a:pPr marL="284480" algn="l" rtl="0" eaLnBrk="0">
                        <a:lnSpc>
                          <a:spcPct val="88000"/>
                        </a:lnSpc>
                        <a:spcBef>
                          <a:spcPts val="5"/>
                        </a:spcBef>
                      </a:pPr>
                      <a:r>
                        <a:rPr sz="500" b="1" spc="0" dirty="0">
                          <a:solidFill>
                            <a:srgbClr val="000000">
                              <a:alpha val="100000"/>
                            </a:srgbClr>
                          </a:solidFill>
                          <a:latin typeface="微软雅黑" panose="020B0503020204020204" charset="-122"/>
                          <a:ea typeface="微软雅黑" panose="020B0503020204020204" charset="-122"/>
                          <a:cs typeface="Arial" panose="020B0604020202020204"/>
                        </a:rPr>
                        <a:t>1</a:t>
                      </a:r>
                      <a:endParaRPr lang="en-US" altLang="en-US" sz="500" dirty="0">
                        <a:latin typeface="微软雅黑" panose="020B0503020204020204" charset="-122"/>
                        <a:ea typeface="微软雅黑" panose="020B0503020204020204" charset="-122"/>
                      </a:endParaRPr>
                    </a:p>
                  </a:txBody>
                  <a:tcPr marL="0" marR="0" marT="0" marB="0">
                    <a:lnL>
                      <a:noFill/>
                    </a:lnL>
                    <a:lnR>
                      <a:noFill/>
                    </a:lnR>
                    <a:lnT>
                      <a:noFill/>
                    </a:lnT>
                    <a:lnB w="3175" cap="flat" cmpd="sng" algn="ctr">
                      <a:solidFill>
                        <a:srgbClr val="231F20"/>
                      </a:solidFill>
                      <a:prstDash val="solid"/>
                      <a:round/>
                      <a:headEnd type="none" w="med" len="med"/>
                      <a:tailEnd type="none" w="med" len="med"/>
                    </a:lnB>
                  </a:tcPr>
                </a:tc>
              </a:tr>
              <a:tr h="160654">
                <a:tc>
                  <a:txBody>
                    <a:bodyPr/>
                    <a:lstStyle/>
                    <a:p>
                      <a:pPr algn="l" rtl="0" eaLnBrk="0">
                        <a:lnSpc>
                          <a:spcPct val="140000"/>
                        </a:lnSpc>
                      </a:pPr>
                      <a:endParaRPr lang="en-US" altLang="en-US" sz="200" dirty="0">
                        <a:latin typeface="微软雅黑" panose="020B0503020204020204" charset="-122"/>
                        <a:ea typeface="微软雅黑" panose="020B0503020204020204" charset="-122"/>
                        <a:cs typeface="微软雅黑" panose="020B0503020204020204" charset="-122"/>
                      </a:endParaRPr>
                    </a:p>
                    <a:p>
                      <a:pPr marL="1905" algn="l" rtl="0" eaLnBrk="0">
                        <a:lnSpc>
                          <a:spcPct val="86000"/>
                        </a:lnSpc>
                      </a:pPr>
                      <a:r>
                        <a:rPr sz="900" b="1"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r</a:t>
                      </a:r>
                      <a:r>
                        <a:rPr sz="800" b="1" spc="-5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4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300" spc="-50" baseline="40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j</a:t>
                      </a:r>
                      <a:r>
                        <a:rPr sz="9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900" b="1"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ω</a:t>
                      </a: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a:t>
                      </a:r>
                      <a:r>
                        <a:rPr sz="800" b="1" spc="-5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520" dirty="0">
                        <a:latin typeface="微软雅黑" panose="020B0503020204020204" charset="-122"/>
                        <a:ea typeface="微软雅黑" panose="020B0503020204020204" charset="-122"/>
                        <a:cs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a:noFill/>
                    </a:lnB>
                  </a:tcPr>
                </a:tc>
              </a:tr>
            </a:tbl>
          </a:graphicData>
        </a:graphic>
      </p:graphicFrame>
      <p:sp>
        <p:nvSpPr>
          <p:cNvPr id="13" name="textbox 367"/>
          <p:cNvSpPr/>
          <p:nvPr>
            <p:custDataLst>
              <p:tags r:id="rId11"/>
            </p:custDataLst>
          </p:nvPr>
        </p:nvSpPr>
        <p:spPr>
          <a:xfrm>
            <a:off x="5894588" y="5513769"/>
            <a:ext cx="436244" cy="41148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1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28</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2065"/>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29</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368"/>
          <p:cNvSpPr/>
          <p:nvPr>
            <p:custDataLst>
              <p:tags r:id="rId12"/>
            </p:custDataLst>
          </p:nvPr>
        </p:nvSpPr>
        <p:spPr>
          <a:xfrm>
            <a:off x="5894588" y="4458882"/>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27</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textbox 370"/>
          <p:cNvSpPr/>
          <p:nvPr>
            <p:custDataLst>
              <p:tags r:id="rId13"/>
            </p:custDataLst>
          </p:nvPr>
        </p:nvSpPr>
        <p:spPr>
          <a:xfrm>
            <a:off x="3327038" y="4467896"/>
            <a:ext cx="234315" cy="1689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130"/>
              </a:lnSpc>
            </a:pPr>
            <a:r>
              <a:rPr sz="8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I</a:t>
            </a:r>
            <a:r>
              <a:rPr sz="700" b="1" spc="20" baseline="-2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0" baseline="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200" spc="0" baseline="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372"/>
          <p:cNvSpPr/>
          <p:nvPr>
            <p:custDataLst>
              <p:tags r:id="rId14"/>
            </p:custDataLst>
          </p:nvPr>
        </p:nvSpPr>
        <p:spPr>
          <a:xfrm>
            <a:off x="3778431" y="4356986"/>
            <a:ext cx="106045" cy="144779"/>
          </a:xfrm>
          <a:prstGeom prst="rect">
            <a:avLst/>
          </a:prstGeom>
        </p:spPr>
        <p:txBody>
          <a:bodyPr vert="horz" wrap="square" lIns="0" tIns="0" rIns="0" bIns="0"/>
          <a:lstStyle/>
          <a:p>
            <a:pPr algn="l" rtl="0" eaLnBrk="0">
              <a:lnSpc>
                <a:spcPct val="86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78000"/>
              </a:lnSpc>
            </a:pPr>
            <a:r>
              <a:rPr sz="1000" b="1" spc="0" dirty="0">
                <a:solidFill>
                  <a:schemeClr val="dk1">
                    <a:lumMod val="85000"/>
                    <a:lumOff val="15000"/>
                  </a:schemeClr>
                </a:solidFill>
                <a:latin typeface="微软雅黑" panose="020B0503020204020204" charset="-122"/>
                <a:ea typeface="微软雅黑" panose="020B0503020204020204" charset="-122"/>
                <a:cs typeface="Arial" panose="020B0604020202020204"/>
              </a:rPr>
              <a:t>U</a:t>
            </a:r>
            <a:endParaRPr lang="en-US" altLang="en-US" sz="1000" b="1" spc="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pic>
        <p:nvPicPr>
          <p:cNvPr id="17" name="picture 373"/>
          <p:cNvPicPr>
            <a:picLocks noChangeAspect="1"/>
          </p:cNvPicPr>
          <p:nvPr/>
        </p:nvPicPr>
        <p:blipFill>
          <a:blip r:embed="rId15"/>
          <a:stretch>
            <a:fillRect/>
          </a:stretch>
        </p:blipFill>
        <p:spPr>
          <a:xfrm>
            <a:off x="3336956" y="5490917"/>
            <a:ext cx="45592" cy="30810"/>
          </a:xfrm>
          <a:prstGeom prst="rect">
            <a:avLst/>
          </a:prstGeom>
        </p:spPr>
      </p:pic>
      <p:pic>
        <p:nvPicPr>
          <p:cNvPr id="18" name="picture 374"/>
          <p:cNvPicPr>
            <a:picLocks noChangeAspect="1"/>
          </p:cNvPicPr>
          <p:nvPr/>
        </p:nvPicPr>
        <p:blipFill>
          <a:blip r:embed="rId15"/>
          <a:stretch>
            <a:fillRect/>
          </a:stretch>
        </p:blipFill>
        <p:spPr>
          <a:xfrm>
            <a:off x="3336956" y="5753414"/>
            <a:ext cx="45592" cy="30810"/>
          </a:xfrm>
          <a:prstGeom prst="rect">
            <a:avLst/>
          </a:prstGeom>
        </p:spPr>
      </p:pic>
      <p:pic>
        <p:nvPicPr>
          <p:cNvPr id="19" name="picture 375"/>
          <p:cNvPicPr>
            <a:picLocks noChangeAspect="1"/>
          </p:cNvPicPr>
          <p:nvPr/>
        </p:nvPicPr>
        <p:blipFill>
          <a:blip r:embed="rId15"/>
          <a:stretch>
            <a:fillRect/>
          </a:stretch>
        </p:blipFill>
        <p:spPr>
          <a:xfrm>
            <a:off x="4027074" y="5490917"/>
            <a:ext cx="45592" cy="30810"/>
          </a:xfrm>
          <a:prstGeom prst="rect">
            <a:avLst/>
          </a:prstGeom>
        </p:spPr>
      </p:pic>
      <p:pic>
        <p:nvPicPr>
          <p:cNvPr id="20" name="picture 376"/>
          <p:cNvPicPr>
            <a:picLocks noChangeAspect="1"/>
          </p:cNvPicPr>
          <p:nvPr/>
        </p:nvPicPr>
        <p:blipFill>
          <a:blip r:embed="rId15"/>
          <a:stretch>
            <a:fillRect/>
          </a:stretch>
        </p:blipFill>
        <p:spPr>
          <a:xfrm>
            <a:off x="4027074" y="5753414"/>
            <a:ext cx="45592" cy="30810"/>
          </a:xfrm>
          <a:prstGeom prst="rect">
            <a:avLst/>
          </a:prstGeom>
        </p:spPr>
      </p:pic>
      <p:pic>
        <p:nvPicPr>
          <p:cNvPr id="21" name="picture 377"/>
          <p:cNvPicPr>
            <a:picLocks noChangeAspect="1"/>
          </p:cNvPicPr>
          <p:nvPr/>
        </p:nvPicPr>
        <p:blipFill>
          <a:blip r:embed="rId15"/>
          <a:stretch>
            <a:fillRect/>
          </a:stretch>
        </p:blipFill>
        <p:spPr>
          <a:xfrm>
            <a:off x="3339420" y="4436030"/>
            <a:ext cx="45592" cy="30810"/>
          </a:xfrm>
          <a:prstGeom prst="rect">
            <a:avLst/>
          </a:prstGeom>
        </p:spPr>
      </p:pic>
      <p:pic>
        <p:nvPicPr>
          <p:cNvPr id="22" name="picture 378"/>
          <p:cNvPicPr>
            <a:picLocks noChangeAspect="1"/>
          </p:cNvPicPr>
          <p:nvPr/>
        </p:nvPicPr>
        <p:blipFill>
          <a:blip r:embed="rId15"/>
          <a:stretch>
            <a:fillRect/>
          </a:stretch>
        </p:blipFill>
        <p:spPr>
          <a:xfrm>
            <a:off x="3800329" y="4325121"/>
            <a:ext cx="45592" cy="30810"/>
          </a:xfrm>
          <a:prstGeom prst="rect">
            <a:avLst/>
          </a:prstGeom>
        </p:spPr>
      </p:pic>
      <p:pic>
        <p:nvPicPr>
          <p:cNvPr id="23" name="picture 379"/>
          <p:cNvPicPr>
            <a:picLocks noChangeAspect="1"/>
          </p:cNvPicPr>
          <p:nvPr/>
        </p:nvPicPr>
        <p:blipFill>
          <a:blip r:embed="rId15"/>
          <a:stretch>
            <a:fillRect/>
          </a:stretch>
        </p:blipFill>
        <p:spPr>
          <a:xfrm>
            <a:off x="1534039" y="4792189"/>
            <a:ext cx="45592" cy="30810"/>
          </a:xfrm>
          <a:prstGeom prst="rect">
            <a:avLst/>
          </a:prstGeom>
        </p:spPr>
      </p:pic>
      <p:pic>
        <p:nvPicPr>
          <p:cNvPr id="24" name="picture 380"/>
          <p:cNvPicPr>
            <a:picLocks noChangeAspect="1"/>
          </p:cNvPicPr>
          <p:nvPr/>
        </p:nvPicPr>
        <p:blipFill>
          <a:blip r:embed="rId15"/>
          <a:stretch>
            <a:fillRect/>
          </a:stretch>
        </p:blipFill>
        <p:spPr>
          <a:xfrm>
            <a:off x="3836066" y="4792189"/>
            <a:ext cx="45592" cy="30810"/>
          </a:xfrm>
          <a:prstGeom prst="rect">
            <a:avLst/>
          </a:prstGeom>
        </p:spPr>
      </p:pic>
      <p:pic>
        <p:nvPicPr>
          <p:cNvPr id="25" name="picture 381"/>
          <p:cNvPicPr>
            <a:picLocks noChangeAspect="1"/>
          </p:cNvPicPr>
          <p:nvPr/>
        </p:nvPicPr>
        <p:blipFill>
          <a:blip r:embed="rId15"/>
          <a:stretch>
            <a:fillRect/>
          </a:stretch>
        </p:blipFill>
        <p:spPr>
          <a:xfrm>
            <a:off x="4645717" y="4792189"/>
            <a:ext cx="45592" cy="30810"/>
          </a:xfrm>
          <a:prstGeom prst="rect">
            <a:avLst/>
          </a:prstGeom>
        </p:spPr>
      </p:pic>
    </p:spTree>
    <p:custDataLst>
      <p:tags r:id="rId1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6" name="图片 2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5" name="图片 24"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383"/>
          <p:cNvSpPr/>
          <p:nvPr/>
        </p:nvSpPr>
        <p:spPr>
          <a:xfrm>
            <a:off x="5522330" y="4145685"/>
            <a:ext cx="46990" cy="7493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endParaRPr>
          </a:p>
          <a:p>
            <a:pPr marL="12700" algn="l" rtl="0" eaLnBrk="0">
              <a:lnSpc>
                <a:spcPts val="385"/>
              </a:lnSpc>
            </a:pPr>
            <a:r>
              <a:rPr sz="300" b="1" spc="0" dirty="0">
                <a:solidFill>
                  <a:srgbClr val="000000"/>
                </a:solidFill>
                <a:latin typeface="微软雅黑" panose="020B0503020204020204" charset="-122"/>
                <a:ea typeface="微软雅黑" panose="020B0503020204020204" charset="-122"/>
                <a:cs typeface="Arial" panose="020B0604020202020204"/>
              </a:rPr>
              <a:t>1</a:t>
            </a:r>
            <a:endParaRPr lang="en-US" altLang="en-US" sz="300" b="1" spc="0" dirty="0">
              <a:solidFill>
                <a:srgbClr val="000000"/>
              </a:solidFill>
              <a:latin typeface="微软雅黑" panose="020B0503020204020204" charset="-122"/>
              <a:ea typeface="微软雅黑" panose="020B0503020204020204" charset="-122"/>
              <a:cs typeface="Arial" panose="020B0604020202020204"/>
            </a:endParaRPr>
          </a:p>
        </p:txBody>
      </p:sp>
      <p:sp>
        <p:nvSpPr>
          <p:cNvPr id="3" name="textbox 384"/>
          <p:cNvSpPr/>
          <p:nvPr>
            <p:custDataLst>
              <p:tags r:id="rId5"/>
            </p:custDataLst>
          </p:nvPr>
        </p:nvSpPr>
        <p:spPr>
          <a:xfrm>
            <a:off x="5527941" y="4059666"/>
            <a:ext cx="59055" cy="90169"/>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5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 name="path"/>
          <p:cNvSpPr/>
          <p:nvPr>
            <p:custDataLst>
              <p:tags r:id="rId6"/>
            </p:custDataLst>
          </p:nvPr>
        </p:nvSpPr>
        <p:spPr>
          <a:xfrm>
            <a:off x="5373880" y="4061388"/>
            <a:ext cx="105439" cy="144609"/>
          </a:xfrm>
          <a:custGeom>
            <a:avLst/>
            <a:gdLst/>
            <a:ahLst/>
            <a:cxnLst/>
            <a:rect l="0" t="0" r="0" b="0"/>
            <a:pathLst>
              <a:path w="166" h="227">
                <a:moveTo>
                  <a:pt x="2" y="172"/>
                </a:moveTo>
                <a:lnTo>
                  <a:pt x="22" y="146"/>
                </a:lnTo>
                <a:lnTo>
                  <a:pt x="66" y="226"/>
                </a:lnTo>
                <a:lnTo>
                  <a:pt x="163" y="1"/>
                </a:lnTo>
              </a:path>
            </a:pathLst>
          </a:custGeom>
          <a:noFill/>
          <a:ln w="3964"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5" name="textbox 386"/>
          <p:cNvSpPr/>
          <p:nvPr>
            <p:custDataLst>
              <p:tags r:id="rId7"/>
            </p:custDataLst>
          </p:nvPr>
        </p:nvSpPr>
        <p:spPr>
          <a:xfrm>
            <a:off x="3053534" y="895668"/>
            <a:ext cx="4412615" cy="3873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05"/>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10" baseline="-22000" dirty="0">
                <a:solidFill>
                  <a:schemeClr val="dk1"/>
                </a:solidFill>
                <a:latin typeface="微软雅黑" panose="020B0503020204020204" charset="-122"/>
                <a:ea typeface="微软雅黑" panose="020B0503020204020204" charset="-122"/>
                <a:cs typeface="微软雅黑" panose="020B0503020204020204" charset="-122"/>
              </a:rPr>
              <a:t>1</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为初级绕组与两次级绕组的互感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94005" algn="l" rtl="0" eaLnBrk="0">
              <a:lnSpc>
                <a:spcPct val="91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由于两次级绕组反相串联，且考虑到次级线圈开路</a:t>
            </a:r>
            <a:r>
              <a:rPr sz="1000" spc="0" dirty="0">
                <a:solidFill>
                  <a:schemeClr val="dk1"/>
                </a:solidFill>
                <a:latin typeface="微软雅黑" panose="020B0503020204020204" charset="-122"/>
                <a:ea typeface="微软雅黑" panose="020B0503020204020204" charset="-122"/>
                <a:cs typeface="微软雅黑" panose="020B0503020204020204" charset="-122"/>
              </a:rPr>
              <a:t>，则由以上关系可得</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388"/>
          <p:cNvSpPr/>
          <p:nvPr>
            <p:custDataLst>
              <p:tags r:id="rId8"/>
            </p:custDataLst>
          </p:nvPr>
        </p:nvSpPr>
        <p:spPr>
          <a:xfrm>
            <a:off x="3052619" y="1400753"/>
            <a:ext cx="2625089" cy="5334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700" b="1" spc="-10" baseline="-9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E</a:t>
            </a:r>
            <a:r>
              <a:rPr sz="700" b="1" spc="-10" baseline="-9000" dirty="0">
                <a:solidFill>
                  <a:schemeClr val="dk1"/>
                </a:solidFill>
                <a:latin typeface="微软雅黑" panose="020B0503020204020204" charset="-122"/>
                <a:ea typeface="微软雅黑" panose="020B0503020204020204" charset="-122"/>
                <a:cs typeface="微软雅黑" panose="020B0503020204020204" charset="-122"/>
              </a:rPr>
              <a:t>21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E</a:t>
            </a:r>
            <a:r>
              <a:rPr sz="700" b="1" spc="-10" baseline="-9000" dirty="0">
                <a:solidFill>
                  <a:schemeClr val="dk1"/>
                </a:solidFill>
                <a:latin typeface="微软雅黑" panose="020B0503020204020204" charset="-122"/>
                <a:ea typeface="微软雅黑" panose="020B0503020204020204" charset="-122"/>
                <a:cs typeface="微软雅黑" panose="020B0503020204020204" charset="-122"/>
              </a:rPr>
              <a:t>22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输出电压的有效</a:t>
            </a:r>
            <a:r>
              <a:rPr sz="1000" spc="40" dirty="0">
                <a:solidFill>
                  <a:schemeClr val="dk1"/>
                </a:solidFill>
                <a:latin typeface="微软雅黑" panose="020B0503020204020204" charset="-122"/>
                <a:ea typeface="微软雅黑" panose="020B0503020204020204" charset="-122"/>
                <a:cs typeface="微软雅黑" panose="020B0503020204020204" charset="-122"/>
              </a:rPr>
              <a:t>值</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389"/>
          <p:cNvSpPr/>
          <p:nvPr>
            <p:custDataLst>
              <p:tags r:id="rId9"/>
            </p:custDataLst>
          </p:nvPr>
        </p:nvSpPr>
        <p:spPr>
          <a:xfrm>
            <a:off x="5056224" y="1940515"/>
            <a:ext cx="1170939" cy="48450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96545" algn="l" rtl="0" eaLnBrk="0">
              <a:lnSpc>
                <a:spcPts val="1505"/>
              </a:lnSpc>
            </a:pPr>
            <a:r>
              <a:rPr sz="900" b="1" spc="-20" dirty="0">
                <a:solidFill>
                  <a:schemeClr val="dk1"/>
                </a:solidFill>
                <a:latin typeface="微软雅黑" panose="020B0503020204020204" charset="-122"/>
                <a:ea typeface="微软雅黑" panose="020B0503020204020204" charset="-122"/>
                <a:cs typeface="微软雅黑" panose="020B0503020204020204" charset="-122"/>
              </a:rPr>
              <a:t>ω</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2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M</a:t>
            </a:r>
            <a:r>
              <a:rPr sz="800" b="1" spc="-20" baseline="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19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M</a:t>
            </a:r>
            <a:r>
              <a:rPr sz="800" b="1" spc="-20" baseline="3000" dirty="0">
                <a:solidFill>
                  <a:schemeClr val="dk1"/>
                </a:solidFill>
                <a:latin typeface="微软雅黑" panose="020B0503020204020204" charset="-122"/>
                <a:ea typeface="微软雅黑" panose="020B0503020204020204" charset="-122"/>
                <a:cs typeface="微软雅黑" panose="020B0503020204020204" charset="-122"/>
              </a:rPr>
              <a:t>2</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300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marL="424180" indent="-411480" algn="l" rtl="0" eaLnBrk="0">
              <a:lnSpc>
                <a:spcPct val="98000"/>
              </a:lnSpc>
              <a:spcBef>
                <a:spcPts val="5"/>
              </a:spcBef>
              <a:tabLst>
                <a:tab pos="1157605" algn="l"/>
              </a:tabLst>
            </a:pP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600" b="1" spc="-10" baseline="-26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2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700" u="sng" strike="sngStrike"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r</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ω</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r>
              <a:rPr sz="700" b="1" spc="-10" baseline="-37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700" b="1" spc="0" baseline="60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700" b="1" spc="0" baseline="60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390"/>
          <p:cNvSpPr/>
          <p:nvPr>
            <p:custDataLst>
              <p:tags r:id="rId10"/>
            </p:custDataLst>
          </p:nvPr>
        </p:nvSpPr>
        <p:spPr>
          <a:xfrm>
            <a:off x="5522330" y="2333162"/>
            <a:ext cx="46990" cy="762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39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9" name="textbox 391"/>
          <p:cNvSpPr/>
          <p:nvPr>
            <p:custDataLst>
              <p:tags r:id="rId11"/>
            </p:custDataLst>
          </p:nvPr>
        </p:nvSpPr>
        <p:spPr>
          <a:xfrm>
            <a:off x="5531751" y="2245425"/>
            <a:ext cx="59055" cy="91439"/>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6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0" name="path"/>
          <p:cNvSpPr/>
          <p:nvPr>
            <p:custDataLst>
              <p:tags r:id="rId12"/>
            </p:custDataLst>
          </p:nvPr>
        </p:nvSpPr>
        <p:spPr>
          <a:xfrm>
            <a:off x="5373880" y="2246928"/>
            <a:ext cx="105440" cy="147496"/>
          </a:xfrm>
          <a:custGeom>
            <a:avLst/>
            <a:gdLst/>
            <a:ahLst/>
            <a:cxnLst/>
            <a:rect l="0" t="0" r="0" b="0"/>
            <a:pathLst>
              <a:path w="166" h="232">
                <a:moveTo>
                  <a:pt x="2" y="175"/>
                </a:moveTo>
                <a:lnTo>
                  <a:pt x="22" y="149"/>
                </a:lnTo>
                <a:lnTo>
                  <a:pt x="66" y="230"/>
                </a:lnTo>
                <a:lnTo>
                  <a:pt x="163" y="1"/>
                </a:lnTo>
              </a:path>
            </a:pathLst>
          </a:custGeom>
          <a:noFill/>
          <a:ln w="4043"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1" name="textbox 394"/>
          <p:cNvSpPr/>
          <p:nvPr>
            <p:custDataLst>
              <p:tags r:id="rId13"/>
            </p:custDataLst>
          </p:nvPr>
        </p:nvSpPr>
        <p:spPr>
          <a:xfrm>
            <a:off x="5048832" y="4805712"/>
            <a:ext cx="1187450" cy="374015"/>
          </a:xfrm>
          <a:prstGeom prst="rect">
            <a:avLst/>
          </a:prstGeom>
        </p:spPr>
        <p:txBody>
          <a:bodyPr vert="horz" wrap="square" lIns="0" tIns="0" rIns="0" bIns="0"/>
          <a:lstStyle/>
          <a:p>
            <a:pPr algn="l" rtl="0" eaLnBrk="0">
              <a:lnSpc>
                <a:spcPct val="9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482600" indent="-469900" algn="l" rtl="0" eaLnBrk="0">
              <a:lnSpc>
                <a:spcPct val="129000"/>
              </a:lnSpc>
              <a:tabLst>
                <a:tab pos="1173480" algn="l"/>
              </a:tabLst>
            </a:pP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700" b="1" spc="-30" baseline="-37000" dirty="0">
                <a:solidFill>
                  <a:schemeClr val="dk1"/>
                </a:solidFill>
                <a:latin typeface="微软雅黑" panose="020B0503020204020204" charset="-122"/>
                <a:ea typeface="微软雅黑" panose="020B0503020204020204" charset="-122"/>
                <a:cs typeface="微软雅黑" panose="020B0503020204020204" charset="-122"/>
              </a:rPr>
              <a:t>2</a:t>
            </a:r>
            <a:r>
              <a:rPr sz="400" spc="-30" dirty="0">
                <a:solidFill>
                  <a:schemeClr val="dk1"/>
                </a:solidFill>
                <a:latin typeface="微软雅黑" panose="020B0503020204020204" charset="-122"/>
                <a:ea typeface="微软雅黑" panose="020B0503020204020204" charset="-122"/>
                <a:cs typeface="微软雅黑" panose="020B0503020204020204" charset="-122"/>
              </a:rPr>
              <a:t>   </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u="sng" strike="sngStrike"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r</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ω</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r>
              <a:rPr sz="800" b="1" spc="-10" baseline="-33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52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800" b="1" spc="-10" baseline="5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395"/>
          <p:cNvSpPr/>
          <p:nvPr>
            <p:custDataLst>
              <p:tags r:id="rId14"/>
            </p:custDataLst>
          </p:nvPr>
        </p:nvSpPr>
        <p:spPr>
          <a:xfrm>
            <a:off x="5572863" y="5086088"/>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3" name="textbox 396"/>
          <p:cNvSpPr/>
          <p:nvPr>
            <p:custDataLst>
              <p:tags r:id="rId15"/>
            </p:custDataLst>
          </p:nvPr>
        </p:nvSpPr>
        <p:spPr>
          <a:xfrm>
            <a:off x="5582284" y="4995970"/>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4" name="path"/>
          <p:cNvSpPr/>
          <p:nvPr>
            <p:custDataLst>
              <p:tags r:id="rId16"/>
            </p:custDataLst>
          </p:nvPr>
        </p:nvSpPr>
        <p:spPr>
          <a:xfrm>
            <a:off x="5424413" y="4997170"/>
            <a:ext cx="105427" cy="151497"/>
          </a:xfrm>
          <a:custGeom>
            <a:avLst/>
            <a:gdLst/>
            <a:ahLst/>
            <a:cxnLst/>
            <a:rect l="0" t="0" r="0" b="0"/>
            <a:pathLst>
              <a:path w="166" h="238">
                <a:moveTo>
                  <a:pt x="2" y="180"/>
                </a:moveTo>
                <a:lnTo>
                  <a:pt x="22" y="153"/>
                </a:lnTo>
                <a:lnTo>
                  <a:pt x="66" y="237"/>
                </a:lnTo>
                <a:lnTo>
                  <a:pt x="163" y="1"/>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15" name="table 398"/>
          <p:cNvGraphicFramePr>
            <a:graphicFrameLocks noGrp="1"/>
          </p:cNvGraphicFramePr>
          <p:nvPr/>
        </p:nvGraphicFramePr>
        <p:xfrm>
          <a:off x="5712021" y="1302544"/>
          <a:ext cx="903605" cy="396875"/>
        </p:xfrm>
        <a:graphic>
          <a:graphicData uri="http://schemas.openxmlformats.org/drawingml/2006/table">
            <a:tbl>
              <a:tblPr/>
              <a:tblGrid>
                <a:gridCol w="903605"/>
              </a:tblGrid>
              <a:tr h="236220">
                <a:tc>
                  <a:txBody>
                    <a:bodyPr/>
                    <a:lstStyle/>
                    <a:p>
                      <a:pPr algn="l" rtl="0" eaLnBrk="0">
                        <a:lnSpc>
                          <a:spcPts val="1560"/>
                        </a:lnSpc>
                      </a:pPr>
                      <a:r>
                        <a:rPr sz="1000" b="1"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j</a:t>
                      </a:r>
                      <a:r>
                        <a:rPr sz="10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000" b="1"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ω</a:t>
                      </a:r>
                      <a:r>
                        <a:rPr sz="10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000" b="1"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(M</a:t>
                      </a:r>
                      <a:r>
                        <a:rPr sz="900" b="1" spc="-60" baseline="100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5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0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000" b="1"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M</a:t>
                      </a:r>
                      <a:r>
                        <a:rPr sz="900" b="1" spc="-60" baseline="100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5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000" b="1"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00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000" b="1"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U</a:t>
                      </a:r>
                      <a:r>
                        <a:rPr sz="900" b="1" spc="-60" baseline="100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585" dirty="0">
                        <a:latin typeface="微软雅黑" panose="020B0503020204020204" charset="-122"/>
                        <a:ea typeface="微软雅黑" panose="020B0503020204020204" charset="-122"/>
                        <a:cs typeface="微软雅黑" panose="020B0503020204020204" charset="-122"/>
                      </a:endParaRPr>
                    </a:p>
                  </a:txBody>
                  <a:tcPr marL="0" marR="0" marT="0" marB="0">
                    <a:lnL>
                      <a:noFill/>
                    </a:lnL>
                    <a:lnR>
                      <a:noFill/>
                    </a:lnR>
                    <a:lnT>
                      <a:noFill/>
                    </a:lnT>
                    <a:lnB w="3175" cap="flat" cmpd="sng" algn="ctr">
                      <a:solidFill>
                        <a:srgbClr val="231F20"/>
                      </a:solidFill>
                      <a:prstDash val="solid"/>
                      <a:round/>
                      <a:headEnd type="none" w="med" len="med"/>
                      <a:tailEnd type="none" w="med" len="med"/>
                    </a:lnB>
                  </a:tcPr>
                </a:tc>
              </a:tr>
              <a:tr h="160654">
                <a:tc>
                  <a:txBody>
                    <a:bodyPr/>
                    <a:lstStyle/>
                    <a:p>
                      <a:pPr algn="l" rtl="0" eaLnBrk="0">
                        <a:lnSpc>
                          <a:spcPct val="140000"/>
                        </a:lnSpc>
                      </a:pPr>
                      <a:endParaRPr lang="en-US" altLang="en-US" sz="200" dirty="0">
                        <a:latin typeface="微软雅黑" panose="020B0503020204020204" charset="-122"/>
                        <a:ea typeface="微软雅黑" panose="020B0503020204020204" charset="-122"/>
                        <a:cs typeface="微软雅黑" panose="020B0503020204020204" charset="-122"/>
                      </a:endParaRPr>
                    </a:p>
                    <a:p>
                      <a:pPr marL="202565" algn="l" rtl="0" eaLnBrk="0">
                        <a:lnSpc>
                          <a:spcPct val="86000"/>
                        </a:lnSpc>
                      </a:pPr>
                      <a:r>
                        <a:rPr sz="900" b="1"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r</a:t>
                      </a:r>
                      <a:r>
                        <a:rPr sz="800" b="1" spc="-5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4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300" spc="-50" baseline="40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j</a:t>
                      </a:r>
                      <a:r>
                        <a:rPr sz="90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900" b="1"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ω</a:t>
                      </a: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a:t>
                      </a:r>
                      <a:r>
                        <a:rPr sz="800" b="1" spc="-5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endParaRPr lang="en-US" altLang="en-US" sz="520" dirty="0">
                        <a:latin typeface="微软雅黑" panose="020B0503020204020204" charset="-122"/>
                        <a:ea typeface="微软雅黑" panose="020B0503020204020204" charset="-122"/>
                        <a:cs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a:noFill/>
                    </a:lnB>
                  </a:tcPr>
                </a:tc>
              </a:tr>
            </a:tbl>
          </a:graphicData>
        </a:graphic>
      </p:graphicFrame>
      <p:sp>
        <p:nvSpPr>
          <p:cNvPr id="16" name="textbox 400"/>
          <p:cNvSpPr/>
          <p:nvPr>
            <p:custDataLst>
              <p:tags r:id="rId17"/>
            </p:custDataLst>
          </p:nvPr>
        </p:nvSpPr>
        <p:spPr>
          <a:xfrm>
            <a:off x="7809502" y="1465492"/>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30</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textbox 401"/>
          <p:cNvSpPr/>
          <p:nvPr>
            <p:custDataLst>
              <p:tags r:id="rId18"/>
            </p:custDataLst>
          </p:nvPr>
        </p:nvSpPr>
        <p:spPr>
          <a:xfrm>
            <a:off x="7809502" y="2116164"/>
            <a:ext cx="436244" cy="1485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970"/>
              </a:lnSpc>
            </a:pPr>
            <a:r>
              <a:rPr sz="800" b="1" spc="-2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b="1" spc="-20" dirty="0">
                <a:solidFill>
                  <a:schemeClr val="dk1"/>
                </a:solidFill>
                <a:latin typeface="微软雅黑" panose="020B0503020204020204" charset="-122"/>
                <a:ea typeface="微软雅黑" panose="020B0503020204020204" charset="-122"/>
                <a:cs typeface="微软雅黑" panose="020B0503020204020204" charset="-122"/>
              </a:rPr>
              <a:t>3</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3</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b="1"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8" name="picture 404"/>
          <p:cNvPicPr>
            <a:picLocks noChangeAspect="1"/>
          </p:cNvPicPr>
          <p:nvPr/>
        </p:nvPicPr>
        <p:blipFill>
          <a:blip r:embed="rId19"/>
          <a:stretch>
            <a:fillRect/>
          </a:stretch>
        </p:blipFill>
        <p:spPr>
          <a:xfrm>
            <a:off x="4676370" y="1442640"/>
            <a:ext cx="45592" cy="30810"/>
          </a:xfrm>
          <a:prstGeom prst="rect">
            <a:avLst/>
          </a:prstGeom>
        </p:spPr>
      </p:pic>
      <p:pic>
        <p:nvPicPr>
          <p:cNvPr id="19" name="picture 405"/>
          <p:cNvPicPr>
            <a:picLocks noChangeAspect="1"/>
          </p:cNvPicPr>
          <p:nvPr/>
        </p:nvPicPr>
        <p:blipFill>
          <a:blip r:embed="rId19"/>
          <a:stretch>
            <a:fillRect/>
          </a:stretch>
        </p:blipFill>
        <p:spPr>
          <a:xfrm>
            <a:off x="4968432" y="1442640"/>
            <a:ext cx="45592" cy="30810"/>
          </a:xfrm>
          <a:prstGeom prst="rect">
            <a:avLst/>
          </a:prstGeom>
        </p:spPr>
      </p:pic>
      <p:pic>
        <p:nvPicPr>
          <p:cNvPr id="20" name="picture 406"/>
          <p:cNvPicPr>
            <a:picLocks noChangeAspect="1"/>
          </p:cNvPicPr>
          <p:nvPr/>
        </p:nvPicPr>
        <p:blipFill>
          <a:blip r:embed="rId19"/>
          <a:stretch>
            <a:fillRect/>
          </a:stretch>
        </p:blipFill>
        <p:spPr>
          <a:xfrm>
            <a:off x="5306100" y="1442640"/>
            <a:ext cx="45592" cy="30810"/>
          </a:xfrm>
          <a:prstGeom prst="rect">
            <a:avLst/>
          </a:prstGeom>
        </p:spPr>
      </p:pic>
      <p:pic>
        <p:nvPicPr>
          <p:cNvPr id="21" name="picture 407"/>
          <p:cNvPicPr>
            <a:picLocks noChangeAspect="1"/>
          </p:cNvPicPr>
          <p:nvPr/>
        </p:nvPicPr>
        <p:blipFill>
          <a:blip r:embed="rId19"/>
          <a:stretch>
            <a:fillRect/>
          </a:stretch>
        </p:blipFill>
        <p:spPr>
          <a:xfrm>
            <a:off x="6499011" y="1331731"/>
            <a:ext cx="45592" cy="30810"/>
          </a:xfrm>
          <a:prstGeom prst="rect">
            <a:avLst/>
          </a:prstGeom>
        </p:spPr>
      </p:pic>
      <p:pic>
        <p:nvPicPr>
          <p:cNvPr id="22" name="picture 408"/>
          <p:cNvPicPr>
            <a:picLocks noChangeAspect="1"/>
          </p:cNvPicPr>
          <p:nvPr/>
        </p:nvPicPr>
        <p:blipFill>
          <a:blip r:embed="rId19"/>
          <a:stretch>
            <a:fillRect/>
          </a:stretch>
        </p:blipFill>
        <p:spPr>
          <a:xfrm>
            <a:off x="3250554" y="4290590"/>
            <a:ext cx="45592" cy="30810"/>
          </a:xfrm>
          <a:prstGeom prst="rect">
            <a:avLst/>
          </a:prstGeom>
        </p:spPr>
      </p:pic>
      <p:pic>
        <p:nvPicPr>
          <p:cNvPr id="23" name="picture 409"/>
          <p:cNvPicPr>
            <a:picLocks noChangeAspect="1"/>
          </p:cNvPicPr>
          <p:nvPr/>
        </p:nvPicPr>
        <p:blipFill>
          <a:blip r:embed="rId19"/>
          <a:stretch>
            <a:fillRect/>
          </a:stretch>
        </p:blipFill>
        <p:spPr>
          <a:xfrm>
            <a:off x="3250554" y="5233337"/>
            <a:ext cx="45592" cy="30810"/>
          </a:xfrm>
          <a:prstGeom prst="rect">
            <a:avLst/>
          </a:prstGeom>
        </p:spPr>
      </p:pic>
      <p:sp>
        <p:nvSpPr>
          <p:cNvPr id="24" name="textbox 382"/>
          <p:cNvSpPr/>
          <p:nvPr>
            <p:custDataLst>
              <p:tags r:id="rId20"/>
            </p:custDataLst>
          </p:nvPr>
        </p:nvSpPr>
        <p:spPr>
          <a:xfrm>
            <a:off x="3040017" y="2434801"/>
            <a:ext cx="5205729" cy="5633720"/>
          </a:xfrm>
          <a:prstGeom prst="rect">
            <a:avLst/>
          </a:prstGeom>
        </p:spPr>
        <p:txBody>
          <a:bodyPr vert="horz" wrap="square" lIns="0" tIns="0" rIns="0" bIns="0"/>
          <a:lstStyle/>
          <a:p>
            <a:pPr algn="l" rtl="0" eaLnBrk="0">
              <a:lnSpc>
                <a:spcPct val="6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3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a:t>
            </a:r>
            <a:r>
              <a:rPr sz="1000" b="1" spc="-10" dirty="0">
                <a:solidFill>
                  <a:schemeClr val="dk1"/>
                </a:solidFill>
                <a:latin typeface="微软雅黑" panose="020B0503020204020204" charset="-122"/>
                <a:ea typeface="微软雅黑" panose="020B0503020204020204" charset="-122"/>
                <a:cs typeface="微软雅黑" panose="020B0503020204020204" charset="-122"/>
              </a:rPr>
              <a:t>(3</a:t>
            </a:r>
            <a:r>
              <a:rPr sz="1500" spc="-1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31)</a:t>
            </a:r>
            <a:r>
              <a:rPr sz="1000" spc="-10" dirty="0">
                <a:solidFill>
                  <a:schemeClr val="dk1"/>
                </a:solidFill>
                <a:latin typeface="微软雅黑" panose="020B0503020204020204" charset="-122"/>
                <a:ea typeface="微软雅黑" panose="020B0503020204020204" charset="-122"/>
                <a:cs typeface="微软雅黑" panose="020B0503020204020204" charset="-122"/>
              </a:rPr>
              <a:t> 说明，当激励电</a:t>
            </a:r>
            <a:r>
              <a:rPr sz="1000" spc="0" dirty="0">
                <a:solidFill>
                  <a:schemeClr val="dk1"/>
                </a:solidFill>
                <a:latin typeface="微软雅黑" panose="020B0503020204020204" charset="-122"/>
                <a:ea typeface="微软雅黑" panose="020B0503020204020204" charset="-122"/>
                <a:cs typeface="微软雅黑" panose="020B0503020204020204" charset="-122"/>
              </a:rPr>
              <a:t>压的幅值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和角频率 </a:t>
            </a:r>
            <a:r>
              <a:rPr sz="1000" b="1" spc="0" dirty="0">
                <a:solidFill>
                  <a:schemeClr val="dk1"/>
                </a:solidFill>
                <a:latin typeface="微软雅黑" panose="020B0503020204020204" charset="-122"/>
                <a:ea typeface="微软雅黑" panose="020B0503020204020204" charset="-122"/>
                <a:cs typeface="微软雅黑" panose="020B0503020204020204" charset="-122"/>
              </a:rPr>
              <a:t>ω</a:t>
            </a:r>
            <a:r>
              <a:rPr sz="1000" spc="0" dirty="0">
                <a:solidFill>
                  <a:schemeClr val="dk1"/>
                </a:solidFill>
                <a:latin typeface="微软雅黑" panose="020B0503020204020204" charset="-122"/>
                <a:ea typeface="微软雅黑" panose="020B0503020204020204" charset="-122"/>
                <a:cs typeface="微软雅黑" panose="020B0503020204020204" charset="-122"/>
              </a:rPr>
              <a:t> 、初级绕组的直流电阻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及电感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50" dirty="0">
                <a:solidFill>
                  <a:schemeClr val="dk1"/>
                </a:solidFill>
                <a:latin typeface="微软雅黑" panose="020B0503020204020204" charset="-122"/>
                <a:ea typeface="微软雅黑" panose="020B0503020204020204" charset="-122"/>
                <a:cs typeface="微软雅黑" panose="020B0503020204020204" charset="-122"/>
              </a:rPr>
              <a:t>为定值时，差动变压器的输出电压仅仅是初级绕组与两个次级绕组互感之差的函数</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因 </a:t>
            </a:r>
            <a:r>
              <a:rPr sz="1000" spc="10" dirty="0">
                <a:solidFill>
                  <a:schemeClr val="dk1"/>
                </a:solidFill>
                <a:latin typeface="微软雅黑" panose="020B0503020204020204" charset="-122"/>
                <a:ea typeface="微软雅黑" panose="020B0503020204020204" charset="-122"/>
                <a:cs typeface="微软雅黑" panose="020B0503020204020204" charset="-122"/>
              </a:rPr>
              <a:t>此，只要</a:t>
            </a:r>
            <a:r>
              <a:rPr sz="1000" spc="0" dirty="0">
                <a:solidFill>
                  <a:schemeClr val="dk1"/>
                </a:solidFill>
                <a:latin typeface="微软雅黑" panose="020B0503020204020204" charset="-122"/>
                <a:ea typeface="微软雅黑" panose="020B0503020204020204" charset="-122"/>
                <a:cs typeface="微软雅黑" panose="020B0503020204020204" charset="-122"/>
              </a:rPr>
              <a:t>求出互感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和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与活动衔铁位移</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0" dirty="0">
                <a:solidFill>
                  <a:schemeClr val="dk1"/>
                </a:solidFill>
                <a:latin typeface="微软雅黑" panose="020B0503020204020204" charset="-122"/>
                <a:ea typeface="微软雅黑" panose="020B0503020204020204" charset="-122"/>
                <a:cs typeface="微软雅黑" panose="020B0503020204020204" charset="-122"/>
              </a:rPr>
              <a:t> 的关系式，再代入式</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r>
              <a:rPr sz="1500" spc="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30)</a:t>
            </a:r>
            <a:r>
              <a:rPr sz="1000" spc="0" dirty="0">
                <a:solidFill>
                  <a:schemeClr val="dk1"/>
                </a:solidFill>
                <a:latin typeface="微软雅黑" panose="020B0503020204020204" charset="-122"/>
                <a:ea typeface="微软雅黑" panose="020B0503020204020204" charset="-122"/>
                <a:cs typeface="微软雅黑" panose="020B0503020204020204" charset="-122"/>
              </a:rPr>
              <a:t> 即可得到螺线管 </a:t>
            </a:r>
            <a:r>
              <a:rPr sz="1000" spc="20" dirty="0">
                <a:solidFill>
                  <a:schemeClr val="dk1"/>
                </a:solidFill>
                <a:latin typeface="微软雅黑" panose="020B0503020204020204" charset="-122"/>
                <a:ea typeface="微软雅黑" panose="020B0503020204020204" charset="-122"/>
                <a:cs typeface="微软雅黑" panose="020B0503020204020204" charset="-122"/>
              </a:rPr>
              <a:t>式差动变压器的基本特性表达式 。 对</a:t>
            </a:r>
            <a:r>
              <a:rPr sz="1000" spc="0" dirty="0">
                <a:solidFill>
                  <a:schemeClr val="dk1"/>
                </a:solidFill>
                <a:latin typeface="微软雅黑" panose="020B0503020204020204" charset="-122"/>
                <a:ea typeface="微软雅黑" panose="020B0503020204020204" charset="-122"/>
                <a:cs typeface="微软雅黑" panose="020B0503020204020204" charset="-122"/>
              </a:rPr>
              <a:t>此，下面分三种情况进行分析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3370" algn="l" rtl="0" eaLnBrk="0">
              <a:lnSpc>
                <a:spcPct val="94000"/>
              </a:lnSpc>
              <a:spcBef>
                <a:spcPts val="670"/>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(1)</a:t>
            </a:r>
            <a:r>
              <a:rPr sz="1000" spc="-40" dirty="0">
                <a:solidFill>
                  <a:schemeClr val="dk1"/>
                </a:solidFill>
                <a:latin typeface="微软雅黑" panose="020B0503020204020204" charset="-122"/>
                <a:ea typeface="微软雅黑" panose="020B0503020204020204" charset="-122"/>
                <a:cs typeface="微软雅黑" panose="020B0503020204020204" charset="-122"/>
              </a:rPr>
              <a:t> 活动衔铁处于中间位置时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40" dirty="0">
                <a:solidFill>
                  <a:schemeClr val="dk1"/>
                </a:solidFill>
                <a:latin typeface="微软雅黑" panose="020B0503020204020204" charset="-122"/>
                <a:ea typeface="微软雅黑" panose="020B0503020204020204" charset="-122"/>
                <a:cs typeface="微软雅黑" panose="020B0503020204020204" charset="-122"/>
              </a:rPr>
              <a:t>，故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0</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3370" algn="l" rtl="0" eaLnBrk="0">
              <a:lnSpc>
                <a:spcPts val="1560"/>
              </a:lnSpc>
              <a:spcBef>
                <a:spcPts val="210"/>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 活动衔铁向上移动时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40" baseline="-6000" dirty="0">
                <a:solidFill>
                  <a:schemeClr val="dk1"/>
                </a:solidFill>
                <a:latin typeface="微软雅黑" panose="020B0503020204020204" charset="-122"/>
                <a:ea typeface="微软雅黑" panose="020B0503020204020204" charset="-122"/>
                <a:cs typeface="微软雅黑" panose="020B0503020204020204" charset="-122"/>
              </a:rPr>
              <a:t>1</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40" dirty="0">
                <a:solidFill>
                  <a:schemeClr val="dk1"/>
                </a:solidFill>
                <a:latin typeface="微软雅黑" panose="020B0503020204020204" charset="-122"/>
                <a:ea typeface="微软雅黑" panose="020B0503020204020204" charset="-122"/>
                <a:cs typeface="微软雅黑" panose="020B0503020204020204" charset="-122"/>
              </a:rPr>
              <a:t> ＋ </a:t>
            </a:r>
            <a:r>
              <a:rPr sz="1000" b="1" spc="-4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40" baseline="-6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40" dirty="0">
                <a:solidFill>
                  <a:schemeClr val="dk1"/>
                </a:solidFill>
                <a:latin typeface="微软雅黑" panose="020B0503020204020204" charset="-122"/>
                <a:ea typeface="微软雅黑" panose="020B0503020204020204" charset="-122"/>
                <a:cs typeface="微软雅黑" panose="020B0503020204020204" charset="-122"/>
              </a:rPr>
              <a:t> － </a:t>
            </a:r>
            <a:r>
              <a:rPr sz="1000" b="1" spc="-4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0" dirty="0">
                <a:solidFill>
                  <a:schemeClr val="dk1"/>
                </a:solidFill>
                <a:latin typeface="微软雅黑" panose="020B0503020204020204" charset="-122"/>
                <a:ea typeface="微软雅黑" panose="020B0503020204020204" charset="-122"/>
                <a:cs typeface="微软雅黑" panose="020B0503020204020204" charset="-122"/>
              </a:rPr>
              <a:t>，故</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493645" algn="l" rtl="0" eaLnBrk="0">
              <a:lnSpc>
                <a:spcPct val="92000"/>
              </a:lnSpc>
              <a:spcBef>
                <a:spcPts val="720"/>
              </a:spcBef>
            </a:pPr>
            <a:r>
              <a:rPr sz="900" b="1" spc="40" dirty="0">
                <a:solidFill>
                  <a:schemeClr val="dk1"/>
                </a:solidFill>
                <a:latin typeface="微软雅黑" panose="020B0503020204020204" charset="-122"/>
                <a:ea typeface="微软雅黑" panose="020B0503020204020204" charset="-122"/>
                <a:cs typeface="微软雅黑" panose="020B0503020204020204" charset="-122"/>
              </a:rPr>
              <a:t>2ωΔ</a:t>
            </a:r>
            <a:r>
              <a:rPr sz="900" b="1" spc="0" dirty="0">
                <a:solidFill>
                  <a:schemeClr val="dk1"/>
                </a:solidFill>
                <a:latin typeface="微软雅黑" panose="020B0503020204020204" charset="-122"/>
                <a:ea typeface="微软雅黑" panose="020B0503020204020204" charset="-122"/>
                <a:cs typeface="微软雅黑" panose="020B0503020204020204" charset="-122"/>
              </a:rPr>
              <a:t>MU</a:t>
            </a:r>
            <a:r>
              <a:rPr sz="800" b="1" spc="30" baseline="-2600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marL="2059305" algn="l" rtl="0" eaLnBrk="0">
              <a:lnSpc>
                <a:spcPct val="80000"/>
              </a:lnSpc>
              <a:spcBef>
                <a:spcPts val="5"/>
              </a:spcBef>
              <a:tabLst>
                <a:tab pos="3119755" algn="l"/>
              </a:tabLst>
            </a:pPr>
            <a:r>
              <a:rPr sz="700" b="1" spc="0" dirty="0">
                <a:solidFill>
                  <a:schemeClr val="dk1"/>
                </a:solidFill>
                <a:latin typeface="微软雅黑" panose="020B0503020204020204" charset="-122"/>
                <a:ea typeface="微软雅黑" panose="020B0503020204020204" charset="-122"/>
                <a:cs typeface="微软雅黑" panose="020B0503020204020204" charset="-122"/>
              </a:rPr>
              <a:t>U</a:t>
            </a:r>
            <a:r>
              <a:rPr sz="600" b="1" spc="-10" baseline="-26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700" u="sng" strike="sngStrike"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2428875" algn="l" rtl="0" eaLnBrk="0">
              <a:lnSpc>
                <a:spcPts val="1090"/>
              </a:lnSpc>
              <a:spcBef>
                <a:spcPts val="85"/>
              </a:spcBef>
            </a:pPr>
            <a:r>
              <a:rPr sz="900" b="1" spc="-30" dirty="0">
                <a:solidFill>
                  <a:schemeClr val="dk1"/>
                </a:solidFill>
                <a:latin typeface="微软雅黑" panose="020B0503020204020204" charset="-122"/>
                <a:ea typeface="微软雅黑" panose="020B0503020204020204" charset="-122"/>
                <a:cs typeface="微软雅黑" panose="020B0503020204020204" charset="-122"/>
              </a:rPr>
              <a:t>r</a:t>
            </a:r>
            <a:r>
              <a:rPr sz="900" spc="-30" dirty="0">
                <a:solidFill>
                  <a:schemeClr val="dk1"/>
                </a:solidFill>
                <a:latin typeface="微软雅黑" panose="020B0503020204020204" charset="-122"/>
                <a:ea typeface="微软雅黑" panose="020B0503020204020204" charset="-122"/>
                <a:cs typeface="微软雅黑" panose="020B0503020204020204" charset="-122"/>
              </a:rPr>
              <a:t>   ＋ </a:t>
            </a:r>
            <a:r>
              <a:rPr sz="900" b="1" spc="-3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30" dirty="0">
                <a:solidFill>
                  <a:schemeClr val="dk1"/>
                </a:solidFill>
                <a:latin typeface="微软雅黑" panose="020B0503020204020204" charset="-122"/>
                <a:ea typeface="微软雅黑" panose="020B0503020204020204" charset="-122"/>
                <a:cs typeface="微软雅黑" panose="020B0503020204020204" charset="-122"/>
              </a:rPr>
              <a:t>ω</a:t>
            </a:r>
            <a:r>
              <a:rPr sz="900" b="1" spc="-20" dirty="0">
                <a:solidFill>
                  <a:schemeClr val="dk1"/>
                </a:solidFill>
                <a:latin typeface="微软雅黑" panose="020B0503020204020204" charset="-122"/>
                <a:ea typeface="微软雅黑" panose="020B0503020204020204" charset="-122"/>
                <a:cs typeface="微软雅黑" panose="020B0503020204020204" charset="-122"/>
              </a:rPr>
              <a:t>L</a:t>
            </a:r>
            <a:r>
              <a:rPr sz="800" b="1" spc="-30" baseline="-20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3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800" b="1" spc="-30" baseline="64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marL="17780" algn="l" rtl="0" eaLnBrk="0">
              <a:lnSpc>
                <a:spcPct val="100000"/>
              </a:lnSpc>
              <a:spcBef>
                <a:spcPts val="82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与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21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同极性</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3370" algn="l" rtl="0" eaLnBrk="0">
              <a:lnSpc>
                <a:spcPts val="1560"/>
              </a:lnSpc>
              <a:spcBef>
                <a:spcPts val="135"/>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(3)</a:t>
            </a:r>
            <a:r>
              <a:rPr sz="1000" spc="-40" dirty="0">
                <a:solidFill>
                  <a:schemeClr val="dk1"/>
                </a:solidFill>
                <a:latin typeface="微软雅黑" panose="020B0503020204020204" charset="-122"/>
                <a:ea typeface="微软雅黑" panose="020B0503020204020204" charset="-122"/>
                <a:cs typeface="微软雅黑" panose="020B0503020204020204" charset="-122"/>
              </a:rPr>
              <a:t> 活动衔铁向下移动时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40" baseline="-6000" dirty="0">
                <a:solidFill>
                  <a:schemeClr val="dk1"/>
                </a:solidFill>
                <a:latin typeface="微软雅黑" panose="020B0503020204020204" charset="-122"/>
                <a:ea typeface="微软雅黑" panose="020B0503020204020204" charset="-122"/>
                <a:cs typeface="微软雅黑" panose="020B0503020204020204" charset="-122"/>
              </a:rPr>
              <a:t>1</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40" dirty="0">
                <a:solidFill>
                  <a:schemeClr val="dk1"/>
                </a:solidFill>
                <a:latin typeface="微软雅黑" panose="020B0503020204020204" charset="-122"/>
                <a:ea typeface="微软雅黑" panose="020B0503020204020204" charset="-122"/>
                <a:cs typeface="微软雅黑" panose="020B0503020204020204" charset="-122"/>
              </a:rPr>
              <a:t> － </a:t>
            </a:r>
            <a:r>
              <a:rPr sz="1000" b="1" spc="-4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900" b="1" spc="-40" baseline="-6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40" dirty="0">
                <a:solidFill>
                  <a:schemeClr val="dk1"/>
                </a:solidFill>
                <a:latin typeface="微软雅黑" panose="020B0503020204020204" charset="-122"/>
                <a:ea typeface="微软雅黑" panose="020B0503020204020204" charset="-122"/>
                <a:cs typeface="微软雅黑" panose="020B0503020204020204" charset="-122"/>
              </a:rPr>
              <a:t> ＋ </a:t>
            </a:r>
            <a:r>
              <a:rPr sz="1000" b="1" spc="-4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0" dirty="0">
                <a:solidFill>
                  <a:schemeClr val="dk1"/>
                </a:solidFill>
                <a:latin typeface="微软雅黑" panose="020B0503020204020204" charset="-122"/>
                <a:ea typeface="微软雅黑" panose="020B0503020204020204" charset="-122"/>
                <a:cs typeface="微软雅黑" panose="020B0503020204020204" charset="-122"/>
              </a:rPr>
              <a:t>，故</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544445" algn="l" rtl="0" eaLnBrk="0">
              <a:lnSpc>
                <a:spcPts val="1220"/>
              </a:lnSpc>
              <a:spcBef>
                <a:spcPts val="720"/>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2ωΔM</a:t>
            </a:r>
            <a:r>
              <a:rPr sz="1000" b="1" spc="-20" dirty="0">
                <a:solidFill>
                  <a:schemeClr val="dk1"/>
                </a:solidFill>
                <a:latin typeface="微软雅黑" panose="020B0503020204020204" charset="-122"/>
                <a:ea typeface="微软雅黑" panose="020B0503020204020204" charset="-122"/>
                <a:cs typeface="微软雅黑" panose="020B0503020204020204" charset="-122"/>
              </a:rPr>
              <a:t>U</a:t>
            </a:r>
            <a:r>
              <a:rPr sz="900" b="1" spc="-40" baseline="-2200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en-US" sz="585"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90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7780" algn="l" rtl="0" eaLnBrk="0">
              <a:lnSpc>
                <a:spcPct val="100000"/>
              </a:lnSpc>
              <a:spcBef>
                <a:spcPts val="30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与 </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22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同极性</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95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文本框 2"/>
          <p:cNvSpPr txBox="1"/>
          <p:nvPr/>
        </p:nvSpPr>
        <p:spPr>
          <a:xfrm>
            <a:off x="2582175" y="399769"/>
            <a:ext cx="6096000" cy="1962785"/>
          </a:xfrm>
          <a:prstGeom prst="rect">
            <a:avLst/>
          </a:prstGeom>
          <a:noFill/>
        </p:spPr>
        <p:txBody>
          <a:bodyPr wrap="square">
            <a:spAutoFit/>
          </a:bodyPr>
          <a:lstStyle/>
          <a:p>
            <a:pPr marL="15240" algn="l" rtl="0" eaLnBrk="0">
              <a:lnSpc>
                <a:spcPct val="93000"/>
              </a:lnSpc>
              <a:spcBef>
                <a:spcPts val="360"/>
              </a:spcBef>
            </a:pP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差动变压器式传感器</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的测量转换电路</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6065" algn="l" rtl="0" eaLnBrk="0">
              <a:lnSpc>
                <a:spcPct val="147000"/>
              </a:lnSpc>
              <a:spcBef>
                <a:spcPts val="1080"/>
              </a:spcBef>
            </a:pPr>
            <a:r>
              <a:rPr lang="zh-CN" altLang="en-US" sz="1000" spc="80" dirty="0">
                <a:solidFill>
                  <a:srgbClr val="000000"/>
                </a:solidFill>
                <a:latin typeface="微软雅黑" panose="020B0503020204020204" charset="-122"/>
                <a:ea typeface="微软雅黑" panose="020B0503020204020204" charset="-122"/>
                <a:cs typeface="微软雅黑" panose="020B0503020204020204" charset="-122"/>
              </a:rPr>
              <a:t>差动变压器输出的是交流电压，若用交流电压表测量，则电压表只能反</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映</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衔铁位 </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移的大小，不能反映衔铁移动的方向 。 另外，其测量值中将包含零点残余电压 </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 为了 </a:t>
            </a:r>
            <a:r>
              <a:rPr lang="zh-CN" altLang="en-US" sz="1000" spc="60" dirty="0">
                <a:solidFill>
                  <a:srgbClr val="000000"/>
                </a:solidFill>
                <a:latin typeface="微软雅黑" panose="020B0503020204020204" charset="-122"/>
                <a:ea typeface="微软雅黑" panose="020B0503020204020204" charset="-122"/>
                <a:cs typeface="微软雅黑" panose="020B0503020204020204" charset="-122"/>
              </a:rPr>
              <a:t>达到能辨别移动方向和消除零点残余电压的 目 的，实际测量时，常常采用</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差</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动整流电 </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路和相敏检波电路</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ct val="93000"/>
              </a:lnSpc>
              <a:spcBef>
                <a:spcPts val="640"/>
              </a:spcBef>
            </a:pP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  差动整流</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电路</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265430" algn="l" rtl="0" eaLnBrk="0">
              <a:lnSpc>
                <a:spcPct val="148000"/>
              </a:lnSpc>
              <a:spcBef>
                <a:spcPts val="40"/>
              </a:spcBef>
            </a:pPr>
            <a:r>
              <a:rPr lang="zh-CN" altLang="en-US" sz="1000" spc="60" dirty="0">
                <a:solidFill>
                  <a:srgbClr val="000000"/>
                </a:solidFill>
                <a:latin typeface="微软雅黑" panose="020B0503020204020204" charset="-122"/>
                <a:ea typeface="微软雅黑" panose="020B0503020204020204" charset="-122"/>
                <a:cs typeface="微软雅黑" panose="020B0503020204020204" charset="-122"/>
              </a:rPr>
              <a:t>这种电路是把差动变压器的两个次级线圈输出电压分别整流，然后将整流后的电</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压</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或电流的差值作为输出信号 。 图 </a:t>
            </a:r>
            <a:r>
              <a:rPr lang="en-US" altLang="zh-CN" sz="1000" b="1" spc="2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20" dirty="0">
                <a:solidFill>
                  <a:srgbClr val="000000"/>
                </a:solidFill>
                <a:latin typeface="微软雅黑" panose="020B0503020204020204" charset="-122"/>
                <a:ea typeface="微软雅黑" panose="020B0503020204020204" charset="-122"/>
                <a:cs typeface="微软雅黑" panose="020B0503020204020204" charset="-122"/>
              </a:rPr>
              <a:t>15</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 给出了几种典型差动</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整</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流电路形式，其中图 </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15</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、图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15(</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适用于交流阻抗负载，图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15(</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、图 </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15(</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d</a:t>
            </a:r>
            <a:r>
              <a:rPr lang="en-US" altLang="zh-CN" sz="10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适用于低阻抗负载，电 </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阻 </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R</a:t>
            </a:r>
            <a:r>
              <a:rPr lang="en-US" altLang="zh-CN" sz="1000" b="1" spc="20" baseline="-2300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  用于调整零点残余</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电</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压 。</a:t>
            </a:r>
            <a:endParaRPr lang="zh-CN"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411"/>
          <p:cNvPicPr>
            <a:picLocks noChangeAspect="1"/>
          </p:cNvPicPr>
          <p:nvPr/>
        </p:nvPicPr>
        <p:blipFill>
          <a:blip r:embed="rId5"/>
          <a:stretch>
            <a:fillRect/>
          </a:stretch>
        </p:blipFill>
        <p:spPr>
          <a:xfrm>
            <a:off x="3174709" y="2540972"/>
            <a:ext cx="5084660" cy="3450564"/>
          </a:xfrm>
          <a:prstGeom prst="rect">
            <a:avLst/>
          </a:prstGeom>
        </p:spPr>
      </p:pic>
      <p:sp>
        <p:nvSpPr>
          <p:cNvPr id="6" name="文本框 5"/>
          <p:cNvSpPr txBox="1"/>
          <p:nvPr>
            <p:custDataLst>
              <p:tags r:id="rId6"/>
            </p:custDataLst>
          </p:nvPr>
        </p:nvSpPr>
        <p:spPr>
          <a:xfrm>
            <a:off x="2669039" y="6018731"/>
            <a:ext cx="6096000" cy="667385"/>
          </a:xfrm>
          <a:prstGeom prst="rect">
            <a:avLst/>
          </a:prstGeom>
          <a:noFill/>
        </p:spPr>
        <p:txBody>
          <a:bodyPr wrap="square">
            <a:spAutoFit/>
          </a:bodyPr>
          <a:lstStyle/>
          <a:p>
            <a:pPr marL="2021205" algn="l" rtl="0" eaLnBrk="0">
              <a:lnSpc>
                <a:spcPts val="1375"/>
              </a:lnSpc>
            </a:pPr>
            <a:r>
              <a:rPr lang="zh-CN" altLang="en-US" sz="1050" spc="2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050" b="1" spc="2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05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50" b="1" spc="20" dirty="0">
                <a:solidFill>
                  <a:schemeClr val="dk1"/>
                </a:solidFill>
                <a:latin typeface="微软雅黑" panose="020B0503020204020204" charset="-122"/>
                <a:ea typeface="微软雅黑" panose="020B0503020204020204" charset="-122"/>
                <a:cs typeface="微软雅黑" panose="020B0503020204020204" charset="-122"/>
              </a:rPr>
              <a:t>15</a:t>
            </a:r>
            <a:r>
              <a:rPr lang="zh-CN" altLang="en-US" sz="1050" spc="2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050" spc="0" dirty="0">
                <a:solidFill>
                  <a:schemeClr val="dk1"/>
                </a:solidFill>
                <a:latin typeface="微软雅黑" panose="020B0503020204020204" charset="-122"/>
                <a:ea typeface="微软雅黑" panose="020B0503020204020204" charset="-122"/>
                <a:cs typeface="微软雅黑" panose="020B0503020204020204" charset="-122"/>
              </a:rPr>
              <a:t>差动整流电路</a:t>
            </a:r>
            <a:endParaRPr lang="zh-CN"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911225" algn="l" rtl="0" eaLnBrk="0">
              <a:lnSpc>
                <a:spcPct val="98000"/>
              </a:lnSpc>
              <a:spcBef>
                <a:spcPts val="660"/>
              </a:spcBef>
            </a:pP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半波电压输出， </a:t>
            </a: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半波电流输出， </a:t>
            </a: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c</a:t>
            </a: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全波电压输出， </a:t>
            </a: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50" b="1" spc="0" dirty="0">
                <a:solidFill>
                  <a:schemeClr val="dk1"/>
                </a:solidFill>
                <a:latin typeface="微软雅黑" panose="020B0503020204020204" charset="-122"/>
                <a:ea typeface="微软雅黑" panose="020B0503020204020204" charset="-122"/>
                <a:cs typeface="微软雅黑" panose="020B0503020204020204" charset="-122"/>
              </a:rPr>
              <a:t>d</a:t>
            </a:r>
            <a:r>
              <a:rPr lang="en-US" altLang="zh-CN" sz="1050" b="1" spc="6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50" spc="60" dirty="0">
                <a:solidFill>
                  <a:schemeClr val="dk1"/>
                </a:solidFill>
                <a:latin typeface="微软雅黑" panose="020B0503020204020204" charset="-122"/>
                <a:ea typeface="微软雅黑" panose="020B0503020204020204" charset="-122"/>
                <a:cs typeface="微软雅黑" panose="020B0503020204020204" charset="-122"/>
              </a:rPr>
              <a:t> 全</a:t>
            </a:r>
            <a:r>
              <a:rPr lang="zh-CN" altLang="en-US" sz="1050" spc="30" dirty="0">
                <a:solidFill>
                  <a:schemeClr val="dk1"/>
                </a:solidFill>
                <a:latin typeface="微软雅黑" panose="020B0503020204020204" charset="-122"/>
                <a:ea typeface="微软雅黑" panose="020B0503020204020204" charset="-122"/>
                <a:cs typeface="微软雅黑" panose="020B0503020204020204" charset="-122"/>
              </a:rPr>
              <a:t>波</a:t>
            </a:r>
            <a:r>
              <a:rPr lang="zh-CN" altLang="en-US" sz="1050" spc="0" dirty="0">
                <a:solidFill>
                  <a:schemeClr val="dk1"/>
                </a:solidFill>
                <a:latin typeface="微软雅黑" panose="020B0503020204020204" charset="-122"/>
                <a:ea typeface="微软雅黑" panose="020B0503020204020204" charset="-122"/>
                <a:cs typeface="微软雅黑" panose="020B0503020204020204" charset="-122"/>
              </a:rPr>
              <a:t>电流输出</a:t>
            </a:r>
            <a:endParaRPr lang="zh-CN" altLang="en-US" sz="105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5" name="图片 4"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410"/>
          <p:cNvSpPr/>
          <p:nvPr/>
        </p:nvSpPr>
        <p:spPr>
          <a:xfrm>
            <a:off x="821259" y="1007963"/>
            <a:ext cx="5205729" cy="423545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850"/>
              </a:spcBef>
            </a:pPr>
            <a:r>
              <a:rPr sz="1000" spc="0" dirty="0" err="1">
                <a:solidFill>
                  <a:srgbClr val="000000"/>
                </a:solidFill>
                <a:latin typeface="微软雅黑" panose="020B0503020204020204" charset="-122"/>
                <a:ea typeface="微软雅黑" panose="020B0503020204020204" charset="-122"/>
                <a:cs typeface="微软雅黑" panose="020B0503020204020204" charset="-122"/>
              </a:rPr>
              <a:t>下面结合图</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15(</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，分析差动整流电路工作原理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4160" algn="l" rtl="0" eaLnBrk="0">
              <a:lnSpc>
                <a:spcPct val="148000"/>
              </a:lnSpc>
              <a:spcBef>
                <a:spcPts val="4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从图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15(</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电路结构可知，不论两个次级线圈的输出瞬时电压极</a:t>
            </a:r>
            <a:r>
              <a:rPr sz="1000" spc="20" dirty="0">
                <a:solidFill>
                  <a:srgbClr val="000000"/>
                </a:solidFill>
                <a:latin typeface="微软雅黑" panose="020B0503020204020204" charset="-122"/>
                <a:ea typeface="微软雅黑" panose="020B0503020204020204" charset="-122"/>
                <a:cs typeface="微软雅黑" panose="020B0503020204020204" charset="-122"/>
              </a:rPr>
              <a:t>性</a:t>
            </a:r>
            <a:r>
              <a:rPr sz="1000" spc="0" dirty="0">
                <a:solidFill>
                  <a:srgbClr val="000000"/>
                </a:solidFill>
                <a:latin typeface="微软雅黑" panose="020B0503020204020204" charset="-122"/>
                <a:ea typeface="微软雅黑" panose="020B0503020204020204" charset="-122"/>
                <a:cs typeface="微软雅黑" panose="020B0503020204020204" charset="-122"/>
              </a:rPr>
              <a:t>如何，流经电 </a:t>
            </a:r>
            <a:r>
              <a:rPr sz="1000" spc="10" dirty="0">
                <a:solidFill>
                  <a:srgbClr val="000000"/>
                </a:solidFill>
                <a:latin typeface="微软雅黑" panose="020B0503020204020204" charset="-122"/>
                <a:ea typeface="微软雅黑" panose="020B0503020204020204" charset="-122"/>
                <a:cs typeface="微软雅黑" panose="020B0503020204020204" charset="-122"/>
              </a:rPr>
              <a:t>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的电流方向总是从 </a:t>
            </a:r>
            <a:r>
              <a:rPr sz="1000" b="1" spc="10" dirty="0">
                <a:solidFill>
                  <a:srgbClr val="000000"/>
                </a:solidFill>
                <a:latin typeface="微软雅黑" panose="020B0503020204020204" charset="-122"/>
                <a:ea typeface="微软雅黑" panose="020B0503020204020204" charset="-122"/>
                <a:cs typeface="微软雅黑" panose="020B0503020204020204" charset="-122"/>
              </a:rPr>
              <a:t>2</a:t>
            </a:r>
            <a:r>
              <a:rPr sz="1000" spc="10" dirty="0">
                <a:solidFill>
                  <a:srgbClr val="000000"/>
                </a:solidFill>
                <a:latin typeface="微软雅黑" panose="020B0503020204020204" charset="-122"/>
                <a:ea typeface="微软雅黑" panose="020B0503020204020204" charset="-122"/>
                <a:cs typeface="微软雅黑" panose="020B0503020204020204" charset="-122"/>
              </a:rPr>
              <a:t> 到 </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0" dirty="0">
                <a:solidFill>
                  <a:srgbClr val="000000"/>
                </a:solidFill>
                <a:latin typeface="微软雅黑" panose="020B0503020204020204" charset="-122"/>
                <a:ea typeface="微软雅黑" panose="020B0503020204020204" charset="-122"/>
                <a:cs typeface="微软雅黑" panose="020B0503020204020204" charset="-122"/>
              </a:rPr>
              <a:t>，流经电容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的电流方向总是从 </a:t>
            </a:r>
            <a:r>
              <a:rPr sz="1000" b="1" spc="0" dirty="0">
                <a:solidFill>
                  <a:srgbClr val="000000"/>
                </a:solidFill>
                <a:latin typeface="微软雅黑" panose="020B0503020204020204" charset="-122"/>
                <a:ea typeface="微软雅黑" panose="020B0503020204020204" charset="-122"/>
                <a:cs typeface="微软雅黑" panose="020B0503020204020204" charset="-122"/>
              </a:rPr>
              <a:t>6</a:t>
            </a:r>
            <a:r>
              <a:rPr sz="1000" spc="0" dirty="0">
                <a:solidFill>
                  <a:srgbClr val="000000"/>
                </a:solidFill>
                <a:latin typeface="微软雅黑" panose="020B0503020204020204" charset="-122"/>
                <a:ea typeface="微软雅黑" panose="020B0503020204020204" charset="-122"/>
                <a:cs typeface="微软雅黑" panose="020B0503020204020204" charset="-122"/>
              </a:rPr>
              <a:t> 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8</a:t>
            </a:r>
            <a:r>
              <a:rPr sz="1000" spc="0" dirty="0">
                <a:solidFill>
                  <a:srgbClr val="000000"/>
                </a:solidFill>
                <a:latin typeface="微软雅黑" panose="020B0503020204020204" charset="-122"/>
                <a:ea typeface="微软雅黑" panose="020B0503020204020204" charset="-122"/>
                <a:cs typeface="微软雅黑" panose="020B0503020204020204" charset="-122"/>
              </a:rPr>
              <a:t>，故整流电路的输</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3495" algn="l" rtl="0" eaLnBrk="0">
              <a:lnSpc>
                <a:spcPct val="88000"/>
              </a:lnSpc>
              <a:spcBef>
                <a:spcPts val="55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出电压</a:t>
            </a:r>
            <a:r>
              <a:rPr sz="1000" spc="1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250"/>
              </a:spcBef>
            </a:pPr>
            <a:r>
              <a:rPr sz="900" b="1" spc="0" dirty="0">
                <a:solidFill>
                  <a:srgbClr val="000000"/>
                </a:solidFill>
                <a:latin typeface="微软雅黑" panose="020B0503020204020204" charset="-122"/>
                <a:ea typeface="微软雅黑" panose="020B0503020204020204" charset="-122"/>
                <a:cs typeface="微软雅黑" panose="020B0503020204020204" charset="-122"/>
              </a:rPr>
              <a:t>U</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2</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1400" spc="-10" baseline="21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U</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24</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1400" spc="-10" baseline="21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U</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6</a:t>
            </a:r>
            <a:r>
              <a:rPr sz="800" b="1" spc="0" baseline="5000" dirty="0">
                <a:solidFill>
                  <a:srgbClr val="000000"/>
                </a:solidFill>
                <a:latin typeface="微软雅黑" panose="020B0503020204020204" charset="-122"/>
                <a:ea typeface="微软雅黑" panose="020B0503020204020204" charset="-122"/>
                <a:cs typeface="微软雅黑" panose="020B0503020204020204" charset="-122"/>
              </a:rPr>
              <a:t>8</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(3</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32)</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5590" algn="l" rtl="0" eaLnBrk="0">
              <a:lnSpc>
                <a:spcPct val="149000"/>
              </a:lnSpc>
              <a:spcBef>
                <a:spcPts val="13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当衔铁在零位时，因为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24</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68</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所以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0</a:t>
            </a:r>
            <a:r>
              <a:rPr sz="1000" spc="-20" dirty="0">
                <a:solidFill>
                  <a:srgbClr val="000000"/>
                </a:solidFill>
                <a:latin typeface="微软雅黑" panose="020B0503020204020204" charset="-122"/>
                <a:ea typeface="微软雅黑" panose="020B0503020204020204" charset="-122"/>
                <a:cs typeface="微软雅黑" panose="020B0503020204020204" charset="-122"/>
              </a:rPr>
              <a:t>，当衔</a:t>
            </a:r>
            <a:r>
              <a:rPr sz="1000" spc="0" dirty="0">
                <a:solidFill>
                  <a:srgbClr val="000000"/>
                </a:solidFill>
                <a:latin typeface="微软雅黑" panose="020B0503020204020204" charset="-122"/>
                <a:ea typeface="微软雅黑" panose="020B0503020204020204" charset="-122"/>
                <a:cs typeface="微软雅黑" panose="020B0503020204020204" charset="-122"/>
              </a:rPr>
              <a:t>铁在零位以上时，因为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24</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&gt;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68</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则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&gt;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0</a:t>
            </a:r>
            <a:r>
              <a:rPr sz="1000" spc="-20" dirty="0">
                <a:solidFill>
                  <a:srgbClr val="000000"/>
                </a:solidFill>
                <a:latin typeface="微软雅黑" panose="020B0503020204020204" charset="-122"/>
                <a:ea typeface="微软雅黑" panose="020B0503020204020204" charset="-122"/>
                <a:cs typeface="微软雅黑" panose="020B0503020204020204" charset="-122"/>
              </a:rPr>
              <a:t>，而当衔铁在零位以下时，有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24</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&lt;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68</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则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&lt;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0</a:t>
            </a:r>
            <a:r>
              <a:rPr sz="1000" spc="0" dirty="0">
                <a:solidFill>
                  <a:srgbClr val="000000"/>
                </a:solidFill>
                <a:latin typeface="微软雅黑" panose="020B0503020204020204" charset="-122"/>
                <a:ea typeface="微软雅黑" panose="020B0503020204020204" charset="-122"/>
                <a:cs typeface="微软雅黑" panose="020B0503020204020204" charset="-122"/>
              </a:rPr>
              <a:t> 。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的正负表示衔铁位 </a:t>
            </a:r>
            <a:r>
              <a:rPr sz="1000" spc="-10" dirty="0">
                <a:solidFill>
                  <a:srgbClr val="000000"/>
                </a:solidFill>
                <a:latin typeface="微软雅黑" panose="020B0503020204020204" charset="-122"/>
                <a:ea typeface="微软雅黑" panose="020B0503020204020204" charset="-122"/>
                <a:cs typeface="微软雅黑" panose="020B0503020204020204" charset="-122"/>
              </a:rPr>
              <a:t>移</a:t>
            </a:r>
            <a:r>
              <a:rPr sz="1000" spc="0" dirty="0">
                <a:solidFill>
                  <a:srgbClr val="000000"/>
                </a:solidFill>
                <a:latin typeface="微软雅黑" panose="020B0503020204020204" charset="-122"/>
                <a:ea typeface="微软雅黑" panose="020B0503020204020204" charset="-122"/>
                <a:cs typeface="微软雅黑" panose="020B0503020204020204" charset="-122"/>
              </a:rPr>
              <a:t>的方向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22000"/>
              </a:lnSpc>
              <a:spcBef>
                <a:spcPts val="62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差动整流电路具有结构简单 、不需要考虑相位调整和零点残余电压的影响 </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分布电 </a:t>
            </a:r>
            <a:r>
              <a:rPr sz="1000" spc="20" dirty="0">
                <a:solidFill>
                  <a:srgbClr val="000000"/>
                </a:solidFill>
                <a:latin typeface="微软雅黑" panose="020B0503020204020204" charset="-122"/>
                <a:ea typeface="微软雅黑" panose="020B0503020204020204" charset="-122"/>
                <a:cs typeface="微软雅黑" panose="020B0503020204020204" charset="-122"/>
              </a:rPr>
              <a:t>容影响小和便于远距离传输等优点，因而获得了广泛应用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0"/>
              </a:lnSpc>
              <a:spcBef>
                <a:spcPts val="510"/>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2</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相敏检波电路</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ts val="1210"/>
              </a:lnSpc>
              <a:spcBef>
                <a:spcPts val="51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相敏检波电路如图 </a:t>
            </a: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500" spc="20" baseline="400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16</a:t>
            </a:r>
            <a:r>
              <a:rPr sz="1000" spc="20" dirty="0">
                <a:solidFill>
                  <a:srgbClr val="000000"/>
                </a:solidFill>
                <a:latin typeface="微软雅黑" panose="020B0503020204020204" charset="-122"/>
                <a:ea typeface="微软雅黑" panose="020B0503020204020204" charset="-122"/>
                <a:cs typeface="微软雅黑" panose="020B0503020204020204" charset="-122"/>
              </a:rPr>
              <a:t> 所示 。 图中 </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900" b="1" spc="20" baseline="-22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900" b="1" spc="20" baseline="-22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900" b="1" spc="20" baseline="-22000" dirty="0">
                <a:solidFill>
                  <a:srgbClr val="000000"/>
                </a:solidFill>
                <a:latin typeface="微软雅黑" panose="020B0503020204020204" charset="-122"/>
                <a:ea typeface="微软雅黑" panose="020B0503020204020204" charset="-122"/>
                <a:cs typeface="微软雅黑" panose="020B0503020204020204" charset="-122"/>
              </a:rPr>
              <a:t>3</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900" b="1" spc="20" baseline="-22000" dirty="0">
                <a:solidFill>
                  <a:srgbClr val="000000"/>
                </a:solidFill>
                <a:latin typeface="微软雅黑" panose="020B0503020204020204" charset="-122"/>
                <a:ea typeface="微软雅黑" panose="020B0503020204020204" charset="-122"/>
                <a:cs typeface="微软雅黑" panose="020B0503020204020204" charset="-122"/>
              </a:rPr>
              <a:t>4</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为四</a:t>
            </a:r>
            <a:r>
              <a:rPr sz="1000" spc="10" dirty="0">
                <a:solidFill>
                  <a:srgbClr val="000000"/>
                </a:solidFill>
                <a:latin typeface="微软雅黑" panose="020B0503020204020204" charset="-122"/>
                <a:ea typeface="微软雅黑" panose="020B0503020204020204" charset="-122"/>
                <a:cs typeface="微软雅黑" panose="020B0503020204020204" charset="-122"/>
              </a:rPr>
              <a:t>个</a:t>
            </a:r>
            <a:r>
              <a:rPr sz="1000" spc="0" dirty="0">
                <a:solidFill>
                  <a:srgbClr val="000000"/>
                </a:solidFill>
                <a:latin typeface="微软雅黑" panose="020B0503020204020204" charset="-122"/>
                <a:ea typeface="微软雅黑" panose="020B0503020204020204" charset="-122"/>
                <a:cs typeface="微软雅黑" panose="020B0503020204020204" charset="-122"/>
              </a:rPr>
              <a:t>性能相同的二极</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44000"/>
              </a:lnSpc>
              <a:spcBef>
                <a:spcPts val="10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管，以同一方向串联成一个闭合回路，形成环形电</a:t>
            </a:r>
            <a:r>
              <a:rPr sz="1000" spc="0" dirty="0">
                <a:solidFill>
                  <a:srgbClr val="000000"/>
                </a:solidFill>
                <a:latin typeface="微软雅黑" panose="020B0503020204020204" charset="-122"/>
                <a:ea typeface="微软雅黑" panose="020B0503020204020204" charset="-122"/>
                <a:cs typeface="微软雅黑" panose="020B0503020204020204" charset="-122"/>
              </a:rPr>
              <a:t>桥 。 输入信号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差动变压器式传感器 </a:t>
            </a:r>
            <a:r>
              <a:rPr sz="1000" spc="40" dirty="0">
                <a:solidFill>
                  <a:srgbClr val="000000"/>
                </a:solidFill>
                <a:latin typeface="微软雅黑" panose="020B0503020204020204" charset="-122"/>
                <a:ea typeface="微软雅黑" panose="020B0503020204020204" charset="-122"/>
                <a:cs typeface="微软雅黑" panose="020B0503020204020204" charset="-122"/>
              </a:rPr>
              <a:t>输出的调幅波电压</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 通过变压器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加到环形电桥的一条对角线上 。 </a:t>
            </a:r>
            <a:r>
              <a:rPr sz="1000" spc="0" dirty="0">
                <a:solidFill>
                  <a:srgbClr val="000000"/>
                </a:solidFill>
                <a:latin typeface="微软雅黑" panose="020B0503020204020204" charset="-122"/>
                <a:ea typeface="微软雅黑" panose="020B0503020204020204" charset="-122"/>
                <a:cs typeface="微软雅黑" panose="020B0503020204020204" charset="-122"/>
              </a:rPr>
              <a:t>参考信号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通过变压 </a:t>
            </a:r>
            <a:r>
              <a:rPr sz="1000" spc="20" dirty="0">
                <a:solidFill>
                  <a:srgbClr val="000000"/>
                </a:solidFill>
                <a:latin typeface="微软雅黑" panose="020B0503020204020204" charset="-122"/>
                <a:ea typeface="微软雅黑" panose="020B0503020204020204" charset="-122"/>
                <a:cs typeface="微软雅黑" panose="020B0503020204020204" charset="-122"/>
              </a:rPr>
              <a:t>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加到环形电桥的另一条对角线上 。 输出信号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o</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从变压器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的中心抽头引出</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60" dirty="0">
                <a:solidFill>
                  <a:srgbClr val="000000"/>
                </a:solidFill>
                <a:latin typeface="微软雅黑" panose="020B0503020204020204" charset="-122"/>
                <a:ea typeface="微软雅黑" panose="020B0503020204020204" charset="-122"/>
                <a:cs typeface="微软雅黑" panose="020B0503020204020204" charset="-122"/>
              </a:rPr>
              <a:t>图中平衡电阻 </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1000" spc="60" dirty="0">
                <a:solidFill>
                  <a:srgbClr val="000000"/>
                </a:solidFill>
                <a:latin typeface="微软雅黑" panose="020B0503020204020204" charset="-122"/>
                <a:ea typeface="微软雅黑" panose="020B0503020204020204" charset="-122"/>
                <a:cs typeface="微软雅黑" panose="020B0503020204020204" charset="-122"/>
              </a:rPr>
              <a:t> 起限流作用，以避免二极管导通时变压器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6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60" dirty="0">
                <a:solidFill>
                  <a:srgbClr val="000000"/>
                </a:solidFill>
                <a:latin typeface="微软雅黑" panose="020B0503020204020204" charset="-122"/>
                <a:ea typeface="微软雅黑" panose="020B0503020204020204" charset="-122"/>
                <a:cs typeface="微软雅黑" panose="020B0503020204020204" charset="-122"/>
              </a:rPr>
              <a:t>   </a:t>
            </a:r>
            <a:r>
              <a:rPr sz="1000" spc="60" dirty="0">
                <a:solidFill>
                  <a:srgbClr val="000000"/>
                </a:solidFill>
                <a:latin typeface="微软雅黑" panose="020B0503020204020204" charset="-122"/>
                <a:ea typeface="微软雅黑" panose="020B0503020204020204" charset="-122"/>
                <a:cs typeface="微软雅黑" panose="020B0503020204020204" charset="-122"/>
              </a:rPr>
              <a:t>的次级电流过大</a:t>
            </a:r>
            <a:r>
              <a:rPr sz="1000" spc="10" dirty="0">
                <a:solidFill>
                  <a:srgbClr val="000000"/>
                </a:solidFill>
                <a:latin typeface="微软雅黑" panose="020B0503020204020204" charset="-122"/>
                <a:ea typeface="微软雅黑" panose="020B0503020204020204" charset="-122"/>
                <a:cs typeface="微软雅黑" panose="020B0503020204020204" charset="-122"/>
              </a:rPr>
              <a:t>损</a:t>
            </a:r>
            <a:r>
              <a:rPr sz="1000" spc="0" dirty="0">
                <a:solidFill>
                  <a:srgbClr val="000000"/>
                </a:solidFill>
                <a:latin typeface="微软雅黑" panose="020B0503020204020204" charset="-122"/>
                <a:ea typeface="微软雅黑" panose="020B0503020204020204" charset="-122"/>
                <a:cs typeface="微软雅黑" panose="020B0503020204020204" charset="-122"/>
              </a:rPr>
              <a:t>坏二极 </a:t>
            </a:r>
            <a:r>
              <a:rPr sz="1000" spc="10" dirty="0">
                <a:solidFill>
                  <a:srgbClr val="000000"/>
                </a:solidFill>
                <a:latin typeface="微软雅黑" panose="020B0503020204020204" charset="-122"/>
                <a:ea typeface="微软雅黑" panose="020B0503020204020204" charset="-122"/>
                <a:cs typeface="微软雅黑" panose="020B0503020204020204" charset="-122"/>
              </a:rPr>
              <a:t>管，</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L</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为负载电阻 。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的幅值要远大于输入信号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的幅值，以便有效控制四个二极管的</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423"/>
          <p:cNvPicPr>
            <a:picLocks noChangeAspect="1"/>
          </p:cNvPicPr>
          <p:nvPr/>
        </p:nvPicPr>
        <p:blipFill>
          <a:blip r:embed="rId5"/>
          <a:stretch>
            <a:fillRect/>
          </a:stretch>
        </p:blipFill>
        <p:spPr>
          <a:xfrm>
            <a:off x="6758590" y="1128388"/>
            <a:ext cx="4522711" cy="3998963"/>
          </a:xfrm>
          <a:prstGeom prst="rect">
            <a:avLst/>
          </a:prstGeom>
        </p:spPr>
      </p:pic>
      <p:sp>
        <p:nvSpPr>
          <p:cNvPr id="4" name="textbox 426"/>
          <p:cNvSpPr/>
          <p:nvPr>
            <p:custDataLst>
              <p:tags r:id="rId6"/>
            </p:custDataLst>
          </p:nvPr>
        </p:nvSpPr>
        <p:spPr>
          <a:xfrm>
            <a:off x="824434" y="4920808"/>
            <a:ext cx="5202554" cy="389254"/>
          </a:xfrm>
          <a:prstGeom prst="rect">
            <a:avLst/>
          </a:prstGeom>
        </p:spPr>
        <p:txBody>
          <a:bodyPr vert="horz" wrap="square" lIns="0" tIns="0" rIns="0" bIns="0"/>
          <a:lstStyle/>
          <a:p>
            <a:pPr algn="l" rtl="0" eaLnBrk="0">
              <a:lnSpc>
                <a:spcPct val="87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3495" indent="-10795" algn="l" rtl="0" eaLnBrk="0">
              <a:lnSpc>
                <a:spcPct val="119000"/>
              </a:lnSpc>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导通状态，且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和差动变压器式传</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感器激励电压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由同一振荡器供电，以保证两者同频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同相</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或反相</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7"/>
            </p:custDataLst>
          </p:nvPr>
        </p:nvSpPr>
        <p:spPr>
          <a:xfrm>
            <a:off x="5971945" y="5222350"/>
            <a:ext cx="6096000" cy="460375"/>
          </a:xfrm>
          <a:prstGeom prst="rect">
            <a:avLst/>
          </a:prstGeom>
          <a:noFill/>
        </p:spPr>
        <p:txBody>
          <a:bodyPr wrap="square">
            <a:spAutoFit/>
          </a:bodyPr>
          <a:lstStyle/>
          <a:p>
            <a:pPr marL="2018665" algn="l" rtl="0" eaLnBrk="0">
              <a:lnSpc>
                <a:spcPts val="1375"/>
              </a:lnSpc>
            </a:pP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lang="en-US" altLang="zh-CN" sz="9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9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16</a:t>
            </a:r>
            <a:r>
              <a:rPr lang="zh-CN" altLang="en-US"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相敏检波电路</a:t>
            </a:r>
            <a:endParaRPr lang="zh-CN"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529590" algn="l" rtl="0" eaLnBrk="0">
              <a:lnSpc>
                <a:spcPts val="850"/>
              </a:lnSpc>
              <a:spcBef>
                <a:spcPts val="655"/>
              </a:spcBef>
            </a:pPr>
            <a:r>
              <a:rPr lang="en-US" altLang="zh-CN" sz="9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lang="en-US" altLang="zh-CN" sz="9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相敏检波电路原理， </a:t>
            </a:r>
            <a:r>
              <a:rPr lang="en-US" altLang="zh-CN" sz="9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b</a:t>
            </a:r>
            <a:r>
              <a:rPr lang="en-US" altLang="zh-CN" sz="9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lang="en-US" altLang="zh-CN" sz="900" b="1" spc="0" baseline="-1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lang="en-US" altLang="zh-CN" sz="900" b="1" spc="60" baseline="-1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均为正半周时等效电路， </a:t>
            </a:r>
            <a:r>
              <a:rPr lang="en-US" altLang="zh-CN" sz="9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lang="en-US" altLang="zh-CN" sz="9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lang="en-US" altLang="zh-CN" sz="900" b="1" spc="0" baseline="-1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lang="en-US" altLang="zh-CN" sz="900" b="1" spc="60" baseline="-1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9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均为负半周</a:t>
            </a:r>
            <a:r>
              <a:rPr lang="zh-CN" altLang="en-US"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a:t>
            </a:r>
            <a:r>
              <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等效电路</a:t>
            </a:r>
            <a:endParaRPr lang="zh-CN" altLang="en-US"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0" name="图片 19"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8" name="图片 17"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424"/>
          <p:cNvSpPr/>
          <p:nvPr/>
        </p:nvSpPr>
        <p:spPr>
          <a:xfrm>
            <a:off x="778821" y="362867"/>
            <a:ext cx="5202554" cy="148208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5000"/>
              </a:lnSpc>
              <a:spcBef>
                <a:spcPts val="985"/>
              </a:spcBef>
            </a:pPr>
            <a:r>
              <a:rPr sz="1000" spc="-30" dirty="0" err="1">
                <a:solidFill>
                  <a:srgbClr val="000000"/>
                </a:solidFill>
                <a:latin typeface="微软雅黑" panose="020B0503020204020204" charset="-122"/>
                <a:ea typeface="微软雅黑" panose="020B0503020204020204" charset="-122"/>
                <a:cs typeface="微软雅黑" panose="020B0503020204020204" charset="-122"/>
              </a:rPr>
              <a:t>由图</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17(</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可知，当位移 </a:t>
            </a:r>
            <a:r>
              <a:rPr sz="1000" b="1" spc="-3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&gt;0</a:t>
            </a:r>
            <a:r>
              <a:rPr sz="1000" spc="-30" dirty="0">
                <a:solidFill>
                  <a:srgbClr val="000000"/>
                </a:solidFill>
                <a:latin typeface="微软雅黑" panose="020B0503020204020204" charset="-122"/>
                <a:ea typeface="微软雅黑" panose="020B0503020204020204" charset="-122"/>
                <a:cs typeface="微软雅黑" panose="020B0503020204020204" charset="-122"/>
              </a:rPr>
              <a:t> 时，</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同频同</a:t>
            </a:r>
            <a:r>
              <a:rPr sz="1000" spc="-10" dirty="0">
                <a:solidFill>
                  <a:srgbClr val="000000"/>
                </a:solidFill>
                <a:latin typeface="微软雅黑" panose="020B0503020204020204" charset="-122"/>
                <a:ea typeface="微软雅黑" panose="020B0503020204020204" charset="-122"/>
                <a:cs typeface="微软雅黑" panose="020B0503020204020204" charset="-122"/>
              </a:rPr>
              <a:t>相</a:t>
            </a:r>
            <a:r>
              <a:rPr sz="1000" spc="0" dirty="0">
                <a:solidFill>
                  <a:srgbClr val="000000"/>
                </a:solidFill>
                <a:latin typeface="微软雅黑" panose="020B0503020204020204" charset="-122"/>
                <a:ea typeface="微软雅黑" panose="020B0503020204020204" charset="-122"/>
                <a:cs typeface="微软雅黑" panose="020B0503020204020204" charset="-122"/>
              </a:rPr>
              <a:t>，当位移 </a:t>
            </a:r>
            <a:r>
              <a:rPr sz="1000" b="1" spc="0" dirty="0">
                <a:solidFill>
                  <a:srgbClr val="000000"/>
                </a:solidFill>
                <a:latin typeface="微软雅黑" panose="020B0503020204020204" charset="-122"/>
                <a:ea typeface="微软雅黑" panose="020B0503020204020204" charset="-122"/>
                <a:cs typeface="微软雅黑" panose="020B0503020204020204" charset="-122"/>
              </a:rPr>
              <a:t>Δx</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&lt;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0</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7780" algn="l" rtl="0" eaLnBrk="0">
              <a:lnSpc>
                <a:spcPct val="100000"/>
              </a:lnSpc>
              <a:spcBef>
                <a:spcPts val="47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时，</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同频反相 </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4320" algn="l" rtl="0" eaLnBrk="0">
              <a:lnSpc>
                <a:spcPct val="114000"/>
              </a:lnSpc>
              <a:spcBef>
                <a:spcPts val="40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当 </a:t>
            </a:r>
            <a:r>
              <a:rPr sz="1000" b="1" spc="-40" dirty="0">
                <a:solidFill>
                  <a:srgbClr val="000000"/>
                </a:solidFill>
                <a:latin typeface="微软雅黑" panose="020B0503020204020204" charset="-122"/>
                <a:ea typeface="微软雅黑" panose="020B0503020204020204" charset="-122"/>
                <a:cs typeface="微软雅黑" panose="020B0503020204020204" charset="-122"/>
              </a:rPr>
              <a:t>Δx</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&gt;0</a:t>
            </a:r>
            <a:r>
              <a:rPr sz="1000" spc="-40" dirty="0">
                <a:solidFill>
                  <a:srgbClr val="000000"/>
                </a:solidFill>
                <a:latin typeface="微软雅黑" panose="020B0503020204020204" charset="-122"/>
                <a:ea typeface="微软雅黑" panose="020B0503020204020204" charset="-122"/>
                <a:cs typeface="微软雅黑" panose="020B0503020204020204" charset="-122"/>
              </a:rPr>
              <a:t> 时，</a:t>
            </a:r>
            <a:r>
              <a:rPr sz="1000" b="1" spc="-40" dirty="0">
                <a:solidFill>
                  <a:srgbClr val="000000"/>
                </a:solidFill>
                <a:latin typeface="微软雅黑" panose="020B0503020204020204" charset="-122"/>
                <a:ea typeface="微软雅黑" panose="020B0503020204020204" charset="-122"/>
                <a:cs typeface="微软雅黑" panose="020B0503020204020204" charset="-122"/>
              </a:rPr>
              <a:t>u</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与 </a:t>
            </a:r>
            <a:r>
              <a:rPr sz="1000" b="1" spc="-40" dirty="0">
                <a:solidFill>
                  <a:srgbClr val="000000"/>
                </a:solidFill>
                <a:latin typeface="微软雅黑" panose="020B0503020204020204" charset="-122"/>
                <a:ea typeface="微软雅黑" panose="020B0503020204020204" charset="-122"/>
                <a:cs typeface="微软雅黑" panose="020B0503020204020204" charset="-122"/>
              </a:rPr>
              <a:t>u</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为 同 频 同 相，当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与 </a:t>
            </a:r>
            <a:r>
              <a:rPr sz="1000" b="1" spc="0" dirty="0">
                <a:solidFill>
                  <a:srgbClr val="000000"/>
                </a:solidFill>
                <a:latin typeface="微软雅黑" panose="020B0503020204020204" charset="-122"/>
                <a:ea typeface="微软雅黑" panose="020B0503020204020204" charset="-122"/>
                <a:cs typeface="微软雅黑" panose="020B0503020204020204" charset="-122"/>
              </a:rPr>
              <a:t>u</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s</a:t>
            </a:r>
            <a:r>
              <a:rPr sz="500" spc="-40" dirty="0">
                <a:solidFill>
                  <a:srgbClr val="000000"/>
                </a:solidFill>
                <a:latin typeface="微软雅黑" panose="020B0503020204020204" charset="-122"/>
                <a:ea typeface="微软雅黑" panose="020B0503020204020204" charset="-122"/>
                <a:cs typeface="微软雅黑" panose="020B0503020204020204" charset="-122"/>
              </a:rPr>
              <a:t>   </a:t>
            </a:r>
            <a:r>
              <a:rPr sz="1000" spc="-40" dirty="0">
                <a:solidFill>
                  <a:srgbClr val="000000"/>
                </a:solidFill>
                <a:latin typeface="微软雅黑" panose="020B0503020204020204" charset="-122"/>
                <a:ea typeface="微软雅黑" panose="020B0503020204020204" charset="-122"/>
                <a:cs typeface="微软雅黑" panose="020B0503020204020204" charset="-122"/>
              </a:rPr>
              <a:t>均 为 正 半 周 时，环 形 电 桥 中 二 极</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管 </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4</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截止，</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VD</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3</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导通，则等效电路如图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16(</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5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ts val="1210"/>
              </a:lnSpc>
              <a:spcBef>
                <a:spcPts val="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根据变压器的工作</a:t>
            </a:r>
            <a:r>
              <a:rPr sz="1000" spc="0" dirty="0">
                <a:solidFill>
                  <a:srgbClr val="000000"/>
                </a:solidFill>
                <a:latin typeface="微软雅黑" panose="020B0503020204020204" charset="-122"/>
                <a:ea typeface="微软雅黑" panose="020B0503020204020204" charset="-122"/>
                <a:cs typeface="微软雅黑" panose="020B0503020204020204" charset="-122"/>
              </a:rPr>
              <a:t>原理，考虑到 </a:t>
            </a:r>
            <a:r>
              <a:rPr sz="1000" b="1" spc="0" dirty="0">
                <a:solidFill>
                  <a:srgbClr val="000000"/>
                </a:solidFill>
                <a:latin typeface="微软雅黑" panose="020B0503020204020204" charset="-122"/>
                <a:ea typeface="微软雅黑" panose="020B0503020204020204" charset="-122"/>
                <a:cs typeface="微软雅黑" panose="020B0503020204020204" charset="-122"/>
              </a:rPr>
              <a:t>O</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1000" spc="0" dirty="0">
                <a:solidFill>
                  <a:srgbClr val="000000"/>
                </a:solidFill>
                <a:latin typeface="微软雅黑" panose="020B0503020204020204" charset="-122"/>
                <a:ea typeface="微软雅黑" panose="020B0503020204020204" charset="-122"/>
                <a:cs typeface="微软雅黑" panose="020B0503020204020204" charset="-122"/>
              </a:rPr>
              <a:t> 分别为变压器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0" baseline="-22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900" b="1" spc="0" baseline="-22000" dirty="0">
                <a:solidFill>
                  <a:srgbClr val="000000"/>
                </a:solidFill>
                <a:latin typeface="微软雅黑" panose="020B0503020204020204" charset="-122"/>
                <a:ea typeface="微软雅黑" panose="020B0503020204020204" charset="-122"/>
                <a:cs typeface="微软雅黑" panose="020B0503020204020204" charset="-122"/>
              </a:rPr>
              <a:t>2</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的中心抽头，则有</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425"/>
          <p:cNvSpPr/>
          <p:nvPr>
            <p:custDataLst>
              <p:tags r:id="rId5"/>
            </p:custDataLst>
          </p:nvPr>
        </p:nvSpPr>
        <p:spPr>
          <a:xfrm>
            <a:off x="765880" y="2391979"/>
            <a:ext cx="4272915" cy="961389"/>
          </a:xfrm>
          <a:prstGeom prst="rect">
            <a:avLst/>
          </a:prstGeom>
        </p:spPr>
        <p:txBody>
          <a:bodyPr vert="horz" wrap="square" lIns="0" tIns="0" rIns="0" bIns="0"/>
          <a:lstStyle/>
          <a:p>
            <a:pPr algn="l" rtl="0" eaLnBrk="0">
              <a:lnSpc>
                <a:spcPct val="80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5400" indent="-12700" algn="l" rtl="0" eaLnBrk="0">
              <a:lnSpc>
                <a:spcPct val="114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分别为变压器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T</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的变压比 。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采</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用电路分析的基本方法，</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b</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所示电路的输出电</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的表达式为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127885" algn="l" rtl="0" eaLnBrk="0">
              <a:lnSpc>
                <a:spcPct val="96000"/>
              </a:lnSpc>
              <a:spcBef>
                <a:spcPts val="625"/>
              </a:spcBef>
            </a:pPr>
            <a:r>
              <a:rPr sz="1500" b="1" spc="-1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b="1" spc="0" baseline="-1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b="1"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10" baseline="-1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b="1"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b="1" spc="0" baseline="-1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b="1" spc="0" baseline="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10" baseline="-1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585"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788795" algn="l" rtl="0" eaLnBrk="0">
              <a:lnSpc>
                <a:spcPts val="685"/>
              </a:lnSpc>
              <a:tabLst>
                <a:tab pos="3381375" algn="l"/>
              </a:tabLst>
            </a:pP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400" strike="sngStrike"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trike="sngStrike"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400" strike="sngStrike"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245995" algn="l" rtl="0" eaLnBrk="0">
              <a:lnSpc>
                <a:spcPts val="1060"/>
              </a:lnSpc>
              <a:spcBef>
                <a:spcPts val="510"/>
              </a:spcBef>
            </a:pPr>
            <a:r>
              <a:rPr sz="1300" spc="-60" baseline="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8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8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800" b="1" spc="-30" baseline="-2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endParaRPr lang="en-US" altLang="en-US" sz="5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091055" algn="l" rtl="0" eaLnBrk="0">
              <a:lnSpc>
                <a:spcPts val="625"/>
              </a:lnSpc>
            </a:pP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28"/>
          <p:cNvSpPr/>
          <p:nvPr>
            <p:custDataLst>
              <p:tags r:id="rId6"/>
            </p:custDataLst>
          </p:nvPr>
        </p:nvSpPr>
        <p:spPr>
          <a:xfrm>
            <a:off x="2611114" y="2997680"/>
            <a:ext cx="1537969" cy="187325"/>
          </a:xfrm>
          <a:prstGeom prst="rect">
            <a:avLst/>
          </a:prstGeom>
        </p:spPr>
        <p:txBody>
          <a:bodyPr vert="horz" wrap="square" lIns="0" tIns="0" rIns="0" bIns="0"/>
          <a:lstStyle/>
          <a:p>
            <a:pPr algn="l" rtl="0" eaLnBrk="0">
              <a:lnSpc>
                <a:spcPct val="87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08000"/>
              </a:lnSpc>
            </a:pPr>
            <a:r>
              <a:rPr sz="800" b="1" spc="0" baseline="5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b="1"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9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n</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800" b="1" spc="0" baseline="-26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2R</a:t>
            </a:r>
            <a:r>
              <a:rPr sz="800" b="1" spc="0" baseline="-26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429"/>
          <p:cNvSpPr/>
          <p:nvPr>
            <p:custDataLst>
              <p:tags r:id="rId7"/>
            </p:custDataLst>
          </p:nvPr>
        </p:nvSpPr>
        <p:spPr>
          <a:xfrm>
            <a:off x="5521848" y="1699228"/>
            <a:ext cx="436244" cy="560705"/>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33</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59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8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spcBef>
                <a:spcPts val="0"/>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34</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6" name="table 431"/>
          <p:cNvGraphicFramePr>
            <a:graphicFrameLocks noGrp="1"/>
          </p:cNvGraphicFramePr>
          <p:nvPr/>
        </p:nvGraphicFramePr>
        <p:xfrm>
          <a:off x="3561904" y="1644780"/>
          <a:ext cx="189229" cy="697229"/>
        </p:xfrm>
        <a:graphic>
          <a:graphicData uri="http://schemas.openxmlformats.org/drawingml/2006/table">
            <a:tbl>
              <a:tblPr/>
              <a:tblGrid>
                <a:gridCol w="189229"/>
              </a:tblGrid>
              <a:tr h="127635">
                <a:tc>
                  <a:txBody>
                    <a:bodyPr/>
                    <a:lstStyle/>
                    <a:p>
                      <a:pPr marL="40005" algn="l" rtl="0" eaLnBrk="0">
                        <a:lnSpc>
                          <a:spcPts val="520"/>
                        </a:lnSpc>
                      </a:pPr>
                      <a:r>
                        <a:rPr sz="1000" b="1" spc="0" dirty="0">
                          <a:solidFill>
                            <a:srgbClr val="000000">
                              <a:alpha val="100000"/>
                            </a:srgbClr>
                          </a:solidFill>
                          <a:latin typeface="微软雅黑" panose="020B0503020204020204" charset="-122"/>
                          <a:ea typeface="微软雅黑" panose="020B0503020204020204" charset="-122"/>
                          <a:cs typeface="Arial" panose="020B0604020202020204"/>
                        </a:rPr>
                        <a:t>u</a:t>
                      </a:r>
                      <a:endParaRPr lang="en-US" altLang="en-US" sz="1000" dirty="0">
                        <a:latin typeface="微软雅黑" panose="020B0503020204020204" charset="-122"/>
                        <a:ea typeface="微软雅黑" panose="020B0503020204020204" charset="-122"/>
                      </a:endParaRPr>
                    </a:p>
                    <a:p>
                      <a:pPr marL="110490" algn="l" rtl="0" eaLnBrk="0">
                        <a:lnSpc>
                          <a:spcPts val="260"/>
                        </a:lnSpc>
                      </a:pPr>
                      <a:r>
                        <a:rPr sz="500" b="1" spc="0" dirty="0">
                          <a:solidFill>
                            <a:srgbClr val="000000">
                              <a:alpha val="100000"/>
                            </a:srgbClr>
                          </a:solidFill>
                          <a:latin typeface="微软雅黑" panose="020B0503020204020204" charset="-122"/>
                          <a:ea typeface="微软雅黑" panose="020B0503020204020204" charset="-122"/>
                          <a:cs typeface="Arial" panose="020B0604020202020204"/>
                        </a:rPr>
                        <a:t>s</a:t>
                      </a:r>
                      <a:endParaRPr lang="en-US" altLang="en-US" sz="500" dirty="0">
                        <a:latin typeface="微软雅黑" panose="020B0503020204020204" charset="-122"/>
                        <a:ea typeface="微软雅黑" panose="020B0503020204020204" charset="-122"/>
                      </a:endParaRPr>
                    </a:p>
                  </a:txBody>
                  <a:tcPr marL="0" marR="0" marT="0" marB="0">
                    <a:lnL>
                      <a:noFill/>
                    </a:lnL>
                    <a:lnR>
                      <a:noFill/>
                    </a:lnR>
                    <a:lnT>
                      <a:noFill/>
                    </a:lnT>
                    <a:lnB w="3175" cap="flat" cmpd="sng" algn="ctr">
                      <a:solidFill>
                        <a:srgbClr val="231F20"/>
                      </a:solidFill>
                      <a:prstDash val="solid"/>
                      <a:round/>
                      <a:headEnd type="none" w="med" len="med"/>
                      <a:tailEnd type="none" w="med" len="med"/>
                    </a:lnB>
                  </a:tcPr>
                </a:tc>
              </a:tr>
              <a:tr h="407669">
                <a:tc>
                  <a:txBody>
                    <a:bodyPr/>
                    <a:lstStyle/>
                    <a:p>
                      <a:pPr algn="l" rtl="0" eaLnBrk="0">
                        <a:lnSpc>
                          <a:spcPct val="141000"/>
                        </a:lnSpc>
                      </a:pPr>
                      <a:endParaRPr lang="en-US" altLang="en-US" sz="200" dirty="0">
                        <a:latin typeface="微软雅黑" panose="020B0503020204020204" charset="-122"/>
                        <a:ea typeface="微软雅黑" panose="020B0503020204020204" charset="-122"/>
                      </a:endParaRPr>
                    </a:p>
                    <a:p>
                      <a:pPr marL="0" algn="l" rtl="0" eaLnBrk="0">
                        <a:lnSpc>
                          <a:spcPct val="78000"/>
                        </a:lnSpc>
                        <a:spcBef>
                          <a:spcPts val="0"/>
                        </a:spcBef>
                      </a:pPr>
                      <a:r>
                        <a:rPr sz="1000" b="1" spc="-30" dirty="0">
                          <a:solidFill>
                            <a:srgbClr val="000000">
                              <a:alpha val="100000"/>
                            </a:srgbClr>
                          </a:solidFill>
                          <a:latin typeface="微软雅黑" panose="020B0503020204020204" charset="-122"/>
                          <a:ea typeface="微软雅黑" panose="020B0503020204020204" charset="-122"/>
                          <a:cs typeface="Arial" panose="020B0604020202020204"/>
                        </a:rPr>
                        <a:t>2n</a:t>
                      </a:r>
                      <a:r>
                        <a:rPr sz="900" b="1" spc="-30" baseline="-17000" dirty="0">
                          <a:solidFill>
                            <a:srgbClr val="000000">
                              <a:alpha val="100000"/>
                            </a:srgbClr>
                          </a:solidFill>
                          <a:latin typeface="微软雅黑" panose="020B0503020204020204" charset="-122"/>
                          <a:ea typeface="微软雅黑" panose="020B0503020204020204" charset="-122"/>
                          <a:cs typeface="Arial" panose="020B0604020202020204"/>
                        </a:rPr>
                        <a:t>2</a:t>
                      </a:r>
                      <a:endParaRPr lang="en-US" altLang="en-US" sz="585" dirty="0">
                        <a:latin typeface="微软雅黑" panose="020B0503020204020204" charset="-122"/>
                        <a:ea typeface="微软雅黑" panose="020B0503020204020204" charset="-122"/>
                      </a:endParaRPr>
                    </a:p>
                    <a:p>
                      <a:pPr marL="43815" algn="l" rtl="0" eaLnBrk="0">
                        <a:lnSpc>
                          <a:spcPts val="1600"/>
                        </a:lnSpc>
                      </a:pPr>
                      <a:r>
                        <a:rPr sz="1500" b="1" spc="-30" baseline="-9000" dirty="0">
                          <a:solidFill>
                            <a:srgbClr val="000000">
                              <a:alpha val="100000"/>
                            </a:srgbClr>
                          </a:solidFill>
                          <a:latin typeface="微软雅黑" panose="020B0503020204020204" charset="-122"/>
                          <a:ea typeface="微软雅黑" panose="020B0503020204020204" charset="-122"/>
                          <a:cs typeface="Arial" panose="020B0604020202020204"/>
                        </a:rPr>
                        <a:t>u</a:t>
                      </a:r>
                      <a:r>
                        <a:rPr sz="900" b="1" spc="-30" baseline="-38000" dirty="0">
                          <a:solidFill>
                            <a:srgbClr val="000000">
                              <a:alpha val="100000"/>
                            </a:srgbClr>
                          </a:solidFill>
                          <a:latin typeface="微软雅黑" panose="020B0503020204020204" charset="-122"/>
                          <a:ea typeface="微软雅黑" panose="020B0503020204020204" charset="-122"/>
                          <a:cs typeface="Arial" panose="020B0604020202020204"/>
                        </a:rPr>
                        <a:t>2</a:t>
                      </a:r>
                      <a:endParaRPr lang="en-US" altLang="en-US" sz="585" dirty="0">
                        <a:latin typeface="微软雅黑" panose="020B0503020204020204" charset="-122"/>
                        <a:ea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w="3175" cap="flat" cmpd="sng" algn="ctr">
                      <a:solidFill>
                        <a:srgbClr val="231F20"/>
                      </a:solidFill>
                      <a:prstDash val="solid"/>
                      <a:round/>
                      <a:headEnd type="none" w="med" len="med"/>
                      <a:tailEnd type="none" w="med" len="med"/>
                    </a:lnB>
                  </a:tcPr>
                </a:tc>
              </a:tr>
              <a:tr h="161925">
                <a:tc>
                  <a:txBody>
                    <a:bodyPr/>
                    <a:lstStyle/>
                    <a:p>
                      <a:pPr algn="l" rtl="0" eaLnBrk="0">
                        <a:lnSpc>
                          <a:spcPct val="139000"/>
                        </a:lnSpc>
                      </a:pPr>
                      <a:endParaRPr lang="en-US" altLang="en-US" sz="200" dirty="0">
                        <a:latin typeface="微软雅黑" panose="020B0503020204020204" charset="-122"/>
                        <a:ea typeface="微软雅黑" panose="020B0503020204020204" charset="-122"/>
                      </a:endParaRPr>
                    </a:p>
                    <a:p>
                      <a:pPr marL="7620" algn="l" rtl="0" eaLnBrk="0">
                        <a:lnSpc>
                          <a:spcPct val="87000"/>
                        </a:lnSpc>
                        <a:spcBef>
                          <a:spcPts val="0"/>
                        </a:spcBef>
                      </a:pPr>
                      <a:r>
                        <a:rPr sz="900" b="1" spc="-20" dirty="0">
                          <a:solidFill>
                            <a:srgbClr val="000000">
                              <a:alpha val="100000"/>
                            </a:srgbClr>
                          </a:solidFill>
                          <a:latin typeface="微软雅黑" panose="020B0503020204020204" charset="-122"/>
                          <a:ea typeface="微软雅黑" panose="020B0503020204020204" charset="-122"/>
                          <a:cs typeface="Arial" panose="020B0604020202020204"/>
                        </a:rPr>
                        <a:t>2</a:t>
                      </a:r>
                      <a:r>
                        <a:rPr sz="900" b="1" spc="-10" dirty="0">
                          <a:solidFill>
                            <a:srgbClr val="000000">
                              <a:alpha val="100000"/>
                            </a:srgbClr>
                          </a:solidFill>
                          <a:latin typeface="微软雅黑" panose="020B0503020204020204" charset="-122"/>
                          <a:ea typeface="微软雅黑" panose="020B0503020204020204" charset="-122"/>
                          <a:cs typeface="Arial" panose="020B0604020202020204"/>
                        </a:rPr>
                        <a:t>n</a:t>
                      </a:r>
                      <a:r>
                        <a:rPr sz="800" b="1" spc="-20" baseline="-20000" dirty="0">
                          <a:solidFill>
                            <a:srgbClr val="000000">
                              <a:alpha val="100000"/>
                            </a:srgbClr>
                          </a:solidFill>
                          <a:latin typeface="微软雅黑" panose="020B0503020204020204" charset="-122"/>
                          <a:ea typeface="微软雅黑" panose="020B0503020204020204" charset="-122"/>
                          <a:cs typeface="Arial" panose="020B0604020202020204"/>
                        </a:rPr>
                        <a:t>1</a:t>
                      </a:r>
                      <a:endParaRPr lang="en-US" altLang="en-US" sz="520" dirty="0">
                        <a:latin typeface="微软雅黑" panose="020B0503020204020204" charset="-122"/>
                        <a:ea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a:noFill/>
                    </a:lnB>
                  </a:tcPr>
                </a:tc>
              </a:tr>
            </a:tbl>
          </a:graphicData>
        </a:graphic>
      </p:graphicFrame>
      <p:sp>
        <p:nvSpPr>
          <p:cNvPr id="7" name="textbox 432"/>
          <p:cNvSpPr/>
          <p:nvPr>
            <p:custDataLst>
              <p:tags r:id="rId8"/>
            </p:custDataLst>
          </p:nvPr>
        </p:nvSpPr>
        <p:spPr>
          <a:xfrm>
            <a:off x="5088051" y="2391327"/>
            <a:ext cx="876300" cy="16573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可求得图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16</a:t>
            </a:r>
            <a:endParaRPr lang="en-US" altLang="en-US" sz="1000" b="1"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433"/>
          <p:cNvSpPr/>
          <p:nvPr>
            <p:custDataLst>
              <p:tags r:id="rId9"/>
            </p:custDataLst>
          </p:nvPr>
        </p:nvSpPr>
        <p:spPr>
          <a:xfrm>
            <a:off x="2936117" y="2147807"/>
            <a:ext cx="600075" cy="136525"/>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b="1" spc="0" baseline="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700" b="1" spc="-10" baseline="-1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21</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0" baseline="1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0" baseline="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700" b="1" spc="0" baseline="-1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22</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0" baseline="1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200" spc="0" baseline="1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434"/>
          <p:cNvSpPr/>
          <p:nvPr>
            <p:custDataLst>
              <p:tags r:id="rId10"/>
            </p:custDataLst>
          </p:nvPr>
        </p:nvSpPr>
        <p:spPr>
          <a:xfrm>
            <a:off x="5521848" y="2920485"/>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35</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435"/>
          <p:cNvSpPr/>
          <p:nvPr>
            <p:custDataLst>
              <p:tags r:id="rId11"/>
            </p:custDataLst>
          </p:nvPr>
        </p:nvSpPr>
        <p:spPr>
          <a:xfrm>
            <a:off x="2943509" y="1739909"/>
            <a:ext cx="585469" cy="136525"/>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1200" b="1" spc="-10" baseline="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700" b="1" spc="-10" baseline="-1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s1</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10" baseline="1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7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10" baseline="9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700" b="1" spc="0" baseline="-1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700" b="1" spc="-10" baseline="-15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10" baseline="1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200" spc="-10" baseline="1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1" name="picture 438"/>
          <p:cNvPicPr>
            <a:picLocks noChangeAspect="1"/>
          </p:cNvPicPr>
          <p:nvPr/>
        </p:nvPicPr>
        <p:blipFill>
          <a:blip r:embed="rId12"/>
          <a:stretch>
            <a:fillRect/>
          </a:stretch>
        </p:blipFill>
        <p:spPr>
          <a:xfrm>
            <a:off x="7643556" y="775326"/>
            <a:ext cx="2772778" cy="3800551"/>
          </a:xfrm>
          <a:prstGeom prst="rect">
            <a:avLst/>
          </a:prstGeom>
        </p:spPr>
      </p:pic>
      <p:sp>
        <p:nvSpPr>
          <p:cNvPr id="12" name="textbox 439"/>
          <p:cNvSpPr/>
          <p:nvPr>
            <p:custDataLst>
              <p:tags r:id="rId13"/>
            </p:custDataLst>
          </p:nvPr>
        </p:nvSpPr>
        <p:spPr>
          <a:xfrm>
            <a:off x="778821" y="3504633"/>
            <a:ext cx="5206365" cy="1071244"/>
          </a:xfrm>
          <a:prstGeom prst="rect">
            <a:avLst/>
          </a:prstGeom>
        </p:spPr>
        <p:txBody>
          <a:bodyPr vert="horz" wrap="square" lIns="0" tIns="0" rIns="0" bIns="0"/>
          <a:lstStyle/>
          <a:p>
            <a:pPr algn="l" rtl="0" eaLnBrk="0">
              <a:lnSpc>
                <a:spcPct val="87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970" indent="278130" algn="l" rtl="0" eaLnBrk="0">
              <a:lnSpc>
                <a:spcPct val="131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同理，当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均为负半周时，二极管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VD</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VD</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截止，</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VD</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VD</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4</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导通，其等效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电路如图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16(</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所示 。 输出电压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的表达式与式</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35)</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相同，这说明只要位移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Δx&gt;0</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不论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是正半周还是负半周，</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负载电阻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两端的电压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始终为正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76860" algn="l" rtl="0" eaLnBrk="0">
              <a:lnSpc>
                <a:spcPct val="123000"/>
              </a:lnSpc>
              <a:spcBef>
                <a:spcPts val="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当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&lt;0</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时，</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为同频反相 。 采用上述相</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同的分析方法不难得到当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Δx&lt;0</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时，不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是正半周还是负半周，负载电阻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两端的输出电压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的表达式总是</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440"/>
          <p:cNvSpPr/>
          <p:nvPr>
            <p:custDataLst>
              <p:tags r:id="rId14"/>
            </p:custDataLst>
          </p:nvPr>
        </p:nvSpPr>
        <p:spPr>
          <a:xfrm>
            <a:off x="892810" y="5419690"/>
            <a:ext cx="5203190" cy="68199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7000"/>
              </a:lnSpc>
              <a:spcBef>
                <a:spcPts val="265"/>
              </a:spcBef>
            </a:pPr>
            <a:r>
              <a:rPr sz="1000" spc="1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所以</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16</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所示的相敏检波电路输出电压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的变化规</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律充分反映了位移量的变化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规律，即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的数值反映位移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的大小，而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的极性则反映了位移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的方向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aphicFrame>
        <p:nvGraphicFramePr>
          <p:cNvPr id="14" name="table 446"/>
          <p:cNvGraphicFramePr>
            <a:graphicFrameLocks noGrp="1"/>
          </p:cNvGraphicFramePr>
          <p:nvPr/>
        </p:nvGraphicFramePr>
        <p:xfrm>
          <a:off x="2698967" y="4727142"/>
          <a:ext cx="727075" cy="326327"/>
        </p:xfrm>
        <a:graphic>
          <a:graphicData uri="http://schemas.openxmlformats.org/drawingml/2006/table">
            <a:tbl>
              <a:tblPr/>
              <a:tblGrid>
                <a:gridCol w="727075"/>
              </a:tblGrid>
              <a:tr h="162560">
                <a:tc>
                  <a:txBody>
                    <a:bodyPr/>
                    <a:lstStyle/>
                    <a:p>
                      <a:pPr marL="233680" algn="l" rtl="0" eaLnBrk="0">
                        <a:lnSpc>
                          <a:spcPct val="99000"/>
                        </a:lnSpc>
                        <a:spcBef>
                          <a:spcPts val="0"/>
                        </a:spcBef>
                      </a:pPr>
                      <a:r>
                        <a:rPr sz="1500" b="1" spc="0" baseline="3000" dirty="0">
                          <a:solidFill>
                            <a:srgbClr val="000000">
                              <a:alpha val="100000"/>
                            </a:srgbClr>
                          </a:solidFill>
                          <a:latin typeface="微软雅黑" panose="020B0503020204020204" charset="-122"/>
                          <a:ea typeface="微软雅黑" panose="020B0503020204020204" charset="-122"/>
                          <a:cs typeface="Arial" panose="020B0604020202020204"/>
                        </a:rPr>
                        <a:t>R</a:t>
                      </a:r>
                      <a:r>
                        <a:rPr sz="900" b="1" spc="0" baseline="-17000" dirty="0">
                          <a:solidFill>
                            <a:srgbClr val="000000">
                              <a:alpha val="100000"/>
                            </a:srgbClr>
                          </a:solidFill>
                          <a:latin typeface="微软雅黑" panose="020B0503020204020204" charset="-122"/>
                          <a:ea typeface="微软雅黑" panose="020B0503020204020204" charset="-122"/>
                          <a:cs typeface="Arial" panose="020B0604020202020204"/>
                        </a:rPr>
                        <a:t>L</a:t>
                      </a:r>
                      <a:r>
                        <a:rPr sz="1500" b="1" spc="0" baseline="3000" dirty="0">
                          <a:solidFill>
                            <a:srgbClr val="000000">
                              <a:alpha val="100000"/>
                            </a:srgbClr>
                          </a:solidFill>
                          <a:latin typeface="微软雅黑" panose="020B0503020204020204" charset="-122"/>
                          <a:ea typeface="微软雅黑" panose="020B0503020204020204" charset="-122"/>
                          <a:cs typeface="Arial" panose="020B0604020202020204"/>
                        </a:rPr>
                        <a:t>u</a:t>
                      </a:r>
                      <a:r>
                        <a:rPr sz="900" b="1" spc="20" baseline="-17000" dirty="0">
                          <a:solidFill>
                            <a:srgbClr val="000000">
                              <a:alpha val="100000"/>
                            </a:srgbClr>
                          </a:solidFill>
                          <a:latin typeface="微软雅黑" panose="020B0503020204020204" charset="-122"/>
                          <a:ea typeface="微软雅黑" panose="020B0503020204020204" charset="-122"/>
                          <a:cs typeface="Arial" panose="020B0604020202020204"/>
                        </a:rPr>
                        <a:t>2</a:t>
                      </a:r>
                      <a:endParaRPr lang="en-US" altLang="en-US" sz="585" dirty="0">
                        <a:latin typeface="微软雅黑" panose="020B0503020204020204" charset="-122"/>
                        <a:ea typeface="微软雅黑" panose="020B0503020204020204" charset="-122"/>
                      </a:endParaRPr>
                    </a:p>
                  </a:txBody>
                  <a:tcPr marL="0" marR="0" marT="226" marB="0">
                    <a:lnL>
                      <a:noFill/>
                    </a:lnL>
                    <a:lnR>
                      <a:noFill/>
                    </a:lnR>
                    <a:lnT>
                      <a:noFill/>
                    </a:lnT>
                    <a:lnB w="3175" cap="flat" cmpd="sng" algn="ctr">
                      <a:solidFill>
                        <a:srgbClr val="231F20"/>
                      </a:solidFill>
                      <a:prstDash val="solid"/>
                      <a:round/>
                      <a:headEnd type="none" w="med" len="med"/>
                      <a:tailEnd type="none" w="med" len="med"/>
                    </a:lnB>
                  </a:tcPr>
                </a:tc>
              </a:tr>
              <a:tr h="160654">
                <a:tc>
                  <a:txBody>
                    <a:bodyPr/>
                    <a:lstStyle/>
                    <a:p>
                      <a:pPr algn="l" rtl="0" eaLnBrk="0">
                        <a:lnSpc>
                          <a:spcPct val="108000"/>
                        </a:lnSpc>
                      </a:pPr>
                      <a:endParaRPr lang="en-US" altLang="en-US" sz="200" dirty="0">
                        <a:latin typeface="微软雅黑" panose="020B0503020204020204" charset="-122"/>
                        <a:ea typeface="微软雅黑" panose="020B0503020204020204" charset="-122"/>
                        <a:cs typeface="微软雅黑" panose="020B0503020204020204" charset="-122"/>
                      </a:endParaRPr>
                    </a:p>
                    <a:p>
                      <a:pPr marL="2540" algn="l" rtl="0" eaLnBrk="0">
                        <a:lnSpc>
                          <a:spcPct val="92000"/>
                        </a:lnSpc>
                        <a:spcBef>
                          <a:spcPts val="0"/>
                        </a:spcBef>
                      </a:pP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n</a:t>
                      </a:r>
                      <a:r>
                        <a:rPr sz="9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800" b="1" spc="1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4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(R</a:t>
                      </a:r>
                      <a:r>
                        <a:rPr sz="9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400" spc="0" baseline="40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2R</a:t>
                      </a:r>
                      <a:r>
                        <a:rPr sz="800" b="1" spc="0" baseline="-26000" dirty="0">
                          <a:solidFill>
                            <a:srgbClr val="000000">
                              <a:alpha val="100000"/>
                            </a:srgbClr>
                          </a:solidFill>
                          <a:latin typeface="微软雅黑" panose="020B0503020204020204" charset="-122"/>
                          <a:ea typeface="微软雅黑" panose="020B0503020204020204" charset="-122"/>
                          <a:cs typeface="微软雅黑" panose="020B0503020204020204" charset="-122"/>
                        </a:rPr>
                        <a:t>L</a:t>
                      </a:r>
                      <a:r>
                        <a:rPr sz="40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9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lang="en-US" altLang="en-US" sz="900" dirty="0">
                        <a:latin typeface="微软雅黑" panose="020B0503020204020204" charset="-122"/>
                        <a:ea typeface="微软雅黑" panose="020B0503020204020204" charset="-122"/>
                        <a:cs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a:noFill/>
                    </a:lnB>
                  </a:tcPr>
                </a:tc>
              </a:tr>
            </a:tbl>
          </a:graphicData>
        </a:graphic>
      </p:graphicFrame>
      <p:sp>
        <p:nvSpPr>
          <p:cNvPr id="15" name="textbox 449"/>
          <p:cNvSpPr/>
          <p:nvPr>
            <p:custDataLst>
              <p:tags r:id="rId15"/>
            </p:custDataLst>
          </p:nvPr>
        </p:nvSpPr>
        <p:spPr>
          <a:xfrm>
            <a:off x="2317185" y="4751729"/>
            <a:ext cx="342900" cy="224154"/>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7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7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450"/>
          <p:cNvSpPr/>
          <p:nvPr>
            <p:custDataLst>
              <p:tags r:id="rId16"/>
            </p:custDataLst>
          </p:nvPr>
        </p:nvSpPr>
        <p:spPr>
          <a:xfrm>
            <a:off x="5521848" y="4832033"/>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36</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textbox 453"/>
          <p:cNvSpPr/>
          <p:nvPr>
            <p:custDataLst>
              <p:tags r:id="rId17"/>
            </p:custDataLst>
          </p:nvPr>
        </p:nvSpPr>
        <p:spPr>
          <a:xfrm>
            <a:off x="2386530" y="4894264"/>
            <a:ext cx="54610" cy="90169"/>
          </a:xfrm>
          <a:prstGeom prst="rect">
            <a:avLst/>
          </a:prstGeom>
        </p:spPr>
        <p:txBody>
          <a:bodyPr vert="horz" wrap="square" lIns="0" tIns="0" rIns="0" bIns="0"/>
          <a:lstStyle/>
          <a:p>
            <a:pPr algn="l" rtl="0" eaLnBrk="0">
              <a:lnSpc>
                <a:spcPct val="82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5000"/>
              </a:lnSpc>
            </a:pPr>
            <a:r>
              <a:rPr sz="500" b="1" spc="0" dirty="0">
                <a:solidFill>
                  <a:schemeClr val="dk1">
                    <a:lumMod val="85000"/>
                    <a:lumOff val="15000"/>
                  </a:schemeClr>
                </a:solidFill>
                <a:latin typeface="微软雅黑" panose="020B0503020204020204" charset="-122"/>
                <a:ea typeface="微软雅黑" panose="020B0503020204020204" charset="-122"/>
                <a:cs typeface="Arial" panose="020B0604020202020204"/>
              </a:rPr>
              <a:t>o</a:t>
            </a:r>
            <a:endParaRPr lang="en-US" altLang="en-US" sz="500" b="1" spc="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sp>
        <p:nvSpPr>
          <p:cNvPr id="19" name="文本框 18"/>
          <p:cNvSpPr txBox="1"/>
          <p:nvPr/>
        </p:nvSpPr>
        <p:spPr>
          <a:xfrm>
            <a:off x="6445033" y="4984433"/>
            <a:ext cx="6096000" cy="267335"/>
          </a:xfrm>
          <a:prstGeom prst="rect">
            <a:avLst/>
          </a:prstGeom>
          <a:noFill/>
        </p:spPr>
        <p:txBody>
          <a:bodyPr wrap="square">
            <a:spAutoFit/>
          </a:bodyPr>
          <a:lstStyle/>
          <a:p>
            <a:pPr marL="2191385" algn="l" rtl="0" eaLnBrk="0">
              <a:lnSpc>
                <a:spcPts val="1375"/>
              </a:lnSpc>
            </a:pPr>
            <a:r>
              <a:rPr lang="zh-CN" altLang="en-US" sz="900" spc="-1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900" b="1" spc="-1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900" spc="-1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900" b="1" spc="-10" dirty="0">
                <a:solidFill>
                  <a:srgbClr val="000000"/>
                </a:solidFill>
                <a:latin typeface="微软雅黑" panose="020B0503020204020204" charset="-122"/>
                <a:ea typeface="微软雅黑" panose="020B0503020204020204" charset="-122"/>
                <a:cs typeface="微软雅黑" panose="020B0503020204020204" charset="-122"/>
              </a:rPr>
              <a:t>17</a:t>
            </a:r>
            <a:r>
              <a:rPr lang="zh-CN" altLang="en-US" sz="900" spc="-10" dirty="0">
                <a:solidFill>
                  <a:srgbClr val="000000"/>
                </a:solidFill>
                <a:latin typeface="微软雅黑" panose="020B0503020204020204" charset="-122"/>
                <a:ea typeface="微软雅黑" panose="020B0503020204020204" charset="-122"/>
                <a:cs typeface="微软雅黑" panose="020B0503020204020204" charset="-122"/>
              </a:rPr>
              <a:t>    波</a:t>
            </a:r>
            <a:r>
              <a:rPr lang="zh-CN" altLang="en-US" sz="900" spc="0" dirty="0">
                <a:solidFill>
                  <a:srgbClr val="000000"/>
                </a:solidFill>
                <a:latin typeface="微软雅黑" panose="020B0503020204020204" charset="-122"/>
                <a:ea typeface="微软雅黑" panose="020B0503020204020204" charset="-122"/>
                <a:cs typeface="微软雅黑" panose="020B0503020204020204" charset="-122"/>
              </a:rPr>
              <a:t>形图</a:t>
            </a:r>
            <a:endParaRPr lang="zh-CN" altLang="en-US" sz="9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2" name="图片 1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1" name="图片 10"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6"/>
          <p:cNvSpPr/>
          <p:nvPr/>
        </p:nvSpPr>
        <p:spPr>
          <a:xfrm>
            <a:off x="1548042" y="4233328"/>
            <a:ext cx="1951989" cy="85471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教学重点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 algn="l" rtl="0" eaLnBrk="0">
              <a:lnSpc>
                <a:spcPts val="1220"/>
              </a:lnSpc>
              <a:spcBef>
                <a:spcPts val="49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电感式传感器</a:t>
            </a:r>
            <a:r>
              <a:rPr sz="1000" spc="0" dirty="0">
                <a:solidFill>
                  <a:srgbClr val="000000"/>
                </a:solidFill>
                <a:latin typeface="微软雅黑" panose="020B0503020204020204" charset="-122"/>
                <a:ea typeface="微软雅黑" panose="020B0503020204020204" charset="-122"/>
                <a:cs typeface="微软雅黑" panose="020B0503020204020204" charset="-122"/>
              </a:rPr>
              <a:t>的工作原理和应用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0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教学难点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7940" algn="l" rtl="0" eaLnBrk="0">
              <a:lnSpc>
                <a:spcPts val="1220"/>
              </a:lnSpc>
              <a:spcBef>
                <a:spcPts val="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电感式传感器的测量电</a:t>
            </a:r>
            <a:r>
              <a:rPr sz="1000" spc="0" dirty="0">
                <a:solidFill>
                  <a:srgbClr val="000000"/>
                </a:solidFill>
                <a:latin typeface="微软雅黑" panose="020B0503020204020204" charset="-122"/>
                <a:ea typeface="微软雅黑" panose="020B0503020204020204" charset="-122"/>
                <a:cs typeface="微软雅黑" panose="020B0503020204020204" charset="-122"/>
              </a:rPr>
              <a:t>路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7"/>
          <p:cNvSpPr/>
          <p:nvPr>
            <p:custDataLst>
              <p:tags r:id="rId5"/>
            </p:custDataLst>
          </p:nvPr>
        </p:nvSpPr>
        <p:spPr>
          <a:xfrm>
            <a:off x="1546997" y="1535721"/>
            <a:ext cx="3150870" cy="40830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4605" algn="l" rtl="0" eaLnBrk="0">
              <a:lnSpc>
                <a:spcPts val="1310"/>
              </a:lnSpc>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知识目标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33000"/>
              </a:lnSpc>
            </a:pPr>
            <a:endParaRPr lang="en-US" altLang="en-US" sz="3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220"/>
              </a:lnSpc>
              <a:spcBef>
                <a:spcPts val="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❶了解电感式传感器工作原理 、转</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换</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电路与使用方法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 name="rect"/>
          <p:cNvSpPr/>
          <p:nvPr>
            <p:custDataLst>
              <p:tags r:id="rId6"/>
            </p:custDataLst>
          </p:nvPr>
        </p:nvSpPr>
        <p:spPr>
          <a:xfrm>
            <a:off x="1293395" y="3922051"/>
            <a:ext cx="1020173" cy="238903"/>
          </a:xfrm>
          <a:prstGeom prst="rect">
            <a:avLst/>
          </a:prstGeom>
          <a:solidFill>
            <a:schemeClr val="accent1">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5" name="table 9"/>
          <p:cNvGraphicFramePr>
            <a:graphicFrameLocks noGrp="1"/>
          </p:cNvGraphicFramePr>
          <p:nvPr/>
        </p:nvGraphicFramePr>
        <p:xfrm>
          <a:off x="1290705" y="3919541"/>
          <a:ext cx="927734" cy="240664"/>
        </p:xfrm>
        <a:graphic>
          <a:graphicData uri="http://schemas.openxmlformats.org/drawingml/2006/table">
            <a:tbl>
              <a:tblPr/>
              <a:tblGrid>
                <a:gridCol w="927734"/>
              </a:tblGrid>
              <a:tr h="240664">
                <a:tc>
                  <a:txBody>
                    <a:bodyPr/>
                    <a:lstStyle/>
                    <a:p>
                      <a:pPr algn="l" rtl="0" eaLnBrk="0">
                        <a:lnSpc>
                          <a:spcPct val="111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0"/>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教学重难</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点</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sp>
        <p:nvSpPr>
          <p:cNvPr id="6" name="rect"/>
          <p:cNvSpPr/>
          <p:nvPr>
            <p:custDataLst>
              <p:tags r:id="rId7"/>
            </p:custDataLst>
          </p:nvPr>
        </p:nvSpPr>
        <p:spPr>
          <a:xfrm>
            <a:off x="1293395" y="1224444"/>
            <a:ext cx="893300" cy="238903"/>
          </a:xfrm>
          <a:prstGeom prst="rect">
            <a:avLst/>
          </a:prstGeom>
          <a:solidFill>
            <a:schemeClr val="accent1">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7" name="table 11"/>
          <p:cNvGraphicFramePr>
            <a:graphicFrameLocks noGrp="1"/>
          </p:cNvGraphicFramePr>
          <p:nvPr/>
        </p:nvGraphicFramePr>
        <p:xfrm>
          <a:off x="1290705" y="1221934"/>
          <a:ext cx="800734" cy="240665"/>
        </p:xfrm>
        <a:graphic>
          <a:graphicData uri="http://schemas.openxmlformats.org/drawingml/2006/table">
            <a:tbl>
              <a:tblPr/>
              <a:tblGrid>
                <a:gridCol w="800734"/>
              </a:tblGrid>
              <a:tr h="240665">
                <a:tc>
                  <a:txBody>
                    <a:bodyPr/>
                    <a:lstStyle/>
                    <a:p>
                      <a:pPr algn="l" rtl="0" eaLnBrk="0">
                        <a:lnSpc>
                          <a:spcPct val="110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5"/>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教学目</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标</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8" name="picture 13"/>
          <p:cNvPicPr>
            <a:picLocks noChangeAspect="1"/>
          </p:cNvPicPr>
          <p:nvPr/>
        </p:nvPicPr>
        <p:blipFill>
          <a:blip r:embed="rId8"/>
          <a:stretch>
            <a:fillRect/>
          </a:stretch>
        </p:blipFill>
        <p:spPr>
          <a:xfrm>
            <a:off x="2087959" y="1222738"/>
            <a:ext cx="100847" cy="242283"/>
          </a:xfrm>
          <a:prstGeom prst="rect">
            <a:avLst/>
          </a:prstGeom>
        </p:spPr>
      </p:pic>
      <p:pic>
        <p:nvPicPr>
          <p:cNvPr id="9" name="picture 14"/>
          <p:cNvPicPr>
            <a:picLocks noChangeAspect="1"/>
          </p:cNvPicPr>
          <p:nvPr/>
        </p:nvPicPr>
        <p:blipFill>
          <a:blip r:embed="rId9"/>
          <a:stretch>
            <a:fillRect/>
          </a:stretch>
        </p:blipFill>
        <p:spPr>
          <a:xfrm>
            <a:off x="2214832" y="3920345"/>
            <a:ext cx="100847" cy="242283"/>
          </a:xfrm>
          <a:prstGeom prst="rect">
            <a:avLst/>
          </a:prstGeom>
        </p:spPr>
      </p:pic>
      <p:sp>
        <p:nvSpPr>
          <p:cNvPr id="10" name="textbox 4"/>
          <p:cNvSpPr/>
          <p:nvPr>
            <p:custDataLst>
              <p:tags r:id="rId10"/>
            </p:custDataLst>
          </p:nvPr>
        </p:nvSpPr>
        <p:spPr>
          <a:xfrm>
            <a:off x="1546997" y="2014726"/>
            <a:ext cx="3683000" cy="1743075"/>
          </a:xfrm>
          <a:prstGeom prst="rect">
            <a:avLst/>
          </a:prstGeom>
        </p:spPr>
        <p:txBody>
          <a:bodyPr vert="horz" wrap="square" lIns="0" tIns="0" rIns="0" bIns="0"/>
          <a:lstStyle/>
          <a:p>
            <a:pPr algn="l" rtl="0" eaLnBrk="0">
              <a:lnSpc>
                <a:spcPct val="86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24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❷掌握差动变压器式传感器的工</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作原理 、转换电路 。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❸掌握电涡流式传感器的工作原理和实际应</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用方法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0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技能目</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132000"/>
              </a:lnSpc>
              <a:spcBef>
                <a:spcPts val="470"/>
              </a:spcBef>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❶能够根据检测要求选择合适的电感</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式传感器 。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❷能够根据被测信号的特点设计出简单合理的传感器检测电路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❸能够正确维护常用电子检测</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设备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algn="l" rtl="0" eaLnBrk="0">
              <a:lnSpc>
                <a:spcPts val="1300"/>
              </a:lnSpc>
              <a:spcBef>
                <a:spcPts val="50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素质目</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33020" algn="l" rtl="0" eaLnBrk="0">
              <a:lnSpc>
                <a:spcPts val="1225"/>
              </a:lnSpc>
              <a:spcBef>
                <a:spcPts val="0"/>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了解安防系统 ，提高</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学</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生的安全防范意识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1" name="图片 20"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9" name="图片 18"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3" name="picture 441"/>
          <p:cNvPicPr>
            <a:picLocks noChangeAspect="1"/>
          </p:cNvPicPr>
          <p:nvPr/>
        </p:nvPicPr>
        <p:blipFill>
          <a:blip r:embed="rId5"/>
          <a:stretch>
            <a:fillRect/>
          </a:stretch>
        </p:blipFill>
        <p:spPr>
          <a:xfrm>
            <a:off x="715645" y="382270"/>
            <a:ext cx="5184775" cy="294640"/>
          </a:xfrm>
          <a:prstGeom prst="rect">
            <a:avLst/>
          </a:prstGeom>
        </p:spPr>
      </p:pic>
      <p:sp>
        <p:nvSpPr>
          <p:cNvPr id="4" name="textbox 442"/>
          <p:cNvSpPr/>
          <p:nvPr/>
        </p:nvSpPr>
        <p:spPr>
          <a:xfrm>
            <a:off x="702945" y="369570"/>
            <a:ext cx="5210175" cy="341630"/>
          </a:xfrm>
          <a:prstGeom prst="rect">
            <a:avLst/>
          </a:prstGeom>
        </p:spPr>
        <p:txBody>
          <a:bodyPr vert="horz" wrap="square" lIns="0" tIns="0" rIns="0" bIns="0"/>
          <a:lstStyle/>
          <a:p>
            <a:pPr algn="l" rtl="0" eaLnBrk="0">
              <a:lnSpc>
                <a:spcPct val="118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90805" algn="l" rtl="0" eaLnBrk="0">
              <a:lnSpc>
                <a:spcPct val="94000"/>
              </a:lnSpc>
              <a:spcBef>
                <a:spcPts val="5"/>
              </a:spcBef>
            </a:pPr>
            <a:r>
              <a:rPr sz="1300" b="1" spc="70" dirty="0">
                <a:solidFill>
                  <a:srgbClr val="000000"/>
                </a:solidFill>
                <a:latin typeface="微软雅黑" panose="020B0503020204020204" charset="-122"/>
                <a:ea typeface="微软雅黑" panose="020B0503020204020204" charset="-122"/>
                <a:cs typeface="微软雅黑" panose="020B0503020204020204" charset="-122"/>
              </a:rPr>
              <a:t>3</a:t>
            </a:r>
            <a:r>
              <a:rPr sz="1300" spc="70" dirty="0">
                <a:solidFill>
                  <a:srgbClr val="000000"/>
                </a:solidFill>
                <a:latin typeface="微软雅黑" panose="020B0503020204020204" charset="-122"/>
                <a:ea typeface="微软雅黑" panose="020B0503020204020204" charset="-122"/>
                <a:cs typeface="微软雅黑" panose="020B0503020204020204" charset="-122"/>
              </a:rPr>
              <a:t> </a:t>
            </a:r>
            <a:r>
              <a:rPr sz="1300" b="1" spc="70" dirty="0">
                <a:solidFill>
                  <a:srgbClr val="000000"/>
                </a:solidFill>
                <a:latin typeface="微软雅黑" panose="020B0503020204020204" charset="-122"/>
                <a:ea typeface="微软雅黑" panose="020B0503020204020204" charset="-122"/>
                <a:cs typeface="微软雅黑" panose="020B0503020204020204" charset="-122"/>
              </a:rPr>
              <a:t>.</a:t>
            </a:r>
            <a:r>
              <a:rPr sz="1300" spc="70" dirty="0">
                <a:solidFill>
                  <a:srgbClr val="000000"/>
                </a:solidFill>
                <a:latin typeface="微软雅黑" panose="020B0503020204020204" charset="-122"/>
                <a:ea typeface="微软雅黑" panose="020B0503020204020204" charset="-122"/>
                <a:cs typeface="微软雅黑" panose="020B0503020204020204" charset="-122"/>
              </a:rPr>
              <a:t> </a:t>
            </a:r>
            <a:r>
              <a:rPr sz="1300" b="1" spc="70" dirty="0">
                <a:solidFill>
                  <a:srgbClr val="000000"/>
                </a:solidFill>
                <a:latin typeface="微软雅黑" panose="020B0503020204020204" charset="-122"/>
                <a:ea typeface="微软雅黑" panose="020B0503020204020204" charset="-122"/>
                <a:cs typeface="微软雅黑" panose="020B0503020204020204" charset="-122"/>
              </a:rPr>
              <a:t>3</a:t>
            </a:r>
            <a:r>
              <a:rPr sz="1300" spc="70" dirty="0">
                <a:solidFill>
                  <a:srgbClr val="000000"/>
                </a:solidFill>
                <a:latin typeface="微软雅黑" panose="020B0503020204020204" charset="-122"/>
                <a:ea typeface="微软雅黑" panose="020B0503020204020204" charset="-122"/>
                <a:cs typeface="微软雅黑" panose="020B0503020204020204" charset="-122"/>
              </a:rPr>
              <a:t>    电涡流式传感</a:t>
            </a:r>
            <a:r>
              <a:rPr sz="1300" spc="4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1300" spc="4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445"/>
          <p:cNvSpPr/>
          <p:nvPr>
            <p:custDataLst>
              <p:tags r:id="rId6"/>
            </p:custDataLst>
          </p:nvPr>
        </p:nvSpPr>
        <p:spPr>
          <a:xfrm>
            <a:off x="974012" y="1341552"/>
            <a:ext cx="4940300" cy="173989"/>
          </a:xfrm>
          <a:prstGeom prst="rect">
            <a:avLst/>
          </a:prstGeom>
        </p:spPr>
        <p:txBody>
          <a:bodyPr vert="horz" wrap="square" lIns="0" tIns="0" rIns="0" bIns="0"/>
          <a:lstStyle/>
          <a:p>
            <a:pPr algn="l" rtl="0" eaLnBrk="0">
              <a:lnSpc>
                <a:spcPct val="88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97000"/>
              </a:lnSpc>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根据法拉第电磁感应定律，块状金属导体被置于变化的磁</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场中或在磁场中做切割磁力线</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447"/>
          <p:cNvSpPr/>
          <p:nvPr>
            <p:custDataLst>
              <p:tags r:id="rId7"/>
            </p:custDataLst>
          </p:nvPr>
        </p:nvSpPr>
        <p:spPr>
          <a:xfrm>
            <a:off x="707844" y="948026"/>
            <a:ext cx="1451610" cy="194310"/>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电</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涡流效应</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7" name="picture 448"/>
          <p:cNvPicPr>
            <a:picLocks noChangeAspect="1"/>
          </p:cNvPicPr>
          <p:nvPr/>
        </p:nvPicPr>
        <p:blipFill>
          <a:blip r:embed="rId8"/>
          <a:stretch>
            <a:fillRect/>
          </a:stretch>
        </p:blipFill>
        <p:spPr>
          <a:xfrm>
            <a:off x="715761" y="1150162"/>
            <a:ext cx="2700070" cy="27114"/>
          </a:xfrm>
          <a:prstGeom prst="rect">
            <a:avLst/>
          </a:prstGeom>
        </p:spPr>
      </p:pic>
      <p:sp>
        <p:nvSpPr>
          <p:cNvPr id="8" name="textbox 454"/>
          <p:cNvSpPr/>
          <p:nvPr>
            <p:custDataLst>
              <p:tags r:id="rId9"/>
            </p:custDataLst>
          </p:nvPr>
        </p:nvSpPr>
        <p:spPr>
          <a:xfrm>
            <a:off x="758785" y="1624634"/>
            <a:ext cx="5205729" cy="2287270"/>
          </a:xfrm>
          <a:prstGeom prst="rect">
            <a:avLst/>
          </a:prstGeom>
        </p:spPr>
        <p:txBody>
          <a:bodyPr vert="horz" wrap="square" lIns="0" tIns="0" rIns="0" bIns="0"/>
          <a:lstStyle/>
          <a:p>
            <a:pPr algn="l" rtl="0" eaLnBrk="0">
              <a:lnSpc>
                <a:spcPct val="8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algn="l" rtl="0" eaLnBrk="0">
              <a:lnSpc>
                <a:spcPct val="97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运动时，导体内将产生呈旋涡状的感应电流，此电流叫电涡流，此现象</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称</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为电涡流效应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36000"/>
              </a:lnSpc>
              <a:spcBef>
                <a:spcPts val="615"/>
              </a:spcBef>
            </a:pP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根据电涡流效应制成的传感器称为电涡流式传感器 。 在金属导体内产生的电涡流</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存</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在趋肤效应，即电涡流渗透的深度与传感器激励电流的频率有关 。 根据电涡流</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导体内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的渗透情况，电涡流式传感器可分为高频反射式和低频透射式两类，但从基本</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工</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作原理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上来说，两</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者</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是相似的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1000"/>
              </a:lnSpc>
              <a:spcBef>
                <a:spcPts val="585"/>
              </a:spcBef>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电涡流式传感器最大的特点是能对位移 、厚度 、表面温度 、速度 、应力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材料损伤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等进行非接触式连续测量 。 另外，它还具有体积小 、灵敏度高 、频率响</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应范围宽等特点，</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应用极其</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广</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泛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3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970" algn="l" rtl="0" eaLnBrk="0">
              <a:lnSpc>
                <a:spcPct val="92000"/>
              </a:lnSpc>
              <a:spcBef>
                <a:spcPts val="0"/>
              </a:spcBef>
            </a:pP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电涡流式</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感器的工作原理</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455"/>
          <p:cNvSpPr/>
          <p:nvPr>
            <p:custDataLst>
              <p:tags r:id="rId10"/>
            </p:custDataLst>
          </p:nvPr>
        </p:nvSpPr>
        <p:spPr>
          <a:xfrm>
            <a:off x="755781" y="4111510"/>
            <a:ext cx="5207634" cy="2061210"/>
          </a:xfrm>
          <a:prstGeom prst="rect">
            <a:avLst/>
          </a:prstGeom>
        </p:spPr>
        <p:txBody>
          <a:bodyPr vert="horz" wrap="square" lIns="0" tIns="0" rIns="0" bIns="0"/>
          <a:lstStyle/>
          <a:p>
            <a:pPr algn="l" rtl="0" eaLnBrk="0">
              <a:lnSpc>
                <a:spcPct val="7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5875" indent="278765" algn="l" rtl="0" eaLnBrk="0">
              <a:lnSpc>
                <a:spcPct val="142000"/>
              </a:lnSpc>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电涡流式传感器的工作原理如图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18</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所示，传感器线圈</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被测导体组成线圈－导体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系统 。 当传感器线圈通以交变电流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I</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时，由于电流的变化，线圈</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周围产生交变磁场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使置于此磁场中的被测导体产生感应电涡流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I</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电涡流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I</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又产生新的交变磁场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5240" indent="-2540" algn="l" rtl="0" eaLnBrk="0">
              <a:lnSpc>
                <a:spcPct val="146000"/>
              </a:lnSpc>
              <a:spcBef>
                <a:spcPts val="295"/>
              </a:spcBef>
            </a:pP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a:t>
            </a:r>
            <a:r>
              <a:rPr sz="900" b="1" spc="4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方向相反，抵消部分原磁场，从而导致传感器线圈的电感 、 阻抗和品质因</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数</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发生变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化，即线圈的等效阻抗发生变化 。 这些变化与被测导体</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的电阻率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ρ</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、磁导率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μ</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以及几何形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状有关，也与线圈几何参数 、激励电流频率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f</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有关，还与线圈与被测导体</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间</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的距离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有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关 。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因此线圈的等效阻抗可写为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325"/>
              </a:spcBef>
            </a:pP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Z</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F</a:t>
            </a:r>
            <a:r>
              <a:rPr sz="9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(ρ</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μ</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f</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ꎬ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37)</a:t>
            </a:r>
            <a:endParaRPr lang="en-US"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6510" algn="l" rtl="0" eaLnBrk="0">
              <a:lnSpc>
                <a:spcPct val="97000"/>
              </a:lnSpc>
              <a:spcBef>
                <a:spcPts val="0"/>
              </a:spcBef>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为线圈与被</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测导体的尺寸因子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0" name="picture 460"/>
          <p:cNvPicPr>
            <a:picLocks noChangeAspect="1"/>
          </p:cNvPicPr>
          <p:nvPr/>
        </p:nvPicPr>
        <p:blipFill>
          <a:blip r:embed="rId8"/>
          <a:stretch>
            <a:fillRect/>
          </a:stretch>
        </p:blipFill>
        <p:spPr>
          <a:xfrm>
            <a:off x="768163" y="3920108"/>
            <a:ext cx="2700070" cy="27114"/>
          </a:xfrm>
          <a:prstGeom prst="rect">
            <a:avLst/>
          </a:prstGeom>
        </p:spPr>
      </p:pic>
      <p:pic>
        <p:nvPicPr>
          <p:cNvPr id="11" name="picture 462"/>
          <p:cNvPicPr>
            <a:picLocks noChangeAspect="1"/>
          </p:cNvPicPr>
          <p:nvPr/>
        </p:nvPicPr>
        <p:blipFill>
          <a:blip r:embed="rId11"/>
          <a:stretch>
            <a:fillRect/>
          </a:stretch>
        </p:blipFill>
        <p:spPr>
          <a:xfrm>
            <a:off x="2797839" y="4337887"/>
            <a:ext cx="45592" cy="30810"/>
          </a:xfrm>
          <a:prstGeom prst="rect">
            <a:avLst/>
          </a:prstGeom>
        </p:spPr>
      </p:pic>
      <p:pic>
        <p:nvPicPr>
          <p:cNvPr id="12" name="picture 463"/>
          <p:cNvPicPr>
            <a:picLocks noChangeAspect="1"/>
          </p:cNvPicPr>
          <p:nvPr/>
        </p:nvPicPr>
        <p:blipFill>
          <a:blip r:embed="rId11"/>
          <a:stretch>
            <a:fillRect/>
          </a:stretch>
        </p:blipFill>
        <p:spPr>
          <a:xfrm>
            <a:off x="5700005" y="4337887"/>
            <a:ext cx="45592" cy="30810"/>
          </a:xfrm>
          <a:prstGeom prst="rect">
            <a:avLst/>
          </a:prstGeom>
        </p:spPr>
      </p:pic>
      <p:pic>
        <p:nvPicPr>
          <p:cNvPr id="13" name="picture 464"/>
          <p:cNvPicPr>
            <a:picLocks noChangeAspect="1"/>
          </p:cNvPicPr>
          <p:nvPr/>
        </p:nvPicPr>
        <p:blipFill>
          <a:blip r:embed="rId11"/>
          <a:stretch>
            <a:fillRect/>
          </a:stretch>
        </p:blipFill>
        <p:spPr>
          <a:xfrm>
            <a:off x="3328978" y="4595443"/>
            <a:ext cx="45592" cy="30810"/>
          </a:xfrm>
          <a:prstGeom prst="rect">
            <a:avLst/>
          </a:prstGeom>
        </p:spPr>
      </p:pic>
      <p:pic>
        <p:nvPicPr>
          <p:cNvPr id="14" name="picture 465"/>
          <p:cNvPicPr>
            <a:picLocks noChangeAspect="1"/>
          </p:cNvPicPr>
          <p:nvPr/>
        </p:nvPicPr>
        <p:blipFill>
          <a:blip r:embed="rId11"/>
          <a:stretch>
            <a:fillRect/>
          </a:stretch>
        </p:blipFill>
        <p:spPr>
          <a:xfrm>
            <a:off x="3991982" y="4595443"/>
            <a:ext cx="45592" cy="30810"/>
          </a:xfrm>
          <a:prstGeom prst="rect">
            <a:avLst/>
          </a:prstGeom>
        </p:spPr>
      </p:pic>
      <p:pic>
        <p:nvPicPr>
          <p:cNvPr id="15" name="picture 466"/>
          <p:cNvPicPr>
            <a:picLocks noChangeAspect="1"/>
          </p:cNvPicPr>
          <p:nvPr/>
        </p:nvPicPr>
        <p:blipFill>
          <a:blip r:embed="rId11"/>
          <a:stretch>
            <a:fillRect/>
          </a:stretch>
        </p:blipFill>
        <p:spPr>
          <a:xfrm>
            <a:off x="5390697" y="4595443"/>
            <a:ext cx="45592" cy="30810"/>
          </a:xfrm>
          <a:prstGeom prst="rect">
            <a:avLst/>
          </a:prstGeom>
        </p:spPr>
      </p:pic>
      <p:pic>
        <p:nvPicPr>
          <p:cNvPr id="16" name="picture 467"/>
          <p:cNvPicPr>
            <a:picLocks noChangeAspect="1"/>
          </p:cNvPicPr>
          <p:nvPr/>
        </p:nvPicPr>
        <p:blipFill>
          <a:blip r:embed="rId11"/>
          <a:stretch>
            <a:fillRect/>
          </a:stretch>
        </p:blipFill>
        <p:spPr>
          <a:xfrm>
            <a:off x="5664267" y="4595443"/>
            <a:ext cx="45592" cy="30810"/>
          </a:xfrm>
          <a:prstGeom prst="rect">
            <a:avLst/>
          </a:prstGeom>
        </p:spPr>
      </p:pic>
      <p:pic>
        <p:nvPicPr>
          <p:cNvPr id="17" name="picture 468"/>
          <p:cNvPicPr>
            <a:picLocks noChangeAspect="1"/>
          </p:cNvPicPr>
          <p:nvPr/>
        </p:nvPicPr>
        <p:blipFill>
          <a:blip r:embed="rId11"/>
          <a:stretch>
            <a:fillRect/>
          </a:stretch>
        </p:blipFill>
        <p:spPr>
          <a:xfrm>
            <a:off x="790350" y="4852999"/>
            <a:ext cx="45592" cy="30810"/>
          </a:xfrm>
          <a:prstGeom prst="rect">
            <a:avLst/>
          </a:prstGeom>
        </p:spPr>
      </p:pic>
      <p:pic>
        <p:nvPicPr>
          <p:cNvPr id="18" name="picture 456"/>
          <p:cNvPicPr>
            <a:picLocks noChangeAspect="1"/>
          </p:cNvPicPr>
          <p:nvPr/>
        </p:nvPicPr>
        <p:blipFill>
          <a:blip r:embed="rId12"/>
          <a:stretch>
            <a:fillRect/>
          </a:stretch>
        </p:blipFill>
        <p:spPr>
          <a:xfrm>
            <a:off x="7669737" y="1500353"/>
            <a:ext cx="2592857" cy="3154806"/>
          </a:xfrm>
          <a:prstGeom prst="rect">
            <a:avLst/>
          </a:prstGeom>
        </p:spPr>
      </p:pic>
      <p:sp>
        <p:nvSpPr>
          <p:cNvPr id="20" name="文本框 19"/>
          <p:cNvSpPr txBox="1"/>
          <p:nvPr/>
        </p:nvSpPr>
        <p:spPr>
          <a:xfrm>
            <a:off x="6567577" y="5073658"/>
            <a:ext cx="6096000" cy="267335"/>
          </a:xfrm>
          <a:prstGeom prst="rect">
            <a:avLst/>
          </a:prstGeom>
          <a:noFill/>
        </p:spPr>
        <p:txBody>
          <a:bodyPr wrap="square">
            <a:spAutoFit/>
          </a:bodyPr>
          <a:lstStyle/>
          <a:p>
            <a:pPr marL="12700" algn="l" rtl="0" eaLnBrk="0">
              <a:lnSpc>
                <a:spcPts val="1375"/>
              </a:lnSpc>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800" b="1"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40" dirty="0">
                <a:solidFill>
                  <a:srgbClr val="000000"/>
                </a:solidFill>
                <a:latin typeface="微软雅黑" panose="020B0503020204020204" charset="-122"/>
                <a:ea typeface="微软雅黑" panose="020B0503020204020204" charset="-122"/>
                <a:cs typeface="微软雅黑" panose="020B0503020204020204" charset="-122"/>
              </a:rPr>
              <a:t>18</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    电涡流式传感器</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工</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作原理</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3" name="图片 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4" name="picture 469"/>
          <p:cNvPicPr>
            <a:picLocks noChangeAspect="1"/>
          </p:cNvPicPr>
          <p:nvPr/>
        </p:nvPicPr>
        <p:blipFill>
          <a:blip r:embed="rId5"/>
          <a:stretch>
            <a:fillRect/>
          </a:stretch>
        </p:blipFill>
        <p:spPr>
          <a:xfrm>
            <a:off x="4598054" y="2318042"/>
            <a:ext cx="2478240" cy="2221915"/>
          </a:xfrm>
          <a:prstGeom prst="rect">
            <a:avLst/>
          </a:prstGeom>
        </p:spPr>
      </p:pic>
      <p:sp>
        <p:nvSpPr>
          <p:cNvPr id="5" name="textbox 470"/>
          <p:cNvSpPr/>
          <p:nvPr/>
        </p:nvSpPr>
        <p:spPr>
          <a:xfrm>
            <a:off x="3236799" y="384152"/>
            <a:ext cx="5204459" cy="1002030"/>
          </a:xfrm>
          <a:prstGeom prst="rect">
            <a:avLst/>
          </a:prstGeom>
        </p:spPr>
        <p:txBody>
          <a:bodyPr vert="horz" wrap="square" lIns="0" tIns="0" rIns="0" bIns="0"/>
          <a:lstStyle/>
          <a:p>
            <a:pPr algn="l" rtl="0" eaLnBrk="0">
              <a:lnSpc>
                <a:spcPct val="9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20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如果保持上式中其他参数不变，而只改变其中一个参数，传感器</a:t>
            </a:r>
            <a:r>
              <a:rPr sz="1000" spc="40" dirty="0">
                <a:solidFill>
                  <a:srgbClr val="000000"/>
                </a:solidFill>
                <a:latin typeface="微软雅黑" panose="020B0503020204020204" charset="-122"/>
                <a:ea typeface="微软雅黑" panose="020B0503020204020204" charset="-122"/>
                <a:cs typeface="微软雅黑" panose="020B0503020204020204" charset="-122"/>
              </a:rPr>
              <a:t>线</a:t>
            </a:r>
            <a:r>
              <a:rPr sz="1000" spc="0" dirty="0">
                <a:solidFill>
                  <a:srgbClr val="000000"/>
                </a:solidFill>
                <a:latin typeface="微软雅黑" panose="020B0503020204020204" charset="-122"/>
                <a:ea typeface="微软雅黑" panose="020B0503020204020204" charset="-122"/>
                <a:cs typeface="微软雅黑" panose="020B0503020204020204" charset="-122"/>
              </a:rPr>
              <a:t>圈阻抗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0" dirty="0">
                <a:solidFill>
                  <a:srgbClr val="000000"/>
                </a:solidFill>
                <a:latin typeface="微软雅黑" panose="020B0503020204020204" charset="-122"/>
                <a:ea typeface="微软雅黑" panose="020B0503020204020204" charset="-122"/>
                <a:cs typeface="微软雅黑" panose="020B0503020204020204" charset="-122"/>
              </a:rPr>
              <a:t> 就仅仅 </a:t>
            </a:r>
            <a:r>
              <a:rPr sz="1000" spc="50" dirty="0">
                <a:solidFill>
                  <a:srgbClr val="000000"/>
                </a:solidFill>
                <a:latin typeface="微软雅黑" panose="020B0503020204020204" charset="-122"/>
                <a:ea typeface="微软雅黑" panose="020B0503020204020204" charset="-122"/>
                <a:cs typeface="微软雅黑" panose="020B0503020204020204" charset="-122"/>
              </a:rPr>
              <a:t>是这个参数的单值函数 。 通过与传感器配用的测量电路测出阻抗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50" dirty="0">
                <a:solidFill>
                  <a:srgbClr val="000000"/>
                </a:solidFill>
                <a:latin typeface="微软雅黑" panose="020B0503020204020204" charset="-122"/>
                <a:ea typeface="微软雅黑" panose="020B0503020204020204" charset="-122"/>
                <a:cs typeface="微软雅黑" panose="020B0503020204020204" charset="-122"/>
              </a:rPr>
              <a:t> 的变化</a:t>
            </a:r>
            <a:r>
              <a:rPr sz="1000" spc="0" dirty="0">
                <a:solidFill>
                  <a:srgbClr val="000000"/>
                </a:solidFill>
                <a:latin typeface="微软雅黑" panose="020B0503020204020204" charset="-122"/>
                <a:ea typeface="微软雅黑" panose="020B0503020204020204" charset="-122"/>
                <a:cs typeface="微软雅黑" panose="020B0503020204020204" charset="-122"/>
              </a:rPr>
              <a:t>量，即可实现 </a:t>
            </a:r>
            <a:r>
              <a:rPr sz="1000" spc="20" dirty="0">
                <a:solidFill>
                  <a:srgbClr val="000000"/>
                </a:solidFill>
                <a:latin typeface="微软雅黑" panose="020B0503020204020204" charset="-122"/>
                <a:ea typeface="微软雅黑" panose="020B0503020204020204" charset="-122"/>
                <a:cs typeface="微软雅黑" panose="020B0503020204020204" charset="-122"/>
              </a:rPr>
              <a:t>对该参数的测量</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8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275590" algn="l" rtl="0" eaLnBrk="0">
              <a:lnSpc>
                <a:spcPct val="127000"/>
              </a:lnSpc>
              <a:spcBef>
                <a:spcPts val="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电涡流式传感器简化模型如图 </a:t>
            </a: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19</a:t>
            </a:r>
            <a:r>
              <a:rPr sz="1000" spc="20" dirty="0">
                <a:solidFill>
                  <a:srgbClr val="000000"/>
                </a:solidFill>
                <a:latin typeface="微软雅黑" panose="020B0503020204020204" charset="-122"/>
                <a:ea typeface="微软雅黑" panose="020B0503020204020204" charset="-122"/>
                <a:cs typeface="微软雅黑" panose="020B0503020204020204" charset="-122"/>
              </a:rPr>
              <a:t> 所示 。 模</a:t>
            </a:r>
            <a:r>
              <a:rPr sz="1000" spc="0" dirty="0">
                <a:solidFill>
                  <a:srgbClr val="000000"/>
                </a:solidFill>
                <a:latin typeface="微软雅黑" panose="020B0503020204020204" charset="-122"/>
                <a:ea typeface="微软雅黑" panose="020B0503020204020204" charset="-122"/>
                <a:cs typeface="微软雅黑" panose="020B0503020204020204" charset="-122"/>
              </a:rPr>
              <a:t>型中，把在被测金属导体上形成的电涡 </a:t>
            </a:r>
            <a:r>
              <a:rPr sz="1000" spc="20" dirty="0">
                <a:solidFill>
                  <a:srgbClr val="000000"/>
                </a:solidFill>
                <a:latin typeface="微软雅黑" panose="020B0503020204020204" charset="-122"/>
                <a:ea typeface="微软雅黑" panose="020B0503020204020204" charset="-122"/>
                <a:cs typeface="微软雅黑" panose="020B0503020204020204" charset="-122"/>
              </a:rPr>
              <a:t>流等效成一个短路环，即假设电涡流仅分布在环体之内，模型中</a:t>
            </a:r>
            <a:r>
              <a:rPr sz="1000" b="1" spc="0" dirty="0">
                <a:solidFill>
                  <a:srgbClr val="000000"/>
                </a:solidFill>
                <a:latin typeface="微软雅黑" panose="020B0503020204020204" charset="-122"/>
                <a:ea typeface="微软雅黑" panose="020B0503020204020204" charset="-122"/>
                <a:cs typeface="微软雅黑" panose="020B0503020204020204" charset="-122"/>
              </a:rPr>
              <a:t>h</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电涡流的贯</a:t>
            </a:r>
            <a:r>
              <a:rPr sz="1000" spc="0" dirty="0">
                <a:solidFill>
                  <a:srgbClr val="000000"/>
                </a:solidFill>
                <a:latin typeface="微软雅黑" panose="020B0503020204020204" charset="-122"/>
                <a:ea typeface="微软雅黑" panose="020B0503020204020204" charset="-122"/>
                <a:cs typeface="微软雅黑" panose="020B0503020204020204" charset="-122"/>
              </a:rPr>
              <a:t>穿深度</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可</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textbox 472"/>
          <p:cNvSpPr/>
          <p:nvPr>
            <p:custDataLst>
              <p:tags r:id="rId6"/>
            </p:custDataLst>
          </p:nvPr>
        </p:nvSpPr>
        <p:spPr>
          <a:xfrm>
            <a:off x="3237713" y="1407520"/>
            <a:ext cx="4056379" cy="80581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305" algn="l" rtl="0" eaLnBrk="0">
              <a:lnSpc>
                <a:spcPct val="92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由下式</a:t>
            </a:r>
            <a:r>
              <a:rPr sz="1000" spc="10" dirty="0">
                <a:solidFill>
                  <a:schemeClr val="dk1"/>
                </a:solidFill>
                <a:latin typeface="微软雅黑" panose="020B0503020204020204" charset="-122"/>
                <a:ea typeface="微软雅黑" panose="020B0503020204020204" charset="-122"/>
                <a:cs typeface="微软雅黑" panose="020B0503020204020204" charset="-122"/>
              </a:rPr>
              <a:t>求</a:t>
            </a:r>
            <a:r>
              <a:rPr sz="1000" spc="0" dirty="0">
                <a:solidFill>
                  <a:schemeClr val="dk1"/>
                </a:solidFill>
                <a:latin typeface="微软雅黑" panose="020B0503020204020204" charset="-122"/>
                <a:ea typeface="微软雅黑" panose="020B0503020204020204" charset="-122"/>
                <a:cs typeface="微软雅黑" panose="020B0503020204020204" charset="-122"/>
              </a:rPr>
              <a:t>得</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200910" algn="l" rtl="0" eaLnBrk="0">
              <a:lnSpc>
                <a:spcPts val="1560"/>
              </a:lnSpc>
              <a:spcBef>
                <a:spcPts val="1130"/>
              </a:spcBef>
            </a:pPr>
            <a:r>
              <a:rPr sz="1200" b="1" spc="0" baseline="47000" dirty="0">
                <a:solidFill>
                  <a:schemeClr val="dk1"/>
                </a:solidFill>
                <a:latin typeface="微软雅黑" panose="020B0503020204020204" charset="-122"/>
                <a:ea typeface="微软雅黑" panose="020B0503020204020204" charset="-122"/>
                <a:cs typeface="微软雅黑" panose="020B0503020204020204" charset="-122"/>
              </a:rPr>
              <a:t>h</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1200" spc="30" baseline="5100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20" dirty="0">
                <a:solidFill>
                  <a:schemeClr val="dk1"/>
                </a:solidFill>
                <a:latin typeface="微软雅黑" panose="020B0503020204020204" charset="-122"/>
                <a:ea typeface="微软雅黑" panose="020B0503020204020204" charset="-122"/>
                <a:cs typeface="微软雅黑" panose="020B0503020204020204" charset="-122"/>
              </a:rPr>
              <a:t> 为线圈激励电流的频率，</a:t>
            </a:r>
            <a:r>
              <a:rPr sz="1000" b="1" spc="-20" dirty="0">
                <a:solidFill>
                  <a:schemeClr val="dk1"/>
                </a:solidFill>
                <a:latin typeface="微软雅黑" panose="020B0503020204020204" charset="-122"/>
                <a:ea typeface="微软雅黑" panose="020B0503020204020204" charset="-122"/>
                <a:cs typeface="微软雅黑" panose="020B0503020204020204" charset="-122"/>
              </a:rPr>
              <a:t>μ</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0" baseline="-7000" dirty="0">
                <a:solidFill>
                  <a:schemeClr val="dk1"/>
                </a:solidFill>
                <a:latin typeface="微软雅黑" panose="020B0503020204020204" charset="-122"/>
                <a:ea typeface="微软雅黑" panose="020B0503020204020204" charset="-122"/>
                <a:cs typeface="微软雅黑" panose="020B0503020204020204" charset="-122"/>
              </a:rPr>
              <a:t>r</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为径向磁导率，</a:t>
            </a:r>
            <a:r>
              <a:rPr sz="1000" b="1" spc="-20" dirty="0">
                <a:solidFill>
                  <a:schemeClr val="dk1"/>
                </a:solidFill>
                <a:latin typeface="微软雅黑" panose="020B0503020204020204" charset="-122"/>
                <a:ea typeface="微软雅黑" panose="020B0503020204020204" charset="-122"/>
                <a:cs typeface="微软雅黑" panose="020B0503020204020204" charset="-122"/>
              </a:rPr>
              <a:t>μ</a:t>
            </a:r>
            <a:r>
              <a:rPr sz="900" b="1" spc="-20" baseline="-7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a:t>
            </a:r>
            <a:r>
              <a:rPr sz="1000" spc="0" dirty="0">
                <a:solidFill>
                  <a:schemeClr val="dk1"/>
                </a:solidFill>
                <a:latin typeface="微软雅黑" panose="020B0503020204020204" charset="-122"/>
                <a:ea typeface="微软雅黑" panose="020B0503020204020204" charset="-122"/>
                <a:cs typeface="微软雅黑" panose="020B0503020204020204" charset="-122"/>
              </a:rPr>
              <a:t>空气磁导率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473"/>
          <p:cNvPicPr>
            <a:picLocks noChangeAspect="1"/>
          </p:cNvPicPr>
          <p:nvPr/>
        </p:nvPicPr>
        <p:blipFill>
          <a:blip r:embed="rId7"/>
          <a:stretch>
            <a:fillRect/>
          </a:stretch>
        </p:blipFill>
        <p:spPr>
          <a:xfrm>
            <a:off x="5683763" y="1656658"/>
            <a:ext cx="536360" cy="338778"/>
          </a:xfrm>
          <a:prstGeom prst="rect">
            <a:avLst/>
          </a:prstGeom>
        </p:spPr>
      </p:pic>
      <p:sp>
        <p:nvSpPr>
          <p:cNvPr id="8" name="textbox 480"/>
          <p:cNvSpPr/>
          <p:nvPr>
            <p:custDataLst>
              <p:tags r:id="rId8"/>
            </p:custDataLst>
          </p:nvPr>
        </p:nvSpPr>
        <p:spPr>
          <a:xfrm>
            <a:off x="4774999" y="4640874"/>
            <a:ext cx="2134235" cy="13207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00000"/>
              </a:lnSpc>
            </a:pPr>
            <a:r>
              <a:rPr sz="700" b="1" spc="40" dirty="0">
                <a:solidFill>
                  <a:schemeClr val="dk1"/>
                </a:solidFill>
                <a:latin typeface="微软雅黑" panose="020B0503020204020204" charset="-122"/>
                <a:ea typeface="微软雅黑" panose="020B0503020204020204" charset="-122"/>
                <a:cs typeface="微软雅黑" panose="020B0503020204020204" charset="-122"/>
              </a:rPr>
              <a:t>1</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传感器线圈， </a:t>
            </a:r>
            <a:r>
              <a:rPr sz="700" b="1" spc="40" dirty="0">
                <a:solidFill>
                  <a:schemeClr val="dk1"/>
                </a:solidFill>
                <a:latin typeface="微软雅黑" panose="020B0503020204020204" charset="-122"/>
                <a:ea typeface="微软雅黑" panose="020B0503020204020204" charset="-122"/>
                <a:cs typeface="微软雅黑" panose="020B0503020204020204" charset="-122"/>
              </a:rPr>
              <a:t>2—</a:t>
            </a:r>
            <a:r>
              <a:rPr sz="700" spc="40" dirty="0">
                <a:solidFill>
                  <a:schemeClr val="dk1"/>
                </a:solidFill>
                <a:latin typeface="微软雅黑" panose="020B0503020204020204" charset="-122"/>
                <a:ea typeface="微软雅黑" panose="020B0503020204020204" charset="-122"/>
                <a:cs typeface="微软雅黑" panose="020B0503020204020204" charset="-122"/>
              </a:rPr>
              <a:t>短路环， </a:t>
            </a:r>
            <a:r>
              <a:rPr sz="700" b="1" spc="40" dirty="0">
                <a:solidFill>
                  <a:schemeClr val="dk1"/>
                </a:solidFill>
                <a:latin typeface="微软雅黑" panose="020B0503020204020204" charset="-122"/>
                <a:ea typeface="微软雅黑" panose="020B0503020204020204" charset="-122"/>
                <a:cs typeface="微软雅黑" panose="020B0503020204020204" charset="-122"/>
              </a:rPr>
              <a:t>3</a:t>
            </a:r>
            <a:r>
              <a:rPr sz="700" spc="40" dirty="0">
                <a:solidFill>
                  <a:schemeClr val="dk1"/>
                </a:solidFill>
                <a:latin typeface="微软雅黑" panose="020B0503020204020204" charset="-122"/>
                <a:ea typeface="微软雅黑" panose="020B0503020204020204" charset="-122"/>
                <a:cs typeface="微软雅黑" panose="020B0503020204020204" charset="-122"/>
              </a:rPr>
              <a:t> </a:t>
            </a:r>
            <a:r>
              <a:rPr sz="700" b="1" spc="40" dirty="0">
                <a:solidFill>
                  <a:schemeClr val="dk1"/>
                </a:solidFill>
                <a:latin typeface="微软雅黑" panose="020B0503020204020204" charset="-122"/>
                <a:ea typeface="微软雅黑" panose="020B0503020204020204" charset="-122"/>
                <a:cs typeface="微软雅黑" panose="020B0503020204020204" charset="-122"/>
              </a:rPr>
              <a:t>—</a:t>
            </a:r>
            <a:r>
              <a:rPr sz="700" spc="40" dirty="0">
                <a:solidFill>
                  <a:schemeClr val="dk1"/>
                </a:solidFill>
                <a:latin typeface="微软雅黑" panose="020B0503020204020204" charset="-122"/>
                <a:ea typeface="微软雅黑" panose="020B0503020204020204" charset="-122"/>
                <a:cs typeface="微软雅黑" panose="020B0503020204020204" charset="-122"/>
              </a:rPr>
              <a:t>被测</a:t>
            </a:r>
            <a:r>
              <a:rPr sz="700" spc="0" dirty="0">
                <a:solidFill>
                  <a:schemeClr val="dk1"/>
                </a:solidFill>
                <a:latin typeface="微软雅黑" panose="020B0503020204020204" charset="-122"/>
                <a:ea typeface="微软雅黑" panose="020B0503020204020204" charset="-122"/>
                <a:cs typeface="微软雅黑" panose="020B0503020204020204" charset="-122"/>
              </a:rPr>
              <a:t>金属导体 。</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481"/>
          <p:cNvSpPr/>
          <p:nvPr>
            <p:custDataLst>
              <p:tags r:id="rId9"/>
            </p:custDataLst>
          </p:nvPr>
        </p:nvSpPr>
        <p:spPr>
          <a:xfrm>
            <a:off x="7993682" y="1748121"/>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38</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471"/>
          <p:cNvSpPr/>
          <p:nvPr>
            <p:custDataLst>
              <p:tags r:id="rId10"/>
            </p:custDataLst>
          </p:nvPr>
        </p:nvSpPr>
        <p:spPr>
          <a:xfrm>
            <a:off x="3224197" y="4772953"/>
            <a:ext cx="5205729" cy="8286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73482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3</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19</a:t>
            </a:r>
            <a:r>
              <a:rPr sz="800" spc="40" dirty="0">
                <a:solidFill>
                  <a:schemeClr val="dk1"/>
                </a:solidFill>
                <a:latin typeface="微软雅黑" panose="020B0503020204020204" charset="-122"/>
                <a:ea typeface="微软雅黑" panose="020B0503020204020204" charset="-122"/>
                <a:cs typeface="微软雅黑" panose="020B0503020204020204" charset="-122"/>
              </a:rPr>
              <a:t>    电涡流式传感器</a:t>
            </a:r>
            <a:r>
              <a:rPr sz="800" spc="30" dirty="0">
                <a:solidFill>
                  <a:schemeClr val="dk1"/>
                </a:solidFill>
                <a:latin typeface="微软雅黑" panose="020B0503020204020204" charset="-122"/>
                <a:ea typeface="微软雅黑" panose="020B0503020204020204" charset="-122"/>
                <a:cs typeface="微软雅黑" panose="020B0503020204020204" charset="-122"/>
              </a:rPr>
              <a:t>简</a:t>
            </a:r>
            <a:r>
              <a:rPr sz="800" spc="0" dirty="0">
                <a:solidFill>
                  <a:schemeClr val="dk1"/>
                </a:solidFill>
                <a:latin typeface="微软雅黑" panose="020B0503020204020204" charset="-122"/>
                <a:ea typeface="微软雅黑" panose="020B0503020204020204" charset="-122"/>
                <a:cs typeface="微软雅黑" panose="020B0503020204020204" charset="-122"/>
              </a:rPr>
              <a:t>化模型</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33000"/>
              </a:lnSpc>
              <a:spcBef>
                <a:spcPts val="16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根据简化模型，可将金属导体形象地看作一个短路线圈，它与传感器线圈</a:t>
            </a:r>
            <a:r>
              <a:rPr sz="1000" spc="30" dirty="0">
                <a:solidFill>
                  <a:schemeClr val="dk1"/>
                </a:solidFill>
                <a:latin typeface="微软雅黑" panose="020B0503020204020204" charset="-122"/>
                <a:ea typeface="微软雅黑" panose="020B0503020204020204" charset="-122"/>
                <a:cs typeface="微软雅黑" panose="020B0503020204020204" charset="-122"/>
              </a:rPr>
              <a:t>之</a:t>
            </a:r>
            <a:r>
              <a:rPr sz="1000" spc="0" dirty="0">
                <a:solidFill>
                  <a:schemeClr val="dk1"/>
                </a:solidFill>
                <a:latin typeface="微软雅黑" panose="020B0503020204020204" charset="-122"/>
                <a:ea typeface="微软雅黑" panose="020B0503020204020204" charset="-122"/>
                <a:cs typeface="微软雅黑" panose="020B0503020204020204" charset="-122"/>
              </a:rPr>
              <a:t>间存在 </a:t>
            </a:r>
            <a:r>
              <a:rPr sz="1000" spc="20" dirty="0">
                <a:solidFill>
                  <a:schemeClr val="dk1"/>
                </a:solidFill>
                <a:latin typeface="微软雅黑" panose="020B0503020204020204" charset="-122"/>
                <a:ea typeface="微软雅黑" panose="020B0503020204020204" charset="-122"/>
                <a:cs typeface="微软雅黑" panose="020B0503020204020204" charset="-122"/>
              </a:rPr>
              <a:t>耦合关系，它们之间的等效电路如图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20</a:t>
            </a:r>
            <a:r>
              <a:rPr sz="1000" spc="20" dirty="0">
                <a:solidFill>
                  <a:schemeClr val="dk1"/>
                </a:solidFill>
                <a:latin typeface="微软雅黑" panose="020B0503020204020204" charset="-122"/>
                <a:ea typeface="微软雅黑" panose="020B0503020204020204" charset="-122"/>
                <a:cs typeface="微软雅黑" panose="020B0503020204020204" charset="-122"/>
              </a:rPr>
              <a:t> 所示</a:t>
            </a:r>
            <a:r>
              <a:rPr sz="1000" spc="0" dirty="0">
                <a:solidFill>
                  <a:schemeClr val="dk1"/>
                </a:solidFill>
                <a:latin typeface="微软雅黑" panose="020B0503020204020204" charset="-122"/>
                <a:ea typeface="微软雅黑" panose="020B0503020204020204" charset="-122"/>
                <a:cs typeface="微软雅黑" panose="020B0503020204020204" charset="-122"/>
              </a:rPr>
              <a:t> 。 图中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为电涡流短路环等效电阻，其 </a:t>
            </a:r>
            <a:r>
              <a:rPr sz="1000" spc="50" dirty="0">
                <a:solidFill>
                  <a:schemeClr val="dk1"/>
                </a:solidFill>
                <a:latin typeface="微软雅黑" panose="020B0503020204020204" charset="-122"/>
                <a:ea typeface="微软雅黑" panose="020B0503020204020204" charset="-122"/>
                <a:cs typeface="微软雅黑" panose="020B0503020204020204" charset="-122"/>
              </a:rPr>
              <a:t>表达式</a:t>
            </a:r>
            <a:r>
              <a:rPr sz="1000" spc="1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475"/>
          <p:cNvSpPr/>
          <p:nvPr>
            <p:custDataLst>
              <p:tags r:id="rId11"/>
            </p:custDataLst>
          </p:nvPr>
        </p:nvSpPr>
        <p:spPr>
          <a:xfrm>
            <a:off x="3226156" y="5665862"/>
            <a:ext cx="2911475" cy="750569"/>
          </a:xfrm>
          <a:prstGeom prst="rect">
            <a:avLst/>
          </a:prstGeom>
        </p:spPr>
        <p:txBody>
          <a:bodyPr vert="horz" wrap="square" lIns="0" tIns="0" rIns="0" bIns="0"/>
          <a:lstStyle/>
          <a:p>
            <a:pPr algn="l" rtl="0" eaLnBrk="0">
              <a:lnSpc>
                <a:spcPct val="8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264410" indent="292100" algn="l" rtl="0" eaLnBrk="0">
              <a:lnSpc>
                <a:spcPct val="75000"/>
              </a:lnSpc>
              <a:tabLst>
                <a:tab pos="2623185" algn="l"/>
                <a:tab pos="2897505" algn="l"/>
              </a:tabLst>
            </a:pP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b="1" u="sng" spc="-2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2πρ</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75" dirty="0">
              <a:solidFill>
                <a:schemeClr val="dk1"/>
              </a:solidFill>
              <a:latin typeface="微软雅黑" panose="020B0503020204020204" charset="-122"/>
              <a:ea typeface="微软雅黑" panose="020B0503020204020204" charset="-122"/>
              <a:cs typeface="微软雅黑" panose="020B0503020204020204" charset="-122"/>
            </a:endParaRPr>
          </a:p>
          <a:p>
            <a:pPr marL="2558415" algn="l" rtl="0" eaLnBrk="0">
              <a:lnSpc>
                <a:spcPts val="1560"/>
              </a:lnSpc>
              <a:spcBef>
                <a:spcPts val="75"/>
              </a:spcBef>
            </a:pPr>
            <a:r>
              <a:rPr sz="900" b="1" spc="-10" dirty="0">
                <a:solidFill>
                  <a:schemeClr val="dk1"/>
                </a:solidFill>
                <a:latin typeface="微软雅黑" panose="020B0503020204020204" charset="-122"/>
                <a:ea typeface="微软雅黑" panose="020B0503020204020204" charset="-122"/>
                <a:cs typeface="微软雅黑" panose="020B0503020204020204" charset="-122"/>
              </a:rPr>
              <a:t>hl</a:t>
            </a:r>
            <a:r>
              <a:rPr sz="900" b="1" spc="0" dirty="0">
                <a:solidFill>
                  <a:schemeClr val="dk1"/>
                </a:solidFill>
                <a:latin typeface="微软雅黑" panose="020B0503020204020204" charset="-122"/>
                <a:ea typeface="微软雅黑" panose="020B0503020204020204" charset="-122"/>
                <a:cs typeface="微软雅黑" panose="020B0503020204020204" charset="-122"/>
              </a:rPr>
              <a:t>n</a:t>
            </a:r>
            <a:r>
              <a:rPr sz="9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1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a</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i</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分别为</a:t>
            </a:r>
            <a:r>
              <a:rPr sz="1000" spc="0" dirty="0">
                <a:solidFill>
                  <a:schemeClr val="dk1"/>
                </a:solidFill>
                <a:latin typeface="微软雅黑" panose="020B0503020204020204" charset="-122"/>
                <a:ea typeface="微软雅黑" panose="020B0503020204020204" charset="-122"/>
                <a:cs typeface="微软雅黑" panose="020B0503020204020204" charset="-122"/>
              </a:rPr>
              <a:t>短路环的外径和内径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476"/>
          <p:cNvPicPr>
            <a:picLocks noChangeAspect="1"/>
          </p:cNvPicPr>
          <p:nvPr/>
        </p:nvPicPr>
        <p:blipFill>
          <a:blip r:embed="rId12"/>
          <a:stretch>
            <a:fillRect/>
          </a:stretch>
        </p:blipFill>
        <p:spPr>
          <a:xfrm>
            <a:off x="5995066" y="5896534"/>
            <a:ext cx="128168" cy="289722"/>
          </a:xfrm>
          <a:prstGeom prst="rect">
            <a:avLst/>
          </a:prstGeom>
        </p:spPr>
      </p:pic>
      <p:sp>
        <p:nvSpPr>
          <p:cNvPr id="16" name="textbox 482"/>
          <p:cNvSpPr/>
          <p:nvPr>
            <p:custDataLst>
              <p:tags r:id="rId13"/>
            </p:custDataLst>
          </p:nvPr>
        </p:nvSpPr>
        <p:spPr>
          <a:xfrm>
            <a:off x="7982125" y="5746422"/>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39</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9" name="图片 28"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7" name="图片 2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474"/>
          <p:cNvPicPr>
            <a:picLocks noChangeAspect="1"/>
          </p:cNvPicPr>
          <p:nvPr/>
        </p:nvPicPr>
        <p:blipFill>
          <a:blip r:embed="rId5"/>
          <a:stretch>
            <a:fillRect/>
          </a:stretch>
        </p:blipFill>
        <p:spPr>
          <a:xfrm>
            <a:off x="4397177" y="375434"/>
            <a:ext cx="1907667" cy="1248359"/>
          </a:xfrm>
          <a:prstGeom prst="rect">
            <a:avLst/>
          </a:prstGeom>
        </p:spPr>
      </p:pic>
      <p:sp>
        <p:nvSpPr>
          <p:cNvPr id="3" name="textbox 479"/>
          <p:cNvSpPr/>
          <p:nvPr/>
        </p:nvSpPr>
        <p:spPr>
          <a:xfrm>
            <a:off x="4474743" y="1840860"/>
            <a:ext cx="1770379" cy="20002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3</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20</a:t>
            </a:r>
            <a:r>
              <a:rPr sz="800" spc="40" dirty="0">
                <a:solidFill>
                  <a:srgbClr val="000000"/>
                </a:solidFill>
                <a:latin typeface="微软雅黑" panose="020B0503020204020204" charset="-122"/>
                <a:ea typeface="微软雅黑" panose="020B0503020204020204" charset="-122"/>
                <a:cs typeface="微软雅黑" panose="020B0503020204020204" charset="-122"/>
              </a:rPr>
              <a:t>    电涡流式传感器</a:t>
            </a:r>
            <a:r>
              <a:rPr sz="800" spc="30" dirty="0">
                <a:solidFill>
                  <a:srgbClr val="000000"/>
                </a:solidFill>
                <a:latin typeface="微软雅黑" panose="020B0503020204020204" charset="-122"/>
                <a:ea typeface="微软雅黑" panose="020B0503020204020204" charset="-122"/>
                <a:cs typeface="微软雅黑" panose="020B0503020204020204" charset="-122"/>
              </a:rPr>
              <a:t>等</a:t>
            </a:r>
            <a:r>
              <a:rPr sz="800" spc="0" dirty="0">
                <a:solidFill>
                  <a:srgbClr val="000000"/>
                </a:solidFill>
                <a:latin typeface="微软雅黑" panose="020B0503020204020204" charset="-122"/>
                <a:ea typeface="微软雅黑" panose="020B0503020204020204" charset="-122"/>
                <a:cs typeface="微软雅黑" panose="020B0503020204020204" charset="-122"/>
              </a:rPr>
              <a:t>效电路</a:t>
            </a:r>
            <a:endParaRPr lang="en-US" altLang="en-US" sz="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487"/>
          <p:cNvSpPr/>
          <p:nvPr>
            <p:custDataLst>
              <p:tags r:id="rId6"/>
            </p:custDataLst>
          </p:nvPr>
        </p:nvSpPr>
        <p:spPr>
          <a:xfrm>
            <a:off x="3272993" y="2182495"/>
            <a:ext cx="5192395" cy="1246505"/>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91000"/>
              </a:lnSpc>
            </a:pPr>
            <a:r>
              <a:rPr sz="900" spc="120" dirty="0">
                <a:solidFill>
                  <a:schemeClr val="dk1"/>
                </a:solidFill>
                <a:latin typeface="微软雅黑" panose="020B0503020204020204" charset="-122"/>
                <a:ea typeface="微软雅黑" panose="020B0503020204020204" charset="-122"/>
                <a:cs typeface="微软雅黑" panose="020B0503020204020204" charset="-122"/>
              </a:rPr>
              <a:t>根据基尔霍夫第二定律，可列出如下方程</a:t>
            </a:r>
            <a:r>
              <a:rPr sz="900" b="1" spc="7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3575"/>
              </a:lnSpc>
            </a:pPr>
            <a:r>
              <a:rPr sz="3700" spc="-10" baseline="7000" dirty="0">
                <a:solidFill>
                  <a:schemeClr val="dk1"/>
                </a:solidFill>
                <a:latin typeface="微软雅黑" panose="020B0503020204020204" charset="-122"/>
                <a:ea typeface="微软雅黑" panose="020B0503020204020204" charset="-122"/>
                <a:cs typeface="微软雅黑" panose="020B0503020204020204" charset="-122"/>
              </a:rPr>
              <a:t>}</a:t>
            </a:r>
            <a:r>
              <a:rPr sz="2400" spc="-10" dirty="0">
                <a:solidFill>
                  <a:schemeClr val="dk1"/>
                </a:solidFill>
                <a:latin typeface="微软雅黑" panose="020B0503020204020204" charset="-122"/>
                <a:ea typeface="微软雅黑" panose="020B0503020204020204" charset="-122"/>
                <a:cs typeface="微软雅黑" panose="020B0503020204020204" charset="-122"/>
              </a:rPr>
              <a:t>           </a:t>
            </a:r>
            <a:r>
              <a:rPr sz="2400" spc="0" dirty="0">
                <a:solidFill>
                  <a:schemeClr val="dk1"/>
                </a:solidFill>
                <a:latin typeface="微软雅黑" panose="020B0503020204020204" charset="-122"/>
                <a:ea typeface="微软雅黑" panose="020B0503020204020204" charset="-122"/>
                <a:cs typeface="微软雅黑" panose="020B0503020204020204" charset="-122"/>
              </a:rPr>
              <a:t>       </a:t>
            </a:r>
            <a:r>
              <a:rPr sz="1200" b="1" spc="0" baseline="56000" dirty="0">
                <a:solidFill>
                  <a:schemeClr val="dk1"/>
                </a:solidFill>
                <a:latin typeface="微软雅黑" panose="020B0503020204020204" charset="-122"/>
                <a:ea typeface="微软雅黑" panose="020B0503020204020204" charset="-122"/>
                <a:cs typeface="微软雅黑" panose="020B0503020204020204" charset="-122"/>
              </a:rPr>
              <a:t>(3</a:t>
            </a:r>
            <a:r>
              <a:rPr sz="1200" spc="0" baseline="56000" dirty="0">
                <a:solidFill>
                  <a:schemeClr val="dk1"/>
                </a:solidFill>
                <a:latin typeface="微软雅黑" panose="020B0503020204020204" charset="-122"/>
                <a:ea typeface="微软雅黑" panose="020B0503020204020204" charset="-122"/>
                <a:cs typeface="微软雅黑" panose="020B0503020204020204" charset="-122"/>
              </a:rPr>
              <a:t>－</a:t>
            </a:r>
            <a:r>
              <a:rPr sz="1200" b="1" spc="0" baseline="56000" dirty="0">
                <a:solidFill>
                  <a:schemeClr val="dk1"/>
                </a:solidFill>
                <a:latin typeface="微软雅黑" panose="020B0503020204020204" charset="-122"/>
                <a:ea typeface="微软雅黑" panose="020B0503020204020204" charset="-122"/>
                <a:cs typeface="微软雅黑" panose="020B0503020204020204" charset="-122"/>
              </a:rPr>
              <a:t>40)</a:t>
            </a:r>
            <a:endParaRPr lang="en-US" altLang="en-US" sz="780" dirty="0">
              <a:solidFill>
                <a:schemeClr val="dk1"/>
              </a:solidFill>
              <a:latin typeface="微软雅黑" panose="020B0503020204020204" charset="-122"/>
              <a:ea typeface="微软雅黑" panose="020B0503020204020204" charset="-122"/>
              <a:cs typeface="微软雅黑" panose="020B0503020204020204" charset="-122"/>
            </a:endParaRPr>
          </a:p>
          <a:p>
            <a:pPr marL="15875" indent="-3175" algn="l" rtl="0" eaLnBrk="0">
              <a:lnSpc>
                <a:spcPct val="134000"/>
              </a:lnSpc>
              <a:spcBef>
                <a:spcPts val="22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20" dirty="0">
                <a:solidFill>
                  <a:schemeClr val="dk1"/>
                </a:solidFill>
                <a:latin typeface="微软雅黑" panose="020B0503020204020204" charset="-122"/>
                <a:ea typeface="微软雅黑" panose="020B0503020204020204" charset="-122"/>
                <a:cs typeface="微软雅黑" panose="020B0503020204020204" charset="-122"/>
              </a:rPr>
              <a:t>ω</a:t>
            </a:r>
            <a:r>
              <a:rPr sz="1000" spc="20" dirty="0">
                <a:solidFill>
                  <a:schemeClr val="dk1"/>
                </a:solidFill>
                <a:latin typeface="微软雅黑" panose="020B0503020204020204" charset="-122"/>
                <a:ea typeface="微软雅黑" panose="020B0503020204020204" charset="-122"/>
                <a:cs typeface="微软雅黑" panose="020B0503020204020204" charset="-122"/>
              </a:rPr>
              <a:t> 为线圈激励电流角频率，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a:t>
            </a:r>
            <a:r>
              <a:rPr sz="1000" spc="0" dirty="0">
                <a:solidFill>
                  <a:schemeClr val="dk1"/>
                </a:solidFill>
                <a:latin typeface="微软雅黑" panose="020B0503020204020204" charset="-122"/>
                <a:ea typeface="微软雅黑" panose="020B0503020204020204" charset="-122"/>
                <a:cs typeface="微软雅黑" panose="020B0503020204020204" charset="-122"/>
              </a:rPr>
              <a:t>线圈电阻和电感，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为短路环等效电感，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为短路环等效电阻，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 为互感</a:t>
            </a:r>
            <a:r>
              <a:rPr sz="1000" spc="10" dirty="0">
                <a:solidFill>
                  <a:schemeClr val="dk1"/>
                </a:solidFill>
                <a:latin typeface="微软雅黑" panose="020B0503020204020204" charset="-122"/>
                <a:ea typeface="微软雅黑" panose="020B0503020204020204" charset="-122"/>
                <a:cs typeface="微软雅黑" panose="020B0503020204020204" charset="-122"/>
              </a:rPr>
              <a:t>系</a:t>
            </a:r>
            <a:r>
              <a:rPr sz="1000" spc="0" dirty="0">
                <a:solidFill>
                  <a:schemeClr val="dk1"/>
                </a:solidFill>
                <a:latin typeface="微软雅黑" panose="020B0503020204020204" charset="-122"/>
                <a:ea typeface="微软雅黑" panose="020B0503020204020204" charset="-122"/>
                <a:cs typeface="微软雅黑" panose="020B0503020204020204" charset="-122"/>
              </a:rPr>
              <a:t>数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94005" algn="l" rtl="0" eaLnBrk="0">
              <a:lnSpc>
                <a:spcPct val="92000"/>
              </a:lnSpc>
              <a:spcBef>
                <a:spcPts val="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由式</a:t>
            </a: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40)</a:t>
            </a:r>
            <a:r>
              <a:rPr sz="1000" spc="30" dirty="0">
                <a:solidFill>
                  <a:schemeClr val="dk1"/>
                </a:solidFill>
                <a:latin typeface="微软雅黑" panose="020B0503020204020204" charset="-122"/>
                <a:ea typeface="微软雅黑" panose="020B0503020204020204" charset="-122"/>
                <a:cs typeface="微软雅黑" panose="020B0503020204020204" charset="-122"/>
              </a:rPr>
              <a:t> 解得线圈受电涡流影响后的等效阻抗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的表达式为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488"/>
          <p:cNvPicPr>
            <a:picLocks noChangeAspect="1"/>
          </p:cNvPicPr>
          <p:nvPr/>
        </p:nvPicPr>
        <p:blipFill>
          <a:blip r:embed="rId7"/>
          <a:stretch>
            <a:fillRect/>
          </a:stretch>
        </p:blipFill>
        <p:spPr>
          <a:xfrm>
            <a:off x="5008997" y="2360157"/>
            <a:ext cx="1593095" cy="437369"/>
          </a:xfrm>
          <a:prstGeom prst="rect">
            <a:avLst/>
          </a:prstGeom>
        </p:spPr>
      </p:pic>
      <p:sp>
        <p:nvSpPr>
          <p:cNvPr id="6" name="textbox 489"/>
          <p:cNvSpPr/>
          <p:nvPr>
            <p:custDataLst>
              <p:tags r:id="rId8"/>
            </p:custDataLst>
          </p:nvPr>
        </p:nvSpPr>
        <p:spPr>
          <a:xfrm>
            <a:off x="3268551" y="4403477"/>
            <a:ext cx="3248660" cy="1208405"/>
          </a:xfrm>
          <a:prstGeom prst="rect">
            <a:avLst/>
          </a:prstGeom>
        </p:spPr>
        <p:txBody>
          <a:bodyPr vert="horz" wrap="square" lIns="0" tIns="0" rIns="0" bIns="0"/>
          <a:lstStyle/>
          <a:p>
            <a:pPr algn="l" rtl="0" eaLnBrk="0">
              <a:lnSpc>
                <a:spcPct val="102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035"/>
              </a:lnSpc>
            </a:pPr>
            <a:r>
              <a:rPr sz="1300" b="1" spc="0" baseline="17000" dirty="0">
                <a:solidFill>
                  <a:schemeClr val="dk1"/>
                </a:solidFill>
                <a:latin typeface="微软雅黑" panose="020B0503020204020204" charset="-122"/>
                <a:ea typeface="微软雅黑" panose="020B0503020204020204" charset="-122"/>
                <a:cs typeface="微软雅黑" panose="020B0503020204020204" charset="-122"/>
              </a:rPr>
              <a:t>R</a:t>
            </a:r>
            <a:r>
              <a:rPr sz="800" b="1" spc="0" baseline="1000" dirty="0">
                <a:solidFill>
                  <a:schemeClr val="dk1"/>
                </a:solidFill>
                <a:latin typeface="微软雅黑" panose="020B0503020204020204" charset="-122"/>
                <a:ea typeface="微软雅黑" panose="020B0503020204020204" charset="-122"/>
                <a:cs typeface="微软雅黑" panose="020B0503020204020204" charset="-122"/>
              </a:rPr>
              <a:t>eq</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2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17000" dirty="0">
                <a:solidFill>
                  <a:schemeClr val="dk1"/>
                </a:solidFill>
                <a:latin typeface="微软雅黑" panose="020B0503020204020204" charset="-122"/>
                <a:ea typeface="微软雅黑" panose="020B0503020204020204" charset="-122"/>
                <a:cs typeface="微软雅黑" panose="020B0503020204020204" charset="-122"/>
              </a:rPr>
              <a:t>R</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1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2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17000" dirty="0">
                <a:solidFill>
                  <a:schemeClr val="dk1"/>
                </a:solidFill>
                <a:latin typeface="微软雅黑" panose="020B0503020204020204" charset="-122"/>
                <a:ea typeface="微软雅黑" panose="020B0503020204020204" charset="-122"/>
                <a:cs typeface="微软雅黑" panose="020B0503020204020204" charset="-122"/>
              </a:rPr>
              <a:t>R</a:t>
            </a:r>
            <a:r>
              <a:rPr sz="800" b="1" spc="0" baseline="1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05"/>
              </a:lnSpc>
              <a:spcBef>
                <a:spcPts val="1285"/>
              </a:spcBef>
            </a:pP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eq</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为线圈受电涡流影响后的等效电感，</a:t>
            </a:r>
            <a:r>
              <a:rPr sz="1000" spc="0" dirty="0">
                <a:solidFill>
                  <a:schemeClr val="dk1"/>
                </a:solidFill>
                <a:latin typeface="微软雅黑" panose="020B0503020204020204" charset="-122"/>
                <a:ea typeface="微软雅黑" panose="020B0503020204020204" charset="-122"/>
                <a:cs typeface="微软雅黑" panose="020B0503020204020204" charset="-122"/>
              </a:rPr>
              <a:t>且</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850"/>
              </a:spcBef>
            </a:pPr>
            <a:r>
              <a:rPr sz="1300" b="1" spc="0" baseline="26000" dirty="0">
                <a:solidFill>
                  <a:schemeClr val="dk1"/>
                </a:solidFill>
                <a:latin typeface="微软雅黑" panose="020B0503020204020204" charset="-122"/>
                <a:ea typeface="微软雅黑" panose="020B0503020204020204" charset="-122"/>
                <a:cs typeface="微软雅黑" panose="020B0503020204020204" charset="-122"/>
              </a:rPr>
              <a:t>L</a:t>
            </a:r>
            <a:r>
              <a:rPr sz="800" b="1" spc="0" baseline="16000" dirty="0">
                <a:solidFill>
                  <a:schemeClr val="dk1"/>
                </a:solidFill>
                <a:latin typeface="微软雅黑" panose="020B0503020204020204" charset="-122"/>
                <a:ea typeface="微软雅黑" panose="020B0503020204020204" charset="-122"/>
                <a:cs typeface="微软雅黑" panose="020B0503020204020204" charset="-122"/>
              </a:rPr>
              <a:t>eq</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30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26000" dirty="0">
                <a:solidFill>
                  <a:schemeClr val="dk1"/>
                </a:solidFill>
                <a:latin typeface="微软雅黑" panose="020B0503020204020204" charset="-122"/>
                <a:ea typeface="微软雅黑" panose="020B0503020204020204" charset="-122"/>
                <a:cs typeface="微软雅黑" panose="020B0503020204020204" charset="-122"/>
              </a:rPr>
              <a:t>L</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16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30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26000" dirty="0">
                <a:solidFill>
                  <a:schemeClr val="dk1"/>
                </a:solidFill>
                <a:latin typeface="微软雅黑" panose="020B0503020204020204" charset="-122"/>
                <a:ea typeface="微软雅黑" panose="020B0503020204020204" charset="-122"/>
                <a:cs typeface="微软雅黑" panose="020B0503020204020204" charset="-122"/>
              </a:rPr>
              <a:t>L</a:t>
            </a:r>
            <a:r>
              <a:rPr sz="800" b="1" spc="0" baseline="16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7145" algn="l" rtl="0" eaLnBrk="0">
              <a:lnSpc>
                <a:spcPts val="1210"/>
              </a:lnSpc>
              <a:spcBef>
                <a:spcPts val="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线圈的等效品质因数 </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490"/>
          <p:cNvPicPr>
            <a:picLocks noChangeAspect="1"/>
          </p:cNvPicPr>
          <p:nvPr/>
        </p:nvPicPr>
        <p:blipFill>
          <a:blip r:embed="rId9"/>
          <a:stretch>
            <a:fillRect/>
          </a:stretch>
        </p:blipFill>
        <p:spPr>
          <a:xfrm>
            <a:off x="5890014" y="5045906"/>
            <a:ext cx="557226" cy="337620"/>
          </a:xfrm>
          <a:prstGeom prst="rect">
            <a:avLst/>
          </a:prstGeom>
        </p:spPr>
      </p:pic>
      <p:pic>
        <p:nvPicPr>
          <p:cNvPr id="8" name="picture 491"/>
          <p:cNvPicPr>
            <a:picLocks noChangeAspect="1"/>
          </p:cNvPicPr>
          <p:nvPr/>
        </p:nvPicPr>
        <p:blipFill>
          <a:blip r:embed="rId10"/>
          <a:stretch>
            <a:fillRect/>
          </a:stretch>
        </p:blipFill>
        <p:spPr>
          <a:xfrm>
            <a:off x="5891721" y="4416177"/>
            <a:ext cx="557226" cy="337619"/>
          </a:xfrm>
          <a:prstGeom prst="rect">
            <a:avLst/>
          </a:prstGeom>
        </p:spPr>
      </p:pic>
      <p:sp>
        <p:nvSpPr>
          <p:cNvPr id="9" name="textbox 492"/>
          <p:cNvSpPr/>
          <p:nvPr>
            <p:custDataLst>
              <p:tags r:id="rId11"/>
            </p:custDataLst>
          </p:nvPr>
        </p:nvSpPr>
        <p:spPr>
          <a:xfrm>
            <a:off x="3272993" y="3504937"/>
            <a:ext cx="4042409" cy="854075"/>
          </a:xfrm>
          <a:prstGeom prst="rect">
            <a:avLst/>
          </a:prstGeom>
        </p:spPr>
        <p:txBody>
          <a:bodyPr vert="horz" wrap="square" lIns="0" tIns="0" rIns="0" bIns="0"/>
          <a:lstStyle/>
          <a:p>
            <a:pPr algn="l" rtl="0" eaLnBrk="0">
              <a:lnSpc>
                <a:spcPct val="118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102360" algn="l" rtl="0" eaLnBrk="0">
              <a:lnSpc>
                <a:spcPts val="1575"/>
              </a:lnSpc>
              <a:spcBef>
                <a:spcPts val="5"/>
              </a:spcBef>
            </a:pPr>
            <a:r>
              <a:rPr sz="1300" b="1" spc="0" baseline="29000" dirty="0">
                <a:solidFill>
                  <a:schemeClr val="dk1"/>
                </a:solidFill>
                <a:latin typeface="微软雅黑" panose="020B0503020204020204" charset="-122"/>
                <a:ea typeface="微软雅黑" panose="020B0503020204020204" charset="-122"/>
                <a:cs typeface="微软雅黑" panose="020B0503020204020204" charset="-122"/>
              </a:rPr>
              <a:t>Z</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33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33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29000" dirty="0">
                <a:solidFill>
                  <a:schemeClr val="dk1"/>
                </a:solidFill>
                <a:latin typeface="微软雅黑" panose="020B0503020204020204" charset="-122"/>
                <a:ea typeface="微软雅黑" panose="020B0503020204020204" charset="-122"/>
                <a:cs typeface="微软雅黑" panose="020B0503020204020204" charset="-122"/>
              </a:rPr>
              <a:t>R</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21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33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29000" dirty="0">
                <a:solidFill>
                  <a:schemeClr val="dk1"/>
                </a:solidFill>
                <a:latin typeface="微软雅黑" panose="020B0503020204020204" charset="-122"/>
                <a:ea typeface="微软雅黑" panose="020B0503020204020204" charset="-122"/>
                <a:cs typeface="微软雅黑" panose="020B0503020204020204" charset="-122"/>
              </a:rPr>
              <a:t>R</a:t>
            </a:r>
            <a:r>
              <a:rPr sz="800" b="1" spc="-10" baseline="21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33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29000" dirty="0">
                <a:solidFill>
                  <a:schemeClr val="dk1"/>
                </a:solidFill>
                <a:latin typeface="微软雅黑" panose="020B0503020204020204" charset="-122"/>
                <a:ea typeface="微软雅黑" panose="020B0503020204020204" charset="-122"/>
                <a:cs typeface="微软雅黑" panose="020B0503020204020204" charset="-122"/>
              </a:rPr>
              <a:t>j</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10" baseline="29000" dirty="0">
                <a:solidFill>
                  <a:schemeClr val="dk1"/>
                </a:solidFill>
                <a:latin typeface="微软雅黑" panose="020B0503020204020204" charset="-122"/>
                <a:ea typeface="微软雅黑" panose="020B0503020204020204" charset="-122"/>
                <a:cs typeface="微软雅黑" panose="020B0503020204020204" charset="-122"/>
              </a:rPr>
              <a:t>ω</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33000" dirty="0">
                <a:solidFill>
                  <a:schemeClr val="dk1"/>
                </a:solidFill>
                <a:latin typeface="微软雅黑" panose="020B0503020204020204" charset="-122"/>
                <a:ea typeface="微软雅黑" panose="020B0503020204020204" charset="-122"/>
                <a:cs typeface="微软雅黑" panose="020B0503020204020204" charset="-122"/>
              </a:rPr>
              <a:t>L</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baseline="27000" dirty="0">
                <a:solidFill>
                  <a:schemeClr val="dk1"/>
                </a:solidFill>
                <a:latin typeface="微软雅黑" panose="020B0503020204020204" charset="-122"/>
                <a:ea typeface="微软雅黑" panose="020B0503020204020204" charset="-122"/>
                <a:cs typeface="微软雅黑" panose="020B0503020204020204" charset="-122"/>
              </a:rPr>
              <a:t>1</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37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b="1" spc="0" baseline="33000" dirty="0">
                <a:solidFill>
                  <a:schemeClr val="dk1"/>
                </a:solidFill>
                <a:latin typeface="微软雅黑" panose="020B0503020204020204" charset="-122"/>
                <a:ea typeface="微软雅黑" panose="020B0503020204020204" charset="-122"/>
                <a:cs typeface="微软雅黑" panose="020B0503020204020204" charset="-122"/>
              </a:rPr>
              <a:t>L</a:t>
            </a:r>
            <a:r>
              <a:rPr sz="800" b="1" spc="0" baseline="27000" dirty="0">
                <a:solidFill>
                  <a:schemeClr val="dk1"/>
                </a:solidFill>
                <a:latin typeface="微软雅黑" panose="020B0503020204020204" charset="-122"/>
                <a:ea typeface="微软雅黑" panose="020B0503020204020204" charset="-122"/>
                <a:cs typeface="微软雅黑" panose="020B0503020204020204" charset="-122"/>
              </a:rPr>
              <a:t>2</a:t>
            </a:r>
            <a:r>
              <a:rPr sz="4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5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40155" algn="l" rtl="0" eaLnBrk="0">
              <a:lnSpc>
                <a:spcPct val="96000"/>
              </a:lnSpc>
              <a:spcBef>
                <a:spcPts val="260"/>
              </a:spcBef>
            </a:pPr>
            <a:r>
              <a:rPr sz="1300" spc="-40" baseline="4000" dirty="0">
                <a:solidFill>
                  <a:schemeClr val="dk1"/>
                </a:solidFill>
                <a:latin typeface="微软雅黑" panose="020B0503020204020204" charset="-122"/>
                <a:ea typeface="微软雅黑" panose="020B0503020204020204" charset="-122"/>
                <a:cs typeface="微软雅黑" panose="020B0503020204020204" charset="-122"/>
              </a:rPr>
              <a:t>＝</a:t>
            </a:r>
            <a:r>
              <a:rPr sz="800" spc="-40" dirty="0">
                <a:solidFill>
                  <a:schemeClr val="dk1"/>
                </a:solidFill>
                <a:latin typeface="微软雅黑" panose="020B0503020204020204" charset="-122"/>
                <a:ea typeface="微软雅黑" panose="020B0503020204020204" charset="-122"/>
                <a:cs typeface="微软雅黑" panose="020B0503020204020204" charset="-122"/>
              </a:rPr>
              <a:t> </a:t>
            </a:r>
            <a:r>
              <a:rPr sz="800" b="1" spc="-40" dirty="0">
                <a:solidFill>
                  <a:schemeClr val="dk1"/>
                </a:solidFill>
                <a:latin typeface="微软雅黑" panose="020B0503020204020204" charset="-122"/>
                <a:ea typeface="微软雅黑" panose="020B0503020204020204" charset="-122"/>
                <a:cs typeface="微软雅黑" panose="020B0503020204020204" charset="-122"/>
              </a:rPr>
              <a:t>R</a:t>
            </a:r>
            <a:r>
              <a:rPr sz="800" b="1" spc="-40" baseline="-20000" dirty="0">
                <a:solidFill>
                  <a:schemeClr val="dk1"/>
                </a:solidFill>
                <a:latin typeface="微软雅黑" panose="020B0503020204020204" charset="-122"/>
                <a:ea typeface="微软雅黑" panose="020B0503020204020204" charset="-122"/>
                <a:cs typeface="微软雅黑" panose="020B0503020204020204" charset="-122"/>
              </a:rPr>
              <a:t>eq</a:t>
            </a:r>
            <a:r>
              <a:rPr sz="400" spc="-40" dirty="0">
                <a:solidFill>
                  <a:schemeClr val="dk1"/>
                </a:solidFill>
                <a:latin typeface="微软雅黑" panose="020B0503020204020204" charset="-122"/>
                <a:ea typeface="微软雅黑" panose="020B0503020204020204" charset="-122"/>
                <a:cs typeface="微软雅黑" panose="020B0503020204020204" charset="-122"/>
              </a:rPr>
              <a:t>   </a:t>
            </a:r>
            <a:r>
              <a:rPr sz="1300" spc="-40" baseline="4000" dirty="0">
                <a:solidFill>
                  <a:schemeClr val="dk1"/>
                </a:solidFill>
                <a:latin typeface="微软雅黑" panose="020B0503020204020204" charset="-122"/>
                <a:ea typeface="微软雅黑" panose="020B0503020204020204" charset="-122"/>
                <a:cs typeface="微软雅黑" panose="020B0503020204020204" charset="-122"/>
              </a:rPr>
              <a:t>＋</a:t>
            </a:r>
            <a:r>
              <a:rPr sz="800" spc="-40" dirty="0">
                <a:solidFill>
                  <a:schemeClr val="dk1"/>
                </a:solidFill>
                <a:latin typeface="微软雅黑" panose="020B0503020204020204" charset="-122"/>
                <a:ea typeface="微软雅黑" panose="020B0503020204020204" charset="-122"/>
                <a:cs typeface="微软雅黑" panose="020B0503020204020204" charset="-122"/>
              </a:rPr>
              <a:t> </a:t>
            </a:r>
            <a:r>
              <a:rPr sz="800" b="1" spc="-40" dirty="0">
                <a:solidFill>
                  <a:schemeClr val="dk1"/>
                </a:solidFill>
                <a:latin typeface="微软雅黑" panose="020B0503020204020204" charset="-122"/>
                <a:ea typeface="微软雅黑" panose="020B0503020204020204" charset="-122"/>
                <a:cs typeface="微软雅黑" panose="020B0503020204020204" charset="-122"/>
              </a:rPr>
              <a:t>j</a:t>
            </a:r>
            <a:r>
              <a:rPr sz="800" spc="-40" dirty="0">
                <a:solidFill>
                  <a:schemeClr val="dk1"/>
                </a:solidFill>
                <a:latin typeface="微软雅黑" panose="020B0503020204020204" charset="-122"/>
                <a:ea typeface="微软雅黑" panose="020B0503020204020204" charset="-122"/>
                <a:cs typeface="微软雅黑" panose="020B0503020204020204" charset="-122"/>
              </a:rPr>
              <a:t> </a:t>
            </a:r>
            <a:r>
              <a:rPr sz="800" b="1" spc="-40" dirty="0">
                <a:solidFill>
                  <a:schemeClr val="dk1"/>
                </a:solidFill>
                <a:latin typeface="微软雅黑" panose="020B0503020204020204" charset="-122"/>
                <a:ea typeface="微软雅黑" panose="020B0503020204020204" charset="-122"/>
                <a:cs typeface="微软雅黑" panose="020B0503020204020204" charset="-122"/>
              </a:rPr>
              <a:t>ωL</a:t>
            </a:r>
            <a:r>
              <a:rPr sz="800" b="1" spc="-30" baseline="-20000" dirty="0">
                <a:solidFill>
                  <a:schemeClr val="dk1"/>
                </a:solidFill>
                <a:latin typeface="微软雅黑" panose="020B0503020204020204" charset="-122"/>
                <a:ea typeface="微软雅黑" panose="020B0503020204020204" charset="-122"/>
                <a:cs typeface="微软雅黑" panose="020B0503020204020204" charset="-122"/>
              </a:rPr>
              <a:t>e</a:t>
            </a:r>
            <a:r>
              <a:rPr sz="800" b="1" spc="0" baseline="-20000" dirty="0">
                <a:solidFill>
                  <a:schemeClr val="dk1"/>
                </a:solidFill>
                <a:latin typeface="微软雅黑" panose="020B0503020204020204" charset="-122"/>
                <a:ea typeface="微软雅黑" panose="020B0503020204020204" charset="-122"/>
                <a:cs typeface="微软雅黑" panose="020B0503020204020204" charset="-122"/>
              </a:rPr>
              <a:t>q</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05"/>
              </a:lnSpc>
              <a:spcBef>
                <a:spcPts val="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eq</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为线圈受电涡流</a:t>
            </a:r>
            <a:r>
              <a:rPr sz="1000" spc="0" dirty="0">
                <a:solidFill>
                  <a:schemeClr val="dk1"/>
                </a:solidFill>
                <a:latin typeface="微软雅黑" panose="020B0503020204020204" charset="-122"/>
                <a:ea typeface="微软雅黑" panose="020B0503020204020204" charset="-122"/>
                <a:cs typeface="微软雅黑" panose="020B0503020204020204" charset="-122"/>
              </a:rPr>
              <a:t>影响后的等效电阻，且</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493"/>
          <p:cNvPicPr>
            <a:picLocks noChangeAspect="1"/>
          </p:cNvPicPr>
          <p:nvPr/>
        </p:nvPicPr>
        <p:blipFill>
          <a:blip r:embed="rId12"/>
          <a:stretch>
            <a:fillRect/>
          </a:stretch>
        </p:blipFill>
        <p:spPr>
          <a:xfrm>
            <a:off x="7254663" y="3517637"/>
            <a:ext cx="47811" cy="354596"/>
          </a:xfrm>
          <a:prstGeom prst="rect">
            <a:avLst/>
          </a:prstGeom>
        </p:spPr>
      </p:pic>
      <p:pic>
        <p:nvPicPr>
          <p:cNvPr id="11" name="picture 494"/>
          <p:cNvPicPr>
            <a:picLocks noChangeAspect="1"/>
          </p:cNvPicPr>
          <p:nvPr/>
        </p:nvPicPr>
        <p:blipFill>
          <a:blip r:embed="rId13"/>
          <a:stretch>
            <a:fillRect/>
          </a:stretch>
        </p:blipFill>
        <p:spPr>
          <a:xfrm>
            <a:off x="6220973" y="3517637"/>
            <a:ext cx="50032" cy="354596"/>
          </a:xfrm>
          <a:prstGeom prst="rect">
            <a:avLst/>
          </a:prstGeom>
        </p:spPr>
      </p:pic>
      <p:pic>
        <p:nvPicPr>
          <p:cNvPr id="12" name="picture 495"/>
          <p:cNvPicPr>
            <a:picLocks noChangeAspect="1"/>
          </p:cNvPicPr>
          <p:nvPr/>
        </p:nvPicPr>
        <p:blipFill>
          <a:blip r:embed="rId14"/>
          <a:stretch>
            <a:fillRect/>
          </a:stretch>
        </p:blipFill>
        <p:spPr>
          <a:xfrm>
            <a:off x="6621661" y="3520256"/>
            <a:ext cx="557226" cy="337619"/>
          </a:xfrm>
          <a:prstGeom prst="rect">
            <a:avLst/>
          </a:prstGeom>
        </p:spPr>
      </p:pic>
      <p:pic>
        <p:nvPicPr>
          <p:cNvPr id="13" name="picture 496"/>
          <p:cNvPicPr>
            <a:picLocks noChangeAspect="1"/>
          </p:cNvPicPr>
          <p:nvPr/>
        </p:nvPicPr>
        <p:blipFill>
          <a:blip r:embed="rId15"/>
          <a:stretch>
            <a:fillRect/>
          </a:stretch>
        </p:blipFill>
        <p:spPr>
          <a:xfrm>
            <a:off x="5275418" y="3527659"/>
            <a:ext cx="557226" cy="337620"/>
          </a:xfrm>
          <a:prstGeom prst="rect">
            <a:avLst/>
          </a:prstGeom>
        </p:spPr>
      </p:pic>
      <p:pic>
        <p:nvPicPr>
          <p:cNvPr id="14" name="picture 497"/>
          <p:cNvPicPr>
            <a:picLocks noChangeAspect="1"/>
          </p:cNvPicPr>
          <p:nvPr/>
        </p:nvPicPr>
        <p:blipFill>
          <a:blip r:embed="rId16"/>
          <a:stretch>
            <a:fillRect/>
          </a:stretch>
        </p:blipFill>
        <p:spPr>
          <a:xfrm>
            <a:off x="4619664" y="3529454"/>
            <a:ext cx="138023" cy="346912"/>
          </a:xfrm>
          <a:prstGeom prst="rect">
            <a:avLst/>
          </a:prstGeom>
        </p:spPr>
      </p:pic>
      <p:sp>
        <p:nvSpPr>
          <p:cNvPr id="15" name="textbox 502"/>
          <p:cNvSpPr/>
          <p:nvPr>
            <p:custDataLst>
              <p:tags r:id="rId17"/>
            </p:custDataLst>
          </p:nvPr>
        </p:nvSpPr>
        <p:spPr>
          <a:xfrm>
            <a:off x="5606433" y="5668439"/>
            <a:ext cx="505459" cy="366395"/>
          </a:xfrm>
          <a:prstGeom prst="rect">
            <a:avLst/>
          </a:prstGeom>
        </p:spPr>
        <p:txBody>
          <a:bodyPr vert="horz" wrap="square" lIns="0" tIns="0" rIns="0" bIns="0"/>
          <a:lstStyle/>
          <a:p>
            <a:pPr algn="l" rtl="0" eaLnBrk="0">
              <a:lnSpc>
                <a:spcPct val="114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070"/>
              </a:lnSpc>
              <a:spcBef>
                <a:spcPts val="0"/>
              </a:spcBef>
            </a:pPr>
            <a:r>
              <a:rPr sz="800" b="1" spc="0" dirty="0">
                <a:solidFill>
                  <a:schemeClr val="dk1"/>
                </a:solidFill>
                <a:latin typeface="微软雅黑" panose="020B0503020204020204" charset="-122"/>
                <a:ea typeface="微软雅黑" panose="020B0503020204020204" charset="-122"/>
                <a:cs typeface="微软雅黑" panose="020B0503020204020204" charset="-122"/>
              </a:rPr>
              <a:t>Q</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6" name="picture 503"/>
          <p:cNvPicPr>
            <a:picLocks noChangeAspect="1"/>
          </p:cNvPicPr>
          <p:nvPr/>
        </p:nvPicPr>
        <p:blipFill>
          <a:blip r:embed="rId18"/>
          <a:stretch>
            <a:fillRect/>
          </a:stretch>
        </p:blipFill>
        <p:spPr>
          <a:xfrm>
            <a:off x="5873601" y="5681139"/>
            <a:ext cx="241877" cy="323493"/>
          </a:xfrm>
          <a:prstGeom prst="rect">
            <a:avLst/>
          </a:prstGeom>
        </p:spPr>
      </p:pic>
      <p:sp>
        <p:nvSpPr>
          <p:cNvPr id="17" name="textbox 504"/>
          <p:cNvSpPr/>
          <p:nvPr>
            <p:custDataLst>
              <p:tags r:id="rId19"/>
            </p:custDataLst>
          </p:nvPr>
        </p:nvSpPr>
        <p:spPr>
          <a:xfrm>
            <a:off x="8028961" y="3733267"/>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41</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textbox 505"/>
          <p:cNvSpPr/>
          <p:nvPr>
            <p:custDataLst>
              <p:tags r:id="rId20"/>
            </p:custDataLst>
          </p:nvPr>
        </p:nvSpPr>
        <p:spPr>
          <a:xfrm>
            <a:off x="8028961" y="5770334"/>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42</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9" name="picture 508"/>
          <p:cNvPicPr>
            <a:picLocks noChangeAspect="1"/>
          </p:cNvPicPr>
          <p:nvPr/>
        </p:nvPicPr>
        <p:blipFill>
          <a:blip r:embed="rId21"/>
          <a:stretch>
            <a:fillRect/>
          </a:stretch>
        </p:blipFill>
        <p:spPr>
          <a:xfrm>
            <a:off x="5143530" y="2379481"/>
            <a:ext cx="45592" cy="30810"/>
          </a:xfrm>
          <a:prstGeom prst="rect">
            <a:avLst/>
          </a:prstGeom>
        </p:spPr>
      </p:pic>
      <p:pic>
        <p:nvPicPr>
          <p:cNvPr id="20" name="picture 509"/>
          <p:cNvPicPr>
            <a:picLocks noChangeAspect="1"/>
          </p:cNvPicPr>
          <p:nvPr/>
        </p:nvPicPr>
        <p:blipFill>
          <a:blip r:embed="rId21"/>
          <a:stretch>
            <a:fillRect/>
          </a:stretch>
        </p:blipFill>
        <p:spPr>
          <a:xfrm>
            <a:off x="5653727" y="2379481"/>
            <a:ext cx="45592" cy="30810"/>
          </a:xfrm>
          <a:prstGeom prst="rect">
            <a:avLst/>
          </a:prstGeom>
        </p:spPr>
      </p:pic>
      <p:pic>
        <p:nvPicPr>
          <p:cNvPr id="21" name="picture 510"/>
          <p:cNvPicPr>
            <a:picLocks noChangeAspect="1"/>
          </p:cNvPicPr>
          <p:nvPr/>
        </p:nvPicPr>
        <p:blipFill>
          <a:blip r:embed="rId21"/>
          <a:stretch>
            <a:fillRect/>
          </a:stretch>
        </p:blipFill>
        <p:spPr>
          <a:xfrm>
            <a:off x="6149129" y="2379481"/>
            <a:ext cx="45592" cy="30810"/>
          </a:xfrm>
          <a:prstGeom prst="rect">
            <a:avLst/>
          </a:prstGeom>
        </p:spPr>
      </p:pic>
      <p:pic>
        <p:nvPicPr>
          <p:cNvPr id="22" name="picture 511"/>
          <p:cNvPicPr>
            <a:picLocks noChangeAspect="1"/>
          </p:cNvPicPr>
          <p:nvPr/>
        </p:nvPicPr>
        <p:blipFill>
          <a:blip r:embed="rId21"/>
          <a:stretch>
            <a:fillRect/>
          </a:stretch>
        </p:blipFill>
        <p:spPr>
          <a:xfrm>
            <a:off x="6423931" y="2379481"/>
            <a:ext cx="45592" cy="30810"/>
          </a:xfrm>
          <a:prstGeom prst="rect">
            <a:avLst/>
          </a:prstGeom>
        </p:spPr>
      </p:pic>
      <p:pic>
        <p:nvPicPr>
          <p:cNvPr id="23" name="picture 512"/>
          <p:cNvPicPr>
            <a:picLocks noChangeAspect="1"/>
          </p:cNvPicPr>
          <p:nvPr/>
        </p:nvPicPr>
        <p:blipFill>
          <a:blip r:embed="rId21"/>
          <a:stretch>
            <a:fillRect/>
          </a:stretch>
        </p:blipFill>
        <p:spPr>
          <a:xfrm>
            <a:off x="5373985" y="2628413"/>
            <a:ext cx="45592" cy="30810"/>
          </a:xfrm>
          <a:prstGeom prst="rect">
            <a:avLst/>
          </a:prstGeom>
        </p:spPr>
      </p:pic>
      <p:pic>
        <p:nvPicPr>
          <p:cNvPr id="24" name="picture 513"/>
          <p:cNvPicPr>
            <a:picLocks noChangeAspect="1"/>
          </p:cNvPicPr>
          <p:nvPr/>
        </p:nvPicPr>
        <p:blipFill>
          <a:blip r:embed="rId21"/>
          <a:stretch>
            <a:fillRect/>
          </a:stretch>
        </p:blipFill>
        <p:spPr>
          <a:xfrm>
            <a:off x="5772027" y="2628413"/>
            <a:ext cx="45592" cy="30810"/>
          </a:xfrm>
          <a:prstGeom prst="rect">
            <a:avLst/>
          </a:prstGeom>
        </p:spPr>
      </p:pic>
      <p:pic>
        <p:nvPicPr>
          <p:cNvPr id="25" name="picture 514"/>
          <p:cNvPicPr>
            <a:picLocks noChangeAspect="1"/>
          </p:cNvPicPr>
          <p:nvPr/>
        </p:nvPicPr>
        <p:blipFill>
          <a:blip r:embed="rId21"/>
          <a:stretch>
            <a:fillRect/>
          </a:stretch>
        </p:blipFill>
        <p:spPr>
          <a:xfrm>
            <a:off x="6282212" y="2628413"/>
            <a:ext cx="45592" cy="30810"/>
          </a:xfrm>
          <a:prstGeom prst="rect">
            <a:avLst/>
          </a:prstGeom>
        </p:spPr>
      </p:pic>
      <p:pic>
        <p:nvPicPr>
          <p:cNvPr id="26" name="picture 515"/>
          <p:cNvPicPr>
            <a:picLocks noChangeAspect="1"/>
          </p:cNvPicPr>
          <p:nvPr/>
        </p:nvPicPr>
        <p:blipFill>
          <a:blip r:embed="rId21"/>
          <a:stretch>
            <a:fillRect/>
          </a:stretch>
        </p:blipFill>
        <p:spPr>
          <a:xfrm>
            <a:off x="4635810" y="3484901"/>
            <a:ext cx="45592" cy="30810"/>
          </a:xfrm>
          <a:prstGeom prst="rect">
            <a:avLst/>
          </a:prstGeom>
        </p:spPr>
      </p:pic>
      <p:sp>
        <p:nvSpPr>
          <p:cNvPr id="28" name="文本框 27"/>
          <p:cNvSpPr txBox="1"/>
          <p:nvPr/>
        </p:nvSpPr>
        <p:spPr>
          <a:xfrm>
            <a:off x="2946539" y="6190520"/>
            <a:ext cx="6096000" cy="459105"/>
          </a:xfrm>
          <a:prstGeom prst="rect">
            <a:avLst/>
          </a:prstGeom>
          <a:noFill/>
        </p:spPr>
        <p:txBody>
          <a:bodyPr wrap="square">
            <a:spAutoFit/>
          </a:bodyPr>
          <a:lstStyle/>
          <a:p>
            <a:pPr marL="12700" indent="265430" algn="l" rtl="0" eaLnBrk="0">
              <a:lnSpc>
                <a:spcPct val="114000"/>
              </a:lnSpc>
            </a:pPr>
            <a:r>
              <a:rPr lang="zh-CN" altLang="en-US" sz="1050" spc="50" dirty="0">
                <a:solidFill>
                  <a:srgbClr val="000000"/>
                </a:solidFill>
                <a:latin typeface="微软雅黑" panose="020B0503020204020204" charset="-122"/>
                <a:ea typeface="微软雅黑" panose="020B0503020204020204" charset="-122"/>
                <a:cs typeface="微软雅黑" panose="020B0503020204020204" charset="-122"/>
              </a:rPr>
              <a:t>综上所述，根据电涡流式传感器的简化模型和等效电路，运用电路分析的</a:t>
            </a:r>
            <a:r>
              <a:rPr lang="zh-CN" altLang="en-US" sz="1050" spc="40" dirty="0">
                <a:solidFill>
                  <a:srgbClr val="000000"/>
                </a:solidFill>
                <a:latin typeface="微软雅黑" panose="020B0503020204020204" charset="-122"/>
                <a:ea typeface="微软雅黑" panose="020B0503020204020204" charset="-122"/>
                <a:cs typeface="微软雅黑" panose="020B0503020204020204" charset="-122"/>
              </a:rPr>
              <a:t>基</a:t>
            </a:r>
            <a:r>
              <a:rPr lang="zh-CN" altLang="en-US" sz="1050" spc="0" dirty="0">
                <a:solidFill>
                  <a:srgbClr val="000000"/>
                </a:solidFill>
                <a:latin typeface="微软雅黑" panose="020B0503020204020204" charset="-122"/>
                <a:ea typeface="微软雅黑" panose="020B0503020204020204" charset="-122"/>
                <a:cs typeface="微软雅黑" panose="020B0503020204020204" charset="-122"/>
              </a:rPr>
              <a:t>本方法 </a:t>
            </a:r>
            <a:r>
              <a:rPr lang="zh-CN" altLang="en-US" sz="1050" spc="20" dirty="0">
                <a:solidFill>
                  <a:srgbClr val="000000"/>
                </a:solidFill>
                <a:latin typeface="微软雅黑" panose="020B0503020204020204" charset="-122"/>
                <a:ea typeface="微软雅黑" panose="020B0503020204020204" charset="-122"/>
                <a:cs typeface="微软雅黑" panose="020B0503020204020204" charset="-122"/>
              </a:rPr>
              <a:t>得到的式</a:t>
            </a:r>
            <a:r>
              <a:rPr lang="en-US" altLang="zh-CN" sz="1050" b="1" spc="2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5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50" b="1" spc="20" dirty="0">
                <a:solidFill>
                  <a:srgbClr val="000000"/>
                </a:solidFill>
                <a:latin typeface="微软雅黑" panose="020B0503020204020204" charset="-122"/>
                <a:ea typeface="微软雅黑" panose="020B0503020204020204" charset="-122"/>
                <a:cs typeface="微软雅黑" panose="020B0503020204020204" charset="-122"/>
              </a:rPr>
              <a:t>41)</a:t>
            </a:r>
            <a:r>
              <a:rPr lang="zh-CN" altLang="en-US" sz="1050" spc="20" dirty="0">
                <a:solidFill>
                  <a:srgbClr val="000000"/>
                </a:solidFill>
                <a:latin typeface="微软雅黑" panose="020B0503020204020204" charset="-122"/>
                <a:ea typeface="微软雅黑" panose="020B0503020204020204" charset="-122"/>
                <a:cs typeface="微软雅黑" panose="020B0503020204020204" charset="-122"/>
              </a:rPr>
              <a:t> 和式</a:t>
            </a:r>
            <a:r>
              <a:rPr lang="en-US" altLang="zh-CN" sz="1050" b="1" spc="2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05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050" b="1" spc="20" dirty="0">
                <a:solidFill>
                  <a:srgbClr val="000000"/>
                </a:solidFill>
                <a:latin typeface="微软雅黑" panose="020B0503020204020204" charset="-122"/>
                <a:ea typeface="微软雅黑" panose="020B0503020204020204" charset="-122"/>
                <a:cs typeface="微软雅黑" panose="020B0503020204020204" charset="-122"/>
              </a:rPr>
              <a:t>42)</a:t>
            </a:r>
            <a:r>
              <a:rPr lang="zh-CN" altLang="en-US" sz="1050" spc="20" dirty="0">
                <a:solidFill>
                  <a:srgbClr val="000000"/>
                </a:solidFill>
                <a:latin typeface="微软雅黑" panose="020B0503020204020204" charset="-122"/>
                <a:ea typeface="微软雅黑" panose="020B0503020204020204" charset="-122"/>
                <a:cs typeface="微软雅黑" panose="020B0503020204020204" charset="-122"/>
              </a:rPr>
              <a:t>，即为电涡</a:t>
            </a:r>
            <a:r>
              <a:rPr lang="zh-CN" altLang="en-US" sz="1050" spc="10" dirty="0">
                <a:solidFill>
                  <a:srgbClr val="000000"/>
                </a:solidFill>
                <a:latin typeface="微软雅黑" panose="020B0503020204020204" charset="-122"/>
                <a:ea typeface="微软雅黑" panose="020B0503020204020204" charset="-122"/>
                <a:cs typeface="微软雅黑" panose="020B0503020204020204" charset="-122"/>
              </a:rPr>
              <a:t>流</a:t>
            </a:r>
            <a:r>
              <a:rPr lang="zh-CN" altLang="en-US" sz="1050" spc="0" dirty="0">
                <a:solidFill>
                  <a:srgbClr val="000000"/>
                </a:solidFill>
                <a:latin typeface="微软雅黑" panose="020B0503020204020204" charset="-122"/>
                <a:ea typeface="微软雅黑" panose="020B0503020204020204" charset="-122"/>
                <a:cs typeface="微软雅黑" panose="020B0503020204020204" charset="-122"/>
              </a:rPr>
              <a:t>式传感器的基本特性表达式 。</a:t>
            </a:r>
            <a:endParaRPr lang="zh-CN" altLang="en-US" sz="105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2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1" name="图片 10"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9" name="图片 8"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485"/>
          <p:cNvSpPr/>
          <p:nvPr/>
        </p:nvSpPr>
        <p:spPr>
          <a:xfrm>
            <a:off x="3185413" y="-42779"/>
            <a:ext cx="5203825" cy="1425531"/>
          </a:xfrm>
          <a:prstGeom prst="rect">
            <a:avLst/>
          </a:prstGeom>
        </p:spPr>
        <p:txBody>
          <a:bodyPr vert="horz" wrap="square" lIns="0" tIns="0" rIns="0" bIns="0"/>
          <a:lstStyle/>
          <a:p>
            <a:pPr algn="l" rtl="0" eaLnBrk="0">
              <a:lnSpc>
                <a:spcPct val="82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95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92000"/>
              </a:lnSpc>
              <a:spcBef>
                <a:spcPts val="370"/>
              </a:spcBef>
            </a:pPr>
            <a:r>
              <a:rPr sz="1200" b="1" spc="30" dirty="0">
                <a:solidFill>
                  <a:srgbClr val="000000"/>
                </a:solidFill>
                <a:latin typeface="微软雅黑" panose="020B0503020204020204" charset="-122"/>
                <a:ea typeface="微软雅黑" panose="020B0503020204020204" charset="-122"/>
                <a:cs typeface="微软雅黑" panose="020B0503020204020204" charset="-122"/>
              </a:rPr>
              <a:t>3</a:t>
            </a:r>
            <a:r>
              <a:rPr sz="1200" spc="30" dirty="0">
                <a:solidFill>
                  <a:srgbClr val="000000"/>
                </a:solidFill>
                <a:latin typeface="微软雅黑" panose="020B0503020204020204" charset="-122"/>
                <a:ea typeface="微软雅黑" panose="020B0503020204020204" charset="-122"/>
                <a:cs typeface="微软雅黑" panose="020B0503020204020204" charset="-122"/>
              </a:rPr>
              <a:t> </a:t>
            </a:r>
            <a:r>
              <a:rPr sz="1200" b="1" spc="30" dirty="0">
                <a:solidFill>
                  <a:srgbClr val="000000"/>
                </a:solidFill>
                <a:latin typeface="微软雅黑" panose="020B0503020204020204" charset="-122"/>
                <a:ea typeface="微软雅黑" panose="020B0503020204020204" charset="-122"/>
                <a:cs typeface="微软雅黑" panose="020B0503020204020204" charset="-122"/>
              </a:rPr>
              <a:t>.</a:t>
            </a:r>
            <a:r>
              <a:rPr sz="1200" spc="30" dirty="0">
                <a:solidFill>
                  <a:srgbClr val="000000"/>
                </a:solidFill>
                <a:latin typeface="微软雅黑" panose="020B0503020204020204" charset="-122"/>
                <a:ea typeface="微软雅黑" panose="020B0503020204020204" charset="-122"/>
                <a:cs typeface="微软雅黑" panose="020B0503020204020204" charset="-122"/>
              </a:rPr>
              <a:t> </a:t>
            </a:r>
            <a:r>
              <a:rPr sz="1200" b="1" spc="30" dirty="0">
                <a:solidFill>
                  <a:srgbClr val="000000"/>
                </a:solidFill>
                <a:latin typeface="微软雅黑" panose="020B0503020204020204" charset="-122"/>
                <a:ea typeface="微软雅黑" panose="020B0503020204020204" charset="-122"/>
                <a:cs typeface="微软雅黑" panose="020B0503020204020204" charset="-122"/>
              </a:rPr>
              <a:t>3</a:t>
            </a:r>
            <a:r>
              <a:rPr sz="1200" spc="30" dirty="0">
                <a:solidFill>
                  <a:srgbClr val="000000"/>
                </a:solidFill>
                <a:latin typeface="微软雅黑" panose="020B0503020204020204" charset="-122"/>
                <a:ea typeface="微软雅黑" panose="020B0503020204020204" charset="-122"/>
                <a:cs typeface="微软雅黑" panose="020B0503020204020204" charset="-122"/>
              </a:rPr>
              <a:t> </a:t>
            </a:r>
            <a:r>
              <a:rPr sz="1200" b="1" spc="30" dirty="0">
                <a:solidFill>
                  <a:srgbClr val="000000"/>
                </a:solidFill>
                <a:latin typeface="微软雅黑" panose="020B0503020204020204" charset="-122"/>
                <a:ea typeface="微软雅黑" panose="020B0503020204020204" charset="-122"/>
                <a:cs typeface="微软雅黑" panose="020B0503020204020204" charset="-122"/>
              </a:rPr>
              <a:t>.</a:t>
            </a:r>
            <a:r>
              <a:rPr sz="1200" spc="30" dirty="0">
                <a:solidFill>
                  <a:srgbClr val="000000"/>
                </a:solidFill>
                <a:latin typeface="微软雅黑" panose="020B0503020204020204" charset="-122"/>
                <a:ea typeface="微软雅黑" panose="020B0503020204020204" charset="-122"/>
                <a:cs typeface="微软雅黑" panose="020B0503020204020204" charset="-122"/>
              </a:rPr>
              <a:t> </a:t>
            </a:r>
            <a:r>
              <a:rPr sz="1200" b="1" spc="30" dirty="0">
                <a:solidFill>
                  <a:srgbClr val="000000"/>
                </a:solidFill>
                <a:latin typeface="微软雅黑" panose="020B0503020204020204" charset="-122"/>
                <a:ea typeface="微软雅黑" panose="020B0503020204020204" charset="-122"/>
                <a:cs typeface="微软雅黑" panose="020B0503020204020204" charset="-122"/>
              </a:rPr>
              <a:t>3</a:t>
            </a:r>
            <a:r>
              <a:rPr sz="1200" spc="30" dirty="0">
                <a:solidFill>
                  <a:srgbClr val="000000"/>
                </a:solidFill>
                <a:latin typeface="微软雅黑" panose="020B0503020204020204" charset="-122"/>
                <a:ea typeface="微软雅黑" panose="020B0503020204020204" charset="-122"/>
                <a:cs typeface="微软雅黑" panose="020B0503020204020204" charset="-122"/>
              </a:rPr>
              <a:t>    电涡流式传感器的测量</a:t>
            </a:r>
            <a:r>
              <a:rPr sz="1200" spc="10" dirty="0">
                <a:solidFill>
                  <a:srgbClr val="000000"/>
                </a:solidFill>
                <a:latin typeface="微软雅黑" panose="020B0503020204020204" charset="-122"/>
                <a:ea typeface="微软雅黑" panose="020B0503020204020204" charset="-122"/>
                <a:cs typeface="微软雅黑" panose="020B0503020204020204" charset="-122"/>
              </a:rPr>
              <a:t>转</a:t>
            </a:r>
            <a:r>
              <a:rPr sz="1200" spc="0" dirty="0">
                <a:solidFill>
                  <a:srgbClr val="000000"/>
                </a:solidFill>
                <a:latin typeface="微软雅黑" panose="020B0503020204020204" charset="-122"/>
                <a:ea typeface="微软雅黑" panose="020B0503020204020204" charset="-122"/>
                <a:cs typeface="微软雅黑" panose="020B0503020204020204" charset="-122"/>
              </a:rPr>
              <a:t>换电路</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3000"/>
              </a:lnSpc>
              <a:spcBef>
                <a:spcPts val="30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用于电涡流式传感器的测量转换电路主要有调频式 、调幅式两种电路</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5750" algn="l" rtl="0" eaLnBrk="0">
              <a:lnSpc>
                <a:spcPts val="1300"/>
              </a:lnSpc>
              <a:spcBef>
                <a:spcPts val="52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调</a:t>
            </a:r>
            <a:r>
              <a:rPr sz="1000" spc="-10" dirty="0">
                <a:solidFill>
                  <a:srgbClr val="000000"/>
                </a:solidFill>
                <a:latin typeface="微软雅黑" panose="020B0503020204020204" charset="-122"/>
                <a:ea typeface="微软雅黑" panose="020B0503020204020204" charset="-122"/>
                <a:cs typeface="微软雅黑" panose="020B0503020204020204" charset="-122"/>
              </a:rPr>
              <a:t>频</a:t>
            </a:r>
            <a:r>
              <a:rPr sz="1000" spc="0" dirty="0">
                <a:solidFill>
                  <a:srgbClr val="000000"/>
                </a:solidFill>
                <a:latin typeface="微软雅黑" panose="020B0503020204020204" charset="-122"/>
                <a:ea typeface="微软雅黑" panose="020B0503020204020204" charset="-122"/>
                <a:cs typeface="微软雅黑" panose="020B0503020204020204" charset="-122"/>
              </a:rPr>
              <a:t>式电路</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1000"/>
              </a:lnSpc>
              <a:spcBef>
                <a:spcPts val="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调频式测量电路原理如图</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21(</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486"/>
          <p:cNvPicPr>
            <a:picLocks noChangeAspect="1"/>
          </p:cNvPicPr>
          <p:nvPr/>
        </p:nvPicPr>
        <p:blipFill>
          <a:blip r:embed="rId5"/>
          <a:stretch>
            <a:fillRect/>
          </a:stretch>
        </p:blipFill>
        <p:spPr>
          <a:xfrm>
            <a:off x="3492273" y="1271293"/>
            <a:ext cx="4643475" cy="1772107"/>
          </a:xfrm>
          <a:prstGeom prst="rect">
            <a:avLst/>
          </a:prstGeom>
        </p:spPr>
      </p:pic>
      <p:sp>
        <p:nvSpPr>
          <p:cNvPr id="4" name="textbox 499"/>
          <p:cNvSpPr/>
          <p:nvPr>
            <p:custDataLst>
              <p:tags r:id="rId6"/>
            </p:custDataLst>
          </p:nvPr>
        </p:nvSpPr>
        <p:spPr>
          <a:xfrm>
            <a:off x="4762589" y="2858298"/>
            <a:ext cx="1562735" cy="3702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7795"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 </a:t>
            </a:r>
            <a:r>
              <a:rPr sz="800" b="1" spc="20" dirty="0">
                <a:solidFill>
                  <a:schemeClr val="dk1"/>
                </a:solidFill>
                <a:latin typeface="微软雅黑" panose="020B0503020204020204" charset="-122"/>
                <a:ea typeface="微软雅黑" panose="020B0503020204020204" charset="-122"/>
                <a:cs typeface="微软雅黑" panose="020B0503020204020204" charset="-122"/>
              </a:rPr>
              <a:t>3</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21</a:t>
            </a:r>
            <a:r>
              <a:rPr sz="800" spc="20" dirty="0">
                <a:solidFill>
                  <a:schemeClr val="dk1"/>
                </a:solidFill>
                <a:latin typeface="微软雅黑" panose="020B0503020204020204" charset="-122"/>
                <a:ea typeface="微软雅黑" panose="020B0503020204020204" charset="-122"/>
                <a:cs typeface="微软雅黑" panose="020B0503020204020204" charset="-122"/>
              </a:rPr>
              <a:t>    调频式测量</a:t>
            </a:r>
            <a:r>
              <a:rPr sz="8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8000"/>
              </a:lnSpc>
              <a:spcBef>
                <a:spcPts val="0"/>
              </a:spcBef>
            </a:pP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测量电路原理， </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振荡</a:t>
            </a:r>
            <a:r>
              <a:rPr sz="700" spc="10" dirty="0">
                <a:solidFill>
                  <a:schemeClr val="dk1"/>
                </a:solidFill>
                <a:latin typeface="微软雅黑" panose="020B0503020204020204" charset="-122"/>
                <a:ea typeface="微软雅黑" panose="020B0503020204020204" charset="-122"/>
                <a:cs typeface="微软雅黑" panose="020B0503020204020204" charset="-122"/>
              </a:rPr>
              <a:t>器</a:t>
            </a:r>
            <a:r>
              <a:rPr sz="7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516"/>
          <p:cNvSpPr/>
          <p:nvPr>
            <p:custDataLst>
              <p:tags r:id="rId7"/>
            </p:custDataLst>
          </p:nvPr>
        </p:nvSpPr>
        <p:spPr>
          <a:xfrm>
            <a:off x="3301041" y="4167182"/>
            <a:ext cx="5208904" cy="2121535"/>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3743325" indent="-3730625" algn="l" rtl="0" eaLnBrk="0">
              <a:lnSpc>
                <a:spcPct val="102000"/>
              </a:lnSpc>
            </a:pPr>
            <a:r>
              <a:rPr sz="1000" b="1" spc="-10" dirty="0">
                <a:solidFill>
                  <a:schemeClr val="dk1"/>
                </a:solidFill>
                <a:latin typeface="微软雅黑" panose="020B0503020204020204" charset="-122"/>
                <a:ea typeface="微软雅黑" panose="020B0503020204020204" charset="-122"/>
                <a:cs typeface="微软雅黑" panose="020B0503020204020204" charset="-122"/>
              </a:rPr>
              <a:t>L</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C</a:t>
            </a:r>
            <a:r>
              <a:rPr sz="1000" spc="-10" dirty="0">
                <a:solidFill>
                  <a:schemeClr val="dk1"/>
                </a:solidFill>
                <a:latin typeface="微软雅黑" panose="020B0503020204020204" charset="-122"/>
                <a:ea typeface="微软雅黑" panose="020B0503020204020204" charset="-122"/>
                <a:cs typeface="微软雅黑" panose="020B0503020204020204" charset="-122"/>
              </a:rPr>
              <a:t> 和 </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以及射极输出电路两部分组成 。 振荡器的频率为</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u="sng" strike="sngStrike"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2π</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L(x</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C</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7145" indent="269240" algn="l" rtl="0" eaLnBrk="0">
              <a:lnSpc>
                <a:spcPct val="143000"/>
              </a:lnSpc>
              <a:spcBef>
                <a:spcPts val="29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为了避免输出电缆的分布电容的影响，通常将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20" dirty="0">
                <a:solidFill>
                  <a:schemeClr val="dk1"/>
                </a:solidFill>
                <a:latin typeface="微软雅黑" panose="020B0503020204020204" charset="-122"/>
                <a:ea typeface="微软雅黑" panose="020B0503020204020204" charset="-122"/>
                <a:cs typeface="微软雅黑" panose="020B0503020204020204" charset="-122"/>
              </a:rPr>
              <a:t> 装在传感器</a:t>
            </a:r>
            <a:r>
              <a:rPr sz="1000" spc="0" dirty="0">
                <a:solidFill>
                  <a:schemeClr val="dk1"/>
                </a:solidFill>
                <a:latin typeface="微软雅黑" panose="020B0503020204020204" charset="-122"/>
                <a:ea typeface="微软雅黑" panose="020B0503020204020204" charset="-122"/>
                <a:cs typeface="微软雅黑" panose="020B0503020204020204" charset="-122"/>
              </a:rPr>
              <a:t>内 。 此时电缆分布电 </a:t>
            </a:r>
            <a:r>
              <a:rPr sz="1000" spc="30" dirty="0">
                <a:solidFill>
                  <a:schemeClr val="dk1"/>
                </a:solidFill>
                <a:latin typeface="微软雅黑" panose="020B0503020204020204" charset="-122"/>
                <a:ea typeface="微软雅黑" panose="020B0503020204020204" charset="-122"/>
                <a:cs typeface="微软雅黑" panose="020B0503020204020204" charset="-122"/>
              </a:rPr>
              <a:t>容并联在大电容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3</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上，因而对振荡频</a:t>
            </a:r>
            <a:r>
              <a:rPr sz="1000" spc="20" dirty="0">
                <a:solidFill>
                  <a:schemeClr val="dk1"/>
                </a:solidFill>
                <a:latin typeface="微软雅黑" panose="020B0503020204020204" charset="-122"/>
                <a:ea typeface="微软雅黑" panose="020B0503020204020204" charset="-122"/>
                <a:cs typeface="微软雅黑" panose="020B0503020204020204" charset="-122"/>
              </a:rPr>
              <a:t>率</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0" dirty="0">
                <a:solidFill>
                  <a:schemeClr val="dk1"/>
                </a:solidFill>
                <a:latin typeface="微软雅黑" panose="020B0503020204020204" charset="-122"/>
                <a:ea typeface="微软雅黑" panose="020B0503020204020204" charset="-122"/>
                <a:cs typeface="微软雅黑" panose="020B0503020204020204" charset="-122"/>
              </a:rPr>
              <a:t>的影响将大大减小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0035" algn="l" rtl="0" eaLnBrk="0">
              <a:lnSpc>
                <a:spcPts val="1310"/>
              </a:lnSpc>
              <a:spcBef>
                <a:spcPts val="395"/>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调</a:t>
            </a:r>
            <a:r>
              <a:rPr sz="1000" spc="0" dirty="0">
                <a:solidFill>
                  <a:schemeClr val="dk1"/>
                </a:solidFill>
                <a:latin typeface="微软雅黑" panose="020B0503020204020204" charset="-122"/>
                <a:ea typeface="微软雅黑" panose="020B0503020204020204" charset="-122"/>
                <a:cs typeface="微软雅黑" panose="020B0503020204020204" charset="-122"/>
              </a:rPr>
              <a:t>幅式电路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9050" indent="264795" algn="l" rtl="0" eaLnBrk="0">
              <a:lnSpc>
                <a:spcPct val="140000"/>
              </a:lnSpc>
              <a:spcBef>
                <a:spcPts val="75"/>
              </a:spcBef>
            </a:pPr>
            <a:r>
              <a:rPr sz="1000" spc="70" dirty="0">
                <a:solidFill>
                  <a:schemeClr val="dk1"/>
                </a:solidFill>
                <a:latin typeface="微软雅黑" panose="020B0503020204020204" charset="-122"/>
                <a:ea typeface="微软雅黑" panose="020B0503020204020204" charset="-122"/>
                <a:cs typeface="微软雅黑" panose="020B0503020204020204" charset="-122"/>
              </a:rPr>
              <a:t>调幅式电路是由传感器线圈、 电容和石英晶体组成的石英晶体振荡电路</a:t>
            </a:r>
            <a:r>
              <a:rPr sz="1000" b="1" spc="70" dirty="0">
                <a:solidFill>
                  <a:schemeClr val="dk1"/>
                </a:solidFill>
                <a:latin typeface="微软雅黑" panose="020B0503020204020204" charset="-122"/>
                <a:ea typeface="微软雅黑" panose="020B0503020204020204" charset="-122"/>
                <a:cs typeface="微软雅黑" panose="020B0503020204020204" charset="-122"/>
              </a:rPr>
              <a:t>(</a:t>
            </a:r>
            <a:r>
              <a:rPr sz="1000" spc="70" dirty="0">
                <a:solidFill>
                  <a:schemeClr val="dk1"/>
                </a:solidFill>
                <a:latin typeface="微软雅黑" panose="020B0503020204020204" charset="-122"/>
                <a:ea typeface="微软雅黑" panose="020B0503020204020204" charset="-122"/>
                <a:cs typeface="微软雅黑" panose="020B0503020204020204" charset="-122"/>
              </a:rPr>
              <a:t> 见</a:t>
            </a:r>
            <a:r>
              <a:rPr sz="1000" spc="60" dirty="0">
                <a:solidFill>
                  <a:schemeClr val="dk1"/>
                </a:solidFill>
                <a:latin typeface="微软雅黑" panose="020B0503020204020204" charset="-122"/>
                <a:ea typeface="微软雅黑" panose="020B0503020204020204" charset="-122"/>
                <a:cs typeface="微软雅黑" panose="020B0503020204020204" charset="-122"/>
              </a:rPr>
              <a:t>图</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r>
              <a:rPr sz="1000" spc="0" dirty="0">
                <a:solidFill>
                  <a:schemeClr val="dk1"/>
                </a:solidFill>
                <a:latin typeface="微软雅黑" panose="020B0503020204020204" charset="-122"/>
                <a:ea typeface="微软雅黑" panose="020B0503020204020204" charset="-122"/>
                <a:cs typeface="微软雅黑" panose="020B0503020204020204" charset="-122"/>
              </a:rPr>
              <a:t> － </a:t>
            </a:r>
            <a:r>
              <a:rPr sz="1000" b="1" spc="20" dirty="0">
                <a:solidFill>
                  <a:schemeClr val="dk1"/>
                </a:solidFill>
                <a:latin typeface="微软雅黑" panose="020B0503020204020204" charset="-122"/>
                <a:ea typeface="微软雅黑" panose="020B0503020204020204" charset="-122"/>
                <a:cs typeface="微软雅黑" panose="020B0503020204020204" charset="-122"/>
              </a:rPr>
              <a:t>22)</a:t>
            </a:r>
            <a:r>
              <a:rPr sz="1000" spc="20" dirty="0">
                <a:solidFill>
                  <a:schemeClr val="dk1"/>
                </a:solidFill>
                <a:latin typeface="微软雅黑" panose="020B0503020204020204" charset="-122"/>
                <a:ea typeface="微软雅黑" panose="020B0503020204020204" charset="-122"/>
                <a:cs typeface="微软雅黑" panose="020B0503020204020204" charset="-122"/>
              </a:rPr>
              <a:t> 。 石英晶体振荡器起恒流源的作用，给谐振回路提供一个频率</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稳定的激</a:t>
            </a:r>
            <a:r>
              <a:rPr sz="1000" spc="0" dirty="0">
                <a:solidFill>
                  <a:schemeClr val="dk1"/>
                </a:solidFill>
                <a:latin typeface="微软雅黑" panose="020B0503020204020204" charset="-122"/>
                <a:ea typeface="微软雅黑" panose="020B0503020204020204" charset="-122"/>
                <a:cs typeface="微软雅黑" panose="020B0503020204020204" charset="-122"/>
              </a:rPr>
              <a:t>励电流 </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LC</a:t>
            </a:r>
            <a:r>
              <a:rPr sz="1000" spc="30" dirty="0">
                <a:solidFill>
                  <a:schemeClr val="dk1"/>
                </a:solidFill>
                <a:latin typeface="微软雅黑" panose="020B0503020204020204" charset="-122"/>
                <a:ea typeface="微软雅黑" panose="020B0503020204020204" charset="-122"/>
                <a:cs typeface="微软雅黑" panose="020B0503020204020204" charset="-122"/>
              </a:rPr>
              <a:t> 振荡回路输出电</a:t>
            </a:r>
            <a:r>
              <a:rPr sz="1000" spc="0" dirty="0">
                <a:solidFill>
                  <a:schemeClr val="dk1"/>
                </a:solidFill>
                <a:latin typeface="微软雅黑" panose="020B0503020204020204" charset="-122"/>
                <a:ea typeface="微软雅黑" panose="020B0503020204020204" charset="-122"/>
                <a:cs typeface="微软雅黑" panose="020B0503020204020204" charset="-122"/>
              </a:rPr>
              <a:t>压为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305"/>
              </a:spcBef>
            </a:pP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1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900" b="1" spc="0" baseline="1000" dirty="0">
                <a:solidFill>
                  <a:schemeClr val="dk1"/>
                </a:solidFill>
                <a:latin typeface="微软雅黑" panose="020B0503020204020204" charset="-122"/>
                <a:ea typeface="微软雅黑" panose="020B0503020204020204" charset="-122"/>
                <a:cs typeface="微软雅黑" panose="020B0503020204020204" charset="-122"/>
              </a:rPr>
              <a:t>o</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43</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7145" algn="l" rtl="0" eaLnBrk="0">
              <a:lnSpc>
                <a:spcPct val="91000"/>
              </a:lnSpc>
              <a:spcBef>
                <a:spcPts val="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20" dirty="0">
                <a:solidFill>
                  <a:schemeClr val="dk1"/>
                </a:solidFill>
                <a:latin typeface="微软雅黑" panose="020B0503020204020204" charset="-122"/>
                <a:ea typeface="微软雅黑" panose="020B0503020204020204" charset="-122"/>
                <a:cs typeface="微软雅黑" panose="020B0503020204020204" charset="-122"/>
              </a:rPr>
              <a:t> 为 </a:t>
            </a:r>
            <a:r>
              <a:rPr sz="1000" b="1" spc="0" dirty="0">
                <a:solidFill>
                  <a:schemeClr val="dk1"/>
                </a:solidFill>
                <a:latin typeface="微软雅黑" panose="020B0503020204020204" charset="-122"/>
                <a:ea typeface="微软雅黑" panose="020B0503020204020204" charset="-122"/>
                <a:cs typeface="微软雅黑" panose="020B0503020204020204" charset="-122"/>
              </a:rPr>
              <a:t>LC</a:t>
            </a:r>
            <a:r>
              <a:rPr sz="1000" spc="-20" dirty="0">
                <a:solidFill>
                  <a:schemeClr val="dk1"/>
                </a:solidFill>
                <a:latin typeface="微软雅黑" panose="020B0503020204020204" charset="-122"/>
                <a:ea typeface="微软雅黑" panose="020B0503020204020204" charset="-122"/>
                <a:cs typeface="微软雅黑" panose="020B0503020204020204" charset="-122"/>
              </a:rPr>
              <a:t> 振荡</a:t>
            </a:r>
            <a:r>
              <a:rPr sz="1000" spc="0" dirty="0">
                <a:solidFill>
                  <a:schemeClr val="dk1"/>
                </a:solidFill>
                <a:latin typeface="微软雅黑" panose="020B0503020204020204" charset="-122"/>
                <a:ea typeface="微软雅黑" panose="020B0503020204020204" charset="-122"/>
                <a:cs typeface="微软雅黑" panose="020B0503020204020204" charset="-122"/>
              </a:rPr>
              <a:t>回路的阻抗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path"/>
          <p:cNvSpPr/>
          <p:nvPr>
            <p:custDataLst>
              <p:tags r:id="rId8"/>
            </p:custDataLst>
          </p:nvPr>
        </p:nvSpPr>
        <p:spPr>
          <a:xfrm>
            <a:off x="7259444" y="4351067"/>
            <a:ext cx="64839" cy="118377"/>
          </a:xfrm>
          <a:custGeom>
            <a:avLst/>
            <a:gdLst/>
            <a:ahLst/>
            <a:cxnLst/>
            <a:rect l="0" t="0" r="0" b="0"/>
            <a:pathLst>
              <a:path w="102" h="186">
                <a:moveTo>
                  <a:pt x="2" y="184"/>
                </a:moveTo>
                <a:lnTo>
                  <a:pt x="99" y="1"/>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7" name="path"/>
          <p:cNvSpPr/>
          <p:nvPr>
            <p:custDataLst>
              <p:tags r:id="rId9"/>
            </p:custDataLst>
          </p:nvPr>
        </p:nvSpPr>
        <p:spPr>
          <a:xfrm>
            <a:off x="7228793" y="4426592"/>
            <a:ext cx="34335" cy="42837"/>
          </a:xfrm>
          <a:custGeom>
            <a:avLst/>
            <a:gdLst/>
            <a:ahLst/>
            <a:cxnLst/>
            <a:rect l="0" t="0" r="0" b="0"/>
            <a:pathLst>
              <a:path w="54" h="67">
                <a:moveTo>
                  <a:pt x="2" y="23"/>
                </a:moveTo>
                <a:lnTo>
                  <a:pt x="18" y="1"/>
                </a:lnTo>
                <a:lnTo>
                  <a:pt x="51" y="65"/>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8" name="textbox 520"/>
          <p:cNvSpPr/>
          <p:nvPr>
            <p:custDataLst>
              <p:tags r:id="rId10"/>
            </p:custDataLst>
          </p:nvPr>
        </p:nvSpPr>
        <p:spPr>
          <a:xfrm>
            <a:off x="3305090" y="3228502"/>
            <a:ext cx="5255259" cy="841375"/>
          </a:xfrm>
          <a:prstGeom prst="rect">
            <a:avLst/>
          </a:prstGeom>
        </p:spPr>
        <p:txBody>
          <a:bodyPr vert="horz" wrap="square" lIns="0" tIns="0" rIns="0" bIns="0"/>
          <a:lstStyle/>
          <a:p>
            <a:pPr algn="l" rtl="0" eaLnBrk="0">
              <a:lnSpc>
                <a:spcPct val="7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34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将传感器线圈接入 </a:t>
            </a:r>
            <a:r>
              <a:rPr sz="1000" b="1" spc="0" dirty="0">
                <a:solidFill>
                  <a:schemeClr val="dk1"/>
                </a:solidFill>
                <a:latin typeface="微软雅黑" panose="020B0503020204020204" charset="-122"/>
                <a:ea typeface="微软雅黑" panose="020B0503020204020204" charset="-122"/>
                <a:cs typeface="微软雅黑" panose="020B0503020204020204" charset="-122"/>
              </a:rPr>
              <a:t>LC</a:t>
            </a:r>
            <a:r>
              <a:rPr sz="1000" spc="20" dirty="0">
                <a:solidFill>
                  <a:schemeClr val="dk1"/>
                </a:solidFill>
                <a:latin typeface="微软雅黑" panose="020B0503020204020204" charset="-122"/>
                <a:ea typeface="微软雅黑" panose="020B0503020204020204" charset="-122"/>
                <a:cs typeface="微软雅黑" panose="020B0503020204020204" charset="-122"/>
              </a:rPr>
              <a:t> 振荡回路，当传感器与被测导体之间的距离 </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20" dirty="0">
                <a:solidFill>
                  <a:schemeClr val="dk1"/>
                </a:solidFill>
                <a:latin typeface="微软雅黑" panose="020B0503020204020204" charset="-122"/>
                <a:ea typeface="微软雅黑" panose="020B0503020204020204" charset="-122"/>
                <a:cs typeface="微软雅黑" panose="020B0503020204020204" charset="-122"/>
              </a:rPr>
              <a:t> 改变时，在</a:t>
            </a:r>
            <a:r>
              <a:rPr sz="1000" spc="10" dirty="0">
                <a:solidFill>
                  <a:schemeClr val="dk1"/>
                </a:solidFill>
                <a:latin typeface="微软雅黑" panose="020B0503020204020204" charset="-122"/>
                <a:ea typeface="微软雅黑" panose="020B0503020204020204" charset="-122"/>
                <a:cs typeface="微软雅黑" panose="020B0503020204020204" charset="-122"/>
              </a:rPr>
              <a:t>涡</a:t>
            </a:r>
            <a:r>
              <a:rPr sz="1000" spc="0" dirty="0">
                <a:solidFill>
                  <a:schemeClr val="dk1"/>
                </a:solidFill>
                <a:latin typeface="微软雅黑" panose="020B0503020204020204" charset="-122"/>
                <a:ea typeface="微软雅黑" panose="020B0503020204020204" charset="-122"/>
                <a:cs typeface="微软雅黑" panose="020B0503020204020204" charset="-122"/>
              </a:rPr>
              <a:t>流  </a:t>
            </a:r>
            <a:r>
              <a:rPr sz="1000" spc="40" dirty="0">
                <a:solidFill>
                  <a:schemeClr val="dk1"/>
                </a:solidFill>
                <a:latin typeface="微软雅黑" panose="020B0503020204020204" charset="-122"/>
                <a:ea typeface="微软雅黑" panose="020B0503020204020204" charset="-122"/>
                <a:cs typeface="微软雅黑" panose="020B0503020204020204" charset="-122"/>
              </a:rPr>
              <a:t>影响下，传感器的电感发生变化，导致振荡频率发生变化，该变</a:t>
            </a:r>
            <a:r>
              <a:rPr sz="1000" spc="20" dirty="0">
                <a:solidFill>
                  <a:schemeClr val="dk1"/>
                </a:solidFill>
                <a:latin typeface="微软雅黑" panose="020B0503020204020204" charset="-122"/>
                <a:ea typeface="微软雅黑" panose="020B0503020204020204" charset="-122"/>
                <a:cs typeface="微软雅黑" panose="020B0503020204020204" charset="-122"/>
              </a:rPr>
              <a:t>化</a:t>
            </a:r>
            <a:r>
              <a:rPr sz="1000" spc="0" dirty="0">
                <a:solidFill>
                  <a:schemeClr val="dk1"/>
                </a:solidFill>
                <a:latin typeface="微软雅黑" panose="020B0503020204020204" charset="-122"/>
                <a:ea typeface="微软雅黑" panose="020B0503020204020204" charset="-122"/>
                <a:cs typeface="微软雅黑" panose="020B0503020204020204" charset="-122"/>
              </a:rPr>
              <a:t>的频率是距离 </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0" dirty="0">
                <a:solidFill>
                  <a:schemeClr val="dk1"/>
                </a:solidFill>
                <a:latin typeface="微软雅黑" panose="020B0503020204020204" charset="-122"/>
                <a:ea typeface="微软雅黑" panose="020B0503020204020204" charset="-122"/>
                <a:cs typeface="微软雅黑" panose="020B0503020204020204" charset="-122"/>
              </a:rPr>
              <a:t> 的函  </a:t>
            </a:r>
            <a:r>
              <a:rPr sz="1000" spc="10" dirty="0">
                <a:solidFill>
                  <a:schemeClr val="dk1"/>
                </a:solidFill>
                <a:latin typeface="微软雅黑" panose="020B0503020204020204" charset="-122"/>
                <a:ea typeface="微软雅黑" panose="020B0503020204020204" charset="-122"/>
                <a:cs typeface="微软雅黑" panose="020B0503020204020204" charset="-122"/>
              </a:rPr>
              <a:t>数，即</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，该频率可由数字频率计直接测量，或者通过</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10" dirty="0">
                <a:solidFill>
                  <a:schemeClr val="dk1"/>
                </a:solidFill>
                <a:latin typeface="微软雅黑" panose="020B0503020204020204" charset="-122"/>
                <a:ea typeface="微软雅黑" panose="020B0503020204020204" charset="-122"/>
                <a:cs typeface="微软雅黑" panose="020B0503020204020204" charset="-122"/>
              </a:rPr>
              <a:t> 变换，</a:t>
            </a:r>
            <a:r>
              <a:rPr sz="1000" spc="0" dirty="0">
                <a:solidFill>
                  <a:schemeClr val="dk1"/>
                </a:solidFill>
                <a:latin typeface="微软雅黑" panose="020B0503020204020204" charset="-122"/>
                <a:ea typeface="微软雅黑" panose="020B0503020204020204" charset="-122"/>
                <a:cs typeface="微软雅黑" panose="020B0503020204020204" charset="-122"/>
              </a:rPr>
              <a:t>用数字电压表测  </a:t>
            </a:r>
            <a:r>
              <a:rPr sz="1000" spc="10" dirty="0">
                <a:solidFill>
                  <a:schemeClr val="dk1"/>
                </a:solidFill>
                <a:latin typeface="微软雅黑" panose="020B0503020204020204" charset="-122"/>
                <a:ea typeface="微软雅黑" panose="020B0503020204020204" charset="-122"/>
                <a:cs typeface="微软雅黑" panose="020B0503020204020204" charset="-122"/>
              </a:rPr>
              <a:t>量对应的电压 。 振荡器电路如</a:t>
            </a:r>
            <a:r>
              <a:rPr sz="1000" spc="0" dirty="0">
                <a:solidFill>
                  <a:schemeClr val="dk1"/>
                </a:solidFill>
                <a:latin typeface="微软雅黑" panose="020B0503020204020204" charset="-122"/>
                <a:ea typeface="微软雅黑" panose="020B0503020204020204" charset="-122"/>
                <a:cs typeface="微软雅黑" panose="020B0503020204020204" charset="-122"/>
              </a:rPr>
              <a:t>图 </a:t>
            </a:r>
            <a:r>
              <a:rPr sz="1000" b="1" spc="0" dirty="0">
                <a:solidFill>
                  <a:schemeClr val="dk1"/>
                </a:solidFill>
                <a:latin typeface="微软雅黑" panose="020B0503020204020204" charset="-122"/>
                <a:ea typeface="微软雅黑" panose="020B0503020204020204" charset="-122"/>
                <a:cs typeface="微软雅黑" panose="020B0503020204020204" charset="-122"/>
              </a:rPr>
              <a:t>3</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21(</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b)</a:t>
            </a:r>
            <a:r>
              <a:rPr sz="1000" spc="0" dirty="0">
                <a:solidFill>
                  <a:schemeClr val="dk1"/>
                </a:solidFill>
                <a:latin typeface="微软雅黑" panose="020B0503020204020204" charset="-122"/>
                <a:ea typeface="微软雅黑" panose="020B0503020204020204" charset="-122"/>
                <a:cs typeface="微软雅黑" panose="020B0503020204020204" charset="-122"/>
              </a:rPr>
              <a:t> 所示 。 它由克拉泼电容三点式振荡器</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3</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531"/>
          <p:cNvSpPr/>
          <p:nvPr>
            <p:custDataLst>
              <p:tags r:id="rId11"/>
            </p:custDataLst>
          </p:nvPr>
        </p:nvSpPr>
        <p:spPr>
          <a:xfrm>
            <a:off x="7340579" y="4142530"/>
            <a:ext cx="62864" cy="1155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705"/>
              </a:lnSpc>
            </a:pPr>
            <a:r>
              <a:rPr sz="500" b="1" spc="10" dirty="0">
                <a:solidFill>
                  <a:schemeClr val="dk1"/>
                </a:solidFill>
                <a:latin typeface="微软雅黑" panose="020B0503020204020204" charset="-122"/>
                <a:ea typeface="微软雅黑" panose="020B0503020204020204" charset="-122"/>
                <a:cs typeface="Arial" panose="020B0604020202020204"/>
              </a:rPr>
              <a:t>1</a:t>
            </a:r>
            <a:endParaRPr lang="en-US" altLang="en-US" sz="500" b="1" spc="10" dirty="0">
              <a:solidFill>
                <a:schemeClr val="dk1"/>
              </a:solidFill>
              <a:latin typeface="微软雅黑" panose="020B0503020204020204" charset="-122"/>
              <a:ea typeface="微软雅黑" panose="020B0503020204020204" charset="-122"/>
              <a:cs typeface="Arial" panose="020B0604020202020204"/>
            </a:endParaRPr>
          </a:p>
        </p:txBody>
      </p:sp>
    </p:spTree>
    <p:custDataLst>
      <p:tags r:id="rId1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521"/>
          <p:cNvPicPr>
            <a:picLocks noChangeAspect="1"/>
          </p:cNvPicPr>
          <p:nvPr/>
        </p:nvPicPr>
        <p:blipFill>
          <a:blip r:embed="rId5"/>
          <a:stretch>
            <a:fillRect/>
          </a:stretch>
        </p:blipFill>
        <p:spPr>
          <a:xfrm>
            <a:off x="4803459" y="1409006"/>
            <a:ext cx="2839326" cy="969860"/>
          </a:xfrm>
          <a:prstGeom prst="rect">
            <a:avLst/>
          </a:prstGeom>
        </p:spPr>
      </p:pic>
      <p:sp>
        <p:nvSpPr>
          <p:cNvPr id="3" name="textbox 519"/>
          <p:cNvSpPr/>
          <p:nvPr/>
        </p:nvSpPr>
        <p:spPr>
          <a:xfrm>
            <a:off x="3341443" y="2641282"/>
            <a:ext cx="5204459" cy="157543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790700"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3</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22</a:t>
            </a:r>
            <a:r>
              <a:rPr sz="800" spc="40" dirty="0">
                <a:solidFill>
                  <a:srgbClr val="000000"/>
                </a:solidFill>
                <a:latin typeface="微软雅黑" panose="020B0503020204020204" charset="-122"/>
                <a:ea typeface="微软雅黑" panose="020B0503020204020204" charset="-122"/>
                <a:cs typeface="微软雅黑" panose="020B0503020204020204" charset="-122"/>
              </a:rPr>
              <a:t>    调幅式测量</a:t>
            </a:r>
            <a:r>
              <a:rPr sz="800" spc="10" dirty="0">
                <a:solidFill>
                  <a:srgbClr val="000000"/>
                </a:solidFill>
                <a:latin typeface="微软雅黑" panose="020B0503020204020204" charset="-122"/>
                <a:ea typeface="微软雅黑" panose="020B0503020204020204" charset="-122"/>
                <a:cs typeface="微软雅黑" panose="020B0503020204020204" charset="-122"/>
              </a:rPr>
              <a:t>电</a:t>
            </a:r>
            <a:r>
              <a:rPr sz="800" spc="0" dirty="0">
                <a:solidFill>
                  <a:srgbClr val="000000"/>
                </a:solidFill>
                <a:latin typeface="微软雅黑" panose="020B0503020204020204" charset="-122"/>
                <a:ea typeface="微软雅黑" panose="020B0503020204020204" charset="-122"/>
                <a:cs typeface="微软雅黑" panose="020B0503020204020204" charset="-122"/>
              </a:rPr>
              <a:t>路示意图</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5590" algn="l" rtl="0" eaLnBrk="0">
              <a:lnSpc>
                <a:spcPct val="141000"/>
              </a:lnSpc>
              <a:spcBef>
                <a:spcPts val="54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当金属导体远离或去掉时，</a:t>
            </a:r>
            <a:r>
              <a:rPr sz="1000" b="1" spc="0" dirty="0">
                <a:solidFill>
                  <a:srgbClr val="000000"/>
                </a:solidFill>
                <a:latin typeface="微软雅黑" panose="020B0503020204020204" charset="-122"/>
                <a:ea typeface="微软雅黑" panose="020B0503020204020204" charset="-122"/>
                <a:cs typeface="微软雅黑" panose="020B0503020204020204" charset="-122"/>
              </a:rPr>
              <a:t>LC</a:t>
            </a:r>
            <a:r>
              <a:rPr sz="1000" spc="50" dirty="0">
                <a:solidFill>
                  <a:srgbClr val="000000"/>
                </a:solidFill>
                <a:latin typeface="微软雅黑" panose="020B0503020204020204" charset="-122"/>
                <a:ea typeface="微软雅黑" panose="020B0503020204020204" charset="-122"/>
                <a:cs typeface="微软雅黑" panose="020B0503020204020204" charset="-122"/>
              </a:rPr>
              <a:t> 并联谐振回路的谐振频率即为石英晶体振荡频率</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回路呈现的阻抗最大，谐振回路上的输出电压也最大，当金属导体靠近传感器线</a:t>
            </a:r>
            <a:r>
              <a:rPr sz="1000" spc="10" dirty="0">
                <a:solidFill>
                  <a:srgbClr val="000000"/>
                </a:solidFill>
                <a:latin typeface="微软雅黑" panose="020B0503020204020204" charset="-122"/>
                <a:ea typeface="微软雅黑" panose="020B0503020204020204" charset="-122"/>
                <a:cs typeface="微软雅黑" panose="020B0503020204020204" charset="-122"/>
              </a:rPr>
              <a:t>圈</a:t>
            </a:r>
            <a:r>
              <a:rPr sz="1000" spc="0" dirty="0">
                <a:solidFill>
                  <a:srgbClr val="000000"/>
                </a:solidFill>
                <a:latin typeface="微软雅黑" panose="020B0503020204020204" charset="-122"/>
                <a:ea typeface="微软雅黑" panose="020B0503020204020204" charset="-122"/>
                <a:cs typeface="微软雅黑" panose="020B0503020204020204" charset="-122"/>
              </a:rPr>
              <a:t>时，</a:t>
            </a:r>
            <a:r>
              <a:rPr sz="1000" spc="10" dirty="0">
                <a:solidFill>
                  <a:srgbClr val="000000"/>
                </a:solidFill>
                <a:latin typeface="微软雅黑" panose="020B0503020204020204" charset="-122"/>
                <a:ea typeface="微软雅黑" panose="020B0503020204020204" charset="-122"/>
                <a:cs typeface="微软雅黑" panose="020B0503020204020204" charset="-122"/>
              </a:rPr>
              <a:t>线圈的等效电感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10" dirty="0">
                <a:solidFill>
                  <a:srgbClr val="000000"/>
                </a:solidFill>
                <a:latin typeface="微软雅黑" panose="020B0503020204020204" charset="-122"/>
                <a:ea typeface="微软雅黑" panose="020B0503020204020204" charset="-122"/>
                <a:cs typeface="微软雅黑" panose="020B0503020204020204" charset="-122"/>
              </a:rPr>
              <a:t> 发生变化，导致回路失谐，从而使输出</a:t>
            </a:r>
            <a:r>
              <a:rPr sz="1000" spc="0" dirty="0">
                <a:solidFill>
                  <a:srgbClr val="000000"/>
                </a:solidFill>
                <a:latin typeface="微软雅黑" panose="020B0503020204020204" charset="-122"/>
                <a:ea typeface="微软雅黑" panose="020B0503020204020204" charset="-122"/>
                <a:cs typeface="微软雅黑" panose="020B0503020204020204" charset="-122"/>
              </a:rPr>
              <a:t>电压降低，</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0" dirty="0">
                <a:solidFill>
                  <a:srgbClr val="000000"/>
                </a:solidFill>
                <a:latin typeface="微软雅黑" panose="020B0503020204020204" charset="-122"/>
                <a:ea typeface="微软雅黑" panose="020B0503020204020204" charset="-122"/>
                <a:cs typeface="微软雅黑" panose="020B0503020204020204" charset="-122"/>
              </a:rPr>
              <a:t> 的数值随距离 </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0" dirty="0">
                <a:solidFill>
                  <a:srgbClr val="000000"/>
                </a:solidFill>
                <a:latin typeface="微软雅黑" panose="020B0503020204020204" charset="-122"/>
                <a:ea typeface="微软雅黑" panose="020B0503020204020204" charset="-122"/>
                <a:cs typeface="微软雅黑" panose="020B0503020204020204" charset="-122"/>
              </a:rPr>
              <a:t> 的 </a:t>
            </a:r>
            <a:r>
              <a:rPr sz="1000" spc="-10" dirty="0">
                <a:solidFill>
                  <a:srgbClr val="000000"/>
                </a:solidFill>
                <a:latin typeface="微软雅黑" panose="020B0503020204020204" charset="-122"/>
                <a:ea typeface="微软雅黑" panose="020B0503020204020204" charset="-122"/>
                <a:cs typeface="微软雅黑" panose="020B0503020204020204" charset="-122"/>
              </a:rPr>
              <a:t>变化而变</a:t>
            </a:r>
            <a:r>
              <a:rPr sz="1000" spc="0" dirty="0">
                <a:solidFill>
                  <a:srgbClr val="000000"/>
                </a:solidFill>
                <a:latin typeface="微软雅黑" panose="020B0503020204020204" charset="-122"/>
                <a:ea typeface="微软雅黑" panose="020B0503020204020204" charset="-122"/>
                <a:cs typeface="微软雅黑" panose="020B0503020204020204" charset="-122"/>
              </a:rPr>
              <a:t>化，因此，输出电压也随 </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0" dirty="0">
                <a:solidFill>
                  <a:srgbClr val="000000"/>
                </a:solidFill>
                <a:latin typeface="微软雅黑" panose="020B0503020204020204" charset="-122"/>
                <a:ea typeface="微软雅黑" panose="020B0503020204020204" charset="-122"/>
                <a:cs typeface="微软雅黑" panose="020B0503020204020204" charset="-122"/>
              </a:rPr>
              <a:t> 的变化而变化 。 输出电压经放大、检波后，由指示仪</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91000"/>
              </a:lnSpc>
              <a:spcBef>
                <a:spcPts val="66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表直接显示出 </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10" dirty="0">
                <a:solidFill>
                  <a:srgbClr val="000000"/>
                </a:solidFill>
                <a:latin typeface="微软雅黑" panose="020B0503020204020204" charset="-122"/>
                <a:ea typeface="微软雅黑" panose="020B0503020204020204" charset="-122"/>
                <a:cs typeface="微软雅黑" panose="020B0503020204020204" charset="-122"/>
              </a:rPr>
              <a:t> 的大</a:t>
            </a:r>
            <a:r>
              <a:rPr sz="1000" spc="0" dirty="0">
                <a:solidFill>
                  <a:srgbClr val="000000"/>
                </a:solidFill>
                <a:latin typeface="微软雅黑" panose="020B0503020204020204" charset="-122"/>
                <a:ea typeface="微软雅黑" panose="020B0503020204020204" charset="-122"/>
                <a:cs typeface="微软雅黑" panose="020B0503020204020204" charset="-122"/>
              </a:rPr>
              <a:t>小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85115" algn="l" rtl="0" eaLnBrk="0">
              <a:lnSpc>
                <a:spcPct val="90000"/>
              </a:lnSpc>
              <a:spcBef>
                <a:spcPts val="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除此之外，交流电桥也是常用的测量电</a:t>
            </a:r>
            <a:r>
              <a:rPr sz="1000" spc="0" dirty="0">
                <a:solidFill>
                  <a:srgbClr val="000000"/>
                </a:solidFill>
                <a:latin typeface="微软雅黑" panose="020B0503020204020204" charset="-122"/>
                <a:ea typeface="微软雅黑" panose="020B0503020204020204" charset="-122"/>
                <a:cs typeface="微软雅黑" panose="020B0503020204020204" charset="-122"/>
              </a:rPr>
              <a:t>路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2" name="图片 1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1" name="图片 10"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522"/>
          <p:cNvSpPr/>
          <p:nvPr/>
        </p:nvSpPr>
        <p:spPr>
          <a:xfrm>
            <a:off x="3461606" y="1765596"/>
            <a:ext cx="5205095" cy="389890"/>
          </a:xfrm>
          <a:prstGeom prst="rect">
            <a:avLst/>
          </a:prstGeom>
        </p:spPr>
        <p:txBody>
          <a:bodyPr vert="horz" wrap="square" lIns="0" tIns="0" rIns="0" bIns="0"/>
          <a:lstStyle/>
          <a:p>
            <a:pPr algn="l" rtl="0" eaLnBrk="0">
              <a:lnSpc>
                <a:spcPct val="74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6860" algn="l" rtl="0" eaLnBrk="0">
              <a:lnSpc>
                <a:spcPct val="120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23</a:t>
            </a:r>
            <a:r>
              <a:rPr sz="1000" spc="30" dirty="0">
                <a:solidFill>
                  <a:srgbClr val="000000"/>
                </a:solidFill>
                <a:latin typeface="微软雅黑" panose="020B0503020204020204" charset="-122"/>
                <a:ea typeface="微软雅黑" panose="020B0503020204020204" charset="-122"/>
                <a:cs typeface="微软雅黑" panose="020B0503020204020204" charset="-122"/>
              </a:rPr>
              <a:t> 是变气隙电感式压力传感器的结构 。 它由膜盒、铁芯</a:t>
            </a:r>
            <a:r>
              <a:rPr sz="1000" spc="0" dirty="0">
                <a:solidFill>
                  <a:srgbClr val="000000"/>
                </a:solidFill>
                <a:latin typeface="微软雅黑" panose="020B0503020204020204" charset="-122"/>
                <a:ea typeface="微软雅黑" panose="020B0503020204020204" charset="-122"/>
                <a:cs typeface="微软雅黑" panose="020B0503020204020204" charset="-122"/>
              </a:rPr>
              <a:t>、衔铁及线圈等组成，</a:t>
            </a:r>
            <a:r>
              <a:rPr sz="1000" spc="30" dirty="0">
                <a:solidFill>
                  <a:srgbClr val="000000"/>
                </a:solidFill>
                <a:latin typeface="微软雅黑" panose="020B0503020204020204" charset="-122"/>
                <a:ea typeface="微软雅黑" panose="020B0503020204020204" charset="-122"/>
                <a:cs typeface="微软雅黑" panose="020B0503020204020204" charset="-122"/>
              </a:rPr>
              <a:t>衔铁与膜盒的上端连在一起</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523"/>
          <p:cNvPicPr>
            <a:picLocks noChangeAspect="1"/>
          </p:cNvPicPr>
          <p:nvPr/>
        </p:nvPicPr>
        <p:blipFill>
          <a:blip r:embed="rId5"/>
          <a:stretch>
            <a:fillRect/>
          </a:stretch>
        </p:blipFill>
        <p:spPr>
          <a:xfrm>
            <a:off x="3470275" y="576580"/>
            <a:ext cx="5184775" cy="294640"/>
          </a:xfrm>
          <a:prstGeom prst="rect">
            <a:avLst/>
          </a:prstGeom>
        </p:spPr>
      </p:pic>
      <p:sp>
        <p:nvSpPr>
          <p:cNvPr id="5" name="textbox 524"/>
          <p:cNvSpPr/>
          <p:nvPr>
            <p:custDataLst>
              <p:tags r:id="rId6"/>
            </p:custDataLst>
          </p:nvPr>
        </p:nvSpPr>
        <p:spPr>
          <a:xfrm>
            <a:off x="3457575" y="56388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ct val="95000"/>
              </a:lnSpc>
              <a:spcBef>
                <a:spcPts val="5"/>
              </a:spcBef>
            </a:pPr>
            <a:r>
              <a:rPr sz="1300" b="1" spc="90" dirty="0">
                <a:solidFill>
                  <a:schemeClr val="dk1"/>
                </a:solidFill>
                <a:latin typeface="微软雅黑" panose="020B0503020204020204" charset="-122"/>
                <a:ea typeface="微软雅黑" panose="020B0503020204020204" charset="-122"/>
                <a:cs typeface="微软雅黑" panose="020B0503020204020204" charset="-122"/>
              </a:rPr>
              <a:t>3</a:t>
            </a:r>
            <a:r>
              <a:rPr sz="1300" spc="90" dirty="0">
                <a:solidFill>
                  <a:schemeClr val="dk1"/>
                </a:solidFill>
                <a:latin typeface="微软雅黑" panose="020B0503020204020204" charset="-122"/>
                <a:ea typeface="微软雅黑" panose="020B0503020204020204" charset="-122"/>
                <a:cs typeface="微软雅黑" panose="020B0503020204020204" charset="-122"/>
              </a:rPr>
              <a:t> </a:t>
            </a:r>
            <a:r>
              <a:rPr sz="1300" b="1" spc="90" dirty="0">
                <a:solidFill>
                  <a:schemeClr val="dk1"/>
                </a:solidFill>
                <a:latin typeface="微软雅黑" panose="020B0503020204020204" charset="-122"/>
                <a:ea typeface="微软雅黑" panose="020B0503020204020204" charset="-122"/>
                <a:cs typeface="微软雅黑" panose="020B0503020204020204" charset="-122"/>
              </a:rPr>
              <a:t>.</a:t>
            </a:r>
            <a:r>
              <a:rPr sz="1300" spc="90" dirty="0">
                <a:solidFill>
                  <a:schemeClr val="dk1"/>
                </a:solidFill>
                <a:latin typeface="微软雅黑" panose="020B0503020204020204" charset="-122"/>
                <a:ea typeface="微软雅黑" panose="020B0503020204020204" charset="-122"/>
                <a:cs typeface="微软雅黑" panose="020B0503020204020204" charset="-122"/>
              </a:rPr>
              <a:t> </a:t>
            </a:r>
            <a:r>
              <a:rPr sz="1300" b="1" spc="90" dirty="0">
                <a:solidFill>
                  <a:schemeClr val="dk1"/>
                </a:solidFill>
                <a:latin typeface="微软雅黑" panose="020B0503020204020204" charset="-122"/>
                <a:ea typeface="微软雅黑" panose="020B0503020204020204" charset="-122"/>
                <a:cs typeface="微软雅黑" panose="020B0503020204020204" charset="-122"/>
              </a:rPr>
              <a:t>4</a:t>
            </a:r>
            <a:r>
              <a:rPr sz="1300" spc="90" dirty="0">
                <a:solidFill>
                  <a:schemeClr val="dk1"/>
                </a:solidFill>
                <a:latin typeface="微软雅黑" panose="020B0503020204020204" charset="-122"/>
                <a:ea typeface="微软雅黑" panose="020B0503020204020204" charset="-122"/>
                <a:cs typeface="微软雅黑" panose="020B0503020204020204" charset="-122"/>
              </a:rPr>
              <a:t>    电感式传感器的</a:t>
            </a:r>
            <a:r>
              <a:rPr sz="1300" spc="30" dirty="0">
                <a:solidFill>
                  <a:schemeClr val="dk1"/>
                </a:solidFill>
                <a:latin typeface="微软雅黑" panose="020B0503020204020204" charset="-122"/>
                <a:ea typeface="微软雅黑" panose="020B0503020204020204" charset="-122"/>
                <a:cs typeface="微软雅黑" panose="020B0503020204020204" charset="-122"/>
              </a:rPr>
              <a:t>应</a:t>
            </a:r>
            <a:r>
              <a:rPr sz="1300" spc="0" dirty="0">
                <a:solidFill>
                  <a:schemeClr val="dk1"/>
                </a:solidFill>
                <a:latin typeface="微软雅黑" panose="020B0503020204020204" charset="-122"/>
                <a:ea typeface="微软雅黑" panose="020B0503020204020204" charset="-122"/>
                <a:cs typeface="微软雅黑" panose="020B0503020204020204" charset="-122"/>
              </a:rPr>
              <a:t>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27"/>
          <p:cNvSpPr/>
          <p:nvPr>
            <p:custDataLst>
              <p:tags r:id="rId7"/>
            </p:custDataLst>
          </p:nvPr>
        </p:nvSpPr>
        <p:spPr>
          <a:xfrm>
            <a:off x="3462545" y="1371547"/>
            <a:ext cx="2435225" cy="193039"/>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3</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4.</a:t>
            </a:r>
            <a:r>
              <a:rPr sz="1200" spc="20" dirty="0">
                <a:solidFill>
                  <a:schemeClr val="dk1"/>
                </a:solidFill>
                <a:latin typeface="微软雅黑" panose="020B0503020204020204" charset="-122"/>
                <a:ea typeface="微软雅黑" panose="020B0503020204020204" charset="-122"/>
                <a:cs typeface="微软雅黑" panose="020B0503020204020204" charset="-122"/>
              </a:rPr>
              <a:t> </a:t>
            </a:r>
            <a:r>
              <a:rPr sz="1200" b="1" spc="20" dirty="0">
                <a:solidFill>
                  <a:schemeClr val="dk1"/>
                </a:solidFill>
                <a:latin typeface="微软雅黑" panose="020B0503020204020204" charset="-122"/>
                <a:ea typeface="微软雅黑" panose="020B0503020204020204" charset="-122"/>
                <a:cs typeface="微软雅黑" panose="020B0503020204020204" charset="-122"/>
              </a:rPr>
              <a:t>1</a:t>
            </a:r>
            <a:r>
              <a:rPr sz="1200" spc="20" dirty="0">
                <a:solidFill>
                  <a:schemeClr val="dk1"/>
                </a:solidFill>
                <a:latin typeface="微软雅黑" panose="020B0503020204020204" charset="-122"/>
                <a:ea typeface="微软雅黑" panose="020B0503020204020204" charset="-122"/>
                <a:cs typeface="微软雅黑" panose="020B0503020204020204" charset="-122"/>
              </a:rPr>
              <a:t>     自感式电感传感器</a:t>
            </a:r>
            <a:r>
              <a:rPr sz="1200" spc="10" dirty="0">
                <a:solidFill>
                  <a:schemeClr val="dk1"/>
                </a:solidFill>
                <a:latin typeface="微软雅黑" panose="020B0503020204020204" charset="-122"/>
                <a:ea typeface="微软雅黑" panose="020B0503020204020204" charset="-122"/>
                <a:cs typeface="微软雅黑" panose="020B0503020204020204" charset="-122"/>
              </a:rPr>
              <a:t>的</a:t>
            </a:r>
            <a:r>
              <a:rPr sz="1200" spc="0" dirty="0">
                <a:solidFill>
                  <a:schemeClr val="dk1"/>
                </a:solidFill>
                <a:latin typeface="微软雅黑" panose="020B0503020204020204" charset="-122"/>
                <a:ea typeface="微软雅黑" panose="020B0503020204020204" charset="-122"/>
                <a:cs typeface="微软雅黑" panose="020B0503020204020204" charset="-122"/>
              </a:rPr>
              <a:t>应用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528"/>
          <p:cNvPicPr>
            <a:picLocks noChangeAspect="1"/>
          </p:cNvPicPr>
          <p:nvPr/>
        </p:nvPicPr>
        <p:blipFill>
          <a:blip r:embed="rId8"/>
          <a:stretch>
            <a:fillRect/>
          </a:stretch>
        </p:blipFill>
        <p:spPr>
          <a:xfrm>
            <a:off x="3470462" y="1573672"/>
            <a:ext cx="2700070" cy="27114"/>
          </a:xfrm>
          <a:prstGeom prst="rect">
            <a:avLst/>
          </a:prstGeom>
        </p:spPr>
      </p:pic>
      <p:pic>
        <p:nvPicPr>
          <p:cNvPr id="8" name="picture 534"/>
          <p:cNvPicPr>
            <a:picLocks noChangeAspect="1"/>
          </p:cNvPicPr>
          <p:nvPr/>
        </p:nvPicPr>
        <p:blipFill>
          <a:blip r:embed="rId9"/>
          <a:stretch>
            <a:fillRect/>
          </a:stretch>
        </p:blipFill>
        <p:spPr>
          <a:xfrm>
            <a:off x="4927689" y="2980397"/>
            <a:ext cx="2247798" cy="2281072"/>
          </a:xfrm>
          <a:prstGeom prst="rect">
            <a:avLst/>
          </a:prstGeom>
        </p:spPr>
      </p:pic>
      <p:sp>
        <p:nvSpPr>
          <p:cNvPr id="9" name="textbox 535"/>
          <p:cNvSpPr/>
          <p:nvPr>
            <p:custDataLst>
              <p:tags r:id="rId10"/>
            </p:custDataLst>
          </p:nvPr>
        </p:nvSpPr>
        <p:spPr>
          <a:xfrm>
            <a:off x="3451107" y="5305352"/>
            <a:ext cx="5203825" cy="67055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18615" algn="l" rtl="0" eaLnBrk="0">
              <a:lnSpc>
                <a:spcPts val="140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3</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23</a:t>
            </a:r>
            <a:r>
              <a:rPr sz="800" spc="40" dirty="0">
                <a:solidFill>
                  <a:schemeClr val="dk1"/>
                </a:solidFill>
                <a:latin typeface="微软雅黑" panose="020B0503020204020204" charset="-122"/>
                <a:ea typeface="微软雅黑" panose="020B0503020204020204" charset="-122"/>
                <a:cs typeface="微软雅黑" panose="020B0503020204020204" charset="-122"/>
              </a:rPr>
              <a:t>    变气隙电感式压力传感器结</a:t>
            </a:r>
            <a:r>
              <a:rPr sz="800" spc="30" dirty="0">
                <a:solidFill>
                  <a:schemeClr val="dk1"/>
                </a:solidFill>
                <a:latin typeface="微软雅黑" panose="020B0503020204020204" charset="-122"/>
                <a:ea typeface="微软雅黑" panose="020B0503020204020204" charset="-122"/>
                <a:cs typeface="微软雅黑" panose="020B0503020204020204" charset="-122"/>
              </a:rPr>
              <a:t>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6860" algn="l" rtl="0" eaLnBrk="0">
              <a:lnSpc>
                <a:spcPct val="148000"/>
              </a:lnSpc>
              <a:spcBef>
                <a:spcPts val="12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图 </a:t>
            </a:r>
            <a:r>
              <a:rPr sz="1000" b="1" spc="60" dirty="0">
                <a:solidFill>
                  <a:schemeClr val="dk1"/>
                </a:solidFill>
                <a:latin typeface="微软雅黑" panose="020B0503020204020204" charset="-122"/>
                <a:ea typeface="微软雅黑" panose="020B0503020204020204" charset="-122"/>
                <a:cs typeface="微软雅黑" panose="020B0503020204020204" charset="-122"/>
              </a:rPr>
              <a:t>3</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24</a:t>
            </a:r>
            <a:r>
              <a:rPr sz="1000" spc="60" dirty="0">
                <a:solidFill>
                  <a:schemeClr val="dk1"/>
                </a:solidFill>
                <a:latin typeface="微软雅黑" panose="020B0503020204020204" charset="-122"/>
                <a:ea typeface="微软雅黑" panose="020B0503020204020204" charset="-122"/>
                <a:cs typeface="微软雅黑" panose="020B0503020204020204" charset="-122"/>
              </a:rPr>
              <a:t> 为变气隙式差动电感压力传感器 。 它主要由 </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60" dirty="0">
                <a:solidFill>
                  <a:schemeClr val="dk1"/>
                </a:solidFill>
                <a:latin typeface="微软雅黑" panose="020B0503020204020204" charset="-122"/>
                <a:ea typeface="微软雅黑" panose="020B0503020204020204" charset="-122"/>
                <a:cs typeface="微软雅黑" panose="020B0503020204020204" charset="-122"/>
              </a:rPr>
              <a:t> 形弹簧管 、衔铁</a:t>
            </a:r>
            <a:r>
              <a:rPr sz="1000" spc="50" dirty="0">
                <a:solidFill>
                  <a:schemeClr val="dk1"/>
                </a:solidFill>
                <a:latin typeface="微软雅黑" panose="020B0503020204020204" charset="-122"/>
                <a:ea typeface="微软雅黑" panose="020B0503020204020204" charset="-122"/>
                <a:cs typeface="微软雅黑" panose="020B0503020204020204" charset="-122"/>
              </a:rPr>
              <a:t>和</a:t>
            </a:r>
            <a:r>
              <a:rPr sz="1000" spc="0" dirty="0">
                <a:solidFill>
                  <a:schemeClr val="dk1"/>
                </a:solidFill>
                <a:latin typeface="微软雅黑" panose="020B0503020204020204" charset="-122"/>
                <a:ea typeface="微软雅黑" panose="020B0503020204020204" charset="-122"/>
                <a:cs typeface="微软雅黑" panose="020B0503020204020204" charset="-122"/>
              </a:rPr>
              <a:t>线圈等 </a:t>
            </a:r>
            <a:r>
              <a:rPr sz="1000" spc="-30" dirty="0">
                <a:solidFill>
                  <a:schemeClr val="dk1"/>
                </a:solidFill>
                <a:latin typeface="微软雅黑" panose="020B0503020204020204" charset="-122"/>
                <a:ea typeface="微软雅黑" panose="020B0503020204020204" charset="-122"/>
                <a:cs typeface="微软雅黑" panose="020B0503020204020204" charset="-122"/>
              </a:rPr>
              <a:t>组成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536"/>
          <p:cNvSpPr/>
          <p:nvPr>
            <p:custDataLst>
              <p:tags r:id="rId11"/>
            </p:custDataLst>
          </p:nvPr>
        </p:nvSpPr>
        <p:spPr>
          <a:xfrm>
            <a:off x="3451107" y="2231971"/>
            <a:ext cx="5203825" cy="612140"/>
          </a:xfrm>
          <a:prstGeom prst="rect">
            <a:avLst/>
          </a:prstGeom>
        </p:spPr>
        <p:txBody>
          <a:bodyPr vert="horz" wrap="square" lIns="0" tIns="0" rIns="0" bIns="0"/>
          <a:lstStyle/>
          <a:p>
            <a:pPr algn="l" rtl="0" eaLnBrk="0">
              <a:lnSpc>
                <a:spcPct val="9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5590" algn="l" rtl="0" eaLnBrk="0">
              <a:lnSpc>
                <a:spcPct val="128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当压力进入膜盒时，膜盒的顶端在压力 </a:t>
            </a:r>
            <a:r>
              <a:rPr sz="1000" b="1" spc="0" dirty="0">
                <a:solidFill>
                  <a:schemeClr val="dk1"/>
                </a:solidFill>
                <a:latin typeface="微软雅黑" panose="020B0503020204020204" charset="-122"/>
                <a:ea typeface="微软雅黑" panose="020B0503020204020204" charset="-122"/>
                <a:cs typeface="微软雅黑" panose="020B0503020204020204" charset="-122"/>
              </a:rPr>
              <a:t>P</a:t>
            </a:r>
            <a:r>
              <a:rPr sz="1000" spc="40" dirty="0">
                <a:solidFill>
                  <a:schemeClr val="dk1"/>
                </a:solidFill>
                <a:latin typeface="微软雅黑" panose="020B0503020204020204" charset="-122"/>
                <a:ea typeface="微软雅黑" panose="020B0503020204020204" charset="-122"/>
                <a:cs typeface="微软雅黑" panose="020B0503020204020204" charset="-122"/>
              </a:rPr>
              <a:t> 的作用下产生与压力 </a:t>
            </a:r>
            <a:r>
              <a:rPr sz="1000" b="1" spc="0" dirty="0">
                <a:solidFill>
                  <a:schemeClr val="dk1"/>
                </a:solidFill>
                <a:latin typeface="微软雅黑" panose="020B0503020204020204" charset="-122"/>
                <a:ea typeface="微软雅黑" panose="020B0503020204020204" charset="-122"/>
                <a:cs typeface="微软雅黑" panose="020B0503020204020204" charset="-122"/>
              </a:rPr>
              <a:t>P</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成正比的位移，于 </a:t>
            </a:r>
            <a:r>
              <a:rPr sz="1000" spc="40" dirty="0">
                <a:solidFill>
                  <a:schemeClr val="dk1"/>
                </a:solidFill>
                <a:latin typeface="微软雅黑" panose="020B0503020204020204" charset="-122"/>
                <a:ea typeface="微软雅黑" panose="020B0503020204020204" charset="-122"/>
                <a:cs typeface="微软雅黑" panose="020B0503020204020204" charset="-122"/>
              </a:rPr>
              <a:t>是衔铁发生移动，从而使气隙发生变化，流过线圈的电流也发生相应的变化</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电流表的 </a:t>
            </a:r>
            <a:r>
              <a:rPr sz="1000" spc="30" dirty="0">
                <a:solidFill>
                  <a:schemeClr val="dk1"/>
                </a:solidFill>
                <a:latin typeface="微软雅黑" panose="020B0503020204020204" charset="-122"/>
                <a:ea typeface="微软雅黑" panose="020B0503020204020204" charset="-122"/>
                <a:cs typeface="微软雅黑" panose="020B0503020204020204" charset="-122"/>
              </a:rPr>
              <a:t>指示值就反映了被测压力的大小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2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532"/>
          <p:cNvPicPr>
            <a:picLocks noChangeAspect="1"/>
          </p:cNvPicPr>
          <p:nvPr/>
        </p:nvPicPr>
        <p:blipFill>
          <a:blip r:embed="rId5"/>
          <a:stretch>
            <a:fillRect/>
          </a:stretch>
        </p:blipFill>
        <p:spPr>
          <a:xfrm>
            <a:off x="4476737" y="1277211"/>
            <a:ext cx="3043897" cy="2246566"/>
          </a:xfrm>
          <a:prstGeom prst="rect">
            <a:avLst/>
          </a:prstGeom>
        </p:spPr>
      </p:pic>
      <p:sp>
        <p:nvSpPr>
          <p:cNvPr id="3" name="textbox 533"/>
          <p:cNvSpPr/>
          <p:nvPr/>
        </p:nvSpPr>
        <p:spPr>
          <a:xfrm>
            <a:off x="3483940" y="3725287"/>
            <a:ext cx="5205729" cy="112268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619250" algn="l" rtl="0" eaLnBrk="0">
              <a:lnSpc>
                <a:spcPts val="140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3</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24</a:t>
            </a:r>
            <a:r>
              <a:rPr sz="800" spc="40" dirty="0">
                <a:solidFill>
                  <a:srgbClr val="000000"/>
                </a:solidFill>
                <a:latin typeface="微软雅黑" panose="020B0503020204020204" charset="-122"/>
                <a:ea typeface="微软雅黑" panose="020B0503020204020204" charset="-122"/>
                <a:cs typeface="微软雅黑" panose="020B0503020204020204" charset="-122"/>
              </a:rPr>
              <a:t>    变气隙式差动电感压力传感</a:t>
            </a:r>
            <a:r>
              <a:rPr sz="800" spc="3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6225" algn="l" rtl="0" eaLnBrk="0">
              <a:lnSpc>
                <a:spcPct val="147000"/>
              </a:lnSpc>
              <a:spcBef>
                <a:spcPts val="17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当被测压力进入 </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30" dirty="0">
                <a:solidFill>
                  <a:srgbClr val="000000"/>
                </a:solidFill>
                <a:latin typeface="微软雅黑" panose="020B0503020204020204" charset="-122"/>
                <a:ea typeface="微软雅黑" panose="020B0503020204020204" charset="-122"/>
                <a:cs typeface="微软雅黑" panose="020B0503020204020204" charset="-122"/>
              </a:rPr>
              <a:t> 形弹簧管时，</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30" dirty="0">
                <a:solidFill>
                  <a:srgbClr val="000000"/>
                </a:solidFill>
                <a:latin typeface="微软雅黑" panose="020B0503020204020204" charset="-122"/>
                <a:ea typeface="微软雅黑" panose="020B0503020204020204" charset="-122"/>
                <a:cs typeface="微软雅黑" panose="020B0503020204020204" charset="-122"/>
              </a:rPr>
              <a:t> 形弹簧管产生变形，其自由端发</a:t>
            </a:r>
            <a:r>
              <a:rPr sz="1000" spc="20" dirty="0">
                <a:solidFill>
                  <a:srgbClr val="000000"/>
                </a:solidFill>
                <a:latin typeface="微软雅黑" panose="020B0503020204020204" charset="-122"/>
                <a:ea typeface="微软雅黑" panose="020B0503020204020204" charset="-122"/>
                <a:cs typeface="微软雅黑" panose="020B0503020204020204" charset="-122"/>
              </a:rPr>
              <a:t>生</a:t>
            </a:r>
            <a:r>
              <a:rPr sz="1000" spc="0" dirty="0">
                <a:solidFill>
                  <a:srgbClr val="000000"/>
                </a:solidFill>
                <a:latin typeface="微软雅黑" panose="020B0503020204020204" charset="-122"/>
                <a:ea typeface="微软雅黑" panose="020B0503020204020204" charset="-122"/>
                <a:cs typeface="微软雅黑" panose="020B0503020204020204" charset="-122"/>
              </a:rPr>
              <a:t>移位，带动与 </a:t>
            </a:r>
            <a:r>
              <a:rPr sz="1000" spc="50" dirty="0">
                <a:solidFill>
                  <a:srgbClr val="000000"/>
                </a:solidFill>
                <a:latin typeface="微软雅黑" panose="020B0503020204020204" charset="-122"/>
                <a:ea typeface="微软雅黑" panose="020B0503020204020204" charset="-122"/>
                <a:cs typeface="微软雅黑" panose="020B0503020204020204" charset="-122"/>
              </a:rPr>
              <a:t>自由端连成一体的衔铁运动，使线圈 </a:t>
            </a:r>
            <a:r>
              <a:rPr sz="1000" b="1" spc="50" dirty="0">
                <a:solidFill>
                  <a:srgbClr val="000000"/>
                </a:solidFill>
                <a:latin typeface="微软雅黑" panose="020B0503020204020204" charset="-122"/>
                <a:ea typeface="微软雅黑" panose="020B0503020204020204" charset="-122"/>
                <a:cs typeface="微软雅黑" panose="020B0503020204020204" charset="-122"/>
              </a:rPr>
              <a:t>1</a:t>
            </a:r>
            <a:r>
              <a:rPr sz="1000" spc="50" dirty="0">
                <a:solidFill>
                  <a:srgbClr val="000000"/>
                </a:solidFill>
                <a:latin typeface="微软雅黑" panose="020B0503020204020204" charset="-122"/>
                <a:ea typeface="微软雅黑" panose="020B0503020204020204" charset="-122"/>
                <a:cs typeface="微软雅黑" panose="020B0503020204020204" charset="-122"/>
              </a:rPr>
              <a:t> 和线圈 </a:t>
            </a:r>
            <a:r>
              <a:rPr sz="1000" b="1" spc="50" dirty="0">
                <a:solidFill>
                  <a:srgbClr val="000000"/>
                </a:solidFill>
                <a:latin typeface="微软雅黑" panose="020B0503020204020204" charset="-122"/>
                <a:ea typeface="微软雅黑" panose="020B0503020204020204" charset="-122"/>
                <a:cs typeface="微软雅黑" panose="020B0503020204020204" charset="-122"/>
              </a:rPr>
              <a:t>2</a:t>
            </a:r>
            <a:r>
              <a:rPr sz="1000" spc="50" dirty="0">
                <a:solidFill>
                  <a:srgbClr val="000000"/>
                </a:solidFill>
                <a:latin typeface="微软雅黑" panose="020B0503020204020204" charset="-122"/>
                <a:ea typeface="微软雅黑" panose="020B0503020204020204" charset="-122"/>
                <a:cs typeface="微软雅黑" panose="020B0503020204020204" charset="-122"/>
              </a:rPr>
              <a:t> 中的电感发生大小相</a:t>
            </a:r>
            <a:r>
              <a:rPr sz="1000" spc="0" dirty="0">
                <a:solidFill>
                  <a:srgbClr val="000000"/>
                </a:solidFill>
                <a:latin typeface="微软雅黑" panose="020B0503020204020204" charset="-122"/>
                <a:ea typeface="微软雅黑" panose="020B0503020204020204" charset="-122"/>
                <a:cs typeface="微软雅黑" panose="020B0503020204020204" charset="-122"/>
              </a:rPr>
              <a:t>等 、符号相反的变 </a:t>
            </a:r>
            <a:r>
              <a:rPr sz="1000" spc="20" dirty="0">
                <a:solidFill>
                  <a:srgbClr val="000000"/>
                </a:solidFill>
                <a:latin typeface="微软雅黑" panose="020B0503020204020204" charset="-122"/>
                <a:ea typeface="微软雅黑" panose="020B0503020204020204" charset="-122"/>
                <a:cs typeface="微软雅黑" panose="020B0503020204020204" charset="-122"/>
              </a:rPr>
              <a:t>化，即一个电感增大，另一个电感减小 。 电感的</a:t>
            </a:r>
            <a:r>
              <a:rPr sz="1000" spc="10" dirty="0">
                <a:solidFill>
                  <a:srgbClr val="000000"/>
                </a:solidFill>
                <a:latin typeface="微软雅黑" panose="020B0503020204020204" charset="-122"/>
                <a:ea typeface="微软雅黑" panose="020B0503020204020204" charset="-122"/>
                <a:cs typeface="微软雅黑" panose="020B0503020204020204" charset="-122"/>
              </a:rPr>
              <a:t>这</a:t>
            </a:r>
            <a:r>
              <a:rPr sz="1000" spc="0" dirty="0">
                <a:solidFill>
                  <a:srgbClr val="000000"/>
                </a:solidFill>
                <a:latin typeface="微软雅黑" panose="020B0503020204020204" charset="-122"/>
                <a:ea typeface="微软雅黑" panose="020B0503020204020204" charset="-122"/>
                <a:cs typeface="微软雅黑" panose="020B0503020204020204" charset="-122"/>
              </a:rPr>
              <a:t>种变化通过电桥电路转换成电压输出，</a:t>
            </a:r>
            <a:r>
              <a:rPr sz="1000" spc="30" dirty="0">
                <a:solidFill>
                  <a:srgbClr val="000000"/>
                </a:solidFill>
                <a:latin typeface="微软雅黑" panose="020B0503020204020204" charset="-122"/>
                <a:ea typeface="微软雅黑" panose="020B0503020204020204" charset="-122"/>
                <a:cs typeface="微软雅黑" panose="020B0503020204020204" charset="-122"/>
              </a:rPr>
              <a:t>所以只要用检测仪表测量输出电压，即可得知</a:t>
            </a:r>
            <a:r>
              <a:rPr sz="1000" spc="20" dirty="0">
                <a:solidFill>
                  <a:srgbClr val="000000"/>
                </a:solidFill>
                <a:latin typeface="微软雅黑" panose="020B0503020204020204" charset="-122"/>
                <a:ea typeface="微软雅黑" panose="020B0503020204020204" charset="-122"/>
                <a:cs typeface="微软雅黑" panose="020B0503020204020204" charset="-122"/>
              </a:rPr>
              <a:t>被</a:t>
            </a:r>
            <a:r>
              <a:rPr sz="1000" spc="0" dirty="0">
                <a:solidFill>
                  <a:srgbClr val="000000"/>
                </a:solidFill>
                <a:latin typeface="微软雅黑" panose="020B0503020204020204" charset="-122"/>
                <a:ea typeface="微软雅黑" panose="020B0503020204020204" charset="-122"/>
                <a:cs typeface="微软雅黑" panose="020B0503020204020204" charset="-122"/>
              </a:rPr>
              <a:t>测压力的大小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0" name="图片 9"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8" name="图片 7"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541"/>
          <p:cNvSpPr/>
          <p:nvPr/>
        </p:nvSpPr>
        <p:spPr>
          <a:xfrm>
            <a:off x="3230905" y="1040975"/>
            <a:ext cx="5205729" cy="1974850"/>
          </a:xfrm>
          <a:prstGeom prst="rect">
            <a:avLst/>
          </a:prstGeom>
        </p:spPr>
        <p:txBody>
          <a:bodyPr vert="horz" wrap="square" lIns="0" tIns="0" rIns="0" bIns="0"/>
          <a:lstStyle/>
          <a:p>
            <a:pPr algn="l" rtl="0" eaLnBrk="0">
              <a:lnSpc>
                <a:spcPct val="9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4795" algn="l" rtl="0" eaLnBrk="0">
              <a:lnSpc>
                <a:spcPct val="121000"/>
              </a:lnSpc>
            </a:pPr>
            <a:r>
              <a:rPr sz="1000" spc="40" dirty="0">
                <a:solidFill>
                  <a:srgbClr val="000000"/>
                </a:solidFill>
                <a:latin typeface="微软雅黑" panose="020B0503020204020204" charset="-122"/>
                <a:ea typeface="微软雅黑" panose="020B0503020204020204" charset="-122"/>
                <a:cs typeface="微软雅黑" panose="020B0503020204020204" charset="-122"/>
              </a:rPr>
              <a:t>差动变压器式传感器可以直接用于位移测量，也可以测量与位移有关</a:t>
            </a:r>
            <a:r>
              <a:rPr sz="1000" spc="0" dirty="0">
                <a:solidFill>
                  <a:srgbClr val="000000"/>
                </a:solidFill>
                <a:latin typeface="微软雅黑" panose="020B0503020204020204" charset="-122"/>
                <a:ea typeface="微软雅黑" panose="020B0503020204020204" charset="-122"/>
                <a:cs typeface="微软雅黑" panose="020B0503020204020204" charset="-122"/>
              </a:rPr>
              <a:t>的一些机械量，</a:t>
            </a:r>
            <a:r>
              <a:rPr sz="1000" spc="-10" dirty="0">
                <a:solidFill>
                  <a:srgbClr val="000000"/>
                </a:solidFill>
                <a:latin typeface="微软雅黑" panose="020B0503020204020204" charset="-122"/>
                <a:ea typeface="微软雅黑" panose="020B0503020204020204" charset="-122"/>
                <a:cs typeface="微软雅黑" panose="020B0503020204020204" charset="-122"/>
              </a:rPr>
              <a:t>如压力</a:t>
            </a:r>
            <a:r>
              <a:rPr sz="1000" spc="0" dirty="0">
                <a:solidFill>
                  <a:srgbClr val="000000"/>
                </a:solidFill>
                <a:latin typeface="微软雅黑" panose="020B0503020204020204" charset="-122"/>
                <a:ea typeface="微软雅黑" panose="020B0503020204020204" charset="-122"/>
                <a:cs typeface="微软雅黑" panose="020B0503020204020204" charset="-122"/>
              </a:rPr>
              <a:t> 、加速度 、振动 、构件变形及液位等。</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0195" algn="l" rtl="0" eaLnBrk="0">
              <a:lnSpc>
                <a:spcPct val="92000"/>
              </a:lnSpc>
              <a:spcBef>
                <a:spcPts val="66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25</a:t>
            </a:r>
            <a:r>
              <a:rPr sz="1000" spc="30" dirty="0">
                <a:solidFill>
                  <a:srgbClr val="000000"/>
                </a:solidFill>
                <a:latin typeface="微软雅黑" panose="020B0503020204020204" charset="-122"/>
                <a:ea typeface="微软雅黑" panose="020B0503020204020204" charset="-122"/>
                <a:cs typeface="微软雅黑" panose="020B0503020204020204" charset="-122"/>
              </a:rPr>
              <a:t> 为差动变压器式加速度传感器的原理。 它由悬臂梁和差动变压器</a:t>
            </a:r>
            <a:r>
              <a:rPr sz="1000" spc="20" dirty="0">
                <a:solidFill>
                  <a:srgbClr val="000000"/>
                </a:solidFill>
                <a:latin typeface="微软雅黑" panose="020B0503020204020204" charset="-122"/>
                <a:ea typeface="微软雅黑" panose="020B0503020204020204" charset="-122"/>
                <a:cs typeface="微软雅黑" panose="020B0503020204020204" charset="-122"/>
              </a:rPr>
              <a:t>构</a:t>
            </a:r>
            <a:r>
              <a:rPr sz="1000" spc="0" dirty="0">
                <a:solidFill>
                  <a:srgbClr val="000000"/>
                </a:solidFill>
                <a:latin typeface="微软雅黑" panose="020B0503020204020204" charset="-122"/>
                <a:ea typeface="微软雅黑" panose="020B0503020204020204" charset="-122"/>
                <a:cs typeface="微软雅黑" panose="020B0503020204020204" charset="-122"/>
              </a:rPr>
              <a:t>成。 测量</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6985" algn="l" rtl="0" eaLnBrk="0">
              <a:lnSpc>
                <a:spcPct val="148000"/>
              </a:lnSpc>
              <a:spcBef>
                <a:spcPts val="1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时，将悬臂梁底座及差动变压器的线圈骨架固定，将衔铁的 </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spc="30" dirty="0">
                <a:solidFill>
                  <a:srgbClr val="000000"/>
                </a:solidFill>
                <a:latin typeface="微软雅黑" panose="020B0503020204020204" charset="-122"/>
                <a:ea typeface="微软雅黑" panose="020B0503020204020204" charset="-122"/>
                <a:cs typeface="微软雅黑" panose="020B0503020204020204" charset="-122"/>
              </a:rPr>
              <a:t> 端与被测振动</a:t>
            </a:r>
            <a:r>
              <a:rPr sz="1000" spc="20" dirty="0">
                <a:solidFill>
                  <a:srgbClr val="000000"/>
                </a:solidFill>
                <a:latin typeface="微软雅黑" panose="020B0503020204020204" charset="-122"/>
                <a:ea typeface="微软雅黑" panose="020B0503020204020204" charset="-122"/>
                <a:cs typeface="微软雅黑" panose="020B0503020204020204" charset="-122"/>
              </a:rPr>
              <a:t>体</a:t>
            </a:r>
            <a:r>
              <a:rPr sz="1000" spc="0" dirty="0">
                <a:solidFill>
                  <a:srgbClr val="000000"/>
                </a:solidFill>
                <a:latin typeface="微软雅黑" panose="020B0503020204020204" charset="-122"/>
                <a:ea typeface="微软雅黑" panose="020B0503020204020204" charset="-122"/>
                <a:cs typeface="微软雅黑" panose="020B0503020204020204" charset="-122"/>
              </a:rPr>
              <a:t>相连，此 </a:t>
            </a:r>
            <a:r>
              <a:rPr sz="1000" spc="50" dirty="0">
                <a:solidFill>
                  <a:srgbClr val="000000"/>
                </a:solidFill>
                <a:latin typeface="微软雅黑" panose="020B0503020204020204" charset="-122"/>
                <a:ea typeface="微软雅黑" panose="020B0503020204020204" charset="-122"/>
                <a:cs typeface="微软雅黑" panose="020B0503020204020204" charset="-122"/>
              </a:rPr>
              <a:t>时差动变压器作为加速度测量中的惯性元件，它的位移与被测加速度成正比，</a:t>
            </a:r>
            <a:r>
              <a:rPr sz="1000" spc="30" dirty="0">
                <a:solidFill>
                  <a:srgbClr val="000000"/>
                </a:solidFill>
                <a:latin typeface="微软雅黑" panose="020B0503020204020204" charset="-122"/>
                <a:ea typeface="微软雅黑" panose="020B0503020204020204" charset="-122"/>
                <a:cs typeface="微软雅黑" panose="020B0503020204020204" charset="-122"/>
              </a:rPr>
              <a:t>这</a:t>
            </a:r>
            <a:r>
              <a:rPr sz="1000" spc="0" dirty="0">
                <a:solidFill>
                  <a:srgbClr val="000000"/>
                </a:solidFill>
                <a:latin typeface="微软雅黑" panose="020B0503020204020204" charset="-122"/>
                <a:ea typeface="微软雅黑" panose="020B0503020204020204" charset="-122"/>
                <a:cs typeface="微软雅黑" panose="020B0503020204020204" charset="-122"/>
              </a:rPr>
              <a:t>样就把 </a:t>
            </a:r>
            <a:r>
              <a:rPr sz="1000" spc="40" dirty="0">
                <a:solidFill>
                  <a:srgbClr val="000000"/>
                </a:solidFill>
                <a:latin typeface="微软雅黑" panose="020B0503020204020204" charset="-122"/>
                <a:ea typeface="微软雅黑" panose="020B0503020204020204" charset="-122"/>
                <a:cs typeface="微软雅黑" panose="020B0503020204020204" charset="-122"/>
              </a:rPr>
              <a:t>对加速度的测量转变为对位移的测量。 当被测体带动衔铁以 </a:t>
            </a:r>
            <a:r>
              <a:rPr sz="1000" b="1" spc="40" dirty="0">
                <a:solidFill>
                  <a:srgbClr val="000000"/>
                </a:solidFill>
                <a:latin typeface="微软雅黑" panose="020B0503020204020204" charset="-122"/>
                <a:ea typeface="微软雅黑" panose="020B0503020204020204" charset="-122"/>
                <a:cs typeface="微软雅黑" panose="020B0503020204020204" charset="-122"/>
              </a:rPr>
              <a:t>Δ</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spc="40" dirty="0">
                <a:solidFill>
                  <a:srgbClr val="000000"/>
                </a:solidFill>
                <a:latin typeface="微软雅黑" panose="020B0503020204020204" charset="-122"/>
                <a:ea typeface="微软雅黑" panose="020B0503020204020204" charset="-122"/>
                <a:cs typeface="微软雅黑" panose="020B0503020204020204" charset="-122"/>
              </a:rPr>
              <a:t> </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 振动时</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会导致差动 </a:t>
            </a:r>
            <a:r>
              <a:rPr sz="1000" spc="40" dirty="0">
                <a:solidFill>
                  <a:srgbClr val="000000"/>
                </a:solidFill>
                <a:latin typeface="微软雅黑" panose="020B0503020204020204" charset="-122"/>
                <a:ea typeface="微软雅黑" panose="020B0503020204020204" charset="-122"/>
                <a:cs typeface="微软雅黑" panose="020B0503020204020204" charset="-122"/>
              </a:rPr>
              <a:t>变压器的输出电压也按相同规律变化。 图 </a:t>
            </a:r>
            <a:r>
              <a:rPr sz="1000" b="1" spc="40" dirty="0">
                <a:solidFill>
                  <a:srgbClr val="000000"/>
                </a:solidFill>
                <a:latin typeface="微软雅黑" panose="020B0503020204020204" charset="-122"/>
                <a:ea typeface="微软雅黑" panose="020B0503020204020204" charset="-122"/>
                <a:cs typeface="微软雅黑" panose="020B0503020204020204" charset="-122"/>
              </a:rPr>
              <a:t>3</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26</a:t>
            </a:r>
            <a:r>
              <a:rPr sz="1000" spc="40" dirty="0">
                <a:solidFill>
                  <a:srgbClr val="000000"/>
                </a:solidFill>
                <a:latin typeface="微软雅黑" panose="020B0503020204020204" charset="-122"/>
                <a:ea typeface="微软雅黑" panose="020B0503020204020204" charset="-122"/>
                <a:cs typeface="微软雅黑" panose="020B0503020204020204" charset="-122"/>
              </a:rPr>
              <a:t> 为利用差动变压器式传</a:t>
            </a:r>
            <a:r>
              <a:rPr sz="1000" spc="10" dirty="0">
                <a:solidFill>
                  <a:srgbClr val="000000"/>
                </a:solidFill>
                <a:latin typeface="微软雅黑" panose="020B0503020204020204" charset="-122"/>
                <a:ea typeface="微软雅黑" panose="020B0503020204020204" charset="-122"/>
                <a:cs typeface="微软雅黑" panose="020B0503020204020204" charset="-122"/>
              </a:rPr>
              <a:t>感</a:t>
            </a:r>
            <a:r>
              <a:rPr sz="1000" spc="0" dirty="0">
                <a:solidFill>
                  <a:srgbClr val="000000"/>
                </a:solidFill>
                <a:latin typeface="微软雅黑" panose="020B0503020204020204" charset="-122"/>
                <a:ea typeface="微软雅黑" panose="020B0503020204020204" charset="-122"/>
                <a:cs typeface="微软雅黑" panose="020B0503020204020204" charset="-122"/>
              </a:rPr>
              <a:t>器测量液位的原 </a:t>
            </a:r>
            <a:r>
              <a:rPr sz="1000" spc="50" dirty="0">
                <a:solidFill>
                  <a:srgbClr val="000000"/>
                </a:solidFill>
                <a:latin typeface="微软雅黑" panose="020B0503020204020204" charset="-122"/>
                <a:ea typeface="微软雅黑" panose="020B0503020204020204" charset="-122"/>
                <a:cs typeface="微软雅黑" panose="020B0503020204020204" charset="-122"/>
              </a:rPr>
              <a:t>理 。 图中浮子随着液位变化带动差动变压器衔铁上下移动，从而使差动变压器</a:t>
            </a:r>
            <a:r>
              <a:rPr sz="1000" spc="30" dirty="0">
                <a:solidFill>
                  <a:srgbClr val="000000"/>
                </a:solidFill>
                <a:latin typeface="微软雅黑" panose="020B0503020204020204" charset="-122"/>
                <a:ea typeface="微软雅黑" panose="020B0503020204020204" charset="-122"/>
                <a:cs typeface="微软雅黑" panose="020B0503020204020204" charset="-122"/>
              </a:rPr>
              <a:t>有</a:t>
            </a:r>
            <a:r>
              <a:rPr sz="1000" spc="0" dirty="0">
                <a:solidFill>
                  <a:srgbClr val="000000"/>
                </a:solidFill>
                <a:latin typeface="微软雅黑" panose="020B0503020204020204" charset="-122"/>
                <a:ea typeface="微软雅黑" panose="020B0503020204020204" charset="-122"/>
                <a:cs typeface="微软雅黑" panose="020B0503020204020204" charset="-122"/>
              </a:rPr>
              <a:t>相应的 </a:t>
            </a:r>
            <a:r>
              <a:rPr sz="1000" spc="40" dirty="0">
                <a:solidFill>
                  <a:srgbClr val="000000"/>
                </a:solidFill>
                <a:latin typeface="微软雅黑" panose="020B0503020204020204" charset="-122"/>
                <a:ea typeface="微软雅黑" panose="020B0503020204020204" charset="-122"/>
                <a:cs typeface="微软雅黑" panose="020B0503020204020204" charset="-122"/>
              </a:rPr>
              <a:t>输出电</a:t>
            </a:r>
            <a:r>
              <a:rPr sz="1000" spc="30" dirty="0">
                <a:solidFill>
                  <a:srgbClr val="000000"/>
                </a:solidFill>
                <a:latin typeface="微软雅黑" panose="020B0503020204020204" charset="-122"/>
                <a:ea typeface="微软雅黑" panose="020B0503020204020204" charset="-122"/>
                <a:cs typeface="微软雅黑" panose="020B0503020204020204" charset="-122"/>
              </a:rPr>
              <a:t>压</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43"/>
          <p:cNvPicPr>
            <a:picLocks noChangeAspect="1"/>
          </p:cNvPicPr>
          <p:nvPr/>
        </p:nvPicPr>
        <p:blipFill>
          <a:blip r:embed="rId5"/>
          <a:stretch>
            <a:fillRect/>
          </a:stretch>
        </p:blipFill>
        <p:spPr>
          <a:xfrm>
            <a:off x="3602588" y="3159714"/>
            <a:ext cx="2043226" cy="2119629"/>
          </a:xfrm>
          <a:prstGeom prst="rect">
            <a:avLst/>
          </a:prstGeom>
        </p:spPr>
      </p:pic>
      <p:pic>
        <p:nvPicPr>
          <p:cNvPr id="4" name="picture 544"/>
          <p:cNvPicPr>
            <a:picLocks noChangeAspect="1"/>
          </p:cNvPicPr>
          <p:nvPr/>
        </p:nvPicPr>
        <p:blipFill>
          <a:blip r:embed="rId6"/>
          <a:stretch>
            <a:fillRect/>
          </a:stretch>
        </p:blipFill>
        <p:spPr>
          <a:xfrm>
            <a:off x="6311295" y="3331011"/>
            <a:ext cx="1350645" cy="2156599"/>
          </a:xfrm>
          <a:prstGeom prst="rect">
            <a:avLst/>
          </a:prstGeom>
        </p:spPr>
      </p:pic>
      <p:sp>
        <p:nvSpPr>
          <p:cNvPr id="5" name="textbox 547"/>
          <p:cNvSpPr/>
          <p:nvPr>
            <p:custDataLst>
              <p:tags r:id="rId7"/>
            </p:custDataLst>
          </p:nvPr>
        </p:nvSpPr>
        <p:spPr>
          <a:xfrm>
            <a:off x="3597631" y="5390966"/>
            <a:ext cx="2067560" cy="33718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405130" algn="l" rtl="0" eaLnBrk="0">
              <a:lnSpc>
                <a:spcPct val="96000"/>
              </a:lnSpc>
            </a:pPr>
            <a:r>
              <a:rPr sz="700" b="1" spc="50" dirty="0">
                <a:solidFill>
                  <a:schemeClr val="dk1"/>
                </a:solidFill>
                <a:latin typeface="微软雅黑" panose="020B0503020204020204" charset="-122"/>
                <a:ea typeface="微软雅黑" panose="020B0503020204020204" charset="-122"/>
                <a:cs typeface="微软雅黑" panose="020B0503020204020204" charset="-122"/>
              </a:rPr>
              <a:t>1</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悬臂梁， </a:t>
            </a:r>
            <a:r>
              <a:rPr sz="700" b="1" spc="50" dirty="0">
                <a:solidFill>
                  <a:schemeClr val="dk1"/>
                </a:solidFill>
                <a:latin typeface="微软雅黑" panose="020B0503020204020204" charset="-122"/>
                <a:ea typeface="微软雅黑" panose="020B0503020204020204" charset="-122"/>
                <a:cs typeface="微软雅黑" panose="020B0503020204020204" charset="-122"/>
              </a:rPr>
              <a:t>2—</a:t>
            </a:r>
            <a:r>
              <a:rPr sz="700" spc="50" dirty="0">
                <a:solidFill>
                  <a:schemeClr val="dk1"/>
                </a:solidFill>
                <a:latin typeface="微软雅黑" panose="020B0503020204020204" charset="-122"/>
                <a:ea typeface="微软雅黑" panose="020B0503020204020204" charset="-122"/>
                <a:cs typeface="微软雅黑" panose="020B0503020204020204" charset="-122"/>
              </a:rPr>
              <a:t>差动变</a:t>
            </a:r>
            <a:r>
              <a:rPr sz="700" spc="30" dirty="0">
                <a:solidFill>
                  <a:schemeClr val="dk1"/>
                </a:solidFill>
                <a:latin typeface="微软雅黑" panose="020B0503020204020204" charset="-122"/>
                <a:ea typeface="微软雅黑" panose="020B0503020204020204" charset="-122"/>
                <a:cs typeface="微软雅黑" panose="020B0503020204020204" charset="-122"/>
              </a:rPr>
              <a:t>压</a:t>
            </a:r>
            <a:r>
              <a:rPr sz="7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spcBef>
                <a:spcPts val="0"/>
              </a:spcBef>
            </a:pPr>
            <a:r>
              <a:rPr sz="800" spc="30" dirty="0">
                <a:solidFill>
                  <a:schemeClr val="dk1"/>
                </a:solidFill>
                <a:latin typeface="微软雅黑" panose="020B0503020204020204" charset="-122"/>
                <a:ea typeface="微软雅黑" panose="020B0503020204020204" charset="-122"/>
                <a:cs typeface="微软雅黑" panose="020B0503020204020204" charset="-122"/>
              </a:rPr>
              <a:t>图 </a:t>
            </a:r>
            <a:r>
              <a:rPr sz="800" b="1" spc="30" dirty="0">
                <a:solidFill>
                  <a:schemeClr val="dk1"/>
                </a:solidFill>
                <a:latin typeface="微软雅黑" panose="020B0503020204020204" charset="-122"/>
                <a:ea typeface="微软雅黑" panose="020B0503020204020204" charset="-122"/>
                <a:cs typeface="微软雅黑" panose="020B0503020204020204" charset="-122"/>
              </a:rPr>
              <a:t>3</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25</a:t>
            </a:r>
            <a:r>
              <a:rPr sz="800" spc="30" dirty="0">
                <a:solidFill>
                  <a:schemeClr val="dk1"/>
                </a:solidFill>
                <a:latin typeface="微软雅黑" panose="020B0503020204020204" charset="-122"/>
                <a:ea typeface="微软雅黑" panose="020B0503020204020204" charset="-122"/>
                <a:cs typeface="微软雅黑" panose="020B0503020204020204" charset="-122"/>
              </a:rPr>
              <a:t>    差动变压器式加速度传感</a:t>
            </a:r>
            <a:r>
              <a:rPr sz="800" spc="20" dirty="0">
                <a:solidFill>
                  <a:schemeClr val="dk1"/>
                </a:solidFill>
                <a:latin typeface="微软雅黑" panose="020B0503020204020204" charset="-122"/>
                <a:ea typeface="微软雅黑" panose="020B0503020204020204" charset="-122"/>
                <a:cs typeface="微软雅黑" panose="020B0503020204020204" charset="-122"/>
              </a:rPr>
              <a:t>器</a:t>
            </a:r>
            <a:r>
              <a:rPr sz="800" spc="0" dirty="0">
                <a:solidFill>
                  <a:schemeClr val="dk1"/>
                </a:solidFill>
                <a:latin typeface="微软雅黑" panose="020B0503020204020204" charset="-122"/>
                <a:ea typeface="微软雅黑" panose="020B0503020204020204" charset="-122"/>
                <a:cs typeface="微软雅黑" panose="020B0503020204020204" charset="-122"/>
              </a:rPr>
              <a:t>原理</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48"/>
          <p:cNvSpPr/>
          <p:nvPr>
            <p:custDataLst>
              <p:tags r:id="rId8"/>
            </p:custDataLst>
          </p:nvPr>
        </p:nvSpPr>
        <p:spPr>
          <a:xfrm>
            <a:off x="3232366" y="646280"/>
            <a:ext cx="2599054" cy="19367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40" dirty="0">
                <a:solidFill>
                  <a:schemeClr val="dk1"/>
                </a:solidFill>
                <a:latin typeface="微软雅黑" panose="020B0503020204020204" charset="-122"/>
                <a:ea typeface="微软雅黑" panose="020B0503020204020204" charset="-122"/>
                <a:cs typeface="微软雅黑" panose="020B0503020204020204" charset="-122"/>
              </a:rPr>
              <a:t>3</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4.</a:t>
            </a:r>
            <a:r>
              <a:rPr sz="1200" spc="40" dirty="0">
                <a:solidFill>
                  <a:schemeClr val="dk1"/>
                </a:solidFill>
                <a:latin typeface="微软雅黑" panose="020B0503020204020204" charset="-122"/>
                <a:ea typeface="微软雅黑" panose="020B0503020204020204" charset="-122"/>
                <a:cs typeface="微软雅黑" panose="020B0503020204020204" charset="-122"/>
              </a:rPr>
              <a:t> </a:t>
            </a:r>
            <a:r>
              <a:rPr sz="1200" b="1" spc="40" dirty="0">
                <a:solidFill>
                  <a:schemeClr val="dk1"/>
                </a:solidFill>
                <a:latin typeface="微软雅黑" panose="020B0503020204020204" charset="-122"/>
                <a:ea typeface="微软雅黑" panose="020B0503020204020204" charset="-122"/>
                <a:cs typeface="微软雅黑" panose="020B0503020204020204" charset="-122"/>
              </a:rPr>
              <a:t>2</a:t>
            </a:r>
            <a:r>
              <a:rPr sz="1200" spc="40" dirty="0">
                <a:solidFill>
                  <a:schemeClr val="dk1"/>
                </a:solidFill>
                <a:latin typeface="微软雅黑" panose="020B0503020204020204" charset="-122"/>
                <a:ea typeface="微软雅黑" panose="020B0503020204020204" charset="-122"/>
                <a:cs typeface="微软雅黑" panose="020B0503020204020204" charset="-122"/>
              </a:rPr>
              <a:t>    差动变压器式传感器</a:t>
            </a:r>
            <a:r>
              <a:rPr sz="1200" spc="10" dirty="0">
                <a:solidFill>
                  <a:schemeClr val="dk1"/>
                </a:solidFill>
                <a:latin typeface="微软雅黑" panose="020B0503020204020204" charset="-122"/>
                <a:ea typeface="微软雅黑" panose="020B0503020204020204" charset="-122"/>
                <a:cs typeface="微软雅黑" panose="020B0503020204020204" charset="-122"/>
              </a:rPr>
              <a:t>的</a:t>
            </a:r>
            <a:r>
              <a:rPr sz="1200" spc="0" dirty="0">
                <a:solidFill>
                  <a:schemeClr val="dk1"/>
                </a:solidFill>
                <a:latin typeface="微软雅黑" panose="020B0503020204020204" charset="-122"/>
                <a:ea typeface="微软雅黑" panose="020B0503020204020204" charset="-122"/>
                <a:cs typeface="微软雅黑" panose="020B0503020204020204" charset="-122"/>
              </a:rPr>
              <a:t>应用</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549"/>
          <p:cNvSpPr/>
          <p:nvPr>
            <p:custDataLst>
              <p:tags r:id="rId9"/>
            </p:custDataLst>
          </p:nvPr>
        </p:nvSpPr>
        <p:spPr>
          <a:xfrm>
            <a:off x="5992076" y="5531492"/>
            <a:ext cx="199961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3</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26</a:t>
            </a:r>
            <a:r>
              <a:rPr sz="800" spc="40" dirty="0">
                <a:solidFill>
                  <a:schemeClr val="dk1"/>
                </a:solidFill>
                <a:latin typeface="微软雅黑" panose="020B0503020204020204" charset="-122"/>
                <a:ea typeface="微软雅黑" panose="020B0503020204020204" charset="-122"/>
                <a:cs typeface="微软雅黑" panose="020B0503020204020204" charset="-122"/>
              </a:rPr>
              <a:t>    差动变压器式液位传感器原</a:t>
            </a:r>
            <a:r>
              <a:rPr sz="800" spc="3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800" spc="3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551"/>
          <p:cNvPicPr>
            <a:picLocks noChangeAspect="1"/>
          </p:cNvPicPr>
          <p:nvPr/>
        </p:nvPicPr>
        <p:blipFill>
          <a:blip r:embed="rId10"/>
          <a:stretch>
            <a:fillRect/>
          </a:stretch>
        </p:blipFill>
        <p:spPr>
          <a:xfrm>
            <a:off x="3240283" y="849063"/>
            <a:ext cx="2700070" cy="27114"/>
          </a:xfrm>
          <a:prstGeom prst="rect">
            <a:avLst/>
          </a:prstGeom>
        </p:spPr>
      </p:pic>
    </p:spTree>
    <p:custDataLst>
      <p:tags r:id="rId1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550"/>
          <p:cNvSpPr/>
          <p:nvPr/>
        </p:nvSpPr>
        <p:spPr>
          <a:xfrm>
            <a:off x="650192" y="299808"/>
            <a:ext cx="2271395" cy="193039"/>
          </a:xfrm>
          <a:prstGeom prst="rect">
            <a:avLst/>
          </a:prstGeom>
        </p:spPr>
        <p:txBody>
          <a:bodyPr vert="horz" wrap="square" lIns="0" tIns="0" rIns="0" bIns="0"/>
          <a:lstStyle/>
          <a:p>
            <a:pPr algn="l" rtl="0" eaLnBrk="0">
              <a:lnSpc>
                <a:spcPct val="78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40" dirty="0">
                <a:solidFill>
                  <a:srgbClr val="000000"/>
                </a:solidFill>
                <a:latin typeface="微软雅黑" panose="020B0503020204020204" charset="-122"/>
                <a:ea typeface="微软雅黑" panose="020B0503020204020204" charset="-122"/>
                <a:cs typeface="微软雅黑" panose="020B0503020204020204" charset="-122"/>
              </a:rPr>
              <a:t>3</a:t>
            </a:r>
            <a:r>
              <a:rPr sz="1200" spc="40" dirty="0">
                <a:solidFill>
                  <a:srgbClr val="000000"/>
                </a:solidFill>
                <a:latin typeface="微软雅黑" panose="020B0503020204020204" charset="-122"/>
                <a:ea typeface="微软雅黑" panose="020B0503020204020204" charset="-122"/>
                <a:cs typeface="微软雅黑" panose="020B0503020204020204" charset="-122"/>
              </a:rPr>
              <a:t> </a:t>
            </a:r>
            <a:r>
              <a:rPr sz="1200" b="1" spc="40" dirty="0">
                <a:solidFill>
                  <a:srgbClr val="000000"/>
                </a:solidFill>
                <a:latin typeface="微软雅黑" panose="020B0503020204020204" charset="-122"/>
                <a:ea typeface="微软雅黑" panose="020B0503020204020204" charset="-122"/>
                <a:cs typeface="微软雅黑" panose="020B0503020204020204" charset="-122"/>
              </a:rPr>
              <a:t>.</a:t>
            </a:r>
            <a:r>
              <a:rPr sz="1200" spc="40" dirty="0">
                <a:solidFill>
                  <a:srgbClr val="000000"/>
                </a:solidFill>
                <a:latin typeface="微软雅黑" panose="020B0503020204020204" charset="-122"/>
                <a:ea typeface="微软雅黑" panose="020B0503020204020204" charset="-122"/>
                <a:cs typeface="微软雅黑" panose="020B0503020204020204" charset="-122"/>
              </a:rPr>
              <a:t> </a:t>
            </a:r>
            <a:r>
              <a:rPr sz="1200" b="1" spc="40" dirty="0">
                <a:solidFill>
                  <a:srgbClr val="000000"/>
                </a:solidFill>
                <a:latin typeface="微软雅黑" panose="020B0503020204020204" charset="-122"/>
                <a:ea typeface="微软雅黑" panose="020B0503020204020204" charset="-122"/>
                <a:cs typeface="微软雅黑" panose="020B0503020204020204" charset="-122"/>
              </a:rPr>
              <a:t>4.</a:t>
            </a:r>
            <a:r>
              <a:rPr sz="1200" spc="40" dirty="0">
                <a:solidFill>
                  <a:srgbClr val="000000"/>
                </a:solidFill>
                <a:latin typeface="微软雅黑" panose="020B0503020204020204" charset="-122"/>
                <a:ea typeface="微软雅黑" panose="020B0503020204020204" charset="-122"/>
                <a:cs typeface="微软雅黑" panose="020B0503020204020204" charset="-122"/>
              </a:rPr>
              <a:t> </a:t>
            </a:r>
            <a:r>
              <a:rPr sz="1200" b="1" spc="40" dirty="0">
                <a:solidFill>
                  <a:srgbClr val="000000"/>
                </a:solidFill>
                <a:latin typeface="微软雅黑" panose="020B0503020204020204" charset="-122"/>
                <a:ea typeface="微软雅黑" panose="020B0503020204020204" charset="-122"/>
                <a:cs typeface="微软雅黑" panose="020B0503020204020204" charset="-122"/>
              </a:rPr>
              <a:t>3</a:t>
            </a:r>
            <a:r>
              <a:rPr sz="1200" spc="40" dirty="0">
                <a:solidFill>
                  <a:srgbClr val="000000"/>
                </a:solidFill>
                <a:latin typeface="微软雅黑" panose="020B0503020204020204" charset="-122"/>
                <a:ea typeface="微软雅黑" panose="020B0503020204020204" charset="-122"/>
                <a:cs typeface="微软雅黑" panose="020B0503020204020204" charset="-122"/>
              </a:rPr>
              <a:t>    电涡流式</a:t>
            </a:r>
            <a:r>
              <a:rPr sz="1200" spc="30" dirty="0">
                <a:solidFill>
                  <a:srgbClr val="000000"/>
                </a:solidFill>
                <a:latin typeface="微软雅黑" panose="020B0503020204020204" charset="-122"/>
                <a:ea typeface="微软雅黑" panose="020B0503020204020204" charset="-122"/>
                <a:cs typeface="微软雅黑" panose="020B0503020204020204" charset="-122"/>
              </a:rPr>
              <a:t>传</a:t>
            </a:r>
            <a:r>
              <a:rPr sz="1200" spc="0" dirty="0">
                <a:solidFill>
                  <a:srgbClr val="000000"/>
                </a:solidFill>
                <a:latin typeface="微软雅黑" panose="020B0503020204020204" charset="-122"/>
                <a:ea typeface="微软雅黑" panose="020B0503020204020204" charset="-122"/>
                <a:cs typeface="微软雅黑" panose="020B0503020204020204" charset="-122"/>
              </a:rPr>
              <a:t>感器的应用</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52"/>
          <p:cNvPicPr>
            <a:picLocks noChangeAspect="1"/>
          </p:cNvPicPr>
          <p:nvPr/>
        </p:nvPicPr>
        <p:blipFill>
          <a:blip r:embed="rId5"/>
          <a:stretch>
            <a:fillRect/>
          </a:stretch>
        </p:blipFill>
        <p:spPr>
          <a:xfrm>
            <a:off x="658109" y="501944"/>
            <a:ext cx="2700070" cy="27114"/>
          </a:xfrm>
          <a:prstGeom prst="rect">
            <a:avLst/>
          </a:prstGeom>
        </p:spPr>
      </p:pic>
      <p:sp>
        <p:nvSpPr>
          <p:cNvPr id="4" name="textbox 542"/>
          <p:cNvSpPr/>
          <p:nvPr>
            <p:custDataLst>
              <p:tags r:id="rId6"/>
            </p:custDataLst>
          </p:nvPr>
        </p:nvSpPr>
        <p:spPr>
          <a:xfrm>
            <a:off x="756285" y="675640"/>
            <a:ext cx="9474835" cy="159893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115" algn="l" rtl="0" eaLnBrk="0">
              <a:lnSpc>
                <a:spcPts val="1300"/>
              </a:lnSpc>
            </a:pP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厚</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度</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测量</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6385" algn="l" rtl="0" eaLnBrk="0">
              <a:lnSpc>
                <a:spcPct val="92000"/>
              </a:lnSpc>
              <a:spcBef>
                <a:spcPts val="505"/>
              </a:spcBef>
            </a:pP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低频透射式涡流厚度传感</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8925" algn="l" rtl="0" eaLnBrk="0">
              <a:lnSpc>
                <a:spcPct val="92000"/>
              </a:lnSpc>
              <a:spcBef>
                <a:spcPts val="695"/>
              </a:spcBef>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27</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为透射式涡流厚度传感器的</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结构原理。</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9400" algn="l" rtl="0" eaLnBrk="0">
              <a:lnSpc>
                <a:spcPct val="93000"/>
              </a:lnSpc>
              <a:spcBef>
                <a:spcPts val="700"/>
              </a:spcBef>
            </a:pP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在被测金属板的上方设有发射传感器线圈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6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在被测金属板下方设</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有</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接收传感器线</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7620" algn="l" rtl="0" eaLnBrk="0">
              <a:lnSpc>
                <a:spcPct val="162000"/>
              </a:lnSpc>
              <a:spcBef>
                <a:spcPts val="25"/>
              </a:spcBef>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圈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当在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上加低频电压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产生交变磁通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Φ</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若两线圈间无被测金属板，则交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变磁通直接耦合至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中，</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产生感应电压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如果将被测金属板放入两线圈之间，则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产生的磁场将导致金属板中产生电涡流，并将贯穿金属板，此时磁场能量受</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到</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损耗，使</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5" name="picture 559"/>
          <p:cNvPicPr>
            <a:picLocks noChangeAspect="1"/>
          </p:cNvPicPr>
          <p:nvPr/>
        </p:nvPicPr>
        <p:blipFill>
          <a:blip r:embed="rId7"/>
          <a:stretch>
            <a:fillRect/>
          </a:stretch>
        </p:blipFill>
        <p:spPr>
          <a:xfrm>
            <a:off x="2697218" y="2027192"/>
            <a:ext cx="2771546" cy="2241639"/>
          </a:xfrm>
          <a:prstGeom prst="rect">
            <a:avLst/>
          </a:prstGeom>
        </p:spPr>
      </p:pic>
      <p:sp>
        <p:nvSpPr>
          <p:cNvPr id="6" name="textbox 557"/>
          <p:cNvSpPr/>
          <p:nvPr>
            <p:custDataLst>
              <p:tags r:id="rId8"/>
            </p:custDataLst>
          </p:nvPr>
        </p:nvSpPr>
        <p:spPr>
          <a:xfrm>
            <a:off x="814092" y="4365286"/>
            <a:ext cx="9981136" cy="29248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504315" algn="l" rtl="0" eaLnBrk="0">
              <a:lnSpc>
                <a:spcPts val="1375"/>
              </a:lnSpc>
            </a:pPr>
            <a:r>
              <a:rPr lang="zh-CN" altLang="en-US" sz="8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lang="en-US" altLang="zh-CN" sz="8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8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8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27</a:t>
            </a:r>
            <a:r>
              <a:rPr lang="zh-CN" altLang="en-US" sz="8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透射式涡流厚度传感器的结</a:t>
            </a:r>
            <a:r>
              <a:rPr lang="zh-CN" altLang="en-US" sz="8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构</a:t>
            </a:r>
            <a:r>
              <a:rPr lang="zh-CN" altLang="en-US"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原理</a:t>
            </a:r>
            <a:endParaRPr lang="zh-CN" altLang="en-US" sz="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970" indent="1905" algn="l" rtl="0" eaLnBrk="0">
              <a:lnSpc>
                <a:spcPct val="153000"/>
              </a:lnSpc>
              <a:spcBef>
                <a:spcPts val="150"/>
              </a:spcBef>
            </a:pPr>
            <a:r>
              <a:rPr sz="1000" spc="1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到达</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的磁通减弱为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Φ′</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从而使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产生的感应电压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下降 。 金属板越厚，电涡流损失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就越大，感应电压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就越小 。 因此，可根据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的大小得知被测金属板的厚度 。 透射式涡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流厚度传感器的检测范围可达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00</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mm</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，分辨率为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μ</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m</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，线</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性度为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6225" algn="l" rtl="0" eaLnBrk="0">
              <a:lnSpc>
                <a:spcPct val="92000"/>
              </a:lnSpc>
              <a:spcBef>
                <a:spcPts val="625"/>
              </a:spcBef>
            </a:pP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高频反射式涡流厚度传</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6035" indent="263525" algn="l" rtl="0" eaLnBrk="0">
              <a:lnSpc>
                <a:spcPct val="148000"/>
              </a:lnSpc>
              <a:spcBef>
                <a:spcPts val="125"/>
              </a:spcBef>
            </a:pP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28</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是高频反射式涡流测厚仪测试系统原理 。 为了克服带材</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不</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够平整或运行过程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中上下波动的影响，在带材的上 、下两侧对称地设置了两个特性完全相同的涡流传</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540" algn="l" rtl="0" eaLnBrk="0">
              <a:lnSpc>
                <a:spcPct val="143000"/>
              </a:lnSpc>
              <a:spcBef>
                <a:spcPts val="95"/>
              </a:spcBef>
            </a:pP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S</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与被测带材表面之间的距离分别为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和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若带材厚度不变，则被</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 </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带材与涡流传感器上 、下表面之间的距离是固定不变的，两涡流传感器</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输出电压之和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数值也不变 。 如果被测带材厚度改变量为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Δδ</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则两涡流传感器与带材之间的距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离也改变一个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Δδ</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，两传感</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器输出电压此时为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2U</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±ΔU</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ΔU</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经放大器放大后，通过指示仪 </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表即可指示出带材的厚度变化值 。 带材厚度给定值与偏差指示值的代数和就是被测带</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材</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的厚度</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558"/>
          <p:cNvPicPr>
            <a:picLocks noChangeAspect="1"/>
          </p:cNvPicPr>
          <p:nvPr/>
        </p:nvPicPr>
        <p:blipFill>
          <a:blip r:embed="rId5"/>
          <a:stretch>
            <a:fillRect/>
          </a:stretch>
        </p:blipFill>
        <p:spPr>
          <a:xfrm>
            <a:off x="3338873" y="117361"/>
            <a:ext cx="4744529" cy="2003793"/>
          </a:xfrm>
          <a:prstGeom prst="rect">
            <a:avLst/>
          </a:prstGeom>
        </p:spPr>
      </p:pic>
      <p:sp>
        <p:nvSpPr>
          <p:cNvPr id="3" name="textbox 561"/>
          <p:cNvSpPr/>
          <p:nvPr/>
        </p:nvSpPr>
        <p:spPr>
          <a:xfrm>
            <a:off x="3901201" y="2366333"/>
            <a:ext cx="2343150" cy="20002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50" dirty="0">
                <a:solidFill>
                  <a:srgbClr val="000000"/>
                </a:solidFill>
                <a:latin typeface="微软雅黑" panose="020B0503020204020204" charset="-122"/>
                <a:ea typeface="微软雅黑" panose="020B0503020204020204" charset="-122"/>
                <a:cs typeface="微软雅黑" panose="020B0503020204020204" charset="-122"/>
              </a:rPr>
              <a:t>图 </a:t>
            </a:r>
            <a:r>
              <a:rPr sz="800" b="1" spc="50" dirty="0">
                <a:solidFill>
                  <a:srgbClr val="000000"/>
                </a:solidFill>
                <a:latin typeface="微软雅黑" panose="020B0503020204020204" charset="-122"/>
                <a:ea typeface="微软雅黑" panose="020B0503020204020204" charset="-122"/>
                <a:cs typeface="微软雅黑" panose="020B0503020204020204" charset="-122"/>
              </a:rPr>
              <a:t>3</a:t>
            </a:r>
            <a:r>
              <a:rPr sz="800" spc="50" dirty="0">
                <a:solidFill>
                  <a:srgbClr val="000000"/>
                </a:solidFill>
                <a:latin typeface="微软雅黑" panose="020B0503020204020204" charset="-122"/>
                <a:ea typeface="微软雅黑" panose="020B0503020204020204" charset="-122"/>
                <a:cs typeface="微软雅黑" panose="020B0503020204020204" charset="-122"/>
              </a:rPr>
              <a:t>－</a:t>
            </a:r>
            <a:r>
              <a:rPr sz="800" b="1" spc="50" dirty="0">
                <a:solidFill>
                  <a:srgbClr val="000000"/>
                </a:solidFill>
                <a:latin typeface="微软雅黑" panose="020B0503020204020204" charset="-122"/>
                <a:ea typeface="微软雅黑" panose="020B0503020204020204" charset="-122"/>
                <a:cs typeface="微软雅黑" panose="020B0503020204020204" charset="-122"/>
              </a:rPr>
              <a:t>28</a:t>
            </a:r>
            <a:r>
              <a:rPr sz="800" spc="50" dirty="0">
                <a:solidFill>
                  <a:srgbClr val="000000"/>
                </a:solidFill>
                <a:latin typeface="微软雅黑" panose="020B0503020204020204" charset="-122"/>
                <a:ea typeface="微软雅黑" panose="020B0503020204020204" charset="-122"/>
                <a:cs typeface="微软雅黑" panose="020B0503020204020204" charset="-122"/>
              </a:rPr>
              <a:t>    高频反射式涡流测厚仪测试系统</a:t>
            </a:r>
            <a:r>
              <a:rPr sz="800" spc="20" dirty="0">
                <a:solidFill>
                  <a:srgbClr val="000000"/>
                </a:solidFill>
                <a:latin typeface="微软雅黑" panose="020B0503020204020204" charset="-122"/>
                <a:ea typeface="微软雅黑" panose="020B0503020204020204" charset="-122"/>
                <a:cs typeface="微软雅黑" panose="020B0503020204020204" charset="-122"/>
              </a:rPr>
              <a:t>原</a:t>
            </a:r>
            <a:r>
              <a:rPr sz="800" spc="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568"/>
          <p:cNvSpPr/>
          <p:nvPr>
            <p:custDataLst>
              <p:tags r:id="rId6"/>
            </p:custDataLst>
          </p:nvPr>
        </p:nvSpPr>
        <p:spPr>
          <a:xfrm>
            <a:off x="2978007" y="4691857"/>
            <a:ext cx="5204459" cy="20078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135505"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3</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29</a:t>
            </a:r>
            <a:r>
              <a:rPr sz="800" spc="0" dirty="0">
                <a:solidFill>
                  <a:schemeClr val="dk1"/>
                </a:solidFill>
                <a:latin typeface="微软雅黑" panose="020B0503020204020204" charset="-122"/>
                <a:ea typeface="微软雅黑" panose="020B0503020204020204" charset="-122"/>
                <a:cs typeface="微软雅黑" panose="020B0503020204020204" charset="-122"/>
              </a:rPr>
              <a:t>    位移测量</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ts val="1300"/>
              </a:lnSpc>
              <a:spcBef>
                <a:spcPts val="780"/>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转</a:t>
            </a:r>
            <a:r>
              <a:rPr sz="1000" spc="0" dirty="0">
                <a:solidFill>
                  <a:schemeClr val="dk1"/>
                </a:solidFill>
                <a:latin typeface="微软雅黑" panose="020B0503020204020204" charset="-122"/>
                <a:ea typeface="微软雅黑" panose="020B0503020204020204" charset="-122"/>
                <a:cs typeface="微软雅黑" panose="020B0503020204020204" charset="-122"/>
              </a:rPr>
              <a:t>速测量</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75590" algn="l" rtl="0" eaLnBrk="0">
              <a:lnSpc>
                <a:spcPct val="133000"/>
              </a:lnSpc>
              <a:spcBef>
                <a:spcPts val="50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图 </a:t>
            </a:r>
            <a:r>
              <a:rPr sz="1000" b="1" spc="40" dirty="0">
                <a:solidFill>
                  <a:schemeClr val="dk1"/>
                </a:solidFill>
                <a:latin typeface="微软雅黑" panose="020B0503020204020204" charset="-122"/>
                <a:ea typeface="微软雅黑" panose="020B0503020204020204" charset="-122"/>
                <a:cs typeface="微软雅黑" panose="020B0503020204020204" charset="-122"/>
              </a:rPr>
              <a:t>3</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30</a:t>
            </a:r>
            <a:r>
              <a:rPr sz="1000" spc="40" dirty="0">
                <a:solidFill>
                  <a:schemeClr val="dk1"/>
                </a:solidFill>
                <a:latin typeface="微软雅黑" panose="020B0503020204020204" charset="-122"/>
                <a:ea typeface="微软雅黑" panose="020B0503020204020204" charset="-122"/>
                <a:cs typeface="微软雅黑" panose="020B0503020204020204" charset="-122"/>
              </a:rPr>
              <a:t> 为电涡流式传感器转速测量的示意 。 在旋转体上安装一</a:t>
            </a:r>
            <a:r>
              <a:rPr sz="1000" spc="0" dirty="0">
                <a:solidFill>
                  <a:schemeClr val="dk1"/>
                </a:solidFill>
                <a:latin typeface="微软雅黑" panose="020B0503020204020204" charset="-122"/>
                <a:ea typeface="微软雅黑" panose="020B0503020204020204" charset="-122"/>
                <a:cs typeface="微软雅黑" panose="020B0503020204020204" charset="-122"/>
              </a:rPr>
              <a:t>个齿轮状的</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或带槽 </a:t>
            </a:r>
            <a:r>
              <a:rPr sz="1000" spc="20" dirty="0">
                <a:solidFill>
                  <a:schemeClr val="dk1"/>
                </a:solidFill>
                <a:latin typeface="微软雅黑" panose="020B0503020204020204" charset="-122"/>
                <a:ea typeface="微软雅黑" panose="020B0503020204020204" charset="-122"/>
                <a:cs typeface="微软雅黑" panose="020B0503020204020204" charset="-122"/>
              </a:rPr>
              <a:t>的</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零件，旁边安装一个电涡流式传感器，当旋转体转动时，电涡流式传感器与旋转</a:t>
            </a:r>
            <a:r>
              <a:rPr sz="1000" spc="10" dirty="0">
                <a:solidFill>
                  <a:schemeClr val="dk1"/>
                </a:solidFill>
                <a:latin typeface="微软雅黑" panose="020B0503020204020204" charset="-122"/>
                <a:ea typeface="微软雅黑" panose="020B0503020204020204" charset="-122"/>
                <a:cs typeface="微软雅黑" panose="020B0503020204020204" charset="-122"/>
              </a:rPr>
              <a:t>体</a:t>
            </a:r>
            <a:r>
              <a:rPr sz="1000" spc="0" dirty="0">
                <a:solidFill>
                  <a:schemeClr val="dk1"/>
                </a:solidFill>
                <a:latin typeface="微软雅黑" panose="020B0503020204020204" charset="-122"/>
                <a:ea typeface="微软雅黑" panose="020B0503020204020204" charset="-122"/>
                <a:cs typeface="微软雅黑" panose="020B0503020204020204" charset="-122"/>
              </a:rPr>
              <a:t>的 </a:t>
            </a:r>
            <a:r>
              <a:rPr sz="1000" spc="30" dirty="0">
                <a:solidFill>
                  <a:schemeClr val="dk1"/>
                </a:solidFill>
                <a:latin typeface="微软雅黑" panose="020B0503020204020204" charset="-122"/>
                <a:ea typeface="微软雅黑" panose="020B0503020204020204" charset="-122"/>
                <a:cs typeface="微软雅黑" panose="020B0503020204020204" charset="-122"/>
              </a:rPr>
              <a:t>间距也在不断变化，电涡流式传感器输出周期信号，该信号经放大 、整流后，</a:t>
            </a:r>
            <a:r>
              <a:rPr sz="1000" spc="0" dirty="0">
                <a:solidFill>
                  <a:schemeClr val="dk1"/>
                </a:solidFill>
                <a:latin typeface="微软雅黑" panose="020B0503020204020204" charset="-122"/>
                <a:ea typeface="微软雅黑" panose="020B0503020204020204" charset="-122"/>
                <a:cs typeface="微软雅黑" panose="020B0503020204020204" charset="-122"/>
              </a:rPr>
              <a:t>输出与转 </a:t>
            </a:r>
            <a:r>
              <a:rPr sz="1000" spc="30" dirty="0">
                <a:solidFill>
                  <a:schemeClr val="dk1"/>
                </a:solidFill>
                <a:latin typeface="微软雅黑" panose="020B0503020204020204" charset="-122"/>
                <a:ea typeface="微软雅黑" panose="020B0503020204020204" charset="-122"/>
                <a:cs typeface="微软雅黑" panose="020B0503020204020204" charset="-122"/>
              </a:rPr>
              <a:t>速成正比的脉冲频率信</a:t>
            </a:r>
            <a:r>
              <a:rPr sz="1000" spc="10" dirty="0">
                <a:solidFill>
                  <a:schemeClr val="dk1"/>
                </a:solidFill>
                <a:latin typeface="微软雅黑" panose="020B0503020204020204" charset="-122"/>
                <a:ea typeface="微软雅黑" panose="020B0503020204020204" charset="-122"/>
                <a:cs typeface="微软雅黑" panose="020B0503020204020204" charset="-122"/>
              </a:rPr>
              <a:t>号</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4000"/>
              </a:lnSpc>
              <a:spcBef>
                <a:spcPts val="8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这种电涡流式转速传感器可实现非接触式测量，可安装在旋转体的近旁，</a:t>
            </a:r>
            <a:r>
              <a:rPr sz="1000" spc="30" dirty="0">
                <a:solidFill>
                  <a:schemeClr val="dk1"/>
                </a:solidFill>
                <a:latin typeface="微软雅黑" panose="020B0503020204020204" charset="-122"/>
                <a:ea typeface="微软雅黑" panose="020B0503020204020204" charset="-122"/>
                <a:cs typeface="微软雅黑" panose="020B0503020204020204" charset="-122"/>
              </a:rPr>
              <a:t>长</a:t>
            </a:r>
            <a:r>
              <a:rPr sz="1000" spc="0" dirty="0">
                <a:solidFill>
                  <a:schemeClr val="dk1"/>
                </a:solidFill>
                <a:latin typeface="微软雅黑" panose="020B0503020204020204" charset="-122"/>
                <a:ea typeface="微软雅黑" panose="020B0503020204020204" charset="-122"/>
                <a:cs typeface="微软雅黑" panose="020B0503020204020204" charset="-122"/>
              </a:rPr>
              <a:t>期对被 </a:t>
            </a:r>
            <a:r>
              <a:rPr sz="1000" spc="50" dirty="0">
                <a:solidFill>
                  <a:schemeClr val="dk1"/>
                </a:solidFill>
                <a:latin typeface="微软雅黑" panose="020B0503020204020204" charset="-122"/>
                <a:ea typeface="微软雅黑" panose="020B0503020204020204" charset="-122"/>
                <a:cs typeface="微软雅黑" panose="020B0503020204020204" charset="-122"/>
              </a:rPr>
              <a:t>测旋转体进行监测 。 用同样的方法，可将电涡流式传感器安装在产品输送线上</a:t>
            </a:r>
            <a:r>
              <a:rPr sz="1000" spc="30" dirty="0">
                <a:solidFill>
                  <a:schemeClr val="dk1"/>
                </a:solidFill>
                <a:latin typeface="微软雅黑" panose="020B0503020204020204" charset="-122"/>
                <a:ea typeface="微软雅黑" panose="020B0503020204020204" charset="-122"/>
                <a:cs typeface="微软雅黑" panose="020B0503020204020204" charset="-122"/>
              </a:rPr>
              <a:t>对</a:t>
            </a:r>
            <a:r>
              <a:rPr sz="1000" spc="0" dirty="0">
                <a:solidFill>
                  <a:schemeClr val="dk1"/>
                </a:solidFill>
                <a:latin typeface="微软雅黑" panose="020B0503020204020204" charset="-122"/>
                <a:ea typeface="微软雅黑" panose="020B0503020204020204" charset="-122"/>
                <a:cs typeface="微软雅黑" panose="020B0503020204020204" charset="-122"/>
              </a:rPr>
              <a:t>产品进 </a:t>
            </a:r>
            <a:r>
              <a:rPr sz="1000" spc="-20" dirty="0">
                <a:solidFill>
                  <a:schemeClr val="dk1"/>
                </a:solidFill>
                <a:latin typeface="微软雅黑" panose="020B0503020204020204" charset="-122"/>
                <a:ea typeface="微软雅黑" panose="020B0503020204020204" charset="-122"/>
                <a:cs typeface="微软雅黑" panose="020B0503020204020204" charset="-122"/>
              </a:rPr>
              <a:t>行计数</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571"/>
          <p:cNvSpPr/>
          <p:nvPr>
            <p:custDataLst>
              <p:tags r:id="rId7"/>
            </p:custDataLst>
          </p:nvPr>
        </p:nvSpPr>
        <p:spPr>
          <a:xfrm>
            <a:off x="2978529" y="2631281"/>
            <a:ext cx="5205095" cy="86169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295"/>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2</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位</a:t>
            </a:r>
            <a:r>
              <a:rPr sz="1000" spc="0" dirty="0">
                <a:solidFill>
                  <a:schemeClr val="dk1"/>
                </a:solidFill>
                <a:latin typeface="微软雅黑" panose="020B0503020204020204" charset="-122"/>
                <a:ea typeface="微软雅黑" panose="020B0503020204020204" charset="-122"/>
                <a:cs typeface="微软雅黑" panose="020B0503020204020204" charset="-122"/>
              </a:rPr>
              <a:t>移测量</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33000"/>
              </a:lnSpc>
              <a:spcBef>
                <a:spcPts val="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电涡流式传感器可测量各种形状金属试件的位移量，凡是可变换成位移量的参</a:t>
            </a:r>
            <a:r>
              <a:rPr sz="1000" spc="30" dirty="0">
                <a:solidFill>
                  <a:schemeClr val="dk1"/>
                </a:solidFill>
                <a:latin typeface="微软雅黑" panose="020B0503020204020204" charset="-122"/>
                <a:ea typeface="微软雅黑" panose="020B0503020204020204" charset="-122"/>
                <a:cs typeface="微软雅黑" panose="020B0503020204020204" charset="-122"/>
              </a:rPr>
              <a:t>数</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都可用电涡流式传感器来测量，如汽轮机的轴向窜动</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见图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29</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 利用电涡流式传感器 </a:t>
            </a:r>
            <a:r>
              <a:rPr sz="1000" spc="30" dirty="0">
                <a:solidFill>
                  <a:schemeClr val="dk1"/>
                </a:solidFill>
                <a:latin typeface="微软雅黑" panose="020B0503020204020204" charset="-122"/>
                <a:ea typeface="微软雅黑" panose="020B0503020204020204" charset="-122"/>
                <a:cs typeface="微软雅黑" panose="020B0503020204020204" charset="-122"/>
              </a:rPr>
              <a:t>还可以测量金属材料的热膨胀系数 、</a:t>
            </a:r>
            <a:r>
              <a:rPr sz="1000" spc="0" dirty="0">
                <a:solidFill>
                  <a:schemeClr val="dk1"/>
                </a:solidFill>
                <a:latin typeface="微软雅黑" panose="020B0503020204020204" charset="-122"/>
                <a:ea typeface="微软雅黑" panose="020B0503020204020204" charset="-122"/>
                <a:cs typeface="微软雅黑" panose="020B0503020204020204" charset="-122"/>
              </a:rPr>
              <a:t>钢水液位等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572"/>
          <p:cNvPicPr>
            <a:picLocks noChangeAspect="1"/>
          </p:cNvPicPr>
          <p:nvPr/>
        </p:nvPicPr>
        <p:blipFill>
          <a:blip r:embed="rId8"/>
          <a:stretch>
            <a:fillRect/>
          </a:stretch>
        </p:blipFill>
        <p:spPr>
          <a:xfrm>
            <a:off x="4602990" y="3610334"/>
            <a:ext cx="1952040" cy="1037640"/>
          </a:xfrm>
          <a:prstGeom prst="rect">
            <a:avLst/>
          </a:prstGeom>
        </p:spPr>
      </p:pic>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23" name="图片 2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8" name="图片 7"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3" name="picture 21"/>
          <p:cNvPicPr>
            <a:picLocks noChangeAspect="1"/>
          </p:cNvPicPr>
          <p:nvPr/>
        </p:nvPicPr>
        <p:blipFill>
          <a:blip r:embed="rId5"/>
          <a:stretch>
            <a:fillRect/>
          </a:stretch>
        </p:blipFill>
        <p:spPr>
          <a:xfrm>
            <a:off x="433705" y="325120"/>
            <a:ext cx="5184775" cy="294640"/>
          </a:xfrm>
          <a:prstGeom prst="rect">
            <a:avLst/>
          </a:prstGeom>
        </p:spPr>
      </p:pic>
      <p:sp>
        <p:nvSpPr>
          <p:cNvPr id="4" name="textbox 22"/>
          <p:cNvSpPr/>
          <p:nvPr/>
        </p:nvSpPr>
        <p:spPr>
          <a:xfrm>
            <a:off x="421005" y="312420"/>
            <a:ext cx="5210175" cy="342265"/>
          </a:xfrm>
          <a:prstGeom prst="rect">
            <a:avLst/>
          </a:prstGeom>
        </p:spPr>
        <p:txBody>
          <a:bodyPr vert="horz" wrap="square" lIns="0" tIns="0" rIns="0" bIns="0"/>
          <a:lstStyle/>
          <a:p>
            <a:pPr algn="l" rtl="0" eaLnBrk="0">
              <a:lnSpc>
                <a:spcPct val="116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90805" algn="l" rtl="0" eaLnBrk="0">
              <a:lnSpc>
                <a:spcPct val="95000"/>
              </a:lnSpc>
              <a:spcBef>
                <a:spcPts val="5"/>
              </a:spcBef>
            </a:pPr>
            <a:r>
              <a:rPr sz="1300" b="1" spc="60" dirty="0">
                <a:solidFill>
                  <a:srgbClr val="000000"/>
                </a:solidFill>
                <a:latin typeface="微软雅黑" panose="020B0503020204020204" charset="-122"/>
                <a:ea typeface="微软雅黑" panose="020B0503020204020204" charset="-122"/>
                <a:cs typeface="微软雅黑" panose="020B0503020204020204" charset="-122"/>
              </a:rPr>
              <a:t>3</a:t>
            </a:r>
            <a:r>
              <a:rPr sz="1300" spc="60" dirty="0">
                <a:solidFill>
                  <a:srgbClr val="000000"/>
                </a:solidFill>
                <a:latin typeface="微软雅黑" panose="020B0503020204020204" charset="-122"/>
                <a:ea typeface="微软雅黑" panose="020B0503020204020204" charset="-122"/>
                <a:cs typeface="微软雅黑" panose="020B0503020204020204" charset="-122"/>
              </a:rPr>
              <a:t> </a:t>
            </a:r>
            <a:r>
              <a:rPr sz="1300" b="1" spc="60" dirty="0">
                <a:solidFill>
                  <a:srgbClr val="000000"/>
                </a:solidFill>
                <a:latin typeface="微软雅黑" panose="020B0503020204020204" charset="-122"/>
                <a:ea typeface="微软雅黑" panose="020B0503020204020204" charset="-122"/>
                <a:cs typeface="微软雅黑" panose="020B0503020204020204" charset="-122"/>
              </a:rPr>
              <a:t>.</a:t>
            </a:r>
            <a:r>
              <a:rPr sz="1300" spc="60" dirty="0">
                <a:solidFill>
                  <a:srgbClr val="000000"/>
                </a:solidFill>
                <a:latin typeface="微软雅黑" panose="020B0503020204020204" charset="-122"/>
                <a:ea typeface="微软雅黑" panose="020B0503020204020204" charset="-122"/>
                <a:cs typeface="微软雅黑" panose="020B0503020204020204" charset="-122"/>
              </a:rPr>
              <a:t> </a:t>
            </a:r>
            <a:r>
              <a:rPr sz="1300" b="1" spc="60" dirty="0">
                <a:solidFill>
                  <a:srgbClr val="000000"/>
                </a:solidFill>
                <a:latin typeface="微软雅黑" panose="020B0503020204020204" charset="-122"/>
                <a:ea typeface="微软雅黑" panose="020B0503020204020204" charset="-122"/>
                <a:cs typeface="微软雅黑" panose="020B0503020204020204" charset="-122"/>
              </a:rPr>
              <a:t>1</a:t>
            </a:r>
            <a:r>
              <a:rPr sz="1300" spc="60" dirty="0">
                <a:solidFill>
                  <a:srgbClr val="000000"/>
                </a:solidFill>
                <a:latin typeface="微软雅黑" panose="020B0503020204020204" charset="-122"/>
                <a:ea typeface="微软雅黑" panose="020B0503020204020204" charset="-122"/>
                <a:cs typeface="微软雅黑" panose="020B0503020204020204" charset="-122"/>
              </a:rPr>
              <a:t>     自感式电感</a:t>
            </a:r>
            <a:r>
              <a:rPr sz="1300" spc="20" dirty="0">
                <a:solidFill>
                  <a:srgbClr val="000000"/>
                </a:solidFill>
                <a:latin typeface="微软雅黑" panose="020B0503020204020204" charset="-122"/>
                <a:ea typeface="微软雅黑" panose="020B0503020204020204" charset="-122"/>
                <a:cs typeface="微软雅黑" panose="020B0503020204020204" charset="-122"/>
              </a:rPr>
              <a:t>传</a:t>
            </a:r>
            <a:r>
              <a:rPr sz="1300" spc="0" dirty="0">
                <a:solidFill>
                  <a:srgbClr val="000000"/>
                </a:solidFill>
                <a:latin typeface="微软雅黑" panose="020B0503020204020204" charset="-122"/>
                <a:ea typeface="微软雅黑" panose="020B0503020204020204" charset="-122"/>
                <a:cs typeface="微软雅黑" panose="020B0503020204020204" charset="-122"/>
              </a:rPr>
              <a:t>感器</a:t>
            </a:r>
            <a:endParaRPr lang="en-US" altLang="en-US" sz="13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16"/>
          <p:cNvSpPr/>
          <p:nvPr>
            <p:custDataLst>
              <p:tags r:id="rId6"/>
            </p:custDataLst>
          </p:nvPr>
        </p:nvSpPr>
        <p:spPr>
          <a:xfrm>
            <a:off x="556336" y="1010698"/>
            <a:ext cx="11313611" cy="1684020"/>
          </a:xfrm>
          <a:prstGeom prst="rect">
            <a:avLst/>
          </a:prstGeom>
        </p:spPr>
        <p:txBody>
          <a:bodyPr vert="horz" wrap="square" lIns="0" tIns="0" rIns="0" bIns="0"/>
          <a:lstStyle/>
          <a:p>
            <a:pPr algn="l" rtl="0" eaLnBrk="0">
              <a:lnSpc>
                <a:spcPct val="79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4605" algn="l" rtl="0" eaLnBrk="0">
              <a:lnSpc>
                <a:spcPct val="92000"/>
              </a:lnSpc>
            </a:pPr>
            <a:r>
              <a:rPr sz="12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2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自感式电感传感器的工作原理</a:t>
            </a:r>
            <a:endParaRPr lang="en-US" altLang="en-US" sz="12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970" indent="290830" algn="l" rtl="0" eaLnBrk="0">
              <a:lnSpc>
                <a:spcPct val="143000"/>
              </a:lnSpc>
              <a:spcBef>
                <a:spcPts val="1355"/>
              </a:spcBef>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自感式电感传感器是利用线圈电感量的变化来实现测量的，结构如图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所示。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它</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由线圈、铁芯和衔铁三部分组成。 铁芯和衔铁由导磁材料如硅钢片或坡莫合金制成</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铁芯和衔铁之间有气隙，气隙厚度为 </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，传感器的运动部分与衔铁相连。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当</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被测量变化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时，衔铁产生位移并引起磁路中磁阻变化，从而导致电感线圈的电感量变</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化</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，因此，只</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23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970" indent="-1270" algn="l" rtl="0" eaLnBrk="0">
              <a:lnSpc>
                <a:spcPct val="122000"/>
              </a:lnSpc>
              <a:spcBef>
                <a:spcPts val="0"/>
              </a:spcBef>
            </a:pP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要能测出这种电感量的变化，就能确定衔铁位移量的大小和方向。 这种传感器</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又</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称为变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磁阻式传感器</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6" name="picture 19"/>
          <p:cNvPicPr>
            <a:picLocks noChangeAspect="1"/>
          </p:cNvPicPr>
          <p:nvPr/>
        </p:nvPicPr>
        <p:blipFill>
          <a:blip r:embed="rId7"/>
          <a:stretch>
            <a:fillRect/>
          </a:stretch>
        </p:blipFill>
        <p:spPr>
          <a:xfrm>
            <a:off x="7500663" y="2094597"/>
            <a:ext cx="2419096" cy="1710499"/>
          </a:xfrm>
          <a:prstGeom prst="rect">
            <a:avLst/>
          </a:prstGeom>
        </p:spPr>
      </p:pic>
      <p:sp>
        <p:nvSpPr>
          <p:cNvPr id="7" name="textbox 20"/>
          <p:cNvSpPr/>
          <p:nvPr>
            <p:custDataLst>
              <p:tags r:id="rId8"/>
            </p:custDataLst>
          </p:nvPr>
        </p:nvSpPr>
        <p:spPr>
          <a:xfrm>
            <a:off x="6713455" y="4061670"/>
            <a:ext cx="3424554" cy="594994"/>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ct val="98000"/>
              </a:lnSpc>
            </a:pPr>
            <a:r>
              <a:rPr sz="700" b="1" spc="30" dirty="0">
                <a:solidFill>
                  <a:schemeClr val="dk1"/>
                </a:solidFill>
                <a:latin typeface="微软雅黑" panose="020B0503020204020204" charset="-122"/>
                <a:ea typeface="微软雅黑" panose="020B0503020204020204" charset="-122"/>
                <a:cs typeface="微软雅黑" panose="020B0503020204020204" charset="-122"/>
              </a:rPr>
              <a:t>1</a:t>
            </a: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spc="30" dirty="0">
                <a:solidFill>
                  <a:schemeClr val="dk1"/>
                </a:solidFill>
                <a:latin typeface="微软雅黑" panose="020B0503020204020204" charset="-122"/>
                <a:ea typeface="微软雅黑" panose="020B0503020204020204" charset="-122"/>
                <a:cs typeface="微软雅黑" panose="020B0503020204020204" charset="-122"/>
              </a:rPr>
              <a:t>线圈，</a:t>
            </a:r>
            <a:r>
              <a:rPr sz="700" b="1" spc="30" dirty="0">
                <a:solidFill>
                  <a:schemeClr val="dk1"/>
                </a:solidFill>
                <a:latin typeface="微软雅黑" panose="020B0503020204020204" charset="-122"/>
                <a:ea typeface="微软雅黑" panose="020B0503020204020204" charset="-122"/>
                <a:cs typeface="微软雅黑" panose="020B0503020204020204" charset="-122"/>
              </a:rPr>
              <a:t>2—</a:t>
            </a:r>
            <a:r>
              <a:rPr sz="700" spc="30" dirty="0">
                <a:solidFill>
                  <a:schemeClr val="dk1"/>
                </a:solidFill>
                <a:latin typeface="微软雅黑" panose="020B0503020204020204" charset="-122"/>
                <a:ea typeface="微软雅黑" panose="020B0503020204020204" charset="-122"/>
                <a:cs typeface="微软雅黑" panose="020B0503020204020204" charset="-122"/>
              </a:rPr>
              <a:t>铁芯</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spc="30" dirty="0">
                <a:solidFill>
                  <a:schemeClr val="dk1"/>
                </a:solidFill>
                <a:latin typeface="微软雅黑" panose="020B0503020204020204" charset="-122"/>
                <a:ea typeface="微软雅黑" panose="020B0503020204020204" charset="-122"/>
                <a:cs typeface="微软雅黑" panose="020B0503020204020204" charset="-122"/>
              </a:rPr>
              <a:t> 定铁芯</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spc="30" dirty="0">
                <a:solidFill>
                  <a:schemeClr val="dk1"/>
                </a:solidFill>
                <a:latin typeface="微软雅黑" panose="020B0503020204020204" charset="-122"/>
                <a:ea typeface="微软雅黑" panose="020B0503020204020204" charset="-122"/>
                <a:cs typeface="微软雅黑" panose="020B0503020204020204" charset="-122"/>
              </a:rPr>
              <a:t>，</a:t>
            </a:r>
            <a:r>
              <a:rPr sz="700" b="1" spc="30" dirty="0">
                <a:solidFill>
                  <a:schemeClr val="dk1"/>
                </a:solidFill>
                <a:latin typeface="微软雅黑" panose="020B0503020204020204" charset="-122"/>
                <a:ea typeface="微软雅黑" panose="020B0503020204020204" charset="-122"/>
                <a:cs typeface="微软雅黑" panose="020B0503020204020204" charset="-122"/>
              </a:rPr>
              <a:t>3</a:t>
            </a:r>
            <a:r>
              <a:rPr sz="700" spc="30" dirty="0">
                <a:solidFill>
                  <a:schemeClr val="dk1"/>
                </a:solidFill>
                <a:latin typeface="微软雅黑" panose="020B0503020204020204" charset="-122"/>
                <a:ea typeface="微软雅黑" panose="020B0503020204020204" charset="-122"/>
                <a:cs typeface="微软雅黑" panose="020B0503020204020204" charset="-122"/>
              </a:rPr>
              <a:t> </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spc="30" dirty="0">
                <a:solidFill>
                  <a:schemeClr val="dk1"/>
                </a:solidFill>
                <a:latin typeface="微软雅黑" panose="020B0503020204020204" charset="-122"/>
                <a:ea typeface="微软雅黑" panose="020B0503020204020204" charset="-122"/>
                <a:cs typeface="微软雅黑" panose="020B0503020204020204" charset="-122"/>
              </a:rPr>
              <a:t>衔铁</a:t>
            </a:r>
            <a:r>
              <a:rPr sz="700" b="1" spc="30" dirty="0">
                <a:solidFill>
                  <a:schemeClr val="dk1"/>
                </a:solidFill>
                <a:latin typeface="微软雅黑" panose="020B0503020204020204" charset="-122"/>
                <a:ea typeface="微软雅黑" panose="020B0503020204020204" charset="-122"/>
                <a:cs typeface="微软雅黑" panose="020B0503020204020204" charset="-122"/>
              </a:rPr>
              <a:t>(</a:t>
            </a:r>
            <a:r>
              <a:rPr sz="700" spc="30" dirty="0">
                <a:solidFill>
                  <a:schemeClr val="dk1"/>
                </a:solidFill>
                <a:latin typeface="微软雅黑" panose="020B0503020204020204" charset="-122"/>
                <a:ea typeface="微软雅黑" panose="020B0503020204020204" charset="-122"/>
                <a:cs typeface="微软雅黑" panose="020B0503020204020204" charset="-122"/>
              </a:rPr>
              <a:t> 动</a:t>
            </a:r>
            <a:r>
              <a:rPr sz="700" spc="10" dirty="0">
                <a:solidFill>
                  <a:schemeClr val="dk1"/>
                </a:solidFill>
                <a:latin typeface="微软雅黑" panose="020B0503020204020204" charset="-122"/>
                <a:ea typeface="微软雅黑" panose="020B0503020204020204" charset="-122"/>
                <a:cs typeface="微软雅黑" panose="020B0503020204020204" charset="-122"/>
              </a:rPr>
              <a:t>铁</a:t>
            </a:r>
            <a:r>
              <a:rPr sz="700" spc="0" dirty="0">
                <a:solidFill>
                  <a:schemeClr val="dk1"/>
                </a:solidFill>
                <a:latin typeface="微软雅黑" panose="020B0503020204020204" charset="-122"/>
                <a:ea typeface="微软雅黑" panose="020B0503020204020204" charset="-122"/>
                <a:cs typeface="微软雅黑" panose="020B0503020204020204" charset="-122"/>
              </a:rPr>
              <a:t>芯</a:t>
            </a:r>
            <a:r>
              <a:rPr sz="700" b="1" spc="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551305" algn="l" rtl="0" eaLnBrk="0">
              <a:lnSpc>
                <a:spcPts val="1375"/>
              </a:lnSpc>
              <a:spcBef>
                <a:spcPts val="260"/>
              </a:spcBef>
            </a:pPr>
            <a:r>
              <a:rPr sz="800" spc="20" dirty="0">
                <a:solidFill>
                  <a:schemeClr val="dk1"/>
                </a:solidFill>
                <a:latin typeface="微软雅黑" panose="020B0503020204020204" charset="-122"/>
                <a:ea typeface="微软雅黑" panose="020B0503020204020204" charset="-122"/>
                <a:cs typeface="微软雅黑" panose="020B0503020204020204" charset="-122"/>
              </a:rPr>
              <a:t>图 </a:t>
            </a:r>
            <a:r>
              <a:rPr sz="800" b="1" spc="20" dirty="0">
                <a:solidFill>
                  <a:schemeClr val="dk1"/>
                </a:solidFill>
                <a:latin typeface="微软雅黑" panose="020B0503020204020204" charset="-122"/>
                <a:ea typeface="微软雅黑" panose="020B0503020204020204" charset="-122"/>
                <a:cs typeface="微软雅黑" panose="020B0503020204020204" charset="-122"/>
              </a:rPr>
              <a:t>3</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a:t>
            </a:r>
            <a:r>
              <a:rPr sz="800" spc="20" dirty="0">
                <a:solidFill>
                  <a:schemeClr val="dk1"/>
                </a:solidFill>
                <a:latin typeface="微软雅黑" panose="020B0503020204020204" charset="-122"/>
                <a:ea typeface="微软雅黑" panose="020B0503020204020204" charset="-122"/>
                <a:cs typeface="微软雅黑" panose="020B0503020204020204" charset="-122"/>
              </a:rPr>
              <a:t>     自感式电感传感器结</a:t>
            </a:r>
            <a:r>
              <a:rPr sz="800" spc="10" dirty="0">
                <a:solidFill>
                  <a:schemeClr val="dk1"/>
                </a:solidFill>
                <a:latin typeface="微软雅黑" panose="020B0503020204020204" charset="-122"/>
                <a:ea typeface="微软雅黑" panose="020B0503020204020204" charset="-122"/>
                <a:cs typeface="微软雅黑" panose="020B0503020204020204" charset="-122"/>
              </a:rPr>
              <a:t>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75759" y="2230610"/>
            <a:ext cx="6096000" cy="241935"/>
          </a:xfrm>
          <a:prstGeom prst="rect">
            <a:avLst/>
          </a:prstGeom>
          <a:noFill/>
        </p:spPr>
        <p:txBody>
          <a:bodyPr wrap="square">
            <a:spAutoFit/>
          </a:bodyPr>
          <a:lstStyle/>
          <a:p>
            <a:pPr marL="12700" algn="l" rtl="0" eaLnBrk="0">
              <a:lnSpc>
                <a:spcPct val="98000"/>
              </a:lnSpc>
              <a:spcBef>
                <a:spcPts val="5"/>
              </a:spcBef>
            </a:pP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根据电感的定义，线圈中的电感</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可</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由下式确定</a:t>
            </a:r>
            <a:endParaRPr lang="zh-CN"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0" name="textbox 28"/>
          <p:cNvSpPr/>
          <p:nvPr>
            <p:custDataLst>
              <p:tags r:id="rId9"/>
            </p:custDataLst>
          </p:nvPr>
        </p:nvSpPr>
        <p:spPr>
          <a:xfrm>
            <a:off x="3823759" y="2230610"/>
            <a:ext cx="751840" cy="329565"/>
          </a:xfrm>
          <a:prstGeom prst="rect">
            <a:avLst/>
          </a:prstGeom>
        </p:spPr>
        <p:txBody>
          <a:bodyPr vert="horz" wrap="square" lIns="0" tIns="0" rIns="0" bIns="0"/>
          <a:lstStyle/>
          <a:p>
            <a:pPr algn="l" rtl="0" eaLnBrk="0">
              <a:lnSpc>
                <a:spcPct val="101000"/>
              </a:lnSpc>
            </a:pPr>
            <a:endParaRPr lang="en-US" altLang="en-US" sz="7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spcBef>
                <a:spcPts val="5"/>
              </a:spcBef>
            </a:pPr>
            <a:r>
              <a:rPr sz="1300" b="1" spc="0" baseline="-8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7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300" spc="10" baseline="-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300" spc="0" baseline="-4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7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1" name="picture 30"/>
          <p:cNvPicPr>
            <a:picLocks noChangeAspect="1"/>
          </p:cNvPicPr>
          <p:nvPr/>
        </p:nvPicPr>
        <p:blipFill>
          <a:blip r:embed="rId10"/>
          <a:stretch>
            <a:fillRect/>
          </a:stretch>
        </p:blipFill>
        <p:spPr>
          <a:xfrm>
            <a:off x="4071511" y="2256229"/>
            <a:ext cx="128168" cy="278325"/>
          </a:xfrm>
          <a:prstGeom prst="rect">
            <a:avLst/>
          </a:prstGeom>
        </p:spPr>
      </p:pic>
      <p:pic>
        <p:nvPicPr>
          <p:cNvPr id="12" name="picture 29"/>
          <p:cNvPicPr>
            <a:picLocks noChangeAspect="1"/>
          </p:cNvPicPr>
          <p:nvPr/>
        </p:nvPicPr>
        <p:blipFill>
          <a:blip r:embed="rId11"/>
          <a:stretch>
            <a:fillRect/>
          </a:stretch>
        </p:blipFill>
        <p:spPr>
          <a:xfrm>
            <a:off x="4342072" y="2282111"/>
            <a:ext cx="210718" cy="278064"/>
          </a:xfrm>
          <a:prstGeom prst="rect">
            <a:avLst/>
          </a:prstGeom>
        </p:spPr>
      </p:pic>
      <p:sp>
        <p:nvSpPr>
          <p:cNvPr id="13" name="textbox 17"/>
          <p:cNvSpPr/>
          <p:nvPr>
            <p:custDataLst>
              <p:tags r:id="rId12"/>
            </p:custDataLst>
          </p:nvPr>
        </p:nvSpPr>
        <p:spPr>
          <a:xfrm>
            <a:off x="915657" y="2720337"/>
            <a:ext cx="5203190" cy="1270000"/>
          </a:xfrm>
          <a:prstGeom prst="rect">
            <a:avLst/>
          </a:prstGeom>
        </p:spPr>
        <p:txBody>
          <a:bodyPr vert="horz" wrap="square" lIns="0" tIns="0" rIns="0" bIns="0"/>
          <a:lstStyle/>
          <a:p>
            <a:pPr algn="l" rtl="0" eaLnBrk="0">
              <a:lnSpc>
                <a:spcPct val="74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94005" indent="-281305" algn="l" rtl="0" eaLnBrk="0">
              <a:lnSpc>
                <a:spcPct val="123000"/>
              </a:lnSpc>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式中，</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Ψ</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为线圈总磁链，</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I</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为通过线圈的电流，</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W</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为线圈的匝数，</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Φ</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为穿过线圈的磁通。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由磁路欧姆定律</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得</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rtl="0" eaLnBrk="0">
              <a:lnSpc>
                <a:spcPct val="92000"/>
              </a:lnSpc>
              <a:spcBef>
                <a:spcPts val="1445"/>
              </a:spcBef>
            </a:pPr>
            <a:r>
              <a:rPr sz="9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Φ</a:t>
            </a:r>
            <a:r>
              <a:rPr sz="9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1220"/>
              </a:lnSpc>
              <a:spcBef>
                <a:spcPts val="1470"/>
              </a:spcBef>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b="1" spc="0" baseline="-2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m</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为磁路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总磁阻。</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8130" algn="l" rtl="0" eaLnBrk="0">
              <a:lnSpc>
                <a:spcPct val="98000"/>
              </a:lnSpc>
              <a:spcBef>
                <a:spcPts val="5"/>
              </a:spcBef>
            </a:pP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对于变气隙式传感器，因为气隙很小，所以可以认为气隙中的磁场是</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均</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匀的。 若忽</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14" name="picture 18"/>
          <p:cNvPicPr>
            <a:picLocks noChangeAspect="1"/>
          </p:cNvPicPr>
          <p:nvPr/>
        </p:nvPicPr>
        <p:blipFill>
          <a:blip r:embed="rId13"/>
          <a:stretch>
            <a:fillRect/>
          </a:stretch>
        </p:blipFill>
        <p:spPr>
          <a:xfrm>
            <a:off x="3664982" y="3196701"/>
            <a:ext cx="158777" cy="317271"/>
          </a:xfrm>
          <a:prstGeom prst="rect">
            <a:avLst/>
          </a:prstGeom>
        </p:spPr>
      </p:pic>
      <p:sp>
        <p:nvSpPr>
          <p:cNvPr id="15" name="textbox 25"/>
          <p:cNvSpPr/>
          <p:nvPr>
            <p:custDataLst>
              <p:tags r:id="rId14"/>
            </p:custDataLst>
          </p:nvPr>
        </p:nvSpPr>
        <p:spPr>
          <a:xfrm>
            <a:off x="910015" y="4126228"/>
            <a:ext cx="2157095" cy="535940"/>
          </a:xfrm>
          <a:prstGeom prst="rect">
            <a:avLst/>
          </a:prstGeom>
        </p:spPr>
        <p:txBody>
          <a:bodyPr vert="horz" wrap="square" lIns="0" tIns="0" rIns="0" bIns="0"/>
          <a:lstStyle/>
          <a:p>
            <a:pPr algn="l" rtl="0" eaLnBrk="0">
              <a:lnSpc>
                <a:spcPct val="84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略磁路磁损，则磁路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总磁阻为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48000"/>
              </a:lnSpc>
            </a:pP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rtl="0" eaLnBrk="0">
              <a:lnSpc>
                <a:spcPct val="81000"/>
              </a:lnSpc>
              <a:spcBef>
                <a:spcPts val="155"/>
              </a:spcBef>
            </a:pP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5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970405" algn="l" rtl="0" eaLnBrk="0">
              <a:lnSpc>
                <a:spcPct val="72000"/>
              </a:lnSpc>
              <a:spcBef>
                <a:spcPts val="5"/>
              </a:spcBef>
            </a:pPr>
            <a:r>
              <a:rPr sz="5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m</a:t>
            </a:r>
            <a:endParaRPr lang="en-US" altLang="en-US" sz="5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32"/>
          <p:cNvSpPr/>
          <p:nvPr>
            <p:custDataLst>
              <p:tags r:id="rId15"/>
            </p:custDataLst>
          </p:nvPr>
        </p:nvSpPr>
        <p:spPr>
          <a:xfrm>
            <a:off x="5725160" y="4478507"/>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900" b="1" spc="-50" dirty="0">
                <a:solidFill>
                  <a:schemeClr val="dk1"/>
                </a:solidFill>
                <a:latin typeface="微软雅黑" panose="020B0503020204020204" charset="-122"/>
                <a:ea typeface="微软雅黑" panose="020B0503020204020204" charset="-122"/>
                <a:cs typeface="微软雅黑" panose="020B0503020204020204" charset="-122"/>
              </a:rPr>
              <a:t>3</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textbox 34"/>
          <p:cNvSpPr/>
          <p:nvPr>
            <p:custDataLst>
              <p:tags r:id="rId16"/>
            </p:custDataLst>
          </p:nvPr>
        </p:nvSpPr>
        <p:spPr>
          <a:xfrm>
            <a:off x="3392132" y="4504296"/>
            <a:ext cx="504190" cy="1054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ts val="625"/>
              </a:lnSpc>
            </a:pP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36"/>
          <p:cNvSpPr/>
          <p:nvPr>
            <p:custDataLst>
              <p:tags r:id="rId17"/>
            </p:custDataLst>
          </p:nvPr>
        </p:nvSpPr>
        <p:spPr>
          <a:xfrm>
            <a:off x="2777522" y="4487390"/>
            <a:ext cx="104139" cy="143510"/>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6000"/>
              </a:lnSpc>
            </a:pPr>
            <a:r>
              <a:rPr sz="900" b="1" spc="-40" dirty="0">
                <a:solidFill>
                  <a:schemeClr val="dk1">
                    <a:lumMod val="85000"/>
                    <a:lumOff val="15000"/>
                  </a:schemeClr>
                </a:solidFill>
                <a:latin typeface="微软雅黑" panose="020B0503020204020204" charset="-122"/>
                <a:ea typeface="微软雅黑" panose="020B0503020204020204" charset="-122"/>
                <a:cs typeface="Arial" panose="020B0604020202020204"/>
              </a:rPr>
              <a:t>R</a:t>
            </a:r>
            <a:endParaRPr lang="en-US" altLang="en-US" sz="900" b="1" spc="-4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sp>
        <p:nvSpPr>
          <p:cNvPr id="19" name="textbox 26"/>
          <p:cNvSpPr/>
          <p:nvPr>
            <p:custDataLst>
              <p:tags r:id="rId18"/>
            </p:custDataLst>
          </p:nvPr>
        </p:nvSpPr>
        <p:spPr>
          <a:xfrm>
            <a:off x="3043635" y="4293476"/>
            <a:ext cx="1122044" cy="421640"/>
          </a:xfrm>
          <a:prstGeom prst="rect">
            <a:avLst/>
          </a:prstGeom>
        </p:spPr>
        <p:txBody>
          <a:bodyPr vert="horz" wrap="square" lIns="0" tIns="0" rIns="0" bIns="0"/>
          <a:lstStyle/>
          <a:p>
            <a:pPr algn="l" rtl="0" eaLnBrk="0">
              <a:lnSpc>
                <a:spcPct val="84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26670" algn="l" rtl="0" eaLnBrk="0">
              <a:lnSpc>
                <a:spcPct val="177000"/>
              </a:lnSpc>
              <a:tabLst>
                <a:tab pos="107950" algn="l"/>
                <a:tab pos="1108710" algn="l"/>
              </a:tabLst>
            </a:pPr>
            <a:r>
              <a:rPr sz="8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400" b="1" u="sng" spc="0" baseline="15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l</a:t>
            </a:r>
            <a:r>
              <a:rPr sz="8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400" b="1"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1</a:t>
            </a:r>
            <a:r>
              <a:rPr sz="4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400" spc="1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400" b="1" u="sng" spc="0" baseline="15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l</a:t>
            </a:r>
            <a:r>
              <a:rPr sz="400" b="1"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2</a:t>
            </a:r>
            <a:r>
              <a:rPr sz="4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4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400" spc="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400" b="1" u="sng" spc="0" baseline="4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2δ</a:t>
            </a:r>
            <a:r>
              <a:rPr sz="8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endParaRPr lang="en-US" altLang="en-US" sz="8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91000"/>
              </a:lnSpc>
              <a:spcBef>
                <a:spcPts val="190"/>
              </a:spcBef>
            </a:pPr>
            <a:r>
              <a:rPr sz="1400" b="1" spc="-2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μ</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20" baseline="-20000" dirty="0">
                <a:solidFill>
                  <a:schemeClr val="dk1">
                    <a:lumMod val="85000"/>
                    <a:lumOff val="15000"/>
                  </a:schemeClr>
                </a:solidFill>
                <a:latin typeface="微软雅黑" panose="020B0503020204020204" charset="-122"/>
                <a:ea typeface="微软雅黑" panose="020B0503020204020204" charset="-122"/>
                <a:cs typeface="Arial" panose="020B0604020202020204"/>
              </a:rPr>
              <a:t>1</a:t>
            </a:r>
            <a:r>
              <a:rPr sz="4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400" b="1" spc="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A</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20" baseline="-20000" dirty="0">
                <a:solidFill>
                  <a:schemeClr val="dk1">
                    <a:lumMod val="85000"/>
                    <a:lumOff val="15000"/>
                  </a:schemeClr>
                </a:solidFill>
                <a:latin typeface="微软雅黑" panose="020B0503020204020204" charset="-122"/>
                <a:ea typeface="微软雅黑" panose="020B0503020204020204" charset="-122"/>
                <a:cs typeface="Arial" panose="020B0604020202020204"/>
              </a:rPr>
              <a:t>1</a:t>
            </a:r>
            <a:r>
              <a:rPr sz="4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400" b="1" spc="-2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μ</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20" baseline="-20000" dirty="0">
                <a:solidFill>
                  <a:schemeClr val="dk1">
                    <a:lumMod val="85000"/>
                    <a:lumOff val="15000"/>
                  </a:schemeClr>
                </a:solidFill>
                <a:latin typeface="微软雅黑" panose="020B0503020204020204" charset="-122"/>
                <a:ea typeface="微软雅黑" panose="020B0503020204020204" charset="-122"/>
                <a:cs typeface="Arial" panose="020B0604020202020204"/>
              </a:rPr>
              <a:t>2</a:t>
            </a:r>
            <a:r>
              <a:rPr sz="4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400" b="1" spc="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A</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20" baseline="-20000" dirty="0">
                <a:solidFill>
                  <a:schemeClr val="dk1">
                    <a:lumMod val="85000"/>
                    <a:lumOff val="15000"/>
                  </a:schemeClr>
                </a:solidFill>
                <a:latin typeface="微软雅黑" panose="020B0503020204020204" charset="-122"/>
                <a:ea typeface="微软雅黑" panose="020B0503020204020204" charset="-122"/>
                <a:cs typeface="Arial" panose="020B0604020202020204"/>
              </a:rPr>
              <a:t>2</a:t>
            </a:r>
            <a:r>
              <a:rPr sz="4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400" b="1" spc="-2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μ</a:t>
            </a:r>
            <a:r>
              <a:rPr sz="800" b="1" spc="-20" baseline="-20000" dirty="0">
                <a:solidFill>
                  <a:schemeClr val="dk1">
                    <a:lumMod val="85000"/>
                    <a:lumOff val="15000"/>
                  </a:schemeClr>
                </a:solidFill>
                <a:latin typeface="微软雅黑" panose="020B0503020204020204" charset="-122"/>
                <a:ea typeface="微软雅黑" panose="020B0503020204020204" charset="-122"/>
                <a:cs typeface="Arial" panose="020B0604020202020204"/>
              </a:rPr>
              <a:t>0</a:t>
            </a:r>
            <a:r>
              <a:rPr sz="4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400" b="1" spc="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A</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0" baseline="-20000" dirty="0">
                <a:solidFill>
                  <a:schemeClr val="dk1">
                    <a:lumMod val="85000"/>
                    <a:lumOff val="15000"/>
                  </a:schemeClr>
                </a:solidFill>
                <a:latin typeface="微软雅黑" panose="020B0503020204020204" charset="-122"/>
                <a:ea typeface="微软雅黑" panose="020B0503020204020204" charset="-122"/>
                <a:cs typeface="Arial" panose="020B0604020202020204"/>
              </a:rPr>
              <a:t>0</a:t>
            </a:r>
            <a:endParaRPr lang="en-US" altLang="en-US" sz="800" b="1" spc="0" baseline="-2000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sp>
        <p:nvSpPr>
          <p:cNvPr id="20" name="textbox 39"/>
          <p:cNvSpPr/>
          <p:nvPr>
            <p:custDataLst>
              <p:tags r:id="rId19"/>
            </p:custDataLst>
          </p:nvPr>
        </p:nvSpPr>
        <p:spPr>
          <a:xfrm>
            <a:off x="882016" y="5018255"/>
            <a:ext cx="5213984" cy="887730"/>
          </a:xfrm>
          <a:prstGeom prst="rect">
            <a:avLst/>
          </a:prstGeom>
        </p:spPr>
        <p:txBody>
          <a:bodyPr vert="horz" wrap="square" lIns="0" tIns="0" rIns="0" bIns="0"/>
          <a:lstStyle/>
          <a:p>
            <a:pPr algn="l" rtl="0" eaLnBrk="0">
              <a:lnSpc>
                <a:spcPct val="7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9525" algn="l" rtl="0" eaLnBrk="0">
              <a:lnSpc>
                <a:spcPct val="144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式中，</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μ</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为铁芯材料的导磁率，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μ</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为衔铁材料的导磁率，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为磁通通过铁芯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的长度，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为磁通通过衔铁的长度，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为铁芯的截面积，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为衔铁的截面积，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μ</a:t>
            </a:r>
            <a:r>
              <a:rPr sz="900" b="1" spc="3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sz="5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为空气的导磁率，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为气隙的截面积，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δ</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为气隙</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的厚度。</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24000"/>
              </a:lnSpc>
            </a:pPr>
            <a:endParaRPr lang="en-US" altLang="en-US" sz="3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8290" algn="l" rtl="0" eaLnBrk="0">
              <a:lnSpc>
                <a:spcPct val="97000"/>
              </a:lnSpc>
              <a:spcBef>
                <a:spcPts val="5"/>
              </a:spcBef>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通常气隙磁阻远大于铁芯和衔铁的磁阻</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即</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40"/>
          <p:cNvSpPr/>
          <p:nvPr>
            <p:custDataLst>
              <p:tags r:id="rId20"/>
            </p:custDataLst>
          </p:nvPr>
        </p:nvSpPr>
        <p:spPr>
          <a:xfrm>
            <a:off x="902525" y="5910468"/>
            <a:ext cx="2961004" cy="1086485"/>
          </a:xfrm>
          <a:prstGeom prst="rect">
            <a:avLst/>
          </a:prstGeom>
        </p:spPr>
        <p:txBody>
          <a:bodyPr vert="horz" wrap="square" lIns="0" tIns="0" rIns="0" bIns="0"/>
          <a:lstStyle/>
          <a:p>
            <a:pPr algn="l" rtl="0" eaLnBrk="0">
              <a:lnSpc>
                <a:spcPct val="87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2176145" algn="l" rtl="0" eaLnBrk="0">
              <a:lnSpc>
                <a:spcPct val="220000"/>
              </a:lnSpc>
              <a:tabLst>
                <a:tab pos="2237105" algn="l"/>
              </a:tabLst>
            </a:pPr>
            <a:r>
              <a:rPr sz="7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300" b="1" u="sng" spc="-10" baseline="4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2δ</a:t>
            </a:r>
            <a:r>
              <a:rPr sz="7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700" spc="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300" spc="0" baseline="-48000" dirty="0">
                <a:solidFill>
                  <a:schemeClr val="dk1">
                    <a:lumMod val="85000"/>
                    <a:lumOff val="15000"/>
                  </a:schemeClr>
                </a:solidFill>
                <a:latin typeface="微软雅黑" panose="020B0503020204020204" charset="-122"/>
                <a:ea typeface="微软雅黑" panose="020B0503020204020204" charset="-122"/>
                <a:cs typeface="MS Gothic" panose="020B0609070205080204" charset="-128"/>
              </a:rPr>
              <a:t>≫</a:t>
            </a:r>
            <a:r>
              <a:rPr sz="700" spc="0" dirty="0">
                <a:solidFill>
                  <a:schemeClr val="dk1">
                    <a:lumMod val="85000"/>
                    <a:lumOff val="15000"/>
                  </a:schemeClr>
                </a:solidFill>
                <a:latin typeface="微软雅黑" panose="020B0503020204020204" charset="-122"/>
                <a:ea typeface="微软雅黑" panose="020B0503020204020204" charset="-122"/>
                <a:cs typeface="MS Gothic" panose="020B0609070205080204" charset="-128"/>
              </a:rPr>
              <a:t> </a:t>
            </a:r>
            <a:r>
              <a:rPr sz="7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300" b="1" u="sng" spc="0" baseline="16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l</a:t>
            </a:r>
            <a:r>
              <a:rPr sz="7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400" b="1"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1</a:t>
            </a:r>
            <a:r>
              <a:rPr sz="4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300" spc="0" baseline="-4000" dirty="0">
                <a:solidFill>
                  <a:schemeClr val="dk1">
                    <a:lumMod val="85000"/>
                    <a:lumOff val="15000"/>
                  </a:schemeClr>
                </a:solidFill>
                <a:latin typeface="微软雅黑" panose="020B0503020204020204" charset="-122"/>
                <a:ea typeface="微软雅黑" panose="020B0503020204020204" charset="-122"/>
                <a:cs typeface="Symbol" panose="05050102010706020507"/>
              </a:rPr>
              <a:t>üï</a:t>
            </a:r>
            <a:endParaRPr lang="en-US" altLang="en-US" sz="845" dirty="0">
              <a:solidFill>
                <a:schemeClr val="dk1">
                  <a:lumMod val="85000"/>
                  <a:lumOff val="15000"/>
                </a:schemeClr>
              </a:solidFill>
              <a:latin typeface="微软雅黑" panose="020B0503020204020204" charset="-122"/>
              <a:ea typeface="微软雅黑" panose="020B0503020204020204" charset="-122"/>
            </a:endParaRPr>
          </a:p>
          <a:p>
            <a:pPr algn="r" rtl="0" eaLnBrk="0">
              <a:lnSpc>
                <a:spcPts val="1260"/>
              </a:lnSpc>
              <a:spcBef>
                <a:spcPts val="660"/>
              </a:spcBef>
            </a:pPr>
            <a:r>
              <a:rPr sz="600" spc="0" dirty="0">
                <a:solidFill>
                  <a:schemeClr val="dk1">
                    <a:lumMod val="85000"/>
                    <a:lumOff val="15000"/>
                  </a:schemeClr>
                </a:solidFill>
                <a:latin typeface="微软雅黑" panose="020B0503020204020204" charset="-122"/>
                <a:ea typeface="微软雅黑" panose="020B0503020204020204" charset="-122"/>
                <a:cs typeface="Symbol" panose="05050102010706020507"/>
              </a:rPr>
              <a:t>ý</a:t>
            </a:r>
            <a:endParaRPr lang="en-US" altLang="en-US" sz="600" dirty="0">
              <a:solidFill>
                <a:schemeClr val="dk1">
                  <a:lumMod val="85000"/>
                  <a:lumOff val="15000"/>
                </a:schemeClr>
              </a:solidFill>
              <a:latin typeface="微软雅黑" panose="020B0503020204020204" charset="-122"/>
              <a:ea typeface="微软雅黑" panose="020B0503020204020204" charset="-122"/>
            </a:endParaRPr>
          </a:p>
          <a:p>
            <a:pPr algn="l" rtl="0" eaLnBrk="0">
              <a:lnSpc>
                <a:spcPct val="116000"/>
              </a:lnSpc>
            </a:pPr>
            <a:endParaRPr lang="en-US" altLang="en-US" sz="1000" dirty="0">
              <a:solidFill>
                <a:schemeClr val="dk1">
                  <a:lumMod val="85000"/>
                  <a:lumOff val="15000"/>
                </a:schemeClr>
              </a:solidFill>
              <a:latin typeface="微软雅黑" panose="020B0503020204020204" charset="-122"/>
              <a:ea typeface="微软雅黑" panose="020B0503020204020204" charset="-122"/>
            </a:endParaRPr>
          </a:p>
          <a:p>
            <a:pPr algn="l" rtl="0" eaLnBrk="0">
              <a:lnSpc>
                <a:spcPct val="117000"/>
              </a:lnSpc>
            </a:pPr>
            <a:endParaRPr lang="en-US" altLang="en-US" sz="1000" dirty="0">
              <a:solidFill>
                <a:schemeClr val="dk1">
                  <a:lumMod val="85000"/>
                  <a:lumOff val="15000"/>
                </a:schemeClr>
              </a:solidFill>
              <a:latin typeface="微软雅黑" panose="020B0503020204020204" charset="-122"/>
              <a:ea typeface="微软雅黑" panose="020B0503020204020204" charset="-122"/>
            </a:endParaRPr>
          </a:p>
          <a:p>
            <a:pPr algn="l" rtl="0" eaLnBrk="0">
              <a:lnSpc>
                <a:spcPct val="128000"/>
              </a:lnSpc>
            </a:pPr>
            <a:endParaRPr lang="en-US" altLang="en-US" sz="1000" dirty="0">
              <a:solidFill>
                <a:schemeClr val="dk1">
                  <a:lumMod val="85000"/>
                  <a:lumOff val="15000"/>
                </a:schemeClr>
              </a:solidFill>
              <a:latin typeface="微软雅黑" panose="020B0503020204020204" charset="-122"/>
              <a:ea typeface="微软雅黑" panose="020B0503020204020204" charset="-122"/>
            </a:endParaRPr>
          </a:p>
        </p:txBody>
      </p:sp>
      <p:sp>
        <p:nvSpPr>
          <p:cNvPr id="22" name="textbox 42"/>
          <p:cNvSpPr/>
          <p:nvPr>
            <p:custDataLst>
              <p:tags r:id="rId21"/>
            </p:custDataLst>
          </p:nvPr>
        </p:nvSpPr>
        <p:spPr>
          <a:xfrm>
            <a:off x="1157091" y="7009730"/>
            <a:ext cx="2799714" cy="1083944"/>
          </a:xfrm>
          <a:prstGeom prst="rect">
            <a:avLst/>
          </a:prstGeom>
        </p:spPr>
        <p:txBody>
          <a:bodyPr vert="horz" wrap="square" lIns="0" tIns="0" rIns="0" bIns="0"/>
          <a:lstStyle/>
          <a:p>
            <a:pPr marL="2347595" algn="l" rtl="0" eaLnBrk="0">
              <a:lnSpc>
                <a:spcPct val="164000"/>
              </a:lnSpc>
              <a:tabLst>
                <a:tab pos="2413000" algn="l"/>
                <a:tab pos="2593975" algn="l"/>
              </a:tabLst>
            </a:pPr>
            <a:endParaRPr lang="en-US" altLang="en-US" sz="700" dirty="0">
              <a:solidFill>
                <a:schemeClr val="dk1"/>
              </a:solidFill>
              <a:latin typeface="微软雅黑" panose="020B0503020204020204" charset="-122"/>
              <a:ea typeface="微软雅黑" panose="020B0503020204020204" charset="-122"/>
            </a:endParaRPr>
          </a:p>
        </p:txBody>
      </p:sp>
      <p:sp>
        <p:nvSpPr>
          <p:cNvPr id="25" name="textbox 48"/>
          <p:cNvSpPr/>
          <p:nvPr>
            <p:custDataLst>
              <p:tags r:id="rId22"/>
            </p:custDataLst>
          </p:nvPr>
        </p:nvSpPr>
        <p:spPr>
          <a:xfrm>
            <a:off x="3065841" y="6359045"/>
            <a:ext cx="798194" cy="274954"/>
          </a:xfrm>
          <a:prstGeom prst="rect">
            <a:avLst/>
          </a:prstGeom>
        </p:spPr>
        <p:txBody>
          <a:bodyPr vert="horz" wrap="square" lIns="0" tIns="0" rIns="0" bIns="0"/>
          <a:lstStyle/>
          <a:p>
            <a:pPr algn="l" rtl="0" eaLnBrk="0">
              <a:lnSpc>
                <a:spcPct val="79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184000"/>
              </a:lnSpc>
              <a:tabLst>
                <a:tab pos="73660" algn="l"/>
              </a:tabLst>
            </a:pPr>
            <a:r>
              <a:rPr sz="8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300" b="1" u="sng" spc="20" baseline="4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2δ</a:t>
            </a:r>
            <a:r>
              <a:rPr sz="800" u="sng" spc="2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u="sng" spc="2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300" b="1" u="sng" spc="0" baseline="16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l</a:t>
            </a:r>
            <a:r>
              <a:rPr sz="400" b="1" u="sng" spc="2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2</a:t>
            </a:r>
            <a:r>
              <a:rPr sz="400"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4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1300" spc="0" baseline="16000" dirty="0">
                <a:solidFill>
                  <a:schemeClr val="dk1">
                    <a:lumMod val="85000"/>
                    <a:lumOff val="15000"/>
                  </a:schemeClr>
                </a:solidFill>
                <a:latin typeface="微软雅黑" panose="020B0503020204020204" charset="-122"/>
                <a:ea typeface="微软雅黑" panose="020B0503020204020204" charset="-122"/>
                <a:cs typeface="Symbol" panose="05050102010706020507"/>
              </a:rPr>
              <a:t>ï</a:t>
            </a:r>
            <a:endParaRPr lang="en-US" altLang="en-US" sz="1300" spc="0" baseline="16000" dirty="0">
              <a:solidFill>
                <a:schemeClr val="dk1">
                  <a:lumMod val="85000"/>
                  <a:lumOff val="15000"/>
                </a:schemeClr>
              </a:solidFill>
              <a:latin typeface="微软雅黑" panose="020B0503020204020204" charset="-122"/>
              <a:ea typeface="微软雅黑" panose="020B0503020204020204" charset="-122"/>
              <a:cs typeface="Symbol" panose="05050102010706020507"/>
            </a:endParaRPr>
          </a:p>
        </p:txBody>
      </p:sp>
      <p:sp>
        <p:nvSpPr>
          <p:cNvPr id="26" name="textbox 49"/>
          <p:cNvSpPr/>
          <p:nvPr>
            <p:custDataLst>
              <p:tags r:id="rId23"/>
            </p:custDataLst>
          </p:nvPr>
        </p:nvSpPr>
        <p:spPr>
          <a:xfrm>
            <a:off x="3051732" y="6517513"/>
            <a:ext cx="812165" cy="272415"/>
          </a:xfrm>
          <a:prstGeom prst="rect">
            <a:avLst/>
          </a:prstGeom>
        </p:spPr>
        <p:txBody>
          <a:bodyPr vert="horz" wrap="square" lIns="0" tIns="0" rIns="0" bIns="0"/>
          <a:lstStyle/>
          <a:p>
            <a:pPr algn="l" rtl="0" eaLnBrk="0">
              <a:lnSpc>
                <a:spcPct val="110000"/>
              </a:lnSpc>
            </a:pPr>
            <a:endParaRPr lang="en-US" altLang="en-US" sz="2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ts val="1665"/>
              </a:lnSpc>
              <a:spcBef>
                <a:spcPts val="0"/>
              </a:spcBef>
            </a:pPr>
            <a:r>
              <a:rPr sz="1500" b="1" spc="-40" baseline="7000" dirty="0">
                <a:solidFill>
                  <a:schemeClr val="dk1">
                    <a:lumMod val="85000"/>
                    <a:lumOff val="15000"/>
                  </a:schemeClr>
                </a:solidFill>
                <a:latin typeface="微软雅黑" panose="020B0503020204020204" charset="-122"/>
                <a:ea typeface="微软雅黑" panose="020B0503020204020204" charset="-122"/>
                <a:cs typeface="Arial" panose="020B0604020202020204"/>
              </a:rPr>
              <a:t>μ</a:t>
            </a:r>
            <a:r>
              <a:rPr sz="900" b="1" spc="-40" baseline="-18000" dirty="0">
                <a:solidFill>
                  <a:schemeClr val="dk1">
                    <a:lumMod val="85000"/>
                    <a:lumOff val="15000"/>
                  </a:schemeClr>
                </a:solidFill>
                <a:latin typeface="微软雅黑" panose="020B0503020204020204" charset="-122"/>
                <a:ea typeface="微软雅黑" panose="020B0503020204020204" charset="-122"/>
                <a:cs typeface="Arial" panose="020B0604020202020204"/>
              </a:rPr>
              <a:t>0</a:t>
            </a:r>
            <a:r>
              <a:rPr sz="500" spc="-5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500" b="1" spc="-40" baseline="7000" dirty="0">
                <a:solidFill>
                  <a:schemeClr val="dk1">
                    <a:lumMod val="85000"/>
                    <a:lumOff val="15000"/>
                  </a:schemeClr>
                </a:solidFill>
                <a:latin typeface="微软雅黑" panose="020B0503020204020204" charset="-122"/>
                <a:ea typeface="微软雅黑" panose="020B0503020204020204" charset="-122"/>
                <a:cs typeface="Arial" panose="020B0604020202020204"/>
              </a:rPr>
              <a:t>A</a:t>
            </a:r>
            <a:r>
              <a:rPr sz="900" spc="-15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900" b="1" spc="-40" baseline="-18000" dirty="0">
                <a:solidFill>
                  <a:schemeClr val="dk1">
                    <a:lumMod val="85000"/>
                    <a:lumOff val="15000"/>
                  </a:schemeClr>
                </a:solidFill>
                <a:latin typeface="微软雅黑" panose="020B0503020204020204" charset="-122"/>
                <a:ea typeface="微软雅黑" panose="020B0503020204020204" charset="-122"/>
                <a:cs typeface="Arial" panose="020B0604020202020204"/>
              </a:rPr>
              <a:t>0</a:t>
            </a:r>
            <a:r>
              <a:rPr sz="500" spc="6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500" spc="-40" baseline="55000" dirty="0">
                <a:solidFill>
                  <a:schemeClr val="dk1">
                    <a:lumMod val="85000"/>
                    <a:lumOff val="15000"/>
                  </a:schemeClr>
                </a:solidFill>
                <a:latin typeface="微软雅黑" panose="020B0503020204020204" charset="-122"/>
                <a:ea typeface="微软雅黑" panose="020B0503020204020204" charset="-122"/>
                <a:cs typeface="MS Gothic" panose="020B0609070205080204" charset="-128"/>
              </a:rPr>
              <a:t>≫</a:t>
            </a:r>
            <a:r>
              <a:rPr sz="900" spc="-260" dirty="0">
                <a:solidFill>
                  <a:schemeClr val="dk1">
                    <a:lumMod val="85000"/>
                    <a:lumOff val="15000"/>
                  </a:schemeClr>
                </a:solidFill>
                <a:latin typeface="微软雅黑" panose="020B0503020204020204" charset="-122"/>
                <a:ea typeface="微软雅黑" panose="020B0503020204020204" charset="-122"/>
                <a:cs typeface="MS Gothic" panose="020B0609070205080204" charset="-128"/>
              </a:rPr>
              <a:t> </a:t>
            </a:r>
            <a:r>
              <a:rPr sz="1500" b="1" spc="-40" baseline="7000" dirty="0">
                <a:solidFill>
                  <a:schemeClr val="dk1">
                    <a:lumMod val="85000"/>
                    <a:lumOff val="15000"/>
                  </a:schemeClr>
                </a:solidFill>
                <a:latin typeface="微软雅黑" panose="020B0503020204020204" charset="-122"/>
                <a:ea typeface="微软雅黑" panose="020B0503020204020204" charset="-122"/>
                <a:cs typeface="Arial" panose="020B0604020202020204"/>
              </a:rPr>
              <a:t>μ</a:t>
            </a:r>
            <a:r>
              <a:rPr sz="900" spc="-20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900" b="1" spc="-40" baseline="-18000" dirty="0">
                <a:solidFill>
                  <a:schemeClr val="dk1">
                    <a:lumMod val="85000"/>
                    <a:lumOff val="15000"/>
                  </a:schemeClr>
                </a:solidFill>
                <a:latin typeface="微软雅黑" panose="020B0503020204020204" charset="-122"/>
                <a:ea typeface="微软雅黑" panose="020B0503020204020204" charset="-122"/>
                <a:cs typeface="Arial" panose="020B0604020202020204"/>
              </a:rPr>
              <a:t>2</a:t>
            </a:r>
            <a:r>
              <a:rPr sz="500" spc="-8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500" b="1" spc="-40" baseline="7000" dirty="0">
                <a:solidFill>
                  <a:schemeClr val="dk1">
                    <a:lumMod val="85000"/>
                    <a:lumOff val="15000"/>
                  </a:schemeClr>
                </a:solidFill>
                <a:latin typeface="微软雅黑" panose="020B0503020204020204" charset="-122"/>
                <a:ea typeface="微软雅黑" panose="020B0503020204020204" charset="-122"/>
                <a:cs typeface="Arial" panose="020B0604020202020204"/>
              </a:rPr>
              <a:t>A</a:t>
            </a:r>
            <a:r>
              <a:rPr sz="900" spc="-14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900" b="1" spc="-40" baseline="-18000" dirty="0">
                <a:solidFill>
                  <a:schemeClr val="dk1">
                    <a:lumMod val="85000"/>
                    <a:lumOff val="15000"/>
                  </a:schemeClr>
                </a:solidFill>
                <a:latin typeface="微软雅黑" panose="020B0503020204020204" charset="-122"/>
                <a:ea typeface="微软雅黑" panose="020B0503020204020204" charset="-122"/>
                <a:cs typeface="Arial" panose="020B0604020202020204"/>
              </a:rPr>
              <a:t>2</a:t>
            </a:r>
            <a:r>
              <a:rPr sz="500" spc="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endParaRPr lang="en-US" altLang="en-US" sz="500" spc="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pic>
        <p:nvPicPr>
          <p:cNvPr id="27" name="picture 50"/>
          <p:cNvPicPr>
            <a:picLocks noChangeAspect="1"/>
          </p:cNvPicPr>
          <p:nvPr/>
        </p:nvPicPr>
        <p:blipFill>
          <a:blip r:embed="rId24"/>
          <a:stretch>
            <a:fillRect/>
          </a:stretch>
        </p:blipFill>
        <p:spPr>
          <a:xfrm>
            <a:off x="3788103" y="6530213"/>
            <a:ext cx="62703" cy="246977"/>
          </a:xfrm>
          <a:prstGeom prst="rect">
            <a:avLst/>
          </a:prstGeom>
        </p:spPr>
      </p:pic>
      <p:sp>
        <p:nvSpPr>
          <p:cNvPr id="28" name="textbox 52"/>
          <p:cNvSpPr/>
          <p:nvPr>
            <p:custDataLst>
              <p:tags r:id="rId25"/>
            </p:custDataLst>
          </p:nvPr>
        </p:nvSpPr>
        <p:spPr>
          <a:xfrm>
            <a:off x="3051732" y="6125629"/>
            <a:ext cx="812165" cy="228600"/>
          </a:xfrm>
          <a:prstGeom prst="rect">
            <a:avLst/>
          </a:prstGeom>
        </p:spPr>
        <p:txBody>
          <a:bodyPr vert="horz" wrap="square" lIns="0" tIns="0" rIns="0" bIns="0"/>
          <a:lstStyle/>
          <a:p>
            <a:pPr algn="l" rtl="0" eaLnBrk="0">
              <a:lnSpc>
                <a:spcPct val="122000"/>
              </a:lnSpc>
            </a:pPr>
            <a:endParaRPr lang="en-US" altLang="en-US" sz="3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ts val="1260"/>
              </a:lnSpc>
            </a:pPr>
            <a:r>
              <a:rPr sz="1300" b="1" spc="-20" baseline="14000" dirty="0">
                <a:solidFill>
                  <a:schemeClr val="dk1">
                    <a:lumMod val="85000"/>
                    <a:lumOff val="15000"/>
                  </a:schemeClr>
                </a:solidFill>
                <a:latin typeface="微软雅黑" panose="020B0503020204020204" charset="-122"/>
                <a:ea typeface="微软雅黑" panose="020B0503020204020204" charset="-122"/>
                <a:cs typeface="Arial" panose="020B0604020202020204"/>
              </a:rPr>
              <a:t>μ</a:t>
            </a:r>
            <a:r>
              <a:rPr sz="800" b="1" spc="-2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0</a:t>
            </a:r>
            <a:r>
              <a:rPr sz="4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300" b="1" spc="0" baseline="14000" dirty="0">
                <a:solidFill>
                  <a:schemeClr val="dk1">
                    <a:lumMod val="85000"/>
                    <a:lumOff val="15000"/>
                  </a:schemeClr>
                </a:solidFill>
                <a:latin typeface="微软雅黑" panose="020B0503020204020204" charset="-122"/>
                <a:ea typeface="微软雅黑" panose="020B0503020204020204" charset="-122"/>
                <a:cs typeface="Arial" panose="020B0604020202020204"/>
              </a:rPr>
              <a:t>A</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2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0</a:t>
            </a:r>
            <a:r>
              <a:rPr sz="4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300" b="1" spc="-20" baseline="14000" dirty="0">
                <a:solidFill>
                  <a:schemeClr val="dk1">
                    <a:lumMod val="85000"/>
                    <a:lumOff val="15000"/>
                  </a:schemeClr>
                </a:solidFill>
                <a:latin typeface="微软雅黑" panose="020B0503020204020204" charset="-122"/>
                <a:ea typeface="微软雅黑" panose="020B0503020204020204" charset="-122"/>
                <a:cs typeface="Arial" panose="020B0604020202020204"/>
              </a:rPr>
              <a:t>μ</a:t>
            </a:r>
            <a:r>
              <a:rPr sz="800" spc="-2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1</a:t>
            </a:r>
            <a:r>
              <a:rPr sz="400" spc="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300" b="1" spc="0" baseline="14000" dirty="0">
                <a:solidFill>
                  <a:schemeClr val="dk1">
                    <a:lumMod val="85000"/>
                    <a:lumOff val="15000"/>
                  </a:schemeClr>
                </a:solidFill>
                <a:latin typeface="微软雅黑" panose="020B0503020204020204" charset="-122"/>
                <a:ea typeface="微软雅黑" panose="020B0503020204020204" charset="-122"/>
                <a:cs typeface="Arial" panose="020B0604020202020204"/>
              </a:rPr>
              <a:t>A</a:t>
            </a:r>
            <a:r>
              <a:rPr sz="800" spc="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800" b="1" spc="0" baseline="-4000" dirty="0">
                <a:solidFill>
                  <a:schemeClr val="dk1">
                    <a:lumMod val="85000"/>
                    <a:lumOff val="15000"/>
                  </a:schemeClr>
                </a:solidFill>
                <a:latin typeface="微软雅黑" panose="020B0503020204020204" charset="-122"/>
                <a:ea typeface="微软雅黑" panose="020B0503020204020204" charset="-122"/>
                <a:cs typeface="Arial" panose="020B0604020202020204"/>
              </a:rPr>
              <a:t>1</a:t>
            </a:r>
            <a:r>
              <a:rPr sz="400" spc="0" dirty="0">
                <a:solidFill>
                  <a:schemeClr val="dk1">
                    <a:lumMod val="85000"/>
                    <a:lumOff val="15000"/>
                  </a:schemeClr>
                </a:solidFill>
                <a:latin typeface="微软雅黑" panose="020B0503020204020204" charset="-122"/>
                <a:ea typeface="微软雅黑" panose="020B0503020204020204" charset="-122"/>
                <a:cs typeface="Arial" panose="020B0604020202020204"/>
              </a:rPr>
              <a:t>   </a:t>
            </a:r>
            <a:r>
              <a:rPr sz="1300" spc="0" baseline="-2000" dirty="0">
                <a:solidFill>
                  <a:schemeClr val="dk1">
                    <a:lumMod val="85000"/>
                    <a:lumOff val="15000"/>
                  </a:schemeClr>
                </a:solidFill>
                <a:latin typeface="微软雅黑" panose="020B0503020204020204" charset="-122"/>
                <a:ea typeface="微软雅黑" panose="020B0503020204020204" charset="-122"/>
                <a:cs typeface="Symbol" panose="05050102010706020507"/>
              </a:rPr>
              <a:t>ï</a:t>
            </a:r>
            <a:endParaRPr lang="en-US" altLang="en-US" sz="1300" spc="0" baseline="-2000" dirty="0">
              <a:solidFill>
                <a:schemeClr val="dk1">
                  <a:lumMod val="85000"/>
                  <a:lumOff val="15000"/>
                </a:schemeClr>
              </a:solidFill>
              <a:latin typeface="微软雅黑" panose="020B0503020204020204" charset="-122"/>
              <a:ea typeface="微软雅黑" panose="020B0503020204020204" charset="-122"/>
              <a:cs typeface="Symbol" panose="05050102010706020507"/>
            </a:endParaRPr>
          </a:p>
        </p:txBody>
      </p:sp>
      <p:sp>
        <p:nvSpPr>
          <p:cNvPr id="29" name="textbox 53"/>
          <p:cNvSpPr/>
          <p:nvPr>
            <p:custDataLst>
              <p:tags r:id="rId26"/>
            </p:custDataLst>
          </p:nvPr>
        </p:nvSpPr>
        <p:spPr>
          <a:xfrm>
            <a:off x="5712576" y="6294397"/>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570"/>
          <p:cNvPicPr>
            <a:picLocks noChangeAspect="1"/>
          </p:cNvPicPr>
          <p:nvPr/>
        </p:nvPicPr>
        <p:blipFill>
          <a:blip r:embed="rId5"/>
          <a:stretch>
            <a:fillRect/>
          </a:stretch>
        </p:blipFill>
        <p:spPr>
          <a:xfrm>
            <a:off x="4024609" y="890141"/>
            <a:ext cx="3430854" cy="1859610"/>
          </a:xfrm>
          <a:prstGeom prst="rect">
            <a:avLst/>
          </a:prstGeom>
        </p:spPr>
      </p:pic>
      <p:sp>
        <p:nvSpPr>
          <p:cNvPr id="3" name="textbox 569"/>
          <p:cNvSpPr/>
          <p:nvPr/>
        </p:nvSpPr>
        <p:spPr>
          <a:xfrm>
            <a:off x="3212750" y="3006454"/>
            <a:ext cx="5205729" cy="167322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879600" algn="l" rtl="0" eaLnBrk="0">
              <a:lnSpc>
                <a:spcPts val="885"/>
              </a:lnSpc>
            </a:pPr>
            <a:r>
              <a:rPr sz="700" b="1" spc="20" dirty="0">
                <a:solidFill>
                  <a:srgbClr val="000000"/>
                </a:solidFill>
                <a:latin typeface="微软雅黑" panose="020B0503020204020204" charset="-122"/>
                <a:ea typeface="微软雅黑" panose="020B0503020204020204" charset="-122"/>
                <a:cs typeface="微软雅黑" panose="020B0503020204020204" charset="-122"/>
              </a:rPr>
              <a:t>1</a:t>
            </a:r>
            <a:r>
              <a:rPr sz="700" spc="20" dirty="0">
                <a:solidFill>
                  <a:srgbClr val="000000"/>
                </a:solidFill>
                <a:latin typeface="微软雅黑" panose="020B0503020204020204" charset="-122"/>
                <a:ea typeface="微软雅黑" panose="020B0503020204020204" charset="-122"/>
                <a:cs typeface="微软雅黑" panose="020B0503020204020204" charset="-122"/>
              </a:rPr>
              <a:t> </a:t>
            </a:r>
            <a:r>
              <a:rPr sz="700" b="1" spc="20" dirty="0">
                <a:solidFill>
                  <a:srgbClr val="000000"/>
                </a:solidFill>
                <a:latin typeface="微软雅黑" panose="020B0503020204020204" charset="-122"/>
                <a:ea typeface="微软雅黑" panose="020B0503020204020204" charset="-122"/>
                <a:cs typeface="微软雅黑" panose="020B0503020204020204" charset="-122"/>
              </a:rPr>
              <a:t>—</a:t>
            </a:r>
            <a:r>
              <a:rPr sz="700" spc="20" dirty="0">
                <a:solidFill>
                  <a:srgbClr val="000000"/>
                </a:solidFill>
                <a:latin typeface="微软雅黑" panose="020B0503020204020204" charset="-122"/>
                <a:ea typeface="微软雅黑" panose="020B0503020204020204" charset="-122"/>
                <a:cs typeface="微软雅黑" panose="020B0503020204020204" charset="-122"/>
              </a:rPr>
              <a:t> 电涡流式传感器，</a:t>
            </a:r>
            <a:r>
              <a:rPr sz="700" b="1" spc="20" dirty="0">
                <a:solidFill>
                  <a:srgbClr val="000000"/>
                </a:solidFill>
                <a:latin typeface="微软雅黑" panose="020B0503020204020204" charset="-122"/>
                <a:ea typeface="微软雅黑" panose="020B0503020204020204" charset="-122"/>
                <a:cs typeface="微软雅黑" panose="020B0503020204020204" charset="-122"/>
              </a:rPr>
              <a:t>2—</a:t>
            </a:r>
            <a:r>
              <a:rPr sz="700" spc="20" dirty="0">
                <a:solidFill>
                  <a:srgbClr val="000000"/>
                </a:solidFill>
                <a:latin typeface="微软雅黑" panose="020B0503020204020204" charset="-122"/>
                <a:ea typeface="微软雅黑" panose="020B0503020204020204" charset="-122"/>
                <a:cs typeface="微软雅黑" panose="020B0503020204020204" charset="-122"/>
              </a:rPr>
              <a:t>旋转</a:t>
            </a:r>
            <a:r>
              <a:rPr sz="700" spc="10" dirty="0">
                <a:solidFill>
                  <a:srgbClr val="000000"/>
                </a:solidFill>
                <a:latin typeface="微软雅黑" panose="020B0503020204020204" charset="-122"/>
                <a:ea typeface="微软雅黑" panose="020B0503020204020204" charset="-122"/>
                <a:cs typeface="微软雅黑" panose="020B0503020204020204" charset="-122"/>
              </a:rPr>
              <a:t>体</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2021840" algn="l" rtl="0" eaLnBrk="0">
              <a:lnSpc>
                <a:spcPts val="1375"/>
              </a:lnSpc>
              <a:spcBef>
                <a:spcPts val="210"/>
              </a:spcBef>
            </a:pPr>
            <a:r>
              <a:rPr sz="800" spc="20" dirty="0">
                <a:solidFill>
                  <a:srgbClr val="000000"/>
                </a:solidFill>
                <a:latin typeface="微软雅黑" panose="020B0503020204020204" charset="-122"/>
                <a:ea typeface="微软雅黑" panose="020B0503020204020204" charset="-122"/>
                <a:cs typeface="微软雅黑" panose="020B0503020204020204" charset="-122"/>
              </a:rPr>
              <a:t>图 </a:t>
            </a:r>
            <a:r>
              <a:rPr sz="800" b="1" spc="20" dirty="0">
                <a:solidFill>
                  <a:srgbClr val="000000"/>
                </a:solidFill>
                <a:latin typeface="微软雅黑" panose="020B0503020204020204" charset="-122"/>
                <a:ea typeface="微软雅黑" panose="020B0503020204020204" charset="-122"/>
                <a:cs typeface="微软雅黑" panose="020B0503020204020204" charset="-122"/>
              </a:rPr>
              <a:t>3</a:t>
            </a:r>
            <a:r>
              <a:rPr sz="800" spc="20" dirty="0">
                <a:solidFill>
                  <a:srgbClr val="000000"/>
                </a:solidFill>
                <a:latin typeface="微软雅黑" panose="020B0503020204020204" charset="-122"/>
                <a:ea typeface="微软雅黑" panose="020B0503020204020204" charset="-122"/>
                <a:cs typeface="微软雅黑" panose="020B0503020204020204" charset="-122"/>
              </a:rPr>
              <a:t>－</a:t>
            </a:r>
            <a:r>
              <a:rPr sz="800" b="1" spc="20" dirty="0">
                <a:solidFill>
                  <a:srgbClr val="000000"/>
                </a:solidFill>
                <a:latin typeface="微软雅黑" panose="020B0503020204020204" charset="-122"/>
                <a:ea typeface="微软雅黑" panose="020B0503020204020204" charset="-122"/>
                <a:cs typeface="微软雅黑" panose="020B0503020204020204" charset="-122"/>
              </a:rPr>
              <a:t>30</a:t>
            </a:r>
            <a:r>
              <a:rPr sz="800" spc="20" dirty="0">
                <a:solidFill>
                  <a:srgbClr val="000000"/>
                </a:solidFill>
                <a:latin typeface="微软雅黑" panose="020B0503020204020204" charset="-122"/>
                <a:ea typeface="微软雅黑" panose="020B0503020204020204" charset="-122"/>
                <a:cs typeface="微软雅黑" panose="020B0503020204020204" charset="-122"/>
              </a:rPr>
              <a:t>    </a:t>
            </a:r>
            <a:r>
              <a:rPr sz="800" spc="0" dirty="0">
                <a:solidFill>
                  <a:srgbClr val="000000"/>
                </a:solidFill>
                <a:latin typeface="微软雅黑" panose="020B0503020204020204" charset="-122"/>
                <a:ea typeface="微软雅黑" panose="020B0503020204020204" charset="-122"/>
                <a:cs typeface="微软雅黑" panose="020B0503020204020204" charset="-122"/>
              </a:rPr>
              <a:t>转速测量示意</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305"/>
              </a:lnSpc>
              <a:spcBef>
                <a:spcPts val="675"/>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电</a:t>
            </a:r>
            <a:r>
              <a:rPr sz="1000" spc="0" dirty="0">
                <a:solidFill>
                  <a:srgbClr val="000000"/>
                </a:solidFill>
                <a:latin typeface="微软雅黑" panose="020B0503020204020204" charset="-122"/>
                <a:ea typeface="微软雅黑" panose="020B0503020204020204" charset="-122"/>
                <a:cs typeface="微软雅黑" panose="020B0503020204020204" charset="-122"/>
              </a:rPr>
              <a:t>涡流探伤</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34000"/>
              </a:lnSpc>
              <a:spcBef>
                <a:spcPts val="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在非破坏性检测领域里，电涡流式传感器已被用作有效的探伤器件 。 例</a:t>
            </a:r>
            <a:r>
              <a:rPr sz="1000" spc="10" dirty="0">
                <a:solidFill>
                  <a:srgbClr val="000000"/>
                </a:solidFill>
                <a:latin typeface="微软雅黑" panose="020B0503020204020204" charset="-122"/>
                <a:ea typeface="微软雅黑" panose="020B0503020204020204" charset="-122"/>
                <a:cs typeface="微软雅黑" panose="020B0503020204020204" charset="-122"/>
              </a:rPr>
              <a:t>如</a:t>
            </a:r>
            <a:r>
              <a:rPr sz="1000" spc="0" dirty="0">
                <a:solidFill>
                  <a:srgbClr val="000000"/>
                </a:solidFill>
                <a:latin typeface="微软雅黑" panose="020B0503020204020204" charset="-122"/>
                <a:ea typeface="微软雅黑" panose="020B0503020204020204" charset="-122"/>
                <a:cs typeface="微软雅黑" panose="020B0503020204020204" charset="-122"/>
              </a:rPr>
              <a:t>，用来测 </a:t>
            </a:r>
            <a:r>
              <a:rPr sz="1000" spc="30" dirty="0">
                <a:solidFill>
                  <a:srgbClr val="000000"/>
                </a:solidFill>
                <a:latin typeface="微软雅黑" panose="020B0503020204020204" charset="-122"/>
                <a:ea typeface="微软雅黑" panose="020B0503020204020204" charset="-122"/>
                <a:cs typeface="微软雅黑" panose="020B0503020204020204" charset="-122"/>
              </a:rPr>
              <a:t>试金属材料的表面裂纹 、热处理裂痕 、砂眼 、气泡以及焊接部位的探伤等</a:t>
            </a:r>
            <a:r>
              <a:rPr sz="1000" spc="0" dirty="0">
                <a:solidFill>
                  <a:srgbClr val="000000"/>
                </a:solidFill>
                <a:latin typeface="微软雅黑" panose="020B0503020204020204" charset="-122"/>
                <a:ea typeface="微软雅黑" panose="020B0503020204020204" charset="-122"/>
                <a:cs typeface="微软雅黑" panose="020B0503020204020204" charset="-122"/>
              </a:rPr>
              <a:t> 。 探伤时，传 </a:t>
            </a:r>
            <a:r>
              <a:rPr sz="1000" spc="40" dirty="0">
                <a:solidFill>
                  <a:srgbClr val="000000"/>
                </a:solidFill>
                <a:latin typeface="微软雅黑" panose="020B0503020204020204" charset="-122"/>
                <a:ea typeface="微软雅黑" panose="020B0503020204020204" charset="-122"/>
                <a:cs typeface="微软雅黑" panose="020B0503020204020204" charset="-122"/>
              </a:rPr>
              <a:t>感器与被测物体间距要保持不变，当有裂纹出现时，传感器阻抗发生变化，</a:t>
            </a:r>
            <a:r>
              <a:rPr sz="1000" spc="0" dirty="0">
                <a:solidFill>
                  <a:srgbClr val="000000"/>
                </a:solidFill>
                <a:latin typeface="微软雅黑" panose="020B0503020204020204" charset="-122"/>
                <a:ea typeface="微软雅黑" panose="020B0503020204020204" charset="-122"/>
                <a:cs typeface="微软雅黑" panose="020B0503020204020204" charset="-122"/>
              </a:rPr>
              <a:t>导致测量电 </a:t>
            </a:r>
            <a:r>
              <a:rPr sz="1000" spc="50" dirty="0">
                <a:solidFill>
                  <a:srgbClr val="000000"/>
                </a:solidFill>
                <a:latin typeface="微软雅黑" panose="020B0503020204020204" charset="-122"/>
                <a:ea typeface="微软雅黑" panose="020B0503020204020204" charset="-122"/>
                <a:cs typeface="微软雅黑" panose="020B0503020204020204" charset="-122"/>
              </a:rPr>
              <a:t>路的输出电压改变，达到探伤的目的 。 电涡流式传感器还可以探测地下或墙里</a:t>
            </a:r>
            <a:r>
              <a:rPr sz="1000" spc="40" dirty="0">
                <a:solidFill>
                  <a:srgbClr val="000000"/>
                </a:solidFill>
                <a:latin typeface="微软雅黑" panose="020B0503020204020204" charset="-122"/>
                <a:ea typeface="微软雅黑" panose="020B0503020204020204" charset="-122"/>
                <a:cs typeface="微软雅黑" panose="020B0503020204020204" charset="-122"/>
              </a:rPr>
              <a:t>埋</a:t>
            </a:r>
            <a:r>
              <a:rPr sz="1000" spc="0" dirty="0">
                <a:solidFill>
                  <a:srgbClr val="000000"/>
                </a:solidFill>
                <a:latin typeface="微软雅黑" panose="020B0503020204020204" charset="-122"/>
                <a:ea typeface="微软雅黑" panose="020B0503020204020204" charset="-122"/>
                <a:cs typeface="微软雅黑" panose="020B0503020204020204" charset="-122"/>
              </a:rPr>
              <a:t>藏的管 </a:t>
            </a:r>
            <a:r>
              <a:rPr sz="1000" spc="10" dirty="0">
                <a:solidFill>
                  <a:srgbClr val="000000"/>
                </a:solidFill>
                <a:latin typeface="微软雅黑" panose="020B0503020204020204" charset="-122"/>
                <a:ea typeface="微软雅黑" panose="020B0503020204020204" charset="-122"/>
                <a:cs typeface="微软雅黑" panose="020B0503020204020204" charset="-122"/>
              </a:rPr>
              <a:t>道或金属体，包括带金属零件的</a:t>
            </a:r>
            <a:r>
              <a:rPr sz="1000" spc="0" dirty="0">
                <a:solidFill>
                  <a:srgbClr val="000000"/>
                </a:solidFill>
                <a:latin typeface="微软雅黑" panose="020B0503020204020204" charset="-122"/>
                <a:ea typeface="微软雅黑" panose="020B0503020204020204" charset="-122"/>
                <a:cs typeface="微软雅黑" panose="020B0503020204020204" charset="-122"/>
              </a:rPr>
              <a:t>地雷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580"/>
          <p:cNvSpPr/>
          <p:nvPr>
            <p:custDataLst>
              <p:tags r:id="rId6"/>
            </p:custDataLst>
          </p:nvPr>
        </p:nvSpPr>
        <p:spPr>
          <a:xfrm>
            <a:off x="3212750" y="4765530"/>
            <a:ext cx="5203825" cy="610869"/>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8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钢轨焊缝是无缝线路的重要组成部分，是确保钢轨连续性 、平顺性的关键环节，</a:t>
            </a:r>
            <a:r>
              <a:rPr sz="1000" spc="0" dirty="0">
                <a:solidFill>
                  <a:schemeClr val="dk1"/>
                </a:solidFill>
                <a:latin typeface="微软雅黑" panose="020B0503020204020204" charset="-122"/>
                <a:ea typeface="微软雅黑" panose="020B0503020204020204" charset="-122"/>
                <a:cs typeface="微软雅黑" panose="020B0503020204020204" charset="-122"/>
              </a:rPr>
              <a:t>但 </a:t>
            </a:r>
            <a:r>
              <a:rPr sz="1000" spc="50" dirty="0">
                <a:solidFill>
                  <a:schemeClr val="dk1"/>
                </a:solidFill>
                <a:latin typeface="微软雅黑" panose="020B0503020204020204" charset="-122"/>
                <a:ea typeface="微软雅黑" panose="020B0503020204020204" charset="-122"/>
                <a:cs typeface="微软雅黑" panose="020B0503020204020204" charset="-122"/>
              </a:rPr>
              <a:t>也是钢轨轨条的薄弱之处，是钢轨伤损和断轨的高发区 。 电涡流检测技术可以</a:t>
            </a:r>
            <a:r>
              <a:rPr sz="1000" spc="30" dirty="0">
                <a:solidFill>
                  <a:schemeClr val="dk1"/>
                </a:solidFill>
                <a:latin typeface="微软雅黑" panose="020B0503020204020204" charset="-122"/>
                <a:ea typeface="微软雅黑" panose="020B0503020204020204" charset="-122"/>
                <a:cs typeface="微软雅黑" panose="020B0503020204020204" charset="-122"/>
              </a:rPr>
              <a:t>检</a:t>
            </a:r>
            <a:r>
              <a:rPr sz="1000" spc="0" dirty="0">
                <a:solidFill>
                  <a:schemeClr val="dk1"/>
                </a:solidFill>
                <a:latin typeface="微软雅黑" panose="020B0503020204020204" charset="-122"/>
                <a:ea typeface="微软雅黑" panose="020B0503020204020204" charset="-122"/>
                <a:cs typeface="微软雅黑" panose="020B0503020204020204" charset="-122"/>
              </a:rPr>
              <a:t>测出绝 </a:t>
            </a:r>
            <a:r>
              <a:rPr sz="1000" spc="20" dirty="0">
                <a:solidFill>
                  <a:schemeClr val="dk1"/>
                </a:solidFill>
                <a:latin typeface="微软雅黑" panose="020B0503020204020204" charset="-122"/>
                <a:ea typeface="微软雅黑" panose="020B0503020204020204" charset="-122"/>
                <a:cs typeface="微软雅黑" panose="020B0503020204020204" charset="-122"/>
              </a:rPr>
              <a:t>大多数的焊缝伤损，因此，电涡流式传感器在钢轨裂</a:t>
            </a:r>
            <a:r>
              <a:rPr sz="1000" spc="0" dirty="0">
                <a:solidFill>
                  <a:schemeClr val="dk1"/>
                </a:solidFill>
                <a:latin typeface="微软雅黑" panose="020B0503020204020204" charset="-122"/>
                <a:ea typeface="微软雅黑" panose="020B0503020204020204" charset="-122"/>
                <a:cs typeface="微软雅黑" panose="020B0503020204020204" charset="-122"/>
              </a:rPr>
              <a:t>缝探伤中得到重要应用 。</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4" name="图片 13"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3" name="图片 12"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577"/>
          <p:cNvSpPr/>
          <p:nvPr/>
        </p:nvSpPr>
        <p:spPr>
          <a:xfrm>
            <a:off x="2996387" y="989747"/>
            <a:ext cx="5204459" cy="281241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970" algn="l" rtl="0" eaLnBrk="0">
              <a:lnSpc>
                <a:spcPct val="91000"/>
              </a:lnSpc>
            </a:pPr>
            <a:r>
              <a:rPr sz="1200" b="1" spc="20" dirty="0">
                <a:solidFill>
                  <a:srgbClr val="000000"/>
                </a:solidFill>
                <a:latin typeface="微软雅黑" panose="020B0503020204020204" charset="-122"/>
                <a:ea typeface="微软雅黑" panose="020B0503020204020204" charset="-122"/>
                <a:cs typeface="微软雅黑" panose="020B0503020204020204" charset="-122"/>
              </a:rPr>
              <a:t>3</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5</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1</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spc="0" dirty="0">
                <a:solidFill>
                  <a:srgbClr val="000000"/>
                </a:solidFill>
                <a:latin typeface="微软雅黑" panose="020B0503020204020204" charset="-122"/>
                <a:ea typeface="微软雅黑" panose="020B0503020204020204" charset="-122"/>
                <a:cs typeface="微软雅黑" panose="020B0503020204020204" charset="-122"/>
              </a:rPr>
              <a:t>电涡流式传感器位移特性实验</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spcBef>
                <a:spcPts val="310"/>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实</a:t>
            </a:r>
            <a:r>
              <a:rPr sz="1000" spc="-10" dirty="0">
                <a:solidFill>
                  <a:srgbClr val="000000"/>
                </a:solidFill>
                <a:latin typeface="微软雅黑" panose="020B0503020204020204" charset="-122"/>
                <a:ea typeface="微软雅黑" panose="020B0503020204020204" charset="-122"/>
                <a:cs typeface="微软雅黑" panose="020B0503020204020204" charset="-122"/>
              </a:rPr>
              <a:t>验</a:t>
            </a:r>
            <a:r>
              <a:rPr sz="1000" spc="0" dirty="0">
                <a:solidFill>
                  <a:srgbClr val="000000"/>
                </a:solidFill>
                <a:latin typeface="微软雅黑" panose="020B0503020204020204" charset="-122"/>
                <a:ea typeface="微软雅黑" panose="020B0503020204020204" charset="-122"/>
                <a:cs typeface="微软雅黑" panose="020B0503020204020204" charset="-122"/>
              </a:rPr>
              <a:t>目的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0195" algn="l" rtl="0" eaLnBrk="0">
              <a:lnSpc>
                <a:spcPct val="91000"/>
              </a:lnSpc>
              <a:spcBef>
                <a:spcPts val="51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了解电涡流式传感器测量位移的工作原理</a:t>
            </a:r>
            <a:r>
              <a:rPr sz="1000" spc="0" dirty="0">
                <a:solidFill>
                  <a:srgbClr val="000000"/>
                </a:solidFill>
                <a:latin typeface="微软雅黑" panose="020B0503020204020204" charset="-122"/>
                <a:ea typeface="微软雅黑" panose="020B0503020204020204" charset="-122"/>
                <a:cs typeface="微软雅黑" panose="020B0503020204020204" charset="-122"/>
              </a:rPr>
              <a:t>和特性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61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基</a:t>
            </a:r>
            <a:r>
              <a:rPr sz="1000" spc="0" dirty="0">
                <a:solidFill>
                  <a:srgbClr val="000000"/>
                </a:solidFill>
                <a:latin typeface="微软雅黑" panose="020B0503020204020204" charset="-122"/>
                <a:ea typeface="微软雅黑" panose="020B0503020204020204" charset="-122"/>
                <a:cs typeface="微软雅黑" panose="020B0503020204020204" charset="-122"/>
              </a:rPr>
              <a:t>本原理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41000"/>
              </a:lnSpc>
              <a:spcBef>
                <a:spcPts val="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电涡流式传感器是一种建立在涡流效应原理上的传感器 。 电涡流式传感器由传</a:t>
            </a:r>
            <a:r>
              <a:rPr sz="1000" spc="0" dirty="0">
                <a:solidFill>
                  <a:srgbClr val="000000"/>
                </a:solidFill>
                <a:latin typeface="微软雅黑" panose="020B0503020204020204" charset="-122"/>
                <a:ea typeface="微软雅黑" panose="020B0503020204020204" charset="-122"/>
                <a:cs typeface="微软雅黑" panose="020B0503020204020204" charset="-122"/>
              </a:rPr>
              <a:t>感器 </a:t>
            </a:r>
            <a:r>
              <a:rPr sz="1000" spc="10" dirty="0">
                <a:solidFill>
                  <a:srgbClr val="000000"/>
                </a:solidFill>
                <a:latin typeface="微软雅黑" panose="020B0503020204020204" charset="-122"/>
                <a:ea typeface="微软雅黑" panose="020B0503020204020204" charset="-122"/>
                <a:cs typeface="微软雅黑" panose="020B0503020204020204" charset="-122"/>
              </a:rPr>
              <a:t>线圈和被测导体</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导电体－金属涡流片</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组成</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见图 </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 根据电磁感应原理，当传感器 </a:t>
            </a:r>
            <a:r>
              <a:rPr sz="1000" spc="10" dirty="0">
                <a:solidFill>
                  <a:srgbClr val="000000"/>
                </a:solidFill>
                <a:latin typeface="微软雅黑" panose="020B0503020204020204" charset="-122"/>
                <a:ea typeface="微软雅黑" panose="020B0503020204020204" charset="-122"/>
                <a:cs typeface="微软雅黑" panose="020B0503020204020204" charset="-122"/>
              </a:rPr>
              <a:t>线圈</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一个扁平线圈</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通以交变电流</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频率较高，一般为 </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2</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MHz</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I</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时，线圈周围空间会 </a:t>
            </a:r>
            <a:r>
              <a:rPr sz="1000" spc="30" dirty="0">
                <a:solidFill>
                  <a:srgbClr val="000000"/>
                </a:solidFill>
                <a:latin typeface="微软雅黑" panose="020B0503020204020204" charset="-122"/>
                <a:ea typeface="微软雅黑" panose="020B0503020204020204" charset="-122"/>
                <a:cs typeface="微软雅黑" panose="020B0503020204020204" charset="-122"/>
              </a:rPr>
              <a:t>产生交变磁场 </a:t>
            </a:r>
            <a:r>
              <a:rPr sz="1000" b="1" spc="0" dirty="0">
                <a:solidFill>
                  <a:srgbClr val="000000"/>
                </a:solidFill>
                <a:latin typeface="微软雅黑" panose="020B0503020204020204" charset="-122"/>
                <a:ea typeface="微软雅黑" panose="020B0503020204020204" charset="-122"/>
                <a:cs typeface="微软雅黑" panose="020B0503020204020204" charset="-122"/>
              </a:rPr>
              <a:t>H</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30" dirty="0">
                <a:solidFill>
                  <a:srgbClr val="000000"/>
                </a:solidFill>
                <a:latin typeface="微软雅黑" panose="020B0503020204020204" charset="-122"/>
                <a:ea typeface="微软雅黑" panose="020B0503020204020204" charset="-122"/>
                <a:cs typeface="微软雅黑" panose="020B0503020204020204" charset="-122"/>
              </a:rPr>
              <a:t>。 当线圈平面靠近某一导体时，由于线圈磁通链穿过导体，使导体的</a:t>
            </a:r>
            <a:r>
              <a:rPr sz="1000" spc="10" dirty="0">
                <a:solidFill>
                  <a:srgbClr val="000000"/>
                </a:solidFill>
                <a:latin typeface="微软雅黑" panose="020B0503020204020204" charset="-122"/>
                <a:ea typeface="微软雅黑" panose="020B0503020204020204" charset="-122"/>
                <a:cs typeface="微软雅黑" panose="020B0503020204020204" charset="-122"/>
              </a:rPr>
              <a:t>表</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面层感应出呈旋涡状自行闭合的电流 </a:t>
            </a:r>
            <a:r>
              <a:rPr sz="1000" b="1" spc="0" dirty="0">
                <a:solidFill>
                  <a:srgbClr val="000000"/>
                </a:solidFill>
                <a:latin typeface="微软雅黑" panose="020B0503020204020204" charset="-122"/>
                <a:ea typeface="微软雅黑" panose="020B0503020204020204" charset="-122"/>
                <a:cs typeface="微软雅黑" panose="020B0503020204020204" charset="-122"/>
              </a:rPr>
              <a:t>I</a:t>
            </a:r>
            <a:r>
              <a:rPr sz="900" b="1" spc="5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而 </a:t>
            </a:r>
            <a:r>
              <a:rPr sz="1000" b="1" spc="0" dirty="0">
                <a:solidFill>
                  <a:srgbClr val="000000"/>
                </a:solidFill>
                <a:latin typeface="微软雅黑" panose="020B0503020204020204" charset="-122"/>
                <a:ea typeface="微软雅黑" panose="020B0503020204020204" charset="-122"/>
                <a:cs typeface="微软雅黑" panose="020B0503020204020204" charset="-122"/>
              </a:rPr>
              <a:t>I</a:t>
            </a:r>
            <a:r>
              <a:rPr sz="900" b="1" spc="5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50" dirty="0">
                <a:solidFill>
                  <a:srgbClr val="000000"/>
                </a:solidFill>
                <a:latin typeface="微软雅黑" panose="020B0503020204020204" charset="-122"/>
                <a:ea typeface="微软雅黑" panose="020B0503020204020204" charset="-122"/>
                <a:cs typeface="微软雅黑" panose="020B0503020204020204" charset="-122"/>
              </a:rPr>
              <a:t>  </a:t>
            </a:r>
            <a:r>
              <a:rPr sz="1000" spc="50" dirty="0">
                <a:solidFill>
                  <a:srgbClr val="000000"/>
                </a:solidFill>
                <a:latin typeface="微软雅黑" panose="020B0503020204020204" charset="-122"/>
                <a:ea typeface="微软雅黑" panose="020B0503020204020204" charset="-122"/>
                <a:cs typeface="微软雅黑" panose="020B0503020204020204" charset="-122"/>
              </a:rPr>
              <a:t>所形成的磁通链又穿过传感器线</a:t>
            </a:r>
            <a:r>
              <a:rPr sz="1000" spc="20" dirty="0">
                <a:solidFill>
                  <a:srgbClr val="000000"/>
                </a:solidFill>
                <a:latin typeface="微软雅黑" panose="020B0503020204020204" charset="-122"/>
                <a:ea typeface="微软雅黑" panose="020B0503020204020204" charset="-122"/>
                <a:cs typeface="微软雅黑" panose="020B0503020204020204" charset="-122"/>
              </a:rPr>
              <a:t>圈</a:t>
            </a:r>
            <a:r>
              <a:rPr sz="1000" spc="0" dirty="0">
                <a:solidFill>
                  <a:srgbClr val="000000"/>
                </a:solidFill>
                <a:latin typeface="微软雅黑" panose="020B0503020204020204" charset="-122"/>
                <a:ea typeface="微软雅黑" panose="020B0503020204020204" charset="-122"/>
                <a:cs typeface="微软雅黑" panose="020B0503020204020204" charset="-122"/>
              </a:rPr>
              <a:t>，这样 </a:t>
            </a:r>
            <a:r>
              <a:rPr sz="1000" spc="30" dirty="0">
                <a:solidFill>
                  <a:srgbClr val="000000"/>
                </a:solidFill>
                <a:latin typeface="微软雅黑" panose="020B0503020204020204" charset="-122"/>
                <a:ea typeface="微软雅黑" panose="020B0503020204020204" charset="-122"/>
                <a:cs typeface="微软雅黑" panose="020B0503020204020204" charset="-122"/>
              </a:rPr>
              <a:t>传感器线圈与涡流</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线圈  形成了有一定耦合的互感 。 涡流</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线圈  可等效</a:t>
            </a:r>
            <a:r>
              <a:rPr sz="1000" spc="20" dirty="0">
                <a:solidFill>
                  <a:srgbClr val="000000"/>
                </a:solidFill>
                <a:latin typeface="微软雅黑" panose="020B0503020204020204" charset="-122"/>
                <a:ea typeface="微软雅黑" panose="020B0503020204020204" charset="-122"/>
                <a:cs typeface="微软雅黑" panose="020B0503020204020204" charset="-122"/>
              </a:rPr>
              <a:t>成</a:t>
            </a:r>
            <a:r>
              <a:rPr sz="1000" spc="0" dirty="0">
                <a:solidFill>
                  <a:srgbClr val="000000"/>
                </a:solidFill>
                <a:latin typeface="微软雅黑" panose="020B0503020204020204" charset="-122"/>
                <a:ea typeface="微软雅黑" panose="020B0503020204020204" charset="-122"/>
                <a:cs typeface="微软雅黑" panose="020B0503020204020204" charset="-122"/>
              </a:rPr>
              <a:t>一个电感，从 </a:t>
            </a:r>
            <a:r>
              <a:rPr sz="1000" spc="60" dirty="0">
                <a:solidFill>
                  <a:srgbClr val="000000"/>
                </a:solidFill>
                <a:latin typeface="微软雅黑" panose="020B0503020204020204" charset="-122"/>
                <a:ea typeface="微软雅黑" panose="020B0503020204020204" charset="-122"/>
                <a:cs typeface="微软雅黑" panose="020B0503020204020204" charset="-122"/>
              </a:rPr>
              <a:t>而导致传感器线圈的阻抗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60" dirty="0">
                <a:solidFill>
                  <a:srgbClr val="000000"/>
                </a:solidFill>
                <a:latin typeface="微软雅黑" panose="020B0503020204020204" charset="-122"/>
                <a:ea typeface="微软雅黑" panose="020B0503020204020204" charset="-122"/>
                <a:cs typeface="微软雅黑" panose="020B0503020204020204" charset="-122"/>
              </a:rPr>
              <a:t> 发生变化 。 我们可以把被测导体上形成的电涡流</a:t>
            </a:r>
            <a:r>
              <a:rPr sz="1000" spc="10" dirty="0">
                <a:solidFill>
                  <a:srgbClr val="000000"/>
                </a:solidFill>
                <a:latin typeface="微软雅黑" panose="020B0503020204020204" charset="-122"/>
                <a:ea typeface="微软雅黑" panose="020B0503020204020204" charset="-122"/>
                <a:cs typeface="微软雅黑" panose="020B0503020204020204" charset="-122"/>
              </a:rPr>
              <a:t>等</a:t>
            </a:r>
            <a:r>
              <a:rPr sz="1000" spc="0" dirty="0">
                <a:solidFill>
                  <a:srgbClr val="000000"/>
                </a:solidFill>
                <a:latin typeface="微软雅黑" panose="020B0503020204020204" charset="-122"/>
                <a:ea typeface="微软雅黑" panose="020B0503020204020204" charset="-122"/>
                <a:cs typeface="微软雅黑" panose="020B0503020204020204" charset="-122"/>
              </a:rPr>
              <a:t>效成一个 </a:t>
            </a:r>
            <a:r>
              <a:rPr sz="1000" spc="-10" dirty="0">
                <a:solidFill>
                  <a:srgbClr val="000000"/>
                </a:solidFill>
                <a:latin typeface="微软雅黑" panose="020B0503020204020204" charset="-122"/>
                <a:ea typeface="微软雅黑" panose="020B0503020204020204" charset="-122"/>
                <a:cs typeface="微软雅黑" panose="020B0503020204020204" charset="-122"/>
              </a:rPr>
              <a:t>短路环，这样就可得到如图 </a:t>
            </a: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32</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所示的等效电路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579"/>
          <p:cNvPicPr>
            <a:picLocks noChangeAspect="1"/>
          </p:cNvPicPr>
          <p:nvPr/>
        </p:nvPicPr>
        <p:blipFill>
          <a:blip r:embed="rId5"/>
          <a:stretch>
            <a:fillRect/>
          </a:stretch>
        </p:blipFill>
        <p:spPr>
          <a:xfrm>
            <a:off x="3467893" y="3940609"/>
            <a:ext cx="2135657" cy="1678457"/>
          </a:xfrm>
          <a:prstGeom prst="rect">
            <a:avLst/>
          </a:prstGeom>
        </p:spPr>
      </p:pic>
      <p:pic>
        <p:nvPicPr>
          <p:cNvPr id="4" name="picture 581"/>
          <p:cNvPicPr>
            <a:picLocks noChangeAspect="1"/>
          </p:cNvPicPr>
          <p:nvPr/>
        </p:nvPicPr>
        <p:blipFill>
          <a:blip r:embed="rId6"/>
          <a:stretch>
            <a:fillRect/>
          </a:stretch>
        </p:blipFill>
        <p:spPr>
          <a:xfrm>
            <a:off x="6135922" y="4545688"/>
            <a:ext cx="1590954" cy="1073378"/>
          </a:xfrm>
          <a:prstGeom prst="rect">
            <a:avLst/>
          </a:prstGeom>
        </p:spPr>
      </p:pic>
      <p:pic>
        <p:nvPicPr>
          <p:cNvPr id="6" name="picture 582"/>
          <p:cNvPicPr>
            <a:picLocks noChangeAspect="1"/>
          </p:cNvPicPr>
          <p:nvPr/>
        </p:nvPicPr>
        <p:blipFill>
          <a:blip r:embed="rId7"/>
          <a:stretch>
            <a:fillRect/>
          </a:stretch>
        </p:blipFill>
        <p:spPr>
          <a:xfrm>
            <a:off x="3005455" y="200660"/>
            <a:ext cx="5184775" cy="294640"/>
          </a:xfrm>
          <a:prstGeom prst="rect">
            <a:avLst/>
          </a:prstGeom>
        </p:spPr>
      </p:pic>
      <p:sp>
        <p:nvSpPr>
          <p:cNvPr id="7" name="textbox 583"/>
          <p:cNvSpPr/>
          <p:nvPr>
            <p:custDataLst>
              <p:tags r:id="rId8"/>
            </p:custDataLst>
          </p:nvPr>
        </p:nvSpPr>
        <p:spPr>
          <a:xfrm>
            <a:off x="2992755" y="187960"/>
            <a:ext cx="5210175" cy="342265"/>
          </a:xfrm>
          <a:prstGeom prst="rect">
            <a:avLst/>
          </a:prstGeom>
        </p:spPr>
        <p:txBody>
          <a:bodyPr vert="horz" wrap="square" lIns="0" tIns="0" rIns="0" bIns="0"/>
          <a:lstStyle/>
          <a:p>
            <a:pPr algn="l" rtl="0" eaLnBrk="0">
              <a:lnSpc>
                <a:spcPct val="11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805" algn="l" rtl="0" eaLnBrk="0">
              <a:lnSpc>
                <a:spcPct val="93000"/>
              </a:lnSpc>
              <a:spcBef>
                <a:spcPts val="5"/>
              </a:spcBef>
            </a:pPr>
            <a:r>
              <a:rPr sz="1300" b="1" spc="40" dirty="0">
                <a:solidFill>
                  <a:schemeClr val="dk1"/>
                </a:solidFill>
                <a:latin typeface="微软雅黑" panose="020B0503020204020204" charset="-122"/>
                <a:ea typeface="微软雅黑" panose="020B0503020204020204" charset="-122"/>
                <a:cs typeface="微软雅黑" panose="020B0503020204020204" charset="-122"/>
              </a:rPr>
              <a:t>3</a:t>
            </a:r>
            <a:r>
              <a:rPr sz="1300" spc="40" dirty="0">
                <a:solidFill>
                  <a:schemeClr val="dk1"/>
                </a:solidFill>
                <a:latin typeface="微软雅黑" panose="020B0503020204020204" charset="-122"/>
                <a:ea typeface="微软雅黑" panose="020B0503020204020204" charset="-122"/>
                <a:cs typeface="微软雅黑" panose="020B0503020204020204" charset="-122"/>
              </a:rPr>
              <a:t> </a:t>
            </a:r>
            <a:r>
              <a:rPr sz="1300" b="1" spc="40" dirty="0">
                <a:solidFill>
                  <a:schemeClr val="dk1"/>
                </a:solidFill>
                <a:latin typeface="微软雅黑" panose="020B0503020204020204" charset="-122"/>
                <a:ea typeface="微软雅黑" panose="020B0503020204020204" charset="-122"/>
                <a:cs typeface="微软雅黑" panose="020B0503020204020204" charset="-122"/>
              </a:rPr>
              <a:t>.</a:t>
            </a:r>
            <a:r>
              <a:rPr sz="1300" spc="40" dirty="0">
                <a:solidFill>
                  <a:schemeClr val="dk1"/>
                </a:solidFill>
                <a:latin typeface="微软雅黑" panose="020B0503020204020204" charset="-122"/>
                <a:ea typeface="微软雅黑" panose="020B0503020204020204" charset="-122"/>
                <a:cs typeface="微软雅黑" panose="020B0503020204020204" charset="-122"/>
              </a:rPr>
              <a:t> </a:t>
            </a:r>
            <a:r>
              <a:rPr sz="1300" b="1" spc="40" dirty="0">
                <a:solidFill>
                  <a:schemeClr val="dk1"/>
                </a:solidFill>
                <a:latin typeface="微软雅黑" panose="020B0503020204020204" charset="-122"/>
                <a:ea typeface="微软雅黑" panose="020B0503020204020204" charset="-122"/>
                <a:cs typeface="微软雅黑" panose="020B0503020204020204" charset="-122"/>
              </a:rPr>
              <a:t>5</a:t>
            </a:r>
            <a:r>
              <a:rPr sz="1300" spc="40" dirty="0">
                <a:solidFill>
                  <a:schemeClr val="dk1"/>
                </a:solidFill>
                <a:latin typeface="微软雅黑" panose="020B0503020204020204" charset="-122"/>
                <a:ea typeface="微软雅黑" panose="020B0503020204020204" charset="-122"/>
                <a:cs typeface="微软雅黑" panose="020B0503020204020204" charset="-122"/>
              </a:rPr>
              <a:t>    技能实</a:t>
            </a:r>
            <a:r>
              <a:rPr sz="1300" spc="20" dirty="0">
                <a:solidFill>
                  <a:schemeClr val="dk1"/>
                </a:solidFill>
                <a:latin typeface="微软雅黑" panose="020B0503020204020204" charset="-122"/>
                <a:ea typeface="微软雅黑" panose="020B0503020204020204" charset="-122"/>
                <a:cs typeface="微软雅黑" panose="020B0503020204020204" charset="-122"/>
              </a:rPr>
              <a:t>训</a:t>
            </a:r>
            <a:endParaRPr lang="en-US" altLang="en-US" sz="13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585"/>
          <p:cNvSpPr/>
          <p:nvPr>
            <p:custDataLst>
              <p:tags r:id="rId9"/>
            </p:custDataLst>
          </p:nvPr>
        </p:nvSpPr>
        <p:spPr>
          <a:xfrm>
            <a:off x="2993065" y="1067013"/>
            <a:ext cx="2726054" cy="1790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05"/>
              </a:lnSpc>
              <a:tabLst>
                <a:tab pos="2712720" algn="l"/>
              </a:tabLst>
            </a:pPr>
            <a:r>
              <a:rPr sz="1000" u="sng" spc="0" dirty="0">
                <a:solidFill>
                  <a:schemeClr val="dk1"/>
                </a:solidFill>
                <a:latin typeface="微软雅黑" panose="020B0503020204020204" charset="-122"/>
                <a:ea typeface="微软雅黑" panose="020B0503020204020204" charset="-122"/>
                <a:cs typeface="Arial" panose="020B0604020202020204"/>
              </a:rPr>
              <a:t>	</a:t>
            </a:r>
            <a:endParaRPr lang="en-US" altLang="en-US" sz="1000" u="sng" spc="0" dirty="0">
              <a:solidFill>
                <a:schemeClr val="dk1"/>
              </a:solidFill>
              <a:latin typeface="微软雅黑" panose="020B0503020204020204" charset="-122"/>
              <a:ea typeface="微软雅黑" panose="020B0503020204020204" charset="-122"/>
              <a:cs typeface="Arial" panose="020B0604020202020204"/>
            </a:endParaRPr>
          </a:p>
        </p:txBody>
      </p:sp>
      <p:pic>
        <p:nvPicPr>
          <p:cNvPr id="9" name="picture 589"/>
          <p:cNvPicPr>
            <a:picLocks noChangeAspect="1"/>
          </p:cNvPicPr>
          <p:nvPr/>
        </p:nvPicPr>
        <p:blipFill>
          <a:blip r:embed="rId10"/>
          <a:stretch>
            <a:fillRect/>
          </a:stretch>
        </p:blipFill>
        <p:spPr>
          <a:xfrm>
            <a:off x="6838358" y="2488898"/>
            <a:ext cx="45592" cy="30810"/>
          </a:xfrm>
          <a:prstGeom prst="rect">
            <a:avLst/>
          </a:prstGeom>
        </p:spPr>
      </p:pic>
      <p:pic>
        <p:nvPicPr>
          <p:cNvPr id="10" name="picture 590"/>
          <p:cNvPicPr>
            <a:picLocks noChangeAspect="1"/>
          </p:cNvPicPr>
          <p:nvPr/>
        </p:nvPicPr>
        <p:blipFill>
          <a:blip r:embed="rId10"/>
          <a:stretch>
            <a:fillRect/>
          </a:stretch>
        </p:blipFill>
        <p:spPr>
          <a:xfrm>
            <a:off x="5187016" y="2958430"/>
            <a:ext cx="45592" cy="30810"/>
          </a:xfrm>
          <a:prstGeom prst="rect">
            <a:avLst/>
          </a:prstGeom>
        </p:spPr>
      </p:pic>
      <p:pic>
        <p:nvPicPr>
          <p:cNvPr id="11" name="picture 591"/>
          <p:cNvPicPr>
            <a:picLocks noChangeAspect="1"/>
          </p:cNvPicPr>
          <p:nvPr/>
        </p:nvPicPr>
        <p:blipFill>
          <a:blip r:embed="rId10"/>
          <a:stretch>
            <a:fillRect/>
          </a:stretch>
        </p:blipFill>
        <p:spPr>
          <a:xfrm>
            <a:off x="5589999" y="2958430"/>
            <a:ext cx="45592" cy="30810"/>
          </a:xfrm>
          <a:prstGeom prst="rect">
            <a:avLst/>
          </a:prstGeom>
        </p:spPr>
      </p:pic>
      <p:sp>
        <p:nvSpPr>
          <p:cNvPr id="12" name="textbox 578"/>
          <p:cNvSpPr/>
          <p:nvPr>
            <p:custDataLst>
              <p:tags r:id="rId11"/>
            </p:custDataLst>
          </p:nvPr>
        </p:nvSpPr>
        <p:spPr>
          <a:xfrm>
            <a:off x="3005765" y="5757514"/>
            <a:ext cx="5205729" cy="981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788670"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a:t>
            </a:r>
            <a:r>
              <a:rPr sz="800" b="1" spc="30" dirty="0">
                <a:solidFill>
                  <a:schemeClr val="dk1"/>
                </a:solidFill>
                <a:latin typeface="微软雅黑" panose="020B0503020204020204" charset="-122"/>
                <a:ea typeface="微软雅黑" panose="020B0503020204020204" charset="-122"/>
                <a:cs typeface="微软雅黑" panose="020B0503020204020204" charset="-122"/>
              </a:rPr>
              <a:t>3</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31</a:t>
            </a:r>
            <a:r>
              <a:rPr sz="800" spc="30" dirty="0">
                <a:solidFill>
                  <a:schemeClr val="dk1"/>
                </a:solidFill>
                <a:latin typeface="微软雅黑" panose="020B0503020204020204" charset="-122"/>
                <a:ea typeface="微软雅黑" panose="020B0503020204020204" charset="-122"/>
                <a:cs typeface="微软雅黑" panose="020B0503020204020204" charset="-122"/>
              </a:rPr>
              <a:t>    电涡流式传感器原理               图 </a:t>
            </a:r>
            <a:r>
              <a:rPr sz="800" b="1" spc="30" dirty="0">
                <a:solidFill>
                  <a:schemeClr val="dk1"/>
                </a:solidFill>
                <a:latin typeface="微软雅黑" panose="020B0503020204020204" charset="-122"/>
                <a:ea typeface="微软雅黑" panose="020B0503020204020204" charset="-122"/>
                <a:cs typeface="微软雅黑" panose="020B0503020204020204" charset="-122"/>
              </a:rPr>
              <a:t>3</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32</a:t>
            </a:r>
            <a:r>
              <a:rPr sz="800" spc="30" dirty="0">
                <a:solidFill>
                  <a:schemeClr val="dk1"/>
                </a:solidFill>
                <a:latin typeface="微软雅黑" panose="020B0503020204020204" charset="-122"/>
                <a:ea typeface="微软雅黑" panose="020B0503020204020204" charset="-122"/>
                <a:cs typeface="微软雅黑" panose="020B0503020204020204" charset="-122"/>
              </a:rPr>
              <a:t> </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电涡流式传感器等效电路</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44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图 </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32</a:t>
            </a:r>
            <a:r>
              <a:rPr sz="1000" spc="-20" dirty="0">
                <a:solidFill>
                  <a:schemeClr val="dk1"/>
                </a:solidFill>
                <a:latin typeface="微软雅黑" panose="020B0503020204020204" charset="-122"/>
                <a:ea typeface="微软雅黑" panose="020B0503020204020204" charset="-122"/>
                <a:cs typeface="微软雅黑" panose="020B0503020204020204" charset="-122"/>
              </a:rPr>
              <a:t> 中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为传感器线圈的电阻和电感</a:t>
            </a:r>
            <a:r>
              <a:rPr sz="1000" spc="0" dirty="0">
                <a:solidFill>
                  <a:schemeClr val="dk1"/>
                </a:solidFill>
                <a:latin typeface="微软雅黑" panose="020B0503020204020204" charset="-122"/>
                <a:ea typeface="微软雅黑" panose="020B0503020204020204" charset="-122"/>
                <a:cs typeface="微软雅黑" panose="020B0503020204020204" charset="-122"/>
              </a:rPr>
              <a:t> 。 短路环可以认为是一匝短路线圈，其 </a:t>
            </a:r>
            <a:r>
              <a:rPr sz="1000" spc="30" dirty="0">
                <a:solidFill>
                  <a:schemeClr val="dk1"/>
                </a:solidFill>
                <a:latin typeface="微软雅黑" panose="020B0503020204020204" charset="-122"/>
                <a:ea typeface="微软雅黑" panose="020B0503020204020204" charset="-122"/>
                <a:cs typeface="微软雅黑" panose="020B0503020204020204" charset="-122"/>
              </a:rPr>
              <a:t>电阻为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、电感为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 传感器线圈与导体间存在一个互感 </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30" dirty="0">
                <a:solidFill>
                  <a:schemeClr val="dk1"/>
                </a:solidFill>
                <a:latin typeface="微软雅黑" panose="020B0503020204020204" charset="-122"/>
                <a:ea typeface="微软雅黑" panose="020B0503020204020204" charset="-122"/>
                <a:cs typeface="微软雅黑" panose="020B0503020204020204" charset="-122"/>
              </a:rPr>
              <a:t>，它随传感器线圈与</a:t>
            </a:r>
            <a:r>
              <a:rPr sz="1000" spc="10" dirty="0">
                <a:solidFill>
                  <a:schemeClr val="dk1"/>
                </a:solidFill>
                <a:latin typeface="微软雅黑" panose="020B0503020204020204" charset="-122"/>
                <a:ea typeface="微软雅黑" panose="020B0503020204020204" charset="-122"/>
                <a:cs typeface="微软雅黑" panose="020B0503020204020204" charset="-122"/>
              </a:rPr>
              <a:t>导</a:t>
            </a:r>
            <a:r>
              <a:rPr sz="1000" spc="0" dirty="0">
                <a:solidFill>
                  <a:schemeClr val="dk1"/>
                </a:solidFill>
                <a:latin typeface="微软雅黑" panose="020B0503020204020204" charset="-122"/>
                <a:ea typeface="微软雅黑" panose="020B0503020204020204" charset="-122"/>
                <a:cs typeface="微软雅黑" panose="020B0503020204020204" charset="-122"/>
              </a:rPr>
              <a:t>体间 </a:t>
            </a:r>
            <a:r>
              <a:rPr sz="1000" spc="30" dirty="0">
                <a:solidFill>
                  <a:schemeClr val="dk1"/>
                </a:solidFill>
                <a:latin typeface="微软雅黑" panose="020B0503020204020204" charset="-122"/>
                <a:ea typeface="微软雅黑" panose="020B0503020204020204" charset="-122"/>
                <a:cs typeface="微软雅黑" panose="020B0503020204020204" charset="-122"/>
              </a:rPr>
              <a:t>距的减小而增大 。 根据电涡流式传感器等效电路可列出以下电路方</a:t>
            </a:r>
            <a:r>
              <a:rPr sz="1000" spc="10" dirty="0">
                <a:solidFill>
                  <a:schemeClr val="dk1"/>
                </a:solidFill>
                <a:latin typeface="微软雅黑" panose="020B0503020204020204" charset="-122"/>
                <a:ea typeface="微软雅黑" panose="020B0503020204020204" charset="-122"/>
                <a:cs typeface="微软雅黑" panose="020B0503020204020204" charset="-122"/>
              </a:rPr>
              <a:t>程</a:t>
            </a:r>
            <a:r>
              <a:rPr sz="1000" spc="0" dirty="0">
                <a:solidFill>
                  <a:schemeClr val="dk1"/>
                </a:solidFill>
                <a:latin typeface="微软雅黑" panose="020B0503020204020204" charset="-122"/>
                <a:ea typeface="微软雅黑" panose="020B0503020204020204" charset="-122"/>
                <a:cs typeface="微软雅黑" panose="020B0503020204020204" charset="-122"/>
              </a:rPr>
              <a:t>组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36" name="图片 3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35" name="图片 34"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592"/>
          <p:cNvSpPr/>
          <p:nvPr/>
        </p:nvSpPr>
        <p:spPr>
          <a:xfrm>
            <a:off x="3180739" y="1609611"/>
            <a:ext cx="5255895" cy="462470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1000"/>
              </a:lnSpc>
            </a:pPr>
            <a:r>
              <a:rPr sz="1000" spc="50" dirty="0">
                <a:solidFill>
                  <a:srgbClr val="000000"/>
                </a:solidFill>
                <a:latin typeface="微软雅黑" panose="020B0503020204020204" charset="-122"/>
                <a:ea typeface="微软雅黑" panose="020B0503020204020204" charset="-122"/>
                <a:cs typeface="微软雅黑" panose="020B0503020204020204" charset="-122"/>
              </a:rPr>
              <a:t>线圈的等效电</a:t>
            </a:r>
            <a:r>
              <a:rPr sz="1000" spc="40" dirty="0">
                <a:solidFill>
                  <a:srgbClr val="000000"/>
                </a:solidFill>
                <a:latin typeface="微软雅黑" panose="020B0503020204020204" charset="-122"/>
                <a:ea typeface="微软雅黑" panose="020B0503020204020204" charset="-122"/>
                <a:cs typeface="微软雅黑" panose="020B0503020204020204" charset="-122"/>
              </a:rPr>
              <a:t>感</a:t>
            </a:r>
            <a:r>
              <a:rPr sz="1000" spc="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894205" algn="l" rtl="0" eaLnBrk="0">
              <a:lnSpc>
                <a:spcPct val="174000"/>
              </a:lnSpc>
              <a:spcBef>
                <a:spcPts val="835"/>
              </a:spcBef>
              <a:tabLst>
                <a:tab pos="3272790" algn="l"/>
              </a:tabLst>
            </a:pPr>
            <a:r>
              <a:rPr sz="1400" b="1" spc="-30" baseline="-15000" dirty="0">
                <a:solidFill>
                  <a:srgbClr val="000000"/>
                </a:solidFill>
                <a:latin typeface="微软雅黑" panose="020B0503020204020204" charset="-122"/>
                <a:ea typeface="微软雅黑" panose="020B0503020204020204" charset="-122"/>
                <a:cs typeface="微软雅黑" panose="020B0503020204020204" charset="-122"/>
              </a:rPr>
              <a:t>L</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1400" spc="-30" baseline="-7000" dirty="0">
                <a:solidFill>
                  <a:srgbClr val="000000"/>
                </a:solidFill>
                <a:latin typeface="微软雅黑" panose="020B0503020204020204" charset="-122"/>
                <a:ea typeface="微软雅黑" panose="020B0503020204020204" charset="-122"/>
                <a:cs typeface="微软雅黑" panose="020B0503020204020204" charset="-122"/>
              </a:rPr>
              <a:t>＝</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1400" b="1" spc="0" baseline="-15000" dirty="0">
                <a:solidFill>
                  <a:srgbClr val="000000"/>
                </a:solidFill>
                <a:latin typeface="微软雅黑" panose="020B0503020204020204" charset="-122"/>
                <a:ea typeface="微软雅黑" panose="020B0503020204020204" charset="-122"/>
                <a:cs typeface="微软雅黑" panose="020B0503020204020204" charset="-122"/>
              </a:rPr>
              <a:t>L</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1400" spc="-30" baseline="-7000" dirty="0">
                <a:solidFill>
                  <a:srgbClr val="000000"/>
                </a:solidFill>
                <a:latin typeface="微软雅黑" panose="020B0503020204020204" charset="-122"/>
                <a:ea typeface="微软雅黑" panose="020B0503020204020204" charset="-122"/>
                <a:cs typeface="微软雅黑" panose="020B0503020204020204" charset="-122"/>
              </a:rPr>
              <a:t>－</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1400" b="1" spc="0" baseline="-15000" dirty="0">
                <a:solidFill>
                  <a:srgbClr val="000000"/>
                </a:solidFill>
                <a:latin typeface="微软雅黑" panose="020B0503020204020204" charset="-122"/>
                <a:ea typeface="微软雅黑" panose="020B0503020204020204" charset="-122"/>
                <a:cs typeface="微软雅黑" panose="020B0503020204020204" charset="-122"/>
              </a:rPr>
              <a:t>L</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800" u="sng" spc="-3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30" baseline="37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ω</a:t>
            </a:r>
            <a:r>
              <a:rPr sz="800" u="sng" spc="-3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800" u="sng" spc="-3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0" baseline="3700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M</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8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ts val="1210"/>
              </a:lnSpc>
              <a:spcBef>
                <a:spcPts val="118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线圈的等效品质因</a:t>
            </a:r>
            <a:r>
              <a:rPr sz="1000" spc="30" dirty="0">
                <a:solidFill>
                  <a:srgbClr val="000000"/>
                </a:solidFill>
                <a:latin typeface="微软雅黑" panose="020B0503020204020204" charset="-122"/>
                <a:ea typeface="微软雅黑" panose="020B0503020204020204" charset="-122"/>
                <a:cs typeface="微软雅黑" panose="020B0503020204020204" charset="-122"/>
              </a:rPr>
              <a:t>数</a:t>
            </a:r>
            <a:r>
              <a:rPr sz="1000" spc="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835660" algn="l" rtl="0" eaLnBrk="0">
              <a:lnSpc>
                <a:spcPts val="1620"/>
              </a:lnSpc>
              <a:spcBef>
                <a:spcPts val="185"/>
              </a:spcBef>
            </a:pP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30" dirty="0">
                <a:solidFill>
                  <a:srgbClr val="000000"/>
                </a:solidFill>
                <a:latin typeface="微软雅黑" panose="020B0503020204020204" charset="-122"/>
                <a:ea typeface="微软雅黑" panose="020B0503020204020204" charset="-122"/>
                <a:cs typeface="微软雅黑" panose="020B0503020204020204" charset="-122"/>
              </a:rPr>
              <a:t> ＝ </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900" b="1" spc="-30" baseline="3000" dirty="0">
                <a:solidFill>
                  <a:srgbClr val="000000"/>
                </a:solidFill>
                <a:latin typeface="微软雅黑" panose="020B0503020204020204" charset="-122"/>
                <a:ea typeface="微软雅黑" panose="020B0503020204020204" charset="-122"/>
                <a:cs typeface="微软雅黑" panose="020B0503020204020204" charset="-122"/>
              </a:rPr>
              <a:t>0</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spc="-30" dirty="0">
                <a:solidFill>
                  <a:srgbClr val="000000"/>
                </a:solidFill>
                <a:latin typeface="微软雅黑" panose="020B0503020204020204" charset="-122"/>
                <a:ea typeface="微软雅黑" panose="020B0503020204020204" charset="-122"/>
                <a:cs typeface="微软雅黑" panose="020B0503020204020204" charset="-122"/>
              </a:rPr>
              <a:t>  －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30" baseline="3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ω</a:t>
            </a:r>
            <a:r>
              <a:rPr sz="900" b="1" spc="-30" baseline="78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900" b="1" spc="-30" baseline="78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30" baseline="3000" dirty="0">
                <a:solidFill>
                  <a:srgbClr val="000000"/>
                </a:solidFill>
                <a:latin typeface="微软雅黑" panose="020B0503020204020204" charset="-122"/>
                <a:ea typeface="微软雅黑" panose="020B0503020204020204" charset="-122"/>
                <a:cs typeface="微软雅黑" panose="020B0503020204020204" charset="-122"/>
              </a:rPr>
              <a:t>1</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spc="-30" dirty="0">
                <a:solidFill>
                  <a:srgbClr val="000000"/>
                </a:solidFill>
                <a:latin typeface="微软雅黑" panose="020B0503020204020204" charset="-122"/>
                <a:ea typeface="微软雅黑" panose="020B0503020204020204" charset="-122"/>
                <a:cs typeface="微软雅黑" panose="020B0503020204020204" charset="-122"/>
              </a:rPr>
              <a:t>  ＋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900" b="1" spc="-30" baseline="3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ω</a:t>
            </a:r>
            <a:r>
              <a:rPr sz="900" b="1" spc="-30" baseline="78000" dirty="0">
                <a:solidFill>
                  <a:srgbClr val="000000"/>
                </a:solidFill>
                <a:latin typeface="微软雅黑" panose="020B0503020204020204" charset="-122"/>
                <a:ea typeface="微软雅黑" panose="020B0503020204020204" charset="-122"/>
                <a:cs typeface="微软雅黑" panose="020B0503020204020204" charset="-122"/>
              </a:rPr>
              <a:t>2</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900" b="1" spc="-30" baseline="78000" dirty="0">
                <a:solidFill>
                  <a:srgbClr val="000000"/>
                </a:solidFill>
                <a:latin typeface="微软雅黑" panose="020B0503020204020204" charset="-122"/>
                <a:ea typeface="微软雅黑" panose="020B0503020204020204" charset="-122"/>
                <a:cs typeface="微软雅黑" panose="020B0503020204020204" charset="-122"/>
              </a:rPr>
              <a:t>2</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baseline="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635" algn="l" rtl="0" eaLnBrk="0">
              <a:lnSpc>
                <a:spcPct val="143000"/>
              </a:lnSpc>
              <a:spcBef>
                <a:spcPts val="28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为无涡流影响下线圈的品质因数，</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500" spc="-10" baseline="3000" dirty="0">
                <a:solidFill>
                  <a:srgbClr val="000000"/>
                </a:solidFill>
                <a:latin typeface="微软雅黑" panose="020B0503020204020204" charset="-122"/>
                <a:ea typeface="微软雅黑" panose="020B0503020204020204" charset="-122"/>
                <a:cs typeface="微软雅黑" panose="020B0503020204020204" charset="-122"/>
              </a:rPr>
              <a:t>＝</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ω</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10" dirty="0">
                <a:solidFill>
                  <a:srgbClr val="000000"/>
                </a:solidFill>
                <a:latin typeface="微软雅黑" panose="020B0503020204020204" charset="-122"/>
                <a:ea typeface="微软雅黑" panose="020B0503020204020204" charset="-122"/>
                <a:cs typeface="微软雅黑" panose="020B0503020204020204" charset="-122"/>
              </a:rPr>
              <a:t>  为金属导体中</a:t>
            </a:r>
            <a:r>
              <a:rPr sz="1000" spc="0" dirty="0">
                <a:solidFill>
                  <a:srgbClr val="000000"/>
                </a:solidFill>
                <a:latin typeface="微软雅黑" panose="020B0503020204020204" charset="-122"/>
                <a:ea typeface="微软雅黑" panose="020B0503020204020204" charset="-122"/>
                <a:cs typeface="微软雅黑" panose="020B0503020204020204" charset="-122"/>
              </a:rPr>
              <a:t>产生的电涡流  </a:t>
            </a:r>
            <a:r>
              <a:rPr sz="1000" spc="-60" dirty="0">
                <a:solidFill>
                  <a:srgbClr val="000000"/>
                </a:solidFill>
                <a:latin typeface="微软雅黑" panose="020B0503020204020204" charset="-122"/>
                <a:ea typeface="微软雅黑" panose="020B0503020204020204" charset="-122"/>
                <a:cs typeface="微软雅黑" panose="020B0503020204020204" charset="-122"/>
              </a:rPr>
              <a:t>部分的阻抗，</a:t>
            </a:r>
            <a:r>
              <a:rPr sz="1000" b="1" spc="-60" dirty="0">
                <a:solidFill>
                  <a:srgbClr val="000000"/>
                </a:solidFill>
                <a:latin typeface="微软雅黑" panose="020B0503020204020204" charset="-122"/>
                <a:ea typeface="微软雅黑" panose="020B0503020204020204" charset="-122"/>
                <a:cs typeface="微软雅黑" panose="020B0503020204020204" charset="-122"/>
              </a:rPr>
              <a:t>Z</a:t>
            </a:r>
            <a:r>
              <a:rPr sz="1000" spc="-60" dirty="0">
                <a:solidFill>
                  <a:srgbClr val="000000"/>
                </a:solidFill>
                <a:latin typeface="微软雅黑" panose="020B0503020204020204" charset="-122"/>
                <a:ea typeface="微软雅黑" panose="020B0503020204020204" charset="-122"/>
                <a:cs typeface="微软雅黑" panose="020B0503020204020204" charset="-122"/>
              </a:rPr>
              <a:t>  ＝ </a:t>
            </a:r>
            <a:r>
              <a:rPr sz="1000" b="1" spc="-30" dirty="0">
                <a:solidFill>
                  <a:srgbClr val="000000"/>
                </a:solidFill>
                <a:latin typeface="微软雅黑" panose="020B0503020204020204" charset="-122"/>
                <a:ea typeface="微软雅黑" panose="020B0503020204020204" charset="-122"/>
                <a:cs typeface="微软雅黑" panose="020B0503020204020204" charset="-122"/>
              </a:rPr>
              <a:t>R</a:t>
            </a:r>
            <a:r>
              <a:rPr sz="1000" spc="-60" dirty="0">
                <a:solidFill>
                  <a:srgbClr val="000000"/>
                </a:solidFill>
                <a:latin typeface="微软雅黑" panose="020B0503020204020204" charset="-122"/>
                <a:ea typeface="微软雅黑" panose="020B0503020204020204" charset="-122"/>
                <a:cs typeface="微软雅黑" panose="020B0503020204020204" charset="-122"/>
              </a:rPr>
              <a:t>   ＋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900" b="1" spc="-60" baseline="-29000" dirty="0">
                <a:solidFill>
                  <a:srgbClr val="000000"/>
                </a:solidFill>
                <a:latin typeface="微软雅黑" panose="020B0503020204020204" charset="-122"/>
                <a:ea typeface="微软雅黑" panose="020B0503020204020204" charset="-122"/>
                <a:cs typeface="微软雅黑" panose="020B0503020204020204" charset="-122"/>
              </a:rPr>
              <a:t>2</a:t>
            </a:r>
            <a:r>
              <a:rPr sz="500" spc="-60" dirty="0">
                <a:solidFill>
                  <a:srgbClr val="000000"/>
                </a:solidFill>
                <a:latin typeface="微软雅黑" panose="020B0503020204020204" charset="-122"/>
                <a:ea typeface="微软雅黑" panose="020B0503020204020204" charset="-122"/>
                <a:cs typeface="微软雅黑" panose="020B0503020204020204" charset="-122"/>
              </a:rPr>
              <a:t> </a:t>
            </a:r>
            <a:r>
              <a:rPr sz="1000" b="1" spc="-60" dirty="0">
                <a:solidFill>
                  <a:srgbClr val="000000"/>
                </a:solidFill>
                <a:latin typeface="微软雅黑" panose="020B0503020204020204" charset="-122"/>
                <a:ea typeface="微软雅黑" panose="020B0503020204020204" charset="-122"/>
                <a:cs typeface="微软雅黑" panose="020B0503020204020204" charset="-122"/>
              </a:rPr>
              <a:t>ω</a:t>
            </a:r>
            <a:r>
              <a:rPr sz="900" b="1" spc="-60" baseline="52000" dirty="0">
                <a:solidFill>
                  <a:srgbClr val="000000"/>
                </a:solidFill>
                <a:latin typeface="微软雅黑" panose="020B0503020204020204" charset="-122"/>
                <a:ea typeface="微软雅黑" panose="020B0503020204020204" charset="-122"/>
                <a:cs typeface="微软雅黑" panose="020B0503020204020204" charset="-122"/>
              </a:rPr>
              <a:t>2</a:t>
            </a:r>
            <a:r>
              <a:rPr sz="500" spc="-60" dirty="0">
                <a:solidFill>
                  <a:srgbClr val="000000"/>
                </a:solidFill>
                <a:latin typeface="微软雅黑" panose="020B0503020204020204" charset="-122"/>
                <a:ea typeface="微软雅黑" panose="020B0503020204020204" charset="-122"/>
                <a:cs typeface="微软雅黑" panose="020B0503020204020204" charset="-122"/>
              </a:rPr>
              <a:t> </a:t>
            </a:r>
            <a:r>
              <a:rPr sz="1000" spc="-6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2575" algn="l" rtl="0" eaLnBrk="0">
              <a:lnSpc>
                <a:spcPct val="142000"/>
              </a:lnSpc>
              <a:spcBef>
                <a:spcPts val="46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由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10" dirty="0">
                <a:solidFill>
                  <a:srgbClr val="000000"/>
                </a:solidFill>
                <a:latin typeface="微软雅黑" panose="020B0503020204020204" charset="-122"/>
                <a:ea typeface="微软雅黑" panose="020B0503020204020204" charset="-122"/>
                <a:cs typeface="微软雅黑" panose="020B0503020204020204" charset="-122"/>
              </a:rPr>
              <a:t> 和 </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10" dirty="0">
                <a:solidFill>
                  <a:srgbClr val="000000"/>
                </a:solidFill>
                <a:latin typeface="微软雅黑" panose="020B0503020204020204" charset="-122"/>
                <a:ea typeface="微软雅黑" panose="020B0503020204020204" charset="-122"/>
                <a:cs typeface="微软雅黑" panose="020B0503020204020204" charset="-122"/>
              </a:rPr>
              <a:t> 的计算公式可以看出，线圈与金属导体系统的阻抗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、电感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0" dirty="0">
                <a:solidFill>
                  <a:srgbClr val="000000"/>
                </a:solidFill>
                <a:latin typeface="微软雅黑" panose="020B0503020204020204" charset="-122"/>
                <a:ea typeface="微软雅黑" panose="020B0503020204020204" charset="-122"/>
                <a:cs typeface="微软雅黑" panose="020B0503020204020204" charset="-122"/>
              </a:rPr>
              <a:t> 和品质因  </a:t>
            </a:r>
            <a:r>
              <a:rPr sz="1000" spc="30" dirty="0">
                <a:solidFill>
                  <a:srgbClr val="000000"/>
                </a:solidFill>
                <a:latin typeface="微软雅黑" panose="020B0503020204020204" charset="-122"/>
                <a:ea typeface="微软雅黑" panose="020B0503020204020204" charset="-122"/>
                <a:cs typeface="微软雅黑" panose="020B0503020204020204" charset="-122"/>
              </a:rPr>
              <a:t>数 </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30" dirty="0">
                <a:solidFill>
                  <a:srgbClr val="000000"/>
                </a:solidFill>
                <a:latin typeface="微软雅黑" panose="020B0503020204020204" charset="-122"/>
                <a:ea typeface="微软雅黑" panose="020B0503020204020204" charset="-122"/>
                <a:cs typeface="微软雅黑" panose="020B0503020204020204" charset="-122"/>
              </a:rPr>
              <a:t> 都是该系统互感系数 </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1000" spc="30" dirty="0">
                <a:solidFill>
                  <a:srgbClr val="000000"/>
                </a:solidFill>
                <a:latin typeface="微软雅黑" panose="020B0503020204020204" charset="-122"/>
                <a:ea typeface="微软雅黑" panose="020B0503020204020204" charset="-122"/>
                <a:cs typeface="微软雅黑" panose="020B0503020204020204" charset="-122"/>
              </a:rPr>
              <a:t> 平方的函数，而从麦克斯韦互感系数的基本公式出发</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可得  </a:t>
            </a:r>
            <a:r>
              <a:rPr sz="1000" spc="10" dirty="0">
                <a:solidFill>
                  <a:srgbClr val="000000"/>
                </a:solidFill>
                <a:latin typeface="微软雅黑" panose="020B0503020204020204" charset="-122"/>
                <a:ea typeface="微软雅黑" panose="020B0503020204020204" charset="-122"/>
                <a:cs typeface="微软雅黑" panose="020B0503020204020204" charset="-122"/>
              </a:rPr>
              <a:t>互感系数是线圈与金属导体间距离 </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H</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的非线性函数，因</a:t>
            </a:r>
            <a:r>
              <a:rPr sz="1000" spc="0" dirty="0">
                <a:solidFill>
                  <a:srgbClr val="000000"/>
                </a:solidFill>
                <a:latin typeface="微软雅黑" panose="020B0503020204020204" charset="-122"/>
                <a:ea typeface="微软雅黑" panose="020B0503020204020204" charset="-122"/>
                <a:cs typeface="微软雅黑" panose="020B0503020204020204" charset="-122"/>
              </a:rPr>
              <a:t>此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0" dirty="0">
                <a:solidFill>
                  <a:srgbClr val="000000"/>
                </a:solidFill>
                <a:latin typeface="微软雅黑" panose="020B0503020204020204" charset="-122"/>
                <a:ea typeface="微软雅黑" panose="020B0503020204020204" charset="-122"/>
                <a:cs typeface="微软雅黑" panose="020B0503020204020204" charset="-122"/>
              </a:rPr>
              <a:t> 均是 </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0" dirty="0">
                <a:solidFill>
                  <a:srgbClr val="000000"/>
                </a:solidFill>
                <a:latin typeface="微软雅黑" panose="020B0503020204020204" charset="-122"/>
                <a:ea typeface="微软雅黑" panose="020B0503020204020204" charset="-122"/>
                <a:cs typeface="微软雅黑" panose="020B0503020204020204" charset="-122"/>
              </a:rPr>
              <a:t> 的非线性函  </a:t>
            </a:r>
            <a:r>
              <a:rPr sz="1000" spc="10" dirty="0">
                <a:solidFill>
                  <a:srgbClr val="000000"/>
                </a:solidFill>
                <a:latin typeface="微软雅黑" panose="020B0503020204020204" charset="-122"/>
                <a:ea typeface="微软雅黑" panose="020B0503020204020204" charset="-122"/>
                <a:cs typeface="微软雅黑" panose="020B0503020204020204" charset="-122"/>
              </a:rPr>
              <a:t>数 。 虽然整个函数是非线性的，但其函数特征为</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S</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 型</a:t>
            </a:r>
            <a:r>
              <a:rPr sz="1000" spc="0" dirty="0">
                <a:solidFill>
                  <a:srgbClr val="000000"/>
                </a:solidFill>
                <a:latin typeface="微软雅黑" panose="020B0503020204020204" charset="-122"/>
                <a:ea typeface="微软雅黑" panose="020B0503020204020204" charset="-122"/>
                <a:cs typeface="微软雅黑" panose="020B0503020204020204" charset="-122"/>
              </a:rPr>
              <a:t>曲线，因此可以选取它近似线性的  </a:t>
            </a:r>
            <a:r>
              <a:rPr sz="1000" spc="10" dirty="0">
                <a:solidFill>
                  <a:srgbClr val="000000"/>
                </a:solidFill>
                <a:latin typeface="微软雅黑" panose="020B0503020204020204" charset="-122"/>
                <a:ea typeface="微软雅黑" panose="020B0503020204020204" charset="-122"/>
                <a:cs typeface="微软雅黑" panose="020B0503020204020204" charset="-122"/>
              </a:rPr>
              <a:t>一段 。</a:t>
            </a:r>
            <a:r>
              <a:rPr sz="1000" spc="0" dirty="0">
                <a:solidFill>
                  <a:srgbClr val="000000"/>
                </a:solidFill>
                <a:latin typeface="微软雅黑" panose="020B0503020204020204" charset="-122"/>
                <a:ea typeface="微软雅黑" panose="020B0503020204020204" charset="-122"/>
                <a:cs typeface="微软雅黑" panose="020B0503020204020204" charset="-122"/>
              </a:rPr>
              <a:t> 由于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0" dirty="0">
                <a:solidFill>
                  <a:srgbClr val="000000"/>
                </a:solidFill>
                <a:latin typeface="微软雅黑" panose="020B0503020204020204" charset="-122"/>
                <a:ea typeface="微软雅黑" panose="020B0503020204020204" charset="-122"/>
                <a:cs typeface="微软雅黑" panose="020B0503020204020204" charset="-122"/>
              </a:rPr>
              <a:t> 的变化与导体的电导率 、磁导率 、几何形状 、线圈的几何参数 、激  </a:t>
            </a:r>
            <a:r>
              <a:rPr sz="1000" spc="50" dirty="0">
                <a:solidFill>
                  <a:srgbClr val="000000"/>
                </a:solidFill>
                <a:latin typeface="微软雅黑" panose="020B0503020204020204" charset="-122"/>
                <a:ea typeface="微软雅黑" panose="020B0503020204020204" charset="-122"/>
                <a:cs typeface="微软雅黑" panose="020B0503020204020204" charset="-122"/>
              </a:rPr>
              <a:t>励电流频率以及线圈到被测导体间的距离有关 。 因此，如果控制上述参数中的</a:t>
            </a:r>
            <a:r>
              <a:rPr sz="1000" spc="40" dirty="0">
                <a:solidFill>
                  <a:srgbClr val="000000"/>
                </a:solidFill>
                <a:latin typeface="微软雅黑" panose="020B0503020204020204" charset="-122"/>
                <a:ea typeface="微软雅黑" panose="020B0503020204020204" charset="-122"/>
                <a:cs typeface="微软雅黑" panose="020B0503020204020204" charset="-122"/>
              </a:rPr>
              <a:t>一</a:t>
            </a:r>
            <a:r>
              <a:rPr sz="1000" spc="0" dirty="0">
                <a:solidFill>
                  <a:srgbClr val="000000"/>
                </a:solidFill>
                <a:latin typeface="微软雅黑" panose="020B0503020204020204" charset="-122"/>
                <a:ea typeface="微软雅黑" panose="020B0503020204020204" charset="-122"/>
                <a:cs typeface="微软雅黑" panose="020B0503020204020204" charset="-122"/>
              </a:rPr>
              <a:t>个参数  </a:t>
            </a:r>
            <a:r>
              <a:rPr sz="1000" spc="40" dirty="0">
                <a:solidFill>
                  <a:srgbClr val="000000"/>
                </a:solidFill>
                <a:latin typeface="微软雅黑" panose="020B0503020204020204" charset="-122"/>
                <a:ea typeface="微软雅黑" panose="020B0503020204020204" charset="-122"/>
                <a:cs typeface="微软雅黑" panose="020B0503020204020204" charset="-122"/>
              </a:rPr>
              <a:t>改变，而保持其余参数不变，则阻抗就成为这个变化参数的单值函数 。 当电涡流线圈</a:t>
            </a:r>
            <a:r>
              <a:rPr sz="1000" spc="1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金属涡流片以及激励源确定后，线圈阻抗只与距离 </a:t>
            </a:r>
            <a:r>
              <a:rPr sz="1000" b="1" spc="0" dirty="0">
                <a:solidFill>
                  <a:srgbClr val="000000"/>
                </a:solidFill>
                <a:latin typeface="微软雅黑" panose="020B0503020204020204" charset="-122"/>
                <a:ea typeface="微软雅黑" panose="020B0503020204020204" charset="-122"/>
                <a:cs typeface="微软雅黑" panose="020B0503020204020204" charset="-122"/>
              </a:rPr>
              <a:t>x</a:t>
            </a:r>
            <a:r>
              <a:rPr sz="1000" spc="10" dirty="0">
                <a:solidFill>
                  <a:srgbClr val="000000"/>
                </a:solidFill>
                <a:latin typeface="微软雅黑" panose="020B0503020204020204" charset="-122"/>
                <a:ea typeface="微软雅黑" panose="020B0503020204020204" charset="-122"/>
                <a:cs typeface="微软雅黑" panose="020B0503020204020204" charset="-122"/>
              </a:rPr>
              <a:t> 有关 。 因此，可通过</a:t>
            </a:r>
            <a:r>
              <a:rPr sz="1000" spc="0" dirty="0">
                <a:solidFill>
                  <a:srgbClr val="000000"/>
                </a:solidFill>
                <a:latin typeface="微软雅黑" panose="020B0503020204020204" charset="-122"/>
                <a:ea typeface="微软雅黑" panose="020B0503020204020204" charset="-122"/>
                <a:cs typeface="微软雅黑" panose="020B0503020204020204" charset="-122"/>
              </a:rPr>
              <a:t>传感器的调理电  </a:t>
            </a:r>
            <a:r>
              <a:rPr sz="1000" spc="20" dirty="0">
                <a:solidFill>
                  <a:srgbClr val="000000"/>
                </a:solidFill>
                <a:latin typeface="微软雅黑" panose="020B0503020204020204" charset="-122"/>
                <a:ea typeface="微软雅黑" panose="020B0503020204020204" charset="-122"/>
                <a:cs typeface="微软雅黑" panose="020B0503020204020204" charset="-122"/>
              </a:rPr>
              <a:t>路</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前置器</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 处理，将 </a:t>
            </a:r>
            <a:r>
              <a:rPr sz="1000" b="1" spc="0" dirty="0">
                <a:solidFill>
                  <a:srgbClr val="000000"/>
                </a:solidFill>
                <a:latin typeface="微软雅黑" panose="020B0503020204020204" charset="-122"/>
                <a:ea typeface="微软雅黑" panose="020B0503020204020204" charset="-122"/>
                <a:cs typeface="微软雅黑" panose="020B0503020204020204" charset="-122"/>
              </a:rPr>
              <a:t>Z</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2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Q</a:t>
            </a:r>
            <a:r>
              <a:rPr sz="1000" spc="20" dirty="0">
                <a:solidFill>
                  <a:srgbClr val="000000"/>
                </a:solidFill>
                <a:latin typeface="微软雅黑" panose="020B0503020204020204" charset="-122"/>
                <a:ea typeface="微软雅黑" panose="020B0503020204020204" charset="-122"/>
                <a:cs typeface="微软雅黑" panose="020B0503020204020204" charset="-122"/>
              </a:rPr>
              <a:t> 的变化转化成电压或</a:t>
            </a:r>
            <a:r>
              <a:rPr sz="1000" spc="10" dirty="0">
                <a:solidFill>
                  <a:srgbClr val="000000"/>
                </a:solidFill>
                <a:latin typeface="微软雅黑" panose="020B0503020204020204" charset="-122"/>
                <a:ea typeface="微软雅黑" panose="020B0503020204020204" charset="-122"/>
                <a:cs typeface="微软雅黑" panose="020B0503020204020204" charset="-122"/>
              </a:rPr>
              <a:t>电</a:t>
            </a:r>
            <a:r>
              <a:rPr sz="1000" spc="0" dirty="0">
                <a:solidFill>
                  <a:srgbClr val="000000"/>
                </a:solidFill>
                <a:latin typeface="微软雅黑" panose="020B0503020204020204" charset="-122"/>
                <a:ea typeface="微软雅黑" panose="020B0503020204020204" charset="-122"/>
                <a:cs typeface="微软雅黑" panose="020B0503020204020204" charset="-122"/>
              </a:rPr>
              <a:t>流的变化输出 。 输出信号的大小随  </a:t>
            </a:r>
            <a:r>
              <a:rPr sz="1000" spc="60" dirty="0">
                <a:solidFill>
                  <a:srgbClr val="000000"/>
                </a:solidFill>
                <a:latin typeface="微软雅黑" panose="020B0503020204020204" charset="-122"/>
                <a:ea typeface="微软雅黑" panose="020B0503020204020204" charset="-122"/>
                <a:cs typeface="微软雅黑" panose="020B0503020204020204" charset="-122"/>
              </a:rPr>
              <a:t>探头到被测导体表面之间的距离的变化而变化，电涡流式传感器就是根据这一原理实</a:t>
            </a:r>
            <a:r>
              <a:rPr sz="1000" spc="20" dirty="0">
                <a:solidFill>
                  <a:srgbClr val="000000"/>
                </a:solidFill>
                <a:latin typeface="微软雅黑" panose="020B0503020204020204" charset="-122"/>
                <a:ea typeface="微软雅黑" panose="020B0503020204020204" charset="-122"/>
                <a:cs typeface="微软雅黑" panose="020B0503020204020204" charset="-122"/>
              </a:rPr>
              <a:t>现</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20" dirty="0">
                <a:solidFill>
                  <a:srgbClr val="000000"/>
                </a:solidFill>
                <a:latin typeface="微软雅黑" panose="020B0503020204020204" charset="-122"/>
                <a:ea typeface="微软雅黑" panose="020B0503020204020204" charset="-122"/>
                <a:cs typeface="微软雅黑" panose="020B0503020204020204" charset="-122"/>
              </a:rPr>
              <a:t>对金属物体的位移 、振动等参数的测量</a:t>
            </a:r>
            <a:r>
              <a:rPr sz="1000" spc="10" dirty="0">
                <a:solidFill>
                  <a:srgbClr val="000000"/>
                </a:solidFill>
                <a:latin typeface="微软雅黑" panose="020B0503020204020204" charset="-122"/>
                <a:ea typeface="微软雅黑" panose="020B0503020204020204" charset="-122"/>
                <a:cs typeface="微软雅黑" panose="020B0503020204020204" charset="-122"/>
              </a:rPr>
              <a:t>的</a:t>
            </a:r>
            <a:r>
              <a:rPr sz="10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0510" algn="l" rtl="0" eaLnBrk="0">
              <a:lnSpc>
                <a:spcPct val="146000"/>
              </a:lnSpc>
              <a:spcBef>
                <a:spcPts val="10"/>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为实现电涡流位移测量，测量系统必须有一个专用的测量电路 。 这一测量电路</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0" dirty="0">
                <a:solidFill>
                  <a:srgbClr val="000000"/>
                </a:solidFill>
                <a:latin typeface="微软雅黑" panose="020B0503020204020204" charset="-122"/>
                <a:ea typeface="微软雅黑" panose="020B0503020204020204" charset="-122"/>
                <a:cs typeface="微软雅黑" panose="020B0503020204020204" charset="-122"/>
              </a:rPr>
              <a:t>称为  </a:t>
            </a:r>
            <a:r>
              <a:rPr sz="1000" spc="40" dirty="0">
                <a:solidFill>
                  <a:srgbClr val="000000"/>
                </a:solidFill>
                <a:latin typeface="微软雅黑" panose="020B0503020204020204" charset="-122"/>
                <a:ea typeface="微软雅黑" panose="020B0503020204020204" charset="-122"/>
                <a:cs typeface="微软雅黑" panose="020B0503020204020204" charset="-122"/>
              </a:rPr>
              <a:t>前置器，也称电涡流变换器</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 应包括具有一定频率的稳定的振荡器和</a:t>
            </a:r>
            <a:r>
              <a:rPr sz="1000" spc="0" dirty="0">
                <a:solidFill>
                  <a:srgbClr val="000000"/>
                </a:solidFill>
                <a:latin typeface="微软雅黑" panose="020B0503020204020204" charset="-122"/>
                <a:ea typeface="微软雅黑" panose="020B0503020204020204" charset="-122"/>
                <a:cs typeface="微软雅黑" panose="020B0503020204020204" charset="-122"/>
              </a:rPr>
              <a:t>一个检波电路等 。 电  </a:t>
            </a:r>
            <a:r>
              <a:rPr sz="1000" spc="-10" dirty="0">
                <a:solidFill>
                  <a:srgbClr val="000000"/>
                </a:solidFill>
                <a:latin typeface="微软雅黑" panose="020B0503020204020204" charset="-122"/>
                <a:ea typeface="微软雅黑" panose="020B0503020204020204" charset="-122"/>
                <a:cs typeface="微软雅黑" panose="020B0503020204020204" charset="-122"/>
              </a:rPr>
              <a:t>涡流</a:t>
            </a:r>
            <a:r>
              <a:rPr sz="1000" spc="0" dirty="0">
                <a:solidFill>
                  <a:srgbClr val="000000"/>
                </a:solidFill>
                <a:latin typeface="微软雅黑" panose="020B0503020204020204" charset="-122"/>
                <a:ea typeface="微软雅黑" panose="020B0503020204020204" charset="-122"/>
                <a:cs typeface="微软雅黑" panose="020B0503020204020204" charset="-122"/>
              </a:rPr>
              <a:t>位移特性实验原理如图 </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33</a:t>
            </a:r>
            <a:r>
              <a:rPr sz="1000" spc="0" dirty="0">
                <a:solidFill>
                  <a:srgbClr val="000000"/>
                </a:solidFill>
                <a:latin typeface="微软雅黑" panose="020B0503020204020204" charset="-122"/>
                <a:ea typeface="微软雅黑" panose="020B0503020204020204" charset="-122"/>
                <a:cs typeface="微软雅黑" panose="020B0503020204020204" charset="-122"/>
              </a:rPr>
              <a:t> 所示 。</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593"/>
          <p:cNvSpPr/>
          <p:nvPr>
            <p:custDataLst>
              <p:tags r:id="rId5"/>
            </p:custDataLst>
          </p:nvPr>
        </p:nvSpPr>
        <p:spPr>
          <a:xfrm>
            <a:off x="4354615" y="3035319"/>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 name="textbox 594"/>
          <p:cNvSpPr/>
          <p:nvPr>
            <p:custDataLst>
              <p:tags r:id="rId6"/>
            </p:custDataLst>
          </p:nvPr>
        </p:nvSpPr>
        <p:spPr>
          <a:xfrm>
            <a:off x="4347651" y="2945353"/>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5" name="textbox 595"/>
          <p:cNvSpPr/>
          <p:nvPr>
            <p:custDataLst>
              <p:tags r:id="rId7"/>
            </p:custDataLst>
          </p:nvPr>
        </p:nvSpPr>
        <p:spPr>
          <a:xfrm>
            <a:off x="4065016" y="3035319"/>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lumMod val="85000"/>
                    <a:lumOff val="15000"/>
                  </a:schemeClr>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sp>
        <p:nvSpPr>
          <p:cNvPr id="6" name="textbox 596"/>
          <p:cNvSpPr/>
          <p:nvPr>
            <p:custDataLst>
              <p:tags r:id="rId8"/>
            </p:custDataLst>
          </p:nvPr>
        </p:nvSpPr>
        <p:spPr>
          <a:xfrm>
            <a:off x="4025499" y="2945353"/>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lumMod val="85000"/>
                    <a:lumOff val="15000"/>
                  </a:schemeClr>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sp>
        <p:nvSpPr>
          <p:cNvPr id="7" name="textbox 597"/>
          <p:cNvSpPr/>
          <p:nvPr>
            <p:custDataLst>
              <p:tags r:id="rId9"/>
            </p:custDataLst>
          </p:nvPr>
        </p:nvSpPr>
        <p:spPr>
          <a:xfrm>
            <a:off x="6646787" y="2799937"/>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8" name="textbox 598"/>
          <p:cNvSpPr/>
          <p:nvPr>
            <p:custDataLst>
              <p:tags r:id="rId10"/>
            </p:custDataLst>
          </p:nvPr>
        </p:nvSpPr>
        <p:spPr>
          <a:xfrm>
            <a:off x="6794348" y="2709983"/>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9" name="textbox 599"/>
          <p:cNvSpPr/>
          <p:nvPr>
            <p:custDataLst>
              <p:tags r:id="rId11"/>
            </p:custDataLst>
          </p:nvPr>
        </p:nvSpPr>
        <p:spPr>
          <a:xfrm>
            <a:off x="7228447" y="2564556"/>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0" name="textbox 600"/>
          <p:cNvSpPr/>
          <p:nvPr>
            <p:custDataLst>
              <p:tags r:id="rId12"/>
            </p:custDataLst>
          </p:nvPr>
        </p:nvSpPr>
        <p:spPr>
          <a:xfrm>
            <a:off x="7285776" y="2474602"/>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1" name="textbox 601"/>
          <p:cNvSpPr/>
          <p:nvPr>
            <p:custDataLst>
              <p:tags r:id="rId13"/>
            </p:custDataLst>
          </p:nvPr>
        </p:nvSpPr>
        <p:spPr>
          <a:xfrm>
            <a:off x="5694173" y="2564556"/>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2" name="textbox 602"/>
          <p:cNvSpPr/>
          <p:nvPr>
            <p:custDataLst>
              <p:tags r:id="rId14"/>
            </p:custDataLst>
          </p:nvPr>
        </p:nvSpPr>
        <p:spPr>
          <a:xfrm>
            <a:off x="5785589" y="2474602"/>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3" name="textbox 603"/>
          <p:cNvSpPr/>
          <p:nvPr>
            <p:custDataLst>
              <p:tags r:id="rId15"/>
            </p:custDataLst>
          </p:nvPr>
        </p:nvSpPr>
        <p:spPr>
          <a:xfrm>
            <a:off x="6029377" y="1832553"/>
            <a:ext cx="59055" cy="1054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14" name="textbox 604"/>
          <p:cNvSpPr/>
          <p:nvPr>
            <p:custDataLst>
              <p:tags r:id="rId16"/>
            </p:custDataLst>
          </p:nvPr>
        </p:nvSpPr>
        <p:spPr>
          <a:xfrm>
            <a:off x="6029377" y="1832553"/>
            <a:ext cx="59055" cy="1054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15" name="textbox 605"/>
          <p:cNvSpPr/>
          <p:nvPr>
            <p:custDataLst>
              <p:tags r:id="rId17"/>
            </p:custDataLst>
          </p:nvPr>
        </p:nvSpPr>
        <p:spPr>
          <a:xfrm>
            <a:off x="6184647" y="1832553"/>
            <a:ext cx="59055" cy="1054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16" name="textbox 606"/>
          <p:cNvSpPr/>
          <p:nvPr>
            <p:custDataLst>
              <p:tags r:id="rId18"/>
            </p:custDataLst>
          </p:nvPr>
        </p:nvSpPr>
        <p:spPr>
          <a:xfrm>
            <a:off x="6184647" y="1832553"/>
            <a:ext cx="59055" cy="1054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17" name="textbox 607"/>
          <p:cNvSpPr/>
          <p:nvPr>
            <p:custDataLst>
              <p:tags r:id="rId19"/>
            </p:custDataLst>
          </p:nvPr>
        </p:nvSpPr>
        <p:spPr>
          <a:xfrm>
            <a:off x="6029377" y="1832553"/>
            <a:ext cx="59055" cy="1054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18" name="textbox 609"/>
          <p:cNvSpPr/>
          <p:nvPr>
            <p:custDataLst>
              <p:tags r:id="rId20"/>
            </p:custDataLst>
          </p:nvPr>
        </p:nvSpPr>
        <p:spPr>
          <a:xfrm>
            <a:off x="3448368" y="245084"/>
            <a:ext cx="3176270" cy="8470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518285" algn="l" rtl="0" eaLnBrk="0">
              <a:lnSpc>
                <a:spcPts val="4310"/>
              </a:lnSpc>
              <a:tabLst>
                <a:tab pos="3108960" algn="l"/>
              </a:tabLst>
            </a:pPr>
            <a:r>
              <a:rPr sz="10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20"/>
              </a:lnSpc>
              <a:spcBef>
                <a:spcPts val="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通过解方程组，可得 </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900" b="1" spc="20" baseline="-22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900" b="1" spc="20" baseline="-22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因此传感器</a:t>
            </a:r>
            <a:r>
              <a:rPr sz="1000" spc="0" dirty="0">
                <a:solidFill>
                  <a:schemeClr val="dk1"/>
                </a:solidFill>
                <a:latin typeface="微软雅黑" panose="020B0503020204020204" charset="-122"/>
                <a:ea typeface="微软雅黑" panose="020B0503020204020204" charset="-122"/>
                <a:cs typeface="微软雅黑" panose="020B0503020204020204" charset="-122"/>
              </a:rPr>
              <a:t>线圈的阻抗为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9" name="picture 610"/>
          <p:cNvPicPr>
            <a:picLocks noChangeAspect="1"/>
          </p:cNvPicPr>
          <p:nvPr/>
        </p:nvPicPr>
        <p:blipFill>
          <a:blip r:embed="rId21"/>
          <a:stretch>
            <a:fillRect/>
          </a:stretch>
        </p:blipFill>
        <p:spPr>
          <a:xfrm>
            <a:off x="4966347" y="257784"/>
            <a:ext cx="1591102" cy="547188"/>
          </a:xfrm>
          <a:prstGeom prst="rect">
            <a:avLst/>
          </a:prstGeom>
        </p:spPr>
      </p:pic>
      <p:sp>
        <p:nvSpPr>
          <p:cNvPr id="20" name="textbox 613"/>
          <p:cNvSpPr/>
          <p:nvPr>
            <p:custDataLst>
              <p:tags r:id="rId22"/>
            </p:custDataLst>
          </p:nvPr>
        </p:nvSpPr>
        <p:spPr>
          <a:xfrm>
            <a:off x="3999330" y="1179405"/>
            <a:ext cx="3522345" cy="374650"/>
          </a:xfrm>
          <a:prstGeom prst="rect">
            <a:avLst/>
          </a:prstGeom>
        </p:spPr>
        <p:txBody>
          <a:bodyPr vert="horz" wrap="square" lIns="0" tIns="0" rIns="0" bIns="0"/>
          <a:lstStyle/>
          <a:p>
            <a:pPr algn="l" rtl="0" eaLnBrk="0">
              <a:lnSpc>
                <a:spcPct val="111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0"/>
              </a:spcBef>
            </a:pPr>
            <a:r>
              <a:rPr sz="1500" b="1" spc="0" baseline="29000" dirty="0">
                <a:solidFill>
                  <a:schemeClr val="dk1"/>
                </a:solidFill>
                <a:latin typeface="微软雅黑" panose="020B0503020204020204" charset="-122"/>
                <a:ea typeface="微软雅黑" panose="020B0503020204020204" charset="-122"/>
                <a:cs typeface="微软雅黑" panose="020B0503020204020204" charset="-122"/>
              </a:rPr>
              <a:t>Z</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3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3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b="1" spc="-30" baseline="29000" dirty="0">
                <a:solidFill>
                  <a:schemeClr val="dk1"/>
                </a:solidFill>
                <a:latin typeface="微软雅黑" panose="020B0503020204020204" charset="-122"/>
                <a:ea typeface="微软雅黑" panose="020B0503020204020204" charset="-122"/>
                <a:cs typeface="微软雅黑" panose="020B0503020204020204" charset="-122"/>
              </a:rPr>
              <a:t>[</a:t>
            </a:r>
            <a:r>
              <a:rPr sz="1500" b="1" spc="0" baseline="29000" dirty="0">
                <a:solidFill>
                  <a:schemeClr val="dk1"/>
                </a:solidFill>
                <a:latin typeface="微软雅黑" panose="020B0503020204020204" charset="-122"/>
                <a:ea typeface="微软雅黑" panose="020B0503020204020204" charset="-122"/>
                <a:cs typeface="微软雅黑" panose="020B0503020204020204" charset="-122"/>
              </a:rPr>
              <a:t>R</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500" b="1" spc="-3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3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b="1" spc="0" baseline="29000" dirty="0">
                <a:solidFill>
                  <a:schemeClr val="dk1"/>
                </a:solidFill>
                <a:latin typeface="微软雅黑" panose="020B0503020204020204" charset="-122"/>
                <a:ea typeface="微软雅黑" panose="020B0503020204020204" charset="-122"/>
                <a:cs typeface="微软雅黑" panose="020B0503020204020204" charset="-122"/>
              </a:rPr>
              <a:t>R</a:t>
            </a:r>
            <a:r>
              <a:rPr sz="500" b="1" spc="-3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b="1" spc="-30" baseline="29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3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1500" b="1" spc="0" baseline="29000" dirty="0">
                <a:solidFill>
                  <a:schemeClr val="dk1"/>
                </a:solidFill>
                <a:latin typeface="微软雅黑" panose="020B0503020204020204" charset="-122"/>
                <a:ea typeface="微软雅黑" panose="020B0503020204020204" charset="-122"/>
                <a:cs typeface="微软雅黑" panose="020B0503020204020204" charset="-122"/>
              </a:rPr>
              <a:t>j</a:t>
            </a:r>
            <a:r>
              <a:rPr sz="1500" b="1" spc="-30" baseline="29000" dirty="0">
                <a:solidFill>
                  <a:schemeClr val="dk1"/>
                </a:solidFill>
                <a:latin typeface="微软雅黑" panose="020B0503020204020204" charset="-122"/>
                <a:ea typeface="微软雅黑" panose="020B0503020204020204" charset="-122"/>
                <a:cs typeface="微软雅黑" panose="020B0503020204020204" charset="-122"/>
              </a:rPr>
              <a:t>[ω</a:t>
            </a:r>
            <a:r>
              <a:rPr sz="1500" b="1" spc="0" baseline="29000" dirty="0">
                <a:solidFill>
                  <a:schemeClr val="dk1"/>
                </a:solidFill>
                <a:latin typeface="微软雅黑" panose="020B0503020204020204" charset="-122"/>
                <a:ea typeface="微软雅黑" panose="020B0503020204020204" charset="-122"/>
                <a:cs typeface="微软雅黑" panose="020B0503020204020204" charset="-122"/>
              </a:rPr>
              <a:t>L</a:t>
            </a:r>
            <a:r>
              <a:rPr sz="500" b="1" spc="-3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500" spc="-30" baseline="33000" dirty="0">
                <a:solidFill>
                  <a:schemeClr val="dk1"/>
                </a:solidFill>
                <a:latin typeface="微软雅黑" panose="020B0503020204020204" charset="-122"/>
                <a:ea typeface="微软雅黑" panose="020B0503020204020204" charset="-122"/>
                <a:cs typeface="微软雅黑" panose="020B0503020204020204" charset="-122"/>
              </a:rPr>
              <a:t>－</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1500" b="1" spc="0" baseline="29000" dirty="0">
                <a:solidFill>
                  <a:schemeClr val="dk1"/>
                </a:solidFill>
                <a:latin typeface="微软雅黑" panose="020B0503020204020204" charset="-122"/>
                <a:ea typeface="微软雅黑" panose="020B0503020204020204" charset="-122"/>
                <a:cs typeface="微软雅黑" panose="020B0503020204020204" charset="-122"/>
              </a:rPr>
              <a:t>ωL</a:t>
            </a:r>
            <a:r>
              <a:rPr sz="500" b="1" spc="0" dirty="0">
                <a:solidFill>
                  <a:schemeClr val="dk1"/>
                </a:solidFill>
                <a:latin typeface="微软雅黑" panose="020B0503020204020204" charset="-122"/>
                <a:ea typeface="微软雅黑" panose="020B0503020204020204" charset="-122"/>
                <a:cs typeface="微软雅黑" panose="020B0503020204020204" charset="-122"/>
              </a:rPr>
              <a:t>2</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500" b="1" spc="0" baseline="29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500" b="1" spc="0" baseline="29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1" name="picture 614"/>
          <p:cNvPicPr>
            <a:picLocks noChangeAspect="1"/>
          </p:cNvPicPr>
          <p:nvPr/>
        </p:nvPicPr>
        <p:blipFill>
          <a:blip r:embed="rId23"/>
          <a:stretch>
            <a:fillRect/>
          </a:stretch>
        </p:blipFill>
        <p:spPr>
          <a:xfrm>
            <a:off x="6584589" y="1192105"/>
            <a:ext cx="714961" cy="337846"/>
          </a:xfrm>
          <a:prstGeom prst="rect">
            <a:avLst/>
          </a:prstGeom>
        </p:spPr>
      </p:pic>
      <p:pic>
        <p:nvPicPr>
          <p:cNvPr id="22" name="picture 615"/>
          <p:cNvPicPr>
            <a:picLocks noChangeAspect="1"/>
          </p:cNvPicPr>
          <p:nvPr/>
        </p:nvPicPr>
        <p:blipFill>
          <a:blip r:embed="rId24"/>
          <a:stretch>
            <a:fillRect/>
          </a:stretch>
        </p:blipFill>
        <p:spPr>
          <a:xfrm>
            <a:off x="5034620" y="1192105"/>
            <a:ext cx="714973" cy="337846"/>
          </a:xfrm>
          <a:prstGeom prst="rect">
            <a:avLst/>
          </a:prstGeom>
        </p:spPr>
      </p:pic>
      <p:pic>
        <p:nvPicPr>
          <p:cNvPr id="23" name="picture 616"/>
          <p:cNvPicPr>
            <a:picLocks noChangeAspect="1"/>
          </p:cNvPicPr>
          <p:nvPr/>
        </p:nvPicPr>
        <p:blipFill>
          <a:blip r:embed="rId25"/>
          <a:stretch>
            <a:fillRect/>
          </a:stretch>
        </p:blipFill>
        <p:spPr>
          <a:xfrm>
            <a:off x="4281539" y="1193086"/>
            <a:ext cx="138023" cy="347965"/>
          </a:xfrm>
          <a:prstGeom prst="rect">
            <a:avLst/>
          </a:prstGeom>
        </p:spPr>
      </p:pic>
      <p:sp>
        <p:nvSpPr>
          <p:cNvPr id="24" name="textbox 618"/>
          <p:cNvSpPr/>
          <p:nvPr>
            <p:custDataLst>
              <p:tags r:id="rId26"/>
            </p:custDataLst>
          </p:nvPr>
        </p:nvSpPr>
        <p:spPr>
          <a:xfrm>
            <a:off x="5366302" y="2012474"/>
            <a:ext cx="1089660" cy="18351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45"/>
              </a:lnSpc>
            </a:pPr>
            <a:r>
              <a:rPr sz="800" b="1" spc="-10" baseline="83000" dirty="0">
                <a:solidFill>
                  <a:schemeClr val="dk1"/>
                </a:solidFill>
                <a:latin typeface="微软雅黑" panose="020B0503020204020204" charset="-122"/>
                <a:ea typeface="微软雅黑" panose="020B0503020204020204" charset="-122"/>
                <a:cs typeface="微软雅黑" panose="020B0503020204020204" charset="-122"/>
              </a:rPr>
              <a:t>1</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83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7000" dirty="0">
                <a:solidFill>
                  <a:schemeClr val="dk1"/>
                </a:solidFill>
                <a:latin typeface="微软雅黑" panose="020B0503020204020204" charset="-122"/>
                <a:ea typeface="微软雅黑" panose="020B0503020204020204" charset="-122"/>
                <a:cs typeface="微软雅黑" panose="020B0503020204020204" charset="-122"/>
              </a:rPr>
              <a:t>R</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10" baseline="7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b="1" spc="-10" baseline="7000" dirty="0">
                <a:solidFill>
                  <a:schemeClr val="dk1"/>
                </a:solidFill>
                <a:latin typeface="微软雅黑" panose="020B0503020204020204" charset="-122"/>
                <a:ea typeface="微软雅黑" panose="020B0503020204020204" charset="-122"/>
                <a:cs typeface="微软雅黑" panose="020B0503020204020204" charset="-122"/>
              </a:rPr>
              <a:t>ω</a:t>
            </a:r>
            <a:r>
              <a:rPr sz="1400" b="1" spc="0" baseline="7000" dirty="0">
                <a:solidFill>
                  <a:schemeClr val="dk1"/>
                </a:solidFill>
                <a:latin typeface="微软雅黑" panose="020B0503020204020204" charset="-122"/>
                <a:ea typeface="微软雅黑" panose="020B0503020204020204" charset="-122"/>
                <a:cs typeface="微软雅黑" panose="020B0503020204020204" charset="-122"/>
              </a:rPr>
              <a:t>L</a:t>
            </a:r>
            <a:r>
              <a:rPr sz="800" b="1" spc="-10" baseline="-21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7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baseline="700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800" b="1" spc="0" baseline="70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textbox 619"/>
          <p:cNvSpPr/>
          <p:nvPr>
            <p:custDataLst>
              <p:tags r:id="rId27"/>
            </p:custDataLst>
          </p:nvPr>
        </p:nvSpPr>
        <p:spPr>
          <a:xfrm>
            <a:off x="5814950" y="2118456"/>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6" name="textbox 620"/>
          <p:cNvSpPr/>
          <p:nvPr>
            <p:custDataLst>
              <p:tags r:id="rId28"/>
            </p:custDataLst>
          </p:nvPr>
        </p:nvSpPr>
        <p:spPr>
          <a:xfrm>
            <a:off x="5813571" y="2028489"/>
            <a:ext cx="59055" cy="9271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27" name="picture 623"/>
          <p:cNvPicPr>
            <a:picLocks noChangeAspect="1"/>
          </p:cNvPicPr>
          <p:nvPr/>
        </p:nvPicPr>
        <p:blipFill>
          <a:blip r:embed="rId29"/>
          <a:stretch>
            <a:fillRect/>
          </a:stretch>
        </p:blipFill>
        <p:spPr>
          <a:xfrm>
            <a:off x="5188274" y="368448"/>
            <a:ext cx="45592" cy="30810"/>
          </a:xfrm>
          <a:prstGeom prst="rect">
            <a:avLst/>
          </a:prstGeom>
        </p:spPr>
      </p:pic>
      <p:pic>
        <p:nvPicPr>
          <p:cNvPr id="28" name="picture 624"/>
          <p:cNvPicPr>
            <a:picLocks noChangeAspect="1"/>
          </p:cNvPicPr>
          <p:nvPr/>
        </p:nvPicPr>
        <p:blipFill>
          <a:blip r:embed="rId29"/>
          <a:stretch>
            <a:fillRect/>
          </a:stretch>
        </p:blipFill>
        <p:spPr>
          <a:xfrm>
            <a:off x="5698458" y="368448"/>
            <a:ext cx="45592" cy="30810"/>
          </a:xfrm>
          <a:prstGeom prst="rect">
            <a:avLst/>
          </a:prstGeom>
        </p:spPr>
      </p:pic>
      <p:pic>
        <p:nvPicPr>
          <p:cNvPr id="29" name="picture 625"/>
          <p:cNvPicPr>
            <a:picLocks noChangeAspect="1"/>
          </p:cNvPicPr>
          <p:nvPr/>
        </p:nvPicPr>
        <p:blipFill>
          <a:blip r:embed="rId29"/>
          <a:stretch>
            <a:fillRect/>
          </a:stretch>
        </p:blipFill>
        <p:spPr>
          <a:xfrm>
            <a:off x="5154999" y="635872"/>
            <a:ext cx="45592" cy="30810"/>
          </a:xfrm>
          <a:prstGeom prst="rect">
            <a:avLst/>
          </a:prstGeom>
        </p:spPr>
      </p:pic>
      <p:pic>
        <p:nvPicPr>
          <p:cNvPr id="30" name="picture 626"/>
          <p:cNvPicPr>
            <a:picLocks noChangeAspect="1"/>
          </p:cNvPicPr>
          <p:nvPr/>
        </p:nvPicPr>
        <p:blipFill>
          <a:blip r:embed="rId29"/>
          <a:stretch>
            <a:fillRect/>
          </a:stretch>
        </p:blipFill>
        <p:spPr>
          <a:xfrm>
            <a:off x="6457588" y="635872"/>
            <a:ext cx="45592" cy="30810"/>
          </a:xfrm>
          <a:prstGeom prst="rect">
            <a:avLst/>
          </a:prstGeom>
        </p:spPr>
      </p:pic>
      <p:pic>
        <p:nvPicPr>
          <p:cNvPr id="31" name="picture 627"/>
          <p:cNvPicPr>
            <a:picLocks noChangeAspect="1"/>
          </p:cNvPicPr>
          <p:nvPr/>
        </p:nvPicPr>
        <p:blipFill>
          <a:blip r:embed="rId29"/>
          <a:stretch>
            <a:fillRect/>
          </a:stretch>
        </p:blipFill>
        <p:spPr>
          <a:xfrm>
            <a:off x="4687944" y="902051"/>
            <a:ext cx="45592" cy="30810"/>
          </a:xfrm>
          <a:prstGeom prst="rect">
            <a:avLst/>
          </a:prstGeom>
        </p:spPr>
      </p:pic>
      <p:pic>
        <p:nvPicPr>
          <p:cNvPr id="32" name="picture 628"/>
          <p:cNvPicPr>
            <a:picLocks noChangeAspect="1"/>
          </p:cNvPicPr>
          <p:nvPr/>
        </p:nvPicPr>
        <p:blipFill>
          <a:blip r:embed="rId29"/>
          <a:stretch>
            <a:fillRect/>
          </a:stretch>
        </p:blipFill>
        <p:spPr>
          <a:xfrm>
            <a:off x="4918386" y="902051"/>
            <a:ext cx="45592" cy="30810"/>
          </a:xfrm>
          <a:prstGeom prst="rect">
            <a:avLst/>
          </a:prstGeom>
        </p:spPr>
      </p:pic>
      <p:pic>
        <p:nvPicPr>
          <p:cNvPr id="33" name="picture 629"/>
          <p:cNvPicPr>
            <a:picLocks noChangeAspect="1"/>
          </p:cNvPicPr>
          <p:nvPr/>
        </p:nvPicPr>
        <p:blipFill>
          <a:blip r:embed="rId29"/>
          <a:stretch>
            <a:fillRect/>
          </a:stretch>
        </p:blipFill>
        <p:spPr>
          <a:xfrm>
            <a:off x="4272642" y="1148520"/>
            <a:ext cx="45592" cy="30810"/>
          </a:xfrm>
          <a:prstGeom prst="rect">
            <a:avLst/>
          </a:prstGeom>
        </p:spPr>
      </p:pic>
      <p:pic>
        <p:nvPicPr>
          <p:cNvPr id="34" name="picture 630"/>
          <p:cNvPicPr>
            <a:picLocks noChangeAspect="1"/>
          </p:cNvPicPr>
          <p:nvPr/>
        </p:nvPicPr>
        <p:blipFill>
          <a:blip r:embed="rId29"/>
          <a:stretch>
            <a:fillRect/>
          </a:stretch>
        </p:blipFill>
        <p:spPr>
          <a:xfrm>
            <a:off x="4271410" y="1376511"/>
            <a:ext cx="45592" cy="30810"/>
          </a:xfrm>
          <a:prstGeom prst="rect">
            <a:avLst/>
          </a:prstGeom>
        </p:spPr>
      </p:pic>
    </p:spTree>
    <p:custDataLst>
      <p:tags r:id="rId30"/>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pic>
        <p:nvPicPr>
          <p:cNvPr id="2" name="picture 608"/>
          <p:cNvPicPr>
            <a:picLocks noChangeAspect="1"/>
          </p:cNvPicPr>
          <p:nvPr/>
        </p:nvPicPr>
        <p:blipFill>
          <a:blip r:embed="rId5"/>
          <a:stretch>
            <a:fillRect/>
          </a:stretch>
        </p:blipFill>
        <p:spPr>
          <a:xfrm>
            <a:off x="1329885" y="81363"/>
            <a:ext cx="3874490" cy="1362976"/>
          </a:xfrm>
          <a:prstGeom prst="rect">
            <a:avLst/>
          </a:prstGeom>
        </p:spPr>
      </p:pic>
      <p:sp>
        <p:nvSpPr>
          <p:cNvPr id="3" name="textbox 617"/>
          <p:cNvSpPr/>
          <p:nvPr/>
        </p:nvSpPr>
        <p:spPr>
          <a:xfrm>
            <a:off x="2330582" y="1412214"/>
            <a:ext cx="1999614" cy="20002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rgbClr val="000000"/>
                </a:solidFill>
                <a:latin typeface="微软雅黑" panose="020B0503020204020204" charset="-122"/>
                <a:ea typeface="微软雅黑" panose="020B0503020204020204" charset="-122"/>
                <a:cs typeface="微软雅黑" panose="020B0503020204020204" charset="-122"/>
              </a:rPr>
              <a:t>图 </a:t>
            </a:r>
            <a:r>
              <a:rPr sz="800" b="1" spc="40" dirty="0">
                <a:solidFill>
                  <a:srgbClr val="000000"/>
                </a:solidFill>
                <a:latin typeface="微软雅黑" panose="020B0503020204020204" charset="-122"/>
                <a:ea typeface="微软雅黑" panose="020B0503020204020204" charset="-122"/>
                <a:cs typeface="微软雅黑" panose="020B0503020204020204" charset="-122"/>
              </a:rPr>
              <a:t>3</a:t>
            </a:r>
            <a:r>
              <a:rPr sz="800" spc="40" dirty="0">
                <a:solidFill>
                  <a:srgbClr val="000000"/>
                </a:solidFill>
                <a:latin typeface="微软雅黑" panose="020B0503020204020204" charset="-122"/>
                <a:ea typeface="微软雅黑" panose="020B0503020204020204" charset="-122"/>
                <a:cs typeface="微软雅黑" panose="020B0503020204020204" charset="-122"/>
              </a:rPr>
              <a:t>－</a:t>
            </a:r>
            <a:r>
              <a:rPr sz="800" b="1" spc="40" dirty="0">
                <a:solidFill>
                  <a:srgbClr val="000000"/>
                </a:solidFill>
                <a:latin typeface="微软雅黑" panose="020B0503020204020204" charset="-122"/>
                <a:ea typeface="微软雅黑" panose="020B0503020204020204" charset="-122"/>
                <a:cs typeface="微软雅黑" panose="020B0503020204020204" charset="-122"/>
              </a:rPr>
              <a:t>33</a:t>
            </a:r>
            <a:r>
              <a:rPr sz="800" spc="40" dirty="0">
                <a:solidFill>
                  <a:srgbClr val="000000"/>
                </a:solidFill>
                <a:latin typeface="微软雅黑" panose="020B0503020204020204" charset="-122"/>
                <a:ea typeface="微软雅黑" panose="020B0503020204020204" charset="-122"/>
                <a:cs typeface="微软雅黑" panose="020B0503020204020204" charset="-122"/>
              </a:rPr>
              <a:t>    电涡流位移特性实验原理框</a:t>
            </a:r>
            <a:r>
              <a:rPr sz="800" spc="30" dirty="0">
                <a:solidFill>
                  <a:srgbClr val="000000"/>
                </a:solidFill>
                <a:latin typeface="微软雅黑" panose="020B0503020204020204" charset="-122"/>
                <a:ea typeface="微软雅黑" panose="020B0503020204020204" charset="-122"/>
                <a:cs typeface="微软雅黑" panose="020B0503020204020204" charset="-122"/>
              </a:rPr>
              <a:t>图</a:t>
            </a:r>
            <a:endParaRPr lang="en-US" altLang="en-US" sz="800" spc="3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632"/>
          <p:cNvPicPr>
            <a:picLocks noChangeAspect="1"/>
          </p:cNvPicPr>
          <p:nvPr/>
        </p:nvPicPr>
        <p:blipFill>
          <a:blip r:embed="rId6"/>
          <a:stretch>
            <a:fillRect/>
          </a:stretch>
        </p:blipFill>
        <p:spPr>
          <a:xfrm>
            <a:off x="1194737" y="2137091"/>
            <a:ext cx="5068633" cy="2284768"/>
          </a:xfrm>
          <a:prstGeom prst="rect">
            <a:avLst/>
          </a:prstGeom>
        </p:spPr>
      </p:pic>
      <p:sp>
        <p:nvSpPr>
          <p:cNvPr id="5" name="textbox 633"/>
          <p:cNvSpPr/>
          <p:nvPr>
            <p:custDataLst>
              <p:tags r:id="rId7"/>
            </p:custDataLst>
          </p:nvPr>
        </p:nvSpPr>
        <p:spPr>
          <a:xfrm>
            <a:off x="684363" y="1612239"/>
            <a:ext cx="11289102" cy="1060450"/>
          </a:xfrm>
          <a:prstGeom prst="rect">
            <a:avLst/>
          </a:prstGeom>
        </p:spPr>
        <p:txBody>
          <a:bodyPr vert="horz" wrap="square" lIns="0" tIns="0" rIns="0" bIns="0"/>
          <a:lstStyle/>
          <a:p>
            <a:pPr algn="l" rtl="0" eaLnBrk="0">
              <a:lnSpc>
                <a:spcPct val="9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28000"/>
              </a:lnSpc>
            </a:pP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根据电涡流式传感器的工作原理，可将传感器与被测导体间的距离变化转换为传</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器的品质因数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、等效阻抗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Z</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和等效电感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三个参数的变化，再</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相应的测量电路</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前置 器</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来测量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6000"/>
              </a:lnSpc>
              <a:spcBef>
                <a:spcPts val="20"/>
              </a:spcBef>
            </a:pP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本实验的电涡流变换器为变频调幅式测量电路，电涡流变换器原理</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面板如图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34</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所示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31"/>
          <p:cNvSpPr/>
          <p:nvPr>
            <p:custDataLst>
              <p:tags r:id="rId8"/>
            </p:custDataLst>
          </p:nvPr>
        </p:nvSpPr>
        <p:spPr>
          <a:xfrm>
            <a:off x="448310" y="4306570"/>
            <a:ext cx="10915015" cy="240601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734185" algn="l" rtl="0" eaLnBrk="0">
              <a:lnSpc>
                <a:spcPts val="1375"/>
              </a:lnSpc>
            </a:pPr>
            <a:r>
              <a:rPr sz="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8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34</a:t>
            </a:r>
            <a:r>
              <a:rPr sz="8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电涡流变换器原</a:t>
            </a:r>
            <a:r>
              <a:rPr sz="8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理</a:t>
            </a:r>
            <a:r>
              <a:rPr sz="8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与面板</a:t>
            </a:r>
            <a:endParaRPr lang="en-US" altLang="en-US" sz="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92100" algn="l" rtl="0" eaLnBrk="0">
              <a:lnSpc>
                <a:spcPct val="91000"/>
              </a:lnSpc>
              <a:spcBef>
                <a:spcPts val="895"/>
              </a:spcBef>
            </a:pP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电路组成如</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下</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92735" algn="l" rtl="0" eaLnBrk="0">
              <a:lnSpc>
                <a:spcPct val="96000"/>
              </a:lnSpc>
              <a:spcBef>
                <a:spcPts val="675"/>
              </a:spcBef>
            </a:pP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sz="900" b="1" spc="1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5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组成电容三点式振荡器，产生频率为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MHz</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左右的正弦载波信</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4765" indent="-9525" algn="l" rtl="0" eaLnBrk="0">
              <a:lnSpc>
                <a:spcPct val="123000"/>
              </a:lnSpc>
              <a:spcBef>
                <a:spcPts val="630"/>
              </a:spcBef>
            </a:pP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号 。 电涡流式传感器接在振荡回路中，传感器线圈是振荡回路的一个电感元</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件</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振荡器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的作用是将位移变化引起的振荡回路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的变化转换成高频载波信</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号</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的幅值变化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20000"/>
              </a:lnSpc>
              <a:spcBef>
                <a:spcPts val="590"/>
              </a:spcBef>
            </a:pP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D</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4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5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sz="900" b="1" spc="4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5</a:t>
            </a:r>
            <a:r>
              <a:rPr sz="5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900" b="1" spc="4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sz="900" b="1" spc="4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6</a:t>
            </a:r>
            <a:r>
              <a:rPr sz="5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组成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π</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形滤波的检波器 。 检波器的作用是</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将</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高频调幅信号中传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感器检测到的低频信号提取</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出来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6510" indent="276860" algn="l" rtl="0" eaLnBrk="0">
              <a:lnSpc>
                <a:spcPct val="145000"/>
              </a:lnSpc>
              <a:spcBef>
                <a:spcPts val="75"/>
              </a:spcBef>
            </a:pP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900" b="1" spc="5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为射极跟随器 。 射极跟随器的作用是使输入输出匹配以获得尽可能大的不</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失</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真输出的幅</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度</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值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92100" algn="l" rtl="0" eaLnBrk="0">
              <a:lnSpc>
                <a:spcPct val="92000"/>
              </a:lnSpc>
              <a:spcBef>
                <a:spcPts val="650"/>
              </a:spcBef>
            </a:pPr>
            <a:r>
              <a:rPr sz="1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电涡流式传感器是通过传感器端部线圈与被测物体</a:t>
            </a:r>
            <a:r>
              <a:rPr sz="1000" b="1"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导电体</a:t>
            </a:r>
            <a:r>
              <a:rPr sz="1000" b="1"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7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间的间隙</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变</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化来测量物</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1270" algn="l" rtl="0" eaLnBrk="0">
              <a:lnSpc>
                <a:spcPct val="146000"/>
              </a:lnSpc>
              <a:spcBef>
                <a:spcPts val="155"/>
              </a:spcBef>
            </a:pP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体的振动相对位移和静位移的 。 它与被测物体之间没有直接的机械接触，具有</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很</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宽的使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用频率范围</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10</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Hz</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当无被测物体时，振荡器回路谐振频率为</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f</a:t>
            </a:r>
            <a:r>
              <a:rPr sz="900" b="1" spc="5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sz="5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传感器端部线</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圈</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900" b="1" spc="2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为定值且为最大值，对应的检波输出电压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最</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大 。 当被测物体接近传感器线圈时，线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圈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的值发生变化，振荡器的谐振频率也发生变化，谐振曲线变得平坦，</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检波输出的幅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值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变小，</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5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的变化反映了位移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的变化 。 电涡流式传感器在位移 、振动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转速 、探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伤 、</a:t>
            </a:r>
            <a:r>
              <a:rPr sz="1000" spc="2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厚度测量中得</a:t>
            </a:r>
            <a:r>
              <a:rPr sz="1000" spc="0" dirty="0" err="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到广泛的应用</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4" name="图片 3"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文本框 2"/>
          <p:cNvSpPr txBox="1"/>
          <p:nvPr/>
        </p:nvSpPr>
        <p:spPr>
          <a:xfrm>
            <a:off x="2639683" y="213540"/>
            <a:ext cx="6096000" cy="2058035"/>
          </a:xfrm>
          <a:prstGeom prst="rect">
            <a:avLst/>
          </a:prstGeom>
          <a:noFill/>
        </p:spPr>
        <p:txBody>
          <a:bodyPr wrap="square">
            <a:spAutoFit/>
          </a:bodyPr>
          <a:lstStyle/>
          <a:p>
            <a:pPr marL="278130" algn="l" rtl="0" eaLnBrk="0">
              <a:lnSpc>
                <a:spcPts val="1300"/>
              </a:lnSpc>
              <a:spcBef>
                <a:spcPts val="610"/>
              </a:spcBef>
            </a:pPr>
            <a:r>
              <a:rPr lang="en-US" altLang="zh-CN" sz="1100" b="1" spc="1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需用器件与单元</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80000"/>
              </a:lnSpc>
            </a:pP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机头中的振动台 、测微头 、电涡流式传感器 、被测体</a:t>
            </a:r>
            <a:r>
              <a:rPr lang="en-US" altLang="zh-CN" sz="11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 铁圆片</a:t>
            </a:r>
            <a:r>
              <a:rPr lang="en-US" altLang="zh-CN" sz="11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，显示面</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板</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中的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F/V</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表</a:t>
            </a:r>
            <a:r>
              <a:rPr lang="en-US" altLang="zh-CN" sz="1100" b="1" spc="6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 或电压表</a:t>
            </a:r>
            <a:r>
              <a:rPr lang="en-US" altLang="zh-CN" sz="1100" b="1" spc="6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60" dirty="0">
                <a:solidFill>
                  <a:srgbClr val="000000"/>
                </a:solidFill>
                <a:latin typeface="微软雅黑" panose="020B0503020204020204" charset="-122"/>
                <a:ea typeface="微软雅黑" panose="020B0503020204020204" charset="-122"/>
                <a:cs typeface="微软雅黑" panose="020B0503020204020204" charset="-122"/>
              </a:rPr>
              <a:t>，调理电路面板传感器输出单元中的电涡流， 调理电路面板中</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涡流变换</a:t>
            </a:r>
            <a:endParaRPr lang="zh-CN"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器，</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示波器</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自备</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600"/>
              </a:spcBef>
            </a:pP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实</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验步骤</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zh-CN"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29000"/>
              </a:lnSpc>
              <a:spcBef>
                <a:spcPts val="5"/>
              </a:spcBef>
            </a:pP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 调节测微头初始位置的刻度值为 </a:t>
            </a: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mm</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，松开电涡流式传感器的轴</a:t>
            </a:r>
            <a:r>
              <a:rPr lang="zh-CN" altLang="en-US" sz="1100" spc="40" dirty="0">
                <a:solidFill>
                  <a:srgbClr val="000000"/>
                </a:solidFill>
                <a:latin typeface="微软雅黑" panose="020B0503020204020204" charset="-122"/>
                <a:ea typeface="微软雅黑" panose="020B0503020204020204" charset="-122"/>
                <a:cs typeface="微软雅黑" panose="020B0503020204020204" charset="-122"/>
              </a:rPr>
              <a:t>套</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紧固螺钉，</a:t>
            </a:r>
            <a:r>
              <a:rPr lang="zh-CN" altLang="en-US" sz="1100" spc="30" dirty="0">
                <a:solidFill>
                  <a:srgbClr val="000000"/>
                </a:solidFill>
                <a:latin typeface="微软雅黑" panose="020B0503020204020204" charset="-122"/>
                <a:ea typeface="微软雅黑" panose="020B0503020204020204" charset="-122"/>
                <a:cs typeface="微软雅黑" panose="020B0503020204020204" charset="-122"/>
              </a:rPr>
              <a:t>调整电涡流式传感器高度，当其与电涡流检测片相帖时拧紧轴套紧固螺钉并按</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图</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b="1" spc="0" dirty="0">
                <a:solidFill>
                  <a:srgbClr val="000000"/>
                </a:solidFill>
                <a:latin typeface="微软雅黑" panose="020B0503020204020204" charset="-122"/>
                <a:ea typeface="微软雅黑" panose="020B0503020204020204" charset="-122"/>
                <a:cs typeface="微软雅黑" panose="020B0503020204020204" charset="-122"/>
              </a:rPr>
              <a:t>35</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示 </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意接线</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6065" algn="l" rtl="0" eaLnBrk="0">
              <a:lnSpc>
                <a:spcPct val="120000"/>
              </a:lnSpc>
              <a:spcBef>
                <a:spcPts val="5"/>
              </a:spcBef>
            </a:pPr>
            <a:endParaRPr lang="zh-CN" altLang="en-US" sz="11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6" name="picture 638"/>
          <p:cNvPicPr>
            <a:picLocks noChangeAspect="1"/>
          </p:cNvPicPr>
          <p:nvPr/>
        </p:nvPicPr>
        <p:blipFill>
          <a:blip r:embed="rId5"/>
          <a:stretch>
            <a:fillRect/>
          </a:stretch>
        </p:blipFill>
        <p:spPr>
          <a:xfrm>
            <a:off x="3484833" y="1952827"/>
            <a:ext cx="4854206" cy="3400043"/>
          </a:xfrm>
          <a:prstGeom prst="rect">
            <a:avLst/>
          </a:prstGeom>
        </p:spPr>
      </p:pic>
      <p:sp>
        <p:nvSpPr>
          <p:cNvPr id="7" name="textbox 639"/>
          <p:cNvSpPr/>
          <p:nvPr>
            <p:custDataLst>
              <p:tags r:id="rId6"/>
            </p:custDataLst>
          </p:nvPr>
        </p:nvSpPr>
        <p:spPr>
          <a:xfrm>
            <a:off x="2944023" y="5557425"/>
            <a:ext cx="5203825" cy="138683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89380"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图 </a:t>
            </a:r>
            <a:r>
              <a:rPr sz="800" b="1" spc="50" dirty="0">
                <a:solidFill>
                  <a:schemeClr val="dk1"/>
                </a:solidFill>
                <a:latin typeface="微软雅黑" panose="020B0503020204020204" charset="-122"/>
                <a:ea typeface="微软雅黑" panose="020B0503020204020204" charset="-122"/>
                <a:cs typeface="微软雅黑" panose="020B0503020204020204" charset="-122"/>
              </a:rPr>
              <a:t>3</a:t>
            </a:r>
            <a:r>
              <a:rPr sz="800" spc="50" dirty="0">
                <a:solidFill>
                  <a:schemeClr val="dk1"/>
                </a:solidFill>
                <a:latin typeface="微软雅黑" panose="020B0503020204020204" charset="-122"/>
                <a:ea typeface="微软雅黑" panose="020B0503020204020204" charset="-122"/>
                <a:cs typeface="微软雅黑" panose="020B0503020204020204" charset="-122"/>
              </a:rPr>
              <a:t>－</a:t>
            </a:r>
            <a:r>
              <a:rPr sz="800" b="1" spc="50" dirty="0">
                <a:solidFill>
                  <a:schemeClr val="dk1"/>
                </a:solidFill>
                <a:latin typeface="微软雅黑" panose="020B0503020204020204" charset="-122"/>
                <a:ea typeface="微软雅黑" panose="020B0503020204020204" charset="-122"/>
                <a:cs typeface="微软雅黑" panose="020B0503020204020204" charset="-122"/>
              </a:rPr>
              <a:t>35</a:t>
            </a:r>
            <a:r>
              <a:rPr sz="800" spc="50" dirty="0">
                <a:solidFill>
                  <a:schemeClr val="dk1"/>
                </a:solidFill>
                <a:latin typeface="微软雅黑" panose="020B0503020204020204" charset="-122"/>
                <a:ea typeface="微软雅黑" panose="020B0503020204020204" charset="-122"/>
                <a:cs typeface="微软雅黑" panose="020B0503020204020204" charset="-122"/>
              </a:rPr>
              <a:t>    电涡流式传感器位移特性实验接线示</a:t>
            </a:r>
            <a:r>
              <a:rPr sz="800" spc="20" dirty="0">
                <a:solidFill>
                  <a:schemeClr val="dk1"/>
                </a:solidFill>
                <a:latin typeface="微软雅黑" panose="020B0503020204020204" charset="-122"/>
                <a:ea typeface="微软雅黑" panose="020B0503020204020204" charset="-122"/>
                <a:cs typeface="微软雅黑" panose="020B0503020204020204" charset="-122"/>
              </a:rPr>
              <a:t>意</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46000"/>
              </a:lnSpc>
              <a:spcBef>
                <a:spcPts val="210"/>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 将电压表</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40" dirty="0">
                <a:solidFill>
                  <a:schemeClr val="dk1"/>
                </a:solidFill>
                <a:latin typeface="微软雅黑" panose="020B0503020204020204" charset="-122"/>
                <a:ea typeface="微软雅黑" panose="020B0503020204020204" charset="-122"/>
                <a:cs typeface="微软雅黑" panose="020B0503020204020204" charset="-122"/>
              </a:rPr>
              <a:t> 表</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量程切换开关切换到 </a:t>
            </a:r>
            <a:r>
              <a:rPr sz="1000" b="1" spc="40" dirty="0">
                <a:solidFill>
                  <a:schemeClr val="dk1"/>
                </a:solidFill>
                <a:latin typeface="微软雅黑" panose="020B0503020204020204" charset="-122"/>
                <a:ea typeface="微软雅黑" panose="020B0503020204020204" charset="-122"/>
                <a:cs typeface="微软雅黑" panose="020B0503020204020204" charset="-122"/>
              </a:rPr>
              <a:t>20</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40" dirty="0">
                <a:solidFill>
                  <a:schemeClr val="dk1"/>
                </a:solidFill>
                <a:latin typeface="微软雅黑" panose="020B0503020204020204" charset="-122"/>
                <a:ea typeface="微软雅黑" panose="020B0503020204020204" charset="-122"/>
                <a:cs typeface="微软雅黑" panose="020B0503020204020204" charset="-122"/>
              </a:rPr>
              <a:t> 挡，检查接线无误后闭合</a:t>
            </a:r>
            <a:r>
              <a:rPr sz="1000" spc="0" dirty="0">
                <a:solidFill>
                  <a:schemeClr val="dk1"/>
                </a:solidFill>
                <a:latin typeface="微软雅黑" panose="020B0503020204020204" charset="-122"/>
                <a:ea typeface="微软雅黑" panose="020B0503020204020204" charset="-122"/>
                <a:cs typeface="微软雅黑" panose="020B0503020204020204" charset="-122"/>
              </a:rPr>
              <a:t>主 、副电 </a:t>
            </a:r>
            <a:r>
              <a:rPr sz="1000" spc="50" dirty="0">
                <a:solidFill>
                  <a:schemeClr val="dk1"/>
                </a:solidFill>
                <a:latin typeface="微软雅黑" panose="020B0503020204020204" charset="-122"/>
                <a:ea typeface="微软雅黑" panose="020B0503020204020204" charset="-122"/>
                <a:cs typeface="微软雅黑" panose="020B0503020204020204" charset="-122"/>
              </a:rPr>
              <a:t>源开关</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 在涡流变换器输入端可接示波器观测振荡波形</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，记下电压表读数，然</a:t>
            </a:r>
            <a:r>
              <a:rPr sz="1000" spc="0" dirty="0">
                <a:solidFill>
                  <a:schemeClr val="dk1"/>
                </a:solidFill>
                <a:latin typeface="微软雅黑" panose="020B0503020204020204" charset="-122"/>
                <a:ea typeface="微软雅黑" panose="020B0503020204020204" charset="-122"/>
                <a:cs typeface="微软雅黑" panose="020B0503020204020204" charset="-122"/>
              </a:rPr>
              <a:t>后顺时针 </a:t>
            </a:r>
            <a:r>
              <a:rPr sz="1000" spc="10" dirty="0">
                <a:solidFill>
                  <a:schemeClr val="dk1"/>
                </a:solidFill>
                <a:latin typeface="微软雅黑" panose="020B0503020204020204" charset="-122"/>
                <a:ea typeface="微软雅黑" panose="020B0503020204020204" charset="-122"/>
                <a:cs typeface="微软雅黑" panose="020B0503020204020204" charset="-122"/>
              </a:rPr>
              <a:t>调节测微头微分筒，每隔 </a:t>
            </a:r>
            <a:r>
              <a:rPr sz="1000" b="1" spc="10" dirty="0">
                <a:solidFill>
                  <a:schemeClr val="dk1"/>
                </a:solidFill>
                <a:latin typeface="微软雅黑" panose="020B0503020204020204" charset="-122"/>
                <a:ea typeface="微软雅黑" panose="020B0503020204020204" charset="-122"/>
                <a:cs typeface="微软雅黑" panose="020B0503020204020204" charset="-122"/>
              </a:rPr>
              <a:t>0.</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mm</a:t>
            </a:r>
            <a:r>
              <a:rPr sz="1000" spc="10" dirty="0">
                <a:solidFill>
                  <a:schemeClr val="dk1"/>
                </a:solidFill>
                <a:latin typeface="微软雅黑" panose="020B0503020204020204" charset="-122"/>
                <a:ea typeface="微软雅黑" panose="020B0503020204020204" charset="-122"/>
                <a:cs typeface="微软雅黑" panose="020B0503020204020204" charset="-122"/>
              </a:rPr>
              <a:t> 读一个数，直到输出电压 </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变化很小为止，并将</a:t>
            </a:r>
            <a:r>
              <a:rPr sz="1000" spc="0" dirty="0">
                <a:solidFill>
                  <a:schemeClr val="dk1"/>
                </a:solidFill>
                <a:latin typeface="微软雅黑" panose="020B0503020204020204" charset="-122"/>
                <a:ea typeface="微软雅黑" panose="020B0503020204020204" charset="-122"/>
                <a:cs typeface="微软雅黑" panose="020B0503020204020204" charset="-122"/>
              </a:rPr>
              <a:t>数据 </a:t>
            </a:r>
            <a:r>
              <a:rPr sz="1000" spc="-50" dirty="0">
                <a:solidFill>
                  <a:schemeClr val="dk1"/>
                </a:solidFill>
                <a:latin typeface="微软雅黑" panose="020B0503020204020204" charset="-122"/>
                <a:ea typeface="微软雅黑" panose="020B0503020204020204" charset="-122"/>
                <a:cs typeface="微软雅黑" panose="020B0503020204020204" charset="-122"/>
              </a:rPr>
              <a:t>记入表 </a:t>
            </a:r>
            <a:r>
              <a:rPr sz="1000" b="1" spc="-50" dirty="0">
                <a:solidFill>
                  <a:schemeClr val="dk1"/>
                </a:solidFill>
                <a:latin typeface="微软雅黑" panose="020B0503020204020204" charset="-122"/>
                <a:ea typeface="微软雅黑" panose="020B0503020204020204" charset="-122"/>
                <a:cs typeface="微软雅黑" panose="020B0503020204020204" charset="-122"/>
              </a:rPr>
              <a:t>3</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1</a:t>
            </a:r>
            <a:r>
              <a:rPr sz="1000" spc="-50" dirty="0">
                <a:solidFill>
                  <a:schemeClr val="dk1"/>
                </a:solidFill>
                <a:latin typeface="微软雅黑" panose="020B0503020204020204" charset="-122"/>
                <a:ea typeface="微软雅黑" panose="020B0503020204020204" charset="-122"/>
                <a:cs typeface="微软雅黑" panose="020B0503020204020204" charset="-122"/>
              </a:rPr>
              <a:t> 中</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1" name="图片 10"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文本框 2"/>
          <p:cNvSpPr txBox="1"/>
          <p:nvPr/>
        </p:nvSpPr>
        <p:spPr>
          <a:xfrm>
            <a:off x="0" y="369210"/>
            <a:ext cx="6096000" cy="267335"/>
          </a:xfrm>
          <a:prstGeom prst="rect">
            <a:avLst/>
          </a:prstGeom>
          <a:noFill/>
        </p:spPr>
        <p:txBody>
          <a:bodyPr wrap="square">
            <a:spAutoFit/>
          </a:bodyPr>
          <a:lstStyle/>
          <a:p>
            <a:pPr marL="1320165" algn="l" rtl="0" eaLnBrk="0">
              <a:lnSpc>
                <a:spcPts val="1375"/>
              </a:lnSpc>
              <a:spcBef>
                <a:spcPts val="5"/>
              </a:spcBef>
            </a:pP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表 </a:t>
            </a:r>
            <a:r>
              <a:rPr lang="en-US" altLang="zh-CN" sz="1200" b="1" spc="4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4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电涡流式传感器位移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x</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 与输出电压</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V</a:t>
            </a:r>
            <a:r>
              <a:rPr lang="en-US" altLang="zh-CN" sz="1200" b="1" spc="0" baseline="-11000" dirty="0">
                <a:solidFill>
                  <a:srgbClr val="000000"/>
                </a:solidFill>
                <a:latin typeface="微软雅黑" panose="020B0503020204020204" charset="-122"/>
                <a:ea typeface="微软雅黑" panose="020B0503020204020204" charset="-122"/>
                <a:cs typeface="微软雅黑" panose="020B0503020204020204" charset="-122"/>
              </a:rPr>
              <a:t>o</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数据</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641"/>
          <p:cNvSpPr/>
          <p:nvPr>
            <p:custDataLst>
              <p:tags r:id="rId5"/>
            </p:custDataLst>
          </p:nvPr>
        </p:nvSpPr>
        <p:spPr>
          <a:xfrm>
            <a:off x="851071" y="1447584"/>
            <a:ext cx="5203190" cy="619125"/>
          </a:xfrm>
          <a:prstGeom prst="rect">
            <a:avLst/>
          </a:prstGeom>
        </p:spPr>
        <p:txBody>
          <a:bodyPr vert="horz" wrap="square" lIns="0" tIns="0" rIns="0" bIns="0"/>
          <a:lstStyle/>
          <a:p>
            <a:pPr algn="l" rtl="0" eaLnBrk="0">
              <a:lnSpc>
                <a:spcPct val="7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0000"/>
              </a:lnSpc>
            </a:pP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根据表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中数据作出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a:t>
            </a:r>
            <a:r>
              <a:rPr sz="900" b="1" spc="0" baseline="-2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o</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x</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实验曲线 。 在实验曲线上截取线性度较好</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区域作 </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为传感器的位移量程来计算灵敏度和线性度</a:t>
            </a:r>
            <a:r>
              <a:rPr sz="10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可用最小二乘法或其他拟合直线</a:t>
            </a:r>
            <a:r>
              <a:rPr sz="1000" b="1"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6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实</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验</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完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毕，关闭所有电源 。</a:t>
            </a:r>
            <a:endParaRPr lang="en-US"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aphicFrame>
        <p:nvGraphicFramePr>
          <p:cNvPr id="5" name="table 642"/>
          <p:cNvGraphicFramePr>
            <a:graphicFrameLocks noGrp="1"/>
          </p:cNvGraphicFramePr>
          <p:nvPr/>
        </p:nvGraphicFramePr>
        <p:xfrm>
          <a:off x="854683" y="788749"/>
          <a:ext cx="5192386" cy="483868"/>
        </p:xfrm>
        <a:graphic>
          <a:graphicData uri="http://schemas.openxmlformats.org/drawingml/2006/table">
            <a:tbl>
              <a:tblPr/>
              <a:tblGrid>
                <a:gridCol w="507365"/>
                <a:gridCol w="468629"/>
                <a:gridCol w="467994"/>
                <a:gridCol w="467994"/>
                <a:gridCol w="468629"/>
                <a:gridCol w="467359"/>
                <a:gridCol w="467994"/>
                <a:gridCol w="467994"/>
                <a:gridCol w="467994"/>
                <a:gridCol w="467359"/>
                <a:gridCol w="473075"/>
              </a:tblGrid>
              <a:tr h="232409">
                <a:tc>
                  <a:txBody>
                    <a:bodyPr/>
                    <a:lstStyle/>
                    <a:p>
                      <a:pPr algn="l" rtl="0" eaLnBrk="0">
                        <a:lnSpc>
                          <a:spcPct val="105000"/>
                        </a:lnSpc>
                      </a:pPr>
                      <a:endParaRPr lang="en-US" altLang="en-US" sz="500" dirty="0">
                        <a:latin typeface="微软雅黑" panose="020B0503020204020204" charset="-122"/>
                        <a:ea typeface="微软雅黑" panose="020B0503020204020204" charset="-122"/>
                      </a:endParaRPr>
                    </a:p>
                    <a:p>
                      <a:pPr marL="120015" algn="l" rtl="0" eaLnBrk="0">
                        <a:lnSpc>
                          <a:spcPct val="82000"/>
                        </a:lnSpc>
                        <a:spcBef>
                          <a:spcPts val="5"/>
                        </a:spcBef>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x</a:t>
                      </a:r>
                      <a:r>
                        <a:rPr sz="800" b="1" spc="100" dirty="0">
                          <a:solidFill>
                            <a:srgbClr val="000000">
                              <a:alpha val="100000"/>
                            </a:srgbClr>
                          </a:solidFill>
                          <a:latin typeface="微软雅黑" panose="020B0503020204020204" charset="-122"/>
                          <a:ea typeface="微软雅黑" panose="020B0503020204020204" charset="-122"/>
                          <a:cs typeface="Arial" panose="020B0604020202020204"/>
                        </a:rPr>
                        <a:t>/</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mm</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8000"/>
                        </a:lnSpc>
                      </a:pPr>
                      <a:endParaRPr lang="en-US" altLang="en-US" sz="700" dirty="0">
                        <a:latin typeface="微软雅黑" panose="020B0503020204020204" charset="-122"/>
                        <a:ea typeface="微软雅黑" panose="020B0503020204020204" charset="-122"/>
                      </a:endParaRPr>
                    </a:p>
                    <a:p>
                      <a:pPr marL="129540" algn="l" rtl="0" eaLnBrk="0">
                        <a:lnSpc>
                          <a:spcPts val="505"/>
                        </a:lnSpc>
                        <a:spcBef>
                          <a:spcPts val="5"/>
                        </a:spcBef>
                      </a:pP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r>
                        <a:rPr sz="800" spc="-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40" dirty="0">
                          <a:solidFill>
                            <a:srgbClr val="000000">
                              <a:alpha val="100000"/>
                            </a:srgbClr>
                          </a:solidFill>
                          <a:latin typeface="微软雅黑" panose="020B0503020204020204" charset="-122"/>
                          <a:ea typeface="微软雅黑" panose="020B0503020204020204" charset="-122"/>
                          <a:cs typeface="Arial" panose="020B0604020202020204"/>
                        </a:rPr>
                        <a:t>…</a:t>
                      </a:r>
                      <a:endParaRPr lang="en-US" altLang="en-US" sz="8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251459">
                <a:tc>
                  <a:txBody>
                    <a:bodyPr/>
                    <a:lstStyle/>
                    <a:p>
                      <a:pPr algn="l" rtl="0" eaLnBrk="0">
                        <a:lnSpc>
                          <a:spcPct val="123000"/>
                        </a:lnSpc>
                      </a:pPr>
                      <a:endParaRPr lang="en-US" altLang="en-US" sz="400" dirty="0">
                        <a:latin typeface="微软雅黑" panose="020B0503020204020204" charset="-122"/>
                        <a:ea typeface="微软雅黑" panose="020B0503020204020204" charset="-122"/>
                      </a:endParaRPr>
                    </a:p>
                    <a:p>
                      <a:pPr marL="146050" algn="l" rtl="0" eaLnBrk="0">
                        <a:lnSpc>
                          <a:spcPts val="600"/>
                        </a:lnSpc>
                        <a:spcBef>
                          <a:spcPts val="5"/>
                        </a:spcBef>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V</a:t>
                      </a:r>
                      <a:r>
                        <a:rPr sz="800" spc="140" dirty="0">
                          <a:solidFill>
                            <a:srgbClr val="000000">
                              <a:alpha val="100000"/>
                            </a:srgbClr>
                          </a:solidFill>
                          <a:latin typeface="微软雅黑" panose="020B0503020204020204" charset="-122"/>
                          <a:ea typeface="微软雅黑" panose="020B0503020204020204" charset="-122"/>
                          <a:cs typeface="Arial" panose="020B0604020202020204"/>
                        </a:rPr>
                        <a:t> </a:t>
                      </a:r>
                      <a:r>
                        <a:rPr sz="800" b="1" spc="120" dirty="0">
                          <a:solidFill>
                            <a:srgbClr val="000000">
                              <a:alpha val="100000"/>
                            </a:srgbClr>
                          </a:solidFill>
                          <a:latin typeface="微软雅黑" panose="020B0503020204020204" charset="-122"/>
                          <a:ea typeface="微软雅黑" panose="020B0503020204020204" charset="-122"/>
                          <a:cs typeface="Arial" panose="020B0604020202020204"/>
                        </a:rPr>
                        <a:t>/</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V</a:t>
                      </a:r>
                      <a:endParaRPr lang="en-US" altLang="en-US" sz="800" dirty="0">
                        <a:latin typeface="微软雅黑" panose="020B0503020204020204" charset="-122"/>
                        <a:ea typeface="微软雅黑" panose="020B0503020204020204" charset="-122"/>
                      </a:endParaRPr>
                    </a:p>
                    <a:p>
                      <a:pPr marL="205105" algn="l" rtl="0" eaLnBrk="0">
                        <a:lnSpc>
                          <a:spcPts val="300"/>
                        </a:lnSpc>
                      </a:pPr>
                      <a:r>
                        <a:rPr sz="400" b="1" spc="0" dirty="0">
                          <a:solidFill>
                            <a:srgbClr val="000000">
                              <a:alpha val="100000"/>
                            </a:srgbClr>
                          </a:solidFill>
                          <a:latin typeface="微软雅黑" panose="020B0503020204020204" charset="-122"/>
                          <a:ea typeface="微软雅黑" panose="020B0503020204020204" charset="-122"/>
                          <a:cs typeface="Arial" panose="020B0604020202020204"/>
                        </a:rPr>
                        <a:t>o</a:t>
                      </a:r>
                      <a:endParaRPr lang="en-US" altLang="en-US" sz="4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sp>
        <p:nvSpPr>
          <p:cNvPr id="6" name="textbox 648"/>
          <p:cNvSpPr/>
          <p:nvPr>
            <p:custDataLst>
              <p:tags r:id="rId6"/>
            </p:custDataLst>
          </p:nvPr>
        </p:nvSpPr>
        <p:spPr>
          <a:xfrm>
            <a:off x="770409" y="2524067"/>
            <a:ext cx="5203190" cy="2179954"/>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115" algn="l" rtl="0" eaLnBrk="0">
              <a:lnSpc>
                <a:spcPts val="1300"/>
              </a:lnSpc>
            </a:pP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实</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验</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目的</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8925" algn="l" rtl="0" eaLnBrk="0">
              <a:lnSpc>
                <a:spcPct val="93000"/>
              </a:lnSpc>
              <a:spcBef>
                <a:spcPts val="505"/>
              </a:spcBef>
            </a:pP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了解电涡流式传感器测振动的工作原</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理</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与方法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5590" algn="l" rtl="0" eaLnBrk="0">
              <a:lnSpc>
                <a:spcPts val="1305"/>
              </a:lnSpc>
              <a:spcBef>
                <a:spcPts val="590"/>
              </a:spcBef>
            </a:pP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基</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本原理</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9400" algn="l" rtl="0" eaLnBrk="0">
              <a:lnSpc>
                <a:spcPts val="1210"/>
              </a:lnSpc>
              <a:spcBef>
                <a:spcPts val="460"/>
              </a:spcBef>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根据电涡流式传感器测位移的特性，根据被测材料选择合适的工作点即可测量</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动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540"/>
              </a:spcBef>
            </a:pP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需用器件与单元</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28000"/>
              </a:lnSpc>
              <a:spcBef>
                <a:spcPts val="515"/>
              </a:spcBef>
            </a:pP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机头中的振动台 、电涡流式传感器 、被测体</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铁圆片</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，显示面板中的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F</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表</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或电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压表</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、低频振荡器，调理电路面板传感器输出单元中的电涡流 、激</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振，调理电路面板中 </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的涡流变换器，示波器</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自备</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600"/>
              </a:spcBef>
            </a:pP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4</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验步骤</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91465" algn="l" rtl="0" eaLnBrk="0">
              <a:lnSpc>
                <a:spcPct val="92000"/>
              </a:lnSpc>
              <a:spcBef>
                <a:spcPts val="0"/>
              </a:spcBef>
            </a:pP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调节测微头 。 电涡流式传感器测振动安装 、接线如图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36</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所</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示 。</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651"/>
          <p:cNvSpPr/>
          <p:nvPr>
            <p:custDataLst>
              <p:tags r:id="rId7"/>
            </p:custDataLst>
          </p:nvPr>
        </p:nvSpPr>
        <p:spPr>
          <a:xfrm>
            <a:off x="770956" y="2137066"/>
            <a:ext cx="2599054" cy="194310"/>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5</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2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2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电涡流式</a:t>
            </a:r>
            <a:r>
              <a:rPr sz="12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传</a:t>
            </a:r>
            <a:r>
              <a:rPr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感器测振动实验</a:t>
            </a:r>
            <a:endParaRPr lang="en-US" altLang="en-US" sz="12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8" name="picture 653"/>
          <p:cNvPicPr>
            <a:picLocks noChangeAspect="1"/>
          </p:cNvPicPr>
          <p:nvPr/>
        </p:nvPicPr>
        <p:blipFill>
          <a:blip r:embed="rId8"/>
          <a:stretch>
            <a:fillRect/>
          </a:stretch>
        </p:blipFill>
        <p:spPr>
          <a:xfrm>
            <a:off x="778872" y="2338556"/>
            <a:ext cx="2700070" cy="27114"/>
          </a:xfrm>
          <a:prstGeom prst="rect">
            <a:avLst/>
          </a:prstGeom>
        </p:spPr>
      </p:pic>
      <p:pic>
        <p:nvPicPr>
          <p:cNvPr id="9" name="picture 647"/>
          <p:cNvPicPr>
            <a:picLocks noChangeAspect="1"/>
          </p:cNvPicPr>
          <p:nvPr/>
        </p:nvPicPr>
        <p:blipFill>
          <a:blip r:embed="rId9"/>
          <a:stretch>
            <a:fillRect/>
          </a:stretch>
        </p:blipFill>
        <p:spPr>
          <a:xfrm>
            <a:off x="6524416" y="1303978"/>
            <a:ext cx="4888712" cy="3400043"/>
          </a:xfrm>
          <a:prstGeom prst="rect">
            <a:avLst/>
          </a:prstGeom>
        </p:spPr>
      </p:pic>
      <p:sp>
        <p:nvSpPr>
          <p:cNvPr id="10" name="textbox 649"/>
          <p:cNvSpPr/>
          <p:nvPr>
            <p:custDataLst>
              <p:tags r:id="rId10"/>
            </p:custDataLst>
          </p:nvPr>
        </p:nvSpPr>
        <p:spPr>
          <a:xfrm>
            <a:off x="765965" y="4791292"/>
            <a:ext cx="5207634" cy="1382394"/>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80670" algn="l" rtl="0" eaLnBrk="0">
              <a:lnSpc>
                <a:spcPct val="148000"/>
              </a:lnSpc>
              <a:spcBef>
                <a:spcPts val="410"/>
              </a:spcBef>
            </a:pP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将低频振荡器幅度旋钮逆时针转到底</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低频输出幅度最小</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电</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压表的量程切换到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20</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挡 。 检查接线无误后闭合主 、副电源开关，松开电涡流式传感器的轴套紧固螺钉，调整电涡流式传感器与电涡流检测片的间隙，当电压表显示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5</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V</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左右时拧</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紧</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轴套紧固螺 </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钉</a:t>
            </a:r>
            <a:r>
              <a:rPr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传感器与被测体静态时的最佳距离为线性区域中</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点</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indent="280670" algn="l" rtl="0" eaLnBrk="0">
              <a:lnSpc>
                <a:spcPct val="148000"/>
              </a:lnSpc>
              <a:spcBef>
                <a:spcPts val="410"/>
              </a:spcBef>
            </a:pP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调节低频振荡器的频率为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8</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Hz</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左右，再调节低频振荡器幅度使振动台起振</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，振</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动幅度不能过大</a:t>
            </a:r>
            <a:r>
              <a:rPr lang="en-US" altLang="zh-CN"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电涡流式传感器可测小位移，否则超线性区域</a:t>
            </a:r>
            <a:r>
              <a:rPr lang="en-US" altLang="zh-CN" sz="1000" b="1"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000" spc="5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用示波器</a:t>
            </a:r>
            <a:r>
              <a:rPr lang="zh-CN" altLang="en-US"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监</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测涡流变 </a:t>
            </a:r>
            <a:r>
              <a:rPr lang="zh-CN" altLang="en-US"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换器的输出波形，再分别改变低频振荡器的振荡频率 、幅度，观</a:t>
            </a:r>
            <a:r>
              <a:rPr lang="zh-CN" altLang="en-US"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察</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、体会涡流变换器输 </a:t>
            </a:r>
            <a:r>
              <a:rPr lang="zh-CN" altLang="en-US"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出波形的变化 。 实验完毕，关</a:t>
            </a:r>
            <a:r>
              <a:rPr lang="zh-CN"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闭所有电源 。</a:t>
            </a:r>
            <a:endParaRPr lang="zh-CN"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94640" algn="l" rtl="0" eaLnBrk="0">
              <a:lnSpc>
                <a:spcPct val="92000"/>
              </a:lnSpc>
              <a:spcBef>
                <a:spcPts val="0"/>
              </a:spcBef>
            </a:pPr>
            <a:endParaRPr lang="zh-CN"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5973599" y="4899576"/>
            <a:ext cx="6096000" cy="267335"/>
          </a:xfrm>
          <a:prstGeom prst="rect">
            <a:avLst/>
          </a:prstGeom>
          <a:noFill/>
        </p:spPr>
        <p:txBody>
          <a:bodyPr wrap="square">
            <a:spAutoFit/>
          </a:bodyPr>
          <a:lstStyle/>
          <a:p>
            <a:pPr marL="1391920" algn="l" rtl="0" eaLnBrk="0">
              <a:lnSpc>
                <a:spcPts val="1375"/>
              </a:lnSpc>
            </a:pP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36</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    电涡流式传感器测振动安装、接线示</a:t>
            </a:r>
            <a:r>
              <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rPr>
              <a:t>意</a:t>
            </a:r>
            <a:endParaRPr lang="zh-CN" altLang="en-US" sz="1100" spc="1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657"/>
          <p:cNvSpPr/>
          <p:nvPr/>
        </p:nvSpPr>
        <p:spPr>
          <a:xfrm>
            <a:off x="755394" y="1009961"/>
            <a:ext cx="8037797" cy="1300480"/>
          </a:xfrm>
          <a:prstGeom prst="rect">
            <a:avLst/>
          </a:prstGeom>
        </p:spPr>
        <p:txBody>
          <a:bodyPr vert="horz" wrap="square" lIns="0" tIns="0" rIns="0" bIns="0"/>
          <a:lstStyle/>
          <a:p>
            <a:pPr indent="457200" algn="l" rtl="0" eaLnBrk="0">
              <a:lnSpc>
                <a:spcPct val="200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457200" algn="l" rtl="0" eaLnBrk="0">
              <a:lnSpc>
                <a:spcPct val="200000"/>
              </a:lnSpc>
            </a:pPr>
            <a:r>
              <a:rPr sz="1600" spc="70" dirty="0">
                <a:solidFill>
                  <a:srgbClr val="000000"/>
                </a:solidFill>
                <a:latin typeface="微软雅黑" panose="020B0503020204020204" charset="-122"/>
                <a:ea typeface="微软雅黑" panose="020B0503020204020204" charset="-122"/>
                <a:cs typeface="微软雅黑" panose="020B0503020204020204" charset="-122"/>
              </a:rPr>
              <a:t>本章主要介绍了基于自感原理的自感式电感传感器 、基于互感原理的差动</a:t>
            </a:r>
            <a:r>
              <a:rPr sz="1600" spc="30" dirty="0">
                <a:solidFill>
                  <a:srgbClr val="000000"/>
                </a:solidFill>
                <a:latin typeface="微软雅黑" panose="020B0503020204020204" charset="-122"/>
                <a:ea typeface="微软雅黑" panose="020B0503020204020204" charset="-122"/>
                <a:cs typeface="微软雅黑" panose="020B0503020204020204" charset="-122"/>
              </a:rPr>
              <a:t>变</a:t>
            </a:r>
            <a:r>
              <a:rPr sz="1600" spc="0" dirty="0">
                <a:solidFill>
                  <a:srgbClr val="000000"/>
                </a:solidFill>
                <a:latin typeface="微软雅黑" panose="020B0503020204020204" charset="-122"/>
                <a:ea typeface="微软雅黑" panose="020B0503020204020204" charset="-122"/>
                <a:cs typeface="微软雅黑" panose="020B0503020204020204" charset="-122"/>
              </a:rPr>
              <a:t>压器式 </a:t>
            </a:r>
            <a:r>
              <a:rPr sz="1600" spc="40" dirty="0">
                <a:solidFill>
                  <a:srgbClr val="000000"/>
                </a:solidFill>
                <a:latin typeface="微软雅黑" panose="020B0503020204020204" charset="-122"/>
                <a:ea typeface="微软雅黑" panose="020B0503020204020204" charset="-122"/>
                <a:cs typeface="微软雅黑" panose="020B0503020204020204" charset="-122"/>
              </a:rPr>
              <a:t>传感器和基于涡流原理的电涡流式传</a:t>
            </a:r>
            <a:r>
              <a:rPr sz="1600" spc="0" dirty="0">
                <a:solidFill>
                  <a:srgbClr val="000000"/>
                </a:solidFill>
                <a:latin typeface="微软雅黑" panose="020B0503020204020204" charset="-122"/>
                <a:ea typeface="微软雅黑" panose="020B0503020204020204" charset="-122"/>
                <a:cs typeface="微软雅黑" panose="020B0503020204020204" charset="-122"/>
              </a:rPr>
              <a:t>感器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indent="457200" algn="l" rtl="0" eaLnBrk="0">
              <a:lnSpc>
                <a:spcPct val="200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457200" algn="l" rtl="0" eaLnBrk="0">
              <a:lnSpc>
                <a:spcPct val="200000"/>
              </a:lnSpc>
              <a:spcBef>
                <a:spcPts val="5"/>
              </a:spcBef>
            </a:pPr>
            <a:r>
              <a:rPr sz="1600" spc="50" dirty="0">
                <a:solidFill>
                  <a:srgbClr val="000000"/>
                </a:solidFill>
                <a:latin typeface="微软雅黑" panose="020B0503020204020204" charset="-122"/>
                <a:ea typeface="微软雅黑" panose="020B0503020204020204" charset="-122"/>
                <a:cs typeface="微软雅黑" panose="020B0503020204020204" charset="-122"/>
              </a:rPr>
              <a:t>按照磁路几何参数变化形式的不同，目前常用的 自感式电感传感器</a:t>
            </a:r>
            <a:r>
              <a:rPr sz="1600" spc="30" dirty="0">
                <a:solidFill>
                  <a:srgbClr val="000000"/>
                </a:solidFill>
                <a:latin typeface="微软雅黑" panose="020B0503020204020204" charset="-122"/>
                <a:ea typeface="微软雅黑" panose="020B0503020204020204" charset="-122"/>
                <a:cs typeface="微软雅黑" panose="020B0503020204020204" charset="-122"/>
              </a:rPr>
              <a:t>有</a:t>
            </a:r>
            <a:r>
              <a:rPr sz="1600" spc="0" dirty="0">
                <a:solidFill>
                  <a:srgbClr val="000000"/>
                </a:solidFill>
                <a:latin typeface="微软雅黑" panose="020B0503020204020204" charset="-122"/>
                <a:ea typeface="微软雅黑" panose="020B0503020204020204" charset="-122"/>
                <a:cs typeface="微软雅黑" panose="020B0503020204020204" charset="-122"/>
              </a:rPr>
              <a:t>变气隙式 、变 </a:t>
            </a:r>
            <a:r>
              <a:rPr sz="1600" spc="50" dirty="0">
                <a:solidFill>
                  <a:srgbClr val="000000"/>
                </a:solidFill>
                <a:latin typeface="微软雅黑" panose="020B0503020204020204" charset="-122"/>
                <a:ea typeface="微软雅黑" panose="020B0503020204020204" charset="-122"/>
                <a:cs typeface="微软雅黑" panose="020B0503020204020204" charset="-122"/>
              </a:rPr>
              <a:t>面积式和螺线管式三种 。 以变气隙式为例，分别介绍了单线圈式和差动式传</a:t>
            </a:r>
            <a:r>
              <a:rPr sz="1600" spc="30" dirty="0">
                <a:solidFill>
                  <a:srgbClr val="000000"/>
                </a:solidFill>
                <a:latin typeface="微软雅黑" panose="020B0503020204020204" charset="-122"/>
                <a:ea typeface="微软雅黑" panose="020B0503020204020204" charset="-122"/>
                <a:cs typeface="微软雅黑" panose="020B0503020204020204" charset="-122"/>
              </a:rPr>
              <a:t>感</a:t>
            </a:r>
            <a:r>
              <a:rPr sz="1600" spc="0" dirty="0">
                <a:solidFill>
                  <a:srgbClr val="000000"/>
                </a:solidFill>
                <a:latin typeface="微软雅黑" panose="020B0503020204020204" charset="-122"/>
                <a:ea typeface="微软雅黑" panose="020B0503020204020204" charset="-122"/>
                <a:cs typeface="微软雅黑" panose="020B0503020204020204" charset="-122"/>
              </a:rPr>
              <a:t>器的结构 </a:t>
            </a:r>
            <a:r>
              <a:rPr sz="1600" spc="40" dirty="0">
                <a:solidFill>
                  <a:srgbClr val="000000"/>
                </a:solidFill>
                <a:latin typeface="微软雅黑" panose="020B0503020204020204" charset="-122"/>
                <a:ea typeface="微软雅黑" panose="020B0503020204020204" charset="-122"/>
                <a:cs typeface="微软雅黑" panose="020B0503020204020204" charset="-122"/>
              </a:rPr>
              <a:t>和工作原理，详细分析了传感器的测量范围和灵敏度 、线性度之间的关系 。 相</a:t>
            </a:r>
            <a:r>
              <a:rPr sz="1600" spc="30" dirty="0">
                <a:solidFill>
                  <a:srgbClr val="000000"/>
                </a:solidFill>
                <a:latin typeface="微软雅黑" panose="020B0503020204020204" charset="-122"/>
                <a:ea typeface="微软雅黑" panose="020B0503020204020204" charset="-122"/>
                <a:cs typeface="微软雅黑" panose="020B0503020204020204" charset="-122"/>
              </a:rPr>
              <a:t>比</a:t>
            </a:r>
            <a:r>
              <a:rPr sz="1600" spc="0" dirty="0">
                <a:solidFill>
                  <a:srgbClr val="000000"/>
                </a:solidFill>
                <a:latin typeface="微软雅黑" panose="020B0503020204020204" charset="-122"/>
                <a:ea typeface="微软雅黑" panose="020B0503020204020204" charset="-122"/>
                <a:cs typeface="微软雅黑" panose="020B0503020204020204" charset="-122"/>
              </a:rPr>
              <a:t>于单线 </a:t>
            </a:r>
            <a:r>
              <a:rPr sz="1600" spc="10" dirty="0">
                <a:solidFill>
                  <a:srgbClr val="000000"/>
                </a:solidFill>
                <a:latin typeface="微软雅黑" panose="020B0503020204020204" charset="-122"/>
                <a:ea typeface="微软雅黑" panose="020B0503020204020204" charset="-122"/>
                <a:cs typeface="微软雅黑" panose="020B0503020204020204" charset="-122"/>
              </a:rPr>
              <a:t>圈式，采用差动式结构可使传感器的灵敏度提升 一倍，同时可使线性度可得到明显改善 </a:t>
            </a:r>
            <a:r>
              <a:rPr sz="16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663"/>
          <p:cNvPicPr>
            <a:picLocks noChangeAspect="1"/>
          </p:cNvPicPr>
          <p:nvPr/>
        </p:nvPicPr>
        <p:blipFill>
          <a:blip r:embed="rId5"/>
          <a:stretch>
            <a:fillRect/>
          </a:stretch>
        </p:blipFill>
        <p:spPr>
          <a:xfrm>
            <a:off x="761769" y="649843"/>
            <a:ext cx="1137449" cy="220586"/>
          </a:xfrm>
          <a:prstGeom prst="rect">
            <a:avLst/>
          </a:prstGeom>
        </p:spPr>
      </p:pic>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656"/>
          <p:cNvSpPr/>
          <p:nvPr/>
        </p:nvSpPr>
        <p:spPr>
          <a:xfrm>
            <a:off x="739322" y="1017271"/>
            <a:ext cx="8025116" cy="2411729"/>
          </a:xfrm>
          <a:prstGeom prst="rect">
            <a:avLst/>
          </a:prstGeom>
        </p:spPr>
        <p:txBody>
          <a:bodyPr vert="horz" wrap="square" lIns="0" tIns="0" rIns="0" bIns="0"/>
          <a:lstStyle/>
          <a:p>
            <a:pPr indent="457200" algn="l" rtl="0" eaLnBrk="0">
              <a:lnSpc>
                <a:spcPct val="200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457200" algn="l" rtl="0" eaLnBrk="0">
              <a:lnSpc>
                <a:spcPct val="200000"/>
              </a:lnSpc>
            </a:pPr>
            <a:r>
              <a:rPr sz="1200" spc="20" dirty="0">
                <a:solidFill>
                  <a:srgbClr val="000000"/>
                </a:solidFill>
                <a:latin typeface="微软雅黑" panose="020B0503020204020204" charset="-122"/>
                <a:ea typeface="微软雅黑" panose="020B0503020204020204" charset="-122"/>
                <a:cs typeface="微软雅黑" panose="020B0503020204020204" charset="-122"/>
              </a:rPr>
              <a:t>人类已经进入 </a:t>
            </a:r>
            <a:r>
              <a:rPr sz="1200" b="1" spc="20" dirty="0">
                <a:solidFill>
                  <a:srgbClr val="000000"/>
                </a:solidFill>
                <a:latin typeface="微软雅黑" panose="020B0503020204020204" charset="-122"/>
                <a:ea typeface="微软雅黑" panose="020B0503020204020204" charset="-122"/>
                <a:cs typeface="微软雅黑" panose="020B0503020204020204" charset="-122"/>
              </a:rPr>
              <a:t>2</a:t>
            </a:r>
            <a:r>
              <a:rPr sz="1200" spc="20" dirty="0">
                <a:solidFill>
                  <a:srgbClr val="000000"/>
                </a:solidFill>
                <a:latin typeface="微软雅黑" panose="020B0503020204020204" charset="-122"/>
                <a:ea typeface="微软雅黑" panose="020B0503020204020204" charset="-122"/>
                <a:cs typeface="微软雅黑" panose="020B0503020204020204" charset="-122"/>
              </a:rPr>
              <a:t> </a:t>
            </a:r>
            <a:r>
              <a:rPr sz="1200" b="1" spc="20" dirty="0">
                <a:solidFill>
                  <a:srgbClr val="000000"/>
                </a:solidFill>
                <a:latin typeface="微软雅黑" panose="020B0503020204020204" charset="-122"/>
                <a:ea typeface="微软雅黑" panose="020B0503020204020204" charset="-122"/>
                <a:cs typeface="微软雅黑" panose="020B0503020204020204" charset="-122"/>
              </a:rPr>
              <a:t>1</a:t>
            </a:r>
            <a:r>
              <a:rPr sz="1200" spc="20" dirty="0">
                <a:solidFill>
                  <a:srgbClr val="000000"/>
                </a:solidFill>
                <a:latin typeface="微软雅黑" panose="020B0503020204020204" charset="-122"/>
                <a:ea typeface="微软雅黑" panose="020B0503020204020204" charset="-122"/>
                <a:cs typeface="微软雅黑" panose="020B0503020204020204" charset="-122"/>
              </a:rPr>
              <a:t> 世纪 ，安全防范的概念已不仅仅是国家重要部门 、金融机构 、</a:t>
            </a:r>
            <a:r>
              <a:rPr sz="1200" spc="0" dirty="0">
                <a:solidFill>
                  <a:srgbClr val="000000"/>
                </a:solidFill>
                <a:latin typeface="微软雅黑" panose="020B0503020204020204" charset="-122"/>
                <a:ea typeface="微软雅黑" panose="020B0503020204020204" charset="-122"/>
                <a:cs typeface="微软雅黑" panose="020B0503020204020204" charset="-122"/>
              </a:rPr>
              <a:t>文博 </a:t>
            </a:r>
            <a:r>
              <a:rPr sz="1200" spc="20" dirty="0">
                <a:solidFill>
                  <a:srgbClr val="000000"/>
                </a:solidFill>
                <a:latin typeface="微软雅黑" panose="020B0503020204020204" charset="-122"/>
                <a:ea typeface="微软雅黑" panose="020B0503020204020204" charset="-122"/>
                <a:cs typeface="微软雅黑" panose="020B0503020204020204" charset="-122"/>
              </a:rPr>
              <a:t>等重要保护单位的专用 ，它 已被广泛地应用到 日 常生活中 ，尤其是我们的家庭中 。 </a:t>
            </a:r>
            <a:r>
              <a:rPr sz="1200" spc="10" dirty="0">
                <a:solidFill>
                  <a:srgbClr val="000000"/>
                </a:solidFill>
                <a:latin typeface="微软雅黑" panose="020B0503020204020204" charset="-122"/>
                <a:ea typeface="微软雅黑" panose="020B0503020204020204" charset="-122"/>
                <a:cs typeface="微软雅黑" panose="020B0503020204020204" charset="-122"/>
              </a:rPr>
              <a:t>随</a:t>
            </a:r>
            <a:r>
              <a:rPr sz="1200" spc="0" dirty="0">
                <a:solidFill>
                  <a:srgbClr val="000000"/>
                </a:solidFill>
                <a:latin typeface="微软雅黑" panose="020B0503020204020204" charset="-122"/>
                <a:ea typeface="微软雅黑" panose="020B0503020204020204" charset="-122"/>
                <a:cs typeface="微软雅黑" panose="020B0503020204020204" charset="-122"/>
              </a:rPr>
              <a:t>着 </a:t>
            </a:r>
            <a:r>
              <a:rPr sz="1200" spc="50" dirty="0">
                <a:solidFill>
                  <a:srgbClr val="000000"/>
                </a:solidFill>
                <a:latin typeface="微软雅黑" panose="020B0503020204020204" charset="-122"/>
                <a:ea typeface="微软雅黑" panose="020B0503020204020204" charset="-122"/>
                <a:cs typeface="微软雅黑" panose="020B0503020204020204" charset="-122"/>
              </a:rPr>
              <a:t>居民经济收入的提高 ，生活条件和质量的改善 ，再加上老年人和孩子的增多 ，</a:t>
            </a:r>
            <a:r>
              <a:rPr sz="1200" spc="30" dirty="0">
                <a:solidFill>
                  <a:srgbClr val="000000"/>
                </a:solidFill>
                <a:latin typeface="微软雅黑" panose="020B0503020204020204" charset="-122"/>
                <a:ea typeface="微软雅黑" panose="020B0503020204020204" charset="-122"/>
                <a:cs typeface="微软雅黑" panose="020B0503020204020204" charset="-122"/>
              </a:rPr>
              <a:t>家</a:t>
            </a:r>
            <a:r>
              <a:rPr sz="1200" spc="0" dirty="0">
                <a:solidFill>
                  <a:srgbClr val="000000"/>
                </a:solidFill>
                <a:latin typeface="微软雅黑" panose="020B0503020204020204" charset="-122"/>
                <a:ea typeface="微软雅黑" panose="020B0503020204020204" charset="-122"/>
                <a:cs typeface="微软雅黑" panose="020B0503020204020204" charset="-122"/>
              </a:rPr>
              <a:t>庭的安 </a:t>
            </a:r>
            <a:r>
              <a:rPr sz="1200" spc="30" dirty="0">
                <a:solidFill>
                  <a:srgbClr val="000000"/>
                </a:solidFill>
                <a:latin typeface="微软雅黑" panose="020B0503020204020204" charset="-122"/>
                <a:ea typeface="微软雅黑" panose="020B0503020204020204" charset="-122"/>
                <a:cs typeface="微软雅黑" panose="020B0503020204020204" charset="-122"/>
              </a:rPr>
              <a:t>全问题已越来越为大家所关注 </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457200" algn="l" rtl="0" eaLnBrk="0">
              <a:lnSpc>
                <a:spcPct val="200000"/>
              </a:lnSpc>
              <a:spcBef>
                <a:spcPts val="550"/>
              </a:spcBef>
            </a:pPr>
            <a:r>
              <a:rPr sz="1200" spc="60" dirty="0">
                <a:solidFill>
                  <a:srgbClr val="000000"/>
                </a:solidFill>
                <a:latin typeface="微软雅黑" panose="020B0503020204020204" charset="-122"/>
                <a:ea typeface="微软雅黑" panose="020B0503020204020204" charset="-122"/>
                <a:cs typeface="微软雅黑" panose="020B0503020204020204" charset="-122"/>
              </a:rPr>
              <a:t>伴随着经济的飞速发展和城市人口的急剧增加 ，盗窃 、入室抢劫等事件的</a:t>
            </a:r>
            <a:r>
              <a:rPr sz="1200" spc="40" dirty="0">
                <a:solidFill>
                  <a:srgbClr val="000000"/>
                </a:solidFill>
                <a:latin typeface="微软雅黑" panose="020B0503020204020204" charset="-122"/>
                <a:ea typeface="微软雅黑" panose="020B0503020204020204" charset="-122"/>
                <a:cs typeface="微软雅黑" panose="020B0503020204020204" charset="-122"/>
              </a:rPr>
              <a:t>增</a:t>
            </a:r>
            <a:r>
              <a:rPr sz="1200" spc="0" dirty="0">
                <a:solidFill>
                  <a:srgbClr val="000000"/>
                </a:solidFill>
                <a:latin typeface="微软雅黑" panose="020B0503020204020204" charset="-122"/>
                <a:ea typeface="微软雅黑" panose="020B0503020204020204" charset="-122"/>
                <a:cs typeface="微软雅黑" panose="020B0503020204020204" charset="-122"/>
              </a:rPr>
              <a:t>多给人 </a:t>
            </a:r>
            <a:r>
              <a:rPr sz="1200" spc="50" dirty="0">
                <a:solidFill>
                  <a:srgbClr val="000000"/>
                </a:solidFill>
                <a:latin typeface="微软雅黑" panose="020B0503020204020204" charset="-122"/>
                <a:ea typeface="微软雅黑" panose="020B0503020204020204" charset="-122"/>
                <a:cs typeface="微软雅黑" panose="020B0503020204020204" charset="-122"/>
              </a:rPr>
              <a:t>们的安定生活带来了很大的影响 。 同 时 ，现代生活节奏越来越快 ，除了繁</a:t>
            </a:r>
            <a:r>
              <a:rPr sz="1200" spc="30" dirty="0">
                <a:solidFill>
                  <a:srgbClr val="000000"/>
                </a:solidFill>
                <a:latin typeface="微软雅黑" panose="020B0503020204020204" charset="-122"/>
                <a:ea typeface="微软雅黑" panose="020B0503020204020204" charset="-122"/>
                <a:cs typeface="微软雅黑" panose="020B0503020204020204" charset="-122"/>
              </a:rPr>
              <a:t>忙</a:t>
            </a:r>
            <a:r>
              <a:rPr sz="1200" spc="0" dirty="0">
                <a:solidFill>
                  <a:srgbClr val="000000"/>
                </a:solidFill>
                <a:latin typeface="微软雅黑" panose="020B0503020204020204" charset="-122"/>
                <a:ea typeface="微软雅黑" panose="020B0503020204020204" charset="-122"/>
                <a:cs typeface="微软雅黑" panose="020B0503020204020204" charset="-122"/>
              </a:rPr>
              <a:t>的工作外， </a:t>
            </a:r>
            <a:r>
              <a:rPr sz="1200" spc="30" dirty="0">
                <a:solidFill>
                  <a:srgbClr val="000000"/>
                </a:solidFill>
                <a:latin typeface="微软雅黑" panose="020B0503020204020204" charset="-122"/>
                <a:ea typeface="微软雅黑" panose="020B0503020204020204" charset="-122"/>
                <a:cs typeface="微软雅黑" panose="020B0503020204020204" charset="-122"/>
              </a:rPr>
              <a:t>照看老人 、小孩 、宠物等事务也让很多年轻人焦头烂额 。 入室抢劫 、入室盗</a:t>
            </a:r>
            <a:r>
              <a:rPr sz="1200" spc="10" dirty="0">
                <a:solidFill>
                  <a:srgbClr val="000000"/>
                </a:solidFill>
                <a:latin typeface="微软雅黑" panose="020B0503020204020204" charset="-122"/>
                <a:ea typeface="微软雅黑" panose="020B0503020204020204" charset="-122"/>
                <a:cs typeface="微软雅黑" panose="020B0503020204020204" charset="-122"/>
              </a:rPr>
              <a:t>窃</a:t>
            </a:r>
            <a:r>
              <a:rPr sz="1200" spc="0" dirty="0">
                <a:solidFill>
                  <a:srgbClr val="000000"/>
                </a:solidFill>
                <a:latin typeface="微软雅黑" panose="020B0503020204020204" charset="-122"/>
                <a:ea typeface="微软雅黑" panose="020B0503020204020204" charset="-122"/>
                <a:cs typeface="微软雅黑" panose="020B0503020204020204" charset="-122"/>
              </a:rPr>
              <a:t> 、家庭火 </a:t>
            </a:r>
            <a:r>
              <a:rPr sz="1200" spc="10" dirty="0">
                <a:solidFill>
                  <a:srgbClr val="000000"/>
                </a:solidFill>
                <a:latin typeface="微软雅黑" panose="020B0503020204020204" charset="-122"/>
                <a:ea typeface="微软雅黑" panose="020B0503020204020204" charset="-122"/>
                <a:cs typeface="微软雅黑" panose="020B0503020204020204" charset="-122"/>
              </a:rPr>
              <a:t>灾 、老年人健康 、儿童安全 ，等等</a:t>
            </a:r>
            <a:r>
              <a:rPr sz="1200" spc="0" dirty="0">
                <a:solidFill>
                  <a:srgbClr val="000000"/>
                </a:solidFill>
                <a:latin typeface="微软雅黑" panose="020B0503020204020204" charset="-122"/>
                <a:ea typeface="微软雅黑" panose="020B0503020204020204" charset="-122"/>
                <a:cs typeface="微软雅黑" panose="020B0503020204020204" charset="-122"/>
              </a:rPr>
              <a:t> ，这些问题都是现代家庭共同面临的问题 。</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indent="457200" algn="l" rtl="0" eaLnBrk="0">
              <a:lnSpc>
                <a:spcPct val="200000"/>
              </a:lnSpc>
            </a:pP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457200" algn="l" rtl="0" eaLnBrk="0">
              <a:lnSpc>
                <a:spcPct val="200000"/>
              </a:lnSpc>
              <a:spcBef>
                <a:spcPts val="0"/>
              </a:spcBef>
            </a:pPr>
            <a:r>
              <a:rPr sz="1200" spc="70" dirty="0">
                <a:solidFill>
                  <a:srgbClr val="000000"/>
                </a:solidFill>
                <a:latin typeface="微软雅黑" panose="020B0503020204020204" charset="-122"/>
                <a:ea typeface="微软雅黑" panose="020B0503020204020204" charset="-122"/>
                <a:cs typeface="微软雅黑" panose="020B0503020204020204" charset="-122"/>
              </a:rPr>
              <a:t>安防系统已在许多公共或特殊场合得以应用 ，电涡流式通道安全检查门能</a:t>
            </a:r>
            <a:r>
              <a:rPr sz="1200" spc="50" dirty="0">
                <a:solidFill>
                  <a:srgbClr val="000000"/>
                </a:solidFill>
                <a:latin typeface="微软雅黑" panose="020B0503020204020204" charset="-122"/>
                <a:ea typeface="微软雅黑" panose="020B0503020204020204" charset="-122"/>
                <a:cs typeface="微软雅黑" panose="020B0503020204020204" charset="-122"/>
              </a:rPr>
              <a:t>够</a:t>
            </a:r>
            <a:r>
              <a:rPr sz="1200" spc="0" dirty="0">
                <a:solidFill>
                  <a:srgbClr val="000000"/>
                </a:solidFill>
                <a:latin typeface="微软雅黑" panose="020B0503020204020204" charset="-122"/>
                <a:ea typeface="微软雅黑" panose="020B0503020204020204" charset="-122"/>
                <a:cs typeface="微软雅黑" panose="020B0503020204020204" charset="-122"/>
              </a:rPr>
              <a:t>有效地 </a:t>
            </a:r>
            <a:r>
              <a:rPr sz="1200" spc="20" dirty="0">
                <a:solidFill>
                  <a:srgbClr val="000000"/>
                </a:solidFill>
                <a:latin typeface="微软雅黑" panose="020B0503020204020204" charset="-122"/>
                <a:ea typeface="微软雅黑" panose="020B0503020204020204" charset="-122"/>
                <a:cs typeface="微软雅黑" panose="020B0503020204020204" charset="-122"/>
              </a:rPr>
              <a:t>探测出枪支 、 匕首等金属武器或其他金属物 ，已被广泛用于机场 、海关 、造币厂</a:t>
            </a:r>
            <a:r>
              <a:rPr sz="1200" spc="0" dirty="0">
                <a:solidFill>
                  <a:srgbClr val="000000"/>
                </a:solidFill>
                <a:latin typeface="微软雅黑" panose="020B0503020204020204" charset="-122"/>
                <a:ea typeface="微软雅黑" panose="020B0503020204020204" charset="-122"/>
                <a:cs typeface="微软雅黑" panose="020B0503020204020204" charset="-122"/>
              </a:rPr>
              <a:t> 、监狱 </a:t>
            </a:r>
            <a:r>
              <a:rPr sz="1200" spc="10" dirty="0">
                <a:solidFill>
                  <a:srgbClr val="000000"/>
                </a:solidFill>
                <a:latin typeface="微软雅黑" panose="020B0503020204020204" charset="-122"/>
                <a:ea typeface="微软雅黑" panose="020B0503020204020204" charset="-122"/>
                <a:cs typeface="微软雅黑" panose="020B0503020204020204" charset="-122"/>
              </a:rPr>
              <a:t>等重要场所</a:t>
            </a:r>
            <a:r>
              <a:rPr sz="12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664"/>
          <p:cNvPicPr>
            <a:picLocks noChangeAspect="1"/>
          </p:cNvPicPr>
          <p:nvPr/>
        </p:nvPicPr>
        <p:blipFill>
          <a:blip r:embed="rId5"/>
          <a:stretch>
            <a:fillRect/>
          </a:stretch>
        </p:blipFill>
        <p:spPr>
          <a:xfrm>
            <a:off x="750268" y="654671"/>
            <a:ext cx="1137449" cy="220586"/>
          </a:xfrm>
          <a:prstGeom prst="rect">
            <a:avLst/>
          </a:prstGeom>
        </p:spPr>
      </p:pic>
    </p:spTree>
    <p:custDataLst>
      <p:tags r:id="rId6"/>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658"/>
          <p:cNvSpPr/>
          <p:nvPr/>
        </p:nvSpPr>
        <p:spPr>
          <a:xfrm>
            <a:off x="1221387" y="887070"/>
            <a:ext cx="6778176" cy="1057275"/>
          </a:xfrm>
          <a:prstGeom prst="rect">
            <a:avLst/>
          </a:prstGeom>
        </p:spPr>
        <p:txBody>
          <a:bodyPr vert="horz" wrap="square" lIns="0" tIns="0" rIns="0" bIns="0"/>
          <a:lstStyle/>
          <a:p>
            <a:pPr algn="l" rtl="0" eaLnBrk="0">
              <a:lnSpc>
                <a:spcPct val="200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5400" algn="l" rtl="0" eaLnBrk="0">
              <a:lnSpc>
                <a:spcPct val="200000"/>
              </a:lnSpc>
            </a:pPr>
            <a:r>
              <a:rPr sz="1600" b="1" spc="10" dirty="0">
                <a:solidFill>
                  <a:srgbClr val="000000"/>
                </a:solidFill>
                <a:latin typeface="微软雅黑" panose="020B0503020204020204" charset="-122"/>
                <a:ea typeface="微软雅黑" panose="020B0503020204020204" charset="-122"/>
                <a:cs typeface="微软雅黑" panose="020B0503020204020204" charset="-122"/>
              </a:rPr>
              <a:t>1</a:t>
            </a:r>
            <a:r>
              <a:rPr sz="1600" spc="10" dirty="0">
                <a:solidFill>
                  <a:srgbClr val="000000"/>
                </a:solidFill>
                <a:latin typeface="微软雅黑" panose="020B0503020204020204" charset="-122"/>
                <a:ea typeface="微软雅黑" panose="020B0503020204020204" charset="-122"/>
                <a:cs typeface="微软雅黑" panose="020B0503020204020204" charset="-122"/>
              </a:rPr>
              <a:t> </a:t>
            </a:r>
            <a:r>
              <a:rPr sz="1600" b="1" spc="10" dirty="0">
                <a:solidFill>
                  <a:srgbClr val="000000"/>
                </a:solidFill>
                <a:latin typeface="微软雅黑" panose="020B0503020204020204" charset="-122"/>
                <a:ea typeface="微软雅黑" panose="020B0503020204020204" charset="-122"/>
                <a:cs typeface="微软雅黑" panose="020B0503020204020204" charset="-122"/>
              </a:rPr>
              <a:t>.</a:t>
            </a:r>
            <a:r>
              <a:rPr sz="1600" spc="10" dirty="0">
                <a:solidFill>
                  <a:srgbClr val="000000"/>
                </a:solidFill>
                <a:latin typeface="微软雅黑" panose="020B0503020204020204" charset="-122"/>
                <a:ea typeface="微软雅黑" panose="020B0503020204020204" charset="-122"/>
                <a:cs typeface="微软雅黑" panose="020B0503020204020204" charset="-122"/>
              </a:rPr>
              <a:t>  根据工作原理的不同，</a:t>
            </a:r>
            <a:r>
              <a:rPr sz="1600" spc="0" dirty="0">
                <a:solidFill>
                  <a:srgbClr val="000000"/>
                </a:solidFill>
                <a:latin typeface="微软雅黑" panose="020B0503020204020204" charset="-122"/>
                <a:ea typeface="微软雅黑" panose="020B0503020204020204" charset="-122"/>
                <a:cs typeface="微软雅黑" panose="020B0503020204020204" charset="-122"/>
              </a:rPr>
              <a:t>电感式传感器可分为哪几类</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200000"/>
              </a:lnSpc>
              <a:spcBef>
                <a:spcPts val="590"/>
              </a:spcBef>
            </a:pPr>
            <a:r>
              <a:rPr sz="1600" b="1" spc="30" dirty="0">
                <a:solidFill>
                  <a:srgbClr val="000000"/>
                </a:solidFill>
                <a:latin typeface="微软雅黑" panose="020B0503020204020204" charset="-122"/>
                <a:ea typeface="微软雅黑" panose="020B0503020204020204" charset="-122"/>
                <a:cs typeface="微软雅黑" panose="020B0503020204020204" charset="-122"/>
              </a:rPr>
              <a:t>2.</a:t>
            </a:r>
            <a:r>
              <a:rPr sz="1600" spc="30" dirty="0">
                <a:solidFill>
                  <a:srgbClr val="000000"/>
                </a:solidFill>
                <a:latin typeface="微软雅黑" panose="020B0503020204020204" charset="-122"/>
                <a:ea typeface="微软雅黑" panose="020B0503020204020204" charset="-122"/>
                <a:cs typeface="微软雅黑" panose="020B0503020204020204" charset="-122"/>
              </a:rPr>
              <a:t>  试分析变气隙式电感传感器的</a:t>
            </a:r>
            <a:r>
              <a:rPr sz="1600" spc="20" dirty="0">
                <a:solidFill>
                  <a:srgbClr val="000000"/>
                </a:solidFill>
                <a:latin typeface="微软雅黑" panose="020B0503020204020204" charset="-122"/>
                <a:ea typeface="微软雅黑" panose="020B0503020204020204" charset="-122"/>
                <a:cs typeface="微软雅黑" panose="020B0503020204020204" charset="-122"/>
              </a:rPr>
              <a:t>工</a:t>
            </a:r>
            <a:r>
              <a:rPr sz="1600" spc="0" dirty="0">
                <a:solidFill>
                  <a:srgbClr val="000000"/>
                </a:solidFill>
                <a:latin typeface="微软雅黑" panose="020B0503020204020204" charset="-122"/>
                <a:ea typeface="微软雅黑" panose="020B0503020204020204" charset="-122"/>
                <a:cs typeface="微软雅黑" panose="020B0503020204020204" charset="-122"/>
              </a:rPr>
              <a:t>作原理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200000"/>
              </a:lnSpc>
              <a:spcBef>
                <a:spcPts val="630"/>
              </a:spcBef>
            </a:pPr>
            <a:r>
              <a:rPr sz="1600" b="1" spc="20" dirty="0">
                <a:solidFill>
                  <a:srgbClr val="000000"/>
                </a:solidFill>
                <a:latin typeface="微软雅黑" panose="020B0503020204020204" charset="-122"/>
                <a:ea typeface="微软雅黑" panose="020B0503020204020204" charset="-122"/>
                <a:cs typeface="微软雅黑" panose="020B0503020204020204" charset="-122"/>
              </a:rPr>
              <a:t>3</a:t>
            </a:r>
            <a:r>
              <a:rPr sz="1600" spc="20" dirty="0">
                <a:solidFill>
                  <a:srgbClr val="000000"/>
                </a:solidFill>
                <a:latin typeface="微软雅黑" panose="020B0503020204020204" charset="-122"/>
                <a:ea typeface="微软雅黑" panose="020B0503020204020204" charset="-122"/>
                <a:cs typeface="微软雅黑" panose="020B0503020204020204" charset="-122"/>
              </a:rPr>
              <a:t> </a:t>
            </a:r>
            <a:r>
              <a:rPr sz="1600" b="1" spc="20" dirty="0">
                <a:solidFill>
                  <a:srgbClr val="000000"/>
                </a:solidFill>
                <a:latin typeface="微软雅黑" panose="020B0503020204020204" charset="-122"/>
                <a:ea typeface="微软雅黑" panose="020B0503020204020204" charset="-122"/>
                <a:cs typeface="微软雅黑" panose="020B0503020204020204" charset="-122"/>
              </a:rPr>
              <a:t>.</a:t>
            </a:r>
            <a:r>
              <a:rPr sz="1600" spc="20" dirty="0">
                <a:solidFill>
                  <a:srgbClr val="000000"/>
                </a:solidFill>
                <a:latin typeface="微软雅黑" panose="020B0503020204020204" charset="-122"/>
                <a:ea typeface="微软雅黑" panose="020B0503020204020204" charset="-122"/>
                <a:cs typeface="微软雅黑" panose="020B0503020204020204" charset="-122"/>
              </a:rPr>
              <a:t>  引起零点残余电压的原因是什么</a:t>
            </a:r>
            <a:r>
              <a:rPr sz="1600" b="1" spc="20" dirty="0">
                <a:solidFill>
                  <a:srgbClr val="000000"/>
                </a:solidFill>
                <a:latin typeface="微软雅黑" panose="020B0503020204020204" charset="-122"/>
                <a:ea typeface="微软雅黑" panose="020B0503020204020204" charset="-122"/>
                <a:cs typeface="微软雅黑" panose="020B0503020204020204" charset="-122"/>
              </a:rPr>
              <a:t>?</a:t>
            </a:r>
            <a:r>
              <a:rPr sz="1600" spc="20" dirty="0">
                <a:solidFill>
                  <a:srgbClr val="000000"/>
                </a:solidFill>
                <a:latin typeface="微软雅黑" panose="020B0503020204020204" charset="-122"/>
                <a:ea typeface="微软雅黑" panose="020B0503020204020204" charset="-122"/>
                <a:cs typeface="微软雅黑" panose="020B0503020204020204" charset="-122"/>
              </a:rPr>
              <a:t>  如何消除零</a:t>
            </a:r>
            <a:r>
              <a:rPr sz="1600" spc="0" dirty="0">
                <a:solidFill>
                  <a:srgbClr val="000000"/>
                </a:solidFill>
                <a:latin typeface="微软雅黑" panose="020B0503020204020204" charset="-122"/>
                <a:ea typeface="微软雅黑" panose="020B0503020204020204" charset="-122"/>
                <a:cs typeface="微软雅黑" panose="020B0503020204020204" charset="-122"/>
              </a:rPr>
              <a:t>点残余电压</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r>
              <a:rPr sz="16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sz="16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200000"/>
              </a:lnSpc>
              <a:spcBef>
                <a:spcPts val="630"/>
              </a:spcBef>
            </a:pPr>
            <a:r>
              <a:rPr sz="1600" b="1" spc="30" dirty="0">
                <a:solidFill>
                  <a:srgbClr val="000000"/>
                </a:solidFill>
                <a:latin typeface="微软雅黑" panose="020B0503020204020204" charset="-122"/>
                <a:ea typeface="微软雅黑" panose="020B0503020204020204" charset="-122"/>
                <a:cs typeface="微软雅黑" panose="020B0503020204020204" charset="-122"/>
              </a:rPr>
              <a:t>4.</a:t>
            </a:r>
            <a:r>
              <a:rPr sz="1600" spc="30" dirty="0">
                <a:solidFill>
                  <a:srgbClr val="000000"/>
                </a:solidFill>
                <a:latin typeface="微软雅黑" panose="020B0503020204020204" charset="-122"/>
                <a:ea typeface="微软雅黑" panose="020B0503020204020204" charset="-122"/>
                <a:cs typeface="微软雅黑" panose="020B0503020204020204" charset="-122"/>
              </a:rPr>
              <a:t>  试分析交流电桥测量电路的</a:t>
            </a:r>
            <a:r>
              <a:rPr sz="1600" spc="20" dirty="0">
                <a:solidFill>
                  <a:srgbClr val="000000"/>
                </a:solidFill>
                <a:latin typeface="微软雅黑" panose="020B0503020204020204" charset="-122"/>
                <a:ea typeface="微软雅黑" panose="020B0503020204020204" charset="-122"/>
                <a:cs typeface="微软雅黑" panose="020B0503020204020204" charset="-122"/>
              </a:rPr>
              <a:t>工</a:t>
            </a:r>
            <a:r>
              <a:rPr sz="1600" spc="0" dirty="0">
                <a:solidFill>
                  <a:srgbClr val="000000"/>
                </a:solidFill>
                <a:latin typeface="微软雅黑" panose="020B0503020204020204" charset="-122"/>
                <a:ea typeface="微软雅黑" panose="020B0503020204020204" charset="-122"/>
                <a:cs typeface="微软雅黑" panose="020B0503020204020204" charset="-122"/>
              </a:rPr>
              <a:t>作原理 。</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200000"/>
              </a:lnSpc>
            </a:pPr>
            <a:r>
              <a:rPr sz="1600" b="1" spc="30" dirty="0">
                <a:solidFill>
                  <a:srgbClr val="000000"/>
                </a:solidFill>
                <a:latin typeface="微软雅黑" panose="020B0503020204020204" charset="-122"/>
                <a:ea typeface="微软雅黑" panose="020B0503020204020204" charset="-122"/>
                <a:cs typeface="微软雅黑" panose="020B0503020204020204" charset="-122"/>
              </a:rPr>
              <a:t>5</a:t>
            </a:r>
            <a:r>
              <a:rPr sz="1600" spc="30" dirty="0">
                <a:solidFill>
                  <a:srgbClr val="000000"/>
                </a:solidFill>
                <a:latin typeface="微软雅黑" panose="020B0503020204020204" charset="-122"/>
                <a:ea typeface="微软雅黑" panose="020B0503020204020204" charset="-122"/>
                <a:cs typeface="微软雅黑" panose="020B0503020204020204" charset="-122"/>
              </a:rPr>
              <a:t> </a:t>
            </a:r>
            <a:r>
              <a:rPr sz="1600" b="1" spc="30" dirty="0">
                <a:solidFill>
                  <a:srgbClr val="000000"/>
                </a:solidFill>
                <a:latin typeface="微软雅黑" panose="020B0503020204020204" charset="-122"/>
                <a:ea typeface="微软雅黑" panose="020B0503020204020204" charset="-122"/>
                <a:cs typeface="微软雅黑" panose="020B0503020204020204" charset="-122"/>
              </a:rPr>
              <a:t>.</a:t>
            </a:r>
            <a:r>
              <a:rPr sz="1600" spc="30" dirty="0">
                <a:solidFill>
                  <a:srgbClr val="000000"/>
                </a:solidFill>
                <a:latin typeface="微软雅黑" panose="020B0503020204020204" charset="-122"/>
                <a:ea typeface="微软雅黑" panose="020B0503020204020204" charset="-122"/>
                <a:cs typeface="微软雅黑" panose="020B0503020204020204" charset="-122"/>
              </a:rPr>
              <a:t>  如何通过相敏检波电路实现对位移大小和</a:t>
            </a:r>
            <a:r>
              <a:rPr sz="1600" spc="10" dirty="0">
                <a:solidFill>
                  <a:srgbClr val="000000"/>
                </a:solidFill>
                <a:latin typeface="微软雅黑" panose="020B0503020204020204" charset="-122"/>
                <a:ea typeface="微软雅黑" panose="020B0503020204020204" charset="-122"/>
                <a:cs typeface="微软雅黑" panose="020B0503020204020204" charset="-122"/>
              </a:rPr>
              <a:t>方</a:t>
            </a:r>
            <a:r>
              <a:rPr sz="1600" spc="0" dirty="0">
                <a:solidFill>
                  <a:srgbClr val="000000"/>
                </a:solidFill>
                <a:latin typeface="微软雅黑" panose="020B0503020204020204" charset="-122"/>
                <a:ea typeface="微软雅黑" panose="020B0503020204020204" charset="-122"/>
                <a:cs typeface="微软雅黑" panose="020B0503020204020204" charset="-122"/>
              </a:rPr>
              <a:t>向的判定</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b="1"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662"/>
          <p:cNvPicPr>
            <a:picLocks noChangeAspect="1"/>
          </p:cNvPicPr>
          <p:nvPr/>
        </p:nvPicPr>
        <p:blipFill>
          <a:blip r:embed="rId5"/>
          <a:stretch>
            <a:fillRect/>
          </a:stretch>
        </p:blipFill>
        <p:spPr>
          <a:xfrm>
            <a:off x="1009060" y="776777"/>
            <a:ext cx="1340789" cy="220586"/>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5" name="图片 14"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14" name="图片 13"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42"/>
          <p:cNvSpPr/>
          <p:nvPr/>
        </p:nvSpPr>
        <p:spPr>
          <a:xfrm>
            <a:off x="3089297" y="294930"/>
            <a:ext cx="2799714" cy="1083944"/>
          </a:xfrm>
          <a:prstGeom prst="rect">
            <a:avLst/>
          </a:prstGeom>
        </p:spPr>
        <p:txBody>
          <a:bodyPr vert="horz" wrap="square" lIns="0" tIns="0" rIns="0" bIns="0"/>
          <a:lstStyle/>
          <a:p>
            <a:pPr algn="l" rtl="0" eaLnBrk="0">
              <a:lnSpc>
                <a:spcPct val="8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347595" algn="l" rtl="0" eaLnBrk="0">
              <a:lnSpc>
                <a:spcPct val="164000"/>
              </a:lnSpc>
              <a:tabLst>
                <a:tab pos="2413000" algn="l"/>
                <a:tab pos="2593975" algn="l"/>
              </a:tabLst>
            </a:pPr>
            <a:r>
              <a:rPr sz="9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b="1" u="sng" spc="-5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2δ</a:t>
            </a:r>
            <a:r>
              <a:rPr sz="9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320925" algn="l" rtl="0" eaLnBrk="0">
              <a:lnSpc>
                <a:spcPct val="114000"/>
              </a:lnSpc>
              <a:spcBef>
                <a:spcPts val="185"/>
              </a:spcBef>
            </a:pPr>
            <a:r>
              <a:rPr sz="1500" b="1" spc="-70" baseline="3000" dirty="0">
                <a:solidFill>
                  <a:srgbClr val="000000"/>
                </a:solidFill>
                <a:latin typeface="微软雅黑" panose="020B0503020204020204" charset="-122"/>
                <a:ea typeface="微软雅黑" panose="020B0503020204020204" charset="-122"/>
                <a:cs typeface="微软雅黑" panose="020B0503020204020204" charset="-122"/>
              </a:rPr>
              <a:t>μ</a:t>
            </a:r>
            <a:r>
              <a:rPr sz="900" b="1" spc="-70" baseline="-17000" dirty="0">
                <a:solidFill>
                  <a:srgbClr val="000000"/>
                </a:solidFill>
                <a:latin typeface="微软雅黑" panose="020B0503020204020204" charset="-122"/>
                <a:ea typeface="微软雅黑" panose="020B0503020204020204" charset="-122"/>
                <a:cs typeface="微软雅黑" panose="020B0503020204020204" charset="-122"/>
              </a:rPr>
              <a:t>0</a:t>
            </a:r>
            <a:r>
              <a:rPr sz="500" spc="-70" dirty="0">
                <a:solidFill>
                  <a:srgbClr val="000000"/>
                </a:solidFill>
                <a:latin typeface="微软雅黑" panose="020B0503020204020204" charset="-122"/>
                <a:ea typeface="微软雅黑" panose="020B0503020204020204" charset="-122"/>
                <a:cs typeface="微软雅黑" panose="020B0503020204020204" charset="-122"/>
              </a:rPr>
              <a:t> </a:t>
            </a:r>
            <a:r>
              <a:rPr sz="1500" b="1" spc="-30" baseline="3000" dirty="0">
                <a:solidFill>
                  <a:srgbClr val="000000"/>
                </a:solidFill>
                <a:latin typeface="微软雅黑" panose="020B0503020204020204" charset="-122"/>
                <a:ea typeface="微软雅黑" panose="020B0503020204020204" charset="-122"/>
                <a:cs typeface="微软雅黑" panose="020B0503020204020204" charset="-122"/>
              </a:rPr>
              <a:t>A</a:t>
            </a:r>
            <a:r>
              <a:rPr sz="900" spc="-70" dirty="0">
                <a:solidFill>
                  <a:srgbClr val="000000"/>
                </a:solidFill>
                <a:latin typeface="微软雅黑" panose="020B0503020204020204" charset="-122"/>
                <a:ea typeface="微软雅黑" panose="020B0503020204020204" charset="-122"/>
                <a:cs typeface="微软雅黑" panose="020B0503020204020204" charset="-122"/>
              </a:rPr>
              <a:t> </a:t>
            </a:r>
            <a:r>
              <a:rPr sz="900" b="1" spc="-70" baseline="-17000" dirty="0">
                <a:solidFill>
                  <a:srgbClr val="000000"/>
                </a:solidFill>
                <a:latin typeface="微软雅黑" panose="020B0503020204020204" charset="-122"/>
                <a:ea typeface="微软雅黑" panose="020B0503020204020204" charset="-122"/>
                <a:cs typeface="微软雅黑" panose="020B0503020204020204" charset="-122"/>
              </a:rPr>
              <a:t>0</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联</a:t>
            </a:r>
            <a:r>
              <a:rPr sz="1000" spc="0" dirty="0">
                <a:solidFill>
                  <a:srgbClr val="000000"/>
                </a:solidFill>
                <a:latin typeface="微软雅黑" panose="020B0503020204020204" charset="-122"/>
                <a:ea typeface="微软雅黑" panose="020B0503020204020204" charset="-122"/>
                <a:cs typeface="微软雅黑" panose="020B0503020204020204" charset="-122"/>
              </a:rPr>
              <a:t>立式</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1)</a:t>
            </a:r>
            <a:r>
              <a:rPr sz="1000" spc="0" dirty="0">
                <a:solidFill>
                  <a:srgbClr val="000000"/>
                </a:solidFill>
                <a:latin typeface="微软雅黑" panose="020B0503020204020204" charset="-122"/>
                <a:ea typeface="微软雅黑" panose="020B0503020204020204" charset="-122"/>
                <a:cs typeface="微软雅黑" panose="020B0503020204020204" charset="-122"/>
              </a:rPr>
              <a:t> 、式</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a:t>
            </a:r>
            <a:r>
              <a:rPr sz="1000" spc="0" dirty="0">
                <a:solidFill>
                  <a:srgbClr val="000000"/>
                </a:solidFill>
                <a:latin typeface="微软雅黑" panose="020B0503020204020204" charset="-122"/>
                <a:ea typeface="微软雅黑" panose="020B0503020204020204" charset="-122"/>
                <a:cs typeface="微软雅黑" panose="020B0503020204020204" charset="-122"/>
              </a:rPr>
              <a:t> 及式</a:t>
            </a:r>
            <a:r>
              <a:rPr sz="1000" b="1" spc="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，可得</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1844675" algn="l" rtl="0" eaLnBrk="0">
              <a:lnSpc>
                <a:spcPct val="89000"/>
              </a:lnSpc>
              <a:spcBef>
                <a:spcPts val="0"/>
              </a:spcBef>
            </a:pPr>
            <a:r>
              <a:rPr sz="1300" b="1" spc="0" baseline="4000" dirty="0">
                <a:solidFill>
                  <a:srgbClr val="000000"/>
                </a:solidFill>
                <a:latin typeface="微软雅黑" panose="020B0503020204020204" charset="-122"/>
                <a:ea typeface="微软雅黑" panose="020B0503020204020204" charset="-122"/>
                <a:cs typeface="微软雅黑" panose="020B0503020204020204" charset="-122"/>
              </a:rPr>
              <a:t>L</a:t>
            </a:r>
            <a:r>
              <a:rPr sz="700" spc="40" dirty="0">
                <a:solidFill>
                  <a:srgbClr val="000000"/>
                </a:solidFill>
                <a:latin typeface="微软雅黑" panose="020B0503020204020204" charset="-122"/>
                <a:ea typeface="微软雅黑" panose="020B0503020204020204" charset="-122"/>
                <a:cs typeface="微软雅黑" panose="020B0503020204020204" charset="-122"/>
              </a:rPr>
              <a:t> </a:t>
            </a:r>
            <a:r>
              <a:rPr sz="1300" spc="40" baseline="8000" dirty="0">
                <a:solidFill>
                  <a:srgbClr val="000000"/>
                </a:solidFill>
                <a:latin typeface="微软雅黑" panose="020B0503020204020204" charset="-122"/>
                <a:ea typeface="微软雅黑" panose="020B0503020204020204" charset="-122"/>
                <a:cs typeface="微软雅黑" panose="020B0503020204020204" charset="-122"/>
              </a:rPr>
              <a:t>＝</a:t>
            </a:r>
            <a:r>
              <a:rPr sz="700" spc="40" dirty="0">
                <a:solidFill>
                  <a:srgbClr val="000000"/>
                </a:solidFill>
                <a:latin typeface="微软雅黑" panose="020B0503020204020204" charset="-122"/>
                <a:ea typeface="微软雅黑" panose="020B0503020204020204" charset="-122"/>
                <a:cs typeface="微软雅黑" panose="020B0503020204020204" charset="-122"/>
              </a:rPr>
              <a:t>   </a:t>
            </a:r>
            <a:r>
              <a:rPr sz="700" spc="2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8000" dirty="0">
                <a:solidFill>
                  <a:srgbClr val="000000"/>
                </a:solidFill>
                <a:latin typeface="微软雅黑" panose="020B0503020204020204" charset="-122"/>
                <a:ea typeface="微软雅黑" panose="020B0503020204020204" charset="-122"/>
                <a:cs typeface="微软雅黑" panose="020B0503020204020204" charset="-122"/>
              </a:rPr>
              <a:t>＝</a:t>
            </a:r>
            <a:r>
              <a:rPr sz="7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7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43"/>
          <p:cNvPicPr>
            <a:picLocks noChangeAspect="1"/>
          </p:cNvPicPr>
          <p:nvPr/>
        </p:nvPicPr>
        <p:blipFill>
          <a:blip r:embed="rId5"/>
          <a:stretch>
            <a:fillRect/>
          </a:stretch>
        </p:blipFill>
        <p:spPr>
          <a:xfrm>
            <a:off x="5490671" y="980958"/>
            <a:ext cx="401751" cy="359260"/>
          </a:xfrm>
          <a:prstGeom prst="rect">
            <a:avLst/>
          </a:prstGeom>
        </p:spPr>
      </p:pic>
      <p:pic>
        <p:nvPicPr>
          <p:cNvPr id="4" name="picture 44"/>
          <p:cNvPicPr>
            <a:picLocks noChangeAspect="1"/>
          </p:cNvPicPr>
          <p:nvPr/>
        </p:nvPicPr>
        <p:blipFill>
          <a:blip r:embed="rId6"/>
          <a:stretch>
            <a:fillRect/>
          </a:stretch>
        </p:blipFill>
        <p:spPr>
          <a:xfrm>
            <a:off x="5187571" y="1001913"/>
            <a:ext cx="153024" cy="325827"/>
          </a:xfrm>
          <a:prstGeom prst="rect">
            <a:avLst/>
          </a:prstGeom>
        </p:spPr>
      </p:pic>
      <p:sp>
        <p:nvSpPr>
          <p:cNvPr id="5" name="textbox 54"/>
          <p:cNvSpPr/>
          <p:nvPr>
            <p:custDataLst>
              <p:tags r:id="rId7"/>
            </p:custDataLst>
          </p:nvPr>
        </p:nvSpPr>
        <p:spPr>
          <a:xfrm>
            <a:off x="7644782" y="442232"/>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5"/>
          <p:cNvSpPr/>
          <p:nvPr>
            <p:custDataLst>
              <p:tags r:id="rId8"/>
            </p:custDataLst>
          </p:nvPr>
        </p:nvSpPr>
        <p:spPr>
          <a:xfrm>
            <a:off x="7644782" y="1092916"/>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6)</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58"/>
          <p:cNvSpPr/>
          <p:nvPr>
            <p:custDataLst>
              <p:tags r:id="rId9"/>
            </p:custDataLst>
          </p:nvPr>
        </p:nvSpPr>
        <p:spPr>
          <a:xfrm>
            <a:off x="5114911" y="451115"/>
            <a:ext cx="289559" cy="16954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35"/>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R</a:t>
            </a:r>
            <a:r>
              <a:rPr sz="700" b="1" spc="0" baseline="-22000" dirty="0">
                <a:solidFill>
                  <a:schemeClr val="dk1"/>
                </a:solidFill>
                <a:latin typeface="微软雅黑" panose="020B0503020204020204" charset="-122"/>
                <a:ea typeface="微软雅黑" panose="020B0503020204020204" charset="-122"/>
                <a:cs typeface="微软雅黑" panose="020B0503020204020204" charset="-122"/>
              </a:rPr>
              <a:t>m</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200" spc="0" baseline="9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spc="0" baseline="9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37"/>
          <p:cNvSpPr/>
          <p:nvPr>
            <p:custDataLst>
              <p:tags r:id="rId10"/>
            </p:custDataLst>
          </p:nvPr>
        </p:nvSpPr>
        <p:spPr>
          <a:xfrm>
            <a:off x="3012363" y="1535059"/>
            <a:ext cx="5204459" cy="2021204"/>
          </a:xfrm>
          <a:prstGeom prst="rect">
            <a:avLst/>
          </a:prstGeom>
        </p:spPr>
        <p:txBody>
          <a:bodyPr vert="horz" wrap="square" lIns="0" tIns="0" rIns="0" bIns="0"/>
          <a:lstStyle/>
          <a:p>
            <a:pPr algn="l" rtl="0" eaLnBrk="0">
              <a:lnSpc>
                <a:spcPct val="9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81305" algn="l" rtl="0" eaLnBrk="0">
              <a:lnSpc>
                <a:spcPct val="142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由式</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6)</a:t>
            </a:r>
            <a:r>
              <a:rPr sz="1000" spc="20" dirty="0">
                <a:solidFill>
                  <a:schemeClr val="dk1"/>
                </a:solidFill>
                <a:latin typeface="微软雅黑" panose="020B0503020204020204" charset="-122"/>
                <a:ea typeface="微软雅黑" panose="020B0503020204020204" charset="-122"/>
                <a:cs typeface="微软雅黑" panose="020B0503020204020204" charset="-122"/>
              </a:rPr>
              <a:t> 可知，当线圈匝数为常数时，电感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20" dirty="0">
                <a:solidFill>
                  <a:schemeClr val="dk1"/>
                </a:solidFill>
                <a:latin typeface="微软雅黑" panose="020B0503020204020204" charset="-122"/>
                <a:ea typeface="微软雅黑" panose="020B0503020204020204" charset="-122"/>
                <a:cs typeface="微软雅黑" panose="020B0503020204020204" charset="-122"/>
              </a:rPr>
              <a:t> 是气隙厚度</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spc="20" dirty="0">
                <a:solidFill>
                  <a:schemeClr val="dk1"/>
                </a:solidFill>
                <a:latin typeface="微软雅黑" panose="020B0503020204020204" charset="-122"/>
                <a:ea typeface="微软雅黑" panose="020B0503020204020204" charset="-122"/>
                <a:cs typeface="微软雅黑" panose="020B0503020204020204" charset="-122"/>
              </a:rPr>
              <a:t> 和气隙截面</a:t>
            </a:r>
            <a:r>
              <a:rPr sz="1000" spc="10" dirty="0">
                <a:solidFill>
                  <a:schemeClr val="dk1"/>
                </a:solidFill>
                <a:latin typeface="微软雅黑" panose="020B0503020204020204" charset="-122"/>
                <a:ea typeface="微软雅黑" panose="020B0503020204020204" charset="-122"/>
                <a:cs typeface="微软雅黑" panose="020B0503020204020204" charset="-122"/>
              </a:rPr>
              <a:t>积</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的函 </a:t>
            </a:r>
            <a:r>
              <a:rPr sz="1000" spc="-20" dirty="0">
                <a:solidFill>
                  <a:schemeClr val="dk1"/>
                </a:solidFill>
                <a:latin typeface="微软雅黑" panose="020B0503020204020204" charset="-122"/>
                <a:ea typeface="微软雅黑" panose="020B0503020204020204" charset="-122"/>
                <a:cs typeface="微软雅黑" panose="020B0503020204020204" charset="-122"/>
              </a:rPr>
              <a:t>数，即 </a:t>
            </a:r>
            <a:r>
              <a:rPr sz="1000" b="1" spc="-20" dirty="0">
                <a:solidFill>
                  <a:schemeClr val="dk1"/>
                </a:solidFill>
                <a:latin typeface="微软雅黑" panose="020B0503020204020204" charset="-122"/>
                <a:ea typeface="微软雅黑" panose="020B0503020204020204" charset="-122"/>
                <a:cs typeface="微软雅黑" panose="020B0503020204020204" charset="-122"/>
              </a:rPr>
              <a:t>L</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500" spc="-20" baseline="300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f</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 如果气隙截面积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保持不变，改变气隙厚度</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spc="-20" dirty="0">
                <a:solidFill>
                  <a:schemeClr val="dk1"/>
                </a:solidFill>
                <a:latin typeface="微软雅黑" panose="020B0503020204020204" charset="-122"/>
                <a:ea typeface="微软雅黑" panose="020B0503020204020204" charset="-122"/>
                <a:cs typeface="微软雅黑" panose="020B0503020204020204" charset="-122"/>
              </a:rPr>
              <a:t>，则电感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20" dirty="0">
                <a:solidFill>
                  <a:schemeClr val="dk1"/>
                </a:solidFill>
                <a:latin typeface="微软雅黑" panose="020B0503020204020204" charset="-122"/>
                <a:ea typeface="微软雅黑" panose="020B0503020204020204" charset="-122"/>
                <a:cs typeface="微软雅黑" panose="020B0503020204020204" charset="-122"/>
              </a:rPr>
              <a:t> 是气隙厚</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度 </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spc="20" dirty="0">
                <a:solidFill>
                  <a:schemeClr val="dk1"/>
                </a:solidFill>
                <a:latin typeface="微软雅黑" panose="020B0503020204020204" charset="-122"/>
                <a:ea typeface="微软雅黑" panose="020B0503020204020204" charset="-122"/>
                <a:cs typeface="微软雅黑" panose="020B0503020204020204" charset="-122"/>
              </a:rPr>
              <a:t> 的单值函数，这样就构成变气隙式电感传感器， 如果气隙厚度</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1000" spc="20" dirty="0">
                <a:solidFill>
                  <a:schemeClr val="dk1"/>
                </a:solidFill>
                <a:latin typeface="微软雅黑" panose="020B0503020204020204" charset="-122"/>
                <a:ea typeface="微软雅黑" panose="020B0503020204020204" charset="-122"/>
                <a:cs typeface="微软雅黑" panose="020B0503020204020204" charset="-122"/>
              </a:rPr>
              <a:t> 不</a:t>
            </a:r>
            <a:r>
              <a:rPr sz="1000" spc="0" dirty="0">
                <a:solidFill>
                  <a:schemeClr val="dk1"/>
                </a:solidFill>
                <a:latin typeface="微软雅黑" panose="020B0503020204020204" charset="-122"/>
                <a:ea typeface="微软雅黑" panose="020B0503020204020204" charset="-122"/>
                <a:cs typeface="微软雅黑" panose="020B0503020204020204" charset="-122"/>
              </a:rPr>
              <a:t>变，改变气隙截面 </a:t>
            </a:r>
            <a:r>
              <a:rPr sz="1000" spc="10" dirty="0">
                <a:solidFill>
                  <a:schemeClr val="dk1"/>
                </a:solidFill>
                <a:latin typeface="微软雅黑" panose="020B0503020204020204" charset="-122"/>
                <a:ea typeface="微软雅黑" panose="020B0503020204020204" charset="-122"/>
                <a:cs typeface="微软雅黑" panose="020B0503020204020204" charset="-122"/>
              </a:rPr>
              <a:t>积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则电感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10" dirty="0">
                <a:solidFill>
                  <a:schemeClr val="dk1"/>
                </a:solidFill>
                <a:latin typeface="微软雅黑" panose="020B0503020204020204" charset="-122"/>
                <a:ea typeface="微软雅黑" panose="020B0503020204020204" charset="-122"/>
                <a:cs typeface="微软雅黑" panose="020B0503020204020204" charset="-122"/>
              </a:rPr>
              <a:t> 是气隙截面积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的单值函数，这</a:t>
            </a:r>
            <a:r>
              <a:rPr sz="1000" spc="0" dirty="0">
                <a:solidFill>
                  <a:schemeClr val="dk1"/>
                </a:solidFill>
                <a:latin typeface="微软雅黑" panose="020B0503020204020204" charset="-122"/>
                <a:ea typeface="微软雅黑" panose="020B0503020204020204" charset="-122"/>
                <a:cs typeface="微软雅黑" panose="020B0503020204020204" charset="-122"/>
              </a:rPr>
              <a:t>样就构成变面积式电感传感器。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5400" indent="253365" algn="l" rtl="0" eaLnBrk="0">
              <a:lnSpc>
                <a:spcPct val="119000"/>
              </a:lnSpc>
              <a:spcBef>
                <a:spcPts val="54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所以，自感式电感传感器有变气隙式电感传感器 、变面积式电感传</a:t>
            </a:r>
            <a:r>
              <a:rPr sz="1000" spc="40" dirty="0">
                <a:solidFill>
                  <a:schemeClr val="dk1"/>
                </a:solidFill>
                <a:latin typeface="微软雅黑" panose="020B0503020204020204" charset="-122"/>
                <a:ea typeface="微软雅黑" panose="020B0503020204020204" charset="-122"/>
                <a:cs typeface="微软雅黑" panose="020B0503020204020204" charset="-122"/>
              </a:rPr>
              <a:t>感</a:t>
            </a:r>
            <a:r>
              <a:rPr sz="1000" spc="0" dirty="0">
                <a:solidFill>
                  <a:schemeClr val="dk1"/>
                </a:solidFill>
                <a:latin typeface="微软雅黑" panose="020B0503020204020204" charset="-122"/>
                <a:ea typeface="微软雅黑" panose="020B0503020204020204" charset="-122"/>
                <a:cs typeface="微软雅黑" panose="020B0503020204020204" charset="-122"/>
              </a:rPr>
              <a:t>器和螺线管式 </a:t>
            </a:r>
            <a:r>
              <a:rPr sz="1000" spc="30" dirty="0">
                <a:solidFill>
                  <a:schemeClr val="dk1"/>
                </a:solidFill>
                <a:latin typeface="微软雅黑" panose="020B0503020204020204" charset="-122"/>
                <a:ea typeface="微软雅黑" panose="020B0503020204020204" charset="-122"/>
                <a:cs typeface="微软雅黑" panose="020B0503020204020204" charset="-122"/>
              </a:rPr>
              <a:t>电感传感器之</a:t>
            </a:r>
            <a:r>
              <a:rPr sz="1000" spc="20" dirty="0">
                <a:solidFill>
                  <a:schemeClr val="dk1"/>
                </a:solidFill>
                <a:latin typeface="微软雅黑" panose="020B0503020204020204" charset="-122"/>
                <a:ea typeface="微软雅黑" panose="020B0503020204020204" charset="-122"/>
                <a:cs typeface="微软雅黑" panose="020B0503020204020204" charset="-122"/>
              </a:rPr>
              <a:t>分</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05"/>
              </a:lnSpc>
              <a:spcBef>
                <a:spcPts val="60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变气隙式电感传感器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0000"/>
              </a:lnSpc>
              <a:spcBef>
                <a:spcPts val="21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变气隙式电感传感器如图 </a:t>
            </a:r>
            <a:r>
              <a:rPr sz="1000" b="1" spc="10" dirty="0">
                <a:solidFill>
                  <a:schemeClr val="dk1"/>
                </a:solidFill>
                <a:latin typeface="微软雅黑" panose="020B0503020204020204" charset="-122"/>
                <a:ea typeface="微软雅黑" panose="020B0503020204020204" charset="-122"/>
                <a:cs typeface="微软雅黑" panose="020B0503020204020204" charset="-122"/>
              </a:rPr>
              <a:t>3</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10" dirty="0">
                <a:solidFill>
                  <a:schemeClr val="dk1"/>
                </a:solidFill>
                <a:latin typeface="微软雅黑" panose="020B0503020204020204" charset="-122"/>
                <a:ea typeface="微软雅黑" panose="020B0503020204020204" charset="-122"/>
                <a:cs typeface="微软雅黑" panose="020B0503020204020204" charset="-122"/>
              </a:rPr>
              <a:t> 所示。 图 </a:t>
            </a:r>
            <a:r>
              <a:rPr sz="1000" b="1" spc="10" dirty="0">
                <a:solidFill>
                  <a:schemeClr val="dk1"/>
                </a:solidFill>
                <a:latin typeface="微软雅黑" panose="020B0503020204020204" charset="-122"/>
                <a:ea typeface="微软雅黑" panose="020B0503020204020204" charset="-122"/>
                <a:cs typeface="微软雅黑" panose="020B0503020204020204" charset="-122"/>
              </a:rPr>
              <a:t>3</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 为单边变气隙式电感传感器，设电感 </a:t>
            </a:r>
            <a:r>
              <a:rPr sz="1000" spc="20" dirty="0">
                <a:solidFill>
                  <a:schemeClr val="dk1"/>
                </a:solidFill>
                <a:latin typeface="微软雅黑" panose="020B0503020204020204" charset="-122"/>
                <a:ea typeface="微软雅黑" panose="020B0503020204020204" charset="-122"/>
                <a:cs typeface="微软雅黑" panose="020B0503020204020204" charset="-122"/>
              </a:rPr>
              <a:t>传感器初始气隙为</a:t>
            </a:r>
            <a:r>
              <a:rPr sz="1000" b="1" spc="20" dirty="0">
                <a:solidFill>
                  <a:schemeClr val="dk1"/>
                </a:solidFill>
                <a:latin typeface="微软雅黑" panose="020B0503020204020204" charset="-122"/>
                <a:ea typeface="微软雅黑" panose="020B0503020204020204" charset="-122"/>
                <a:cs typeface="微软雅黑" panose="020B0503020204020204" charset="-122"/>
              </a:rPr>
              <a:t>δ</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初始电感为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则有</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38"/>
          <p:cNvPicPr>
            <a:picLocks noChangeAspect="1"/>
          </p:cNvPicPr>
          <p:nvPr/>
        </p:nvPicPr>
        <p:blipFill>
          <a:blip r:embed="rId11"/>
          <a:stretch>
            <a:fillRect/>
          </a:stretch>
        </p:blipFill>
        <p:spPr>
          <a:xfrm>
            <a:off x="3546644" y="4146063"/>
            <a:ext cx="3888054" cy="1512087"/>
          </a:xfrm>
          <a:prstGeom prst="rect">
            <a:avLst/>
          </a:prstGeom>
        </p:spPr>
      </p:pic>
      <p:sp>
        <p:nvSpPr>
          <p:cNvPr id="10" name="textbox 41"/>
          <p:cNvSpPr/>
          <p:nvPr>
            <p:custDataLst>
              <p:tags r:id="rId12"/>
            </p:custDataLst>
          </p:nvPr>
        </p:nvSpPr>
        <p:spPr>
          <a:xfrm>
            <a:off x="3171412" y="5702032"/>
            <a:ext cx="4857750" cy="6667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594485" algn="l" rtl="0" eaLnBrk="0">
              <a:lnSpc>
                <a:spcPts val="140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a:t>
            </a:r>
            <a:r>
              <a:rPr sz="800" b="1" spc="30" dirty="0">
                <a:solidFill>
                  <a:schemeClr val="dk1"/>
                </a:solidFill>
                <a:latin typeface="微软雅黑" panose="020B0503020204020204" charset="-122"/>
                <a:ea typeface="微软雅黑" panose="020B0503020204020204" charset="-122"/>
                <a:cs typeface="微软雅黑" panose="020B0503020204020204" charset="-122"/>
              </a:rPr>
              <a:t>3</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2</a:t>
            </a:r>
            <a:r>
              <a:rPr sz="800" spc="30" dirty="0">
                <a:solidFill>
                  <a:schemeClr val="dk1"/>
                </a:solidFill>
                <a:latin typeface="微软雅黑" panose="020B0503020204020204" charset="-122"/>
                <a:ea typeface="微软雅黑" panose="020B0503020204020204" charset="-122"/>
                <a:cs typeface="微软雅黑" panose="020B0503020204020204" charset="-122"/>
              </a:rPr>
              <a:t>    变气隙式电感传感</a:t>
            </a:r>
            <a:r>
              <a:rPr sz="8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506220" algn="l" rtl="0" eaLnBrk="0">
              <a:lnSpc>
                <a:spcPct val="99000"/>
              </a:lnSpc>
              <a:spcBef>
                <a:spcPts val="620"/>
              </a:spcBef>
            </a:pP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单边变气隙式， </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60" dirty="0">
                <a:solidFill>
                  <a:schemeClr val="dk1"/>
                </a:solidFill>
                <a:latin typeface="微软雅黑" panose="020B0503020204020204" charset="-122"/>
                <a:ea typeface="微软雅黑" panose="020B0503020204020204" charset="-122"/>
                <a:cs typeface="微软雅黑" panose="020B0503020204020204" charset="-122"/>
              </a:rPr>
              <a:t>)</a:t>
            </a:r>
            <a:r>
              <a:rPr sz="700" spc="60" dirty="0">
                <a:solidFill>
                  <a:schemeClr val="dk1"/>
                </a:solidFill>
                <a:latin typeface="微软雅黑" panose="020B0503020204020204" charset="-122"/>
                <a:ea typeface="微软雅黑" panose="020B0503020204020204" charset="-122"/>
                <a:cs typeface="微软雅黑" panose="020B0503020204020204" charset="-122"/>
              </a:rPr>
              <a:t> 差动变</a:t>
            </a:r>
            <a:r>
              <a:rPr sz="700" spc="40" dirty="0">
                <a:solidFill>
                  <a:schemeClr val="dk1"/>
                </a:solidFill>
                <a:latin typeface="微软雅黑" panose="020B0503020204020204" charset="-122"/>
                <a:ea typeface="微软雅黑" panose="020B0503020204020204" charset="-122"/>
                <a:cs typeface="微软雅黑" panose="020B0503020204020204" charset="-122"/>
              </a:rPr>
              <a:t>气</a:t>
            </a:r>
            <a:r>
              <a:rPr sz="700" spc="0" dirty="0">
                <a:solidFill>
                  <a:schemeClr val="dk1"/>
                </a:solidFill>
                <a:latin typeface="微软雅黑" panose="020B0503020204020204" charset="-122"/>
                <a:ea typeface="微软雅黑" panose="020B0503020204020204" charset="-122"/>
                <a:cs typeface="微软雅黑" panose="020B0503020204020204" charset="-122"/>
              </a:rPr>
              <a:t>隙式</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9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620"/>
              </a:lnSpc>
              <a:spcBef>
                <a:spcPts val="0"/>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图 </a:t>
            </a:r>
            <a:r>
              <a:rPr sz="1000" b="1" spc="-60" dirty="0">
                <a:solidFill>
                  <a:schemeClr val="dk1"/>
                </a:solidFill>
                <a:latin typeface="微软雅黑" panose="020B0503020204020204" charset="-122"/>
                <a:ea typeface="微软雅黑" panose="020B0503020204020204" charset="-122"/>
                <a:cs typeface="微软雅黑" panose="020B0503020204020204" charset="-122"/>
              </a:rPr>
              <a:t>3</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2(</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b="1" spc="-60" dirty="0">
                <a:solidFill>
                  <a:schemeClr val="dk1"/>
                </a:solidFill>
                <a:latin typeface="微软雅黑" panose="020B0503020204020204" charset="-122"/>
                <a:ea typeface="微软雅黑" panose="020B0503020204020204" charset="-122"/>
                <a:cs typeface="微软雅黑" panose="020B0503020204020204" charset="-122"/>
              </a:rPr>
              <a:t>)</a:t>
            </a:r>
            <a:r>
              <a:rPr sz="1000" spc="-60" dirty="0">
                <a:solidFill>
                  <a:schemeClr val="dk1"/>
                </a:solidFill>
                <a:latin typeface="微软雅黑" panose="020B0503020204020204" charset="-122"/>
                <a:ea typeface="微软雅黑" panose="020B0503020204020204" charset="-122"/>
                <a:cs typeface="微软雅黑" panose="020B0503020204020204" charset="-122"/>
              </a:rPr>
              <a:t> 中衔铁上下移动时，气隙的变化量为 </a:t>
            </a:r>
            <a:r>
              <a:rPr sz="1000" b="1" spc="-60" dirty="0">
                <a:solidFill>
                  <a:schemeClr val="dk1"/>
                </a:solidFill>
                <a:latin typeface="微软雅黑" panose="020B0503020204020204" charset="-122"/>
                <a:ea typeface="微软雅黑" panose="020B0503020204020204" charset="-122"/>
                <a:cs typeface="微软雅黑" panose="020B0503020204020204" charset="-122"/>
              </a:rPr>
              <a:t>Δδ</a:t>
            </a:r>
            <a:r>
              <a:rPr sz="1000" spc="-60" dirty="0">
                <a:solidFill>
                  <a:schemeClr val="dk1"/>
                </a:solidFill>
                <a:latin typeface="微软雅黑" panose="020B0503020204020204" charset="-122"/>
                <a:ea typeface="微软雅黑" panose="020B0503020204020204" charset="-122"/>
                <a:cs typeface="微软雅黑" panose="020B0503020204020204" charset="-122"/>
              </a:rPr>
              <a:t> 。 衔铁上移 </a:t>
            </a:r>
            <a:r>
              <a:rPr sz="1000" b="1" spc="-60" dirty="0">
                <a:solidFill>
                  <a:schemeClr val="dk1"/>
                </a:solidFill>
                <a:latin typeface="微软雅黑" panose="020B0503020204020204" charset="-122"/>
                <a:ea typeface="微软雅黑" panose="020B0503020204020204" charset="-122"/>
                <a:cs typeface="微软雅黑" panose="020B0503020204020204" charset="-122"/>
              </a:rPr>
              <a:t>Δδ</a:t>
            </a:r>
            <a:r>
              <a:rPr sz="1000" spc="-60" dirty="0">
                <a:solidFill>
                  <a:schemeClr val="dk1"/>
                </a:solidFill>
                <a:latin typeface="微软雅黑" panose="020B0503020204020204" charset="-122"/>
                <a:ea typeface="微软雅黑" panose="020B0503020204020204" charset="-122"/>
                <a:cs typeface="微软雅黑" panose="020B0503020204020204" charset="-122"/>
              </a:rPr>
              <a:t> 时，即 </a:t>
            </a:r>
            <a:r>
              <a:rPr sz="1000" b="1" spc="-60" dirty="0">
                <a:solidFill>
                  <a:schemeClr val="dk1"/>
                </a:solidFill>
                <a:latin typeface="微软雅黑" panose="020B0503020204020204" charset="-122"/>
                <a:ea typeface="微软雅黑" panose="020B0503020204020204" charset="-122"/>
                <a:cs typeface="微软雅黑" panose="020B0503020204020204" charset="-122"/>
              </a:rPr>
              <a:t>δ</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b="1" spc="-60" dirty="0">
                <a:solidFill>
                  <a:schemeClr val="dk1"/>
                </a:solidFill>
                <a:latin typeface="微软雅黑" panose="020B0503020204020204" charset="-122"/>
                <a:ea typeface="微软雅黑" panose="020B0503020204020204" charset="-122"/>
                <a:cs typeface="微软雅黑" panose="020B0503020204020204" charset="-122"/>
              </a:rPr>
              <a:t>δ</a:t>
            </a:r>
            <a:r>
              <a:rPr sz="900" b="1" spc="-60" baseline="-4000" dirty="0">
                <a:solidFill>
                  <a:schemeClr val="dk1"/>
                </a:solidFill>
                <a:latin typeface="微软雅黑" panose="020B0503020204020204" charset="-122"/>
                <a:ea typeface="微软雅黑" panose="020B0503020204020204" charset="-122"/>
                <a:cs typeface="微软雅黑" panose="020B0503020204020204" charset="-122"/>
              </a:rPr>
              <a:t>0</a:t>
            </a:r>
            <a:r>
              <a:rPr sz="500" spc="-60" dirty="0">
                <a:solidFill>
                  <a:schemeClr val="dk1"/>
                </a:solidFill>
                <a:latin typeface="微软雅黑" panose="020B0503020204020204" charset="-122"/>
                <a:ea typeface="微软雅黑" panose="020B0503020204020204" charset="-122"/>
                <a:cs typeface="微软雅黑" panose="020B0503020204020204" charset="-122"/>
              </a:rPr>
              <a:t> </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Δδ</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46"/>
          <p:cNvSpPr/>
          <p:nvPr>
            <p:custDataLst>
              <p:tags r:id="rId13"/>
            </p:custDataLst>
          </p:nvPr>
        </p:nvSpPr>
        <p:spPr>
          <a:xfrm>
            <a:off x="5121011" y="3637591"/>
            <a:ext cx="704850" cy="410209"/>
          </a:xfrm>
          <a:prstGeom prst="rect">
            <a:avLst/>
          </a:prstGeom>
        </p:spPr>
        <p:txBody>
          <a:bodyPr vert="horz" wrap="square" lIns="0" tIns="0" rIns="0" bIns="0"/>
          <a:lstStyle/>
          <a:p>
            <a:pPr algn="l" rtl="0" eaLnBrk="0">
              <a:lnSpc>
                <a:spcPct val="106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40"/>
              </a:lnSpc>
            </a:pPr>
            <a:r>
              <a:rPr sz="1300" b="1" spc="0" baseline="12000" dirty="0">
                <a:solidFill>
                  <a:schemeClr val="dk1"/>
                </a:solidFill>
                <a:latin typeface="微软雅黑" panose="020B0503020204020204" charset="-122"/>
                <a:ea typeface="微软雅黑" panose="020B0503020204020204" charset="-122"/>
                <a:cs typeface="微软雅黑" panose="020B0503020204020204" charset="-122"/>
              </a:rPr>
              <a:t>L</a:t>
            </a:r>
            <a:r>
              <a:rPr sz="800" b="1" spc="-10" baseline="-7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16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2" name="picture 47"/>
          <p:cNvPicPr>
            <a:picLocks noChangeAspect="1"/>
          </p:cNvPicPr>
          <p:nvPr/>
        </p:nvPicPr>
        <p:blipFill>
          <a:blip r:embed="rId14"/>
          <a:stretch>
            <a:fillRect/>
          </a:stretch>
        </p:blipFill>
        <p:spPr>
          <a:xfrm>
            <a:off x="5413640" y="3650291"/>
            <a:ext cx="415860" cy="359259"/>
          </a:xfrm>
          <a:prstGeom prst="rect">
            <a:avLst/>
          </a:prstGeom>
        </p:spPr>
      </p:pic>
      <p:sp>
        <p:nvSpPr>
          <p:cNvPr id="13" name="textbox 56"/>
          <p:cNvSpPr/>
          <p:nvPr>
            <p:custDataLst>
              <p:tags r:id="rId15"/>
            </p:custDataLst>
          </p:nvPr>
        </p:nvSpPr>
        <p:spPr>
          <a:xfrm>
            <a:off x="7712490" y="3762236"/>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78" name="图片 7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77" name="图片 7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60"/>
          <p:cNvSpPr/>
          <p:nvPr/>
        </p:nvSpPr>
        <p:spPr>
          <a:xfrm>
            <a:off x="3241102" y="1887117"/>
            <a:ext cx="3974465" cy="2527300"/>
          </a:xfrm>
          <a:prstGeom prst="rect">
            <a:avLst/>
          </a:prstGeom>
        </p:spPr>
        <p:txBody>
          <a:bodyPr vert="horz" wrap="square" lIns="0" tIns="0" rIns="0" bIns="0"/>
          <a:lstStyle/>
          <a:p>
            <a:pPr algn="l" rtl="0" eaLnBrk="0">
              <a:lnSpc>
                <a:spcPct val="107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8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137920" algn="l" rtl="0" eaLnBrk="0">
              <a:lnSpc>
                <a:spcPts val="1210"/>
              </a:lnSpc>
            </a:pPr>
            <a:r>
              <a:rPr sz="900" b="1" spc="0" dirty="0">
                <a:solidFill>
                  <a:srgbClr val="000000"/>
                </a:solidFill>
                <a:latin typeface="微软雅黑" panose="020B0503020204020204" charset="-122"/>
                <a:ea typeface="微软雅黑" panose="020B0503020204020204" charset="-122"/>
                <a:cs typeface="微软雅黑" panose="020B0503020204020204" charset="-122"/>
              </a:rPr>
              <a:t>L</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300" spc="-10" baseline="7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L</a:t>
            </a:r>
            <a:r>
              <a:rPr sz="800" b="1" spc="-10" baseline="-14000" dirty="0">
                <a:solidFill>
                  <a:srgbClr val="000000"/>
                </a:solidFill>
                <a:latin typeface="微软雅黑" panose="020B0503020204020204" charset="-122"/>
                <a:ea typeface="微软雅黑" panose="020B0503020204020204" charset="-122"/>
                <a:cs typeface="微软雅黑" panose="020B0503020204020204" charset="-122"/>
              </a:rPr>
              <a:t>0</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1300" spc="-10" baseline="7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10" dirty="0">
                <a:solidFill>
                  <a:srgbClr val="000000"/>
                </a:solidFill>
                <a:latin typeface="微软雅黑" panose="020B0503020204020204" charset="-122"/>
                <a:ea typeface="微软雅黑" panose="020B0503020204020204" charset="-122"/>
                <a:cs typeface="微软雅黑" panose="020B0503020204020204" charset="-122"/>
              </a:rPr>
              <a:t>Δ</a:t>
            </a:r>
            <a:r>
              <a:rPr sz="900" b="1" spc="0" dirty="0">
                <a:solidFill>
                  <a:srgbClr val="000000"/>
                </a:solidFill>
                <a:latin typeface="微软雅黑" panose="020B0503020204020204" charset="-122"/>
                <a:ea typeface="微软雅黑" panose="020B0503020204020204" charset="-122"/>
                <a:cs typeface="微软雅黑" panose="020B0503020204020204" charset="-122"/>
              </a:rPr>
              <a:t>L</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300" spc="-10" baseline="7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L</a:t>
            </a:r>
            <a:r>
              <a:rPr sz="800" b="1" spc="-10" baseline="-14000" dirty="0">
                <a:solidFill>
                  <a:srgbClr val="000000"/>
                </a:solidFill>
                <a:latin typeface="微软雅黑" panose="020B0503020204020204" charset="-122"/>
                <a:ea typeface="微软雅黑" panose="020B0503020204020204" charset="-122"/>
                <a:cs typeface="微软雅黑" panose="020B0503020204020204" charset="-122"/>
              </a:rPr>
              <a:t>0</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10" dirty="0">
                <a:solidFill>
                  <a:srgbClr val="000000"/>
                </a:solidFill>
                <a:latin typeface="微软雅黑" panose="020B0503020204020204" charset="-122"/>
                <a:ea typeface="微软雅黑" panose="020B0503020204020204" charset="-122"/>
                <a:cs typeface="微软雅黑" panose="020B0503020204020204" charset="-122"/>
              </a:rPr>
              <a:t>1</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300" spc="-10" baseline="11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11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11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11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81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由式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9)</a:t>
            </a:r>
            <a:r>
              <a:rPr sz="1000" spc="10" dirty="0">
                <a:solidFill>
                  <a:srgbClr val="000000"/>
                </a:solidFill>
                <a:latin typeface="微软雅黑" panose="020B0503020204020204" charset="-122"/>
                <a:ea typeface="微软雅黑" panose="020B0503020204020204" charset="-122"/>
                <a:cs typeface="微软雅黑" panose="020B0503020204020204" charset="-122"/>
              </a:rPr>
              <a:t> 可求得电感增</a:t>
            </a:r>
            <a:r>
              <a:rPr sz="1000" spc="0" dirty="0">
                <a:solidFill>
                  <a:srgbClr val="000000"/>
                </a:solidFill>
                <a:latin typeface="微软雅黑" panose="020B0503020204020204" charset="-122"/>
                <a:ea typeface="微软雅黑" panose="020B0503020204020204" charset="-122"/>
                <a:cs typeface="微软雅黑" panose="020B0503020204020204" charset="-122"/>
              </a:rPr>
              <a:t>量 </a:t>
            </a:r>
            <a:r>
              <a:rPr sz="1000" b="1" spc="0" dirty="0">
                <a:solidFill>
                  <a:srgbClr val="000000"/>
                </a:solidFill>
                <a:latin typeface="微软雅黑" panose="020B0503020204020204" charset="-122"/>
                <a:ea typeface="微软雅黑" panose="020B0503020204020204" charset="-122"/>
                <a:cs typeface="微软雅黑" panose="020B0503020204020204" charset="-122"/>
              </a:rPr>
              <a:t>ΔL</a:t>
            </a:r>
            <a:r>
              <a:rPr sz="1000" spc="0" dirty="0">
                <a:solidFill>
                  <a:srgbClr val="000000"/>
                </a:solidFill>
                <a:latin typeface="微软雅黑" panose="020B0503020204020204" charset="-122"/>
                <a:ea typeface="微软雅黑" panose="020B0503020204020204" charset="-122"/>
                <a:cs typeface="微软雅黑" panose="020B0503020204020204" charset="-122"/>
              </a:rPr>
              <a:t> 和相对增量 </a:t>
            </a:r>
            <a:r>
              <a:rPr sz="1000" b="1" spc="0" dirty="0">
                <a:solidFill>
                  <a:srgbClr val="000000"/>
                </a:solidFill>
                <a:latin typeface="微软雅黑" panose="020B0503020204020204" charset="-122"/>
                <a:ea typeface="微软雅黑" panose="020B0503020204020204" charset="-122"/>
                <a:cs typeface="微软雅黑" panose="020B0503020204020204" charset="-122"/>
              </a:rPr>
              <a:t>ΔL/L</a:t>
            </a:r>
            <a:r>
              <a:rPr sz="900" b="1" spc="0" baseline="-6000" dirty="0">
                <a:solidFill>
                  <a:srgbClr val="000000"/>
                </a:solidFill>
                <a:latin typeface="微软雅黑" panose="020B0503020204020204" charset="-122"/>
                <a:ea typeface="微软雅黑" panose="020B0503020204020204" charset="-122"/>
                <a:cs typeface="微软雅黑" panose="020B0503020204020204" charset="-122"/>
              </a:rPr>
              <a:t>0</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 即</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047240" algn="l" rtl="0" eaLnBrk="0">
              <a:lnSpc>
                <a:spcPct val="135000"/>
              </a:lnSpc>
              <a:spcBef>
                <a:spcPts val="290"/>
              </a:spcBef>
            </a:pPr>
            <a:r>
              <a:rPr sz="800" b="1" u="sng" spc="1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Δδ</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800" u="sng" spc="1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b="1" u="sng" spc="1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Δδ</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4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b="1"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Δδ</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700" b="1" spc="0" baseline="60000" dirty="0">
                <a:solidFill>
                  <a:srgbClr val="000000"/>
                </a:solidFill>
                <a:latin typeface="微软雅黑" panose="020B0503020204020204" charset="-122"/>
                <a:ea typeface="微软雅黑" panose="020B0503020204020204" charset="-122"/>
                <a:cs typeface="微软雅黑" panose="020B0503020204020204" charset="-122"/>
              </a:rPr>
              <a:t>2</a:t>
            </a:r>
            <a:endParaRPr lang="en-US" altLang="en-US" sz="455" dirty="0">
              <a:solidFill>
                <a:srgbClr val="000000"/>
              </a:solidFill>
              <a:latin typeface="微软雅黑" panose="020B0503020204020204" charset="-122"/>
              <a:ea typeface="微软雅黑" panose="020B0503020204020204" charset="-122"/>
              <a:cs typeface="微软雅黑" panose="020B0503020204020204" charset="-122"/>
            </a:endParaRPr>
          </a:p>
          <a:p>
            <a:pPr marL="1578610" algn="l" rtl="0" eaLnBrk="0">
              <a:lnSpc>
                <a:spcPts val="1650"/>
              </a:lnSpc>
            </a:pPr>
            <a:r>
              <a:rPr sz="1300" b="1" spc="-10" baseline="53000" dirty="0">
                <a:solidFill>
                  <a:srgbClr val="000000"/>
                </a:solidFill>
                <a:latin typeface="微软雅黑" panose="020B0503020204020204" charset="-122"/>
                <a:ea typeface="微软雅黑" panose="020B0503020204020204" charset="-122"/>
                <a:cs typeface="微软雅黑" panose="020B0503020204020204" charset="-122"/>
              </a:rPr>
              <a:t>Δ</a:t>
            </a:r>
            <a:r>
              <a:rPr sz="1300" b="1" spc="0" baseline="53000" dirty="0">
                <a:solidFill>
                  <a:srgbClr val="000000"/>
                </a:solidFill>
                <a:latin typeface="微软雅黑" panose="020B0503020204020204" charset="-122"/>
                <a:ea typeface="微软雅黑" panose="020B0503020204020204" charset="-122"/>
                <a:cs typeface="微软雅黑" panose="020B0503020204020204" charset="-122"/>
              </a:rPr>
              <a:t>L</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1300" spc="-10" baseline="57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1300" b="1" spc="0" baseline="53000" dirty="0">
                <a:solidFill>
                  <a:srgbClr val="000000"/>
                </a:solidFill>
                <a:latin typeface="微软雅黑" panose="020B0503020204020204" charset="-122"/>
                <a:ea typeface="微软雅黑" panose="020B0503020204020204" charset="-122"/>
                <a:cs typeface="微软雅黑" panose="020B0503020204020204" charset="-122"/>
              </a:rPr>
              <a:t>L</a:t>
            </a:r>
            <a:r>
              <a:rPr sz="800" b="1" spc="-10" baseline="60000" dirty="0">
                <a:solidFill>
                  <a:srgbClr val="000000"/>
                </a:solidFill>
                <a:latin typeface="微软雅黑" panose="020B0503020204020204" charset="-122"/>
                <a:ea typeface="微软雅黑" panose="020B0503020204020204" charset="-122"/>
                <a:cs typeface="微软雅黑" panose="020B0503020204020204" charset="-122"/>
              </a:rPr>
              <a:t>0</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300" b="1" spc="-10" baseline="5000" dirty="0">
                <a:solidFill>
                  <a:srgbClr val="000000"/>
                </a:solidFill>
                <a:latin typeface="微软雅黑" panose="020B0503020204020204" charset="-122"/>
                <a:ea typeface="微软雅黑" panose="020B0503020204020204" charset="-122"/>
                <a:cs typeface="微软雅黑" panose="020B0503020204020204" charset="-122"/>
              </a:rPr>
              <a:t>δ</a:t>
            </a:r>
            <a:r>
              <a:rPr sz="800" b="1" spc="-10" baseline="-18000" dirty="0">
                <a:solidFill>
                  <a:srgbClr val="000000"/>
                </a:solidFill>
                <a:latin typeface="微软雅黑" panose="020B0503020204020204" charset="-122"/>
                <a:ea typeface="微软雅黑" panose="020B0503020204020204" charset="-122"/>
                <a:cs typeface="微软雅黑" panose="020B0503020204020204" charset="-122"/>
              </a:rPr>
              <a:t>0</a:t>
            </a:r>
            <a:r>
              <a:rPr sz="500" spc="-10" dirty="0">
                <a:solidFill>
                  <a:srgbClr val="000000"/>
                </a:solidFill>
                <a:latin typeface="微软雅黑" panose="020B0503020204020204" charset="-122"/>
                <a:ea typeface="微软雅黑" panose="020B0503020204020204" charset="-122"/>
                <a:cs typeface="微软雅黑" panose="020B0503020204020204" charset="-122"/>
              </a:rPr>
              <a:t>  </a:t>
            </a:r>
            <a:r>
              <a:rPr sz="1300" b="1" spc="-10" baseline="53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1300" b="1" spc="-10" baseline="53000" dirty="0">
                <a:solidFill>
                  <a:srgbClr val="000000"/>
                </a:solidFill>
                <a:latin typeface="微软雅黑" panose="020B0503020204020204" charset="-122"/>
                <a:ea typeface="微软雅黑" panose="020B0503020204020204" charset="-122"/>
                <a:cs typeface="微软雅黑" panose="020B0503020204020204" charset="-122"/>
              </a:rPr>
              <a:t>1</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1300" spc="-10" baseline="57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1300" b="1" spc="0" baseline="5000" dirty="0">
                <a:solidFill>
                  <a:srgbClr val="000000"/>
                </a:solidFill>
                <a:latin typeface="微软雅黑" panose="020B0503020204020204" charset="-122"/>
                <a:ea typeface="微软雅黑" panose="020B0503020204020204" charset="-122"/>
                <a:cs typeface="微软雅黑" panose="020B0503020204020204" charset="-122"/>
              </a:rPr>
              <a:t>δ</a:t>
            </a:r>
            <a:r>
              <a:rPr sz="800" b="1" spc="0" baseline="-18000" dirty="0">
                <a:solidFill>
                  <a:srgbClr val="000000"/>
                </a:solidFill>
                <a:latin typeface="微软雅黑" panose="020B0503020204020204" charset="-122"/>
                <a:ea typeface="微软雅黑" panose="020B0503020204020204" charset="-122"/>
                <a:cs typeface="微软雅黑" panose="020B0503020204020204" charset="-122"/>
              </a:rPr>
              <a:t>0</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57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spc="0" baseline="28000" dirty="0">
                <a:solidFill>
                  <a:srgbClr val="000000"/>
                </a:solidFill>
                <a:latin typeface="微软雅黑" panose="020B0503020204020204" charset="-122"/>
                <a:ea typeface="微软雅黑" panose="020B0503020204020204" charset="-122"/>
                <a:cs typeface="微软雅黑" panose="020B0503020204020204" charset="-122"/>
              </a:rPr>
              <a:t>|</a:t>
            </a:r>
            <a:r>
              <a:rPr sz="1300" spc="0" baseline="17000" dirty="0">
                <a:solidFill>
                  <a:srgbClr val="000000"/>
                </a:solidFill>
                <a:latin typeface="微软雅黑" panose="020B0503020204020204" charset="-122"/>
                <a:ea typeface="微软雅黑" panose="020B0503020204020204" charset="-122"/>
                <a:cs typeface="微软雅黑" panose="020B0503020204020204" charset="-122"/>
              </a:rPr>
              <a:t>(</a:t>
            </a:r>
            <a:r>
              <a:rPr sz="1300" b="1" spc="0" baseline="5000" dirty="0">
                <a:solidFill>
                  <a:srgbClr val="000000"/>
                </a:solidFill>
                <a:latin typeface="微软雅黑" panose="020B0503020204020204" charset="-122"/>
                <a:ea typeface="微软雅黑" panose="020B0503020204020204" charset="-122"/>
                <a:cs typeface="微软雅黑" panose="020B0503020204020204" charset="-122"/>
              </a:rPr>
              <a:t>δ</a:t>
            </a:r>
            <a:r>
              <a:rPr sz="800" b="1" spc="0" baseline="-18000" dirty="0">
                <a:solidFill>
                  <a:srgbClr val="000000"/>
                </a:solidFill>
                <a:latin typeface="微软雅黑" panose="020B0503020204020204" charset="-122"/>
                <a:ea typeface="微软雅黑" panose="020B0503020204020204" charset="-122"/>
                <a:cs typeface="微软雅黑" panose="020B0503020204020204" charset="-122"/>
              </a:rPr>
              <a:t>0</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3000" dirty="0">
                <a:solidFill>
                  <a:srgbClr val="000000"/>
                </a:solidFill>
                <a:latin typeface="微软雅黑" panose="020B0503020204020204" charset="-122"/>
                <a:ea typeface="微软雅黑" panose="020B0503020204020204" charset="-122"/>
                <a:cs typeface="微软雅黑" panose="020B0503020204020204" charset="-122"/>
              </a:rPr>
              <a:t>)</a:t>
            </a:r>
            <a:r>
              <a:rPr sz="800" spc="0" baseline="93000" dirty="0">
                <a:solidFill>
                  <a:srgbClr val="000000"/>
                </a:solidFill>
                <a:latin typeface="微软雅黑" panose="020B0503020204020204" charset="-122"/>
                <a:ea typeface="微软雅黑" panose="020B0503020204020204" charset="-122"/>
                <a:cs typeface="微软雅黑" panose="020B0503020204020204" charset="-122"/>
              </a:rPr>
              <a:t>|</a:t>
            </a:r>
            <a:r>
              <a:rPr sz="5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57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b="1" spc="0" baseline="53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b="1" spc="0" baseline="5300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845" dirty="0">
              <a:solidFill>
                <a:srgbClr val="000000"/>
              </a:solidFill>
              <a:latin typeface="微软雅黑" panose="020B0503020204020204" charset="-122"/>
              <a:ea typeface="微软雅黑" panose="020B0503020204020204" charset="-122"/>
              <a:cs typeface="微软雅黑" panose="020B0503020204020204" charset="-122"/>
            </a:endParaRPr>
          </a:p>
          <a:p>
            <a:pPr marL="1654810" algn="l" rtl="0" eaLnBrk="0">
              <a:lnSpc>
                <a:spcPct val="135000"/>
              </a:lnSpc>
              <a:spcBef>
                <a:spcPts val="290"/>
              </a:spcBef>
            </a:pPr>
            <a:r>
              <a:rPr sz="800" b="1" u="sng" spc="1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800" b="1"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sz="800" u="sng" spc="1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b="1"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Δδ</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b="1"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Δδ</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4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b="1"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Δδ</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700" b="1" spc="0" baseline="60000" dirty="0">
                <a:solidFill>
                  <a:srgbClr val="000000"/>
                </a:solidFill>
                <a:latin typeface="微软雅黑" panose="020B0503020204020204" charset="-122"/>
                <a:ea typeface="微软雅黑" panose="020B0503020204020204" charset="-122"/>
                <a:cs typeface="微软雅黑" panose="020B0503020204020204" charset="-122"/>
              </a:rPr>
              <a:t>2</a:t>
            </a:r>
            <a:endParaRPr lang="en-US" altLang="en-US" sz="455" dirty="0">
              <a:solidFill>
                <a:srgbClr val="000000"/>
              </a:solidFill>
              <a:latin typeface="微软雅黑" panose="020B0503020204020204" charset="-122"/>
              <a:ea typeface="微软雅黑" panose="020B0503020204020204" charset="-122"/>
              <a:cs typeface="微软雅黑" panose="020B0503020204020204" charset="-122"/>
            </a:endParaRPr>
          </a:p>
          <a:p>
            <a:pPr marL="275590" indent="1393825" algn="l" rtl="0" eaLnBrk="0">
              <a:lnSpc>
                <a:spcPct val="160000"/>
              </a:lnSpc>
              <a:spcBef>
                <a:spcPts val="20"/>
              </a:spcBef>
            </a:pPr>
            <a:r>
              <a:rPr sz="1400" b="1" spc="0" baseline="-11000" dirty="0">
                <a:solidFill>
                  <a:srgbClr val="000000"/>
                </a:solidFill>
                <a:latin typeface="微软雅黑" panose="020B0503020204020204" charset="-122"/>
                <a:ea typeface="微软雅黑" panose="020B0503020204020204" charset="-122"/>
                <a:cs typeface="微软雅黑" panose="020B0503020204020204" charset="-122"/>
              </a:rPr>
              <a:t>L</a:t>
            </a:r>
            <a:r>
              <a:rPr sz="800" b="1" spc="-30" baseline="-52000" dirty="0">
                <a:solidFill>
                  <a:srgbClr val="000000"/>
                </a:solidFill>
                <a:latin typeface="微软雅黑" panose="020B0503020204020204" charset="-122"/>
                <a:ea typeface="微软雅黑" panose="020B0503020204020204" charset="-122"/>
                <a:cs typeface="微软雅黑" panose="020B0503020204020204" charset="-122"/>
              </a:rPr>
              <a:t>0</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400" spc="-30" baseline="4100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1400" b="1" spc="-30" baseline="-11000" dirty="0">
                <a:solidFill>
                  <a:srgbClr val="000000"/>
                </a:solidFill>
                <a:latin typeface="微软雅黑" panose="020B0503020204020204" charset="-122"/>
                <a:ea typeface="微软雅黑" panose="020B0503020204020204" charset="-122"/>
                <a:cs typeface="微软雅黑" panose="020B0503020204020204" charset="-122"/>
              </a:rPr>
              <a:t>δ</a:t>
            </a:r>
            <a:r>
              <a:rPr sz="800" b="1" spc="-30" baseline="-52000" dirty="0">
                <a:solidFill>
                  <a:srgbClr val="000000"/>
                </a:solidFill>
                <a:latin typeface="微软雅黑" panose="020B0503020204020204" charset="-122"/>
                <a:ea typeface="微软雅黑" panose="020B0503020204020204" charset="-122"/>
                <a:cs typeface="微软雅黑" panose="020B0503020204020204" charset="-122"/>
              </a:rPr>
              <a:t>0</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400" b="1" spc="-30" baseline="3700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1400" b="1" spc="-30" baseline="37000" dirty="0">
                <a:solidFill>
                  <a:srgbClr val="000000"/>
                </a:solidFill>
                <a:latin typeface="微软雅黑" panose="020B0503020204020204" charset="-122"/>
                <a:ea typeface="微软雅黑" panose="020B0503020204020204" charset="-122"/>
                <a:cs typeface="微软雅黑" panose="020B0503020204020204" charset="-122"/>
              </a:rPr>
              <a:t>1</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1400" spc="-30" baseline="4100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1400" b="1" spc="-30" baseline="-11000" dirty="0">
                <a:solidFill>
                  <a:srgbClr val="000000"/>
                </a:solidFill>
                <a:latin typeface="微软雅黑" panose="020B0503020204020204" charset="-122"/>
                <a:ea typeface="微软雅黑" panose="020B0503020204020204" charset="-122"/>
                <a:cs typeface="微软雅黑" panose="020B0503020204020204" charset="-122"/>
              </a:rPr>
              <a:t>δ</a:t>
            </a:r>
            <a:r>
              <a:rPr sz="800" b="1" spc="-30" baseline="-52000" dirty="0">
                <a:solidFill>
                  <a:srgbClr val="000000"/>
                </a:solidFill>
                <a:latin typeface="微软雅黑" panose="020B0503020204020204" charset="-122"/>
                <a:ea typeface="微软雅黑" panose="020B0503020204020204" charset="-122"/>
                <a:cs typeface="微软雅黑" panose="020B0503020204020204" charset="-122"/>
              </a:rPr>
              <a:t>0</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400" spc="-30" baseline="4100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 </a:t>
            </a:r>
            <a:r>
              <a:rPr sz="600" spc="-30" dirty="0">
                <a:solidFill>
                  <a:srgbClr val="000000"/>
                </a:solidFill>
                <a:latin typeface="微软雅黑" panose="020B0503020204020204" charset="-122"/>
                <a:ea typeface="微软雅黑" panose="020B0503020204020204" charset="-122"/>
                <a:cs typeface="微软雅黑" panose="020B0503020204020204" charset="-122"/>
              </a:rPr>
              <a:t>|</a:t>
            </a:r>
            <a:r>
              <a:rPr sz="900" spc="-30" dirty="0">
                <a:solidFill>
                  <a:srgbClr val="000000"/>
                </a:solidFill>
                <a:latin typeface="微软雅黑" panose="020B0503020204020204" charset="-122"/>
                <a:ea typeface="微软雅黑" panose="020B0503020204020204" charset="-122"/>
                <a:cs typeface="微软雅黑" panose="020B0503020204020204" charset="-122"/>
              </a:rPr>
              <a:t>(</a:t>
            </a:r>
            <a:r>
              <a:rPr sz="1400" b="1" spc="-30" baseline="-11000" dirty="0">
                <a:solidFill>
                  <a:srgbClr val="000000"/>
                </a:solidFill>
                <a:latin typeface="微软雅黑" panose="020B0503020204020204" charset="-122"/>
                <a:ea typeface="微软雅黑" panose="020B0503020204020204" charset="-122"/>
                <a:cs typeface="微软雅黑" panose="020B0503020204020204" charset="-122"/>
              </a:rPr>
              <a:t>δ</a:t>
            </a:r>
            <a:r>
              <a:rPr sz="800" b="1" spc="-30" baseline="-46000" dirty="0">
                <a:solidFill>
                  <a:srgbClr val="000000"/>
                </a:solidFill>
                <a:latin typeface="微软雅黑" panose="020B0503020204020204" charset="-122"/>
                <a:ea typeface="微软雅黑" panose="020B0503020204020204" charset="-122"/>
                <a:cs typeface="微软雅黑" panose="020B0503020204020204" charset="-122"/>
              </a:rPr>
              <a:t>0</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400" spc="-30" baseline="-19000" dirty="0">
                <a:solidFill>
                  <a:srgbClr val="000000"/>
                </a:solidFill>
                <a:latin typeface="微软雅黑" panose="020B0503020204020204" charset="-122"/>
                <a:ea typeface="微软雅黑" panose="020B0503020204020204" charset="-122"/>
                <a:cs typeface="微软雅黑" panose="020B0503020204020204" charset="-122"/>
              </a:rPr>
              <a:t>)</a:t>
            </a:r>
            <a:r>
              <a:rPr sz="900" spc="-30" baseline="64000" dirty="0">
                <a:solidFill>
                  <a:srgbClr val="000000"/>
                </a:solidFill>
                <a:latin typeface="微软雅黑" panose="020B0503020204020204" charset="-122"/>
                <a:ea typeface="微软雅黑" panose="020B0503020204020204" charset="-122"/>
                <a:cs typeface="微软雅黑" panose="020B0503020204020204" charset="-122"/>
              </a:rPr>
              <a:t>|</a:t>
            </a:r>
            <a:r>
              <a:rPr sz="500" spc="-30" dirty="0">
                <a:solidFill>
                  <a:srgbClr val="000000"/>
                </a:solidFill>
                <a:latin typeface="微软雅黑" panose="020B0503020204020204" charset="-122"/>
                <a:ea typeface="微软雅黑" panose="020B0503020204020204" charset="-122"/>
                <a:cs typeface="微软雅黑" panose="020B0503020204020204" charset="-122"/>
              </a:rPr>
              <a:t>       </a:t>
            </a:r>
            <a:r>
              <a:rPr sz="1400" spc="-10" baseline="41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400" b="1" spc="0" baseline="37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400" b="1" spc="0" baseline="3700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spc="50" dirty="0">
                <a:solidFill>
                  <a:srgbClr val="000000"/>
                </a:solidFill>
                <a:latin typeface="微软雅黑" panose="020B0503020204020204" charset="-122"/>
                <a:ea typeface="微软雅黑" panose="020B0503020204020204" charset="-122"/>
                <a:cs typeface="微软雅黑" panose="020B0503020204020204" charset="-122"/>
              </a:rPr>
              <a:t>同理，当衔铁向下移动 </a:t>
            </a:r>
            <a:r>
              <a:rPr sz="900" b="1" spc="50" dirty="0">
                <a:solidFill>
                  <a:srgbClr val="000000"/>
                </a:solidFill>
                <a:latin typeface="微软雅黑" panose="020B0503020204020204" charset="-122"/>
                <a:ea typeface="微软雅黑" panose="020B0503020204020204" charset="-122"/>
                <a:cs typeface="微软雅黑" panose="020B0503020204020204" charset="-122"/>
              </a:rPr>
              <a:t>Δδ</a:t>
            </a:r>
            <a:r>
              <a:rPr sz="900" spc="50" dirty="0">
                <a:solidFill>
                  <a:srgbClr val="000000"/>
                </a:solidFill>
                <a:latin typeface="微软雅黑" panose="020B0503020204020204" charset="-122"/>
                <a:ea typeface="微软雅黑" panose="020B0503020204020204" charset="-122"/>
                <a:cs typeface="微软雅黑" panose="020B0503020204020204" charset="-122"/>
              </a:rPr>
              <a:t> 时，</a:t>
            </a:r>
            <a:r>
              <a:rPr sz="900" spc="20" dirty="0">
                <a:solidFill>
                  <a:srgbClr val="000000"/>
                </a:solidFill>
                <a:latin typeface="微软雅黑" panose="020B0503020204020204" charset="-122"/>
                <a:ea typeface="微软雅黑" panose="020B0503020204020204" charset="-122"/>
                <a:cs typeface="微软雅黑" panose="020B0503020204020204" charset="-122"/>
              </a:rPr>
              <a:t>有</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542415" indent="-228600" algn="l" rtl="0" eaLnBrk="0">
              <a:lnSpc>
                <a:spcPct val="240000"/>
              </a:lnSpc>
              <a:spcBef>
                <a:spcPts val="5"/>
              </a:spcBef>
              <a:tabLst>
                <a:tab pos="1595755" algn="l"/>
              </a:tabLst>
            </a:pPr>
            <a:r>
              <a:rPr sz="900" b="1" spc="10" dirty="0">
                <a:solidFill>
                  <a:srgbClr val="000000"/>
                </a:solidFill>
                <a:latin typeface="微软雅黑" panose="020B0503020204020204" charset="-122"/>
                <a:ea typeface="微软雅黑" panose="020B0503020204020204" charset="-122"/>
                <a:cs typeface="微软雅黑" panose="020B0503020204020204" charset="-122"/>
              </a:rPr>
              <a:t>Δ</a:t>
            </a:r>
            <a:r>
              <a:rPr sz="900" b="1" spc="0" dirty="0">
                <a:solidFill>
                  <a:srgbClr val="000000"/>
                </a:solidFill>
                <a:latin typeface="微软雅黑" panose="020B0503020204020204" charset="-122"/>
                <a:ea typeface="微软雅黑" panose="020B0503020204020204" charset="-122"/>
                <a:cs typeface="微软雅黑" panose="020B0503020204020204" charset="-122"/>
              </a:rPr>
              <a:t>L</a:t>
            </a:r>
            <a:r>
              <a:rPr sz="900" spc="10" dirty="0">
                <a:solidFill>
                  <a:srgbClr val="000000"/>
                </a:solidFill>
                <a:latin typeface="微软雅黑" panose="020B0503020204020204" charset="-122"/>
                <a:ea typeface="微软雅黑" panose="020B0503020204020204" charset="-122"/>
                <a:cs typeface="微软雅黑" panose="020B0503020204020204" charset="-122"/>
              </a:rPr>
              <a:t> </a:t>
            </a:r>
            <a:r>
              <a:rPr sz="1300" spc="10" baseline="4000" dirty="0">
                <a:solidFill>
                  <a:srgbClr val="000000"/>
                </a:solidFill>
                <a:latin typeface="微软雅黑" panose="020B0503020204020204" charset="-122"/>
                <a:ea typeface="微软雅黑" panose="020B0503020204020204" charset="-122"/>
                <a:cs typeface="微软雅黑" panose="020B0503020204020204" charset="-122"/>
              </a:rPr>
              <a:t>＝</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L</a:t>
            </a:r>
            <a:r>
              <a:rPr sz="800" b="1" spc="10" baseline="-26000" dirty="0">
                <a:solidFill>
                  <a:srgbClr val="000000"/>
                </a:solidFill>
                <a:latin typeface="微软雅黑" panose="020B0503020204020204" charset="-122"/>
                <a:ea typeface="微软雅黑" panose="020B0503020204020204" charset="-122"/>
                <a:cs typeface="微软雅黑" panose="020B0503020204020204" charset="-122"/>
              </a:rPr>
              <a:t>0</a:t>
            </a:r>
            <a:r>
              <a:rPr sz="4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1</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4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4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4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1300" spc="0" baseline="400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800" b="1" spc="30" dirty="0">
                <a:solidFill>
                  <a:srgbClr val="000000"/>
                </a:solidFill>
                <a:latin typeface="微软雅黑" panose="020B0503020204020204" charset="-122"/>
                <a:ea typeface="微软雅黑" panose="020B0503020204020204" charset="-122"/>
                <a:cs typeface="微软雅黑" panose="020B0503020204020204" charset="-122"/>
              </a:rPr>
              <a:t>[</a:t>
            </a:r>
            <a:r>
              <a:rPr sz="800" spc="30" dirty="0">
                <a:solidFill>
                  <a:srgbClr val="000000"/>
                </a:solidFill>
                <a:latin typeface="微软雅黑" panose="020B0503020204020204" charset="-122"/>
                <a:ea typeface="微软雅黑" panose="020B0503020204020204" charset="-122"/>
                <a:cs typeface="微软雅黑" panose="020B0503020204020204" charset="-122"/>
              </a:rPr>
              <a:t> </a:t>
            </a:r>
            <a:r>
              <a:rPr sz="800" b="1" spc="30" dirty="0">
                <a:solidFill>
                  <a:srgbClr val="000000"/>
                </a:solidFill>
                <a:latin typeface="微软雅黑" panose="020B0503020204020204" charset="-122"/>
                <a:ea typeface="微软雅黑" panose="020B0503020204020204" charset="-122"/>
                <a:cs typeface="微软雅黑" panose="020B0503020204020204" charset="-122"/>
              </a:rPr>
              <a:t>1</a:t>
            </a:r>
            <a:r>
              <a:rPr sz="800" spc="30" dirty="0">
                <a:solidFill>
                  <a:srgbClr val="000000"/>
                </a:solidFill>
                <a:latin typeface="微软雅黑" panose="020B0503020204020204" charset="-122"/>
                <a:ea typeface="微软雅黑" panose="020B0503020204020204" charset="-122"/>
                <a:cs typeface="微软雅黑" panose="020B0503020204020204" charset="-122"/>
              </a:rPr>
              <a:t> －    ＋        －    </a:t>
            </a:r>
            <a:r>
              <a:rPr sz="800" spc="20" dirty="0">
                <a:solidFill>
                  <a:srgbClr val="000000"/>
                </a:solidFill>
                <a:latin typeface="微软雅黑" panose="020B0503020204020204" charset="-122"/>
                <a:ea typeface="微软雅黑" panose="020B0503020204020204" charset="-122"/>
                <a:cs typeface="微软雅黑" panose="020B0503020204020204" charset="-122"/>
              </a:rPr>
              <a:t> </a:t>
            </a:r>
            <a:r>
              <a:rPr sz="800" spc="0" dirty="0">
                <a:solidFill>
                  <a:srgbClr val="000000"/>
                </a:solidFill>
                <a:latin typeface="微软雅黑" panose="020B0503020204020204" charset="-122"/>
                <a:ea typeface="微软雅黑" panose="020B0503020204020204" charset="-122"/>
                <a:cs typeface="微软雅黑" panose="020B0503020204020204" charset="-122"/>
              </a:rPr>
              <a:t>   ＋ </a:t>
            </a:r>
            <a:r>
              <a:rPr sz="800" b="1" spc="0" dirty="0">
                <a:solidFill>
                  <a:srgbClr val="000000"/>
                </a:solidFill>
                <a:latin typeface="微软雅黑" panose="020B0503020204020204" charset="-122"/>
                <a:ea typeface="微软雅黑" panose="020B0503020204020204" charset="-122"/>
                <a:cs typeface="微软雅黑" panose="020B0503020204020204" charset="-122"/>
              </a:rPr>
              <a:t>…</a:t>
            </a:r>
            <a:r>
              <a:rPr sz="800" spc="0" dirty="0">
                <a:solidFill>
                  <a:srgbClr val="000000"/>
                </a:solidFill>
                <a:latin typeface="微软雅黑" panose="020B0503020204020204" charset="-122"/>
                <a:ea typeface="微软雅黑" panose="020B0503020204020204" charset="-122"/>
                <a:cs typeface="微软雅黑" panose="020B0503020204020204" charset="-122"/>
              </a:rPr>
              <a:t> </a:t>
            </a:r>
            <a:r>
              <a:rPr sz="8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800" b="1"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61"/>
          <p:cNvPicPr>
            <a:picLocks noChangeAspect="1"/>
          </p:cNvPicPr>
          <p:nvPr/>
        </p:nvPicPr>
        <p:blipFill>
          <a:blip r:embed="rId5"/>
          <a:stretch>
            <a:fillRect/>
          </a:stretch>
        </p:blipFill>
        <p:spPr>
          <a:xfrm>
            <a:off x="6265804" y="4055500"/>
            <a:ext cx="51730" cy="342278"/>
          </a:xfrm>
          <a:prstGeom prst="rect">
            <a:avLst/>
          </a:prstGeom>
        </p:spPr>
      </p:pic>
      <p:pic>
        <p:nvPicPr>
          <p:cNvPr id="4" name="picture 62"/>
          <p:cNvPicPr>
            <a:picLocks noChangeAspect="1"/>
          </p:cNvPicPr>
          <p:nvPr/>
        </p:nvPicPr>
        <p:blipFill>
          <a:blip r:embed="rId6"/>
          <a:stretch>
            <a:fillRect/>
          </a:stretch>
        </p:blipFill>
        <p:spPr>
          <a:xfrm>
            <a:off x="5735897" y="4055500"/>
            <a:ext cx="51730" cy="342278"/>
          </a:xfrm>
          <a:prstGeom prst="rect">
            <a:avLst/>
          </a:prstGeom>
        </p:spPr>
      </p:pic>
      <p:pic>
        <p:nvPicPr>
          <p:cNvPr id="5" name="picture 63"/>
          <p:cNvPicPr>
            <a:picLocks noChangeAspect="1"/>
          </p:cNvPicPr>
          <p:nvPr/>
        </p:nvPicPr>
        <p:blipFill>
          <a:blip r:embed="rId5"/>
          <a:stretch>
            <a:fillRect/>
          </a:stretch>
        </p:blipFill>
        <p:spPr>
          <a:xfrm>
            <a:off x="6340976" y="3635270"/>
            <a:ext cx="51730" cy="342277"/>
          </a:xfrm>
          <a:prstGeom prst="rect">
            <a:avLst/>
          </a:prstGeom>
        </p:spPr>
      </p:pic>
      <p:pic>
        <p:nvPicPr>
          <p:cNvPr id="6" name="picture 64"/>
          <p:cNvPicPr>
            <a:picLocks noChangeAspect="1"/>
          </p:cNvPicPr>
          <p:nvPr/>
        </p:nvPicPr>
        <p:blipFill>
          <a:blip r:embed="rId5"/>
          <a:stretch>
            <a:fillRect/>
          </a:stretch>
        </p:blipFill>
        <p:spPr>
          <a:xfrm>
            <a:off x="5811068" y="3635270"/>
            <a:ext cx="51730" cy="342277"/>
          </a:xfrm>
          <a:prstGeom prst="rect">
            <a:avLst/>
          </a:prstGeom>
        </p:spPr>
      </p:pic>
      <p:sp>
        <p:nvSpPr>
          <p:cNvPr id="7" name="textbox 65"/>
          <p:cNvSpPr/>
          <p:nvPr>
            <p:custDataLst>
              <p:tags r:id="rId7"/>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8" name="textbox 66"/>
          <p:cNvSpPr/>
          <p:nvPr>
            <p:custDataLst>
              <p:tags r:id="rId8"/>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9" name="textbox 67"/>
          <p:cNvSpPr/>
          <p:nvPr>
            <p:custDataLst>
              <p:tags r:id="rId9"/>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0" name="textbox 68"/>
          <p:cNvSpPr/>
          <p:nvPr>
            <p:custDataLst>
              <p:tags r:id="rId10"/>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1" name="textbox 69"/>
          <p:cNvSpPr/>
          <p:nvPr>
            <p:custDataLst>
              <p:tags r:id="rId11"/>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2" name="textbox 70"/>
          <p:cNvSpPr/>
          <p:nvPr>
            <p:custDataLst>
              <p:tags r:id="rId12"/>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3" name="textbox 71"/>
          <p:cNvSpPr/>
          <p:nvPr>
            <p:custDataLst>
              <p:tags r:id="rId13"/>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4" name="textbox 72"/>
          <p:cNvSpPr/>
          <p:nvPr>
            <p:custDataLst>
              <p:tags r:id="rId14"/>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5" name="textbox 73"/>
          <p:cNvSpPr/>
          <p:nvPr>
            <p:custDataLst>
              <p:tags r:id="rId15"/>
            </p:custDataLst>
          </p:nvPr>
        </p:nvSpPr>
        <p:spPr>
          <a:xfrm>
            <a:off x="6632642" y="3625201"/>
            <a:ext cx="54610" cy="927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6" name="textbox 74"/>
          <p:cNvSpPr/>
          <p:nvPr>
            <p:custDataLst>
              <p:tags r:id="rId16"/>
            </p:custDataLst>
          </p:nvPr>
        </p:nvSpPr>
        <p:spPr>
          <a:xfrm>
            <a:off x="6557470" y="4045431"/>
            <a:ext cx="54610" cy="927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7" name="textbox 75"/>
          <p:cNvSpPr/>
          <p:nvPr>
            <p:custDataLst>
              <p:tags r:id="rId17"/>
            </p:custDataLst>
          </p:nvPr>
        </p:nvSpPr>
        <p:spPr>
          <a:xfrm>
            <a:off x="6026585" y="404543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8" name="textbox 76"/>
          <p:cNvSpPr/>
          <p:nvPr>
            <p:custDataLst>
              <p:tags r:id="rId18"/>
            </p:custDataLst>
          </p:nvPr>
        </p:nvSpPr>
        <p:spPr>
          <a:xfrm>
            <a:off x="6632642" y="3625201"/>
            <a:ext cx="54610" cy="927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9" name="textbox 77"/>
          <p:cNvSpPr/>
          <p:nvPr>
            <p:custDataLst>
              <p:tags r:id="rId19"/>
            </p:custDataLst>
          </p:nvPr>
        </p:nvSpPr>
        <p:spPr>
          <a:xfrm>
            <a:off x="6101757" y="3625201"/>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20" name="picture 78"/>
          <p:cNvPicPr>
            <a:picLocks noChangeAspect="1"/>
          </p:cNvPicPr>
          <p:nvPr/>
        </p:nvPicPr>
        <p:blipFill>
          <a:blip r:embed="rId20"/>
          <a:stretch>
            <a:fillRect/>
          </a:stretch>
        </p:blipFill>
        <p:spPr>
          <a:xfrm>
            <a:off x="6455263" y="4055500"/>
            <a:ext cx="56825" cy="342278"/>
          </a:xfrm>
          <a:prstGeom prst="rect">
            <a:avLst/>
          </a:prstGeom>
        </p:spPr>
      </p:pic>
      <p:pic>
        <p:nvPicPr>
          <p:cNvPr id="21" name="picture 79"/>
          <p:cNvPicPr>
            <a:picLocks noChangeAspect="1"/>
          </p:cNvPicPr>
          <p:nvPr/>
        </p:nvPicPr>
        <p:blipFill>
          <a:blip r:embed="rId21"/>
          <a:stretch>
            <a:fillRect/>
          </a:stretch>
        </p:blipFill>
        <p:spPr>
          <a:xfrm>
            <a:off x="6305185" y="4014520"/>
            <a:ext cx="146647" cy="381916"/>
          </a:xfrm>
          <a:prstGeom prst="rect">
            <a:avLst/>
          </a:prstGeom>
        </p:spPr>
      </p:pic>
      <p:pic>
        <p:nvPicPr>
          <p:cNvPr id="22" name="picture 80"/>
          <p:cNvPicPr>
            <a:picLocks noChangeAspect="1"/>
          </p:cNvPicPr>
          <p:nvPr/>
        </p:nvPicPr>
        <p:blipFill>
          <a:blip r:embed="rId22"/>
          <a:stretch>
            <a:fillRect/>
          </a:stretch>
        </p:blipFill>
        <p:spPr>
          <a:xfrm>
            <a:off x="5912973" y="4055500"/>
            <a:ext cx="56825" cy="342278"/>
          </a:xfrm>
          <a:prstGeom prst="rect">
            <a:avLst/>
          </a:prstGeom>
        </p:spPr>
      </p:pic>
      <p:pic>
        <p:nvPicPr>
          <p:cNvPr id="23" name="picture 81"/>
          <p:cNvPicPr>
            <a:picLocks noChangeAspect="1"/>
          </p:cNvPicPr>
          <p:nvPr/>
        </p:nvPicPr>
        <p:blipFill>
          <a:blip r:embed="rId23"/>
          <a:stretch>
            <a:fillRect/>
          </a:stretch>
        </p:blipFill>
        <p:spPr>
          <a:xfrm>
            <a:off x="5762896" y="4014520"/>
            <a:ext cx="146646" cy="381916"/>
          </a:xfrm>
          <a:prstGeom prst="rect">
            <a:avLst/>
          </a:prstGeom>
        </p:spPr>
      </p:pic>
      <p:pic>
        <p:nvPicPr>
          <p:cNvPr id="24" name="picture 82"/>
          <p:cNvPicPr>
            <a:picLocks noChangeAspect="1"/>
          </p:cNvPicPr>
          <p:nvPr/>
        </p:nvPicPr>
        <p:blipFill>
          <a:blip r:embed="rId24"/>
          <a:stretch>
            <a:fillRect/>
          </a:stretch>
        </p:blipFill>
        <p:spPr>
          <a:xfrm>
            <a:off x="5372498" y="4015752"/>
            <a:ext cx="146647" cy="381915"/>
          </a:xfrm>
          <a:prstGeom prst="rect">
            <a:avLst/>
          </a:prstGeom>
        </p:spPr>
      </p:pic>
      <p:pic>
        <p:nvPicPr>
          <p:cNvPr id="25" name="picture 83"/>
          <p:cNvPicPr>
            <a:picLocks noChangeAspect="1"/>
          </p:cNvPicPr>
          <p:nvPr/>
        </p:nvPicPr>
        <p:blipFill>
          <a:blip r:embed="rId25"/>
          <a:stretch>
            <a:fillRect/>
          </a:stretch>
        </p:blipFill>
        <p:spPr>
          <a:xfrm>
            <a:off x="4935064" y="4015752"/>
            <a:ext cx="146647" cy="381915"/>
          </a:xfrm>
          <a:prstGeom prst="rect">
            <a:avLst/>
          </a:prstGeom>
        </p:spPr>
      </p:pic>
      <p:pic>
        <p:nvPicPr>
          <p:cNvPr id="26" name="picture 84"/>
          <p:cNvPicPr>
            <a:picLocks noChangeAspect="1"/>
          </p:cNvPicPr>
          <p:nvPr/>
        </p:nvPicPr>
        <p:blipFill>
          <a:blip r:embed="rId26"/>
          <a:stretch>
            <a:fillRect/>
          </a:stretch>
        </p:blipFill>
        <p:spPr>
          <a:xfrm>
            <a:off x="4627229" y="4074928"/>
            <a:ext cx="156502" cy="310624"/>
          </a:xfrm>
          <a:prstGeom prst="rect">
            <a:avLst/>
          </a:prstGeom>
        </p:spPr>
      </p:pic>
      <p:pic>
        <p:nvPicPr>
          <p:cNvPr id="27" name="picture 85"/>
          <p:cNvPicPr>
            <a:picLocks noChangeAspect="1"/>
          </p:cNvPicPr>
          <p:nvPr/>
        </p:nvPicPr>
        <p:blipFill>
          <a:blip r:embed="rId20"/>
          <a:stretch>
            <a:fillRect/>
          </a:stretch>
        </p:blipFill>
        <p:spPr>
          <a:xfrm>
            <a:off x="6574978" y="3635270"/>
            <a:ext cx="56825" cy="342277"/>
          </a:xfrm>
          <a:prstGeom prst="rect">
            <a:avLst/>
          </a:prstGeom>
        </p:spPr>
      </p:pic>
      <p:pic>
        <p:nvPicPr>
          <p:cNvPr id="28" name="picture 86"/>
          <p:cNvPicPr>
            <a:picLocks noChangeAspect="1"/>
          </p:cNvPicPr>
          <p:nvPr/>
        </p:nvPicPr>
        <p:blipFill>
          <a:blip r:embed="rId27"/>
          <a:stretch>
            <a:fillRect/>
          </a:stretch>
        </p:blipFill>
        <p:spPr>
          <a:xfrm>
            <a:off x="6424900" y="3594290"/>
            <a:ext cx="146647" cy="381916"/>
          </a:xfrm>
          <a:prstGeom prst="rect">
            <a:avLst/>
          </a:prstGeom>
        </p:spPr>
      </p:pic>
      <p:pic>
        <p:nvPicPr>
          <p:cNvPr id="29" name="picture 87"/>
          <p:cNvPicPr>
            <a:picLocks noChangeAspect="1"/>
          </p:cNvPicPr>
          <p:nvPr/>
        </p:nvPicPr>
        <p:blipFill>
          <a:blip r:embed="rId20"/>
          <a:stretch>
            <a:fillRect/>
          </a:stretch>
        </p:blipFill>
        <p:spPr>
          <a:xfrm>
            <a:off x="6061262" y="3635270"/>
            <a:ext cx="56825" cy="342277"/>
          </a:xfrm>
          <a:prstGeom prst="rect">
            <a:avLst/>
          </a:prstGeom>
        </p:spPr>
      </p:pic>
      <p:pic>
        <p:nvPicPr>
          <p:cNvPr id="30" name="picture 88"/>
          <p:cNvPicPr>
            <a:picLocks noChangeAspect="1"/>
          </p:cNvPicPr>
          <p:nvPr/>
        </p:nvPicPr>
        <p:blipFill>
          <a:blip r:embed="rId28"/>
          <a:stretch>
            <a:fillRect/>
          </a:stretch>
        </p:blipFill>
        <p:spPr>
          <a:xfrm>
            <a:off x="5911185" y="3594290"/>
            <a:ext cx="146646" cy="381916"/>
          </a:xfrm>
          <a:prstGeom prst="rect">
            <a:avLst/>
          </a:prstGeom>
        </p:spPr>
      </p:pic>
      <p:pic>
        <p:nvPicPr>
          <p:cNvPr id="31" name="picture 89"/>
          <p:cNvPicPr>
            <a:picLocks noChangeAspect="1"/>
          </p:cNvPicPr>
          <p:nvPr/>
        </p:nvPicPr>
        <p:blipFill>
          <a:blip r:embed="rId29"/>
          <a:stretch>
            <a:fillRect/>
          </a:stretch>
        </p:blipFill>
        <p:spPr>
          <a:xfrm>
            <a:off x="5534122" y="3595522"/>
            <a:ext cx="146646" cy="381916"/>
          </a:xfrm>
          <a:prstGeom prst="rect">
            <a:avLst/>
          </a:prstGeom>
        </p:spPr>
      </p:pic>
      <p:pic>
        <p:nvPicPr>
          <p:cNvPr id="32" name="picture 90"/>
          <p:cNvPicPr>
            <a:picLocks noChangeAspect="1"/>
          </p:cNvPicPr>
          <p:nvPr/>
        </p:nvPicPr>
        <p:blipFill>
          <a:blip r:embed="rId30"/>
          <a:stretch>
            <a:fillRect/>
          </a:stretch>
        </p:blipFill>
        <p:spPr>
          <a:xfrm>
            <a:off x="5057554" y="3595522"/>
            <a:ext cx="146646" cy="381916"/>
          </a:xfrm>
          <a:prstGeom prst="rect">
            <a:avLst/>
          </a:prstGeom>
        </p:spPr>
      </p:pic>
      <p:pic>
        <p:nvPicPr>
          <p:cNvPr id="33" name="picture 91"/>
          <p:cNvPicPr>
            <a:picLocks noChangeAspect="1"/>
          </p:cNvPicPr>
          <p:nvPr/>
        </p:nvPicPr>
        <p:blipFill>
          <a:blip r:embed="rId31"/>
          <a:stretch>
            <a:fillRect/>
          </a:stretch>
        </p:blipFill>
        <p:spPr>
          <a:xfrm>
            <a:off x="7154895" y="1940798"/>
            <a:ext cx="47811" cy="344741"/>
          </a:xfrm>
          <a:prstGeom prst="rect">
            <a:avLst/>
          </a:prstGeom>
        </p:spPr>
      </p:pic>
      <p:pic>
        <p:nvPicPr>
          <p:cNvPr id="34" name="picture 92"/>
          <p:cNvPicPr>
            <a:picLocks noChangeAspect="1"/>
          </p:cNvPicPr>
          <p:nvPr/>
        </p:nvPicPr>
        <p:blipFill>
          <a:blip r:embed="rId5"/>
          <a:stretch>
            <a:fillRect/>
          </a:stretch>
        </p:blipFill>
        <p:spPr>
          <a:xfrm>
            <a:off x="6496258" y="1940798"/>
            <a:ext cx="51730" cy="342278"/>
          </a:xfrm>
          <a:prstGeom prst="rect">
            <a:avLst/>
          </a:prstGeom>
        </p:spPr>
      </p:pic>
      <p:pic>
        <p:nvPicPr>
          <p:cNvPr id="35" name="picture 93"/>
          <p:cNvPicPr>
            <a:picLocks noChangeAspect="1"/>
          </p:cNvPicPr>
          <p:nvPr/>
        </p:nvPicPr>
        <p:blipFill>
          <a:blip r:embed="rId6"/>
          <a:stretch>
            <a:fillRect/>
          </a:stretch>
        </p:blipFill>
        <p:spPr>
          <a:xfrm>
            <a:off x="5966351" y="1940798"/>
            <a:ext cx="51730" cy="342278"/>
          </a:xfrm>
          <a:prstGeom prst="rect">
            <a:avLst/>
          </a:prstGeom>
        </p:spPr>
      </p:pic>
      <p:pic>
        <p:nvPicPr>
          <p:cNvPr id="36" name="picture 94"/>
          <p:cNvPicPr>
            <a:picLocks noChangeAspect="1"/>
          </p:cNvPicPr>
          <p:nvPr/>
        </p:nvPicPr>
        <p:blipFill>
          <a:blip r:embed="rId32"/>
          <a:stretch>
            <a:fillRect/>
          </a:stretch>
        </p:blipFill>
        <p:spPr>
          <a:xfrm>
            <a:off x="5344817" y="1940798"/>
            <a:ext cx="50032" cy="344741"/>
          </a:xfrm>
          <a:prstGeom prst="rect">
            <a:avLst/>
          </a:prstGeom>
        </p:spPr>
      </p:pic>
      <p:sp>
        <p:nvSpPr>
          <p:cNvPr id="37" name="textbox 95"/>
          <p:cNvSpPr/>
          <p:nvPr>
            <p:custDataLst>
              <p:tags r:id="rId33"/>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8" name="textbox 96"/>
          <p:cNvSpPr/>
          <p:nvPr>
            <p:custDataLst>
              <p:tags r:id="rId34"/>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9" name="textbox 97"/>
          <p:cNvSpPr/>
          <p:nvPr>
            <p:custDataLst>
              <p:tags r:id="rId35"/>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0" name="textbox 98"/>
          <p:cNvSpPr/>
          <p:nvPr>
            <p:custDataLst>
              <p:tags r:id="rId36"/>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1" name="textbox 99"/>
          <p:cNvSpPr/>
          <p:nvPr>
            <p:custDataLst>
              <p:tags r:id="rId37"/>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2" name="textbox 100"/>
          <p:cNvSpPr/>
          <p:nvPr>
            <p:custDataLst>
              <p:tags r:id="rId38"/>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3" name="textbox 101"/>
          <p:cNvSpPr/>
          <p:nvPr>
            <p:custDataLst>
              <p:tags r:id="rId39"/>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4" name="textbox 102"/>
          <p:cNvSpPr/>
          <p:nvPr>
            <p:custDataLst>
              <p:tags r:id="rId40"/>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5" name="textbox 103"/>
          <p:cNvSpPr/>
          <p:nvPr>
            <p:custDataLst>
              <p:tags r:id="rId41"/>
            </p:custDataLst>
          </p:nvPr>
        </p:nvSpPr>
        <p:spPr>
          <a:xfrm>
            <a:off x="6787911" y="1930716"/>
            <a:ext cx="54610" cy="927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6" name="textbox 104"/>
          <p:cNvSpPr/>
          <p:nvPr>
            <p:custDataLst>
              <p:tags r:id="rId42"/>
            </p:custDataLst>
          </p:nvPr>
        </p:nvSpPr>
        <p:spPr>
          <a:xfrm>
            <a:off x="6787911" y="1930716"/>
            <a:ext cx="54610" cy="9271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7" name="textbox 105"/>
          <p:cNvSpPr/>
          <p:nvPr>
            <p:custDataLst>
              <p:tags r:id="rId43"/>
            </p:custDataLst>
          </p:nvPr>
        </p:nvSpPr>
        <p:spPr>
          <a:xfrm>
            <a:off x="6257027" y="1930716"/>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48" name="picture 106"/>
          <p:cNvPicPr>
            <a:picLocks noChangeAspect="1"/>
          </p:cNvPicPr>
          <p:nvPr/>
        </p:nvPicPr>
        <p:blipFill>
          <a:blip r:embed="rId20"/>
          <a:stretch>
            <a:fillRect/>
          </a:stretch>
        </p:blipFill>
        <p:spPr>
          <a:xfrm>
            <a:off x="6732614" y="1940798"/>
            <a:ext cx="56825" cy="342278"/>
          </a:xfrm>
          <a:prstGeom prst="rect">
            <a:avLst/>
          </a:prstGeom>
        </p:spPr>
      </p:pic>
      <p:pic>
        <p:nvPicPr>
          <p:cNvPr id="49" name="picture 107"/>
          <p:cNvPicPr>
            <a:picLocks noChangeAspect="1"/>
          </p:cNvPicPr>
          <p:nvPr/>
        </p:nvPicPr>
        <p:blipFill>
          <a:blip r:embed="rId44"/>
          <a:stretch>
            <a:fillRect/>
          </a:stretch>
        </p:blipFill>
        <p:spPr>
          <a:xfrm>
            <a:off x="6582524" y="1899817"/>
            <a:ext cx="146646" cy="381916"/>
          </a:xfrm>
          <a:prstGeom prst="rect">
            <a:avLst/>
          </a:prstGeom>
        </p:spPr>
      </p:pic>
      <p:pic>
        <p:nvPicPr>
          <p:cNvPr id="50" name="picture 108"/>
          <p:cNvPicPr>
            <a:picLocks noChangeAspect="1"/>
          </p:cNvPicPr>
          <p:nvPr/>
        </p:nvPicPr>
        <p:blipFill>
          <a:blip r:embed="rId45"/>
          <a:stretch>
            <a:fillRect/>
          </a:stretch>
        </p:blipFill>
        <p:spPr>
          <a:xfrm>
            <a:off x="6218899" y="1940798"/>
            <a:ext cx="56825" cy="342278"/>
          </a:xfrm>
          <a:prstGeom prst="rect">
            <a:avLst/>
          </a:prstGeom>
        </p:spPr>
      </p:pic>
      <p:pic>
        <p:nvPicPr>
          <p:cNvPr id="51" name="picture 109"/>
          <p:cNvPicPr>
            <a:picLocks noChangeAspect="1"/>
          </p:cNvPicPr>
          <p:nvPr/>
        </p:nvPicPr>
        <p:blipFill>
          <a:blip r:embed="rId46"/>
          <a:stretch>
            <a:fillRect/>
          </a:stretch>
        </p:blipFill>
        <p:spPr>
          <a:xfrm>
            <a:off x="6068809" y="1899817"/>
            <a:ext cx="146646" cy="381916"/>
          </a:xfrm>
          <a:prstGeom prst="rect">
            <a:avLst/>
          </a:prstGeom>
        </p:spPr>
      </p:pic>
      <p:pic>
        <p:nvPicPr>
          <p:cNvPr id="52" name="picture 110"/>
          <p:cNvPicPr>
            <a:picLocks noChangeAspect="1"/>
          </p:cNvPicPr>
          <p:nvPr/>
        </p:nvPicPr>
        <p:blipFill>
          <a:blip r:embed="rId47"/>
          <a:stretch>
            <a:fillRect/>
          </a:stretch>
        </p:blipFill>
        <p:spPr>
          <a:xfrm>
            <a:off x="5691746" y="1901049"/>
            <a:ext cx="146646" cy="381916"/>
          </a:xfrm>
          <a:prstGeom prst="rect">
            <a:avLst/>
          </a:prstGeom>
        </p:spPr>
      </p:pic>
      <p:sp>
        <p:nvSpPr>
          <p:cNvPr id="53" name="textbox 112"/>
          <p:cNvSpPr/>
          <p:nvPr>
            <p:custDataLst>
              <p:tags r:id="rId48"/>
            </p:custDataLst>
          </p:nvPr>
        </p:nvSpPr>
        <p:spPr>
          <a:xfrm>
            <a:off x="3491488" y="4454277"/>
            <a:ext cx="3562984" cy="1445260"/>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对式</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 、式</a:t>
            </a: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13)</a:t>
            </a:r>
            <a:r>
              <a:rPr sz="1000" spc="-30" dirty="0">
                <a:solidFill>
                  <a:schemeClr val="dk1"/>
                </a:solidFill>
                <a:latin typeface="微软雅黑" panose="020B0503020204020204" charset="-122"/>
                <a:ea typeface="微软雅黑" panose="020B0503020204020204" charset="-122"/>
                <a:cs typeface="微软雅黑" panose="020B0503020204020204" charset="-122"/>
              </a:rPr>
              <a:t> 做线性处理，即忽略高次项</a:t>
            </a:r>
            <a:r>
              <a:rPr sz="1000" spc="0" dirty="0">
                <a:solidFill>
                  <a:schemeClr val="dk1"/>
                </a:solidFill>
                <a:latin typeface="微软雅黑" panose="020B0503020204020204" charset="-122"/>
                <a:ea typeface="微软雅黑" panose="020B0503020204020204" charset="-122"/>
                <a:cs typeface="微软雅黑" panose="020B0503020204020204" charset="-122"/>
              </a:rPr>
              <a:t>后，可得</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089785" algn="l" rtl="0" eaLnBrk="0">
              <a:lnSpc>
                <a:spcPct val="135000"/>
              </a:lnSpc>
              <a:spcBef>
                <a:spcPts val="305"/>
              </a:spcBef>
            </a:pPr>
            <a:r>
              <a:rPr sz="1000" b="1"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10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sz="1000"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spc="-60" dirty="0">
                <a:solidFill>
                  <a:schemeClr val="dk1"/>
                </a:solidFill>
                <a:latin typeface="微软雅黑" panose="020B0503020204020204" charset="-122"/>
                <a:ea typeface="微软雅黑" panose="020B0503020204020204" charset="-122"/>
                <a:cs typeface="微软雅黑" panose="020B0503020204020204" charset="-122"/>
              </a:rPr>
              <a:t>    </a:t>
            </a:r>
            <a:r>
              <a:rPr sz="1000"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b="1" u="sng" spc="-6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Δδ</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104390" algn="l" rtl="0" eaLnBrk="0">
              <a:lnSpc>
                <a:spcPts val="139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L</a:t>
            </a:r>
            <a:r>
              <a:rPr sz="800" b="1" spc="-10" baseline="-20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68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δ</a:t>
            </a:r>
            <a:r>
              <a:rPr sz="800" b="1" spc="-10" baseline="-200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en-US" sz="52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spcBef>
                <a:spcPts val="55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灵敏度系数</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244090" algn="l" rtl="0" eaLnBrk="0">
              <a:lnSpc>
                <a:spcPct val="83000"/>
              </a:lnSpc>
              <a:spcBef>
                <a:spcPts val="790"/>
              </a:spcBef>
            </a:pPr>
            <a:r>
              <a:rPr sz="1000" b="1" u="sng" spc="-4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10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946275" algn="l" rtl="0" eaLnBrk="0">
              <a:lnSpc>
                <a:spcPts val="1140"/>
              </a:lnSpc>
            </a:pPr>
            <a:r>
              <a:rPr sz="1300" b="1" spc="0" baseline="35000" dirty="0">
                <a:solidFill>
                  <a:schemeClr val="dk1"/>
                </a:solidFill>
                <a:latin typeface="微软雅黑" panose="020B0503020204020204" charset="-122"/>
                <a:ea typeface="微软雅黑" panose="020B0503020204020204" charset="-122"/>
                <a:cs typeface="微软雅黑" panose="020B0503020204020204" charset="-122"/>
              </a:rPr>
              <a:t>K</a:t>
            </a:r>
            <a:r>
              <a:rPr sz="800" b="1" spc="10" baseline="25000" dirty="0">
                <a:solidFill>
                  <a:schemeClr val="dk1"/>
                </a:solidFill>
                <a:latin typeface="微软雅黑" panose="020B0503020204020204" charset="-122"/>
                <a:ea typeface="微软雅黑" panose="020B0503020204020204" charset="-122"/>
                <a:cs typeface="微软雅黑" panose="020B0503020204020204" charset="-122"/>
              </a:rPr>
              <a:t>0</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1300" spc="10" baseline="39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39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4" name="picture 113"/>
          <p:cNvPicPr>
            <a:picLocks noChangeAspect="1"/>
          </p:cNvPicPr>
          <p:nvPr/>
        </p:nvPicPr>
        <p:blipFill>
          <a:blip r:embed="rId49"/>
          <a:stretch>
            <a:fillRect/>
          </a:stretch>
        </p:blipFill>
        <p:spPr>
          <a:xfrm>
            <a:off x="6065836" y="5545099"/>
            <a:ext cx="128168" cy="316600"/>
          </a:xfrm>
          <a:prstGeom prst="rect">
            <a:avLst/>
          </a:prstGeom>
        </p:spPr>
      </p:pic>
      <p:pic>
        <p:nvPicPr>
          <p:cNvPr id="55" name="picture 114"/>
          <p:cNvPicPr>
            <a:picLocks noChangeAspect="1"/>
          </p:cNvPicPr>
          <p:nvPr/>
        </p:nvPicPr>
        <p:blipFill>
          <a:blip r:embed="rId50"/>
          <a:stretch>
            <a:fillRect/>
          </a:stretch>
        </p:blipFill>
        <p:spPr>
          <a:xfrm>
            <a:off x="5754051" y="5525189"/>
            <a:ext cx="158965" cy="336510"/>
          </a:xfrm>
          <a:prstGeom prst="rect">
            <a:avLst/>
          </a:prstGeom>
        </p:spPr>
      </p:pic>
      <p:sp>
        <p:nvSpPr>
          <p:cNvPr id="56" name="textbox 120"/>
          <p:cNvSpPr/>
          <p:nvPr>
            <p:custDataLst>
              <p:tags r:id="rId51"/>
            </p:custDataLst>
          </p:nvPr>
        </p:nvSpPr>
        <p:spPr>
          <a:xfrm>
            <a:off x="3501677" y="1651736"/>
            <a:ext cx="473202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当 </a:t>
            </a:r>
            <a:r>
              <a:rPr sz="1000" b="1" spc="-20" dirty="0">
                <a:solidFill>
                  <a:schemeClr val="dk1"/>
                </a:solidFill>
                <a:latin typeface="微软雅黑" panose="020B0503020204020204" charset="-122"/>
                <a:ea typeface="微软雅黑" panose="020B0503020204020204" charset="-122"/>
                <a:cs typeface="微软雅黑" panose="020B0503020204020204" charset="-122"/>
              </a:rPr>
              <a:t>Δδ/δ</a:t>
            </a:r>
            <a:r>
              <a:rPr sz="900" b="1" spc="-20" baseline="-6000" dirty="0">
                <a:solidFill>
                  <a:schemeClr val="dk1"/>
                </a:solidFill>
                <a:latin typeface="微软雅黑" panose="020B0503020204020204" charset="-122"/>
                <a:ea typeface="微软雅黑" panose="020B0503020204020204" charset="-122"/>
                <a:cs typeface="微软雅黑" panose="020B0503020204020204" charset="-122"/>
              </a:rPr>
              <a:t>0</a:t>
            </a:r>
            <a:r>
              <a:rPr sz="500" spc="-20" dirty="0">
                <a:solidFill>
                  <a:schemeClr val="dk1"/>
                </a:solidFill>
                <a:latin typeface="微软雅黑" panose="020B0503020204020204" charset="-122"/>
                <a:ea typeface="微软雅黑" panose="020B0503020204020204" charset="-122"/>
                <a:cs typeface="微软雅黑" panose="020B0503020204020204" charset="-122"/>
              </a:rPr>
              <a:t>  </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 时，可将式</a:t>
            </a: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8)</a:t>
            </a:r>
            <a:r>
              <a:rPr sz="1000" spc="-20" dirty="0">
                <a:solidFill>
                  <a:schemeClr val="dk1"/>
                </a:solidFill>
                <a:latin typeface="微软雅黑" panose="020B0503020204020204" charset="-122"/>
                <a:ea typeface="微软雅黑" panose="020B0503020204020204" charset="-122"/>
                <a:cs typeface="微软雅黑" panose="020B0503020204020204" charset="-122"/>
              </a:rPr>
              <a:t> 用泰勒级数</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Taylor</a:t>
            </a:r>
            <a:r>
              <a:rPr sz="1000" spc="-2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series</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展开成如下的级数</a:t>
            </a:r>
            <a:r>
              <a:rPr sz="1000" spc="-10" dirty="0">
                <a:solidFill>
                  <a:schemeClr val="dk1"/>
                </a:solidFill>
                <a:latin typeface="微软雅黑" panose="020B0503020204020204" charset="-122"/>
                <a:ea typeface="微软雅黑" panose="020B0503020204020204" charset="-122"/>
                <a:cs typeface="微软雅黑" panose="020B0503020204020204" charset="-122"/>
              </a:rPr>
              <a:t>形</a:t>
            </a:r>
            <a:r>
              <a:rPr sz="1000" spc="0" dirty="0">
                <a:solidFill>
                  <a:schemeClr val="dk1"/>
                </a:solidFill>
                <a:latin typeface="微软雅黑" panose="020B0503020204020204" charset="-122"/>
                <a:ea typeface="微软雅黑" panose="020B0503020204020204" charset="-122"/>
                <a:cs typeface="微软雅黑" panose="020B0503020204020204" charset="-122"/>
              </a:rPr>
              <a:t>式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7" name="textbox 121"/>
          <p:cNvSpPr/>
          <p:nvPr>
            <p:custDataLst>
              <p:tags r:id="rId52"/>
            </p:custDataLst>
          </p:nvPr>
        </p:nvSpPr>
        <p:spPr>
          <a:xfrm>
            <a:off x="4799172" y="1084096"/>
            <a:ext cx="1487805" cy="384809"/>
          </a:xfrm>
          <a:prstGeom prst="rect">
            <a:avLst/>
          </a:prstGeom>
        </p:spPr>
        <p:txBody>
          <a:bodyPr vert="horz" wrap="square" lIns="0" tIns="0" rIns="0" bIns="0"/>
          <a:lstStyle/>
          <a:p>
            <a:pPr algn="l" rtl="0" eaLnBrk="0">
              <a:lnSpc>
                <a:spcPct val="110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2395"/>
              </a:lnSpc>
              <a:spcBef>
                <a:spcPts val="5"/>
              </a:spcBef>
            </a:pPr>
            <a:r>
              <a:rPr sz="1100" b="1" spc="0" baseline="84000" dirty="0">
                <a:solidFill>
                  <a:schemeClr val="dk1"/>
                </a:solidFill>
                <a:latin typeface="微软雅黑" panose="020B0503020204020204" charset="-122"/>
                <a:ea typeface="微软雅黑" panose="020B0503020204020204" charset="-122"/>
                <a:cs typeface="微软雅黑" panose="020B0503020204020204" charset="-122"/>
              </a:rPr>
              <a:t>L</a:t>
            </a:r>
            <a:r>
              <a:rPr sz="7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10" baseline="88000" dirty="0">
                <a:solidFill>
                  <a:schemeClr val="dk1"/>
                </a:solidFill>
                <a:latin typeface="微软雅黑" panose="020B0503020204020204" charset="-122"/>
                <a:ea typeface="微软雅黑" panose="020B0503020204020204" charset="-122"/>
                <a:cs typeface="微软雅黑" panose="020B0503020204020204" charset="-122"/>
              </a:rPr>
              <a:t>＝</a:t>
            </a:r>
            <a:r>
              <a:rPr sz="700" spc="-10" dirty="0">
                <a:solidFill>
                  <a:schemeClr val="dk1"/>
                </a:solidFill>
                <a:latin typeface="微软雅黑" panose="020B0503020204020204" charset="-122"/>
                <a:ea typeface="微软雅黑" panose="020B0503020204020204" charset="-122"/>
                <a:cs typeface="微软雅黑" panose="020B0503020204020204" charset="-122"/>
              </a:rPr>
              <a:t> </a:t>
            </a:r>
            <a:r>
              <a:rPr sz="1100" b="1" spc="0" baseline="84000" dirty="0">
                <a:solidFill>
                  <a:schemeClr val="dk1"/>
                </a:solidFill>
                <a:latin typeface="微软雅黑" panose="020B0503020204020204" charset="-122"/>
                <a:ea typeface="微软雅黑" panose="020B0503020204020204" charset="-122"/>
                <a:cs typeface="微软雅黑" panose="020B0503020204020204" charset="-122"/>
              </a:rPr>
              <a:t>L</a:t>
            </a:r>
            <a:r>
              <a:rPr sz="700" b="1" spc="-10" baseline="102000" dirty="0">
                <a:solidFill>
                  <a:schemeClr val="dk1"/>
                </a:solidFill>
                <a:latin typeface="微软雅黑" panose="020B0503020204020204" charset="-122"/>
                <a:ea typeface="微软雅黑" panose="020B0503020204020204" charset="-122"/>
                <a:cs typeface="微软雅黑" panose="020B0503020204020204" charset="-122"/>
              </a:rPr>
              <a:t>0</a:t>
            </a:r>
            <a:r>
              <a:rPr sz="300" spc="-10" dirty="0">
                <a:solidFill>
                  <a:schemeClr val="dk1"/>
                </a:solidFill>
                <a:latin typeface="微软雅黑" panose="020B0503020204020204" charset="-122"/>
                <a:ea typeface="微软雅黑" panose="020B0503020204020204" charset="-122"/>
                <a:cs typeface="微软雅黑" panose="020B0503020204020204" charset="-122"/>
              </a:rPr>
              <a:t>    </a:t>
            </a:r>
            <a:r>
              <a:rPr sz="1100" spc="-10" baseline="8800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pc="0" baseline="84000" dirty="0">
                <a:solidFill>
                  <a:schemeClr val="dk1"/>
                </a:solidFill>
                <a:latin typeface="微软雅黑" panose="020B0503020204020204" charset="-122"/>
                <a:ea typeface="微软雅黑" panose="020B0503020204020204" charset="-122"/>
                <a:cs typeface="微软雅黑" panose="020B0503020204020204" charset="-122"/>
              </a:rPr>
              <a:t>ΔL</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100" spc="0" baseline="8800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trike="sngStrike" spc="0" baseline="22000" dirty="0">
                <a:solidFill>
                  <a:schemeClr val="dk1"/>
                </a:solidFill>
                <a:latin typeface="微软雅黑" panose="020B0503020204020204" charset="-122"/>
                <a:ea typeface="微软雅黑" panose="020B0503020204020204" charset="-122"/>
                <a:cs typeface="微软雅黑" panose="020B0503020204020204" charset="-122"/>
              </a:rPr>
              <a:t>2</a:t>
            </a:r>
            <a:r>
              <a:rPr sz="700" strike="sngStrike" spc="0" dirty="0">
                <a:solidFill>
                  <a:schemeClr val="dk1"/>
                </a:solidFill>
                <a:latin typeface="微软雅黑" panose="020B0503020204020204" charset="-122"/>
                <a:ea typeface="微软雅黑" panose="020B0503020204020204" charset="-122"/>
                <a:cs typeface="微软雅黑" panose="020B0503020204020204" charset="-122"/>
              </a:rPr>
              <a:t> </a:t>
            </a:r>
            <a:r>
              <a:rPr sz="1100" b="1" strike="sngStrike" spc="0" baseline="22000" dirty="0">
                <a:solidFill>
                  <a:schemeClr val="dk1"/>
                </a:solidFill>
                <a:latin typeface="微软雅黑" panose="020B0503020204020204" charset="-122"/>
                <a:ea typeface="微软雅黑" panose="020B0503020204020204" charset="-122"/>
                <a:cs typeface="微软雅黑" panose="020B0503020204020204" charset="-122"/>
              </a:rPr>
              <a:t>(</a:t>
            </a:r>
            <a:r>
              <a:rPr sz="700" strike="sngStrike" spc="0" dirty="0">
                <a:solidFill>
                  <a:schemeClr val="dk1"/>
                </a:solidFill>
                <a:latin typeface="微软雅黑" panose="020B0503020204020204" charset="-122"/>
                <a:ea typeface="微软雅黑" panose="020B0503020204020204" charset="-122"/>
                <a:cs typeface="微软雅黑" panose="020B0503020204020204" charset="-122"/>
              </a:rPr>
              <a:t>     </a:t>
            </a:r>
            <a:r>
              <a:rPr sz="1100" b="1" strike="sngStrike" spc="0" baseline="22000" dirty="0">
                <a:solidFill>
                  <a:schemeClr val="dk1"/>
                </a:solidFill>
                <a:latin typeface="微软雅黑" panose="020B0503020204020204" charset="-122"/>
                <a:ea typeface="微软雅黑" panose="020B0503020204020204" charset="-122"/>
                <a:cs typeface="微软雅黑" panose="020B0503020204020204" charset="-122"/>
              </a:rPr>
              <a:t>δ</a:t>
            </a:r>
            <a:r>
              <a:rPr sz="700" b="1" strike="sngStrike" spc="0" baseline="-2000" dirty="0">
                <a:solidFill>
                  <a:schemeClr val="dk1"/>
                </a:solidFill>
                <a:latin typeface="微软雅黑" panose="020B0503020204020204" charset="-122"/>
                <a:ea typeface="微软雅黑" panose="020B0503020204020204" charset="-122"/>
                <a:cs typeface="微软雅黑" panose="020B0503020204020204" charset="-122"/>
              </a:rPr>
              <a:t>0</a:t>
            </a:r>
            <a:r>
              <a:rPr sz="300" strike="sngStrike" spc="0" dirty="0">
                <a:solidFill>
                  <a:schemeClr val="dk1"/>
                </a:solidFill>
                <a:latin typeface="微软雅黑" panose="020B0503020204020204" charset="-122"/>
                <a:ea typeface="微软雅黑" panose="020B0503020204020204" charset="-122"/>
                <a:cs typeface="微软雅黑" panose="020B0503020204020204" charset="-122"/>
              </a:rPr>
              <a:t>          </a:t>
            </a:r>
            <a:r>
              <a:rPr sz="1100" strike="sngStrike" spc="0" baseline="2700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1100" b="1" strike="sngStrike" spc="0" baseline="22000" dirty="0">
                <a:solidFill>
                  <a:schemeClr val="dk1"/>
                </a:solidFill>
                <a:latin typeface="微软雅黑" panose="020B0503020204020204" charset="-122"/>
                <a:ea typeface="微软雅黑" panose="020B0503020204020204" charset="-122"/>
                <a:cs typeface="微软雅黑" panose="020B0503020204020204" charset="-122"/>
              </a:rPr>
              <a:t>δ</a:t>
            </a:r>
            <a:r>
              <a:rPr sz="700" strike="sngStrike" spc="0" dirty="0">
                <a:solidFill>
                  <a:schemeClr val="dk1"/>
                </a:solidFill>
                <a:latin typeface="微软雅黑" panose="020B0503020204020204" charset="-122"/>
                <a:ea typeface="微软雅黑" panose="020B0503020204020204" charset="-122"/>
                <a:cs typeface="微软雅黑" panose="020B0503020204020204" charset="-122"/>
              </a:rPr>
              <a:t> </a:t>
            </a:r>
            <a:r>
              <a:rPr sz="1100" b="1" strike="sngStrike" spc="0" baseline="2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b="1" strike="sngStrike" spc="0" baseline="2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8" name="textbox 122"/>
          <p:cNvSpPr/>
          <p:nvPr>
            <p:custDataLst>
              <p:tags r:id="rId53"/>
            </p:custDataLst>
          </p:nvPr>
        </p:nvSpPr>
        <p:spPr>
          <a:xfrm>
            <a:off x="5889445" y="1138994"/>
            <a:ext cx="149860" cy="11874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735"/>
              </a:lnSpc>
            </a:pPr>
            <a:r>
              <a:rPr sz="1000" b="1" strike="sngStrike" spc="50" dirty="0">
                <a:solidFill>
                  <a:schemeClr val="dk1"/>
                </a:solidFill>
                <a:latin typeface="微软雅黑" panose="020B0503020204020204" charset="-122"/>
                <a:ea typeface="微软雅黑" panose="020B0503020204020204" charset="-122"/>
                <a:cs typeface="Arial" panose="020B0604020202020204"/>
              </a:rPr>
              <a:t>μ</a:t>
            </a:r>
            <a:r>
              <a:rPr sz="500" b="1" strike="sngStrike" spc="4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trike="sngStrike" spc="40" dirty="0">
              <a:solidFill>
                <a:schemeClr val="dk1"/>
              </a:solidFill>
              <a:latin typeface="微软雅黑" panose="020B0503020204020204" charset="-122"/>
              <a:ea typeface="微软雅黑" panose="020B0503020204020204" charset="-122"/>
              <a:cs typeface="Arial" panose="020B0604020202020204"/>
            </a:endParaRPr>
          </a:p>
        </p:txBody>
      </p:sp>
      <p:sp>
        <p:nvSpPr>
          <p:cNvPr id="59" name="textbox 123"/>
          <p:cNvSpPr/>
          <p:nvPr>
            <p:custDataLst>
              <p:tags r:id="rId54"/>
            </p:custDataLst>
          </p:nvPr>
        </p:nvSpPr>
        <p:spPr>
          <a:xfrm>
            <a:off x="5758603" y="1084096"/>
            <a:ext cx="156845" cy="1663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105"/>
              </a:lnSpc>
            </a:pPr>
            <a:r>
              <a:rPr sz="900" b="1" strike="sngStrike" spc="0" dirty="0">
                <a:solidFill>
                  <a:schemeClr val="dk1"/>
                </a:solidFill>
                <a:latin typeface="微软雅黑" panose="020B0503020204020204" charset="-122"/>
                <a:ea typeface="微软雅黑" panose="020B0503020204020204" charset="-122"/>
                <a:cs typeface="Arial" panose="020B0604020202020204"/>
              </a:rPr>
              <a:t>W</a:t>
            </a:r>
            <a:r>
              <a:rPr sz="400" b="1" strike="sngStrike" spc="-10" dirty="0">
                <a:solidFill>
                  <a:schemeClr val="dk1"/>
                </a:solidFill>
                <a:latin typeface="微软雅黑" panose="020B0503020204020204" charset="-122"/>
                <a:ea typeface="微软雅黑" panose="020B0503020204020204" charset="-122"/>
                <a:cs typeface="Arial" panose="020B0604020202020204"/>
              </a:rPr>
              <a:t>2</a:t>
            </a:r>
            <a:endParaRPr lang="en-US" altLang="en-US" sz="400" b="1" strike="sngStrike" spc="-10" dirty="0">
              <a:solidFill>
                <a:schemeClr val="dk1"/>
              </a:solidFill>
              <a:latin typeface="微软雅黑" panose="020B0503020204020204" charset="-122"/>
              <a:ea typeface="微软雅黑" panose="020B0503020204020204" charset="-122"/>
              <a:cs typeface="Arial" panose="020B0604020202020204"/>
            </a:endParaRPr>
          </a:p>
        </p:txBody>
      </p:sp>
      <p:sp>
        <p:nvSpPr>
          <p:cNvPr id="60" name="textbox 124"/>
          <p:cNvSpPr/>
          <p:nvPr>
            <p:custDataLst>
              <p:tags r:id="rId55"/>
            </p:custDataLst>
          </p:nvPr>
        </p:nvSpPr>
        <p:spPr>
          <a:xfrm>
            <a:off x="5758603" y="1084096"/>
            <a:ext cx="156845" cy="1663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105"/>
              </a:lnSpc>
            </a:pPr>
            <a:r>
              <a:rPr sz="900" b="1" strike="sngStrike" spc="0" dirty="0">
                <a:solidFill>
                  <a:schemeClr val="dk1"/>
                </a:solidFill>
                <a:latin typeface="微软雅黑" panose="020B0503020204020204" charset="-122"/>
                <a:ea typeface="微软雅黑" panose="020B0503020204020204" charset="-122"/>
                <a:cs typeface="Arial" panose="020B0604020202020204"/>
              </a:rPr>
              <a:t>W</a:t>
            </a:r>
            <a:r>
              <a:rPr sz="400" b="1" strike="sngStrike" spc="-10" dirty="0">
                <a:solidFill>
                  <a:schemeClr val="dk1"/>
                </a:solidFill>
                <a:latin typeface="微软雅黑" panose="020B0503020204020204" charset="-122"/>
                <a:ea typeface="微软雅黑" panose="020B0503020204020204" charset="-122"/>
                <a:cs typeface="Arial" panose="020B0604020202020204"/>
              </a:rPr>
              <a:t>2</a:t>
            </a:r>
            <a:endParaRPr lang="en-US" altLang="en-US" sz="400" b="1" strike="sngStrike" spc="-10" dirty="0">
              <a:solidFill>
                <a:schemeClr val="dk1"/>
              </a:solidFill>
              <a:latin typeface="微软雅黑" panose="020B0503020204020204" charset="-122"/>
              <a:ea typeface="微软雅黑" panose="020B0503020204020204" charset="-122"/>
              <a:cs typeface="Arial" panose="020B0604020202020204"/>
            </a:endParaRPr>
          </a:p>
        </p:txBody>
      </p:sp>
      <p:sp>
        <p:nvSpPr>
          <p:cNvPr id="61" name="textbox 125"/>
          <p:cNvSpPr/>
          <p:nvPr>
            <p:custDataLst>
              <p:tags r:id="rId56"/>
            </p:custDataLst>
          </p:nvPr>
        </p:nvSpPr>
        <p:spPr>
          <a:xfrm>
            <a:off x="6050554" y="1304246"/>
            <a:ext cx="108585" cy="151764"/>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3000"/>
              </a:lnSpc>
            </a:pPr>
            <a:r>
              <a:rPr sz="1000" b="1" strike="sngStrike" spc="0" dirty="0">
                <a:solidFill>
                  <a:schemeClr val="dk1"/>
                </a:solidFill>
                <a:latin typeface="微软雅黑" panose="020B0503020204020204" charset="-122"/>
                <a:ea typeface="微软雅黑" panose="020B0503020204020204" charset="-122"/>
                <a:cs typeface="Arial" panose="020B0604020202020204"/>
              </a:rPr>
              <a:t>Δ</a:t>
            </a:r>
            <a:endParaRPr lang="en-US" altLang="en-US" sz="1000" b="1" strike="sngStrike" spc="0" dirty="0">
              <a:solidFill>
                <a:schemeClr val="dk1"/>
              </a:solidFill>
              <a:latin typeface="微软雅黑" panose="020B0503020204020204" charset="-122"/>
              <a:ea typeface="微软雅黑" panose="020B0503020204020204" charset="-122"/>
              <a:cs typeface="Arial" panose="020B0604020202020204"/>
            </a:endParaRPr>
          </a:p>
        </p:txBody>
      </p:sp>
      <p:sp>
        <p:nvSpPr>
          <p:cNvPr id="62" name="textbox 126"/>
          <p:cNvSpPr/>
          <p:nvPr>
            <p:custDataLst>
              <p:tags r:id="rId57"/>
            </p:custDataLst>
          </p:nvPr>
        </p:nvSpPr>
        <p:spPr>
          <a:xfrm>
            <a:off x="6104926" y="1174213"/>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trike="sngStrike"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trike="sngStrike" spc="0" dirty="0">
              <a:solidFill>
                <a:schemeClr val="dk1"/>
              </a:solidFill>
              <a:latin typeface="微软雅黑" panose="020B0503020204020204" charset="-122"/>
              <a:ea typeface="微软雅黑" panose="020B0503020204020204" charset="-122"/>
              <a:cs typeface="Arial" panose="020B0604020202020204"/>
            </a:endParaRPr>
          </a:p>
        </p:txBody>
      </p:sp>
      <p:sp>
        <p:nvSpPr>
          <p:cNvPr id="63" name="textbox 127"/>
          <p:cNvSpPr/>
          <p:nvPr>
            <p:custDataLst>
              <p:tags r:id="rId58"/>
            </p:custDataLst>
          </p:nvPr>
        </p:nvSpPr>
        <p:spPr>
          <a:xfrm>
            <a:off x="6099411" y="1105422"/>
            <a:ext cx="97155" cy="14033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4000"/>
              </a:lnSpc>
            </a:pPr>
            <a:r>
              <a:rPr sz="800" b="1" strike="sngStrike" spc="-20" dirty="0">
                <a:solidFill>
                  <a:schemeClr val="dk1"/>
                </a:solidFill>
                <a:latin typeface="微软雅黑" panose="020B0503020204020204" charset="-122"/>
                <a:ea typeface="微软雅黑" panose="020B0503020204020204" charset="-122"/>
                <a:cs typeface="Arial" panose="020B0604020202020204"/>
              </a:rPr>
              <a:t>A</a:t>
            </a:r>
            <a:endParaRPr lang="en-US" altLang="en-US" sz="800" b="1" strike="sngStrike" spc="-20" dirty="0">
              <a:solidFill>
                <a:schemeClr val="dk1"/>
              </a:solidFill>
              <a:latin typeface="微软雅黑" panose="020B0503020204020204" charset="-122"/>
              <a:ea typeface="微软雅黑" panose="020B0503020204020204" charset="-122"/>
              <a:cs typeface="Arial" panose="020B0604020202020204"/>
            </a:endParaRPr>
          </a:p>
        </p:txBody>
      </p:sp>
      <p:sp>
        <p:nvSpPr>
          <p:cNvPr id="64" name="textbox 128"/>
          <p:cNvSpPr/>
          <p:nvPr>
            <p:custDataLst>
              <p:tags r:id="rId59"/>
            </p:custDataLst>
          </p:nvPr>
        </p:nvSpPr>
        <p:spPr>
          <a:xfrm>
            <a:off x="3224251" y="849661"/>
            <a:ext cx="3128645" cy="17081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此时输出电感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40" dirty="0">
                <a:solidFill>
                  <a:schemeClr val="dk1"/>
                </a:solidFill>
                <a:latin typeface="微软雅黑" panose="020B0503020204020204" charset="-122"/>
                <a:ea typeface="微软雅黑" panose="020B0503020204020204" charset="-122"/>
                <a:cs typeface="微软雅黑" panose="020B0503020204020204" charset="-122"/>
              </a:rPr>
              <a:t> ＝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40" dirty="0">
                <a:solidFill>
                  <a:schemeClr val="dk1"/>
                </a:solidFill>
                <a:latin typeface="微软雅黑" panose="020B0503020204020204" charset="-122"/>
                <a:ea typeface="微软雅黑" panose="020B0503020204020204" charset="-122"/>
                <a:cs typeface="微软雅黑" panose="020B0503020204020204" charset="-122"/>
              </a:rPr>
              <a:t>，代入式</a:t>
            </a:r>
            <a:r>
              <a:rPr sz="1000" b="1" spc="-40" dirty="0">
                <a:solidFill>
                  <a:schemeClr val="dk1"/>
                </a:solidFill>
                <a:latin typeface="微软雅黑" panose="020B0503020204020204" charset="-122"/>
                <a:ea typeface="微软雅黑" panose="020B0503020204020204" charset="-122"/>
                <a:cs typeface="微软雅黑" panose="020B0503020204020204" charset="-122"/>
              </a:rPr>
              <a:t>(3</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6)</a:t>
            </a:r>
            <a:r>
              <a:rPr sz="1000" spc="-40" dirty="0">
                <a:solidFill>
                  <a:schemeClr val="dk1"/>
                </a:solidFill>
                <a:latin typeface="微软雅黑" panose="020B0503020204020204" charset="-122"/>
                <a:ea typeface="微软雅黑" panose="020B0503020204020204" charset="-122"/>
                <a:cs typeface="微软雅黑" panose="020B0503020204020204" charset="-122"/>
              </a:rPr>
              <a:t> 并整理</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得</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5" name="textbox 130"/>
          <p:cNvSpPr/>
          <p:nvPr>
            <p:custDataLst>
              <p:tags r:id="rId60"/>
            </p:custDataLst>
          </p:nvPr>
        </p:nvSpPr>
        <p:spPr>
          <a:xfrm>
            <a:off x="6303518" y="1106858"/>
            <a:ext cx="513080" cy="5461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73025" algn="l" rtl="0" eaLnBrk="0">
              <a:lnSpc>
                <a:spcPts val="4095"/>
              </a:lnSpc>
              <a:tabLst>
                <a:tab pos="118745" algn="l"/>
              </a:tabLst>
            </a:pPr>
            <a:r>
              <a:rPr sz="1000" spc="0" dirty="0">
                <a:solidFill>
                  <a:schemeClr val="dk1"/>
                </a:solidFill>
                <a:latin typeface="微软雅黑" panose="020B0503020204020204" charset="-122"/>
                <a:ea typeface="微软雅黑" panose="020B0503020204020204" charset="-122"/>
                <a:cs typeface="MS Gothic" panose="020B0609070205080204" charset="-128"/>
              </a:rPr>
              <a:t>	</a:t>
            </a:r>
            <a:r>
              <a:rPr sz="1000" spc="0" dirty="0">
                <a:solidFill>
                  <a:schemeClr val="dk1"/>
                </a:solidFill>
                <a:latin typeface="微软雅黑" panose="020B0503020204020204" charset="-122"/>
                <a:ea typeface="微软雅黑" panose="020B0503020204020204" charset="-122"/>
                <a:cs typeface="Arial" panose="020B0604020202020204"/>
              </a:rPr>
              <a:t> </a:t>
            </a:r>
            <a:endParaRPr lang="en-US" altLang="en-US" sz="1000" spc="0" dirty="0">
              <a:solidFill>
                <a:schemeClr val="dk1"/>
              </a:solidFill>
              <a:latin typeface="微软雅黑" panose="020B0503020204020204" charset="-122"/>
              <a:ea typeface="微软雅黑" panose="020B0503020204020204" charset="-122"/>
              <a:cs typeface="Arial" panose="020B0604020202020204"/>
            </a:endParaRPr>
          </a:p>
        </p:txBody>
      </p:sp>
      <p:sp>
        <p:nvSpPr>
          <p:cNvPr id="66" name="textbox 131"/>
          <p:cNvSpPr/>
          <p:nvPr>
            <p:custDataLst>
              <p:tags r:id="rId61"/>
            </p:custDataLst>
          </p:nvPr>
        </p:nvSpPr>
        <p:spPr>
          <a:xfrm>
            <a:off x="6303518" y="1249435"/>
            <a:ext cx="86360" cy="1035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615"/>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sp>
        <p:nvSpPr>
          <p:cNvPr id="67" name="textbox 132"/>
          <p:cNvSpPr/>
          <p:nvPr>
            <p:custDataLst>
              <p:tags r:id="rId62"/>
            </p:custDataLst>
          </p:nvPr>
        </p:nvSpPr>
        <p:spPr>
          <a:xfrm>
            <a:off x="6303518" y="1249435"/>
            <a:ext cx="86360" cy="1035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615"/>
              </a:lnSpc>
            </a:pPr>
            <a:r>
              <a:rPr sz="500" spc="-30" dirty="0">
                <a:solidFill>
                  <a:schemeClr val="dk1"/>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solidFill>
              <a:latin typeface="微软雅黑" panose="020B0503020204020204" charset="-122"/>
              <a:ea typeface="微软雅黑" panose="020B0503020204020204" charset="-122"/>
              <a:cs typeface="MS Gothic" panose="020B0609070205080204" charset="-128"/>
            </a:endParaRPr>
          </a:p>
        </p:txBody>
      </p:sp>
      <p:pic>
        <p:nvPicPr>
          <p:cNvPr id="68" name="picture 133"/>
          <p:cNvPicPr>
            <a:picLocks noChangeAspect="1"/>
          </p:cNvPicPr>
          <p:nvPr/>
        </p:nvPicPr>
        <p:blipFill>
          <a:blip r:embed="rId63"/>
          <a:stretch>
            <a:fillRect/>
          </a:stretch>
        </p:blipFill>
        <p:spPr>
          <a:xfrm>
            <a:off x="6422755" y="1119558"/>
            <a:ext cx="380784" cy="520127"/>
          </a:xfrm>
          <a:prstGeom prst="rect">
            <a:avLst/>
          </a:prstGeom>
        </p:spPr>
      </p:pic>
      <p:sp>
        <p:nvSpPr>
          <p:cNvPr id="69" name="textbox 134"/>
          <p:cNvSpPr/>
          <p:nvPr>
            <p:custDataLst>
              <p:tags r:id="rId64"/>
            </p:custDataLst>
          </p:nvPr>
        </p:nvSpPr>
        <p:spPr>
          <a:xfrm>
            <a:off x="7982179" y="2678944"/>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10</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0" name="textbox 135"/>
          <p:cNvSpPr/>
          <p:nvPr>
            <p:custDataLst>
              <p:tags r:id="rId65"/>
            </p:custDataLst>
          </p:nvPr>
        </p:nvSpPr>
        <p:spPr>
          <a:xfrm>
            <a:off x="7982179" y="3099174"/>
            <a:ext cx="436244" cy="1485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970"/>
              </a:lnSpc>
            </a:pPr>
            <a:r>
              <a:rPr sz="800" b="1" spc="-20" dirty="0">
                <a:solidFill>
                  <a:schemeClr val="dk1"/>
                </a:solidFill>
                <a:latin typeface="微软雅黑" panose="020B0503020204020204" charset="-122"/>
                <a:ea typeface="微软雅黑" panose="020B0503020204020204" charset="-122"/>
                <a:cs typeface="微软雅黑" panose="020B0503020204020204" charset="-122"/>
              </a:rPr>
              <a:t>(</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b="1" spc="-20" dirty="0">
                <a:solidFill>
                  <a:schemeClr val="dk1"/>
                </a:solidFill>
                <a:latin typeface="微软雅黑" panose="020B0503020204020204" charset="-122"/>
                <a:ea typeface="微软雅黑" panose="020B0503020204020204" charset="-122"/>
                <a:cs typeface="微软雅黑" panose="020B0503020204020204" charset="-122"/>
              </a:rPr>
              <a:t>3</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1" name="textbox 136"/>
          <p:cNvSpPr/>
          <p:nvPr>
            <p:custDataLst>
              <p:tags r:id="rId66"/>
            </p:custDataLst>
          </p:nvPr>
        </p:nvSpPr>
        <p:spPr>
          <a:xfrm>
            <a:off x="7982179" y="3730136"/>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12</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2" name="textbox 137"/>
          <p:cNvSpPr/>
          <p:nvPr>
            <p:custDataLst>
              <p:tags r:id="rId67"/>
            </p:custDataLst>
          </p:nvPr>
        </p:nvSpPr>
        <p:spPr>
          <a:xfrm>
            <a:off x="7982179" y="4150366"/>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60" dirty="0">
                <a:solidFill>
                  <a:schemeClr val="dk1"/>
                </a:solidFill>
                <a:latin typeface="微软雅黑" panose="020B0503020204020204" charset="-122"/>
                <a:ea typeface="微软雅黑" panose="020B0503020204020204" charset="-122"/>
                <a:cs typeface="微软雅黑" panose="020B0503020204020204" charset="-122"/>
              </a:rPr>
              <a:t>(</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60" dirty="0">
                <a:solidFill>
                  <a:schemeClr val="dk1"/>
                </a:solidFill>
                <a:latin typeface="微软雅黑" panose="020B0503020204020204" charset="-122"/>
                <a:ea typeface="微软雅黑" panose="020B0503020204020204" charset="-122"/>
                <a:cs typeface="微软雅黑" panose="020B0503020204020204" charset="-122"/>
              </a:rPr>
              <a:t>3</a:t>
            </a:r>
            <a:r>
              <a:rPr sz="900" spc="-60" dirty="0">
                <a:solidFill>
                  <a:schemeClr val="dk1"/>
                </a:solidFill>
                <a:latin typeface="微软雅黑" panose="020B0503020204020204" charset="-122"/>
                <a:ea typeface="微软雅黑" panose="020B0503020204020204" charset="-122"/>
                <a:cs typeface="微软雅黑" panose="020B0503020204020204" charset="-122"/>
              </a:rPr>
              <a:t>－</a:t>
            </a:r>
            <a:r>
              <a:rPr sz="900" b="1" spc="-60" dirty="0">
                <a:solidFill>
                  <a:schemeClr val="dk1"/>
                </a:solidFill>
                <a:latin typeface="微软雅黑" panose="020B0503020204020204" charset="-122"/>
                <a:ea typeface="微软雅黑" panose="020B0503020204020204" charset="-122"/>
                <a:cs typeface="微软雅黑" panose="020B0503020204020204" charset="-122"/>
              </a:rPr>
              <a:t>1</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60" dirty="0">
                <a:solidFill>
                  <a:schemeClr val="dk1"/>
                </a:solidFill>
                <a:latin typeface="微软雅黑" panose="020B0503020204020204" charset="-122"/>
                <a:ea typeface="微软雅黑" panose="020B0503020204020204" charset="-122"/>
                <a:cs typeface="微软雅黑" panose="020B0503020204020204" charset="-122"/>
              </a:rPr>
              <a:t>3</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3" name="textbox 138"/>
          <p:cNvSpPr/>
          <p:nvPr>
            <p:custDataLst>
              <p:tags r:id="rId68"/>
            </p:custDataLst>
          </p:nvPr>
        </p:nvSpPr>
        <p:spPr>
          <a:xfrm>
            <a:off x="7982179" y="4780083"/>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14</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4" name="textbox 139"/>
          <p:cNvSpPr/>
          <p:nvPr>
            <p:custDataLst>
              <p:tags r:id="rId69"/>
            </p:custDataLst>
          </p:nvPr>
        </p:nvSpPr>
        <p:spPr>
          <a:xfrm>
            <a:off x="7982179" y="5614384"/>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60" dirty="0">
                <a:solidFill>
                  <a:schemeClr val="dk1"/>
                </a:solidFill>
                <a:latin typeface="微软雅黑" panose="020B0503020204020204" charset="-122"/>
                <a:ea typeface="微软雅黑" panose="020B0503020204020204" charset="-122"/>
                <a:cs typeface="微软雅黑" panose="020B0503020204020204" charset="-122"/>
              </a:rPr>
              <a:t>(</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60" dirty="0">
                <a:solidFill>
                  <a:schemeClr val="dk1"/>
                </a:solidFill>
                <a:latin typeface="微软雅黑" panose="020B0503020204020204" charset="-122"/>
                <a:ea typeface="微软雅黑" panose="020B0503020204020204" charset="-122"/>
                <a:cs typeface="微软雅黑" panose="020B0503020204020204" charset="-122"/>
              </a:rPr>
              <a:t>3</a:t>
            </a:r>
            <a:r>
              <a:rPr sz="900" spc="-60" dirty="0">
                <a:solidFill>
                  <a:schemeClr val="dk1"/>
                </a:solidFill>
                <a:latin typeface="微软雅黑" panose="020B0503020204020204" charset="-122"/>
                <a:ea typeface="微软雅黑" panose="020B0503020204020204" charset="-122"/>
                <a:cs typeface="微软雅黑" panose="020B0503020204020204" charset="-122"/>
              </a:rPr>
              <a:t>－</a:t>
            </a:r>
            <a:r>
              <a:rPr sz="900" b="1" spc="-60" dirty="0">
                <a:solidFill>
                  <a:schemeClr val="dk1"/>
                </a:solidFill>
                <a:latin typeface="微软雅黑" panose="020B0503020204020204" charset="-122"/>
                <a:ea typeface="微软雅黑" panose="020B0503020204020204" charset="-122"/>
                <a:cs typeface="微软雅黑" panose="020B0503020204020204" charset="-122"/>
              </a:rPr>
              <a:t>1</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60" dirty="0">
                <a:solidFill>
                  <a:schemeClr val="dk1"/>
                </a:solidFill>
                <a:latin typeface="微软雅黑" panose="020B0503020204020204" charset="-122"/>
                <a:ea typeface="微软雅黑" panose="020B0503020204020204" charset="-122"/>
                <a:cs typeface="微软雅黑" panose="020B0503020204020204" charset="-122"/>
              </a:rPr>
              <a:t>5</a:t>
            </a:r>
            <a:r>
              <a:rPr sz="900" spc="-6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5" name="textbox 140"/>
          <p:cNvSpPr/>
          <p:nvPr>
            <p:custDataLst>
              <p:tags r:id="rId70"/>
            </p:custDataLst>
          </p:nvPr>
        </p:nvSpPr>
        <p:spPr>
          <a:xfrm>
            <a:off x="8047495" y="1208754"/>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900" b="1" spc="-50" dirty="0">
                <a:solidFill>
                  <a:schemeClr val="dk1"/>
                </a:solidFill>
                <a:latin typeface="微软雅黑" panose="020B0503020204020204" charset="-122"/>
                <a:ea typeface="微软雅黑" panose="020B0503020204020204" charset="-122"/>
                <a:cs typeface="微软雅黑" panose="020B0503020204020204" charset="-122"/>
              </a:rPr>
              <a:t>3</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8</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6" name="textbox 141"/>
          <p:cNvSpPr/>
          <p:nvPr>
            <p:custDataLst>
              <p:tags r:id="rId71"/>
            </p:custDataLst>
          </p:nvPr>
        </p:nvSpPr>
        <p:spPr>
          <a:xfrm>
            <a:off x="8047495" y="2036883"/>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900" b="1" spc="-50" dirty="0">
                <a:solidFill>
                  <a:schemeClr val="dk1"/>
                </a:solidFill>
                <a:latin typeface="微软雅黑" panose="020B0503020204020204" charset="-122"/>
                <a:ea typeface="微软雅黑" panose="020B0503020204020204" charset="-122"/>
                <a:cs typeface="微软雅黑" panose="020B0503020204020204" charset="-122"/>
              </a:rPr>
              <a:t>3</a:t>
            </a:r>
            <a:r>
              <a:rPr sz="900" spc="-50" dirty="0">
                <a:solidFill>
                  <a:schemeClr val="dk1"/>
                </a:solidFill>
                <a:latin typeface="微软雅黑" panose="020B0503020204020204" charset="-122"/>
                <a:ea typeface="微软雅黑" panose="020B0503020204020204" charset="-122"/>
                <a:cs typeface="微软雅黑" panose="020B0503020204020204" charset="-122"/>
              </a:rPr>
              <a:t>－</a:t>
            </a:r>
            <a:r>
              <a:rPr sz="900" b="1" spc="-50" dirty="0">
                <a:solidFill>
                  <a:schemeClr val="dk1"/>
                </a:solidFill>
                <a:latin typeface="微软雅黑" panose="020B0503020204020204" charset="-122"/>
                <a:ea typeface="微软雅黑" panose="020B0503020204020204" charset="-122"/>
                <a:cs typeface="微软雅黑" panose="020B0503020204020204" charset="-122"/>
              </a:rPr>
              <a:t>9</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1" name="图片 10"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9" name="图片 8"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111"/>
          <p:cNvSpPr/>
          <p:nvPr/>
        </p:nvSpPr>
        <p:spPr>
          <a:xfrm>
            <a:off x="5243519" y="483424"/>
            <a:ext cx="2733039" cy="1995170"/>
          </a:xfrm>
          <a:prstGeom prst="rect">
            <a:avLst/>
          </a:prstGeom>
        </p:spPr>
        <p:txBody>
          <a:bodyPr vert="horz" wrap="square" lIns="0" tIns="0" rIns="0" bIns="0"/>
          <a:lstStyle/>
          <a:p>
            <a:pPr algn="l" rtl="0" eaLnBrk="0">
              <a:lnSpc>
                <a:spcPct val="9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8890" algn="l" rtl="0" eaLnBrk="0">
              <a:lnSpc>
                <a:spcPct val="142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随气</a:t>
            </a:r>
            <a:r>
              <a:rPr sz="1000" spc="0" dirty="0">
                <a:solidFill>
                  <a:srgbClr val="000000"/>
                </a:solidFill>
                <a:latin typeface="微软雅黑" panose="020B0503020204020204" charset="-122"/>
                <a:ea typeface="微软雅黑" panose="020B0503020204020204" charset="-122"/>
                <a:cs typeface="微软雅黑" panose="020B0503020204020204" charset="-122"/>
              </a:rPr>
              <a:t>隙变化量 </a:t>
            </a:r>
            <a:r>
              <a:rPr sz="1000" b="1" spc="0" dirty="0">
                <a:solidFill>
                  <a:srgbClr val="000000"/>
                </a:solidFill>
                <a:latin typeface="微软雅黑" panose="020B0503020204020204" charset="-122"/>
                <a:ea typeface="微软雅黑" panose="020B0503020204020204" charset="-122"/>
                <a:cs typeface="微软雅黑" panose="020B0503020204020204" charset="-122"/>
              </a:rPr>
              <a:t>Δδ</a:t>
            </a:r>
            <a:r>
              <a:rPr sz="1000" spc="0" dirty="0">
                <a:solidFill>
                  <a:srgbClr val="000000"/>
                </a:solidFill>
                <a:latin typeface="微软雅黑" panose="020B0503020204020204" charset="-122"/>
                <a:ea typeface="微软雅黑" panose="020B0503020204020204" charset="-122"/>
                <a:cs typeface="微软雅黑" panose="020B0503020204020204" charset="-122"/>
              </a:rPr>
              <a:t> 的增加而增大，只有当 </a:t>
            </a:r>
            <a:r>
              <a:rPr sz="1000" b="1" spc="0" dirty="0">
                <a:solidFill>
                  <a:srgbClr val="000000"/>
                </a:solidFill>
                <a:latin typeface="微软雅黑" panose="020B0503020204020204" charset="-122"/>
                <a:ea typeface="微软雅黑" panose="020B0503020204020204" charset="-122"/>
                <a:cs typeface="微软雅黑" panose="020B0503020204020204" charset="-122"/>
              </a:rPr>
              <a:t>Δδ</a:t>
            </a:r>
            <a:r>
              <a:rPr sz="1000" spc="0" dirty="0">
                <a:solidFill>
                  <a:srgbClr val="000000"/>
                </a:solidFill>
                <a:latin typeface="微软雅黑" panose="020B0503020204020204" charset="-122"/>
                <a:ea typeface="微软雅黑" panose="020B0503020204020204" charset="-122"/>
                <a:cs typeface="微软雅黑" panose="020B0503020204020204" charset="-122"/>
              </a:rPr>
              <a:t> 很 </a:t>
            </a:r>
            <a:r>
              <a:rPr sz="1000" spc="20" dirty="0">
                <a:solidFill>
                  <a:srgbClr val="000000"/>
                </a:solidFill>
                <a:latin typeface="微软雅黑" panose="020B0503020204020204" charset="-122"/>
                <a:ea typeface="微软雅黑" panose="020B0503020204020204" charset="-122"/>
                <a:cs typeface="微软雅黑" panose="020B0503020204020204" charset="-122"/>
              </a:rPr>
              <a:t>小时，忽略高次项才可得近似的线性关系 。 </a:t>
            </a:r>
            <a:r>
              <a:rPr sz="1000" spc="0" dirty="0">
                <a:solidFill>
                  <a:srgbClr val="000000"/>
                </a:solidFill>
                <a:latin typeface="微软雅黑" panose="020B0503020204020204" charset="-122"/>
                <a:ea typeface="微软雅黑" panose="020B0503020204020204" charset="-122"/>
                <a:cs typeface="微软雅黑" panose="020B0503020204020204" charset="-122"/>
              </a:rPr>
              <a:t>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 所示为电感 </a:t>
            </a:r>
            <a:r>
              <a:rPr sz="1000" b="1" spc="0" dirty="0">
                <a:solidFill>
                  <a:srgbClr val="000000"/>
                </a:solidFill>
                <a:latin typeface="微软雅黑" panose="020B0503020204020204" charset="-122"/>
                <a:ea typeface="微软雅黑" panose="020B0503020204020204" charset="-122"/>
                <a:cs typeface="微软雅黑" panose="020B0503020204020204" charset="-122"/>
              </a:rPr>
              <a:t>L</a:t>
            </a:r>
            <a:r>
              <a:rPr sz="1000" spc="30" dirty="0">
                <a:solidFill>
                  <a:srgbClr val="000000"/>
                </a:solidFill>
                <a:latin typeface="微软雅黑" panose="020B0503020204020204" charset="-122"/>
                <a:ea typeface="微软雅黑" panose="020B0503020204020204" charset="-122"/>
                <a:cs typeface="微软雅黑" panose="020B0503020204020204" charset="-122"/>
              </a:rPr>
              <a:t> 与气隙厚度 </a:t>
            </a:r>
            <a:r>
              <a:rPr sz="1000" b="1" spc="30" dirty="0">
                <a:solidFill>
                  <a:srgbClr val="000000"/>
                </a:solidFill>
                <a:latin typeface="微软雅黑" panose="020B0503020204020204" charset="-122"/>
                <a:ea typeface="微软雅黑" panose="020B0503020204020204" charset="-122"/>
                <a:cs typeface="微软雅黑" panose="020B0503020204020204" charset="-122"/>
              </a:rPr>
              <a:t>δ</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spc="10" dirty="0">
                <a:solidFill>
                  <a:srgbClr val="000000"/>
                </a:solidFill>
                <a:latin typeface="微软雅黑" panose="020B0503020204020204" charset="-122"/>
                <a:ea typeface="微软雅黑" panose="020B0503020204020204" charset="-122"/>
                <a:cs typeface="微软雅黑" panose="020B0503020204020204" charset="-122"/>
              </a:rPr>
              <a:t>的</a:t>
            </a:r>
            <a:r>
              <a:rPr sz="1000" spc="0" dirty="0">
                <a:solidFill>
                  <a:srgbClr val="000000"/>
                </a:solidFill>
                <a:latin typeface="微软雅黑" panose="020B0503020204020204" charset="-122"/>
                <a:ea typeface="微软雅黑" panose="020B0503020204020204" charset="-122"/>
                <a:cs typeface="微软雅黑" panose="020B0503020204020204" charset="-122"/>
              </a:rPr>
              <a:t>特性曲线 。 </a:t>
            </a:r>
            <a:r>
              <a:rPr sz="1000" spc="70" dirty="0">
                <a:solidFill>
                  <a:srgbClr val="000000"/>
                </a:solidFill>
                <a:latin typeface="微软雅黑" panose="020B0503020204020204" charset="-122"/>
                <a:ea typeface="微软雅黑" panose="020B0503020204020204" charset="-122"/>
                <a:cs typeface="微软雅黑" panose="020B0503020204020204" charset="-122"/>
              </a:rPr>
              <a:t>单边变气隙式电感传感器的测量范围与线</a:t>
            </a:r>
            <a:r>
              <a:rPr sz="1000" spc="40" dirty="0">
                <a:solidFill>
                  <a:srgbClr val="000000"/>
                </a:solidFill>
                <a:latin typeface="微软雅黑" panose="020B0503020204020204" charset="-122"/>
                <a:ea typeface="微软雅黑" panose="020B0503020204020204" charset="-122"/>
                <a:cs typeface="微软雅黑" panose="020B0503020204020204" charset="-122"/>
              </a:rPr>
              <a:t>性</a:t>
            </a:r>
            <a:r>
              <a:rPr sz="1000" spc="0" dirty="0">
                <a:solidFill>
                  <a:srgbClr val="000000"/>
                </a:solidFill>
                <a:latin typeface="微软雅黑" panose="020B0503020204020204" charset="-122"/>
                <a:ea typeface="微软雅黑" panose="020B0503020204020204" charset="-122"/>
                <a:cs typeface="微软雅黑" panose="020B0503020204020204" charset="-122"/>
              </a:rPr>
              <a:t>度 </a:t>
            </a:r>
            <a:r>
              <a:rPr sz="1000" spc="20" dirty="0">
                <a:solidFill>
                  <a:srgbClr val="000000"/>
                </a:solidFill>
                <a:latin typeface="微软雅黑" panose="020B0503020204020204" charset="-122"/>
                <a:ea typeface="微软雅黑" panose="020B0503020204020204" charset="-122"/>
                <a:cs typeface="微软雅黑" panose="020B0503020204020204" charset="-122"/>
              </a:rPr>
              <a:t>及灵敏度相矛盾 。 为了减小非线性误差，实</a:t>
            </a:r>
            <a:r>
              <a:rPr sz="1000" spc="0" dirty="0">
                <a:solidFill>
                  <a:srgbClr val="000000"/>
                </a:solidFill>
                <a:latin typeface="微软雅黑" panose="020B0503020204020204" charset="-122"/>
                <a:ea typeface="微软雅黑" panose="020B0503020204020204" charset="-122"/>
                <a:cs typeface="微软雅黑" panose="020B0503020204020204" charset="-122"/>
              </a:rPr>
              <a:t>际 </a:t>
            </a:r>
            <a:r>
              <a:rPr sz="1000" spc="40" dirty="0">
                <a:solidFill>
                  <a:srgbClr val="000000"/>
                </a:solidFill>
                <a:latin typeface="微软雅黑" panose="020B0503020204020204" charset="-122"/>
                <a:ea typeface="微软雅黑" panose="020B0503020204020204" charset="-122"/>
                <a:cs typeface="微软雅黑" panose="020B0503020204020204" charset="-122"/>
              </a:rPr>
              <a:t>测量中广泛采用差动变气隙式电感传</a:t>
            </a:r>
            <a:r>
              <a:rPr sz="1000" spc="30" dirty="0">
                <a:solidFill>
                  <a:srgbClr val="000000"/>
                </a:solidFill>
                <a:latin typeface="微软雅黑" panose="020B0503020204020204" charset="-122"/>
                <a:ea typeface="微软雅黑" panose="020B0503020204020204" charset="-122"/>
                <a:cs typeface="微软雅黑" panose="020B0503020204020204" charset="-122"/>
              </a:rPr>
              <a:t>感</a:t>
            </a:r>
            <a:r>
              <a:rPr sz="1000" spc="0" dirty="0">
                <a:solidFill>
                  <a:srgbClr val="000000"/>
                </a:solidFill>
                <a:latin typeface="微软雅黑" panose="020B0503020204020204" charset="-122"/>
                <a:ea typeface="微软雅黑" panose="020B0503020204020204" charset="-122"/>
                <a:cs typeface="微软雅黑" panose="020B0503020204020204" charset="-122"/>
              </a:rPr>
              <a:t>器 。</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6860" algn="l" rtl="0" eaLnBrk="0">
              <a:lnSpc>
                <a:spcPct val="128000"/>
              </a:lnSpc>
              <a:spcBef>
                <a:spcPts val="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图 </a:t>
            </a: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30" dirty="0">
                <a:solidFill>
                  <a:srgbClr val="000000"/>
                </a:solidFill>
                <a:latin typeface="微软雅黑" panose="020B0503020204020204" charset="-122"/>
                <a:ea typeface="微软雅黑" panose="020B0503020204020204" charset="-122"/>
                <a:cs typeface="微软雅黑" panose="020B0503020204020204" charset="-122"/>
              </a:rPr>
              <a:t>2</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 为差动变气隙式电感传</a:t>
            </a:r>
            <a:r>
              <a:rPr sz="1000" spc="20" dirty="0">
                <a:solidFill>
                  <a:srgbClr val="000000"/>
                </a:solidFill>
                <a:latin typeface="微软雅黑" panose="020B0503020204020204" charset="-122"/>
                <a:ea typeface="微软雅黑" panose="020B0503020204020204" charset="-122"/>
                <a:cs typeface="微软雅黑" panose="020B0503020204020204" charset="-122"/>
              </a:rPr>
              <a:t>感</a:t>
            </a:r>
            <a:r>
              <a:rPr sz="1000" spc="0" dirty="0">
                <a:solidFill>
                  <a:srgbClr val="000000"/>
                </a:solidFill>
                <a:latin typeface="微软雅黑" panose="020B0503020204020204" charset="-122"/>
                <a:ea typeface="微软雅黑" panose="020B0503020204020204" charset="-122"/>
                <a:cs typeface="微软雅黑" panose="020B0503020204020204" charset="-122"/>
              </a:rPr>
              <a:t>器 。 </a:t>
            </a:r>
            <a:r>
              <a:rPr sz="1000" spc="70" dirty="0">
                <a:solidFill>
                  <a:srgbClr val="000000"/>
                </a:solidFill>
                <a:latin typeface="微软雅黑" panose="020B0503020204020204" charset="-122"/>
                <a:ea typeface="微软雅黑" panose="020B0503020204020204" charset="-122"/>
                <a:cs typeface="微软雅黑" panose="020B0503020204020204" charset="-122"/>
              </a:rPr>
              <a:t>差动变气隙式电感传感器要求上下两铁芯</a:t>
            </a:r>
            <a:r>
              <a:rPr sz="1000" spc="30" dirty="0">
                <a:solidFill>
                  <a:srgbClr val="000000"/>
                </a:solidFill>
                <a:latin typeface="微软雅黑" panose="020B0503020204020204" charset="-122"/>
                <a:ea typeface="微软雅黑" panose="020B0503020204020204" charset="-122"/>
                <a:cs typeface="微软雅黑" panose="020B0503020204020204" charset="-122"/>
              </a:rPr>
              <a:t>和</a:t>
            </a:r>
            <a:r>
              <a:rPr sz="1000" spc="0" dirty="0">
                <a:solidFill>
                  <a:srgbClr val="000000"/>
                </a:solidFill>
                <a:latin typeface="微软雅黑" panose="020B0503020204020204" charset="-122"/>
                <a:ea typeface="微软雅黑" panose="020B0503020204020204" charset="-122"/>
                <a:cs typeface="微软雅黑" panose="020B0503020204020204" charset="-122"/>
              </a:rPr>
              <a:t>线 </a:t>
            </a:r>
            <a:r>
              <a:rPr sz="1000" spc="40" dirty="0">
                <a:solidFill>
                  <a:srgbClr val="000000"/>
                </a:solidFill>
                <a:latin typeface="微软雅黑" panose="020B0503020204020204" charset="-122"/>
                <a:ea typeface="微软雅黑" panose="020B0503020204020204" charset="-122"/>
                <a:cs typeface="微软雅黑" panose="020B0503020204020204" charset="-122"/>
              </a:rPr>
              <a:t>圈的几何尺寸及电气参数完全对称 。 当衔铁</a:t>
            </a:r>
            <a:r>
              <a:rPr sz="1000" spc="30" dirty="0">
                <a:solidFill>
                  <a:srgbClr val="000000"/>
                </a:solidFill>
                <a:latin typeface="微软雅黑" panose="020B0503020204020204" charset="-122"/>
                <a:ea typeface="微软雅黑" panose="020B0503020204020204" charset="-122"/>
                <a:cs typeface="微软雅黑" panose="020B0503020204020204" charset="-122"/>
              </a:rPr>
              <a:t>偏</a:t>
            </a:r>
            <a:endParaRPr lang="en-US" altLang="en-US" sz="1000" spc="3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16"/>
          <p:cNvPicPr>
            <a:picLocks noChangeAspect="1"/>
          </p:cNvPicPr>
          <p:nvPr/>
        </p:nvPicPr>
        <p:blipFill>
          <a:blip r:embed="rId5"/>
          <a:stretch>
            <a:fillRect/>
          </a:stretch>
        </p:blipFill>
        <p:spPr>
          <a:xfrm>
            <a:off x="2979752" y="607887"/>
            <a:ext cx="2074036" cy="1528102"/>
          </a:xfrm>
          <a:prstGeom prst="rect">
            <a:avLst/>
          </a:prstGeom>
        </p:spPr>
      </p:pic>
      <p:sp>
        <p:nvSpPr>
          <p:cNvPr id="4" name="textbox 119"/>
          <p:cNvSpPr/>
          <p:nvPr>
            <p:custDataLst>
              <p:tags r:id="rId6"/>
            </p:custDataLst>
          </p:nvPr>
        </p:nvSpPr>
        <p:spPr>
          <a:xfrm>
            <a:off x="3054038" y="249068"/>
            <a:ext cx="492252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由式</a:t>
            </a:r>
            <a:r>
              <a:rPr sz="1000" b="1" spc="10" dirty="0">
                <a:solidFill>
                  <a:schemeClr val="dk1"/>
                </a:solidFill>
                <a:latin typeface="微软雅黑" panose="020B0503020204020204" charset="-122"/>
                <a:ea typeface="微软雅黑" panose="020B0503020204020204" charset="-122"/>
                <a:cs typeface="微软雅黑" panose="020B0503020204020204" charset="-122"/>
              </a:rPr>
              <a:t>(3</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11)</a:t>
            </a:r>
            <a:r>
              <a:rPr sz="1000" spc="10" dirty="0">
                <a:solidFill>
                  <a:schemeClr val="dk1"/>
                </a:solidFill>
                <a:latin typeface="微软雅黑" panose="020B0503020204020204" charset="-122"/>
                <a:ea typeface="微软雅黑" panose="020B0503020204020204" charset="-122"/>
                <a:cs typeface="微软雅黑" panose="020B0503020204020204" charset="-122"/>
              </a:rPr>
              <a:t> 和式</a:t>
            </a:r>
            <a:r>
              <a:rPr sz="1000" b="1" spc="10" dirty="0">
                <a:solidFill>
                  <a:schemeClr val="dk1"/>
                </a:solidFill>
                <a:latin typeface="微软雅黑" panose="020B0503020204020204" charset="-122"/>
                <a:ea typeface="微软雅黑" panose="020B0503020204020204" charset="-122"/>
                <a:cs typeface="微软雅黑" panose="020B0503020204020204" charset="-122"/>
              </a:rPr>
              <a:t>(3</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13)</a:t>
            </a:r>
            <a:r>
              <a:rPr sz="1000" spc="10" dirty="0">
                <a:solidFill>
                  <a:schemeClr val="dk1"/>
                </a:solidFill>
                <a:latin typeface="微软雅黑" panose="020B0503020204020204" charset="-122"/>
                <a:ea typeface="微软雅黑" panose="020B0503020204020204" charset="-122"/>
                <a:cs typeface="微软雅黑" panose="020B0503020204020204" charset="-122"/>
              </a:rPr>
              <a:t> 可知，线圈电感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10" dirty="0">
                <a:solidFill>
                  <a:schemeClr val="dk1"/>
                </a:solidFill>
                <a:latin typeface="微软雅黑" panose="020B0503020204020204" charset="-122"/>
                <a:ea typeface="微软雅黑" panose="020B0503020204020204" charset="-122"/>
                <a:cs typeface="微软雅黑" panose="020B0503020204020204" charset="-122"/>
              </a:rPr>
              <a:t> 与气隙厚度</a:t>
            </a:r>
            <a:r>
              <a:rPr sz="1000" b="1" spc="10" dirty="0">
                <a:solidFill>
                  <a:schemeClr val="dk1"/>
                </a:solidFill>
                <a:latin typeface="微软雅黑" panose="020B0503020204020204" charset="-122"/>
                <a:ea typeface="微软雅黑" panose="020B0503020204020204" charset="-122"/>
                <a:cs typeface="微软雅黑" panose="020B0503020204020204" charset="-122"/>
              </a:rPr>
              <a:t>δ</a:t>
            </a:r>
            <a:r>
              <a:rPr sz="1000" spc="10" dirty="0">
                <a:solidFill>
                  <a:schemeClr val="dk1"/>
                </a:solidFill>
                <a:latin typeface="微软雅黑" panose="020B0503020204020204" charset="-122"/>
                <a:ea typeface="微软雅黑" panose="020B0503020204020204" charset="-122"/>
                <a:cs typeface="微软雅黑" panose="020B0503020204020204" charset="-122"/>
              </a:rPr>
              <a:t> 的关系为非线</a:t>
            </a:r>
            <a:r>
              <a:rPr sz="1000" spc="0" dirty="0">
                <a:solidFill>
                  <a:schemeClr val="dk1"/>
                </a:solidFill>
                <a:latin typeface="微软雅黑" panose="020B0503020204020204" charset="-122"/>
                <a:ea typeface="微软雅黑" panose="020B0503020204020204" charset="-122"/>
                <a:cs typeface="微软雅黑" panose="020B0503020204020204" charset="-122"/>
              </a:rPr>
              <a:t>性关系，并且</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29"/>
          <p:cNvSpPr/>
          <p:nvPr>
            <p:custDataLst>
              <p:tags r:id="rId7"/>
            </p:custDataLst>
          </p:nvPr>
        </p:nvSpPr>
        <p:spPr>
          <a:xfrm>
            <a:off x="2865104" y="2179870"/>
            <a:ext cx="2313939" cy="2044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40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 </a:t>
            </a:r>
            <a:r>
              <a:rPr sz="800" b="1" spc="30" dirty="0">
                <a:solidFill>
                  <a:schemeClr val="dk1"/>
                </a:solidFill>
                <a:latin typeface="微软雅黑" panose="020B0503020204020204" charset="-122"/>
                <a:ea typeface="微软雅黑" panose="020B0503020204020204" charset="-122"/>
                <a:cs typeface="微软雅黑" panose="020B0503020204020204" charset="-122"/>
              </a:rPr>
              <a:t>3</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3</a:t>
            </a:r>
            <a:r>
              <a:rPr sz="800" spc="30" dirty="0">
                <a:solidFill>
                  <a:schemeClr val="dk1"/>
                </a:solidFill>
                <a:latin typeface="微软雅黑" panose="020B0503020204020204" charset="-122"/>
                <a:ea typeface="微软雅黑" panose="020B0503020204020204" charset="-122"/>
                <a:cs typeface="微软雅黑" panose="020B0503020204020204" charset="-122"/>
              </a:rPr>
              <a:t>    变气隙式电感传感器的 </a:t>
            </a:r>
            <a:r>
              <a:rPr sz="800" b="1" spc="0" dirty="0">
                <a:solidFill>
                  <a:schemeClr val="dk1"/>
                </a:solidFill>
                <a:latin typeface="微软雅黑" panose="020B0503020204020204" charset="-122"/>
                <a:ea typeface="微软雅黑" panose="020B0503020204020204" charset="-122"/>
                <a:cs typeface="微软雅黑" panose="020B0503020204020204" charset="-122"/>
              </a:rPr>
              <a:t>L</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6</a:t>
            </a:r>
            <a:r>
              <a:rPr sz="800" spc="2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特性曲线</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43"/>
          <p:cNvSpPr/>
          <p:nvPr>
            <p:custDataLst>
              <p:tags r:id="rId8"/>
            </p:custDataLst>
          </p:nvPr>
        </p:nvSpPr>
        <p:spPr>
          <a:xfrm>
            <a:off x="2979752" y="2522475"/>
            <a:ext cx="5205095" cy="215646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ct val="97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线性度大大减小了，灵敏度</a:t>
            </a:r>
            <a:r>
              <a:rPr sz="1000" spc="0" dirty="0">
                <a:solidFill>
                  <a:schemeClr val="dk1"/>
                </a:solidFill>
                <a:latin typeface="微软雅黑" panose="020B0503020204020204" charset="-122"/>
                <a:ea typeface="微软雅黑" panose="020B0503020204020204" charset="-122"/>
                <a:cs typeface="微软雅黑" panose="020B0503020204020204" charset="-122"/>
              </a:rPr>
              <a:t>也提高了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5"/>
              </a:lnSpc>
              <a:spcBef>
                <a:spcPts val="535"/>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变面积式电感传感</a:t>
            </a:r>
            <a:r>
              <a:rPr sz="10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7970" algn="l" rtl="0" eaLnBrk="0">
              <a:lnSpc>
                <a:spcPct val="141000"/>
              </a:lnSpc>
              <a:spcBef>
                <a:spcPts val="18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变面积式电感传感器结构如图 </a:t>
            </a: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4</a:t>
            </a:r>
            <a:r>
              <a:rPr sz="1000" spc="30" dirty="0">
                <a:solidFill>
                  <a:schemeClr val="dk1"/>
                </a:solidFill>
                <a:latin typeface="微软雅黑" panose="020B0503020204020204" charset="-122"/>
                <a:ea typeface="微软雅黑" panose="020B0503020204020204" charset="-122"/>
                <a:cs typeface="微软雅黑" panose="020B0503020204020204" charset="-122"/>
              </a:rPr>
              <a:t> 所示 。 单边式结构在起始状态时，铁</a:t>
            </a:r>
            <a:r>
              <a:rPr sz="1000" spc="0" dirty="0">
                <a:solidFill>
                  <a:schemeClr val="dk1"/>
                </a:solidFill>
                <a:latin typeface="微软雅黑" panose="020B0503020204020204" charset="-122"/>
                <a:ea typeface="微软雅黑" panose="020B0503020204020204" charset="-122"/>
                <a:cs typeface="微软雅黑" panose="020B0503020204020204" charset="-122"/>
              </a:rPr>
              <a:t>芯与衔铁在 </a:t>
            </a:r>
            <a:r>
              <a:rPr sz="1000" spc="-10" dirty="0">
                <a:solidFill>
                  <a:schemeClr val="dk1"/>
                </a:solidFill>
                <a:latin typeface="微软雅黑" panose="020B0503020204020204" charset="-122"/>
                <a:ea typeface="微软雅黑" panose="020B0503020204020204" charset="-122"/>
                <a:cs typeface="微软雅黑" panose="020B0503020204020204" charset="-122"/>
              </a:rPr>
              <a:t>气隙处正对着，其截面积为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ab</a:t>
            </a:r>
            <a:r>
              <a:rPr sz="1000" spc="-10" dirty="0">
                <a:solidFill>
                  <a:schemeClr val="dk1"/>
                </a:solidFill>
                <a:latin typeface="微软雅黑" panose="020B0503020204020204" charset="-122"/>
                <a:ea typeface="微软雅黑" panose="020B0503020204020204" charset="-122"/>
                <a:cs typeface="微软雅黑" panose="020B0503020204020204" charset="-122"/>
              </a:rPr>
              <a:t> 。 当衔铁随被测物体上下移动时，</a:t>
            </a:r>
            <a:r>
              <a:rPr sz="1000" spc="0" dirty="0">
                <a:solidFill>
                  <a:schemeClr val="dk1"/>
                </a:solidFill>
                <a:latin typeface="微软雅黑" panose="020B0503020204020204" charset="-122"/>
                <a:ea typeface="微软雅黑" panose="020B0503020204020204" charset="-122"/>
                <a:cs typeface="微软雅黑" panose="020B0503020204020204" charset="-122"/>
              </a:rPr>
              <a:t>如移动量为 </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0" dirty="0">
                <a:solidFill>
                  <a:schemeClr val="dk1"/>
                </a:solidFill>
                <a:latin typeface="微软雅黑" panose="020B0503020204020204" charset="-122"/>
                <a:ea typeface="微软雅黑" panose="020B0503020204020204" charset="-122"/>
                <a:cs typeface="微软雅黑" panose="020B0503020204020204" charset="-122"/>
              </a:rPr>
              <a:t>，则线</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1590" algn="l" rtl="0" eaLnBrk="0">
              <a:lnSpc>
                <a:spcPct val="90000"/>
              </a:lnSpc>
              <a:spcBef>
                <a:spcPts val="45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圈电</a:t>
            </a:r>
            <a:r>
              <a:rPr sz="1000" spc="20" dirty="0">
                <a:solidFill>
                  <a:schemeClr val="dk1"/>
                </a:solidFill>
                <a:latin typeface="微软雅黑" panose="020B0503020204020204" charset="-122"/>
                <a:ea typeface="微软雅黑" panose="020B0503020204020204" charset="-122"/>
                <a:cs typeface="微软雅黑" panose="020B0503020204020204" charset="-122"/>
              </a:rPr>
              <a:t>感</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311400" algn="l" rtl="0" eaLnBrk="0">
              <a:lnSpc>
                <a:spcPct val="137000"/>
              </a:lnSpc>
              <a:spcBef>
                <a:spcPts val="325"/>
              </a:spcBef>
            </a:pPr>
            <a:r>
              <a:rPr sz="1500" b="1" u="sng" spc="-1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W</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1500" b="1" u="sng" spc="-1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μ</a:t>
            </a:r>
            <a:r>
              <a:rPr sz="500" b="1"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0</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b</a:t>
            </a:r>
            <a:endParaRPr lang="en-US" altLang="en-US" sz="975" dirty="0">
              <a:solidFill>
                <a:schemeClr val="dk1"/>
              </a:solidFill>
              <a:latin typeface="微软雅黑" panose="020B0503020204020204" charset="-122"/>
              <a:ea typeface="微软雅黑" panose="020B0503020204020204" charset="-122"/>
              <a:cs typeface="微软雅黑" panose="020B0503020204020204" charset="-122"/>
            </a:endParaRPr>
          </a:p>
          <a:p>
            <a:pPr marL="2408555" algn="l" rtl="0" eaLnBrk="0">
              <a:lnSpc>
                <a:spcPts val="1560"/>
              </a:lnSpc>
              <a:spcBef>
                <a:spcPts val="10"/>
              </a:spcBef>
            </a:pPr>
            <a:r>
              <a:rPr sz="1000" b="1" spc="-50" dirty="0">
                <a:solidFill>
                  <a:schemeClr val="dk1"/>
                </a:solidFill>
                <a:latin typeface="微软雅黑" panose="020B0503020204020204" charset="-122"/>
                <a:ea typeface="微软雅黑" panose="020B0503020204020204" charset="-122"/>
                <a:cs typeface="微软雅黑" panose="020B0503020204020204" charset="-122"/>
              </a:rPr>
              <a:t>2δ</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875" algn="l" rtl="0" eaLnBrk="0">
              <a:lnSpc>
                <a:spcPct val="92000"/>
              </a:lnSpc>
              <a:spcBef>
                <a:spcPts val="54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可见，线圈电感 </a:t>
            </a:r>
            <a:r>
              <a:rPr sz="1000" b="1" spc="0" dirty="0">
                <a:solidFill>
                  <a:schemeClr val="dk1"/>
                </a:solidFill>
                <a:latin typeface="微软雅黑" panose="020B0503020204020204" charset="-122"/>
                <a:ea typeface="微软雅黑" panose="020B0503020204020204" charset="-122"/>
                <a:cs typeface="微软雅黑" panose="020B0503020204020204" charset="-122"/>
              </a:rPr>
              <a:t>L</a:t>
            </a:r>
            <a:r>
              <a:rPr sz="1000" spc="-20" dirty="0">
                <a:solidFill>
                  <a:schemeClr val="dk1"/>
                </a:solidFill>
                <a:latin typeface="微软雅黑" panose="020B0503020204020204" charset="-122"/>
                <a:ea typeface="微软雅黑" panose="020B0503020204020204" charset="-122"/>
                <a:cs typeface="微软雅黑" panose="020B0503020204020204" charset="-122"/>
              </a:rPr>
              <a:t> 与气隙面积 </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 或 </a:t>
            </a:r>
            <a:r>
              <a:rPr sz="1000" b="1" spc="0" dirty="0">
                <a:solidFill>
                  <a:schemeClr val="dk1"/>
                </a:solidFill>
                <a:latin typeface="微软雅黑" panose="020B0503020204020204" charset="-122"/>
                <a:ea typeface="微软雅黑" panose="020B0503020204020204" charset="-122"/>
                <a:cs typeface="微软雅黑" panose="020B0503020204020204" charset="-122"/>
              </a:rPr>
              <a:t>x</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 呈线性关系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6000"/>
              </a:lnSpc>
              <a:spcBef>
                <a:spcPts val="2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正确选择线圈匝数 、铁芯尺寸，可有效提高传感器的灵敏度，若采用差动式</a:t>
            </a:r>
            <a:r>
              <a:rPr sz="1000" spc="10" dirty="0">
                <a:solidFill>
                  <a:schemeClr val="dk1"/>
                </a:solidFill>
                <a:latin typeface="微软雅黑" panose="020B0503020204020204" charset="-122"/>
                <a:ea typeface="微软雅黑" panose="020B0503020204020204" charset="-122"/>
                <a:cs typeface="微软雅黑" panose="020B0503020204020204" charset="-122"/>
              </a:rPr>
              <a:t>结</a:t>
            </a:r>
            <a:r>
              <a:rPr sz="1000" spc="0" dirty="0">
                <a:solidFill>
                  <a:schemeClr val="dk1"/>
                </a:solidFill>
                <a:latin typeface="微软雅黑" panose="020B0503020204020204" charset="-122"/>
                <a:ea typeface="微软雅黑" panose="020B0503020204020204" charset="-122"/>
                <a:cs typeface="微软雅黑" panose="020B0503020204020204" charset="-122"/>
              </a:rPr>
              <a:t>构则 </a:t>
            </a:r>
            <a:r>
              <a:rPr sz="1000" spc="-30" dirty="0">
                <a:solidFill>
                  <a:schemeClr val="dk1"/>
                </a:solidFill>
                <a:latin typeface="微软雅黑" panose="020B0503020204020204" charset="-122"/>
                <a:ea typeface="微软雅黑" panose="020B0503020204020204" charset="-122"/>
                <a:cs typeface="微软雅黑" panose="020B0503020204020204" charset="-122"/>
              </a:rPr>
              <a:t>更好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51"/>
          <p:cNvSpPr/>
          <p:nvPr>
            <p:custDataLst>
              <p:tags r:id="rId9"/>
            </p:custDataLst>
          </p:nvPr>
        </p:nvSpPr>
        <p:spPr>
          <a:xfrm>
            <a:off x="5064774" y="3722000"/>
            <a:ext cx="1035050"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L</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0" dirty="0">
                <a:solidFill>
                  <a:schemeClr val="dk1"/>
                </a:solidFill>
                <a:latin typeface="微软雅黑" panose="020B0503020204020204" charset="-122"/>
                <a:ea typeface="微软雅黑" panose="020B0503020204020204" charset="-122"/>
                <a:cs typeface="微软雅黑" panose="020B0503020204020204" charset="-122"/>
              </a:rPr>
              <a:t>x</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148"/>
          <p:cNvPicPr>
            <a:picLocks noChangeAspect="1"/>
          </p:cNvPicPr>
          <p:nvPr/>
        </p:nvPicPr>
        <p:blipFill>
          <a:blip r:embed="rId10"/>
          <a:stretch>
            <a:fillRect/>
          </a:stretch>
        </p:blipFill>
        <p:spPr>
          <a:xfrm>
            <a:off x="3672281" y="4678935"/>
            <a:ext cx="3142475" cy="1631619"/>
          </a:xfrm>
          <a:prstGeom prst="rect">
            <a:avLst/>
          </a:prstGeom>
        </p:spPr>
      </p:pic>
      <p:sp>
        <p:nvSpPr>
          <p:cNvPr id="10" name="文本框 9"/>
          <p:cNvSpPr txBox="1"/>
          <p:nvPr>
            <p:custDataLst>
              <p:tags r:id="rId11"/>
            </p:custDataLst>
          </p:nvPr>
        </p:nvSpPr>
        <p:spPr>
          <a:xfrm>
            <a:off x="2088847" y="6267658"/>
            <a:ext cx="6096000" cy="533400"/>
          </a:xfrm>
          <a:prstGeom prst="rect">
            <a:avLst/>
          </a:prstGeom>
          <a:noFill/>
        </p:spPr>
        <p:txBody>
          <a:bodyPr wrap="square">
            <a:spAutoFit/>
          </a:bodyPr>
          <a:lstStyle/>
          <a:p>
            <a:pPr marL="1761490" algn="l" rtl="0" eaLnBrk="0">
              <a:lnSpc>
                <a:spcPts val="1375"/>
              </a:lnSpc>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图 </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变面积式电感传感器</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结构</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089150" algn="l" rtl="0" eaLnBrk="0">
              <a:lnSpc>
                <a:spcPct val="99000"/>
              </a:lnSpc>
              <a:spcBef>
                <a:spcPts val="650"/>
              </a:spcBef>
            </a:pP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单边式， </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 差动</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式</a:t>
            </a:r>
            <a:endParaRPr lang="zh-CN" altLang="en-US" sz="1200" spc="1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文本框 2"/>
          <p:cNvSpPr txBox="1"/>
          <p:nvPr/>
        </p:nvSpPr>
        <p:spPr>
          <a:xfrm>
            <a:off x="667109" y="334729"/>
            <a:ext cx="8724181" cy="1513205"/>
          </a:xfrm>
          <a:prstGeom prst="rect">
            <a:avLst/>
          </a:prstGeom>
          <a:noFill/>
        </p:spPr>
        <p:txBody>
          <a:bodyPr wrap="square">
            <a:spAutoFit/>
          </a:bodyPr>
          <a:lstStyle/>
          <a:p>
            <a:pPr marL="276860" algn="l" rtl="0" eaLnBrk="0">
              <a:lnSpc>
                <a:spcPts val="1305"/>
              </a:lnSpc>
              <a:spcBef>
                <a:spcPts val="800"/>
              </a:spcBef>
            </a:pP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2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  螺线管式电感传</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感器</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32000"/>
              </a:lnSpc>
            </a:pP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7000"/>
              </a:lnSpc>
              <a:spcBef>
                <a:spcPts val="5"/>
              </a:spcBef>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螺线管式电感传感器分为单线圈式和差动式两种结构形式，如图 </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所示 </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 它由螺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线管形线圈 、柱形衔铁和磁性套管组成 。 磁性套管构成线圈的外部磁路，并作为</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传</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感器 </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的磁屏蔽 。 随着衔铁插入深度的不同将引起线圈泄漏路径中磁阻的变化，从而</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使</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线圈的 </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电感发生变化 。 在实际应用中，该类传感器通常也采用差动式结构，即</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将</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两个结构相同 </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的自感线圈组合在一起，形成差动形式，</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以提高灵敏度和降低非线性度 。</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47"/>
          <p:cNvPicPr>
            <a:picLocks noChangeAspect="1"/>
          </p:cNvPicPr>
          <p:nvPr/>
        </p:nvPicPr>
        <p:blipFill>
          <a:blip r:embed="rId5"/>
          <a:stretch>
            <a:fillRect/>
          </a:stretch>
        </p:blipFill>
        <p:spPr>
          <a:xfrm>
            <a:off x="1678491" y="2225885"/>
            <a:ext cx="4798745" cy="1669821"/>
          </a:xfrm>
          <a:prstGeom prst="rect">
            <a:avLst/>
          </a:prstGeom>
        </p:spPr>
      </p:pic>
      <p:sp>
        <p:nvSpPr>
          <p:cNvPr id="5" name="textbox 149"/>
          <p:cNvSpPr/>
          <p:nvPr>
            <p:custDataLst>
              <p:tags r:id="rId6"/>
            </p:custDataLst>
          </p:nvPr>
        </p:nvSpPr>
        <p:spPr>
          <a:xfrm>
            <a:off x="3136277" y="4024744"/>
            <a:ext cx="3383279" cy="54483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 </a:t>
            </a:r>
            <a:r>
              <a:rPr sz="800" b="1" spc="40" dirty="0">
                <a:solidFill>
                  <a:schemeClr val="dk1"/>
                </a:solidFill>
                <a:latin typeface="微软雅黑" panose="020B0503020204020204" charset="-122"/>
                <a:ea typeface="微软雅黑" panose="020B0503020204020204" charset="-122"/>
                <a:cs typeface="微软雅黑" panose="020B0503020204020204" charset="-122"/>
              </a:rPr>
              <a:t>3</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5</a:t>
            </a:r>
            <a:r>
              <a:rPr sz="800" spc="40" dirty="0">
                <a:solidFill>
                  <a:schemeClr val="dk1"/>
                </a:solidFill>
                <a:latin typeface="微软雅黑" panose="020B0503020204020204" charset="-122"/>
                <a:ea typeface="微软雅黑" panose="020B0503020204020204" charset="-122"/>
                <a:cs typeface="微软雅黑" panose="020B0503020204020204" charset="-122"/>
              </a:rPr>
              <a:t>    螺线管式电感传感器</a:t>
            </a:r>
            <a:r>
              <a:rPr sz="800" spc="0" dirty="0">
                <a:solidFill>
                  <a:schemeClr val="dk1"/>
                </a:solidFill>
                <a:latin typeface="微软雅黑" panose="020B0503020204020204" charset="-122"/>
                <a:ea typeface="微软雅黑" panose="020B0503020204020204" charset="-122"/>
                <a:cs typeface="微软雅黑" panose="020B0503020204020204" charset="-122"/>
              </a:rPr>
              <a:t>结构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90195" algn="l" rtl="0" eaLnBrk="0">
              <a:lnSpc>
                <a:spcPct val="99000"/>
              </a:lnSpc>
              <a:spcBef>
                <a:spcPts val="650"/>
              </a:spcBef>
            </a:pP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单线圈式， </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b="1" spc="50" dirty="0">
                <a:solidFill>
                  <a:schemeClr val="dk1"/>
                </a:solidFill>
                <a:latin typeface="微软雅黑" panose="020B0503020204020204" charset="-122"/>
                <a:ea typeface="微软雅黑" panose="020B0503020204020204" charset="-122"/>
                <a:cs typeface="微软雅黑" panose="020B0503020204020204" charset="-122"/>
              </a:rPr>
              <a:t>)</a:t>
            </a:r>
            <a:r>
              <a:rPr sz="700" spc="5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差动式</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0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ct val="98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99381" y="4527533"/>
            <a:ext cx="8057072" cy="1565910"/>
          </a:xfrm>
          <a:prstGeom prst="rect">
            <a:avLst/>
          </a:prstGeom>
          <a:noFill/>
        </p:spPr>
        <p:txBody>
          <a:bodyPr wrap="square">
            <a:spAutoFit/>
          </a:bodyPr>
          <a:lstStyle/>
          <a:p>
            <a:pPr marL="13335" indent="267970" algn="l" rtl="0" eaLnBrk="0">
              <a:lnSpc>
                <a:spcPct val="137000"/>
              </a:lnSpc>
              <a:spcBef>
                <a:spcPts val="0"/>
              </a:spcBef>
            </a:pP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三种电感传感器相比较，变气隙式灵敏度最高，螺线管式灵敏度最低 </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变气隙式非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线性度严重，为了控制非线性度，示值可取范围只能较小，它的自由行程</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受</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铁芯限制，</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制造装配困难 。 变面积式和螺线管式的优点是具有较好的线性度，</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因而示值可取范围大，</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自由行程可根据需要选择，制造装配也较方便，螺线管式可批量生产，因</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而</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互换性好 。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由于螺线管式具备上述优点，灵敏度低的问题可在放大电路方面加以解决，</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因</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此，螺线 </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管式电感传感器的应用越来</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越</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广泛 。</a:t>
            </a:r>
            <a:endParaRPr lang="zh-CN"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9" name="图片 18"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3" name="文本框 2"/>
          <p:cNvSpPr txBox="1"/>
          <p:nvPr/>
        </p:nvSpPr>
        <p:spPr>
          <a:xfrm>
            <a:off x="816633" y="481235"/>
            <a:ext cx="6096000" cy="3071495"/>
          </a:xfrm>
          <a:prstGeom prst="rect">
            <a:avLst/>
          </a:prstGeom>
          <a:noFill/>
        </p:spPr>
        <p:txBody>
          <a:bodyPr wrap="square">
            <a:spAutoFit/>
          </a:bodyPr>
          <a:lstStyle/>
          <a:p>
            <a:pPr marL="13335" algn="l" rtl="0" eaLnBrk="0">
              <a:lnSpc>
                <a:spcPct val="92000"/>
              </a:lnSpc>
              <a:spcBef>
                <a:spcPts val="370"/>
              </a:spcBef>
            </a:pP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自感式电感传感器的测量转换</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电</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路</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303530" algn="l" rtl="0" eaLnBrk="0">
              <a:lnSpc>
                <a:spcPct val="93000"/>
              </a:lnSpc>
              <a:spcBef>
                <a:spcPts val="305"/>
              </a:spcBef>
            </a:pP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自感式电感传感器的测量电路有交流电桥式和谐</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振</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式等形式 。</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85750" algn="l" rtl="0" eaLnBrk="0">
              <a:lnSpc>
                <a:spcPts val="1300"/>
              </a:lnSpc>
              <a:spcBef>
                <a:spcPts val="590"/>
              </a:spcBef>
            </a:pPr>
            <a:r>
              <a:rPr lang="en-US" altLang="zh-CN" sz="1400" b="1" spc="2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1400" b="1"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  自感式电感传感</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器</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的等效电路</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32000"/>
              </a:lnSpc>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4795" algn="l" rtl="0" eaLnBrk="0">
              <a:lnSpc>
                <a:spcPct val="136000"/>
              </a:lnSpc>
              <a:spcBef>
                <a:spcPts val="0"/>
              </a:spcBef>
            </a:pP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从电路角度看，自感式电感传感器的线圈并非纯电感，该电感由有功分量和</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无功分 </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量两部分组成 。 有功分量包括线圈绕线电阻和涡流损耗电阻及磁滞损耗电阻，</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这</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些都可 </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折合成有功电阻，其总电阻可用 </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R</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来表示 。 无功分量包括线圈的自感 </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L</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，绕线间分布</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电</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容，为简便起见可将其视为集中参数，用 </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 来表示 。 于是可得到自感式电感</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传</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感器的等 </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效电路</a:t>
            </a:r>
            <a:r>
              <a:rPr lang="en-US" altLang="zh-CN" sz="14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 见图 </a:t>
            </a:r>
            <a:r>
              <a:rPr lang="en-US" altLang="zh-CN" sz="1400" b="1" spc="-1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57"/>
          <p:cNvPicPr>
            <a:picLocks noChangeAspect="1"/>
          </p:cNvPicPr>
          <p:nvPr/>
        </p:nvPicPr>
        <p:blipFill>
          <a:blip r:embed="rId5"/>
          <a:stretch>
            <a:fillRect/>
          </a:stretch>
        </p:blipFill>
        <p:spPr>
          <a:xfrm>
            <a:off x="8742438" y="3676058"/>
            <a:ext cx="1539201" cy="909472"/>
          </a:xfrm>
          <a:prstGeom prst="rect">
            <a:avLst/>
          </a:prstGeom>
        </p:spPr>
      </p:pic>
      <p:sp>
        <p:nvSpPr>
          <p:cNvPr id="5" name="textbox 156"/>
          <p:cNvSpPr/>
          <p:nvPr>
            <p:custDataLst>
              <p:tags r:id="rId6"/>
            </p:custDataLst>
          </p:nvPr>
        </p:nvSpPr>
        <p:spPr>
          <a:xfrm>
            <a:off x="1169035" y="3530724"/>
            <a:ext cx="4926965" cy="48196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8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图 </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6</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中，</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为线圈的自感，</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为折合成有功电阻的总电阻</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C</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为并联寄生电容 。 其</a:t>
            </a:r>
            <a:endParaRPr lang="en-US" altLang="en-US"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160"/>
          <p:cNvSpPr/>
          <p:nvPr>
            <p:custDataLst>
              <p:tags r:id="rId7"/>
            </p:custDataLst>
          </p:nvPr>
        </p:nvSpPr>
        <p:spPr>
          <a:xfrm>
            <a:off x="3007481" y="5702924"/>
            <a:ext cx="2075814" cy="201929"/>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07000"/>
              </a:lnSpc>
            </a:pPr>
            <a:r>
              <a:rPr sz="1500" spc="-10" baseline="-3000" dirty="0">
                <a:solidFill>
                  <a:schemeClr val="dk1"/>
                </a:solidFill>
                <a:latin typeface="微软雅黑" panose="020B0503020204020204" charset="-122"/>
                <a:ea typeface="微软雅黑" panose="020B0503020204020204" charset="-122"/>
                <a:cs typeface="Symbol" panose="05050102010706020507"/>
              </a:rPr>
              <a:t>(</a:t>
            </a:r>
            <a:r>
              <a:rPr sz="1000" b="1" u="sng" spc="-1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ω</a:t>
            </a:r>
            <a:r>
              <a:rPr sz="900" b="1" u="sng" spc="-10" baseline="58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10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LC</a:t>
            </a:r>
            <a:r>
              <a:rPr sz="1500" spc="-10" baseline="-3000" dirty="0">
                <a:solidFill>
                  <a:schemeClr val="dk1"/>
                </a:solidFill>
                <a:latin typeface="微软雅黑" panose="020B0503020204020204" charset="-122"/>
                <a:ea typeface="微软雅黑" panose="020B0503020204020204" charset="-122"/>
                <a:cs typeface="Symbol" panose="05050102010706020507"/>
              </a:rPr>
              <a:t>ö</a:t>
            </a:r>
            <a:r>
              <a:rPr sz="900" spc="-10" dirty="0">
                <a:solidFill>
                  <a:schemeClr val="dk1"/>
                </a:solidFill>
                <a:latin typeface="微软雅黑" panose="020B0503020204020204" charset="-122"/>
                <a:ea typeface="微软雅黑" panose="020B0503020204020204" charset="-122"/>
                <a:cs typeface="Symbol" panose="05050102010706020507"/>
              </a:rPr>
              <a:t> </a:t>
            </a:r>
            <a:r>
              <a:rPr sz="900" b="1" spc="0" baseline="58000" dirty="0">
                <a:solidFill>
                  <a:schemeClr val="dk1"/>
                </a:solidFill>
                <a:latin typeface="微软雅黑" panose="020B0503020204020204" charset="-122"/>
                <a:ea typeface="微软雅黑" panose="020B0503020204020204" charset="-122"/>
                <a:cs typeface="Arial" panose="020B0604020202020204"/>
              </a:rPr>
              <a:t>2</a:t>
            </a:r>
            <a:r>
              <a:rPr sz="500" spc="0" dirty="0">
                <a:solidFill>
                  <a:schemeClr val="dk1"/>
                </a:solidFill>
                <a:latin typeface="微软雅黑" panose="020B0503020204020204" charset="-122"/>
                <a:ea typeface="微软雅黑" panose="020B0503020204020204" charset="-122"/>
                <a:cs typeface="Arial" panose="020B0604020202020204"/>
              </a:rPr>
              <a:t>                                                             </a:t>
            </a:r>
            <a:r>
              <a:rPr sz="1500" spc="0" baseline="-3000" dirty="0">
                <a:solidFill>
                  <a:schemeClr val="dk1"/>
                </a:solidFill>
                <a:latin typeface="微软雅黑" panose="020B0503020204020204" charset="-122"/>
                <a:ea typeface="微软雅黑" panose="020B0503020204020204" charset="-122"/>
                <a:cs typeface="Symbol" panose="05050102010706020507"/>
              </a:rPr>
              <a:t>(</a:t>
            </a:r>
            <a:r>
              <a:rPr sz="10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ω</a:t>
            </a:r>
            <a:r>
              <a:rPr sz="900" b="1" u="sng" spc="0" baseline="58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r>
              <a:rPr sz="500"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10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LC</a:t>
            </a:r>
            <a:r>
              <a:rPr sz="1500" spc="0" baseline="-3000" dirty="0">
                <a:solidFill>
                  <a:schemeClr val="dk1"/>
                </a:solidFill>
                <a:latin typeface="微软雅黑" panose="020B0503020204020204" charset="-122"/>
                <a:ea typeface="微软雅黑" panose="020B0503020204020204" charset="-122"/>
                <a:cs typeface="Symbol" panose="05050102010706020507"/>
              </a:rPr>
              <a:t>ö</a:t>
            </a:r>
            <a:r>
              <a:rPr sz="900" spc="0" dirty="0">
                <a:solidFill>
                  <a:schemeClr val="dk1"/>
                </a:solidFill>
                <a:latin typeface="微软雅黑" panose="020B0503020204020204" charset="-122"/>
                <a:ea typeface="微软雅黑" panose="020B0503020204020204" charset="-122"/>
                <a:cs typeface="Symbol" panose="05050102010706020507"/>
              </a:rPr>
              <a:t> </a:t>
            </a:r>
            <a:r>
              <a:rPr sz="900" b="1" spc="0" baseline="58000" dirty="0">
                <a:solidFill>
                  <a:schemeClr val="dk1"/>
                </a:solidFill>
                <a:latin typeface="微软雅黑" panose="020B0503020204020204" charset="-122"/>
                <a:ea typeface="微软雅黑" panose="020B0503020204020204" charset="-122"/>
                <a:cs typeface="Arial" panose="020B0604020202020204"/>
              </a:rPr>
              <a:t>2</a:t>
            </a:r>
            <a:endParaRPr lang="en-US" altLang="en-US" sz="900" b="1" spc="0" baseline="58000" dirty="0">
              <a:solidFill>
                <a:schemeClr val="dk1"/>
              </a:solidFill>
              <a:latin typeface="微软雅黑" panose="020B0503020204020204" charset="-122"/>
              <a:ea typeface="微软雅黑" panose="020B0503020204020204" charset="-122"/>
              <a:cs typeface="Arial" panose="020B0604020202020204"/>
            </a:endParaRPr>
          </a:p>
        </p:txBody>
      </p:sp>
      <p:sp>
        <p:nvSpPr>
          <p:cNvPr id="7" name="textbox 161"/>
          <p:cNvSpPr/>
          <p:nvPr>
            <p:custDataLst>
              <p:tags r:id="rId8"/>
            </p:custDataLst>
          </p:nvPr>
        </p:nvSpPr>
        <p:spPr>
          <a:xfrm>
            <a:off x="3007481" y="5885309"/>
            <a:ext cx="2000250"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0" spc="10" dirty="0">
                <a:solidFill>
                  <a:schemeClr val="dk1"/>
                </a:solidFill>
                <a:latin typeface="微软雅黑" panose="020B0503020204020204" charset="-122"/>
                <a:ea typeface="微软雅黑" panose="020B0503020204020204" charset="-122"/>
                <a:cs typeface="Symbol" panose="05050102010706020507"/>
              </a:rPr>
              <a:t>è   </a:t>
            </a:r>
            <a:r>
              <a:rPr sz="1500" b="1" spc="0" baseline="1000" dirty="0">
                <a:solidFill>
                  <a:schemeClr val="dk1"/>
                </a:solidFill>
                <a:latin typeface="微软雅黑" panose="020B0503020204020204" charset="-122"/>
                <a:ea typeface="微软雅黑" panose="020B0503020204020204" charset="-122"/>
                <a:cs typeface="Arial" panose="020B0604020202020204"/>
              </a:rPr>
              <a:t>Q</a:t>
            </a:r>
            <a:r>
              <a:rPr sz="900" spc="10" dirty="0">
                <a:solidFill>
                  <a:schemeClr val="dk1"/>
                </a:solidFill>
                <a:latin typeface="微软雅黑" panose="020B0503020204020204" charset="-122"/>
                <a:ea typeface="微软雅黑" panose="020B0503020204020204" charset="-122"/>
                <a:cs typeface="Arial" panose="020B0604020202020204"/>
              </a:rPr>
              <a:t>   </a:t>
            </a:r>
            <a:r>
              <a:rPr sz="1000" spc="10" dirty="0">
                <a:solidFill>
                  <a:schemeClr val="dk1"/>
                </a:solidFill>
                <a:latin typeface="微软雅黑" panose="020B0503020204020204" charset="-122"/>
                <a:ea typeface="微软雅黑" panose="020B0503020204020204" charset="-122"/>
                <a:cs typeface="Symbol" panose="05050102010706020507"/>
              </a:rPr>
              <a:t>ø                                    è   </a:t>
            </a:r>
            <a:r>
              <a:rPr sz="1500" b="1" spc="0" baseline="1000" dirty="0">
                <a:solidFill>
                  <a:schemeClr val="dk1"/>
                </a:solidFill>
                <a:latin typeface="微软雅黑" panose="020B0503020204020204" charset="-122"/>
                <a:ea typeface="微软雅黑" panose="020B0503020204020204" charset="-122"/>
                <a:cs typeface="Arial" panose="020B0604020202020204"/>
              </a:rPr>
              <a:t>Q</a:t>
            </a:r>
            <a:r>
              <a:rPr sz="900" spc="10" dirty="0">
                <a:solidFill>
                  <a:schemeClr val="dk1"/>
                </a:solidFill>
                <a:latin typeface="微软雅黑" panose="020B0503020204020204" charset="-122"/>
                <a:ea typeface="微软雅黑" panose="020B0503020204020204" charset="-122"/>
                <a:cs typeface="Arial" panose="020B0604020202020204"/>
              </a:rPr>
              <a:t> </a:t>
            </a:r>
            <a:r>
              <a:rPr sz="900" spc="0" dirty="0">
                <a:solidFill>
                  <a:schemeClr val="dk1"/>
                </a:solidFill>
                <a:latin typeface="微软雅黑" panose="020B0503020204020204" charset="-122"/>
                <a:ea typeface="微软雅黑" panose="020B0503020204020204" charset="-122"/>
                <a:cs typeface="Arial" panose="020B0604020202020204"/>
              </a:rPr>
              <a:t>  </a:t>
            </a:r>
            <a:r>
              <a:rPr sz="1000" spc="0" dirty="0">
                <a:solidFill>
                  <a:schemeClr val="dk1"/>
                </a:solidFill>
                <a:latin typeface="微软雅黑" panose="020B0503020204020204" charset="-122"/>
                <a:ea typeface="微软雅黑" panose="020B0503020204020204" charset="-122"/>
                <a:cs typeface="Symbol" panose="05050102010706020507"/>
              </a:rPr>
              <a:t>ø</a:t>
            </a:r>
            <a:endParaRPr lang="en-US" altLang="en-US" sz="1000" spc="0" dirty="0">
              <a:solidFill>
                <a:schemeClr val="dk1"/>
              </a:solidFill>
              <a:latin typeface="微软雅黑" panose="020B0503020204020204" charset="-122"/>
              <a:ea typeface="微软雅黑" panose="020B0503020204020204" charset="-122"/>
              <a:cs typeface="Symbol" panose="05050102010706020507"/>
            </a:endParaRPr>
          </a:p>
        </p:txBody>
      </p:sp>
      <p:sp>
        <p:nvSpPr>
          <p:cNvPr id="8" name="textbox 162"/>
          <p:cNvSpPr/>
          <p:nvPr>
            <p:custDataLst>
              <p:tags r:id="rId9"/>
            </p:custDataLst>
          </p:nvPr>
        </p:nvSpPr>
        <p:spPr>
          <a:xfrm>
            <a:off x="2112888" y="5745739"/>
            <a:ext cx="2894964"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1</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10" dirty="0">
                <a:solidFill>
                  <a:schemeClr val="dk1"/>
                </a:solidFill>
                <a:latin typeface="微软雅黑" panose="020B0503020204020204" charset="-122"/>
                <a:ea typeface="微软雅黑" panose="020B0503020204020204" charset="-122"/>
                <a:cs typeface="微软雅黑" panose="020B0503020204020204" charset="-122"/>
              </a:rPr>
              <a:t>ω</a:t>
            </a:r>
            <a:r>
              <a:rPr sz="800" b="1" spc="-10" baseline="83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LC</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10" baseline="83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500" spc="-10" dirty="0">
                <a:solidFill>
                  <a:schemeClr val="dk1"/>
                </a:solidFill>
                <a:latin typeface="微软雅黑" panose="020B0503020204020204" charset="-122"/>
                <a:ea typeface="微软雅黑" panose="020B0503020204020204" charset="-122"/>
                <a:cs typeface="微软雅黑" panose="020B0503020204020204" charset="-122"/>
              </a:rPr>
              <a:t>ç                     ÷                 </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1</a:t>
            </a:r>
            <a:r>
              <a:rPr sz="900" spc="-1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ω</a:t>
            </a:r>
            <a:r>
              <a:rPr sz="800" b="1" spc="0" baseline="83000" dirty="0">
                <a:solidFill>
                  <a:schemeClr val="dk1"/>
                </a:solidFill>
                <a:latin typeface="微软雅黑" panose="020B0503020204020204" charset="-122"/>
                <a:ea typeface="微软雅黑" panose="020B0503020204020204" charset="-122"/>
                <a:cs typeface="微软雅黑" panose="020B0503020204020204" charset="-122"/>
              </a:rPr>
              <a:t>2</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LC)</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baseline="83000" dirty="0">
                <a:solidFill>
                  <a:schemeClr val="dk1"/>
                </a:solidFill>
                <a:latin typeface="微软雅黑" panose="020B0503020204020204" charset="-122"/>
                <a:ea typeface="微软雅黑" panose="020B0503020204020204" charset="-122"/>
                <a:cs typeface="微软雅黑" panose="020B0503020204020204" charset="-122"/>
              </a:rPr>
              <a:t>2</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ç                     ÷</a:t>
            </a:r>
            <a:endParaRPr lang="en-US" altLang="en-US" sz="5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63"/>
          <p:cNvSpPr/>
          <p:nvPr>
            <p:custDataLst>
              <p:tags r:id="rId10"/>
            </p:custDataLst>
          </p:nvPr>
        </p:nvSpPr>
        <p:spPr>
          <a:xfrm>
            <a:off x="2097212" y="5505743"/>
            <a:ext cx="2997200" cy="218440"/>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18000"/>
              </a:lnSpc>
              <a:tabLst>
                <a:tab pos="669925" algn="l"/>
                <a:tab pos="2983230" algn="l"/>
              </a:tabLst>
            </a:pPr>
            <a:r>
              <a:rPr sz="900"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1500" b="1" u="sng" spc="0" baseline="7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R</a:t>
            </a:r>
            <a:r>
              <a:rPr sz="900" u="sng" spc="1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900" spc="10" dirty="0">
                <a:solidFill>
                  <a:schemeClr val="dk1"/>
                </a:solidFill>
                <a:latin typeface="微软雅黑" panose="020B0503020204020204" charset="-122"/>
                <a:ea typeface="微软雅黑" panose="020B0503020204020204" charset="-122"/>
                <a:cs typeface="Arial" panose="020B0604020202020204"/>
              </a:rPr>
              <a:t>     </a:t>
            </a:r>
            <a:r>
              <a:rPr sz="1000" u="sng" spc="10" dirty="0">
                <a:solidFill>
                  <a:schemeClr val="dk1"/>
                </a:solidFill>
                <a:uFill>
                  <a:solidFill>
                    <a:srgbClr val="231F20"/>
                  </a:solidFill>
                </a:uFill>
                <a:latin typeface="微软雅黑" panose="020B0503020204020204" charset="-122"/>
                <a:ea typeface="微软雅黑" panose="020B0503020204020204" charset="-122"/>
                <a:cs typeface="Symbol" panose="05050102010706020507"/>
              </a:rPr>
              <a:t>       è         </a:t>
            </a:r>
            <a:r>
              <a:rPr sz="1000" u="sng" spc="0" dirty="0">
                <a:solidFill>
                  <a:schemeClr val="dk1"/>
                </a:solidFill>
                <a:uFill>
                  <a:solidFill>
                    <a:srgbClr val="231F20"/>
                  </a:solidFill>
                </a:uFill>
                <a:latin typeface="微软雅黑" panose="020B0503020204020204" charset="-122"/>
                <a:ea typeface="微软雅黑" panose="020B0503020204020204" charset="-122"/>
                <a:cs typeface="Symbol" panose="05050102010706020507"/>
              </a:rPr>
              <a:t>               </a:t>
            </a:r>
            <a:r>
              <a:rPr sz="1500" b="1" u="sng" spc="0" baseline="7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Q</a:t>
            </a:r>
            <a:r>
              <a:rPr sz="900" b="1" u="sng" spc="0" baseline="6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r>
              <a:rPr sz="500"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r>
              <a:rPr sz="1000" u="sng" spc="0" dirty="0">
                <a:solidFill>
                  <a:schemeClr val="dk1"/>
                </a:solidFill>
                <a:uFill>
                  <a:solidFill>
                    <a:srgbClr val="231F20"/>
                  </a:solidFill>
                </a:uFill>
                <a:latin typeface="微软雅黑" panose="020B0503020204020204" charset="-122"/>
                <a:ea typeface="微软雅黑" panose="020B0503020204020204" charset="-122"/>
                <a:cs typeface="Symbol" panose="05050102010706020507"/>
              </a:rPr>
              <a:t>ø	</a:t>
            </a:r>
            <a:endParaRPr lang="en-US" altLang="en-US" sz="1000" u="sng" spc="0" dirty="0">
              <a:solidFill>
                <a:schemeClr val="dk1"/>
              </a:solidFill>
              <a:uFill>
                <a:solidFill>
                  <a:srgbClr val="231F20"/>
                </a:solidFill>
              </a:uFill>
              <a:latin typeface="微软雅黑" panose="020B0503020204020204" charset="-122"/>
              <a:ea typeface="微软雅黑" panose="020B0503020204020204" charset="-122"/>
              <a:cs typeface="Symbol" panose="05050102010706020507"/>
            </a:endParaRPr>
          </a:p>
        </p:txBody>
      </p:sp>
      <p:sp>
        <p:nvSpPr>
          <p:cNvPr id="10" name="textbox 165"/>
          <p:cNvSpPr/>
          <p:nvPr>
            <p:custDataLst>
              <p:tags r:id="rId11"/>
            </p:custDataLst>
          </p:nvPr>
        </p:nvSpPr>
        <p:spPr>
          <a:xfrm>
            <a:off x="3694825" y="5352623"/>
            <a:ext cx="1331594" cy="22479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5"/>
              </a:lnSpc>
            </a:pPr>
            <a:r>
              <a:rPr sz="1300" b="1" spc="-10" baseline="15000" dirty="0">
                <a:solidFill>
                  <a:schemeClr val="dk1"/>
                </a:solidFill>
                <a:latin typeface="微软雅黑" panose="020B0503020204020204" charset="-122"/>
                <a:ea typeface="微软雅黑" panose="020B0503020204020204" charset="-122"/>
                <a:cs typeface="微软雅黑" panose="020B0503020204020204" charset="-122"/>
              </a:rPr>
              <a:t>j</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300" b="1" spc="-10" baseline="15000" dirty="0">
                <a:solidFill>
                  <a:schemeClr val="dk1"/>
                </a:solidFill>
                <a:latin typeface="微软雅黑" panose="020B0503020204020204" charset="-122"/>
                <a:ea typeface="微软雅黑" panose="020B0503020204020204" charset="-122"/>
                <a:cs typeface="微软雅黑" panose="020B0503020204020204" charset="-122"/>
              </a:rPr>
              <a:t>ωL</a:t>
            </a:r>
            <a:r>
              <a:rPr sz="1000" spc="-10" baseline="19000" dirty="0">
                <a:solidFill>
                  <a:schemeClr val="dk1"/>
                </a:solidFill>
                <a:latin typeface="微软雅黑" panose="020B0503020204020204" charset="-122"/>
                <a:ea typeface="微软雅黑" panose="020B0503020204020204" charset="-122"/>
                <a:cs typeface="微软雅黑" panose="020B0503020204020204" charset="-122"/>
              </a:rPr>
              <a:t>ç</a:t>
            </a:r>
            <a:r>
              <a:rPr sz="900" b="1" spc="-10" dirty="0">
                <a:solidFill>
                  <a:schemeClr val="dk1"/>
                </a:solidFill>
                <a:latin typeface="微软雅黑" panose="020B0503020204020204" charset="-122"/>
                <a:ea typeface="微软雅黑" panose="020B0503020204020204" charset="-122"/>
                <a:cs typeface="微软雅黑" panose="020B0503020204020204" charset="-122"/>
              </a:rPr>
              <a:t>1</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900" b="1" spc="-10" dirty="0">
                <a:solidFill>
                  <a:schemeClr val="dk1"/>
                </a:solidFill>
                <a:latin typeface="微软雅黑" panose="020B0503020204020204" charset="-122"/>
                <a:ea typeface="微软雅黑" panose="020B0503020204020204" charset="-122"/>
                <a:cs typeface="微软雅黑" panose="020B0503020204020204" charset="-122"/>
              </a:rPr>
              <a:t>ω</a:t>
            </a:r>
            <a:r>
              <a:rPr sz="800" b="1" spc="-10" baseline="89000" dirty="0">
                <a:solidFill>
                  <a:schemeClr val="dk1"/>
                </a:solidFill>
                <a:latin typeface="微软雅黑" panose="020B0503020204020204" charset="-122"/>
                <a:ea typeface="微软雅黑" panose="020B0503020204020204" charset="-122"/>
                <a:cs typeface="微软雅黑" panose="020B0503020204020204" charset="-122"/>
              </a:rPr>
              <a:t>2</a:t>
            </a:r>
            <a:r>
              <a:rPr sz="400" spc="-10" dirty="0">
                <a:solidFill>
                  <a:schemeClr val="dk1"/>
                </a:solidFill>
                <a:latin typeface="微软雅黑" panose="020B0503020204020204" charset="-122"/>
                <a:ea typeface="微软雅黑" panose="020B0503020204020204" charset="-122"/>
                <a:cs typeface="微软雅黑" panose="020B0503020204020204" charset="-122"/>
              </a:rPr>
              <a:t> </a:t>
            </a:r>
            <a:r>
              <a:rPr sz="900" b="1" spc="-10" dirty="0">
                <a:solidFill>
                  <a:schemeClr val="dk1"/>
                </a:solidFill>
                <a:latin typeface="微软雅黑" panose="020B0503020204020204" charset="-122"/>
                <a:ea typeface="微软雅黑" panose="020B0503020204020204" charset="-122"/>
                <a:cs typeface="微软雅黑" panose="020B0503020204020204" charset="-122"/>
              </a:rPr>
              <a:t>L</a:t>
            </a: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900" spc="-10" dirty="0">
                <a:solidFill>
                  <a:schemeClr val="dk1"/>
                </a:solidFill>
                <a:latin typeface="微软雅黑" panose="020B0503020204020204" charset="-122"/>
                <a:ea typeface="微软雅黑" panose="020B0503020204020204" charset="-122"/>
                <a:cs typeface="微软雅黑" panose="020B0503020204020204" charset="-122"/>
              </a:rPr>
              <a:t> －      </a:t>
            </a:r>
            <a:r>
              <a:rPr sz="1000" spc="-10" baseline="19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10" baseline="19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66"/>
          <p:cNvSpPr/>
          <p:nvPr>
            <p:custDataLst>
              <p:tags r:id="rId12"/>
            </p:custDataLst>
          </p:nvPr>
        </p:nvSpPr>
        <p:spPr>
          <a:xfrm>
            <a:off x="2449084" y="6484958"/>
            <a:ext cx="2053589" cy="146685"/>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9000"/>
              </a:lnSpc>
              <a:tabLst>
                <a:tab pos="2039620" algn="l"/>
              </a:tabLst>
            </a:pPr>
            <a:r>
              <a:rPr sz="800" b="1" spc="0" dirty="0">
                <a:solidFill>
                  <a:schemeClr val="dk1"/>
                </a:solidFill>
                <a:latin typeface="微软雅黑" panose="020B0503020204020204" charset="-122"/>
                <a:ea typeface="微软雅黑" panose="020B0503020204020204" charset="-122"/>
                <a:cs typeface="微软雅黑" panose="020B0503020204020204" charset="-122"/>
              </a:rPr>
              <a:t>Z</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strike="sngStrike" spc="10" dirty="0">
                <a:solidFill>
                  <a:schemeClr val="dk1"/>
                </a:solidFill>
                <a:latin typeface="微软雅黑" panose="020B0503020204020204" charset="-122"/>
                <a:ea typeface="微软雅黑" panose="020B0503020204020204" charset="-122"/>
                <a:cs typeface="微软雅黑" panose="020B0503020204020204" charset="-122"/>
              </a:rPr>
              <a:t>        </a:t>
            </a:r>
            <a:r>
              <a:rPr sz="800" strike="sngStrike" spc="0" dirty="0">
                <a:solidFill>
                  <a:schemeClr val="dk1"/>
                </a:solid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j</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ω</a:t>
            </a:r>
            <a:r>
              <a:rPr sz="800" strike="sngStrike"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800" strike="sngStrike"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67"/>
          <p:cNvSpPr/>
          <p:nvPr>
            <p:custDataLst>
              <p:tags r:id="rId13"/>
            </p:custDataLst>
          </p:nvPr>
        </p:nvSpPr>
        <p:spPr>
          <a:xfrm>
            <a:off x="3129574" y="4404371"/>
            <a:ext cx="911860" cy="156210"/>
          </a:xfrm>
          <a:prstGeom prst="rect">
            <a:avLst/>
          </a:prstGeom>
        </p:spPr>
        <p:txBody>
          <a:bodyPr vert="horz" wrap="square" lIns="0" tIns="0" rIns="0" bIns="0"/>
          <a:lstStyle/>
          <a:p>
            <a:pPr algn="l" rtl="0" eaLnBrk="0">
              <a:lnSpc>
                <a:spcPct val="81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86000"/>
              </a:lnSpc>
            </a:pP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j</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sz="10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r>
              <a:rPr sz="1000" b="1"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ç            ÷</a:t>
            </a:r>
            <a:endParaRPr lang="en-US" altLang="en-US" sz="6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68"/>
          <p:cNvSpPr/>
          <p:nvPr>
            <p:custDataLst>
              <p:tags r:id="rId14"/>
            </p:custDataLst>
          </p:nvPr>
        </p:nvSpPr>
        <p:spPr>
          <a:xfrm>
            <a:off x="5648492" y="4586769"/>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16</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169"/>
          <p:cNvSpPr/>
          <p:nvPr>
            <p:custDataLst>
              <p:tags r:id="rId15"/>
            </p:custDataLst>
          </p:nvPr>
        </p:nvSpPr>
        <p:spPr>
          <a:xfrm>
            <a:off x="5648492" y="5613310"/>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17</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textbox 170"/>
          <p:cNvSpPr/>
          <p:nvPr>
            <p:custDataLst>
              <p:tags r:id="rId16"/>
            </p:custDataLst>
          </p:nvPr>
        </p:nvSpPr>
        <p:spPr>
          <a:xfrm>
            <a:off x="5648492" y="6475944"/>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18</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textbox 171"/>
          <p:cNvSpPr/>
          <p:nvPr>
            <p:custDataLst>
              <p:tags r:id="rId17"/>
            </p:custDataLst>
          </p:nvPr>
        </p:nvSpPr>
        <p:spPr>
          <a:xfrm>
            <a:off x="3802448" y="4690477"/>
            <a:ext cx="196214" cy="324484"/>
          </a:xfrm>
          <a:prstGeom prst="rect">
            <a:avLst/>
          </a:prstGeom>
        </p:spPr>
        <p:txBody>
          <a:bodyPr vert="horz" wrap="square" lIns="0" tIns="0" rIns="0" bIns="0"/>
          <a:lstStyle/>
          <a:p>
            <a:pPr algn="l" rtl="0" eaLnBrk="0">
              <a:lnSpc>
                <a:spcPct val="81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3970" algn="l" rtl="0" eaLnBrk="0">
              <a:lnSpc>
                <a:spcPct val="88000"/>
              </a:lnSpc>
              <a:tabLst>
                <a:tab pos="74930" algn="l"/>
                <a:tab pos="182245" algn="l"/>
              </a:tabLst>
            </a:pPr>
            <a:r>
              <a:rPr sz="9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r>
              <a:rPr sz="900" b="1" u="sng" spc="-1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j</a:t>
            </a:r>
            <a:r>
              <a:rPr sz="9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Arial" panose="020B0604020202020204"/>
              </a:rPr>
              <a:t>	</a:t>
            </a:r>
            <a:endParaRPr lang="en-US" altLang="en-US" sz="900" dirty="0">
              <a:solidFill>
                <a:schemeClr val="dk1">
                  <a:lumMod val="85000"/>
                  <a:lumOff val="15000"/>
                </a:schemeClr>
              </a:solidFill>
              <a:latin typeface="微软雅黑" panose="020B0503020204020204" charset="-122"/>
              <a:ea typeface="微软雅黑" panose="020B0503020204020204" charset="-122"/>
            </a:endParaRPr>
          </a:p>
          <a:p>
            <a:pPr algn="l" rtl="0" eaLnBrk="0">
              <a:lnSpc>
                <a:spcPct val="132000"/>
              </a:lnSpc>
            </a:pPr>
            <a:endParaRPr lang="en-US" altLang="en-US" sz="3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86000"/>
              </a:lnSpc>
              <a:spcBef>
                <a:spcPts val="5"/>
              </a:spcBef>
            </a:pPr>
            <a:r>
              <a:rPr sz="900" b="1" spc="-10" dirty="0">
                <a:solidFill>
                  <a:schemeClr val="dk1">
                    <a:lumMod val="85000"/>
                    <a:lumOff val="15000"/>
                  </a:schemeClr>
                </a:solidFill>
                <a:latin typeface="微软雅黑" panose="020B0503020204020204" charset="-122"/>
                <a:ea typeface="微软雅黑" panose="020B0503020204020204" charset="-122"/>
                <a:cs typeface="Arial" panose="020B0604020202020204"/>
              </a:rPr>
              <a:t>ωC</a:t>
            </a:r>
            <a:endParaRPr lang="en-US" altLang="en-US" sz="900" b="1" spc="-1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sp>
        <p:nvSpPr>
          <p:cNvPr id="17" name="textbox 173"/>
          <p:cNvSpPr/>
          <p:nvPr>
            <p:custDataLst>
              <p:tags r:id="rId18"/>
            </p:custDataLst>
          </p:nvPr>
        </p:nvSpPr>
        <p:spPr>
          <a:xfrm>
            <a:off x="2874242" y="4595783"/>
            <a:ext cx="219709" cy="142875"/>
          </a:xfrm>
          <a:prstGeom prst="rect">
            <a:avLst/>
          </a:prstGeom>
        </p:spPr>
        <p:txBody>
          <a:bodyPr vert="horz" wrap="square" lIns="0" tIns="0" rIns="0" bIns="0"/>
          <a:lstStyle/>
          <a:p>
            <a:pPr algn="l" rtl="0" eaLnBrk="0">
              <a:lnSpc>
                <a:spcPct val="145000"/>
              </a:lnSpc>
            </a:pPr>
            <a:endParaRPr lang="en-US" altLang="en-US" sz="200" dirty="0">
              <a:solidFill>
                <a:schemeClr val="dk1">
                  <a:lumMod val="85000"/>
                  <a:lumOff val="15000"/>
                </a:schemeClr>
              </a:solidFill>
              <a:latin typeface="微软雅黑" panose="020B0503020204020204" charset="-122"/>
              <a:ea typeface="微软雅黑" panose="020B0503020204020204" charset="-122"/>
            </a:endParaRPr>
          </a:p>
          <a:p>
            <a:pPr marL="146050" algn="l" rtl="0" eaLnBrk="0">
              <a:lnSpc>
                <a:spcPts val="615"/>
              </a:lnSpc>
              <a:spcBef>
                <a:spcPts val="0"/>
              </a:spcBef>
            </a:pPr>
            <a:r>
              <a:rPr sz="500" spc="-30" dirty="0">
                <a:solidFill>
                  <a:schemeClr val="dk1">
                    <a:lumMod val="85000"/>
                    <a:lumOff val="15000"/>
                  </a:schemeClr>
                </a:solidFill>
                <a:latin typeface="微软雅黑" panose="020B0503020204020204" charset="-122"/>
                <a:ea typeface="微软雅黑" panose="020B0503020204020204" charset="-122"/>
                <a:cs typeface="MS Gothic" panose="020B0609070205080204" charset="-128"/>
              </a:rPr>
              <a:t>＝</a:t>
            </a:r>
            <a:endParaRPr lang="en-US" altLang="en-US" sz="500" spc="-30" dirty="0">
              <a:solidFill>
                <a:schemeClr val="dk1">
                  <a:lumMod val="85000"/>
                  <a:lumOff val="15000"/>
                </a:schemeClr>
              </a:solidFill>
              <a:latin typeface="微软雅黑" panose="020B0503020204020204" charset="-122"/>
              <a:ea typeface="微软雅黑" panose="020B0503020204020204" charset="-122"/>
              <a:cs typeface="MS Gothic" panose="020B0609070205080204" charset="-128"/>
            </a:endParaRPr>
          </a:p>
        </p:txBody>
      </p:sp>
      <p:sp>
        <p:nvSpPr>
          <p:cNvPr id="18" name="textbox 175"/>
          <p:cNvSpPr/>
          <p:nvPr>
            <p:custDataLst>
              <p:tags r:id="rId19"/>
            </p:custDataLst>
          </p:nvPr>
        </p:nvSpPr>
        <p:spPr>
          <a:xfrm>
            <a:off x="2874242" y="4595783"/>
            <a:ext cx="105410" cy="144779"/>
          </a:xfrm>
          <a:prstGeom prst="rect">
            <a:avLst/>
          </a:prstGeom>
        </p:spPr>
        <p:txBody>
          <a:bodyPr vert="horz" wrap="square" lIns="0" tIns="0" rIns="0" bIns="0"/>
          <a:lstStyle/>
          <a:p>
            <a:pPr algn="l" rtl="0" eaLnBrk="0">
              <a:lnSpc>
                <a:spcPct val="85000"/>
              </a:lnSpc>
            </a:pPr>
            <a:endParaRPr lang="en-US" altLang="en-US" sz="100" dirty="0">
              <a:solidFill>
                <a:schemeClr val="dk1">
                  <a:lumMod val="85000"/>
                  <a:lumOff val="15000"/>
                </a:schemeClr>
              </a:solidFill>
              <a:latin typeface="微软雅黑" panose="020B0503020204020204" charset="-122"/>
              <a:ea typeface="微软雅黑" panose="020B0503020204020204" charset="-122"/>
            </a:endParaRPr>
          </a:p>
          <a:p>
            <a:pPr marL="12700" algn="l" rtl="0" eaLnBrk="0">
              <a:lnSpc>
                <a:spcPct val="78000"/>
              </a:lnSpc>
            </a:pPr>
            <a:r>
              <a:rPr sz="1000" b="1" spc="10" dirty="0">
                <a:solidFill>
                  <a:schemeClr val="dk1">
                    <a:lumMod val="85000"/>
                    <a:lumOff val="15000"/>
                  </a:schemeClr>
                </a:solidFill>
                <a:latin typeface="微软雅黑" panose="020B0503020204020204" charset="-122"/>
                <a:ea typeface="微软雅黑" panose="020B0503020204020204" charset="-122"/>
                <a:cs typeface="Arial" panose="020B0604020202020204"/>
              </a:rPr>
              <a:t>Z</a:t>
            </a:r>
            <a:endParaRPr lang="en-US" altLang="en-US" sz="1000" b="1" spc="10" dirty="0">
              <a:solidFill>
                <a:schemeClr val="dk1">
                  <a:lumMod val="85000"/>
                  <a:lumOff val="15000"/>
                </a:schemeClr>
              </a:solidFill>
              <a:latin typeface="微软雅黑" panose="020B0503020204020204" charset="-122"/>
              <a:ea typeface="微软雅黑" panose="020B0503020204020204" charset="-122"/>
              <a:cs typeface="Arial" panose="020B0604020202020204"/>
            </a:endParaRPr>
          </a:p>
        </p:txBody>
      </p:sp>
      <p:sp>
        <p:nvSpPr>
          <p:cNvPr id="20" name="文本框 19"/>
          <p:cNvSpPr txBox="1"/>
          <p:nvPr/>
        </p:nvSpPr>
        <p:spPr>
          <a:xfrm>
            <a:off x="6711351" y="5151749"/>
            <a:ext cx="6096000" cy="267335"/>
          </a:xfrm>
          <a:prstGeom prst="rect">
            <a:avLst/>
          </a:prstGeom>
          <a:noFill/>
        </p:spPr>
        <p:txBody>
          <a:bodyPr wrap="square">
            <a:spAutoFit/>
          </a:bodyPr>
          <a:lstStyle/>
          <a:p>
            <a:pPr marL="1369060" algn="l" rtl="0" eaLnBrk="0">
              <a:lnSpc>
                <a:spcPts val="1375"/>
              </a:lnSpc>
            </a:pP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100" b="1" spc="50" dirty="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1100" spc="50" dirty="0">
                <a:solidFill>
                  <a:srgbClr val="000000"/>
                </a:solidFill>
                <a:latin typeface="微软雅黑" panose="020B0503020204020204" charset="-122"/>
                <a:ea typeface="微软雅黑" panose="020B0503020204020204" charset="-122"/>
                <a:cs typeface="微软雅黑" panose="020B0503020204020204" charset="-122"/>
              </a:rPr>
              <a:t>    自感式电感传感器的</a:t>
            </a:r>
            <a:r>
              <a:rPr lang="zh-CN" altLang="en-US" sz="1100" spc="20" dirty="0">
                <a:solidFill>
                  <a:srgbClr val="000000"/>
                </a:solidFill>
                <a:latin typeface="微软雅黑" panose="020B0503020204020204" charset="-122"/>
                <a:ea typeface="微软雅黑" panose="020B0503020204020204" charset="-122"/>
                <a:cs typeface="微软雅黑" panose="020B0503020204020204" charset="-122"/>
              </a:rPr>
              <a:t>等</a:t>
            </a:r>
            <a:r>
              <a:rPr lang="zh-CN" altLang="en-US" sz="1100" spc="0" dirty="0">
                <a:solidFill>
                  <a:srgbClr val="000000"/>
                </a:solidFill>
                <a:latin typeface="微软雅黑" panose="020B0503020204020204" charset="-122"/>
                <a:ea typeface="微软雅黑" panose="020B0503020204020204" charset="-122"/>
                <a:cs typeface="微软雅黑" panose="020B0503020204020204" charset="-122"/>
              </a:rPr>
              <a:t>效电路</a:t>
            </a:r>
            <a:endParaRPr lang="zh-CN"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1" name="textbox 155"/>
          <p:cNvSpPr/>
          <p:nvPr>
            <p:custDataLst>
              <p:tags r:id="rId20"/>
            </p:custDataLst>
          </p:nvPr>
        </p:nvSpPr>
        <p:spPr>
          <a:xfrm>
            <a:off x="860657" y="4076559"/>
            <a:ext cx="4132579" cy="2673985"/>
          </a:xfrm>
          <a:prstGeom prst="rect">
            <a:avLst/>
          </a:prstGeom>
        </p:spPr>
        <p:txBody>
          <a:bodyPr vert="horz" wrap="square" lIns="0" tIns="0" rIns="0" bIns="0"/>
          <a:lstStyle/>
          <a:p>
            <a:pPr algn="l" rtl="0" eaLnBrk="0">
              <a:lnSpc>
                <a:spcPct val="83000"/>
              </a:lnSpc>
            </a:pPr>
            <a:endParaRPr lang="en-US" altLang="en-US" sz="1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等效阻抗</a:t>
            </a:r>
            <a:r>
              <a:rPr sz="10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49880" algn="l" rtl="0" eaLnBrk="0">
              <a:lnSpc>
                <a:spcPct val="139000"/>
              </a:lnSpc>
              <a:spcBef>
                <a:spcPts val="330"/>
              </a:spcBef>
            </a:pP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u="sng" spc="-3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1000" u="sng" spc="-25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b="1" u="sng" spc="-3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j</a:t>
            </a:r>
            <a:r>
              <a:rPr sz="1000" u="sng" spc="-16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spc="-3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ö</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233295" algn="l" rtl="0" eaLnBrk="0">
              <a:lnSpc>
                <a:spcPct val="118000"/>
              </a:lnSpc>
              <a:spcBef>
                <a:spcPts val="155"/>
              </a:spcBef>
              <a:tabLst>
                <a:tab pos="2849245" algn="l"/>
                <a:tab pos="3169920" algn="l"/>
              </a:tabLst>
            </a:pP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000" u="sng" spc="-2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è</a:t>
            </a:r>
            <a:r>
              <a:rPr sz="1500" b="1" u="sng" spc="-20" baseline="7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ω</a:t>
            </a:r>
            <a:r>
              <a:rPr sz="1500" b="1" u="sng" spc="0" baseline="7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1000" u="sng" spc="-2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ø</a:t>
            </a:r>
            <a:r>
              <a:rPr sz="10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308225" algn="l" rtl="0" eaLnBrk="0">
              <a:lnSpc>
                <a:spcPts val="1560"/>
              </a:lnSpc>
              <a:spcBef>
                <a:spcPts val="365"/>
              </a:spcBef>
            </a:pPr>
            <a:r>
              <a:rPr sz="9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9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j</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ωL</a:t>
            </a:r>
            <a:r>
              <a:rPr sz="9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9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6225" algn="l" rtl="0" eaLnBrk="0">
              <a:lnSpc>
                <a:spcPts val="1560"/>
              </a:lnSpc>
              <a:spcBef>
                <a:spcPts val="1070"/>
              </a:spcBef>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将式</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16)</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有理化并应</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用品质因数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ωL/R</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化简，可得</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rtl="0" eaLnBrk="0">
              <a:lnSpc>
                <a:spcPct val="107000"/>
              </a:lnSpc>
              <a:spcBef>
                <a:spcPts val="575"/>
              </a:spcBef>
            </a:pP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500" b="1" u="sng" spc="0" baseline="3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ω</a:t>
            </a:r>
            <a:r>
              <a:rPr sz="9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900" b="1" u="sng" spc="0" baseline="58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500" b="1" u="sng" spc="0" baseline="3000" dirty="0">
                <a:solidFill>
                  <a:schemeClr val="dk1">
                    <a:lumMod val="85000"/>
                    <a:lumOff val="15000"/>
                  </a:schemeClr>
                </a:solidFill>
                <a:uFill>
                  <a:solidFill>
                    <a:srgbClr val="231F20"/>
                  </a:solidFill>
                </a:uFill>
                <a:latin typeface="微软雅黑" panose="020B0503020204020204" charset="-122"/>
                <a:ea typeface="微软雅黑" panose="020B0503020204020204" charset="-122"/>
                <a:cs typeface="微软雅黑" panose="020B0503020204020204" charset="-122"/>
              </a:rPr>
              <a:t>LC</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ö</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976630" algn="l" rtl="0" eaLnBrk="0">
              <a:lnSpc>
                <a:spcPct val="78000"/>
              </a:lnSpc>
              <a:spcBef>
                <a:spcPts val="1165"/>
              </a:spcBef>
            </a:pP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Z</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87020" algn="l" rtl="0" eaLnBrk="0">
              <a:lnSpc>
                <a:spcPct val="94000"/>
              </a:lnSpc>
              <a:spcBef>
                <a:spcPts val="300"/>
              </a:spcBef>
            </a:pP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当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Q</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sz="900" b="1" spc="-40" baseline="5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LC</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且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sz="900" b="1" spc="-40" baseline="5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5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LC</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时，式</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1000" b="1"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17)</a:t>
            </a:r>
            <a:r>
              <a:rPr sz="1000" spc="-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可近</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似为</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129155" algn="l" rtl="0" eaLnBrk="0">
              <a:lnSpc>
                <a:spcPct val="79000"/>
              </a:lnSpc>
              <a:spcBef>
                <a:spcPts val="965"/>
              </a:spcBef>
            </a:pP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R</a:t>
            </a:r>
            <a:r>
              <a:rPr sz="10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10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a:t>
            </a:r>
            <a:endParaRPr lang="en-US" altLang="en-US" sz="1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1823720" algn="l" rtl="0" eaLnBrk="0">
              <a:lnSpc>
                <a:spcPts val="1560"/>
              </a:lnSpc>
              <a:spcBef>
                <a:spcPts val="10"/>
              </a:spcBef>
            </a:pPr>
            <a:r>
              <a:rPr sz="9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9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sz="800" b="1" spc="-20" baseline="8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LC</a:t>
            </a:r>
            <a:r>
              <a:rPr sz="900" b="1"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800" b="1" spc="-20" baseline="8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400" spc="-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1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ω</a:t>
            </a:r>
            <a:r>
              <a:rPr sz="800" b="1" spc="0" baseline="8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sz="4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900" b="1"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LC)</a:t>
            </a:r>
            <a:r>
              <a:rPr sz="900" spc="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sz="800" b="1" spc="0" baseline="8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endParaRPr lang="en-US" altLang="en-US" sz="800" b="1" spc="0" baseline="83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10" name="图片 9"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364490"/>
            <a:ext cx="935355" cy="1567180"/>
          </a:xfrm>
          <a:prstGeom prst="homePlate">
            <a:avLst/>
          </a:prstGeom>
        </p:spPr>
      </p:pic>
      <p:pic>
        <p:nvPicPr>
          <p:cNvPr id="8" name="图片 7"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10528935" y="5842635"/>
            <a:ext cx="1115060" cy="1015365"/>
          </a:xfrm>
          <a:prstGeom prst="rect">
            <a:avLst/>
          </a:prstGeom>
          <a:effectLst/>
        </p:spPr>
      </p:pic>
      <p:sp>
        <p:nvSpPr>
          <p:cNvPr id="2" name="textbox 181"/>
          <p:cNvSpPr/>
          <p:nvPr/>
        </p:nvSpPr>
        <p:spPr>
          <a:xfrm>
            <a:off x="3388407" y="522511"/>
            <a:ext cx="3460115" cy="804544"/>
          </a:xfrm>
          <a:prstGeom prst="rect">
            <a:avLst/>
          </a:prstGeom>
        </p:spPr>
        <p:txBody>
          <a:bodyPr vert="horz" wrap="square" lIns="0" tIns="0" rIns="0" bIns="0"/>
          <a:lstStyle/>
          <a:p>
            <a:pPr algn="l" rtl="0" eaLnBrk="0">
              <a:lnSpc>
                <a:spcPct val="84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0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令</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7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280"/>
              </a:spcBef>
            </a:pPr>
            <a:r>
              <a:rPr sz="900" b="1" spc="-2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900" b="1" spc="-20" dirty="0">
                <a:solidFill>
                  <a:srgbClr val="000000"/>
                </a:solidFill>
                <a:latin typeface="微软雅黑" panose="020B0503020204020204" charset="-122"/>
                <a:ea typeface="微软雅黑" panose="020B0503020204020204" charset="-122"/>
                <a:cs typeface="微软雅黑" panose="020B0503020204020204" charset="-122"/>
              </a:rPr>
              <a:t>1</a:t>
            </a:r>
            <a:r>
              <a:rPr sz="900" spc="-20" dirty="0">
                <a:solidFill>
                  <a:srgbClr val="000000"/>
                </a:solidFill>
                <a:latin typeface="微软雅黑" panose="020B0503020204020204" charset="-122"/>
                <a:ea typeface="微软雅黑" panose="020B0503020204020204" charset="-122"/>
                <a:cs typeface="微软雅黑" panose="020B0503020204020204" charset="-122"/>
              </a:rPr>
              <a:t> － </a:t>
            </a:r>
            <a:r>
              <a:rPr sz="900" b="1" spc="-20" dirty="0">
                <a:solidFill>
                  <a:srgbClr val="000000"/>
                </a:solidFill>
                <a:latin typeface="微软雅黑" panose="020B0503020204020204" charset="-122"/>
                <a:ea typeface="微软雅黑" panose="020B0503020204020204" charset="-122"/>
                <a:cs typeface="微软雅黑" panose="020B0503020204020204" charset="-122"/>
              </a:rPr>
              <a:t>ω</a:t>
            </a:r>
            <a:r>
              <a:rPr sz="800" b="1" spc="-20" baseline="75000" dirty="0">
                <a:solidFill>
                  <a:srgbClr val="000000"/>
                </a:solidFill>
                <a:latin typeface="微软雅黑" panose="020B0503020204020204" charset="-122"/>
                <a:ea typeface="微软雅黑" panose="020B0503020204020204" charset="-122"/>
                <a:cs typeface="微软雅黑" panose="020B0503020204020204" charset="-122"/>
              </a:rPr>
              <a:t>2</a:t>
            </a:r>
            <a:r>
              <a:rPr sz="400" spc="-2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LC</a:t>
            </a:r>
            <a:r>
              <a:rPr sz="900" b="1" spc="-20" dirty="0">
                <a:solidFill>
                  <a:srgbClr val="000000"/>
                </a:solidFill>
                <a:latin typeface="微软雅黑" panose="020B0503020204020204" charset="-122"/>
                <a:ea typeface="微软雅黑" panose="020B0503020204020204" charset="-122"/>
                <a:cs typeface="微软雅黑" panose="020B0503020204020204" charset="-122"/>
              </a:rPr>
              <a:t>)</a:t>
            </a:r>
            <a:r>
              <a:rPr sz="900" spc="-20" dirty="0">
                <a:solidFill>
                  <a:srgbClr val="000000"/>
                </a:solidFill>
                <a:latin typeface="微软雅黑" panose="020B0503020204020204" charset="-122"/>
                <a:ea typeface="微软雅黑" panose="020B0503020204020204" charset="-122"/>
                <a:cs typeface="微软雅黑" panose="020B0503020204020204" charset="-122"/>
              </a:rPr>
              <a:t> </a:t>
            </a:r>
            <a:r>
              <a:rPr sz="800" b="1" spc="-20" baseline="75000" dirty="0">
                <a:solidFill>
                  <a:srgbClr val="000000"/>
                </a:solidFill>
                <a:latin typeface="微软雅黑" panose="020B0503020204020204" charset="-122"/>
                <a:ea typeface="微软雅黑" panose="020B0503020204020204" charset="-122"/>
                <a:cs typeface="微软雅黑" panose="020B0503020204020204" charset="-122"/>
              </a:rPr>
              <a:t>2</a:t>
            </a:r>
            <a:r>
              <a:rPr sz="400" spc="-20" dirty="0">
                <a:solidFill>
                  <a:srgbClr val="000000"/>
                </a:solidFill>
                <a:latin typeface="微软雅黑" panose="020B0503020204020204" charset="-122"/>
                <a:ea typeface="微软雅黑" panose="020B0503020204020204" charset="-122"/>
                <a:cs typeface="微软雅黑" panose="020B0503020204020204" charset="-122"/>
              </a:rPr>
              <a:t> ，</a:t>
            </a:r>
            <a:r>
              <a:rPr sz="800" spc="-20" dirty="0">
                <a:solidFill>
                  <a:srgbClr val="000000"/>
                </a:solidFill>
                <a:latin typeface="微软雅黑" panose="020B0503020204020204" charset="-122"/>
                <a:ea typeface="微软雅黑" panose="020B0503020204020204" charset="-122"/>
                <a:cs typeface="微软雅黑" panose="020B0503020204020204" charset="-122"/>
              </a:rPr>
              <a:t>        </a:t>
            </a:r>
            <a:r>
              <a:rPr sz="800" spc="-1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1</a:t>
            </a:r>
            <a:r>
              <a:rPr sz="900" spc="0" dirty="0">
                <a:solidFill>
                  <a:srgbClr val="000000"/>
                </a:solidFill>
                <a:latin typeface="微软雅黑" panose="020B0503020204020204" charset="-122"/>
                <a:ea typeface="微软雅黑" panose="020B0503020204020204" charset="-122"/>
                <a:cs typeface="微软雅黑" panose="020B0503020204020204" charset="-122"/>
              </a:rPr>
              <a:t> － </a:t>
            </a:r>
            <a:r>
              <a:rPr sz="900" b="1" spc="0" dirty="0">
                <a:solidFill>
                  <a:srgbClr val="000000"/>
                </a:solidFill>
                <a:latin typeface="微软雅黑" panose="020B0503020204020204" charset="-122"/>
                <a:ea typeface="微软雅黑" panose="020B0503020204020204" charset="-122"/>
                <a:cs typeface="微软雅黑" panose="020B0503020204020204" charset="-122"/>
              </a:rPr>
              <a:t>ω</a:t>
            </a:r>
            <a:r>
              <a:rPr sz="800" b="1" spc="0" baseline="75000" dirty="0">
                <a:solidFill>
                  <a:srgbClr val="000000"/>
                </a:solidFill>
                <a:latin typeface="微软雅黑" panose="020B0503020204020204" charset="-122"/>
                <a:ea typeface="微软雅黑" panose="020B0503020204020204" charset="-122"/>
                <a:cs typeface="微软雅黑" panose="020B0503020204020204" charset="-122"/>
              </a:rPr>
              <a:t>2</a:t>
            </a:r>
            <a:r>
              <a:rPr sz="400" spc="0" dirty="0">
                <a:solidFill>
                  <a:srgbClr val="000000"/>
                </a:solidFill>
                <a:latin typeface="微软雅黑" panose="020B0503020204020204" charset="-122"/>
                <a:ea typeface="微软雅黑" panose="020B0503020204020204" charset="-122"/>
                <a:cs typeface="微软雅黑" panose="020B0503020204020204" charset="-122"/>
              </a:rPr>
              <a:t> </a:t>
            </a:r>
            <a:r>
              <a:rPr sz="900" b="1" spc="0" dirty="0">
                <a:solidFill>
                  <a:srgbClr val="000000"/>
                </a:solidFill>
                <a:latin typeface="微软雅黑" panose="020B0503020204020204" charset="-122"/>
                <a:ea typeface="微软雅黑" panose="020B0503020204020204" charset="-122"/>
                <a:cs typeface="微软雅黑" panose="020B0503020204020204" charset="-122"/>
              </a:rPr>
              <a:t>LC)</a:t>
            </a:r>
            <a:r>
              <a:rPr sz="900" spc="0" dirty="0">
                <a:solidFill>
                  <a:srgbClr val="000000"/>
                </a:solidFill>
                <a:latin typeface="微软雅黑" panose="020B0503020204020204" charset="-122"/>
                <a:ea typeface="微软雅黑" panose="020B0503020204020204" charset="-122"/>
                <a:cs typeface="微软雅黑" panose="020B0503020204020204" charset="-122"/>
              </a:rPr>
              <a:t> </a:t>
            </a:r>
            <a:r>
              <a:rPr sz="800" b="1" spc="0" baseline="75000" dirty="0">
                <a:solidFill>
                  <a:srgbClr val="000000"/>
                </a:solidFill>
                <a:latin typeface="微软雅黑" panose="020B0503020204020204" charset="-122"/>
                <a:ea typeface="微软雅黑" panose="020B0503020204020204" charset="-122"/>
                <a:cs typeface="微软雅黑" panose="020B0503020204020204" charset="-122"/>
              </a:rPr>
              <a:t>2</a:t>
            </a:r>
            <a:endParaRPr lang="en-US" altLang="en-US" sz="52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89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则</a:t>
            </a:r>
            <a:endParaRPr lang="en-US" altLang="en-US" sz="1000" spc="1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18"/>
          <p:cNvSpPr/>
          <p:nvPr>
            <p:custDataLst>
              <p:tags r:id="rId5"/>
            </p:custDataLst>
          </p:nvPr>
        </p:nvSpPr>
        <p:spPr>
          <a:xfrm>
            <a:off x="4551199" y="766593"/>
            <a:ext cx="2308225" cy="246379"/>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50000"/>
              </a:lnSpc>
              <a:tabLst>
                <a:tab pos="2294255" algn="l"/>
              </a:tabLst>
            </a:pPr>
            <a:r>
              <a:rPr sz="1400" b="1" spc="0" baseline="-15000" dirty="0">
                <a:solidFill>
                  <a:schemeClr val="dk1"/>
                </a:solidFill>
                <a:latin typeface="微软雅黑" panose="020B0503020204020204" charset="-122"/>
                <a:ea typeface="微软雅黑" panose="020B0503020204020204" charset="-122"/>
                <a:cs typeface="微软雅黑" panose="020B0503020204020204" charset="-122"/>
              </a:rPr>
              <a:t>R</a:t>
            </a:r>
            <a:r>
              <a:rPr sz="1400" b="1" spc="10" baseline="-15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1400" spc="1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0" baseline="3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R</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b="1" spc="0" baseline="-15000" dirty="0">
                <a:solidFill>
                  <a:schemeClr val="dk1"/>
                </a:solidFill>
                <a:latin typeface="微软雅黑" panose="020B0503020204020204" charset="-122"/>
                <a:ea typeface="微软雅黑" panose="020B0503020204020204" charset="-122"/>
                <a:cs typeface="微软雅黑" panose="020B0503020204020204" charset="-122"/>
              </a:rPr>
              <a:t>L′</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1400" spc="0" baseline="-11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0" baseline="3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L</a:t>
            </a:r>
            <a:r>
              <a:rPr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endParaRPr lang="en-US" altLang="en-US" sz="8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4" name="textbox 223"/>
          <p:cNvSpPr/>
          <p:nvPr>
            <p:custDataLst>
              <p:tags r:id="rId6"/>
            </p:custDataLst>
          </p:nvPr>
        </p:nvSpPr>
        <p:spPr>
          <a:xfrm>
            <a:off x="5308710" y="1402907"/>
            <a:ext cx="798194" cy="15303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sz="900" b="1" spc="-50" dirty="0">
                <a:solidFill>
                  <a:schemeClr val="dk1"/>
                </a:solidFill>
                <a:latin typeface="微软雅黑" panose="020B0503020204020204" charset="-122"/>
                <a:ea typeface="微软雅黑" panose="020B0503020204020204" charset="-122"/>
                <a:cs typeface="微软雅黑" panose="020B0503020204020204" charset="-122"/>
              </a:rPr>
              <a:t>Z</a:t>
            </a:r>
            <a:r>
              <a:rPr sz="900" spc="-50" dirty="0">
                <a:solidFill>
                  <a:schemeClr val="dk1"/>
                </a:solidFill>
                <a:latin typeface="微软雅黑" panose="020B0503020204020204" charset="-122"/>
                <a:ea typeface="微软雅黑" panose="020B0503020204020204" charset="-122"/>
                <a:cs typeface="微软雅黑" panose="020B0503020204020204" charset="-122"/>
              </a:rPr>
              <a:t> ＝ </a:t>
            </a:r>
            <a:r>
              <a:rPr sz="900" b="1" spc="-20" dirty="0">
                <a:solidFill>
                  <a:schemeClr val="dk1"/>
                </a:solidFill>
                <a:latin typeface="微软雅黑" panose="020B0503020204020204" charset="-122"/>
                <a:ea typeface="微软雅黑" panose="020B0503020204020204" charset="-122"/>
                <a:cs typeface="微软雅黑" panose="020B0503020204020204" charset="-122"/>
              </a:rPr>
              <a:t>R</a:t>
            </a:r>
            <a:r>
              <a:rPr sz="900" b="1" spc="-50" dirty="0">
                <a:solidFill>
                  <a:schemeClr val="dk1"/>
                </a:solidFill>
                <a:latin typeface="微软雅黑" panose="020B0503020204020204" charset="-122"/>
                <a:ea typeface="微软雅黑" panose="020B0503020204020204" charset="-122"/>
                <a:cs typeface="微软雅黑" panose="020B0503020204020204" charset="-122"/>
              </a:rPr>
              <a:t>′</a:t>
            </a:r>
            <a:r>
              <a:rPr sz="900" spc="-50" dirty="0">
                <a:solidFill>
                  <a:schemeClr val="dk1"/>
                </a:solidFill>
                <a:latin typeface="微软雅黑" panose="020B0503020204020204" charset="-122"/>
                <a:ea typeface="微软雅黑" panose="020B0503020204020204" charset="-122"/>
                <a:cs typeface="微软雅黑" panose="020B0503020204020204" charset="-122"/>
              </a:rPr>
              <a:t> ＋ </a:t>
            </a:r>
            <a:r>
              <a:rPr sz="900" b="1" spc="0" dirty="0">
                <a:solidFill>
                  <a:schemeClr val="dk1"/>
                </a:solidFill>
                <a:latin typeface="微软雅黑" panose="020B0503020204020204" charset="-122"/>
                <a:ea typeface="微软雅黑" panose="020B0503020204020204" charset="-122"/>
                <a:cs typeface="微软雅黑" panose="020B0503020204020204" charset="-122"/>
              </a:rPr>
              <a:t>j</a:t>
            </a:r>
            <a:r>
              <a:rPr sz="900" spc="-50" dirty="0">
                <a:solidFill>
                  <a:schemeClr val="dk1"/>
                </a:solidFill>
                <a:latin typeface="微软雅黑" panose="020B0503020204020204" charset="-122"/>
                <a:ea typeface="微软雅黑" panose="020B0503020204020204" charset="-122"/>
                <a:cs typeface="微软雅黑" panose="020B0503020204020204" charset="-122"/>
              </a:rPr>
              <a:t> </a:t>
            </a:r>
            <a:r>
              <a:rPr sz="900" b="1" spc="-50" dirty="0">
                <a:solidFill>
                  <a:schemeClr val="dk1"/>
                </a:solidFill>
                <a:latin typeface="微软雅黑" panose="020B0503020204020204" charset="-122"/>
                <a:ea typeface="微软雅黑" panose="020B0503020204020204" charset="-122"/>
                <a:cs typeface="微软雅黑" panose="020B0503020204020204" charset="-122"/>
              </a:rPr>
              <a:t>ω</a:t>
            </a:r>
            <a:r>
              <a:rPr sz="900" b="1" spc="0" dirty="0">
                <a:solidFill>
                  <a:schemeClr val="dk1"/>
                </a:solidFill>
                <a:latin typeface="微软雅黑" panose="020B0503020204020204" charset="-122"/>
                <a:ea typeface="微软雅黑" panose="020B0503020204020204" charset="-122"/>
                <a:cs typeface="微软雅黑" panose="020B0503020204020204" charset="-122"/>
              </a:rPr>
              <a:t>L</a:t>
            </a:r>
            <a:r>
              <a:rPr sz="900" b="1" spc="-5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5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224"/>
          <p:cNvSpPr/>
          <p:nvPr>
            <p:custDataLst>
              <p:tags r:id="rId7"/>
            </p:custDataLst>
          </p:nvPr>
        </p:nvSpPr>
        <p:spPr>
          <a:xfrm>
            <a:off x="7879620" y="1399771"/>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900" b="1" spc="-40" dirty="0">
                <a:solidFill>
                  <a:schemeClr val="dk1"/>
                </a:solidFill>
                <a:latin typeface="微软雅黑" panose="020B0503020204020204" charset="-122"/>
                <a:ea typeface="微软雅黑" panose="020B0503020204020204" charset="-122"/>
                <a:cs typeface="微软雅黑" panose="020B0503020204020204" charset="-122"/>
              </a:rPr>
              <a:t>3</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19</a:t>
            </a:r>
            <a:r>
              <a:rPr sz="900" spc="-30" dirty="0">
                <a:solidFill>
                  <a:schemeClr val="dk1"/>
                </a:solidFill>
                <a:latin typeface="微软雅黑" panose="020B0503020204020204" charset="-122"/>
                <a:ea typeface="微软雅黑" panose="020B0503020204020204" charset="-122"/>
                <a:cs typeface="微软雅黑" panose="020B0503020204020204" charset="-122"/>
              </a:rPr>
              <a:t> </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76"/>
          <p:cNvSpPr/>
          <p:nvPr>
            <p:custDataLst>
              <p:tags r:id="rId8"/>
            </p:custDataLst>
          </p:nvPr>
        </p:nvSpPr>
        <p:spPr>
          <a:xfrm>
            <a:off x="3235212" y="1672757"/>
            <a:ext cx="5205729" cy="3275329"/>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33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从以上分析可以看出，并联电容的存在，使等效串联损耗电阻及等效电</a:t>
            </a:r>
            <a:r>
              <a:rPr sz="1000" spc="30" dirty="0">
                <a:solidFill>
                  <a:schemeClr val="dk1"/>
                </a:solidFill>
                <a:latin typeface="微软雅黑" panose="020B0503020204020204" charset="-122"/>
                <a:ea typeface="微软雅黑" panose="020B0503020204020204" charset="-122"/>
                <a:cs typeface="微软雅黑" panose="020B0503020204020204" charset="-122"/>
              </a:rPr>
              <a:t>感</a:t>
            </a:r>
            <a:r>
              <a:rPr sz="1000" spc="0" dirty="0">
                <a:solidFill>
                  <a:schemeClr val="dk1"/>
                </a:solidFill>
                <a:latin typeface="微软雅黑" panose="020B0503020204020204" charset="-122"/>
                <a:ea typeface="微软雅黑" panose="020B0503020204020204" charset="-122"/>
                <a:cs typeface="微软雅黑" panose="020B0503020204020204" charset="-122"/>
              </a:rPr>
              <a:t>增加，而 </a:t>
            </a:r>
            <a:r>
              <a:rPr sz="1000" spc="30" dirty="0">
                <a:solidFill>
                  <a:schemeClr val="dk1"/>
                </a:solidFill>
                <a:latin typeface="微软雅黑" panose="020B0503020204020204" charset="-122"/>
                <a:ea typeface="微软雅黑" panose="020B0503020204020204" charset="-122"/>
                <a:cs typeface="微软雅黑" panose="020B0503020204020204" charset="-122"/>
              </a:rPr>
              <a:t>等效 </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spc="30" dirty="0">
                <a:solidFill>
                  <a:schemeClr val="dk1"/>
                </a:solidFill>
                <a:latin typeface="微软雅黑" panose="020B0503020204020204" charset="-122"/>
                <a:ea typeface="微软雅黑" panose="020B0503020204020204" charset="-122"/>
                <a:cs typeface="微软雅黑" panose="020B0503020204020204" charset="-122"/>
              </a:rPr>
              <a:t> 值减小 。 在等效阻抗不大的情况下，它会使传感器灵敏度有所提高，</a:t>
            </a:r>
            <a:r>
              <a:rPr sz="1000" spc="0" dirty="0">
                <a:solidFill>
                  <a:schemeClr val="dk1"/>
                </a:solidFill>
                <a:latin typeface="微软雅黑" panose="020B0503020204020204" charset="-122"/>
                <a:ea typeface="微软雅黑" panose="020B0503020204020204" charset="-122"/>
                <a:cs typeface="微软雅黑" panose="020B0503020204020204" charset="-122"/>
              </a:rPr>
              <a:t>从而引起传 </a:t>
            </a:r>
            <a:r>
              <a:rPr sz="1000" spc="40" dirty="0">
                <a:solidFill>
                  <a:schemeClr val="dk1"/>
                </a:solidFill>
                <a:latin typeface="微软雅黑" panose="020B0503020204020204" charset="-122"/>
                <a:ea typeface="微软雅黑" panose="020B0503020204020204" charset="-122"/>
                <a:cs typeface="微软雅黑" panose="020B0503020204020204" charset="-122"/>
              </a:rPr>
              <a:t>感器性能的变化 。 因此，若在测量中更换连接电缆线的长度，则在激励频</a:t>
            </a:r>
            <a:r>
              <a:rPr sz="1000" spc="0" dirty="0">
                <a:solidFill>
                  <a:schemeClr val="dk1"/>
                </a:solidFill>
                <a:latin typeface="微软雅黑" panose="020B0503020204020204" charset="-122"/>
                <a:ea typeface="微软雅黑" panose="020B0503020204020204" charset="-122"/>
                <a:cs typeface="微软雅黑" panose="020B0503020204020204" charset="-122"/>
              </a:rPr>
              <a:t>率较高时应对 </a:t>
            </a:r>
            <a:r>
              <a:rPr sz="1000" spc="30" dirty="0">
                <a:solidFill>
                  <a:schemeClr val="dk1"/>
                </a:solidFill>
                <a:latin typeface="微软雅黑" panose="020B0503020204020204" charset="-122"/>
                <a:ea typeface="微软雅黑" panose="020B0503020204020204" charset="-122"/>
                <a:cs typeface="微软雅黑" panose="020B0503020204020204" charset="-122"/>
              </a:rPr>
              <a:t>传感器的灵敏度重新进行校准 </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ts val="1300"/>
              </a:lnSpc>
              <a:spcBef>
                <a:spcPts val="59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10" dirty="0">
                <a:solidFill>
                  <a:schemeClr val="dk1"/>
                </a:solidFill>
                <a:latin typeface="微软雅黑" panose="020B0503020204020204" charset="-122"/>
                <a:ea typeface="微软雅黑" panose="020B0503020204020204" charset="-122"/>
                <a:cs typeface="微软雅黑" panose="020B0503020204020204" charset="-122"/>
              </a:rPr>
              <a:t> </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  交流电桥式测量电</a:t>
            </a:r>
            <a:r>
              <a:rPr sz="1000" spc="0" dirty="0">
                <a:solidFill>
                  <a:schemeClr val="dk1"/>
                </a:solidFill>
                <a:latin typeface="微软雅黑" panose="020B0503020204020204" charset="-122"/>
                <a:ea typeface="微软雅黑" panose="020B0503020204020204" charset="-122"/>
                <a:cs typeface="微软雅黑" panose="020B0503020204020204" charset="-122"/>
              </a:rPr>
              <a:t>路</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240" indent="266065" algn="l" rtl="0" eaLnBrk="0">
              <a:lnSpc>
                <a:spcPct val="120000"/>
              </a:lnSpc>
              <a:spcBef>
                <a:spcPts val="49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交流电桥式测量电路常和差动式电感传感器配合使用，其常用形式有交流电桥和</a:t>
            </a:r>
            <a:r>
              <a:rPr sz="1000" spc="30" dirty="0">
                <a:solidFill>
                  <a:schemeClr val="dk1"/>
                </a:solidFill>
                <a:latin typeface="微软雅黑" panose="020B0503020204020204" charset="-122"/>
                <a:ea typeface="微软雅黑" panose="020B0503020204020204" charset="-122"/>
                <a:cs typeface="微软雅黑" panose="020B0503020204020204" charset="-122"/>
              </a:rPr>
              <a:t>变</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压器式交流电桥</a:t>
            </a:r>
            <a:r>
              <a:rPr sz="1000" spc="20" dirty="0">
                <a:solidFill>
                  <a:schemeClr val="dk1"/>
                </a:solidFill>
                <a:latin typeface="微软雅黑" panose="020B0503020204020204" charset="-122"/>
                <a:ea typeface="微软雅黑" panose="020B0503020204020204" charset="-122"/>
                <a:cs typeface="微软雅黑" panose="020B0503020204020204" charset="-122"/>
              </a:rPr>
              <a:t>两</a:t>
            </a:r>
            <a:r>
              <a:rPr sz="1000" spc="0" dirty="0">
                <a:solidFill>
                  <a:schemeClr val="dk1"/>
                </a:solidFill>
                <a:latin typeface="微软雅黑" panose="020B0503020204020204" charset="-122"/>
                <a:ea typeface="微软雅黑" panose="020B0503020204020204" charset="-122"/>
                <a:cs typeface="微软雅黑" panose="020B0503020204020204" charset="-122"/>
              </a:rPr>
              <a:t>种 。</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1465" algn="l" rtl="0" eaLnBrk="0">
              <a:lnSpc>
                <a:spcPts val="1210"/>
              </a:lnSpc>
              <a:spcBef>
                <a:spcPts val="64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图 </a:t>
            </a:r>
            <a:r>
              <a:rPr sz="1000" b="1" spc="50" dirty="0">
                <a:solidFill>
                  <a:schemeClr val="dk1"/>
                </a:solidFill>
                <a:latin typeface="微软雅黑" panose="020B0503020204020204" charset="-122"/>
                <a:ea typeface="微软雅黑" panose="020B0503020204020204" charset="-122"/>
                <a:cs typeface="微软雅黑" panose="020B0503020204020204" charset="-122"/>
              </a:rPr>
              <a:t>3</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7</a:t>
            </a:r>
            <a:r>
              <a:rPr sz="1000" spc="50" dirty="0">
                <a:solidFill>
                  <a:schemeClr val="dk1"/>
                </a:solidFill>
                <a:latin typeface="微软雅黑" panose="020B0503020204020204" charset="-122"/>
                <a:ea typeface="微软雅黑" panose="020B0503020204020204" charset="-122"/>
                <a:cs typeface="微软雅黑" panose="020B0503020204020204" charset="-122"/>
              </a:rPr>
              <a:t> 所示为交流电桥式测量电路，传感器的两线圈作为电桥的两相邻桥</a:t>
            </a:r>
            <a:r>
              <a:rPr sz="1000" spc="10" dirty="0">
                <a:solidFill>
                  <a:schemeClr val="dk1"/>
                </a:solidFill>
                <a:latin typeface="微软雅黑" panose="020B0503020204020204" charset="-122"/>
                <a:ea typeface="微软雅黑" panose="020B0503020204020204" charset="-122"/>
                <a:cs typeface="微软雅黑" panose="020B0503020204020204" charset="-122"/>
              </a:rPr>
              <a:t>臂</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和</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875" indent="-3175" algn="l" rtl="0" eaLnBrk="0">
              <a:lnSpc>
                <a:spcPct val="135000"/>
              </a:lnSpc>
              <a:spcBef>
                <a:spcPts val="320"/>
              </a:spcBef>
            </a:pP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另外两个相邻桥臂为纯电阻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 。 设 </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20" dirty="0">
                <a:solidFill>
                  <a:schemeClr val="dk1"/>
                </a:solidFill>
                <a:latin typeface="微软雅黑" panose="020B0503020204020204" charset="-122"/>
                <a:ea typeface="微软雅黑" panose="020B0503020204020204" charset="-122"/>
                <a:cs typeface="微软雅黑" panose="020B0503020204020204" charset="-122"/>
              </a:rPr>
              <a:t> 是衔铁在中间位置时单个线圈的复阻抗，</a:t>
            </a:r>
            <a:r>
              <a:rPr sz="1000" b="1" spc="0" dirty="0">
                <a:solidFill>
                  <a:schemeClr val="dk1"/>
                </a:solidFill>
                <a:latin typeface="微软雅黑" panose="020B0503020204020204" charset="-122"/>
                <a:ea typeface="微软雅黑" panose="020B0503020204020204" charset="-122"/>
                <a:cs typeface="微软雅黑" panose="020B0503020204020204" charset="-122"/>
              </a:rPr>
              <a:t>ΔZ</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0" dirty="0">
                <a:solidFill>
                  <a:schemeClr val="dk1"/>
                </a:solidFill>
                <a:latin typeface="微软雅黑" panose="020B0503020204020204" charset="-122"/>
                <a:ea typeface="微软雅黑" panose="020B0503020204020204" charset="-122"/>
                <a:cs typeface="微软雅黑" panose="020B0503020204020204" charset="-122"/>
              </a:rPr>
              <a:t> </a:t>
            </a:r>
            <a:r>
              <a:rPr sz="1000" spc="0" dirty="0">
                <a:solidFill>
                  <a:schemeClr val="dk1"/>
                </a:solidFill>
                <a:latin typeface="微软雅黑" panose="020B0503020204020204" charset="-122"/>
                <a:ea typeface="微软雅黑" panose="020B0503020204020204" charset="-122"/>
                <a:cs typeface="微软雅黑" panose="020B0503020204020204" charset="-122"/>
              </a:rPr>
              <a:t>、 </a:t>
            </a:r>
            <a:r>
              <a:rPr sz="1000" b="1" spc="-30" dirty="0">
                <a:solidFill>
                  <a:schemeClr val="dk1"/>
                </a:solidFill>
                <a:latin typeface="微软雅黑" panose="020B0503020204020204" charset="-122"/>
                <a:ea typeface="微软雅黑" panose="020B0503020204020204" charset="-122"/>
                <a:cs typeface="微软雅黑" panose="020B0503020204020204" charset="-122"/>
              </a:rPr>
              <a:t>ΔZ</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分别是衔铁偏离中心位置时两线圈阻抗的变化量，则 </a:t>
            </a:r>
            <a:r>
              <a:rPr sz="1000" b="1" spc="-20" dirty="0">
                <a:solidFill>
                  <a:schemeClr val="dk1"/>
                </a:solidFill>
                <a:latin typeface="微软雅黑" panose="020B0503020204020204" charset="-122"/>
                <a:ea typeface="微软雅黑" panose="020B0503020204020204" charset="-122"/>
                <a:cs typeface="微软雅黑" panose="020B0503020204020204" charset="-122"/>
              </a:rPr>
              <a:t>Z</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30" dirty="0">
                <a:solidFill>
                  <a:schemeClr val="dk1"/>
                </a:solidFill>
                <a:latin typeface="微软雅黑" panose="020B0503020204020204" charset="-122"/>
                <a:ea typeface="微软雅黑" panose="020B0503020204020204" charset="-122"/>
                <a:cs typeface="微软雅黑" panose="020B0503020204020204" charset="-122"/>
              </a:rPr>
              <a:t> ＋ </a:t>
            </a:r>
            <a:r>
              <a:rPr sz="1000" b="1" spc="-3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30" dirty="0">
                <a:solidFill>
                  <a:schemeClr val="dk1"/>
                </a:solidFill>
                <a:latin typeface="微软雅黑" panose="020B0503020204020204" charset="-122"/>
                <a:ea typeface="微软雅黑" panose="020B0503020204020204" charset="-122"/>
                <a:cs typeface="微软雅黑" panose="020B0503020204020204" charset="-122"/>
              </a:rPr>
              <a:t>  </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30" dirty="0">
                <a:solidFill>
                  <a:schemeClr val="dk1"/>
                </a:solidFill>
                <a:latin typeface="微软雅黑" panose="020B0503020204020204" charset="-122"/>
                <a:ea typeface="微软雅黑" panose="020B0503020204020204" charset="-122"/>
                <a:cs typeface="微软雅黑" panose="020B0503020204020204" charset="-122"/>
              </a:rPr>
              <a:t> － </a:t>
            </a:r>
            <a:r>
              <a:rPr sz="1000" b="1" spc="-30" dirty="0">
                <a:solidFill>
                  <a:schemeClr val="dk1"/>
                </a:solidFill>
                <a:latin typeface="微软雅黑" panose="020B0503020204020204" charset="-122"/>
                <a:ea typeface="微软雅黑" panose="020B0503020204020204" charset="-122"/>
                <a:cs typeface="微软雅黑" panose="020B0503020204020204" charset="-122"/>
              </a:rPr>
              <a:t>Δ</a:t>
            </a:r>
            <a:r>
              <a:rPr sz="1000" b="1" spc="0" dirty="0">
                <a:solidFill>
                  <a:schemeClr val="dk1"/>
                </a:solidFill>
                <a:latin typeface="微软雅黑" panose="020B0503020204020204" charset="-122"/>
                <a:ea typeface="微软雅黑" panose="020B0503020204020204" charset="-122"/>
                <a:cs typeface="微软雅黑" panose="020B0503020204020204" charset="-122"/>
              </a:rPr>
              <a:t>Z</a:t>
            </a:r>
            <a:r>
              <a:rPr sz="1000" spc="-30" dirty="0">
                <a:solidFill>
                  <a:schemeClr val="dk1"/>
                </a:solidFill>
                <a:latin typeface="微软雅黑" panose="020B0503020204020204" charset="-122"/>
                <a:ea typeface="微软雅黑" panose="020B0503020204020204" charset="-122"/>
                <a:cs typeface="微软雅黑" panose="020B0503020204020204" charset="-122"/>
              </a:rPr>
              <a:t> 。 对于</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748790" indent="-1731645" algn="l" rtl="0" eaLnBrk="0">
              <a:lnSpc>
                <a:spcPct val="123000"/>
              </a:lnSpc>
              <a:spcBef>
                <a:spcPts val="44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高品质因数 </a:t>
            </a:r>
            <a:r>
              <a:rPr sz="1000" b="1" spc="0" dirty="0">
                <a:solidFill>
                  <a:schemeClr val="dk1"/>
                </a:solidFill>
                <a:latin typeface="微软雅黑" panose="020B0503020204020204" charset="-122"/>
                <a:ea typeface="微软雅黑" panose="020B0503020204020204" charset="-122"/>
                <a:cs typeface="微软雅黑" panose="020B0503020204020204" charset="-122"/>
              </a:rPr>
              <a:t>Q</a:t>
            </a:r>
            <a:r>
              <a:rPr sz="1000" spc="-10" dirty="0">
                <a:solidFill>
                  <a:schemeClr val="dk1"/>
                </a:solidFill>
                <a:latin typeface="微软雅黑" panose="020B0503020204020204" charset="-122"/>
                <a:ea typeface="微软雅黑" panose="020B0503020204020204" charset="-122"/>
                <a:cs typeface="微软雅黑" panose="020B0503020204020204" charset="-122"/>
              </a:rPr>
              <a:t> 的电感</a:t>
            </a:r>
            <a:r>
              <a:rPr sz="1000" spc="0" dirty="0">
                <a:solidFill>
                  <a:schemeClr val="dk1"/>
                </a:solidFill>
                <a:latin typeface="微软雅黑" panose="020B0503020204020204" charset="-122"/>
                <a:ea typeface="微软雅黑" panose="020B0503020204020204" charset="-122"/>
                <a:cs typeface="微软雅黑" panose="020B0503020204020204" charset="-122"/>
              </a:rPr>
              <a:t>式传感器，线圈的电感远大于线圈的有功电阻，即 </a:t>
            </a:r>
            <a:r>
              <a:rPr sz="1000" b="1" spc="0" dirty="0">
                <a:solidFill>
                  <a:schemeClr val="dk1"/>
                </a:solidFill>
                <a:latin typeface="微软雅黑" panose="020B0503020204020204" charset="-122"/>
                <a:ea typeface="微软雅黑" panose="020B0503020204020204" charset="-122"/>
                <a:cs typeface="微软雅黑" panose="020B0503020204020204" charset="-122"/>
              </a:rPr>
              <a:t>ωL</a:t>
            </a:r>
            <a:r>
              <a:rPr sz="1000" spc="0" dirty="0">
                <a:solidFill>
                  <a:schemeClr val="dk1"/>
                </a:solidFill>
                <a:latin typeface="微软雅黑" panose="020B0503020204020204" charset="-122"/>
                <a:ea typeface="微软雅黑" panose="020B0503020204020204" charset="-122"/>
                <a:cs typeface="微软雅黑" panose="020B0503020204020204" charset="-122"/>
              </a:rPr>
              <a:t> ≫ </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0" dirty="0">
                <a:solidFill>
                  <a:schemeClr val="dk1"/>
                </a:solidFill>
                <a:latin typeface="微软雅黑" panose="020B0503020204020204" charset="-122"/>
                <a:ea typeface="微软雅黑" panose="020B0503020204020204" charset="-122"/>
                <a:cs typeface="微软雅黑" panose="020B0503020204020204" charset="-122"/>
              </a:rPr>
              <a:t>，则有    </a:t>
            </a:r>
            <a:r>
              <a:rPr sz="1000" b="1" spc="-40" dirty="0">
                <a:solidFill>
                  <a:schemeClr val="dk1"/>
                </a:solidFill>
                <a:latin typeface="微软雅黑" panose="020B0503020204020204" charset="-122"/>
                <a:ea typeface="微软雅黑" panose="020B0503020204020204" charset="-122"/>
                <a:cs typeface="微软雅黑" panose="020B0503020204020204" charset="-122"/>
              </a:rPr>
              <a:t>ΔZ</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ΔZ</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j</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ω</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ΔL</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1</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500" spc="-40" baseline="3000" dirty="0">
                <a:solidFill>
                  <a:schemeClr val="dk1"/>
                </a:solidFill>
                <a:latin typeface="微软雅黑" panose="020B0503020204020204" charset="-122"/>
                <a:ea typeface="微软雅黑" panose="020B0503020204020204" charset="-122"/>
                <a:cs typeface="微软雅黑" panose="020B0503020204020204" charset="-122"/>
              </a:rPr>
              <a:t>＋</a:t>
            </a:r>
            <a:r>
              <a:rPr sz="9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Δ</a:t>
            </a:r>
            <a:r>
              <a:rPr sz="1000" b="1" spc="-20" dirty="0">
                <a:solidFill>
                  <a:schemeClr val="dk1"/>
                </a:solidFill>
                <a:latin typeface="微软雅黑" panose="020B0503020204020204" charset="-122"/>
                <a:ea typeface="微软雅黑" panose="020B0503020204020204" charset="-122"/>
                <a:cs typeface="微软雅黑" panose="020B0503020204020204" charset="-122"/>
              </a:rPr>
              <a:t>L</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 </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0000"/>
              </a:lnSpc>
              <a:spcBef>
                <a:spcPts val="62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电桥输出电压</a:t>
            </a:r>
            <a:r>
              <a:rPr sz="1000" spc="2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06500" algn="l" rtl="0" eaLnBrk="0">
              <a:lnSpc>
                <a:spcPct val="135000"/>
              </a:lnSpc>
              <a:spcBef>
                <a:spcPts val="260"/>
              </a:spcBef>
              <a:tabLst>
                <a:tab pos="1435735" algn="l"/>
              </a:tabLst>
            </a:pPr>
            <a:r>
              <a:rPr sz="900" spc="0" dirty="0">
                <a:solidFill>
                  <a:schemeClr val="dk1"/>
                </a:solidFill>
                <a:latin typeface="微软雅黑" panose="020B0503020204020204" charset="-122"/>
                <a:ea typeface="微软雅黑" panose="020B0503020204020204" charset="-122"/>
                <a:cs typeface="微软雅黑" panose="020B0503020204020204" charset="-122"/>
              </a:rPr>
              <a:t>	</a:t>
            </a:r>
            <a:r>
              <a:rPr sz="9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Z</a:t>
            </a:r>
            <a:r>
              <a:rPr sz="9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b="1"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u="sng" spc="-1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Z</a:t>
            </a:r>
            <a:r>
              <a:rPr sz="500" b="1"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10" dirty="0">
                <a:solidFill>
                  <a:schemeClr val="dk1"/>
                </a:solidFill>
                <a:latin typeface="微软雅黑" panose="020B0503020204020204" charset="-122"/>
                <a:ea typeface="微软雅黑" panose="020B0503020204020204" charset="-122"/>
                <a:cs typeface="微软雅黑" panose="020B0503020204020204" charset="-122"/>
              </a:rPr>
              <a:t>              </a:t>
            </a:r>
            <a:r>
              <a:rPr sz="900"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1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a:t>
            </a:r>
            <a:r>
              <a:rPr sz="1400" b="1" u="sng" spc="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Z</a:t>
            </a:r>
            <a:r>
              <a:rPr sz="500" b="1" u="sng" spc="-1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r>
              <a:rPr sz="5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u="sng" spc="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r>
              <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1400" b="1" u="sng" spc="0" baseline="1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ΔZ</a:t>
            </a:r>
            <a:r>
              <a:rPr sz="500" b="1"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5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 </a:t>
            </a:r>
            <a:r>
              <a:rPr sz="500" spc="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ct val="84000"/>
              </a:lnSpc>
              <a:spcBef>
                <a:spcPts val="0"/>
              </a:spcBef>
            </a:pPr>
            <a:r>
              <a:rPr sz="700" b="1" spc="0" dirty="0">
                <a:solidFill>
                  <a:schemeClr val="dk1"/>
                </a:solidFill>
                <a:latin typeface="微软雅黑" panose="020B0503020204020204" charset="-122"/>
                <a:ea typeface="微软雅黑" panose="020B0503020204020204" charset="-122"/>
                <a:cs typeface="微软雅黑" panose="020B0503020204020204" charset="-122"/>
              </a:rPr>
              <a:t>U</a:t>
            </a:r>
            <a:r>
              <a:rPr sz="700" b="1" spc="20" baseline="-22000" dirty="0">
                <a:solidFill>
                  <a:schemeClr val="dk1"/>
                </a:solidFill>
                <a:latin typeface="微软雅黑" panose="020B0503020204020204" charset="-122"/>
                <a:ea typeface="微软雅黑" panose="020B0503020204020204" charset="-122"/>
                <a:cs typeface="微软雅黑" panose="020B0503020204020204" charset="-122"/>
              </a:rPr>
              <a:t>0</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200" spc="20" baseline="400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U</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1200" spc="20" baseline="400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U</a:t>
            </a:r>
            <a:r>
              <a:rPr sz="700" spc="20" dirty="0">
                <a:solidFill>
                  <a:schemeClr val="dk1"/>
                </a:solidFill>
                <a:latin typeface="微软雅黑" panose="020B0503020204020204" charset="-122"/>
                <a:ea typeface="微软雅黑" panose="020B0503020204020204" charset="-122"/>
                <a:cs typeface="微软雅黑" panose="020B0503020204020204" charset="-122"/>
              </a:rPr>
              <a:t>  ∝ </a:t>
            </a:r>
            <a:r>
              <a:rPr sz="700" b="1" spc="2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700" b="1" spc="20" dirty="0">
                <a:solidFill>
                  <a:schemeClr val="dk1"/>
                </a:solidFill>
                <a:latin typeface="微软雅黑" panose="020B0503020204020204" charset="-122"/>
                <a:ea typeface="微软雅黑" panose="020B0503020204020204" charset="-122"/>
                <a:cs typeface="微软雅黑" panose="020B0503020204020204" charset="-122"/>
              </a:rPr>
              <a:t>Δ</a:t>
            </a:r>
            <a:r>
              <a:rPr sz="700" b="1" spc="0" dirty="0">
                <a:solidFill>
                  <a:schemeClr val="dk1"/>
                </a:solidFill>
                <a:latin typeface="微软雅黑" panose="020B0503020204020204" charset="-122"/>
                <a:ea typeface="微软雅黑" panose="020B0503020204020204" charset="-122"/>
                <a:cs typeface="微软雅黑" panose="020B0503020204020204" charset="-122"/>
              </a:rPr>
              <a:t>L</a:t>
            </a:r>
            <a:r>
              <a:rPr sz="700" b="1" spc="20" baseline="-22000" dirty="0">
                <a:solidFill>
                  <a:schemeClr val="dk1"/>
                </a:solidFill>
                <a:latin typeface="微软雅黑" panose="020B0503020204020204" charset="-122"/>
                <a:ea typeface="微软雅黑" panose="020B0503020204020204" charset="-122"/>
                <a:cs typeface="微软雅黑" panose="020B0503020204020204" charset="-122"/>
              </a:rPr>
              <a:t>1</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1200" spc="20" baseline="400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700" b="1" spc="20" dirty="0">
                <a:solidFill>
                  <a:schemeClr val="dk1"/>
                </a:solidFill>
                <a:latin typeface="微软雅黑" panose="020B0503020204020204" charset="-122"/>
                <a:ea typeface="微软雅黑" panose="020B0503020204020204" charset="-122"/>
                <a:cs typeface="微软雅黑" panose="020B0503020204020204" charset="-122"/>
              </a:rPr>
              <a:t>Δ</a:t>
            </a:r>
            <a:r>
              <a:rPr sz="700" b="1" spc="0" dirty="0">
                <a:solidFill>
                  <a:schemeClr val="dk1"/>
                </a:solidFill>
                <a:latin typeface="微软雅黑" panose="020B0503020204020204" charset="-122"/>
                <a:ea typeface="微软雅黑" panose="020B0503020204020204" charset="-122"/>
                <a:cs typeface="微软雅黑" panose="020B0503020204020204" charset="-122"/>
              </a:rPr>
              <a:t>L</a:t>
            </a:r>
            <a:r>
              <a:rPr sz="700" b="1" spc="20" baseline="-22000" dirty="0">
                <a:solidFill>
                  <a:schemeClr val="dk1"/>
                </a:solidFill>
                <a:latin typeface="微软雅黑" panose="020B0503020204020204" charset="-122"/>
                <a:ea typeface="微软雅黑" panose="020B0503020204020204" charset="-122"/>
                <a:cs typeface="微软雅黑" panose="020B0503020204020204" charset="-122"/>
              </a:rPr>
              <a:t>2</a:t>
            </a:r>
            <a:r>
              <a:rPr sz="400" spc="20" dirty="0">
                <a:solidFill>
                  <a:schemeClr val="dk1"/>
                </a:solidFill>
                <a:latin typeface="微软雅黑" panose="020B0503020204020204" charset="-122"/>
                <a:ea typeface="微软雅黑" panose="020B0503020204020204" charset="-122"/>
                <a:cs typeface="微软雅黑" panose="020B0503020204020204" charset="-122"/>
              </a:rPr>
              <a:t>  </a:t>
            </a:r>
            <a:r>
              <a:rPr sz="700" b="1" spc="2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                           </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a:t>
            </a:r>
            <a:r>
              <a:rPr sz="700" spc="0" dirty="0">
                <a:solidFill>
                  <a:schemeClr val="dk1"/>
                </a:solidFill>
                <a:latin typeface="微软雅黑" panose="020B0503020204020204" charset="-122"/>
                <a:ea typeface="微软雅黑" panose="020B0503020204020204" charset="-122"/>
                <a:cs typeface="微软雅黑" panose="020B0503020204020204" charset="-122"/>
              </a:rPr>
              <a:t> </a:t>
            </a:r>
            <a:r>
              <a:rPr sz="700" b="1" spc="0" dirty="0">
                <a:solidFill>
                  <a:schemeClr val="dk1"/>
                </a:solidFill>
                <a:latin typeface="微软雅黑" panose="020B0503020204020204" charset="-122"/>
                <a:ea typeface="微软雅黑" panose="020B0503020204020204" charset="-122"/>
                <a:cs typeface="微软雅黑" panose="020B0503020204020204" charset="-122"/>
              </a:rPr>
              <a:t>3</a:t>
            </a:r>
            <a:r>
              <a:rPr sz="12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20)</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437005" algn="l" rtl="0" eaLnBrk="0">
              <a:lnSpc>
                <a:spcPct val="89000"/>
              </a:lnSpc>
              <a:spcBef>
                <a:spcPts val="0"/>
              </a:spcBef>
            </a:pPr>
            <a:r>
              <a:rPr sz="800" b="1" spc="30" dirty="0">
                <a:solidFill>
                  <a:schemeClr val="dk1"/>
                </a:solidFill>
                <a:latin typeface="微软雅黑" panose="020B0503020204020204" charset="-122"/>
                <a:ea typeface="微软雅黑" panose="020B0503020204020204" charset="-122"/>
                <a:cs typeface="微软雅黑" panose="020B0503020204020204" charset="-122"/>
              </a:rPr>
              <a:t>2(</a:t>
            </a:r>
            <a:r>
              <a:rPr sz="800" spc="3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Z</a:t>
            </a:r>
            <a:r>
              <a:rPr sz="700" b="1" spc="30" baseline="-22000" dirty="0">
                <a:solidFill>
                  <a:schemeClr val="dk1"/>
                </a:solidFill>
                <a:latin typeface="微软雅黑" panose="020B0503020204020204" charset="-122"/>
                <a:ea typeface="微软雅黑" panose="020B0503020204020204" charset="-122"/>
                <a:cs typeface="微软雅黑" panose="020B0503020204020204" charset="-122"/>
              </a:rPr>
              <a:t>1</a:t>
            </a:r>
            <a:r>
              <a:rPr sz="400" spc="30" dirty="0">
                <a:solidFill>
                  <a:schemeClr val="dk1"/>
                </a:solidFill>
                <a:latin typeface="微软雅黑" panose="020B0503020204020204" charset="-122"/>
                <a:ea typeface="微软雅黑" panose="020B0503020204020204" charset="-122"/>
                <a:cs typeface="微软雅黑" panose="020B0503020204020204" charset="-122"/>
              </a:rPr>
              <a:t>     </a:t>
            </a:r>
            <a:r>
              <a:rPr sz="1300" spc="30" baseline="4000" dirty="0">
                <a:solidFill>
                  <a:schemeClr val="dk1"/>
                </a:solidFill>
                <a:latin typeface="微软雅黑" panose="020B0503020204020204" charset="-122"/>
                <a:ea typeface="微软雅黑" panose="020B0503020204020204" charset="-122"/>
                <a:cs typeface="微软雅黑" panose="020B0503020204020204" charset="-122"/>
              </a:rPr>
              <a:t>＋</a:t>
            </a:r>
            <a:r>
              <a:rPr sz="800" spc="3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Z</a:t>
            </a:r>
            <a:r>
              <a:rPr sz="700" b="1" spc="30" baseline="-22000" dirty="0">
                <a:solidFill>
                  <a:schemeClr val="dk1"/>
                </a:solidFill>
                <a:latin typeface="微软雅黑" panose="020B0503020204020204" charset="-122"/>
                <a:ea typeface="微软雅黑" panose="020B0503020204020204" charset="-122"/>
                <a:cs typeface="微软雅黑" panose="020B0503020204020204" charset="-122"/>
              </a:rPr>
              <a:t>2</a:t>
            </a:r>
            <a:r>
              <a:rPr sz="400" spc="30" dirty="0">
                <a:solidFill>
                  <a:schemeClr val="dk1"/>
                </a:solidFill>
                <a:latin typeface="微软雅黑" panose="020B0503020204020204" charset="-122"/>
                <a:ea typeface="微软雅黑" panose="020B0503020204020204" charset="-122"/>
                <a:cs typeface="微软雅黑" panose="020B0503020204020204" charset="-122"/>
              </a:rPr>
              <a:t>  </a:t>
            </a:r>
            <a:r>
              <a:rPr sz="800" b="1" spc="30" dirty="0">
                <a:solidFill>
                  <a:schemeClr val="dk1"/>
                </a:solidFill>
                <a:latin typeface="微软雅黑" panose="020B0503020204020204" charset="-122"/>
                <a:ea typeface="微软雅黑" panose="020B0503020204020204" charset="-122"/>
                <a:cs typeface="微软雅黑" panose="020B0503020204020204" charset="-122"/>
              </a:rPr>
              <a:t>)</a:t>
            </a:r>
            <a:r>
              <a:rPr sz="800" spc="30" dirty="0">
                <a:solidFill>
                  <a:schemeClr val="dk1"/>
                </a:solidFill>
                <a:latin typeface="微软雅黑" panose="020B0503020204020204" charset="-122"/>
                <a:ea typeface="微软雅黑" panose="020B0503020204020204" charset="-122"/>
                <a:cs typeface="微软雅黑" panose="020B0503020204020204" charset="-122"/>
              </a:rPr>
              <a:t>         </a:t>
            </a:r>
            <a:r>
              <a:rPr sz="800" b="1" spc="30" dirty="0">
                <a:solidFill>
                  <a:schemeClr val="dk1"/>
                </a:solidFill>
                <a:latin typeface="微软雅黑" panose="020B0503020204020204" charset="-122"/>
                <a:ea typeface="微软雅黑" panose="020B0503020204020204" charset="-122"/>
                <a:cs typeface="微软雅黑" panose="020B0503020204020204" charset="-122"/>
              </a:rPr>
              <a:t>2(</a:t>
            </a:r>
            <a:r>
              <a:rPr sz="800" spc="1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Z</a:t>
            </a:r>
            <a:r>
              <a:rPr sz="700" b="1" spc="0" baseline="-22000" dirty="0">
                <a:solidFill>
                  <a:schemeClr val="dk1"/>
                </a:solidFill>
                <a:latin typeface="微软雅黑" panose="020B0503020204020204" charset="-122"/>
                <a:ea typeface="微软雅黑" panose="020B0503020204020204" charset="-122"/>
                <a:cs typeface="微软雅黑" panose="020B0503020204020204" charset="-122"/>
              </a:rPr>
              <a:t>1</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13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8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Z</a:t>
            </a:r>
            <a:r>
              <a:rPr sz="700" b="1" spc="0" baseline="-22000" dirty="0">
                <a:solidFill>
                  <a:schemeClr val="dk1"/>
                </a:solidFill>
                <a:latin typeface="微软雅黑" panose="020B0503020204020204" charset="-122"/>
                <a:ea typeface="微软雅黑" panose="020B0503020204020204" charset="-122"/>
                <a:cs typeface="微软雅黑" panose="020B0503020204020204" charset="-122"/>
              </a:rPr>
              <a:t>2</a:t>
            </a:r>
            <a:r>
              <a:rPr sz="400" spc="0" dirty="0">
                <a:solidFill>
                  <a:schemeClr val="dk1"/>
                </a:solidFill>
                <a:latin typeface="微软雅黑" panose="020B0503020204020204" charset="-122"/>
                <a:ea typeface="微软雅黑" panose="020B0503020204020204" charset="-122"/>
                <a:cs typeface="微软雅黑" panose="020B0503020204020204" charset="-122"/>
              </a:rPr>
              <a:t>  </a:t>
            </a:r>
            <a:r>
              <a:rPr sz="8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b="1"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182"/>
          <p:cNvPicPr>
            <a:picLocks noChangeAspect="1"/>
          </p:cNvPicPr>
          <p:nvPr/>
        </p:nvPicPr>
        <p:blipFill>
          <a:blip r:embed="rId9"/>
          <a:stretch>
            <a:fillRect/>
          </a:stretch>
        </p:blipFill>
        <p:spPr>
          <a:xfrm>
            <a:off x="4928181" y="5353654"/>
            <a:ext cx="1404873" cy="959992"/>
          </a:xfrm>
          <a:prstGeom prst="rect">
            <a:avLst/>
          </a:prstGeom>
        </p:spPr>
      </p:pic>
      <p:sp>
        <p:nvSpPr>
          <p:cNvPr id="9" name="文本框 8"/>
          <p:cNvSpPr txBox="1"/>
          <p:nvPr/>
        </p:nvSpPr>
        <p:spPr>
          <a:xfrm>
            <a:off x="2657311" y="6447345"/>
            <a:ext cx="6096000" cy="267335"/>
          </a:xfrm>
          <a:prstGeom prst="rect">
            <a:avLst/>
          </a:prstGeom>
          <a:noFill/>
        </p:spPr>
        <p:txBody>
          <a:bodyPr wrap="square">
            <a:spAutoFit/>
          </a:bodyPr>
          <a:lstStyle/>
          <a:p>
            <a:pPr marL="1865630" algn="l" rtl="0" eaLnBrk="0">
              <a:lnSpc>
                <a:spcPts val="1375"/>
              </a:lnSpc>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图 </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    交流电桥式测量电</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路</a:t>
            </a:r>
            <a:endParaRPr lang="zh-CN"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UNIT_TYPE" val="i"/>
  <p:tag name="KSO_WM_UNIT_INDEX"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2"/>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2"/>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SLIDE_BACKGROUND_TYPE" val="leftRigh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2"/>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2"/>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SLIDE_BACKGROUND_TYPE" val="bottomTop"/>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2"/>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UNIT_BK_DARK_LIGHT" val="2"/>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SLIDE_BACKGROUND_TYPE" val="belt"/>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83"/>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83"/>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8.xml><?xml version="1.0" encoding="utf-8"?>
<p:tagLst xmlns:p="http://schemas.openxmlformats.org/presentationml/2006/main">
  <p:tag name="KSO_WM_TEMPLATE_THUMBS_INDEX" val="1、6、7、8、10、15"/>
  <p:tag name="KSO_WM_TEMPLATE_SUBCATEGORY" val="0"/>
  <p:tag name="KSO_WM_TAG_VERSION" val="1.0"/>
  <p:tag name="KSO_WM_BEAUTIFY_FLAG" val="#wm#"/>
  <p:tag name="KSO_WM_TEMPLATE_CATEGORY" val="custom"/>
  <p:tag name="KSO_WM_TEMPLATE_INDEX" val="20200983"/>
  <p:tag name="KSO_WM_TEMPLATE_MASTER_TYPE" val="1"/>
  <p:tag name="KSO_WM_TEMPLATE_COLOR_TYPE" val="1"/>
  <p:tag name="KSO_WM_TEMPLATE_MASTER_THUMB_INDEX" val="12"/>
  <p:tag name="KSO_WM_UNIT_SHOW_EDIT_AREA_INDICATION" val="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i*2"/>
  <p:tag name="KSO_WM_TEMPLATE_CATEGORY" val="custom"/>
  <p:tag name="KSO_WM_TEMPLATE_INDEX" val="20200983"/>
  <p:tag name="KSO_WM_UNIT_LAYERLEVEL" val="1"/>
  <p:tag name="KSO_WM_TAG_VERSION" val="1.0"/>
  <p:tag name="KSO_WM_BEAUTIFY_FLAG" val="#wm#"/>
  <p:tag name="KSO_WM_UNIT_NOCLEAR" val="0"/>
  <p:tag name="KSO_WM_UNIT_TYPE" val="i"/>
  <p:tag name="KSO_WM_UNIT_INDEX" val="2"/>
  <p:tag name="KSO_WM_UNIT_FILL_FORE_SCHEMECOLOR_INDEX_BRIGHTNESS" val="0"/>
  <p:tag name="KSO_WM_UNIT_FILL_FORE_SCHEMECOLOR_INDEX" val="14"/>
  <p:tag name="KSO_WM_UNIT_FILL_TYPE" val="1"/>
  <p:tag name="KSO_WM_UNIT_LINE_FORE_SCHEMECOLOR_INDEX_BRIGHTNESS" val="-0.15"/>
  <p:tag name="KSO_WM_UNIT_LINE_FORE_SCHEMECOLOR_INDEX" val="14"/>
  <p:tag name="KSO_WM_UNIT_LINE_FILL_TYPE" val="2"/>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i*1"/>
  <p:tag name="KSO_WM_TEMPLATE_CATEGORY" val="custom"/>
  <p:tag name="KSO_WM_TEMPLATE_INDEX" val="20200983"/>
  <p:tag name="KSO_WM_UNIT_LAYERLEVEL" val="1"/>
  <p:tag name="KSO_WM_TAG_VERSION" val="1.0"/>
  <p:tag name="KSO_WM_BEAUTIFY_FLAG" val="#wm#"/>
  <p:tag name="KSO_WM_UNIT_TYPE" val="i"/>
  <p:tag name="KSO_WM_UNIT_INDEX" val="1"/>
  <p:tag name="KSO_WM_UNIT_TEXT_FILL_FORE_SCHEMECOLOR_INDEX_BRIGHTNESS" val="0.15"/>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a*1"/>
  <p:tag name="KSO_WM_TEMPLATE_CATEGORY" val="custom"/>
  <p:tag name="KSO_WM_TEMPLATE_INDEX" val="20200983"/>
  <p:tag name="KSO_WM_UNIT_LAYERLEVEL" val="1"/>
  <p:tag name="KSO_WM_TAG_VERSION" val="1.0"/>
  <p:tag name="KSO_WM_BEAUTIFY_FLAG" val="#wm#"/>
  <p:tag name="KSO_WM_UNIT_ISCONTENTSTITLE" val="0"/>
  <p:tag name="KSO_WM_UNIT_PRESET_TEXT" val="活动策划方案"/>
  <p:tag name="KSO_WM_UNIT_NOCLEAR" val="0"/>
  <p:tag name="KSO_WM_UNIT_VALUE" val="7"/>
  <p:tag name="KSO_WM_UNIT_TYPE" val="a"/>
  <p:tag name="KSO_WM_UNIT_INDEX" val="1"/>
  <p:tag name="KSO_WM_UNIT_TEXT_FILL_FORE_SCHEMECOLOR_INDEX_BRIGHTNESS" val="0.15"/>
  <p:tag name="KSO_WM_UNIT_TEXT_FILL_FORE_SCHEMECOLOR_INDEX" val="13"/>
  <p:tag name="KSO_WM_UNIT_TEXT_FILL_TYPE" val="1"/>
</p:tagLst>
</file>

<file path=ppt/tags/tag192.xml><?xml version="1.0" encoding="utf-8"?>
<p:tagLst xmlns:p="http://schemas.openxmlformats.org/presentationml/2006/main">
  <p:tag name="KSO_WM_TEMPLATE_THUMBS_INDEX" val="1、6、7、8、10、15"/>
  <p:tag name="KSO_WM_SLIDE_ID" val="custom20200983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0983"/>
  <p:tag name="KSO_WM_SLIDE_LAYOUT" val="a_b"/>
  <p:tag name="KSO_WM_SLIDE_LAYOUT_CNT" val="1_1"/>
  <p:tag name="KSO_WM_TEMPLATE_MASTER_TYPE" val="1"/>
  <p:tag name="KSO_WM_TEMPLATE_COLOR_TYPE" val="1"/>
  <p:tag name="KSO_WM_TEMPLATE_MASTER_THUMB_INDEX" val="1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SLIDE_BK_DARK_LIGHT" val="2"/>
  <p:tag name="KSO_WM_SLIDE_BACKGROUND_TYPE" val="gener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SLIDE_BK_DARK_LIGHT" val="2"/>
  <p:tag name="KSO_WM_SLIDE_BACKGROUND_TYPE" val="general"/>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SLIDE_BK_DARK_LIGHT" val="2"/>
  <p:tag name="KSO_WM_SLIDE_BACKGROUND_TYPE" val="general"/>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SLIDE_BK_DARK_LIGHT" val="2"/>
  <p:tag name="KSO_WM_SLIDE_BACKGROUND_TYPE" val="general"/>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SLIDE_BK_DARK_LIGHT" val="2"/>
  <p:tag name="KSO_WM_SLIDE_BACKGROUND_TYPE" val="general"/>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K_DARK_LIGHT" val="2"/>
  <p:tag name="KSO_WM_SLIDE_BACKGROUND_TYPE" val="general"/>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K_DARK_LIGHT" val="2"/>
  <p:tag name="KSO_WM_SLIDE_BACKGROUND_TYPE" val="general"/>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SLIDE_BK_DARK_LIGHT" val="2"/>
  <p:tag name="KSO_WM_SLIDE_BACKGROUND_TYPE" val="general"/>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SLIDE_BK_DARK_LIGHT" val="2"/>
  <p:tag name="KSO_WM_SLIDE_BACKGROUND_TYPE" val="general"/>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0.xml><?xml version="1.0" encoding="utf-8"?>
<p:tagLst xmlns:p="http://schemas.openxmlformats.org/presentationml/2006/main">
  <p:tag name="KSO_WM_SLIDE_BK_DARK_LIGHT" val="2"/>
  <p:tag name="KSO_WM_SLIDE_BACKGROUND_TYPE" val="general"/>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SLIDE_BK_DARK_LIGHT" val="2"/>
  <p:tag name="KSO_WM_SLIDE_BACKGROUND_TYPE" val="general"/>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K_DARK_LIGHT" val="2"/>
  <p:tag name="KSO_WM_SLIDE_BACKGROUND_TYPE" val="general"/>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K_DARK_LIGHT" val="2"/>
  <p:tag name="KSO_WM_SLIDE_BACKGROUND_TYPE" val="general"/>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K_DARK_LIGHT" val="2"/>
  <p:tag name="KSO_WM_SLIDE_BACKGROUND_TYPE" val="general"/>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4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K_DARK_LIGHT" val="2"/>
  <p:tag name="KSO_WM_SLIDE_BACKGROUND_TYPE" val="general"/>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450.xml><?xml version="1.0" encoding="utf-8"?>
<p:tagLst xmlns:p="http://schemas.openxmlformats.org/presentationml/2006/main">
  <p:tag name="KSO_WM_SLIDE_BK_DARK_LIGHT" val="2"/>
  <p:tag name="KSO_WM_SLIDE_BACKGROUND_TYPE" val="general"/>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BK_DARK_LIGHT" val="2"/>
  <p:tag name="KSO_WM_SLIDE_BACKGROUND_TYPE" val="general"/>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SLIDE_BK_DARK_LIGHT" val="2"/>
  <p:tag name="KSO_WM_SLIDE_BACKGROUND_TYPE" val="general"/>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SLIDE_BK_DARK_LIGHT" val="2"/>
  <p:tag name="KSO_WM_SLIDE_BACKGROUND_TYPE" val="general"/>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SLIDE_BK_DARK_LIGHT" val="2"/>
  <p:tag name="KSO_WM_SLIDE_BACKGROUND_TYPE" val="general"/>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SLIDE_BK_DARK_LIGHT" val="2"/>
  <p:tag name="KSO_WM_SLIDE_BACKGROUND_TYPE" val="general"/>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SLIDE_BK_DARK_LIGHT" val="2"/>
  <p:tag name="KSO_WM_SLIDE_BACKGROUND_TYPE" val="general"/>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07.xml><?xml version="1.0" encoding="utf-8"?>
<p:tagLst xmlns:p="http://schemas.openxmlformats.org/presentationml/2006/main">
  <p:tag name="KSO_WM_SLIDE_BK_DARK_LIGHT" val="2"/>
  <p:tag name="KSO_WM_SLIDE_BACKGROUND_TYPE" val="general"/>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SLIDE_BK_DARK_LIGHT" val="2"/>
  <p:tag name="KSO_WM_SLIDE_BACKGROUND_TYPE" val="general"/>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17.xml><?xml version="1.0" encoding="utf-8"?>
<p:tagLst xmlns:p="http://schemas.openxmlformats.org/presentationml/2006/main">
  <p:tag name="KSO_WM_SLIDE_BK_DARK_LIGHT" val="2"/>
  <p:tag name="KSO_WM_SLIDE_BACKGROUND_TYPE" val="general"/>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SLIDE_BK_DARK_LIGHT" val="2"/>
  <p:tag name="KSO_WM_SLIDE_BACKGROUND_TYPE" val="general"/>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SLIDE_BK_DARK_LIGHT" val="2"/>
  <p:tag name="KSO_WM_SLIDE_BACKGROUND_TYPE" val="general"/>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SLIDE_BK_DARK_LIGHT" val="2"/>
  <p:tag name="KSO_WM_SLIDE_BACKGROUND_TYPE" val="general"/>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SLIDE_BK_DARK_LIGHT" val="2"/>
  <p:tag name="KSO_WM_SLIDE_BACKGROUND_TYPE" val="general"/>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5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SLIDE_BK_DARK_LIGHT" val="2"/>
  <p:tag name="KSO_WM_SLIDE_BACKGROUND_TYPE" val="general"/>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SLIDE_BK_DARK_LIGHT" val="2"/>
  <p:tag name="KSO_WM_SLIDE_BACKGROUND_TYPE" val="general"/>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SLIDE_BK_DARK_LIGHT" val="2"/>
  <p:tag name="KSO_WM_SLIDE_BACKGROUND_TYPE" val="general"/>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SLIDE_BK_DARK_LIGHT" val="2"/>
  <p:tag name="KSO_WM_SLIDE_BACKGROUND_TYPE" val="general"/>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K_DARK_LIGHT" val="2"/>
  <p:tag name="KSO_WM_SLIDE_BACKGROUND_TYPE" val="general"/>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85.xml><?xml version="1.0" encoding="utf-8"?>
<p:tagLst xmlns:p="http://schemas.openxmlformats.org/presentationml/2006/main">
  <p:tag name="KSO_WM_SLIDE_BK_DARK_LIGHT" val="2"/>
  <p:tag name="KSO_WM_SLIDE_BACKGROUND_TYPE" val="general"/>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88.xml><?xml version="1.0" encoding="utf-8"?>
<p:tagLst xmlns:p="http://schemas.openxmlformats.org/presentationml/2006/main">
  <p:tag name="KSO_WM_SLIDE_BK_DARK_LIGHT" val="2"/>
  <p:tag name="KSO_WM_SLIDE_BACKGROUND_TYPE" val="general"/>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591.xml><?xml version="1.0" encoding="utf-8"?>
<p:tagLst xmlns:p="http://schemas.openxmlformats.org/presentationml/2006/main">
  <p:tag name="KSO_WM_SLIDE_BK_DARK_LIGHT" val="2"/>
  <p:tag name="KSO_WM_SLIDE_BACKGROUND_TYPE" val="general"/>
</p:tagLst>
</file>

<file path=ppt/tags/tag592.xml><?xml version="1.0" encoding="utf-8"?>
<p:tagLst xmlns:p="http://schemas.openxmlformats.org/presentationml/2006/main">
  <p:tag name="KSO_WPP_MARK_KEY" val="8453f265-58c7-412f-b31a-eb68d4380124"/>
  <p:tag name="COMMONDATA" val="eyJoZGlkIjoiYjI4ODBlMmU1ZjU2MDFkMGNlYjRhMDAzZTY0ZTUyMDkifQ=="/>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ysClr val="window" lastClr="FFFFFF"/>
      </a:lt1>
      <a:dk2>
        <a:srgbClr val="BED4E7"/>
      </a:dk2>
      <a:lt2>
        <a:srgbClr val="D8E5F0"/>
      </a:lt2>
      <a:accent1>
        <a:srgbClr val="66A0D0"/>
      </a:accent1>
      <a:accent2>
        <a:srgbClr val="76BEC0"/>
      </a:accent2>
      <a:accent3>
        <a:srgbClr val="71C58F"/>
      </a:accent3>
      <a:accent4>
        <a:srgbClr val="8BC571"/>
      </a:accent4>
      <a:accent5>
        <a:srgbClr val="A9CC6A"/>
      </a:accent5>
      <a:accent6>
        <a:srgbClr val="C4C158"/>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20933</Words>
  <Application>WPS 演示</Application>
  <PresentationFormat>宽屏</PresentationFormat>
  <Paragraphs>992</Paragraphs>
  <Slides>38</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38</vt:i4>
      </vt:variant>
    </vt:vector>
  </HeadingPairs>
  <TitlesOfParts>
    <vt:vector size="57" baseType="lpstr">
      <vt:lpstr>Arial</vt:lpstr>
      <vt:lpstr>宋体</vt:lpstr>
      <vt:lpstr>Wingdings</vt:lpstr>
      <vt:lpstr>黑体</vt:lpstr>
      <vt:lpstr>Arial</vt:lpstr>
      <vt:lpstr>微软雅黑</vt:lpstr>
      <vt:lpstr>Microsoft Yi Baiti</vt:lpstr>
      <vt:lpstr>MS Gothic</vt:lpstr>
      <vt:lpstr>Symbol</vt:lpstr>
      <vt:lpstr>等线</vt:lpstr>
      <vt:lpstr>Arial Unicode MS</vt:lpstr>
      <vt:lpstr>等线 Light</vt:lpstr>
      <vt:lpstr>Calibri</vt:lpstr>
      <vt:lpstr>汉仪旗黑-85S</vt:lpstr>
      <vt:lpstr>(使用中文字体)</vt:lpstr>
      <vt:lpstr>Segoe Print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洛 桑</dc:creator>
  <cp:lastModifiedBy>光之精灵</cp:lastModifiedBy>
  <cp:revision>7</cp:revision>
  <dcterms:created xsi:type="dcterms:W3CDTF">2023-08-02T04:44:00Z</dcterms:created>
  <dcterms:modified xsi:type="dcterms:W3CDTF">2023-08-04T13:02:24Z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880D5795637E4B3EAC5E1FBC4B81EA53_12</vt:lpwstr>
  </property>
  <property fmtid="{D5CDD505-2E9C-101B-9397-08002B2CF9AE}" pid="3" name="KSOProductBuildVer">
    <vt:lpwstr>2052-11.1.0.14309</vt:lpwstr>
  </property>
</Properties>
</file>