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0"/>
  </p:notesMasterIdLst>
  <p:handoutMasterIdLst>
    <p:handoutMasterId r:id="rId41"/>
  </p:handoutMasterIdLst>
  <p:sldIdLst>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70" autoAdjust="0"/>
    <p:restoredTop sz="94660"/>
  </p:normalViewPr>
  <p:slideViewPr>
    <p:cSldViewPr snapToGrid="0">
      <p:cViewPr varScale="1">
        <p:scale>
          <a:sx n="83" d="100"/>
          <a:sy n="83" d="100"/>
        </p:scale>
        <p:origin x="42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420.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1.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image" Target="../media/image2.jpeg"/><Relationship Id="rId16" Type="http://schemas.openxmlformats.org/officeDocument/2006/relationships/tags" Target="../tags/tag14.xml"/><Relationship Id="rId15" Type="http://schemas.openxmlformats.org/officeDocument/2006/relationships/image" Target="../media/image1.jpeg"/><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image" Target="../media/image4.jpeg"/><Relationship Id="rId5" Type="http://schemas.openxmlformats.org/officeDocument/2006/relationships/tags" Target="../tags/tag24.xml"/><Relationship Id="rId4" Type="http://schemas.openxmlformats.org/officeDocument/2006/relationships/image" Target="../media/image3.jpeg"/><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image" Target="../media/image4.jpeg"/><Relationship Id="rId5" Type="http://schemas.openxmlformats.org/officeDocument/2006/relationships/tags" Target="../tags/tag45.xml"/><Relationship Id="rId4" Type="http://schemas.openxmlformats.org/officeDocument/2006/relationships/image" Target="../media/image3.jpeg"/><Relationship Id="rId3" Type="http://schemas.openxmlformats.org/officeDocument/2006/relationships/tags" Target="../tags/tag44.xml"/><Relationship Id="rId2" Type="http://schemas.openxmlformats.org/officeDocument/2006/relationships/tags" Target="../tags/tag43.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image" Target="../media/image4.jpeg"/><Relationship Id="rId5" Type="http://schemas.openxmlformats.org/officeDocument/2006/relationships/tags" Target="../tags/tag54.xml"/><Relationship Id="rId4" Type="http://schemas.openxmlformats.org/officeDocument/2006/relationships/image" Target="../media/image3.jpeg"/><Relationship Id="rId3" Type="http://schemas.openxmlformats.org/officeDocument/2006/relationships/tags" Target="../tags/tag53.xml"/><Relationship Id="rId2" Type="http://schemas.openxmlformats.org/officeDocument/2006/relationships/tags" Target="../tags/tag52.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4.jpeg"/><Relationship Id="rId5" Type="http://schemas.openxmlformats.org/officeDocument/2006/relationships/tags" Target="../tags/tag79.xml"/><Relationship Id="rId4" Type="http://schemas.openxmlformats.org/officeDocument/2006/relationships/image" Target="../media/image3.jpeg"/><Relationship Id="rId3" Type="http://schemas.openxmlformats.org/officeDocument/2006/relationships/tags" Target="../tags/tag78.xml"/><Relationship Id="rId2" Type="http://schemas.openxmlformats.org/officeDocument/2006/relationships/tags" Target="../tags/tag77.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4.jpeg"/><Relationship Id="rId6" Type="http://schemas.openxmlformats.org/officeDocument/2006/relationships/tags" Target="../tags/tag89.xml"/><Relationship Id="rId5" Type="http://schemas.openxmlformats.org/officeDocument/2006/relationships/image" Target="../media/image3.jpe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4.jpeg"/><Relationship Id="rId5" Type="http://schemas.openxmlformats.org/officeDocument/2006/relationships/tags" Target="../tags/tag101.xml"/><Relationship Id="rId4" Type="http://schemas.openxmlformats.org/officeDocument/2006/relationships/image" Target="../media/image3.jpeg"/><Relationship Id="rId3" Type="http://schemas.openxmlformats.org/officeDocument/2006/relationships/tags" Target="../tags/tag100.xml"/><Relationship Id="rId2" Type="http://schemas.openxmlformats.org/officeDocument/2006/relationships/tags" Target="../tags/tag99.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6.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image" Target="../media/image2.jpeg"/><Relationship Id="rId14" Type="http://schemas.openxmlformats.org/officeDocument/2006/relationships/tags" Target="../tags/tag117.xml"/><Relationship Id="rId13" Type="http://schemas.openxmlformats.org/officeDocument/2006/relationships/image" Target="../media/image1.jpeg"/><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image" Target="../media/image4.jpeg"/><Relationship Id="rId4" Type="http://schemas.openxmlformats.org/officeDocument/2006/relationships/tags" Target="../tags/tag126.xml"/><Relationship Id="rId3" Type="http://schemas.openxmlformats.org/officeDocument/2006/relationships/image" Target="../media/image5.jpeg"/><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6.jpeg"/><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image" Target="../media/image4.jpeg"/><Relationship Id="rId5" Type="http://schemas.openxmlformats.org/officeDocument/2006/relationships/tags" Target="../tags/tag140.xml"/><Relationship Id="rId4" Type="http://schemas.openxmlformats.org/officeDocument/2006/relationships/image" Target="../media/image3.jpeg"/><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4.jpeg"/><Relationship Id="rId5" Type="http://schemas.openxmlformats.org/officeDocument/2006/relationships/tags" Target="../tags/tag149.xml"/><Relationship Id="rId4" Type="http://schemas.openxmlformats.org/officeDocument/2006/relationships/image" Target="../media/image3.jpeg"/><Relationship Id="rId3" Type="http://schemas.openxmlformats.org/officeDocument/2006/relationships/tags" Target="../tags/tag148.xml"/><Relationship Id="rId2" Type="http://schemas.openxmlformats.org/officeDocument/2006/relationships/tags" Target="../tags/tag147.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image" Target="../media/image4.jpeg"/><Relationship Id="rId5" Type="http://schemas.openxmlformats.org/officeDocument/2006/relationships/tags" Target="../tags/tag158.xml"/><Relationship Id="rId4" Type="http://schemas.openxmlformats.org/officeDocument/2006/relationships/image" Target="../media/image3.jpeg"/><Relationship Id="rId3" Type="http://schemas.openxmlformats.org/officeDocument/2006/relationships/tags" Target="../tags/tag157.xml"/><Relationship Id="rId2" Type="http://schemas.openxmlformats.org/officeDocument/2006/relationships/tags" Target="../tags/tag156.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4.jpeg"/><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media/image8.jpeg"/><Relationship Id="rId5" Type="http://schemas.openxmlformats.org/officeDocument/2006/relationships/tags" Target="../tags/tag177.xml"/><Relationship Id="rId4" Type="http://schemas.openxmlformats.org/officeDocument/2006/relationships/image" Target="../media/image7.jpeg"/><Relationship Id="rId3" Type="http://schemas.openxmlformats.org/officeDocument/2006/relationships/tags" Target="../tags/tag176.xml"/><Relationship Id="rId2" Type="http://schemas.openxmlformats.org/officeDocument/2006/relationships/tags" Target="../tags/tag175.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25400" y="364490"/>
            <a:ext cx="11593440" cy="6510655"/>
            <a:chOff x="-25400" y="364490"/>
            <a:chExt cx="11593440" cy="6510655"/>
          </a:xfrm>
        </p:grpSpPr>
        <p:grpSp>
          <p:nvGrpSpPr>
            <p:cNvPr id="7" name="组合 6"/>
            <p:cNvGrpSpPr/>
            <p:nvPr>
              <p:custDataLst>
                <p:tags r:id="rId3"/>
              </p:custDataLst>
            </p:nvPr>
          </p:nvGrpSpPr>
          <p:grpSpPr>
            <a:xfrm>
              <a:off x="1783715" y="1268730"/>
              <a:ext cx="3055620" cy="3960495"/>
              <a:chOff x="1754" y="1609"/>
              <a:chExt cx="4812" cy="6237"/>
            </a:xfrm>
          </p:grpSpPr>
          <p:sp>
            <p:nvSpPr>
              <p:cNvPr id="8" name="任意多边形 2"/>
              <p:cNvSpPr>
                <a:spLocks noChangeAspect="1"/>
              </p:cNvSpPr>
              <p:nvPr>
                <p:custDataLst>
                  <p:tags r:id="rId4"/>
                </p:custDataLst>
              </p:nvPr>
            </p:nvSpPr>
            <p:spPr>
              <a:xfrm>
                <a:off x="1758" y="1609"/>
                <a:ext cx="2395" cy="1921"/>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9" name="任意多边形 3"/>
              <p:cNvSpPr>
                <a:spLocks noChangeAspect="1"/>
              </p:cNvSpPr>
              <p:nvPr>
                <p:custDataLst>
                  <p:tags r:id="rId5"/>
                </p:custDataLst>
              </p:nvPr>
            </p:nvSpPr>
            <p:spPr>
              <a:xfrm>
                <a:off x="4320" y="1711"/>
                <a:ext cx="2247" cy="1848"/>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0" name="任意多边形 40"/>
              <p:cNvSpPr>
                <a:spLocks noChangeAspect="1"/>
              </p:cNvSpPr>
              <p:nvPr>
                <p:custDataLst>
                  <p:tags r:id="rId6"/>
                </p:custDataLst>
              </p:nvPr>
            </p:nvSpPr>
            <p:spPr>
              <a:xfrm>
                <a:off x="1760" y="3665"/>
                <a:ext cx="2395" cy="20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1" name="任意多边形 41"/>
              <p:cNvSpPr>
                <a:spLocks noChangeAspect="1"/>
              </p:cNvSpPr>
              <p:nvPr>
                <p:custDataLst>
                  <p:tags r:id="rId7"/>
                </p:custDataLst>
              </p:nvPr>
            </p:nvSpPr>
            <p:spPr>
              <a:xfrm>
                <a:off x="4320" y="3669"/>
                <a:ext cx="2244" cy="2012"/>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2" name="任意多边形 42"/>
              <p:cNvSpPr>
                <a:spLocks noChangeAspect="1"/>
              </p:cNvSpPr>
              <p:nvPr>
                <p:custDataLst>
                  <p:tags r:id="rId8"/>
                </p:custDataLst>
              </p:nvPr>
            </p:nvSpPr>
            <p:spPr>
              <a:xfrm>
                <a:off x="1754" y="5838"/>
                <a:ext cx="2395" cy="2009"/>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3" name="任意多边形 43"/>
              <p:cNvSpPr>
                <a:spLocks noChangeAspect="1"/>
              </p:cNvSpPr>
              <p:nvPr>
                <p:custDataLst>
                  <p:tags r:id="rId9"/>
                </p:custDataLst>
              </p:nvPr>
            </p:nvSpPr>
            <p:spPr>
              <a:xfrm>
                <a:off x="4319" y="5802"/>
                <a:ext cx="2245" cy="1946"/>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grpSp>
        <p:grpSp>
          <p:nvGrpSpPr>
            <p:cNvPr id="14" name="组合 13"/>
            <p:cNvGrpSpPr/>
            <p:nvPr>
              <p:custDataLst>
                <p:tags r:id="rId10"/>
              </p:custDataLst>
            </p:nvPr>
          </p:nvGrpSpPr>
          <p:grpSpPr>
            <a:xfrm>
              <a:off x="11513774" y="2101410"/>
              <a:ext cx="54266" cy="338554"/>
              <a:chOff x="11496040" y="2361565"/>
              <a:chExt cx="72000" cy="449190"/>
            </a:xfrm>
          </p:grpSpPr>
          <p:sp>
            <p:nvSpPr>
              <p:cNvPr id="15" name="椭圆 14"/>
              <p:cNvSpPr>
                <a:spLocks noChangeAspect="1"/>
              </p:cNvSpPr>
              <p:nvPr>
                <p:custDataLst>
                  <p:tags r:id="rId11"/>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9" name="椭圆 18"/>
              <p:cNvSpPr>
                <a:spLocks noChangeAspect="1"/>
              </p:cNvSpPr>
              <p:nvPr>
                <p:custDataLst>
                  <p:tags r:id="rId12"/>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20" name="椭圆 19"/>
              <p:cNvSpPr>
                <a:spLocks noChangeAspect="1"/>
              </p:cNvSpPr>
              <p:nvPr>
                <p:custDataLst>
                  <p:tags r:id="rId13"/>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pic>
          <p:nvPicPr>
            <p:cNvPr id="21" name="图片 20" descr="f6043dcc74b4197d1ce4068abd875718"/>
            <p:cNvPicPr>
              <a:picLocks noChangeAspect="1"/>
            </p:cNvPicPr>
            <p:nvPr>
              <p:custDataLst>
                <p:tags r:id="rId14"/>
              </p:custDataLst>
            </p:nvPr>
          </p:nvPicPr>
          <p:blipFill>
            <a:blip r:embed="rId15">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22" name="图片 21" descr="f6043dcc74b4197d1ce4068abd875718"/>
            <p:cNvPicPr>
              <a:picLocks noChangeAspect="1"/>
            </p:cNvPicPr>
            <p:nvPr>
              <p:custDataLst>
                <p:tags r:id="rId16"/>
              </p:custDataLst>
            </p:nvPr>
          </p:nvPicPr>
          <p:blipFill>
            <a:blip r:embed="rId17">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23" name="Freeform 5"/>
            <p:cNvSpPr/>
            <p:nvPr>
              <p:custDataLst>
                <p:tags r:id="rId18"/>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aseline="0">
                <a:latin typeface="Arial" panose="020B0604020202020204" pitchFamily="34" charset="0"/>
              </a:endParaRPr>
            </a:p>
          </p:txBody>
        </p:sp>
        <p:cxnSp>
          <p:nvCxnSpPr>
            <p:cNvPr id="24" name="直接连接符 23"/>
            <p:cNvCxnSpPr/>
            <p:nvPr userDrawn="1">
              <p:custDataLst>
                <p:tags r:id="rId19"/>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userDrawn="1">
            <p:ph type="ctrTitle" hasCustomPrompt="1"/>
            <p:custDataLst>
              <p:tags r:id="rId20"/>
            </p:custDataLst>
          </p:nvPr>
        </p:nvSpPr>
        <p:spPr>
          <a:xfrm>
            <a:off x="3304540" y="2249805"/>
            <a:ext cx="6282690" cy="1203325"/>
          </a:xfrm>
        </p:spPr>
        <p:txBody>
          <a:bodyPr lIns="90000" tIns="46800" rIns="90000" bIns="0" anchor="b" anchorCtr="0">
            <a:normAutofit/>
          </a:bodyPr>
          <a:lstStyle>
            <a:lvl1pPr algn="l">
              <a:defRPr sz="7200"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userDrawn="1">
            <p:ph type="subTitle" idx="1" hasCustomPrompt="1"/>
            <p:custDataLst>
              <p:tags r:id="rId21"/>
            </p:custDataLst>
          </p:nvPr>
        </p:nvSpPr>
        <p:spPr>
          <a:xfrm>
            <a:off x="3304540" y="3483610"/>
            <a:ext cx="6282690" cy="629920"/>
          </a:xfrm>
        </p:spPr>
        <p:txBody>
          <a:bodyPr lIns="90000" tIns="0" rIns="90000" bIns="46800">
            <a:normAutofit/>
          </a:bodyPr>
          <a:lstStyle>
            <a:lvl1pPr marL="0" indent="0" algn="l" eaLnBrk="1" fontAlgn="auto" latinLnBrk="0" hangingPunct="1">
              <a:lnSpc>
                <a:spcPct val="150000"/>
              </a:lnSpc>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userDrawn="1">
            <p:ph type="dt" sz="half" idx="10"/>
            <p:custDataLst>
              <p:tags r:id="rId2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userDrawn="1">
            <p:ph type="ftr" sz="quarter" idx="11"/>
            <p:custDataLst>
              <p:tags r:id="rId23"/>
            </p:custDataLst>
          </p:nvPr>
        </p:nvSpPr>
        <p:spPr/>
        <p:txBody>
          <a:bodyPr/>
          <a:lstStyle>
            <a:lvl1pPr>
              <a:defRPr baseline="0">
                <a:latin typeface="Arial" panose="020B0604020202020204" pitchFamily="34" charset="0"/>
              </a:defRPr>
            </a:lvl1pPr>
          </a:lstStyle>
          <a:p>
            <a:endParaRPr lang="zh-CN" altLang="en-US" dirty="0"/>
          </a:p>
        </p:txBody>
      </p:sp>
      <p:sp>
        <p:nvSpPr>
          <p:cNvPr id="18" name="灯片编号占位符 17"/>
          <p:cNvSpPr>
            <a:spLocks noGrp="1"/>
          </p:cNvSpPr>
          <p:nvPr userDrawn="1">
            <p:ph type="sldNum" sz="quarter" idx="12"/>
            <p:custDataLst>
              <p:tags r:id="rId2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 y="113212"/>
            <a:ext cx="12271475" cy="6744787"/>
            <a:chOff x="1" y="113212"/>
            <a:chExt cx="12271475" cy="6744787"/>
          </a:xfrm>
        </p:grpSpPr>
        <p:pic>
          <p:nvPicPr>
            <p:cNvPr id="10" name="图片 9"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1" name="图片 10"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1"/>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1390015" y="1363970"/>
            <a:ext cx="5448844" cy="3961130"/>
            <a:chOff x="1390015" y="1363970"/>
            <a:chExt cx="5448844" cy="3961130"/>
          </a:xfrm>
        </p:grpSpPr>
        <p:sp>
          <p:nvSpPr>
            <p:cNvPr id="8" name="任意多边形 2"/>
            <p:cNvSpPr>
              <a:spLocks noChangeAspect="1"/>
            </p:cNvSpPr>
            <p:nvPr>
              <p:custDataLst>
                <p:tags r:id="rId3"/>
              </p:custDataLst>
            </p:nvPr>
          </p:nvSpPr>
          <p:spPr>
            <a:xfrm>
              <a:off x="1392555" y="136397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9" name="任意多边形 3"/>
            <p:cNvSpPr>
              <a:spLocks noChangeAspect="1"/>
            </p:cNvSpPr>
            <p:nvPr>
              <p:custDataLst>
                <p:tags r:id="rId4"/>
              </p:custDataLst>
            </p:nvPr>
          </p:nvSpPr>
          <p:spPr>
            <a:xfrm>
              <a:off x="3019425" y="142874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0" name="任意多边形 40"/>
            <p:cNvSpPr>
              <a:spLocks noChangeAspect="1"/>
            </p:cNvSpPr>
            <p:nvPr>
              <p:custDataLst>
                <p:tags r:id="rId5"/>
              </p:custDataLst>
            </p:nvPr>
          </p:nvSpPr>
          <p:spPr>
            <a:xfrm>
              <a:off x="1393825" y="266953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1" name="任意多边形 41"/>
            <p:cNvSpPr>
              <a:spLocks noChangeAspect="1"/>
            </p:cNvSpPr>
            <p:nvPr>
              <p:custDataLst>
                <p:tags r:id="rId6"/>
              </p:custDataLst>
            </p:nvPr>
          </p:nvSpPr>
          <p:spPr>
            <a:xfrm>
              <a:off x="3019425" y="267207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2" name="任意多边形 42"/>
            <p:cNvSpPr>
              <a:spLocks noChangeAspect="1"/>
            </p:cNvSpPr>
            <p:nvPr>
              <p:custDataLst>
                <p:tags r:id="rId7"/>
              </p:custDataLst>
            </p:nvPr>
          </p:nvSpPr>
          <p:spPr>
            <a:xfrm>
              <a:off x="1390015" y="404938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3" name="任意多边形 43"/>
            <p:cNvSpPr>
              <a:spLocks noChangeAspect="1"/>
            </p:cNvSpPr>
            <p:nvPr>
              <p:custDataLst>
                <p:tags r:id="rId8"/>
              </p:custDataLst>
            </p:nvPr>
          </p:nvSpPr>
          <p:spPr>
            <a:xfrm>
              <a:off x="3018790" y="402652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6" name="矩形 15"/>
            <p:cNvSpPr/>
            <p:nvPr userDrawn="1">
              <p:custDataLst>
                <p:tags r:id="rId9"/>
              </p:custDataLst>
            </p:nvPr>
          </p:nvSpPr>
          <p:spPr>
            <a:xfrm>
              <a:off x="5584734" y="3248968"/>
              <a:ext cx="1254125" cy="952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0">
                <a:latin typeface="Arial" panose="020B0604020202020204" pitchFamily="34" charset="0"/>
              </a:endParaRPr>
            </a:p>
          </p:txBody>
        </p:sp>
      </p:grpSp>
      <p:sp>
        <p:nvSpPr>
          <p:cNvPr id="3" name="文本占位符 2"/>
          <p:cNvSpPr>
            <a:spLocks noGrp="1"/>
          </p:cNvSpPr>
          <p:nvPr>
            <p:ph type="body" idx="1"/>
            <p:custDataLst>
              <p:tags r:id="rId10"/>
            </p:custDataLst>
          </p:nvPr>
        </p:nvSpPr>
        <p:spPr>
          <a:xfrm>
            <a:off x="5400041" y="4120878"/>
            <a:ext cx="5430423" cy="1077985"/>
          </a:xfrm>
        </p:spPr>
        <p:txBody>
          <a:bodyPr lIns="90000" tIns="46800" rIns="90000" bIns="46800">
            <a:normAutofit/>
          </a:bodyPr>
          <a:lstStyle>
            <a:lvl1pPr marL="0" indent="0" eaLnBrk="1" fontAlgn="auto" latinLnBrk="0" hangingPunct="1">
              <a:buNone/>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1"/>
            </p:custDataLst>
          </p:nvPr>
        </p:nvSpPr>
        <p:spPr>
          <a:xfrm>
            <a:off x="5404345" y="3429000"/>
            <a:ext cx="5426119" cy="620386"/>
          </a:xfrm>
        </p:spPr>
        <p:txBody>
          <a:bodyPr lIns="90000" tIns="46800" rIns="90000" bIns="46800" anchor="ctr" anchorCtr="0">
            <a:normAutofit/>
          </a:bodyPr>
          <a:lstStyle>
            <a:lvl1pPr>
              <a:defRPr sz="28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日期占位符 3"/>
          <p:cNvSpPr>
            <a:spLocks noGrp="1"/>
          </p:cNvSpPr>
          <p:nvPr userDrawn="1">
            <p:ph type="dt" sz="half" idx="10"/>
            <p:custDataLst>
              <p:tags r:id="rId12"/>
            </p:custDataLst>
          </p:nvPr>
        </p:nvSpPr>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13"/>
            </p:custDataLst>
          </p:nvPr>
        </p:nvSpPr>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userDrawn="1">
            <p:ph type="sldNum" sz="quarter" idx="12"/>
            <p:custDataLst>
              <p:tags r:id="rId14"/>
            </p:custDataLst>
          </p:nvPr>
        </p:nvSpPr>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12271475"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000" tIns="46800" rIns="90000" bIns="46800">
            <a:normAutofit/>
          </a:bodyPr>
          <a:lstStyle>
            <a:lvl1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113212"/>
            <a:ext cx="12271475" cy="6744787"/>
            <a:chOff x="1" y="113212"/>
            <a:chExt cx="12271475" cy="6744787"/>
          </a:xfrm>
        </p:grpSpPr>
        <p:pic>
          <p:nvPicPr>
            <p:cNvPr id="14" name="图片 13"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5" name="图片 14"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lIns="90000" tIns="46800" rIns="90000" bIns="46800">
            <a:normAutofit/>
          </a:bodyPr>
          <a:lstStyle/>
          <a:p>
            <a:endParaRPr lang="zh-CN" altLang="en-US"/>
          </a:p>
        </p:txBody>
      </p:sp>
      <p:sp>
        <p:nvSpPr>
          <p:cNvPr id="9" name="灯片编号占位符 8"/>
          <p:cNvSpPr>
            <a:spLocks noGrp="1"/>
          </p:cNvSpPr>
          <p:nvPr>
            <p:ph type="sldNum" sz="quarter" idx="12"/>
            <p:custDataLst>
              <p:tags r:id="rId14"/>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597107" y="449063"/>
            <a:ext cx="2926402" cy="3792831"/>
            <a:chOff x="709448" y="734571"/>
            <a:chExt cx="3056255" cy="3961130"/>
          </a:xfrm>
        </p:grpSpPr>
        <p:sp>
          <p:nvSpPr>
            <p:cNvPr id="7" name="任意多边形 2"/>
            <p:cNvSpPr>
              <a:spLocks noChangeAspect="1"/>
            </p:cNvSpPr>
            <p:nvPr>
              <p:custDataLst>
                <p:tags r:id="rId3"/>
              </p:custDataLst>
            </p:nvPr>
          </p:nvSpPr>
          <p:spPr>
            <a:xfrm>
              <a:off x="711988" y="734571"/>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8" name="任意多边形 3"/>
            <p:cNvSpPr>
              <a:spLocks noChangeAspect="1"/>
            </p:cNvSpPr>
            <p:nvPr>
              <p:custDataLst>
                <p:tags r:id="rId4"/>
              </p:custDataLst>
            </p:nvPr>
          </p:nvSpPr>
          <p:spPr>
            <a:xfrm>
              <a:off x="2338858" y="799341"/>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9" name="任意多边形 40"/>
            <p:cNvSpPr>
              <a:spLocks noChangeAspect="1"/>
            </p:cNvSpPr>
            <p:nvPr>
              <p:custDataLst>
                <p:tags r:id="rId5"/>
              </p:custDataLst>
            </p:nvPr>
          </p:nvSpPr>
          <p:spPr>
            <a:xfrm>
              <a:off x="713258" y="2040131"/>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0" name="任意多边形 41"/>
            <p:cNvSpPr>
              <a:spLocks noChangeAspect="1"/>
            </p:cNvSpPr>
            <p:nvPr>
              <p:custDataLst>
                <p:tags r:id="rId6"/>
              </p:custDataLst>
            </p:nvPr>
          </p:nvSpPr>
          <p:spPr>
            <a:xfrm>
              <a:off x="2338858" y="2042671"/>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1" name="任意多边形 42"/>
            <p:cNvSpPr>
              <a:spLocks noChangeAspect="1"/>
            </p:cNvSpPr>
            <p:nvPr>
              <p:custDataLst>
                <p:tags r:id="rId7"/>
              </p:custDataLst>
            </p:nvPr>
          </p:nvSpPr>
          <p:spPr>
            <a:xfrm>
              <a:off x="709448" y="3419986"/>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2" name="任意多边形 43"/>
            <p:cNvSpPr>
              <a:spLocks noChangeAspect="1"/>
            </p:cNvSpPr>
            <p:nvPr>
              <p:custDataLst>
                <p:tags r:id="rId8"/>
              </p:custDataLst>
            </p:nvPr>
          </p:nvSpPr>
          <p:spPr>
            <a:xfrm>
              <a:off x="2338223" y="3397126"/>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grpSp>
      <p:sp>
        <p:nvSpPr>
          <p:cNvPr id="2" name="标题 1"/>
          <p:cNvSpPr>
            <a:spLocks noGrp="1"/>
          </p:cNvSpPr>
          <p:nvPr>
            <p:ph type="title"/>
            <p:custDataLst>
              <p:tags r:id="rId9"/>
            </p:custDataLst>
          </p:nvPr>
        </p:nvSpPr>
        <p:spPr>
          <a:xfrm>
            <a:off x="3990975" y="443230"/>
            <a:ext cx="7531144"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12"/>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12271475"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 y="113212"/>
            <a:ext cx="12271475" cy="6744787"/>
            <a:chOff x="1" y="113212"/>
            <a:chExt cx="12271475" cy="6744787"/>
          </a:xfrm>
        </p:grpSpPr>
        <p:grpSp>
          <p:nvGrpSpPr>
            <p:cNvPr id="15" name="组合 14"/>
            <p:cNvGrpSpPr/>
            <p:nvPr userDrawn="1">
              <p:custDataLst>
                <p:tags r:id="rId3"/>
              </p:custDataLst>
            </p:nvPr>
          </p:nvGrpSpPr>
          <p:grpSpPr>
            <a:xfrm>
              <a:off x="1" y="113212"/>
              <a:ext cx="12271475" cy="6744787"/>
              <a:chOff x="1" y="113212"/>
              <a:chExt cx="12271475" cy="6744787"/>
            </a:xfrm>
          </p:grpSpPr>
          <p:pic>
            <p:nvPicPr>
              <p:cNvPr id="16" name="图片 15" descr="f6043dcc74b4197d1ce4068abd875718"/>
              <p:cNvPicPr>
                <a:picLocks noChangeAspect="1"/>
              </p:cNvPicPr>
              <p:nvPr userDrawn="1">
                <p:custDataLst>
                  <p:tags r:id="rId4"/>
                </p:custDataLst>
              </p:nvPr>
            </p:nvPicPr>
            <p:blipFill rotWithShape="1">
              <a:blip r:embed="rId5">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7" name="图片 16" descr="f6043dcc74b4197d1ce4068abd875718"/>
              <p:cNvPicPr>
                <a:picLocks noChangeAspect="1"/>
              </p:cNvPicPr>
              <p:nvPr>
                <p:custDataLst>
                  <p:tags r:id="rId6"/>
                </p:custDataLst>
              </p:nvPr>
            </p:nvPicPr>
            <p:blipFill>
              <a:blip r:embed="rId7">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grpSp>
          <p:nvGrpSpPr>
            <p:cNvPr id="10" name="组合 9"/>
            <p:cNvGrpSpPr/>
            <p:nvPr userDrawn="1">
              <p:custDataLst>
                <p:tags r:id="rId8"/>
              </p:custDataLst>
            </p:nvPr>
          </p:nvGrpSpPr>
          <p:grpSpPr>
            <a:xfrm>
              <a:off x="11809866" y="1022325"/>
              <a:ext cx="54266" cy="338554"/>
              <a:chOff x="11496040" y="2361565"/>
              <a:chExt cx="72000" cy="449190"/>
            </a:xfrm>
          </p:grpSpPr>
          <p:sp>
            <p:nvSpPr>
              <p:cNvPr id="11" name="椭圆 10"/>
              <p:cNvSpPr>
                <a:spLocks noChangeAspect="1"/>
              </p:cNvSpPr>
              <p:nvPr>
                <p:custDataLst>
                  <p:tags r:id="rId9"/>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2" name="椭圆 11"/>
              <p:cNvSpPr>
                <a:spLocks noChangeAspect="1"/>
              </p:cNvSpPr>
              <p:nvPr>
                <p:custDataLst>
                  <p:tags r:id="rId10"/>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3" name="椭圆 12"/>
              <p:cNvSpPr>
                <a:spLocks noChangeAspect="1"/>
              </p:cNvSpPr>
              <p:nvPr>
                <p:custDataLst>
                  <p:tags r:id="rId11"/>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grpSp>
      <p:sp>
        <p:nvSpPr>
          <p:cNvPr id="2" name="竖排标题 1"/>
          <p:cNvSpPr>
            <a:spLocks noGrp="1"/>
          </p:cNvSpPr>
          <p:nvPr>
            <p:ph type="title" orient="vert"/>
            <p:custDataLst>
              <p:tags r:id="rId1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3"/>
            </p:custDataLst>
          </p:nvPr>
        </p:nvSpPr>
        <p:spPr>
          <a:xfrm>
            <a:off x="669925" y="952500"/>
            <a:ext cx="9828101" cy="5388907"/>
          </a:xfrm>
        </p:spPr>
        <p:txBody>
          <a:bodyPr vert="eaVert" lIns="90000" tIns="46800" rIns="90000" bIns="46800">
            <a:normAutofit/>
          </a:bodyPr>
          <a:lstStyle>
            <a:lvl1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4"/>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6"/>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1" y="113212"/>
            <a:ext cx="12271475" cy="6744787"/>
            <a:chOff x="1" y="113212"/>
            <a:chExt cx="12271475" cy="6744787"/>
          </a:xfrm>
        </p:grpSpPr>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8" name="图片 7"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defRPr>
            </a:lvl1pPr>
            <a:lvl2pPr>
              <a:defRPr u="none" strike="noStrike" kern="1200" cap="none" spc="150" normalizeH="0" baseline="0">
                <a:solidFill>
                  <a:schemeClr val="tx1">
                    <a:lumMod val="85000"/>
                    <a:lumOff val="15000"/>
                  </a:schemeClr>
                </a:solidFill>
                <a:uFillTx/>
                <a:latin typeface="Arial" panose="020B0604020202020204" pitchFamily="34" charset="0"/>
              </a:defRPr>
            </a:lvl2pPr>
            <a:lvl3pPr>
              <a:defRPr u="none" strike="noStrike" kern="1200" cap="none" spc="150" normalizeH="0" baseline="0">
                <a:solidFill>
                  <a:schemeClr val="tx1">
                    <a:lumMod val="85000"/>
                    <a:lumOff val="15000"/>
                  </a:schemeClr>
                </a:solidFill>
                <a:uFillTx/>
                <a:latin typeface="Arial" panose="020B0604020202020204" pitchFamily="34" charset="0"/>
              </a:defRPr>
            </a:lvl3pPr>
            <a:lvl4pPr>
              <a:defRPr u="none" strike="noStrike" kern="1200" cap="none" spc="150" normalizeH="0" baseline="0">
                <a:solidFill>
                  <a:schemeClr val="tx1">
                    <a:lumMod val="85000"/>
                    <a:lumOff val="15000"/>
                  </a:schemeClr>
                </a:solidFill>
                <a:uFillTx/>
                <a:latin typeface="Arial" panose="020B0604020202020204" pitchFamily="34" charset="0"/>
              </a:defRPr>
            </a:lvl4pPr>
            <a:lvl5pPr>
              <a:defRPr u="none" strike="noStrike" kern="1200" cap="none" spc="150" normalizeH="0" baseline="0">
                <a:solidFill>
                  <a:schemeClr val="tx1">
                    <a:lumMod val="85000"/>
                    <a:lumOff val="15000"/>
                  </a:schemeClr>
                </a:solidFill>
                <a:uFillTx/>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1" name="组合 20"/>
          <p:cNvGrpSpPr/>
          <p:nvPr userDrawn="1">
            <p:custDataLst>
              <p:tags r:id="rId2"/>
            </p:custDataLst>
          </p:nvPr>
        </p:nvGrpSpPr>
        <p:grpSpPr>
          <a:xfrm>
            <a:off x="-25400" y="364490"/>
            <a:ext cx="11593440" cy="6510655"/>
            <a:chOff x="-25400" y="364490"/>
            <a:chExt cx="11593440" cy="6510655"/>
          </a:xfrm>
        </p:grpSpPr>
        <p:sp>
          <p:nvSpPr>
            <p:cNvPr id="13" name="任意多边形 2"/>
            <p:cNvSpPr>
              <a:spLocks noChangeAspect="1"/>
            </p:cNvSpPr>
            <p:nvPr>
              <p:custDataLst>
                <p:tags r:id="rId3"/>
              </p:custDataLst>
            </p:nvPr>
          </p:nvSpPr>
          <p:spPr>
            <a:xfrm>
              <a:off x="1786255" y="126873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4" name="任意多边形 3"/>
            <p:cNvSpPr>
              <a:spLocks noChangeAspect="1"/>
            </p:cNvSpPr>
            <p:nvPr>
              <p:custDataLst>
                <p:tags r:id="rId4"/>
              </p:custDataLst>
            </p:nvPr>
          </p:nvSpPr>
          <p:spPr>
            <a:xfrm>
              <a:off x="3413125" y="133350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5" name="任意多边形 40"/>
            <p:cNvSpPr>
              <a:spLocks noChangeAspect="1"/>
            </p:cNvSpPr>
            <p:nvPr>
              <p:custDataLst>
                <p:tags r:id="rId5"/>
              </p:custDataLst>
            </p:nvPr>
          </p:nvSpPr>
          <p:spPr>
            <a:xfrm>
              <a:off x="1787525" y="257429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6" name="任意多边形 41"/>
            <p:cNvSpPr>
              <a:spLocks noChangeAspect="1"/>
            </p:cNvSpPr>
            <p:nvPr>
              <p:custDataLst>
                <p:tags r:id="rId6"/>
              </p:custDataLst>
            </p:nvPr>
          </p:nvSpPr>
          <p:spPr>
            <a:xfrm>
              <a:off x="3413125" y="257683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任意多边形 42"/>
            <p:cNvSpPr>
              <a:spLocks noChangeAspect="1"/>
            </p:cNvSpPr>
            <p:nvPr>
              <p:custDataLst>
                <p:tags r:id="rId7"/>
              </p:custDataLst>
            </p:nvPr>
          </p:nvSpPr>
          <p:spPr>
            <a:xfrm>
              <a:off x="1783715" y="395414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8" name="任意多边形 43"/>
            <p:cNvSpPr>
              <a:spLocks noChangeAspect="1"/>
            </p:cNvSpPr>
            <p:nvPr>
              <p:custDataLst>
                <p:tags r:id="rId8"/>
              </p:custDataLst>
            </p:nvPr>
          </p:nvSpPr>
          <p:spPr>
            <a:xfrm>
              <a:off x="3412490" y="393128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7" name="椭圆 6"/>
            <p:cNvSpPr>
              <a:spLocks noChangeAspect="1"/>
            </p:cNvSpPr>
            <p:nvPr>
              <p:custDataLst>
                <p:tags r:id="rId9"/>
              </p:custDataLst>
            </p:nvPr>
          </p:nvSpPr>
          <p:spPr>
            <a:xfrm>
              <a:off x="11513774" y="2101410"/>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8" name="椭圆 7"/>
            <p:cNvSpPr>
              <a:spLocks noChangeAspect="1"/>
            </p:cNvSpPr>
            <p:nvPr>
              <p:custDataLst>
                <p:tags r:id="rId10"/>
              </p:custDataLst>
            </p:nvPr>
          </p:nvSpPr>
          <p:spPr>
            <a:xfrm>
              <a:off x="11513774" y="2243554"/>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9" name="椭圆 8"/>
            <p:cNvSpPr>
              <a:spLocks noChangeAspect="1"/>
            </p:cNvSpPr>
            <p:nvPr>
              <p:custDataLst>
                <p:tags r:id="rId11"/>
              </p:custDataLst>
            </p:nvPr>
          </p:nvSpPr>
          <p:spPr>
            <a:xfrm>
              <a:off x="11513774" y="2385698"/>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pic>
          <p:nvPicPr>
            <p:cNvPr id="10" name="图片 9" descr="f6043dcc74b4197d1ce4068abd875718"/>
            <p:cNvPicPr>
              <a:picLocks noChangeAspect="1"/>
            </p:cNvPicPr>
            <p:nvPr>
              <p:custDataLst>
                <p:tags r:id="rId12"/>
              </p:custDataLst>
            </p:nvPr>
          </p:nvPicPr>
          <p:blipFill>
            <a:blip r:embed="rId13">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11" name="图片 10" descr="f6043dcc74b4197d1ce4068abd875718"/>
            <p:cNvPicPr>
              <a:picLocks noChangeAspect="1"/>
            </p:cNvPicPr>
            <p:nvPr>
              <p:custDataLst>
                <p:tags r:id="rId14"/>
              </p:custDataLst>
            </p:nvPr>
          </p:nvPicPr>
          <p:blipFill>
            <a:blip r:embed="rId15">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19" name="Freeform 5"/>
            <p:cNvSpPr/>
            <p:nvPr>
              <p:custDataLst>
                <p:tags r:id="rId16"/>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aseline="0">
                <a:latin typeface="Arial" panose="020B0604020202020204" pitchFamily="34" charset="0"/>
              </a:endParaRPr>
            </a:p>
          </p:txBody>
        </p:sp>
        <p:cxnSp>
          <p:nvCxnSpPr>
            <p:cNvPr id="20" name="直接连接符 19"/>
            <p:cNvCxnSpPr/>
            <p:nvPr>
              <p:custDataLst>
                <p:tags r:id="rId17"/>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4" name="文本占位符 23"/>
          <p:cNvSpPr>
            <a:spLocks noGrp="1"/>
          </p:cNvSpPr>
          <p:nvPr>
            <p:ph type="body" sz="quarter" idx="13" hasCustomPrompt="1"/>
            <p:custDataLst>
              <p:tags r:id="rId18"/>
            </p:custDataLst>
          </p:nvPr>
        </p:nvSpPr>
        <p:spPr>
          <a:xfrm>
            <a:off x="3304540" y="3479800"/>
            <a:ext cx="6162040" cy="618490"/>
          </a:xfrm>
        </p:spPr>
        <p:txBody>
          <a:bodyPr tIns="0" anchor="t" anchorCtr="0">
            <a:normAutofit/>
          </a:bodyPr>
          <a:lstStyle>
            <a:lvl1pPr marL="0" inden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a:lvl2pPr>
          </a:lstStyle>
          <a:p>
            <a:pPr lvl="0"/>
            <a:r>
              <a:rPr lang="zh-CN" altLang="en-US" dirty="0"/>
              <a:t>单击此处编辑文本</a:t>
            </a:r>
            <a:endParaRPr lang="zh-CN" altLang="en-US" dirty="0"/>
          </a:p>
        </p:txBody>
      </p:sp>
      <p:sp>
        <p:nvSpPr>
          <p:cNvPr id="2" name="标题 1"/>
          <p:cNvSpPr>
            <a:spLocks noGrp="1"/>
          </p:cNvSpPr>
          <p:nvPr>
            <p:ph type="title" hasCustomPrompt="1"/>
            <p:custDataLst>
              <p:tags r:id="rId19"/>
            </p:custDataLst>
          </p:nvPr>
        </p:nvSpPr>
        <p:spPr>
          <a:xfrm>
            <a:off x="3304540" y="2231390"/>
            <a:ext cx="6163310" cy="1197610"/>
          </a:xfrm>
        </p:spPr>
        <p:txBody>
          <a:bodyPr vert="horz" lIns="90000" tIns="46800" rIns="90000" bIns="0" rtlCol="0" anchor="b" anchorCtr="0">
            <a:normAutofit/>
          </a:bodyPr>
          <a:lstStyle>
            <a:lvl1pPr marL="0" marR="0" algn="l" defTabSz="914400" rtl="0" eaLnBrk="1" fontAlgn="auto" latinLnBrk="0" hangingPunct="1">
              <a:lnSpc>
                <a:spcPct val="100000"/>
              </a:lnSpc>
              <a:buNone/>
              <a:defRPr kumimoji="0" lang="zh-CN" altLang="en-US" sz="72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20"/>
            </p:custDataLst>
          </p:nvPr>
        </p:nvSpPr>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1"/>
            </p:custDataLst>
          </p:nvPr>
        </p:nvSpPr>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2"/>
            </p:custDataLst>
          </p:nvPr>
        </p:nvSpPr>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2"/>
            </p:custDataLst>
          </p:nvPr>
        </p:nvPicPr>
        <p:blipFill rotWithShape="1">
          <a:blip r:embed="rId3">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4"/>
            </p:custDataLst>
          </p:nvPr>
        </p:nvPicPr>
        <p:blipFill>
          <a:blip r:embed="rId5">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ph type="title"/>
            <p:custDataLst>
              <p:tags r:id="rId6"/>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8" name="日期占位符 7"/>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8"/>
            </p:custDataLst>
          </p:nvPr>
        </p:nvSpPr>
        <p:spPr/>
        <p:txBody>
          <a:bodyPr/>
          <a:lstStyle/>
          <a:p>
            <a:endParaRPr lang="zh-CN" altLang="en-US" dirty="0"/>
          </a:p>
        </p:txBody>
      </p:sp>
      <p:sp>
        <p:nvSpPr>
          <p:cNvPr id="10" name="灯片编号占位符 9"/>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a:stretch>
            <a:fillRect/>
          </a:stretch>
        </p:blipFill>
        <p:spPr>
          <a:xfrm>
            <a:off x="0" y="4581331"/>
            <a:ext cx="1358705" cy="2276669"/>
          </a:xfrm>
          <a:prstGeom prst="homePlate">
            <a:avLst/>
          </a:prstGeom>
        </p:spPr>
      </p:pic>
      <p:sp>
        <p:nvSpPr>
          <p:cNvPr id="2" name="标题 1"/>
          <p:cNvSpPr>
            <a:spLocks noGrp="1"/>
          </p:cNvSpPr>
          <p:nvPr userDrawn="1">
            <p:ph type="title" hasCustomPrompt="1"/>
            <p:custDataLst>
              <p:tags r:id="rId5"/>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6"/>
            </p:custDataLst>
          </p:nvPr>
        </p:nvSpPr>
        <p:spPr>
          <a:xfrm>
            <a:off x="1281113" y="2163600"/>
            <a:ext cx="9626600" cy="3445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3" name="图片 12"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3" name="图片 12"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4" name="图片 13"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17" name="图片 16" descr="f6043dcc74b4197d1ce4068abd875718"/>
          <p:cNvPicPr>
            <a:picLocks noChangeAspect="1"/>
          </p:cNvPicPr>
          <p:nvPr>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sp>
        <p:nvSpPr>
          <p:cNvPr id="2" name="标题 1"/>
          <p:cNvSpPr>
            <a:spLocks noGrp="1"/>
          </p:cNvSpPr>
          <p:nvPr>
            <p:ph type="title"/>
            <p:custDataLst>
              <p:tags r:id="rId5"/>
            </p:custDataLst>
          </p:nvPr>
        </p:nvSpPr>
        <p:spPr>
          <a:xfrm>
            <a:off x="579600" y="237600"/>
            <a:ext cx="11037600" cy="441964"/>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870710" cy="3134995"/>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0998200" y="5527040"/>
            <a:ext cx="1461135" cy="1330960"/>
          </a:xfrm>
          <a:prstGeom prst="rect">
            <a:avLst/>
          </a:prstGeom>
          <a:effectLst/>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55F433D-9D4B-4AED-B2E3-17F75D486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1FFA7-5F19-47BA-9241-9810BCA29E2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88.xml"/><Relationship Id="rId23" Type="http://schemas.openxmlformats.org/officeDocument/2006/relationships/tags" Target="../tags/tag187.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slideLayout" Target="../slideLayouts/slideLayout13.xml"/><Relationship Id="rId19" Type="http://schemas.openxmlformats.org/officeDocument/2006/relationships/tags" Target="../tags/tag183.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5F433D-9D4B-4AED-B2E3-17F75D4866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61FFA7-5F19-47BA-9241-9810BCA29E2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bg1">
                    <a:lumMod val="50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bg1">
                    <a:lumMod val="50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bg1">
                    <a:lumMod val="50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0.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image" Target="../media/image13.png"/><Relationship Id="rId7" Type="http://schemas.openxmlformats.org/officeDocument/2006/relationships/tags" Target="../tags/tag259.xml"/><Relationship Id="rId6" Type="http://schemas.openxmlformats.org/officeDocument/2006/relationships/image" Target="../media/image12.jpeg"/><Relationship Id="rId5" Type="http://schemas.openxmlformats.org/officeDocument/2006/relationships/tags" Target="../tags/tag258.xml"/><Relationship Id="rId4" Type="http://schemas.openxmlformats.org/officeDocument/2006/relationships/image" Target="../media/image4.jpeg"/><Relationship Id="rId3" Type="http://schemas.openxmlformats.org/officeDocument/2006/relationships/tags" Target="../tags/tag257.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6.xml"/></Relationships>
</file>

<file path=ppt/slides/_rels/slide11.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jpeg"/><Relationship Id="rId4" Type="http://schemas.openxmlformats.org/officeDocument/2006/relationships/image" Target="../media/image4.jpeg"/><Relationship Id="rId3" Type="http://schemas.openxmlformats.org/officeDocument/2006/relationships/tags" Target="../tags/tag264.xml"/><Relationship Id="rId2" Type="http://schemas.openxmlformats.org/officeDocument/2006/relationships/image" Target="../media/image5.jpeg"/><Relationship Id="rId17" Type="http://schemas.openxmlformats.org/officeDocument/2006/relationships/slideLayout" Target="../slideLayouts/slideLayout18.xml"/><Relationship Id="rId16" Type="http://schemas.openxmlformats.org/officeDocument/2006/relationships/tags" Target="../tags/tag274.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6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image" Target="../media/image4.jpeg"/><Relationship Id="rId3" Type="http://schemas.openxmlformats.org/officeDocument/2006/relationships/tags" Target="../tags/tag276.xml"/><Relationship Id="rId2" Type="http://schemas.openxmlformats.org/officeDocument/2006/relationships/image" Target="../media/image5.jpeg"/><Relationship Id="rId1" Type="http://schemas.openxmlformats.org/officeDocument/2006/relationships/tags" Target="../tags/tag275.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4.xml"/><Relationship Id="rId6" Type="http://schemas.openxmlformats.org/officeDocument/2006/relationships/image" Target="../media/image16.jpeg"/><Relationship Id="rId5" Type="http://schemas.openxmlformats.org/officeDocument/2006/relationships/tags" Target="../tags/tag283.xml"/><Relationship Id="rId4" Type="http://schemas.openxmlformats.org/officeDocument/2006/relationships/image" Target="../media/image4.jpeg"/><Relationship Id="rId3" Type="http://schemas.openxmlformats.org/officeDocument/2006/relationships/tags" Target="../tags/tag282.xml"/><Relationship Id="rId2" Type="http://schemas.openxmlformats.org/officeDocument/2006/relationships/image" Target="../media/image5.jpeg"/><Relationship Id="rId1" Type="http://schemas.openxmlformats.org/officeDocument/2006/relationships/tags" Target="../tags/tag28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87.xml"/><Relationship Id="rId4" Type="http://schemas.openxmlformats.org/officeDocument/2006/relationships/image" Target="../media/image4.jpeg"/><Relationship Id="rId3" Type="http://schemas.openxmlformats.org/officeDocument/2006/relationships/tags" Target="../tags/tag286.xml"/><Relationship Id="rId2" Type="http://schemas.openxmlformats.org/officeDocument/2006/relationships/image" Target="../media/image5.jpeg"/><Relationship Id="rId1" Type="http://schemas.openxmlformats.org/officeDocument/2006/relationships/tags" Target="../tags/tag28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90.xml"/><Relationship Id="rId4" Type="http://schemas.openxmlformats.org/officeDocument/2006/relationships/image" Target="../media/image4.jpeg"/><Relationship Id="rId3" Type="http://schemas.openxmlformats.org/officeDocument/2006/relationships/tags" Target="../tags/tag289.xml"/><Relationship Id="rId2" Type="http://schemas.openxmlformats.org/officeDocument/2006/relationships/image" Target="../media/image5.jpeg"/><Relationship Id="rId1" Type="http://schemas.openxmlformats.org/officeDocument/2006/relationships/tags" Target="../tags/tag288.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image" Target="../media/image4.jpeg"/><Relationship Id="rId3" Type="http://schemas.openxmlformats.org/officeDocument/2006/relationships/tags" Target="../tags/tag292.xml"/><Relationship Id="rId2" Type="http://schemas.openxmlformats.org/officeDocument/2006/relationships/image" Target="../media/image5.jpeg"/><Relationship Id="rId1" Type="http://schemas.openxmlformats.org/officeDocument/2006/relationships/tags" Target="../tags/tag291.xml"/></Relationships>
</file>

<file path=ppt/slides/_rels/slide1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tags" Target="../tags/tag297.xml"/><Relationship Id="rId4" Type="http://schemas.openxmlformats.org/officeDocument/2006/relationships/image" Target="../media/image4.jpeg"/><Relationship Id="rId3" Type="http://schemas.openxmlformats.org/officeDocument/2006/relationships/tags" Target="../tags/tag296.xml"/><Relationship Id="rId2" Type="http://schemas.openxmlformats.org/officeDocument/2006/relationships/image" Target="../media/image5.jpeg"/><Relationship Id="rId19" Type="http://schemas.openxmlformats.org/officeDocument/2006/relationships/slideLayout" Target="../slideLayouts/slideLayout18.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image" Target="../media/image22.jpeg"/><Relationship Id="rId11" Type="http://schemas.openxmlformats.org/officeDocument/2006/relationships/image" Target="../media/image21.png"/><Relationship Id="rId10" Type="http://schemas.openxmlformats.org/officeDocument/2006/relationships/tags" Target="../tags/tag298.xml"/><Relationship Id="rId1" Type="http://schemas.openxmlformats.org/officeDocument/2006/relationships/tags" Target="../tags/tag295.xml"/></Relationships>
</file>

<file path=ppt/slides/_rels/slide18.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image" Target="../media/image4.jpeg"/><Relationship Id="rId3" Type="http://schemas.openxmlformats.org/officeDocument/2006/relationships/tags" Target="../tags/tag306.xml"/><Relationship Id="rId21" Type="http://schemas.openxmlformats.org/officeDocument/2006/relationships/slideLayout" Target="../slideLayouts/slideLayout18.xml"/><Relationship Id="rId20" Type="http://schemas.openxmlformats.org/officeDocument/2006/relationships/tags" Target="../tags/tag319.xml"/><Relationship Id="rId2" Type="http://schemas.openxmlformats.org/officeDocument/2006/relationships/image" Target="../media/image5.jpeg"/><Relationship Id="rId19" Type="http://schemas.openxmlformats.org/officeDocument/2006/relationships/tags" Target="../tags/tag318.xml"/><Relationship Id="rId18" Type="http://schemas.openxmlformats.org/officeDocument/2006/relationships/image" Target="../media/image25.jpeg"/><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image" Target="../media/image24.png"/><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5.xml"/></Relationships>
</file>

<file path=ppt/slides/_rels/slide19.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4.jpeg"/><Relationship Id="rId3" Type="http://schemas.openxmlformats.org/officeDocument/2006/relationships/tags" Target="../tags/tag321.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320.xml"/></Relationships>
</file>

<file path=ppt/slides/_rels/slide2.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7" Type="http://schemas.openxmlformats.org/officeDocument/2006/relationships/slideLayout" Target="../slideLayouts/slideLayout17.xml"/><Relationship Id="rId26" Type="http://schemas.openxmlformats.org/officeDocument/2006/relationships/tags" Target="../tags/tag219.xml"/><Relationship Id="rId25" Type="http://schemas.openxmlformats.org/officeDocument/2006/relationships/tags" Target="../tags/tag218.xml"/><Relationship Id="rId24" Type="http://schemas.openxmlformats.org/officeDocument/2006/relationships/tags" Target="../tags/tag217.xml"/><Relationship Id="rId23" Type="http://schemas.openxmlformats.org/officeDocument/2006/relationships/tags" Target="../tags/tag216.xml"/><Relationship Id="rId22" Type="http://schemas.openxmlformats.org/officeDocument/2006/relationships/tags" Target="../tags/tag215.xml"/><Relationship Id="rId21" Type="http://schemas.openxmlformats.org/officeDocument/2006/relationships/tags" Target="../tags/tag214.xml"/><Relationship Id="rId20" Type="http://schemas.openxmlformats.org/officeDocument/2006/relationships/tags" Target="../tags/tag213.xml"/><Relationship Id="rId2" Type="http://schemas.openxmlformats.org/officeDocument/2006/relationships/tags" Target="../tags/tag195.xml"/><Relationship Id="rId19" Type="http://schemas.openxmlformats.org/officeDocument/2006/relationships/tags" Target="../tags/tag212.xml"/><Relationship Id="rId18" Type="http://schemas.openxmlformats.org/officeDocument/2006/relationships/tags" Target="../tags/tag211.xml"/><Relationship Id="rId17" Type="http://schemas.openxmlformats.org/officeDocument/2006/relationships/tags" Target="../tags/tag210.xml"/><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image" Target="../media/image28.jpeg"/><Relationship Id="rId4" Type="http://schemas.openxmlformats.org/officeDocument/2006/relationships/image" Target="../media/image4.jpeg"/><Relationship Id="rId3" Type="http://schemas.openxmlformats.org/officeDocument/2006/relationships/tags" Target="../tags/tag326.xml"/><Relationship Id="rId2" Type="http://schemas.openxmlformats.org/officeDocument/2006/relationships/image" Target="../media/image5.jpeg"/><Relationship Id="rId1" Type="http://schemas.openxmlformats.org/officeDocument/2006/relationships/tags" Target="../tags/tag325.xml"/></Relationships>
</file>

<file path=ppt/slides/_rels/slide21.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4.jpeg"/><Relationship Id="rId35" Type="http://schemas.openxmlformats.org/officeDocument/2006/relationships/slideLayout" Target="../slideLayouts/slideLayout18.xml"/><Relationship Id="rId34" Type="http://schemas.openxmlformats.org/officeDocument/2006/relationships/tags" Target="../tags/tag356.xml"/><Relationship Id="rId33" Type="http://schemas.openxmlformats.org/officeDocument/2006/relationships/tags" Target="../tags/tag355.xml"/><Relationship Id="rId32" Type="http://schemas.openxmlformats.org/officeDocument/2006/relationships/tags" Target="../tags/tag354.xml"/><Relationship Id="rId31" Type="http://schemas.openxmlformats.org/officeDocument/2006/relationships/image" Target="../media/image33.jpeg"/><Relationship Id="rId30" Type="http://schemas.openxmlformats.org/officeDocument/2006/relationships/tags" Target="../tags/tag353.xml"/><Relationship Id="rId3" Type="http://schemas.openxmlformats.org/officeDocument/2006/relationships/tags" Target="../tags/tag331.xml"/><Relationship Id="rId29" Type="http://schemas.openxmlformats.org/officeDocument/2006/relationships/tags" Target="../tags/tag352.xml"/><Relationship Id="rId28" Type="http://schemas.openxmlformats.org/officeDocument/2006/relationships/tags" Target="../tags/tag351.xml"/><Relationship Id="rId27" Type="http://schemas.openxmlformats.org/officeDocument/2006/relationships/tags" Target="../tags/tag350.xml"/><Relationship Id="rId26" Type="http://schemas.openxmlformats.org/officeDocument/2006/relationships/tags" Target="../tags/tag349.xml"/><Relationship Id="rId25" Type="http://schemas.openxmlformats.org/officeDocument/2006/relationships/tags" Target="../tags/tag348.xml"/><Relationship Id="rId24" Type="http://schemas.openxmlformats.org/officeDocument/2006/relationships/tags" Target="../tags/tag347.xml"/><Relationship Id="rId23" Type="http://schemas.openxmlformats.org/officeDocument/2006/relationships/tags" Target="../tags/tag346.xml"/><Relationship Id="rId22" Type="http://schemas.openxmlformats.org/officeDocument/2006/relationships/tags" Target="../tags/tag345.xml"/><Relationship Id="rId21" Type="http://schemas.openxmlformats.org/officeDocument/2006/relationships/tags" Target="../tags/tag344.xml"/><Relationship Id="rId20" Type="http://schemas.openxmlformats.org/officeDocument/2006/relationships/tags" Target="../tags/tag343.xml"/><Relationship Id="rId2" Type="http://schemas.openxmlformats.org/officeDocument/2006/relationships/image" Target="../media/image5.jpeg"/><Relationship Id="rId19" Type="http://schemas.openxmlformats.org/officeDocument/2006/relationships/tags" Target="../tags/tag342.xml"/><Relationship Id="rId18" Type="http://schemas.openxmlformats.org/officeDocument/2006/relationships/tags" Target="../tags/tag341.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image" Target="../media/image32.png"/><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30.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image" Target="../media/image34.jpeg"/><Relationship Id="rId4" Type="http://schemas.openxmlformats.org/officeDocument/2006/relationships/image" Target="../media/image4.jpeg"/><Relationship Id="rId3" Type="http://schemas.openxmlformats.org/officeDocument/2006/relationships/tags" Target="../tags/tag358.xml"/><Relationship Id="rId2" Type="http://schemas.openxmlformats.org/officeDocument/2006/relationships/image" Target="../media/image5.jpeg"/><Relationship Id="rId1" Type="http://schemas.openxmlformats.org/officeDocument/2006/relationships/tags" Target="../tags/tag357.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image" Target="../media/image35.jpeg"/><Relationship Id="rId5" Type="http://schemas.openxmlformats.org/officeDocument/2006/relationships/tags" Target="../tags/tag363.xml"/><Relationship Id="rId4" Type="http://schemas.openxmlformats.org/officeDocument/2006/relationships/image" Target="../media/image4.jpeg"/><Relationship Id="rId3" Type="http://schemas.openxmlformats.org/officeDocument/2006/relationships/tags" Target="../tags/tag362.xml"/><Relationship Id="rId2" Type="http://schemas.openxmlformats.org/officeDocument/2006/relationships/image" Target="../media/image5.jpeg"/><Relationship Id="rId1" Type="http://schemas.openxmlformats.org/officeDocument/2006/relationships/tags" Target="../tags/tag36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image" Target="../media/image4.jpeg"/><Relationship Id="rId3" Type="http://schemas.openxmlformats.org/officeDocument/2006/relationships/tags" Target="../tags/tag367.xml"/><Relationship Id="rId2" Type="http://schemas.openxmlformats.org/officeDocument/2006/relationships/image" Target="../media/image5.jpeg"/><Relationship Id="rId1" Type="http://schemas.openxmlformats.org/officeDocument/2006/relationships/tags" Target="../tags/tag36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image" Target="../media/image4.jpeg"/><Relationship Id="rId3" Type="http://schemas.openxmlformats.org/officeDocument/2006/relationships/tags" Target="../tags/tag372.xml"/><Relationship Id="rId2" Type="http://schemas.openxmlformats.org/officeDocument/2006/relationships/image" Target="../media/image5.jpeg"/><Relationship Id="rId1" Type="http://schemas.openxmlformats.org/officeDocument/2006/relationships/tags" Target="../tags/tag371.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image" Target="../media/image4.jpeg"/><Relationship Id="rId3" Type="http://schemas.openxmlformats.org/officeDocument/2006/relationships/tags" Target="../tags/tag377.xml"/><Relationship Id="rId2" Type="http://schemas.openxmlformats.org/officeDocument/2006/relationships/image" Target="../media/image5.jpeg"/><Relationship Id="rId1" Type="http://schemas.openxmlformats.org/officeDocument/2006/relationships/tags" Target="../tags/tag376.xml"/></Relationships>
</file>

<file path=ppt/slides/_rels/slide27.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tags" Target="../tags/tag383.xml"/><Relationship Id="rId4" Type="http://schemas.openxmlformats.org/officeDocument/2006/relationships/image" Target="../media/image4.jpeg"/><Relationship Id="rId3" Type="http://schemas.openxmlformats.org/officeDocument/2006/relationships/tags" Target="../tags/tag382.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81.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90.xml"/><Relationship Id="rId4" Type="http://schemas.openxmlformats.org/officeDocument/2006/relationships/image" Target="../media/image4.jpeg"/><Relationship Id="rId3" Type="http://schemas.openxmlformats.org/officeDocument/2006/relationships/tags" Target="../tags/tag389.xml"/><Relationship Id="rId2" Type="http://schemas.openxmlformats.org/officeDocument/2006/relationships/image" Target="../media/image5.jpeg"/><Relationship Id="rId1" Type="http://schemas.openxmlformats.org/officeDocument/2006/relationships/tags" Target="../tags/tag388.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93.xml"/><Relationship Id="rId4" Type="http://schemas.openxmlformats.org/officeDocument/2006/relationships/image" Target="../media/image4.jpeg"/><Relationship Id="rId3" Type="http://schemas.openxmlformats.org/officeDocument/2006/relationships/tags" Target="../tags/tag392.xml"/><Relationship Id="rId2" Type="http://schemas.openxmlformats.org/officeDocument/2006/relationships/image" Target="../media/image5.jpeg"/><Relationship Id="rId1" Type="http://schemas.openxmlformats.org/officeDocument/2006/relationships/tags" Target="../tags/tag39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96.xml"/><Relationship Id="rId4" Type="http://schemas.openxmlformats.org/officeDocument/2006/relationships/image" Target="../media/image4.jpeg"/><Relationship Id="rId3" Type="http://schemas.openxmlformats.org/officeDocument/2006/relationships/tags" Target="../tags/tag395.xml"/><Relationship Id="rId2" Type="http://schemas.openxmlformats.org/officeDocument/2006/relationships/image" Target="../media/image5.jpeg"/><Relationship Id="rId1" Type="http://schemas.openxmlformats.org/officeDocument/2006/relationships/tags" Target="../tags/tag394.xml"/></Relationships>
</file>

<file path=ppt/slides/_rels/slide31.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tags" Target="../tags/tag401.xml"/><Relationship Id="rId7" Type="http://schemas.openxmlformats.org/officeDocument/2006/relationships/image" Target="../media/image38.jpeg"/><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image" Target="../media/image4.jpeg"/><Relationship Id="rId3" Type="http://schemas.openxmlformats.org/officeDocument/2006/relationships/tags" Target="../tags/tag398.xml"/><Relationship Id="rId2" Type="http://schemas.openxmlformats.org/officeDocument/2006/relationships/image" Target="../media/image5.jpeg"/><Relationship Id="rId11" Type="http://schemas.openxmlformats.org/officeDocument/2006/relationships/slideLayout" Target="../slideLayouts/slideLayout18.xml"/><Relationship Id="rId10" Type="http://schemas.openxmlformats.org/officeDocument/2006/relationships/tags" Target="../tags/tag402.xml"/><Relationship Id="rId1" Type="http://schemas.openxmlformats.org/officeDocument/2006/relationships/tags" Target="../tags/tag397.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image" Target="../media/image40.jpeg"/><Relationship Id="rId4" Type="http://schemas.openxmlformats.org/officeDocument/2006/relationships/image" Target="../media/image4.jpeg"/><Relationship Id="rId3" Type="http://schemas.openxmlformats.org/officeDocument/2006/relationships/tags" Target="../tags/tag404.xml"/><Relationship Id="rId2" Type="http://schemas.openxmlformats.org/officeDocument/2006/relationships/image" Target="../media/image5.jpeg"/><Relationship Id="rId1" Type="http://schemas.openxmlformats.org/officeDocument/2006/relationships/tags" Target="../tags/tag403.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image" Target="../media/image4.jpeg"/><Relationship Id="rId3" Type="http://schemas.openxmlformats.org/officeDocument/2006/relationships/tags" Target="../tags/tag408.xml"/><Relationship Id="rId2" Type="http://schemas.openxmlformats.org/officeDocument/2006/relationships/image" Target="../media/image5.jpeg"/><Relationship Id="rId1" Type="http://schemas.openxmlformats.org/officeDocument/2006/relationships/tags" Target="../tags/tag407.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3.xml"/><Relationship Id="rId5" Type="http://schemas.openxmlformats.org/officeDocument/2006/relationships/image" Target="../media/image41.jpeg"/><Relationship Id="rId4" Type="http://schemas.openxmlformats.org/officeDocument/2006/relationships/image" Target="../media/image4.jpeg"/><Relationship Id="rId3" Type="http://schemas.openxmlformats.org/officeDocument/2006/relationships/tags" Target="../tags/tag412.xml"/><Relationship Id="rId2" Type="http://schemas.openxmlformats.org/officeDocument/2006/relationships/image" Target="../media/image5.jpeg"/><Relationship Id="rId1" Type="http://schemas.openxmlformats.org/officeDocument/2006/relationships/tags" Target="../tags/tag411.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6.xml"/><Relationship Id="rId5" Type="http://schemas.openxmlformats.org/officeDocument/2006/relationships/image" Target="../media/image42.jpeg"/><Relationship Id="rId4" Type="http://schemas.openxmlformats.org/officeDocument/2006/relationships/image" Target="../media/image4.jpeg"/><Relationship Id="rId3" Type="http://schemas.openxmlformats.org/officeDocument/2006/relationships/tags" Target="../tags/tag415.xml"/><Relationship Id="rId2" Type="http://schemas.openxmlformats.org/officeDocument/2006/relationships/image" Target="../media/image5.jpeg"/><Relationship Id="rId1" Type="http://schemas.openxmlformats.org/officeDocument/2006/relationships/tags" Target="../tags/tag414.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9.xml"/><Relationship Id="rId5" Type="http://schemas.openxmlformats.org/officeDocument/2006/relationships/image" Target="../media/image43.jpeg"/><Relationship Id="rId4" Type="http://schemas.openxmlformats.org/officeDocument/2006/relationships/image" Target="../media/image4.jpeg"/><Relationship Id="rId3" Type="http://schemas.openxmlformats.org/officeDocument/2006/relationships/tags" Target="../tags/tag418.xml"/><Relationship Id="rId2" Type="http://schemas.openxmlformats.org/officeDocument/2006/relationships/image" Target="../media/image5.jpeg"/><Relationship Id="rId1" Type="http://schemas.openxmlformats.org/officeDocument/2006/relationships/tags" Target="../tags/tag417.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image" Target="../media/image4.jpeg"/><Relationship Id="rId3" Type="http://schemas.openxmlformats.org/officeDocument/2006/relationships/tags" Target="../tags/tag225.xml"/><Relationship Id="rId2" Type="http://schemas.openxmlformats.org/officeDocument/2006/relationships/image" Target="../media/image5.jpeg"/><Relationship Id="rId1" Type="http://schemas.openxmlformats.org/officeDocument/2006/relationships/tags" Target="../tags/tag22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image" Target="../media/image9.jpeg"/><Relationship Id="rId5" Type="http://schemas.openxmlformats.org/officeDocument/2006/relationships/tags" Target="../tags/tag231.xml"/><Relationship Id="rId4" Type="http://schemas.openxmlformats.org/officeDocument/2006/relationships/image" Target="../media/image4.jpeg"/><Relationship Id="rId3" Type="http://schemas.openxmlformats.org/officeDocument/2006/relationships/tags" Target="../tags/tag230.xml"/><Relationship Id="rId2" Type="http://schemas.openxmlformats.org/officeDocument/2006/relationships/image" Target="../media/image5.jpeg"/><Relationship Id="rId1" Type="http://schemas.openxmlformats.org/officeDocument/2006/relationships/tags" Target="../tags/tag229.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image" Target="../media/image4.jpeg"/><Relationship Id="rId3" Type="http://schemas.openxmlformats.org/officeDocument/2006/relationships/tags" Target="../tags/tag235.xml"/><Relationship Id="rId2" Type="http://schemas.openxmlformats.org/officeDocument/2006/relationships/image" Target="../media/image5.jpeg"/><Relationship Id="rId1" Type="http://schemas.openxmlformats.org/officeDocument/2006/relationships/tags" Target="../tags/tag23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image" Target="../media/image4.jpeg"/><Relationship Id="rId3" Type="http://schemas.openxmlformats.org/officeDocument/2006/relationships/tags" Target="../tags/tag239.xml"/><Relationship Id="rId2" Type="http://schemas.openxmlformats.org/officeDocument/2006/relationships/image" Target="../media/image5.jpeg"/><Relationship Id="rId1" Type="http://schemas.openxmlformats.org/officeDocument/2006/relationships/tags" Target="../tags/tag238.xml"/></Relationships>
</file>

<file path=ppt/slides/_rels/slide8.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image" Target="../media/image4.jpeg"/><Relationship Id="rId3" Type="http://schemas.openxmlformats.org/officeDocument/2006/relationships/tags" Target="../tags/tag243.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2.xml"/></Relationships>
</file>

<file path=ppt/slides/_rels/slide9.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image" Target="../media/image11.jpeg"/><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image" Target="../media/image4.jpeg"/><Relationship Id="rId3" Type="http://schemas.openxmlformats.org/officeDocument/2006/relationships/tags" Target="../tags/tag251.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2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立方体 7"/>
          <p:cNvSpPr/>
          <p:nvPr>
            <p:custDataLst>
              <p:tags r:id="rId1"/>
            </p:custDataLst>
          </p:nvPr>
        </p:nvSpPr>
        <p:spPr>
          <a:xfrm rot="5400000">
            <a:off x="10890095" y="467995"/>
            <a:ext cx="792000" cy="792000"/>
          </a:xfrm>
          <a:prstGeom prst="cube">
            <a:avLst>
              <a:gd name="adj" fmla="val 8759"/>
            </a:avLst>
          </a:prstGeom>
          <a:solidFill>
            <a:schemeClr val="lt1"/>
          </a:solid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rm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rPr>
              <a:t>NEW</a:t>
            </a:r>
            <a:endPar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endParaRPr>
          </a:p>
        </p:txBody>
      </p:sp>
      <p:sp>
        <p:nvSpPr>
          <p:cNvPr id="10" name="文本框 9"/>
          <p:cNvSpPr txBox="1"/>
          <p:nvPr>
            <p:custDataLst>
              <p:tags r:id="rId2"/>
            </p:custDataLst>
          </p:nvPr>
        </p:nvSpPr>
        <p:spPr>
          <a:xfrm>
            <a:off x="9982200" y="1567180"/>
            <a:ext cx="1699895" cy="337185"/>
          </a:xfrm>
          <a:prstGeom prst="rect">
            <a:avLst/>
          </a:prstGeom>
          <a:noFill/>
        </p:spPr>
        <p:txBody>
          <a:bodyPr wrap="square" rtlCol="0">
            <a:normAutofit/>
          </a:bodyPr>
          <a:p>
            <a:pPr marL="0" marR="0" lvl="0" indent="0" algn="r" defTabSz="914400" rtl="0" eaLnBrk="1" fontAlgn="auto" latinLnBrk="0" hangingPunct="1">
              <a:lnSpc>
                <a:spcPct val="100000"/>
              </a:lnSpc>
              <a:spcBef>
                <a:spcPts val="0"/>
              </a:spcBef>
              <a:spcAft>
                <a:spcPts val="0"/>
              </a:spcAft>
              <a:buClrTx/>
              <a:buSzTx/>
              <a:buFontTx/>
              <a:buNone/>
            </a:pPr>
            <a:r>
              <a:rPr lang="en-US" altLang="zh-CN" sz="1600" dirty="0">
                <a:solidFill>
                  <a:schemeClr val="dk1">
                    <a:lumMod val="85000"/>
                    <a:lumOff val="15000"/>
                  </a:schemeClr>
                </a:solidFill>
                <a:uFillTx/>
                <a:latin typeface="Arial" panose="020B0604020202020204" pitchFamily="34" charset="0"/>
                <a:ea typeface="微软雅黑" panose="020B0503020204020204" charset="-122"/>
              </a:rPr>
              <a:t>202X / 01</a:t>
            </a:r>
            <a:endPar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endParaRPr>
          </a:p>
        </p:txBody>
      </p:sp>
      <p:sp>
        <p:nvSpPr>
          <p:cNvPr id="7" name="标题 6"/>
          <p:cNvSpPr>
            <a:spLocks noGrp="1"/>
          </p:cNvSpPr>
          <p:nvPr>
            <p:ph type="ctrTitle"/>
            <p:custDataLst>
              <p:tags r:id="rId3"/>
            </p:custDataLst>
          </p:nvPr>
        </p:nvSpPr>
        <p:spPr>
          <a:xfrm>
            <a:off x="1165860" y="1395730"/>
            <a:ext cx="8211820" cy="1809750"/>
          </a:xfrm>
        </p:spPr>
        <p:txBody>
          <a:bodyPr wrap="square">
            <a:normAutofit fontScale="90000"/>
          </a:bodyPr>
          <a:p>
            <a:pPr marL="0" lvl="0" indent="-285750" algn="l" fontAlgn="ctr">
              <a:lnSpc>
                <a:spcPct val="130000"/>
              </a:lnSpc>
              <a:spcBef>
                <a:spcPts val="1000"/>
              </a:spcBef>
              <a:spcAft>
                <a:spcPts val="0"/>
              </a:spcAft>
              <a:buSzPct val="100000"/>
              <a:buFont typeface="Wingdings" panose="05000000000000000000" charset="0"/>
              <a:buNone/>
            </a:pPr>
            <a:r>
              <a:rPr sz="7200" spc="0" dirty="0">
                <a:solidFill>
                  <a:schemeClr val="accent1">
                    <a:lumMod val="75000"/>
                  </a:schemeClr>
                </a:solidFill>
                <a:uFillTx/>
              </a:rPr>
              <a:t>第 1 章</a:t>
            </a:r>
            <a:br>
              <a:rPr sz="7200" spc="0" dirty="0">
                <a:solidFill>
                  <a:schemeClr val="accent1">
                    <a:lumMod val="75000"/>
                  </a:schemeClr>
                </a:solidFill>
                <a:uFillTx/>
              </a:rPr>
            </a:br>
            <a:r>
              <a:rPr sz="7200" spc="0" dirty="0">
                <a:solidFill>
                  <a:schemeClr val="accent1">
                    <a:lumMod val="75000"/>
                  </a:schemeClr>
                </a:solidFill>
                <a:uFillTx/>
              </a:rPr>
              <a:t>检测技术基础知识</a:t>
            </a:r>
            <a:endParaRPr sz="7200" spc="0" dirty="0">
              <a:solidFill>
                <a:schemeClr val="accent1">
                  <a:lumMod val="75000"/>
                </a:schemeClr>
              </a:solidFill>
              <a:uFillTx/>
            </a:endParaRPr>
          </a:p>
        </p:txBody>
      </p:sp>
      <p:sp>
        <p:nvSpPr>
          <p:cNvPr id="5" name="副标题 4"/>
          <p:cNvSpPr>
            <a:spLocks noGrp="1"/>
          </p:cNvSpPr>
          <p:nvPr>
            <p:ph type="subTitle" idx="1"/>
            <p:custDataLst>
              <p:tags r:id="rId4"/>
            </p:custDataLst>
          </p:nvPr>
        </p:nvSpPr>
        <p:spPr/>
        <p:txBody>
          <a:bodyPr wrap="square">
            <a:normAutofit/>
          </a:bodyPr>
          <a:p>
            <a:r>
              <a:rPr lang="zh-CN" altLang="en-US" spc="0">
                <a:solidFill>
                  <a:schemeClr val="dk1">
                    <a:lumMod val="85000"/>
                    <a:lumOff val="15000"/>
                  </a:schemeClr>
                </a:solidFill>
                <a:uFillTx/>
              </a:rPr>
              <a:t>单击此处添加副标题</a:t>
            </a:r>
            <a:endParaRPr lang="zh-CN" altLang="en-US" spc="0">
              <a:solidFill>
                <a:schemeClr val="dk1">
                  <a:lumMod val="85000"/>
                  <a:lumOff val="15000"/>
                </a:schemeClr>
              </a:solidFill>
              <a:uFillTx/>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350807" y="275127"/>
            <a:ext cx="11260347" cy="1947545"/>
          </a:xfrm>
          <a:prstGeom prst="rect">
            <a:avLst/>
          </a:prstGeom>
          <a:noFill/>
        </p:spPr>
        <p:txBody>
          <a:bodyPr wrap="square">
            <a:spAutoFit/>
          </a:bodyPr>
          <a:lstStyle/>
          <a:p>
            <a:pPr marL="277495" algn="l" rtl="0" eaLnBrk="0">
              <a:lnSpc>
                <a:spcPct val="94000"/>
              </a:lnSpc>
              <a:spcBef>
                <a:spcPts val="845"/>
              </a:spcBef>
            </a:pP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迟滞</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33000"/>
              </a:lnSpc>
              <a:spcBef>
                <a:spcPts val="0"/>
              </a:spcBef>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传感器在相同工作条件下，输入量由小到大</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正行程</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及输入量由大到小</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反行程</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变</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化期间其输入输出特性曲线不重合的现象称为迟滞</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见图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 也就是</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说</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，对于相同大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小的输入信号，传感器的正反行程输出信号大小不相等，这个差值称为迟滞</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差</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值 。 传感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器在全量程范围内最大的迟滞差值 </a:t>
            </a:r>
            <a:r>
              <a:rPr lang="en-US" altLang="zh-CN" sz="1800" spc="2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800" spc="0" dirty="0" err="1">
                <a:solidFill>
                  <a:srgbClr val="000000"/>
                </a:solidFill>
                <a:latin typeface="微软雅黑" panose="020B0503020204020204" charset="-122"/>
                <a:ea typeface="微软雅黑" panose="020B0503020204020204" charset="-122"/>
                <a:cs typeface="微软雅黑" panose="020B0503020204020204" charset="-122"/>
              </a:rPr>
              <a:t>H</a:t>
            </a:r>
            <a:r>
              <a:rPr lang="en-US" altLang="zh-CN" sz="1600" spc="0" baseline="-23000" dirty="0" err="1">
                <a:solidFill>
                  <a:srgbClr val="000000"/>
                </a:solidFill>
                <a:latin typeface="微软雅黑" panose="020B0503020204020204" charset="-122"/>
                <a:ea typeface="微软雅黑" panose="020B0503020204020204" charset="-122"/>
                <a:cs typeface="微软雅黑" panose="020B0503020204020204" charset="-122"/>
              </a:rPr>
              <a:t>max</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与满量程输出值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Y</a:t>
            </a:r>
            <a:r>
              <a:rPr lang="en-US" altLang="zh-CN" sz="1600" spc="0" baseline="-23000" dirty="0">
                <a:solidFill>
                  <a:srgbClr val="000000"/>
                </a:solidFill>
                <a:latin typeface="微软雅黑" panose="020B0503020204020204" charset="-122"/>
                <a:ea typeface="微软雅黑" panose="020B0503020204020204" charset="-122"/>
                <a:cs typeface="微软雅黑" panose="020B0503020204020204" charset="-122"/>
              </a:rPr>
              <a:t>FS</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之比称为迟</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滞</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误差，用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γ </a:t>
            </a:r>
            <a:r>
              <a:rPr lang="en-US" altLang="zh-CN" sz="1600" spc="0" baseline="-23000" dirty="0">
                <a:solidFill>
                  <a:srgbClr val="000000"/>
                </a:solidFill>
                <a:latin typeface="微软雅黑" panose="020B0503020204020204" charset="-122"/>
                <a:ea typeface="微软雅黑" panose="020B0503020204020204" charset="-122"/>
                <a:cs typeface="微软雅黑" panose="020B0503020204020204" charset="-122"/>
              </a:rPr>
              <a:t>H</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12"/>
          <p:cNvSpPr/>
          <p:nvPr>
            <p:custDataLst>
              <p:tags r:id="rId5"/>
            </p:custDataLst>
          </p:nvPr>
        </p:nvSpPr>
        <p:spPr>
          <a:xfrm>
            <a:off x="4662361" y="4141001"/>
            <a:ext cx="5206365" cy="88836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63445"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 1－4    迟滞</a:t>
            </a:r>
            <a:r>
              <a:rPr sz="800" spc="0" dirty="0">
                <a:solidFill>
                  <a:schemeClr val="dk1"/>
                </a:solidFill>
                <a:latin typeface="微软雅黑" panose="020B0503020204020204" charset="-122"/>
                <a:ea typeface="微软雅黑" panose="020B0503020204020204" charset="-122"/>
                <a:cs typeface="微软雅黑" panose="020B0503020204020204" charset="-122"/>
              </a:rPr>
              <a:t>特性</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4000"/>
              </a:lnSpc>
              <a:spcBef>
                <a:spcPts val="23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这种现象主要是由于传感器敏感元件材料的物理性质和机械零部件的缺陷所造</a:t>
            </a:r>
            <a:r>
              <a:rPr sz="1000" spc="0" dirty="0">
                <a:solidFill>
                  <a:schemeClr val="dk1"/>
                </a:solidFill>
                <a:latin typeface="微软雅黑" panose="020B0503020204020204" charset="-122"/>
                <a:ea typeface="微软雅黑" panose="020B0503020204020204" charset="-122"/>
                <a:cs typeface="微软雅黑" panose="020B0503020204020204" charset="-122"/>
              </a:rPr>
              <a:t>成的 。 </a:t>
            </a:r>
            <a:r>
              <a:rPr sz="1000" spc="30" dirty="0">
                <a:solidFill>
                  <a:schemeClr val="dk1"/>
                </a:solidFill>
                <a:latin typeface="微软雅黑" panose="020B0503020204020204" charset="-122"/>
                <a:ea typeface="微软雅黑" panose="020B0503020204020204" charset="-122"/>
                <a:cs typeface="微软雅黑" panose="020B0503020204020204" charset="-122"/>
              </a:rPr>
              <a:t>例如，弹性敏感元件弹性滞后 、运动部件摩擦 、传动机构的间隙 、紧</a:t>
            </a:r>
            <a:r>
              <a:rPr sz="1000" spc="0" dirty="0">
                <a:solidFill>
                  <a:schemeClr val="dk1"/>
                </a:solidFill>
                <a:latin typeface="微软雅黑" panose="020B0503020204020204" charset="-122"/>
                <a:ea typeface="微软雅黑" panose="020B0503020204020204" charset="-122"/>
                <a:cs typeface="微软雅黑" panose="020B0503020204020204" charset="-122"/>
              </a:rPr>
              <a:t>固件松动等 。 迟滞 </a:t>
            </a:r>
            <a:r>
              <a:rPr sz="1000" spc="30" dirty="0">
                <a:solidFill>
                  <a:schemeClr val="dk1"/>
                </a:solidFill>
                <a:latin typeface="微软雅黑" panose="020B0503020204020204" charset="-122"/>
                <a:ea typeface="微软雅黑" panose="020B0503020204020204" charset="-122"/>
                <a:cs typeface="微软雅黑" panose="020B0503020204020204" charset="-122"/>
              </a:rPr>
              <a:t>误差又称为回差或变</a:t>
            </a:r>
            <a:r>
              <a:rPr sz="1000" spc="10" dirty="0">
                <a:solidFill>
                  <a:schemeClr val="dk1"/>
                </a:solidFill>
                <a:latin typeface="微软雅黑" panose="020B0503020204020204" charset="-122"/>
                <a:ea typeface="微软雅黑" panose="020B0503020204020204" charset="-122"/>
                <a:cs typeface="微软雅黑" panose="020B0503020204020204" charset="-122"/>
              </a:rPr>
              <a:t>差</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13"/>
          <p:cNvPicPr>
            <a:picLocks noChangeAspect="1"/>
          </p:cNvPicPr>
          <p:nvPr/>
        </p:nvPicPr>
        <p:blipFill>
          <a:blip r:embed="rId6"/>
          <a:stretch>
            <a:fillRect/>
          </a:stretch>
        </p:blipFill>
        <p:spPr>
          <a:xfrm>
            <a:off x="6400007" y="2615842"/>
            <a:ext cx="1727746" cy="1481277"/>
          </a:xfrm>
          <a:prstGeom prst="rect">
            <a:avLst/>
          </a:prstGeom>
        </p:spPr>
      </p:pic>
      <p:sp>
        <p:nvSpPr>
          <p:cNvPr id="7" name="textbox 115"/>
          <p:cNvSpPr/>
          <p:nvPr>
            <p:custDataLst>
              <p:tags r:id="rId7"/>
            </p:custDataLst>
          </p:nvPr>
        </p:nvSpPr>
        <p:spPr>
          <a:xfrm>
            <a:off x="6683526" y="2122934"/>
            <a:ext cx="1117600" cy="357504"/>
          </a:xfrm>
          <a:prstGeom prst="rect">
            <a:avLst/>
          </a:prstGeom>
        </p:spPr>
        <p:txBody>
          <a:bodyPr vert="horz" wrap="square" lIns="0" tIns="0" rIns="0" bIns="0"/>
          <a:lstStyle/>
          <a:p>
            <a:pPr algn="l" rtl="0" eaLnBrk="0">
              <a:lnSpc>
                <a:spcPct val="105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5"/>
              </a:spcBef>
            </a:pPr>
            <a:r>
              <a:rPr sz="1400" spc="10" baseline="14000" dirty="0">
                <a:solidFill>
                  <a:schemeClr val="dk1"/>
                </a:solidFill>
                <a:latin typeface="微软雅黑" panose="020B0503020204020204" charset="-122"/>
                <a:ea typeface="微软雅黑" panose="020B0503020204020204" charset="-122"/>
                <a:cs typeface="微软雅黑" panose="020B0503020204020204" charset="-122"/>
              </a:rPr>
              <a:t>γ</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baseline="-9000" dirty="0">
                <a:solidFill>
                  <a:schemeClr val="dk1"/>
                </a:solidFill>
                <a:latin typeface="微软雅黑" panose="020B0503020204020204" charset="-122"/>
                <a:ea typeface="微软雅黑" panose="020B0503020204020204" charset="-122"/>
                <a:cs typeface="微软雅黑" panose="020B0503020204020204" charset="-122"/>
              </a:rPr>
              <a:t>H</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 </a:t>
            </a:r>
            <a:r>
              <a:rPr sz="1400" spc="0" baseline="14000" dirty="0">
                <a:solidFill>
                  <a:schemeClr val="dk1"/>
                </a:solidFill>
                <a:latin typeface="微软雅黑" panose="020B0503020204020204" charset="-122"/>
                <a:ea typeface="微软雅黑" panose="020B0503020204020204" charset="-122"/>
                <a:cs typeface="微软雅黑" panose="020B0503020204020204" charset="-122"/>
              </a:rPr>
              <a:t>100％</a:t>
            </a:r>
            <a:endParaRPr lang="en-US" altLang="en-US" sz="1400" spc="0" baseline="14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116"/>
          <p:cNvPicPr>
            <a:picLocks noChangeAspect="1"/>
          </p:cNvPicPr>
          <p:nvPr/>
        </p:nvPicPr>
        <p:blipFill>
          <a:blip r:embed="rId8"/>
          <a:stretch>
            <a:fillRect/>
          </a:stretch>
        </p:blipFill>
        <p:spPr>
          <a:xfrm>
            <a:off x="7035640" y="2135634"/>
            <a:ext cx="314249" cy="331868"/>
          </a:xfrm>
          <a:prstGeom prst="rect">
            <a:avLst/>
          </a:prstGeom>
        </p:spPr>
      </p:pic>
      <p:sp>
        <p:nvSpPr>
          <p:cNvPr id="9" name="textbox 118"/>
          <p:cNvSpPr/>
          <p:nvPr>
            <p:custDataLst>
              <p:tags r:id="rId9"/>
            </p:custDataLst>
          </p:nvPr>
        </p:nvSpPr>
        <p:spPr>
          <a:xfrm>
            <a:off x="4662361" y="1889421"/>
            <a:ext cx="421005" cy="1682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125"/>
              </a:lnSpc>
            </a:pPr>
            <a:r>
              <a:rPr sz="900" spc="30" dirty="0">
                <a:solidFill>
                  <a:schemeClr val="dk1"/>
                </a:solidFill>
                <a:latin typeface="微软雅黑" panose="020B0503020204020204" charset="-122"/>
                <a:ea typeface="微软雅黑" panose="020B0503020204020204" charset="-122"/>
                <a:cs typeface="微软雅黑" panose="020B0503020204020204" charset="-122"/>
              </a:rPr>
              <a:t>示，</a:t>
            </a:r>
            <a:r>
              <a:rPr sz="900" spc="0" dirty="0">
                <a:solidFill>
                  <a:schemeClr val="dk1"/>
                </a:solidFill>
                <a:latin typeface="微软雅黑" panose="020B0503020204020204" charset="-122"/>
                <a:ea typeface="微软雅黑" panose="020B0503020204020204" charset="-122"/>
                <a:cs typeface="微软雅黑" panose="020B0503020204020204" charset="-122"/>
              </a:rPr>
              <a:t>即</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19"/>
          <p:cNvSpPr/>
          <p:nvPr>
            <p:custDataLst>
              <p:tags r:id="rId10"/>
            </p:custDataLst>
          </p:nvPr>
        </p:nvSpPr>
        <p:spPr>
          <a:xfrm>
            <a:off x="9485083" y="2232014"/>
            <a:ext cx="370840"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( 1－4</a:t>
            </a:r>
            <a:r>
              <a:rPr sz="9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5" name="图片 14"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124"/>
          <p:cNvSpPr/>
          <p:nvPr/>
        </p:nvSpPr>
        <p:spPr>
          <a:xfrm>
            <a:off x="781146" y="959582"/>
            <a:ext cx="5205729" cy="848360"/>
          </a:xfrm>
          <a:prstGeom prst="rect">
            <a:avLst/>
          </a:prstGeom>
        </p:spPr>
        <p:txBody>
          <a:bodyPr vert="horz" wrap="square" lIns="0" tIns="0" rIns="0" bIns="0"/>
          <a:lstStyle/>
          <a:p>
            <a:pPr algn="l" rtl="0" eaLnBrk="0">
              <a:lnSpc>
                <a:spcPct val="8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4955" algn="l" rtl="0" eaLnBrk="0">
              <a:lnSpc>
                <a:spcPct val="94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4) </a:t>
            </a:r>
            <a:r>
              <a:rPr sz="1000" spc="0" dirty="0">
                <a:solidFill>
                  <a:srgbClr val="000000"/>
                </a:solidFill>
                <a:latin typeface="微软雅黑" panose="020B0503020204020204" charset="-122"/>
                <a:ea typeface="微软雅黑" panose="020B0503020204020204" charset="-122"/>
                <a:cs typeface="微软雅黑" panose="020B0503020204020204" charset="-122"/>
              </a:rPr>
              <a:t>重复性</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1000"/>
              </a:lnSpc>
              <a:spcBef>
                <a:spcPts val="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重复性是指传感器在相同工作条件下，输入量按同一方向做全量程连</a:t>
            </a:r>
            <a:r>
              <a:rPr sz="1000" spc="0" dirty="0">
                <a:solidFill>
                  <a:srgbClr val="000000"/>
                </a:solidFill>
                <a:latin typeface="微软雅黑" panose="020B0503020204020204" charset="-122"/>
                <a:ea typeface="微软雅黑" panose="020B0503020204020204" charset="-122"/>
                <a:cs typeface="微软雅黑" panose="020B0503020204020204" charset="-122"/>
              </a:rPr>
              <a:t>续多次变化时，</a:t>
            </a:r>
            <a:r>
              <a:rPr sz="1000" spc="10" dirty="0">
                <a:solidFill>
                  <a:srgbClr val="000000"/>
                </a:solidFill>
                <a:latin typeface="微软雅黑" panose="020B0503020204020204" charset="-122"/>
                <a:ea typeface="微软雅黑" panose="020B0503020204020204" charset="-122"/>
                <a:cs typeface="微软雅黑" panose="020B0503020204020204" charset="-122"/>
              </a:rPr>
              <a:t>所得</a:t>
            </a:r>
            <a:r>
              <a:rPr sz="1000" spc="0" dirty="0">
                <a:solidFill>
                  <a:srgbClr val="000000"/>
                </a:solidFill>
                <a:latin typeface="微软雅黑" panose="020B0503020204020204" charset="-122"/>
                <a:ea typeface="微软雅黑" panose="020B0503020204020204" charset="-122"/>
                <a:cs typeface="微软雅黑" panose="020B0503020204020204" charset="-122"/>
              </a:rPr>
              <a:t>特性曲线不一致的程度( 见图 1－5 ) 。 重复性误差属于随机误差，常用标准差 σ 计算，</a:t>
            </a:r>
            <a:r>
              <a:rPr sz="1000" spc="20" dirty="0">
                <a:solidFill>
                  <a:srgbClr val="000000"/>
                </a:solidFill>
                <a:latin typeface="微软雅黑" panose="020B0503020204020204" charset="-122"/>
                <a:ea typeface="微软雅黑" panose="020B0503020204020204" charset="-122"/>
                <a:cs typeface="微软雅黑" panose="020B0503020204020204" charset="-122"/>
              </a:rPr>
              <a:t>也可用正反行程中的最大重复</a:t>
            </a:r>
            <a:r>
              <a:rPr sz="1000" spc="0" dirty="0">
                <a:solidFill>
                  <a:srgbClr val="000000"/>
                </a:solidFill>
                <a:latin typeface="微软雅黑" panose="020B0503020204020204" charset="-122"/>
                <a:ea typeface="微软雅黑" panose="020B0503020204020204" charset="-122"/>
                <a:cs typeface="微软雅黑" panose="020B0503020204020204" charset="-122"/>
              </a:rPr>
              <a:t>差值 ΔR</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max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计算，即</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25"/>
          <p:cNvPicPr>
            <a:picLocks noChangeAspect="1"/>
          </p:cNvPicPr>
          <p:nvPr/>
        </p:nvPicPr>
        <p:blipFill>
          <a:blip r:embed="rId5"/>
          <a:stretch>
            <a:fillRect/>
          </a:stretch>
        </p:blipFill>
        <p:spPr>
          <a:xfrm>
            <a:off x="2438171" y="2988411"/>
            <a:ext cx="1886724" cy="1536737"/>
          </a:xfrm>
          <a:prstGeom prst="rect">
            <a:avLst/>
          </a:prstGeom>
        </p:spPr>
      </p:pic>
      <p:sp>
        <p:nvSpPr>
          <p:cNvPr id="5" name="textbox 129"/>
          <p:cNvSpPr/>
          <p:nvPr>
            <p:custDataLst>
              <p:tags r:id="rId6"/>
            </p:custDataLst>
          </p:nvPr>
        </p:nvSpPr>
        <p:spPr>
          <a:xfrm>
            <a:off x="2756182" y="2495503"/>
            <a:ext cx="1207769" cy="357504"/>
          </a:xfrm>
          <a:prstGeom prst="rect">
            <a:avLst/>
          </a:prstGeom>
        </p:spPr>
        <p:txBody>
          <a:bodyPr vert="horz" wrap="square" lIns="0" tIns="0" rIns="0" bIns="0"/>
          <a:lstStyle/>
          <a:p>
            <a:pPr algn="l" rtl="0" eaLnBrk="0">
              <a:lnSpc>
                <a:spcPct val="105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5"/>
              </a:spcBef>
            </a:pP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γ </a:t>
            </a:r>
            <a:r>
              <a:rPr sz="800" spc="0" baseline="-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 100</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6" name="picture 130"/>
          <p:cNvPicPr>
            <a:picLocks noChangeAspect="1"/>
          </p:cNvPicPr>
          <p:nvPr/>
        </p:nvPicPr>
        <p:blipFill>
          <a:blip r:embed="rId7"/>
          <a:stretch>
            <a:fillRect/>
          </a:stretch>
        </p:blipFill>
        <p:spPr>
          <a:xfrm>
            <a:off x="3193951" y="2508203"/>
            <a:ext cx="308088" cy="331881"/>
          </a:xfrm>
          <a:prstGeom prst="rect">
            <a:avLst/>
          </a:prstGeom>
        </p:spPr>
      </p:pic>
      <p:sp>
        <p:nvSpPr>
          <p:cNvPr id="7" name="textbox 131"/>
          <p:cNvSpPr/>
          <p:nvPr>
            <p:custDataLst>
              <p:tags r:id="rId8"/>
            </p:custDataLst>
          </p:nvPr>
        </p:nvSpPr>
        <p:spPr>
          <a:xfrm>
            <a:off x="2623086" y="1896564"/>
            <a:ext cx="1473835" cy="22415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γ </a:t>
            </a:r>
            <a:r>
              <a:rPr sz="800" spc="0" baseline="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300"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3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100％</a:t>
            </a:r>
            <a:endParaRPr lang="en-US"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132"/>
          <p:cNvSpPr/>
          <p:nvPr>
            <p:custDataLst>
              <p:tags r:id="rId9"/>
            </p:custDataLst>
          </p:nvPr>
        </p:nvSpPr>
        <p:spPr>
          <a:xfrm>
            <a:off x="2987772" y="4569030"/>
            <a:ext cx="798194" cy="20002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1－5    重</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复</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a:t>
            </a:r>
            <a:endParaRPr lang="en-US" altLang="en-US"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134"/>
          <p:cNvSpPr/>
          <p:nvPr>
            <p:custDataLst>
              <p:tags r:id="rId10"/>
            </p:custDataLst>
          </p:nvPr>
        </p:nvSpPr>
        <p:spPr>
          <a:xfrm>
            <a:off x="3033906" y="1863944"/>
            <a:ext cx="583565" cy="170179"/>
          </a:xfrm>
          <a:prstGeom prst="rect">
            <a:avLst/>
          </a:prstGeom>
        </p:spPr>
        <p:txBody>
          <a:bodyPr vert="horz" wrap="square" lIns="0" tIns="0" rIns="0" bIns="0"/>
          <a:lstStyle/>
          <a:p>
            <a:pPr algn="l" rtl="0" eaLnBrk="0">
              <a:lnSpc>
                <a:spcPct val="78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7000"/>
              </a:lnSpc>
            </a:pPr>
            <a:r>
              <a:rPr sz="1000" u="sng" spc="-3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(2  ~ 3 )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σ</a:t>
            </a:r>
            <a:endParaRPr lang="en-US" altLang="en-US"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10" name="textbox 136"/>
          <p:cNvSpPr/>
          <p:nvPr>
            <p:custDataLst>
              <p:tags r:id="rId11"/>
            </p:custDataLst>
          </p:nvPr>
        </p:nvSpPr>
        <p:spPr>
          <a:xfrm>
            <a:off x="5603345" y="1953911"/>
            <a:ext cx="370840"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( 1</a:t>
            </a:r>
            <a:r>
              <a:rPr sz="800" spc="0" dirty="0">
                <a:solidFill>
                  <a:schemeClr val="dk1"/>
                </a:solidFill>
                <a:latin typeface="微软雅黑" panose="020B0503020204020204" charset="-122"/>
                <a:ea typeface="微软雅黑" panose="020B0503020204020204" charset="-122"/>
                <a:cs typeface="微软雅黑" panose="020B0503020204020204" charset="-122"/>
              </a:rPr>
              <a:t>－5 )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37"/>
          <p:cNvSpPr/>
          <p:nvPr>
            <p:custDataLst>
              <p:tags r:id="rId12"/>
            </p:custDataLst>
          </p:nvPr>
        </p:nvSpPr>
        <p:spPr>
          <a:xfrm>
            <a:off x="5603345" y="2604582"/>
            <a:ext cx="370840"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60" dirty="0">
                <a:solidFill>
                  <a:schemeClr val="dk1"/>
                </a:solidFill>
                <a:latin typeface="微软雅黑" panose="020B0503020204020204" charset="-122"/>
                <a:ea typeface="微软雅黑" panose="020B0503020204020204" charset="-122"/>
                <a:cs typeface="微软雅黑" panose="020B0503020204020204" charset="-122"/>
              </a:rPr>
              <a:t>( 1－6 </a:t>
            </a:r>
            <a:r>
              <a:rPr sz="9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39"/>
          <p:cNvSpPr/>
          <p:nvPr>
            <p:custDataLst>
              <p:tags r:id="rId13"/>
            </p:custDataLst>
          </p:nvPr>
        </p:nvSpPr>
        <p:spPr>
          <a:xfrm>
            <a:off x="3231094" y="2056587"/>
            <a:ext cx="170814" cy="160020"/>
          </a:xfrm>
          <a:prstGeom prst="rect">
            <a:avLst/>
          </a:prstGeom>
        </p:spPr>
        <p:txBody>
          <a:bodyPr vert="horz" wrap="square" lIns="0" tIns="0" rIns="0" bIns="0"/>
          <a:lstStyle/>
          <a:p>
            <a:pPr algn="l" rtl="0" eaLnBrk="0">
              <a:lnSpc>
                <a:spcPct val="104000"/>
              </a:lnSpc>
            </a:pPr>
            <a:endParaRPr lang="en-US" altLang="en-US" sz="500" dirty="0">
              <a:solidFill>
                <a:schemeClr val="dk1">
                  <a:lumMod val="85000"/>
                  <a:lumOff val="15000"/>
                </a:schemeClr>
              </a:solidFill>
              <a:latin typeface="微软雅黑" panose="020B0503020204020204" charset="-122"/>
              <a:ea typeface="微软雅黑" panose="020B0503020204020204" charset="-122"/>
            </a:endParaRPr>
          </a:p>
          <a:p>
            <a:pPr marL="83820" algn="l" rtl="0" eaLnBrk="0">
              <a:lnSpc>
                <a:spcPct val="89000"/>
              </a:lnSpc>
              <a:spcBef>
                <a:spcPts val="0"/>
              </a:spcBef>
              <a:tabLst>
                <a:tab pos="85725" algn="l"/>
              </a:tabLst>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40"/>
          <p:cNvSpPr/>
          <p:nvPr>
            <p:custDataLst>
              <p:tags r:id="rId14"/>
            </p:custDataLst>
          </p:nvPr>
        </p:nvSpPr>
        <p:spPr>
          <a:xfrm>
            <a:off x="783628" y="2258997"/>
            <a:ext cx="151764" cy="163829"/>
          </a:xfrm>
          <a:prstGeom prst="rect">
            <a:avLst/>
          </a:prstGeom>
        </p:spPr>
        <p:txBody>
          <a:bodyPr vert="horz" wrap="square" lIns="0" tIns="0" rIns="0" bIns="0"/>
          <a:lstStyle/>
          <a:p>
            <a:pPr algn="l" rtl="0" eaLnBrk="0">
              <a:lnSpc>
                <a:spcPct val="78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9100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1"/>
          <p:cNvSpPr/>
          <p:nvPr>
            <p:custDataLst>
              <p:tags r:id="rId15"/>
            </p:custDataLst>
          </p:nvPr>
        </p:nvSpPr>
        <p:spPr>
          <a:xfrm>
            <a:off x="3231094" y="2056587"/>
            <a:ext cx="99060" cy="144779"/>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800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123"/>
          <p:cNvSpPr/>
          <p:nvPr/>
        </p:nvSpPr>
        <p:spPr>
          <a:xfrm>
            <a:off x="1098362" y="1084277"/>
            <a:ext cx="5203190" cy="1290319"/>
          </a:xfrm>
          <a:prstGeom prst="rect">
            <a:avLst/>
          </a:prstGeom>
        </p:spPr>
        <p:txBody>
          <a:bodyPr vert="horz" wrap="square" lIns="0" tIns="0" rIns="0" bIns="0"/>
          <a:lstStyle/>
          <a:p>
            <a:pPr algn="l" rtl="0" eaLnBrk="0">
              <a:lnSpc>
                <a:spcPct val="81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4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 漂移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9000"/>
              </a:lnSpc>
              <a:spcBef>
                <a:spcPts val="61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在传感器输入量不变的情况下，输出量会随着时间变化，此现象称为漂</a:t>
            </a:r>
            <a:r>
              <a:rPr sz="1000" spc="10" dirty="0">
                <a:solidFill>
                  <a:srgbClr val="000000"/>
                </a:solidFill>
                <a:latin typeface="微软雅黑" panose="020B0503020204020204" charset="-122"/>
                <a:ea typeface="微软雅黑" panose="020B0503020204020204" charset="-122"/>
                <a:cs typeface="微软雅黑" panose="020B0503020204020204" charset="-122"/>
              </a:rPr>
              <a:t>移</a:t>
            </a:r>
            <a:r>
              <a:rPr sz="1000" spc="0" dirty="0">
                <a:solidFill>
                  <a:srgbClr val="000000"/>
                </a:solidFill>
                <a:latin typeface="微软雅黑" panose="020B0503020204020204" charset="-122"/>
                <a:ea typeface="微软雅黑" panose="020B0503020204020204" charset="-122"/>
                <a:cs typeface="微软雅黑" panose="020B0503020204020204" charset="-122"/>
              </a:rPr>
              <a:t> 。 产生漂 </a:t>
            </a:r>
            <a:r>
              <a:rPr sz="1000" spc="40" dirty="0">
                <a:solidFill>
                  <a:srgbClr val="000000"/>
                </a:solidFill>
                <a:latin typeface="微软雅黑" panose="020B0503020204020204" charset="-122"/>
                <a:ea typeface="微软雅黑" panose="020B0503020204020204" charset="-122"/>
                <a:cs typeface="微软雅黑" panose="020B0503020204020204" charset="-122"/>
              </a:rPr>
              <a:t>移的原因有两个方面 : 一是传感器自身结构参数发生变化；二是周围环境( 如</a:t>
            </a:r>
            <a:r>
              <a:rPr sz="1000" spc="30" dirty="0">
                <a:solidFill>
                  <a:srgbClr val="000000"/>
                </a:solidFill>
                <a:latin typeface="微软雅黑" panose="020B0503020204020204" charset="-122"/>
                <a:ea typeface="微软雅黑" panose="020B0503020204020204" charset="-122"/>
                <a:cs typeface="微软雅黑" panose="020B0503020204020204" charset="-122"/>
              </a:rPr>
              <a:t>温</a:t>
            </a:r>
            <a:r>
              <a:rPr sz="1000" spc="0" dirty="0">
                <a:solidFill>
                  <a:srgbClr val="000000"/>
                </a:solidFill>
                <a:latin typeface="微软雅黑" panose="020B0503020204020204" charset="-122"/>
                <a:ea typeface="微软雅黑" panose="020B0503020204020204" charset="-122"/>
                <a:cs typeface="微软雅黑" panose="020B0503020204020204" charset="-122"/>
              </a:rPr>
              <a:t>度 、湿度 </a:t>
            </a:r>
            <a:r>
              <a:rPr sz="1000" spc="20" dirty="0">
                <a:solidFill>
                  <a:srgbClr val="000000"/>
                </a:solidFill>
                <a:latin typeface="微软雅黑" panose="020B0503020204020204" charset="-122"/>
                <a:ea typeface="微软雅黑" panose="020B0503020204020204" charset="-122"/>
                <a:cs typeface="微软雅黑" panose="020B0503020204020204" charset="-122"/>
              </a:rPr>
              <a:t>等) 发生变化 。 最常见的漂移是温度漂移，即周围环境温度发生变化而</a:t>
            </a:r>
            <a:r>
              <a:rPr sz="1000" spc="0" dirty="0">
                <a:solidFill>
                  <a:srgbClr val="000000"/>
                </a:solidFill>
                <a:latin typeface="微软雅黑" panose="020B0503020204020204" charset="-122"/>
                <a:ea typeface="微软雅黑" panose="020B0503020204020204" charset="-122"/>
                <a:cs typeface="微软雅黑" panose="020B0503020204020204" charset="-122"/>
              </a:rPr>
              <a:t>引起输出的变化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5000"/>
              </a:lnSpc>
              <a:spcBef>
                <a:spcPts val="605"/>
              </a:spcBef>
            </a:pPr>
            <a:r>
              <a:rPr sz="1000" spc="70" dirty="0">
                <a:solidFill>
                  <a:srgbClr val="000000"/>
                </a:solidFill>
                <a:latin typeface="微软雅黑" panose="020B0503020204020204" charset="-122"/>
                <a:ea typeface="微软雅黑" panose="020B0503020204020204" charset="-122"/>
                <a:cs typeface="微软雅黑" panose="020B0503020204020204" charset="-122"/>
              </a:rPr>
              <a:t>温度漂移( 简称温漂) 通常用传感器工作环境温度偏离标准环境温度( 一般</a:t>
            </a:r>
            <a:r>
              <a:rPr sz="1000" spc="60" dirty="0">
                <a:solidFill>
                  <a:srgbClr val="000000"/>
                </a:solidFill>
                <a:latin typeface="微软雅黑" panose="020B0503020204020204" charset="-122"/>
                <a:ea typeface="微软雅黑" panose="020B0503020204020204" charset="-122"/>
                <a:cs typeface="微软雅黑" panose="020B0503020204020204" charset="-122"/>
              </a:rPr>
              <a:t>为</a:t>
            </a:r>
            <a:r>
              <a:rPr sz="1000" spc="0" dirty="0">
                <a:solidFill>
                  <a:srgbClr val="000000"/>
                </a:solidFill>
                <a:latin typeface="微软雅黑" panose="020B0503020204020204" charset="-122"/>
                <a:ea typeface="微软雅黑" panose="020B0503020204020204" charset="-122"/>
                <a:cs typeface="微软雅黑" panose="020B0503020204020204" charset="-122"/>
              </a:rPr>
              <a:t> 20℃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9050" algn="l" rtl="0" eaLnBrk="0">
              <a:lnSpc>
                <a:spcPts val="122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时，温度变</a:t>
            </a:r>
            <a:r>
              <a:rPr sz="1000" spc="0" dirty="0">
                <a:solidFill>
                  <a:srgbClr val="000000"/>
                </a:solidFill>
                <a:latin typeface="微软雅黑" panose="020B0503020204020204" charset="-122"/>
                <a:ea typeface="微软雅黑" panose="020B0503020204020204" charset="-122"/>
                <a:cs typeface="微软雅黑" panose="020B0503020204020204" charset="-122"/>
              </a:rPr>
              <a:t>化 1 ℃ 输出值的变化量与满量程 Y</a:t>
            </a:r>
            <a:r>
              <a:rPr sz="900" spc="0" baseline="-22000" dirty="0">
                <a:solidFill>
                  <a:srgbClr val="000000"/>
                </a:solidFill>
                <a:latin typeface="微软雅黑" panose="020B0503020204020204" charset="-122"/>
                <a:ea typeface="微软雅黑" panose="020B0503020204020204" charset="-122"/>
                <a:cs typeface="微软雅黑" panose="020B0503020204020204" charset="-122"/>
              </a:rPr>
              <a:t>FS</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的百分比表示，即</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28"/>
          <p:cNvSpPr/>
          <p:nvPr>
            <p:custDataLst>
              <p:tags r:id="rId5"/>
            </p:custDataLst>
          </p:nvPr>
        </p:nvSpPr>
        <p:spPr>
          <a:xfrm>
            <a:off x="3003901" y="2481109"/>
            <a:ext cx="328675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spc="-10" dirty="0">
                <a:solidFill>
                  <a:schemeClr val="dk1"/>
                </a:solidFill>
                <a:latin typeface="微软雅黑" panose="020B0503020204020204" charset="-122"/>
                <a:ea typeface="微软雅黑" panose="020B0503020204020204" charset="-122"/>
                <a:cs typeface="微软雅黑" panose="020B0503020204020204" charset="-122"/>
              </a:rPr>
              <a:t>温漂 ＝</a:t>
            </a:r>
            <a:r>
              <a:rPr sz="900" spc="0" dirty="0">
                <a:solidFill>
                  <a:schemeClr val="dk1"/>
                </a:solidFill>
                <a:latin typeface="微软雅黑" panose="020B0503020204020204" charset="-122"/>
                <a:ea typeface="微软雅黑" panose="020B0503020204020204" charset="-122"/>
                <a:cs typeface="微软雅黑" panose="020B0503020204020204" charset="-122"/>
              </a:rPr>
              <a:t>              × 100％                                               ( 1－7 )</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33"/>
          <p:cNvSpPr/>
          <p:nvPr>
            <p:custDataLst>
              <p:tags r:id="rId6"/>
            </p:custDataLst>
          </p:nvPr>
        </p:nvSpPr>
        <p:spPr>
          <a:xfrm>
            <a:off x="3428034" y="2362796"/>
            <a:ext cx="448309" cy="234950"/>
          </a:xfrm>
          <a:prstGeom prst="rect">
            <a:avLst/>
          </a:prstGeom>
        </p:spPr>
        <p:txBody>
          <a:bodyPr vert="horz" wrap="square" lIns="0" tIns="0" rIns="0" bIns="0"/>
          <a:lstStyle/>
          <a:p>
            <a:pPr algn="l" rtl="0" eaLnBrk="0">
              <a:lnSpc>
                <a:spcPct val="86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tabLst>
                <a:tab pos="434975" algn="l"/>
              </a:tabLst>
            </a:pPr>
            <a:r>
              <a:rPr sz="1500" u="sng" spc="0" baseline="14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sz="5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10" baseline="17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500" u="sng" spc="0" baseline="14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sz="5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20</a:t>
            </a:r>
            <a:r>
              <a:rPr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6" name="textbox 135"/>
          <p:cNvSpPr/>
          <p:nvPr>
            <p:custDataLst>
              <p:tags r:id="rId7"/>
            </p:custDataLst>
          </p:nvPr>
        </p:nvSpPr>
        <p:spPr>
          <a:xfrm>
            <a:off x="3431559" y="2633935"/>
            <a:ext cx="441325" cy="18224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123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900" spc="0" baseline="-1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FS</a:t>
            </a:r>
            <a:r>
              <a:rPr sz="5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035170" y="3074462"/>
            <a:ext cx="6096000" cy="454025"/>
          </a:xfrm>
          <a:prstGeom prst="rect">
            <a:avLst/>
          </a:prstGeom>
          <a:noFill/>
        </p:spPr>
        <p:txBody>
          <a:bodyPr wrap="square">
            <a:spAutoFit/>
          </a:bodyPr>
          <a:lstStyle/>
          <a:p>
            <a:pPr marL="12700" indent="635" eaLnBrk="0">
              <a:lnSpc>
                <a:spcPct val="118000"/>
              </a:lnSpc>
            </a:pP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式中，</a:t>
            </a:r>
            <a:r>
              <a:rPr lang="en-US" altLang="zh-CN" sz="1000" spc="40" dirty="0" err="1">
                <a:solidFill>
                  <a:srgbClr val="000000"/>
                </a:solidFill>
                <a:latin typeface="微软雅黑" panose="020B0503020204020204" charset="-122"/>
                <a:ea typeface="微软雅黑" panose="020B0503020204020204" charset="-122"/>
                <a:cs typeface="微软雅黑" panose="020B0503020204020204" charset="-122"/>
              </a:rPr>
              <a:t>Δt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为工作环境温度 </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偏离标准环境温度 </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t20</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之差，即 </a:t>
            </a:r>
            <a:r>
              <a:rPr lang="en-US" altLang="zh-CN" sz="1000" spc="40" dirty="0" err="1">
                <a:solidFill>
                  <a:srgbClr val="000000"/>
                </a:solidFill>
                <a:latin typeface="微软雅黑" panose="020B0503020204020204" charset="-122"/>
                <a:ea typeface="微软雅黑" panose="020B0503020204020204" charset="-122"/>
                <a:cs typeface="微软雅黑" panose="020B0503020204020204" charset="-122"/>
              </a:rPr>
              <a:t>Δt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t20</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40" dirty="0" err="1">
                <a:solidFill>
                  <a:srgbClr val="000000"/>
                </a:solidFill>
                <a:latin typeface="微软雅黑" panose="020B0503020204020204" charset="-122"/>
                <a:ea typeface="微软雅黑" panose="020B0503020204020204" charset="-122"/>
                <a:cs typeface="微软雅黑" panose="020B0503020204020204" charset="-122"/>
              </a:rPr>
              <a:t>yt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为传感器在工作环 境温度 </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时的输出；</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y20</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为传感器在标准环境温度 </a:t>
            </a:r>
            <a:r>
              <a:rPr lang="en-US" altLang="zh-CN" sz="1000" spc="40" dirty="0">
                <a:solidFill>
                  <a:srgbClr val="000000"/>
                </a:solidFill>
                <a:latin typeface="微软雅黑" panose="020B0503020204020204" charset="-122"/>
                <a:ea typeface="微软雅黑" panose="020B0503020204020204" charset="-122"/>
                <a:cs typeface="微软雅黑" panose="020B0503020204020204" charset="-122"/>
              </a:rPr>
              <a:t>t20</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时的输出 。</a:t>
            </a:r>
            <a:endPar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557840" y="342939"/>
            <a:ext cx="10972801" cy="3959225"/>
          </a:xfrm>
          <a:prstGeom prst="rect">
            <a:avLst/>
          </a:prstGeom>
          <a:noFill/>
        </p:spPr>
        <p:txBody>
          <a:bodyPr wrap="square">
            <a:spAutoFit/>
          </a:bodyPr>
          <a:lstStyle/>
          <a:p>
            <a:pPr marL="276225" algn="l" rtl="0" eaLnBrk="0">
              <a:lnSpc>
                <a:spcPts val="1305"/>
              </a:lnSpc>
              <a:spcBef>
                <a:spcPts val="580"/>
              </a:spcBef>
            </a:pP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传感器的动态特</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性</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37000"/>
              </a:lnSpc>
              <a:spcBef>
                <a:spcPts val="505"/>
              </a:spcBef>
            </a:pPr>
            <a:r>
              <a:rPr lang="zh-CN" altLang="en-US" sz="1800" spc="60" dirty="0">
                <a:solidFill>
                  <a:srgbClr val="000000"/>
                </a:solidFill>
                <a:latin typeface="微软雅黑" panose="020B0503020204020204" charset="-122"/>
                <a:ea typeface="微软雅黑" panose="020B0503020204020204" charset="-122"/>
                <a:cs typeface="微软雅黑" panose="020B0503020204020204" charset="-122"/>
              </a:rPr>
              <a:t>传感器的动态特性是指输入量随时间变化时传感器的响应特性 。 由于传感器的惯</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性</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和滞后，当被测量随时间变化时，传感器的输出往往来不及达到平衡状态，</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处于动态过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渡过程之中，因此传感器的输出量也是时间的函数，其间的关系要用动态特性来</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示 。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一个动态特性好的传感器，其输出量将再现输入量的变化规律，即两者具有相</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同</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的时间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函数 。 实际应用中，传感器的输出信号不会与输入信号具有相同的时间函数</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这种输出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与输入间的差异就是所谓的动态</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误差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3210" algn="l" rtl="0" eaLnBrk="0">
              <a:lnSpc>
                <a:spcPct val="97000"/>
              </a:lnSpc>
              <a:spcBef>
                <a:spcPts val="5"/>
              </a:spcBef>
            </a:pP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为了说明传感器的动态特性，下面简要介绍动态测温的问题 。 当被测温度</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随</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时间变</a:t>
            </a:r>
            <a:r>
              <a:rPr spc="40" dirty="0">
                <a:solidFill>
                  <a:srgbClr val="000000"/>
                </a:solidFill>
                <a:latin typeface="微软雅黑" panose="020B0503020204020204" charset="-122"/>
                <a:ea typeface="微软雅黑" panose="020B0503020204020204" charset="-122"/>
                <a:cs typeface="微软雅黑" panose="020B0503020204020204" charset="-122"/>
                <a:sym typeface="+mn-ea"/>
              </a:rPr>
              <a:t>化或将传感器突然插入被测介质中，以及传感器以扫描方式测量某温度场</a:t>
            </a:r>
            <a:r>
              <a:rPr spc="20" dirty="0">
                <a:solidFill>
                  <a:srgbClr val="000000"/>
                </a:solidFill>
                <a:latin typeface="微软雅黑" panose="020B0503020204020204" charset="-122"/>
                <a:ea typeface="微软雅黑" panose="020B0503020204020204" charset="-122"/>
                <a:cs typeface="微软雅黑" panose="020B0503020204020204" charset="-122"/>
                <a:sym typeface="+mn-ea"/>
              </a:rPr>
              <a:t>的</a:t>
            </a:r>
            <a:r>
              <a:rPr dirty="0">
                <a:solidFill>
                  <a:srgbClr val="000000"/>
                </a:solidFill>
                <a:latin typeface="微软雅黑" panose="020B0503020204020204" charset="-122"/>
                <a:ea typeface="微软雅黑" panose="020B0503020204020204" charset="-122"/>
                <a:cs typeface="微软雅黑" panose="020B0503020204020204" charset="-122"/>
                <a:sym typeface="+mn-ea"/>
              </a:rPr>
              <a:t>温度分布时，</a:t>
            </a:r>
            <a:r>
              <a:rPr spc="30" dirty="0">
                <a:solidFill>
                  <a:srgbClr val="000000"/>
                </a:solidFill>
                <a:latin typeface="微软雅黑" panose="020B0503020204020204" charset="-122"/>
                <a:ea typeface="微软雅黑" panose="020B0503020204020204" charset="-122"/>
                <a:cs typeface="微软雅黑" panose="020B0503020204020204" charset="-122"/>
                <a:sym typeface="+mn-ea"/>
              </a:rPr>
              <a:t>都存在动态测温问题 。 例如，把一支热电偶从温度为 </a:t>
            </a:r>
            <a:r>
              <a:rPr dirty="0">
                <a:solidFill>
                  <a:srgbClr val="000000"/>
                </a:solidFill>
                <a:latin typeface="微软雅黑" panose="020B0503020204020204" charset="-122"/>
                <a:ea typeface="微软雅黑" panose="020B0503020204020204" charset="-122"/>
                <a:cs typeface="微软雅黑" panose="020B0503020204020204" charset="-122"/>
                <a:sym typeface="+mn-ea"/>
              </a:rPr>
              <a:t>t</a:t>
            </a:r>
            <a:r>
              <a:rPr spc="30"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0</a:t>
            </a:r>
            <a:r>
              <a:rPr spc="30" dirty="0">
                <a:solidFill>
                  <a:srgbClr val="000000"/>
                </a:solidFill>
                <a:latin typeface="微软雅黑" panose="020B0503020204020204" charset="-122"/>
                <a:ea typeface="微软雅黑" panose="020B0503020204020204" charset="-122"/>
                <a:cs typeface="微软雅黑" panose="020B0503020204020204" charset="-122"/>
                <a:sym typeface="+mn-ea"/>
              </a:rPr>
              <a:t>   的环</a:t>
            </a:r>
            <a:r>
              <a:rPr spc="10" dirty="0">
                <a:solidFill>
                  <a:srgbClr val="000000"/>
                </a:solidFill>
                <a:latin typeface="微软雅黑" panose="020B0503020204020204" charset="-122"/>
                <a:ea typeface="微软雅黑" panose="020B0503020204020204" charset="-122"/>
                <a:cs typeface="微软雅黑" panose="020B0503020204020204" charset="-122"/>
                <a:sym typeface="+mn-ea"/>
              </a:rPr>
              <a:t>境</a:t>
            </a:r>
            <a:r>
              <a:rPr dirty="0">
                <a:solidFill>
                  <a:srgbClr val="000000"/>
                </a:solidFill>
                <a:latin typeface="微软雅黑" panose="020B0503020204020204" charset="-122"/>
                <a:ea typeface="微软雅黑" panose="020B0503020204020204" charset="-122"/>
                <a:cs typeface="微软雅黑" panose="020B0503020204020204" charset="-122"/>
                <a:sym typeface="+mn-ea"/>
              </a:rPr>
              <a:t>中迅速插入一个温度为 t </a:t>
            </a:r>
            <a:r>
              <a:rPr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spc="30" dirty="0">
                <a:solidFill>
                  <a:srgbClr val="000000"/>
                </a:solidFill>
                <a:latin typeface="微软雅黑" panose="020B0503020204020204" charset="-122"/>
                <a:ea typeface="微软雅黑" panose="020B0503020204020204" charset="-122"/>
                <a:cs typeface="微软雅黑" panose="020B0503020204020204" charset="-122"/>
                <a:sym typeface="+mn-ea"/>
              </a:rPr>
              <a:t>的恒温水槽中( 插入时间忽略不计)，这时热电偶测量的介质温度从 </a:t>
            </a:r>
            <a:r>
              <a:rPr dirty="0">
                <a:solidFill>
                  <a:srgbClr val="000000"/>
                </a:solidFill>
                <a:latin typeface="微软雅黑" panose="020B0503020204020204" charset="-122"/>
                <a:ea typeface="微软雅黑" panose="020B0503020204020204" charset="-122"/>
                <a:cs typeface="微软雅黑" panose="020B0503020204020204" charset="-122"/>
                <a:sym typeface="+mn-ea"/>
              </a:rPr>
              <a:t>t</a:t>
            </a:r>
            <a:r>
              <a:rPr spc="30"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0</a:t>
            </a:r>
            <a:r>
              <a:rPr spc="30" dirty="0">
                <a:solidFill>
                  <a:srgbClr val="000000"/>
                </a:solidFill>
                <a:latin typeface="微软雅黑" panose="020B0503020204020204" charset="-122"/>
                <a:ea typeface="微软雅黑" panose="020B0503020204020204" charset="-122"/>
                <a:cs typeface="微软雅黑" panose="020B0503020204020204" charset="-122"/>
                <a:sym typeface="+mn-ea"/>
              </a:rPr>
              <a:t>   突然</a:t>
            </a:r>
            <a:r>
              <a:rPr dirty="0">
                <a:solidFill>
                  <a:srgbClr val="000000"/>
                </a:solidFill>
                <a:latin typeface="微软雅黑" panose="020B0503020204020204" charset="-122"/>
                <a:ea typeface="微软雅黑" panose="020B0503020204020204" charset="-122"/>
                <a:cs typeface="微软雅黑" panose="020B0503020204020204" charset="-122"/>
                <a:sym typeface="+mn-ea"/>
              </a:rPr>
              <a:t>上升到 t </a:t>
            </a:r>
            <a:r>
              <a:rPr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dirty="0">
                <a:solidFill>
                  <a:srgbClr val="000000"/>
                </a:solidFill>
                <a:latin typeface="微软雅黑" panose="020B0503020204020204" charset="-122"/>
                <a:ea typeface="微软雅黑" panose="020B0503020204020204" charset="-122"/>
                <a:cs typeface="微软雅黑" panose="020B0503020204020204" charset="-122"/>
                <a:sym typeface="+mn-ea"/>
              </a:rPr>
              <a:t> ，而 </a:t>
            </a:r>
            <a:r>
              <a:rPr spc="10" dirty="0">
                <a:solidFill>
                  <a:srgbClr val="000000"/>
                </a:solidFill>
                <a:latin typeface="微软雅黑" panose="020B0503020204020204" charset="-122"/>
                <a:ea typeface="微软雅黑" panose="020B0503020204020204" charset="-122"/>
                <a:cs typeface="微软雅黑" panose="020B0503020204020204" charset="-122"/>
                <a:sym typeface="+mn-ea"/>
              </a:rPr>
              <a:t>热电偶的温度从 </a:t>
            </a:r>
            <a:r>
              <a:rPr dirty="0">
                <a:solidFill>
                  <a:srgbClr val="000000"/>
                </a:solidFill>
                <a:latin typeface="微软雅黑" panose="020B0503020204020204" charset="-122"/>
                <a:ea typeface="微软雅黑" panose="020B0503020204020204" charset="-122"/>
                <a:cs typeface="微软雅黑" panose="020B0503020204020204" charset="-122"/>
                <a:sym typeface="+mn-ea"/>
              </a:rPr>
              <a:t>t</a:t>
            </a:r>
            <a:r>
              <a:rPr spc="10"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0</a:t>
            </a:r>
            <a:r>
              <a:rPr spc="10" dirty="0">
                <a:solidFill>
                  <a:srgbClr val="000000"/>
                </a:solidFill>
                <a:latin typeface="微软雅黑" panose="020B0503020204020204" charset="-122"/>
                <a:ea typeface="微软雅黑" panose="020B0503020204020204" charset="-122"/>
                <a:cs typeface="微软雅黑" panose="020B0503020204020204" charset="-122"/>
                <a:sym typeface="+mn-ea"/>
              </a:rPr>
              <a:t>  变化到 </a:t>
            </a:r>
            <a:r>
              <a:rPr dirty="0">
                <a:solidFill>
                  <a:srgbClr val="000000"/>
                </a:solidFill>
                <a:latin typeface="微软雅黑" panose="020B0503020204020204" charset="-122"/>
                <a:ea typeface="微软雅黑" panose="020B0503020204020204" charset="-122"/>
                <a:cs typeface="微软雅黑" panose="020B0503020204020204" charset="-122"/>
                <a:sym typeface="+mn-ea"/>
              </a:rPr>
              <a:t>t</a:t>
            </a:r>
            <a:r>
              <a:rPr spc="1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baseline="-2300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dirty="0">
                <a:solidFill>
                  <a:srgbClr val="000000"/>
                </a:solidFill>
                <a:latin typeface="微软雅黑" panose="020B0503020204020204" charset="-122"/>
                <a:ea typeface="微软雅黑" panose="020B0503020204020204" charset="-122"/>
                <a:cs typeface="微软雅黑" panose="020B0503020204020204" charset="-122"/>
                <a:sym typeface="+mn-ea"/>
              </a:rPr>
              <a:t>   需要经历一段时间，即有一段过渡的过程，如图 1</a:t>
            </a:r>
            <a:r>
              <a:rPr baseline="300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dirty="0">
                <a:solidFill>
                  <a:srgbClr val="000000"/>
                </a:solidFill>
                <a:latin typeface="微软雅黑" panose="020B0503020204020204" charset="-122"/>
                <a:ea typeface="微软雅黑" panose="020B0503020204020204" charset="-122"/>
                <a:cs typeface="微软雅黑" panose="020B0503020204020204" charset="-122"/>
                <a:sym typeface="+mn-ea"/>
              </a:rPr>
              <a:t>6 所示 。 </a:t>
            </a:r>
            <a:r>
              <a:rPr spc="40" dirty="0">
                <a:solidFill>
                  <a:srgbClr val="000000"/>
                </a:solidFill>
                <a:latin typeface="微软雅黑" panose="020B0503020204020204" charset="-122"/>
                <a:ea typeface="微软雅黑" panose="020B0503020204020204" charset="-122"/>
                <a:cs typeface="微软雅黑" panose="020B0503020204020204" charset="-122"/>
                <a:sym typeface="+mn-ea"/>
              </a:rPr>
              <a:t>热电偶反映出来的温度与其介质温度的差值就称为动态误差</a:t>
            </a:r>
            <a:r>
              <a:rPr dirty="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283210" algn="l" rtl="0" eaLnBrk="0">
              <a:lnSpc>
                <a:spcPct val="97000"/>
              </a:lnSpc>
              <a:spcBef>
                <a:spcPts val="5"/>
              </a:spcBef>
            </a:pPr>
            <a:endParaRPr lang="en-US"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44"/>
          <p:cNvSpPr/>
          <p:nvPr>
            <p:custDataLst>
              <p:tags r:id="rId5"/>
            </p:custDataLst>
          </p:nvPr>
        </p:nvSpPr>
        <p:spPr>
          <a:xfrm>
            <a:off x="695864" y="3184022"/>
            <a:ext cx="10190672" cy="1077594"/>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endParaRPr>
          </a:p>
          <a:p>
            <a:pPr marL="12700" indent="635" algn="l" rtl="0" eaLnBrk="0">
              <a:lnSpc>
                <a:spcPct val="138000"/>
              </a:lnSpc>
            </a:pPr>
            <a:endParaRPr lang="en-US" altLang="en-US" sz="100" dirty="0">
              <a:solidFill>
                <a:schemeClr val="dk1"/>
              </a:solidFill>
              <a:latin typeface="微软雅黑" panose="020B0503020204020204" charset="-122"/>
              <a:ea typeface="微软雅黑" panose="020B0503020204020204" charset="-122"/>
            </a:endParaRPr>
          </a:p>
        </p:txBody>
      </p:sp>
      <p:pic>
        <p:nvPicPr>
          <p:cNvPr id="6" name="picture 145"/>
          <p:cNvPicPr>
            <a:picLocks noChangeAspect="1"/>
          </p:cNvPicPr>
          <p:nvPr/>
        </p:nvPicPr>
        <p:blipFill>
          <a:blip r:embed="rId6"/>
          <a:stretch>
            <a:fillRect/>
          </a:stretch>
        </p:blipFill>
        <p:spPr>
          <a:xfrm>
            <a:off x="8172120" y="4063436"/>
            <a:ext cx="1875625" cy="1480044"/>
          </a:xfrm>
          <a:prstGeom prst="rect">
            <a:avLst/>
          </a:prstGeom>
        </p:spPr>
      </p:pic>
      <p:sp>
        <p:nvSpPr>
          <p:cNvPr id="8" name="文本框 7"/>
          <p:cNvSpPr txBox="1"/>
          <p:nvPr/>
        </p:nvSpPr>
        <p:spPr>
          <a:xfrm>
            <a:off x="1069340" y="3964305"/>
            <a:ext cx="5988050" cy="1695450"/>
          </a:xfrm>
          <a:prstGeom prst="rect">
            <a:avLst/>
          </a:prstGeom>
          <a:noFill/>
        </p:spPr>
        <p:txBody>
          <a:bodyPr wrap="square">
            <a:spAutoFit/>
          </a:bodyPr>
          <a:lstStyle/>
          <a:p>
            <a:pPr marL="12700" indent="266700" algn="l" rtl="0" eaLnBrk="0">
              <a:lnSpc>
                <a:spcPct val="145000"/>
              </a:lnSpc>
              <a:spcBef>
                <a:spcPts val="315"/>
              </a:spcBef>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造成热电偶输出波形失真和产生动态误差的原因是温度传感器有热惯性</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由传</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器的比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热容和质量大小决定</a:t>
            </a: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和传热热阻，这使得在动态测温时传感器输出总是滞</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后于被测介质的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温度变化 。 例如，热电偶带有套管，那么其热惯性要比不带套管的热电偶大得多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这种热惯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性是热电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偶固有的特性，它决定了热电偶测量快速变化的温度时会产生动态误差 。 任何传感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器都有影响其动态特性的“固有因素”，只不过它们</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的表现形式和作用程度不同而已 。</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40730" y="5659755"/>
            <a:ext cx="6096000" cy="267335"/>
          </a:xfrm>
          <a:prstGeom prst="rect">
            <a:avLst/>
          </a:prstGeom>
          <a:noFill/>
        </p:spPr>
        <p:txBody>
          <a:bodyPr wrap="square" rtlCol="0" anchor="t">
            <a:spAutoFit/>
          </a:bodyPr>
          <a:p>
            <a:pPr marL="2162810" algn="l" rtl="0" eaLnBrk="0">
              <a:lnSpc>
                <a:spcPts val="1375"/>
              </a:lnSpc>
            </a:pP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sym typeface="+mn-ea"/>
              </a:rPr>
              <a:t>图 </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1200" spc="-10" dirty="0">
                <a:solidFill>
                  <a:srgbClr val="000000"/>
                </a:solidFill>
                <a:latin typeface="微软雅黑" panose="020B0503020204020204" charset="-122"/>
                <a:ea typeface="微软雅黑" panose="020B0503020204020204" charset="-122"/>
                <a:cs typeface="微软雅黑" panose="020B0503020204020204" charset="-122"/>
                <a:sym typeface="+mn-ea"/>
              </a:rPr>
              <a:t>6    </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sym typeface="+mn-ea"/>
              </a:rPr>
              <a:t>动态</a:t>
            </a:r>
            <a:r>
              <a:rPr lang="zh-CN" altLang="en-US" sz="1200" dirty="0">
                <a:solidFill>
                  <a:srgbClr val="000000"/>
                </a:solidFill>
                <a:latin typeface="微软雅黑" panose="020B0503020204020204" charset="-122"/>
                <a:ea typeface="微软雅黑" panose="020B0503020204020204" charset="-122"/>
                <a:cs typeface="微软雅黑" panose="020B0503020204020204" charset="-122"/>
                <a:sym typeface="+mn-ea"/>
              </a:rPr>
              <a:t>测温</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678611" y="379444"/>
            <a:ext cx="6096000" cy="5368290"/>
          </a:xfrm>
          <a:prstGeom prst="rect">
            <a:avLst/>
          </a:prstGeom>
          <a:noFill/>
        </p:spPr>
        <p:txBody>
          <a:bodyPr wrap="square">
            <a:spAutoFit/>
          </a:bodyPr>
          <a:lstStyle/>
          <a:p>
            <a:pPr marL="287655" algn="l" rtl="0" eaLnBrk="0">
              <a:lnSpc>
                <a:spcPct val="95000"/>
              </a:lnSpc>
              <a:spcBef>
                <a:spcPts val="595"/>
              </a:spcBef>
            </a:pP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传感器的基本动态特性</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方程</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7000"/>
              </a:lnSpc>
              <a:spcBef>
                <a:spcPts val="605"/>
              </a:spcBef>
            </a:pP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传感器的种类和形式有很多，但它们的动态特性一般都可以用</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分方程描述为</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530225" algn="l" rtl="0" eaLnBrk="0">
              <a:lnSpc>
                <a:spcPct val="148000"/>
              </a:lnSpc>
              <a:spcBef>
                <a:spcPts val="265"/>
              </a:spcBef>
            </a:pPr>
            <a:r>
              <a:rPr lang="en-US" altLang="zh-CN" sz="1100" u="sng" spc="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100" u="sng" spc="0" baseline="5900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n</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100" u="sng" spc="0" baseline="5900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n</a:t>
            </a:r>
            <a:r>
              <a:rPr lang="zh-CN" altLang="en-US" sz="1100" u="sng" spc="-2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lang="en-US" altLang="zh-CN" sz="1100" u="sng" spc="-2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dy</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100" u="sng" spc="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m</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x</a:t>
            </a:r>
            <a:r>
              <a:rPr lang="zh-CN" altLang="en-US" sz="11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100" u="sng" spc="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m</a:t>
            </a:r>
            <a:r>
              <a:rPr lang="zh-CN" altLang="en-US" sz="1100" u="sng" spc="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lang="en-US" altLang="zh-CN" sz="1100" u="sng" spc="0" baseline="59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lang="zh-CN" altLang="en-US"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x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1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dx</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539750" algn="l" rtl="0" eaLnBrk="0">
              <a:lnSpc>
                <a:spcPts val="1210"/>
              </a:lnSpc>
              <a:spcBef>
                <a:spcPts val="120"/>
              </a:spcBef>
            </a:pPr>
            <a:r>
              <a:rPr lang="en-US" altLang="zh-CN" sz="1100" spc="0" baseline="-10000" dirty="0" err="1">
                <a:solidFill>
                  <a:srgbClr val="000000"/>
                </a:solidFill>
                <a:latin typeface="微软雅黑" panose="020B0503020204020204" charset="-122"/>
                <a:ea typeface="微软雅黑" panose="020B0503020204020204" charset="-122"/>
                <a:cs typeface="微软雅黑" panose="020B0503020204020204" charset="-122"/>
              </a:rPr>
              <a:t>dt</a:t>
            </a:r>
            <a:r>
              <a:rPr lang="en-US" altLang="zh-CN" sz="1100" spc="0" baseline="42000" dirty="0" err="1">
                <a:solidFill>
                  <a:srgbClr val="000000"/>
                </a:solidFill>
                <a:latin typeface="微软雅黑" panose="020B0503020204020204" charset="-122"/>
                <a:ea typeface="微软雅黑" panose="020B0503020204020204" charset="-122"/>
                <a:cs typeface="微软雅黑" panose="020B0503020204020204" charset="-122"/>
              </a:rPr>
              <a:t>n</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baseline="-10000" dirty="0" err="1">
                <a:solidFill>
                  <a:srgbClr val="000000"/>
                </a:solidFill>
                <a:latin typeface="微软雅黑" panose="020B0503020204020204" charset="-122"/>
                <a:ea typeface="微软雅黑" panose="020B0503020204020204" charset="-122"/>
                <a:cs typeface="微软雅黑" panose="020B0503020204020204" charset="-122"/>
              </a:rPr>
              <a:t>dt</a:t>
            </a:r>
            <a:r>
              <a:rPr lang="en-US" altLang="zh-CN" sz="1100" spc="0" baseline="42000" dirty="0" err="1">
                <a:solidFill>
                  <a:srgbClr val="000000"/>
                </a:solidFill>
                <a:latin typeface="微软雅黑" panose="020B0503020204020204" charset="-122"/>
                <a:ea typeface="微软雅黑" panose="020B0503020204020204" charset="-122"/>
                <a:cs typeface="微软雅黑" panose="020B0503020204020204" charset="-122"/>
              </a:rPr>
              <a:t>n</a:t>
            </a:r>
            <a:r>
              <a:rPr lang="zh-CN" altLang="en-US" sz="1100" spc="0" baseline="49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baseline="42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baseline="-2000" dirty="0">
                <a:solidFill>
                  <a:srgbClr val="000000"/>
                </a:solidFill>
                <a:latin typeface="微软雅黑" panose="020B0503020204020204" charset="-122"/>
                <a:ea typeface="微软雅黑" panose="020B0503020204020204" charset="-122"/>
                <a:cs typeface="微软雅黑" panose="020B0503020204020204" charset="-122"/>
              </a:rPr>
              <a:t>dt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baseline="-10000" dirty="0" err="1">
                <a:solidFill>
                  <a:srgbClr val="000000"/>
                </a:solidFill>
                <a:latin typeface="微软雅黑" panose="020B0503020204020204" charset="-122"/>
                <a:ea typeface="微软雅黑" panose="020B0503020204020204" charset="-122"/>
                <a:cs typeface="微软雅黑" panose="020B0503020204020204" charset="-122"/>
              </a:rPr>
              <a:t>dt</a:t>
            </a:r>
            <a:r>
              <a:rPr lang="en-US" altLang="zh-CN" sz="1100" spc="0" baseline="42000" dirty="0" err="1">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baseline="-10000" dirty="0" err="1">
                <a:solidFill>
                  <a:srgbClr val="000000"/>
                </a:solidFill>
                <a:latin typeface="微软雅黑" panose="020B0503020204020204" charset="-122"/>
                <a:ea typeface="微软雅黑" panose="020B0503020204020204" charset="-122"/>
                <a:cs typeface="微软雅黑" panose="020B0503020204020204" charset="-122"/>
              </a:rPr>
              <a:t>dt</a:t>
            </a:r>
            <a:r>
              <a:rPr lang="en-US" altLang="zh-CN" sz="1100" spc="0" baseline="42000" dirty="0" err="1">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100" spc="0" baseline="49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baseline="42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baseline="-2000" dirty="0">
                <a:solidFill>
                  <a:srgbClr val="000000"/>
                </a:solidFill>
                <a:latin typeface="微软雅黑" panose="020B0503020204020204" charset="-122"/>
                <a:ea typeface="微软雅黑" panose="020B0503020204020204" charset="-122"/>
                <a:cs typeface="微软雅黑" panose="020B0503020204020204" charset="-122"/>
              </a:rPr>
              <a:t>dt</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1270" algn="l" rtl="0" eaLnBrk="0">
              <a:lnSpc>
                <a:spcPct val="163000"/>
              </a:lnSpc>
              <a:spcBef>
                <a:spcPts val="0"/>
              </a:spcBef>
            </a:pP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式中，</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为输入量；</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为输出量；</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100" spc="20" baseline="-26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baseline="-26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100" spc="0" baseline="-26000" dirty="0">
                <a:solidFill>
                  <a:srgbClr val="000000"/>
                </a:solidFill>
                <a:latin typeface="微软雅黑" panose="020B0503020204020204" charset="-122"/>
                <a:ea typeface="微软雅黑" panose="020B0503020204020204" charset="-122"/>
                <a:cs typeface="微软雅黑" panose="020B0503020204020204" charset="-122"/>
              </a:rPr>
              <a:t>n</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与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100" spc="20" baseline="-26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baseline="-26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100" spc="0" baseline="-2600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分别为与传感器的结构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特性有关的系</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数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8605" algn="l" rtl="0" eaLnBrk="0">
              <a:lnSpc>
                <a:spcPct val="146000"/>
              </a:lnSpc>
              <a:spcBef>
                <a:spcPts val="10"/>
              </a:spcBef>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大多数传感器的动态特性都可归属于零阶 、一 阶和二阶系统 。 尽</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管</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实际上传感器的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动态特性存在更高阶的复杂系统，但在一定的条件下，大多数传感器的动态特</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性</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都可以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用上述这三种系统的组合来进行</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分析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4000"/>
              </a:lnSpc>
              <a:spcBef>
                <a:spcPts val="660"/>
              </a:spcBef>
            </a:pP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零阶系统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4130" indent="254000" algn="l" rtl="0" eaLnBrk="0">
              <a:lnSpc>
                <a:spcPct val="136000"/>
              </a:lnSpc>
              <a:spcBef>
                <a:spcPts val="250"/>
              </a:spcBef>
            </a:pP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若式</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中的系数除了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10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10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   之外，其他的系数</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均</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为零，则微分方程就变成简单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的代数方程，</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即</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146300" algn="l" rtl="0" eaLnBrk="0">
              <a:lnSpc>
                <a:spcPts val="1560"/>
              </a:lnSpc>
              <a:spcBef>
                <a:spcPts val="250"/>
              </a:spcBef>
            </a:pP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100" spc="-30" baseline="-1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100" spc="-15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7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100" spc="-1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30" baseline="170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100" spc="-30" baseline="-1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100" spc="-1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18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100" spc="-1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0000"/>
              </a:lnSpc>
              <a:spcBef>
                <a:spcPts val="540"/>
              </a:spcBef>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通常将该代数方程</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写</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成</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320"/>
              </a:spcBef>
            </a:pP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y ( t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10" dirty="0" err="1">
                <a:solidFill>
                  <a:srgbClr val="000000"/>
                </a:solidFill>
                <a:latin typeface="微软雅黑" panose="020B0503020204020204" charset="-122"/>
                <a:ea typeface="微软雅黑" panose="020B0503020204020204" charset="-122"/>
                <a:cs typeface="微软雅黑" panose="020B0503020204020204" charset="-122"/>
              </a:rPr>
              <a:t>k</a:t>
            </a:r>
            <a:r>
              <a:rPr lang="en-US" altLang="zh-CN" sz="1100" spc="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( 1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9 )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1145" algn="l" rtl="0" eaLnBrk="0">
              <a:lnSpc>
                <a:spcPct val="118000"/>
              </a:lnSpc>
            </a:pP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式中，</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为传感器的静态灵敏度或放大系数，</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100"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100"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 用式</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来描述传感器的动态特</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性</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的系统就称为零阶系统</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零阶系统具有理想的动态特性，无论被测量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如何随时间变化，零阶</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系</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统的输出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y</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都不会失真，其输出在时间上也无任何</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滞后，所以零阶系统又称为比例系统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7780" indent="267335" algn="l" rtl="0" eaLnBrk="0">
              <a:lnSpc>
                <a:spcPct val="145000"/>
              </a:lnSpc>
              <a:spcBef>
                <a:spcPts val="30"/>
              </a:spcBef>
            </a:pP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在工程应用中，电位器式的电阻传感器 、变面积式的电容传感器及</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利</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用静压式压力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测量液位的传感器均可看作零阶</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系统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4130" indent="-10160" algn="l" rtl="0" eaLnBrk="0">
              <a:lnSpc>
                <a:spcPct val="134000"/>
              </a:lnSpc>
              <a:spcBef>
                <a:spcPts val="185"/>
              </a:spcBef>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nvSpPr>
        <p:spPr>
          <a:xfrm>
            <a:off x="711679" y="238370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7180" rtl="0" eaLnBrk="0">
              <a:lnSpc>
                <a:spcPct val="94000"/>
              </a:lnSpc>
              <a:spcBef>
                <a:spcPts val="650"/>
              </a:spcBef>
            </a:pP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一阶系统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若式</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中的系数除了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800" spc="-10" baseline="-8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10" baseline="-8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与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800" spc="-10" baseline="-8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之外，其他的系数均为零，则</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微分方程为</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u="sng" spc="-1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800" u="sng" spc="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lang="en-US" altLang="zh-CN"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lang="en-US" altLang="zh-CN" sz="1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lang="zh-CN" altLang="en-US"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d</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该式通常可改写成</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为</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u="sng" spc="-1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lang="en-US" altLang="zh-CN" sz="1800" u="sng" spc="0" dirty="0" err="1">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lang="en-US" altLang="zh-CN"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lang="en-US" altLang="zh-CN" sz="1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lang="zh-CN" altLang="en-US"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800"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d</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式中，</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τ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为传感器的时间常数，</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τ </a:t>
            </a:r>
            <a:r>
              <a:rPr lang="zh-CN" altLang="en-US" sz="18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80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为传感器的</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静</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态灵敏度或放大系数，</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k </a:t>
            </a:r>
            <a:r>
              <a:rPr lang="zh-CN" altLang="en-US" sz="18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80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80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时间常数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τ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具有时间的量纲，它反映传感器惯性的大小，静态</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灵敏度则说明传感器的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静</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态特性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用式</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来描述传感器动态特性的系统就称为一阶系统</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也称为惯性系统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70" dirty="0">
                <a:solidFill>
                  <a:srgbClr val="000000"/>
                </a:solidFill>
                <a:latin typeface="微软雅黑" panose="020B0503020204020204" charset="-122"/>
                <a:ea typeface="微软雅黑" panose="020B0503020204020204" charset="-122"/>
                <a:cs typeface="微软雅黑" panose="020B0503020204020204" charset="-122"/>
              </a:rPr>
              <a:t>如前面提到的不带保护套管的热电偶测温系统 、电路中常用的阻容滤波器</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等</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均可看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作一阶系</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统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154"/>
          <p:cNvSpPr/>
          <p:nvPr/>
        </p:nvSpPr>
        <p:spPr>
          <a:xfrm>
            <a:off x="1244916" y="1690688"/>
            <a:ext cx="5223509" cy="221297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14935" algn="l" rtl="0" eaLnBrk="0">
              <a:lnSpc>
                <a:spcPts val="1560"/>
              </a:lnSpc>
            </a:pP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900" spc="-40" baseline="-8000" dirty="0">
                <a:solidFill>
                  <a:srgbClr val="000000"/>
                </a:solidFill>
                <a:latin typeface="微软雅黑" panose="020B0503020204020204" charset="-122"/>
                <a:ea typeface="微软雅黑" panose="020B0503020204020204" charset="-122"/>
                <a:cs typeface="微软雅黑" panose="020B0503020204020204" charset="-122"/>
              </a:rPr>
              <a:t>0</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900" spc="-40" baseline="-8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)；ω </a:t>
            </a:r>
            <a:r>
              <a:rPr sz="900" spc="0" baseline="-8000" dirty="0">
                <a:solidFill>
                  <a:srgbClr val="000000"/>
                </a:solidFill>
                <a:latin typeface="微软雅黑" panose="020B0503020204020204" charset="-122"/>
                <a:ea typeface="微软雅黑" panose="020B0503020204020204" charset="-122"/>
                <a:cs typeface="微软雅黑" panose="020B0503020204020204" charset="-122"/>
              </a:rPr>
              <a:t>n</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为传感器的固有频率，ω </a:t>
            </a:r>
            <a:r>
              <a:rPr sz="900" spc="0" baseline="-8000" dirty="0">
                <a:solidFill>
                  <a:srgbClr val="000000"/>
                </a:solidFill>
                <a:latin typeface="微软雅黑" panose="020B0503020204020204" charset="-122"/>
                <a:ea typeface="微软雅黑" panose="020B0503020204020204" charset="-122"/>
                <a:cs typeface="微软雅黑" panose="020B0503020204020204" charset="-122"/>
              </a:rPr>
              <a:t>n</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500" spc="-40" baseline="12000" dirty="0">
                <a:solidFill>
                  <a:srgbClr val="000000"/>
                </a:solidFill>
                <a:latin typeface="微软雅黑" panose="020B0503020204020204" charset="-122"/>
                <a:ea typeface="微软雅黑" panose="020B0503020204020204" charset="-122"/>
                <a:cs typeface="微软雅黑" panose="020B0503020204020204" charset="-122"/>
              </a:rPr>
              <a:t>＝</a:t>
            </a:r>
            <a:r>
              <a:rPr sz="9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900" spc="-40" baseline="-8000" dirty="0">
                <a:solidFill>
                  <a:srgbClr val="000000"/>
                </a:solidFill>
                <a:latin typeface="微软雅黑" panose="020B0503020204020204" charset="-122"/>
                <a:ea typeface="微软雅黑" panose="020B0503020204020204" charset="-122"/>
                <a:cs typeface="微软雅黑" panose="020B0503020204020204" charset="-122"/>
              </a:rPr>
              <a:t>0</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900" spc="-40" baseline="-8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9720" algn="l" rtl="0" eaLnBrk="0">
              <a:lnSpc>
                <a:spcPct val="96000"/>
              </a:lnSpc>
              <a:spcBef>
                <a:spcPts val="53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根据二阶微分方程特征方程根的不同性质，二阶系统又可分</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44450" indent="254000" algn="l" rtl="0" eaLnBrk="0">
              <a:lnSpc>
                <a:spcPct val="119000"/>
              </a:lnSpc>
              <a:spcBef>
                <a:spcPts val="570"/>
              </a:spcBef>
            </a:pPr>
            <a:r>
              <a:rPr sz="1000" spc="70" dirty="0">
                <a:solidFill>
                  <a:srgbClr val="000000"/>
                </a:solidFill>
                <a:latin typeface="微软雅黑" panose="020B0503020204020204" charset="-122"/>
                <a:ea typeface="微软雅黑" panose="020B0503020204020204" charset="-122"/>
                <a:cs typeface="微软雅黑" panose="020B0503020204020204" charset="-122"/>
              </a:rPr>
              <a:t>①二阶惯性系统，其特点是特征方程的根为两个负实根，它相当于两个一</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阶系统 </a:t>
            </a:r>
            <a:r>
              <a:rPr sz="1000" spc="-20" dirty="0">
                <a:solidFill>
                  <a:srgbClr val="000000"/>
                </a:solidFill>
                <a:latin typeface="微软雅黑" panose="020B0503020204020204" charset="-122"/>
                <a:ea typeface="微软雅黑" panose="020B0503020204020204" charset="-122"/>
                <a:cs typeface="微软雅黑" panose="020B0503020204020204" charset="-122"/>
              </a:rPr>
              <a:t>串联</a:t>
            </a:r>
            <a:r>
              <a:rPr sz="1000" spc="0" dirty="0">
                <a:solidFill>
                  <a:srgbClr val="000000"/>
                </a:solidFill>
                <a:latin typeface="微软雅黑" panose="020B0503020204020204" charset="-122"/>
                <a:ea typeface="微软雅黑" panose="020B0503020204020204" charset="-122"/>
                <a:cs typeface="微软雅黑" panose="020B0503020204020204" charset="-122"/>
              </a:rPr>
              <a:t>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8450" algn="l" rtl="0" eaLnBrk="0">
              <a:lnSpc>
                <a:spcPct val="94000"/>
              </a:lnSpc>
              <a:spcBef>
                <a:spcPts val="63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②二阶振荡系统，其特点是特征方程的根为一对带负实部</a:t>
            </a:r>
            <a:r>
              <a:rPr sz="1000" spc="1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共轭复根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8450" algn="l" rtl="0" eaLnBrk="0">
              <a:lnSpc>
                <a:spcPts val="1210"/>
              </a:lnSpc>
              <a:spcBef>
                <a:spcPts val="59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带有保护套管的热电偶 、电磁式的动圈仪表及 </a:t>
            </a:r>
            <a:r>
              <a:rPr sz="1000" spc="0" dirty="0">
                <a:solidFill>
                  <a:srgbClr val="000000"/>
                </a:solidFill>
                <a:latin typeface="微软雅黑" panose="020B0503020204020204" charset="-122"/>
                <a:ea typeface="微软雅黑" panose="020B0503020204020204" charset="-122"/>
                <a:cs typeface="微软雅黑" panose="020B0503020204020204" charset="-122"/>
              </a:rPr>
              <a:t>RLC</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err="1">
                <a:solidFill>
                  <a:srgbClr val="000000"/>
                </a:solidFill>
                <a:latin typeface="微软雅黑" panose="020B0503020204020204" charset="-122"/>
                <a:ea typeface="微软雅黑" panose="020B0503020204020204" charset="-122"/>
                <a:cs typeface="微软雅黑" panose="020B0503020204020204" charset="-122"/>
              </a:rPr>
              <a:t>振荡电路等均可看作二阶系统</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838200" y="3651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7180" rtl="0" eaLnBrk="0">
              <a:lnSpc>
                <a:spcPct val="94000"/>
              </a:lnSpc>
              <a:spcBef>
                <a:spcPts val="635"/>
              </a:spcBef>
            </a:pPr>
            <a:r>
              <a:rPr lang="en-US" altLang="zh-CN"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 </a:t>
            </a:r>
            <a:r>
              <a:rPr lang="zh-CN" altLang="en-US"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二阶系统 </a:t>
            </a:r>
            <a:r>
              <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二阶系统的微分方</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程</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br>
              <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baseline="-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baseline="17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30" baseline="-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baseline="17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baseline="-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baseline="17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b</a:t>
            </a:r>
            <a:r>
              <a:rPr lang="en-US" altLang="zh-CN" sz="1200" spc="-30" baseline="-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t )</a:t>
            </a:r>
            <a:br>
              <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二阶系统的微分方程通常可改</a:t>
            </a:r>
            <a:r>
              <a:rPr lang="zh-CN" altLang="en-US"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写</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br>
              <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el-GR"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ξω </a:t>
            </a:r>
            <a:r>
              <a:rPr lang="en-US" altLang="zh-CN" sz="12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l-GR"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2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lang="zh-CN" altLang="en-US"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l-GR"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2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kx</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en-US" altLang="zh-CN"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( 1</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11)</a:t>
            </a:r>
            <a:br>
              <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br>
              <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为传感器的静态灵敏度或放大系数，</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b</a:t>
            </a:r>
            <a:r>
              <a:rPr lang="en-US" altLang="zh-CN" sz="1200" spc="-30" baseline="-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baseline="-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l-GR"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为传感器的阻尼系数，</a:t>
            </a:r>
            <a:r>
              <a:rPr lang="el-GR"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l-GR" sz="1200" spc="-3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30" baseline="-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br>
              <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7" name="图片 16"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5" name="图片 14"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166"/>
          <p:cNvSpPr/>
          <p:nvPr/>
        </p:nvSpPr>
        <p:spPr>
          <a:xfrm>
            <a:off x="1097298" y="1517946"/>
            <a:ext cx="5204459" cy="2087245"/>
          </a:xfrm>
          <a:prstGeom prst="rect">
            <a:avLst/>
          </a:prstGeom>
        </p:spPr>
        <p:txBody>
          <a:bodyPr vert="horz" wrap="square" lIns="0" tIns="0" rIns="0" bIns="0"/>
          <a:lstStyle/>
          <a:p>
            <a:pPr algn="l" rtl="0" eaLnBrk="0">
              <a:lnSpc>
                <a:spcPct val="85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4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(1) 瞬态响应特</a:t>
            </a:r>
            <a:r>
              <a:rPr sz="1000" spc="1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9000"/>
              </a:lnSpc>
              <a:spcBef>
                <a:spcPts val="57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传感器的瞬态响应是时间响应 。 在研究传感器的动态特性时，有时需要从</a:t>
            </a:r>
            <a:r>
              <a:rPr sz="1000" spc="40" dirty="0">
                <a:solidFill>
                  <a:srgbClr val="000000"/>
                </a:solidFill>
                <a:latin typeface="微软雅黑" panose="020B0503020204020204" charset="-122"/>
                <a:ea typeface="微软雅黑" panose="020B0503020204020204" charset="-122"/>
                <a:cs typeface="微软雅黑" panose="020B0503020204020204" charset="-122"/>
              </a:rPr>
              <a:t>时</a:t>
            </a:r>
            <a:r>
              <a:rPr sz="1000" spc="0" dirty="0">
                <a:solidFill>
                  <a:srgbClr val="000000"/>
                </a:solidFill>
                <a:latin typeface="微软雅黑" panose="020B0503020204020204" charset="-122"/>
                <a:ea typeface="微软雅黑" panose="020B0503020204020204" charset="-122"/>
                <a:cs typeface="微软雅黑" panose="020B0503020204020204" charset="-122"/>
              </a:rPr>
              <a:t>域中对 </a:t>
            </a:r>
            <a:r>
              <a:rPr sz="1000" spc="50" dirty="0">
                <a:solidFill>
                  <a:srgbClr val="000000"/>
                </a:solidFill>
                <a:latin typeface="微软雅黑" panose="020B0503020204020204" charset="-122"/>
                <a:ea typeface="微软雅黑" panose="020B0503020204020204" charset="-122"/>
                <a:cs typeface="微软雅黑" panose="020B0503020204020204" charset="-122"/>
              </a:rPr>
              <a:t>传感器的响应和过渡过程进行分析，这种分析方法称为时域分析法 。 在进行传</a:t>
            </a:r>
            <a:r>
              <a:rPr sz="1000" spc="3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器的时 </a:t>
            </a:r>
            <a:r>
              <a:rPr sz="1000" spc="50" dirty="0">
                <a:solidFill>
                  <a:srgbClr val="000000"/>
                </a:solidFill>
                <a:latin typeface="微软雅黑" panose="020B0503020204020204" charset="-122"/>
                <a:ea typeface="微软雅黑" panose="020B0503020204020204" charset="-122"/>
                <a:cs typeface="微软雅黑" panose="020B0503020204020204" charset="-122"/>
              </a:rPr>
              <a:t>域分析时，用得比较多的标准输入信号有阶跃信号和脉冲信号，传感器的瞬态</a:t>
            </a:r>
            <a:r>
              <a:rPr sz="1000" spc="30" dirty="0">
                <a:solidFill>
                  <a:srgbClr val="000000"/>
                </a:solidFill>
                <a:latin typeface="微软雅黑" panose="020B0503020204020204" charset="-122"/>
                <a:ea typeface="微软雅黑" panose="020B0503020204020204" charset="-122"/>
                <a:cs typeface="微软雅黑" panose="020B0503020204020204" charset="-122"/>
              </a:rPr>
              <a:t>响</a:t>
            </a:r>
            <a:r>
              <a:rPr sz="1000" spc="0" dirty="0">
                <a:solidFill>
                  <a:srgbClr val="000000"/>
                </a:solidFill>
                <a:latin typeface="微软雅黑" panose="020B0503020204020204" charset="-122"/>
                <a:ea typeface="微软雅黑" panose="020B0503020204020204" charset="-122"/>
                <a:cs typeface="微软雅黑" panose="020B0503020204020204" charset="-122"/>
              </a:rPr>
              <a:t>应分别 </a:t>
            </a:r>
            <a:r>
              <a:rPr sz="1000" spc="30" dirty="0">
                <a:solidFill>
                  <a:srgbClr val="000000"/>
                </a:solidFill>
                <a:latin typeface="微软雅黑" panose="020B0503020204020204" charset="-122"/>
                <a:ea typeface="微软雅黑" panose="020B0503020204020204" charset="-122"/>
                <a:cs typeface="微软雅黑" panose="020B0503020204020204" charset="-122"/>
              </a:rPr>
              <a:t>称为阶跃响应和脉冲响应</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85000"/>
              </a:lnSpc>
              <a:spcBef>
                <a:spcPts val="58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①一阶传感器的单位阶跃响应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ts val="1685"/>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一阶传感器的微分方</a:t>
            </a:r>
            <a:r>
              <a:rPr sz="1000" spc="30" dirty="0">
                <a:solidFill>
                  <a:srgbClr val="000000"/>
                </a:solidFill>
                <a:latin typeface="微软雅黑" panose="020B0503020204020204" charset="-122"/>
                <a:ea typeface="微软雅黑" panose="020B0503020204020204" charset="-122"/>
                <a:cs typeface="微软雅黑" panose="020B0503020204020204" charset="-122"/>
              </a:rPr>
              <a:t>程</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932940" algn="l" rtl="0" eaLnBrk="0">
              <a:lnSpc>
                <a:spcPts val="1560"/>
              </a:lnSpc>
              <a:spcBef>
                <a:spcPts val="106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τ           ＋ y ( t )＝</a:t>
            </a:r>
            <a:r>
              <a:rPr sz="1000" spc="0" dirty="0">
                <a:solidFill>
                  <a:srgbClr val="000000"/>
                </a:solidFill>
                <a:latin typeface="微软雅黑" panose="020B0503020204020204" charset="-122"/>
                <a:ea typeface="微软雅黑" panose="020B0503020204020204" charset="-122"/>
                <a:cs typeface="微软雅黑" panose="020B0503020204020204" charset="-122"/>
              </a:rPr>
              <a:t>kx</a:t>
            </a:r>
            <a:r>
              <a:rPr sz="1000" spc="-50" dirty="0">
                <a:solidFill>
                  <a:srgbClr val="000000"/>
                </a:solidFill>
                <a:latin typeface="微软雅黑" panose="020B0503020204020204" charset="-122"/>
                <a:ea typeface="微软雅黑" panose="020B0503020204020204" charset="-122"/>
                <a:cs typeface="微软雅黑" panose="020B0503020204020204" charset="-122"/>
              </a:rPr>
              <a:t> ( </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560"/>
              </a:lnSpc>
              <a:spcBef>
                <a:spcPts val="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设传感器的静态灵敏度</a:t>
            </a:r>
            <a:r>
              <a:rPr sz="1000" spc="0" dirty="0">
                <a:solidFill>
                  <a:srgbClr val="000000"/>
                </a:solidFill>
                <a:latin typeface="微软雅黑" panose="020B0503020204020204" charset="-122"/>
                <a:ea typeface="微软雅黑" panose="020B0503020204020204" charset="-122"/>
                <a:cs typeface="微软雅黑" panose="020B0503020204020204" charset="-122"/>
              </a:rPr>
              <a:t>k</a:t>
            </a:r>
            <a:r>
              <a:rPr sz="1000" spc="30" dirty="0">
                <a:solidFill>
                  <a:srgbClr val="000000"/>
                </a:solidFill>
                <a:latin typeface="微软雅黑" panose="020B0503020204020204" charset="-122"/>
                <a:ea typeface="微软雅黑" panose="020B0503020204020204" charset="-122"/>
                <a:cs typeface="微软雅黑" panose="020B0503020204020204" charset="-122"/>
              </a:rPr>
              <a:t>＝1，则</a:t>
            </a:r>
            <a:r>
              <a:rPr sz="1000" spc="10" dirty="0">
                <a:solidFill>
                  <a:srgbClr val="000000"/>
                </a:solidFill>
                <a:latin typeface="微软雅黑" panose="020B0503020204020204" charset="-122"/>
                <a:ea typeface="微软雅黑" panose="020B0503020204020204" charset="-122"/>
                <a:cs typeface="微软雅黑" panose="020B0503020204020204" charset="-122"/>
              </a:rPr>
              <a:t>它</a:t>
            </a:r>
            <a:r>
              <a:rPr sz="1000" spc="0" dirty="0">
                <a:solidFill>
                  <a:srgbClr val="000000"/>
                </a:solidFill>
                <a:latin typeface="微软雅黑" panose="020B0503020204020204" charset="-122"/>
                <a:ea typeface="微软雅黑" panose="020B0503020204020204" charset="-122"/>
                <a:cs typeface="微软雅黑" panose="020B0503020204020204" charset="-122"/>
              </a:rPr>
              <a:t>的传递函数为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67"/>
          <p:cNvSpPr/>
          <p:nvPr>
            <p:custDataLst>
              <p:tags r:id="rId5"/>
            </p:custDataLst>
          </p:nvPr>
        </p:nvSpPr>
        <p:spPr>
          <a:xfrm>
            <a:off x="1097298" y="4922791"/>
            <a:ext cx="5204459" cy="1653539"/>
          </a:xfrm>
          <a:prstGeom prst="rect">
            <a:avLst/>
          </a:prstGeom>
        </p:spPr>
        <p:txBody>
          <a:bodyPr vert="horz" wrap="square" lIns="0" tIns="0" rIns="0" bIns="0"/>
          <a:lstStyle/>
          <a:p>
            <a:pPr algn="l" rtl="0" eaLnBrk="0">
              <a:lnSpc>
                <a:spcPct val="103000"/>
              </a:lnSpc>
            </a:pPr>
            <a:endParaRPr lang="en-US" altLang="en-US" sz="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304415" algn="l" rtl="0" eaLnBrk="0">
              <a:lnSpc>
                <a:spcPct val="87000"/>
              </a:lnSpc>
              <a:spcBef>
                <a:spcPts val="5"/>
              </a:spcBef>
            </a:pPr>
            <a:r>
              <a:rPr sz="15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1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128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则一阶传感器的单位阶跃响应的拉普拉斯变换</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ct val="87000"/>
              </a:lnSpc>
              <a:spcBef>
                <a:spcPts val="1405"/>
              </a:spcBef>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500" spc="-1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1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( 1</a:t>
            </a:r>
            <a:r>
              <a:rPr sz="15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1 3 )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8765" algn="l" rtl="0" eaLnBrk="0">
              <a:lnSpc>
                <a:spcPct val="95000"/>
              </a:lnSpc>
              <a:spcBef>
                <a:spcPts val="1295"/>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对式( 1   13) 进行拉普拉斯反变换，</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得一阶传感器的单位阶跃响应信号为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585"/>
              </a:spcBef>
            </a:pP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1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1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1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e</a:t>
            </a:r>
            <a:r>
              <a:rPr sz="800" spc="-10" baseline="8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400" spc="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9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algn="l" rtl="0" eaLnBrk="0">
              <a:lnSpc>
                <a:spcPct val="97000"/>
              </a:lnSpc>
              <a:spcBef>
                <a:spcPts val="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相应的响应曲线如图 1  7 所示 。 由图可知，一 阶传感器存在惯性，它的输</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出不能立即复</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168"/>
          <p:cNvPicPr>
            <a:picLocks noChangeAspect="1"/>
          </p:cNvPicPr>
          <p:nvPr/>
        </p:nvPicPr>
        <p:blipFill>
          <a:blip r:embed="rId6"/>
          <a:stretch>
            <a:fillRect/>
          </a:stretch>
        </p:blipFill>
        <p:spPr>
          <a:xfrm>
            <a:off x="4053856" y="6166069"/>
            <a:ext cx="65316" cy="120235"/>
          </a:xfrm>
          <a:prstGeom prst="rect">
            <a:avLst/>
          </a:prstGeom>
        </p:spPr>
      </p:pic>
      <p:pic>
        <p:nvPicPr>
          <p:cNvPr id="6" name="picture 169"/>
          <p:cNvPicPr>
            <a:picLocks noChangeAspect="1"/>
          </p:cNvPicPr>
          <p:nvPr/>
        </p:nvPicPr>
        <p:blipFill>
          <a:blip r:embed="rId7"/>
          <a:stretch>
            <a:fillRect/>
          </a:stretch>
        </p:blipFill>
        <p:spPr>
          <a:xfrm>
            <a:off x="4344338" y="5550437"/>
            <a:ext cx="128168" cy="274405"/>
          </a:xfrm>
          <a:prstGeom prst="rect">
            <a:avLst/>
          </a:prstGeom>
        </p:spPr>
      </p:pic>
      <p:pic>
        <p:nvPicPr>
          <p:cNvPr id="7" name="picture 170"/>
          <p:cNvPicPr>
            <a:picLocks noChangeAspect="1"/>
          </p:cNvPicPr>
          <p:nvPr/>
        </p:nvPicPr>
        <p:blipFill>
          <a:blip r:embed="rId8"/>
          <a:stretch>
            <a:fillRect/>
          </a:stretch>
        </p:blipFill>
        <p:spPr>
          <a:xfrm>
            <a:off x="3934373" y="5550437"/>
            <a:ext cx="348741" cy="274405"/>
          </a:xfrm>
          <a:prstGeom prst="rect">
            <a:avLst/>
          </a:prstGeom>
        </p:spPr>
      </p:pic>
      <p:pic>
        <p:nvPicPr>
          <p:cNvPr id="8" name="picture 171"/>
          <p:cNvPicPr>
            <a:picLocks noChangeAspect="1"/>
          </p:cNvPicPr>
          <p:nvPr/>
        </p:nvPicPr>
        <p:blipFill>
          <a:blip r:embed="rId9"/>
          <a:stretch>
            <a:fillRect/>
          </a:stretch>
        </p:blipFill>
        <p:spPr>
          <a:xfrm>
            <a:off x="3859510" y="4935491"/>
            <a:ext cx="128168" cy="274418"/>
          </a:xfrm>
          <a:prstGeom prst="rect">
            <a:avLst/>
          </a:prstGeom>
        </p:spPr>
      </p:pic>
      <p:sp>
        <p:nvSpPr>
          <p:cNvPr id="9" name="textbox 173"/>
          <p:cNvSpPr/>
          <p:nvPr>
            <p:custDataLst>
              <p:tags r:id="rId10"/>
            </p:custDataLst>
          </p:nvPr>
        </p:nvSpPr>
        <p:spPr>
          <a:xfrm>
            <a:off x="1097298" y="3654131"/>
            <a:ext cx="3348354" cy="1202689"/>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424430" algn="l" rtl="0" eaLnBrk="0">
              <a:lnSpc>
                <a:spcPct val="87000"/>
              </a:lnSpc>
              <a:tabLst>
                <a:tab pos="3183255" algn="l"/>
              </a:tabLst>
            </a:pP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sz="8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s</a:t>
            </a:r>
            <a:r>
              <a:rPr sz="8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 </a:t>
            </a: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1	</a:t>
            </a:r>
            <a:endParaRPr lang="en-US" altLang="en-US" sz="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981200" algn="l" rtl="0" eaLnBrk="0">
              <a:lnSpc>
                <a:spcPct val="86000"/>
              </a:lnSpc>
              <a:spcBef>
                <a:spcPts val="0"/>
              </a:spcBef>
            </a:pP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7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7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        </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7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ct val="84000"/>
              </a:lnSpc>
              <a:spcBef>
                <a:spcPts val="10"/>
              </a:spcBef>
            </a:pP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τ</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1</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88000"/>
              </a:lnSpc>
              <a:spcBef>
                <a:spcPts val="56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对初始状态为零的传感器，若输入一个</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单</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位阶跃信号，即</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028190" algn="l" rtl="0" eaLnBrk="0">
              <a:lnSpc>
                <a:spcPct val="88000"/>
              </a:lnSpc>
              <a:spcBef>
                <a:spcPts val="295"/>
              </a:spcBef>
            </a:pPr>
            <a:r>
              <a:rPr sz="1500" spc="-4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4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1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40" baseline="1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40" baseline="17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spcBef>
                <a:spcPts val="0"/>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输入信号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的拉普</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拉斯变换式为</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0" name="picture 174"/>
          <p:cNvPicPr>
            <a:picLocks noChangeAspect="1"/>
          </p:cNvPicPr>
          <p:nvPr/>
        </p:nvPicPr>
        <p:blipFill>
          <a:blip r:embed="rId11"/>
          <a:stretch>
            <a:fillRect/>
          </a:stretch>
        </p:blipFill>
        <p:spPr>
          <a:xfrm>
            <a:off x="3561108" y="4186802"/>
            <a:ext cx="699529" cy="432775"/>
          </a:xfrm>
          <a:prstGeom prst="rect">
            <a:avLst/>
          </a:prstGeom>
        </p:spPr>
      </p:pic>
      <p:pic>
        <p:nvPicPr>
          <p:cNvPr id="11" name="picture 175"/>
          <p:cNvPicPr>
            <a:picLocks noChangeAspect="1"/>
          </p:cNvPicPr>
          <p:nvPr/>
        </p:nvPicPr>
        <p:blipFill>
          <a:blip r:embed="rId12"/>
          <a:stretch>
            <a:fillRect/>
          </a:stretch>
        </p:blipFill>
        <p:spPr>
          <a:xfrm>
            <a:off x="8441186" y="4575723"/>
            <a:ext cx="2069109" cy="1504695"/>
          </a:xfrm>
          <a:prstGeom prst="rect">
            <a:avLst/>
          </a:prstGeom>
        </p:spPr>
      </p:pic>
      <p:sp>
        <p:nvSpPr>
          <p:cNvPr id="12" name="textbox 181"/>
          <p:cNvSpPr/>
          <p:nvPr>
            <p:custDataLst>
              <p:tags r:id="rId13"/>
            </p:custDataLst>
          </p:nvPr>
        </p:nvSpPr>
        <p:spPr>
          <a:xfrm>
            <a:off x="8572165" y="6292850"/>
            <a:ext cx="171513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1－7    一阶传感器单</a:t>
            </a:r>
            <a:r>
              <a:rPr sz="800" spc="10" dirty="0">
                <a:solidFill>
                  <a:schemeClr val="dk1"/>
                </a:solidFill>
                <a:latin typeface="微软雅黑" panose="020B0503020204020204" charset="-122"/>
                <a:ea typeface="微软雅黑" panose="020B0503020204020204" charset="-122"/>
                <a:cs typeface="微软雅黑" panose="020B0503020204020204" charset="-122"/>
              </a:rPr>
              <a:t>位</a:t>
            </a:r>
            <a:r>
              <a:rPr sz="800" spc="0" dirty="0">
                <a:solidFill>
                  <a:schemeClr val="dk1"/>
                </a:solidFill>
                <a:latin typeface="微软雅黑" panose="020B0503020204020204" charset="-122"/>
                <a:ea typeface="微软雅黑" panose="020B0503020204020204" charset="-122"/>
                <a:cs typeface="微软雅黑" panose="020B0503020204020204" charset="-122"/>
              </a:rPr>
              <a:t>阶跃响应</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83"/>
          <p:cNvSpPr/>
          <p:nvPr>
            <p:custDataLst>
              <p:tags r:id="rId14"/>
            </p:custDataLst>
          </p:nvPr>
        </p:nvSpPr>
        <p:spPr>
          <a:xfrm>
            <a:off x="3120559" y="3039196"/>
            <a:ext cx="335915" cy="331470"/>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2000"/>
              </a:lnSpc>
            </a:pPr>
            <a:r>
              <a:rPr sz="1000" u="sng" spc="-6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dy( </a:t>
            </a:r>
            <a:r>
              <a:rPr sz="10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sz="1000" u="sng" spc="-6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03000"/>
              </a:lnSpc>
            </a:pPr>
            <a:endParaRPr lang="en-US" altLang="en-US" sz="400" dirty="0">
              <a:solidFill>
                <a:schemeClr val="dk1">
                  <a:lumMod val="85000"/>
                  <a:lumOff val="15000"/>
                </a:schemeClr>
              </a:solidFill>
              <a:latin typeface="微软雅黑" panose="020B0503020204020204" charset="-122"/>
              <a:ea typeface="微软雅黑" panose="020B0503020204020204" charset="-122"/>
            </a:endParaRPr>
          </a:p>
          <a:p>
            <a:pPr marL="122555" algn="l" rtl="0" eaLnBrk="0">
              <a:lnSpc>
                <a:spcPct val="96000"/>
              </a:lnSpc>
              <a:spcBef>
                <a:spcPts val="5"/>
              </a:spcBef>
            </a:pP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d</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endParaRPr lang="en-US" altLang="en-US"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84"/>
          <p:cNvSpPr/>
          <p:nvPr>
            <p:custDataLst>
              <p:tags r:id="rId15"/>
            </p:custDataLst>
          </p:nvPr>
        </p:nvSpPr>
        <p:spPr>
          <a:xfrm>
            <a:off x="5854181" y="3744097"/>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spc="-30" dirty="0">
                <a:solidFill>
                  <a:schemeClr val="dk1"/>
                </a:solidFill>
                <a:latin typeface="微软雅黑" panose="020B0503020204020204" charset="-122"/>
                <a:ea typeface="微软雅黑" panose="020B0503020204020204" charset="-122"/>
                <a:cs typeface="微软雅黑" panose="020B0503020204020204" charset="-122"/>
              </a:rPr>
              <a:t>( 1－1 2</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16"/>
            </p:custDataLst>
          </p:nvPr>
        </p:nvSpPr>
        <p:spPr>
          <a:xfrm>
            <a:off x="6825120" y="1846898"/>
            <a:ext cx="4770221" cy="2222500"/>
          </a:xfrm>
          <a:prstGeom prst="rect">
            <a:avLst/>
          </a:prstGeom>
          <a:noFill/>
        </p:spPr>
        <p:txBody>
          <a:bodyPr wrap="square">
            <a:spAutoFit/>
          </a:bodyPr>
          <a:lstStyle/>
          <a:p>
            <a:pPr algn="l" rtl="0" eaLnBrk="0">
              <a:lnSpc>
                <a:spcPct val="80000"/>
              </a:lnSpc>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7780" indent="1270" algn="l" rtl="0" eaLnBrk="0">
              <a:lnSpc>
                <a:spcPct val="126000"/>
              </a:lnSpc>
            </a:pP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现输入信号，而是从零开始，按</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指</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数规律上升，</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最终达到稳态值 。 理论上传感器的响应</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只</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在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t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趋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于无穷大时才能达到稳态</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值，但通常认为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( 3 ~</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7780" indent="-5080" algn="l" rtl="0" eaLnBrk="0">
              <a:lnSpc>
                <a:spcPct val="140000"/>
              </a:lnSpc>
              <a:spcBef>
                <a:spcPts val="12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4 ) τ </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时，传感器已达到稳态 。 若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t</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4τ，</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其输出</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就</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可达到稳态值的 </a:t>
            </a:r>
            <a:r>
              <a:rPr lang="en-US" altLang="zh-CN" sz="1200" spc="-10" dirty="0">
                <a:solidFill>
                  <a:schemeClr val="dk1"/>
                </a:solidFill>
                <a:latin typeface="微软雅黑" panose="020B0503020204020204" charset="-122"/>
                <a:ea typeface="微软雅黑" panose="020B0503020204020204" charset="-122"/>
                <a:cs typeface="微软雅黑" panose="020B0503020204020204" charset="-122"/>
              </a:rPr>
              <a:t>98 . 2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％，则可以认</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为传感器已达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到稳态 。 所以，一 阶传</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感器的时间常数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τ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越小，</a:t>
            </a:r>
            <a:r>
              <a:rPr lang="zh-CN" altLang="en-US" sz="1200" spc="90" dirty="0">
                <a:solidFill>
                  <a:schemeClr val="dk1"/>
                </a:solidFill>
                <a:latin typeface="微软雅黑" panose="020B0503020204020204" charset="-122"/>
                <a:ea typeface="微软雅黑" panose="020B0503020204020204" charset="-122"/>
                <a:cs typeface="微软雅黑" panose="020B0503020204020204" charset="-122"/>
              </a:rPr>
              <a:t>响应速度越快，响应曲线越接近于输入阶跃</a:t>
            </a:r>
            <a:r>
              <a:rPr lang="zh-CN" altLang="en-US" sz="1200" spc="70" dirty="0">
                <a:solidFill>
                  <a:schemeClr val="dk1"/>
                </a:solidFill>
                <a:latin typeface="微软雅黑" panose="020B0503020204020204" charset="-122"/>
                <a:ea typeface="微软雅黑" panose="020B0503020204020204" charset="-122"/>
                <a:cs typeface="微软雅黑" panose="020B0503020204020204" charset="-122"/>
              </a:rPr>
              <a:t>曲</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线</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，即动态误差小 。 因此，</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τ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是一 阶传感器的重</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6510" algn="l" rtl="0" eaLnBrk="0">
              <a:lnSpc>
                <a:spcPct val="92000"/>
              </a:lnSpc>
              <a:spcBef>
                <a:spcPts val="535"/>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要性能参</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数 。</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17"/>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6545" rtl="0" eaLnBrk="0">
              <a:lnSpc>
                <a:spcPct val="95000"/>
              </a:lnSpc>
              <a:spcBef>
                <a:spcPts val="585"/>
              </a:spcBef>
            </a:pP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传感器的动态响应特</a:t>
            </a:r>
            <a:r>
              <a:rPr lang="zh-CN" altLang="en-US"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a:t>
            </a:r>
            <a:br>
              <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br>
              <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传感器的动态特性不仅与传感器的“ 固有因素”有关，还与传感器</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输入量的变化形式 </a:t>
            </a:r>
            <a:r>
              <a:rPr lang="zh-CN" altLang="en-US"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有关 。 也就是说，同一个传感器在不同形式的输入信号作用下，其输出</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量</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的变化是不同 </a:t>
            </a:r>
            <a:r>
              <a:rPr lang="zh-CN" altLang="en-US"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 。 通常选用几种典型的输入信号作为标准输入信号，来研究传</a:t>
            </a:r>
            <a:r>
              <a:rPr lang="zh-CN"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感器的响应特性 。</a:t>
            </a:r>
            <a:br>
              <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zh-CN"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176"/>
          <p:cNvSpPr/>
          <p:nvPr/>
        </p:nvSpPr>
        <p:spPr>
          <a:xfrm>
            <a:off x="1036601" y="1347825"/>
            <a:ext cx="3488054" cy="480694"/>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二阶传感器的微分方</a:t>
            </a:r>
            <a:r>
              <a:rPr sz="1000" spc="30" dirty="0">
                <a:solidFill>
                  <a:srgbClr val="000000"/>
                </a:solidFill>
                <a:latin typeface="微软雅黑" panose="020B0503020204020204" charset="-122"/>
                <a:ea typeface="微软雅黑" panose="020B0503020204020204" charset="-122"/>
                <a:cs typeface="微软雅黑" panose="020B0503020204020204" charset="-122"/>
              </a:rPr>
              <a:t>程</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5"/>
              </a:spcBef>
            </a:pPr>
            <a:r>
              <a:rPr sz="900" spc="-30" dirty="0">
                <a:solidFill>
                  <a:srgbClr val="000000"/>
                </a:solidFill>
                <a:latin typeface="微软雅黑" panose="020B0503020204020204" charset="-122"/>
                <a:ea typeface="微软雅黑" panose="020B0503020204020204" charset="-122"/>
                <a:cs typeface="微软雅黑" panose="020B0503020204020204" charset="-122"/>
              </a:rPr>
              <a:t>＋ 2ξω </a:t>
            </a:r>
            <a:r>
              <a:rPr sz="800" spc="0" baseline="3000" dirty="0">
                <a:solidFill>
                  <a:srgbClr val="000000"/>
                </a:solidFill>
                <a:latin typeface="微软雅黑" panose="020B0503020204020204" charset="-122"/>
                <a:ea typeface="微软雅黑" panose="020B0503020204020204" charset="-122"/>
                <a:cs typeface="微软雅黑" panose="020B0503020204020204" charset="-122"/>
              </a:rPr>
              <a:t>n</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30" dirty="0">
                <a:solidFill>
                  <a:srgbClr val="000000"/>
                </a:solidFill>
                <a:latin typeface="微软雅黑" panose="020B0503020204020204" charset="-122"/>
                <a:ea typeface="微软雅黑" panose="020B0503020204020204" charset="-122"/>
                <a:cs typeface="微软雅黑" panose="020B0503020204020204" charset="-122"/>
              </a:rPr>
              <a:t>＋ ω </a:t>
            </a:r>
            <a:r>
              <a:rPr sz="800" spc="0" baseline="3000" dirty="0">
                <a:solidFill>
                  <a:srgbClr val="000000"/>
                </a:solidFill>
                <a:latin typeface="微软雅黑" panose="020B0503020204020204" charset="-122"/>
                <a:ea typeface="微软雅黑" panose="020B0503020204020204" charset="-122"/>
                <a:cs typeface="微软雅黑" panose="020B0503020204020204" charset="-122"/>
              </a:rPr>
              <a:t>n</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y</a:t>
            </a:r>
            <a:r>
              <a:rPr sz="900" spc="-30" dirty="0">
                <a:solidFill>
                  <a:srgbClr val="000000"/>
                </a:solidFill>
                <a:latin typeface="微软雅黑" panose="020B0503020204020204" charset="-122"/>
                <a:ea typeface="微软雅黑" panose="020B0503020204020204" charset="-122"/>
                <a:cs typeface="微软雅黑" panose="020B0503020204020204" charset="-122"/>
              </a:rPr>
              <a:t> ( </a:t>
            </a:r>
            <a:r>
              <a:rPr sz="900" spc="0" dirty="0">
                <a:solidFill>
                  <a:srgbClr val="000000"/>
                </a:solidFill>
                <a:latin typeface="微软雅黑" panose="020B0503020204020204" charset="-122"/>
                <a:ea typeface="微软雅黑" panose="020B0503020204020204" charset="-122"/>
                <a:cs typeface="微软雅黑" panose="020B0503020204020204" charset="-122"/>
              </a:rPr>
              <a:t>t</a:t>
            </a:r>
            <a:r>
              <a:rPr sz="900" spc="-30" dirty="0">
                <a:solidFill>
                  <a:srgbClr val="000000"/>
                </a:solidFill>
                <a:latin typeface="微软雅黑" panose="020B0503020204020204" charset="-122"/>
                <a:ea typeface="微软雅黑" panose="020B0503020204020204" charset="-122"/>
                <a:cs typeface="微软雅黑" panose="020B0503020204020204" charset="-122"/>
              </a:rPr>
              <a:t> ) ＝ω </a:t>
            </a:r>
            <a:r>
              <a:rPr sz="900" spc="0" dirty="0">
                <a:solidFill>
                  <a:srgbClr val="000000"/>
                </a:solidFill>
                <a:latin typeface="微软雅黑" panose="020B0503020204020204" charset="-122"/>
                <a:ea typeface="微软雅黑" panose="020B0503020204020204" charset="-122"/>
                <a:cs typeface="微软雅黑" panose="020B0503020204020204" charset="-122"/>
              </a:rPr>
              <a:t>kx</a:t>
            </a:r>
            <a:r>
              <a:rPr sz="900" spc="-30" dirty="0">
                <a:solidFill>
                  <a:srgbClr val="000000"/>
                </a:solidFill>
                <a:latin typeface="微软雅黑" panose="020B0503020204020204" charset="-122"/>
                <a:ea typeface="微软雅黑" panose="020B0503020204020204" charset="-122"/>
                <a:cs typeface="微软雅黑" panose="020B0503020204020204" charset="-122"/>
              </a:rPr>
              <a:t> ( </a:t>
            </a:r>
            <a:r>
              <a:rPr sz="900" spc="0" dirty="0">
                <a:solidFill>
                  <a:srgbClr val="000000"/>
                </a:solidFill>
                <a:latin typeface="微软雅黑" panose="020B0503020204020204" charset="-122"/>
                <a:ea typeface="微软雅黑" panose="020B0503020204020204" charset="-122"/>
                <a:cs typeface="微软雅黑" panose="020B0503020204020204" charset="-122"/>
              </a:rPr>
              <a:t>t )</a:t>
            </a:r>
            <a:endParaRPr lang="en-US" altLang="en-US" sz="9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77"/>
          <p:cNvSpPr/>
          <p:nvPr>
            <p:custDataLst>
              <p:tags r:id="rId5"/>
            </p:custDataLst>
          </p:nvPr>
        </p:nvSpPr>
        <p:spPr>
          <a:xfrm>
            <a:off x="4144978" y="1758661"/>
            <a:ext cx="59689" cy="72389"/>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365"/>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178"/>
          <p:cNvSpPr/>
          <p:nvPr>
            <p:custDataLst>
              <p:tags r:id="rId6"/>
            </p:custDataLst>
          </p:nvPr>
        </p:nvSpPr>
        <p:spPr>
          <a:xfrm>
            <a:off x="4158576" y="164811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180"/>
          <p:cNvSpPr/>
          <p:nvPr>
            <p:custDataLst>
              <p:tags r:id="rId7"/>
            </p:custDataLst>
          </p:nvPr>
        </p:nvSpPr>
        <p:spPr>
          <a:xfrm>
            <a:off x="2177821" y="1558144"/>
            <a:ext cx="1494155" cy="360679"/>
          </a:xfrm>
          <a:prstGeom prst="rect">
            <a:avLst/>
          </a:prstGeom>
        </p:spPr>
        <p:txBody>
          <a:bodyPr vert="horz" wrap="square" lIns="0" tIns="0" rIns="0" bIns="0"/>
          <a:lstStyle/>
          <a:p>
            <a:pPr algn="l" rtl="0" eaLnBrk="0">
              <a:lnSpc>
                <a:spcPct val="81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92000"/>
              </a:lnSpc>
            </a:pP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900" u="sng" spc="-50" baseline="52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y</a:t>
            </a:r>
            <a:r>
              <a:rPr sz="10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sz="10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dy</a:t>
            </a:r>
            <a:r>
              <a:rPr sz="10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t</a:t>
            </a:r>
            <a:r>
              <a:rPr sz="1000" u="sng" spc="-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85"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22000"/>
              </a:lnSpc>
            </a:pPr>
            <a:endParaRPr lang="en-US" altLang="en-US" sz="300" dirty="0">
              <a:solidFill>
                <a:schemeClr val="dk1">
                  <a:lumMod val="85000"/>
                  <a:lumOff val="15000"/>
                </a:schemeClr>
              </a:solidFill>
              <a:latin typeface="微软雅黑" panose="020B0503020204020204" charset="-122"/>
              <a:ea typeface="微软雅黑" panose="020B0503020204020204" charset="-122"/>
            </a:endParaRPr>
          </a:p>
          <a:p>
            <a:pPr marL="122555" algn="l" rtl="0" eaLnBrk="0">
              <a:lnSpc>
                <a:spcPts val="1090"/>
              </a:lnSpc>
              <a:spcBef>
                <a:spcPts val="5"/>
              </a:spcBef>
            </a:pPr>
            <a:r>
              <a:rPr sz="1300" spc="0" baseline="-6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dt</a:t>
            </a:r>
            <a:r>
              <a:rPr sz="800" spc="-10" baseline="4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dt</a:t>
            </a:r>
            <a:endParaRPr lang="en-US"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88"/>
          <p:cNvSpPr/>
          <p:nvPr>
            <p:custDataLst>
              <p:tags r:id="rId8"/>
            </p:custDataLst>
          </p:nvPr>
        </p:nvSpPr>
        <p:spPr>
          <a:xfrm>
            <a:off x="786897" y="2395466"/>
            <a:ext cx="3989070" cy="127444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20035" algn="l" rtl="0" eaLnBrk="0">
              <a:lnSpc>
                <a:spcPct val="6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27325" algn="l" rtl="0" eaLnBrk="0">
              <a:lnSpc>
                <a:spcPts val="70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353310" algn="l" rtl="0" eaLnBrk="0">
              <a:lnSpc>
                <a:spcPts val="1560"/>
              </a:lnSpc>
              <a:spcBef>
                <a:spcPts val="260"/>
              </a:spcBef>
            </a:pP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  ＋ 2ξω </a:t>
            </a:r>
            <a:r>
              <a:rPr sz="800" spc="-4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sz="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 ＋ ω</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53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传感器输出的拉普拉斯变换</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482725" algn="l" rtl="0" eaLnBrk="0">
              <a:lnSpc>
                <a:spcPct val="89000"/>
              </a:lnSpc>
              <a:spcBef>
                <a:spcPts val="300"/>
              </a:spcBef>
            </a:pP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1500" spc="4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4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40" baseline="2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1500" spc="4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4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500" spc="4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10" baseline="2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500" spc="0" baseline="2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对式( 1   16</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进行拉普拉斯反变换，即可求得二阶传感器的阶跃响应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7" name="picture 189"/>
          <p:cNvPicPr>
            <a:picLocks noChangeAspect="1"/>
          </p:cNvPicPr>
          <p:nvPr/>
        </p:nvPicPr>
        <p:blipFill>
          <a:blip r:embed="rId9"/>
          <a:stretch>
            <a:fillRect/>
          </a:stretch>
        </p:blipFill>
        <p:spPr>
          <a:xfrm>
            <a:off x="3420037" y="3071169"/>
            <a:ext cx="1091800" cy="371579"/>
          </a:xfrm>
          <a:prstGeom prst="rect">
            <a:avLst/>
          </a:prstGeom>
        </p:spPr>
      </p:pic>
      <p:sp>
        <p:nvSpPr>
          <p:cNvPr id="18" name="textbox 190"/>
          <p:cNvSpPr/>
          <p:nvPr>
            <p:custDataLst>
              <p:tags r:id="rId10"/>
            </p:custDataLst>
          </p:nvPr>
        </p:nvSpPr>
        <p:spPr>
          <a:xfrm>
            <a:off x="3970140" y="2722921"/>
            <a:ext cx="59689" cy="72389"/>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365"/>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1"/>
          <p:cNvSpPr/>
          <p:nvPr>
            <p:custDataLst>
              <p:tags r:id="rId11"/>
            </p:custDataLst>
          </p:nvPr>
        </p:nvSpPr>
        <p:spPr>
          <a:xfrm>
            <a:off x="3981177" y="2612357"/>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196"/>
          <p:cNvSpPr/>
          <p:nvPr>
            <p:custDataLst>
              <p:tags r:id="rId12"/>
            </p:custDataLst>
          </p:nvPr>
        </p:nvSpPr>
        <p:spPr>
          <a:xfrm>
            <a:off x="1051521" y="2128804"/>
            <a:ext cx="3490595" cy="22415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设传感器的静态灵敏度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＝1，则其二阶传感器的传</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递</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函数为</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197"/>
          <p:cNvSpPr/>
          <p:nvPr>
            <p:custDataLst>
              <p:tags r:id="rId13"/>
            </p:custDataLst>
          </p:nvPr>
        </p:nvSpPr>
        <p:spPr>
          <a:xfrm>
            <a:off x="2698951" y="2506030"/>
            <a:ext cx="1341755" cy="192404"/>
          </a:xfrm>
          <a:prstGeom prst="rect">
            <a:avLst/>
          </a:prstGeom>
        </p:spPr>
        <p:txBody>
          <a:bodyPr vert="horz" wrap="square" lIns="0" tIns="0" rIns="0" bIns="0"/>
          <a:lstStyle/>
          <a:p>
            <a:pPr algn="l" rtl="0" eaLnBrk="0">
              <a:lnSpc>
                <a:spcPct val="170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87000"/>
              </a:lnSpc>
              <a:spcBef>
                <a:spcPts val="0"/>
              </a:spcBef>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22" name="picture 198"/>
          <p:cNvPicPr>
            <a:picLocks noChangeAspect="1"/>
          </p:cNvPicPr>
          <p:nvPr/>
        </p:nvPicPr>
        <p:blipFill>
          <a:blip r:embed="rId14"/>
          <a:stretch>
            <a:fillRect/>
          </a:stretch>
        </p:blipFill>
        <p:spPr>
          <a:xfrm>
            <a:off x="3172254" y="2518730"/>
            <a:ext cx="886053" cy="158044"/>
          </a:xfrm>
          <a:prstGeom prst="rect">
            <a:avLst/>
          </a:prstGeom>
        </p:spPr>
      </p:pic>
      <p:sp>
        <p:nvSpPr>
          <p:cNvPr id="23" name="textbox 199"/>
          <p:cNvSpPr/>
          <p:nvPr>
            <p:custDataLst>
              <p:tags r:id="rId15"/>
            </p:custDataLst>
          </p:nvPr>
        </p:nvSpPr>
        <p:spPr>
          <a:xfrm>
            <a:off x="5543780" y="2520124"/>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spc="-30" dirty="0">
                <a:solidFill>
                  <a:schemeClr val="dk1"/>
                </a:solidFill>
                <a:latin typeface="微软雅黑" panose="020B0503020204020204" charset="-122"/>
                <a:ea typeface="微软雅黑" panose="020B0503020204020204" charset="-122"/>
                <a:cs typeface="微软雅黑" panose="020B0503020204020204" charset="-122"/>
              </a:rPr>
              <a:t>( 1－1 5</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textbox 200"/>
          <p:cNvSpPr/>
          <p:nvPr>
            <p:custDataLst>
              <p:tags r:id="rId16"/>
            </p:custDataLst>
          </p:nvPr>
        </p:nvSpPr>
        <p:spPr>
          <a:xfrm>
            <a:off x="5543780" y="3183115"/>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970"/>
              </a:lnSpc>
            </a:pPr>
            <a:r>
              <a:rPr sz="800" spc="-20" dirty="0">
                <a:solidFill>
                  <a:schemeClr val="dk1"/>
                </a:solidFill>
                <a:latin typeface="微软雅黑" panose="020B0503020204020204" charset="-122"/>
                <a:ea typeface="微软雅黑" panose="020B0503020204020204" charset="-122"/>
                <a:cs typeface="微软雅黑" panose="020B0503020204020204" charset="-122"/>
              </a:rPr>
              <a:t>( 1   </a:t>
            </a:r>
            <a:r>
              <a:rPr sz="800" spc="-1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6 )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custDataLst>
              <p:tags r:id="rId17"/>
            </p:custDataLst>
          </p:nvPr>
        </p:nvSpPr>
        <p:spPr>
          <a:xfrm>
            <a:off x="623976" y="4067013"/>
            <a:ext cx="6096000" cy="2310130"/>
          </a:xfrm>
          <a:prstGeom prst="rect">
            <a:avLst/>
          </a:prstGeom>
          <a:noFill/>
        </p:spPr>
        <p:txBody>
          <a:bodyPr wrap="square">
            <a:spAutoFit/>
          </a:bodyPr>
          <a:lstStyle/>
          <a:p>
            <a:pPr marL="23495" indent="273685" algn="l" rtl="0" eaLnBrk="0">
              <a:lnSpc>
                <a:spcPct val="134000"/>
              </a:lnSpc>
            </a:pP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由于阻尼比</a:t>
            </a:r>
            <a:r>
              <a:rPr lang="en-US" altLang="zh-CN"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的不同，二阶传感器微分方程的特征方程根有不同</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的形式，因此其阶跃  </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响应也</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不相同 。</a:t>
            </a:r>
            <a:endParaRPr lang="zh-CN"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6000"/>
              </a:lnSpc>
              <a:spcBef>
                <a:spcPts val="35"/>
              </a:spcBef>
            </a:pPr>
            <a:r>
              <a:rPr lang="zh-CN" altLang="en-US"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lang="en-US" altLang="zh-CN"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8 </a:t>
            </a:r>
            <a:r>
              <a:rPr lang="zh-CN" altLang="en-US"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所示为二阶传感器的单位阶跃响应曲线，图中曲线从上至下依次对应</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0. 1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0. 3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0. 5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0. 7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二阶传感器对阶跃信号的响应在很大程度上取决于阻尼比</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和固有角频率 </a:t>
            </a:r>
            <a:r>
              <a:rPr lang="en-US" altLang="zh-CN"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9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当 </a:t>
            </a:r>
            <a:r>
              <a:rPr lang="en-US" altLang="zh-CN"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特征根为一对虚根，阶跃响应是一个等幅振荡过程，这种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等幅振荡状态又称为无阻尼状态；当 </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ξ&gt; 1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时，特征根为两个不同的负实根，</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阶跃响应是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一个不振荡的衰减过程，这种状态又称为过阻尼状态；当 </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时，特征根为两</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个</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相同的  </a:t>
            </a:r>
            <a:r>
              <a:rPr lang="zh-CN" altLang="en-US" sz="9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负实根，阶跃响应也是一个不振荡的衰减过程，但它是一个由不振荡衰减到振荡</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衰</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减的  </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临界过程，故又称为临界阻尼状态；当</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0&lt;ξ &lt; 1 </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时，特征根为一对共轭复根，阶跃响应是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一个衰减振荡过程，在这一过程中</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值不同，阶跃响应衰减快慢也不同，</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这种衰减振荡状  </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态又称为欠阻尼状</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态</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zh-CN"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5240" indent="273685" algn="l" rtl="0" eaLnBrk="0">
              <a:lnSpc>
                <a:spcPct val="148000"/>
              </a:lnSpc>
              <a:spcBef>
                <a:spcPts val="15"/>
              </a:spcBef>
            </a:pP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阻尼比</a:t>
            </a:r>
            <a:r>
              <a:rPr lang="en-US" altLang="zh-CN"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直接影响超调量和振荡次数，为了获得满意的瞬态响应特性</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实际使用中常  </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按稍欠阻尼调整 。 对于二阶传感器，当 </a:t>
            </a:r>
            <a:r>
              <a:rPr lang="en-US" altLang="zh-CN"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 6 ~ 0. 7 </a:t>
            </a:r>
            <a:r>
              <a:rPr lang="zh-CN" altLang="en-US" sz="9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其最大超调量不超过 </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10</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％，趋于  </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稳态的调整时间也最短，约为</a:t>
            </a:r>
            <a:r>
              <a:rPr lang="en-US" altLang="zh-CN"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 ~ 4)/</a:t>
            </a:r>
            <a:r>
              <a:rPr lang="en-US" altLang="zh-CN" sz="9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ξω</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固有频率 </a:t>
            </a:r>
            <a:r>
              <a:rPr lang="en-US" altLang="zh-CN"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9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即等幅振荡的频率，由传感器的  </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结构参数决定，</a:t>
            </a:r>
            <a:r>
              <a:rPr lang="en-US" altLang="zh-CN"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9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越高，传感器的响应速度越</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快</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27" name="picture 192"/>
          <p:cNvPicPr>
            <a:picLocks noChangeAspect="1"/>
          </p:cNvPicPr>
          <p:nvPr/>
        </p:nvPicPr>
        <p:blipFill>
          <a:blip r:embed="rId18"/>
          <a:stretch>
            <a:fillRect/>
          </a:stretch>
        </p:blipFill>
        <p:spPr>
          <a:xfrm>
            <a:off x="7959210" y="2795310"/>
            <a:ext cx="2262581" cy="1880552"/>
          </a:xfrm>
          <a:prstGeom prst="rect">
            <a:avLst/>
          </a:prstGeom>
        </p:spPr>
      </p:pic>
      <p:sp>
        <p:nvSpPr>
          <p:cNvPr id="29" name="文本框 28"/>
          <p:cNvSpPr txBox="1"/>
          <p:nvPr/>
        </p:nvSpPr>
        <p:spPr>
          <a:xfrm>
            <a:off x="5472024" y="5048269"/>
            <a:ext cx="6096000" cy="267335"/>
          </a:xfrm>
          <a:prstGeom prst="rect">
            <a:avLst/>
          </a:prstGeom>
          <a:noFill/>
        </p:spPr>
        <p:txBody>
          <a:bodyPr wrap="square">
            <a:spAutoFit/>
          </a:bodyPr>
          <a:lstStyle/>
          <a:p>
            <a:pPr marL="1495425"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8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二阶传感器单</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位</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阶跃响应</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19"/>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1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②二阶传感器的单位阶跃响应 </a:t>
            </a:r>
            <a:r>
              <a:rPr lang="zh-CN" altLang="en-US"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9" name="图片 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08"/>
          <p:cNvSpPr/>
          <p:nvPr/>
        </p:nvSpPr>
        <p:spPr>
          <a:xfrm>
            <a:off x="903414" y="1291961"/>
            <a:ext cx="4583429" cy="1553210"/>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延迟时间 </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d</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 传感器输出达到稳态值的 50％时所需的时</a:t>
            </a:r>
            <a:r>
              <a:rPr sz="1000" spc="10" dirty="0">
                <a:solidFill>
                  <a:srgbClr val="000000"/>
                </a:solidFill>
                <a:latin typeface="微软雅黑" panose="020B0503020204020204" charset="-122"/>
                <a:ea typeface="微软雅黑" panose="020B0503020204020204" charset="-122"/>
                <a:cs typeface="微软雅黑" panose="020B0503020204020204" charset="-122"/>
              </a:rPr>
              <a:t>间</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855"/>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上升时间 </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900" spc="0" baseline="-42000" dirty="0">
                <a:solidFill>
                  <a:srgbClr val="000000"/>
                </a:solidFill>
                <a:latin typeface="微软雅黑" panose="020B0503020204020204" charset="-122"/>
                <a:ea typeface="微软雅黑" panose="020B0503020204020204" charset="-122"/>
                <a:cs typeface="微软雅黑" panose="020B0503020204020204" charset="-122"/>
              </a:rPr>
              <a:t>r</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 传感器输出达到稳态值的 90％时所需的时间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6510" algn="l" rtl="0" eaLnBrk="0">
              <a:lnSpc>
                <a:spcPct val="92000"/>
              </a:lnSpc>
              <a:spcBef>
                <a:spcPts val="73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峰值时间 </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1000" spc="40" dirty="0">
                <a:solidFill>
                  <a:srgbClr val="000000"/>
                </a:solidFill>
                <a:latin typeface="微软雅黑" panose="020B0503020204020204" charset="-122"/>
                <a:ea typeface="微软雅黑" panose="020B0503020204020204" charset="-122"/>
                <a:cs typeface="微软雅黑" panose="020B0503020204020204" charset="-122"/>
              </a:rPr>
              <a:t>  : 二阶传感器输出响应曲线达到第一个峰值时所需的时间</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2000"/>
              </a:lnSpc>
              <a:spcBef>
                <a:spcPts val="70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超调量 σ : 二阶传感器输出超过稳态值的最大值</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0955" indent="-5715" algn="l" rtl="0" eaLnBrk="0">
              <a:lnSpc>
                <a:spcPct val="141000"/>
              </a:lnSpc>
              <a:spcBef>
                <a:spcPts val="34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衰减比 </a:t>
            </a:r>
            <a:r>
              <a:rPr sz="1000" spc="0" dirty="0">
                <a:solidFill>
                  <a:srgbClr val="000000"/>
                </a:solidFill>
                <a:latin typeface="微软雅黑" panose="020B0503020204020204" charset="-122"/>
                <a:ea typeface="微软雅黑" panose="020B0503020204020204" charset="-122"/>
                <a:cs typeface="微软雅黑" panose="020B0503020204020204" charset="-122"/>
              </a:rPr>
              <a:t>d</a:t>
            </a:r>
            <a:r>
              <a:rPr sz="1000" spc="30" dirty="0">
                <a:solidFill>
                  <a:srgbClr val="000000"/>
                </a:solidFill>
                <a:latin typeface="微软雅黑" panose="020B0503020204020204" charset="-122"/>
                <a:ea typeface="微软雅黑" panose="020B0503020204020204" charset="-122"/>
                <a:cs typeface="微软雅黑" panose="020B0503020204020204" charset="-122"/>
              </a:rPr>
              <a:t> : 衰减振荡的二阶传感器输出响应曲线第一个峰值与第二个峰值之比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响应时间 </a:t>
            </a:r>
            <a:r>
              <a:rPr sz="1000" spc="0" dirty="0">
                <a:solidFill>
                  <a:srgbClr val="000000"/>
                </a:solidFill>
                <a:latin typeface="微软雅黑" panose="020B0503020204020204" charset="-122"/>
                <a:ea typeface="微软雅黑" panose="020B0503020204020204" charset="-122"/>
                <a:cs typeface="微软雅黑" panose="020B0503020204020204" charset="-122"/>
              </a:rPr>
              <a:t>t</a:t>
            </a:r>
            <a:r>
              <a:rPr sz="900"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 二阶传感器自输入开始至输出达到稳态所</a:t>
            </a:r>
            <a:r>
              <a:rPr sz="1000" spc="20" dirty="0">
                <a:solidFill>
                  <a:srgbClr val="000000"/>
                </a:solidFill>
                <a:latin typeface="微软雅黑" panose="020B0503020204020204" charset="-122"/>
                <a:ea typeface="微软雅黑" panose="020B0503020204020204" charset="-122"/>
                <a:cs typeface="微软雅黑" panose="020B0503020204020204" charset="-122"/>
              </a:rPr>
              <a:t>需</a:t>
            </a:r>
            <a:r>
              <a:rPr sz="1000" spc="0" dirty="0">
                <a:solidFill>
                  <a:srgbClr val="000000"/>
                </a:solidFill>
                <a:latin typeface="微软雅黑" panose="020B0503020204020204" charset="-122"/>
                <a:ea typeface="微软雅黑" panose="020B0503020204020204" charset="-122"/>
                <a:cs typeface="微软雅黑" panose="020B0503020204020204" charset="-122"/>
              </a:rPr>
              <a:t>的时间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传感器的时域动态性能指标如图 1－9 、图 1－</a:t>
            </a:r>
            <a:r>
              <a:rPr sz="1000" spc="-2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0 所示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09"/>
          <p:cNvPicPr>
            <a:picLocks noChangeAspect="1"/>
          </p:cNvPicPr>
          <p:nvPr/>
        </p:nvPicPr>
        <p:blipFill>
          <a:blip r:embed="rId5"/>
          <a:stretch>
            <a:fillRect/>
          </a:stretch>
        </p:blipFill>
        <p:spPr>
          <a:xfrm>
            <a:off x="3405828" y="2990469"/>
            <a:ext cx="1917534" cy="1669821"/>
          </a:xfrm>
          <a:prstGeom prst="rect">
            <a:avLst/>
          </a:prstGeom>
        </p:spPr>
      </p:pic>
      <p:pic>
        <p:nvPicPr>
          <p:cNvPr id="5" name="picture 210"/>
          <p:cNvPicPr>
            <a:picLocks noChangeAspect="1"/>
          </p:cNvPicPr>
          <p:nvPr/>
        </p:nvPicPr>
        <p:blipFill>
          <a:blip r:embed="rId6"/>
          <a:stretch>
            <a:fillRect/>
          </a:stretch>
        </p:blipFill>
        <p:spPr>
          <a:xfrm>
            <a:off x="1153102" y="3148203"/>
            <a:ext cx="1720354" cy="1512087"/>
          </a:xfrm>
          <a:prstGeom prst="rect">
            <a:avLst/>
          </a:prstGeom>
        </p:spPr>
      </p:pic>
      <p:sp>
        <p:nvSpPr>
          <p:cNvPr id="6" name="textbox 215"/>
          <p:cNvSpPr/>
          <p:nvPr>
            <p:custDataLst>
              <p:tags r:id="rId7"/>
            </p:custDataLst>
          </p:nvPr>
        </p:nvSpPr>
        <p:spPr>
          <a:xfrm>
            <a:off x="1510520" y="1872939"/>
            <a:ext cx="59055" cy="7302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375"/>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p</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01283" y="4934825"/>
            <a:ext cx="6096000" cy="267335"/>
          </a:xfrm>
          <a:prstGeom prst="rect">
            <a:avLst/>
          </a:prstGeom>
          <a:noFill/>
        </p:spPr>
        <p:txBody>
          <a:bodyPr wrap="square">
            <a:spAutoFit/>
          </a:bodyPr>
          <a:lstStyle/>
          <a:p>
            <a:pPr marL="368300" algn="l" rtl="0" eaLnBrk="0">
              <a:lnSpc>
                <a:spcPts val="1375"/>
              </a:lnSpc>
            </a:pP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000"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50" dirty="0">
                <a:solidFill>
                  <a:srgbClr val="000000"/>
                </a:solidFill>
                <a:latin typeface="微软雅黑" panose="020B0503020204020204" charset="-122"/>
                <a:ea typeface="微软雅黑" panose="020B0503020204020204" charset="-122"/>
                <a:cs typeface="微软雅黑" panose="020B0503020204020204" charset="-122"/>
              </a:rPr>
              <a:t>9    </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一阶传感器的时域动态性能指标     图 </a:t>
            </a:r>
            <a:r>
              <a:rPr lang="en-US" altLang="zh-CN" sz="1000"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spc="50" dirty="0">
                <a:solidFill>
                  <a:srgbClr val="000000"/>
                </a:solidFill>
                <a:latin typeface="微软雅黑" panose="020B0503020204020204" charset="-122"/>
                <a:ea typeface="微软雅黑" panose="020B0503020204020204" charset="-122"/>
                <a:cs typeface="微软雅黑" panose="020B0503020204020204" charset="-122"/>
              </a:rPr>
              <a:t>10    </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二阶传感</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器的时域动态性能指标</a:t>
            </a:r>
            <a:endParaRPr lang="zh-CN"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rtl="0" eaLnBrk="0">
              <a:lnSpc>
                <a:spcPct val="85000"/>
              </a:lnSpc>
              <a:spcBef>
                <a:spcPts val="910"/>
              </a:spcBef>
            </a:pPr>
            <a:r>
              <a:rPr lang="zh-CN" altLang="en-US" sz="11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③传感器的时域动态性能指标 </a:t>
            </a:r>
            <a:r>
              <a:rPr lang="zh-CN" altLang="en-US"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1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时域动态性能指标叙述</a:t>
            </a:r>
            <a:r>
              <a:rPr lang="zh-CN" altLang="en-US" sz="11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如</a:t>
            </a:r>
            <a:r>
              <a:rPr lang="zh-CN" altLang="en-US"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下 。</a:t>
            </a:r>
            <a:br>
              <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br>
              <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1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时间常数 </a:t>
            </a:r>
            <a:r>
              <a:rPr lang="en-US" altLang="zh-CN" sz="11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τ : </a:t>
            </a:r>
            <a:r>
              <a:rPr lang="zh-CN" altLang="en-US" sz="11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一阶传</a:t>
            </a:r>
            <a:r>
              <a:rPr lang="zh-CN" altLang="en-US"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感器输出上升到稳态值的 </a:t>
            </a:r>
            <a:r>
              <a:rPr lang="en-US" altLang="zh-CN"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63 . 2</a:t>
            </a:r>
            <a:r>
              <a:rPr lang="zh-CN" altLang="en-US" sz="11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％时所需的时间 。</a:t>
            </a:r>
            <a:br>
              <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zh-CN"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custDataLst>
              <p:tags r:id="rId1"/>
            </p:custDataLst>
          </p:nvPr>
        </p:nvSpPr>
        <p:spPr>
          <a:xfrm>
            <a:off x="3927439" y="2656574"/>
            <a:ext cx="1116963" cy="829945"/>
          </a:xfrm>
          <a:prstGeom prst="rect">
            <a:avLst/>
          </a:prstGeom>
          <a:noFill/>
        </p:spPr>
        <p:txBody>
          <a:bodyPr wrap="square">
            <a:normAutofit/>
          </a:bodyPr>
          <a:p>
            <a:r>
              <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rPr>
              <a:t>01.</a:t>
            </a:r>
            <a:endPar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endParaRPr>
          </a:p>
        </p:txBody>
      </p:sp>
      <p:sp>
        <p:nvSpPr>
          <p:cNvPr id="48" name="矩形 4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
            </p:custDataLst>
          </p:nvPr>
        </p:nvSpPr>
        <p:spPr>
          <a:xfrm>
            <a:off x="5047459" y="2756099"/>
            <a:ext cx="2443483" cy="370800"/>
          </a:xfrm>
          <a:prstGeom prst="rect">
            <a:avLst/>
          </a:prstGeom>
          <a:ln>
            <a:noFill/>
          </a:ln>
        </p:spPr>
        <p:txBody>
          <a:bodyPr wrap="square" lIns="90000" tIns="46800" rIns="90000" bIns="0">
            <a:normAutofit/>
          </a:bodyPr>
          <a:p>
            <a:pPr marL="0" lvl="0" indent="0" algn="l">
              <a:lnSpc>
                <a:spcPct val="120000"/>
              </a:lnSpc>
              <a:spcBef>
                <a:spcPts val="0"/>
              </a:spcBef>
              <a:spcAft>
                <a:spcPts val="0"/>
              </a:spcAft>
              <a:buSzPct val="100000"/>
            </a:pPr>
            <a:r>
              <a:rPr sz="1000" spc="100" dirty="0">
                <a:solidFill>
                  <a:schemeClr val="dk1">
                    <a:lumMod val="85000"/>
                    <a:lumOff val="15000"/>
                  </a:schemeClr>
                </a:solidFill>
                <a:latin typeface="Arial" panose="020B0604020202020204" pitchFamily="34" charset="0"/>
                <a:ea typeface="微软雅黑" panose="020B0503020204020204" charset="-122"/>
                <a:cs typeface="+mn-ea"/>
              </a:rPr>
              <a:t>❷掌握各种测量误差的使用              </a:t>
            </a:r>
            <a:endParaRPr sz="1000" spc="100" dirty="0">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50" name="矩形 4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3"/>
            </p:custDataLst>
          </p:nvPr>
        </p:nvSpPr>
        <p:spPr>
          <a:xfrm>
            <a:off x="5047459" y="3136651"/>
            <a:ext cx="2427348" cy="349200"/>
          </a:xfrm>
          <a:prstGeom prst="rect">
            <a:avLst/>
          </a:prstGeom>
          <a:ln>
            <a:noFill/>
          </a:ln>
        </p:spPr>
        <p:txBody>
          <a:bodyPr wrap="square" lIns="90000" tIns="0" rIns="90000" bIns="46800">
            <a:normAutofit fontScale="90000" lnSpcReduction="10000"/>
          </a:bodyPr>
          <a:p>
            <a:pPr marL="0" lvl="0" indent="0" algn="l">
              <a:lnSpc>
                <a:spcPct val="120000"/>
              </a:lnSpc>
              <a:spcBef>
                <a:spcPts val="0"/>
              </a:spcBef>
              <a:spcAft>
                <a:spcPts val="0"/>
              </a:spcAft>
              <a:buSzPct val="100000"/>
            </a:pPr>
            <a:r>
              <a:rPr sz="1000" spc="100" dirty="0">
                <a:solidFill>
                  <a:schemeClr val="dk1"/>
                </a:solidFill>
                <a:latin typeface="Arial" panose="020B0604020202020204" pitchFamily="34" charset="0"/>
                <a:ea typeface="微软雅黑" panose="020B0503020204020204" charset="-122"/>
                <a:cs typeface="+mn-ea"/>
              </a:rPr>
              <a:t>强化职业道德 ，提升学生的信息安全意识 </a:t>
            </a:r>
            <a:endParaRPr sz="1000" spc="100" dirty="0">
              <a:solidFill>
                <a:schemeClr val="dk1"/>
              </a:solidFill>
              <a:latin typeface="Arial" panose="020B0604020202020204" pitchFamily="34" charset="0"/>
              <a:ea typeface="微软雅黑" panose="020B0503020204020204" charset="-122"/>
              <a:cs typeface="+mn-ea"/>
            </a:endParaRPr>
          </a:p>
        </p:txBody>
      </p:sp>
      <p:sp>
        <p:nvSpPr>
          <p:cNvPr id="3" name="椭圆 2"/>
          <p:cNvSpPr/>
          <p:nvPr>
            <p:custDataLst>
              <p:tags r:id="rId4"/>
            </p:custDataLst>
          </p:nvPr>
        </p:nvSpPr>
        <p:spPr>
          <a:xfrm rot="2083192">
            <a:off x="3581980" y="2377580"/>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60" name="矩形 59"/>
          <p:cNvSpPr/>
          <p:nvPr>
            <p:custDataLst>
              <p:tags r:id="rId5"/>
            </p:custDataLst>
          </p:nvPr>
        </p:nvSpPr>
        <p:spPr>
          <a:xfrm>
            <a:off x="3927439" y="3706745"/>
            <a:ext cx="1116963" cy="829945"/>
          </a:xfrm>
          <a:prstGeom prst="rect">
            <a:avLst/>
          </a:prstGeom>
          <a:noFill/>
        </p:spPr>
        <p:txBody>
          <a:bodyPr wrap="square">
            <a:normAutofit/>
          </a:bodyPr>
          <a:p>
            <a:r>
              <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rPr>
              <a:t>03.</a:t>
            </a:r>
            <a:endPar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endParaRPr>
          </a:p>
        </p:txBody>
      </p:sp>
      <p:sp>
        <p:nvSpPr>
          <p:cNvPr id="63" name="矩形 6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6"/>
            </p:custDataLst>
          </p:nvPr>
        </p:nvSpPr>
        <p:spPr>
          <a:xfrm>
            <a:off x="5047459" y="3806270"/>
            <a:ext cx="2443483" cy="370800"/>
          </a:xfrm>
          <a:prstGeom prst="rect">
            <a:avLst/>
          </a:prstGeom>
          <a:ln>
            <a:noFill/>
          </a:ln>
        </p:spPr>
        <p:txBody>
          <a:bodyPr wrap="square" lIns="90000" tIns="46800" rIns="90000" bIns="0">
            <a:normAutofit/>
          </a:bodyPr>
          <a:p>
            <a:pPr marL="0" lvl="0" indent="0" algn="l">
              <a:lnSpc>
                <a:spcPct val="120000"/>
              </a:lnSpc>
              <a:spcBef>
                <a:spcPts val="0"/>
              </a:spcBef>
              <a:spcAft>
                <a:spcPts val="0"/>
              </a:spcAft>
              <a:buSzPct val="100000"/>
            </a:pPr>
            <a:r>
              <a:rPr sz="1000" spc="100" dirty="0" err="1">
                <a:solidFill>
                  <a:schemeClr val="dk1">
                    <a:lumMod val="85000"/>
                    <a:lumOff val="15000"/>
                  </a:schemeClr>
                </a:solidFill>
                <a:latin typeface="Arial" panose="020B0604020202020204" pitchFamily="34" charset="0"/>
                <a:ea typeface="微软雅黑" panose="020B0503020204020204" charset="-122"/>
                <a:cs typeface="+mn-ea"/>
              </a:rPr>
              <a:t>技能目标 :                                                 </a:t>
            </a:r>
            <a:endParaRPr sz="1000" spc="100" dirty="0" err="1">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64" name="矩形 6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7"/>
            </p:custDataLst>
          </p:nvPr>
        </p:nvSpPr>
        <p:spPr>
          <a:xfrm>
            <a:off x="5047459" y="4186822"/>
            <a:ext cx="2427348" cy="349200"/>
          </a:xfrm>
          <a:prstGeom prst="rect">
            <a:avLst/>
          </a:prstGeom>
          <a:ln>
            <a:noFill/>
          </a:ln>
        </p:spPr>
        <p:txBody>
          <a:bodyPr wrap="square" lIns="90000" tIns="0" rIns="90000" bIns="46800">
            <a:normAutofit/>
          </a:bodyPr>
          <a:p>
            <a:pPr marL="0" lvl="0" indent="0" algn="l">
              <a:lnSpc>
                <a:spcPct val="120000"/>
              </a:lnSpc>
              <a:spcBef>
                <a:spcPts val="0"/>
              </a:spcBef>
              <a:spcAft>
                <a:spcPts val="0"/>
              </a:spcAft>
              <a:buSzPct val="100000"/>
            </a:pPr>
            <a:r>
              <a:rPr sz="1000" spc="100" dirty="0" err="1">
                <a:solidFill>
                  <a:schemeClr val="dk1"/>
                </a:solidFill>
                <a:latin typeface="Arial" panose="020B0604020202020204" pitchFamily="34" charset="0"/>
                <a:ea typeface="微软雅黑" panose="020B0503020204020204" charset="-122"/>
                <a:cs typeface="+mn-ea"/>
              </a:rPr>
              <a:t>知识目标 :  </a:t>
            </a:r>
            <a:endParaRPr sz="1000" spc="100" dirty="0" err="1">
              <a:solidFill>
                <a:schemeClr val="dk1"/>
              </a:solidFill>
              <a:latin typeface="Arial" panose="020B0604020202020204" pitchFamily="34" charset="0"/>
              <a:ea typeface="微软雅黑" panose="020B0503020204020204" charset="-122"/>
              <a:cs typeface="+mn-ea"/>
            </a:endParaRPr>
          </a:p>
        </p:txBody>
      </p:sp>
      <p:sp>
        <p:nvSpPr>
          <p:cNvPr id="65" name="椭圆 64"/>
          <p:cNvSpPr/>
          <p:nvPr>
            <p:custDataLst>
              <p:tags r:id="rId8"/>
            </p:custDataLst>
          </p:nvPr>
        </p:nvSpPr>
        <p:spPr>
          <a:xfrm rot="2083192">
            <a:off x="3581980" y="3427751"/>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67" name="矩形 66"/>
          <p:cNvSpPr/>
          <p:nvPr>
            <p:custDataLst>
              <p:tags r:id="rId9"/>
            </p:custDataLst>
          </p:nvPr>
        </p:nvSpPr>
        <p:spPr>
          <a:xfrm>
            <a:off x="3927439" y="4756917"/>
            <a:ext cx="1116963" cy="829945"/>
          </a:xfrm>
          <a:prstGeom prst="rect">
            <a:avLst/>
          </a:prstGeom>
          <a:noFill/>
        </p:spPr>
        <p:txBody>
          <a:bodyPr wrap="square">
            <a:normAutofit/>
          </a:bodyPr>
          <a:p>
            <a:r>
              <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rPr>
              <a:t>05.</a:t>
            </a:r>
            <a:endParaRPr lang="en-US" altLang="zh-CN" sz="4800" spc="-200" dirty="0">
              <a:solidFill>
                <a:schemeClr val="accent1">
                  <a:lumMod val="50000"/>
                </a:schemeClr>
              </a:solidFill>
              <a:uFillTx/>
              <a:latin typeface="Arial" panose="020B0604020202020204" pitchFamily="34" charset="0"/>
              <a:ea typeface="微软雅黑" panose="020B0503020204020204" charset="-122"/>
              <a:cs typeface="+mn-ea"/>
              <a:sym typeface="+mn-lt"/>
            </a:endParaRPr>
          </a:p>
        </p:txBody>
      </p:sp>
      <p:sp>
        <p:nvSpPr>
          <p:cNvPr id="68" name="矩形 6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0"/>
            </p:custDataLst>
          </p:nvPr>
        </p:nvSpPr>
        <p:spPr>
          <a:xfrm>
            <a:off x="5047459" y="4856442"/>
            <a:ext cx="2443483" cy="370800"/>
          </a:xfrm>
          <a:prstGeom prst="rect">
            <a:avLst/>
          </a:prstGeom>
          <a:ln>
            <a:noFill/>
          </a:ln>
        </p:spPr>
        <p:txBody>
          <a:bodyPr wrap="square" lIns="90000" tIns="46800" rIns="90000" bIns="0">
            <a:normAutofit fontScale="60000"/>
          </a:bodyPr>
          <a:p>
            <a:pPr marL="0" lvl="0" indent="0" algn="l">
              <a:lnSpc>
                <a:spcPct val="120000"/>
              </a:lnSpc>
              <a:spcBef>
                <a:spcPts val="0"/>
              </a:spcBef>
              <a:spcAft>
                <a:spcPts val="0"/>
              </a:spcAft>
              <a:buSzPct val="100000"/>
            </a:pPr>
            <a:r>
              <a:rPr sz="1600" spc="100" dirty="0">
                <a:solidFill>
                  <a:schemeClr val="dk1">
                    <a:lumMod val="85000"/>
                    <a:lumOff val="15000"/>
                  </a:schemeClr>
                </a:solidFill>
                <a:latin typeface="Arial" panose="020B0604020202020204" pitchFamily="34" charset="0"/>
                <a:ea typeface="微软雅黑" panose="020B0503020204020204" charset="-122"/>
                <a:cs typeface="+mn-ea"/>
              </a:rPr>
              <a:t>❷能够正确维护常用电子检测设备 </a:t>
            </a:r>
            <a:endParaRPr sz="1600" spc="100" dirty="0">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69" name="矩形 6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1"/>
            </p:custDataLst>
          </p:nvPr>
        </p:nvSpPr>
        <p:spPr>
          <a:xfrm>
            <a:off x="5047459" y="5236994"/>
            <a:ext cx="2427348" cy="349200"/>
          </a:xfrm>
          <a:prstGeom prst="rect">
            <a:avLst/>
          </a:prstGeom>
          <a:ln>
            <a:noFill/>
          </a:ln>
        </p:spPr>
        <p:txBody>
          <a:bodyPr wrap="square" lIns="90000" tIns="0" rIns="90000" bIns="46800">
            <a:normAutofit/>
          </a:bodyPr>
          <a:p>
            <a:pPr marL="0" lvl="0" indent="0" algn="l">
              <a:lnSpc>
                <a:spcPct val="120000"/>
              </a:lnSpc>
              <a:spcBef>
                <a:spcPts val="0"/>
              </a:spcBef>
              <a:spcAft>
                <a:spcPts val="0"/>
              </a:spcAft>
              <a:buSzPct val="100000"/>
            </a:pPr>
            <a:r>
              <a:rPr sz="1000" spc="100" dirty="0">
                <a:solidFill>
                  <a:schemeClr val="dk1"/>
                </a:solidFill>
                <a:latin typeface="Arial" panose="020B0604020202020204" pitchFamily="34" charset="0"/>
                <a:ea typeface="微软雅黑" panose="020B0503020204020204" charset="-122"/>
                <a:cs typeface="+mn-ea"/>
              </a:rPr>
              <a:t>❶了解测量的基本概念和方法 </a:t>
            </a:r>
            <a:endParaRPr sz="1000" spc="100" dirty="0">
              <a:solidFill>
                <a:schemeClr val="dk1"/>
              </a:solidFill>
              <a:latin typeface="Arial" panose="020B0604020202020204" pitchFamily="34" charset="0"/>
              <a:ea typeface="微软雅黑" panose="020B0503020204020204" charset="-122"/>
              <a:cs typeface="+mn-ea"/>
            </a:endParaRPr>
          </a:p>
        </p:txBody>
      </p:sp>
      <p:sp>
        <p:nvSpPr>
          <p:cNvPr id="70" name="椭圆 69"/>
          <p:cNvSpPr/>
          <p:nvPr>
            <p:custDataLst>
              <p:tags r:id="rId12"/>
            </p:custDataLst>
          </p:nvPr>
        </p:nvSpPr>
        <p:spPr>
          <a:xfrm rot="2083192">
            <a:off x="3581980" y="4477923"/>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87" name="矩形 86"/>
          <p:cNvSpPr/>
          <p:nvPr>
            <p:custDataLst>
              <p:tags r:id="rId13"/>
            </p:custDataLst>
          </p:nvPr>
        </p:nvSpPr>
        <p:spPr>
          <a:xfrm>
            <a:off x="7915239" y="2656574"/>
            <a:ext cx="1116963" cy="829945"/>
          </a:xfrm>
          <a:prstGeom prst="rect">
            <a:avLst/>
          </a:prstGeom>
          <a:noFill/>
        </p:spPr>
        <p:txBody>
          <a:bodyPr wrap="square">
            <a:normAutofit/>
          </a:bodyPr>
          <a:p>
            <a:r>
              <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rPr>
              <a:t>02.</a:t>
            </a:r>
            <a:endPar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endParaRPr>
          </a:p>
        </p:txBody>
      </p:sp>
      <p:sp>
        <p:nvSpPr>
          <p:cNvPr id="88" name="矩形 8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4"/>
            </p:custDataLst>
          </p:nvPr>
        </p:nvSpPr>
        <p:spPr>
          <a:xfrm>
            <a:off x="9035259" y="2756099"/>
            <a:ext cx="2443483" cy="370800"/>
          </a:xfrm>
          <a:prstGeom prst="rect">
            <a:avLst/>
          </a:prstGeom>
          <a:ln>
            <a:noFill/>
          </a:ln>
        </p:spPr>
        <p:txBody>
          <a:bodyPr wrap="square" lIns="90000" tIns="46800" rIns="90000" bIns="0">
            <a:normAutofit lnSpcReduction="20000"/>
          </a:bodyPr>
          <a:p>
            <a:pPr marL="0" lvl="0" indent="0" algn="l">
              <a:lnSpc>
                <a:spcPct val="120000"/>
              </a:lnSpc>
              <a:spcBef>
                <a:spcPts val="0"/>
              </a:spcBef>
              <a:spcAft>
                <a:spcPts val="0"/>
              </a:spcAft>
              <a:buSzPct val="100000"/>
            </a:pPr>
            <a:r>
              <a:rPr sz="1000" spc="100" dirty="0">
                <a:solidFill>
                  <a:schemeClr val="dk1">
                    <a:lumMod val="85000"/>
                    <a:lumOff val="15000"/>
                  </a:schemeClr>
                </a:solidFill>
                <a:latin typeface="Arial" panose="020B0604020202020204" pitchFamily="34" charset="0"/>
                <a:ea typeface="微软雅黑" panose="020B0503020204020204" charset="-122"/>
                <a:cs typeface="+mn-ea"/>
              </a:rPr>
              <a:t>❸熟悉传感器的结构 、组成及基本特性 </a:t>
            </a:r>
            <a:endParaRPr sz="1000" spc="100" dirty="0">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89" name="矩形 8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5"/>
            </p:custDataLst>
          </p:nvPr>
        </p:nvSpPr>
        <p:spPr>
          <a:xfrm>
            <a:off x="9035259" y="3136651"/>
            <a:ext cx="2427348" cy="349200"/>
          </a:xfrm>
          <a:prstGeom prst="rect">
            <a:avLst/>
          </a:prstGeom>
          <a:ln>
            <a:noFill/>
          </a:ln>
        </p:spPr>
        <p:txBody>
          <a:bodyPr wrap="square" lIns="90000" tIns="0" rIns="90000" bIns="46800">
            <a:normAutofit/>
          </a:bodyPr>
          <a:p>
            <a:pPr>
              <a:lnSpc>
                <a:spcPct val="120000"/>
              </a:lnSpc>
            </a:pPr>
            <a:r>
              <a:rPr lang="zh-CN" altLang="en-US" sz="1000" spc="100" dirty="0">
                <a:solidFill>
                  <a:schemeClr val="dk1"/>
                </a:solidFill>
                <a:latin typeface="Arial" panose="020B0604020202020204" pitchFamily="34" charset="0"/>
                <a:ea typeface="微软雅黑" panose="020B0503020204020204" charset="-122"/>
                <a:cs typeface="+mn-ea"/>
                <a:sym typeface="+mn-lt"/>
              </a:rPr>
              <a:t>点击此处添加正文。</a:t>
            </a:r>
            <a:endParaRPr lang="zh-CN" altLang="en-US" sz="1000" spc="100" dirty="0">
              <a:solidFill>
                <a:schemeClr val="dk1"/>
              </a:solidFill>
              <a:latin typeface="Arial" panose="020B0604020202020204" pitchFamily="34" charset="0"/>
              <a:ea typeface="微软雅黑" panose="020B0503020204020204" charset="-122"/>
              <a:cs typeface="+mn-ea"/>
              <a:sym typeface="+mn-lt"/>
            </a:endParaRPr>
          </a:p>
        </p:txBody>
      </p:sp>
      <p:sp>
        <p:nvSpPr>
          <p:cNvPr id="90" name="椭圆 89"/>
          <p:cNvSpPr/>
          <p:nvPr>
            <p:custDataLst>
              <p:tags r:id="rId16"/>
            </p:custDataLst>
          </p:nvPr>
        </p:nvSpPr>
        <p:spPr>
          <a:xfrm rot="2083192">
            <a:off x="7569780" y="2377580"/>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92" name="矩形 91"/>
          <p:cNvSpPr/>
          <p:nvPr>
            <p:custDataLst>
              <p:tags r:id="rId17"/>
            </p:custDataLst>
          </p:nvPr>
        </p:nvSpPr>
        <p:spPr>
          <a:xfrm>
            <a:off x="7915239" y="3706745"/>
            <a:ext cx="1116963" cy="829945"/>
          </a:xfrm>
          <a:prstGeom prst="rect">
            <a:avLst/>
          </a:prstGeom>
          <a:noFill/>
        </p:spPr>
        <p:txBody>
          <a:bodyPr wrap="square">
            <a:normAutofit/>
          </a:bodyPr>
          <a:p>
            <a:r>
              <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rPr>
              <a:t>04.</a:t>
            </a:r>
            <a:endPar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endParaRPr>
          </a:p>
        </p:txBody>
      </p:sp>
      <p:sp>
        <p:nvSpPr>
          <p:cNvPr id="93" name="矩形 9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8"/>
            </p:custDataLst>
          </p:nvPr>
        </p:nvSpPr>
        <p:spPr>
          <a:xfrm>
            <a:off x="9035259" y="3806270"/>
            <a:ext cx="2443483" cy="370800"/>
          </a:xfrm>
          <a:prstGeom prst="rect">
            <a:avLst/>
          </a:prstGeom>
          <a:ln>
            <a:noFill/>
          </a:ln>
        </p:spPr>
        <p:txBody>
          <a:bodyPr wrap="square" lIns="90000" tIns="46800" rIns="90000" bIns="0">
            <a:normAutofit lnSpcReduction="20000"/>
          </a:bodyPr>
          <a:p>
            <a:pPr marL="0" lvl="0" indent="0" algn="l">
              <a:lnSpc>
                <a:spcPct val="120000"/>
              </a:lnSpc>
              <a:spcBef>
                <a:spcPts val="0"/>
              </a:spcBef>
              <a:spcAft>
                <a:spcPts val="0"/>
              </a:spcAft>
              <a:buSzPct val="100000"/>
            </a:pPr>
            <a:r>
              <a:rPr sz="1000" spc="100" dirty="0">
                <a:solidFill>
                  <a:schemeClr val="dk1">
                    <a:lumMod val="85000"/>
                    <a:lumOff val="15000"/>
                  </a:schemeClr>
                </a:solidFill>
                <a:latin typeface="Arial" panose="020B0604020202020204" pitchFamily="34" charset="0"/>
                <a:ea typeface="微软雅黑" panose="020B0503020204020204" charset="-122"/>
                <a:cs typeface="+mn-ea"/>
              </a:rPr>
              <a:t>❶能够根据检测要求选择合适的传感器 </a:t>
            </a:r>
            <a:endParaRPr sz="1000" spc="100" dirty="0">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94" name="矩形 9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9"/>
            </p:custDataLst>
          </p:nvPr>
        </p:nvSpPr>
        <p:spPr>
          <a:xfrm>
            <a:off x="9035259" y="4186822"/>
            <a:ext cx="2427348" cy="349200"/>
          </a:xfrm>
          <a:prstGeom prst="rect">
            <a:avLst/>
          </a:prstGeom>
          <a:ln>
            <a:noFill/>
          </a:ln>
        </p:spPr>
        <p:txBody>
          <a:bodyPr wrap="square" lIns="90000" tIns="0" rIns="90000" bIns="46800">
            <a:normAutofit/>
          </a:bodyPr>
          <a:p>
            <a:pPr>
              <a:lnSpc>
                <a:spcPct val="120000"/>
              </a:lnSpc>
            </a:pPr>
            <a:r>
              <a:rPr lang="zh-CN" altLang="en-US" sz="1000" spc="100" dirty="0">
                <a:solidFill>
                  <a:schemeClr val="dk1"/>
                </a:solidFill>
                <a:latin typeface="Arial" panose="020B0604020202020204" pitchFamily="34" charset="0"/>
                <a:ea typeface="微软雅黑" panose="020B0503020204020204" charset="-122"/>
                <a:cs typeface="+mn-ea"/>
                <a:sym typeface="+mn-lt"/>
              </a:rPr>
              <a:t>点击此处添加正文。</a:t>
            </a:r>
            <a:endParaRPr lang="zh-CN" altLang="en-US" sz="1000" spc="100" dirty="0">
              <a:solidFill>
                <a:schemeClr val="dk1"/>
              </a:solidFill>
              <a:latin typeface="Arial" panose="020B0604020202020204" pitchFamily="34" charset="0"/>
              <a:ea typeface="微软雅黑" panose="020B0503020204020204" charset="-122"/>
              <a:cs typeface="+mn-ea"/>
              <a:sym typeface="+mn-lt"/>
            </a:endParaRPr>
          </a:p>
        </p:txBody>
      </p:sp>
      <p:sp>
        <p:nvSpPr>
          <p:cNvPr id="95" name="椭圆 94"/>
          <p:cNvSpPr/>
          <p:nvPr>
            <p:custDataLst>
              <p:tags r:id="rId20"/>
            </p:custDataLst>
          </p:nvPr>
        </p:nvSpPr>
        <p:spPr>
          <a:xfrm rot="2083192">
            <a:off x="7569780" y="3427751"/>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97" name="矩形 96"/>
          <p:cNvSpPr/>
          <p:nvPr>
            <p:custDataLst>
              <p:tags r:id="rId21"/>
            </p:custDataLst>
          </p:nvPr>
        </p:nvSpPr>
        <p:spPr>
          <a:xfrm>
            <a:off x="7915239" y="4756917"/>
            <a:ext cx="1116963" cy="829945"/>
          </a:xfrm>
          <a:prstGeom prst="rect">
            <a:avLst/>
          </a:prstGeom>
          <a:noFill/>
        </p:spPr>
        <p:txBody>
          <a:bodyPr wrap="square">
            <a:normAutofit/>
          </a:bodyPr>
          <a:p>
            <a:r>
              <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rPr>
              <a:t>06.</a:t>
            </a:r>
            <a:endParaRPr lang="en-US" altLang="zh-CN" sz="4800" spc="-200" dirty="0">
              <a:solidFill>
                <a:schemeClr val="accent1">
                  <a:lumMod val="75000"/>
                </a:schemeClr>
              </a:solidFill>
              <a:uFillTx/>
              <a:latin typeface="Arial" panose="020B0604020202020204" pitchFamily="34" charset="0"/>
              <a:ea typeface="微软雅黑" panose="020B0503020204020204" charset="-122"/>
              <a:cs typeface="+mn-ea"/>
              <a:sym typeface="+mn-lt"/>
            </a:endParaRPr>
          </a:p>
        </p:txBody>
      </p:sp>
      <p:sp>
        <p:nvSpPr>
          <p:cNvPr id="98" name="矩形 9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2"/>
            </p:custDataLst>
          </p:nvPr>
        </p:nvSpPr>
        <p:spPr>
          <a:xfrm>
            <a:off x="9035259" y="4856442"/>
            <a:ext cx="2443483" cy="370800"/>
          </a:xfrm>
          <a:prstGeom prst="rect">
            <a:avLst/>
          </a:prstGeom>
          <a:ln>
            <a:noFill/>
          </a:ln>
        </p:spPr>
        <p:txBody>
          <a:bodyPr wrap="square" lIns="90000" tIns="46800" rIns="90000" bIns="0">
            <a:normAutofit/>
          </a:bodyPr>
          <a:p>
            <a:pPr marL="0" lvl="0" indent="0" algn="l">
              <a:lnSpc>
                <a:spcPct val="120000"/>
              </a:lnSpc>
              <a:spcBef>
                <a:spcPts val="0"/>
              </a:spcBef>
              <a:spcAft>
                <a:spcPts val="0"/>
              </a:spcAft>
              <a:buSzPct val="100000"/>
            </a:pPr>
            <a:r>
              <a:rPr sz="1000" spc="100" dirty="0">
                <a:solidFill>
                  <a:schemeClr val="dk1">
                    <a:lumMod val="85000"/>
                    <a:lumOff val="15000"/>
                  </a:schemeClr>
                </a:solidFill>
                <a:latin typeface="Arial" panose="020B0604020202020204" pitchFamily="34" charset="0"/>
                <a:ea typeface="微软雅黑" panose="020B0503020204020204" charset="-122"/>
                <a:cs typeface="+mn-ea"/>
              </a:rPr>
              <a:t>素质目标 :</a:t>
            </a:r>
            <a:endParaRPr sz="1000" spc="100" dirty="0">
              <a:solidFill>
                <a:schemeClr val="dk1">
                  <a:lumMod val="85000"/>
                  <a:lumOff val="15000"/>
                </a:schemeClr>
              </a:solidFill>
              <a:latin typeface="Arial" panose="020B0604020202020204" pitchFamily="34" charset="0"/>
              <a:ea typeface="微软雅黑" panose="020B0503020204020204" charset="-122"/>
              <a:cs typeface="+mn-ea"/>
            </a:endParaRPr>
          </a:p>
        </p:txBody>
      </p:sp>
      <p:sp>
        <p:nvSpPr>
          <p:cNvPr id="99" name="矩形 9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23"/>
            </p:custDataLst>
          </p:nvPr>
        </p:nvSpPr>
        <p:spPr>
          <a:xfrm>
            <a:off x="9035259" y="5236994"/>
            <a:ext cx="2427348" cy="349200"/>
          </a:xfrm>
          <a:prstGeom prst="rect">
            <a:avLst/>
          </a:prstGeom>
          <a:ln>
            <a:noFill/>
          </a:ln>
        </p:spPr>
        <p:txBody>
          <a:bodyPr wrap="square" lIns="90000" tIns="0" rIns="90000" bIns="46800">
            <a:normAutofit/>
          </a:bodyPr>
          <a:p>
            <a:pPr>
              <a:lnSpc>
                <a:spcPct val="120000"/>
              </a:lnSpc>
            </a:pPr>
            <a:r>
              <a:rPr lang="zh-CN" altLang="en-US" sz="1000" spc="100" dirty="0">
                <a:solidFill>
                  <a:schemeClr val="dk1"/>
                </a:solidFill>
                <a:latin typeface="Arial" panose="020B0604020202020204" pitchFamily="34" charset="0"/>
                <a:ea typeface="微软雅黑" panose="020B0503020204020204" charset="-122"/>
                <a:cs typeface="+mn-ea"/>
                <a:sym typeface="+mn-lt"/>
              </a:rPr>
              <a:t>点击此处添加正文。</a:t>
            </a:r>
            <a:endParaRPr lang="zh-CN" altLang="en-US" sz="1000" spc="100" dirty="0">
              <a:solidFill>
                <a:schemeClr val="dk1"/>
              </a:solidFill>
              <a:latin typeface="Arial" panose="020B0604020202020204" pitchFamily="34" charset="0"/>
              <a:ea typeface="微软雅黑" panose="020B0503020204020204" charset="-122"/>
              <a:cs typeface="+mn-ea"/>
              <a:sym typeface="+mn-lt"/>
            </a:endParaRPr>
          </a:p>
        </p:txBody>
      </p:sp>
      <p:sp>
        <p:nvSpPr>
          <p:cNvPr id="100" name="椭圆 99"/>
          <p:cNvSpPr/>
          <p:nvPr>
            <p:custDataLst>
              <p:tags r:id="rId24"/>
            </p:custDataLst>
          </p:nvPr>
        </p:nvSpPr>
        <p:spPr>
          <a:xfrm rot="2083192">
            <a:off x="7569780" y="4477923"/>
            <a:ext cx="970146" cy="767607"/>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pc="-200">
              <a:solidFill>
                <a:schemeClr val="lt1"/>
              </a:solidFill>
              <a:latin typeface="微软雅黑" panose="020B0503020204020204" charset="-122"/>
              <a:ea typeface="微软雅黑" panose="020B0503020204020204" charset="-122"/>
            </a:endParaRPr>
          </a:p>
        </p:txBody>
      </p:sp>
      <p:sp>
        <p:nvSpPr>
          <p:cNvPr id="101" name="文本框 100"/>
          <p:cNvSpPr txBox="1"/>
          <p:nvPr>
            <p:custDataLst>
              <p:tags r:id="rId25"/>
            </p:custDataLst>
          </p:nvPr>
        </p:nvSpPr>
        <p:spPr>
          <a:xfrm>
            <a:off x="2462175" y="1103286"/>
            <a:ext cx="4047490" cy="768350"/>
          </a:xfrm>
          <a:prstGeom prst="rect">
            <a:avLst/>
          </a:prstGeom>
          <a:noFill/>
        </p:spPr>
        <p:txBody>
          <a:bodyPr wrap="square" rtlCol="0">
            <a:normAutofit lnSpcReduction="10000"/>
          </a:bodyPr>
          <a:p>
            <a:pPr marL="0" indent="0" algn="l">
              <a:lnSpc>
                <a:spcPct val="100000"/>
              </a:lnSpc>
              <a:spcBef>
                <a:spcPts val="0"/>
              </a:spcBef>
              <a:spcAft>
                <a:spcPts val="0"/>
              </a:spcAft>
              <a:buSzPct val="100000"/>
              <a:buNone/>
            </a:pPr>
            <a:r>
              <a:rPr lang="zh-CN" altLang="en-US" sz="4400" spc="-200" dirty="0">
                <a:solidFill>
                  <a:schemeClr val="accent1">
                    <a:lumMod val="75000"/>
                  </a:schemeClr>
                </a:solidFill>
                <a:latin typeface="Arial" panose="020B0604020202020204" pitchFamily="34" charset="0"/>
                <a:ea typeface="汉仪旗黑-85S" panose="00020600040101010101" pitchFamily="18" charset="-122"/>
                <a:cs typeface="+mn-ea"/>
              </a:rPr>
              <a:t>教学目标</a:t>
            </a:r>
            <a:endParaRPr lang="zh-CN" altLang="en-US" sz="44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2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5" name="图片 4"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29"/>
          <p:cNvSpPr/>
          <p:nvPr/>
        </p:nvSpPr>
        <p:spPr>
          <a:xfrm>
            <a:off x="758142" y="2990215"/>
            <a:ext cx="10170088" cy="877569"/>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500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频率来描述传感器的动态特性。 所谓截止频率，是指幅值下降到最大幅值(</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零频率幅值)</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1430" algn="l" rtl="0" eaLnBrk="0">
              <a:lnSpc>
                <a:spcPct val="141000"/>
              </a:lnSpc>
              <a:spcBef>
                <a:spcPts val="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的 1/ 2 时所对应的频率。 截止频率反映传感器的响应速度，截止频率越高，</a:t>
            </a:r>
            <a:r>
              <a:rPr sz="1000" spc="0" dirty="0">
                <a:solidFill>
                  <a:srgbClr val="000000"/>
                </a:solidFill>
                <a:latin typeface="微软雅黑" panose="020B0503020204020204" charset="-122"/>
                <a:ea typeface="微软雅黑" panose="020B0503020204020204" charset="-122"/>
                <a:cs typeface="微软雅黑" panose="020B0503020204020204" charset="-122"/>
              </a:rPr>
              <a:t>传感器的响 </a:t>
            </a:r>
            <a:r>
              <a:rPr sz="1000" spc="10" dirty="0">
                <a:solidFill>
                  <a:srgbClr val="000000"/>
                </a:solidFill>
                <a:latin typeface="微软雅黑" panose="020B0503020204020204" charset="-122"/>
                <a:ea typeface="微软雅黑" panose="020B0503020204020204" charset="-122"/>
                <a:cs typeface="微软雅黑" panose="020B0503020204020204" charset="-122"/>
              </a:rPr>
              <a:t>应速度</a:t>
            </a:r>
            <a:r>
              <a:rPr sz="1000" spc="0" dirty="0">
                <a:solidFill>
                  <a:srgbClr val="000000"/>
                </a:solidFill>
                <a:latin typeface="微软雅黑" panose="020B0503020204020204" charset="-122"/>
                <a:ea typeface="微软雅黑" panose="020B0503020204020204" charset="-122"/>
                <a:cs typeface="微软雅黑" panose="020B0503020204020204" charset="-122"/>
              </a:rPr>
              <a:t>越快。 对于一阶传感器，其截止频率为 1/τ 。 图 1－1 1 所示为一 阶传感器的频率响 </a:t>
            </a:r>
            <a:r>
              <a:rPr sz="1000" spc="40" dirty="0">
                <a:solidFill>
                  <a:srgbClr val="000000"/>
                </a:solidFill>
                <a:latin typeface="微软雅黑" panose="020B0503020204020204" charset="-122"/>
                <a:ea typeface="微软雅黑" panose="020B0503020204020204" charset="-122"/>
                <a:cs typeface="微软雅黑" panose="020B0503020204020204" charset="-122"/>
              </a:rPr>
              <a:t>应特性曲线</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28"/>
          <p:cNvPicPr>
            <a:picLocks noChangeAspect="1"/>
          </p:cNvPicPr>
          <p:nvPr/>
        </p:nvPicPr>
        <p:blipFill>
          <a:blip r:embed="rId5"/>
          <a:stretch>
            <a:fillRect/>
          </a:stretch>
        </p:blipFill>
        <p:spPr>
          <a:xfrm>
            <a:off x="758142" y="3793121"/>
            <a:ext cx="2400604" cy="2903410"/>
          </a:xfrm>
          <a:prstGeom prst="rect">
            <a:avLst/>
          </a:prstGeom>
        </p:spPr>
      </p:pic>
      <p:sp>
        <p:nvSpPr>
          <p:cNvPr id="6" name="文本框 5"/>
          <p:cNvSpPr txBox="1"/>
          <p:nvPr>
            <p:custDataLst>
              <p:tags r:id="rId6"/>
            </p:custDataLst>
          </p:nvPr>
        </p:nvSpPr>
        <p:spPr>
          <a:xfrm>
            <a:off x="2622430" y="5043630"/>
            <a:ext cx="6096000" cy="461010"/>
          </a:xfrm>
          <a:prstGeom prst="rect">
            <a:avLst/>
          </a:prstGeom>
          <a:noFill/>
        </p:spPr>
        <p:txBody>
          <a:bodyPr wrap="square">
            <a:spAutoFit/>
          </a:bodyPr>
          <a:lstStyle/>
          <a:p>
            <a:pPr marL="1466850" algn="l" rtl="0" eaLnBrk="0">
              <a:lnSpc>
                <a:spcPts val="1375"/>
              </a:lnSpc>
            </a:pP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800" spc="3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spc="30" dirty="0">
                <a:solidFill>
                  <a:schemeClr val="dk1"/>
                </a:solidFill>
                <a:latin typeface="微软雅黑" panose="020B0503020204020204" charset="-122"/>
                <a:ea typeface="微软雅黑" panose="020B0503020204020204" charset="-122"/>
                <a:cs typeface="微软雅黑" panose="020B0503020204020204" charset="-122"/>
              </a:rPr>
              <a:t>11    </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一阶传感器频率响应</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特</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性</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722755" algn="l" rtl="0" eaLnBrk="0">
              <a:lnSpc>
                <a:spcPts val="850"/>
              </a:lnSpc>
              <a:spcBef>
                <a:spcPts val="660"/>
              </a:spcBef>
            </a:pPr>
            <a:r>
              <a:rPr lang="en-US" altLang="zh-CN" sz="8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8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800" spc="20" dirty="0">
                <a:solidFill>
                  <a:schemeClr val="dk1"/>
                </a:solidFill>
                <a:latin typeface="微软雅黑" panose="020B0503020204020204" charset="-122"/>
                <a:ea typeface="微软雅黑" panose="020B0503020204020204" charset="-122"/>
                <a:cs typeface="微软雅黑" panose="020B0503020204020204" charset="-122"/>
              </a:rPr>
              <a:t>幅频特性；</a:t>
            </a:r>
            <a:r>
              <a:rPr lang="en-US" altLang="zh-CN" sz="800" spc="2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800" spc="2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相频特性</a:t>
            </a:r>
            <a:endParaRPr lang="zh-CN"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7"/>
            </p:custDataLst>
          </p:nvPr>
        </p:nvSpPr>
        <p:spPr>
          <a:xfrm>
            <a:off x="412630" y="1026483"/>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5910" rtl="0" eaLnBrk="0">
              <a:lnSpc>
                <a:spcPct val="95000"/>
              </a:lnSpc>
              <a:spcBef>
                <a:spcPts val="300"/>
              </a:spcBef>
            </a:pP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频率响应特</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传感器对不同频率成分的正弦输入信号的响应特性，称为频率响应特性 。 </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个传感 </a:t>
            </a:r>
            <a:r>
              <a:rPr lang="zh-CN" altLang="en-US" sz="105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器输入端有正弦信号作用时，其输出响应仍然是同频率的正弦信号，只是与输</a:t>
            </a: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入</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端正弦 </a:t>
            </a:r>
            <a:r>
              <a:rPr lang="zh-CN" altLang="en-US" sz="105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信号的幅值和相位不同 。 频率响应法是从传感器的频率特性出发，研究传感器</a:t>
            </a: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输出与 </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输入的幅值比和两者相位差变化的</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方</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法 。</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①一阶传感器的频率响</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将一阶传感器传递函数式</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12)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中的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用 </a:t>
            </a:r>
            <a:r>
              <a:rPr lang="en-US" altLang="zh-CN" sz="105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lang="en-US" altLang="zh-CN" sz="1050" spc="1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代替后，</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即可得到频率特性表达式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lang="en-US" altLang="zh-CN" sz="1050" spc="-2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2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2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20" baseline="3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20" baseline="3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20" baseline="3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50" spc="0" baseline="3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17</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baseline="3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幅频特性</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ω ) </a:t>
            </a:r>
            <a:r>
              <a:rPr lang="zh-CN" altLang="en-US" sz="1050" spc="-20" baseline="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( 1</a:t>
            </a:r>
            <a:r>
              <a:rPr lang="zh-CN" altLang="en-US" sz="1050" spc="0" baseline="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18 )</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05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a:t>
            </a:r>
            <a:r>
              <a:rPr lang="zh-CN" altLang="en-US" sz="105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6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ωτ</a:t>
            </a:r>
            <a:r>
              <a:rPr lang="en-US" altLang="zh-CN" sz="105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baseline="60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相频特性</a:t>
            </a:r>
            <a:r>
              <a:rPr lang="zh-CN" altLang="en-US" sz="105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Φ ( ω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arctan</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1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ωτ</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( 1</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19 )</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从式</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( 1</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19)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和图 </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1 1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可知，时间常数 </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τ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越小，频率响应特性越好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当 </a:t>
            </a:r>
            <a:r>
              <a:rPr lang="en-US" altLang="zh-CN" sz="1050" spc="-4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ωτ</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ω ) ≈ 1，Φ ( ω ) ≈0，</a:t>
            </a:r>
            <a:r>
              <a:rPr lang="zh-CN" altLang="en-US" sz="105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表明传感器输出与输入呈线性关系，</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且输出和输入相位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差也很小，输出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比较真实地反映了输入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5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的变化规</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律 。 因此减小 </a:t>
            </a:r>
            <a:r>
              <a:rPr lang="en-US" altLang="zh-CN"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τ </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可改善传感器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的频率特性 。 除了用时间常数 </a:t>
            </a:r>
            <a:r>
              <a:rPr lang="en-US" altLang="zh-CN"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τ </a:t>
            </a:r>
            <a:r>
              <a:rPr lang="zh-CN" altLang="en-US" sz="105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表示一阶传感器的动态特性外，在频率响应中也可</a:t>
            </a:r>
            <a:r>
              <a:rPr lang="zh-CN" altLang="en-US" sz="105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用截止</a:t>
            </a:r>
            <a:br>
              <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zh-CN" altLang="en-US" sz="10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8" name="图片 2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16"/>
          <p:cNvSpPr/>
          <p:nvPr/>
        </p:nvSpPr>
        <p:spPr>
          <a:xfrm>
            <a:off x="1169065" y="1952081"/>
            <a:ext cx="3877309" cy="225107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965960" algn="l" rtl="0" eaLnBrk="0">
              <a:lnSpc>
                <a:spcPts val="370"/>
              </a:lnSpc>
            </a:pPr>
            <a:r>
              <a:rPr sz="500" spc="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873885" algn="l" rtl="0" eaLnBrk="0">
              <a:lnSpc>
                <a:spcPct val="80000"/>
              </a:lnSpc>
              <a:spcBef>
                <a:spcPts val="5"/>
              </a:spcBef>
            </a:pPr>
            <a:r>
              <a:rPr sz="1400" spc="10" baseline="7000" dirty="0">
                <a:solidFill>
                  <a:srgbClr val="000000"/>
                </a:solidFill>
                <a:latin typeface="微软雅黑" panose="020B0503020204020204" charset="-122"/>
                <a:ea typeface="微软雅黑" panose="020B0503020204020204" charset="-122"/>
                <a:cs typeface="微软雅黑" panose="020B0503020204020204" charset="-122"/>
              </a:rPr>
              <a:t>ω</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1</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270"/>
              </a:lnSpc>
              <a:spcBef>
                <a:spcPts val="280"/>
              </a:spcBef>
            </a:pPr>
            <a:r>
              <a:rPr sz="900" spc="-20" dirty="0">
                <a:solidFill>
                  <a:srgbClr val="000000"/>
                </a:solidFill>
                <a:latin typeface="微软雅黑" panose="020B0503020204020204" charset="-122"/>
                <a:ea typeface="微软雅黑" panose="020B0503020204020204" charset="-122"/>
                <a:cs typeface="微软雅黑" panose="020B0503020204020204" charset="-122"/>
              </a:rPr>
              <a:t>è</a:t>
            </a:r>
            <a:r>
              <a:rPr sz="1400" spc="-20" baseline="8000" dirty="0">
                <a:solidFill>
                  <a:srgbClr val="000000"/>
                </a:solidFill>
                <a:latin typeface="微软雅黑" panose="020B0503020204020204" charset="-122"/>
                <a:ea typeface="微软雅黑" panose="020B0503020204020204" charset="-122"/>
                <a:cs typeface="微软雅黑" panose="020B0503020204020204" charset="-122"/>
              </a:rPr>
              <a:t>ω</a:t>
            </a:r>
            <a:r>
              <a:rPr sz="8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0" baseline="-13000" dirty="0">
                <a:solidFill>
                  <a:srgbClr val="000000"/>
                </a:solidFill>
                <a:latin typeface="微软雅黑" panose="020B0503020204020204" charset="-122"/>
                <a:ea typeface="微软雅黑" panose="020B0503020204020204" charset="-122"/>
                <a:cs typeface="微软雅黑" panose="020B0503020204020204" charset="-122"/>
              </a:rPr>
              <a:t>n</a:t>
            </a:r>
            <a:r>
              <a:rPr sz="400" spc="-20" dirty="0">
                <a:solidFill>
                  <a:srgbClr val="000000"/>
                </a:solidFill>
                <a:latin typeface="微软雅黑" panose="020B0503020204020204" charset="-122"/>
                <a:ea typeface="微软雅黑" panose="020B0503020204020204" charset="-122"/>
                <a:cs typeface="微软雅黑" panose="020B0503020204020204" charset="-122"/>
              </a:rPr>
              <a:t> </a:t>
            </a:r>
            <a:r>
              <a:rPr sz="900" spc="-20" dirty="0">
                <a:solidFill>
                  <a:srgbClr val="000000"/>
                </a:solidFill>
                <a:latin typeface="微软雅黑" panose="020B0503020204020204" charset="-122"/>
                <a:ea typeface="微软雅黑" panose="020B0503020204020204" charset="-122"/>
                <a:cs typeface="微软雅黑" panose="020B0503020204020204" charset="-122"/>
              </a:rPr>
              <a:t>ø               </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400" spc="0" baseline="8000" dirty="0">
                <a:solidFill>
                  <a:srgbClr val="000000"/>
                </a:solidFill>
                <a:latin typeface="微软雅黑" panose="020B0503020204020204" charset="-122"/>
                <a:ea typeface="微软雅黑" panose="020B0503020204020204" charset="-122"/>
                <a:cs typeface="微软雅黑" panose="020B0503020204020204" charset="-122"/>
              </a:rPr>
              <a:t>ω</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spc="0" baseline="-13000" dirty="0">
                <a:solidFill>
                  <a:srgbClr val="000000"/>
                </a:solidFill>
                <a:latin typeface="微软雅黑" panose="020B0503020204020204" charset="-122"/>
                <a:ea typeface="微软雅黑" panose="020B0503020204020204" charset="-122"/>
                <a:cs typeface="微软雅黑" panose="020B0503020204020204" charset="-122"/>
              </a:rPr>
              <a:t>n</a:t>
            </a:r>
            <a:endParaRPr lang="en-US" altLang="en-US" sz="52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53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其幅频特性、相频特性分</a:t>
            </a:r>
            <a:r>
              <a:rPr sz="1000" spc="30" dirty="0">
                <a:solidFill>
                  <a:srgbClr val="000000"/>
                </a:solidFill>
                <a:latin typeface="微软雅黑" panose="020B0503020204020204" charset="-122"/>
                <a:ea typeface="微软雅黑" panose="020B0503020204020204" charset="-122"/>
                <a:cs typeface="微软雅黑" panose="020B0503020204020204" charset="-122"/>
              </a:rPr>
              <a:t>别</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37180" algn="l" rtl="0" eaLnBrk="0">
              <a:lnSpc>
                <a:spcPts val="625"/>
              </a:lnSpc>
              <a:spcBef>
                <a:spcPts val="750"/>
              </a:spcBef>
            </a:pPr>
            <a:r>
              <a:rPr sz="900" spc="0" dirty="0">
                <a:solidFill>
                  <a:srgbClr val="000000"/>
                </a:solidFill>
                <a:latin typeface="微软雅黑" panose="020B0503020204020204" charset="-122"/>
                <a:ea typeface="微软雅黑" panose="020B0503020204020204" charset="-122"/>
                <a:cs typeface="微软雅黑" panose="020B0503020204020204" charset="-122"/>
              </a:rPr>
              <a:t>1</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979170" algn="l" rtl="0" eaLnBrk="0">
              <a:lnSpc>
                <a:spcPct val="82000"/>
              </a:lnSpc>
              <a:spcBef>
                <a:spcPts val="85"/>
              </a:spcBef>
              <a:tabLst>
                <a:tab pos="3648075" algn="l"/>
              </a:tabLst>
            </a:pPr>
            <a:r>
              <a:rPr sz="900" spc="0" dirty="0">
                <a:solidFill>
                  <a:srgbClr val="000000"/>
                </a:solidFill>
                <a:latin typeface="微软雅黑" panose="020B0503020204020204" charset="-122"/>
                <a:ea typeface="微软雅黑" panose="020B0503020204020204" charset="-122"/>
                <a:cs typeface="微软雅黑" panose="020B0503020204020204" charset="-122"/>
              </a:rPr>
              <a:t>A</a:t>
            </a:r>
            <a:r>
              <a:rPr sz="900" spc="-10" dirty="0">
                <a:solidFill>
                  <a:srgbClr val="000000"/>
                </a:solidFill>
                <a:latin typeface="微软雅黑" panose="020B0503020204020204" charset="-122"/>
                <a:ea typeface="微软雅黑" panose="020B0503020204020204" charset="-122"/>
                <a:cs typeface="微软雅黑" panose="020B0503020204020204" charset="-122"/>
              </a:rPr>
              <a:t>(ω ) ＝   </a:t>
            </a:r>
            <a:r>
              <a:rPr sz="900" spc="0" dirty="0">
                <a:solidFill>
                  <a:srgbClr val="000000"/>
                </a:solidFill>
                <a:latin typeface="微软雅黑" panose="020B0503020204020204" charset="-122"/>
                <a:ea typeface="微软雅黑" panose="020B0503020204020204" charset="-122"/>
                <a:cs typeface="微软雅黑" panose="020B0503020204020204" charset="-122"/>
              </a:rPr>
              <a:t>H</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j</a:t>
            </a:r>
            <a:r>
              <a:rPr sz="900" spc="-10" dirty="0">
                <a:solidFill>
                  <a:srgbClr val="000000"/>
                </a:solidFill>
                <a:latin typeface="微软雅黑" panose="020B0503020204020204" charset="-122"/>
                <a:ea typeface="微软雅黑" panose="020B0503020204020204" charset="-122"/>
                <a:cs typeface="微软雅黑" panose="020B0503020204020204" charset="-122"/>
              </a:rPr>
              <a:t>ω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u="sng" strike="sngStrike"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182495" algn="l" rtl="0" eaLnBrk="0">
              <a:lnSpc>
                <a:spcPts val="1590"/>
              </a:lnSpc>
              <a:spcBef>
                <a:spcPts val="39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[ 1 </a:t>
            </a:r>
            <a:r>
              <a:rPr sz="1500" spc="-20" baseline="15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20" baseline="80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15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(2ξ    ) </a:t>
            </a:r>
            <a:r>
              <a:rPr sz="800" spc="0" baseline="8000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52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5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225550" algn="l" rtl="0" eaLnBrk="0">
              <a:lnSpc>
                <a:spcPts val="1560"/>
              </a:lnSpc>
            </a:pPr>
            <a:r>
              <a:rPr sz="1500" spc="10" baseline="44000" dirty="0">
                <a:solidFill>
                  <a:srgbClr val="000000"/>
                </a:solidFill>
                <a:latin typeface="微软雅黑" panose="020B0503020204020204" charset="-122"/>
                <a:ea typeface="微软雅黑" panose="020B0503020204020204" charset="-122"/>
                <a:cs typeface="微软雅黑" panose="020B0503020204020204" charset="-122"/>
              </a:rPr>
              <a:t>Φ(ω</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44000" dirty="0">
                <a:solidFill>
                  <a:srgbClr val="000000"/>
                </a:solidFill>
                <a:latin typeface="微软雅黑" panose="020B0503020204020204" charset="-122"/>
                <a:ea typeface="微软雅黑" panose="020B0503020204020204" charset="-122"/>
                <a:cs typeface="微软雅黑" panose="020B0503020204020204" charset="-122"/>
              </a:rPr>
              <a:t>)</a:t>
            </a:r>
            <a:r>
              <a:rPr sz="1500" spc="10" baseline="4700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4400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44000" dirty="0">
                <a:solidFill>
                  <a:srgbClr val="000000"/>
                </a:solidFill>
                <a:latin typeface="微软雅黑" panose="020B0503020204020204" charset="-122"/>
                <a:ea typeface="微软雅黑" panose="020B0503020204020204" charset="-122"/>
                <a:cs typeface="微软雅黑" panose="020B0503020204020204" charset="-122"/>
              </a:rPr>
              <a:t>H</a:t>
            </a:r>
            <a:r>
              <a:rPr sz="1500" spc="10" baseline="4400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44000" dirty="0">
                <a:solidFill>
                  <a:srgbClr val="000000"/>
                </a:solidFill>
                <a:latin typeface="微软雅黑" panose="020B0503020204020204" charset="-122"/>
                <a:ea typeface="微软雅黑" panose="020B0503020204020204" charset="-122"/>
                <a:cs typeface="微软雅黑" panose="020B0503020204020204" charset="-122"/>
              </a:rPr>
              <a:t>j</a:t>
            </a:r>
            <a:r>
              <a:rPr sz="1500" spc="10" baseline="44000" dirty="0">
                <a:solidFill>
                  <a:srgbClr val="000000"/>
                </a:solidFill>
                <a:latin typeface="微软雅黑" panose="020B0503020204020204" charset="-122"/>
                <a:ea typeface="微软雅黑" panose="020B0503020204020204" charset="-122"/>
                <a:cs typeface="微软雅黑" panose="020B0503020204020204" charset="-122"/>
              </a:rPr>
              <a:t>ω</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500" spc="0" baseline="4400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4700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44000" dirty="0">
                <a:solidFill>
                  <a:srgbClr val="000000"/>
                </a:solidFill>
                <a:latin typeface="微软雅黑" panose="020B0503020204020204" charset="-122"/>
                <a:ea typeface="微软雅黑" panose="020B0503020204020204" charset="-122"/>
                <a:cs typeface="微软雅黑" panose="020B0503020204020204" charset="-122"/>
              </a:rPr>
              <a:t>arctan</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9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17"/>
          <p:cNvPicPr>
            <a:picLocks noChangeAspect="1"/>
          </p:cNvPicPr>
          <p:nvPr/>
        </p:nvPicPr>
        <p:blipFill>
          <a:blip r:embed="rId5"/>
          <a:stretch>
            <a:fillRect/>
          </a:stretch>
        </p:blipFill>
        <p:spPr>
          <a:xfrm>
            <a:off x="4000885" y="3496109"/>
            <a:ext cx="582891" cy="693811"/>
          </a:xfrm>
          <a:prstGeom prst="rect">
            <a:avLst/>
          </a:prstGeom>
        </p:spPr>
      </p:pic>
      <p:pic>
        <p:nvPicPr>
          <p:cNvPr id="5" name="picture 218"/>
          <p:cNvPicPr>
            <a:picLocks noChangeAspect="1"/>
          </p:cNvPicPr>
          <p:nvPr/>
        </p:nvPicPr>
        <p:blipFill>
          <a:blip r:embed="rId6"/>
          <a:stretch>
            <a:fillRect/>
          </a:stretch>
        </p:blipFill>
        <p:spPr>
          <a:xfrm>
            <a:off x="3657479" y="3045345"/>
            <a:ext cx="51730" cy="336185"/>
          </a:xfrm>
          <a:prstGeom prst="rect">
            <a:avLst/>
          </a:prstGeom>
        </p:spPr>
      </p:pic>
      <p:sp>
        <p:nvSpPr>
          <p:cNvPr id="6" name="textbox 219"/>
          <p:cNvSpPr/>
          <p:nvPr>
            <p:custDataLst>
              <p:tags r:id="rId7"/>
            </p:custDataLst>
          </p:nvPr>
        </p:nvSpPr>
        <p:spPr>
          <a:xfrm>
            <a:off x="3938300" y="3035229"/>
            <a:ext cx="59055" cy="91439"/>
          </a:xfrm>
          <a:prstGeom prst="rect">
            <a:avLst/>
          </a:prstGeom>
        </p:spPr>
        <p:txBody>
          <a:bodyPr vert="horz" wrap="square" lIns="0" tIns="0" rIns="0" bIns="0"/>
          <a:lstStyle/>
          <a:p>
            <a:pPr algn="l" rtl="0" eaLnBrk="0">
              <a:lnSpc>
                <a:spcPct val="82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7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220"/>
          <p:cNvSpPr/>
          <p:nvPr>
            <p:custDataLst>
              <p:tags r:id="rId8"/>
            </p:custDataLst>
          </p:nvPr>
        </p:nvSpPr>
        <p:spPr>
          <a:xfrm>
            <a:off x="3938300" y="3035229"/>
            <a:ext cx="59055" cy="91439"/>
          </a:xfrm>
          <a:prstGeom prst="rect">
            <a:avLst/>
          </a:prstGeom>
        </p:spPr>
        <p:txBody>
          <a:bodyPr vert="horz" wrap="square" lIns="0" tIns="0" rIns="0" bIns="0"/>
          <a:lstStyle/>
          <a:p>
            <a:pPr algn="l" rtl="0" eaLnBrk="0">
              <a:lnSpc>
                <a:spcPct val="82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7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8" name="picture 221"/>
          <p:cNvPicPr>
            <a:picLocks noChangeAspect="1"/>
          </p:cNvPicPr>
          <p:nvPr/>
        </p:nvPicPr>
        <p:blipFill>
          <a:blip r:embed="rId9"/>
          <a:stretch>
            <a:fillRect/>
          </a:stretch>
        </p:blipFill>
        <p:spPr>
          <a:xfrm>
            <a:off x="4560217" y="3101636"/>
            <a:ext cx="138359" cy="281484"/>
          </a:xfrm>
          <a:prstGeom prst="rect">
            <a:avLst/>
          </a:prstGeom>
        </p:spPr>
      </p:pic>
      <p:sp>
        <p:nvSpPr>
          <p:cNvPr id="9" name="textbox 222"/>
          <p:cNvSpPr/>
          <p:nvPr>
            <p:custDataLst>
              <p:tags r:id="rId10"/>
            </p:custDataLst>
          </p:nvPr>
        </p:nvSpPr>
        <p:spPr>
          <a:xfrm>
            <a:off x="3839666" y="3211783"/>
            <a:ext cx="82550" cy="182879"/>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1235"/>
              </a:lnSpc>
            </a:pPr>
            <a:r>
              <a:rPr sz="1000" spc="60" dirty="0">
                <a:solidFill>
                  <a:schemeClr val="dk1">
                    <a:lumMod val="85000"/>
                    <a:lumOff val="15000"/>
                  </a:schemeClr>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lumMod val="85000"/>
                  <a:lumOff val="15000"/>
                </a:schemeClr>
              </a:solidFill>
              <a:latin typeface="微软雅黑" panose="020B0503020204020204" charset="-122"/>
              <a:ea typeface="微软雅黑" panose="020B0503020204020204" charset="-122"/>
              <a:cs typeface="Symbol" panose="05050102010706020507"/>
            </a:endParaRPr>
          </a:p>
        </p:txBody>
      </p:sp>
      <p:sp>
        <p:nvSpPr>
          <p:cNvPr id="10" name="textbox 223"/>
          <p:cNvSpPr/>
          <p:nvPr>
            <p:custDataLst>
              <p:tags r:id="rId11"/>
            </p:custDataLst>
          </p:nvPr>
        </p:nvSpPr>
        <p:spPr>
          <a:xfrm>
            <a:off x="3913735" y="3032645"/>
            <a:ext cx="82550" cy="255270"/>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88000"/>
              </a:lnSpc>
            </a:pPr>
            <a:r>
              <a:rPr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ö</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1" name="picture 224"/>
          <p:cNvPicPr>
            <a:picLocks noChangeAspect="1"/>
          </p:cNvPicPr>
          <p:nvPr/>
        </p:nvPicPr>
        <p:blipFill>
          <a:blip r:embed="rId12"/>
          <a:stretch>
            <a:fillRect/>
          </a:stretch>
        </p:blipFill>
        <p:spPr>
          <a:xfrm>
            <a:off x="3771945" y="3100426"/>
            <a:ext cx="138346" cy="281484"/>
          </a:xfrm>
          <a:prstGeom prst="rect">
            <a:avLst/>
          </a:prstGeom>
        </p:spPr>
      </p:pic>
      <p:sp>
        <p:nvSpPr>
          <p:cNvPr id="12" name="path"/>
          <p:cNvSpPr/>
          <p:nvPr>
            <p:custDataLst>
              <p:tags r:id="rId13"/>
            </p:custDataLst>
          </p:nvPr>
        </p:nvSpPr>
        <p:spPr>
          <a:xfrm>
            <a:off x="3209388" y="3037038"/>
            <a:ext cx="125233" cy="329939"/>
          </a:xfrm>
          <a:custGeom>
            <a:avLst/>
            <a:gdLst/>
            <a:ahLst/>
            <a:cxnLst/>
            <a:rect l="0" t="0" r="0" b="0"/>
            <a:pathLst>
              <a:path w="197" h="519">
                <a:moveTo>
                  <a:pt x="2" y="438"/>
                </a:moveTo>
                <a:lnTo>
                  <a:pt x="33" y="398"/>
                </a:lnTo>
                <a:lnTo>
                  <a:pt x="97" y="518"/>
                </a:lnTo>
                <a:lnTo>
                  <a:pt x="194" y="0"/>
                </a:lnTo>
              </a:path>
            </a:pathLst>
          </a:custGeom>
          <a:noFill/>
          <a:ln w="4078" cap="flat">
            <a:solidFill>
              <a:srgbClr val="231F20">
                <a:alpha val="100000"/>
              </a:srgbClr>
            </a:solidFill>
            <a:prstDash val="solid"/>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3" name="path"/>
          <p:cNvSpPr/>
          <p:nvPr>
            <p:custDataLst>
              <p:tags r:id="rId14"/>
            </p:custDataLst>
          </p:nvPr>
        </p:nvSpPr>
        <p:spPr>
          <a:xfrm>
            <a:off x="3050762" y="2914083"/>
            <a:ext cx="4152" cy="117641"/>
          </a:xfrm>
          <a:custGeom>
            <a:avLst/>
            <a:gdLst/>
            <a:ahLst/>
            <a:cxnLst/>
            <a:rect l="0" t="0" r="0" b="0"/>
            <a:pathLst>
              <a:path w="6" h="185">
                <a:moveTo>
                  <a:pt x="3" y="0"/>
                </a:moveTo>
                <a:lnTo>
                  <a:pt x="3" y="185"/>
                </a:lnTo>
              </a:path>
            </a:pathLst>
          </a:custGeom>
          <a:noFill/>
          <a:ln w="3670" cap="flat">
            <a:solidFill>
              <a:srgbClr val="231F20">
                <a:alpha val="100000"/>
              </a:srgbClr>
            </a:solidFill>
            <a:prstDash val="solid"/>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4" name="path"/>
          <p:cNvSpPr/>
          <p:nvPr>
            <p:custDataLst>
              <p:tags r:id="rId15"/>
            </p:custDataLst>
          </p:nvPr>
        </p:nvSpPr>
        <p:spPr>
          <a:xfrm>
            <a:off x="2660146" y="2914083"/>
            <a:ext cx="4152" cy="117641"/>
          </a:xfrm>
          <a:custGeom>
            <a:avLst/>
            <a:gdLst/>
            <a:ahLst/>
            <a:cxnLst/>
            <a:rect l="0" t="0" r="0" b="0"/>
            <a:pathLst>
              <a:path w="6" h="185">
                <a:moveTo>
                  <a:pt x="3" y="0"/>
                </a:moveTo>
                <a:lnTo>
                  <a:pt x="3" y="185"/>
                </a:lnTo>
              </a:path>
            </a:pathLst>
          </a:custGeom>
          <a:noFill/>
          <a:ln w="3670" cap="flat">
            <a:solidFill>
              <a:srgbClr val="231F20">
                <a:alpha val="100000"/>
              </a:srgbClr>
            </a:solidFill>
            <a:prstDash val="solid"/>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5" name="textbox 234"/>
          <p:cNvSpPr/>
          <p:nvPr>
            <p:custDataLst>
              <p:tags r:id="rId16"/>
            </p:custDataLst>
          </p:nvPr>
        </p:nvSpPr>
        <p:spPr>
          <a:xfrm>
            <a:off x="2439633" y="2125372"/>
            <a:ext cx="2617470" cy="32702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89000"/>
              </a:lnSpc>
              <a:tabLst>
                <a:tab pos="2604135" algn="l"/>
              </a:tabLst>
            </a:pP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a:t>
            </a:r>
            <a:r>
              <a:rPr sz="1500" spc="0" baseline="17000" dirty="0">
                <a:solidFill>
                  <a:schemeClr val="dk1"/>
                </a:solidFill>
                <a:latin typeface="微软雅黑" panose="020B0503020204020204" charset="-122"/>
                <a:ea typeface="微软雅黑" panose="020B0503020204020204" charset="-122"/>
                <a:cs typeface="微软雅黑" panose="020B0503020204020204" charset="-122"/>
              </a:rPr>
              <a:t>j</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ω</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1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2ξω</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n</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a:t>
            </a:r>
            <a:r>
              <a:rPr sz="1500" spc="0" baseline="17000" dirty="0">
                <a:solidFill>
                  <a:schemeClr val="dk1"/>
                </a:solidFill>
                <a:latin typeface="微软雅黑" panose="020B0503020204020204" charset="-122"/>
                <a:ea typeface="微软雅黑" panose="020B0503020204020204" charset="-122"/>
                <a:cs typeface="微软雅黑" panose="020B0503020204020204" charset="-122"/>
              </a:rPr>
              <a:t>j</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ω</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1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17000" dirty="0">
                <a:solidFill>
                  <a:schemeClr val="dk1"/>
                </a:solidFill>
                <a:latin typeface="微软雅黑" panose="020B0503020204020204" charset="-122"/>
                <a:ea typeface="微软雅黑" panose="020B0503020204020204" charset="-122"/>
                <a:cs typeface="微软雅黑" panose="020B0503020204020204" charset="-122"/>
              </a:rPr>
              <a:t>ω</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8000" dirty="0">
                <a:solidFill>
                  <a:schemeClr val="dk1"/>
                </a:solidFill>
                <a:latin typeface="微软雅黑" panose="020B0503020204020204" charset="-122"/>
                <a:ea typeface="微软雅黑" panose="020B0503020204020204" charset="-122"/>
                <a:cs typeface="微软雅黑" panose="020B0503020204020204" charset="-122"/>
              </a:rPr>
              <a:t>1</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600" spc="-50" dirty="0">
                <a:solidFill>
                  <a:schemeClr val="dk1"/>
                </a:solidFill>
                <a:latin typeface="微软雅黑" panose="020B0503020204020204" charset="-122"/>
                <a:ea typeface="微软雅黑" panose="020B0503020204020204" charset="-122"/>
                <a:cs typeface="微软雅黑" panose="020B0503020204020204" charset="-122"/>
              </a:rPr>
              <a:t>ç</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900" u="sng" spc="-5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5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ω</a:t>
            </a:r>
            <a:r>
              <a:rPr sz="900" u="sng" spc="-5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spc="-50" baseline="7000" dirty="0">
                <a:solidFill>
                  <a:schemeClr val="dk1"/>
                </a:solidFill>
                <a:latin typeface="微软雅黑" panose="020B0503020204020204" charset="-122"/>
                <a:ea typeface="微软雅黑" panose="020B0503020204020204" charset="-122"/>
                <a:cs typeface="微软雅黑" panose="020B0503020204020204" charset="-122"/>
              </a:rPr>
              <a:t>ö</a:t>
            </a:r>
            <a:r>
              <a:rPr sz="1000" spc="-50" baseline="-36000" dirty="0">
                <a:solidFill>
                  <a:schemeClr val="dk1"/>
                </a:solidFill>
                <a:latin typeface="微软雅黑" panose="020B0503020204020204" charset="-122"/>
                <a:ea typeface="微软雅黑" panose="020B0503020204020204" charset="-122"/>
                <a:cs typeface="微软雅黑" panose="020B0503020204020204" charset="-122"/>
              </a:rPr>
              <a:t>÷</a:t>
            </a:r>
            <a:r>
              <a:rPr sz="6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28000" dirty="0">
                <a:solidFill>
                  <a:schemeClr val="dk1"/>
                </a:solidFill>
                <a:latin typeface="微软雅黑" panose="020B0503020204020204" charset="-122"/>
                <a:ea typeface="微软雅黑" panose="020B0503020204020204" charset="-122"/>
                <a:cs typeface="微软雅黑" panose="020B0503020204020204" charset="-122"/>
              </a:rPr>
              <a:t>2</a:t>
            </a:r>
            <a:r>
              <a:rPr sz="1500" spc="0" baseline="-28000" dirty="0">
                <a:solidFill>
                  <a:schemeClr val="dk1"/>
                </a:solidFill>
                <a:latin typeface="微软雅黑" panose="020B0503020204020204" charset="-122"/>
                <a:ea typeface="微软雅黑" panose="020B0503020204020204" charset="-122"/>
                <a:cs typeface="微软雅黑" panose="020B0503020204020204" charset="-122"/>
              </a:rPr>
              <a:t>j</a:t>
            </a:r>
            <a:r>
              <a:rPr sz="1500" spc="-50" baseline="-28000" dirty="0">
                <a:solidFill>
                  <a:schemeClr val="dk1"/>
                </a:solidFill>
                <a:latin typeface="微软雅黑" panose="020B0503020204020204" charset="-122"/>
                <a:ea typeface="微软雅黑" panose="020B0503020204020204" charset="-122"/>
                <a:cs typeface="微软雅黑" panose="020B0503020204020204" charset="-122"/>
              </a:rPr>
              <a:t>ξ</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ω</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16" name="textbox 235"/>
          <p:cNvSpPr/>
          <p:nvPr>
            <p:custDataLst>
              <p:tags r:id="rId17"/>
            </p:custDataLst>
          </p:nvPr>
        </p:nvSpPr>
        <p:spPr>
          <a:xfrm>
            <a:off x="2712115" y="216897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236"/>
          <p:cNvSpPr/>
          <p:nvPr>
            <p:custDataLst>
              <p:tags r:id="rId18"/>
            </p:custDataLst>
          </p:nvPr>
        </p:nvSpPr>
        <p:spPr>
          <a:xfrm>
            <a:off x="2712115" y="216897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237"/>
          <p:cNvSpPr/>
          <p:nvPr>
            <p:custDataLst>
              <p:tags r:id="rId19"/>
            </p:custDataLst>
          </p:nvPr>
        </p:nvSpPr>
        <p:spPr>
          <a:xfrm>
            <a:off x="3731189" y="2285022"/>
            <a:ext cx="59689" cy="8128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3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238"/>
          <p:cNvSpPr/>
          <p:nvPr>
            <p:custDataLst>
              <p:tags r:id="rId20"/>
            </p:custDataLst>
          </p:nvPr>
        </p:nvSpPr>
        <p:spPr>
          <a:xfrm>
            <a:off x="3754442" y="216897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39"/>
          <p:cNvSpPr/>
          <p:nvPr>
            <p:custDataLst>
              <p:tags r:id="rId21"/>
            </p:custDataLst>
          </p:nvPr>
        </p:nvSpPr>
        <p:spPr>
          <a:xfrm>
            <a:off x="1914090" y="2068132"/>
            <a:ext cx="3144520" cy="199389"/>
          </a:xfrm>
          <a:prstGeom prst="rect">
            <a:avLst/>
          </a:prstGeom>
        </p:spPr>
        <p:txBody>
          <a:bodyPr vert="horz" wrap="square" lIns="0" tIns="0" rIns="0" bIns="0"/>
          <a:lstStyle/>
          <a:p>
            <a:pPr algn="l" rtl="0" eaLnBrk="0">
              <a:lnSpc>
                <a:spcPct val="141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 </a:t>
            </a:r>
            <a:r>
              <a:rPr sz="10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spc="0" baseline="-4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40"/>
          <p:cNvSpPr/>
          <p:nvPr>
            <p:custDataLst>
              <p:tags r:id="rId22"/>
            </p:custDataLst>
          </p:nvPr>
        </p:nvSpPr>
        <p:spPr>
          <a:xfrm>
            <a:off x="3123646" y="2068132"/>
            <a:ext cx="59689" cy="9398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3000"/>
              </a:lnSpc>
            </a:pPr>
            <a:r>
              <a:rPr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n</a:t>
            </a:r>
            <a:endParaRPr lang="en-US" altLang="en-US"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22" name="textbox 241"/>
          <p:cNvSpPr/>
          <p:nvPr>
            <p:custDataLst>
              <p:tags r:id="rId23"/>
            </p:custDataLst>
          </p:nvPr>
        </p:nvSpPr>
        <p:spPr>
          <a:xfrm>
            <a:off x="3123646" y="2068132"/>
            <a:ext cx="59689" cy="9398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3000"/>
              </a:lnSpc>
            </a:pPr>
            <a:r>
              <a:rPr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n</a:t>
            </a:r>
            <a:endParaRPr lang="en-US" altLang="en-US"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23" name="textbox 242"/>
          <p:cNvSpPr/>
          <p:nvPr>
            <p:custDataLst>
              <p:tags r:id="rId24"/>
            </p:custDataLst>
          </p:nvPr>
        </p:nvSpPr>
        <p:spPr>
          <a:xfrm>
            <a:off x="5659756" y="2076738"/>
            <a:ext cx="436244"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( 1－20</a:t>
            </a:r>
            <a:r>
              <a:rPr sz="9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textbox 243"/>
          <p:cNvSpPr/>
          <p:nvPr>
            <p:custDataLst>
              <p:tags r:id="rId25"/>
            </p:custDataLst>
          </p:nvPr>
        </p:nvSpPr>
        <p:spPr>
          <a:xfrm>
            <a:off x="5659756" y="2903635"/>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1－21 )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textbox 244"/>
          <p:cNvSpPr/>
          <p:nvPr>
            <p:custDataLst>
              <p:tags r:id="rId26"/>
            </p:custDataLst>
          </p:nvPr>
        </p:nvSpPr>
        <p:spPr>
          <a:xfrm>
            <a:off x="5659756" y="3745328"/>
            <a:ext cx="436244"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20" dirty="0">
                <a:solidFill>
                  <a:schemeClr val="dk1"/>
                </a:solidFill>
                <a:latin typeface="微软雅黑" panose="020B0503020204020204" charset="-122"/>
                <a:ea typeface="微软雅黑" panose="020B0503020204020204" charset="-122"/>
                <a:cs typeface="微软雅黑" panose="020B0503020204020204" charset="-122"/>
              </a:rPr>
              <a:t>( 1－22</a:t>
            </a:r>
            <a:r>
              <a:rPr sz="9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path"/>
          <p:cNvSpPr/>
          <p:nvPr>
            <p:custDataLst>
              <p:tags r:id="rId27"/>
            </p:custDataLst>
          </p:nvPr>
        </p:nvSpPr>
        <p:spPr>
          <a:xfrm>
            <a:off x="3948744" y="2147936"/>
            <a:ext cx="1096797" cy="4153"/>
          </a:xfrm>
          <a:custGeom>
            <a:avLst/>
            <a:gdLst/>
            <a:ahLst/>
            <a:cxnLst/>
            <a:rect l="0" t="0" r="0" b="0"/>
            <a:pathLst>
              <a:path w="1727" h="6">
                <a:moveTo>
                  <a:pt x="0" y="3"/>
                </a:moveTo>
                <a:lnTo>
                  <a:pt x="1727" y="3"/>
                </a:lnTo>
              </a:path>
            </a:pathLst>
          </a:custGeom>
          <a:noFill/>
          <a:ln w="4152" cap="flat">
            <a:solidFill>
              <a:srgbClr val="231F20">
                <a:alpha val="100000"/>
              </a:srgbClr>
            </a:solidFill>
            <a:prstDash val="solid"/>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27" name="path"/>
          <p:cNvSpPr/>
          <p:nvPr>
            <p:custDataLst>
              <p:tags r:id="rId28"/>
            </p:custDataLst>
          </p:nvPr>
        </p:nvSpPr>
        <p:spPr>
          <a:xfrm>
            <a:off x="4303659" y="3611954"/>
            <a:ext cx="136791" cy="4153"/>
          </a:xfrm>
          <a:custGeom>
            <a:avLst/>
            <a:gdLst/>
            <a:ahLst/>
            <a:cxnLst/>
            <a:rect l="0" t="0" r="0" b="0"/>
            <a:pathLst>
              <a:path w="215" h="6">
                <a:moveTo>
                  <a:pt x="0" y="3"/>
                </a:moveTo>
                <a:lnTo>
                  <a:pt x="215" y="3"/>
                </a:lnTo>
              </a:path>
            </a:pathLst>
          </a:custGeom>
          <a:noFill/>
          <a:ln w="4152" cap="flat">
            <a:solidFill>
              <a:srgbClr val="231F20">
                <a:alpha val="100000"/>
              </a:srgbClr>
            </a:solidFill>
            <a:prstDash val="solid"/>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29"/>
            </p:custDataLst>
          </p:nvPr>
        </p:nvSpPr>
        <p:spPr>
          <a:xfrm>
            <a:off x="832941" y="661266"/>
            <a:ext cx="6096000" cy="1007745"/>
          </a:xfrm>
          <a:prstGeom prst="rect">
            <a:avLst/>
          </a:prstGeom>
          <a:noFill/>
        </p:spPr>
        <p:txBody>
          <a:bodyPr wrap="square">
            <a:spAutoFit/>
          </a:bodyPr>
          <a:lstStyle/>
          <a:p>
            <a:pPr marL="12700" algn="l" rtl="0" eaLnBrk="0">
              <a:lnSpc>
                <a:spcPct val="94000"/>
              </a:lnSpc>
              <a:spcBef>
                <a:spcPts val="820"/>
              </a:spcBef>
            </a:pPr>
            <a:r>
              <a:rPr lang="zh-CN" altLang="en-US" sz="18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②二阶传感器的频率</a:t>
            </a:r>
            <a:r>
              <a:rPr lang="zh-CN" altLang="en-US" sz="18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响</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zh-CN" altLang="en-US" sz="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 algn="l" rtl="0" eaLnBrk="0">
              <a:lnSpc>
                <a:spcPct val="95000"/>
              </a:lnSpc>
            </a:pPr>
            <a:r>
              <a:rPr lang="zh-CN" altLang="en-US"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由二阶传感器的传递函数式</a:t>
            </a:r>
            <a:r>
              <a:rPr lang="en-US" altLang="zh-CN"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15) </a:t>
            </a:r>
            <a:r>
              <a:rPr lang="zh-CN" altLang="en-US"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可写出二阶传感器的频率特性表</a:t>
            </a:r>
            <a:r>
              <a:rPr lang="zh-CN" altLang="en-US" sz="1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达</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式，即</a:t>
            </a:r>
            <a:endPar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231"/>
          <p:cNvSpPr/>
          <p:nvPr>
            <p:custDataLst>
              <p:tags r:id="rId30"/>
            </p:custDataLst>
          </p:nvPr>
        </p:nvSpPr>
        <p:spPr>
          <a:xfrm>
            <a:off x="1016971" y="4314513"/>
            <a:ext cx="5191125" cy="393700"/>
          </a:xfrm>
          <a:prstGeom prst="rect">
            <a:avLst/>
          </a:prstGeom>
        </p:spPr>
        <p:txBody>
          <a:bodyPr vert="horz" wrap="square" lIns="0" tIns="0" rIns="0" bIns="0"/>
          <a:lstStyle/>
          <a:p>
            <a:pPr algn="l" rtl="0" eaLnBrk="0">
              <a:lnSpc>
                <a:spcPct val="80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54000" algn="l" rtl="0" eaLnBrk="0">
              <a:lnSpc>
                <a:spcPct val="121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相位角为负值表示相位滞后。 由式(1－21) 及式( 1－22) 可画出二阶传感</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器的幅频特性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曲线和相频特性</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曲线( 见图 1－12)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31" name="picture 251"/>
          <p:cNvPicPr>
            <a:picLocks noChangeAspect="1"/>
          </p:cNvPicPr>
          <p:nvPr/>
        </p:nvPicPr>
        <p:blipFill>
          <a:blip r:embed="rId31"/>
          <a:stretch>
            <a:fillRect/>
          </a:stretch>
        </p:blipFill>
        <p:spPr>
          <a:xfrm>
            <a:off x="7474031" y="1275400"/>
            <a:ext cx="3360610" cy="4055643"/>
          </a:xfrm>
          <a:prstGeom prst="rect">
            <a:avLst/>
          </a:prstGeom>
        </p:spPr>
      </p:pic>
      <p:sp>
        <p:nvSpPr>
          <p:cNvPr id="33" name="文本框 32"/>
          <p:cNvSpPr txBox="1"/>
          <p:nvPr>
            <p:custDataLst>
              <p:tags r:id="rId32"/>
            </p:custDataLst>
          </p:nvPr>
        </p:nvSpPr>
        <p:spPr>
          <a:xfrm>
            <a:off x="5674782" y="5672800"/>
            <a:ext cx="6096000" cy="461010"/>
          </a:xfrm>
          <a:prstGeom prst="rect">
            <a:avLst/>
          </a:prstGeom>
          <a:noFill/>
        </p:spPr>
        <p:txBody>
          <a:bodyPr wrap="square">
            <a:spAutoFit/>
          </a:bodyPr>
          <a:lstStyle/>
          <a:p>
            <a:pPr marL="1620520" algn="l" rtl="0" eaLnBrk="0">
              <a:lnSpc>
                <a:spcPts val="1375"/>
              </a:lnSpc>
            </a:pP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lang="en-US" altLang="zh-CN"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12    </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二阶传感器频率响应</a:t>
            </a:r>
            <a:r>
              <a:rPr lang="zh-CN" altLang="en-US"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特</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性曲线</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990725" algn="l" rtl="0" eaLnBrk="0">
              <a:lnSpc>
                <a:spcPts val="850"/>
              </a:lnSpc>
              <a:spcBef>
                <a:spcPts val="660"/>
              </a:spcBef>
            </a:pPr>
            <a:r>
              <a:rPr lang="en-US" altLang="zh-CN"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zh-CN" altLang="en-US"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幅频特性；</a:t>
            </a:r>
            <a:r>
              <a:rPr lang="en-US" altLang="zh-CN"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b</a:t>
            </a:r>
            <a:r>
              <a:rPr lang="en-US" altLang="zh-CN"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相频特性</a:t>
            </a:r>
            <a:endParaRPr lang="zh-CN" altLang="en-US"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5" name="文本框 34"/>
          <p:cNvSpPr txBox="1"/>
          <p:nvPr>
            <p:custDataLst>
              <p:tags r:id="rId33"/>
            </p:custDataLst>
          </p:nvPr>
        </p:nvSpPr>
        <p:spPr>
          <a:xfrm>
            <a:off x="683189" y="4708213"/>
            <a:ext cx="6096000" cy="1699895"/>
          </a:xfrm>
          <a:prstGeom prst="rect">
            <a:avLst/>
          </a:prstGeom>
          <a:noFill/>
        </p:spPr>
        <p:txBody>
          <a:bodyPr wrap="square">
            <a:spAutoFit/>
          </a:bodyPr>
          <a:lstStyle/>
          <a:p>
            <a:pPr marL="12700" indent="266700" algn="l" rtl="0" eaLnBrk="0">
              <a:lnSpc>
                <a:spcPct val="147000"/>
              </a:lnSpc>
              <a:spcBef>
                <a:spcPts val="390"/>
              </a:spcBef>
            </a:pP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从式</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( 1</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2 1 )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22)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和图 </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1 2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可知，传</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感器频率响应特性的好坏主要取决于传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感器的固有频率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和阻尼比</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当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ξ&lt; 1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ω ) ≈ 1，Φ(ω )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很小，</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此时传感器 </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的输出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y(t ) </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再现了输入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的波形 。 通常固有频率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至少应为被测信号频率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 </a:t>
            </a:r>
            <a:r>
              <a:rPr lang="en-US" altLang="zh-CN"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 ~ 5</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倍，即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6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( 3 ~ 5 )</a:t>
            </a:r>
            <a:r>
              <a:rPr lang="zh-CN" altLang="en-US"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4480" algn="l" rtl="0" eaLnBrk="0">
              <a:lnSpc>
                <a:spcPts val="1210"/>
              </a:lnSpc>
              <a:spcBef>
                <a:spcPts val="585"/>
              </a:spcBef>
            </a:pP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为了减小动态误差和扩大频率响应范围，一般可通过提高传感器固有频率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来实</a:t>
            </a:r>
            <a:endParaRPr lang="zh-CN"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indent="2540" algn="l" rtl="0" eaLnBrk="0">
              <a:lnSpc>
                <a:spcPct val="147000"/>
              </a:lnSpc>
              <a:spcBef>
                <a:spcPts val="190"/>
              </a:spcBef>
              <a:tabLst>
                <a:tab pos="351790" algn="l"/>
              </a:tabLst>
            </a:pP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现，而固有频率 </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 </a:t>
            </a:r>
            <a:r>
              <a:rPr lang="en-US" altLang="zh-CN" sz="10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与传感器运动部件质量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和弹性敏感元件的刚度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有关，即 </a:t>
            </a:r>
            <a:r>
              <a:rPr lang="en-US" altLang="zh-CN"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增大刚度</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和减小质量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都可提高固有频率，但增加刚度</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 </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会使传感器灵敏度降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低，所以在实际应用中，应综合各种因素</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来</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确定传感器的各个特征参数 。</a:t>
            </a:r>
            <a:endPar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3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4" name="图片 3"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3" name="picture 257"/>
          <p:cNvPicPr>
            <a:picLocks noChangeAspect="1"/>
          </p:cNvPicPr>
          <p:nvPr/>
        </p:nvPicPr>
        <p:blipFill>
          <a:blip r:embed="rId5"/>
          <a:stretch>
            <a:fillRect/>
          </a:stretch>
        </p:blipFill>
        <p:spPr>
          <a:xfrm>
            <a:off x="8628246" y="1435662"/>
            <a:ext cx="2550960" cy="2902178"/>
          </a:xfrm>
          <a:prstGeom prst="rect">
            <a:avLst/>
          </a:prstGeom>
        </p:spPr>
      </p:pic>
      <p:sp>
        <p:nvSpPr>
          <p:cNvPr id="5" name="文本框 4"/>
          <p:cNvSpPr txBox="1"/>
          <p:nvPr/>
        </p:nvSpPr>
        <p:spPr>
          <a:xfrm>
            <a:off x="960407" y="1922945"/>
            <a:ext cx="6096000" cy="3067050"/>
          </a:xfrm>
          <a:prstGeom prst="rect">
            <a:avLst/>
          </a:prstGeom>
          <a:noFill/>
        </p:spPr>
        <p:txBody>
          <a:bodyPr wrap="square">
            <a:spAutoFit/>
          </a:bodyPr>
          <a:lstStyle/>
          <a:p>
            <a:pPr marL="13335" indent="266065" algn="l" rtl="0" eaLnBrk="0">
              <a:lnSpc>
                <a:spcPct val="143000"/>
              </a:lnSpc>
              <a:spcBef>
                <a:spcPts val="270"/>
              </a:spcBef>
            </a:pP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工作频带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ω</a:t>
            </a:r>
            <a:r>
              <a:rPr lang="en-US" altLang="zh-CN" sz="1600" spc="1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0" baseline="-23000" dirty="0">
                <a:solidFill>
                  <a:srgbClr val="000000"/>
                </a:solidFill>
                <a:latin typeface="微软雅黑" panose="020B0503020204020204" charset="-122"/>
                <a:ea typeface="微软雅黑" panose="020B0503020204020204" charset="-122"/>
                <a:cs typeface="微软雅黑" panose="020B0503020204020204" charset="-122"/>
              </a:rPr>
              <a:t>95</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或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ω</a:t>
            </a:r>
            <a:r>
              <a:rPr lang="en-US" altLang="zh-CN" sz="1600" spc="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0" baseline="-23000" dirty="0">
                <a:solidFill>
                  <a:srgbClr val="000000"/>
                </a:solidFill>
                <a:latin typeface="微软雅黑" panose="020B0503020204020204" charset="-122"/>
                <a:ea typeface="微软雅黑" panose="020B0503020204020204" charset="-122"/>
                <a:cs typeface="微软雅黑" panose="020B0503020204020204" charset="-122"/>
              </a:rPr>
              <a:t>90</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当传感器的幅值误差为</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或</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时，其增益保持在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一定值内的频率</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范</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围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ct val="97000"/>
              </a:lnSpc>
              <a:spcBef>
                <a:spcPts val="640"/>
              </a:spcBef>
            </a:pP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时间常数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τ :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用时间常数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τ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来表征一阶传感器的动态特性 。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τ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越小</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，频带越宽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ts val="1210"/>
              </a:lnSpc>
              <a:spcBef>
                <a:spcPts val="595"/>
              </a:spcBef>
            </a:pP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固有频率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ω </a:t>
            </a:r>
            <a:r>
              <a:rPr lang="en-US" altLang="zh-CN" sz="1600" spc="0" baseline="-21000" dirty="0">
                <a:solidFill>
                  <a:srgbClr val="000000"/>
                </a:solidFill>
                <a:latin typeface="微软雅黑" panose="020B0503020204020204" charset="-122"/>
                <a:ea typeface="微软雅黑" panose="020B0503020204020204" charset="-122"/>
                <a:cs typeface="微软雅黑" panose="020B0503020204020204" charset="-122"/>
              </a:rPr>
              <a:t>n</a:t>
            </a:r>
            <a:r>
              <a:rPr lang="zh-CN" altLang="en-US" sz="8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二阶传感器的固有频率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ω </a:t>
            </a:r>
            <a:r>
              <a:rPr lang="en-US" altLang="zh-CN" sz="1600" spc="0" baseline="-21000" dirty="0">
                <a:solidFill>
                  <a:srgbClr val="000000"/>
                </a:solidFill>
                <a:latin typeface="微软雅黑" panose="020B0503020204020204" charset="-122"/>
                <a:ea typeface="微软雅黑" panose="020B0503020204020204" charset="-122"/>
                <a:cs typeface="微软雅黑" panose="020B0503020204020204" charset="-122"/>
              </a:rPr>
              <a:t>n</a:t>
            </a:r>
            <a:r>
              <a:rPr lang="zh-CN" altLang="en-US" sz="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表征其动态特性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2000"/>
              </a:lnSpc>
              <a:spcBef>
                <a:spcPts val="540"/>
              </a:spcBef>
            </a:pPr>
            <a:r>
              <a:rPr lang="zh-CN" altLang="en-US" sz="1800" spc="70" dirty="0">
                <a:solidFill>
                  <a:srgbClr val="000000"/>
                </a:solidFill>
                <a:latin typeface="微软雅黑" panose="020B0503020204020204" charset="-122"/>
                <a:ea typeface="微软雅黑" panose="020B0503020204020204" charset="-122"/>
                <a:cs typeface="微软雅黑" panose="020B0503020204020204" charset="-122"/>
              </a:rPr>
              <a:t>相位误差</a:t>
            </a:r>
            <a:r>
              <a:rPr lang="en-US" altLang="zh-CN" sz="1800" spc="7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70" dirty="0">
                <a:solidFill>
                  <a:srgbClr val="000000"/>
                </a:solidFill>
                <a:latin typeface="微软雅黑" panose="020B0503020204020204" charset="-122"/>
                <a:ea typeface="微软雅黑" panose="020B0503020204020204" charset="-122"/>
                <a:cs typeface="微软雅黑" panose="020B0503020204020204" charset="-122"/>
              </a:rPr>
              <a:t>在工作频带范围内，传感器的实际输出与所期望的无失真输出间的相</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位</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差值，即为相位</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误</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差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ts val="1210"/>
              </a:lnSpc>
            </a:pP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跟随角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Φ</a:t>
            </a:r>
            <a:r>
              <a:rPr lang="en-US" altLang="zh-CN" sz="1600" spc="-20" baseline="-22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20" baseline="-22000" dirty="0">
                <a:solidFill>
                  <a:srgbClr val="000000"/>
                </a:solidFill>
                <a:latin typeface="微软雅黑" panose="020B0503020204020204" charset="-122"/>
                <a:ea typeface="微软雅黑" panose="020B0503020204020204" charset="-122"/>
                <a:cs typeface="微软雅黑" panose="020B0503020204020204" charset="-122"/>
              </a:rPr>
              <a:t>707</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当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ω</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ω</a:t>
            </a:r>
            <a:r>
              <a:rPr lang="en-US" altLang="zh-CN" sz="1600" spc="-20" baseline="-22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600" spc="-20" baseline="-22000" dirty="0">
                <a:solidFill>
                  <a:srgbClr val="000000"/>
                </a:solidFill>
                <a:latin typeface="微软雅黑" panose="020B0503020204020204" charset="-122"/>
                <a:ea typeface="微软雅黑" panose="020B0503020204020204" charset="-122"/>
                <a:cs typeface="微软雅黑" panose="020B0503020204020204" charset="-122"/>
              </a:rPr>
              <a:t>707</a:t>
            </a:r>
            <a:r>
              <a:rPr lang="zh-CN" altLang="en-US" sz="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时，对应于相频特性上的相角，即</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为跟随角 。</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957977" y="4853971"/>
            <a:ext cx="6096000" cy="267335"/>
          </a:xfrm>
          <a:prstGeom prst="rect">
            <a:avLst/>
          </a:prstGeom>
          <a:noFill/>
        </p:spPr>
        <p:txBody>
          <a:bodyPr wrap="square">
            <a:spAutoFit/>
          </a:bodyPr>
          <a:lstStyle/>
          <a:p>
            <a:pPr marL="1676400"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13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传感器的频域动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态性能指标</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6"/>
            </p:custDataLst>
          </p:nvPr>
        </p:nvSpPr>
        <p:spPr>
          <a:xfrm>
            <a:off x="960407" y="825200"/>
            <a:ext cx="7448909" cy="1325563"/>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80670" rtl="0" eaLnBrk="0">
              <a:lnSpc>
                <a:spcPct val="89000"/>
              </a:lnSpc>
              <a:spcBef>
                <a:spcPts val="590"/>
              </a:spcBef>
            </a:pPr>
            <a:r>
              <a:rPr lang="zh-CN" altLang="en-US" sz="18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③频率响应特性</a:t>
            </a:r>
            <a:r>
              <a:rPr lang="zh-CN" altLang="en-US" sz="1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指</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标 。</a:t>
            </a:r>
            <a:b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8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频率响应的特性指标叙述如下 </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通频带 </a:t>
            </a:r>
            <a:r>
              <a:rPr lang="en-US" altLang="zh-CN"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lang="en-US" altLang="zh-CN" sz="1800"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800"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707</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传感器在对数幅频特性曲线上幅值衰减 </a:t>
            </a:r>
            <a:r>
              <a:rPr lang="en-US" altLang="zh-CN"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 </a:t>
            </a:r>
            <a:r>
              <a:rPr lang="en-US" altLang="zh-CN"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dB</a:t>
            </a:r>
            <a:r>
              <a:rPr lang="zh-CN" altLang="en-US" sz="1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时所对应</a:t>
            </a:r>
            <a:r>
              <a:rPr lang="zh-CN" altLang="en-US" sz="18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频率范围</a:t>
            </a:r>
            <a:r>
              <a:rPr lang="en-US" altLang="zh-CN"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见 </a:t>
            </a:r>
            <a:r>
              <a:rPr lang="zh-CN" altLang="en-US" sz="1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lang="en-US" altLang="zh-CN" sz="1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8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1 3 </a:t>
            </a:r>
            <a:r>
              <a:rPr lang="en-US" altLang="zh-CN"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b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b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9" name="图片 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5" name="textbox 260"/>
          <p:cNvSpPr/>
          <p:nvPr/>
        </p:nvSpPr>
        <p:spPr>
          <a:xfrm>
            <a:off x="570865" y="584835"/>
            <a:ext cx="5210175" cy="341630"/>
          </a:xfrm>
          <a:prstGeom prst="rect">
            <a:avLst/>
          </a:prstGeom>
        </p:spPr>
        <p:txBody>
          <a:bodyPr vert="horz" wrap="square" lIns="0" tIns="0" rIns="0" bIns="0"/>
          <a:lstStyle/>
          <a:p>
            <a:pPr algn="l" rtl="0" eaLnBrk="0">
              <a:lnSpc>
                <a:spcPct val="11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03505" algn="l" rtl="0" eaLnBrk="0">
              <a:lnSpc>
                <a:spcPct val="94000"/>
              </a:lnSpc>
              <a:spcBef>
                <a:spcPts val="5"/>
              </a:spcBef>
            </a:pPr>
            <a:r>
              <a:rPr sz="1300" spc="60" dirty="0">
                <a:solidFill>
                  <a:srgbClr val="000000"/>
                </a:solidFill>
                <a:latin typeface="微软雅黑" panose="020B0503020204020204" charset="-122"/>
                <a:ea typeface="微软雅黑" panose="020B0503020204020204" charset="-122"/>
                <a:cs typeface="微软雅黑" panose="020B0503020204020204" charset="-122"/>
              </a:rPr>
              <a:t>1 . 2    检测系统</a:t>
            </a:r>
            <a:r>
              <a:rPr sz="1300" spc="30" dirty="0">
                <a:solidFill>
                  <a:srgbClr val="000000"/>
                </a:solidFill>
                <a:latin typeface="微软雅黑" panose="020B0503020204020204" charset="-122"/>
                <a:ea typeface="微软雅黑" panose="020B0503020204020204" charset="-122"/>
                <a:cs typeface="微软雅黑" panose="020B0503020204020204" charset="-122"/>
              </a:rPr>
              <a:t>的</a:t>
            </a:r>
            <a:r>
              <a:rPr sz="1300" spc="0" dirty="0">
                <a:solidFill>
                  <a:srgbClr val="000000"/>
                </a:solidFill>
                <a:latin typeface="微软雅黑" panose="020B0503020204020204" charset="-122"/>
                <a:ea typeface="微软雅黑" panose="020B0503020204020204" charset="-122"/>
                <a:cs typeface="微软雅黑" panose="020B0503020204020204" charset="-122"/>
              </a:rPr>
              <a:t>组成</a:t>
            </a:r>
            <a:endParaRPr lang="en-US" altLang="en-US" sz="13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258"/>
          <p:cNvSpPr/>
          <p:nvPr>
            <p:custDataLst>
              <p:tags r:id="rId5"/>
            </p:custDataLst>
          </p:nvPr>
        </p:nvSpPr>
        <p:spPr>
          <a:xfrm>
            <a:off x="816174" y="1192256"/>
            <a:ext cx="10587947" cy="1282064"/>
          </a:xfrm>
          <a:prstGeom prst="rect">
            <a:avLst/>
          </a:prstGeom>
        </p:spPr>
        <p:txBody>
          <a:bodyPr vert="horz" wrap="square" lIns="0" tIns="0" rIns="0" bIns="0"/>
          <a:lstStyle/>
          <a:p>
            <a:pPr algn="l" rtl="0" eaLnBrk="0">
              <a:lnSpc>
                <a:spcPct val="7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3495" indent="255905" algn="l" rtl="0" eaLnBrk="0">
              <a:lnSpc>
                <a:spcPct val="122000"/>
              </a:lnSpc>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利用各种物理 、化学效应，选择合适的方法与装置，将生产</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、科研 、生活等各方面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的有关信息通过检查与测量的方法，赋予定性或定量结果的过程</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称</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为检测技术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0000"/>
              </a:lnSpc>
              <a:spcBef>
                <a:spcPts val="585"/>
              </a:spcBef>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检测技术就是利用传感器，将生产 、科研等需要的电量和非电量信</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转化成为易于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测量 、传输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、显示和处理的电信号的过程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5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20000"/>
              </a:lnSpc>
              <a:spcBef>
                <a:spcPts val="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一个完整的检测控制系统通常由传感器 、测量转换电路 、显示与记录装置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数据处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理装置和调节执行装置组成 。 检测系统各组成部分之</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间的关系如图 1－14 所示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7" name="picture 267"/>
          <p:cNvPicPr>
            <a:picLocks noChangeAspect="1"/>
          </p:cNvPicPr>
          <p:nvPr/>
        </p:nvPicPr>
        <p:blipFill>
          <a:blip r:embed="rId6"/>
          <a:stretch>
            <a:fillRect/>
          </a:stretch>
        </p:blipFill>
        <p:spPr>
          <a:xfrm>
            <a:off x="3563968" y="2571293"/>
            <a:ext cx="3752494" cy="857707"/>
          </a:xfrm>
          <a:prstGeom prst="rect">
            <a:avLst/>
          </a:prstGeom>
        </p:spPr>
      </p:pic>
      <p:sp>
        <p:nvSpPr>
          <p:cNvPr id="8" name="textbox 271"/>
          <p:cNvSpPr/>
          <p:nvPr>
            <p:custDataLst>
              <p:tags r:id="rId7"/>
            </p:custDataLst>
          </p:nvPr>
        </p:nvSpPr>
        <p:spPr>
          <a:xfrm>
            <a:off x="4388384" y="3472882"/>
            <a:ext cx="21139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1－14    检测系统各组成部分之间的</a:t>
            </a:r>
            <a:r>
              <a:rPr sz="800" spc="10" dirty="0">
                <a:solidFill>
                  <a:schemeClr val="dk1"/>
                </a:solidFill>
                <a:latin typeface="微软雅黑" panose="020B0503020204020204" charset="-122"/>
                <a:ea typeface="微软雅黑" panose="020B0503020204020204" charset="-122"/>
                <a:cs typeface="微软雅黑" panose="020B0503020204020204" charset="-122"/>
              </a:rPr>
              <a:t>关</a:t>
            </a:r>
            <a:r>
              <a:rPr sz="800" spc="0" dirty="0">
                <a:solidFill>
                  <a:schemeClr val="dk1"/>
                </a:solidFill>
                <a:latin typeface="微软雅黑" panose="020B0503020204020204" charset="-122"/>
                <a:ea typeface="微软雅黑" panose="020B0503020204020204" charset="-122"/>
                <a:cs typeface="微软雅黑" panose="020B0503020204020204" charset="-122"/>
              </a:rPr>
              <a:t>系</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9" name="图片 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66"/>
          <p:cNvSpPr/>
          <p:nvPr/>
        </p:nvSpPr>
        <p:spPr>
          <a:xfrm>
            <a:off x="890905" y="1907421"/>
            <a:ext cx="5205095" cy="873760"/>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4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测量是检测技术的重要组成部分，是以确定被测量值为目的的一 系列操作 。 </a:t>
            </a:r>
            <a:r>
              <a:rPr sz="1000" spc="20" dirty="0">
                <a:solidFill>
                  <a:srgbClr val="000000"/>
                </a:solidFill>
                <a:latin typeface="微软雅黑" panose="020B0503020204020204" charset="-122"/>
                <a:ea typeface="微软雅黑" panose="020B0503020204020204" charset="-122"/>
                <a:cs typeface="微软雅黑" panose="020B0503020204020204" charset="-122"/>
              </a:rPr>
              <a:t>测</a:t>
            </a:r>
            <a:r>
              <a:rPr sz="1000" spc="0" dirty="0">
                <a:solidFill>
                  <a:srgbClr val="000000"/>
                </a:solidFill>
                <a:latin typeface="微软雅黑" panose="020B0503020204020204" charset="-122"/>
                <a:ea typeface="微软雅黑" panose="020B0503020204020204" charset="-122"/>
                <a:cs typeface="微软雅黑" panose="020B0503020204020204" charset="-122"/>
              </a:rPr>
              <a:t>量是 </a:t>
            </a:r>
            <a:r>
              <a:rPr sz="1000" spc="30" dirty="0">
                <a:solidFill>
                  <a:srgbClr val="000000"/>
                </a:solidFill>
                <a:latin typeface="微软雅黑" panose="020B0503020204020204" charset="-122"/>
                <a:ea typeface="微软雅黑" panose="020B0503020204020204" charset="-122"/>
                <a:cs typeface="微软雅黑" panose="020B0503020204020204" charset="-122"/>
              </a:rPr>
              <a:t>将被测量与同种性质的标准量进行比较，从而确定被测量相对于标准量的倍数的过</a:t>
            </a:r>
            <a:r>
              <a:rPr sz="1000" spc="20" dirty="0">
                <a:solidFill>
                  <a:srgbClr val="000000"/>
                </a:solidFill>
                <a:latin typeface="微软雅黑" panose="020B0503020204020204" charset="-122"/>
                <a:ea typeface="微软雅黑" panose="020B0503020204020204" charset="-122"/>
                <a:cs typeface="微软雅黑" panose="020B0503020204020204" charset="-122"/>
              </a:rPr>
              <a:t>程</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ct val="99000"/>
              </a:lnSpc>
              <a:spcBef>
                <a:spcPts val="745"/>
              </a:spcBef>
            </a:pPr>
            <a:r>
              <a:rPr sz="900" spc="0" dirty="0">
                <a:solidFill>
                  <a:srgbClr val="000000"/>
                </a:solidFill>
                <a:latin typeface="微软雅黑" panose="020B0503020204020204" charset="-122"/>
                <a:ea typeface="微软雅黑" panose="020B0503020204020204" charset="-122"/>
                <a:cs typeface="微软雅黑" panose="020B0503020204020204" charset="-122"/>
              </a:rPr>
              <a:t>x</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400" spc="-1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Ax</a:t>
            </a:r>
            <a:r>
              <a:rPr sz="800" spc="-10" baseline="-26000" dirty="0">
                <a:solidFill>
                  <a:srgbClr val="000000"/>
                </a:solidFill>
                <a:latin typeface="微软雅黑" panose="020B0503020204020204" charset="-122"/>
                <a:ea typeface="微软雅黑" panose="020B0503020204020204" charset="-122"/>
                <a:cs typeface="微软雅黑" panose="020B0503020204020204" charset="-122"/>
              </a:rPr>
              <a:t>0</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( 1</a:t>
            </a:r>
            <a:r>
              <a:rPr sz="14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23 )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3970" algn="l" rtl="0" eaLnBrk="0">
              <a:lnSpc>
                <a:spcPts val="1215"/>
              </a:lnSpc>
              <a:spcBef>
                <a:spcPts val="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式中，</a:t>
            </a:r>
            <a:r>
              <a:rPr sz="1000" spc="0" dirty="0">
                <a:solidFill>
                  <a:srgbClr val="000000"/>
                </a:solidFill>
                <a:latin typeface="微软雅黑" panose="020B0503020204020204" charset="-122"/>
                <a:ea typeface="微软雅黑" panose="020B0503020204020204" charset="-122"/>
                <a:cs typeface="微软雅黑" panose="020B0503020204020204" charset="-122"/>
              </a:rPr>
              <a:t>x</a:t>
            </a:r>
            <a:r>
              <a:rPr sz="1000" spc="-30" dirty="0">
                <a:solidFill>
                  <a:srgbClr val="000000"/>
                </a:solidFill>
                <a:latin typeface="微软雅黑" panose="020B0503020204020204" charset="-122"/>
                <a:ea typeface="微软雅黑" panose="020B0503020204020204" charset="-122"/>
                <a:cs typeface="微软雅黑" panose="020B0503020204020204" charset="-122"/>
              </a:rPr>
              <a:t> 为被测量；</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1000" spc="-30" dirty="0">
                <a:solidFill>
                  <a:srgbClr val="000000"/>
                </a:solidFill>
                <a:latin typeface="微软雅黑" panose="020B0503020204020204" charset="-122"/>
                <a:ea typeface="微软雅黑" panose="020B0503020204020204" charset="-122"/>
                <a:cs typeface="微软雅黑" panose="020B0503020204020204" charset="-122"/>
              </a:rPr>
              <a:t> 为测量值；</a:t>
            </a:r>
            <a:r>
              <a:rPr sz="1000" spc="0" dirty="0">
                <a:solidFill>
                  <a:srgbClr val="000000"/>
                </a:solidFill>
                <a:latin typeface="微软雅黑" panose="020B0503020204020204" charset="-122"/>
                <a:ea typeface="微软雅黑" panose="020B0503020204020204" charset="-122"/>
                <a:cs typeface="微软雅黑" panose="020B0503020204020204" charset="-122"/>
              </a:rPr>
              <a:t>x</a:t>
            </a:r>
            <a:r>
              <a:rPr sz="900" spc="-30" baseline="-22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为标准量</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269"/>
          <p:cNvSpPr/>
          <p:nvPr>
            <p:custDataLst>
              <p:tags r:id="rId5"/>
            </p:custDataLst>
          </p:nvPr>
        </p:nvSpPr>
        <p:spPr>
          <a:xfrm>
            <a:off x="888365" y="697865"/>
            <a:ext cx="5210175" cy="341630"/>
          </a:xfrm>
          <a:prstGeom prst="rect">
            <a:avLst/>
          </a:prstGeom>
        </p:spPr>
        <p:txBody>
          <a:bodyPr vert="horz" wrap="square" lIns="0" tIns="0" rIns="0" bIns="0"/>
          <a:lstStyle/>
          <a:p>
            <a:pPr algn="l" rtl="0" eaLnBrk="0">
              <a:lnSpc>
                <a:spcPct val="120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03505" algn="l" rtl="0" eaLnBrk="0">
              <a:lnSpc>
                <a:spcPct val="91000"/>
              </a:lnSpc>
              <a:spcBef>
                <a:spcPts val="5"/>
              </a:spcBef>
            </a:pPr>
            <a:r>
              <a:rPr sz="13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3    测量</a:t>
            </a:r>
            <a:r>
              <a:rPr sz="13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概</a:t>
            </a:r>
            <a:r>
              <a:rPr sz="13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述</a:t>
            </a:r>
            <a:endParaRPr lang="en-US" altLang="en-US" sz="13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273"/>
          <p:cNvSpPr/>
          <p:nvPr>
            <p:custDataLst>
              <p:tags r:id="rId6"/>
            </p:custDataLst>
          </p:nvPr>
        </p:nvSpPr>
        <p:spPr>
          <a:xfrm>
            <a:off x="904674" y="1512851"/>
            <a:ext cx="1440180" cy="194945"/>
          </a:xfrm>
          <a:prstGeom prst="rect">
            <a:avLst/>
          </a:prstGeom>
        </p:spPr>
        <p:txBody>
          <a:bodyPr vert="horz" wrap="square" lIns="0" tIns="0" rIns="0" bIns="0"/>
          <a:lstStyle/>
          <a:p>
            <a:pPr algn="l" rtl="0" eaLnBrk="0">
              <a:lnSpc>
                <a:spcPct val="7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1 . 3 . 1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量的定义</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65"/>
          <p:cNvSpPr/>
          <p:nvPr/>
        </p:nvSpPr>
        <p:spPr>
          <a:xfrm>
            <a:off x="970255" y="1158164"/>
            <a:ext cx="5206365" cy="3355975"/>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3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测量方法是指实现被测量与标准量比较得出比值的方</a:t>
            </a:r>
            <a:r>
              <a:rPr sz="1000" spc="30" dirty="0">
                <a:solidFill>
                  <a:srgbClr val="000000"/>
                </a:solidFill>
                <a:latin typeface="微软雅黑" panose="020B0503020204020204" charset="-122"/>
                <a:ea typeface="微软雅黑" panose="020B0503020204020204" charset="-122"/>
                <a:cs typeface="微软雅黑" panose="020B0503020204020204" charset="-122"/>
              </a:rPr>
              <a:t>法</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0"/>
              </a:lnSpc>
              <a:spcBef>
                <a:spcPts val="70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1 .  </a:t>
            </a:r>
            <a:r>
              <a:rPr sz="1000" spc="0" dirty="0">
                <a:solidFill>
                  <a:srgbClr val="000000"/>
                </a:solidFill>
                <a:latin typeface="微软雅黑" panose="020B0503020204020204" charset="-122"/>
                <a:ea typeface="微软雅黑" panose="020B0503020204020204" charset="-122"/>
                <a:cs typeface="微软雅黑" panose="020B0503020204020204" charset="-122"/>
              </a:rPr>
              <a:t>按测量过程的特点分类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9400" algn="l" rtl="0" eaLnBrk="0">
              <a:lnSpc>
                <a:spcPct val="122000"/>
              </a:lnSpc>
              <a:spcBef>
                <a:spcPts val="510"/>
              </a:spcBef>
            </a:pPr>
            <a:r>
              <a:rPr sz="1000" spc="90" dirty="0">
                <a:solidFill>
                  <a:srgbClr val="000000"/>
                </a:solidFill>
                <a:latin typeface="微软雅黑" panose="020B0503020204020204" charset="-122"/>
                <a:ea typeface="微软雅黑" panose="020B0503020204020204" charset="-122"/>
                <a:cs typeface="微软雅黑" panose="020B0503020204020204" charset="-122"/>
              </a:rPr>
              <a:t>(1) 直接测量法 :  用测量精确程度较高的仪器测量被测量，直接得到测</a:t>
            </a:r>
            <a:r>
              <a:rPr sz="1000" spc="50" dirty="0">
                <a:solidFill>
                  <a:srgbClr val="000000"/>
                </a:solidFill>
                <a:latin typeface="微软雅黑" panose="020B0503020204020204" charset="-122"/>
                <a:ea typeface="微软雅黑" panose="020B0503020204020204" charset="-122"/>
                <a:cs typeface="微软雅黑" panose="020B0503020204020204" charset="-122"/>
              </a:rPr>
              <a:t>量</a:t>
            </a:r>
            <a:r>
              <a:rPr sz="1000" spc="0" dirty="0">
                <a:solidFill>
                  <a:srgbClr val="000000"/>
                </a:solidFill>
                <a:latin typeface="微软雅黑" panose="020B0503020204020204" charset="-122"/>
                <a:ea typeface="微软雅黑" panose="020B0503020204020204" charset="-122"/>
                <a:cs typeface="微软雅黑" panose="020B0503020204020204" charset="-122"/>
              </a:rPr>
              <a:t>结果的 </a:t>
            </a:r>
            <a:r>
              <a:rPr sz="1000" spc="-30" dirty="0">
                <a:solidFill>
                  <a:srgbClr val="000000"/>
                </a:solidFill>
                <a:latin typeface="微软雅黑" panose="020B0503020204020204" charset="-122"/>
                <a:ea typeface="微软雅黑" panose="020B0503020204020204" charset="-122"/>
                <a:cs typeface="微软雅黑" panose="020B0503020204020204" charset="-122"/>
              </a:rPr>
              <a:t>方法 </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8000"/>
              </a:lnSpc>
              <a:spcBef>
                <a:spcPts val="3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(2) 间接测量法 : 用直接测量法测得与被测量有确定函数关系的一些物</a:t>
            </a:r>
            <a:r>
              <a:rPr sz="1000" spc="20" dirty="0">
                <a:solidFill>
                  <a:srgbClr val="000000"/>
                </a:solidFill>
                <a:latin typeface="微软雅黑" panose="020B0503020204020204" charset="-122"/>
                <a:ea typeface="微软雅黑" panose="020B0503020204020204" charset="-122"/>
                <a:cs typeface="微软雅黑" panose="020B0503020204020204" charset="-122"/>
              </a:rPr>
              <a:t>理</a:t>
            </a:r>
            <a:r>
              <a:rPr sz="1000" spc="0" dirty="0">
                <a:solidFill>
                  <a:srgbClr val="000000"/>
                </a:solidFill>
                <a:latin typeface="微软雅黑" panose="020B0503020204020204" charset="-122"/>
                <a:ea typeface="微软雅黑" panose="020B0503020204020204" charset="-122"/>
                <a:cs typeface="微软雅黑" panose="020B0503020204020204" charset="-122"/>
              </a:rPr>
              <a:t>量，经过计 </a:t>
            </a:r>
            <a:r>
              <a:rPr sz="1000" spc="30" dirty="0">
                <a:solidFill>
                  <a:srgbClr val="000000"/>
                </a:solidFill>
                <a:latin typeface="微软雅黑" panose="020B0503020204020204" charset="-122"/>
                <a:ea typeface="微软雅黑" panose="020B0503020204020204" charset="-122"/>
                <a:cs typeface="微软雅黑" panose="020B0503020204020204" charset="-122"/>
              </a:rPr>
              <a:t>算求得被测量( 如阿基米德测量皇冠的比重) 的方法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9400" algn="l" rtl="0" eaLnBrk="0">
              <a:lnSpc>
                <a:spcPct val="149000"/>
              </a:lnSpc>
              <a:spcBef>
                <a:spcPts val="2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(3) 组合测量法 : 先直接测量与被测量有一定函数关系的某些量，</a:t>
            </a:r>
            <a:r>
              <a:rPr sz="1000" spc="20" dirty="0">
                <a:solidFill>
                  <a:srgbClr val="000000"/>
                </a:solidFill>
                <a:latin typeface="微软雅黑" panose="020B0503020204020204" charset="-122"/>
                <a:ea typeface="微软雅黑" panose="020B0503020204020204" charset="-122"/>
                <a:cs typeface="微软雅黑" panose="020B0503020204020204" charset="-122"/>
              </a:rPr>
              <a:t>然</a:t>
            </a:r>
            <a:r>
              <a:rPr sz="1000" spc="0" dirty="0">
                <a:solidFill>
                  <a:srgbClr val="000000"/>
                </a:solidFill>
                <a:latin typeface="微软雅黑" panose="020B0503020204020204" charset="-122"/>
                <a:ea typeface="微软雅黑" panose="020B0503020204020204" charset="-122"/>
                <a:cs typeface="微软雅黑" panose="020B0503020204020204" charset="-122"/>
              </a:rPr>
              <a:t>后在一系列直接 </a:t>
            </a:r>
            <a:r>
              <a:rPr sz="1000" spc="30" dirty="0">
                <a:solidFill>
                  <a:srgbClr val="000000"/>
                </a:solidFill>
                <a:latin typeface="微软雅黑" panose="020B0503020204020204" charset="-122"/>
                <a:ea typeface="微软雅黑" panose="020B0503020204020204" charset="-122"/>
                <a:cs typeface="微软雅黑" panose="020B0503020204020204" charset="-122"/>
              </a:rPr>
              <a:t>测量的基础上，通过求解方程组来获得</a:t>
            </a:r>
            <a:r>
              <a:rPr sz="1000" spc="10" dirty="0">
                <a:solidFill>
                  <a:srgbClr val="000000"/>
                </a:solidFill>
                <a:latin typeface="微软雅黑" panose="020B0503020204020204" charset="-122"/>
                <a:ea typeface="微软雅黑" panose="020B0503020204020204" charset="-122"/>
                <a:cs typeface="微软雅黑" panose="020B0503020204020204" charset="-122"/>
              </a:rPr>
              <a:t>被</a:t>
            </a:r>
            <a:r>
              <a:rPr sz="1000" spc="0" dirty="0">
                <a:solidFill>
                  <a:srgbClr val="000000"/>
                </a:solidFill>
                <a:latin typeface="微软雅黑" panose="020B0503020204020204" charset="-122"/>
                <a:ea typeface="微软雅黑" panose="020B0503020204020204" charset="-122"/>
                <a:cs typeface="微软雅黑" panose="020B0503020204020204" charset="-122"/>
              </a:rPr>
              <a:t>测量结果的方法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9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2 .  按测量仪表的特点</a:t>
            </a:r>
            <a:r>
              <a:rPr sz="1000" spc="0" dirty="0">
                <a:solidFill>
                  <a:srgbClr val="000000"/>
                </a:solidFill>
                <a:latin typeface="微软雅黑" panose="020B0503020204020204" charset="-122"/>
                <a:ea typeface="微软雅黑" panose="020B0503020204020204" charset="-122"/>
                <a:cs typeface="微软雅黑" panose="020B0503020204020204" charset="-122"/>
              </a:rPr>
              <a:t>分类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8765" algn="l" rtl="0" eaLnBrk="0">
              <a:lnSpc>
                <a:spcPct val="122000"/>
              </a:lnSpc>
              <a:spcBef>
                <a:spcPts val="51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(1) 接触测量法 : 测量器具的传感器与被测零件的表面直接接触的测量方</a:t>
            </a:r>
            <a:r>
              <a:rPr sz="1000" spc="0" dirty="0">
                <a:solidFill>
                  <a:srgbClr val="000000"/>
                </a:solidFill>
                <a:latin typeface="微软雅黑" panose="020B0503020204020204" charset="-122"/>
                <a:ea typeface="微软雅黑" panose="020B0503020204020204" charset="-122"/>
                <a:cs typeface="微软雅黑" panose="020B0503020204020204" charset="-122"/>
              </a:rPr>
              <a:t>法 。 例如，</a:t>
            </a:r>
            <a:r>
              <a:rPr sz="1000" spc="30" dirty="0">
                <a:solidFill>
                  <a:srgbClr val="000000"/>
                </a:solidFill>
                <a:latin typeface="微软雅黑" panose="020B0503020204020204" charset="-122"/>
                <a:ea typeface="微软雅黑" panose="020B0503020204020204" charset="-122"/>
                <a:cs typeface="微软雅黑" panose="020B0503020204020204" charset="-122"/>
              </a:rPr>
              <a:t>用游标卡尺 、百分尺和比较仪等测量零件都属于接</a:t>
            </a:r>
            <a:r>
              <a:rPr sz="1000" spc="10" dirty="0">
                <a:solidFill>
                  <a:srgbClr val="000000"/>
                </a:solidFill>
                <a:latin typeface="微软雅黑" panose="020B0503020204020204" charset="-122"/>
                <a:ea typeface="微软雅黑" panose="020B0503020204020204" charset="-122"/>
                <a:cs typeface="微软雅黑" panose="020B0503020204020204" charset="-122"/>
              </a:rPr>
              <a:t>触</a:t>
            </a:r>
            <a:r>
              <a:rPr sz="1000" spc="0" dirty="0">
                <a:solidFill>
                  <a:srgbClr val="000000"/>
                </a:solidFill>
                <a:latin typeface="微软雅黑" panose="020B0503020204020204" charset="-122"/>
                <a:ea typeface="微软雅黑" panose="020B0503020204020204" charset="-122"/>
                <a:cs typeface="微软雅黑" panose="020B0503020204020204" charset="-122"/>
              </a:rPr>
              <a:t>测量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5000"/>
              </a:lnSpc>
              <a:spcBef>
                <a:spcPts val="66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(2) 非接触测量法 : 测量器具的传感器与被测零件的表面不直接接触的</a:t>
            </a:r>
            <a:r>
              <a:rPr sz="1000" spc="20" dirty="0">
                <a:solidFill>
                  <a:srgbClr val="000000"/>
                </a:solidFill>
                <a:latin typeface="微软雅黑" panose="020B0503020204020204" charset="-122"/>
                <a:ea typeface="微软雅黑" panose="020B0503020204020204" charset="-122"/>
                <a:cs typeface="微软雅黑" panose="020B0503020204020204" charset="-122"/>
              </a:rPr>
              <a:t>测</a:t>
            </a:r>
            <a:r>
              <a:rPr sz="1000" spc="0" dirty="0">
                <a:solidFill>
                  <a:srgbClr val="000000"/>
                </a:solidFill>
                <a:latin typeface="微软雅黑" panose="020B0503020204020204" charset="-122"/>
                <a:ea typeface="微软雅黑" panose="020B0503020204020204" charset="-122"/>
                <a:cs typeface="微软雅黑" panose="020B0503020204020204" charset="-122"/>
              </a:rPr>
              <a:t>量方法 。 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7000"/>
              </a:lnSpc>
              <a:spcBef>
                <a:spcPts val="64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如，电子警察使用雷达测速就属</a:t>
            </a:r>
            <a:r>
              <a:rPr sz="1000" spc="10" dirty="0">
                <a:solidFill>
                  <a:srgbClr val="000000"/>
                </a:solidFill>
                <a:latin typeface="微软雅黑" panose="020B0503020204020204" charset="-122"/>
                <a:ea typeface="微软雅黑" panose="020B0503020204020204" charset="-122"/>
                <a:cs typeface="微软雅黑" panose="020B0503020204020204" charset="-122"/>
              </a:rPr>
              <a:t>于</a:t>
            </a:r>
            <a:r>
              <a:rPr sz="1000" spc="0" dirty="0">
                <a:solidFill>
                  <a:srgbClr val="000000"/>
                </a:solidFill>
                <a:latin typeface="微软雅黑" panose="020B0503020204020204" charset="-122"/>
                <a:ea typeface="微软雅黑" panose="020B0503020204020204" charset="-122"/>
                <a:cs typeface="微软雅黑" panose="020B0503020204020204" charset="-122"/>
              </a:rPr>
              <a:t>非接触测量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60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3.  按测量对象的</a:t>
            </a:r>
            <a:r>
              <a:rPr sz="1000" spc="20" dirty="0">
                <a:solidFill>
                  <a:srgbClr val="000000"/>
                </a:solidFill>
                <a:latin typeface="微软雅黑" panose="020B0503020204020204" charset="-122"/>
                <a:ea typeface="微软雅黑" panose="020B0503020204020204" charset="-122"/>
                <a:cs typeface="微软雅黑" panose="020B0503020204020204" charset="-122"/>
              </a:rPr>
              <a:t>特</a:t>
            </a:r>
            <a:r>
              <a:rPr sz="1000" spc="0" dirty="0">
                <a:solidFill>
                  <a:srgbClr val="000000"/>
                </a:solidFill>
                <a:latin typeface="微软雅黑" panose="020B0503020204020204" charset="-122"/>
                <a:ea typeface="微软雅黑" panose="020B0503020204020204" charset="-122"/>
                <a:cs typeface="微软雅黑" panose="020B0503020204020204" charset="-122"/>
              </a:rPr>
              <a:t>点分类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4000"/>
              </a:lnSpc>
              <a:spcBef>
                <a:spcPts val="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(1) 静态测量 : 被测量在测量过程中是固定不变的，对这种被测量</a:t>
            </a:r>
            <a:r>
              <a:rPr sz="1000" spc="20" dirty="0">
                <a:solidFill>
                  <a:srgbClr val="000000"/>
                </a:solidFill>
                <a:latin typeface="微软雅黑" panose="020B0503020204020204" charset="-122"/>
                <a:ea typeface="微软雅黑" panose="020B0503020204020204" charset="-122"/>
                <a:cs typeface="微软雅黑" panose="020B0503020204020204" charset="-122"/>
              </a:rPr>
              <a:t>进</a:t>
            </a:r>
            <a:r>
              <a:rPr sz="1000" spc="0" dirty="0">
                <a:solidFill>
                  <a:srgbClr val="000000"/>
                </a:solidFill>
                <a:latin typeface="微软雅黑" panose="020B0503020204020204" charset="-122"/>
                <a:ea typeface="微软雅黑" panose="020B0503020204020204" charset="-122"/>
                <a:cs typeface="微软雅黑" panose="020B0503020204020204" charset="-122"/>
              </a:rPr>
              <a:t>行测量的方法称</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72"/>
          <p:cNvSpPr/>
          <p:nvPr>
            <p:custDataLst>
              <p:tags r:id="rId5"/>
            </p:custDataLst>
          </p:nvPr>
        </p:nvSpPr>
        <p:spPr>
          <a:xfrm>
            <a:off x="984024" y="765356"/>
            <a:ext cx="1767839" cy="193039"/>
          </a:xfrm>
          <a:prstGeom prst="rect">
            <a:avLst/>
          </a:prstGeom>
        </p:spPr>
        <p:txBody>
          <a:bodyPr vert="horz" wrap="square" lIns="0" tIns="0" rIns="0" bIns="0"/>
          <a:lstStyle/>
          <a:p>
            <a:pPr algn="l" rtl="0" eaLnBrk="0">
              <a:lnSpc>
                <a:spcPct val="8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1 . 3 . 2  </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测量方法的分类</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284"/>
          <p:cNvSpPr/>
          <p:nvPr>
            <p:custDataLst>
              <p:tags r:id="rId6"/>
            </p:custDataLst>
          </p:nvPr>
        </p:nvSpPr>
        <p:spPr>
          <a:xfrm>
            <a:off x="1282000" y="4588427"/>
            <a:ext cx="5203825" cy="623569"/>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6510" algn="l" rtl="0" eaLnBrk="0">
              <a:lnSpc>
                <a:spcPct val="92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为静态测量 。 </a:t>
            </a:r>
            <a:r>
              <a:rPr sz="1000" spc="2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对缓慢变化的对象进行测量亦属于静态测量</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48000"/>
              </a:lnSpc>
              <a:spcBef>
                <a:spcPts val="50"/>
              </a:spcBef>
            </a:pP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动态测量 </a:t>
            </a:r>
            <a:r>
              <a:rPr lang="en-US" altLang="zh-CN"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被测量在测量过程中是随时间不断变化的，对这种</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被</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测量进行测量的 </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方法称为动态测量 。 例如，使用示波器测量地震时的震动</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波</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形就属于动态测量 。</a:t>
            </a:r>
            <a:endPar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5" name="textbox 286"/>
          <p:cNvSpPr/>
          <p:nvPr/>
        </p:nvSpPr>
        <p:spPr>
          <a:xfrm>
            <a:off x="825500" y="532130"/>
            <a:ext cx="5210175" cy="341630"/>
          </a:xfrm>
          <a:prstGeom prst="rect">
            <a:avLst/>
          </a:prstGeom>
        </p:spPr>
        <p:txBody>
          <a:bodyPr vert="horz" wrap="square" lIns="0" tIns="0" rIns="0" bIns="0"/>
          <a:lstStyle/>
          <a:p>
            <a:pPr algn="l" rtl="0" eaLnBrk="0">
              <a:lnSpc>
                <a:spcPct val="115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03505" algn="l" rtl="0" eaLnBrk="0">
              <a:lnSpc>
                <a:spcPct val="94000"/>
              </a:lnSpc>
              <a:spcBef>
                <a:spcPts val="5"/>
              </a:spcBef>
            </a:pPr>
            <a:r>
              <a:rPr sz="1300" spc="60" dirty="0">
                <a:solidFill>
                  <a:srgbClr val="000000"/>
                </a:solidFill>
                <a:latin typeface="微软雅黑" panose="020B0503020204020204" charset="-122"/>
                <a:ea typeface="微软雅黑" panose="020B0503020204020204" charset="-122"/>
                <a:cs typeface="微软雅黑" panose="020B0503020204020204" charset="-122"/>
              </a:rPr>
              <a:t>1 . 4    测量误差及其分</a:t>
            </a:r>
            <a:r>
              <a:rPr sz="1300" spc="50" dirty="0">
                <a:solidFill>
                  <a:srgbClr val="000000"/>
                </a:solidFill>
                <a:latin typeface="微软雅黑" panose="020B0503020204020204" charset="-122"/>
                <a:ea typeface="微软雅黑" panose="020B0503020204020204" charset="-122"/>
                <a:cs typeface="微软雅黑" panose="020B0503020204020204" charset="-122"/>
              </a:rPr>
              <a:t>类</a:t>
            </a:r>
            <a:endParaRPr lang="en-US" altLang="en-US" sz="1300" spc="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289"/>
          <p:cNvSpPr/>
          <p:nvPr>
            <p:custDataLst>
              <p:tags r:id="rId5"/>
            </p:custDataLst>
          </p:nvPr>
        </p:nvSpPr>
        <p:spPr>
          <a:xfrm>
            <a:off x="842069" y="1347851"/>
            <a:ext cx="1767839" cy="193039"/>
          </a:xfrm>
          <a:prstGeom prst="rect">
            <a:avLst/>
          </a:prstGeom>
        </p:spPr>
        <p:txBody>
          <a:bodyPr vert="horz" wrap="square" lIns="0" tIns="0" rIns="0" bIns="0"/>
          <a:lstStyle/>
          <a:p>
            <a:pPr algn="l" rtl="0" eaLnBrk="0">
              <a:lnSpc>
                <a:spcPct val="7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4. 1    测量</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误差的概念</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6"/>
            </p:custDataLst>
          </p:nvPr>
        </p:nvSpPr>
        <p:spPr>
          <a:xfrm>
            <a:off x="701615" y="1955712"/>
            <a:ext cx="6096000" cy="3279140"/>
          </a:xfrm>
          <a:prstGeom prst="rect">
            <a:avLst/>
          </a:prstGeom>
          <a:noFill/>
        </p:spPr>
        <p:txBody>
          <a:bodyPr wrap="square">
            <a:spAutoFit/>
          </a:bodyPr>
          <a:lstStyle/>
          <a:p>
            <a:pPr marL="12700" indent="267335" algn="l" rtl="0" eaLnBrk="0">
              <a:lnSpc>
                <a:spcPct val="130000"/>
              </a:lnSpc>
            </a:pPr>
            <a:r>
              <a:rPr lang="zh-CN" altLang="en-US" sz="14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测量误差是测量值与被测量的真值之间的差异 。 其中真值是指在一定的时间及空</a:t>
            </a:r>
            <a:r>
              <a:rPr lang="zh-CN" altLang="en-US" sz="14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间</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位置或状态</a:t>
            </a:r>
            <a:r>
              <a:rPr lang="en-US" altLang="zh-CN"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条件下，被测量所体现的真实数值 。 真值有理论</a:t>
            </a:r>
            <a:r>
              <a:rPr lang="zh-CN" altLang="en-US"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真</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值 、约定真值和相对真 </a:t>
            </a:r>
            <a:r>
              <a:rPr lang="zh-CN" altLang="en-US" sz="1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值之分 。</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indent="280035" algn="l" rtl="0" eaLnBrk="0">
              <a:lnSpc>
                <a:spcPct val="150000"/>
              </a:lnSpc>
              <a:spcBef>
                <a:spcPts val="5"/>
              </a:spcBef>
            </a:pPr>
            <a:r>
              <a:rPr lang="en-US" altLang="zh-CN"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a:t>
            </a:r>
            <a:r>
              <a:rPr lang="zh-CN" altLang="en-US"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理论真值 </a:t>
            </a:r>
            <a:r>
              <a:rPr lang="en-US" altLang="zh-CN"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理论真值又称为绝对真值，是指在严格的条件</a:t>
            </a:r>
            <a:r>
              <a:rPr lang="zh-CN" altLang="en-US" sz="14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下</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，根据一定的理论按 </a:t>
            </a:r>
            <a:r>
              <a:rPr lang="zh-CN" altLang="en-US"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定义确定的数值 。 例如，三角形的内角和恒为 </a:t>
            </a:r>
            <a:r>
              <a:rPr lang="en-US" altLang="zh-CN"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1 8</a:t>
            </a:r>
            <a:r>
              <a:rPr lang="en-US" altLang="zh-CN" sz="1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6510" indent="276860" algn="l" rtl="0" eaLnBrk="0">
              <a:lnSpc>
                <a:spcPct val="130000"/>
              </a:lnSpc>
              <a:spcBef>
                <a:spcPts val="620"/>
              </a:spcBef>
            </a:pPr>
            <a:r>
              <a:rPr lang="en-US" altLang="zh-CN"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约定真值 </a:t>
            </a:r>
            <a:r>
              <a:rPr lang="en-US" altLang="zh-CN"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约定真值是指用约定的办法来确定的最高基准值，它被认为充</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分接近于 </a:t>
            </a:r>
            <a:r>
              <a:rPr lang="zh-CN" altLang="en-US"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真值，因而可以代替真值来使用 。 例如，基准“米”的定义为光在真空中 </a:t>
            </a:r>
            <a:r>
              <a:rPr lang="en-US" altLang="zh-CN" sz="14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1/2</a:t>
            </a:r>
            <a:r>
              <a:rPr lang="en-US" altLang="zh-CN" sz="14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9</a:t>
            </a:r>
            <a:r>
              <a:rPr lang="en-US" altLang="zh-CN"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9 792 458 s </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 </a:t>
            </a:r>
            <a:r>
              <a:rPr lang="zh-CN" altLang="en-US" sz="1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时间间隔内的行</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程 。</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2735" algn="l" rtl="0" eaLnBrk="0">
              <a:lnSpc>
                <a:spcPct val="95000"/>
              </a:lnSpc>
              <a:spcBef>
                <a:spcPts val="655"/>
              </a:spcBef>
            </a:pPr>
            <a:r>
              <a:rPr lang="en-US" altLang="zh-CN" sz="14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 </a:t>
            </a:r>
            <a:r>
              <a:rPr lang="zh-CN" altLang="en-US" sz="14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相对真值 </a:t>
            </a:r>
            <a:r>
              <a:rPr lang="en-US" altLang="zh-CN" sz="14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相对真值又称为实际值 。 将测量仪表根据精度的不同，</a:t>
            </a:r>
            <a:r>
              <a:rPr lang="zh-CN" altLang="en-US" sz="1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为若干等</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4605" algn="l" rtl="0" eaLnBrk="0">
              <a:lnSpc>
                <a:spcPct val="97000"/>
              </a:lnSpc>
              <a:spcBef>
                <a:spcPts val="645"/>
              </a:spcBef>
            </a:pPr>
            <a:r>
              <a:rPr lang="zh-CN" altLang="en-US" sz="1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级，高等级的测量仪表的测量值</a:t>
            </a:r>
            <a:r>
              <a:rPr lang="zh-CN" altLang="en-US" sz="1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即</a:t>
            </a:r>
            <a:r>
              <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为相对真值 。</a:t>
            </a:r>
            <a:endParaRPr lang="zh-CN" altLang="en-US" sz="1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9" name="图片 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280"/>
          <p:cNvSpPr/>
          <p:nvPr/>
        </p:nvSpPr>
        <p:spPr>
          <a:xfrm>
            <a:off x="3197456" y="1978469"/>
            <a:ext cx="5192395" cy="131826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ts val="13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1 . </a:t>
            </a:r>
            <a:r>
              <a:rPr sz="1000" spc="0" dirty="0">
                <a:solidFill>
                  <a:srgbClr val="000000"/>
                </a:solidFill>
                <a:latin typeface="微软雅黑" panose="020B0503020204020204" charset="-122"/>
                <a:ea typeface="微软雅黑" panose="020B0503020204020204" charset="-122"/>
                <a:cs typeface="微软雅黑" panose="020B0503020204020204" charset="-122"/>
              </a:rPr>
              <a:t> 按照表示方法分类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53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测量误差按照表示方法可以分为绝对误差和相对误</a:t>
            </a:r>
            <a:r>
              <a:rPr sz="1000" spc="20" dirty="0">
                <a:solidFill>
                  <a:srgbClr val="000000"/>
                </a:solidFill>
                <a:latin typeface="微软雅黑" panose="020B0503020204020204" charset="-122"/>
                <a:ea typeface="微软雅黑" panose="020B0503020204020204" charset="-122"/>
                <a:cs typeface="微软雅黑" panose="020B0503020204020204" charset="-122"/>
              </a:rPr>
              <a:t>差</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1465" algn="l" rtl="0" eaLnBrk="0">
              <a:lnSpc>
                <a:spcPct val="95000"/>
              </a:lnSpc>
              <a:spcBef>
                <a:spcPts val="69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(1) 绝对误差是指被测量的测量值与被测量的真值之</a:t>
            </a:r>
            <a:r>
              <a:rPr sz="1000" spc="10" dirty="0">
                <a:solidFill>
                  <a:srgbClr val="000000"/>
                </a:solidFill>
                <a:latin typeface="微软雅黑" panose="020B0503020204020204" charset="-122"/>
                <a:ea typeface="微软雅黑" panose="020B0503020204020204" charset="-122"/>
                <a:cs typeface="微软雅黑" panose="020B0503020204020204" charset="-122"/>
              </a:rPr>
              <a:t>间</a:t>
            </a:r>
            <a:r>
              <a:rPr sz="1000" spc="0" dirty="0">
                <a:solidFill>
                  <a:srgbClr val="000000"/>
                </a:solidFill>
                <a:latin typeface="微软雅黑" panose="020B0503020204020204" charset="-122"/>
                <a:ea typeface="微软雅黑" panose="020B0503020204020204" charset="-122"/>
                <a:cs typeface="微软雅黑" panose="020B0503020204020204" charset="-122"/>
              </a:rPr>
              <a:t>的差值，即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255"/>
              </a:spcBef>
            </a:pPr>
            <a:r>
              <a:rPr sz="900" spc="-10" dirty="0">
                <a:solidFill>
                  <a:srgbClr val="000000"/>
                </a:solidFill>
                <a:latin typeface="微软雅黑" panose="020B0503020204020204" charset="-122"/>
                <a:ea typeface="微软雅黑" panose="020B0503020204020204" charset="-122"/>
                <a:cs typeface="微软雅黑" panose="020B0503020204020204" charset="-122"/>
              </a:rPr>
              <a:t>Δ ＝</a:t>
            </a:r>
            <a:r>
              <a:rPr sz="900" spc="0" dirty="0">
                <a:solidFill>
                  <a:srgbClr val="000000"/>
                </a:solidFill>
                <a:latin typeface="微软雅黑" panose="020B0503020204020204" charset="-122"/>
                <a:ea typeface="微软雅黑" panose="020B0503020204020204" charset="-122"/>
                <a:cs typeface="微软雅黑" panose="020B0503020204020204" charset="-122"/>
              </a:rPr>
              <a:t>A</a:t>
            </a:r>
            <a:r>
              <a:rPr sz="800" spc="0" baseline="-7000" dirty="0">
                <a:solidFill>
                  <a:srgbClr val="000000"/>
                </a:solidFill>
                <a:latin typeface="微软雅黑" panose="020B0503020204020204" charset="-122"/>
                <a:ea typeface="微软雅黑" panose="020B0503020204020204" charset="-122"/>
                <a:cs typeface="微软雅黑" panose="020B0503020204020204" charset="-122"/>
              </a:rPr>
              <a:t>x</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A</a:t>
            </a:r>
            <a:r>
              <a:rPr sz="800" spc="-10" baseline="-7000" dirty="0">
                <a:solidFill>
                  <a:srgbClr val="000000"/>
                </a:solidFill>
                <a:latin typeface="微软雅黑" panose="020B0503020204020204" charset="-122"/>
                <a:ea typeface="微软雅黑" panose="020B0503020204020204" charset="-122"/>
                <a:cs typeface="微软雅黑" panose="020B0503020204020204" charset="-122"/>
              </a:rPr>
              <a:t>0</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( 1－24 )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15"/>
              </a:lnSpc>
              <a:spcBef>
                <a:spcPts val="67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式中，Δ 为绝对误差；A</a:t>
            </a:r>
            <a:r>
              <a:rPr sz="900" spc="-10" baseline="-22000" dirty="0">
                <a:solidFill>
                  <a:srgbClr val="000000"/>
                </a:solidFill>
                <a:latin typeface="微软雅黑" panose="020B0503020204020204" charset="-122"/>
                <a:ea typeface="微软雅黑" panose="020B0503020204020204" charset="-122"/>
                <a:cs typeface="微软雅黑" panose="020B0503020204020204" charset="-122"/>
              </a:rPr>
              <a:t>x</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为测量值；A</a:t>
            </a:r>
            <a:r>
              <a:rPr sz="900" spc="-10" baseline="-22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为被测量的真值，可为约定真值或相对真值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91465" algn="l" rtl="0" eaLnBrk="0">
              <a:lnSpc>
                <a:spcPct val="95000"/>
              </a:lnSpc>
              <a:spcBef>
                <a:spcPts val="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(2) 相对误差是绝对误差与被测量的真值之比 。 相对误差有以下表现形式</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81"/>
          <p:cNvSpPr/>
          <p:nvPr>
            <p:custDataLst>
              <p:tags r:id="rId5"/>
            </p:custDataLst>
          </p:nvPr>
        </p:nvSpPr>
        <p:spPr>
          <a:xfrm>
            <a:off x="3463256" y="3350367"/>
            <a:ext cx="2825750" cy="1221105"/>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①实际相</a:t>
            </a:r>
            <a:r>
              <a:rPr sz="1000" spc="0" dirty="0">
                <a:solidFill>
                  <a:schemeClr val="dk1"/>
                </a:solidFill>
                <a:latin typeface="微软雅黑" panose="020B0503020204020204" charset="-122"/>
                <a:ea typeface="微软雅黑" panose="020B0503020204020204" charset="-122"/>
                <a:cs typeface="微软雅黑" panose="020B0503020204020204" charset="-122"/>
              </a:rPr>
              <a:t>对误差，即</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1050"/>
              </a:spcBef>
            </a:pPr>
            <a:r>
              <a:rPr sz="900" spc="-20" dirty="0">
                <a:solidFill>
                  <a:schemeClr val="dk1"/>
                </a:solidFill>
                <a:latin typeface="微软雅黑" panose="020B0503020204020204" charset="-122"/>
                <a:ea typeface="微软雅黑" panose="020B0503020204020204" charset="-122"/>
                <a:cs typeface="微软雅黑" panose="020B0503020204020204" charset="-122"/>
              </a:rPr>
              <a:t>γ</a:t>
            </a:r>
            <a:r>
              <a:rPr sz="800" spc="0" baseline="5000" dirty="0">
                <a:solidFill>
                  <a:schemeClr val="dk1"/>
                </a:solidFill>
                <a:latin typeface="微软雅黑" panose="020B0503020204020204" charset="-122"/>
                <a:ea typeface="微软雅黑" panose="020B0503020204020204" charset="-122"/>
                <a:cs typeface="微软雅黑" panose="020B0503020204020204" charset="-122"/>
              </a:rPr>
              <a:t>A</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100％</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spcBef>
                <a:spcPts val="130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②标称 ( 示值) 相对误差，</a:t>
            </a:r>
            <a:r>
              <a:rPr sz="1000" spc="0" dirty="0">
                <a:solidFill>
                  <a:schemeClr val="dk1"/>
                </a:solidFill>
                <a:latin typeface="微软雅黑" panose="020B0503020204020204" charset="-122"/>
                <a:ea typeface="微软雅黑" panose="020B0503020204020204" charset="-122"/>
                <a:cs typeface="微软雅黑" panose="020B0503020204020204" charset="-122"/>
              </a:rPr>
              <a:t>即</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5"/>
              </a:spcBef>
            </a:pPr>
            <a:r>
              <a:rPr sz="900" spc="-10" dirty="0">
                <a:solidFill>
                  <a:schemeClr val="dk1"/>
                </a:solidFill>
                <a:latin typeface="微软雅黑" panose="020B0503020204020204" charset="-122"/>
                <a:ea typeface="微软雅黑" panose="020B0503020204020204" charset="-122"/>
                <a:cs typeface="微软雅黑" panose="020B0503020204020204" charset="-122"/>
              </a:rPr>
              <a:t>γ</a:t>
            </a:r>
            <a:r>
              <a:rPr sz="800" spc="0" baseline="5000" dirty="0">
                <a:solidFill>
                  <a:schemeClr val="dk1"/>
                </a:solidFill>
                <a:latin typeface="微软雅黑" panose="020B0503020204020204" charset="-122"/>
                <a:ea typeface="微软雅黑" panose="020B0503020204020204" charset="-122"/>
                <a:cs typeface="微软雅黑" panose="020B0503020204020204" charset="-122"/>
              </a:rPr>
              <a:t>x</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100</a:t>
            </a:r>
            <a:r>
              <a:rPr sz="9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282"/>
          <p:cNvPicPr>
            <a:picLocks noChangeAspect="1"/>
          </p:cNvPicPr>
          <p:nvPr/>
        </p:nvPicPr>
        <p:blipFill>
          <a:blip r:embed="rId6"/>
          <a:stretch>
            <a:fillRect/>
          </a:stretch>
        </p:blipFill>
        <p:spPr>
          <a:xfrm>
            <a:off x="5660695" y="4247929"/>
            <a:ext cx="130730" cy="310749"/>
          </a:xfrm>
          <a:prstGeom prst="rect">
            <a:avLst/>
          </a:prstGeom>
        </p:spPr>
      </p:pic>
      <p:pic>
        <p:nvPicPr>
          <p:cNvPr id="6" name="picture 283"/>
          <p:cNvPicPr>
            <a:picLocks noChangeAspect="1"/>
          </p:cNvPicPr>
          <p:nvPr/>
        </p:nvPicPr>
        <p:blipFill>
          <a:blip r:embed="rId7"/>
          <a:stretch>
            <a:fillRect/>
          </a:stretch>
        </p:blipFill>
        <p:spPr>
          <a:xfrm>
            <a:off x="5656216" y="3608345"/>
            <a:ext cx="131974" cy="310899"/>
          </a:xfrm>
          <a:prstGeom prst="rect">
            <a:avLst/>
          </a:prstGeom>
        </p:spPr>
      </p:pic>
      <p:sp>
        <p:nvSpPr>
          <p:cNvPr id="7" name="textbox 292"/>
          <p:cNvSpPr/>
          <p:nvPr>
            <p:custDataLst>
              <p:tags r:id="rId8"/>
            </p:custDataLst>
          </p:nvPr>
        </p:nvSpPr>
        <p:spPr>
          <a:xfrm>
            <a:off x="7953425" y="3684043"/>
            <a:ext cx="436244"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50" dirty="0">
                <a:solidFill>
                  <a:schemeClr val="dk1"/>
                </a:solidFill>
                <a:latin typeface="微软雅黑" panose="020B0503020204020204" charset="-122"/>
                <a:ea typeface="微软雅黑" panose="020B0503020204020204" charset="-122"/>
                <a:cs typeface="微软雅黑" panose="020B0503020204020204" charset="-122"/>
              </a:rPr>
              <a:t>( 1－25 </a:t>
            </a:r>
            <a:r>
              <a:rPr sz="900"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93"/>
          <p:cNvSpPr/>
          <p:nvPr>
            <p:custDataLst>
              <p:tags r:id="rId9"/>
            </p:custDataLst>
          </p:nvPr>
        </p:nvSpPr>
        <p:spPr>
          <a:xfrm>
            <a:off x="7953425" y="4323628"/>
            <a:ext cx="436244" cy="15684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900" spc="-50" dirty="0">
                <a:solidFill>
                  <a:schemeClr val="dk1"/>
                </a:solidFill>
                <a:latin typeface="微软雅黑" panose="020B0503020204020204" charset="-122"/>
                <a:ea typeface="微软雅黑" panose="020B0503020204020204" charset="-122"/>
                <a:cs typeface="微软雅黑" panose="020B0503020204020204" charset="-122"/>
              </a:rPr>
              <a:t>( 1－26 </a:t>
            </a:r>
            <a:r>
              <a:rPr sz="900"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069566" y="1439860"/>
            <a:ext cx="6096000" cy="342900"/>
          </a:xfrm>
          <a:prstGeom prst="rect">
            <a:avLst/>
          </a:prstGeom>
          <a:noFill/>
        </p:spPr>
        <p:txBody>
          <a:bodyPr wrap="square">
            <a:spAutoFit/>
          </a:bodyPr>
          <a:lstStyle/>
          <a:p>
            <a:pPr marL="26670" algn="l" rtl="0" eaLnBrk="0">
              <a:lnSpc>
                <a:spcPct val="91000"/>
              </a:lnSpc>
              <a:spcBef>
                <a:spcPts val="0"/>
              </a:spcBef>
            </a:pP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1 . 4. 2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测量</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误差的分类</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10"/>
            </p:custDataLst>
          </p:nvPr>
        </p:nvSpPr>
        <p:spPr>
          <a:xfrm>
            <a:off x="3024996" y="4766790"/>
            <a:ext cx="6096000" cy="894080"/>
          </a:xfrm>
          <a:prstGeom prst="rect">
            <a:avLst/>
          </a:prstGeom>
          <a:noFill/>
        </p:spPr>
        <p:txBody>
          <a:bodyPr wrap="square">
            <a:spAutoFit/>
          </a:bodyPr>
          <a:lstStyle/>
          <a:p>
            <a:pPr marL="281940" algn="l" rtl="0" eaLnBrk="0">
              <a:lnSpc>
                <a:spcPct val="94000"/>
              </a:lnSpc>
            </a:pP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③满度 </a:t>
            </a:r>
            <a:r>
              <a:rPr lang="en-US" altLang="zh-CN" sz="1000" spc="5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引用</a:t>
            </a:r>
            <a:r>
              <a:rPr lang="en-US" altLang="zh-CN" sz="1000" spc="5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相对误差，</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即</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1035"/>
              </a:spcBef>
            </a:pPr>
            <a:r>
              <a:rPr lang="en-US" altLang="zh-CN" sz="1000" spc="-10" dirty="0">
                <a:solidFill>
                  <a:schemeClr val="dk1"/>
                </a:solidFill>
                <a:latin typeface="微软雅黑" panose="020B0503020204020204" charset="-122"/>
                <a:ea typeface="微软雅黑" panose="020B0503020204020204" charset="-122"/>
                <a:cs typeface="微软雅黑" panose="020B0503020204020204" charset="-122"/>
              </a:rPr>
              <a:t>γ </a:t>
            </a:r>
            <a:r>
              <a:rPr lang="en-US" altLang="zh-CN" sz="1000" spc="0" baseline="50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000" spc="-10" dirty="0">
                <a:solidFill>
                  <a:schemeClr val="dk1"/>
                </a:solidFill>
                <a:latin typeface="微软雅黑" panose="020B0503020204020204" charset="-122"/>
                <a:ea typeface="微软雅黑" panose="020B0503020204020204" charset="-122"/>
                <a:cs typeface="微软雅黑" panose="020B0503020204020204" charset="-122"/>
              </a:rPr>
              <a:t>±      × 100</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( 1</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27 )</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6510" algn="l" rtl="0" eaLnBrk="0">
              <a:lnSpc>
                <a:spcPct val="99000"/>
              </a:lnSpc>
              <a:spcBef>
                <a:spcPts val="1355"/>
              </a:spcBef>
            </a:pP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00" spc="0" baseline="-23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为测量值，</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00"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为仪器满度</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量程</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nvSpPr>
        <p:spPr>
          <a:xfrm>
            <a:off x="510396" y="1045234"/>
            <a:ext cx="10515600" cy="47675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5910" rtl="0" eaLnBrk="0">
              <a:lnSpc>
                <a:spcPct val="200000"/>
              </a:lnSpc>
              <a:spcBef>
                <a:spcPts val="120"/>
              </a:spcBef>
            </a:pP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例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现有精度等级为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0. 5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级 、量程为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0 ~ 300 ℃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和精度等级为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1 . 0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级 、量</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程</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为</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0 ~ 1 00 ℃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的两个温度计，要测 </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80 ℃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的温度，试问采用哪一个温度</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计</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好</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解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用精度等级为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0. 5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级的温度计测量时，最大标</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称相对误差为</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20" dirty="0" err="1">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500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20" baseline="5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 100</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 100</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1 . 875</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用精度等级为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1 . 0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级的温度计测量时，</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最大标称相对误差为</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5000" dirty="0">
                <a:solidFill>
                  <a:srgbClr val="000000"/>
                </a:solidFill>
                <a:latin typeface="微软雅黑" panose="020B0503020204020204" charset="-122"/>
                <a:ea typeface="微软雅黑" panose="020B0503020204020204" charset="-122"/>
                <a:cs typeface="微软雅黑" panose="020B0503020204020204" charset="-122"/>
              </a:rPr>
              <a:t>x</a:t>
            </a:r>
            <a:r>
              <a:rPr lang="en-US" altLang="zh-CN" sz="1800" spc="-20" baseline="5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 100</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100</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1 . 25</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由此可得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lang="en-US" altLang="zh-CN" sz="1800"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&lt; </a:t>
            </a:r>
            <a:r>
              <a:rPr lang="en-US" altLang="zh-CN" sz="1800" spc="20" dirty="0" err="1">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2300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，显然用精度等级为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1 . 0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级的温度计测量比用精度等级为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0. 5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级</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的温度计测量更</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合适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nvSpPr>
        <p:spPr>
          <a:xfrm>
            <a:off x="930215" y="2406710"/>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95910" rtl="0" eaLnBrk="0">
              <a:lnSpc>
                <a:spcPct val="200000"/>
              </a:lnSpc>
              <a:spcBef>
                <a:spcPts val="180"/>
              </a:spcBef>
            </a:pP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例 </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某压力表精度等级为 </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5 . 0 </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级，量程为 </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0 ~ 1 . 5 M</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P</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，测量结果显示为 </a:t>
            </a: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0. 70</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MPa</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试求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可能出现的最大满度相对误差</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γ </a:t>
            </a:r>
            <a:r>
              <a:rPr lang="en-US" altLang="zh-CN" sz="1800" spc="0" baseline="-2300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50" dirty="0">
                <a:solidFill>
                  <a:srgbClr val="000000"/>
                </a:solidFill>
                <a:latin typeface="微软雅黑" panose="020B0503020204020204" charset="-122"/>
                <a:ea typeface="微软雅黑" panose="020B0503020204020204" charset="-122"/>
                <a:cs typeface="微软雅黑" panose="020B0503020204020204" charset="-122"/>
              </a:rPr>
              <a:t>可能出现的最大绝对误差 </a:t>
            </a:r>
            <a:r>
              <a:rPr lang="en-US" altLang="zh-CN" sz="1800" spc="3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800" spc="0" baseline="-23000" dirty="0" err="1">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6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60" dirty="0">
                <a:solidFill>
                  <a:srgbClr val="000000"/>
                </a:solidFill>
                <a:latin typeface="微软雅黑" panose="020B0503020204020204" charset="-122"/>
                <a:ea typeface="微软雅黑" panose="020B0503020204020204" charset="-122"/>
                <a:cs typeface="微软雅黑" panose="020B0503020204020204" charset="-122"/>
              </a:rPr>
              <a:t>可能出现的最大标称相对误差 </a:t>
            </a:r>
            <a:r>
              <a:rPr lang="en-US" altLang="zh-CN" sz="1800" spc="10" dirty="0" err="1">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2300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解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(1)</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可能出现的最大满度相对误差可以从精度等级直接得到，即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γ </a:t>
            </a:r>
            <a:r>
              <a:rPr lang="en-US" altLang="zh-CN" sz="1800" spc="0" baseline="-2300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5 . 0</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1800" spc="2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800" spc="0" baseline="-43000" dirty="0" err="1">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(5 . 0</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1 . 5 )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0. 075 MPa</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( 3 ) </a:t>
            </a:r>
            <a:r>
              <a:rPr lang="en-US" altLang="zh-CN" sz="1800" spc="-20" dirty="0" err="1">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800" spc="0" baseline="-200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 100</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            × 1</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0</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1 0. 71</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b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400041" y="2281917"/>
            <a:ext cx="5267959" cy="829945"/>
          </a:xfrm>
          <a:prstGeom prst="rect">
            <a:avLst/>
          </a:prstGeom>
          <a:noFill/>
        </p:spPr>
        <p:txBody>
          <a:bodyPr wrap="square" rtlCol="0">
            <a:normAutofit/>
          </a:bodyPr>
          <a:p>
            <a:pPr algn="l"/>
            <a:r>
              <a:rPr lang="en-US" altLang="zh-CN" sz="4800" dirty="0">
                <a:solidFill>
                  <a:schemeClr val="dk1">
                    <a:lumMod val="85000"/>
                    <a:lumOff val="15000"/>
                  </a:schemeClr>
                </a:solidFill>
                <a:uFillTx/>
                <a:latin typeface="Arial" panose="020B0604020202020204" pitchFamily="34" charset="0"/>
                <a:ea typeface="汉仪旗黑-85S" panose="00020600040101010101" pitchFamily="18" charset="-122"/>
              </a:rPr>
              <a:t>Topic. 01</a:t>
            </a:r>
            <a:endParaRPr lang="en-US" altLang="zh-CN" sz="4800" dirty="0">
              <a:solidFill>
                <a:schemeClr val="dk1">
                  <a:lumMod val="85000"/>
                  <a:lumOff val="15000"/>
                </a:schemeClr>
              </a:solidFill>
              <a:uFillTx/>
              <a:latin typeface="Arial" panose="020B0604020202020204" pitchFamily="34" charset="0"/>
              <a:ea typeface="汉仪旗黑-85S" panose="00020600040101010101" pitchFamily="18" charset="-122"/>
            </a:endParaRPr>
          </a:p>
        </p:txBody>
      </p:sp>
      <p:sp>
        <p:nvSpPr>
          <p:cNvPr id="8" name="标题 7"/>
          <p:cNvSpPr>
            <a:spLocks noGrp="1"/>
          </p:cNvSpPr>
          <p:nvPr>
            <p:ph type="title"/>
            <p:custDataLst>
              <p:tags r:id="rId2"/>
            </p:custDataLst>
          </p:nvPr>
        </p:nvSpPr>
        <p:spPr/>
        <p:txBody>
          <a:bodyPr/>
          <a:p>
            <a:pPr marL="0" indent="0" algn="l">
              <a:lnSpc>
                <a:spcPct val="100000"/>
              </a:lnSpc>
              <a:spcBef>
                <a:spcPts val="0"/>
              </a:spcBef>
              <a:spcAft>
                <a:spcPts val="0"/>
              </a:spcAft>
              <a:buSzPct val="100000"/>
              <a:buNone/>
            </a:pPr>
            <a:r>
              <a:rPr lang="zh-CN" altLang="en-US" sz="2800" dirty="0">
                <a:solidFill>
                  <a:schemeClr val="accent1">
                    <a:lumMod val="75000"/>
                  </a:schemeClr>
                </a:solidFill>
                <a:uFillTx/>
                <a:ea typeface="汉仪旗黑-85S" panose="00020600040101010101" pitchFamily="18" charset="-122"/>
              </a:rPr>
              <a:t>教学重难点</a:t>
            </a:r>
            <a:endParaRPr lang="zh-CN" altLang="en-US" sz="2800" dirty="0">
              <a:solidFill>
                <a:schemeClr val="accent1">
                  <a:lumMod val="75000"/>
                </a:schemeClr>
              </a:solidFill>
              <a:uFillTx/>
              <a:ea typeface="汉仪旗黑-85S" panose="00020600040101010101" pitchFamily="18" charset="-122"/>
            </a:endParaRPr>
          </a:p>
        </p:txBody>
      </p:sp>
      <p:sp>
        <p:nvSpPr>
          <p:cNvPr id="10" name="文本占位符 9"/>
          <p:cNvSpPr>
            <a:spLocks noGrp="1"/>
          </p:cNvSpPr>
          <p:nvPr>
            <p:ph type="body" idx="1"/>
            <p:custDataLst>
              <p:tags r:id="rId3"/>
            </p:custDataLst>
          </p:nvPr>
        </p:nvSpPr>
        <p:spPr/>
        <p:txBody>
          <a:bodyPr>
            <a:normAutofit fontScale="90000" lnSpcReduction="20000"/>
          </a:bodyPr>
          <a:p>
            <a:pPr marL="285750" lvl="0" indent="-285750" algn="l" fontAlgn="ctr">
              <a:lnSpc>
                <a:spcPct val="130000"/>
              </a:lnSpc>
              <a:spcBef>
                <a:spcPts val="1000"/>
              </a:spcBef>
              <a:spcAft>
                <a:spcPts val="0"/>
              </a:spcAft>
              <a:buSzPct val="100000"/>
              <a:buFont typeface="Wingdings" panose="05000000000000000000" charset="0"/>
              <a:buChar char="l"/>
            </a:pPr>
            <a:r>
              <a:rPr sz="1000" dirty="0">
                <a:solidFill>
                  <a:schemeClr val="dk1">
                    <a:lumMod val="85000"/>
                    <a:lumOff val="15000"/>
                  </a:schemeClr>
                </a:solidFill>
              </a:rPr>
              <a:t>教学重点 :</a:t>
            </a:r>
            <a:endParaRPr sz="1000" dirty="0">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sz="1000" dirty="0" err="1">
                <a:solidFill>
                  <a:schemeClr val="dk1">
                    <a:lumMod val="85000"/>
                    <a:lumOff val="15000"/>
                  </a:schemeClr>
                </a:solidFill>
              </a:rPr>
              <a:t>检测和传感器的含义及其基本内容 </a:t>
            </a:r>
            <a:endParaRPr sz="1000" dirty="0" err="1">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sz="1000" dirty="0">
                <a:solidFill>
                  <a:schemeClr val="dk1">
                    <a:lumMod val="85000"/>
                    <a:lumOff val="15000"/>
                  </a:schemeClr>
                </a:solidFill>
              </a:rPr>
              <a:t>教学难点 :</a:t>
            </a:r>
            <a:endParaRPr sz="1000" dirty="0">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sz="1000" dirty="0" err="1">
                <a:solidFill>
                  <a:schemeClr val="dk1">
                    <a:lumMod val="85000"/>
                    <a:lumOff val="15000"/>
                  </a:schemeClr>
                </a:solidFill>
              </a:rPr>
              <a:t>传感器的特性 </a:t>
            </a:r>
            <a:endParaRPr sz="1000" dirty="0" err="1">
              <a:solidFill>
                <a:schemeClr val="dk1">
                  <a:lumMod val="85000"/>
                  <a:lumOff val="15000"/>
                </a:schemeClr>
              </a:solidFill>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nvSpPr>
        <p:spPr>
          <a:xfrm>
            <a:off x="268856" y="2550483"/>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78130" algn="l" rtl="0" eaLnBrk="0">
              <a:lnSpc>
                <a:spcPts val="1300"/>
              </a:lnSpc>
              <a:spcBef>
                <a:spcPts val="570"/>
              </a:spcBef>
            </a:pP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2 .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按照误差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出现的规律分类</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测量误差按照误差出现的规律分为系统误差 、随机误差和粗大误</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系统误差指在相同条件下，多次重复测量同一被测量时，其测量误差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的大小和符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号保持不变，或在条件改变时，测量误差按某一确定的规律变化 。 系统误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差的特征包括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误差变化的规律性以及误差产生原因的可预知性 。 系统误差的变化规律和产生的原因</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一</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般可通过实验和分析查出 。 因此，系统误差可被设法确定并消除 。 系统误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差产生的原因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大体上可分为以下几种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①在测量过程中所使用的工具</a:t>
            </a:r>
            <a:r>
              <a:rPr lang="en-US" altLang="zh-CN" sz="1100"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仪器 、量具等</a:t>
            </a:r>
            <a:r>
              <a:rPr lang="en-US" altLang="zh-CN" sz="1100" spc="5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本身性能不完善或安装 、布</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、调整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不当而产生的误差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②在测量过程中，因温度 、湿度 、气压 、  电磁干扰等环境条件发</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生</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变化而产生的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误差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③因测量方法不完善，或者测量所依据的理论本身不完善等原因而产生</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误差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④因操作人员读数方式不当而造成的读数误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差 。</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5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当多次重复测量同一被测量时，若测量误差的大小和符号均以不可预知的方</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式变</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化，则该误差称为随机误差 。 随机误差产生的原因比较复杂，虽然测量</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在相同条件下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进行的，但测量环境中某些因素总会发生微小变化 。 因此，随机误差是由</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对测量值影响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微小且又互不相关的大量因素所引起的综合结果 。 随机误差就个体而言并无规律可循</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但其总体却遵从统计规律</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明显偏离真值的误差称为粗大误差，也叫过失误差 。 粗大误差主要是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由于测量人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员的粗心大意及电子测量仪器受到突然或强大的干扰</a:t>
            </a:r>
            <a:r>
              <a:rPr lang="en-US" altLang="zh-CN" sz="1100" spc="6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如测错 、读错 、记错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外界过电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压 、尖峰干扰等</a:t>
            </a:r>
            <a:r>
              <a:rPr lang="en-US" altLang="zh-CN" sz="11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所引起的 。 就数值大小而言，粗大误差明显超过正常条件下的误差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当 发现粗大误差时，应予以剔除 。</a:t>
            </a:r>
            <a:b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按照使用条件</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分</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类</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测量误差按照使用条件分为基本误差和附加误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差 。</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基本误差是指检测系统在规定的标准条件下使用时所产生的误差 。 所谓规定</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的标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准条件是指一般传感器在实验室 、制造厂或计量部门标定刻度时所保持的工</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作</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条件，如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电源电压</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(220±5)</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、温度</a:t>
            </a: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(20±5)℃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湿度小于 </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80</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RH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、电源频率</a:t>
            </a:r>
            <a:r>
              <a:rPr lang="en-US" altLang="zh-CN" sz="1100" spc="0" dirty="0">
                <a:solidFill>
                  <a:srgbClr val="000000"/>
                </a:solidFill>
                <a:latin typeface="微软雅黑" panose="020B0503020204020204" charset="-122"/>
                <a:ea typeface="微软雅黑" panose="020B0503020204020204" charset="-122"/>
                <a:cs typeface="微软雅黑" panose="020B0503020204020204" charset="-122"/>
              </a:rPr>
              <a:t>(50±1)Hz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等 。 基本误 </a:t>
            </a:r>
            <a:r>
              <a:rPr lang="zh-CN" altLang="en-US" sz="1100" spc="90" dirty="0">
                <a:solidFill>
                  <a:srgbClr val="000000"/>
                </a:solidFill>
                <a:latin typeface="微软雅黑" panose="020B0503020204020204" charset="-122"/>
                <a:ea typeface="微软雅黑" panose="020B0503020204020204" charset="-122"/>
                <a:cs typeface="微软雅黑" panose="020B0503020204020204" charset="-122"/>
              </a:rPr>
              <a:t>差是检测仪表在标准条件下工作时所产生的误差，检测仪表的精确度是由基本误</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差</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决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定的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当使用条件偏离规定的标准条件时，检测系统除产生基本误差外，还</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会产生附加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误差，如由于温度超过规定的标准温度而引起的温度附加误差 、电源附</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加</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误差以及频率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附加误差等 。 这些附加误差在使用时应</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叠</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加到基本误差中 。</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40" dirty="0">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按照被测量随时间变化的速</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度</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分类</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测量误差按照被测量随时间变化的速度分为静态误差和动态误差</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9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90" dirty="0">
                <a:solidFill>
                  <a:srgbClr val="000000"/>
                </a:solidFill>
                <a:latin typeface="微软雅黑" panose="020B0503020204020204" charset="-122"/>
                <a:ea typeface="微软雅黑" panose="020B0503020204020204" charset="-122"/>
                <a:cs typeface="微软雅黑" panose="020B0503020204020204" charset="-122"/>
              </a:rPr>
              <a:t>静态误差</a:t>
            </a:r>
            <a:r>
              <a:rPr lang="en-US" altLang="zh-CN" sz="1100" spc="9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90" dirty="0">
                <a:solidFill>
                  <a:srgbClr val="000000"/>
                </a:solidFill>
                <a:latin typeface="微软雅黑" panose="020B0503020204020204" charset="-122"/>
                <a:ea typeface="微软雅黑" panose="020B0503020204020204" charset="-122"/>
                <a:cs typeface="微软雅黑" panose="020B0503020204020204" charset="-122"/>
              </a:rPr>
              <a:t>当被测量不随时间变化或随时间缓慢变化时所产生的误差称为静</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态</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误差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r>
              <a:rPr lang="en-US" altLang="zh-CN" sz="1100" spc="7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70" dirty="0">
                <a:solidFill>
                  <a:srgbClr val="000000"/>
                </a:solidFill>
                <a:latin typeface="微软雅黑" panose="020B0503020204020204" charset="-122"/>
                <a:ea typeface="微软雅黑" panose="020B0503020204020204" charset="-122"/>
                <a:cs typeface="微软雅黑" panose="020B0503020204020204" charset="-122"/>
              </a:rPr>
              <a:t>动态误差</a:t>
            </a:r>
            <a:r>
              <a:rPr lang="en-US" altLang="zh-CN" sz="1100" spc="7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70" dirty="0">
                <a:solidFill>
                  <a:srgbClr val="000000"/>
                </a:solidFill>
                <a:latin typeface="微软雅黑" panose="020B0503020204020204" charset="-122"/>
                <a:ea typeface="微软雅黑" panose="020B0503020204020204" charset="-122"/>
                <a:cs typeface="微软雅黑" panose="020B0503020204020204" charset="-122"/>
              </a:rPr>
              <a:t>当被测量随时间迅速变化但系统的输出量在时间上却不能</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与</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被测量的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变化精确吻合时所产生的误差称为动态误差 。 例如，若心电图仪放大器带宽</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不</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够，就会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引起动态误差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br>
              <a:rPr lang="zh-CN" altLang="en-US" sz="1100" dirty="0">
                <a:solidFill>
                  <a:srgbClr val="000000"/>
                </a:solidFill>
                <a:latin typeface="微软雅黑" panose="020B0503020204020204" charset="-122"/>
                <a:ea typeface="微软雅黑" panose="020B0503020204020204" charset="-122"/>
                <a:cs typeface="微软雅黑" panose="020B0503020204020204" charset="-122"/>
              </a:rPr>
            </a:b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1" name="图片 10"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8" name="图片 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textbox 310"/>
          <p:cNvSpPr/>
          <p:nvPr/>
        </p:nvSpPr>
        <p:spPr>
          <a:xfrm>
            <a:off x="2853690" y="421640"/>
            <a:ext cx="5210175" cy="342265"/>
          </a:xfrm>
          <a:prstGeom prst="rect">
            <a:avLst/>
          </a:prstGeom>
        </p:spPr>
        <p:txBody>
          <a:bodyPr vert="horz" wrap="square" lIns="0" tIns="0" rIns="0" bIns="0"/>
          <a:lstStyle/>
          <a:p>
            <a:pPr algn="l" rtl="0" eaLnBrk="0">
              <a:lnSpc>
                <a:spcPct val="118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spcBef>
                <a:spcPts val="5"/>
              </a:spcBef>
            </a:pPr>
            <a:r>
              <a:rPr sz="1300" spc="20" dirty="0">
                <a:solidFill>
                  <a:srgbClr val="000000"/>
                </a:solidFill>
                <a:latin typeface="微软雅黑" panose="020B0503020204020204" charset="-122"/>
                <a:ea typeface="微软雅黑" panose="020B0503020204020204" charset="-122"/>
                <a:cs typeface="微软雅黑" panose="020B0503020204020204" charset="-122"/>
              </a:rPr>
              <a:t>1 . 5    技能</a:t>
            </a:r>
            <a:r>
              <a:rPr sz="1300" spc="10" dirty="0">
                <a:solidFill>
                  <a:srgbClr val="000000"/>
                </a:solidFill>
                <a:latin typeface="微软雅黑" panose="020B0503020204020204" charset="-122"/>
                <a:ea typeface="微软雅黑" panose="020B0503020204020204" charset="-122"/>
                <a:cs typeface="微软雅黑" panose="020B0503020204020204" charset="-122"/>
              </a:rPr>
              <a:t>实</a:t>
            </a:r>
            <a:r>
              <a:rPr sz="1300" spc="0" dirty="0">
                <a:solidFill>
                  <a:srgbClr val="000000"/>
                </a:solidFill>
                <a:latin typeface="微软雅黑" panose="020B0503020204020204" charset="-122"/>
                <a:ea typeface="微软雅黑" panose="020B0503020204020204" charset="-122"/>
                <a:cs typeface="微软雅黑" panose="020B0503020204020204" charset="-122"/>
              </a:rPr>
              <a:t>训</a:t>
            </a:r>
            <a:endParaRPr lang="en-US" altLang="en-US" sz="13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313"/>
          <p:cNvSpPr/>
          <p:nvPr>
            <p:custDataLst>
              <p:tags r:id="rId5"/>
            </p:custDataLst>
          </p:nvPr>
        </p:nvSpPr>
        <p:spPr>
          <a:xfrm>
            <a:off x="3124081" y="1623051"/>
            <a:ext cx="4937759" cy="170814"/>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00" spc="0" dirty="0">
                <a:solidFill>
                  <a:schemeClr val="dk1"/>
                </a:solidFill>
                <a:latin typeface="微软雅黑" panose="020B0503020204020204" charset="-122"/>
                <a:ea typeface="微软雅黑" panose="020B0503020204020204" charset="-122"/>
                <a:cs typeface="微软雅黑" panose="020B0503020204020204" charset="-122"/>
              </a:rPr>
              <a:t>YC</a:t>
            </a:r>
            <a:r>
              <a:rPr sz="1000" spc="40" dirty="0">
                <a:solidFill>
                  <a:schemeClr val="dk1"/>
                </a:solidFill>
                <a:latin typeface="微软雅黑" panose="020B0503020204020204" charset="-122"/>
                <a:ea typeface="微软雅黑" panose="020B0503020204020204" charset="-122"/>
                <a:cs typeface="微软雅黑" panose="020B0503020204020204" charset="-122"/>
              </a:rPr>
              <a:t>－9</a:t>
            </a:r>
            <a:r>
              <a:rPr sz="1000" spc="0" dirty="0">
                <a:solidFill>
                  <a:schemeClr val="dk1"/>
                </a:solidFill>
                <a:latin typeface="微软雅黑" panose="020B0503020204020204" charset="-122"/>
                <a:ea typeface="微软雅黑" panose="020B0503020204020204" charset="-122"/>
                <a:cs typeface="微软雅黑" panose="020B0503020204020204" charset="-122"/>
              </a:rPr>
              <a:t>XX</a:t>
            </a:r>
            <a:r>
              <a:rPr sz="1000" spc="40" dirty="0">
                <a:solidFill>
                  <a:schemeClr val="dk1"/>
                </a:solidFill>
                <a:latin typeface="微软雅黑" panose="020B0503020204020204" charset="-122"/>
                <a:ea typeface="微软雅黑" panose="020B0503020204020204" charset="-122"/>
                <a:cs typeface="微软雅黑" panose="020B0503020204020204" charset="-122"/>
              </a:rPr>
              <a:t> 系列传感器实验仪主要由机壳 、机头( 传感器安装台) 、显示面</a:t>
            </a:r>
            <a:r>
              <a:rPr sz="1000" spc="10" dirty="0">
                <a:solidFill>
                  <a:schemeClr val="dk1"/>
                </a:solidFill>
                <a:latin typeface="微软雅黑" panose="020B0503020204020204" charset="-122"/>
                <a:ea typeface="微软雅黑" panose="020B0503020204020204" charset="-122"/>
                <a:cs typeface="微软雅黑" panose="020B0503020204020204" charset="-122"/>
              </a:rPr>
              <a:t>板</a:t>
            </a:r>
            <a:r>
              <a:rPr sz="1000" spc="0" dirty="0">
                <a:solidFill>
                  <a:schemeClr val="dk1"/>
                </a:solidFill>
                <a:latin typeface="微软雅黑" panose="020B0503020204020204" charset="-122"/>
                <a:ea typeface="微软雅黑" panose="020B0503020204020204" charset="-122"/>
                <a:cs typeface="微软雅黑" panose="020B0503020204020204" charset="-122"/>
              </a:rPr>
              <a:t> 、调理电</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314"/>
          <p:cNvSpPr/>
          <p:nvPr>
            <p:custDataLst>
              <p:tags r:id="rId6"/>
            </p:custDataLst>
          </p:nvPr>
        </p:nvSpPr>
        <p:spPr>
          <a:xfrm>
            <a:off x="2870483" y="1229647"/>
            <a:ext cx="1931670" cy="193039"/>
          </a:xfrm>
          <a:prstGeom prst="rect">
            <a:avLst/>
          </a:prstGeom>
        </p:spPr>
        <p:txBody>
          <a:bodyPr vert="horz" wrap="square" lIns="0" tIns="0" rIns="0" bIns="0"/>
          <a:lstStyle/>
          <a:p>
            <a:pPr algn="l" rtl="0" eaLnBrk="0">
              <a:lnSpc>
                <a:spcPct val="8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1 . 5. 1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传感器实验仪认知</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7" name="picture 315"/>
          <p:cNvPicPr>
            <a:picLocks noChangeAspect="1"/>
          </p:cNvPicPr>
          <p:nvPr/>
        </p:nvPicPr>
        <p:blipFill>
          <a:blip r:embed="rId7"/>
          <a:stretch>
            <a:fillRect/>
          </a:stretch>
        </p:blipFill>
        <p:spPr>
          <a:xfrm>
            <a:off x="2866614" y="1431138"/>
            <a:ext cx="2700070" cy="27114"/>
          </a:xfrm>
          <a:prstGeom prst="rect">
            <a:avLst/>
          </a:prstGeom>
        </p:spPr>
      </p:pic>
      <p:sp>
        <p:nvSpPr>
          <p:cNvPr id="9" name="文本框 8"/>
          <p:cNvSpPr txBox="1"/>
          <p:nvPr>
            <p:custDataLst>
              <p:tags r:id="rId8"/>
            </p:custDataLst>
          </p:nvPr>
        </p:nvSpPr>
        <p:spPr>
          <a:xfrm>
            <a:off x="3003439" y="1888580"/>
            <a:ext cx="6096000" cy="1934210"/>
          </a:xfrm>
          <a:prstGeom prst="rect">
            <a:avLst/>
          </a:prstGeom>
          <a:noFill/>
        </p:spPr>
        <p:txBody>
          <a:bodyPr wrap="square">
            <a:spAutoFit/>
          </a:bodyPr>
          <a:lstStyle/>
          <a:p>
            <a:pPr marL="12700" algn="l" rtl="0" eaLnBrk="0">
              <a:lnSpc>
                <a:spcPct val="93000"/>
              </a:lnSpc>
            </a:pP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路面板等</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组成 。</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5115" algn="l" rtl="0" eaLnBrk="0">
              <a:lnSpc>
                <a:spcPct val="98000"/>
              </a:lnSpc>
              <a:spcBef>
                <a:spcPts val="655"/>
              </a:spcBef>
            </a:pPr>
            <a:r>
              <a:rPr lang="en-US" altLang="zh-CN" sz="1000" spc="10" dirty="0">
                <a:solidFill>
                  <a:schemeClr val="dk1"/>
                </a:solidFill>
                <a:latin typeface="微软雅黑" panose="020B0503020204020204" charset="-122"/>
                <a:ea typeface="微软雅黑" panose="020B0503020204020204" charset="-122"/>
                <a:cs typeface="微软雅黑" panose="020B0503020204020204" charset="-122"/>
              </a:rPr>
              <a:t>1 .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机壳</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spcBef>
                <a:spcPts val="685"/>
              </a:spcBef>
            </a:pP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机壳内部装有直流稳压电源 、振荡信号板等</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85"/>
              </a:spcBef>
            </a:pPr>
            <a:r>
              <a:rPr lang="en-US" altLang="zh-CN" sz="1000" spc="10" dirty="0">
                <a:solidFill>
                  <a:schemeClr val="dk1"/>
                </a:solidFill>
                <a:latin typeface="微软雅黑" panose="020B0503020204020204" charset="-122"/>
                <a:ea typeface="微软雅黑" panose="020B0503020204020204" charset="-122"/>
                <a:cs typeface="微软雅黑" panose="020B0503020204020204" charset="-122"/>
              </a:rPr>
              <a:t>2 .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机头</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6000"/>
              </a:lnSpc>
              <a:spcBef>
                <a:spcPts val="0"/>
              </a:spcBef>
            </a:pP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机头即传感器安装平台</a:t>
            </a:r>
            <a:r>
              <a:rPr lang="en-US" altLang="zh-CN" sz="10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见图 </a:t>
            </a:r>
            <a:r>
              <a:rPr lang="en-US" altLang="zh-CN" sz="1000" spc="2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spc="2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包括电阻应变片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、热电偶 、热敏电阻 、</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PN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结 </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温度传感器 、压电加速度传感器 、光电转速传感器 、电涡流传感器</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、光纤传感器 、差动 </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变压器 、压阻式压力传感器 、电容式传感器 、磁电式传感器 、霍</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尔</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式传感器 、气敏传感 </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器 、湿敏传感器 、激振器 、光电变换座 、</a:t>
            </a:r>
            <a:r>
              <a:rPr lang="en-US" altLang="zh-CN" sz="1000" spc="-30" dirty="0">
                <a:solidFill>
                  <a:schemeClr val="dk1"/>
                </a:solidFill>
                <a:latin typeface="微软雅黑" panose="020B0503020204020204" charset="-122"/>
                <a:ea typeface="微软雅黑" panose="020B0503020204020204" charset="-122"/>
                <a:cs typeface="微软雅黑" panose="020B0503020204020204" charset="-122"/>
              </a:rPr>
              <a:t>25 </a:t>
            </a:r>
            <a:r>
              <a:rPr lang="en-US" altLang="zh-CN" sz="1000" spc="0" dirty="0">
                <a:solidFill>
                  <a:schemeClr val="dk1"/>
                </a:solidFill>
                <a:latin typeface="微软雅黑" panose="020B0503020204020204" charset="-122"/>
                <a:ea typeface="微软雅黑" panose="020B0503020204020204" charset="-122"/>
                <a:cs typeface="微软雅黑" panose="020B0503020204020204" charset="-122"/>
              </a:rPr>
              <a:t>mm</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 测微头 、加热器 、光源 、光</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敏</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电阻 、光敏 </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二极管 、三极管 、硅光电池 、光电开关等 。</a:t>
            </a:r>
            <a:endParaRPr lang="zh-CN"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320"/>
          <p:cNvPicPr>
            <a:picLocks noChangeAspect="1"/>
          </p:cNvPicPr>
          <p:nvPr/>
        </p:nvPicPr>
        <p:blipFill>
          <a:blip r:embed="rId9"/>
          <a:stretch>
            <a:fillRect/>
          </a:stretch>
        </p:blipFill>
        <p:spPr>
          <a:xfrm>
            <a:off x="3124081" y="3814620"/>
            <a:ext cx="5201729" cy="1733905"/>
          </a:xfrm>
          <a:prstGeom prst="rect">
            <a:avLst/>
          </a:prstGeom>
        </p:spPr>
      </p:pic>
      <p:sp>
        <p:nvSpPr>
          <p:cNvPr id="12" name="文本框 11"/>
          <p:cNvSpPr txBox="1"/>
          <p:nvPr/>
        </p:nvSpPr>
        <p:spPr>
          <a:xfrm>
            <a:off x="2544960" y="5859115"/>
            <a:ext cx="6096000" cy="267335"/>
          </a:xfrm>
          <a:prstGeom prst="rect">
            <a:avLst/>
          </a:prstGeom>
          <a:noFill/>
        </p:spPr>
        <p:txBody>
          <a:bodyPr wrap="square">
            <a:spAutoFit/>
          </a:bodyPr>
          <a:lstStyle/>
          <a:p>
            <a:pPr marL="2191385" algn="l" rtl="0" eaLnBrk="0">
              <a:lnSpc>
                <a:spcPts val="1375"/>
              </a:lnSpc>
            </a:pP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15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机头</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图</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2846717" y="578514"/>
            <a:ext cx="6096000" cy="1812290"/>
          </a:xfrm>
          <a:prstGeom prst="rect">
            <a:avLst/>
          </a:prstGeom>
          <a:noFill/>
        </p:spPr>
        <p:txBody>
          <a:bodyPr wrap="square">
            <a:spAutoFit/>
          </a:bodyPr>
          <a:lstStyle/>
          <a:p>
            <a:pPr marL="276860" algn="l" rtl="0" eaLnBrk="0">
              <a:lnSpc>
                <a:spcPts val="1305"/>
              </a:lnSpc>
              <a:spcBef>
                <a:spcPts val="780"/>
              </a:spcBef>
            </a:pP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显示</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面</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板</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9000"/>
              </a:lnSpc>
              <a:spcBef>
                <a:spcPts val="0"/>
              </a:spcBef>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显示面板</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见图 </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40" dirty="0">
                <a:solidFill>
                  <a:srgbClr val="000000"/>
                </a:solidFill>
                <a:latin typeface="微软雅黑" panose="020B0503020204020204" charset="-122"/>
                <a:ea typeface="微软雅黑" panose="020B0503020204020204" charset="-122"/>
                <a:cs typeface="微软雅黑" panose="020B0503020204020204" charset="-122"/>
              </a:rPr>
              <a:t>16) </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由主电源单元 、电机控制单元 、直流稳压电源单</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元</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F/V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表 </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电压表</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单元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PC</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接口单元 、电流表</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频率</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转速表</a:t>
            </a:r>
            <a:r>
              <a:rPr lang="en-US" altLang="zh-CN"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单元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音</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频振荡器单元 、低频振荡 </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器单元 、</a:t>
            </a: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±15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 电源单</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元等组成 。</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18"/>
          <p:cNvPicPr>
            <a:picLocks noChangeAspect="1"/>
          </p:cNvPicPr>
          <p:nvPr/>
        </p:nvPicPr>
        <p:blipFill>
          <a:blip r:embed="rId5"/>
          <a:stretch>
            <a:fillRect/>
          </a:stretch>
        </p:blipFill>
        <p:spPr>
          <a:xfrm>
            <a:off x="3328974" y="2787132"/>
            <a:ext cx="5131485" cy="1961895"/>
          </a:xfrm>
          <a:prstGeom prst="rect">
            <a:avLst/>
          </a:prstGeom>
        </p:spPr>
      </p:pic>
      <p:sp>
        <p:nvSpPr>
          <p:cNvPr id="6" name="文本框 5"/>
          <p:cNvSpPr txBox="1"/>
          <p:nvPr>
            <p:custDataLst>
              <p:tags r:id="rId6"/>
            </p:custDataLst>
          </p:nvPr>
        </p:nvSpPr>
        <p:spPr>
          <a:xfrm>
            <a:off x="3094008" y="4815247"/>
            <a:ext cx="6096000" cy="1633855"/>
          </a:xfrm>
          <a:prstGeom prst="rect">
            <a:avLst/>
          </a:prstGeom>
          <a:noFill/>
        </p:spPr>
        <p:txBody>
          <a:bodyPr wrap="square">
            <a:spAutoFit/>
          </a:bodyPr>
          <a:lstStyle/>
          <a:p>
            <a:pPr marL="1871980" algn="l" rtl="0" eaLnBrk="0">
              <a:lnSpc>
                <a:spcPts val="1375"/>
              </a:lnSpc>
            </a:pP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10" dirty="0">
                <a:solidFill>
                  <a:schemeClr val="dk1"/>
                </a:solidFill>
                <a:latin typeface="微软雅黑" panose="020B0503020204020204" charset="-122"/>
                <a:ea typeface="微软雅黑" panose="020B0503020204020204" charset="-122"/>
                <a:cs typeface="微软雅黑" panose="020B0503020204020204" charset="-122"/>
              </a:rPr>
              <a:t>16    </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显示面板</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5"/>
              </a:lnSpc>
              <a:spcBef>
                <a:spcPts val="885"/>
              </a:spcBef>
            </a:pPr>
            <a:r>
              <a:rPr lang="en-US" altLang="zh-CN" sz="1800" spc="60" dirty="0">
                <a:solidFill>
                  <a:schemeClr val="dk1"/>
                </a:solidFill>
                <a:latin typeface="微软雅黑" panose="020B0503020204020204" charset="-122"/>
                <a:ea typeface="微软雅黑" panose="020B0503020204020204" charset="-122"/>
                <a:cs typeface="微软雅黑" panose="020B0503020204020204" charset="-122"/>
              </a:rPr>
              <a:t>4. </a:t>
            </a:r>
            <a:r>
              <a:rPr lang="zh-CN" altLang="en-US" sz="1800" spc="60" dirty="0">
                <a:solidFill>
                  <a:schemeClr val="dk1"/>
                </a:solidFill>
                <a:latin typeface="微软雅黑" panose="020B0503020204020204" charset="-122"/>
                <a:ea typeface="微软雅黑" panose="020B0503020204020204" charset="-122"/>
                <a:cs typeface="微软雅黑" panose="020B0503020204020204" charset="-122"/>
              </a:rPr>
              <a:t>调理电路面</a:t>
            </a:r>
            <a:r>
              <a:rPr lang="zh-CN" altLang="en-US" sz="1800" spc="50" dirty="0">
                <a:solidFill>
                  <a:schemeClr val="dk1"/>
                </a:solidFill>
                <a:latin typeface="微软雅黑" panose="020B0503020204020204" charset="-122"/>
                <a:ea typeface="微软雅黑" panose="020B0503020204020204" charset="-122"/>
                <a:cs typeface="微软雅黑" panose="020B0503020204020204" charset="-122"/>
              </a:rPr>
              <a:t>板</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80000"/>
              </a:lnSpc>
            </a:pP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调理电路面板由传感器输出单元 、副电源 、电桥 、差动放大器 、电容变换器 、</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电</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压</a:t>
            </a:r>
            <a:endParaRPr lang="zh-CN"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放大器 、移相器 、相敏检波器 、电荷放大器 、低通滤波器 、涡流变</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换器等组成 。</a:t>
            </a:r>
            <a:endParaRPr lang="zh-CN" altLang="en-US" sz="1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32"/>
          <p:cNvSpPr/>
          <p:nvPr/>
        </p:nvSpPr>
        <p:spPr>
          <a:xfrm>
            <a:off x="1035836" y="1005753"/>
            <a:ext cx="4318292" cy="388620"/>
          </a:xfrm>
          <a:prstGeom prst="rect">
            <a:avLst/>
          </a:prstGeom>
        </p:spPr>
        <p:txBody>
          <a:bodyPr vert="horz" wrap="square" lIns="0" tIns="0" rIns="0" bIns="0"/>
          <a:lstStyle/>
          <a:p>
            <a:pPr algn="l" rtl="0" eaLnBrk="0">
              <a:lnSpc>
                <a:spcPct val="87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600" spc="-30" dirty="0">
                <a:solidFill>
                  <a:srgbClr val="000000"/>
                </a:solidFill>
                <a:latin typeface="微软雅黑" panose="020B0503020204020204" charset="-122"/>
                <a:ea typeface="微软雅黑" panose="020B0503020204020204" charset="-122"/>
                <a:cs typeface="微软雅黑" panose="020B0503020204020204" charset="-122"/>
              </a:rPr>
              <a:t>供电 : AC 220 V 、50 Hz 、0. 2 kW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ts val="1105"/>
              </a:lnSpc>
              <a:spcBef>
                <a:spcPts val="0"/>
              </a:spcBef>
            </a:pPr>
            <a:r>
              <a:rPr sz="1600" spc="-40" dirty="0">
                <a:solidFill>
                  <a:srgbClr val="000000"/>
                </a:solidFill>
                <a:latin typeface="微软雅黑" panose="020B0503020204020204" charset="-122"/>
                <a:ea typeface="微软雅黑" panose="020B0503020204020204" charset="-122"/>
                <a:cs typeface="微软雅黑" panose="020B0503020204020204" charset="-122"/>
              </a:rPr>
              <a:t>实验仪尺寸 :  520 </a:t>
            </a:r>
            <a:r>
              <a:rPr sz="1600" spc="0" dirty="0">
                <a:solidFill>
                  <a:srgbClr val="000000"/>
                </a:solidFill>
                <a:latin typeface="微软雅黑" panose="020B0503020204020204" charset="-122"/>
                <a:ea typeface="微软雅黑" panose="020B0503020204020204" charset="-122"/>
                <a:cs typeface="微软雅黑" panose="020B0503020204020204" charset="-122"/>
              </a:rPr>
              <a:t>mm</a:t>
            </a:r>
            <a:r>
              <a:rPr sz="1600" spc="-40" dirty="0">
                <a:solidFill>
                  <a:srgbClr val="000000"/>
                </a:solidFill>
                <a:latin typeface="微软雅黑" panose="020B0503020204020204" charset="-122"/>
                <a:ea typeface="微软雅黑" panose="020B0503020204020204" charset="-122"/>
                <a:cs typeface="微软雅黑" panose="020B0503020204020204" charset="-122"/>
              </a:rPr>
              <a:t> × 400 </a:t>
            </a:r>
            <a:r>
              <a:rPr sz="1600" spc="0" dirty="0">
                <a:solidFill>
                  <a:srgbClr val="000000"/>
                </a:solidFill>
                <a:latin typeface="微软雅黑" panose="020B0503020204020204" charset="-122"/>
                <a:ea typeface="微软雅黑" panose="020B0503020204020204" charset="-122"/>
                <a:cs typeface="微软雅黑" panose="020B0503020204020204" charset="-122"/>
              </a:rPr>
              <a:t>mm</a:t>
            </a:r>
            <a:r>
              <a:rPr sz="1600" spc="-40" dirty="0">
                <a:solidFill>
                  <a:srgbClr val="000000"/>
                </a:solidFill>
                <a:latin typeface="微软雅黑" panose="020B0503020204020204" charset="-122"/>
                <a:ea typeface="微软雅黑" panose="020B0503020204020204" charset="-122"/>
                <a:cs typeface="微软雅黑" panose="020B0503020204020204" charset="-122"/>
              </a:rPr>
              <a:t> × 400 </a:t>
            </a:r>
            <a:r>
              <a:rPr sz="1600" spc="0" dirty="0">
                <a:solidFill>
                  <a:srgbClr val="000000"/>
                </a:solidFill>
                <a:latin typeface="微软雅黑" panose="020B0503020204020204" charset="-122"/>
                <a:ea typeface="微软雅黑" panose="020B0503020204020204" charset="-122"/>
                <a:cs typeface="微软雅黑" panose="020B0503020204020204" charset="-122"/>
              </a:rPr>
              <a:t>mm</a:t>
            </a:r>
            <a:r>
              <a:rPr sz="1600" spc="-20" dirty="0">
                <a:solidFill>
                  <a:srgbClr val="000000"/>
                </a:solidFill>
                <a:latin typeface="微软雅黑" panose="020B0503020204020204" charset="-122"/>
                <a:ea typeface="微软雅黑" panose="020B0503020204020204" charset="-122"/>
                <a:cs typeface="微软雅黑" panose="020B0503020204020204" charset="-122"/>
              </a:rPr>
              <a:t> </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35"/>
          <p:cNvSpPr/>
          <p:nvPr>
            <p:custDataLst>
              <p:tags r:id="rId5"/>
            </p:custDataLst>
          </p:nvPr>
        </p:nvSpPr>
        <p:spPr>
          <a:xfrm>
            <a:off x="782891" y="612475"/>
            <a:ext cx="1931670" cy="193039"/>
          </a:xfrm>
          <a:prstGeom prst="rect">
            <a:avLst/>
          </a:prstGeom>
        </p:spPr>
        <p:txBody>
          <a:bodyPr vert="horz" wrap="square" lIns="0" tIns="0" rIns="0" bIns="0"/>
          <a:lstStyle/>
          <a:p>
            <a:pPr algn="l" rtl="0" eaLnBrk="0">
              <a:lnSpc>
                <a:spcPct val="8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1 . 5. 2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实验仪供电与尺寸</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27"/>
          <p:cNvSpPr/>
          <p:nvPr/>
        </p:nvSpPr>
        <p:spPr>
          <a:xfrm>
            <a:off x="744417" y="1178793"/>
            <a:ext cx="9981092" cy="1523364"/>
          </a:xfrm>
          <a:prstGeom prst="rect">
            <a:avLst/>
          </a:prstGeom>
        </p:spPr>
        <p:txBody>
          <a:bodyPr vert="horz" wrap="square" lIns="0" tIns="0" rIns="0" bIns="0"/>
          <a:lstStyle/>
          <a:p>
            <a:pPr algn="l" rtl="0" eaLnBrk="0">
              <a:lnSpc>
                <a:spcPct val="108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9000"/>
              </a:lnSpc>
            </a:pPr>
            <a:r>
              <a:rPr sz="1600" spc="40" dirty="0">
                <a:solidFill>
                  <a:srgbClr val="000000"/>
                </a:solidFill>
                <a:latin typeface="微软雅黑" panose="020B0503020204020204" charset="-122"/>
                <a:ea typeface="微软雅黑" panose="020B0503020204020204" charset="-122"/>
                <a:cs typeface="微软雅黑" panose="020B0503020204020204" charset="-122"/>
              </a:rPr>
              <a:t>在科学技术高速发展的今天，传感器作为电气自 动化系统的重要组成部分，</a:t>
            </a:r>
            <a:r>
              <a:rPr sz="1600" spc="0" dirty="0">
                <a:solidFill>
                  <a:srgbClr val="000000"/>
                </a:solidFill>
                <a:latin typeface="微软雅黑" panose="020B0503020204020204" charset="-122"/>
                <a:ea typeface="微软雅黑" panose="020B0503020204020204" charset="-122"/>
                <a:cs typeface="微软雅黑" panose="020B0503020204020204" charset="-122"/>
              </a:rPr>
              <a:t>起到举 </a:t>
            </a:r>
            <a:r>
              <a:rPr sz="1600" spc="30" dirty="0">
                <a:solidFill>
                  <a:srgbClr val="000000"/>
                </a:solidFill>
                <a:latin typeface="微软雅黑" panose="020B0503020204020204" charset="-122"/>
                <a:ea typeface="微软雅黑" panose="020B0503020204020204" charset="-122"/>
                <a:cs typeface="微软雅黑" panose="020B0503020204020204" charset="-122"/>
              </a:rPr>
              <a:t>足轻重的作用 。 传感器是利用物理 、化学 、生物等学科知识，通过感受(或响应) 规定</a:t>
            </a:r>
            <a:r>
              <a:rPr sz="1600" spc="0" dirty="0">
                <a:solidFill>
                  <a:srgbClr val="000000"/>
                </a:solidFill>
                <a:latin typeface="微软雅黑" panose="020B0503020204020204" charset="-122"/>
                <a:ea typeface="微软雅黑" panose="020B0503020204020204" charset="-122"/>
                <a:cs typeface="微软雅黑" panose="020B0503020204020204" charset="-122"/>
              </a:rPr>
              <a:t>的 </a:t>
            </a:r>
            <a:r>
              <a:rPr sz="1600" spc="50" dirty="0">
                <a:solidFill>
                  <a:srgbClr val="000000"/>
                </a:solidFill>
                <a:latin typeface="微软雅黑" panose="020B0503020204020204" charset="-122"/>
                <a:ea typeface="微软雅黑" panose="020B0503020204020204" charset="-122"/>
                <a:cs typeface="微软雅黑" panose="020B0503020204020204" charset="-122"/>
              </a:rPr>
              <a:t>被测量并按照 一定的规律将其转换成可用输出信号的器件或装置，通常由敏感元件和</a:t>
            </a:r>
            <a:r>
              <a:rPr sz="1600" spc="30" dirty="0">
                <a:solidFill>
                  <a:srgbClr val="000000"/>
                </a:solidFill>
                <a:latin typeface="微软雅黑" panose="020B0503020204020204" charset="-122"/>
                <a:ea typeface="微软雅黑" panose="020B0503020204020204" charset="-122"/>
                <a:cs typeface="微软雅黑" panose="020B0503020204020204" charset="-122"/>
              </a:rPr>
              <a:t>转</a:t>
            </a:r>
            <a:r>
              <a:rPr sz="1600" spc="0" dirty="0">
                <a:solidFill>
                  <a:srgbClr val="000000"/>
                </a:solidFill>
                <a:latin typeface="微软雅黑" panose="020B0503020204020204" charset="-122"/>
                <a:ea typeface="微软雅黑" panose="020B0503020204020204" charset="-122"/>
                <a:cs typeface="微软雅黑" panose="020B0503020204020204" charset="-122"/>
              </a:rPr>
              <a:t> </a:t>
            </a:r>
            <a:r>
              <a:rPr sz="1600" spc="30" dirty="0">
                <a:solidFill>
                  <a:srgbClr val="000000"/>
                </a:solidFill>
                <a:latin typeface="微软雅黑" panose="020B0503020204020204" charset="-122"/>
                <a:ea typeface="微软雅黑" panose="020B0503020204020204" charset="-122"/>
                <a:cs typeface="微软雅黑" panose="020B0503020204020204" charset="-122"/>
              </a:rPr>
              <a:t>换元件组成 。 传感器种类繁多，性能特点各有所长，应用领域十分</a:t>
            </a:r>
            <a:r>
              <a:rPr sz="1600" spc="20" dirty="0">
                <a:solidFill>
                  <a:srgbClr val="000000"/>
                </a:solidFill>
                <a:latin typeface="微软雅黑" panose="020B0503020204020204" charset="-122"/>
                <a:ea typeface="微软雅黑" panose="020B0503020204020204" charset="-122"/>
                <a:cs typeface="微软雅黑" panose="020B0503020204020204" charset="-122"/>
              </a:rPr>
              <a:t>广</a:t>
            </a:r>
            <a:r>
              <a:rPr sz="1600" spc="0" dirty="0">
                <a:solidFill>
                  <a:srgbClr val="000000"/>
                </a:solidFill>
                <a:latin typeface="微软雅黑" panose="020B0503020204020204" charset="-122"/>
                <a:ea typeface="微软雅黑" panose="020B0503020204020204" charset="-122"/>
                <a:cs typeface="微软雅黑" panose="020B0503020204020204" charset="-122"/>
              </a:rPr>
              <a:t>泛 。 传感器是实现 </a:t>
            </a:r>
            <a:r>
              <a:rPr sz="1600" spc="50" dirty="0">
                <a:solidFill>
                  <a:srgbClr val="000000"/>
                </a:solidFill>
                <a:latin typeface="微软雅黑" panose="020B0503020204020204" charset="-122"/>
                <a:ea typeface="微软雅黑" panose="020B0503020204020204" charset="-122"/>
                <a:cs typeface="微软雅黑" panose="020B0503020204020204" charset="-122"/>
              </a:rPr>
              <a:t>被测量检测的主要装置，是构成检测系统的最前端环节 。 误差理论是检测系统</a:t>
            </a:r>
            <a:r>
              <a:rPr sz="1600" spc="10" dirty="0">
                <a:solidFill>
                  <a:srgbClr val="000000"/>
                </a:solidFill>
                <a:latin typeface="微软雅黑" panose="020B0503020204020204" charset="-122"/>
                <a:ea typeface="微软雅黑" panose="020B0503020204020204" charset="-122"/>
                <a:cs typeface="微软雅黑" panose="020B0503020204020204" charset="-122"/>
              </a:rPr>
              <a:t>的</a:t>
            </a:r>
            <a:r>
              <a:rPr sz="1600" spc="0" dirty="0">
                <a:solidFill>
                  <a:srgbClr val="000000"/>
                </a:solidFill>
                <a:latin typeface="微软雅黑" panose="020B0503020204020204" charset="-122"/>
                <a:ea typeface="微软雅黑" panose="020B0503020204020204" charset="-122"/>
                <a:cs typeface="微软雅黑" panose="020B0503020204020204" charset="-122"/>
              </a:rPr>
              <a:t>理论基 </a:t>
            </a:r>
            <a:r>
              <a:rPr sz="1600" spc="30" dirty="0">
                <a:solidFill>
                  <a:srgbClr val="000000"/>
                </a:solidFill>
                <a:latin typeface="微软雅黑" panose="020B0503020204020204" charset="-122"/>
                <a:ea typeface="微软雅黑" panose="020B0503020204020204" charset="-122"/>
                <a:cs typeface="微软雅黑" panose="020B0503020204020204" charset="-122"/>
              </a:rPr>
              <a:t>础，检测系统的静态特性有灵敏度 、线性度 、迟滞 、重复性等 。</a:t>
            </a:r>
            <a:r>
              <a:rPr sz="1600" spc="0" dirty="0">
                <a:solidFill>
                  <a:srgbClr val="000000"/>
                </a:solidFill>
                <a:latin typeface="微软雅黑" panose="020B0503020204020204" charset="-122"/>
                <a:ea typeface="微软雅黑" panose="020B0503020204020204" charset="-122"/>
                <a:cs typeface="微软雅黑" panose="020B0503020204020204" charset="-122"/>
              </a:rPr>
              <a:t> 检测系统通常可简化为</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1590" algn="l" rtl="0" eaLnBrk="0">
              <a:lnSpc>
                <a:spcPts val="1255"/>
              </a:lnSpc>
              <a:spcBef>
                <a:spcPts val="0"/>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一 阶系统和二 阶系统，一 阶传感器系统又称惯性系</a:t>
            </a:r>
            <a:r>
              <a:rPr sz="1600" spc="-10" dirty="0">
                <a:solidFill>
                  <a:srgbClr val="000000"/>
                </a:solidFill>
                <a:latin typeface="微软雅黑" panose="020B0503020204020204" charset="-122"/>
                <a:ea typeface="微软雅黑" panose="020B0503020204020204" charset="-122"/>
                <a:cs typeface="微软雅黑" panose="020B0503020204020204" charset="-122"/>
              </a:rPr>
              <a:t>统</a:t>
            </a:r>
            <a:r>
              <a:rPr sz="1600" spc="0" dirty="0">
                <a:solidFill>
                  <a:srgbClr val="000000"/>
                </a:solidFill>
                <a:latin typeface="微软雅黑" panose="020B0503020204020204" charset="-122"/>
                <a:ea typeface="微软雅黑" panose="020B0503020204020204" charset="-122"/>
                <a:cs typeface="微软雅黑" panose="020B0503020204020204" charset="-122"/>
              </a:rPr>
              <a:t>，二 阶传感器系统又称振荡系统 。</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36"/>
          <p:cNvPicPr>
            <a:picLocks noChangeAspect="1"/>
          </p:cNvPicPr>
          <p:nvPr/>
        </p:nvPicPr>
        <p:blipFill>
          <a:blip r:embed="rId5"/>
          <a:stretch>
            <a:fillRect/>
          </a:stretch>
        </p:blipFill>
        <p:spPr>
          <a:xfrm>
            <a:off x="750268" y="818674"/>
            <a:ext cx="1137449" cy="220586"/>
          </a:xfrm>
          <a:prstGeom prst="rect">
            <a:avLst/>
          </a:prstGeom>
        </p:spPr>
      </p:pic>
    </p:spTree>
    <p:custDataLst>
      <p:tags r:id="rId6"/>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28"/>
          <p:cNvSpPr/>
          <p:nvPr/>
        </p:nvSpPr>
        <p:spPr>
          <a:xfrm>
            <a:off x="780623" y="1335735"/>
            <a:ext cx="10054154" cy="1518919"/>
          </a:xfrm>
          <a:prstGeom prst="rect">
            <a:avLst/>
          </a:prstGeom>
        </p:spPr>
        <p:txBody>
          <a:bodyPr vert="horz" wrap="square" lIns="0" tIns="0" rIns="0" bIns="0"/>
          <a:lstStyle/>
          <a:p>
            <a:pPr algn="l" rtl="0" eaLnBrk="0">
              <a:lnSpc>
                <a:spcPct val="83000"/>
              </a:lnSpc>
            </a:pP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3685" algn="l" rtl="0" eaLnBrk="0">
              <a:lnSpc>
                <a:spcPct val="140000"/>
              </a:lnSpc>
            </a:pPr>
            <a:r>
              <a:rPr sz="2000" spc="50" dirty="0">
                <a:solidFill>
                  <a:srgbClr val="000000"/>
                </a:solidFill>
                <a:latin typeface="微软雅黑" panose="020B0503020204020204" charset="-122"/>
                <a:ea typeface="微软雅黑" panose="020B0503020204020204" charset="-122"/>
                <a:cs typeface="微软雅黑" panose="020B0503020204020204" charset="-122"/>
              </a:rPr>
              <a:t>智能硬件的蓬勃发展与大数据的积累正在开启一 个不可逆转的智能时代 。 现实世</a:t>
            </a:r>
            <a:r>
              <a:rPr sz="2000" spc="10" dirty="0">
                <a:solidFill>
                  <a:srgbClr val="000000"/>
                </a:solidFill>
                <a:latin typeface="微软雅黑" panose="020B0503020204020204" charset="-122"/>
                <a:ea typeface="微软雅黑" panose="020B0503020204020204" charset="-122"/>
                <a:cs typeface="微软雅黑" panose="020B0503020204020204" charset="-122"/>
              </a:rPr>
              <a:t>界</a:t>
            </a:r>
            <a:r>
              <a:rPr sz="2000" spc="0" dirty="0">
                <a:solidFill>
                  <a:srgbClr val="000000"/>
                </a:solidFill>
                <a:latin typeface="微软雅黑" panose="020B0503020204020204" charset="-122"/>
                <a:ea typeface="微软雅黑" panose="020B0503020204020204" charset="-122"/>
                <a:cs typeface="微软雅黑" panose="020B0503020204020204" charset="-122"/>
              </a:rPr>
              <a:t> </a:t>
            </a:r>
            <a:r>
              <a:rPr sz="2000" spc="60" dirty="0">
                <a:solidFill>
                  <a:srgbClr val="000000"/>
                </a:solidFill>
                <a:latin typeface="微软雅黑" panose="020B0503020204020204" charset="-122"/>
                <a:ea typeface="微软雅黑" panose="020B0503020204020204" charset="-122"/>
                <a:cs typeface="微软雅黑" panose="020B0503020204020204" charset="-122"/>
              </a:rPr>
              <a:t>将会以前所未有的形式与人类进行互动 。 在置身于一 个充满各种传感器</a:t>
            </a:r>
            <a:r>
              <a:rPr sz="2000" spc="20" dirty="0">
                <a:solidFill>
                  <a:srgbClr val="000000"/>
                </a:solidFill>
                <a:latin typeface="微软雅黑" panose="020B0503020204020204" charset="-122"/>
                <a:ea typeface="微软雅黑" panose="020B0503020204020204" charset="-122"/>
                <a:cs typeface="微软雅黑" panose="020B0503020204020204" charset="-122"/>
              </a:rPr>
              <a:t>的</a:t>
            </a:r>
            <a:r>
              <a:rPr sz="2000" spc="0" dirty="0">
                <a:solidFill>
                  <a:srgbClr val="000000"/>
                </a:solidFill>
                <a:latin typeface="微软雅黑" panose="020B0503020204020204" charset="-122"/>
                <a:ea typeface="微软雅黑" panose="020B0503020204020204" charset="-122"/>
                <a:cs typeface="微软雅黑" panose="020B0503020204020204" charset="-122"/>
              </a:rPr>
              <a:t>智能世界的同 </a:t>
            </a:r>
            <a:r>
              <a:rPr sz="2000" spc="-10" dirty="0">
                <a:solidFill>
                  <a:srgbClr val="000000"/>
                </a:solidFill>
                <a:latin typeface="微软雅黑" panose="020B0503020204020204" charset="-122"/>
                <a:ea typeface="微软雅黑" panose="020B0503020204020204" charset="-122"/>
                <a:cs typeface="微软雅黑" panose="020B0503020204020204" charset="-122"/>
              </a:rPr>
              <a:t>时 ，我们也成了</a:t>
            </a:r>
            <a:r>
              <a:rPr sz="2000" spc="0" dirty="0">
                <a:solidFill>
                  <a:srgbClr val="000000"/>
                </a:solidFill>
                <a:latin typeface="微软雅黑" panose="020B0503020204020204" charset="-122"/>
                <a:ea typeface="微软雅黑" panose="020B0503020204020204" charset="-122"/>
                <a:cs typeface="微软雅黑" panose="020B0503020204020204" charset="-122"/>
              </a:rPr>
              <a:t>一个不由自主的“ 透明”人 ，无法拥有安全的隐私和不受困扰的信息环境 。 </a:t>
            </a:r>
            <a:r>
              <a:rPr sz="2000" spc="70" dirty="0">
                <a:solidFill>
                  <a:srgbClr val="000000"/>
                </a:solidFill>
                <a:latin typeface="微软雅黑" panose="020B0503020204020204" charset="-122"/>
                <a:ea typeface="微软雅黑" panose="020B0503020204020204" charset="-122"/>
                <a:cs typeface="微软雅黑" panose="020B0503020204020204" charset="-122"/>
              </a:rPr>
              <a:t>尽管在基于充分感知的智能信息时代人们可以方便获取和利用信息 ，但如果智</a:t>
            </a:r>
            <a:r>
              <a:rPr sz="2000" spc="30" dirty="0">
                <a:solidFill>
                  <a:srgbClr val="000000"/>
                </a:solidFill>
                <a:latin typeface="微软雅黑" panose="020B0503020204020204" charset="-122"/>
                <a:ea typeface="微软雅黑" panose="020B0503020204020204" charset="-122"/>
                <a:cs typeface="微软雅黑" panose="020B0503020204020204" charset="-122"/>
              </a:rPr>
              <a:t>能</a:t>
            </a:r>
            <a:r>
              <a:rPr sz="2000" spc="0" dirty="0">
                <a:solidFill>
                  <a:srgbClr val="000000"/>
                </a:solidFill>
                <a:latin typeface="微软雅黑" panose="020B0503020204020204" charset="-122"/>
                <a:ea typeface="微软雅黑" panose="020B0503020204020204" charset="-122"/>
                <a:cs typeface="微软雅黑" panose="020B0503020204020204" charset="-122"/>
              </a:rPr>
              <a:t>信息时 </a:t>
            </a:r>
            <a:r>
              <a:rPr sz="2000" spc="40" dirty="0">
                <a:solidFill>
                  <a:srgbClr val="000000"/>
                </a:solidFill>
                <a:latin typeface="微软雅黑" panose="020B0503020204020204" charset="-122"/>
                <a:ea typeface="微软雅黑" panose="020B0503020204020204" charset="-122"/>
                <a:cs typeface="微软雅黑" panose="020B0503020204020204" charset="-122"/>
              </a:rPr>
              <a:t>代进入信息应用无序或隐私泄露的状态 ，  那么没有安全的智能感知是不是一 场难</a:t>
            </a:r>
            <a:r>
              <a:rPr sz="2000" spc="30" dirty="0">
                <a:solidFill>
                  <a:srgbClr val="000000"/>
                </a:solidFill>
                <a:latin typeface="微软雅黑" panose="020B0503020204020204" charset="-122"/>
                <a:ea typeface="微软雅黑" panose="020B0503020204020204" charset="-122"/>
                <a:cs typeface="微软雅黑" panose="020B0503020204020204" charset="-122"/>
              </a:rPr>
              <a:t>以</a:t>
            </a:r>
            <a:r>
              <a:rPr sz="2000" spc="0" dirty="0">
                <a:solidFill>
                  <a:srgbClr val="000000"/>
                </a:solidFill>
                <a:latin typeface="微软雅黑" panose="020B0503020204020204" charset="-122"/>
                <a:ea typeface="微软雅黑" panose="020B0503020204020204" charset="-122"/>
                <a:cs typeface="微软雅黑" panose="020B0503020204020204" charset="-122"/>
              </a:rPr>
              <a:t>想象 </a:t>
            </a:r>
            <a:r>
              <a:rPr sz="2000" spc="50" dirty="0">
                <a:solidFill>
                  <a:srgbClr val="000000"/>
                </a:solidFill>
                <a:latin typeface="微软雅黑" panose="020B0503020204020204" charset="-122"/>
                <a:ea typeface="微软雅黑" panose="020B0503020204020204" charset="-122"/>
                <a:cs typeface="微软雅黑" panose="020B0503020204020204" charset="-122"/>
              </a:rPr>
              <a:t>的灾难? 作为一名出色的传感器工程师 ，应树立安全发展的理念 ，  充分</a:t>
            </a:r>
            <a:r>
              <a:rPr sz="2000" spc="10" dirty="0">
                <a:solidFill>
                  <a:srgbClr val="000000"/>
                </a:solidFill>
                <a:latin typeface="微软雅黑" panose="020B0503020204020204" charset="-122"/>
                <a:ea typeface="微软雅黑" panose="020B0503020204020204" charset="-122"/>
                <a:cs typeface="微软雅黑" panose="020B0503020204020204" charset="-122"/>
              </a:rPr>
              <a:t>认</a:t>
            </a:r>
            <a:r>
              <a:rPr sz="2000" spc="0" dirty="0">
                <a:solidFill>
                  <a:srgbClr val="000000"/>
                </a:solidFill>
                <a:latin typeface="微软雅黑" panose="020B0503020204020204" charset="-122"/>
                <a:ea typeface="微软雅黑" panose="020B0503020204020204" charset="-122"/>
                <a:cs typeface="微软雅黑" panose="020B0503020204020204" charset="-122"/>
              </a:rPr>
              <a:t>识到每个人都 </a:t>
            </a:r>
            <a:r>
              <a:rPr sz="2000" spc="-20" dirty="0">
                <a:solidFill>
                  <a:srgbClr val="000000"/>
                </a:solidFill>
                <a:latin typeface="微软雅黑" panose="020B0503020204020204" charset="-122"/>
                <a:ea typeface="微软雅黑" panose="020B0503020204020204" charset="-122"/>
                <a:cs typeface="微软雅黑" panose="020B0503020204020204" charset="-122"/>
              </a:rPr>
              <a:t>担负着维护信息安全的责任 ，  时刻牢记“信息安全</a:t>
            </a:r>
            <a:r>
              <a:rPr sz="2000" spc="-10" dirty="0">
                <a:solidFill>
                  <a:srgbClr val="000000"/>
                </a:solidFill>
                <a:latin typeface="微软雅黑" panose="020B0503020204020204" charset="-122"/>
                <a:ea typeface="微软雅黑" panose="020B0503020204020204" charset="-122"/>
                <a:cs typeface="微软雅黑" panose="020B0503020204020204" charset="-122"/>
              </a:rPr>
              <a:t> </a:t>
            </a:r>
            <a:r>
              <a:rPr sz="2000" spc="0" dirty="0">
                <a:solidFill>
                  <a:srgbClr val="000000"/>
                </a:solidFill>
                <a:latin typeface="微软雅黑" panose="020B0503020204020204" charset="-122"/>
                <a:ea typeface="微软雅黑" panose="020B0503020204020204" charset="-122"/>
                <a:cs typeface="微软雅黑" panose="020B0503020204020204" charset="-122"/>
              </a:rPr>
              <a:t>，人人有责”!</a:t>
            </a:r>
            <a:endParaRPr lang="en-US" altLang="en-US" sz="2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37"/>
          <p:cNvPicPr>
            <a:picLocks noChangeAspect="1"/>
          </p:cNvPicPr>
          <p:nvPr/>
        </p:nvPicPr>
        <p:blipFill>
          <a:blip r:embed="rId5"/>
          <a:stretch>
            <a:fillRect/>
          </a:stretch>
        </p:blipFill>
        <p:spPr>
          <a:xfrm>
            <a:off x="790524" y="973123"/>
            <a:ext cx="1137449" cy="220586"/>
          </a:xfrm>
          <a:prstGeom prst="rect">
            <a:avLst/>
          </a:prstGeom>
        </p:spPr>
      </p:pic>
    </p:spTree>
    <p:custDataLst>
      <p:tags r:id="rId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29"/>
          <p:cNvSpPr/>
          <p:nvPr/>
        </p:nvSpPr>
        <p:spPr>
          <a:xfrm>
            <a:off x="855641" y="1035769"/>
            <a:ext cx="9087740" cy="1289050"/>
          </a:xfrm>
          <a:prstGeom prst="rect">
            <a:avLst/>
          </a:prstGeom>
        </p:spPr>
        <p:txBody>
          <a:bodyPr vert="horz" wrap="square" lIns="0" tIns="0" rIns="0" bIns="0"/>
          <a:lstStyle/>
          <a:p>
            <a:pPr algn="l" rtl="0" eaLnBrk="0">
              <a:lnSpc>
                <a:spcPct val="82000"/>
              </a:lnSpc>
            </a:pP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2000"/>
              </a:lnSpc>
            </a:pPr>
            <a:r>
              <a:rPr sz="2000" spc="10" dirty="0">
                <a:solidFill>
                  <a:srgbClr val="000000"/>
                </a:solidFill>
                <a:latin typeface="微软雅黑" panose="020B0503020204020204" charset="-122"/>
                <a:ea typeface="微软雅黑" panose="020B0503020204020204" charset="-122"/>
                <a:cs typeface="微软雅黑" panose="020B0503020204020204" charset="-122"/>
              </a:rPr>
              <a:t>1 . 什么是传感器</a:t>
            </a:r>
            <a:r>
              <a:rPr sz="2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66065" algn="l" rtl="0" eaLnBrk="0">
              <a:lnSpc>
                <a:spcPct val="92000"/>
              </a:lnSpc>
              <a:spcBef>
                <a:spcPts val="655"/>
              </a:spcBef>
            </a:pPr>
            <a:r>
              <a:rPr sz="2000" spc="50" dirty="0">
                <a:solidFill>
                  <a:srgbClr val="000000"/>
                </a:solidFill>
                <a:latin typeface="微软雅黑" panose="020B0503020204020204" charset="-122"/>
                <a:ea typeface="微软雅黑" panose="020B0503020204020204" charset="-122"/>
                <a:cs typeface="微软雅黑" panose="020B0503020204020204" charset="-122"/>
              </a:rPr>
              <a:t>2. 传感器一般由哪几部分组成</a:t>
            </a:r>
            <a:r>
              <a:rPr sz="20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67335" algn="l" rtl="0" eaLnBrk="0">
              <a:lnSpc>
                <a:spcPct val="92000"/>
              </a:lnSpc>
              <a:spcBef>
                <a:spcPts val="650"/>
              </a:spcBef>
            </a:pPr>
            <a:r>
              <a:rPr sz="2000" spc="50" dirty="0">
                <a:solidFill>
                  <a:srgbClr val="000000"/>
                </a:solidFill>
                <a:latin typeface="微软雅黑" panose="020B0503020204020204" charset="-122"/>
                <a:ea typeface="微软雅黑" panose="020B0503020204020204" charset="-122"/>
                <a:cs typeface="微软雅黑" panose="020B0503020204020204" charset="-122"/>
              </a:rPr>
              <a:t>3 . 什么是传感器的静态特性? 描述传感器静态特性的指</a:t>
            </a:r>
            <a:r>
              <a:rPr sz="2000" spc="0" dirty="0">
                <a:solidFill>
                  <a:srgbClr val="000000"/>
                </a:solidFill>
                <a:latin typeface="微软雅黑" panose="020B0503020204020204" charset="-122"/>
                <a:ea typeface="微软雅黑" panose="020B0503020204020204" charset="-122"/>
                <a:cs typeface="微软雅黑" panose="020B0503020204020204" charset="-122"/>
              </a:rPr>
              <a:t>标有哪些?</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63525" algn="l" rtl="0" eaLnBrk="0">
              <a:lnSpc>
                <a:spcPct val="92000"/>
              </a:lnSpc>
              <a:spcBef>
                <a:spcPts val="650"/>
              </a:spcBef>
            </a:pPr>
            <a:r>
              <a:rPr sz="2000" spc="60" dirty="0">
                <a:solidFill>
                  <a:srgbClr val="000000"/>
                </a:solidFill>
                <a:latin typeface="微软雅黑" panose="020B0503020204020204" charset="-122"/>
                <a:ea typeface="微软雅黑" panose="020B0503020204020204" charset="-122"/>
                <a:cs typeface="微软雅黑" panose="020B0503020204020204" charset="-122"/>
              </a:rPr>
              <a:t>4. 什么是传感器的动态特性? 描述传感器动态特性的指标</a:t>
            </a:r>
            <a:r>
              <a:rPr sz="2000" spc="50" dirty="0">
                <a:solidFill>
                  <a:srgbClr val="000000"/>
                </a:solidFill>
                <a:latin typeface="微软雅黑" panose="020B0503020204020204" charset="-122"/>
                <a:ea typeface="微软雅黑" panose="020B0503020204020204" charset="-122"/>
                <a:cs typeface="微软雅黑" panose="020B0503020204020204" charset="-122"/>
              </a:rPr>
              <a:t>有</a:t>
            </a:r>
            <a:r>
              <a:rPr sz="2000" spc="0" dirty="0">
                <a:solidFill>
                  <a:srgbClr val="000000"/>
                </a:solidFill>
                <a:latin typeface="微软雅黑" panose="020B0503020204020204" charset="-122"/>
                <a:ea typeface="微软雅黑" panose="020B0503020204020204" charset="-122"/>
                <a:cs typeface="微软雅黑" panose="020B0503020204020204" charset="-122"/>
              </a:rPr>
              <a:t>哪些?</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53365" algn="l" rtl="0" eaLnBrk="0">
              <a:lnSpc>
                <a:spcPct val="122000"/>
              </a:lnSpc>
              <a:spcBef>
                <a:spcPts val="5"/>
              </a:spcBef>
            </a:pPr>
            <a:r>
              <a:rPr sz="2000" spc="-30" dirty="0">
                <a:solidFill>
                  <a:srgbClr val="000000"/>
                </a:solidFill>
                <a:latin typeface="微软雅黑" panose="020B0503020204020204" charset="-122"/>
                <a:ea typeface="微软雅黑" panose="020B0503020204020204" charset="-122"/>
                <a:cs typeface="微软雅黑" panose="020B0503020204020204" charset="-122"/>
              </a:rPr>
              <a:t>5 . 现有精度等级为 0. 5 级 、量程为 0 ~ 300 </a:t>
            </a:r>
            <a:r>
              <a:rPr sz="2000" spc="0" dirty="0">
                <a:solidFill>
                  <a:srgbClr val="000000"/>
                </a:solidFill>
                <a:latin typeface="微软雅黑" panose="020B0503020204020204" charset="-122"/>
                <a:ea typeface="微软雅黑" panose="020B0503020204020204" charset="-122"/>
                <a:cs typeface="微软雅黑" panose="020B0503020204020204" charset="-122"/>
              </a:rPr>
              <a:t>V</a:t>
            </a:r>
            <a:r>
              <a:rPr sz="2000" spc="-30" dirty="0">
                <a:solidFill>
                  <a:srgbClr val="000000"/>
                </a:solidFill>
                <a:latin typeface="微软雅黑" panose="020B0503020204020204" charset="-122"/>
                <a:ea typeface="微软雅黑" panose="020B0503020204020204" charset="-122"/>
                <a:cs typeface="微软雅黑" panose="020B0503020204020204" charset="-122"/>
              </a:rPr>
              <a:t> 和精度等级为 1 . 0 级 、量程为 0 ~ 1</a:t>
            </a:r>
            <a:r>
              <a:rPr sz="2000" spc="-10" dirty="0">
                <a:solidFill>
                  <a:srgbClr val="000000"/>
                </a:solidFill>
                <a:latin typeface="微软雅黑" panose="020B0503020204020204" charset="-122"/>
                <a:ea typeface="微软雅黑" panose="020B0503020204020204" charset="-122"/>
                <a:cs typeface="微软雅黑" panose="020B0503020204020204" charset="-122"/>
              </a:rPr>
              <a:t> </a:t>
            </a:r>
            <a:r>
              <a:rPr sz="2000" spc="0" dirty="0">
                <a:solidFill>
                  <a:srgbClr val="000000"/>
                </a:solidFill>
                <a:latin typeface="微软雅黑" panose="020B0503020204020204" charset="-122"/>
                <a:ea typeface="微软雅黑" panose="020B0503020204020204" charset="-122"/>
                <a:cs typeface="微软雅黑" panose="020B0503020204020204" charset="-122"/>
              </a:rPr>
              <a:t>00 V </a:t>
            </a:r>
            <a:r>
              <a:rPr sz="2000" spc="10" dirty="0">
                <a:solidFill>
                  <a:srgbClr val="000000"/>
                </a:solidFill>
                <a:latin typeface="微软雅黑" panose="020B0503020204020204" charset="-122"/>
                <a:ea typeface="微软雅黑" panose="020B0503020204020204" charset="-122"/>
                <a:cs typeface="微软雅黑" panose="020B0503020204020204" charset="-122"/>
              </a:rPr>
              <a:t>的两个电压表，要测</a:t>
            </a:r>
            <a:r>
              <a:rPr sz="2000" spc="0" dirty="0">
                <a:solidFill>
                  <a:srgbClr val="000000"/>
                </a:solidFill>
                <a:latin typeface="微软雅黑" panose="020B0503020204020204" charset="-122"/>
                <a:ea typeface="微软雅黑" panose="020B0503020204020204" charset="-122"/>
                <a:cs typeface="微软雅黑" panose="020B0503020204020204" charset="-122"/>
              </a:rPr>
              <a:t>量 80 V 的电压，采用哪一个电压表更好?</a:t>
            </a:r>
            <a:endParaRPr lang="en-US" altLang="en-US" sz="2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34"/>
          <p:cNvPicPr>
            <a:picLocks noChangeAspect="1"/>
          </p:cNvPicPr>
          <p:nvPr/>
        </p:nvPicPr>
        <p:blipFill>
          <a:blip r:embed="rId5"/>
          <a:stretch>
            <a:fillRect/>
          </a:stretch>
        </p:blipFill>
        <p:spPr>
          <a:xfrm>
            <a:off x="853785" y="671341"/>
            <a:ext cx="1340789" cy="220586"/>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6" name="textbox 73"/>
          <p:cNvSpPr/>
          <p:nvPr/>
        </p:nvSpPr>
        <p:spPr>
          <a:xfrm>
            <a:off x="530225" y="355600"/>
            <a:ext cx="5210175" cy="341630"/>
          </a:xfrm>
          <a:prstGeom prst="rect">
            <a:avLst/>
          </a:prstGeom>
        </p:spPr>
        <p:txBody>
          <a:bodyPr vert="horz" wrap="square" lIns="0" tIns="0" rIns="0" bIns="0"/>
          <a:lstStyle/>
          <a:p>
            <a:pPr algn="l" rtl="0" eaLnBrk="0">
              <a:lnSpc>
                <a:spcPct val="118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03505" algn="l" rtl="0" eaLnBrk="0">
              <a:lnSpc>
                <a:spcPct val="94000"/>
              </a:lnSpc>
              <a:spcBef>
                <a:spcPts val="5"/>
              </a:spcBef>
            </a:pPr>
            <a:r>
              <a:rPr sz="1300" spc="60" dirty="0">
                <a:solidFill>
                  <a:srgbClr val="000000"/>
                </a:solidFill>
                <a:latin typeface="微软雅黑" panose="020B0503020204020204" charset="-122"/>
                <a:ea typeface="微软雅黑" panose="020B0503020204020204" charset="-122"/>
                <a:cs typeface="微软雅黑" panose="020B0503020204020204" charset="-122"/>
              </a:rPr>
              <a:t>1 . 1    传感器基</a:t>
            </a:r>
            <a:r>
              <a:rPr sz="1300" spc="30" dirty="0">
                <a:solidFill>
                  <a:srgbClr val="000000"/>
                </a:solidFill>
                <a:latin typeface="微软雅黑" panose="020B0503020204020204" charset="-122"/>
                <a:ea typeface="微软雅黑" panose="020B0503020204020204" charset="-122"/>
                <a:cs typeface="微软雅黑" panose="020B0503020204020204" charset="-122"/>
              </a:rPr>
              <a:t>础</a:t>
            </a:r>
            <a:r>
              <a:rPr sz="1300" spc="0" dirty="0">
                <a:solidFill>
                  <a:srgbClr val="000000"/>
                </a:solidFill>
                <a:latin typeface="微软雅黑" panose="020B0503020204020204" charset="-122"/>
                <a:ea typeface="微软雅黑" panose="020B0503020204020204" charset="-122"/>
                <a:cs typeface="微软雅黑" panose="020B0503020204020204" charset="-122"/>
              </a:rPr>
              <a:t>知识</a:t>
            </a:r>
            <a:endParaRPr lang="en-US" altLang="en-US" sz="13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textbox 76"/>
          <p:cNvSpPr/>
          <p:nvPr>
            <p:custDataLst>
              <p:tags r:id="rId5"/>
            </p:custDataLst>
          </p:nvPr>
        </p:nvSpPr>
        <p:spPr>
          <a:xfrm>
            <a:off x="779786" y="1005952"/>
            <a:ext cx="1604010" cy="193039"/>
          </a:xfrm>
          <a:prstGeom prst="rect">
            <a:avLst/>
          </a:prstGeom>
        </p:spPr>
        <p:txBody>
          <a:bodyPr vert="horz" wrap="square" lIns="0" tIns="0" rIns="0" bIns="0"/>
          <a:lstStyle/>
          <a:p>
            <a:pPr algn="l" rtl="0" eaLnBrk="0">
              <a:lnSpc>
                <a:spcPct val="79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 1 . 1    传感</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的概念</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69"/>
          <p:cNvSpPr/>
          <p:nvPr>
            <p:custDataLst>
              <p:tags r:id="rId6"/>
            </p:custDataLst>
          </p:nvPr>
        </p:nvSpPr>
        <p:spPr>
          <a:xfrm>
            <a:off x="775917" y="1511826"/>
            <a:ext cx="8672883" cy="2030729"/>
          </a:xfrm>
          <a:prstGeom prst="rect">
            <a:avLst/>
          </a:prstGeom>
        </p:spPr>
        <p:txBody>
          <a:bodyPr vert="horz" wrap="square" lIns="0" tIns="0" rIns="0" bIns="0"/>
          <a:lstStyle/>
          <a:p>
            <a:pPr algn="l" rtl="0" eaLnBrk="0">
              <a:lnSpc>
                <a:spcPct val="114000"/>
              </a:lnSpc>
            </a:pPr>
            <a:endParaRPr lang="en-US"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39000"/>
              </a:lnSpc>
            </a:pPr>
            <a:r>
              <a:rPr sz="2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传感器是能感受( 或响应) 规定的被测量并按照一定的规律将被测量转换</a:t>
            </a:r>
            <a:r>
              <a:rPr sz="2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成</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可用输出 </a:t>
            </a:r>
            <a:r>
              <a:rPr sz="2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信号的器件或装置，通常由敏感元件和转换元件组成。 在某些学科领域中，</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传感器又称 </a:t>
            </a:r>
            <a:r>
              <a:rPr sz="2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为敏感元件、检测器、  转换器等。 这些不同提法反映了在不同的技术领域中，根</a:t>
            </a:r>
            <a:r>
              <a:rPr sz="2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据</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器件 </a:t>
            </a:r>
            <a:r>
              <a:rPr sz="2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用途对同一类型的器件使用着不同的技术术语。 例如，在电子技术领域，</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常把能感受信 </a:t>
            </a:r>
            <a:r>
              <a:rPr sz="2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号的电子元件称为敏感元件，如热敏元件、  磁敏元件、  光敏元件及气敏</a:t>
            </a:r>
            <a:r>
              <a:rPr sz="2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元</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件等；在超声 </a:t>
            </a:r>
            <a:r>
              <a:rPr sz="2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波技术领域则强调能量的转换，如压电式换能器。 这些提法在含</a:t>
            </a:r>
            <a:r>
              <a:rPr sz="2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义</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上都有些狭窄 ꎬ“ 传感 </a:t>
            </a:r>
            <a:r>
              <a:rPr sz="2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器”一词是使用</a:t>
            </a:r>
            <a:r>
              <a:rPr sz="2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最为广泛，最具概括性的用语。</a:t>
            </a:r>
            <a:endParaRPr lang="en-US"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99000"/>
              </a:lnSpc>
            </a:pPr>
            <a:endParaRPr lang="en-US"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69"/>
          <p:cNvSpPr/>
          <p:nvPr/>
        </p:nvSpPr>
        <p:spPr>
          <a:xfrm>
            <a:off x="892175" y="903768"/>
            <a:ext cx="5203825" cy="2030729"/>
          </a:xfrm>
          <a:prstGeom prst="rect">
            <a:avLst/>
          </a:prstGeom>
        </p:spPr>
        <p:txBody>
          <a:bodyPr vert="horz" wrap="square" lIns="0" tIns="0" rIns="0" bIns="0"/>
          <a:lstStyle/>
          <a:p>
            <a:pPr algn="l" rtl="0" eaLnBrk="0">
              <a:lnSpc>
                <a:spcPct val="11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92000"/>
              </a:lnSpc>
              <a:spcBef>
                <a:spcPts val="0"/>
              </a:spcBef>
            </a:pPr>
            <a:r>
              <a:rPr sz="1200" spc="10" dirty="0">
                <a:solidFill>
                  <a:srgbClr val="000000"/>
                </a:solidFill>
                <a:latin typeface="微软雅黑" panose="020B0503020204020204" charset="-122"/>
                <a:ea typeface="微软雅黑" panose="020B0503020204020204" charset="-122"/>
                <a:cs typeface="微软雅黑" panose="020B0503020204020204" charset="-122"/>
              </a:rPr>
              <a:t>1 . 1</a:t>
            </a:r>
            <a:r>
              <a:rPr sz="1200" spc="0" dirty="0">
                <a:solidFill>
                  <a:srgbClr val="000000"/>
                </a:solidFill>
                <a:latin typeface="微软雅黑" panose="020B0503020204020204" charset="-122"/>
                <a:ea typeface="微软雅黑" panose="020B0503020204020204" charset="-122"/>
                <a:cs typeface="微软雅黑" panose="020B0503020204020204" charset="-122"/>
              </a:rPr>
              <a:t> . 2   传感器的组成</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70"/>
          <p:cNvSpPr/>
          <p:nvPr>
            <p:custDataLst>
              <p:tags r:id="rId5"/>
            </p:custDataLst>
          </p:nvPr>
        </p:nvSpPr>
        <p:spPr>
          <a:xfrm>
            <a:off x="826135" y="1469390"/>
            <a:ext cx="6322060" cy="4467860"/>
          </a:xfrm>
          <a:prstGeom prst="rect">
            <a:avLst/>
          </a:prstGeom>
        </p:spPr>
        <p:txBody>
          <a:bodyPr vert="horz" wrap="square" lIns="0" tIns="0" rIns="0" bIns="0"/>
          <a:lstStyle/>
          <a:p>
            <a:pPr algn="l" rtl="0" eaLnBrk="0">
              <a:lnSpc>
                <a:spcPct val="87000"/>
              </a:lnSpc>
            </a:pP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22000"/>
              </a:lnSpc>
            </a:pPr>
            <a:r>
              <a:rPr sz="16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传感器的输出信号通常是电量，因为电量便于传输、  转换、  处理、 </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显示等。 电量有 </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很多形式，如电压、  电流、  电容、  电阻等，输出信</a:t>
            </a:r>
            <a:r>
              <a:rPr sz="16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号</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的形式由传感器的原理确定。</a:t>
            </a: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9000"/>
              </a:lnSpc>
              <a:spcBef>
                <a:spcPts val="5"/>
              </a:spcBef>
            </a:pPr>
            <a:r>
              <a:rPr sz="1600" spc="2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通常</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，传感器由敏感元件和转换元件组成( 见图 1－1 ) 。 其</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中，敏感元件是指传感器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中能直接感受或响应被测量的部分；转换元件是指传感器中能将敏感元件感受或响应</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被测量转换成适于传输或测量的电信号的部分。 由于传感器输出信号一般都很微弱</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因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此需要信号调理转换电路对输出信号进行放大、  运算调制等。 此外信号</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调</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理转换电路以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及传感器的转换元件必须有辅助电源，因此信号调理转换电路以及所需的辅助电源都</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作为传感器组成的一部分。 随着半导体器件与集成技术在传感器中的应用，传</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器的信 </a:t>
            </a:r>
            <a:r>
              <a:rPr sz="16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号调理转换电路与敏感元件一起集成在同一芯片上，安装在</a:t>
            </a:r>
            <a:r>
              <a:rPr sz="16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感器的壳体里。</a:t>
            </a:r>
            <a:endParaRPr lang="en-US" altLang="en-US"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71"/>
          <p:cNvPicPr>
            <a:picLocks noChangeAspect="1"/>
          </p:cNvPicPr>
          <p:nvPr/>
        </p:nvPicPr>
        <p:blipFill>
          <a:blip r:embed="rId6"/>
          <a:stretch>
            <a:fillRect/>
          </a:stretch>
        </p:blipFill>
        <p:spPr>
          <a:xfrm>
            <a:off x="7875276" y="2829856"/>
            <a:ext cx="3572573" cy="1031468"/>
          </a:xfrm>
          <a:prstGeom prst="rect">
            <a:avLst/>
          </a:prstGeom>
        </p:spPr>
      </p:pic>
      <p:sp>
        <p:nvSpPr>
          <p:cNvPr id="6" name="textbox 77"/>
          <p:cNvSpPr/>
          <p:nvPr>
            <p:custDataLst>
              <p:tags r:id="rId7"/>
            </p:custDataLst>
          </p:nvPr>
        </p:nvSpPr>
        <p:spPr>
          <a:xfrm>
            <a:off x="9170851" y="4129491"/>
            <a:ext cx="125666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1－1    传</a:t>
            </a:r>
            <a:r>
              <a:rPr sz="800" spc="0" dirty="0">
                <a:solidFill>
                  <a:schemeClr val="dk1"/>
                </a:solidFill>
                <a:latin typeface="微软雅黑" panose="020B0503020204020204" charset="-122"/>
                <a:ea typeface="微软雅黑" panose="020B0503020204020204" charset="-122"/>
                <a:cs typeface="微软雅黑" panose="020B0503020204020204" charset="-122"/>
              </a:rPr>
              <a:t>感器组成框图</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textbox 87"/>
          <p:cNvSpPr/>
          <p:nvPr/>
        </p:nvSpPr>
        <p:spPr>
          <a:xfrm>
            <a:off x="899642" y="1147904"/>
            <a:ext cx="1604010" cy="192404"/>
          </a:xfrm>
          <a:prstGeom prst="rect">
            <a:avLst/>
          </a:prstGeom>
        </p:spPr>
        <p:txBody>
          <a:bodyPr vert="horz" wrap="square" lIns="0" tIns="0" rIns="0" bIns="0"/>
          <a:lstStyle/>
          <a:p>
            <a:pPr algn="l" rtl="0" eaLnBrk="0">
              <a:lnSpc>
                <a:spcPct val="87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spc="-20" dirty="0">
                <a:solidFill>
                  <a:srgbClr val="000000"/>
                </a:solidFill>
                <a:latin typeface="微软雅黑" panose="020B0503020204020204" charset="-122"/>
                <a:ea typeface="微软雅黑" panose="020B0503020204020204" charset="-122"/>
                <a:cs typeface="微软雅黑" panose="020B0503020204020204" charset="-122"/>
              </a:rPr>
              <a:t>1 . 1 . 3    传感</a:t>
            </a:r>
            <a:r>
              <a:rPr sz="1200" spc="-10" dirty="0">
                <a:solidFill>
                  <a:srgbClr val="000000"/>
                </a:solidFill>
                <a:latin typeface="微软雅黑" panose="020B0503020204020204" charset="-122"/>
                <a:ea typeface="微软雅黑" panose="020B0503020204020204" charset="-122"/>
                <a:cs typeface="微软雅黑" panose="020B0503020204020204" charset="-122"/>
              </a:rPr>
              <a:t>器</a:t>
            </a:r>
            <a:r>
              <a:rPr sz="1200" spc="0" dirty="0">
                <a:solidFill>
                  <a:srgbClr val="000000"/>
                </a:solidFill>
                <a:latin typeface="微软雅黑" panose="020B0503020204020204" charset="-122"/>
                <a:ea typeface="微软雅黑" panose="020B0503020204020204" charset="-122"/>
                <a:cs typeface="微软雅黑" panose="020B0503020204020204" charset="-122"/>
              </a:rPr>
              <a:t>的分类</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83"/>
          <p:cNvSpPr/>
          <p:nvPr>
            <p:custDataLst>
              <p:tags r:id="rId5"/>
            </p:custDataLst>
          </p:nvPr>
        </p:nvSpPr>
        <p:spPr>
          <a:xfrm>
            <a:off x="890270" y="1637665"/>
            <a:ext cx="10805795" cy="3158490"/>
          </a:xfrm>
          <a:prstGeom prst="rect">
            <a:avLst/>
          </a:prstGeom>
        </p:spPr>
        <p:txBody>
          <a:bodyPr vert="horz" wrap="square" lIns="0" tIns="0" rIns="0" bIns="0"/>
          <a:lstStyle/>
          <a:p>
            <a:pPr algn="l" rtl="0" eaLnBrk="0">
              <a:lnSpc>
                <a:spcPct val="110000"/>
              </a:lnSpc>
            </a:pP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5000"/>
              </a:lnSpc>
            </a:pP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传感器技术是 一 种知识密集型技术 。 传感器的原理有多种，它与许多学</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科</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有关，</a:t>
            </a:r>
            <a:r>
              <a:rPr sz="16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其种类繁多，分类方法也很多 。 目前传感器一般采用两种分类方法 :  一种</a:t>
            </a:r>
            <a:r>
              <a:rPr sz="16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按被测参 </a:t>
            </a:r>
            <a:r>
              <a:rPr sz="16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数分类，如温度传感器 、压力传感器 、位移传感器 、速度传感器等；</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另 一 种是按传感 </a:t>
            </a:r>
            <a:r>
              <a:rPr sz="16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器的工作原理分类，如应变式传感器 、  电容式传感器 、压电式传感器</a:t>
            </a:r>
            <a:r>
              <a:rPr sz="16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、磁电式传感器 </a:t>
            </a:r>
            <a:r>
              <a:rPr sz="1600"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 。 本书是按后一种分类方法来介绍各种传感器的，而传感器的工程应用</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则</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是根据工 </a:t>
            </a:r>
            <a:r>
              <a:rPr sz="1600"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程参数进行叙述的 。 对于初学者和应用传感器的工程技术人员来说，应先</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从</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 </a:t>
            </a:r>
            <a:r>
              <a:rPr sz="16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工作原理着手，了解各种各样的传感器，对于工程上的被测参数，则应着重如何</a:t>
            </a:r>
            <a:r>
              <a:rPr sz="1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合</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 </a:t>
            </a:r>
            <a:r>
              <a:rPr sz="16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选择和使用传感器</a:t>
            </a:r>
            <a:r>
              <a:rPr sz="16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6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862641" y="962238"/>
            <a:ext cx="6096000" cy="345440"/>
          </a:xfrm>
          <a:prstGeom prst="rect">
            <a:avLst/>
          </a:prstGeom>
          <a:noFill/>
        </p:spPr>
        <p:txBody>
          <a:bodyPr wrap="square">
            <a:spAutoFit/>
          </a:bodyPr>
          <a:lstStyle/>
          <a:p>
            <a:pPr marL="26035" algn="l" rtl="0" eaLnBrk="0">
              <a:lnSpc>
                <a:spcPct val="92000"/>
              </a:lnSpc>
              <a:spcBef>
                <a:spcPts val="0"/>
              </a:spcBef>
            </a:pPr>
            <a:r>
              <a:rPr lang="en-US" altLang="zh-CN" sz="1800" spc="10" dirty="0">
                <a:solidFill>
                  <a:srgbClr val="000000"/>
                </a:solidFill>
                <a:latin typeface="微软雅黑" panose="020B0503020204020204" charset="-122"/>
                <a:ea typeface="微软雅黑" panose="020B0503020204020204" charset="-122"/>
                <a:cs typeface="微软雅黑" panose="020B0503020204020204" charset="-122"/>
              </a:rPr>
              <a:t>1 . 1</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spc="0" dirty="0">
                <a:solidFill>
                  <a:srgbClr val="000000"/>
                </a:solidFill>
                <a:latin typeface="微软雅黑" panose="020B0503020204020204" charset="-122"/>
                <a:ea typeface="微软雅黑" panose="020B0503020204020204" charset="-122"/>
                <a:cs typeface="微软雅黑" panose="020B0503020204020204" charset="-122"/>
              </a:rPr>
              <a:t>. 4   </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传感器的特性</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82"/>
          <p:cNvSpPr/>
          <p:nvPr>
            <p:custDataLst>
              <p:tags r:id="rId5"/>
            </p:custDataLst>
          </p:nvPr>
        </p:nvSpPr>
        <p:spPr>
          <a:xfrm>
            <a:off x="948821" y="1768885"/>
            <a:ext cx="10162001" cy="2725420"/>
          </a:xfrm>
          <a:prstGeom prst="rect">
            <a:avLst/>
          </a:prstGeom>
        </p:spPr>
        <p:txBody>
          <a:bodyPr vert="horz" wrap="square" lIns="0" tIns="0" rIns="0" bIns="0"/>
          <a:lstStyle/>
          <a:p>
            <a:pPr algn="l" rtl="0" eaLnBrk="0">
              <a:lnSpc>
                <a:spcPct val="78000"/>
              </a:lnSpc>
            </a:pPr>
            <a:endPar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8415" indent="266700" algn="l" rtl="0" eaLnBrk="0">
              <a:lnSpc>
                <a:spcPct val="143000"/>
              </a:lnSpc>
            </a:pPr>
            <a:r>
              <a:rPr lang="zh-CN" altLang="en-US"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在生产过程和科学实验中，要对各种各样的参数进行检测和控制，就要</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求传感器 </a:t>
            </a:r>
            <a:r>
              <a:rPr lang="zh-CN" altLang="en-US" spc="9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能感受被测非电量的变化并不失真地将其变换成相应的电量，这取决于传感器</a:t>
            </a:r>
            <a:r>
              <a:rPr lang="zh-CN" altLang="en-US"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基本 </a:t>
            </a:r>
            <a:r>
              <a:rPr lang="zh-CN" altLang="en-US"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特性，即输入输出特性 。 如果把传感器看作二端口网络，即有两个输入端和两个</a:t>
            </a:r>
            <a:r>
              <a:rPr lang="zh-CN" altLang="en-US"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出 </a:t>
            </a:r>
            <a:r>
              <a:rPr lang="zh-CN" altLang="en-US"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端，那么传感器的输入输出特性是与其内部结构参数有关的外部特性 。 传</a:t>
            </a:r>
            <a:r>
              <a:rPr lang="zh-CN" altLang="en-US"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器的基本 </a:t>
            </a:r>
            <a:r>
              <a:rPr lang="zh-CN" altLang="en-US" spc="9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特性通常可以分为静态特性和动态特性 。 下面对传感器特性的分析也同样适用</a:t>
            </a:r>
            <a:r>
              <a:rPr lang="zh-CN" altLang="en-US" spc="8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于</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测量 </a:t>
            </a:r>
            <a:r>
              <a:rPr lang="zh-CN" altLang="en-US"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系统</a:t>
            </a:r>
            <a:r>
              <a:rPr lang="zh-CN" altLang="en-US"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517584" y="390206"/>
            <a:ext cx="11139577" cy="1059815"/>
          </a:xfrm>
          <a:prstGeom prst="rect">
            <a:avLst/>
          </a:prstGeom>
          <a:noFill/>
        </p:spPr>
        <p:txBody>
          <a:bodyPr wrap="square">
            <a:spAutoFit/>
          </a:bodyPr>
          <a:lstStyle/>
          <a:p>
            <a:pPr marL="290830" algn="l" rtl="0" eaLnBrk="0">
              <a:lnSpc>
                <a:spcPts val="1305"/>
              </a:lnSpc>
              <a:spcBef>
                <a:spcPts val="655"/>
              </a:spcBef>
            </a:pPr>
            <a:r>
              <a:rPr lang="en-US" altLang="zh-CN" sz="1200" spc="30" dirty="0">
                <a:solidFill>
                  <a:srgbClr val="000000"/>
                </a:solidFill>
                <a:latin typeface="微软雅黑" panose="020B0503020204020204" charset="-122"/>
                <a:ea typeface="微软雅黑" panose="020B0503020204020204" charset="-122"/>
                <a:cs typeface="微软雅黑" panose="020B0503020204020204" charset="-122"/>
              </a:rPr>
              <a:t>1 .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传感器的</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静</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态特性</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83845" algn="l" rtl="0" eaLnBrk="0">
              <a:lnSpc>
                <a:spcPct val="85000"/>
              </a:lnSpc>
              <a:spcBef>
                <a:spcPts val="575"/>
              </a:spcBef>
            </a:pP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传感器的静态特性是指被测量的值处于稳定状态时输出与输入的关系 。 如果被测</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量</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5080" algn="l" rtl="0" eaLnBrk="0">
              <a:lnSpc>
                <a:spcPct val="154000"/>
              </a:lnSpc>
              <a:spcBef>
                <a:spcPts val="25"/>
              </a:spcBef>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是一个不随时间变化或随时间变化缓慢的量，可以只考虑其静态特性，这时传</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器的输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入量与输出量之间在数值上一般具有一定的对应关系，关系式中不含有时间变量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对静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态特性而言，在不考虑迟滞蠕变及其他不确定因素的情况下，传感器的输入量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与输出</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量</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之间的关系通常可用一个多项式表示</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776295" y="1418886"/>
            <a:ext cx="9816942" cy="816610"/>
          </a:xfrm>
          <a:prstGeom prst="rect">
            <a:avLst/>
          </a:prstGeom>
          <a:noFill/>
        </p:spPr>
        <p:txBody>
          <a:bodyPr wrap="square" rtlCol="0">
            <a:spAutoFit/>
          </a:bodyPr>
          <a:lstStyle/>
          <a:p>
            <a:pPr marL="1690370" algn="l" rtl="0" eaLnBrk="0">
              <a:lnSpc>
                <a:spcPct val="92000"/>
              </a:lnSpc>
            </a:pP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 </a:t>
            </a: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5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5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en-US" altLang="zh-CN"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5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en-US" altLang="zh-CN" sz="1200" spc="-50" baseline="5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0" baseline="-2300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en-US" altLang="zh-CN" sz="12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lang="en-US" altLang="zh-CN" sz="1200" spc="0" baseline="5200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spcBef>
                <a:spcPts val="5"/>
              </a:spcBef>
            </a:pP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为输入量 </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为零时的输出量；</a:t>
            </a:r>
            <a:r>
              <a:rPr lang="en-US" altLang="zh-CN"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1200"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lang="en-US" altLang="zh-CN"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为非线性项系数 </a:t>
            </a:r>
            <a:r>
              <a:rPr lang="en-US" altLang="en-US"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84"/>
          <p:cNvSpPr/>
          <p:nvPr>
            <p:custDataLst>
              <p:tags r:id="rId6"/>
            </p:custDataLst>
          </p:nvPr>
        </p:nvSpPr>
        <p:spPr>
          <a:xfrm>
            <a:off x="702951" y="2151915"/>
            <a:ext cx="10392563" cy="1329689"/>
          </a:xfrm>
          <a:prstGeom prst="rect">
            <a:avLst/>
          </a:prstGeom>
        </p:spPr>
        <p:txBody>
          <a:bodyPr vert="horz" wrap="square" lIns="0" tIns="0" rIns="0" bIns="0"/>
          <a:lstStyle/>
          <a:p>
            <a:pPr algn="l" rtl="0" eaLnBrk="0">
              <a:lnSpc>
                <a:spcPct val="81000"/>
              </a:lnSpc>
            </a:pP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8765" algn="l" rtl="0" eaLnBrk="0">
              <a:lnSpc>
                <a:spcPct val="93000"/>
              </a:lnSpc>
            </a:pPr>
            <a:r>
              <a:rPr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各项系数决定了传感器静态特性曲线的具体形</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 。</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7145" indent="260985" algn="l" rtl="0" eaLnBrk="0">
              <a:lnSpc>
                <a:spcPct val="152000"/>
              </a:lnSpc>
              <a:spcBef>
                <a:spcPts val="20"/>
              </a:spcBef>
            </a:pPr>
            <a:r>
              <a:rPr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传感器的静态特性可以用一组性能指标来描述，如灵敏度 、线性度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迟</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滞 、重复性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和漂移等 </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7020" algn="l" rtl="0" eaLnBrk="0">
              <a:lnSpc>
                <a:spcPct val="94000"/>
              </a:lnSpc>
              <a:spcBef>
                <a:spcPts val="740"/>
              </a:spcBef>
            </a:pP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 灵敏</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度</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50000"/>
              </a:lnSpc>
              <a:spcBef>
                <a:spcPts val="20"/>
              </a:spcBef>
            </a:pPr>
            <a:r>
              <a:rPr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灵敏度是传感器静态特性的一个重要指标，其定义是输出量增量 Δ</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12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与引</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起</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输出量增 </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量 Δ</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的相应输入量增量 Δ</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 之比 。 用 S 表示灵敏度，即</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98"/>
          <p:cNvSpPr/>
          <p:nvPr>
            <p:custDataLst>
              <p:tags r:id="rId7"/>
            </p:custDataLst>
          </p:nvPr>
        </p:nvSpPr>
        <p:spPr>
          <a:xfrm>
            <a:off x="2770972" y="3520582"/>
            <a:ext cx="2783204" cy="576580"/>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397125" indent="228600" algn="l" rtl="0" eaLnBrk="0">
              <a:lnSpc>
                <a:spcPct val="61000"/>
              </a:lnSpc>
            </a:pPr>
            <a:r>
              <a:rPr sz="1000" u="sng" spc="-5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Δy</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S</a:t>
            </a:r>
            <a:r>
              <a:rPr sz="1000" spc="-7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665"/>
              </a:lnSpc>
              <a:spcBef>
                <a:spcPts val="325"/>
              </a:spcBef>
            </a:pPr>
            <a:r>
              <a:rPr sz="1000" spc="0" dirty="0">
                <a:solidFill>
                  <a:schemeClr val="dk1"/>
                </a:solidFill>
                <a:latin typeface="微软雅黑" panose="020B0503020204020204" charset="-122"/>
                <a:ea typeface="微软雅黑" panose="020B0503020204020204" charset="-122"/>
                <a:cs typeface="微软雅黑" panose="020B0503020204020204" charset="-122"/>
              </a:rPr>
              <a:t>x</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灵敏度 </a:t>
            </a:r>
            <a:r>
              <a:rPr sz="1000" spc="0" dirty="0">
                <a:solidFill>
                  <a:schemeClr val="dk1"/>
                </a:solidFill>
                <a:latin typeface="微软雅黑" panose="020B0503020204020204" charset="-122"/>
                <a:ea typeface="微软雅黑" panose="020B0503020204020204" charset="-122"/>
                <a:cs typeface="微软雅黑" panose="020B0503020204020204" charset="-122"/>
              </a:rPr>
              <a:t>S</a:t>
            </a:r>
            <a:r>
              <a:rPr sz="1000" spc="10" dirty="0">
                <a:solidFill>
                  <a:schemeClr val="dk1"/>
                </a:solidFill>
                <a:latin typeface="微软雅黑" panose="020B0503020204020204" charset="-122"/>
                <a:ea typeface="微软雅黑" panose="020B0503020204020204" charset="-122"/>
                <a:cs typeface="微软雅黑" panose="020B0503020204020204" charset="-122"/>
              </a:rPr>
              <a:t> 值越大，表示传感器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越灵敏。</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96"/>
          <p:cNvSpPr/>
          <p:nvPr>
            <p:custDataLst>
              <p:tags r:id="rId8"/>
            </p:custDataLst>
          </p:nvPr>
        </p:nvSpPr>
        <p:spPr>
          <a:xfrm>
            <a:off x="970927" y="4270546"/>
            <a:ext cx="5204459" cy="820419"/>
          </a:xfrm>
          <a:prstGeom prst="rect">
            <a:avLst/>
          </a:prstGeom>
        </p:spPr>
        <p:txBody>
          <a:bodyPr vert="horz" wrap="square" lIns="0" tIns="0" rIns="0" bIns="0"/>
          <a:lstStyle/>
          <a:p>
            <a:pPr algn="l" rtl="0" eaLnBrk="0">
              <a:lnSpc>
                <a:spcPct val="82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0035" algn="l" rtl="0" eaLnBrk="0">
              <a:lnSpc>
                <a:spcPct val="98000"/>
              </a:lnSpc>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线性传感器的灵敏度就是它的静态特性的斜率，其灵敏度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在整个测量</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范</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围内为常</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algn="l" rtl="0" eaLnBrk="0">
              <a:lnSpc>
                <a:spcPct val="95000"/>
              </a:lnSpc>
              <a:spcBef>
                <a:spcPts val="137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量，如图 1－2(</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所示；而非线性传感器的灵敏度为一变量，用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表示，实际上就</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1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spcBef>
                <a:spcPts val="5"/>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输入输出特性曲线上某点的斜率</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，且灵敏度随输入量的变化而变化，如图 1－2( b) 所示。</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5"/>
          <p:cNvPicPr>
            <a:picLocks noChangeAspect="1"/>
          </p:cNvPicPr>
          <p:nvPr/>
        </p:nvPicPr>
        <p:blipFill>
          <a:blip r:embed="rId9"/>
          <a:stretch>
            <a:fillRect/>
          </a:stretch>
        </p:blipFill>
        <p:spPr>
          <a:xfrm>
            <a:off x="8420794" y="3694774"/>
            <a:ext cx="3148647" cy="1475117"/>
          </a:xfrm>
          <a:prstGeom prst="rect">
            <a:avLst/>
          </a:prstGeom>
        </p:spPr>
      </p:pic>
      <p:sp>
        <p:nvSpPr>
          <p:cNvPr id="11" name="文本框 10"/>
          <p:cNvSpPr txBox="1"/>
          <p:nvPr>
            <p:custDataLst>
              <p:tags r:id="rId10"/>
            </p:custDataLst>
          </p:nvPr>
        </p:nvSpPr>
        <p:spPr>
          <a:xfrm>
            <a:off x="1069675" y="5304135"/>
            <a:ext cx="10196423" cy="1342390"/>
          </a:xfrm>
          <a:prstGeom prst="rect">
            <a:avLst/>
          </a:prstGeom>
          <a:noFill/>
        </p:spPr>
        <p:txBody>
          <a:bodyPr wrap="square">
            <a:spAutoFit/>
          </a:bodyPr>
          <a:lstStyle/>
          <a:p>
            <a:pPr marL="1990090" algn="r" rtl="0" eaLnBrk="0">
              <a:lnSpc>
                <a:spcPts val="1375"/>
              </a:lnSpc>
            </a:pP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400" spc="2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spc="20" dirty="0">
                <a:solidFill>
                  <a:schemeClr val="dk1"/>
                </a:solidFill>
                <a:latin typeface="微软雅黑" panose="020B0503020204020204" charset="-122"/>
                <a:ea typeface="微软雅黑" panose="020B0503020204020204" charset="-122"/>
                <a:cs typeface="微软雅黑" panose="020B0503020204020204" charset="-122"/>
              </a:rPr>
              <a:t>2    </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传</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感器的灵敏度   </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140585" algn="r" rtl="0" eaLnBrk="0">
              <a:lnSpc>
                <a:spcPts val="850"/>
              </a:lnSpc>
              <a:spcBef>
                <a:spcPts val="740"/>
              </a:spcBef>
            </a:pPr>
            <a:r>
              <a:rPr lang="en-US" altLang="zh-CN" sz="8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线性；</a:t>
            </a:r>
            <a:r>
              <a:rPr lang="en-US" altLang="zh-CN" sz="800" spc="0" dirty="0">
                <a:solidFill>
                  <a:schemeClr val="dk1"/>
                </a:solidFill>
                <a:latin typeface="微软雅黑" panose="020B0503020204020204" charset="-122"/>
                <a:ea typeface="微软雅黑" panose="020B0503020204020204" charset="-122"/>
                <a:cs typeface="微软雅黑" panose="020B0503020204020204" charset="-122"/>
              </a:rPr>
              <a:t>( b) </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非线性</a:t>
            </a: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4160" algn="l" rtl="0" eaLnBrk="0">
              <a:lnSpc>
                <a:spcPct val="154000"/>
              </a:lnSpc>
              <a:spcBef>
                <a:spcPts val="140"/>
              </a:spcBef>
            </a:pPr>
            <a:r>
              <a:rPr lang="zh-CN" altLang="en-US" sz="1800" spc="50" dirty="0">
                <a:solidFill>
                  <a:schemeClr val="dk1"/>
                </a:solidFill>
                <a:latin typeface="微软雅黑" panose="020B0503020204020204" charset="-122"/>
                <a:ea typeface="微软雅黑" panose="020B0503020204020204" charset="-122"/>
                <a:cs typeface="微软雅黑" panose="020B0503020204020204" charset="-122"/>
              </a:rPr>
              <a:t>从灵敏度的定义可知，传感器的灵敏度通常是一个有量纲的量，因此表述某</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一传感 </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器灵敏度时，必须</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说明它的量纲。</a:t>
            </a:r>
            <a:endParaRPr lang="zh-CN" altLang="en-US" sz="1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4" name="文本框 3"/>
          <p:cNvSpPr txBox="1"/>
          <p:nvPr/>
        </p:nvSpPr>
        <p:spPr>
          <a:xfrm>
            <a:off x="632604" y="554133"/>
            <a:ext cx="7166343" cy="4557395"/>
          </a:xfrm>
          <a:prstGeom prst="rect">
            <a:avLst/>
          </a:prstGeom>
          <a:noFill/>
        </p:spPr>
        <p:txBody>
          <a:bodyPr wrap="square">
            <a:spAutoFit/>
          </a:bodyPr>
          <a:lstStyle/>
          <a:p>
            <a:pPr marL="276860" algn="l" rtl="0" eaLnBrk="0">
              <a:lnSpc>
                <a:spcPct val="94000"/>
              </a:lnSpc>
              <a:spcBef>
                <a:spcPts val="675"/>
              </a:spcBef>
            </a:pP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线</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性度</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53000"/>
              </a:lnSpc>
              <a:spcBef>
                <a:spcPts val="25"/>
              </a:spcBef>
            </a:pPr>
            <a:r>
              <a:rPr lang="zh-CN" altLang="en-US" sz="1400" spc="70" dirty="0">
                <a:solidFill>
                  <a:srgbClr val="000000"/>
                </a:solidFill>
                <a:latin typeface="微软雅黑" panose="020B0503020204020204" charset="-122"/>
                <a:ea typeface="微软雅黑" panose="020B0503020204020204" charset="-122"/>
                <a:cs typeface="微软雅黑" panose="020B0503020204020204" charset="-122"/>
              </a:rPr>
              <a:t>传感器的线性度是指传感器的输出与输入之间数量关系的线性程度。 输出与输入</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关</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系可分为线性特性和非线性特性。 从传感器的性能看，希望它具有线性关系</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即理想的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输入输出关系。 但实际使用的传感器大多为非线性传感器</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2000"/>
              </a:lnSpc>
              <a:spcBef>
                <a:spcPts val="650"/>
              </a:spcBef>
            </a:pP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在实际使用中，为了标定和数据处理的方便，希望得到线性关系，</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此引入各种非 </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线性补偿环节，如采用非线性补偿电路或计算机软件进行线性化处理，从而使</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感器的 </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输出与输入关系为线性或接近线性。 但如果传感器非线性的次方不高，输入量</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变</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化范围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较小时，则可用一条直线</a:t>
            </a:r>
            <a:r>
              <a:rPr lang="en-US" altLang="zh-CN" sz="14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切线或割线</a:t>
            </a:r>
            <a:r>
              <a:rPr lang="en-US" altLang="zh-CN" sz="1400" spc="4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近似地代表实际曲线的一段，使传感器</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输</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入输出 </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特性线性化，所采用的直线称为拟合直线</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5000"/>
              </a:lnSpc>
              <a:spcBef>
                <a:spcPts val="640"/>
              </a:spcBef>
            </a:pP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选取拟合直线的方法有很多，图 </a:t>
            </a: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spc="1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所示为几种直线拟合方法。 即使是同类传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感器，</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拟合直线不同，其线性度也是不同的。 通常用最小二乘法求取拟合直线，</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应用此方法拟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合的直线与实际曲线上所有点的距离的平方和为最小，其</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非线性误差较小。</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83000"/>
              </a:lnSpc>
              <a:spcBef>
                <a:spcPts val="665"/>
              </a:spcBef>
            </a:pPr>
            <a:r>
              <a:rPr lang="zh-CN" altLang="en-US" sz="1400" spc="80" dirty="0">
                <a:solidFill>
                  <a:srgbClr val="000000"/>
                </a:solidFill>
                <a:latin typeface="微软雅黑" panose="020B0503020204020204" charset="-122"/>
                <a:ea typeface="微软雅黑" panose="020B0503020204020204" charset="-122"/>
                <a:cs typeface="微软雅黑" panose="020B0503020204020204" charset="-122"/>
              </a:rPr>
              <a:t>传感器的线性度是指在全量程范围内实际特性曲线与拟合直线之间的最大非</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线</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性绝</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2060"/>
              </a:lnSpc>
            </a:pP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对误差 </a:t>
            </a:r>
            <a:r>
              <a:rPr lang="en-US" altLang="zh-CN" sz="1400" spc="1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400" spc="0" dirty="0" err="1">
                <a:solidFill>
                  <a:srgbClr val="000000"/>
                </a:solidFill>
                <a:latin typeface="微软雅黑" panose="020B0503020204020204" charset="-122"/>
                <a:ea typeface="微软雅黑" panose="020B0503020204020204" charset="-122"/>
                <a:cs typeface="微软雅黑" panose="020B0503020204020204" charset="-122"/>
              </a:rPr>
              <a:t>L</a:t>
            </a:r>
            <a:r>
              <a:rPr lang="en-US" altLang="zh-CN" sz="1400" spc="0" baseline="-35000" dirty="0" err="1">
                <a:solidFill>
                  <a:srgbClr val="000000"/>
                </a:solidFill>
                <a:latin typeface="微软雅黑" panose="020B0503020204020204" charset="-122"/>
                <a:ea typeface="微软雅黑" panose="020B0503020204020204" charset="-122"/>
                <a:cs typeface="微软雅黑" panose="020B0503020204020204" charset="-122"/>
              </a:rPr>
              <a:t>max</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 与满量程输出值 </a:t>
            </a:r>
            <a:r>
              <a:rPr lang="en-US" altLang="zh-CN" sz="1400" spc="0" dirty="0">
                <a:solidFill>
                  <a:srgbClr val="000000"/>
                </a:solidFill>
                <a:latin typeface="微软雅黑" panose="020B0503020204020204" charset="-122"/>
                <a:ea typeface="微软雅黑" panose="020B0503020204020204" charset="-122"/>
                <a:cs typeface="微软雅黑" panose="020B0503020204020204" charset="-122"/>
              </a:rPr>
              <a:t>Y</a:t>
            </a:r>
            <a:r>
              <a:rPr lang="en-US" altLang="zh-CN" sz="1400" spc="0" baseline="-35000" dirty="0">
                <a:solidFill>
                  <a:srgbClr val="000000"/>
                </a:solidFill>
                <a:latin typeface="微软雅黑" panose="020B0503020204020204" charset="-122"/>
                <a:ea typeface="微软雅黑" panose="020B0503020204020204" charset="-122"/>
                <a:cs typeface="微软雅黑" panose="020B0503020204020204" charset="-122"/>
              </a:rPr>
              <a:t>FS</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 之比。 线性度也称为</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非线性误差，用 </a:t>
            </a:r>
            <a:r>
              <a:rPr lang="en-US" altLang="zh-CN" sz="1400" spc="0" dirty="0" err="1">
                <a:solidFill>
                  <a:srgbClr val="000000"/>
                </a:solidFill>
                <a:latin typeface="微软雅黑" panose="020B0503020204020204" charset="-122"/>
                <a:ea typeface="微软雅黑" panose="020B0503020204020204" charset="-122"/>
                <a:cs typeface="微软雅黑" panose="020B0503020204020204" charset="-122"/>
              </a:rPr>
              <a:t>γ</a:t>
            </a:r>
            <a:r>
              <a:rPr lang="en-US" altLang="zh-CN" sz="1400" spc="0" baseline="-35000" dirty="0" err="1">
                <a:solidFill>
                  <a:srgbClr val="000000"/>
                </a:solidFill>
                <a:latin typeface="微软雅黑" panose="020B0503020204020204" charset="-122"/>
                <a:ea typeface="微软雅黑" panose="020B0503020204020204" charset="-122"/>
                <a:cs typeface="微软雅黑" panose="020B0503020204020204" charset="-122"/>
              </a:rPr>
              <a:t>L</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表示，即</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5" name="table 101"/>
          <p:cNvGraphicFramePr>
            <a:graphicFrameLocks noGrp="1"/>
          </p:cNvGraphicFramePr>
          <p:nvPr/>
        </p:nvGraphicFramePr>
        <p:xfrm>
          <a:off x="3354017" y="5385952"/>
          <a:ext cx="292734" cy="333883"/>
        </p:xfrm>
        <a:graphic>
          <a:graphicData uri="http://schemas.openxmlformats.org/drawingml/2006/table">
            <a:tbl>
              <a:tblPr/>
              <a:tblGrid>
                <a:gridCol w="292734"/>
              </a:tblGrid>
              <a:tr h="169545">
                <a:tc>
                  <a:txBody>
                    <a:bodyPr/>
                    <a:lstStyle/>
                    <a:p>
                      <a:pPr marL="3810" algn="l" rtl="0" eaLnBrk="0">
                        <a:lnSpc>
                          <a:spcPts val="790"/>
                        </a:lnSpc>
                      </a:pPr>
                      <a:r>
                        <a:rPr sz="10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Δ</a:t>
                      </a:r>
                      <a:r>
                        <a:rPr sz="10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endParaRPr lang="en-US" altLang="en-US" sz="1000" dirty="0">
                        <a:latin typeface="微软雅黑" panose="020B0503020204020204" charset="-122"/>
                        <a:ea typeface="微软雅黑" panose="020B0503020204020204" charset="-122"/>
                      </a:endParaRPr>
                    </a:p>
                    <a:p>
                      <a:pPr marL="163830" algn="l" rtl="0" eaLnBrk="0">
                        <a:lnSpc>
                          <a:spcPct val="71000"/>
                        </a:lnSpc>
                        <a:spcBef>
                          <a:spcPts val="5"/>
                        </a:spcBef>
                      </a:pPr>
                      <a:r>
                        <a:rPr sz="50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ma</a:t>
                      </a:r>
                      <a:r>
                        <a:rPr sz="5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x</a:t>
                      </a:r>
                      <a:endParaRPr lang="en-US" altLang="en-US" sz="500" dirty="0">
                        <a:latin typeface="微软雅黑" panose="020B0503020204020204" charset="-122"/>
                        <a:ea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161925">
                <a:tc>
                  <a:txBody>
                    <a:bodyPr/>
                    <a:lstStyle/>
                    <a:p>
                      <a:pPr algn="l" rtl="0" eaLnBrk="0">
                        <a:lnSpc>
                          <a:spcPct val="101000"/>
                        </a:lnSpc>
                      </a:pPr>
                      <a:endParaRPr lang="en-US" altLang="en-US" sz="700" dirty="0">
                        <a:latin typeface="微软雅黑" panose="020B0503020204020204" charset="-122"/>
                        <a:ea typeface="微软雅黑" panose="020B0503020204020204" charset="-122"/>
                      </a:endParaRPr>
                    </a:p>
                    <a:p>
                      <a:pPr marL="143510" algn="l" rtl="0" eaLnBrk="0">
                        <a:lnSpc>
                          <a:spcPct val="70000"/>
                        </a:lnSpc>
                        <a:spcBef>
                          <a:spcPts val="5"/>
                        </a:spcBef>
                        <a:tabLst>
                          <a:tab pos="144780" algn="l"/>
                        </a:tabLst>
                      </a:pPr>
                      <a:r>
                        <a:rPr sz="5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5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F</a:t>
                      </a:r>
                      <a:r>
                        <a:rPr sz="5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S</a:t>
                      </a:r>
                      <a:endParaRPr lang="en-US" altLang="en-US" sz="500" dirty="0">
                        <a:latin typeface="微软雅黑" panose="020B0503020204020204" charset="-122"/>
                        <a:ea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6" name="textbox 102"/>
          <p:cNvSpPr/>
          <p:nvPr>
            <p:custDataLst>
              <p:tags r:id="rId5"/>
            </p:custDataLst>
          </p:nvPr>
        </p:nvSpPr>
        <p:spPr>
          <a:xfrm>
            <a:off x="3693212" y="5424985"/>
            <a:ext cx="44576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100％</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05"/>
          <p:cNvSpPr/>
          <p:nvPr>
            <p:custDataLst>
              <p:tags r:id="rId6"/>
            </p:custDataLst>
          </p:nvPr>
        </p:nvSpPr>
        <p:spPr>
          <a:xfrm>
            <a:off x="2954808" y="5515513"/>
            <a:ext cx="382904" cy="11874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730"/>
              </a:lnSpc>
            </a:pP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γ</a:t>
            </a:r>
            <a:r>
              <a:rPr sz="900" spc="0" baseline="-20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5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spc="-70" baseline="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108"/>
          <p:cNvSpPr/>
          <p:nvPr>
            <p:custDataLst>
              <p:tags r:id="rId7"/>
            </p:custDataLst>
          </p:nvPr>
        </p:nvSpPr>
        <p:spPr>
          <a:xfrm>
            <a:off x="3413692" y="5585008"/>
            <a:ext cx="99060" cy="144779"/>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8000"/>
              </a:lnSpc>
            </a:pP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Y</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110"/>
          <p:cNvPicPr>
            <a:picLocks noChangeAspect="1"/>
          </p:cNvPicPr>
          <p:nvPr/>
        </p:nvPicPr>
        <p:blipFill>
          <a:blip r:embed="rId8"/>
          <a:stretch>
            <a:fillRect/>
          </a:stretch>
        </p:blipFill>
        <p:spPr>
          <a:xfrm>
            <a:off x="8740366" y="1893510"/>
            <a:ext cx="3003219" cy="3162198"/>
          </a:xfrm>
          <a:prstGeom prst="rect">
            <a:avLst/>
          </a:prstGeom>
        </p:spPr>
      </p:pic>
      <p:sp>
        <p:nvSpPr>
          <p:cNvPr id="10" name="文本框 9"/>
          <p:cNvSpPr txBox="1"/>
          <p:nvPr/>
        </p:nvSpPr>
        <p:spPr>
          <a:xfrm>
            <a:off x="6941446" y="5268904"/>
            <a:ext cx="6096000" cy="267335"/>
          </a:xfrm>
          <a:prstGeom prst="rect">
            <a:avLst/>
          </a:prstGeom>
          <a:noFill/>
        </p:spPr>
        <p:txBody>
          <a:bodyPr wrap="square">
            <a:spAutoFit/>
          </a:bodyPr>
          <a:lstStyle/>
          <a:p>
            <a:pPr marL="1932305" algn="l" rtl="0" eaLnBrk="0">
              <a:lnSpc>
                <a:spcPts val="1375"/>
              </a:lnSpc>
            </a:pP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spc="2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几种直线拟合</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方法</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2"/>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2"/>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2"/>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2"/>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2"/>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SLIDE_BACKGROUND_TYPE" val="bel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8.xml><?xml version="1.0" encoding="utf-8"?>
<p:tagLst xmlns:p="http://schemas.openxmlformats.org/presentationml/2006/main">
  <p:tag name="KSO_WM_TEMPLATE_THUMBS_INDEX" val="1、6、7、8、10、15"/>
  <p:tag name="KSO_WM_TEMPLATE_SUBCATEGORY" val="0"/>
  <p:tag name="KSO_WM_TAG_VERSION" val="1.0"/>
  <p:tag name="KSO_WM_BEAUTIFY_FLAG" val="#wm#"/>
  <p:tag name="KSO_WM_TEMPLATE_CATEGORY" val="custom"/>
  <p:tag name="KSO_WM_TEMPLATE_INDEX" val="20200983"/>
  <p:tag name="KSO_WM_TEMPLATE_MASTER_TYPE" val="1"/>
  <p:tag name="KSO_WM_TEMPLATE_COLOR_TYPE" val="1"/>
  <p:tag name="KSO_WM_TEMPLATE_MASTER_THUMB_INDEX" val="12"/>
  <p:tag name="KSO_WM_UNIT_SHOW_EDIT_AREA_INDICATION"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2"/>
  <p:tag name="KSO_WM_TEMPLATE_CATEGORY" val="custom"/>
  <p:tag name="KSO_WM_TEMPLATE_INDEX" val="20200983"/>
  <p:tag name="KSO_WM_UNIT_LAYERLEVEL" val="1"/>
  <p:tag name="KSO_WM_TAG_VERSION" val="1.0"/>
  <p:tag name="KSO_WM_BEAUTIFY_FLAG" val="#wm#"/>
  <p:tag name="KSO_WM_UNIT_NOCLEAR" val="0"/>
  <p:tag name="KSO_WM_UNIT_TYPE" val="i"/>
  <p:tag name="KSO_WM_UNIT_INDEX" val="2"/>
  <p:tag name="KSO_WM_UNIT_FILL_FORE_SCHEMECOLOR_INDEX_BRIGHTNESS" val="0"/>
  <p:tag name="KSO_WM_UNIT_FILL_FORE_SCHEMECOLOR_INDEX" val="14"/>
  <p:tag name="KSO_WM_UNIT_FILL_TYPE" val="1"/>
  <p:tag name="KSO_WM_UNIT_LINE_FORE_SCHEMECOLOR_INDEX_BRIGHTNESS" val="-0.15"/>
  <p:tag name="KSO_WM_UNIT_LINE_FORE_SCHEMECOLOR_INDEX" val="14"/>
  <p:tag name="KSO_WM_UNIT_LINE_FILL_TYPE" val="2"/>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1"/>
  <p:tag name="KSO_WM_TEMPLATE_CATEGORY" val="custom"/>
  <p:tag name="KSO_WM_TEMPLATE_INDEX" val="20200983"/>
  <p:tag name="KSO_WM_UNIT_LAYERLEVEL" val="1"/>
  <p:tag name="KSO_WM_TAG_VERSION" val="1.0"/>
  <p:tag name="KSO_WM_BEAUTIFY_FLAG" val="#wm#"/>
  <p:tag name="KSO_WM_UNIT_TYPE" val="i"/>
  <p:tag name="KSO_WM_UNIT_INDEX" val="1"/>
  <p:tag name="KSO_WM_UNIT_TEXT_FILL_FORE_SCHEMECOLOR_INDEX_BRIGHTNESS" val="0.15"/>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a*1"/>
  <p:tag name="KSO_WM_TEMPLATE_CATEGORY" val="custom"/>
  <p:tag name="KSO_WM_TEMPLATE_INDEX" val="20200983"/>
  <p:tag name="KSO_WM_UNIT_LAYERLEVEL" val="1"/>
  <p:tag name="KSO_WM_TAG_VERSION" val="1.0"/>
  <p:tag name="KSO_WM_BEAUTIFY_FLAG" val="#wm#"/>
  <p:tag name="KSO_WM_UNIT_ISCONTENTSTITLE" val="0"/>
  <p:tag name="KSO_WM_UNIT_PRESET_TEXT" val="活动策划方案"/>
  <p:tag name="KSO_WM_UNIT_NOCLEAR" val="0"/>
  <p:tag name="KSO_WM_UNIT_VALUE" val="7"/>
  <p:tag name="KSO_WM_UNIT_TYPE" val="a"/>
  <p:tag name="KSO_WM_UNIT_INDEX" val="1"/>
  <p:tag name="KSO_WM_UNIT_TEXT_FILL_FORE_SCHEMECOLOR_INDEX_BRIGHTNESS" val="0.15"/>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b*1"/>
  <p:tag name="KSO_WM_TEMPLATE_CATEGORY" val="custom"/>
  <p:tag name="KSO_WM_TEMPLATE_INDEX" val="20200983"/>
  <p:tag name="KSO_WM_UNIT_LAYERLEVEL" val="1"/>
  <p:tag name="KSO_WM_TAG_VERSION" val="1.0"/>
  <p:tag name="KSO_WM_BEAUTIFY_FLAG" val="#wm#"/>
  <p:tag name="KSO_WM_UNIT_ISCONTENTSTITLE" val="0"/>
  <p:tag name="KSO_WM_UNIT_PRESET_TEXT" val="单击此处添加副标题"/>
  <p:tag name="KSO_WM_UNIT_NOCLEAR" val="0"/>
  <p:tag name="KSO_WM_UNIT_VALUE" val="74"/>
  <p:tag name="KSO_WM_UNIT_TYPE" val="b"/>
  <p:tag name="KSO_WM_UNIT_INDEX" val="1"/>
  <p:tag name="KSO_WM_UNIT_TEXT_FILL_FORE_SCHEMECOLOR_INDEX_BRIGHTNESS" val="0.15"/>
  <p:tag name="KSO_WM_UNIT_TEXT_FILL_FORE_SCHEMECOLOR_INDEX" val="13"/>
  <p:tag name="KSO_WM_UNIT_TEXT_FILL_TYPE" val="1"/>
</p:tagLst>
</file>

<file path=ppt/tags/tag193.xml><?xml version="1.0" encoding="utf-8"?>
<p:tagLst xmlns:p="http://schemas.openxmlformats.org/presentationml/2006/main">
  <p:tag name="KSO_WM_TEMPLATE_THUMBS_INDEX" val="1、6、7、8、10、15"/>
  <p:tag name="KSO_WM_SLIDE_ID" val="custom20200983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0983"/>
  <p:tag name="KSO_WM_SLIDE_LAYOUT" val="a_b"/>
  <p:tag name="KSO_WM_SLIDE_LAYOUT_CNT" val="1_1"/>
  <p:tag name="KSO_WM_TEMPLATE_MASTER_TYPE" val="1"/>
  <p:tag name="KSO_WM_TEMPLATE_COLOR_TYPE" val="1"/>
  <p:tag name="KSO_WM_TEMPLATE_MASTER_THUMB_INDEX" val="1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1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1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1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1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3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3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3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3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2"/>
  <p:tag name="KSO_WM_UNIT_TEXT_FILL_FORE_SCHEMECOLOR_INDEX_BRIGHTNESS" val="0"/>
  <p:tag name="KSO_WM_UNIT_TEXT_FILL_FORE_SCHEMECOLOR_INDEX" val="5"/>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5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5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5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5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2"/>
  <p:tag name="KSO_WM_UNIT_TEXT_FILL_FORE_SCHEMECOLOR_INDEX_BRIGHTNESS" val="0"/>
  <p:tag name="KSO_WM_UNIT_TEXT_FILL_FORE_SCHEMECOLOR_INDEX" val="5"/>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2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2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2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2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2"/>
  <p:tag name="KSO_WM_UNIT_TEXT_FILL_FORE_SCHEMECOLOR_INDEX_BRIGHTNESS" val="0"/>
  <p:tag name="KSO_WM_UNIT_TEXT_FILL_FORE_SCHEMECOLOR_INDEX" val="5"/>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4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4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4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4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2"/>
  <p:tag name="KSO_WM_UNIT_TEXT_FILL_FORE_SCHEMECOLOR_INDEX_BRIGHTNESS" val="0"/>
  <p:tag name="KSO_WM_UNIT_TEXT_FILL_FORE_SCHEMECOLOR_INDEX" val="5"/>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6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6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6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6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7*e*1"/>
  <p:tag name="KSO_WM_TEMPLATE_CATEGORY" val="custom"/>
  <p:tag name="KSO_WM_TEMPLATE_INDEX" val="20200983"/>
  <p:tag name="KSO_WM_UNIT_LAYERLEVEL" val="1"/>
  <p:tag name="KSO_WM_TAG_VERSION" val="1.0"/>
  <p:tag name="KSO_WM_BEAUTIFY_FLAG" val="#wm#"/>
  <p:tag name="KSO_WM_UNIT_PRESET_TEXT" val="Topic. 01"/>
  <p:tag name="KSO_WM_UNIT_NOCLEAR" val="0"/>
  <p:tag name="KSO_WM_UNIT_VALUE" val="9"/>
  <p:tag name="KSO_WM_UNIT_TYPE" val="e"/>
  <p:tag name="KSO_WM_UNIT_INDEX" val="1"/>
  <p:tag name="KSO_WM_UNIT_TEXT_FILL_FORE_SCHEMECOLOR_INDEX_BRIGHTNESS" val="0.15"/>
  <p:tag name="KSO_WM_UNIT_TEXT_FILL_FORE_SCHEMECOLOR_INDEX" val="13"/>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7*a*1"/>
  <p:tag name="KSO_WM_TEMPLATE_CATEGORY" val="custom"/>
  <p:tag name="KSO_WM_TEMPLATE_INDEX" val="20200983"/>
  <p:tag name="KSO_WM_UNIT_LAYERLEVEL" val="1"/>
  <p:tag name="KSO_WM_TAG_VERSION" val="1.0"/>
  <p:tag name="KSO_WM_BEAUTIFY_FLAG" val="#wm#"/>
  <p:tag name="KSO_WM_UNIT_ISCONTENTSTITLE" val="0"/>
  <p:tag name="KSO_WM_UNIT_PRESET_TEXT" val="单击此处添加标题"/>
  <p:tag name="KSO_WM_UNIT_NOCLEAR" val="0"/>
  <p:tag name="KSO_WM_UNIT_VALUE" val="17"/>
  <p:tag name="KSO_WM_UNIT_TYPE" val="a"/>
  <p:tag name="KSO_WM_UNIT_INDEX" val="1"/>
  <p:tag name="KSO_WM_UNIT_TEXT_FILL_FORE_SCHEMECOLOR_INDEX_BRIGHTNESS" val="0.15"/>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7*f*1"/>
  <p:tag name="KSO_WM_TEMPLATE_CATEGORY" val="custom"/>
  <p:tag name="KSO_WM_TEMPLATE_INDEX" val="20200983"/>
  <p:tag name="KSO_WM_UNIT_LAYERLEVEL" val="1"/>
  <p:tag name="KSO_WM_TAG_VERSION" val="1.0"/>
  <p:tag name="KSO_WM_BEAUTIFY_FLAG" val="#wm#"/>
  <p:tag name="KSO_WM_UNIT_PRESET_TEXT" val="点击此处添加正文，文字是您思想的提炼，请尽量言简意赅的阐述观点。"/>
  <p:tag name="KSO_WM_UNIT_NOCLEAR" val="0"/>
  <p:tag name="KSO_WM_UNIT_VALUE" val="116"/>
  <p:tag name="KSO_WM_UNIT_TYPE" val="f"/>
  <p:tag name="KSO_WM_UNIT_INDEX" val="1"/>
  <p:tag name="KSO_WM_UNIT_TEXT_FILL_FORE_SCHEMECOLOR_INDEX_BRIGHTNESS" val="0.15"/>
  <p:tag name="KSO_WM_UNIT_TEXT_FILL_FORE_SCHEMECOLOR_INDEX" val="13"/>
  <p:tag name="KSO_WM_UNIT_TEXT_FILL_TYPE" val="1"/>
</p:tagLst>
</file>

<file path=ppt/tags/tag223.xml><?xml version="1.0" encoding="utf-8"?>
<p:tagLst xmlns:p="http://schemas.openxmlformats.org/presentationml/2006/main">
  <p:tag name="KSO_WM_SLIDE_ID" val="custom20200983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0983"/>
  <p:tag name="KSO_WM_SLIDE_LAYOUT" val="a_e_f"/>
  <p:tag name="KSO_WM_SLIDE_LAYOUT_CNT" val="1_1_1"/>
  <p:tag name="KSO_WM_TEMPLATE_MASTER_TYPE" val="1"/>
  <p:tag name="KSO_WM_TEMPLATE_COLOR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SLIDE_BK_DARK_LIGHT" val="2"/>
  <p:tag name="KSO_WM_SLIDE_BACKGROUND_TYPE" val="gener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SLIDE_BK_DARK_LIGHT" val="2"/>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SLIDE_BK_DARK_LIGHT" val="2"/>
  <p:tag name="KSO_WM_SLIDE_BACKGROUND_TYPE" val="general"/>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SLIDE_BK_DARK_LIGHT" val="2"/>
  <p:tag name="KSO_WM_SLIDE_BACKGROUND_TYPE" val="general"/>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K_DARK_LIGHT" val="2"/>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SLIDE_BK_DARK_LIGHT" val="2"/>
  <p:tag name="KSO_WM_SLIDE_BACKGROUND_TYPE" val="general"/>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K_DARK_LIGHT" val="2"/>
  <p:tag name="KSO_WM_SLIDE_BACKGROUND_TYPE" val="general"/>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K_DARK_LIGHT" val="2"/>
  <p:tag name="KSO_WM_SLIDE_BACKGROUND_TYPE" val="genera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SLIDE_BK_DARK_LIGHT" val="2"/>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SLIDE_BK_DARK_LIGHT" val="2"/>
  <p:tag name="KSO_WM_SLIDE_BACKGROUND_TYPE" val="general"/>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87.xml><?xml version="1.0" encoding="utf-8"?>
<p:tagLst xmlns:p="http://schemas.openxmlformats.org/presentationml/2006/main">
  <p:tag name="KSO_WM_SLIDE_BK_DARK_LIGHT" val="2"/>
  <p:tag name="KSO_WM_SLIDE_BACKGROUND_TYPE" val="general"/>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p="http://schemas.openxmlformats.org/presentationml/2006/main">
  <p:tag name="KSO_WM_SLIDE_BK_DARK_LIGHT" val="2"/>
  <p:tag name="KSO_WM_SLIDE_BACKGROUND_TYPE" val="general"/>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K_DARK_LIGHT" val="2"/>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SLIDE_BK_DARK_LIGHT" val="2"/>
  <p:tag name="KSO_WM_SLIDE_BACKGROUND_TYPE" val="general"/>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K_DARK_LIGHT" val="2"/>
  <p:tag name="KSO_WM_SLIDE_BACKGROUND_TYPE" val="gener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SLIDE_BK_DARK_LIGHT" val="2"/>
  <p:tag name="KSO_WM_SLIDE_BACKGROUND_TYPE" val="general"/>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K_DARK_LIGHT" val="2"/>
  <p:tag name="KSO_WM_SLIDE_BACKGROUND_TYPE" val="gener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SLIDE_BK_DARK_LIGHT" val="2"/>
  <p:tag name="KSO_WM_SLIDE_BACKGROUND_TYPE" val="general"/>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SLIDE_BK_DARK_LIGHT" val="2"/>
  <p:tag name="KSO_WM_SLIDE_BACKGROUND_TYPE" val="general"/>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SLIDE_BK_DARK_LIGHT" val="2"/>
  <p:tag name="KSO_WM_SLIDE_BACKGROUND_TYPE" val="general"/>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SLIDE_BK_DARK_LIGHT" val="2"/>
  <p:tag name="KSO_WM_SLIDE_BACKGROUND_TYPE" val="general"/>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SLIDE_BK_DARK_LIGHT" val="2"/>
  <p:tag name="KSO_WM_SLIDE_BACKGROUND_TYPE" val="general"/>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KSO_WM_SLIDE_BK_DARK_LIGHT" val="2"/>
  <p:tag name="KSO_WM_SLIDE_BACKGROUND_TYPE" val="genera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SLIDE_BK_DARK_LIGHT" val="2"/>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0.xml><?xml version="1.0" encoding="utf-8"?>
<p:tagLst xmlns:p="http://schemas.openxmlformats.org/presentationml/2006/main">
  <p:tag name="KSO_WM_SLIDE_BK_DARK_LIGHT" val="2"/>
  <p:tag name="KSO_WM_SLIDE_BACKGROUND_TYPE" val="general"/>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93.xml><?xml version="1.0" encoding="utf-8"?>
<p:tagLst xmlns:p="http://schemas.openxmlformats.org/presentationml/2006/main">
  <p:tag name="KSO_WM_SLIDE_BK_DARK_LIGHT" val="2"/>
  <p:tag name="KSO_WM_SLIDE_BACKGROUND_TYPE" val="general"/>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96.xml><?xml version="1.0" encoding="utf-8"?>
<p:tagLst xmlns:p="http://schemas.openxmlformats.org/presentationml/2006/main">
  <p:tag name="KSO_WM_SLIDE_BK_DARK_LIGHT" val="2"/>
  <p:tag name="KSO_WM_SLIDE_BACKGROUND_TYPE" val="general"/>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SLIDE_BK_DARK_LIGHT" val="2"/>
  <p:tag name="KSO_WM_SLIDE_BACKGROUND_TYPE" val="general"/>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SLIDE_BK_DARK_LIGHT" val="2"/>
  <p:tag name="KSO_WM_SLIDE_BACKGROUND_TYPE" val="general"/>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0.xml><?xml version="1.0" encoding="utf-8"?>
<p:tagLst xmlns:p="http://schemas.openxmlformats.org/presentationml/2006/main">
  <p:tag name="KSO_WM_SLIDE_BK_DARK_LIGHT" val="2"/>
  <p:tag name="KSO_WM_SLIDE_BACKGROUND_TYPE" val="general"/>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13.xml><?xml version="1.0" encoding="utf-8"?>
<p:tagLst xmlns:p="http://schemas.openxmlformats.org/presentationml/2006/main">
  <p:tag name="KSO_WM_SLIDE_BK_DARK_LIGHT" val="2"/>
  <p:tag name="KSO_WM_SLIDE_BACKGROUND_TYPE" val="general"/>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16.xml><?xml version="1.0" encoding="utf-8"?>
<p:tagLst xmlns:p="http://schemas.openxmlformats.org/presentationml/2006/main">
  <p:tag name="KSO_WM_SLIDE_BK_DARK_LIGHT" val="2"/>
  <p:tag name="KSO_WM_SLIDE_BACKGROUND_TYPE" val="general"/>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19.xml><?xml version="1.0" encoding="utf-8"?>
<p:tagLst xmlns:p="http://schemas.openxmlformats.org/presentationml/2006/main">
  <p:tag name="KSO_WM_SLIDE_BK_DARK_LIGHT" val="2"/>
  <p:tag name="KSO_WM_SLIDE_BACKGROUND_TYPE" val="genera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0.xml><?xml version="1.0" encoding="utf-8"?>
<p:tagLst xmlns:p="http://schemas.openxmlformats.org/presentationml/2006/main">
  <p:tag name="KSO_WPP_MARK_KEY" val="de8f87a6-185b-4d50-8725-90e5f8b49da4"/>
  <p:tag name="COMMONDATA" val="eyJoZGlkIjoiYjI4ODBlMmU1ZjU2MDFkMGNlYjRhMDAzZTY0ZTUyMDkifQ=="/>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ysClr val="window" lastClr="FFFFFF"/>
      </a:lt1>
      <a:dk2>
        <a:srgbClr val="BED4E7"/>
      </a:dk2>
      <a:lt2>
        <a:srgbClr val="D8E5F0"/>
      </a:lt2>
      <a:accent1>
        <a:srgbClr val="66A0D0"/>
      </a:accent1>
      <a:accent2>
        <a:srgbClr val="76BEC0"/>
      </a:accent2>
      <a:accent3>
        <a:srgbClr val="71C58F"/>
      </a:accent3>
      <a:accent4>
        <a:srgbClr val="8BC571"/>
      </a:accent4>
      <a:accent5>
        <a:srgbClr val="A9CC6A"/>
      </a:accent5>
      <a:accent6>
        <a:srgbClr val="C4C158"/>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15912</Words>
  <Application>WPS 演示</Application>
  <PresentationFormat>宽屏</PresentationFormat>
  <Paragraphs>506</Paragraphs>
  <Slides>36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36</vt:i4>
      </vt:variant>
    </vt:vector>
  </HeadingPairs>
  <TitlesOfParts>
    <vt:vector size="54" baseType="lpstr">
      <vt:lpstr>Arial</vt:lpstr>
      <vt:lpstr>宋体</vt:lpstr>
      <vt:lpstr>Wingdings</vt:lpstr>
      <vt:lpstr>黑体</vt:lpstr>
      <vt:lpstr>微软雅黑</vt:lpstr>
      <vt:lpstr>Microsoft Yi Baiti</vt:lpstr>
      <vt:lpstr>等线 Light</vt:lpstr>
      <vt:lpstr>Arial Unicode MS</vt:lpstr>
      <vt:lpstr>等线</vt:lpstr>
      <vt:lpstr>Calibri</vt:lpstr>
      <vt:lpstr>Malgun Gothic</vt:lpstr>
      <vt:lpstr>Symbol</vt:lpstr>
      <vt:lpstr>汉仪旗黑-85S</vt:lpstr>
      <vt:lpstr>(使用中文字体)</vt:lpstr>
      <vt:lpstr>Segoe Print</vt:lpstr>
      <vt:lpstr>Wingdings</vt:lpstr>
      <vt:lpstr>Office 主题​​</vt:lpstr>
      <vt:lpstr>1_Office 主题​​</vt:lpstr>
      <vt:lpstr>第 1 章 检测技术基础知识</vt:lpstr>
      <vt:lpstr>PowerPoint 演示文稿</vt:lpstr>
      <vt:lpstr>教学重难点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 1 章  检测技术基础知识</dc:title>
  <dc:creator>洛 桑</dc:creator>
  <cp:lastModifiedBy>光之精灵</cp:lastModifiedBy>
  <cp:revision>4</cp:revision>
  <dcterms:created xsi:type="dcterms:W3CDTF">2023-08-01T23:41:00Z</dcterms:created>
  <dcterms:modified xsi:type="dcterms:W3CDTF">2023-08-04T13:04:00Z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096DAEDDACEE4A0F9989DD96E7BAA400_12</vt:lpwstr>
  </property>
  <property fmtid="{D5CDD505-2E9C-101B-9397-08002B2CF9AE}" pid="3" name="KSOProductBuildVer">
    <vt:lpwstr>2052-11.1.0.14309</vt:lpwstr>
  </property>
</Properties>
</file>