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6"/>
  </p:notesMasterIdLst>
  <p:handoutMasterIdLst>
    <p:handoutMasterId r:id="rId45"/>
  </p:handoutMasterIdLst>
  <p:sldIdLst>
    <p:sldId id="335" r:id="rId4"/>
    <p:sldId id="336"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6" r:id="rId25"/>
    <p:sldId id="357" r:id="rId27"/>
    <p:sldId id="358" r:id="rId28"/>
    <p:sldId id="359" r:id="rId29"/>
    <p:sldId id="360" r:id="rId30"/>
    <p:sldId id="361" r:id="rId31"/>
    <p:sldId id="362"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35" autoAdjust="0"/>
    <p:restoredTop sz="94660"/>
  </p:normalViewPr>
  <p:slideViewPr>
    <p:cSldViewPr snapToGrid="0">
      <p:cViewPr varScale="1">
        <p:scale>
          <a:sx n="83" d="100"/>
          <a:sy n="83" d="100"/>
        </p:scale>
        <p:origin x="531"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308.xml"/><Relationship Id="rId5" Type="http://schemas.openxmlformats.org/officeDocument/2006/relationships/slide" Target="slides/slide2.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DF5715-DA08-448F-8DC0-FAD0F96C5F6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1789E3-8B8A-4FB8-889B-60EDE291C7B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1789E3-8B8A-4FB8-889B-60EDE291C7B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png"/><Relationship Id="rId5" Type="http://schemas.openxmlformats.org/officeDocument/2006/relationships/tags" Target="../tags/tag41.xml"/><Relationship Id="rId4" Type="http://schemas.openxmlformats.org/officeDocument/2006/relationships/image" Target="../media/image2.png"/><Relationship Id="rId3" Type="http://schemas.openxmlformats.org/officeDocument/2006/relationships/tags" Target="../tags/tag40.xml"/><Relationship Id="rId2" Type="http://schemas.openxmlformats.org/officeDocument/2006/relationships/tags" Target="../tags/tag39.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media/image2.png"/><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media/image2.png"/><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6.png"/><Relationship Id="rId5" Type="http://schemas.openxmlformats.org/officeDocument/2006/relationships/tags" Target="../tags/tag79.xml"/><Relationship Id="rId4" Type="http://schemas.openxmlformats.org/officeDocument/2006/relationships/image" Target="../media/image5.png"/><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3"/>
          <p:cNvSpPr/>
          <p:nvPr>
            <p:ph type="subTitle" idx="3" hasCustomPrompt="1"/>
            <p:custDataLst>
              <p:tags r:id="rId4"/>
            </p:custDataLst>
          </p:nvPr>
        </p:nvSpPr>
        <p:spPr>
          <a:xfrm>
            <a:off x="1652270" y="3227234"/>
            <a:ext cx="8889429" cy="1642416"/>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4" name="标题 4"/>
          <p:cNvSpPr>
            <a:spLocks noGrp="1"/>
          </p:cNvSpPr>
          <p:nvPr>
            <p:ph type="ctrTitle" idx="2" hasCustomPrompt="1"/>
            <p:custDataLst>
              <p:tags r:id="rId5"/>
            </p:custDataLst>
          </p:nvPr>
        </p:nvSpPr>
        <p:spPr>
          <a:xfrm>
            <a:off x="1652270" y="1988349"/>
            <a:ext cx="8890064" cy="1099820"/>
          </a:xfrm>
        </p:spPr>
        <p:txBody>
          <a:bodyPr vert="horz" wrap="square" lIns="0" tIns="0" rIns="0" bIns="0" rtlCol="0" anchor="b" anchorCtr="0">
            <a:normAutofit lnSpcReduction="10000"/>
          </a:bodyPr>
          <a:lstStyle>
            <a:lvl1pPr marL="0" marR="0" algn="ctr" defTabSz="914400" rtl="0" eaLnBrk="1" fontAlgn="auto" latinLnBrk="0" hangingPunct="1">
              <a:lnSpc>
                <a:spcPct val="100000"/>
              </a:lnSpc>
              <a:spcBef>
                <a:spcPct val="0"/>
              </a:spcBef>
              <a:buClrTx/>
              <a:buSzTx/>
              <a:buFontTx/>
              <a:buNone/>
              <a:defRPr kumimoji="0" lang="zh-CN" altLang="en-US" sz="7145" b="1" i="0" u="none" strike="noStrike" kern="1200" cap="none" spc="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90)"/>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74)"/>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72)"/>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2" name="图片 1" descr="1 (190)"/>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7" name="图片 6" descr="1 (174)"/>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9"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90)"/>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74)"/>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90)"/>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10" name="图片 9" descr="1 (174)"/>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72)"/>
          <p:cNvPicPr>
            <a:picLocks noChangeAspect="1"/>
          </p:cNvPicPr>
          <p:nvPr>
            <p:custDataLst>
              <p:tags r:id="rId2"/>
            </p:custDataLst>
          </p:nvPr>
        </p:nvPicPr>
        <p:blipFill>
          <a:blip r:embed="rId3"/>
          <a:stretch>
            <a:fillRect/>
          </a:stretch>
        </p:blipFill>
        <p:spPr>
          <a:xfrm>
            <a:off x="408790" y="1234440"/>
            <a:ext cx="4389120" cy="4389120"/>
          </a:xfrm>
          <a:prstGeom prst="rect">
            <a:avLst/>
          </a:prstGeom>
        </p:spPr>
      </p:pic>
      <p:pic>
        <p:nvPicPr>
          <p:cNvPr id="6" name="图片 5" descr="1 (190)"/>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90)"/>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74)"/>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90)"/>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74)"/>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90)"/>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2" name="图片 1" descr="1 (174)"/>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标题 1"/>
          <p:cNvSpPr>
            <a:spLocks noGrp="1"/>
          </p:cNvSpPr>
          <p:nvPr>
            <p:ph type="title" hasCustomPrompt="1"/>
            <p:custDataLst>
              <p:tags r:id="rId4"/>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90)"/>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 name="图片 5" descr="1 (174)"/>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4"/>
          <a:stretch>
            <a:fillRect/>
          </a:stretch>
        </p:blipFill>
        <p:spPr>
          <a:xfrm>
            <a:off x="294600" y="302400"/>
            <a:ext cx="720090" cy="720090"/>
          </a:xfrm>
          <a:prstGeom prst="rect">
            <a:avLst/>
          </a:prstGeom>
        </p:spPr>
      </p:pic>
      <p:pic>
        <p:nvPicPr>
          <p:cNvPr id="6" name="图片 5" descr="1 (174)"/>
          <p:cNvPicPr>
            <a:picLocks noChangeAspect="1"/>
          </p:cNvPicPr>
          <p:nvPr>
            <p:custDataLst>
              <p:tags r:id="rId5"/>
            </p:custDataLst>
          </p:nvPr>
        </p:nvPicPr>
        <p:blipFill>
          <a:blip r:embed="rId6"/>
          <a:stretch>
            <a:fillRect/>
          </a:stretch>
        </p:blipFill>
        <p:spPr>
          <a:xfrm>
            <a:off x="11177310" y="58355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 name="图片 5" descr="1 (174)"/>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 name="图片 5" descr="1 (174)"/>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74)"/>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 name="图片 5" descr="1 (174)"/>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 name="图片 5" descr="1 (174)"/>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A3EA91D-9ABE-4673-BF8C-97F40D5E60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753328-C617-40FD-ACEF-42BD98C9C08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3.xml"/><Relationship Id="rId19" Type="http://schemas.openxmlformats.org/officeDocument/2006/relationships/tags" Target="../tags/tag8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3EA91D-9ABE-4673-BF8C-97F40D5E60C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753328-C617-40FD-ACEF-42BD98C9C08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9.xml"/><Relationship Id="rId1" Type="http://schemas.openxmlformats.org/officeDocument/2006/relationships/tags" Target="../tags/tag88.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image" Target="../media/image22.jpeg"/><Relationship Id="rId4" Type="http://schemas.openxmlformats.org/officeDocument/2006/relationships/image" Target="../media/image3.png"/><Relationship Id="rId3" Type="http://schemas.openxmlformats.org/officeDocument/2006/relationships/tags" Target="../tags/tag140.xml"/><Relationship Id="rId2" Type="http://schemas.openxmlformats.org/officeDocument/2006/relationships/image" Target="../media/image2.png"/><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image" Target="../media/image23.jpeg"/><Relationship Id="rId5" Type="http://schemas.openxmlformats.org/officeDocument/2006/relationships/tags" Target="../tags/tag145.xml"/><Relationship Id="rId4" Type="http://schemas.openxmlformats.org/officeDocument/2006/relationships/image" Target="../media/image3.png"/><Relationship Id="rId3" Type="http://schemas.openxmlformats.org/officeDocument/2006/relationships/tags" Target="../tags/tag144.xml"/><Relationship Id="rId2" Type="http://schemas.openxmlformats.org/officeDocument/2006/relationships/image" Target="../media/image2.png"/><Relationship Id="rId1" Type="http://schemas.openxmlformats.org/officeDocument/2006/relationships/tags" Target="../tags/tag143.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image" Target="../media/image24.jpeg"/><Relationship Id="rId5" Type="http://schemas.openxmlformats.org/officeDocument/2006/relationships/tags" Target="../tags/tag150.xml"/><Relationship Id="rId4" Type="http://schemas.openxmlformats.org/officeDocument/2006/relationships/image" Target="../media/image3.png"/><Relationship Id="rId3" Type="http://schemas.openxmlformats.org/officeDocument/2006/relationships/tags" Target="../tags/tag149.xml"/><Relationship Id="rId2" Type="http://schemas.openxmlformats.org/officeDocument/2006/relationships/image" Target="../media/image2.png"/><Relationship Id="rId1" Type="http://schemas.openxmlformats.org/officeDocument/2006/relationships/tags" Target="../tags/tag148.xml"/></Relationships>
</file>

<file path=ppt/slides/_rels/slide13.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image" Target="../media/image9.jpeg"/><Relationship Id="rId4" Type="http://schemas.openxmlformats.org/officeDocument/2006/relationships/image" Target="../media/image3.png"/><Relationship Id="rId3" Type="http://schemas.openxmlformats.org/officeDocument/2006/relationships/tags" Target="../tags/tag154.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53.xml"/></Relationships>
</file>

<file path=ppt/slides/_rels/slide14.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image" Target="../media/image18.jpeg"/><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image" Target="../media/image25.jpe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59.xml"/></Relationships>
</file>

<file path=ppt/slides/_rels/slide15.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image" Target="../media/image9.jpeg"/><Relationship Id="rId4" Type="http://schemas.openxmlformats.org/officeDocument/2006/relationships/image" Target="../media/image3.png"/><Relationship Id="rId3" Type="http://schemas.openxmlformats.org/officeDocument/2006/relationships/tags" Target="../tags/tag165.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69.xml"/><Relationship Id="rId10" Type="http://schemas.openxmlformats.org/officeDocument/2006/relationships/image" Target="../media/image27.png"/><Relationship Id="rId1" Type="http://schemas.openxmlformats.org/officeDocument/2006/relationships/tags" Target="../tags/tag164.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72.xml"/><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image" Target="../media/image2.png"/><Relationship Id="rId1" Type="http://schemas.openxmlformats.org/officeDocument/2006/relationships/tags" Target="../tags/tag170.xml"/></Relationships>
</file>

<file path=ppt/slides/_rels/slide17.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image" Target="../media/image28.jpeg"/><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image" Target="../media/image3.png"/><Relationship Id="rId3" Type="http://schemas.openxmlformats.org/officeDocument/2006/relationships/tags" Target="../tags/tag174.xm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image" Target="../media/image30.jpeg"/><Relationship Id="rId11" Type="http://schemas.openxmlformats.org/officeDocument/2006/relationships/image" Target="../media/image29.jpeg"/><Relationship Id="rId10" Type="http://schemas.openxmlformats.org/officeDocument/2006/relationships/tags" Target="../tags/tag179.xml"/><Relationship Id="rId1" Type="http://schemas.openxmlformats.org/officeDocument/2006/relationships/tags" Target="../tags/tag173.xml"/></Relationships>
</file>

<file path=ppt/slides/_rels/slide18.xml.rels><?xml version="1.0" encoding="UTF-8" standalone="yes"?>
<Relationships xmlns="http://schemas.openxmlformats.org/package/2006/relationships"><Relationship Id="rId9" Type="http://schemas.openxmlformats.org/officeDocument/2006/relationships/image" Target="../media/image32.jpeg"/><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image" Target="../media/image31.jpeg"/><Relationship Id="rId4" Type="http://schemas.openxmlformats.org/officeDocument/2006/relationships/image" Target="../media/image3.png"/><Relationship Id="rId3" Type="http://schemas.openxmlformats.org/officeDocument/2006/relationships/tags" Target="../tags/tag183.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82.xml"/></Relationships>
</file>

<file path=ppt/slides/_rels/slide19.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image" Target="../media/image9.jpeg"/><Relationship Id="rId5" Type="http://schemas.openxmlformats.org/officeDocument/2006/relationships/image" Target="../media/image33.jpeg"/><Relationship Id="rId4" Type="http://schemas.openxmlformats.org/officeDocument/2006/relationships/image" Target="../media/image3.png"/><Relationship Id="rId3" Type="http://schemas.openxmlformats.org/officeDocument/2006/relationships/tags" Target="../tags/tag190.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9.xml"/></Relationships>
</file>

<file path=ppt/slides/_rels/slide2.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image" Target="../media/image7.png"/><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image" Target="../media/image3.png"/><Relationship Id="rId3" Type="http://schemas.openxmlformats.org/officeDocument/2006/relationships/tags" Target="../tags/tag91.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96.xml"/><Relationship Id="rId10" Type="http://schemas.openxmlformats.org/officeDocument/2006/relationships/image" Target="../media/image8.png"/><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image" Target="../media/image3.png"/><Relationship Id="rId3" Type="http://schemas.openxmlformats.org/officeDocument/2006/relationships/tags" Target="../tags/tag197.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image" Target="../media/image34.jpeg"/><Relationship Id="rId10" Type="http://schemas.openxmlformats.org/officeDocument/2006/relationships/tags" Target="../tags/tag203.xml"/><Relationship Id="rId1" Type="http://schemas.openxmlformats.org/officeDocument/2006/relationships/tags" Target="../tags/tag196.xml"/></Relationships>
</file>

<file path=ppt/slides/_rels/slide21.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image" Target="../media/image36.jpeg"/><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image" Target="../media/image35.jpeg"/><Relationship Id="rId4" Type="http://schemas.openxmlformats.org/officeDocument/2006/relationships/image" Target="../media/image3.png"/><Relationship Id="rId3" Type="http://schemas.openxmlformats.org/officeDocument/2006/relationships/tags" Target="../tags/tag207.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06.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8.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image" Target="../media/image37.jpeg"/><Relationship Id="rId4" Type="http://schemas.openxmlformats.org/officeDocument/2006/relationships/image" Target="../media/image3.png"/><Relationship Id="rId3" Type="http://schemas.openxmlformats.org/officeDocument/2006/relationships/tags" Target="../tags/tag212.xml"/><Relationship Id="rId2" Type="http://schemas.openxmlformats.org/officeDocument/2006/relationships/image" Target="../media/image2.png"/><Relationship Id="rId1" Type="http://schemas.openxmlformats.org/officeDocument/2006/relationships/tags" Target="../tags/tag211.xml"/></Relationships>
</file>

<file path=ppt/slides/_rels/slide23.xml.rels><?xml version="1.0" encoding="UTF-8" standalone="yes"?>
<Relationships xmlns="http://schemas.openxmlformats.org/package/2006/relationships"><Relationship Id="rId9" Type="http://schemas.openxmlformats.org/officeDocument/2006/relationships/image" Target="../media/image39.jpeg"/><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image" Target="../media/image38.jpeg"/><Relationship Id="rId5" Type="http://schemas.openxmlformats.org/officeDocument/2006/relationships/tags" Target="../tags/tag217.xml"/><Relationship Id="rId4" Type="http://schemas.openxmlformats.org/officeDocument/2006/relationships/image" Target="../media/image3.png"/><Relationship Id="rId3" Type="http://schemas.openxmlformats.org/officeDocument/2006/relationships/tags" Target="../tags/tag216.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20.xml"/><Relationship Id="rId1" Type="http://schemas.openxmlformats.org/officeDocument/2006/relationships/tags" Target="../tags/tag215.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23.xml"/><Relationship Id="rId5" Type="http://schemas.openxmlformats.org/officeDocument/2006/relationships/image" Target="../media/image40.jpeg"/><Relationship Id="rId4" Type="http://schemas.openxmlformats.org/officeDocument/2006/relationships/image" Target="../media/image3.png"/><Relationship Id="rId3" Type="http://schemas.openxmlformats.org/officeDocument/2006/relationships/tags" Target="../tags/tag222.xml"/><Relationship Id="rId2" Type="http://schemas.openxmlformats.org/officeDocument/2006/relationships/image" Target="../media/image2.png"/><Relationship Id="rId1" Type="http://schemas.openxmlformats.org/officeDocument/2006/relationships/tags" Target="../tags/tag221.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26.xml"/><Relationship Id="rId5" Type="http://schemas.openxmlformats.org/officeDocument/2006/relationships/image" Target="../media/image41.jpeg"/><Relationship Id="rId4" Type="http://schemas.openxmlformats.org/officeDocument/2006/relationships/image" Target="../media/image3.png"/><Relationship Id="rId3" Type="http://schemas.openxmlformats.org/officeDocument/2006/relationships/tags" Target="../tags/tag225.xml"/><Relationship Id="rId2" Type="http://schemas.openxmlformats.org/officeDocument/2006/relationships/image" Target="../media/image2.png"/><Relationship Id="rId1" Type="http://schemas.openxmlformats.org/officeDocument/2006/relationships/tags" Target="../tags/tag224.xml"/></Relationships>
</file>

<file path=ppt/slides/_rels/slide26.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image" Target="../media/image43.jpeg"/><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image" Target="../media/image42.jpeg"/><Relationship Id="rId4" Type="http://schemas.openxmlformats.org/officeDocument/2006/relationships/image" Target="../media/image3.png"/><Relationship Id="rId3" Type="http://schemas.openxmlformats.org/officeDocument/2006/relationships/tags" Target="../tags/tag228.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32.xml"/><Relationship Id="rId1" Type="http://schemas.openxmlformats.org/officeDocument/2006/relationships/tags" Target="../tags/tag227.xml"/></Relationships>
</file>

<file path=ppt/slides/_rels/slide27.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image" Target="../media/image47.png"/><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png"/><Relationship Id="rId3" Type="http://schemas.openxmlformats.org/officeDocument/2006/relationships/tags" Target="../tags/tag234.xm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241.xml"/><Relationship Id="rId16" Type="http://schemas.openxmlformats.org/officeDocument/2006/relationships/tags" Target="../tags/tag24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image" Target="../media/image18.jpeg"/><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33.xml"/></Relationships>
</file>

<file path=ppt/slides/_rels/slide28.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image" Target="../media/image48.jpeg"/><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image" Target="../media/image3.png"/><Relationship Id="rId3" Type="http://schemas.openxmlformats.org/officeDocument/2006/relationships/tags" Target="../tags/tag243.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48.xml"/><Relationship Id="rId1" Type="http://schemas.openxmlformats.org/officeDocument/2006/relationships/tags" Target="../tags/tag242.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image" Target="../media/image49.jpeg"/><Relationship Id="rId4" Type="http://schemas.openxmlformats.org/officeDocument/2006/relationships/image" Target="../media/image3.png"/><Relationship Id="rId3" Type="http://schemas.openxmlformats.org/officeDocument/2006/relationships/tags" Target="../tags/tag250.xml"/><Relationship Id="rId2" Type="http://schemas.openxmlformats.org/officeDocument/2006/relationships/image" Target="../media/image2.png"/><Relationship Id="rId1" Type="http://schemas.openxmlformats.org/officeDocument/2006/relationships/tags" Target="../tags/tag249.xml"/></Relationships>
</file>

<file path=ppt/slides/_rels/slide3.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image" Target="../media/image9.jpeg"/><Relationship Id="rId4" Type="http://schemas.openxmlformats.org/officeDocument/2006/relationships/image" Target="../media/image3.png"/><Relationship Id="rId3" Type="http://schemas.openxmlformats.org/officeDocument/2006/relationships/tags" Target="../tags/tag98.xml"/><Relationship Id="rId21" Type="http://schemas.openxmlformats.org/officeDocument/2006/relationships/slideLayout" Target="../slideLayouts/slideLayout18.xml"/><Relationship Id="rId20" Type="http://schemas.openxmlformats.org/officeDocument/2006/relationships/tags" Target="../tags/tag108.xml"/><Relationship Id="rId2" Type="http://schemas.openxmlformats.org/officeDocument/2006/relationships/image" Target="../media/image2.png"/><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tags" Target="../tags/tag102.xml"/><Relationship Id="rId1" Type="http://schemas.openxmlformats.org/officeDocument/2006/relationships/tags" Target="../tags/tag97.xml"/></Relationships>
</file>

<file path=ppt/slides/_rels/slide30.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image" Target="../media/image51.jpeg"/><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image" Target="../media/image50.jpeg"/><Relationship Id="rId4" Type="http://schemas.openxmlformats.org/officeDocument/2006/relationships/image" Target="../media/image3.png"/><Relationship Id="rId3" Type="http://schemas.openxmlformats.org/officeDocument/2006/relationships/tags" Target="../tags/tag255.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image" Target="../media/image52.jpeg"/><Relationship Id="rId1" Type="http://schemas.openxmlformats.org/officeDocument/2006/relationships/tags" Target="../tags/tag254.xml"/></Relationships>
</file>

<file path=ppt/slides/_rels/slide31.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image" Target="../media/image55.jpeg"/><Relationship Id="rId7" Type="http://schemas.openxmlformats.org/officeDocument/2006/relationships/tags" Target="../tags/tag263.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3.png"/><Relationship Id="rId3" Type="http://schemas.openxmlformats.org/officeDocument/2006/relationships/tags" Target="../tags/tag262.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61.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image" Target="../media/image3.png"/><Relationship Id="rId3" Type="http://schemas.openxmlformats.org/officeDocument/2006/relationships/tags" Target="../tags/tag266.xml"/><Relationship Id="rId2" Type="http://schemas.openxmlformats.org/officeDocument/2006/relationships/image" Target="../media/image2.png"/><Relationship Id="rId1" Type="http://schemas.openxmlformats.org/officeDocument/2006/relationships/tags" Target="../tags/tag265.xml"/></Relationships>
</file>

<file path=ppt/slides/_rels/slide33.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image" Target="../media/image57.jpeg"/><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image" Target="../media/image56.jpeg"/><Relationship Id="rId4" Type="http://schemas.openxmlformats.org/officeDocument/2006/relationships/image" Target="../media/image3.png"/><Relationship Id="rId3" Type="http://schemas.openxmlformats.org/officeDocument/2006/relationships/tags" Target="../tags/tag271.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75.xml"/><Relationship Id="rId1" Type="http://schemas.openxmlformats.org/officeDocument/2006/relationships/tags" Target="../tags/tag270.xml"/></Relationships>
</file>

<file path=ppt/slides/_rels/slide34.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image" Target="../media/image59.jpeg"/><Relationship Id="rId7" Type="http://schemas.openxmlformats.org/officeDocument/2006/relationships/tags" Target="../tags/tag279.xml"/><Relationship Id="rId6" Type="http://schemas.openxmlformats.org/officeDocument/2006/relationships/image" Target="../media/image58.jpeg"/><Relationship Id="rId5" Type="http://schemas.openxmlformats.org/officeDocument/2006/relationships/tags" Target="../tags/tag278.xml"/><Relationship Id="rId4" Type="http://schemas.openxmlformats.org/officeDocument/2006/relationships/image" Target="../media/image3.png"/><Relationship Id="rId3" Type="http://schemas.openxmlformats.org/officeDocument/2006/relationships/tags" Target="../tags/tag277.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76.xml"/></Relationships>
</file>

<file path=ppt/slides/_rels/slide35.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image" Target="../media/image60.jpeg"/><Relationship Id="rId5" Type="http://schemas.openxmlformats.org/officeDocument/2006/relationships/tags" Target="../tags/tag283.xml"/><Relationship Id="rId4" Type="http://schemas.openxmlformats.org/officeDocument/2006/relationships/image" Target="../media/image3.png"/><Relationship Id="rId3" Type="http://schemas.openxmlformats.org/officeDocument/2006/relationships/tags" Target="../tags/tag282.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81.xml"/></Relationships>
</file>

<file path=ppt/slides/_rels/slide36.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image" Target="../media/image62.jpeg"/><Relationship Id="rId7" Type="http://schemas.openxmlformats.org/officeDocument/2006/relationships/tags" Target="../tags/tag290.xml"/><Relationship Id="rId6" Type="http://schemas.openxmlformats.org/officeDocument/2006/relationships/image" Target="../media/image61.jpeg"/><Relationship Id="rId5" Type="http://schemas.openxmlformats.org/officeDocument/2006/relationships/tags" Target="../tags/tag289.xml"/><Relationship Id="rId4" Type="http://schemas.openxmlformats.org/officeDocument/2006/relationships/image" Target="../media/image3.png"/><Relationship Id="rId3" Type="http://schemas.openxmlformats.org/officeDocument/2006/relationships/tags" Target="../tags/tag288.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92.xml"/><Relationship Id="rId1" Type="http://schemas.openxmlformats.org/officeDocument/2006/relationships/tags" Target="../tags/tag287.xml"/></Relationships>
</file>

<file path=ppt/slides/_rels/slide37.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image" Target="../media/image64.jpeg"/><Relationship Id="rId7" Type="http://schemas.openxmlformats.org/officeDocument/2006/relationships/tags" Target="../tags/tag296.xml"/><Relationship Id="rId6" Type="http://schemas.openxmlformats.org/officeDocument/2006/relationships/image" Target="../media/image63.jpeg"/><Relationship Id="rId5" Type="http://schemas.openxmlformats.org/officeDocument/2006/relationships/tags" Target="../tags/tag295.xml"/><Relationship Id="rId4" Type="http://schemas.openxmlformats.org/officeDocument/2006/relationships/image" Target="../media/image3.png"/><Relationship Id="rId3" Type="http://schemas.openxmlformats.org/officeDocument/2006/relationships/tags" Target="../tags/tag294.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298.xml"/><Relationship Id="rId10" Type="http://schemas.openxmlformats.org/officeDocument/2006/relationships/image" Target="../media/image65.jpeg"/><Relationship Id="rId1" Type="http://schemas.openxmlformats.org/officeDocument/2006/relationships/tags" Target="../tags/tag293.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01.xml"/><Relationship Id="rId5" Type="http://schemas.openxmlformats.org/officeDocument/2006/relationships/image" Target="../media/image66.jpeg"/><Relationship Id="rId4" Type="http://schemas.openxmlformats.org/officeDocument/2006/relationships/image" Target="../media/image3.png"/><Relationship Id="rId3" Type="http://schemas.openxmlformats.org/officeDocument/2006/relationships/tags" Target="../tags/tag300.xml"/><Relationship Id="rId2" Type="http://schemas.openxmlformats.org/officeDocument/2006/relationships/image" Target="../media/image2.png"/><Relationship Id="rId1" Type="http://schemas.openxmlformats.org/officeDocument/2006/relationships/tags" Target="../tags/tag299.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04.xml"/><Relationship Id="rId5" Type="http://schemas.openxmlformats.org/officeDocument/2006/relationships/image" Target="../media/image67.jpeg"/><Relationship Id="rId4" Type="http://schemas.openxmlformats.org/officeDocument/2006/relationships/image" Target="../media/image3.png"/><Relationship Id="rId3" Type="http://schemas.openxmlformats.org/officeDocument/2006/relationships/tags" Target="../tags/tag303.xml"/><Relationship Id="rId2" Type="http://schemas.openxmlformats.org/officeDocument/2006/relationships/image" Target="../media/image2.png"/><Relationship Id="rId1" Type="http://schemas.openxmlformats.org/officeDocument/2006/relationships/tags" Target="../tags/tag302.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image" Target="../media/image15.jpeg"/><Relationship Id="rId4" Type="http://schemas.openxmlformats.org/officeDocument/2006/relationships/image" Target="../media/image3.png"/><Relationship Id="rId3" Type="http://schemas.openxmlformats.org/officeDocument/2006/relationships/tags" Target="../tags/tag110.xml"/><Relationship Id="rId2" Type="http://schemas.openxmlformats.org/officeDocument/2006/relationships/image" Target="../media/image2.png"/><Relationship Id="rId1" Type="http://schemas.openxmlformats.org/officeDocument/2006/relationships/tags" Target="../tags/tag109.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07.xml"/><Relationship Id="rId5" Type="http://schemas.openxmlformats.org/officeDocument/2006/relationships/image" Target="../media/image68.jpeg"/><Relationship Id="rId4" Type="http://schemas.openxmlformats.org/officeDocument/2006/relationships/image" Target="../media/image3.png"/><Relationship Id="rId3" Type="http://schemas.openxmlformats.org/officeDocument/2006/relationships/tags" Target="../tags/tag306.xml"/><Relationship Id="rId2" Type="http://schemas.openxmlformats.org/officeDocument/2006/relationships/image" Target="../media/image2.png"/><Relationship Id="rId1" Type="http://schemas.openxmlformats.org/officeDocument/2006/relationships/tags" Target="../tags/tag305.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image" Target="../media/image3.png"/><Relationship Id="rId3" Type="http://schemas.openxmlformats.org/officeDocument/2006/relationships/tags" Target="../tags/tag115.xml"/><Relationship Id="rId2" Type="http://schemas.openxmlformats.org/officeDocument/2006/relationships/image" Target="../media/image2.png"/><Relationship Id="rId1" Type="http://schemas.openxmlformats.org/officeDocument/2006/relationships/tags" Target="../tags/tag114.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16.jpeg"/><Relationship Id="rId5" Type="http://schemas.openxmlformats.org/officeDocument/2006/relationships/tags" Target="../tags/tag120.xml"/><Relationship Id="rId4" Type="http://schemas.openxmlformats.org/officeDocument/2006/relationships/image" Target="../media/image3.png"/><Relationship Id="rId3" Type="http://schemas.openxmlformats.org/officeDocument/2006/relationships/tags" Target="../tags/tag119.xml"/><Relationship Id="rId2" Type="http://schemas.openxmlformats.org/officeDocument/2006/relationships/image" Target="../media/image2.png"/><Relationship Id="rId1" Type="http://schemas.openxmlformats.org/officeDocument/2006/relationships/tags" Target="../tags/tag118.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image" Target="../media/image17.jpeg"/><Relationship Id="rId4" Type="http://schemas.openxmlformats.org/officeDocument/2006/relationships/image" Target="../media/image3.png"/><Relationship Id="rId3" Type="http://schemas.openxmlformats.org/officeDocument/2006/relationships/tags" Target="../tags/tag124.xml"/><Relationship Id="rId2" Type="http://schemas.openxmlformats.org/officeDocument/2006/relationships/image" Target="../media/image2.png"/><Relationship Id="rId1" Type="http://schemas.openxmlformats.org/officeDocument/2006/relationships/tags" Target="../tags/tag123.xml"/></Relationships>
</file>

<file path=ppt/slides/_rels/slide8.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image" Target="../media/image9.jpeg"/><Relationship Id="rId5" Type="http://schemas.openxmlformats.org/officeDocument/2006/relationships/tags" Target="../tags/tag130.xml"/><Relationship Id="rId4" Type="http://schemas.openxmlformats.org/officeDocument/2006/relationships/image" Target="../media/image3.png"/><Relationship Id="rId3" Type="http://schemas.openxmlformats.org/officeDocument/2006/relationships/tags" Target="../tags/tag129.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33.xml"/><Relationship Id="rId1" Type="http://schemas.openxmlformats.org/officeDocument/2006/relationships/tags" Target="../tags/tag128.xml"/></Relationships>
</file>

<file path=ppt/slides/_rels/slide9.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tags" Target="../tags/tag137.xml"/><Relationship Id="rId7" Type="http://schemas.openxmlformats.org/officeDocument/2006/relationships/image" Target="../media/image20.jpeg"/><Relationship Id="rId6" Type="http://schemas.openxmlformats.org/officeDocument/2006/relationships/tags" Target="../tags/tag136.xml"/><Relationship Id="rId5" Type="http://schemas.openxmlformats.org/officeDocument/2006/relationships/image" Target="../media/image19.jpeg"/><Relationship Id="rId4" Type="http://schemas.openxmlformats.org/officeDocument/2006/relationships/image" Target="../media/image3.png"/><Relationship Id="rId3" Type="http://schemas.openxmlformats.org/officeDocument/2006/relationships/tags" Target="../tags/tag135.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38.xml"/><Relationship Id="rId1" Type="http://schemas.openxmlformats.org/officeDocument/2006/relationships/tags" Target="../tags/tag1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a:spLocks noGrp="1"/>
          </p:cNvSpPr>
          <p:nvPr>
            <p:custDataLst>
              <p:tags r:id="rId1"/>
            </p:custDataLst>
          </p:nvPr>
        </p:nvSpPr>
        <p:spPr>
          <a:xfrm>
            <a:off x="1652270" y="1988349"/>
            <a:ext cx="8890064" cy="1099820"/>
          </a:xfrm>
          <a:prstGeom prst="rect">
            <a:avLst/>
          </a:prstGeom>
        </p:spPr>
        <p:txBody>
          <a:bodyPr vert="horz" wrap="square" lIns="0" tIns="0" rIns="0" bIns="0" rtlCol="0" anchor="b" anchorCtr="0">
            <a:normAutofit fontScale="70000"/>
          </a:bodyPr>
          <a:lstStyle>
            <a:lvl1pPr marL="0" marR="0" algn="ctr" defTabSz="914400" rtl="0" eaLnBrk="1" fontAlgn="auto" latinLnBrk="0" hangingPunct="1">
              <a:lnSpc>
                <a:spcPct val="100000"/>
              </a:lnSpc>
              <a:spcBef>
                <a:spcPct val="0"/>
              </a:spcBef>
              <a:buClrTx/>
              <a:buSzTx/>
              <a:buFontTx/>
              <a:buNone/>
              <a:defRPr kumimoji="0" lang="zh-CN" altLang="en-US" sz="7145" b="1" i="0" u="none" strike="noStrike" kern="1200" cap="none" spc="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ctr">
              <a:lnSpc>
                <a:spcPct val="100000"/>
              </a:lnSpc>
              <a:spcBef>
                <a:spcPts val="0"/>
              </a:spcBef>
              <a:spcAft>
                <a:spcPts val="0"/>
              </a:spcAft>
              <a:buSzPct val="100000"/>
              <a:buNone/>
            </a:pPr>
            <a:r>
              <a:rPr lang="zh-CN" altLang="en-US" sz="5900" dirty="0">
                <a:solidFill>
                  <a:schemeClr val="accent1"/>
                </a:solidFill>
                <a:cs typeface="汉仪旗黑-85S" panose="00020600040101010101" pitchFamily="18" charset="-122"/>
              </a:rPr>
              <a:t>第 2 章</a:t>
            </a:r>
            <a:endParaRPr lang="zh-CN" altLang="en-US" sz="5900" dirty="0">
              <a:solidFill>
                <a:schemeClr val="accent1"/>
              </a:solidFill>
              <a:cs typeface="汉仪旗黑-85S" panose="00020600040101010101" pitchFamily="18" charset="-122"/>
            </a:endParaRPr>
          </a:p>
          <a:p>
            <a:pPr marL="0" lvl="0" algn="ctr" rtl="0" eaLnBrk="0">
              <a:lnSpc>
                <a:spcPts val="3275"/>
              </a:lnSpc>
              <a:buNone/>
            </a:pPr>
            <a:r>
              <a:rPr lang="zh-CN" altLang="en-US" sz="5900" dirty="0">
                <a:solidFill>
                  <a:schemeClr val="accent1"/>
                </a:solidFill>
                <a:cs typeface="汉仪旗黑-85S" panose="00020600040101010101" pitchFamily="18" charset="-122"/>
              </a:rPr>
              <a:t>电阻式传感器</a:t>
            </a:r>
            <a:endParaRPr lang="zh-CN" altLang="en-US" sz="5900" dirty="0">
              <a:solidFill>
                <a:schemeClr val="accent1"/>
              </a:solidFill>
              <a:cs typeface="汉仪旗黑-85S" panose="00020600040101010101" pitchFamily="18"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724619" y="487208"/>
            <a:ext cx="9489056" cy="1158875"/>
          </a:xfrm>
          <a:prstGeom prst="rect">
            <a:avLst/>
          </a:prstGeom>
          <a:noFill/>
        </p:spPr>
        <p:txBody>
          <a:bodyPr wrap="square">
            <a:spAutoFit/>
          </a:bodyPr>
          <a:lstStyle/>
          <a:p>
            <a:pPr marL="278130" algn="l" rtl="0" eaLnBrk="0">
              <a:lnSpc>
                <a:spcPts val="1980"/>
              </a:lnSpc>
            </a:pP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金属热电阻的测量转换</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电</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路</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6000"/>
              </a:lnSpc>
              <a:spcBef>
                <a:spcPts val="45"/>
              </a:spcBef>
            </a:pPr>
            <a:r>
              <a:rPr lang="zh-CN" altLang="en-US" sz="1200" spc="80" dirty="0">
                <a:solidFill>
                  <a:srgbClr val="000000"/>
                </a:solidFill>
                <a:latin typeface="微软雅黑" panose="020B0503020204020204" charset="-122"/>
                <a:ea typeface="微软雅黑" panose="020B0503020204020204" charset="-122"/>
                <a:cs typeface="微软雅黑" panose="020B0503020204020204" charset="-122"/>
              </a:rPr>
              <a:t>金属热电阻式传感器的测量转换电路常采用类似于电阻应变式传感器所使用</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电桥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电路。由于工业用热电阻安装在生产现场，离控制室较远，因此，</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热电阻的引线电阻对 </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测量结果有较大影响。为了减小或消除引线电阻的影响，热电阻引线的连接方</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式</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经常采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用三线制</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和四线制，如图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8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所示。同时，为了减小环境中电场、  磁场的干扰，引线最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好采用屏蔽线，并将屏蔽线的金属网状屏</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蔽层接地。</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 name="picture 409"/>
          <p:cNvPicPr>
            <a:picLocks noChangeAspect="1"/>
          </p:cNvPicPr>
          <p:nvPr/>
        </p:nvPicPr>
        <p:blipFill>
          <a:blip r:embed="rId5"/>
          <a:stretch>
            <a:fillRect/>
          </a:stretch>
        </p:blipFill>
        <p:spPr>
          <a:xfrm>
            <a:off x="2543352" y="2259917"/>
            <a:ext cx="3079635" cy="1981606"/>
          </a:xfrm>
          <a:prstGeom prst="rect">
            <a:avLst/>
          </a:prstGeom>
        </p:spPr>
      </p:pic>
      <p:sp>
        <p:nvSpPr>
          <p:cNvPr id="7" name="文本框 6"/>
          <p:cNvSpPr txBox="1"/>
          <p:nvPr>
            <p:custDataLst>
              <p:tags r:id="rId6"/>
            </p:custDataLst>
          </p:nvPr>
        </p:nvSpPr>
        <p:spPr>
          <a:xfrm>
            <a:off x="989161" y="4372232"/>
            <a:ext cx="9149751" cy="1518920"/>
          </a:xfrm>
          <a:prstGeom prst="rect">
            <a:avLst/>
          </a:prstGeom>
          <a:noFill/>
        </p:spPr>
        <p:txBody>
          <a:bodyPr wrap="square">
            <a:spAutoFit/>
          </a:bodyPr>
          <a:lstStyle/>
          <a:p>
            <a:pPr marL="1932940" algn="l" rtl="0" eaLnBrk="0">
              <a:lnSpc>
                <a:spcPts val="1375"/>
              </a:lnSpc>
            </a:pP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8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热电阻的连接</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方式</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089785" algn="l" rtl="0" eaLnBrk="0">
              <a:lnSpc>
                <a:spcPts val="850"/>
              </a:lnSpc>
              <a:spcBef>
                <a:spcPts val="660"/>
              </a:spcBef>
            </a:pP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三线制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b)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四线制</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7495" algn="l" rtl="0" eaLnBrk="0">
              <a:lnSpc>
                <a:spcPct val="149000"/>
              </a:lnSpc>
              <a:spcBef>
                <a:spcPts val="365"/>
              </a:spcBef>
            </a:pP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三线制。在热电阻的一端连接两根引线，另一端连接一根引线，</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此种引线连接方 </a:t>
            </a:r>
            <a:r>
              <a:rPr lang="zh-CN" altLang="en-US" sz="1100" spc="60" dirty="0">
                <a:solidFill>
                  <a:schemeClr val="dk1"/>
                </a:solidFill>
                <a:latin typeface="微软雅黑" panose="020B0503020204020204" charset="-122"/>
                <a:ea typeface="微软雅黑" panose="020B0503020204020204" charset="-122"/>
                <a:cs typeface="微软雅黑" panose="020B0503020204020204" charset="-122"/>
              </a:rPr>
              <a:t>式称为三线制。当热电阻和电桥电路配合使用时，这种引线连接方式可以较好</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地消除引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线电阻的影响，提高测量精度，所以工业用热电</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阻</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多采用这种方法。</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2000"/>
              </a:lnSpc>
              <a:spcBef>
                <a:spcPts val="475"/>
              </a:spcBef>
            </a:pPr>
            <a:r>
              <a:rPr lang="en-US" altLang="zh-CN" sz="1100" spc="40" dirty="0">
                <a:solidFill>
                  <a:schemeClr val="dk1"/>
                </a:solidFill>
                <a:latin typeface="微软雅黑" panose="020B0503020204020204" charset="-122"/>
                <a:ea typeface="微软雅黑" panose="020B0503020204020204" charset="-122"/>
                <a:cs typeface="微软雅黑" panose="020B0503020204020204" charset="-122"/>
              </a:rPr>
              <a:t>(2)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四线制。在热电阻的两端各连接两根引线，这种引线连接方</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式</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称为四线制。此种 </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方式不仅可以消除引线电阻的影响，而且可以消除测量电路中由寄生电</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动</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势引起的误差。</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这种引线连接方式主要用于对精度要求较高的温度测</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量中。</a:t>
            </a:r>
            <a:endParaRPr lang="zh-CN"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494581" y="425989"/>
            <a:ext cx="6096000" cy="347980"/>
          </a:xfrm>
          <a:prstGeom prst="rect">
            <a:avLst/>
          </a:prstGeom>
          <a:noFill/>
        </p:spPr>
        <p:txBody>
          <a:bodyPr wrap="square">
            <a:spAutoFit/>
          </a:bodyPr>
          <a:lstStyle/>
          <a:p>
            <a:pPr marL="13970" algn="l" rtl="0" eaLnBrk="0">
              <a:lnSpc>
                <a:spcPct val="93000"/>
              </a:lnSpc>
            </a:pPr>
            <a:r>
              <a:rPr lang="en-US" altLang="zh-CN" sz="1800" spc="50">
                <a:solidFill>
                  <a:srgbClr val="000000"/>
                </a:solidFill>
                <a:latin typeface="微软雅黑" panose="020B0503020204020204" charset="-122"/>
                <a:ea typeface="微软雅黑" panose="020B0503020204020204" charset="-122"/>
                <a:cs typeface="微软雅黑" panose="020B0503020204020204" charset="-122"/>
              </a:rPr>
              <a:t>2. 2. 2    </a:t>
            </a:r>
            <a:r>
              <a:rPr lang="zh-CN" altLang="en-US" sz="1800" spc="50">
                <a:solidFill>
                  <a:srgbClr val="000000"/>
                </a:solidFill>
                <a:latin typeface="微软雅黑" panose="020B0503020204020204" charset="-122"/>
                <a:ea typeface="微软雅黑" panose="020B0503020204020204" charset="-122"/>
                <a:cs typeface="微软雅黑" panose="020B0503020204020204" charset="-122"/>
              </a:rPr>
              <a:t>半导体热电阻</a:t>
            </a:r>
            <a:r>
              <a:rPr lang="zh-CN" altLang="en-US" sz="1800" spc="0">
                <a:solidFill>
                  <a:srgbClr val="000000"/>
                </a:solidFill>
                <a:latin typeface="微软雅黑" panose="020B0503020204020204" charset="-122"/>
                <a:ea typeface="微软雅黑" panose="020B0503020204020204" charset="-122"/>
                <a:cs typeface="微软雅黑" panose="020B0503020204020204" charset="-122"/>
              </a:rPr>
              <a:t>式传感器</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37072" y="1185150"/>
            <a:ext cx="6096000" cy="1252855"/>
          </a:xfrm>
          <a:prstGeom prst="rect">
            <a:avLst/>
          </a:prstGeom>
          <a:noFill/>
        </p:spPr>
        <p:txBody>
          <a:bodyPr wrap="square">
            <a:spAutoFit/>
          </a:bodyPr>
          <a:lstStyle/>
          <a:p>
            <a:pPr marL="12700" indent="267335" algn="l" rtl="0" eaLnBrk="0">
              <a:lnSpc>
                <a:spcPct val="135000"/>
              </a:lnSpc>
            </a:pP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热敏电阻是用半导体材料制成的热敏器件。相对于一般的热电阻而言，它</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主</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要具备 </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如下特点 </a:t>
            </a:r>
            <a:r>
              <a:rPr lang="en-US" altLang="zh-CN" sz="14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灵敏度高，电阻温度系数大，比一般热电阻大 </a:t>
            </a:r>
            <a:r>
              <a:rPr lang="en-US" altLang="zh-CN" sz="1400" spc="10" dirty="0">
                <a:solidFill>
                  <a:srgbClr val="000000"/>
                </a:solidFill>
                <a:latin typeface="微软雅黑" panose="020B0503020204020204" charset="-122"/>
                <a:ea typeface="微软雅黑" panose="020B0503020204020204" charset="-122"/>
                <a:cs typeface="微软雅黑" panose="020B0503020204020204" charset="-122"/>
              </a:rPr>
              <a:t>10 ~ 100 </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倍</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，结构简单，体积 </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小，可以测量点温度 ，电阻率高，热惯性小，适用于动态</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测</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量 ，阻值与温度变化呈非线</a:t>
            </a:r>
            <a:endParaRPr lang="zh-CN"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418"/>
          <p:cNvSpPr/>
          <p:nvPr>
            <p:custDataLst>
              <p:tags r:id="rId5"/>
            </p:custDataLst>
          </p:nvPr>
        </p:nvSpPr>
        <p:spPr>
          <a:xfrm>
            <a:off x="558393" y="2323802"/>
            <a:ext cx="5934422" cy="2626360"/>
          </a:xfrm>
          <a:prstGeom prst="rect">
            <a:avLst/>
          </a:prstGeom>
        </p:spPr>
        <p:txBody>
          <a:bodyPr vert="horz" wrap="square" lIns="0" tIns="0" rIns="0" bIns="0"/>
          <a:lstStyle/>
          <a:p>
            <a:pPr algn="l" rtl="0" eaLnBrk="0">
              <a:lnSpc>
                <a:spcPct val="84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400" spc="10" dirty="0">
                <a:solidFill>
                  <a:schemeClr val="dk1"/>
                </a:solidFill>
                <a:latin typeface="微软雅黑" panose="020B0503020204020204" charset="-122"/>
                <a:ea typeface="微软雅黑" panose="020B0503020204020204" charset="-122"/>
                <a:cs typeface="微软雅黑" panose="020B0503020204020204" charset="-122"/>
              </a:rPr>
              <a:t>性</a:t>
            </a:r>
            <a:r>
              <a:rPr sz="1400" spc="0" dirty="0">
                <a:solidFill>
                  <a:schemeClr val="dk1"/>
                </a:solidFill>
                <a:latin typeface="微软雅黑" panose="020B0503020204020204" charset="-122"/>
                <a:ea typeface="微软雅黑" panose="020B0503020204020204" charset="-122"/>
                <a:cs typeface="微软雅黑" panose="020B0503020204020204" charset="-122"/>
              </a:rPr>
              <a:t>关系 ，稳定性和互换性较差。</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05"/>
              </a:lnSpc>
              <a:spcBef>
                <a:spcPts val="525"/>
              </a:spcBef>
            </a:pPr>
            <a:r>
              <a:rPr sz="1400" spc="30" dirty="0">
                <a:solidFill>
                  <a:schemeClr val="dk1"/>
                </a:solidFill>
                <a:latin typeface="微软雅黑" panose="020B0503020204020204" charset="-122"/>
                <a:ea typeface="微软雅黑" panose="020B0503020204020204" charset="-122"/>
                <a:cs typeface="微软雅黑" panose="020B0503020204020204" charset="-122"/>
              </a:rPr>
              <a:t>1 . 热敏电阻的工作原理及结</a:t>
            </a:r>
            <a:r>
              <a:rPr sz="1400" spc="0" dirty="0">
                <a:solidFill>
                  <a:schemeClr val="dk1"/>
                </a:solidFill>
                <a:latin typeface="微软雅黑" panose="020B0503020204020204" charset="-122"/>
                <a:ea typeface="微软雅黑" panose="020B0503020204020204" charset="-122"/>
                <a:cs typeface="微软雅黑" panose="020B0503020204020204" charset="-122"/>
              </a:rPr>
              <a:t>构</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0000"/>
              </a:lnSpc>
              <a:spcBef>
                <a:spcPts val="475"/>
              </a:spcBef>
            </a:pPr>
            <a:r>
              <a:rPr sz="1400" spc="50" dirty="0">
                <a:solidFill>
                  <a:schemeClr val="dk1"/>
                </a:solidFill>
                <a:latin typeface="微软雅黑" panose="020B0503020204020204" charset="-122"/>
                <a:ea typeface="微软雅黑" panose="020B0503020204020204" charset="-122"/>
                <a:cs typeface="微软雅黑" panose="020B0503020204020204" charset="-122"/>
              </a:rPr>
              <a:t>热敏电阻是一种新型的半导体测温元件。 半导体中参与导电的是载流子，</a:t>
            </a:r>
            <a:r>
              <a:rPr sz="1400" spc="20" dirty="0">
                <a:solidFill>
                  <a:schemeClr val="dk1"/>
                </a:solidFill>
                <a:latin typeface="微软雅黑" panose="020B0503020204020204" charset="-122"/>
                <a:ea typeface="微软雅黑" panose="020B0503020204020204" charset="-122"/>
                <a:cs typeface="微软雅黑" panose="020B0503020204020204" charset="-122"/>
              </a:rPr>
              <a:t>因</a:t>
            </a:r>
            <a:r>
              <a:rPr sz="1400" spc="0" dirty="0">
                <a:solidFill>
                  <a:schemeClr val="dk1"/>
                </a:solidFill>
                <a:latin typeface="微软雅黑" panose="020B0503020204020204" charset="-122"/>
                <a:ea typeface="微软雅黑" panose="020B0503020204020204" charset="-122"/>
                <a:cs typeface="微软雅黑" panose="020B0503020204020204" charset="-122"/>
              </a:rPr>
              <a:t>为半导  </a:t>
            </a:r>
            <a:r>
              <a:rPr sz="1400" spc="30" dirty="0">
                <a:solidFill>
                  <a:schemeClr val="dk1"/>
                </a:solidFill>
                <a:latin typeface="微软雅黑" panose="020B0503020204020204" charset="-122"/>
                <a:ea typeface="微软雅黑" panose="020B0503020204020204" charset="-122"/>
                <a:cs typeface="微软雅黑" panose="020B0503020204020204" charset="-122"/>
              </a:rPr>
              <a:t>体中载流子的数目远比金属中的自由电子数目少，所以它的电阻率大</a:t>
            </a:r>
            <a:r>
              <a:rPr sz="1400" spc="0" dirty="0">
                <a:solidFill>
                  <a:schemeClr val="dk1"/>
                </a:solidFill>
                <a:latin typeface="微软雅黑" panose="020B0503020204020204" charset="-122"/>
                <a:ea typeface="微软雅黑" panose="020B0503020204020204" charset="-122"/>
                <a:cs typeface="微软雅黑" panose="020B0503020204020204" charset="-122"/>
              </a:rPr>
              <a:t>。 随着温度的升高，</a:t>
            </a:r>
            <a:r>
              <a:rPr sz="1400" spc="40" dirty="0">
                <a:solidFill>
                  <a:schemeClr val="dk1"/>
                </a:solidFill>
                <a:latin typeface="微软雅黑" panose="020B0503020204020204" charset="-122"/>
                <a:ea typeface="微软雅黑" panose="020B0503020204020204" charset="-122"/>
                <a:cs typeface="微软雅黑" panose="020B0503020204020204" charset="-122"/>
              </a:rPr>
              <a:t>半导体中更多的价电子受热激发跃迁到较高能级而产生新的电子－空穴对，</a:t>
            </a:r>
            <a:r>
              <a:rPr sz="1400" spc="0" dirty="0">
                <a:solidFill>
                  <a:schemeClr val="dk1"/>
                </a:solidFill>
                <a:latin typeface="微软雅黑" panose="020B0503020204020204" charset="-122"/>
                <a:ea typeface="微软雅黑" panose="020B0503020204020204" charset="-122"/>
                <a:cs typeface="微软雅黑" panose="020B0503020204020204" charset="-122"/>
              </a:rPr>
              <a:t>这使得参与导  </a:t>
            </a:r>
            <a:r>
              <a:rPr sz="1400" spc="50" dirty="0">
                <a:solidFill>
                  <a:schemeClr val="dk1"/>
                </a:solidFill>
                <a:latin typeface="微软雅黑" panose="020B0503020204020204" charset="-122"/>
                <a:ea typeface="微软雅黑" panose="020B0503020204020204" charset="-122"/>
                <a:cs typeface="微软雅黑" panose="020B0503020204020204" charset="-122"/>
              </a:rPr>
              <a:t>电的载流子数目增加，半导体的电阻率降低( 电导率增加)。 因为载流子数目</a:t>
            </a:r>
            <a:r>
              <a:rPr sz="1400" spc="20" dirty="0">
                <a:solidFill>
                  <a:schemeClr val="dk1"/>
                </a:solidFill>
                <a:latin typeface="微软雅黑" panose="020B0503020204020204" charset="-122"/>
                <a:ea typeface="微软雅黑" panose="020B0503020204020204" charset="-122"/>
                <a:cs typeface="微软雅黑" panose="020B0503020204020204" charset="-122"/>
              </a:rPr>
              <a:t>随</a:t>
            </a:r>
            <a:r>
              <a:rPr sz="1400" spc="0" dirty="0">
                <a:solidFill>
                  <a:schemeClr val="dk1"/>
                </a:solidFill>
                <a:latin typeface="微软雅黑" panose="020B0503020204020204" charset="-122"/>
                <a:ea typeface="微软雅黑" panose="020B0503020204020204" charset="-122"/>
                <a:cs typeface="微软雅黑" panose="020B0503020204020204" charset="-122"/>
              </a:rPr>
              <a:t>温度上升  </a:t>
            </a:r>
            <a:r>
              <a:rPr sz="1400" spc="50" dirty="0">
                <a:solidFill>
                  <a:schemeClr val="dk1"/>
                </a:solidFill>
                <a:latin typeface="微软雅黑" panose="020B0503020204020204" charset="-122"/>
                <a:ea typeface="微软雅黑" panose="020B0503020204020204" charset="-122"/>
                <a:cs typeface="微软雅黑" panose="020B0503020204020204" charset="-122"/>
              </a:rPr>
              <a:t>呈指数规律增加，所以半导体的电阻率也就随温度上升呈指数规律下降。 热敏</a:t>
            </a:r>
            <a:r>
              <a:rPr sz="1400" spc="30" dirty="0">
                <a:solidFill>
                  <a:schemeClr val="dk1"/>
                </a:solidFill>
                <a:latin typeface="微软雅黑" panose="020B0503020204020204" charset="-122"/>
                <a:ea typeface="微软雅黑" panose="020B0503020204020204" charset="-122"/>
                <a:cs typeface="微软雅黑" panose="020B0503020204020204" charset="-122"/>
              </a:rPr>
              <a:t>电</a:t>
            </a:r>
            <a:r>
              <a:rPr sz="1400" spc="0" dirty="0">
                <a:solidFill>
                  <a:schemeClr val="dk1"/>
                </a:solidFill>
                <a:latin typeface="微软雅黑" panose="020B0503020204020204" charset="-122"/>
                <a:ea typeface="微软雅黑" panose="020B0503020204020204" charset="-122"/>
                <a:cs typeface="微软雅黑" panose="020B0503020204020204" charset="-122"/>
              </a:rPr>
              <a:t>阻正是  </a:t>
            </a:r>
            <a:r>
              <a:rPr sz="1400" spc="60" dirty="0">
                <a:solidFill>
                  <a:schemeClr val="dk1"/>
                </a:solidFill>
                <a:latin typeface="微软雅黑" panose="020B0503020204020204" charset="-122"/>
                <a:ea typeface="微软雅黑" panose="020B0503020204020204" charset="-122"/>
                <a:cs typeface="微软雅黑" panose="020B0503020204020204" charset="-122"/>
              </a:rPr>
              <a:t>利用半导体这种载流子数目随温度变化而改变的特性制成的一种温度敏感元件。 当温</a:t>
            </a:r>
            <a:r>
              <a:rPr sz="1400" spc="10" dirty="0">
                <a:solidFill>
                  <a:schemeClr val="dk1"/>
                </a:solidFill>
                <a:latin typeface="微软雅黑" panose="020B0503020204020204" charset="-122"/>
                <a:ea typeface="微软雅黑" panose="020B0503020204020204" charset="-122"/>
                <a:cs typeface="微软雅黑" panose="020B0503020204020204" charset="-122"/>
              </a:rPr>
              <a:t>度</a:t>
            </a:r>
            <a:r>
              <a:rPr sz="1400" spc="0" dirty="0">
                <a:solidFill>
                  <a:schemeClr val="dk1"/>
                </a:solidFill>
                <a:latin typeface="微软雅黑" panose="020B0503020204020204" charset="-122"/>
                <a:ea typeface="微软雅黑" panose="020B0503020204020204" charset="-122"/>
                <a:cs typeface="微软雅黑" panose="020B0503020204020204" charset="-122"/>
              </a:rPr>
              <a:t>  </a:t>
            </a:r>
            <a:r>
              <a:rPr sz="1400" spc="-20" dirty="0">
                <a:solidFill>
                  <a:schemeClr val="dk1"/>
                </a:solidFill>
                <a:latin typeface="微软雅黑" panose="020B0503020204020204" charset="-122"/>
                <a:ea typeface="微软雅黑" panose="020B0503020204020204" charset="-122"/>
                <a:cs typeface="微软雅黑" panose="020B0503020204020204" charset="-122"/>
              </a:rPr>
              <a:t>变化 1 ℃ 时，某些半导体热敏电阻的阻值变化将达到 3 ％ ~ 6％。 在一定条件下，测量热敏</a:t>
            </a:r>
            <a:r>
              <a:rPr sz="1400" spc="0" dirty="0">
                <a:solidFill>
                  <a:schemeClr val="dk1"/>
                </a:solidFill>
                <a:latin typeface="微软雅黑" panose="020B0503020204020204" charset="-122"/>
                <a:ea typeface="微软雅黑" panose="020B0503020204020204" charset="-122"/>
                <a:cs typeface="微软雅黑" panose="020B0503020204020204" charset="-122"/>
              </a:rPr>
              <a:t>  </a:t>
            </a:r>
            <a:r>
              <a:rPr sz="1400" spc="40" dirty="0">
                <a:solidFill>
                  <a:schemeClr val="dk1"/>
                </a:solidFill>
                <a:latin typeface="微软雅黑" panose="020B0503020204020204" charset="-122"/>
                <a:ea typeface="微软雅黑" panose="020B0503020204020204" charset="-122"/>
                <a:cs typeface="微软雅黑" panose="020B0503020204020204" charset="-122"/>
              </a:rPr>
              <a:t>电阻阻值的变化便可得到温度的</a:t>
            </a:r>
            <a:r>
              <a:rPr sz="1400" spc="10" dirty="0">
                <a:solidFill>
                  <a:schemeClr val="dk1"/>
                </a:solidFill>
                <a:latin typeface="微软雅黑" panose="020B0503020204020204" charset="-122"/>
                <a:ea typeface="微软雅黑" panose="020B0503020204020204" charset="-122"/>
                <a:cs typeface="微软雅黑" panose="020B0503020204020204" charset="-122"/>
              </a:rPr>
              <a:t>变</a:t>
            </a:r>
            <a:r>
              <a:rPr sz="1400" spc="0" dirty="0">
                <a:solidFill>
                  <a:schemeClr val="dk1"/>
                </a:solidFill>
                <a:latin typeface="微软雅黑" panose="020B0503020204020204" charset="-122"/>
                <a:ea typeface="微软雅黑" panose="020B0503020204020204" charset="-122"/>
                <a:cs typeface="微软雅黑" panose="020B0503020204020204" charset="-122"/>
              </a:rPr>
              <a:t>化。</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7335" algn="l" rtl="0" eaLnBrk="0">
              <a:lnSpc>
                <a:spcPct val="146000"/>
              </a:lnSpc>
              <a:spcBef>
                <a:spcPts val="60"/>
              </a:spcBef>
            </a:pPr>
            <a:r>
              <a:rPr sz="1400" spc="50" dirty="0">
                <a:solidFill>
                  <a:schemeClr val="dk1"/>
                </a:solidFill>
                <a:latin typeface="微软雅黑" panose="020B0503020204020204" charset="-122"/>
                <a:ea typeface="微软雅黑" panose="020B0503020204020204" charset="-122"/>
                <a:cs typeface="微软雅黑" panose="020B0503020204020204" charset="-122"/>
              </a:rPr>
              <a:t>热敏电阻可根据使用要求被封装加工成各种不同的形状，如圆片形 、柱形 、</a:t>
            </a:r>
            <a:r>
              <a:rPr sz="1400" spc="10" dirty="0">
                <a:solidFill>
                  <a:schemeClr val="dk1"/>
                </a:solidFill>
                <a:latin typeface="微软雅黑" panose="020B0503020204020204" charset="-122"/>
                <a:ea typeface="微软雅黑" panose="020B0503020204020204" charset="-122"/>
                <a:cs typeface="微软雅黑" panose="020B0503020204020204" charset="-122"/>
              </a:rPr>
              <a:t>珠</a:t>
            </a:r>
            <a:r>
              <a:rPr sz="1400" spc="0" dirty="0">
                <a:solidFill>
                  <a:schemeClr val="dk1"/>
                </a:solidFill>
                <a:latin typeface="微软雅黑" panose="020B0503020204020204" charset="-122"/>
                <a:ea typeface="微软雅黑" panose="020B0503020204020204" charset="-122"/>
                <a:cs typeface="微软雅黑" panose="020B0503020204020204" charset="-122"/>
              </a:rPr>
              <a:t>形 、  </a:t>
            </a:r>
            <a:r>
              <a:rPr sz="1400" spc="-40" dirty="0">
                <a:solidFill>
                  <a:schemeClr val="dk1"/>
                </a:solidFill>
                <a:latin typeface="微软雅黑" panose="020B0503020204020204" charset="-122"/>
                <a:ea typeface="微软雅黑" panose="020B0503020204020204" charset="-122"/>
                <a:cs typeface="微软雅黑" panose="020B0503020204020204" charset="-122"/>
              </a:rPr>
              <a:t>铠装型等，如图 2－9 所示。</a:t>
            </a:r>
            <a:endParaRPr lang="en-US" altLang="en-US" sz="1400" spc="-4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419"/>
          <p:cNvPicPr>
            <a:picLocks noChangeAspect="1"/>
          </p:cNvPicPr>
          <p:nvPr/>
        </p:nvPicPr>
        <p:blipFill>
          <a:blip r:embed="rId6"/>
          <a:stretch>
            <a:fillRect/>
          </a:stretch>
        </p:blipFill>
        <p:spPr>
          <a:xfrm>
            <a:off x="7303721" y="3088590"/>
            <a:ext cx="3806711" cy="1096784"/>
          </a:xfrm>
          <a:prstGeom prst="rect">
            <a:avLst/>
          </a:prstGeom>
        </p:spPr>
      </p:pic>
      <p:sp>
        <p:nvSpPr>
          <p:cNvPr id="9" name="文本框 8"/>
          <p:cNvSpPr txBox="1"/>
          <p:nvPr>
            <p:custDataLst>
              <p:tags r:id="rId7"/>
            </p:custDataLst>
          </p:nvPr>
        </p:nvSpPr>
        <p:spPr>
          <a:xfrm>
            <a:off x="5917721" y="4669903"/>
            <a:ext cx="6096000" cy="461010"/>
          </a:xfrm>
          <a:prstGeom prst="rect">
            <a:avLst/>
          </a:prstGeom>
          <a:noFill/>
        </p:spPr>
        <p:txBody>
          <a:bodyPr wrap="square">
            <a:spAutoFit/>
          </a:bodyPr>
          <a:lstStyle/>
          <a:p>
            <a:pPr marL="1933575" algn="l" rtl="0" eaLnBrk="0">
              <a:lnSpc>
                <a:spcPts val="1375"/>
              </a:lnSpc>
            </a:pP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800"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spc="20" dirty="0">
                <a:solidFill>
                  <a:schemeClr val="dk1"/>
                </a:solidFill>
                <a:latin typeface="微软雅黑" panose="020B0503020204020204" charset="-122"/>
                <a:ea typeface="微软雅黑" panose="020B0503020204020204" charset="-122"/>
                <a:cs typeface="微软雅黑" panose="020B0503020204020204" charset="-122"/>
              </a:rPr>
              <a:t>9    </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热敏电阻封装</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形状</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1617345" algn="l" rtl="0" eaLnBrk="0">
              <a:lnSpc>
                <a:spcPts val="850"/>
              </a:lnSpc>
              <a:spcBef>
                <a:spcPts val="660"/>
              </a:spcBef>
            </a:pPr>
            <a:r>
              <a:rPr lang="en-US" altLang="zh-CN" sz="800" spc="1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a )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圆片形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 b)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柱形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 c )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珠形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 d)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铠装型</a:t>
            </a:r>
            <a:endParaRPr lang="zh-CN"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741871" y="422484"/>
            <a:ext cx="6096000" cy="3910330"/>
          </a:xfrm>
          <a:prstGeom prst="rect">
            <a:avLst/>
          </a:prstGeom>
          <a:noFill/>
        </p:spPr>
        <p:txBody>
          <a:bodyPr wrap="square">
            <a:spAutoFit/>
          </a:bodyPr>
          <a:lstStyle/>
          <a:p>
            <a:pPr marL="276225" algn="l" rtl="0" eaLnBrk="0">
              <a:lnSpc>
                <a:spcPts val="1300"/>
              </a:lnSpc>
              <a:spcBef>
                <a:spcPts val="775"/>
              </a:spcBef>
            </a:pP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2 .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热敏电阻的</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分</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类</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0000"/>
              </a:lnSpc>
              <a:spcBef>
                <a:spcPts val="455"/>
              </a:spcBef>
            </a:pP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根据半 导 体 的 温 度－电 阻 特 性，热 敏 电 阻 可 分 为 三 类，即 负 温 度 系 数 </a:t>
            </a:r>
            <a:r>
              <a:rPr lang="en-US" altLang="zh-CN" sz="1100" spc="-6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negative temperature</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coefficient</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NTC</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热敏电阻 、正温度系数</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positive</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temperature</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coefficient，PTC )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热敏电阻 、临界温度系数热敏电阻</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 critical temperature resi</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s</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tors</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CTR</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它们的温度特性</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曲线如图 </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10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所示。 所谓负温</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度系数，是指温度上升时，电阻值反而下降的变化特性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所谓正温度系数，是指电阻值的变化趋势与温度的</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变</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化趋势相同。</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ts val="1210"/>
              </a:lnSpc>
              <a:spcBef>
                <a:spcPts val="555"/>
              </a:spcBef>
            </a:pP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(1)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NTC</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热敏电阻。</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1940" algn="l" rtl="0" eaLnBrk="0">
              <a:lnSpc>
                <a:spcPts val="1210"/>
              </a:lnSpc>
              <a:spcBef>
                <a:spcPts val="550"/>
              </a:spcBef>
            </a:pP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NTC</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热敏电阻研制得较早，也较成熟。 最常见的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NTC</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热敏电阻是由金属氧化物，</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如</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540" algn="l" rtl="0" eaLnBrk="0">
              <a:lnSpc>
                <a:spcPct val="119000"/>
              </a:lnSpc>
              <a:spcBef>
                <a:spcPts val="600"/>
              </a:spcBef>
            </a:pP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锰 、钴 、铁 、镍 、铜等多种氧化物混合烧结而成的</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其标称阻值</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(25 ℃ )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视氧化物的比例，</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可以在 </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0. 1 Ω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至几兆欧范围内</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选择。</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0320" indent="261620" algn="l" rtl="0" eaLnBrk="0">
              <a:lnSpc>
                <a:spcPct val="145000"/>
              </a:lnSpc>
              <a:spcBef>
                <a:spcPts val="100"/>
              </a:spcBef>
            </a:pP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NTC</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热敏电阻在测量温度时，其阻值与</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温度之间呈严格的负指数关系，如图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1 0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中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的曲线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所示，其具有很高的负温度系数，适用于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1 00 ~ 300 ℃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之间的测</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温。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NTC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热敏电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阻</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的离散性较小，测量精度较高。</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ts val="1210"/>
              </a:lnSpc>
              <a:spcBef>
                <a:spcPts val="535"/>
              </a:spcBef>
            </a:pP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(2)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PTC</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热敏电阻。</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4160" algn="l" rtl="0" eaLnBrk="0">
              <a:lnSpc>
                <a:spcPct val="148000"/>
              </a:lnSpc>
              <a:spcBef>
                <a:spcPts val="60"/>
              </a:spcBef>
            </a:pP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典型的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PTC</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 热敏电阻通常是在钛酸钡中掺入其他金属离子，</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以改变其温度系数和临界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点温度。 它的温度－电阻特性呈非线性，如图</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10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中的曲线 </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所示。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PTC</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 热敏电阻</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主</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要用于</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425"/>
          <p:cNvSpPr/>
          <p:nvPr>
            <p:custDataLst>
              <p:tags r:id="rId5"/>
            </p:custDataLst>
          </p:nvPr>
        </p:nvSpPr>
        <p:spPr>
          <a:xfrm>
            <a:off x="932694" y="4248341"/>
            <a:ext cx="5208270" cy="1294130"/>
          </a:xfrm>
          <a:prstGeom prst="rect">
            <a:avLst/>
          </a:prstGeom>
        </p:spPr>
        <p:txBody>
          <a:bodyPr vert="horz" wrap="square" lIns="0" tIns="0" rIns="0" bIns="0"/>
          <a:lstStyle/>
          <a:p>
            <a:pPr algn="l" rtl="0" eaLnBrk="0">
              <a:lnSpc>
                <a:spcPct val="81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270" algn="l" rtl="0" eaLnBrk="0">
              <a:lnSpc>
                <a:spcPct val="130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彩电消磁、各种电器设备的过热保护等，在电子线路中多起限流、保护作用</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 当流过 PTC </a:t>
            </a:r>
            <a:r>
              <a:rPr sz="1100" spc="50" dirty="0">
                <a:solidFill>
                  <a:schemeClr val="dk1"/>
                </a:solidFill>
                <a:latin typeface="微软雅黑" panose="020B0503020204020204" charset="-122"/>
                <a:ea typeface="微软雅黑" panose="020B0503020204020204" charset="-122"/>
                <a:cs typeface="微软雅黑" panose="020B0503020204020204" charset="-122"/>
              </a:rPr>
              <a:t>热敏电阻的电流超过一定限度或 </a:t>
            </a:r>
            <a:r>
              <a:rPr sz="1100" spc="0" dirty="0">
                <a:solidFill>
                  <a:schemeClr val="dk1"/>
                </a:solidFill>
                <a:latin typeface="微软雅黑" panose="020B0503020204020204" charset="-122"/>
                <a:ea typeface="微软雅黑" panose="020B0503020204020204" charset="-122"/>
                <a:cs typeface="微软雅黑" panose="020B0503020204020204" charset="-122"/>
              </a:rPr>
              <a:t>PTC</a:t>
            </a:r>
            <a:r>
              <a:rPr sz="1100" spc="50" dirty="0">
                <a:solidFill>
                  <a:schemeClr val="dk1"/>
                </a:solidFill>
                <a:latin typeface="微软雅黑" panose="020B0503020204020204" charset="-122"/>
                <a:ea typeface="微软雅黑" panose="020B0503020204020204" charset="-122"/>
                <a:cs typeface="微软雅黑" panose="020B0503020204020204" charset="-122"/>
              </a:rPr>
              <a:t> 热敏电阻的温度超过一定限度时，其电阻值会</a:t>
            </a:r>
            <a:r>
              <a:rPr sz="1100" spc="40" dirty="0">
                <a:solidFill>
                  <a:schemeClr val="dk1"/>
                </a:solidFill>
                <a:latin typeface="微软雅黑" panose="020B0503020204020204" charset="-122"/>
                <a:ea typeface="微软雅黑" panose="020B0503020204020204" charset="-122"/>
                <a:cs typeface="微软雅黑" panose="020B0503020204020204" charset="-122"/>
              </a:rPr>
              <a:t>突</a:t>
            </a:r>
            <a:r>
              <a:rPr sz="1100" spc="0" dirty="0">
                <a:solidFill>
                  <a:schemeClr val="dk1"/>
                </a:solidFill>
                <a:latin typeface="微软雅黑" panose="020B0503020204020204" charset="-122"/>
                <a:ea typeface="微软雅黑" panose="020B0503020204020204" charset="-122"/>
                <a:cs typeface="微软雅黑" panose="020B0503020204020204" charset="-122"/>
              </a:rPr>
              <a:t>然 </a:t>
            </a:r>
            <a:r>
              <a:rPr sz="1100" spc="-40" dirty="0">
                <a:solidFill>
                  <a:schemeClr val="dk1"/>
                </a:solidFill>
                <a:latin typeface="微软雅黑" panose="020B0503020204020204" charset="-122"/>
                <a:ea typeface="微软雅黑" panose="020B0503020204020204" charset="-122"/>
                <a:cs typeface="微软雅黑" panose="020B0503020204020204" charset="-122"/>
              </a:rPr>
              <a:t>增大。</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87000"/>
              </a:lnSpc>
              <a:spcBef>
                <a:spcPts val="735"/>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(3) CTR。</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2860" indent="259715" algn="l" rtl="0" eaLnBrk="0">
              <a:lnSpc>
                <a:spcPct val="122000"/>
              </a:lnSpc>
              <a:spcBef>
                <a:spcPts val="0"/>
              </a:spcBef>
            </a:pPr>
            <a:r>
              <a:rPr sz="1100" spc="0" dirty="0">
                <a:solidFill>
                  <a:schemeClr val="dk1"/>
                </a:solidFill>
                <a:latin typeface="微软雅黑" panose="020B0503020204020204" charset="-122"/>
                <a:ea typeface="微软雅黑" panose="020B0503020204020204" charset="-122"/>
                <a:cs typeface="微软雅黑" panose="020B0503020204020204" charset="-122"/>
              </a:rPr>
              <a:t>CTR</a:t>
            </a:r>
            <a:r>
              <a:rPr sz="1100" spc="50" dirty="0">
                <a:solidFill>
                  <a:schemeClr val="dk1"/>
                </a:solidFill>
                <a:latin typeface="微软雅黑" panose="020B0503020204020204" charset="-122"/>
                <a:ea typeface="微软雅黑" panose="020B0503020204020204" charset="-122"/>
                <a:cs typeface="微软雅黑" panose="020B0503020204020204" charset="-122"/>
              </a:rPr>
              <a:t> 也具有负温度系数，但它在某个温度范围内电阻值可急剧下降，</a:t>
            </a:r>
            <a:r>
              <a:rPr sz="1100" spc="0" dirty="0">
                <a:solidFill>
                  <a:schemeClr val="dk1"/>
                </a:solidFill>
                <a:latin typeface="微软雅黑" panose="020B0503020204020204" charset="-122"/>
                <a:ea typeface="微软雅黑" panose="020B0503020204020204" charset="-122"/>
                <a:cs typeface="微软雅黑" panose="020B0503020204020204" charset="-122"/>
              </a:rPr>
              <a:t>曲线斜率在此 </a:t>
            </a:r>
            <a:r>
              <a:rPr sz="1100" spc="-20" dirty="0">
                <a:solidFill>
                  <a:schemeClr val="dk1"/>
                </a:solidFill>
                <a:latin typeface="微软雅黑" panose="020B0503020204020204" charset="-122"/>
                <a:ea typeface="微软雅黑" panose="020B0503020204020204" charset="-122"/>
                <a:cs typeface="微软雅黑" panose="020B0503020204020204" charset="-122"/>
              </a:rPr>
              <a:t>区段特别陡，如图 2－10 中的曲线 3 所示。 </a:t>
            </a:r>
            <a:r>
              <a:rPr sz="1100" spc="0" dirty="0">
                <a:solidFill>
                  <a:schemeClr val="dk1"/>
                </a:solidFill>
                <a:latin typeface="微软雅黑" panose="020B0503020204020204" charset="-122"/>
                <a:ea typeface="微软雅黑" panose="020B0503020204020204" charset="-122"/>
                <a:cs typeface="微软雅黑" panose="020B0503020204020204" charset="-122"/>
              </a:rPr>
              <a:t>CTR</a:t>
            </a:r>
            <a:r>
              <a:rPr sz="1100" spc="-20" dirty="0">
                <a:solidFill>
                  <a:schemeClr val="dk1"/>
                </a:solidFill>
                <a:latin typeface="微软雅黑" panose="020B0503020204020204" charset="-122"/>
                <a:ea typeface="微软雅黑" panose="020B0503020204020204" charset="-122"/>
                <a:cs typeface="微软雅黑" panose="020B0503020204020204" charset="-122"/>
              </a:rPr>
              <a:t> 灵敏度极高，主要用作温度开关。</a:t>
            </a:r>
            <a:endParaRPr lang="en-US" altLang="en-US" sz="1100" spc="-2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426"/>
          <p:cNvPicPr>
            <a:picLocks noChangeAspect="1"/>
          </p:cNvPicPr>
          <p:nvPr/>
        </p:nvPicPr>
        <p:blipFill>
          <a:blip r:embed="rId6"/>
          <a:stretch>
            <a:fillRect/>
          </a:stretch>
        </p:blipFill>
        <p:spPr>
          <a:xfrm>
            <a:off x="7835425" y="2037867"/>
            <a:ext cx="2697606" cy="2130729"/>
          </a:xfrm>
          <a:prstGeom prst="rect">
            <a:avLst/>
          </a:prstGeom>
        </p:spPr>
      </p:pic>
      <p:sp>
        <p:nvSpPr>
          <p:cNvPr id="6" name="textbox 432"/>
          <p:cNvSpPr/>
          <p:nvPr>
            <p:custDataLst>
              <p:tags r:id="rId7"/>
            </p:custDataLst>
          </p:nvPr>
        </p:nvSpPr>
        <p:spPr>
          <a:xfrm>
            <a:off x="8751856" y="4643800"/>
            <a:ext cx="119761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 2－10 </a:t>
            </a:r>
            <a:r>
              <a:rPr sz="800" spc="0" dirty="0">
                <a:solidFill>
                  <a:schemeClr val="dk1"/>
                </a:solidFill>
                <a:latin typeface="微软雅黑" panose="020B0503020204020204" charset="-122"/>
                <a:ea typeface="微软雅黑" panose="020B0503020204020204" charset="-122"/>
                <a:cs typeface="微软雅黑" panose="020B0503020204020204" charset="-122"/>
              </a:rPr>
              <a:t>   温度特性曲线</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424"/>
          <p:cNvSpPr/>
          <p:nvPr/>
        </p:nvSpPr>
        <p:spPr>
          <a:xfrm>
            <a:off x="3386814" y="1911482"/>
            <a:ext cx="5205095" cy="278574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93000"/>
              </a:lnSpc>
            </a:pPr>
            <a:r>
              <a:rPr sz="1200" spc="40" dirty="0">
                <a:solidFill>
                  <a:srgbClr val="000000"/>
                </a:solidFill>
                <a:latin typeface="微软雅黑" panose="020B0503020204020204" charset="-122"/>
                <a:ea typeface="微软雅黑" panose="020B0503020204020204" charset="-122"/>
                <a:cs typeface="微软雅黑" panose="020B0503020204020204" charset="-122"/>
              </a:rPr>
              <a:t>2. 3 . 1    气敏电阻式传感</a:t>
            </a:r>
            <a:r>
              <a:rPr sz="1200" spc="10" dirty="0">
                <a:solidFill>
                  <a:srgbClr val="000000"/>
                </a:solidFill>
                <a:latin typeface="微软雅黑" panose="020B0503020204020204" charset="-122"/>
                <a:ea typeface="微软雅黑" panose="020B0503020204020204" charset="-122"/>
                <a:cs typeface="微软雅黑" panose="020B0503020204020204" charset="-122"/>
              </a:rPr>
              <a:t>器</a:t>
            </a:r>
            <a:r>
              <a:rPr sz="1200" spc="0" dirty="0">
                <a:solidFill>
                  <a:srgbClr val="000000"/>
                </a:solidFill>
                <a:latin typeface="微软雅黑" panose="020B0503020204020204" charset="-122"/>
                <a:ea typeface="微软雅黑" panose="020B0503020204020204" charset="-122"/>
                <a:cs typeface="微软雅黑" panose="020B0503020204020204" charset="-122"/>
              </a:rPr>
              <a:t>的工作原理</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4000"/>
              </a:lnSpc>
              <a:spcBef>
                <a:spcPts val="30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工业 、科研 、医疗 、农业等许多领域都需要测量环境中某些气体的成分 </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浓度。 例</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540" algn="l" rtl="0" eaLnBrk="0">
              <a:lnSpc>
                <a:spcPct val="145000"/>
              </a:lnSpc>
              <a:spcBef>
                <a:spcPts val="1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如，煤矿中瓦斯气体浓度超过极限值时，有可能发生爆炸，家庭中</a:t>
            </a:r>
            <a:r>
              <a:rPr sz="1000" spc="20" dirty="0">
                <a:solidFill>
                  <a:srgbClr val="000000"/>
                </a:solidFill>
                <a:latin typeface="微软雅黑" panose="020B0503020204020204" charset="-122"/>
                <a:ea typeface="微软雅黑" panose="020B0503020204020204" charset="-122"/>
                <a:cs typeface="微软雅黑" panose="020B0503020204020204" charset="-122"/>
              </a:rPr>
              <a:t>发</a:t>
            </a:r>
            <a:r>
              <a:rPr sz="1000" spc="0" dirty="0">
                <a:solidFill>
                  <a:srgbClr val="000000"/>
                </a:solidFill>
                <a:latin typeface="微软雅黑" panose="020B0503020204020204" charset="-122"/>
                <a:ea typeface="微软雅黑" panose="020B0503020204020204" charset="-122"/>
                <a:cs typeface="微软雅黑" panose="020B0503020204020204" charset="-122"/>
              </a:rPr>
              <a:t>生煤气泄漏时，会 </a:t>
            </a:r>
            <a:r>
              <a:rPr sz="1000" spc="40" dirty="0">
                <a:solidFill>
                  <a:srgbClr val="000000"/>
                </a:solidFill>
                <a:latin typeface="微软雅黑" panose="020B0503020204020204" charset="-122"/>
                <a:ea typeface="微软雅黑" panose="020B0503020204020204" charset="-122"/>
                <a:cs typeface="微软雅黑" panose="020B0503020204020204" charset="-122"/>
              </a:rPr>
              <a:t>引发煤气中毒事件，农业塑料大棚中 </a:t>
            </a:r>
            <a:r>
              <a:rPr sz="1000" spc="0" dirty="0">
                <a:solidFill>
                  <a:srgbClr val="000000"/>
                </a:solidFill>
                <a:latin typeface="微软雅黑" panose="020B0503020204020204" charset="-122"/>
                <a:ea typeface="微软雅黑" panose="020B0503020204020204" charset="-122"/>
                <a:cs typeface="微软雅黑" panose="020B0503020204020204" charset="-122"/>
              </a:rPr>
              <a:t>CO</a:t>
            </a:r>
            <a:r>
              <a:rPr sz="900"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浓度不足时，农作物将减产，锅炉和汽车</a:t>
            </a:r>
            <a:r>
              <a:rPr sz="1000" spc="10" dirty="0">
                <a:solidFill>
                  <a:srgbClr val="000000"/>
                </a:solidFill>
                <a:latin typeface="微软雅黑" panose="020B0503020204020204" charset="-122"/>
                <a:ea typeface="微软雅黑" panose="020B0503020204020204" charset="-122"/>
                <a:cs typeface="微软雅黑" panose="020B0503020204020204" charset="-122"/>
              </a:rPr>
              <a:t>发</a:t>
            </a:r>
            <a:r>
              <a:rPr sz="1000" spc="0" dirty="0">
                <a:solidFill>
                  <a:srgbClr val="000000"/>
                </a:solidFill>
                <a:latin typeface="微软雅黑" panose="020B0503020204020204" charset="-122"/>
                <a:ea typeface="微软雅黑" panose="020B0503020204020204" charset="-122"/>
                <a:cs typeface="微软雅黑" panose="020B0503020204020204" charset="-122"/>
              </a:rPr>
              <a:t>动 </a:t>
            </a:r>
            <a:r>
              <a:rPr sz="1000" spc="50" dirty="0">
                <a:solidFill>
                  <a:srgbClr val="000000"/>
                </a:solidFill>
                <a:latin typeface="微软雅黑" panose="020B0503020204020204" charset="-122"/>
                <a:ea typeface="微软雅黑" panose="020B0503020204020204" charset="-122"/>
                <a:cs typeface="微软雅黑" panose="020B0503020204020204" charset="-122"/>
              </a:rPr>
              <a:t>机气缸燃烧过程中氧气含量不正确时，效率将降低并造成环境污染。 使用气敏</a:t>
            </a:r>
            <a:r>
              <a:rPr sz="1000" spc="40" dirty="0">
                <a:solidFill>
                  <a:srgbClr val="000000"/>
                </a:solidFill>
                <a:latin typeface="微软雅黑" panose="020B0503020204020204" charset="-122"/>
                <a:ea typeface="微软雅黑" panose="020B0503020204020204" charset="-122"/>
                <a:cs typeface="微软雅黑" panose="020B0503020204020204" charset="-122"/>
              </a:rPr>
              <a:t>电</a:t>
            </a:r>
            <a:r>
              <a:rPr sz="1000" spc="0" dirty="0">
                <a:solidFill>
                  <a:srgbClr val="000000"/>
                </a:solidFill>
                <a:latin typeface="微软雅黑" panose="020B0503020204020204" charset="-122"/>
                <a:ea typeface="微软雅黑" panose="020B0503020204020204" charset="-122"/>
                <a:cs typeface="微软雅黑" panose="020B0503020204020204" charset="-122"/>
              </a:rPr>
              <a:t>阻式传 </a:t>
            </a:r>
            <a:r>
              <a:rPr sz="1000" spc="40" dirty="0">
                <a:solidFill>
                  <a:srgbClr val="000000"/>
                </a:solidFill>
                <a:latin typeface="微软雅黑" panose="020B0503020204020204" charset="-122"/>
                <a:ea typeface="微软雅黑" panose="020B0503020204020204" charset="-122"/>
                <a:cs typeface="微软雅黑" panose="020B0503020204020204" charset="-122"/>
              </a:rPr>
              <a:t>感器( 以下简称气敏电阻)，可以把某种气体的成分 、浓度等参数转换成电阻变化量，</a:t>
            </a:r>
            <a:r>
              <a:rPr sz="1000" spc="0" dirty="0">
                <a:solidFill>
                  <a:srgbClr val="000000"/>
                </a:solidFill>
                <a:latin typeface="微软雅黑" panose="020B0503020204020204" charset="-122"/>
                <a:ea typeface="微软雅黑" panose="020B0503020204020204" charset="-122"/>
                <a:cs typeface="微软雅黑" panose="020B0503020204020204" charset="-122"/>
              </a:rPr>
              <a:t>再 </a:t>
            </a:r>
            <a:r>
              <a:rPr sz="1000" spc="20" dirty="0">
                <a:solidFill>
                  <a:srgbClr val="000000"/>
                </a:solidFill>
                <a:latin typeface="微软雅黑" panose="020B0503020204020204" charset="-122"/>
                <a:ea typeface="微软雅黑" panose="020B0503020204020204" charset="-122"/>
                <a:cs typeface="微软雅黑" panose="020B0503020204020204" charset="-122"/>
              </a:rPr>
              <a:t>将电阻变化量转换成电流 、电</a:t>
            </a:r>
            <a:r>
              <a:rPr sz="1000" spc="0" dirty="0">
                <a:solidFill>
                  <a:srgbClr val="000000"/>
                </a:solidFill>
                <a:latin typeface="微软雅黑" panose="020B0503020204020204" charset="-122"/>
                <a:ea typeface="微软雅黑" panose="020B0503020204020204" charset="-122"/>
                <a:cs typeface="微软雅黑" panose="020B0503020204020204" charset="-122"/>
              </a:rPr>
              <a:t>压信号。</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4795" algn="l" rtl="0" eaLnBrk="0">
              <a:lnSpc>
                <a:spcPct val="148000"/>
              </a:lnSpc>
              <a:spcBef>
                <a:spcPts val="2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气敏电阻的材料是金属氧化物。 金属氧化物半导体分为 </a:t>
            </a:r>
            <a:r>
              <a:rPr sz="1000" spc="0" dirty="0">
                <a:solidFill>
                  <a:srgbClr val="000000"/>
                </a:solidFill>
                <a:latin typeface="微软雅黑" panose="020B0503020204020204" charset="-122"/>
                <a:ea typeface="微软雅黑" panose="020B0503020204020204" charset="-122"/>
                <a:cs typeface="微软雅黑" panose="020B0503020204020204" charset="-122"/>
              </a:rPr>
              <a:t>N</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型</a:t>
            </a:r>
            <a:r>
              <a:rPr sz="1000" spc="0" dirty="0">
                <a:solidFill>
                  <a:srgbClr val="000000"/>
                </a:solidFill>
                <a:latin typeface="微软雅黑" panose="020B0503020204020204" charset="-122"/>
                <a:ea typeface="微软雅黑" panose="020B0503020204020204" charset="-122"/>
                <a:cs typeface="微软雅黑" panose="020B0503020204020204" charset="-122"/>
              </a:rPr>
              <a:t>半导体( 如 SnO</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、Fe</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O</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等) 和 </a:t>
            </a:r>
            <a:r>
              <a:rPr sz="1000" spc="0" dirty="0">
                <a:solidFill>
                  <a:srgbClr val="000000"/>
                </a:solidFill>
                <a:latin typeface="微软雅黑" panose="020B0503020204020204" charset="-122"/>
                <a:ea typeface="微软雅黑" panose="020B0503020204020204" charset="-122"/>
                <a:cs typeface="微软雅黑" panose="020B0503020204020204" charset="-122"/>
              </a:rPr>
              <a:t>P 型半导体( 如 CoO 、PbO 等)。 为了提高气敏电阻对某些气体成分的灵敏度，合成 </a:t>
            </a:r>
            <a:r>
              <a:rPr sz="1000" spc="-10" dirty="0">
                <a:solidFill>
                  <a:srgbClr val="000000"/>
                </a:solidFill>
                <a:latin typeface="微软雅黑" panose="020B0503020204020204" charset="-122"/>
                <a:ea typeface="微软雅黑" panose="020B0503020204020204" charset="-122"/>
                <a:cs typeface="微软雅黑" panose="020B0503020204020204" charset="-122"/>
              </a:rPr>
              <a:t>材料时，还需要掺入相应的催化剂，如钯</a:t>
            </a:r>
            <a:r>
              <a:rPr sz="1000" spc="0" dirty="0">
                <a:solidFill>
                  <a:srgbClr val="000000"/>
                </a:solidFill>
                <a:latin typeface="微软雅黑" panose="020B0503020204020204" charset="-122"/>
                <a:ea typeface="微软雅黑" panose="020B0503020204020204" charset="-122"/>
                <a:cs typeface="微软雅黑" panose="020B0503020204020204" charset="-122"/>
              </a:rPr>
              <a:t>( Pd) 、铂( Pt) 等。</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22000"/>
              </a:lnSpc>
              <a:spcBef>
                <a:spcPts val="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金属氧化物在常温下是绝缘体，将其制成半导体后却显示气敏特性。 虽然</a:t>
            </a:r>
            <a:r>
              <a:rPr sz="1000" spc="30" dirty="0">
                <a:solidFill>
                  <a:srgbClr val="000000"/>
                </a:solidFill>
                <a:latin typeface="微软雅黑" panose="020B0503020204020204" charset="-122"/>
                <a:ea typeface="微软雅黑" panose="020B0503020204020204" charset="-122"/>
                <a:cs typeface="微软雅黑" panose="020B0503020204020204" charset="-122"/>
              </a:rPr>
              <a:t>其</a:t>
            </a:r>
            <a:r>
              <a:rPr sz="1000" spc="0" dirty="0">
                <a:solidFill>
                  <a:srgbClr val="000000"/>
                </a:solidFill>
                <a:latin typeface="微软雅黑" panose="020B0503020204020204" charset="-122"/>
                <a:ea typeface="微软雅黑" panose="020B0503020204020204" charset="-122"/>
                <a:cs typeface="微软雅黑" panose="020B0503020204020204" charset="-122"/>
              </a:rPr>
              <a:t>机理比 </a:t>
            </a:r>
            <a:r>
              <a:rPr sz="1000" spc="40" dirty="0">
                <a:solidFill>
                  <a:srgbClr val="000000"/>
                </a:solidFill>
                <a:latin typeface="微软雅黑" panose="020B0503020204020204" charset="-122"/>
                <a:ea typeface="微软雅黑" panose="020B0503020204020204" charset="-122"/>
                <a:cs typeface="微软雅黑" panose="020B0503020204020204" charset="-122"/>
              </a:rPr>
              <a:t>较复杂，但是这种气敏元件接触气体后，由于表面吸附气体，致使它的</a:t>
            </a:r>
            <a:r>
              <a:rPr sz="1000" spc="30" dirty="0">
                <a:solidFill>
                  <a:srgbClr val="000000"/>
                </a:solidFill>
                <a:latin typeface="微软雅黑" panose="020B0503020204020204" charset="-122"/>
                <a:ea typeface="微软雅黑" panose="020B0503020204020204" charset="-122"/>
                <a:cs typeface="微软雅黑" panose="020B0503020204020204" charset="-122"/>
              </a:rPr>
              <a:t>电</a:t>
            </a:r>
            <a:r>
              <a:rPr sz="1000" spc="0" dirty="0">
                <a:solidFill>
                  <a:srgbClr val="000000"/>
                </a:solidFill>
                <a:latin typeface="微软雅黑" panose="020B0503020204020204" charset="-122"/>
                <a:ea typeface="微软雅黑" panose="020B0503020204020204" charset="-122"/>
                <a:cs typeface="微软雅黑" panose="020B0503020204020204" charset="-122"/>
              </a:rPr>
              <a:t>阻率发生明显</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427"/>
          <p:cNvPicPr>
            <a:picLocks noChangeAspect="1"/>
          </p:cNvPicPr>
          <p:nvPr/>
        </p:nvPicPr>
        <p:blipFill>
          <a:blip r:embed="rId5"/>
          <a:stretch>
            <a:fillRect/>
          </a:stretch>
        </p:blipFill>
        <p:spPr>
          <a:xfrm>
            <a:off x="3396615" y="1127125"/>
            <a:ext cx="5184775" cy="294640"/>
          </a:xfrm>
          <a:prstGeom prst="rect">
            <a:avLst/>
          </a:prstGeom>
        </p:spPr>
      </p:pic>
      <p:sp>
        <p:nvSpPr>
          <p:cNvPr id="5" name="textbox 428"/>
          <p:cNvSpPr/>
          <p:nvPr>
            <p:custDataLst>
              <p:tags r:id="rId6"/>
            </p:custDataLst>
          </p:nvPr>
        </p:nvSpPr>
        <p:spPr>
          <a:xfrm>
            <a:off x="3383915" y="1114425"/>
            <a:ext cx="5210175" cy="320040"/>
          </a:xfrm>
          <a:prstGeom prst="rect">
            <a:avLst/>
          </a:prstGeom>
        </p:spPr>
        <p:txBody>
          <a:bodyPr vert="horz" wrap="square" lIns="0" tIns="0" rIns="0" bIns="0"/>
          <a:lstStyle/>
          <a:p>
            <a:pPr algn="l" rtl="0" eaLnBrk="0">
              <a:lnSpc>
                <a:spcPct val="12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ts val="1640"/>
              </a:lnSpc>
              <a:spcBef>
                <a:spcPts val="0"/>
              </a:spcBef>
            </a:pPr>
            <a:r>
              <a:rPr sz="1300" spc="100" dirty="0">
                <a:solidFill>
                  <a:schemeClr val="dk1"/>
                </a:solidFill>
                <a:latin typeface="微软雅黑" panose="020B0503020204020204" charset="-122"/>
                <a:ea typeface="微软雅黑" panose="020B0503020204020204" charset="-122"/>
                <a:cs typeface="微软雅黑" panose="020B0503020204020204" charset="-122"/>
              </a:rPr>
              <a:t>2. 3    气敏电阻式传</a:t>
            </a:r>
            <a:r>
              <a:rPr sz="1300" spc="90" dirty="0">
                <a:solidFill>
                  <a:schemeClr val="dk1"/>
                </a:solidFill>
                <a:latin typeface="微软雅黑" panose="020B0503020204020204" charset="-122"/>
                <a:ea typeface="微软雅黑" panose="020B0503020204020204" charset="-122"/>
                <a:cs typeface="微软雅黑" panose="020B0503020204020204" charset="-122"/>
              </a:rPr>
              <a:t>感</a:t>
            </a:r>
            <a:r>
              <a:rPr sz="13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431"/>
          <p:cNvSpPr/>
          <p:nvPr>
            <p:custDataLst>
              <p:tags r:id="rId7"/>
            </p:custDataLst>
          </p:nvPr>
        </p:nvSpPr>
        <p:spPr>
          <a:xfrm>
            <a:off x="3384015" y="1990041"/>
            <a:ext cx="2726054" cy="1790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05"/>
              </a:lnSpc>
              <a:tabLst>
                <a:tab pos="2712720" algn="l"/>
              </a:tabLst>
            </a:pPr>
            <a:r>
              <a:rPr sz="1000" u="sng" spc="0" dirty="0">
                <a:solidFill>
                  <a:schemeClr val="dk1"/>
                </a:solidFill>
                <a:latin typeface="微软雅黑" panose="020B0503020204020204" charset="-122"/>
                <a:ea typeface="微软雅黑" panose="020B0503020204020204" charset="-122"/>
                <a:cs typeface="Arial" panose="020B0604020202020204"/>
              </a:rPr>
              <a:t>	</a:t>
            </a:r>
            <a:endParaRPr lang="en-US" altLang="en-US" sz="1000" u="sng" spc="0" dirty="0">
              <a:solidFill>
                <a:schemeClr val="dk1"/>
              </a:solidFill>
              <a:latin typeface="微软雅黑" panose="020B0503020204020204" charset="-122"/>
              <a:ea typeface="微软雅黑" panose="020B0503020204020204" charset="-122"/>
              <a:cs typeface="Arial" panose="020B0604020202020204"/>
            </a:endParaRPr>
          </a:p>
        </p:txBody>
      </p:sp>
      <p:sp>
        <p:nvSpPr>
          <p:cNvPr id="7" name="textbox 438"/>
          <p:cNvSpPr/>
          <p:nvPr>
            <p:custDataLst>
              <p:tags r:id="rId8"/>
            </p:custDataLst>
          </p:nvPr>
        </p:nvSpPr>
        <p:spPr>
          <a:xfrm>
            <a:off x="3396715" y="4891210"/>
            <a:ext cx="5204459" cy="391159"/>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1430" algn="l" rtl="0" eaLnBrk="0">
              <a:lnSpc>
                <a:spcPct val="120000"/>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的变化却是肯定的。 气敏电阻式传感器是利用气体在半导体表面发生氧化还原反</a:t>
            </a:r>
            <a:r>
              <a:rPr sz="1000" spc="40" dirty="0">
                <a:solidFill>
                  <a:schemeClr val="dk1"/>
                </a:solidFill>
                <a:latin typeface="微软雅黑" panose="020B0503020204020204" charset="-122"/>
                <a:ea typeface="微软雅黑" panose="020B0503020204020204" charset="-122"/>
                <a:cs typeface="微软雅黑" panose="020B0503020204020204" charset="-122"/>
              </a:rPr>
              <a:t>应</a:t>
            </a:r>
            <a:r>
              <a:rPr sz="1000" spc="0" dirty="0">
                <a:solidFill>
                  <a:schemeClr val="dk1"/>
                </a:solidFill>
                <a:latin typeface="微软雅黑" panose="020B0503020204020204" charset="-122"/>
                <a:ea typeface="微软雅黑" panose="020B0503020204020204" charset="-122"/>
                <a:cs typeface="微软雅黑" panose="020B0503020204020204" charset="-122"/>
              </a:rPr>
              <a:t>而导 </a:t>
            </a:r>
            <a:r>
              <a:rPr sz="1000" spc="30" dirty="0">
                <a:solidFill>
                  <a:schemeClr val="dk1"/>
                </a:solidFill>
                <a:latin typeface="微软雅黑" panose="020B0503020204020204" charset="-122"/>
                <a:ea typeface="微软雅黑" panose="020B0503020204020204" charset="-122"/>
                <a:cs typeface="微软雅黑" panose="020B0503020204020204" charset="-122"/>
              </a:rPr>
              <a:t>致敏感元件电阻值变化制成的。</a:t>
            </a:r>
            <a:endParaRPr lang="en-US" altLang="en-US" sz="1000" spc="3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435"/>
          <p:cNvSpPr/>
          <p:nvPr/>
        </p:nvSpPr>
        <p:spPr>
          <a:xfrm>
            <a:off x="3673199" y="1328325"/>
            <a:ext cx="5208904" cy="2186939"/>
          </a:xfrm>
          <a:prstGeom prst="rect">
            <a:avLst/>
          </a:prstGeom>
        </p:spPr>
        <p:txBody>
          <a:bodyPr vert="horz" wrap="square" lIns="0" tIns="0" rIns="0" bIns="0"/>
          <a:lstStyle/>
          <a:p>
            <a:pPr algn="l" rtl="0" eaLnBrk="0">
              <a:lnSpc>
                <a:spcPct val="77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7780" indent="261620" algn="l" rtl="0" eaLnBrk="0">
              <a:lnSpc>
                <a:spcPct val="132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气敏电阻式传感器一般由敏感元件、加热器和外壳三部分组成。</a:t>
            </a:r>
            <a:r>
              <a:rPr sz="1000" spc="0" dirty="0">
                <a:solidFill>
                  <a:srgbClr val="000000"/>
                </a:solidFill>
                <a:latin typeface="微软雅黑" panose="020B0503020204020204" charset="-122"/>
                <a:ea typeface="微软雅黑" panose="020B0503020204020204" charset="-122"/>
                <a:cs typeface="微软雅黑" panose="020B0503020204020204" charset="-122"/>
              </a:rPr>
              <a:t> 半导体气敏传感器的类 </a:t>
            </a:r>
            <a:r>
              <a:rPr sz="1000" spc="20" dirty="0">
                <a:solidFill>
                  <a:srgbClr val="000000"/>
                </a:solidFill>
                <a:latin typeface="微软雅黑" panose="020B0503020204020204" charset="-122"/>
                <a:ea typeface="微软雅黑" panose="020B0503020204020204" charset="-122"/>
                <a:cs typeface="微软雅黑" panose="020B0503020204020204" charset="-122"/>
              </a:rPr>
              <a:t>型可分电阻型和非电阻型两大类 :  电阻型有表面电阻型如</a:t>
            </a:r>
            <a:r>
              <a:rPr sz="1000" spc="10" dirty="0">
                <a:solidFill>
                  <a:srgbClr val="000000"/>
                </a:solidFill>
                <a:latin typeface="微软雅黑" panose="020B0503020204020204" charset="-122"/>
                <a:ea typeface="微软雅黑" panose="020B0503020204020204" charset="-122"/>
                <a:cs typeface="微软雅黑" panose="020B0503020204020204" charset="-122"/>
              </a:rPr>
              <a:t>氧</a:t>
            </a:r>
            <a:r>
              <a:rPr sz="1000" spc="0" dirty="0">
                <a:solidFill>
                  <a:srgbClr val="000000"/>
                </a:solidFill>
                <a:latin typeface="微软雅黑" panose="020B0503020204020204" charset="-122"/>
                <a:ea typeface="微软雅黑" panose="020B0503020204020204" charset="-122"/>
                <a:cs typeface="微软雅黑" panose="020B0503020204020204" charset="-122"/>
              </a:rPr>
              <a:t>化锡( SnO</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 、氧化锌( ZnO) 等 </a:t>
            </a:r>
            <a:r>
              <a:rPr sz="1000" spc="-10" dirty="0">
                <a:solidFill>
                  <a:srgbClr val="000000"/>
                </a:solidFill>
                <a:latin typeface="微软雅黑" panose="020B0503020204020204" charset="-122"/>
                <a:ea typeface="微软雅黑" panose="020B0503020204020204" charset="-122"/>
                <a:cs typeface="微软雅黑" panose="020B0503020204020204" charset="-122"/>
              </a:rPr>
              <a:t>和体电阻型(</a:t>
            </a:r>
            <a:r>
              <a:rPr sz="1000" spc="0" dirty="0">
                <a:solidFill>
                  <a:srgbClr val="000000"/>
                </a:solidFill>
                <a:latin typeface="微软雅黑" panose="020B0503020204020204" charset="-122"/>
                <a:ea typeface="微软雅黑" panose="020B0503020204020204" charset="-122"/>
                <a:cs typeface="微软雅黑" panose="020B0503020204020204" charset="-122"/>
              </a:rPr>
              <a:t>Fe</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O</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)系列，</a:t>
            </a:r>
            <a:r>
              <a:rPr sz="1000" spc="0" dirty="0">
                <a:solidFill>
                  <a:srgbClr val="000000"/>
                </a:solidFill>
                <a:latin typeface="微软雅黑" panose="020B0503020204020204" charset="-122"/>
                <a:ea typeface="微软雅黑" panose="020B0503020204020204" charset="-122"/>
                <a:cs typeface="微软雅黑" panose="020B0503020204020204" charset="-122"/>
              </a:rPr>
              <a:t>非电阻型有 MOS 场效应管型、二极管型和固体电解质型。</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46000"/>
              </a:lnSpc>
              <a:spcBef>
                <a:spcPts val="1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气</a:t>
            </a:r>
            <a:r>
              <a:rPr sz="1000" spc="0" dirty="0">
                <a:solidFill>
                  <a:srgbClr val="000000"/>
                </a:solidFill>
                <a:latin typeface="微软雅黑" panose="020B0503020204020204" charset="-122"/>
                <a:ea typeface="微软雅黑" panose="020B0503020204020204" charset="-122"/>
                <a:cs typeface="微软雅黑" panose="020B0503020204020204" charset="-122"/>
              </a:rPr>
              <a:t>敏电阻按制造工艺分烧结型 、薄膜型 、厚膜型，如图 2  1 1 所示。 薄膜型气敏电阻 </a:t>
            </a:r>
            <a:r>
              <a:rPr sz="1000" spc="50" dirty="0">
                <a:solidFill>
                  <a:srgbClr val="000000"/>
                </a:solidFill>
                <a:latin typeface="微软雅黑" panose="020B0503020204020204" charset="-122"/>
                <a:ea typeface="微软雅黑" panose="020B0503020204020204" charset="-122"/>
                <a:cs typeface="微软雅黑" panose="020B0503020204020204" charset="-122"/>
              </a:rPr>
              <a:t>采用真空镀膜或溅射方法，在石英或陶瓷基片上制成金属氧化物薄膜( 厚度 0. 1  μ</a:t>
            </a:r>
            <a:r>
              <a:rPr sz="1000" spc="0" dirty="0">
                <a:solidFill>
                  <a:srgbClr val="000000"/>
                </a:solidFill>
                <a:latin typeface="微软雅黑" panose="020B0503020204020204" charset="-122"/>
                <a:ea typeface="微软雅黑" panose="020B0503020204020204" charset="-122"/>
                <a:cs typeface="微软雅黑" panose="020B0503020204020204" charset="-122"/>
              </a:rPr>
              <a:t>m</a:t>
            </a:r>
            <a:r>
              <a:rPr sz="1000" spc="5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以</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下 )，构成薄膜型气敏电阻。 厚膜</a:t>
            </a:r>
            <a:r>
              <a:rPr sz="1000" spc="0" dirty="0">
                <a:solidFill>
                  <a:srgbClr val="000000"/>
                </a:solidFill>
                <a:latin typeface="微软雅黑" panose="020B0503020204020204" charset="-122"/>
                <a:ea typeface="微软雅黑" panose="020B0503020204020204" charset="-122"/>
                <a:cs typeface="微软雅黑" panose="020B0503020204020204" charset="-122"/>
              </a:rPr>
              <a:t>型气敏电阻是将气敏材料( 如 SnO</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、ZnO) 与一定比例的 </a:t>
            </a:r>
            <a:r>
              <a:rPr sz="1000" spc="50" dirty="0">
                <a:solidFill>
                  <a:srgbClr val="000000"/>
                </a:solidFill>
                <a:latin typeface="微软雅黑" panose="020B0503020204020204" charset="-122"/>
                <a:ea typeface="微软雅黑" panose="020B0503020204020204" charset="-122"/>
                <a:cs typeface="微软雅黑" panose="020B0503020204020204" charset="-122"/>
              </a:rPr>
              <a:t>硅凝胶混制成能印刷的厚膜胶。 工艺最成熟的是烧结型气敏电阻。 烧结型气敏</a:t>
            </a:r>
            <a:r>
              <a:rPr sz="1000" spc="40" dirty="0">
                <a:solidFill>
                  <a:srgbClr val="000000"/>
                </a:solidFill>
                <a:latin typeface="微软雅黑" panose="020B0503020204020204" charset="-122"/>
                <a:ea typeface="微软雅黑" panose="020B0503020204020204" charset="-122"/>
                <a:cs typeface="微软雅黑" panose="020B0503020204020204" charset="-122"/>
              </a:rPr>
              <a:t>电</a:t>
            </a:r>
            <a:r>
              <a:rPr sz="1000" spc="0" dirty="0">
                <a:solidFill>
                  <a:srgbClr val="000000"/>
                </a:solidFill>
                <a:latin typeface="微软雅黑" panose="020B0503020204020204" charset="-122"/>
                <a:ea typeface="微软雅黑" panose="020B0503020204020204" charset="-122"/>
                <a:cs typeface="微软雅黑" panose="020B0503020204020204" charset="-122"/>
              </a:rPr>
              <a:t>阻是将 </a:t>
            </a:r>
            <a:r>
              <a:rPr sz="1000" spc="50" dirty="0">
                <a:solidFill>
                  <a:srgbClr val="000000"/>
                </a:solidFill>
                <a:latin typeface="微软雅黑" panose="020B0503020204020204" charset="-122"/>
                <a:ea typeface="微软雅黑" panose="020B0503020204020204" charset="-122"/>
                <a:cs typeface="微软雅黑" panose="020B0503020204020204" charset="-122"/>
              </a:rPr>
              <a:t>元件的电极和加热器均埋在金属氧化物气敏材料中，经加热成型后低温烧结而成。</a:t>
            </a:r>
            <a:r>
              <a:rPr sz="1000" spc="0" dirty="0">
                <a:solidFill>
                  <a:srgbClr val="000000"/>
                </a:solidFill>
                <a:latin typeface="微软雅黑" panose="020B0503020204020204" charset="-122"/>
                <a:ea typeface="微软雅黑" panose="020B0503020204020204" charset="-122"/>
                <a:cs typeface="微软雅黑" panose="020B0503020204020204" charset="-122"/>
              </a:rPr>
              <a:t> 最常 </a:t>
            </a:r>
            <a:r>
              <a:rPr sz="1000" spc="-30" dirty="0">
                <a:solidFill>
                  <a:srgbClr val="000000"/>
                </a:solidFill>
                <a:latin typeface="微软雅黑" panose="020B0503020204020204" charset="-122"/>
                <a:ea typeface="微软雅黑" panose="020B0503020204020204" charset="-122"/>
                <a:cs typeface="微软雅黑" panose="020B0503020204020204" charset="-122"/>
              </a:rPr>
              <a:t>用的是氧化锡( </a:t>
            </a:r>
            <a:r>
              <a:rPr sz="1000" spc="0" dirty="0">
                <a:solidFill>
                  <a:srgbClr val="000000"/>
                </a:solidFill>
                <a:latin typeface="微软雅黑" panose="020B0503020204020204" charset="-122"/>
                <a:ea typeface="微软雅黑" panose="020B0503020204020204" charset="-122"/>
                <a:cs typeface="微软雅黑" panose="020B0503020204020204" charset="-122"/>
              </a:rPr>
              <a:t>SnO</a:t>
            </a:r>
            <a:r>
              <a:rPr sz="900"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 烧结型气敏电阻，它的加热温度较低，一般在 200 ~ 3</a:t>
            </a:r>
            <a:r>
              <a:rPr sz="1000" spc="-10" dirty="0">
                <a:solidFill>
                  <a:srgbClr val="000000"/>
                </a:solidFill>
                <a:latin typeface="微软雅黑" panose="020B0503020204020204" charset="-122"/>
                <a:ea typeface="微软雅黑" panose="020B0503020204020204" charset="-122"/>
                <a:cs typeface="微软雅黑" panose="020B0503020204020204" charset="-122"/>
              </a:rPr>
              <a:t>0</a:t>
            </a:r>
            <a:r>
              <a:rPr sz="1000" spc="0" dirty="0">
                <a:solidFill>
                  <a:srgbClr val="000000"/>
                </a:solidFill>
                <a:latin typeface="微软雅黑" panose="020B0503020204020204" charset="-122"/>
                <a:ea typeface="微软雅黑" panose="020B0503020204020204" charset="-122"/>
                <a:cs typeface="微软雅黑" panose="020B0503020204020204" charset="-122"/>
              </a:rPr>
              <a:t>0 ℃，SnO</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气 </a:t>
            </a:r>
            <a:r>
              <a:rPr sz="1000" spc="-10" dirty="0">
                <a:solidFill>
                  <a:srgbClr val="000000"/>
                </a:solidFill>
                <a:latin typeface="微软雅黑" panose="020B0503020204020204" charset="-122"/>
                <a:ea typeface="微软雅黑" panose="020B0503020204020204" charset="-122"/>
                <a:cs typeface="微软雅黑" panose="020B0503020204020204" charset="-122"/>
              </a:rPr>
              <a:t>敏电</a:t>
            </a:r>
            <a:r>
              <a:rPr sz="1000" spc="0" dirty="0">
                <a:solidFill>
                  <a:srgbClr val="000000"/>
                </a:solidFill>
                <a:latin typeface="微软雅黑" panose="020B0503020204020204" charset="-122"/>
                <a:ea typeface="微软雅黑" panose="020B0503020204020204" charset="-122"/>
                <a:cs typeface="微软雅黑" panose="020B0503020204020204" charset="-122"/>
              </a:rPr>
              <a:t>阻对许多可燃性气体，如氢 、一氧化碳 、甲烷 、丙烷 、乙醇等都有较高的灵敏度。</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436"/>
          <p:cNvPicPr>
            <a:picLocks noChangeAspect="1"/>
          </p:cNvPicPr>
          <p:nvPr/>
        </p:nvPicPr>
        <p:blipFill>
          <a:blip r:embed="rId5"/>
          <a:stretch>
            <a:fillRect/>
          </a:stretch>
        </p:blipFill>
        <p:spPr>
          <a:xfrm>
            <a:off x="3673244" y="3644659"/>
            <a:ext cx="5202961" cy="1631619"/>
          </a:xfrm>
          <a:prstGeom prst="rect">
            <a:avLst/>
          </a:prstGeom>
        </p:spPr>
      </p:pic>
      <p:sp>
        <p:nvSpPr>
          <p:cNvPr id="4" name="textbox 442"/>
          <p:cNvSpPr/>
          <p:nvPr>
            <p:custDataLst>
              <p:tags r:id="rId6"/>
            </p:custDataLst>
          </p:nvPr>
        </p:nvSpPr>
        <p:spPr>
          <a:xfrm>
            <a:off x="4860345" y="5320161"/>
            <a:ext cx="2840989" cy="3917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547370" algn="l" rtl="0" eaLnBrk="0">
              <a:lnSpc>
                <a:spcPts val="140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2－11    气敏电阻式传感器的</a:t>
            </a:r>
            <a:r>
              <a:rPr sz="800" spc="10" dirty="0">
                <a:solidFill>
                  <a:schemeClr val="dk1"/>
                </a:solidFill>
                <a:latin typeface="微软雅黑" panose="020B0503020204020204" charset="-122"/>
                <a:ea typeface="微软雅黑" panose="020B0503020204020204" charset="-122"/>
                <a:cs typeface="微软雅黑" panose="020B0503020204020204" charset="-122"/>
              </a:rPr>
              <a:t>结</a:t>
            </a:r>
            <a:r>
              <a:rPr sz="800" spc="0" dirty="0">
                <a:solidFill>
                  <a:schemeClr val="dk1"/>
                </a:solidFill>
                <a:latin typeface="微软雅黑" panose="020B0503020204020204" charset="-122"/>
                <a:ea typeface="微软雅黑" panose="020B0503020204020204" charset="-122"/>
                <a:cs typeface="微软雅黑" panose="020B0503020204020204" charset="-122"/>
              </a:rPr>
              <a:t>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50"/>
              </a:lnSpc>
              <a:spcBef>
                <a:spcPts val="0"/>
              </a:spcBef>
            </a:pP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a</a:t>
            </a:r>
            <a:r>
              <a:rPr sz="700" spc="40" dirty="0">
                <a:solidFill>
                  <a:schemeClr val="dk1"/>
                </a:solidFill>
                <a:latin typeface="微软雅黑" panose="020B0503020204020204" charset="-122"/>
                <a:ea typeface="微软雅黑" panose="020B0503020204020204" charset="-122"/>
                <a:cs typeface="微软雅黑" panose="020B0503020204020204" charset="-122"/>
              </a:rPr>
              <a:t> ) 烧结型气敏电阻 ，( </a:t>
            </a:r>
            <a:r>
              <a:rPr sz="700" spc="0" dirty="0">
                <a:solidFill>
                  <a:schemeClr val="dk1"/>
                </a:solidFill>
                <a:latin typeface="微软雅黑" panose="020B0503020204020204" charset="-122"/>
                <a:ea typeface="微软雅黑" panose="020B0503020204020204" charset="-122"/>
                <a:cs typeface="微软雅黑" panose="020B0503020204020204" charset="-122"/>
              </a:rPr>
              <a:t>b</a:t>
            </a:r>
            <a:r>
              <a:rPr sz="700" spc="40" dirty="0">
                <a:solidFill>
                  <a:schemeClr val="dk1"/>
                </a:solidFill>
                <a:latin typeface="微软雅黑" panose="020B0503020204020204" charset="-122"/>
                <a:ea typeface="微软雅黑" panose="020B0503020204020204" charset="-122"/>
                <a:cs typeface="微软雅黑" panose="020B0503020204020204" charset="-122"/>
              </a:rPr>
              <a:t>) 薄膜型气敏电阻 ，(</a:t>
            </a: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c ) 厚膜型气敏电阻</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443"/>
          <p:cNvSpPr/>
          <p:nvPr>
            <p:custDataLst>
              <p:tags r:id="rId7"/>
            </p:custDataLst>
          </p:nvPr>
        </p:nvSpPr>
        <p:spPr>
          <a:xfrm>
            <a:off x="3675667" y="938974"/>
            <a:ext cx="2926079" cy="195579"/>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2. 3 . 2   气敏电阻式传感器的结构和分</a:t>
            </a:r>
            <a:r>
              <a:rPr sz="1200" spc="20" dirty="0">
                <a:solidFill>
                  <a:schemeClr val="dk1"/>
                </a:solidFill>
                <a:latin typeface="微软雅黑" panose="020B0503020204020204" charset="-122"/>
                <a:ea typeface="微软雅黑" panose="020B0503020204020204" charset="-122"/>
                <a:cs typeface="微软雅黑" panose="020B0503020204020204" charset="-122"/>
              </a:rPr>
              <a:t>类</a:t>
            </a:r>
            <a:endParaRPr lang="en-US" altLang="en-US" sz="1200" spc="2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446"/>
          <p:cNvPicPr>
            <a:picLocks noChangeAspect="1"/>
          </p:cNvPicPr>
          <p:nvPr/>
        </p:nvPicPr>
        <p:blipFill>
          <a:blip r:embed="rId8"/>
          <a:stretch>
            <a:fillRect/>
          </a:stretch>
        </p:blipFill>
        <p:spPr>
          <a:xfrm>
            <a:off x="3683099" y="1141756"/>
            <a:ext cx="2700070" cy="27114"/>
          </a:xfrm>
          <a:prstGeom prst="rect">
            <a:avLst/>
          </a:prstGeom>
        </p:spPr>
      </p:pic>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437"/>
          <p:cNvSpPr/>
          <p:nvPr/>
        </p:nvSpPr>
        <p:spPr>
          <a:xfrm>
            <a:off x="795447" y="1565710"/>
            <a:ext cx="4938395" cy="63373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9050" algn="l" rtl="0" eaLnBrk="0">
              <a:lnSpc>
                <a:spcPts val="1305"/>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1 . 绝对湿度和相</a:t>
            </a:r>
            <a:r>
              <a:rPr sz="1000" spc="0" dirty="0">
                <a:solidFill>
                  <a:srgbClr val="000000"/>
                </a:solidFill>
                <a:latin typeface="微软雅黑" panose="020B0503020204020204" charset="-122"/>
                <a:ea typeface="微软雅黑" panose="020B0503020204020204" charset="-122"/>
                <a:cs typeface="微软雅黑" panose="020B0503020204020204" charset="-122"/>
              </a:rPr>
              <a:t>对湿度</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0320" algn="l" rtl="0" eaLnBrk="0">
              <a:lnSpc>
                <a:spcPct val="94000"/>
              </a:lnSpc>
              <a:spcBef>
                <a:spcPts val="520"/>
              </a:spcBef>
            </a:pPr>
            <a:r>
              <a:rPr sz="1000" spc="0" dirty="0">
                <a:solidFill>
                  <a:srgbClr val="000000"/>
                </a:solidFill>
                <a:latin typeface="微软雅黑" panose="020B0503020204020204" charset="-122"/>
                <a:ea typeface="微软雅黑" panose="020B0503020204020204" charset="-122"/>
                <a:cs typeface="微软雅黑" panose="020B0503020204020204" charset="-122"/>
              </a:rPr>
              <a:t>1) 绝对湿度</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绝对湿度用每单位体积的混合气体中所含水蒸气的质量表示。 一</a:t>
            </a:r>
            <a:r>
              <a:rPr sz="1000" spc="10" dirty="0">
                <a:solidFill>
                  <a:srgbClr val="000000"/>
                </a:solidFill>
                <a:latin typeface="微软雅黑" panose="020B0503020204020204" charset="-122"/>
                <a:ea typeface="微软雅黑" panose="020B0503020204020204" charset="-122"/>
                <a:cs typeface="微软雅黑" panose="020B0503020204020204" charset="-122"/>
              </a:rPr>
              <a:t>般</a:t>
            </a:r>
            <a:r>
              <a:rPr sz="1000" spc="0" dirty="0">
                <a:solidFill>
                  <a:srgbClr val="000000"/>
                </a:solidFill>
                <a:latin typeface="微软雅黑" panose="020B0503020204020204" charset="-122"/>
                <a:ea typeface="微软雅黑" panose="020B0503020204020204" charset="-122"/>
                <a:cs typeface="微软雅黑" panose="020B0503020204020204" charset="-122"/>
              </a:rPr>
              <a:t>用符号 AH 表示 ꎬ</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439"/>
          <p:cNvPicPr>
            <a:picLocks noChangeAspect="1"/>
          </p:cNvPicPr>
          <p:nvPr/>
        </p:nvPicPr>
        <p:blipFill>
          <a:blip r:embed="rId5"/>
          <a:stretch>
            <a:fillRect/>
          </a:stretch>
        </p:blipFill>
        <p:spPr>
          <a:xfrm>
            <a:off x="537845" y="358775"/>
            <a:ext cx="5184775" cy="294640"/>
          </a:xfrm>
          <a:prstGeom prst="rect">
            <a:avLst/>
          </a:prstGeom>
        </p:spPr>
      </p:pic>
      <p:sp>
        <p:nvSpPr>
          <p:cNvPr id="5" name="textbox 440"/>
          <p:cNvSpPr/>
          <p:nvPr>
            <p:custDataLst>
              <p:tags r:id="rId6"/>
            </p:custDataLst>
          </p:nvPr>
        </p:nvSpPr>
        <p:spPr>
          <a:xfrm>
            <a:off x="525145" y="346075"/>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ct val="95000"/>
              </a:lnSpc>
              <a:spcBef>
                <a:spcPts val="5"/>
              </a:spcBef>
            </a:pPr>
            <a:r>
              <a:rPr sz="1300" spc="100" dirty="0">
                <a:solidFill>
                  <a:schemeClr val="dk1"/>
                </a:solidFill>
                <a:latin typeface="微软雅黑" panose="020B0503020204020204" charset="-122"/>
                <a:ea typeface="微软雅黑" panose="020B0503020204020204" charset="-122"/>
                <a:cs typeface="微软雅黑" panose="020B0503020204020204" charset="-122"/>
              </a:rPr>
              <a:t>2. 4    湿敏电阻式传</a:t>
            </a:r>
            <a:r>
              <a:rPr sz="1300" spc="90" dirty="0">
                <a:solidFill>
                  <a:schemeClr val="dk1"/>
                </a:solidFill>
                <a:latin typeface="微软雅黑" panose="020B0503020204020204" charset="-122"/>
                <a:ea typeface="微软雅黑" panose="020B0503020204020204" charset="-122"/>
                <a:cs typeface="微软雅黑" panose="020B0503020204020204" charset="-122"/>
              </a:rPr>
              <a:t>感</a:t>
            </a:r>
            <a:r>
              <a:rPr sz="13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444"/>
          <p:cNvSpPr/>
          <p:nvPr>
            <p:custDataLst>
              <p:tags r:id="rId7"/>
            </p:custDataLst>
          </p:nvPr>
        </p:nvSpPr>
        <p:spPr>
          <a:xfrm>
            <a:off x="530286" y="1161402"/>
            <a:ext cx="1779270" cy="195579"/>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spc="40" dirty="0">
                <a:solidFill>
                  <a:schemeClr val="dk1"/>
                </a:solidFill>
                <a:latin typeface="微软雅黑" panose="020B0503020204020204" charset="-122"/>
                <a:ea typeface="微软雅黑" panose="020B0503020204020204" charset="-122"/>
                <a:cs typeface="微软雅黑" panose="020B0503020204020204" charset="-122"/>
              </a:rPr>
              <a:t>2. 4. 1    大气湿</a:t>
            </a:r>
            <a:r>
              <a:rPr sz="1200" spc="20" dirty="0">
                <a:solidFill>
                  <a:schemeClr val="dk1"/>
                </a:solidFill>
                <a:latin typeface="微软雅黑" panose="020B0503020204020204" charset="-122"/>
                <a:ea typeface="微软雅黑" panose="020B0503020204020204" charset="-122"/>
                <a:cs typeface="微软雅黑" panose="020B0503020204020204" charset="-122"/>
              </a:rPr>
              <a:t>度</a:t>
            </a:r>
            <a:r>
              <a:rPr sz="1200" spc="0" dirty="0">
                <a:solidFill>
                  <a:schemeClr val="dk1"/>
                </a:solidFill>
                <a:latin typeface="微软雅黑" panose="020B0503020204020204" charset="-122"/>
                <a:ea typeface="微软雅黑" panose="020B0503020204020204" charset="-122"/>
                <a:cs typeface="微软雅黑" panose="020B0503020204020204" charset="-122"/>
              </a:rPr>
              <a:t>与露点</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450"/>
          <p:cNvSpPr/>
          <p:nvPr>
            <p:custDataLst>
              <p:tags r:id="rId8"/>
            </p:custDataLst>
          </p:nvPr>
        </p:nvSpPr>
        <p:spPr>
          <a:xfrm>
            <a:off x="746640" y="2373865"/>
            <a:ext cx="5205729" cy="4416425"/>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单位为 </a:t>
            </a:r>
            <a:r>
              <a:rPr sz="1000" spc="0" dirty="0">
                <a:solidFill>
                  <a:schemeClr val="dk1"/>
                </a:solidFill>
                <a:latin typeface="微软雅黑" panose="020B0503020204020204" charset="-122"/>
                <a:ea typeface="微软雅黑" panose="020B0503020204020204" charset="-122"/>
                <a:cs typeface="微软雅黑" panose="020B0503020204020204" charset="-122"/>
              </a:rPr>
              <a:t>g</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m</a:t>
            </a:r>
            <a:r>
              <a:rPr sz="900" spc="-30" baseline="52000" dirty="0">
                <a:solidFill>
                  <a:schemeClr val="dk1"/>
                </a:solidFill>
                <a:latin typeface="微软雅黑" panose="020B0503020204020204" charset="-122"/>
                <a:ea typeface="微软雅黑" panose="020B0503020204020204" charset="-122"/>
                <a:cs typeface="微软雅黑" panose="020B0503020204020204" charset="-122"/>
              </a:rPr>
              <a:t>3</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或 </a:t>
            </a:r>
            <a:r>
              <a:rPr sz="1000" spc="0" dirty="0">
                <a:solidFill>
                  <a:schemeClr val="dk1"/>
                </a:solidFill>
                <a:latin typeface="微软雅黑" panose="020B0503020204020204" charset="-122"/>
                <a:ea typeface="微软雅黑" panose="020B0503020204020204" charset="-122"/>
                <a:cs typeface="微软雅黑" panose="020B0503020204020204" charset="-122"/>
              </a:rPr>
              <a:t>mg</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m</a:t>
            </a:r>
            <a:r>
              <a:rPr sz="900" spc="-30" baseline="52000" dirty="0">
                <a:solidFill>
                  <a:schemeClr val="dk1"/>
                </a:solidFill>
                <a:latin typeface="微软雅黑" panose="020B0503020204020204" charset="-122"/>
                <a:ea typeface="微软雅黑" panose="020B0503020204020204" charset="-122"/>
                <a:cs typeface="微软雅黑" panose="020B0503020204020204" charset="-122"/>
              </a:rPr>
              <a:t>3</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其表达式为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ct val="87000"/>
              </a:lnSpc>
              <a:spcBef>
                <a:spcPts val="310"/>
              </a:spcBef>
            </a:pPr>
            <a:r>
              <a:rPr sz="1000" spc="0" dirty="0">
                <a:solidFill>
                  <a:schemeClr val="dk1"/>
                </a:solidFill>
                <a:latin typeface="微软雅黑" panose="020B0503020204020204" charset="-122"/>
                <a:ea typeface="微软雅黑" panose="020B0503020204020204" charset="-122"/>
                <a:cs typeface="微软雅黑" panose="020B0503020204020204" charset="-122"/>
              </a:rPr>
              <a:t>AH</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(2</a:t>
            </a:r>
            <a:r>
              <a:rPr sz="1500" spc="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5 )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ct val="93000"/>
              </a:lnSpc>
              <a:spcBef>
                <a:spcPts val="133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spc="0" dirty="0">
                <a:solidFill>
                  <a:schemeClr val="dk1"/>
                </a:solidFill>
                <a:latin typeface="微软雅黑" panose="020B0503020204020204" charset="-122"/>
                <a:ea typeface="微软雅黑" panose="020B0503020204020204" charset="-122"/>
                <a:cs typeface="微软雅黑" panose="020B0503020204020204" charset="-122"/>
              </a:rPr>
              <a:t>m</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V</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为待测空气中的水蒸气的质量( </a:t>
            </a:r>
            <a:r>
              <a:rPr sz="1000" spc="0" dirty="0">
                <a:solidFill>
                  <a:schemeClr val="dk1"/>
                </a:solidFill>
                <a:latin typeface="微软雅黑" panose="020B0503020204020204" charset="-122"/>
                <a:ea typeface="微软雅黑" panose="020B0503020204020204" charset="-122"/>
                <a:cs typeface="微软雅黑" panose="020B0503020204020204" charset="-122"/>
              </a:rPr>
              <a:t>g</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，V 为待测空气的总体积( m</a:t>
            </a:r>
            <a:r>
              <a:rPr sz="900" spc="0" baseline="52000" dirty="0">
                <a:solidFill>
                  <a:schemeClr val="dk1"/>
                </a:solidFill>
                <a:latin typeface="微软雅黑" panose="020B0503020204020204" charset="-122"/>
                <a:ea typeface="微软雅黑" panose="020B0503020204020204" charset="-122"/>
                <a:cs typeface="微软雅黑" panose="020B0503020204020204" charset="-122"/>
              </a:rPr>
              <a:t>3</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ct val="94000"/>
              </a:lnSpc>
              <a:spcBef>
                <a:spcPts val="65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2) 相</a:t>
            </a:r>
            <a:r>
              <a:rPr sz="1000" spc="0" dirty="0">
                <a:solidFill>
                  <a:schemeClr val="dk1"/>
                </a:solidFill>
                <a:latin typeface="微软雅黑" panose="020B0503020204020204" charset="-122"/>
                <a:ea typeface="微软雅黑" panose="020B0503020204020204" charset="-122"/>
                <a:cs typeface="微软雅黑" panose="020B0503020204020204" charset="-122"/>
              </a:rPr>
              <a:t>对湿度</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19000"/>
              </a:lnSpc>
              <a:spcBef>
                <a:spcPts val="62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许多与大气湿度相关的现象，都与大气的绝对湿度没有直接的关系，而与</a:t>
            </a:r>
            <a:r>
              <a:rPr sz="1000" spc="40" dirty="0">
                <a:solidFill>
                  <a:schemeClr val="dk1"/>
                </a:solidFill>
                <a:latin typeface="微软雅黑" panose="020B0503020204020204" charset="-122"/>
                <a:ea typeface="微软雅黑" panose="020B0503020204020204" charset="-122"/>
                <a:cs typeface="微软雅黑" panose="020B0503020204020204" charset="-122"/>
              </a:rPr>
              <a:t>大</a:t>
            </a:r>
            <a:r>
              <a:rPr sz="1000" spc="0" dirty="0">
                <a:solidFill>
                  <a:schemeClr val="dk1"/>
                </a:solidFill>
                <a:latin typeface="微软雅黑" panose="020B0503020204020204" charset="-122"/>
                <a:ea typeface="微软雅黑" panose="020B0503020204020204" charset="-122"/>
                <a:cs typeface="微软雅黑" panose="020B0503020204020204" charset="-122"/>
              </a:rPr>
              <a:t>气中的 </a:t>
            </a:r>
            <a:r>
              <a:rPr sz="1000" spc="40" dirty="0">
                <a:solidFill>
                  <a:schemeClr val="dk1"/>
                </a:solidFill>
                <a:latin typeface="微软雅黑" panose="020B0503020204020204" charset="-122"/>
                <a:ea typeface="微软雅黑" panose="020B0503020204020204" charset="-122"/>
                <a:cs typeface="微软雅黑" panose="020B0503020204020204" charset="-122"/>
              </a:rPr>
              <a:t>水蒸气离饱和状态的远近程度</a:t>
            </a:r>
            <a:r>
              <a:rPr sz="1000" spc="0" dirty="0">
                <a:solidFill>
                  <a:schemeClr val="dk1"/>
                </a:solidFill>
                <a:latin typeface="微软雅黑" panose="020B0503020204020204" charset="-122"/>
                <a:ea typeface="微软雅黑" panose="020B0503020204020204" charset="-122"/>
                <a:cs typeface="微软雅黑" panose="020B0503020204020204" charset="-122"/>
              </a:rPr>
              <a:t>有关。</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640"/>
              </a:spcBef>
            </a:pPr>
            <a:r>
              <a:rPr sz="1000" spc="80" dirty="0">
                <a:solidFill>
                  <a:schemeClr val="dk1"/>
                </a:solidFill>
                <a:latin typeface="微软雅黑" panose="020B0503020204020204" charset="-122"/>
                <a:ea typeface="微软雅黑" panose="020B0503020204020204" charset="-122"/>
                <a:cs typeface="微软雅黑" panose="020B0503020204020204" charset="-122"/>
              </a:rPr>
              <a:t>相对湿度是指被测气体中的水蒸气的气压与在相同温度下饱和水蒸气的气压</a:t>
            </a:r>
            <a:r>
              <a:rPr sz="1000" spc="3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百分</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575" algn="l" rtl="0" eaLnBrk="0">
              <a:lnSpc>
                <a:spcPct val="97000"/>
              </a:lnSpc>
              <a:spcBef>
                <a:spcPts val="65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比。 用符号 </a:t>
            </a:r>
            <a:r>
              <a:rPr sz="1000" spc="0" dirty="0">
                <a:solidFill>
                  <a:schemeClr val="dk1"/>
                </a:solidFill>
                <a:latin typeface="微软雅黑" panose="020B0503020204020204" charset="-122"/>
                <a:ea typeface="微软雅黑" panose="020B0503020204020204" charset="-122"/>
                <a:cs typeface="微软雅黑" panose="020B0503020204020204" charset="-122"/>
              </a:rPr>
              <a:t>RH</a:t>
            </a:r>
            <a:r>
              <a:rPr sz="1000" spc="-30" dirty="0">
                <a:solidFill>
                  <a:schemeClr val="dk1"/>
                </a:solidFill>
                <a:latin typeface="微软雅黑" panose="020B0503020204020204" charset="-122"/>
                <a:ea typeface="微软雅黑" panose="020B0503020204020204" charset="-122"/>
                <a:cs typeface="微软雅黑" panose="020B0503020204020204" charset="-122"/>
              </a:rPr>
              <a:t> 表示，</a:t>
            </a:r>
            <a:r>
              <a:rPr sz="1000" spc="-10" dirty="0">
                <a:solidFill>
                  <a:schemeClr val="dk1"/>
                </a:solidFill>
                <a:latin typeface="微软雅黑" panose="020B0503020204020204" charset="-122"/>
                <a:ea typeface="微软雅黑" panose="020B0503020204020204" charset="-122"/>
                <a:cs typeface="微软雅黑" panose="020B0503020204020204" charset="-122"/>
              </a:rPr>
              <a:t>其</a:t>
            </a:r>
            <a:r>
              <a:rPr sz="1000" spc="0" dirty="0">
                <a:solidFill>
                  <a:schemeClr val="dk1"/>
                </a:solidFill>
                <a:latin typeface="微软雅黑" panose="020B0503020204020204" charset="-122"/>
                <a:ea typeface="微软雅黑" panose="020B0503020204020204" charset="-122"/>
                <a:cs typeface="微软雅黑" panose="020B0503020204020204" charset="-122"/>
              </a:rPr>
              <a:t>表达式为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1110"/>
              </a:spcBef>
            </a:pPr>
            <a:r>
              <a:rPr sz="900" spc="0" dirty="0">
                <a:solidFill>
                  <a:schemeClr val="dk1"/>
                </a:solidFill>
                <a:latin typeface="微软雅黑" panose="020B0503020204020204" charset="-122"/>
                <a:ea typeface="微软雅黑" panose="020B0503020204020204" charset="-122"/>
                <a:cs typeface="微软雅黑" panose="020B0503020204020204" charset="-122"/>
              </a:rPr>
              <a:t>RH</a:t>
            </a:r>
            <a:r>
              <a:rPr sz="900" spc="10" dirty="0">
                <a:solidFill>
                  <a:schemeClr val="dk1"/>
                </a:solidFill>
                <a:latin typeface="微软雅黑" panose="020B0503020204020204" charset="-122"/>
                <a:ea typeface="微软雅黑" panose="020B0503020204020204" charset="-122"/>
                <a:cs typeface="微软雅黑" panose="020B0503020204020204" charset="-122"/>
              </a:rPr>
              <a:t> ＝      × 100％                                        </a:t>
            </a:r>
            <a:r>
              <a:rPr sz="900" spc="0" dirty="0">
                <a:solidFill>
                  <a:schemeClr val="dk1"/>
                </a:solidFill>
                <a:latin typeface="微软雅黑" panose="020B0503020204020204" charset="-122"/>
                <a:ea typeface="微软雅黑" panose="020B0503020204020204" charset="-122"/>
                <a:cs typeface="微软雅黑" panose="020B0503020204020204" charset="-122"/>
              </a:rPr>
              <a:t>            (2  6 )</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26035" indent="-12700" algn="l" rtl="0" eaLnBrk="0">
              <a:lnSpc>
                <a:spcPct val="148000"/>
              </a:lnSpc>
              <a:spcBef>
                <a:spcPts val="60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spc="0" dirty="0">
                <a:solidFill>
                  <a:schemeClr val="dk1"/>
                </a:solidFill>
                <a:latin typeface="微软雅黑" panose="020B0503020204020204" charset="-122"/>
                <a:ea typeface="微软雅黑" panose="020B0503020204020204" charset="-122"/>
                <a:cs typeface="微软雅黑" panose="020B0503020204020204" charset="-122"/>
              </a:rPr>
              <a:t>P</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V</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为在 </a:t>
            </a:r>
            <a:r>
              <a:rPr sz="1000" spc="0" dirty="0">
                <a:solidFill>
                  <a:schemeClr val="dk1"/>
                </a:solidFill>
                <a:latin typeface="微软雅黑" panose="020B0503020204020204" charset="-122"/>
                <a:ea typeface="微软雅黑" panose="020B0503020204020204" charset="-122"/>
                <a:cs typeface="微软雅黑" panose="020B0503020204020204" charset="-122"/>
              </a:rPr>
              <a:t>t</a:t>
            </a:r>
            <a:r>
              <a:rPr sz="1000" spc="10" dirty="0">
                <a:solidFill>
                  <a:schemeClr val="dk1"/>
                </a:solidFill>
                <a:latin typeface="微软雅黑" panose="020B0503020204020204" charset="-122"/>
                <a:ea typeface="微软雅黑" panose="020B0503020204020204" charset="-122"/>
                <a:cs typeface="微软雅黑" panose="020B0503020204020204" charset="-122"/>
              </a:rPr>
              <a:t> ℃ 时被测气体</a:t>
            </a:r>
            <a:r>
              <a:rPr sz="1000" spc="0" dirty="0">
                <a:solidFill>
                  <a:schemeClr val="dk1"/>
                </a:solidFill>
                <a:latin typeface="微软雅黑" panose="020B0503020204020204" charset="-122"/>
                <a:ea typeface="微软雅黑" panose="020B0503020204020204" charset="-122"/>
                <a:cs typeface="微软雅黑" panose="020B0503020204020204" charset="-122"/>
              </a:rPr>
              <a:t>中的水蒸气的气压( Pa ) ，P</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W</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为在 t ℃ 时饱和水蒸气的气压 </a:t>
            </a:r>
            <a:r>
              <a:rPr sz="1000" spc="-50" dirty="0">
                <a:solidFill>
                  <a:schemeClr val="dk1"/>
                </a:solidFill>
                <a:latin typeface="微软雅黑" panose="020B0503020204020204" charset="-122"/>
                <a:ea typeface="微软雅黑" panose="020B0503020204020204" charset="-122"/>
                <a:cs typeface="微软雅黑" panose="020B0503020204020204" charset="-122"/>
              </a:rPr>
              <a:t>( P</a:t>
            </a:r>
            <a:r>
              <a:rPr sz="1000" spc="-30" dirty="0">
                <a:solidFill>
                  <a:schemeClr val="dk1"/>
                </a:solidFill>
                <a:latin typeface="微软雅黑" panose="020B0503020204020204" charset="-122"/>
                <a:ea typeface="微软雅黑" panose="020B0503020204020204" charset="-122"/>
                <a:cs typeface="微软雅黑" panose="020B0503020204020204" charset="-122"/>
              </a:rPr>
              <a:t>a</a:t>
            </a:r>
            <a:r>
              <a:rPr sz="1000" spc="-5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ct val="92000"/>
              </a:lnSpc>
              <a:spcBef>
                <a:spcPts val="60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2 . </a:t>
            </a:r>
            <a:r>
              <a:rPr sz="1000" spc="0" dirty="0">
                <a:solidFill>
                  <a:schemeClr val="dk1"/>
                </a:solidFill>
                <a:latin typeface="微软雅黑" panose="020B0503020204020204" charset="-122"/>
                <a:ea typeface="微软雅黑" panose="020B0503020204020204" charset="-122"/>
                <a:cs typeface="微软雅黑" panose="020B0503020204020204" charset="-122"/>
              </a:rPr>
              <a:t>露点</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6225" algn="l" rtl="0" eaLnBrk="0">
              <a:lnSpc>
                <a:spcPct val="146000"/>
              </a:lnSpc>
              <a:spcBef>
                <a:spcPts val="2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当温度下降到某一温度，水蒸气的气压与同温度下的饱和水蒸气的气压相等</a:t>
            </a:r>
            <a:r>
              <a:rPr sz="1000" spc="10" dirty="0">
                <a:solidFill>
                  <a:schemeClr val="dk1"/>
                </a:solidFill>
                <a:latin typeface="微软雅黑" panose="020B0503020204020204" charset="-122"/>
                <a:ea typeface="微软雅黑" panose="020B0503020204020204" charset="-122"/>
                <a:cs typeface="微软雅黑" panose="020B0503020204020204" charset="-122"/>
              </a:rPr>
              <a:t>时</a:t>
            </a:r>
            <a:r>
              <a:rPr sz="1000" spc="0" dirty="0">
                <a:solidFill>
                  <a:schemeClr val="dk1"/>
                </a:solidFill>
                <a:latin typeface="微软雅黑" panose="020B0503020204020204" charset="-122"/>
                <a:ea typeface="微软雅黑" panose="020B0503020204020204" charset="-122"/>
                <a:cs typeface="微软雅黑" panose="020B0503020204020204" charset="-122"/>
              </a:rPr>
              <a:t>，空 </a:t>
            </a:r>
            <a:r>
              <a:rPr sz="1000" spc="20" dirty="0">
                <a:solidFill>
                  <a:schemeClr val="dk1"/>
                </a:solidFill>
                <a:latin typeface="微软雅黑" panose="020B0503020204020204" charset="-122"/>
                <a:ea typeface="微软雅黑" panose="020B0503020204020204" charset="-122"/>
                <a:cs typeface="微软雅黑" panose="020B0503020204020204" charset="-122"/>
              </a:rPr>
              <a:t>气中的水蒸气将向液态转化而凝结为露珠，其相对湿度 </a:t>
            </a:r>
            <a:r>
              <a:rPr sz="1000" spc="0" dirty="0">
                <a:solidFill>
                  <a:schemeClr val="dk1"/>
                </a:solidFill>
                <a:latin typeface="微软雅黑" panose="020B0503020204020204" charset="-122"/>
                <a:ea typeface="微软雅黑" panose="020B0503020204020204" charset="-122"/>
                <a:cs typeface="微软雅黑" panose="020B0503020204020204" charset="-122"/>
              </a:rPr>
              <a:t>RH</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a:t>
            </a:r>
            <a:r>
              <a:rPr sz="1000" spc="0" dirty="0">
                <a:solidFill>
                  <a:schemeClr val="dk1"/>
                </a:solidFill>
                <a:latin typeface="微软雅黑" panose="020B0503020204020204" charset="-122"/>
                <a:ea typeface="微软雅黑" panose="020B0503020204020204" charset="-122"/>
                <a:cs typeface="微软雅黑" panose="020B0503020204020204" charset="-122"/>
              </a:rPr>
              <a:t> 1 00％，这一特定的温度被 </a:t>
            </a:r>
            <a:r>
              <a:rPr sz="1000" spc="20" dirty="0">
                <a:solidFill>
                  <a:schemeClr val="dk1"/>
                </a:solidFill>
                <a:latin typeface="微软雅黑" panose="020B0503020204020204" charset="-122"/>
                <a:ea typeface="微软雅黑" panose="020B0503020204020204" charset="-122"/>
                <a:cs typeface="微软雅黑" panose="020B0503020204020204" charset="-122"/>
              </a:rPr>
              <a:t>称为空气的露点温度，简称为露点。 空气中水蒸气的气压越小，</a:t>
            </a:r>
            <a:r>
              <a:rPr sz="1000" spc="0" dirty="0">
                <a:solidFill>
                  <a:schemeClr val="dk1"/>
                </a:solidFill>
                <a:latin typeface="微软雅黑" panose="020B0503020204020204" charset="-122"/>
                <a:ea typeface="微软雅黑" panose="020B0503020204020204" charset="-122"/>
                <a:cs typeface="微软雅黑" panose="020B0503020204020204" charset="-122"/>
              </a:rPr>
              <a:t>露点越低。 因此，只要 </a:t>
            </a:r>
            <a:r>
              <a:rPr sz="1000" spc="30" dirty="0">
                <a:solidFill>
                  <a:schemeClr val="dk1"/>
                </a:solidFill>
                <a:latin typeface="微软雅黑" panose="020B0503020204020204" charset="-122"/>
                <a:ea typeface="微软雅黑" panose="020B0503020204020204" charset="-122"/>
                <a:cs typeface="微软雅黑" panose="020B0503020204020204" charset="-122"/>
              </a:rPr>
              <a:t>知道待测空气的露点温度，通过表 2  2 就可以查到在该露点温度</a:t>
            </a:r>
            <a:r>
              <a:rPr sz="1000" spc="10" dirty="0">
                <a:solidFill>
                  <a:schemeClr val="dk1"/>
                </a:solidFill>
                <a:latin typeface="微软雅黑" panose="020B0503020204020204" charset="-122"/>
                <a:ea typeface="微软雅黑" panose="020B0503020204020204" charset="-122"/>
                <a:cs typeface="微软雅黑" panose="020B0503020204020204" charset="-122"/>
              </a:rPr>
              <a:t>下</a:t>
            </a:r>
            <a:r>
              <a:rPr sz="1000" spc="0" dirty="0">
                <a:solidFill>
                  <a:schemeClr val="dk1"/>
                </a:solidFill>
                <a:latin typeface="微软雅黑" panose="020B0503020204020204" charset="-122"/>
                <a:ea typeface="微软雅黑" panose="020B0503020204020204" charset="-122"/>
                <a:cs typeface="微软雅黑" panose="020B0503020204020204" charset="-122"/>
              </a:rPr>
              <a:t>的饱和水蒸气的气压，</a:t>
            </a:r>
            <a:r>
              <a:rPr sz="1000" spc="40" dirty="0">
                <a:solidFill>
                  <a:schemeClr val="dk1"/>
                </a:solidFill>
                <a:latin typeface="微软雅黑" panose="020B0503020204020204" charset="-122"/>
                <a:ea typeface="微软雅黑" panose="020B0503020204020204" charset="-122"/>
                <a:cs typeface="微软雅黑" panose="020B0503020204020204" charset="-122"/>
              </a:rPr>
              <a:t>这个饱和水蒸气的气压也就是待测空气中的水蒸气的气压</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181735" algn="l" rtl="0" eaLnBrk="0">
              <a:lnSpc>
                <a:spcPts val="1405"/>
              </a:lnSpc>
              <a:spcBef>
                <a:spcPts val="5"/>
              </a:spcBef>
            </a:pPr>
            <a:r>
              <a:rPr sz="800" spc="60" dirty="0">
                <a:solidFill>
                  <a:schemeClr val="dk1"/>
                </a:solidFill>
                <a:latin typeface="微软雅黑" panose="020B0503020204020204" charset="-122"/>
                <a:ea typeface="微软雅黑" panose="020B0503020204020204" charset="-122"/>
                <a:cs typeface="微软雅黑" panose="020B0503020204020204" charset="-122"/>
              </a:rPr>
              <a:t>表 2－2    在标准大气压的不同温度下的饱和水蒸气的</a:t>
            </a:r>
            <a:r>
              <a:rPr sz="800" spc="10" dirty="0">
                <a:solidFill>
                  <a:schemeClr val="dk1"/>
                </a:solidFill>
                <a:latin typeface="微软雅黑" panose="020B0503020204020204" charset="-122"/>
                <a:ea typeface="微软雅黑" panose="020B0503020204020204" charset="-122"/>
                <a:cs typeface="微软雅黑" panose="020B0503020204020204" charset="-122"/>
              </a:rPr>
              <a:t>气</a:t>
            </a:r>
            <a:r>
              <a:rPr sz="800" spc="0" dirty="0">
                <a:solidFill>
                  <a:schemeClr val="dk1"/>
                </a:solidFill>
                <a:latin typeface="微软雅黑" panose="020B0503020204020204" charset="-122"/>
                <a:ea typeface="微软雅黑" panose="020B0503020204020204" charset="-122"/>
                <a:cs typeface="微软雅黑" panose="020B0503020204020204" charset="-122"/>
              </a:rPr>
              <a:t>压</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1" name="picture 451"/>
          <p:cNvPicPr>
            <a:picLocks noChangeAspect="1"/>
          </p:cNvPicPr>
          <p:nvPr/>
        </p:nvPicPr>
        <p:blipFill>
          <a:blip r:embed="rId9"/>
          <a:stretch>
            <a:fillRect/>
          </a:stretch>
        </p:blipFill>
        <p:spPr>
          <a:xfrm>
            <a:off x="3223282" y="4419804"/>
            <a:ext cx="163183" cy="324545"/>
          </a:xfrm>
          <a:prstGeom prst="rect">
            <a:avLst/>
          </a:prstGeom>
        </p:spPr>
      </p:pic>
      <p:pic>
        <p:nvPicPr>
          <p:cNvPr id="12" name="picture 452"/>
          <p:cNvPicPr>
            <a:picLocks noChangeAspect="1"/>
          </p:cNvPicPr>
          <p:nvPr/>
        </p:nvPicPr>
        <p:blipFill>
          <a:blip r:embed="rId10"/>
          <a:stretch>
            <a:fillRect/>
          </a:stretch>
        </p:blipFill>
        <p:spPr>
          <a:xfrm>
            <a:off x="3533018" y="2618606"/>
            <a:ext cx="150342" cy="260351"/>
          </a:xfrm>
          <a:prstGeom prst="rect">
            <a:avLst/>
          </a:prstGeom>
        </p:spPr>
      </p:pic>
      <p:graphicFrame>
        <p:nvGraphicFramePr>
          <p:cNvPr id="13" name="table 453"/>
          <p:cNvGraphicFramePr>
            <a:graphicFrameLocks noGrp="1"/>
          </p:cNvGraphicFramePr>
          <p:nvPr/>
        </p:nvGraphicFramePr>
        <p:xfrm>
          <a:off x="6252336" y="1565710"/>
          <a:ext cx="5193024" cy="2764153"/>
        </p:xfrm>
        <a:graphic>
          <a:graphicData uri="http://schemas.openxmlformats.org/drawingml/2006/table">
            <a:tbl>
              <a:tblPr/>
              <a:tblGrid>
                <a:gridCol w="652144"/>
                <a:gridCol w="557529"/>
                <a:gridCol w="57150"/>
                <a:gridCol w="681355"/>
                <a:gridCol w="557529"/>
                <a:gridCol w="90805"/>
                <a:gridCol w="648334"/>
                <a:gridCol w="556894"/>
                <a:gridCol w="90170"/>
                <a:gridCol w="648334"/>
                <a:gridCol w="652780"/>
              </a:tblGrid>
              <a:tr h="251459">
                <a:tc>
                  <a:txBody>
                    <a:bodyPr/>
                    <a:lstStyle/>
                    <a:p>
                      <a:pPr algn="l" rtl="0" eaLnBrk="0">
                        <a:lnSpc>
                          <a:spcPct val="106000"/>
                        </a:lnSpc>
                      </a:pPr>
                      <a:endParaRPr lang="en-US" altLang="en-US" sz="500" dirty="0">
                        <a:latin typeface="微软雅黑" panose="020B0503020204020204" charset="-122"/>
                        <a:ea typeface="微软雅黑" panose="020B0503020204020204" charset="-122"/>
                      </a:endParaRPr>
                    </a:p>
                    <a:p>
                      <a:pPr marL="228600" algn="l" rtl="0" eaLnBrk="0">
                        <a:lnSpc>
                          <a:spcPct val="79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t</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5000"/>
                        </a:lnSpc>
                      </a:pPr>
                      <a:endParaRPr lang="en-US" altLang="en-US" sz="500" dirty="0">
                        <a:latin typeface="微软雅黑" panose="020B0503020204020204" charset="-122"/>
                        <a:ea typeface="微软雅黑" panose="020B0503020204020204" charset="-122"/>
                      </a:endParaRPr>
                    </a:p>
                    <a:p>
                      <a:pPr marL="165735" algn="l" rtl="0" eaLnBrk="0">
                        <a:lnSpc>
                          <a:spcPct val="94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t>
                      </a:r>
                      <a:r>
                        <a:rPr sz="700" spc="0" baseline="-22000" dirty="0">
                          <a:solidFill>
                            <a:srgbClr val="000000">
                              <a:alpha val="100000"/>
                            </a:srgbClr>
                          </a:solidFill>
                          <a:latin typeface="微软雅黑" panose="020B0503020204020204" charset="-122"/>
                          <a:ea typeface="微软雅黑" panose="020B0503020204020204" charset="-122"/>
                          <a:cs typeface="微软雅黑" panose="020B0503020204020204" charset="-122"/>
                        </a:rPr>
                        <a:t>W</a:t>
                      </a:r>
                      <a:r>
                        <a:rPr sz="400" spc="1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a:noFill/>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6000"/>
                        </a:lnSpc>
                      </a:pPr>
                      <a:endParaRPr lang="en-US" altLang="en-US" sz="500" dirty="0">
                        <a:latin typeface="微软雅黑" panose="020B0503020204020204" charset="-122"/>
                        <a:ea typeface="微软雅黑" panose="020B0503020204020204" charset="-122"/>
                      </a:endParaRPr>
                    </a:p>
                    <a:p>
                      <a:pPr marL="257810" algn="l" rtl="0" eaLnBrk="0">
                        <a:lnSpc>
                          <a:spcPct val="79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t</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5000"/>
                        </a:lnSpc>
                      </a:pPr>
                      <a:endParaRPr lang="en-US" altLang="en-US" sz="500" dirty="0">
                        <a:latin typeface="微软雅黑" panose="020B0503020204020204" charset="-122"/>
                        <a:ea typeface="微软雅黑" panose="020B0503020204020204" charset="-122"/>
                      </a:endParaRPr>
                    </a:p>
                    <a:p>
                      <a:pPr marL="166370" algn="l" rtl="0" eaLnBrk="0">
                        <a:lnSpc>
                          <a:spcPct val="94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t>
                      </a:r>
                      <a:r>
                        <a:rPr sz="700" spc="0" baseline="-22000" dirty="0">
                          <a:solidFill>
                            <a:srgbClr val="000000">
                              <a:alpha val="100000"/>
                            </a:srgbClr>
                          </a:solidFill>
                          <a:latin typeface="微软雅黑" panose="020B0503020204020204" charset="-122"/>
                          <a:ea typeface="微软雅黑" panose="020B0503020204020204" charset="-122"/>
                          <a:cs typeface="微软雅黑" panose="020B0503020204020204" charset="-122"/>
                        </a:rPr>
                        <a:t>W</a:t>
                      </a:r>
                      <a:r>
                        <a:rPr sz="400" spc="1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a:noFill/>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6000"/>
                        </a:lnSpc>
                      </a:pPr>
                      <a:endParaRPr lang="en-US" altLang="en-US" sz="500" dirty="0">
                        <a:latin typeface="微软雅黑" panose="020B0503020204020204" charset="-122"/>
                        <a:ea typeface="微软雅黑" panose="020B0503020204020204" charset="-122"/>
                      </a:endParaRPr>
                    </a:p>
                    <a:p>
                      <a:pPr marL="224790" algn="l" rtl="0" eaLnBrk="0">
                        <a:lnSpc>
                          <a:spcPct val="79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t</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5000"/>
                        </a:lnSpc>
                      </a:pPr>
                      <a:endParaRPr lang="en-US" altLang="en-US" sz="500" dirty="0">
                        <a:latin typeface="微软雅黑" panose="020B0503020204020204" charset="-122"/>
                        <a:ea typeface="微软雅黑" panose="020B0503020204020204" charset="-122"/>
                      </a:endParaRPr>
                    </a:p>
                    <a:p>
                      <a:pPr marL="165735" algn="l" rtl="0" eaLnBrk="0">
                        <a:lnSpc>
                          <a:spcPct val="94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t>
                      </a:r>
                      <a:r>
                        <a:rPr sz="700" spc="0" baseline="-22000" dirty="0">
                          <a:solidFill>
                            <a:srgbClr val="000000">
                              <a:alpha val="100000"/>
                            </a:srgbClr>
                          </a:solidFill>
                          <a:latin typeface="微软雅黑" panose="020B0503020204020204" charset="-122"/>
                          <a:ea typeface="微软雅黑" panose="020B0503020204020204" charset="-122"/>
                          <a:cs typeface="微软雅黑" panose="020B0503020204020204" charset="-122"/>
                        </a:rPr>
                        <a:t>W</a:t>
                      </a:r>
                      <a:r>
                        <a:rPr sz="400" spc="1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a:noFill/>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6000"/>
                        </a:lnSpc>
                      </a:pPr>
                      <a:endParaRPr lang="en-US" altLang="en-US" sz="500" dirty="0">
                        <a:latin typeface="微软雅黑" panose="020B0503020204020204" charset="-122"/>
                        <a:ea typeface="微软雅黑" panose="020B0503020204020204" charset="-122"/>
                      </a:endParaRPr>
                    </a:p>
                    <a:p>
                      <a:pPr marL="224790" algn="l" rtl="0" eaLnBrk="0">
                        <a:lnSpc>
                          <a:spcPct val="79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t</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5000"/>
                        </a:lnSpc>
                      </a:pPr>
                      <a:endParaRPr lang="en-US" altLang="en-US" sz="500" dirty="0">
                        <a:latin typeface="微软雅黑" panose="020B0503020204020204" charset="-122"/>
                        <a:ea typeface="微软雅黑" panose="020B0503020204020204" charset="-122"/>
                      </a:endParaRPr>
                    </a:p>
                    <a:p>
                      <a:pPr marL="165735" algn="l" rtl="0" eaLnBrk="0">
                        <a:lnSpc>
                          <a:spcPct val="94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t>
                      </a:r>
                      <a:r>
                        <a:rPr sz="700" spc="0" baseline="-22000" dirty="0">
                          <a:solidFill>
                            <a:srgbClr val="000000">
                              <a:alpha val="100000"/>
                            </a:srgbClr>
                          </a:solidFill>
                          <a:latin typeface="微软雅黑" panose="020B0503020204020204" charset="-122"/>
                          <a:ea typeface="微软雅黑" panose="020B0503020204020204" charset="-122"/>
                          <a:cs typeface="微软雅黑" panose="020B0503020204020204" charset="-122"/>
                        </a:rPr>
                        <a:t>W</a:t>
                      </a:r>
                      <a:r>
                        <a:rPr sz="400" spc="1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Pa</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970"/>
                        </a:lnSpc>
                        <a:spcBef>
                          <a:spcPts val="0"/>
                        </a:spcBef>
                      </a:pPr>
                      <a:r>
                        <a:rPr sz="7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13995" algn="l" rtl="0" eaLnBrk="0">
                        <a:lnSpc>
                          <a:spcPct val="83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0. </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25"/>
                        </a:lnSpc>
                        <a:spcBef>
                          <a:spcPts val="0"/>
                        </a:spcBef>
                      </a:pPr>
                      <a:r>
                        <a:rPr sz="6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9</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5265" algn="l" rtl="0" eaLnBrk="0">
                        <a:lnSpc>
                          <a:spcPct val="93000"/>
                        </a:lnSpc>
                        <a:spcBef>
                          <a:spcPts val="5"/>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1 3</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97815" algn="l" rtl="0" eaLnBrk="0">
                        <a:lnSpc>
                          <a:spcPct val="83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13995" algn="l" rtl="0" eaLnBrk="0">
                        <a:lnSpc>
                          <a:spcPct val="94000"/>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5 .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29</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70510" algn="l" rtl="0" eaLnBrk="0">
                        <a:lnSpc>
                          <a:spcPct val="83000"/>
                        </a:lnSpc>
                        <a:spcBef>
                          <a:spcPts val="5"/>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22</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195580" algn="l" rtl="0" eaLnBrk="0">
                        <a:lnSpc>
                          <a:spcPct val="93000"/>
                        </a:lnSpc>
                        <a:spcBef>
                          <a:spcPts val="5"/>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1 9. 83</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6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9</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13995" algn="l" rtl="0" eaLnBrk="0">
                        <a:lnSpc>
                          <a:spcPct val="84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0. </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85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70"/>
                        </a:lnSpc>
                        <a:spcBef>
                          <a:spcPts val="5"/>
                        </a:spcBef>
                      </a:pPr>
                      <a:r>
                        <a:rPr sz="7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7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5265" algn="l" rtl="0" eaLnBrk="0">
                        <a:lnSpc>
                          <a:spcPct val="84000"/>
                        </a:lnSpc>
                        <a:spcBef>
                          <a:spcPts val="0"/>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2. </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32</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99085" algn="l" rtl="0" eaLnBrk="0">
                        <a:lnSpc>
                          <a:spcPct val="84000"/>
                        </a:lnSpc>
                        <a:spcBef>
                          <a:spcPts val="0"/>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13995" algn="l" rtl="0" eaLnBrk="0">
                        <a:lnSpc>
                          <a:spcPct val="94000"/>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5 . </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9</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70510" algn="l" rtl="0" eaLnBrk="0">
                        <a:lnSpc>
                          <a:spcPct val="85000"/>
                        </a:lnSpc>
                        <a:spcBef>
                          <a:spcPts val="0"/>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186690" algn="l" rtl="0" eaLnBrk="0">
                        <a:lnSpc>
                          <a:spcPct val="93000"/>
                        </a:lnSpc>
                        <a:spcBef>
                          <a:spcPts val="0"/>
                        </a:spcBef>
                      </a:pPr>
                      <a:r>
                        <a:rPr sz="7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2 1 . </a:t>
                      </a: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50"/>
                        </a:lnSpc>
                        <a:spcBef>
                          <a:spcPts val="5"/>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13995" algn="l" rtl="0" eaLnBrk="0">
                        <a:lnSpc>
                          <a:spcPct val="84000"/>
                        </a:lnSpc>
                        <a:spcBef>
                          <a:spcPts val="0"/>
                        </a:spcBef>
                      </a:pP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0. </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9</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4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00"/>
                        </a:lnSpc>
                        <a:spcBef>
                          <a:spcPts val="0"/>
                        </a:spcBef>
                      </a:pPr>
                      <a:r>
                        <a:rPr sz="6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5265" algn="l" rtl="0" eaLnBrk="0">
                        <a:lnSpc>
                          <a:spcPct val="84000"/>
                        </a:lnSpc>
                        <a:spcBef>
                          <a:spcPts val="0"/>
                        </a:spcBef>
                      </a:pP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2. 53</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95910" algn="l" rtl="0" eaLnBrk="0">
                        <a:lnSpc>
                          <a:spcPct val="83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4630" algn="l" rtl="0" eaLnBrk="0">
                        <a:lnSpc>
                          <a:spcPct val="93000"/>
                        </a:lnSpc>
                        <a:spcBef>
                          <a:spcPts val="5"/>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6. 1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70510" algn="l" rtl="0" eaLnBrk="0">
                        <a:lnSpc>
                          <a:spcPct val="83000"/>
                        </a:lnSpc>
                        <a:spcBef>
                          <a:spcPts val="5"/>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24</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186690" algn="l" rtl="0" eaLnBrk="0">
                        <a:lnSpc>
                          <a:spcPct val="93000"/>
                        </a:lnSpc>
                        <a:spcBef>
                          <a:spcPts val="5"/>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2. 3 8</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55"/>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24155" algn="l" rtl="0" eaLnBrk="0">
                        <a:lnSpc>
                          <a:spcPct val="93000"/>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1 . 0</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25"/>
                        </a:lnSpc>
                        <a:spcBef>
                          <a:spcPts val="0"/>
                        </a:spcBef>
                      </a:pPr>
                      <a:r>
                        <a:rPr sz="6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5265" algn="l" rtl="0" eaLnBrk="0">
                        <a:lnSpc>
                          <a:spcPct val="85000"/>
                        </a:lnSpc>
                        <a:spcBef>
                          <a:spcPts val="0"/>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2. </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76</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97815" algn="l" rtl="0" eaLnBrk="0">
                        <a:lnSpc>
                          <a:spcPct val="84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14630" algn="l" rtl="0" eaLnBrk="0">
                        <a:lnSpc>
                          <a:spcPct val="84000"/>
                        </a:lnSpc>
                        <a:spcBef>
                          <a:spcPts val="5"/>
                        </a:spcBef>
                      </a:pP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6. </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70510" algn="l" rtl="0" eaLnBrk="0">
                        <a:lnSpc>
                          <a:spcPct val="84000"/>
                        </a:lnSpc>
                        <a:spcBef>
                          <a:spcPts val="5"/>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25</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186690" algn="l" rtl="0" eaLnBrk="0">
                        <a:lnSpc>
                          <a:spcPct val="84000"/>
                        </a:lnSpc>
                        <a:spcBef>
                          <a:spcPts val="0"/>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23 . 7</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0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60"/>
                        </a:lnSpc>
                        <a:spcBef>
                          <a:spcPts val="0"/>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24155" algn="l" rtl="0" eaLnBrk="0">
                        <a:lnSpc>
                          <a:spcPts val="755"/>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1 3</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30"/>
                        </a:lnSpc>
                        <a:spcBef>
                          <a:spcPts val="0"/>
                        </a:spcBef>
                      </a:pPr>
                      <a:r>
                        <a:rPr sz="6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7170" algn="l" rtl="0" eaLnBrk="0">
                        <a:lnSpc>
                          <a:spcPct val="93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3 . 0 </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98450" algn="l" rtl="0" eaLnBrk="0">
                        <a:lnSpc>
                          <a:spcPct val="84000"/>
                        </a:lnSpc>
                        <a:spcBef>
                          <a:spcPts val="0"/>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12725" algn="l" rtl="0" eaLnBrk="0">
                        <a:lnSpc>
                          <a:spcPct val="92000"/>
                        </a:lnSpc>
                        <a:spcBef>
                          <a:spcPts val="0"/>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7 . 0</a:t>
                      </a: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71780" algn="l" rtl="0" eaLnBrk="0">
                        <a:lnSpc>
                          <a:spcPct val="84000"/>
                        </a:lnSpc>
                        <a:spcBef>
                          <a:spcPts val="0"/>
                        </a:spcBef>
                      </a:pP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187960" algn="l" rtl="0" eaLnBrk="0">
                        <a:lnSpc>
                          <a:spcPts val="755"/>
                        </a:lnSpc>
                        <a:spcBef>
                          <a:spcPts val="0"/>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3 1 .</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82</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65"/>
                        </a:lnSpc>
                        <a:spcBef>
                          <a:spcPts val="0"/>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24155" algn="l" rtl="0" eaLnBrk="0">
                        <a:lnSpc>
                          <a:spcPct val="92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1 . 2</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05"/>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7170" algn="l" rtl="0" eaLnBrk="0">
                        <a:lnSpc>
                          <a:spcPct val="93000"/>
                        </a:lnSpc>
                        <a:spcBef>
                          <a:spcPts val="5"/>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3 .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28</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4000"/>
                        </a:lnSpc>
                      </a:pPr>
                      <a:endParaRPr lang="en-US" altLang="en-US" sz="400" dirty="0">
                        <a:latin typeface="微软雅黑" panose="020B0503020204020204" charset="-122"/>
                        <a:ea typeface="微软雅黑" panose="020B0503020204020204" charset="-122"/>
                      </a:endParaRPr>
                    </a:p>
                    <a:p>
                      <a:pPr marL="296545" algn="l" rtl="0" eaLnBrk="0">
                        <a:lnSpc>
                          <a:spcPct val="82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212725" algn="l" rtl="0" eaLnBrk="0">
                        <a:lnSpc>
                          <a:spcPct val="94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7 . 5</a:t>
                      </a: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68605" algn="l" rtl="0" eaLnBrk="0">
                        <a:lnSpc>
                          <a:spcPct val="83000"/>
                        </a:lnSpc>
                        <a:spcBef>
                          <a:spcPts val="5"/>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186690" algn="l" rtl="0" eaLnBrk="0">
                        <a:lnSpc>
                          <a:spcPct val="94000"/>
                        </a:lnSpc>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5 . 32</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5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24155" algn="l" rtl="0" eaLnBrk="0">
                        <a:lnSpc>
                          <a:spcPct val="93000"/>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1 . 3</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70"/>
                        </a:lnSpc>
                        <a:spcBef>
                          <a:spcPts val="0"/>
                        </a:spcBef>
                      </a:pPr>
                      <a:r>
                        <a:rPr sz="7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17170" algn="l" rtl="0" eaLnBrk="0">
                        <a:lnSpc>
                          <a:spcPct val="94000"/>
                        </a:lnSpc>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3 . 57</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300990" algn="l" rtl="0" eaLnBrk="0">
                        <a:lnSpc>
                          <a:spcPct val="83000"/>
                        </a:lnSpc>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217170" algn="l" rtl="0" eaLnBrk="0">
                        <a:lnSpc>
                          <a:spcPct val="94000"/>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8 . 0</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70510" algn="l" rtl="0" eaLnBrk="0">
                        <a:lnSpc>
                          <a:spcPct val="84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186690" algn="l" rtl="0" eaLnBrk="0">
                        <a:lnSpc>
                          <a:spcPct val="85000"/>
                        </a:lnSpc>
                        <a:spcBef>
                          <a:spcPts val="0"/>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92. 5</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55"/>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3</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24155" algn="l" rtl="0" eaLnBrk="0">
                        <a:lnSpc>
                          <a:spcPct val="93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1 . 4</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9</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10"/>
                        </a:lnSpc>
                        <a:spcBef>
                          <a:spcPts val="0"/>
                        </a:spcBef>
                      </a:pPr>
                      <a:r>
                        <a:rPr sz="6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7170" algn="l" rtl="0" eaLnBrk="0">
                        <a:lnSpc>
                          <a:spcPct val="93000"/>
                        </a:lnSpc>
                        <a:spcBef>
                          <a:spcPts val="5"/>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3 .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88</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97815" algn="l" rtl="0" eaLnBrk="0">
                        <a:lnSpc>
                          <a:spcPct val="84000"/>
                        </a:lnSpc>
                        <a:spcBef>
                          <a:spcPts val="0"/>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9</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17170" algn="l" rtl="0" eaLnBrk="0">
                        <a:lnSpc>
                          <a:spcPct val="93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8 . 6 </a:t>
                      </a: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71145" algn="l" rtl="0" eaLnBrk="0">
                        <a:lnSpc>
                          <a:spcPct val="84000"/>
                        </a:lnSpc>
                        <a:spcBef>
                          <a:spcPts val="0"/>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168910" algn="l" rtl="0" eaLnBrk="0">
                        <a:lnSpc>
                          <a:spcPct val="93000"/>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1 49.</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40</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50"/>
                        </a:lnSpc>
                        <a:spcBef>
                          <a:spcPts val="0"/>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224155" algn="l" rtl="0" eaLnBrk="0">
                        <a:lnSpc>
                          <a:spcPct val="93000"/>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1 . 6</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0355" algn="l" rtl="0" eaLnBrk="0">
                        <a:lnSpc>
                          <a:spcPts val="955"/>
                        </a:lnSpc>
                        <a:spcBef>
                          <a:spcPts val="5"/>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13360" algn="l" rtl="0" eaLnBrk="0">
                        <a:lnSpc>
                          <a:spcPct val="84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4. 2</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80035" algn="l" rtl="0" eaLnBrk="0">
                        <a:lnSpc>
                          <a:spcPts val="75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1 0</a:t>
                      </a:r>
                      <a:endParaRPr lang="en-US" altLang="en-US" sz="6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13995" algn="l" rtl="0" eaLnBrk="0">
                        <a:lnSpc>
                          <a:spcPct val="84000"/>
                        </a:lnSpc>
                        <a:spcBef>
                          <a:spcPts val="5"/>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9. 2 </a:t>
                      </a: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69240" algn="l" rtl="0" eaLnBrk="0">
                        <a:lnSpc>
                          <a:spcPct val="84000"/>
                        </a:lnSpc>
                        <a:spcBef>
                          <a:spcPts val="0"/>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159385" algn="l" rtl="0" eaLnBrk="0">
                        <a:lnSpc>
                          <a:spcPct val="93000"/>
                        </a:lnSpc>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33 . 70</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50"/>
                        </a:lnSpc>
                        <a:spcBef>
                          <a:spcPts val="5"/>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1</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24155" algn="l" rtl="0" eaLnBrk="0">
                        <a:lnSpc>
                          <a:spcPct val="92000"/>
                        </a:lnSpc>
                        <a:spcBef>
                          <a:spcPts val="0"/>
                        </a:spcBef>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 </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330200" algn="l" rtl="0" eaLnBrk="0">
                        <a:lnSpc>
                          <a:spcPct val="83000"/>
                        </a:lnSpc>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213360" algn="l" rtl="0" eaLnBrk="0">
                        <a:lnSpc>
                          <a:spcPct val="84000"/>
                        </a:lnSpc>
                        <a:spcBef>
                          <a:spcPts val="5"/>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4. 5 </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70510" algn="l" rtl="0" eaLnBrk="0">
                        <a:lnSpc>
                          <a:spcPct val="83000"/>
                        </a:lnSpc>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196215" algn="l" rtl="0" eaLnBrk="0">
                        <a:lnSpc>
                          <a:spcPct val="94000"/>
                        </a:lnSpc>
                        <a:spcBef>
                          <a:spcPts val="5"/>
                        </a:spcBef>
                      </a:pPr>
                      <a:r>
                        <a:rPr sz="7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1 7 . 5</a:t>
                      </a: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73685" algn="l" rtl="0" eaLnBrk="0">
                        <a:lnSpc>
                          <a:spcPct val="83000"/>
                        </a:lnSpc>
                        <a:spcBef>
                          <a:spcPts val="0"/>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161290" algn="l" rtl="0" eaLnBrk="0">
                        <a:lnSpc>
                          <a:spcPct val="94000"/>
                        </a:lnSpc>
                        <a:spcBef>
                          <a:spcPts val="0"/>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55 . 70</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33044">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840" algn="l" rtl="0" eaLnBrk="0">
                        <a:lnSpc>
                          <a:spcPts val="75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24155" algn="l" rtl="0" eaLnBrk="0">
                        <a:lnSpc>
                          <a:spcPct val="93000"/>
                        </a:lnSpc>
                      </a:pP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1 . 9</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340360" algn="l" rtl="0" eaLnBrk="0">
                        <a:lnSpc>
                          <a:spcPct val="83000"/>
                        </a:lnSpc>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213360" algn="l" rtl="0" eaLnBrk="0">
                        <a:lnSpc>
                          <a:spcPct val="84000"/>
                        </a:lnSpc>
                        <a:spcBef>
                          <a:spcPts val="5"/>
                        </a:spcBef>
                      </a:pP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4. 9</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70510" algn="l" rtl="0" eaLnBrk="0">
                        <a:lnSpc>
                          <a:spcPct val="83000"/>
                        </a:lnSpc>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800" spc="-12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196215" algn="l" rtl="0" eaLnBrk="0">
                        <a:lnSpc>
                          <a:spcPts val="765"/>
                        </a:lnSpc>
                        <a:spcBef>
                          <a:spcPts val="5"/>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8 . 65</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251460" algn="l" rtl="0" eaLnBrk="0">
                        <a:lnSpc>
                          <a:spcPct val="92000"/>
                        </a:lnSpc>
                        <a:spcBef>
                          <a:spcPts val="0"/>
                        </a:spcBef>
                      </a:pPr>
                      <a:r>
                        <a:rPr sz="7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1 0</a:t>
                      </a: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7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158750" algn="l" rtl="0" eaLnBrk="0">
                        <a:lnSpc>
                          <a:spcPct val="84000"/>
                        </a:lnSpc>
                        <a:spcBef>
                          <a:spcPts val="0"/>
                        </a:spcBef>
                      </a:pP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760. </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spTree>
    <p:custDataLst>
      <p:tags r:id="rId1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1040921" y="997344"/>
            <a:ext cx="9190008" cy="3708400"/>
          </a:xfrm>
          <a:prstGeom prst="rect">
            <a:avLst/>
          </a:prstGeom>
          <a:noFill/>
        </p:spPr>
        <p:txBody>
          <a:bodyPr wrap="square">
            <a:spAutoFit/>
          </a:bodyPr>
          <a:lstStyle/>
          <a:p>
            <a:pPr marL="12700" indent="1270" eaLnBrk="0">
              <a:lnSpc>
                <a:spcPct val="120000"/>
              </a:lnSpc>
            </a:pP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湿度的检测与控制在现代科研 、生产 、生活中的地位越来越重要。 例如，许多储物 仓库在湿度超过某一程度时，物品易发生变质或霉变现象 ，起居室的湿度希望适中 ，纺织厂要求车间湿度保持在 </a:t>
            </a:r>
            <a:r>
              <a:rPr lang="en-US" altLang="zh-CN" sz="1400" dirty="0">
                <a:solidFill>
                  <a:srgbClr val="000000"/>
                </a:solidFill>
                <a:latin typeface="微软雅黑" panose="020B0503020204020204" charset="-122"/>
                <a:ea typeface="微软雅黑" panose="020B0503020204020204" charset="-122"/>
                <a:cs typeface="微软雅黑" panose="020B0503020204020204" charset="-122"/>
              </a:rPr>
              <a:t>60</a:t>
            </a: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400" dirty="0">
                <a:solidFill>
                  <a:srgbClr val="000000"/>
                </a:solidFill>
                <a:latin typeface="微软雅黑" panose="020B0503020204020204" charset="-122"/>
                <a:ea typeface="微软雅黑" panose="020B0503020204020204" charset="-122"/>
                <a:cs typeface="微软雅黑" panose="020B0503020204020204" charset="-122"/>
              </a:rPr>
              <a:t>RH ~ 70</a:t>
            </a: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400" dirty="0">
                <a:solidFill>
                  <a:srgbClr val="000000"/>
                </a:solidFill>
                <a:latin typeface="微软雅黑" panose="020B0503020204020204" charset="-122"/>
                <a:ea typeface="微软雅黑" panose="020B0503020204020204" charset="-122"/>
                <a:cs typeface="微软雅黑" panose="020B0503020204020204" charset="-122"/>
              </a:rPr>
              <a:t>RH </a:t>
            </a: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，农业生产中的温室育苗 、食用菌培养 、水果  保鲜等都需要对湿度进行检测和控制。</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5430" algn="l" rtl="0" eaLnBrk="0">
              <a:lnSpc>
                <a:spcPct val="147000"/>
              </a:lnSpc>
              <a:spcBef>
                <a:spcPts val="20"/>
              </a:spcBef>
            </a:pP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对湿度的测量比较困难，因为水蒸气中各种物质的物理 、化学过程很复杂。 将湿度  转变成电信号的传感器有红外线湿度计 、微波湿度计 、超声波湿度计 、石英晶体振动式  湿度计 、湿敏电容湿度计 、湿敏电阻湿度计等。 目前的湿敏传感器中，多数还是各种湿  敏电阻式传感器，其敏感元件是湿敏电阻。</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7335" algn="l" rtl="0" eaLnBrk="0">
              <a:lnSpc>
                <a:spcPct val="141000"/>
              </a:lnSpc>
              <a:spcBef>
                <a:spcPts val="555"/>
              </a:spcBef>
            </a:pP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湿敏电阻是一种阻值随相对湿度的变化而变化的敏感元件。 它主要由感湿层</a:t>
            </a:r>
            <a:r>
              <a:rPr lang="en-US" altLang="zh-CN" sz="140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湿敏  层</a:t>
            </a:r>
            <a:r>
              <a:rPr lang="en-US" altLang="zh-CN" sz="140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dirty="0">
                <a:solidFill>
                  <a:srgbClr val="000000"/>
                </a:solidFill>
                <a:latin typeface="微软雅黑" panose="020B0503020204020204" charset="-122"/>
                <a:ea typeface="微软雅黑" panose="020B0503020204020204" charset="-122"/>
                <a:cs typeface="微软雅黑" panose="020B0503020204020204" charset="-122"/>
              </a:rPr>
              <a:t>、电极和具有一定机械强度的绝缘基片组成。 感湿层在吸收了环境中的水分后引起两  电极间电阻值的变化，这样就能直接将相对湿度变换成电阻值的变化。 利用此特性，可  以制作成电阻湿度计来测量湿度的变化情况，或制成湿度控制器等测湿仪表和传感器。 它们和常用的毛发湿度计 、干湿球湿度计相比，具有使用方便 、精度高 、响应速度快 、  测量范围广及湿度系数小等优点。 常用的湿敏电阻有金属氧化物陶瓷湿敏电阻 、金属氧  化物膜型湿敏电阻 、高分子材料湿敏电阻等 </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276045" y="295129"/>
            <a:ext cx="6096000" cy="345440"/>
          </a:xfrm>
          <a:prstGeom prst="rect">
            <a:avLst/>
          </a:prstGeom>
          <a:noFill/>
        </p:spPr>
        <p:txBody>
          <a:bodyPr wrap="square">
            <a:spAutoFit/>
          </a:bodyPr>
          <a:lstStyle/>
          <a:p>
            <a:pPr marL="15240" algn="l" rtl="0" eaLnBrk="0">
              <a:lnSpc>
                <a:spcPct val="92000"/>
              </a:lnSpc>
              <a:spcBef>
                <a:spcPts val="0"/>
              </a:spcBef>
            </a:pP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2. 4. 2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湿敏电阻式传感</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器</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的分类</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498"/>
          <p:cNvSpPr/>
          <p:nvPr>
            <p:custDataLst>
              <p:tags r:id="rId5"/>
            </p:custDataLst>
          </p:nvPr>
        </p:nvSpPr>
        <p:spPr>
          <a:xfrm>
            <a:off x="549091" y="1001306"/>
            <a:ext cx="4507229" cy="106489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8290" algn="l" rtl="0" eaLnBrk="0">
              <a:lnSpc>
                <a:spcPts val="1305"/>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1 . 金属氧化物陶瓷湿敏</a:t>
            </a:r>
            <a:r>
              <a:rPr sz="1000" spc="2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阻传感器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36000"/>
              </a:lnSpc>
              <a:spcBef>
                <a:spcPts val="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金属氧化物陶瓷湿敏电阻传感器是当今湿敏电阻式传感器的发展方</a:t>
            </a:r>
            <a:r>
              <a:rPr sz="1000" spc="20" dirty="0">
                <a:solidFill>
                  <a:schemeClr val="dk1"/>
                </a:solidFill>
                <a:latin typeface="微软雅黑" panose="020B0503020204020204" charset="-122"/>
                <a:ea typeface="微软雅黑" panose="020B0503020204020204" charset="-122"/>
                <a:cs typeface="微软雅黑" panose="020B0503020204020204" charset="-122"/>
              </a:rPr>
              <a:t>向</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出许多电阻型湿敏多孔陶瓷材料，如 SnO</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30" dirty="0">
                <a:solidFill>
                  <a:schemeClr val="dk1"/>
                </a:solidFill>
                <a:latin typeface="微软雅黑" panose="020B0503020204020204" charset="-122"/>
                <a:ea typeface="微软雅黑" panose="020B0503020204020204" charset="-122"/>
                <a:cs typeface="微软雅黑" panose="020B0503020204020204" charset="-122"/>
              </a:rPr>
              <a:t>－Al</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O</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－TiO</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、La</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O</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－TiO</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V</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O</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5</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Nb</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O</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5</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、MnO</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6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n</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O</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3</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等。 下面重点介绍 </a:t>
            </a:r>
            <a:r>
              <a:rPr sz="1000" spc="0" dirty="0">
                <a:solidFill>
                  <a:schemeClr val="dk1"/>
                </a:solidFill>
                <a:latin typeface="微软雅黑" panose="020B0503020204020204" charset="-122"/>
                <a:ea typeface="微软雅黑" panose="020B0503020204020204" charset="-122"/>
                <a:cs typeface="微软雅黑" panose="020B0503020204020204" charset="-122"/>
              </a:rPr>
              <a:t>MgCr</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O</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4</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TiO</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陶瓷湿敏电阻传感器，</a:t>
            </a:r>
            <a:r>
              <a:rPr sz="900" spc="-10" dirty="0">
                <a:solidFill>
                  <a:schemeClr val="dk1"/>
                </a:solidFill>
                <a:latin typeface="微软雅黑" panose="020B0503020204020204" charset="-122"/>
                <a:ea typeface="微软雅黑" panose="020B0503020204020204" charset="-122"/>
                <a:cs typeface="微软雅黑" panose="020B0503020204020204" charset="-122"/>
              </a:rPr>
              <a:t>2－12 所</a:t>
            </a:r>
            <a:r>
              <a:rPr sz="900" spc="0" dirty="0">
                <a:solidFill>
                  <a:schemeClr val="dk1"/>
                </a:solidFill>
                <a:latin typeface="微软雅黑" panose="020B0503020204020204" charset="-122"/>
                <a:ea typeface="微软雅黑" panose="020B0503020204020204" charset="-122"/>
                <a:cs typeface="微软雅黑" panose="020B0503020204020204" charset="-122"/>
              </a:rPr>
              <a:t>示。</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500"/>
          <p:cNvSpPr/>
          <p:nvPr>
            <p:custDataLst>
              <p:tags r:id="rId6"/>
            </p:custDataLst>
          </p:nvPr>
        </p:nvSpPr>
        <p:spPr>
          <a:xfrm>
            <a:off x="5053069" y="1232455"/>
            <a:ext cx="702309" cy="6096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1000"/>
              </a:lnSpc>
            </a:pPr>
            <a:r>
              <a:rPr sz="1000" spc="70" dirty="0">
                <a:solidFill>
                  <a:schemeClr val="dk1"/>
                </a:solidFill>
                <a:latin typeface="微软雅黑" panose="020B0503020204020204" charset="-122"/>
                <a:ea typeface="微软雅黑" panose="020B0503020204020204" charset="-122"/>
                <a:cs typeface="微软雅黑" panose="020B0503020204020204" charset="-122"/>
              </a:rPr>
              <a:t>近几年研</a:t>
            </a:r>
            <a:r>
              <a:rPr sz="1000" spc="40" dirty="0">
                <a:solidFill>
                  <a:schemeClr val="dk1"/>
                </a:solidFill>
                <a:latin typeface="微软雅黑" panose="020B0503020204020204" charset="-122"/>
                <a:ea typeface="微软雅黑" panose="020B0503020204020204" charset="-122"/>
                <a:cs typeface="微软雅黑" panose="020B0503020204020204" charset="-122"/>
              </a:rPr>
              <a:t>究</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575" indent="-12065" algn="l" rtl="0" eaLnBrk="0">
              <a:lnSpc>
                <a:spcPct val="158000"/>
              </a:lnSpc>
              <a:spcBef>
                <a:spcPts val="5"/>
              </a:spcBef>
            </a:pPr>
            <a:r>
              <a:rPr sz="900" spc="-20" dirty="0">
                <a:solidFill>
                  <a:schemeClr val="dk1"/>
                </a:solidFill>
                <a:latin typeface="微软雅黑" panose="020B0503020204020204" charset="-122"/>
                <a:ea typeface="微软雅黑" panose="020B0503020204020204" charset="-122"/>
                <a:cs typeface="微软雅黑" panose="020B0503020204020204" charset="-122"/>
              </a:rPr>
              <a:t>NiO 、Ti</a:t>
            </a:r>
            <a:r>
              <a:rPr sz="900" spc="0" dirty="0">
                <a:solidFill>
                  <a:schemeClr val="dk1"/>
                </a:solidFill>
                <a:latin typeface="微软雅黑" panose="020B0503020204020204" charset="-122"/>
                <a:ea typeface="微软雅黑" panose="020B0503020204020204" charset="-122"/>
                <a:cs typeface="微软雅黑" panose="020B0503020204020204" charset="-122"/>
              </a:rPr>
              <a:t>O</a:t>
            </a:r>
            <a:r>
              <a:rPr sz="800" spc="-20" baseline="-26000" dirty="0">
                <a:solidFill>
                  <a:schemeClr val="dk1"/>
                </a:solidFill>
                <a:latin typeface="微软雅黑" panose="020B0503020204020204" charset="-122"/>
                <a:ea typeface="微软雅黑" panose="020B0503020204020204" charset="-122"/>
                <a:cs typeface="微软雅黑" panose="020B0503020204020204" charset="-122"/>
              </a:rPr>
              <a:t>2</a:t>
            </a:r>
            <a:r>
              <a:rPr sz="1400" spc="-20" baseline="4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000" spc="50" dirty="0">
                <a:solidFill>
                  <a:schemeClr val="dk1"/>
                </a:solidFill>
                <a:latin typeface="微软雅黑" panose="020B0503020204020204" charset="-122"/>
                <a:ea typeface="微软雅黑" panose="020B0503020204020204" charset="-122"/>
                <a:cs typeface="微软雅黑" panose="020B0503020204020204" charset="-122"/>
              </a:rPr>
              <a:t>其结构如</a:t>
            </a:r>
            <a:r>
              <a:rPr sz="1000" spc="0" dirty="0">
                <a:solidFill>
                  <a:schemeClr val="dk1"/>
                </a:solidFill>
                <a:latin typeface="微软雅黑" panose="020B0503020204020204" charset="-122"/>
                <a:ea typeface="微软雅黑" panose="020B0503020204020204" charset="-122"/>
                <a:cs typeface="微软雅黑" panose="020B0503020204020204" charset="-122"/>
              </a:rPr>
              <a:t>图</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497"/>
          <p:cNvPicPr>
            <a:picLocks noChangeAspect="1"/>
          </p:cNvPicPr>
          <p:nvPr/>
        </p:nvPicPr>
        <p:blipFill>
          <a:blip r:embed="rId7"/>
          <a:stretch>
            <a:fillRect/>
          </a:stretch>
        </p:blipFill>
        <p:spPr>
          <a:xfrm>
            <a:off x="1754486" y="2066200"/>
            <a:ext cx="2898469" cy="1831263"/>
          </a:xfrm>
          <a:prstGeom prst="rect">
            <a:avLst/>
          </a:prstGeom>
        </p:spPr>
      </p:pic>
      <p:sp>
        <p:nvSpPr>
          <p:cNvPr id="8" name="文本框 7"/>
          <p:cNvSpPr txBox="1"/>
          <p:nvPr>
            <p:custDataLst>
              <p:tags r:id="rId8"/>
            </p:custDataLst>
          </p:nvPr>
        </p:nvSpPr>
        <p:spPr>
          <a:xfrm>
            <a:off x="276045" y="4238340"/>
            <a:ext cx="6096000" cy="1843405"/>
          </a:xfrm>
          <a:prstGeom prst="rect">
            <a:avLst/>
          </a:prstGeom>
          <a:noFill/>
        </p:spPr>
        <p:txBody>
          <a:bodyPr wrap="square">
            <a:spAutoFit/>
          </a:bodyPr>
          <a:lstStyle/>
          <a:p>
            <a:pPr marL="1270635" algn="l" rtl="0" eaLnBrk="0">
              <a:lnSpc>
                <a:spcPts val="1375"/>
              </a:lnSpc>
            </a:pP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12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MgCr</a:t>
            </a:r>
            <a:r>
              <a:rPr lang="en-US" altLang="zh-CN" sz="1200" spc="30" baseline="-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O</a:t>
            </a:r>
            <a:r>
              <a:rPr lang="en-US" altLang="zh-CN" sz="12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TiO</a:t>
            </a:r>
            <a:r>
              <a:rPr lang="en-US" altLang="zh-CN" sz="1200" spc="30" baseline="-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陶瓷湿敏电阻传感器的结</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构</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49000"/>
              </a:lnSpc>
            </a:pP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MgCr</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O</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TiO</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陶瓷湿敏电阻传感器是将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MgCr</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O</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T</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i</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O</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铬酸镁氧化钛</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等金属氧化物</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以高温绕结的工艺制成多孔性陶瓷半导体薄片。 它的气孔率高达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25</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％以上，具有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1 </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μm</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以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下的细孔分布。 与日常生活中常用的结构致密的陶瓷相比，其接触空气的表面</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积</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显著增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大，所以水汽极易被吸附于表层及其孔隙之中，使其电阻率下降。 当相对湿度从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RH</a:t>
            </a:r>
            <a:endParaRPr lang="en-US" altLang="zh-CN"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510"/>
          <p:cNvSpPr/>
          <p:nvPr>
            <p:custDataLst>
              <p:tags r:id="rId9"/>
            </p:custDataLst>
          </p:nvPr>
        </p:nvSpPr>
        <p:spPr>
          <a:xfrm>
            <a:off x="1441006" y="6090712"/>
            <a:ext cx="4301490" cy="387984"/>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41275" indent="-28575" algn="l" rtl="0" eaLnBrk="0">
              <a:lnSpc>
                <a:spcPct val="119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时，其电阻率变化高达 4 个数量级，所以在测量转换电路中</a:t>
            </a:r>
            <a:r>
              <a:rPr sz="1000" spc="10" dirty="0">
                <a:solidFill>
                  <a:schemeClr val="dk1"/>
                </a:solidFill>
                <a:latin typeface="微软雅黑" panose="020B0503020204020204" charset="-122"/>
                <a:ea typeface="微软雅黑" panose="020B0503020204020204" charset="-122"/>
                <a:cs typeface="微软雅黑" panose="020B0503020204020204" charset="-122"/>
              </a:rPr>
              <a:t>必</a:t>
            </a:r>
            <a:r>
              <a:rPr sz="1000" spc="0" dirty="0">
                <a:solidFill>
                  <a:schemeClr val="dk1"/>
                </a:solidFill>
                <a:latin typeface="微软雅黑" panose="020B0503020204020204" charset="-122"/>
                <a:ea typeface="微软雅黑" panose="020B0503020204020204" charset="-122"/>
                <a:cs typeface="微软雅黑" panose="020B0503020204020204" charset="-122"/>
              </a:rPr>
              <a:t>须考虑采用 </a:t>
            </a:r>
            <a:r>
              <a:rPr sz="1000" spc="20" dirty="0">
                <a:solidFill>
                  <a:schemeClr val="dk1"/>
                </a:solidFill>
                <a:latin typeface="微软雅黑" panose="020B0503020204020204" charset="-122"/>
                <a:ea typeface="微软雅黑" panose="020B0503020204020204" charset="-122"/>
                <a:cs typeface="微软雅黑" panose="020B0503020204020204" charset="-122"/>
              </a:rPr>
              <a:t>其电阻与相对湿度的关系曲线如图 2－13 所示，测量</a:t>
            </a:r>
            <a:r>
              <a:rPr sz="1000" spc="10" dirty="0">
                <a:solidFill>
                  <a:schemeClr val="dk1"/>
                </a:solidFill>
                <a:latin typeface="微软雅黑" panose="020B0503020204020204" charset="-122"/>
                <a:ea typeface="微软雅黑" panose="020B0503020204020204" charset="-122"/>
                <a:cs typeface="微软雅黑" panose="020B0503020204020204" charset="-122"/>
              </a:rPr>
              <a:t>转</a:t>
            </a:r>
            <a:r>
              <a:rPr sz="1000" spc="0" dirty="0">
                <a:solidFill>
                  <a:schemeClr val="dk1"/>
                </a:solidFill>
                <a:latin typeface="微软雅黑" panose="020B0503020204020204" charset="-122"/>
                <a:ea typeface="微软雅黑" panose="020B0503020204020204" charset="-122"/>
                <a:cs typeface="微软雅黑" panose="020B0503020204020204" charset="-122"/>
              </a:rPr>
              <a:t>换电路如图 2－14</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515"/>
          <p:cNvSpPr/>
          <p:nvPr>
            <p:custDataLst>
              <p:tags r:id="rId10"/>
            </p:custDataLst>
          </p:nvPr>
        </p:nvSpPr>
        <p:spPr>
          <a:xfrm>
            <a:off x="538031" y="6092933"/>
            <a:ext cx="887730" cy="605155"/>
          </a:xfrm>
          <a:prstGeom prst="rect">
            <a:avLst/>
          </a:prstGeom>
        </p:spPr>
        <p:txBody>
          <a:bodyPr vert="horz" wrap="square" lIns="0" tIns="0" rIns="0" bIns="0"/>
          <a:lstStyle/>
          <a:p>
            <a:pPr algn="l" rtl="0" eaLnBrk="0">
              <a:lnSpc>
                <a:spcPct val="7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7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变化到 95％</a:t>
            </a:r>
            <a:r>
              <a:rPr sz="1000" spc="0" dirty="0">
                <a:solidFill>
                  <a:schemeClr val="dk1"/>
                </a:solidFill>
                <a:latin typeface="微软雅黑" panose="020B0503020204020204" charset="-122"/>
                <a:ea typeface="微软雅黑" panose="020B0503020204020204" charset="-122"/>
                <a:cs typeface="微软雅黑" panose="020B0503020204020204" charset="-122"/>
              </a:rPr>
              <a:t>RH </a:t>
            </a:r>
            <a:r>
              <a:rPr sz="1000" spc="-30" dirty="0">
                <a:solidFill>
                  <a:schemeClr val="dk1"/>
                </a:solidFill>
                <a:latin typeface="微软雅黑" panose="020B0503020204020204" charset="-122"/>
                <a:ea typeface="微软雅黑" panose="020B0503020204020204" charset="-122"/>
                <a:cs typeface="微软雅黑" panose="020B0503020204020204" charset="-122"/>
              </a:rPr>
              <a:t>对数压缩技术</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3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1" name="picture 508"/>
          <p:cNvPicPr>
            <a:picLocks noChangeAspect="1"/>
          </p:cNvPicPr>
          <p:nvPr/>
        </p:nvPicPr>
        <p:blipFill>
          <a:blip r:embed="rId11"/>
          <a:stretch>
            <a:fillRect/>
          </a:stretch>
        </p:blipFill>
        <p:spPr>
          <a:xfrm>
            <a:off x="8150109" y="1339961"/>
            <a:ext cx="2013648" cy="1913826"/>
          </a:xfrm>
          <a:prstGeom prst="rect">
            <a:avLst/>
          </a:prstGeom>
        </p:spPr>
      </p:pic>
      <p:pic>
        <p:nvPicPr>
          <p:cNvPr id="12" name="picture 507"/>
          <p:cNvPicPr>
            <a:picLocks noChangeAspect="1"/>
          </p:cNvPicPr>
          <p:nvPr/>
        </p:nvPicPr>
        <p:blipFill>
          <a:blip r:embed="rId12"/>
          <a:stretch>
            <a:fillRect/>
          </a:stretch>
        </p:blipFill>
        <p:spPr>
          <a:xfrm>
            <a:off x="6817743" y="3948571"/>
            <a:ext cx="5098212" cy="851547"/>
          </a:xfrm>
          <a:prstGeom prst="rect">
            <a:avLst/>
          </a:prstGeom>
        </p:spPr>
      </p:pic>
      <p:sp>
        <p:nvSpPr>
          <p:cNvPr id="13" name="textbox 514"/>
          <p:cNvSpPr/>
          <p:nvPr>
            <p:custDataLst>
              <p:tags r:id="rId13"/>
            </p:custDataLst>
          </p:nvPr>
        </p:nvSpPr>
        <p:spPr>
          <a:xfrm>
            <a:off x="7509063" y="3569745"/>
            <a:ext cx="372745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图 2－13    </a:t>
            </a:r>
            <a:r>
              <a:rPr sz="800" spc="0" dirty="0">
                <a:solidFill>
                  <a:schemeClr val="dk1"/>
                </a:solidFill>
                <a:latin typeface="微软雅黑" panose="020B0503020204020204" charset="-122"/>
                <a:ea typeface="微软雅黑" panose="020B0503020204020204" charset="-122"/>
                <a:cs typeface="微软雅黑" panose="020B0503020204020204" charset="-122"/>
              </a:rPr>
              <a:t>MgCr</a:t>
            </a:r>
            <a:r>
              <a:rPr sz="700" spc="50" baseline="-2000" dirty="0">
                <a:solidFill>
                  <a:schemeClr val="dk1"/>
                </a:solidFill>
                <a:latin typeface="微软雅黑" panose="020B0503020204020204" charset="-122"/>
                <a:ea typeface="微软雅黑" panose="020B0503020204020204" charset="-122"/>
                <a:cs typeface="微软雅黑" panose="020B0503020204020204" charset="-122"/>
              </a:rPr>
              <a:t>2</a:t>
            </a:r>
            <a:r>
              <a:rPr sz="400" spc="5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O</a:t>
            </a:r>
            <a:r>
              <a:rPr sz="700" spc="50" baseline="-2000" dirty="0">
                <a:solidFill>
                  <a:schemeClr val="dk1"/>
                </a:solidFill>
                <a:latin typeface="微软雅黑" panose="020B0503020204020204" charset="-122"/>
                <a:ea typeface="微软雅黑" panose="020B0503020204020204" charset="-122"/>
                <a:cs typeface="微软雅黑" panose="020B0503020204020204" charset="-122"/>
              </a:rPr>
              <a:t>4</a:t>
            </a:r>
            <a:r>
              <a:rPr sz="800" spc="5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TiO</a:t>
            </a:r>
            <a:r>
              <a:rPr sz="700" spc="50" baseline="-2000" dirty="0">
                <a:solidFill>
                  <a:schemeClr val="dk1"/>
                </a:solidFill>
                <a:latin typeface="微软雅黑" panose="020B0503020204020204" charset="-122"/>
                <a:ea typeface="微软雅黑" panose="020B0503020204020204" charset="-122"/>
                <a:cs typeface="微软雅黑" panose="020B0503020204020204" charset="-122"/>
              </a:rPr>
              <a:t>2</a:t>
            </a:r>
            <a:r>
              <a:rPr sz="400" spc="50" dirty="0">
                <a:solidFill>
                  <a:schemeClr val="dk1"/>
                </a:solidFill>
                <a:latin typeface="微软雅黑" panose="020B0503020204020204" charset="-122"/>
                <a:ea typeface="微软雅黑" panose="020B0503020204020204" charset="-122"/>
                <a:cs typeface="微软雅黑" panose="020B0503020204020204" charset="-122"/>
              </a:rPr>
              <a:t>   </a:t>
            </a:r>
            <a:r>
              <a:rPr sz="800" spc="50" dirty="0">
                <a:solidFill>
                  <a:schemeClr val="dk1"/>
                </a:solidFill>
                <a:latin typeface="微软雅黑" panose="020B0503020204020204" charset="-122"/>
                <a:ea typeface="微软雅黑" panose="020B0503020204020204" charset="-122"/>
                <a:cs typeface="微软雅黑" panose="020B0503020204020204" charset="-122"/>
              </a:rPr>
              <a:t>陶瓷湿敏电阻传感器的电阻与相对湿度关</a:t>
            </a:r>
            <a:r>
              <a:rPr sz="800" spc="0" dirty="0">
                <a:solidFill>
                  <a:schemeClr val="dk1"/>
                </a:solidFill>
                <a:latin typeface="微软雅黑" panose="020B0503020204020204" charset="-122"/>
                <a:ea typeface="微软雅黑" panose="020B0503020204020204" charset="-122"/>
                <a:cs typeface="微软雅黑" panose="020B0503020204020204" charset="-122"/>
              </a:rPr>
              <a:t>系曲线</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5819775" y="5302250"/>
            <a:ext cx="6096000" cy="694055"/>
          </a:xfrm>
          <a:prstGeom prst="rect">
            <a:avLst/>
          </a:prstGeom>
          <a:noFill/>
        </p:spPr>
        <p:txBody>
          <a:bodyPr wrap="square">
            <a:noAutofit/>
          </a:bodyPr>
          <a:lstStyle/>
          <a:p>
            <a:pPr marL="1099820" algn="l" rtl="0" eaLnBrk="0">
              <a:lnSpc>
                <a:spcPts val="1375"/>
              </a:lnSpc>
            </a:pP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14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MgCr</a:t>
            </a:r>
            <a:r>
              <a:rPr lang="en-US" altLang="zh-CN" sz="500" spc="40" baseline="-2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5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O</a:t>
            </a:r>
            <a:r>
              <a:rPr lang="en-US" altLang="zh-CN" sz="500" spc="40" baseline="-200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TiO</a:t>
            </a:r>
            <a:r>
              <a:rPr lang="en-US" altLang="zh-CN" sz="500" spc="40" baseline="-2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5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陶瓷湿敏电阻传感器测量</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转</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换电路</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460074" y="516808"/>
            <a:ext cx="9811111" cy="1052830"/>
          </a:xfrm>
          <a:prstGeom prst="rect">
            <a:avLst/>
          </a:prstGeom>
          <a:noFill/>
        </p:spPr>
        <p:txBody>
          <a:bodyPr wrap="square">
            <a:spAutoFit/>
          </a:bodyPr>
          <a:lstStyle/>
          <a:p>
            <a:pPr marL="276860" algn="l" rtl="0" eaLnBrk="0">
              <a:lnSpc>
                <a:spcPts val="1305"/>
              </a:lnSpc>
              <a:spcBef>
                <a:spcPts val="925"/>
              </a:spcBef>
            </a:pPr>
            <a:r>
              <a:rPr lang="en-US" altLang="zh-CN" sz="1400" spc="40" dirty="0">
                <a:solidFill>
                  <a:srgbClr val="000000"/>
                </a:solidFill>
                <a:latin typeface="微软雅黑" panose="020B0503020204020204" charset="-122"/>
                <a:ea typeface="微软雅黑" panose="020B0503020204020204" charset="-122"/>
                <a:cs typeface="微软雅黑" panose="020B0503020204020204" charset="-122"/>
              </a:rPr>
              <a:t>2 .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金属氧化物膜型湿敏电阻</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传</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感器</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0510" algn="l" rtl="0" eaLnBrk="0">
              <a:lnSpc>
                <a:spcPct val="133000"/>
              </a:lnSpc>
              <a:spcBef>
                <a:spcPts val="5"/>
              </a:spcBef>
            </a:pPr>
            <a:r>
              <a:rPr lang="en-US" altLang="zh-CN" sz="1400" spc="-1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rO</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Fe</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O</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Fe</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O</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Al</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O</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Mn</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O</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err="1">
                <a:solidFill>
                  <a:srgbClr val="000000"/>
                </a:solidFill>
                <a:latin typeface="微软雅黑" panose="020B0503020204020204" charset="-122"/>
                <a:ea typeface="微软雅黑" panose="020B0503020204020204" charset="-122"/>
                <a:cs typeface="微软雅黑" panose="020B0503020204020204" charset="-122"/>
              </a:rPr>
              <a:t>ZnO</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TiO</a:t>
            </a:r>
            <a:r>
              <a:rPr lang="en-US" altLang="zh-CN" sz="1400"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等金属氧化物的细粉吸湿后导电性</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将增加，电阻下降，吸附或释放水分子的速度比上述多孔陶瓷材料快许多倍。</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金属氧化 </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物膜</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型湿敏电阻传感器的结构如图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15 </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zh-CN"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506"/>
          <p:cNvPicPr>
            <a:picLocks noChangeAspect="1"/>
          </p:cNvPicPr>
          <p:nvPr/>
        </p:nvPicPr>
        <p:blipFill>
          <a:blip r:embed="rId5"/>
          <a:stretch>
            <a:fillRect/>
          </a:stretch>
        </p:blipFill>
        <p:spPr>
          <a:xfrm>
            <a:off x="716591" y="1645794"/>
            <a:ext cx="2691447" cy="1783206"/>
          </a:xfrm>
          <a:prstGeom prst="rect">
            <a:avLst/>
          </a:prstGeom>
        </p:spPr>
      </p:pic>
      <p:sp>
        <p:nvSpPr>
          <p:cNvPr id="5" name="textbox 509"/>
          <p:cNvSpPr/>
          <p:nvPr>
            <p:custDataLst>
              <p:tags r:id="rId6"/>
            </p:custDataLst>
          </p:nvPr>
        </p:nvSpPr>
        <p:spPr>
          <a:xfrm>
            <a:off x="3502460" y="1829052"/>
            <a:ext cx="6872242" cy="1726564"/>
          </a:xfrm>
          <a:prstGeom prst="rect">
            <a:avLst/>
          </a:prstGeom>
        </p:spPr>
        <p:txBody>
          <a:bodyPr vert="horz" wrap="square" lIns="0" tIns="0" rIns="0" bIns="0"/>
          <a:lstStyle/>
          <a:p>
            <a:pPr algn="l" rtl="0" eaLnBrk="0">
              <a:lnSpc>
                <a:spcPct val="87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ct val="91000"/>
              </a:lnSpc>
            </a:pPr>
            <a:r>
              <a:rPr sz="1400" spc="100" dirty="0">
                <a:solidFill>
                  <a:schemeClr val="dk1"/>
                </a:solidFill>
                <a:latin typeface="微软雅黑" panose="020B0503020204020204" charset="-122"/>
                <a:ea typeface="微软雅黑" panose="020B0503020204020204" charset="-122"/>
                <a:cs typeface="微软雅黑" panose="020B0503020204020204" charset="-122"/>
              </a:rPr>
              <a:t>在陶瓷基片上先制作钯金梳状</a:t>
            </a:r>
            <a:r>
              <a:rPr sz="1400" spc="80" dirty="0">
                <a:solidFill>
                  <a:schemeClr val="dk1"/>
                </a:solidFill>
                <a:latin typeface="微软雅黑" panose="020B0503020204020204" charset="-122"/>
                <a:ea typeface="微软雅黑" panose="020B0503020204020204" charset="-122"/>
                <a:cs typeface="微软雅黑" panose="020B0503020204020204" charset="-122"/>
              </a:rPr>
              <a:t>电</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635" algn="l" rtl="0" eaLnBrk="0">
              <a:lnSpc>
                <a:spcPct val="138000"/>
              </a:lnSpc>
              <a:spcBef>
                <a:spcPts val="5"/>
              </a:spcBef>
            </a:pPr>
            <a:r>
              <a:rPr sz="1400" spc="40" dirty="0">
                <a:solidFill>
                  <a:schemeClr val="dk1"/>
                </a:solidFill>
                <a:latin typeface="微软雅黑" panose="020B0503020204020204" charset="-122"/>
                <a:ea typeface="微软雅黑" panose="020B0503020204020204" charset="-122"/>
                <a:cs typeface="微软雅黑" panose="020B0503020204020204" charset="-122"/>
              </a:rPr>
              <a:t>极，然后采用丝网印刷等工艺，</a:t>
            </a:r>
            <a:r>
              <a:rPr sz="1400" spc="0" dirty="0">
                <a:solidFill>
                  <a:schemeClr val="dk1"/>
                </a:solidFill>
                <a:latin typeface="微软雅黑" panose="020B0503020204020204" charset="-122"/>
                <a:ea typeface="微软雅黑" panose="020B0503020204020204" charset="-122"/>
                <a:cs typeface="微软雅黑" panose="020B0503020204020204" charset="-122"/>
              </a:rPr>
              <a:t>将调 </a:t>
            </a:r>
            <a:r>
              <a:rPr sz="1400" spc="100" dirty="0">
                <a:solidFill>
                  <a:schemeClr val="dk1"/>
                </a:solidFill>
                <a:latin typeface="微软雅黑" panose="020B0503020204020204" charset="-122"/>
                <a:ea typeface="微软雅黑" panose="020B0503020204020204" charset="-122"/>
                <a:cs typeface="微软雅黑" panose="020B0503020204020204" charset="-122"/>
              </a:rPr>
              <a:t>制好的金属氧化物糊状物印刷在</a:t>
            </a:r>
            <a:r>
              <a:rPr sz="1400" spc="90" dirty="0">
                <a:solidFill>
                  <a:schemeClr val="dk1"/>
                </a:solidFill>
                <a:latin typeface="微软雅黑" panose="020B0503020204020204" charset="-122"/>
                <a:ea typeface="微软雅黑" panose="020B0503020204020204" charset="-122"/>
                <a:cs typeface="微软雅黑" panose="020B0503020204020204" charset="-122"/>
              </a:rPr>
              <a:t>陶</a:t>
            </a:r>
            <a:r>
              <a:rPr sz="1400" spc="0" dirty="0">
                <a:solidFill>
                  <a:schemeClr val="dk1"/>
                </a:solidFill>
                <a:latin typeface="微软雅黑" panose="020B0503020204020204" charset="-122"/>
                <a:ea typeface="微软雅黑" panose="020B0503020204020204" charset="-122"/>
                <a:cs typeface="微软雅黑" panose="020B0503020204020204" charset="-122"/>
              </a:rPr>
              <a:t>瓷 </a:t>
            </a:r>
            <a:r>
              <a:rPr sz="1400" spc="60" dirty="0">
                <a:solidFill>
                  <a:schemeClr val="dk1"/>
                </a:solidFill>
                <a:latin typeface="微软雅黑" panose="020B0503020204020204" charset="-122"/>
                <a:ea typeface="微软雅黑" panose="020B0503020204020204" charset="-122"/>
                <a:cs typeface="微软雅黑" panose="020B0503020204020204" charset="-122"/>
              </a:rPr>
              <a:t>基片上，采用烧结或烘干的方法使</a:t>
            </a:r>
            <a:r>
              <a:rPr sz="1400" spc="50" dirty="0">
                <a:solidFill>
                  <a:schemeClr val="dk1"/>
                </a:solidFill>
                <a:latin typeface="微软雅黑" panose="020B0503020204020204" charset="-122"/>
                <a:ea typeface="微软雅黑" panose="020B0503020204020204" charset="-122"/>
                <a:cs typeface="微软雅黑" panose="020B0503020204020204" charset="-122"/>
              </a:rPr>
              <a:t>之</a:t>
            </a:r>
            <a:r>
              <a:rPr sz="1400" spc="0" dirty="0">
                <a:solidFill>
                  <a:schemeClr val="dk1"/>
                </a:solidFill>
                <a:latin typeface="微软雅黑" panose="020B0503020204020204" charset="-122"/>
                <a:ea typeface="微软雅黑" panose="020B0503020204020204" charset="-122"/>
                <a:cs typeface="微软雅黑" panose="020B0503020204020204" charset="-122"/>
              </a:rPr>
              <a:t> </a:t>
            </a:r>
            <a:r>
              <a:rPr sz="1400" spc="60" dirty="0">
                <a:solidFill>
                  <a:schemeClr val="dk1"/>
                </a:solidFill>
                <a:latin typeface="微软雅黑" panose="020B0503020204020204" charset="-122"/>
                <a:ea typeface="微软雅黑" panose="020B0503020204020204" charset="-122"/>
                <a:cs typeface="微软雅黑" panose="020B0503020204020204" charset="-122"/>
              </a:rPr>
              <a:t>固化成膜。 这种膜在空气中能吸附</a:t>
            </a:r>
            <a:r>
              <a:rPr sz="1400" spc="50" dirty="0">
                <a:solidFill>
                  <a:schemeClr val="dk1"/>
                </a:solidFill>
                <a:latin typeface="微软雅黑" panose="020B0503020204020204" charset="-122"/>
                <a:ea typeface="微软雅黑" panose="020B0503020204020204" charset="-122"/>
                <a:cs typeface="微软雅黑" panose="020B0503020204020204" charset="-122"/>
              </a:rPr>
              <a:t>或</a:t>
            </a:r>
            <a:r>
              <a:rPr sz="1400" spc="0" dirty="0">
                <a:solidFill>
                  <a:schemeClr val="dk1"/>
                </a:solidFill>
                <a:latin typeface="微软雅黑" panose="020B0503020204020204" charset="-122"/>
                <a:ea typeface="微软雅黑" panose="020B0503020204020204" charset="-122"/>
                <a:cs typeface="微软雅黑" panose="020B0503020204020204" charset="-122"/>
              </a:rPr>
              <a:t> </a:t>
            </a:r>
            <a:r>
              <a:rPr sz="1400" spc="60" dirty="0">
                <a:solidFill>
                  <a:schemeClr val="dk1"/>
                </a:solidFill>
                <a:latin typeface="微软雅黑" panose="020B0503020204020204" charset="-122"/>
                <a:ea typeface="微软雅黑" panose="020B0503020204020204" charset="-122"/>
                <a:cs typeface="微软雅黑" panose="020B0503020204020204" charset="-122"/>
              </a:rPr>
              <a:t>释放水分子，从而改变其自身的电</a:t>
            </a:r>
            <a:r>
              <a:rPr sz="1400" spc="50" dirty="0">
                <a:solidFill>
                  <a:schemeClr val="dk1"/>
                </a:solidFill>
                <a:latin typeface="微软雅黑" panose="020B0503020204020204" charset="-122"/>
                <a:ea typeface="微软雅黑" panose="020B0503020204020204" charset="-122"/>
                <a:cs typeface="微软雅黑" panose="020B0503020204020204" charset="-122"/>
              </a:rPr>
              <a:t>阻</a:t>
            </a:r>
            <a:r>
              <a:rPr sz="1400" spc="0" dirty="0">
                <a:solidFill>
                  <a:schemeClr val="dk1"/>
                </a:solidFill>
                <a:latin typeface="微软雅黑" panose="020B0503020204020204" charset="-122"/>
                <a:ea typeface="微软雅黑" panose="020B0503020204020204" charset="-122"/>
                <a:cs typeface="微软雅黑" panose="020B0503020204020204" charset="-122"/>
              </a:rPr>
              <a:t> </a:t>
            </a:r>
            <a:r>
              <a:rPr sz="1400" spc="60" dirty="0">
                <a:solidFill>
                  <a:schemeClr val="dk1"/>
                </a:solidFill>
                <a:latin typeface="微软雅黑" panose="020B0503020204020204" charset="-122"/>
                <a:ea typeface="微软雅黑" panose="020B0503020204020204" charset="-122"/>
                <a:cs typeface="微软雅黑" panose="020B0503020204020204" charset="-122"/>
              </a:rPr>
              <a:t>值。 通过测量两电极间的电阻值即</a:t>
            </a:r>
            <a:r>
              <a:rPr sz="1400" spc="50" dirty="0">
                <a:solidFill>
                  <a:schemeClr val="dk1"/>
                </a:solidFill>
                <a:latin typeface="微软雅黑" panose="020B0503020204020204" charset="-122"/>
                <a:ea typeface="微软雅黑" panose="020B0503020204020204" charset="-122"/>
                <a:cs typeface="微软雅黑" panose="020B0503020204020204" charset="-122"/>
              </a:rPr>
              <a:t>可</a:t>
            </a:r>
            <a:r>
              <a:rPr sz="1400" spc="0" dirty="0">
                <a:solidFill>
                  <a:schemeClr val="dk1"/>
                </a:solidFill>
                <a:latin typeface="微软雅黑" panose="020B0503020204020204" charset="-122"/>
                <a:ea typeface="微软雅黑" panose="020B0503020204020204" charset="-122"/>
                <a:cs typeface="微软雅黑" panose="020B0503020204020204" charset="-122"/>
              </a:rPr>
              <a:t> </a:t>
            </a:r>
            <a:r>
              <a:rPr sz="1400" spc="-10" dirty="0">
                <a:solidFill>
                  <a:schemeClr val="dk1"/>
                </a:solidFill>
                <a:latin typeface="微软雅黑" panose="020B0503020204020204" charset="-122"/>
                <a:ea typeface="微软雅黑" panose="020B0503020204020204" charset="-122"/>
                <a:cs typeface="微软雅黑" panose="020B0503020204020204" charset="-122"/>
              </a:rPr>
              <a:t>检 测 其 相 对 湿 度，响 应</a:t>
            </a:r>
            <a:r>
              <a:rPr sz="1400" spc="0" dirty="0">
                <a:solidFill>
                  <a:schemeClr val="dk1"/>
                </a:solidFill>
                <a:latin typeface="微软雅黑" panose="020B0503020204020204" charset="-122"/>
                <a:ea typeface="微软雅黑" panose="020B0503020204020204" charset="-122"/>
                <a:cs typeface="微软雅黑" panose="020B0503020204020204" charset="-122"/>
              </a:rPr>
              <a:t> 时 间 小 于</a:t>
            </a:r>
            <a:r>
              <a:rPr lang="en-US" sz="1400" spc="0" dirty="0">
                <a:solidFill>
                  <a:schemeClr val="dk1"/>
                </a:solidFill>
                <a:latin typeface="微软雅黑" panose="020B0503020204020204" charset="-122"/>
                <a:ea typeface="微软雅黑" panose="020B0503020204020204" charset="-122"/>
                <a:cs typeface="微软雅黑" panose="020B0503020204020204" charset="-122"/>
              </a:rPr>
              <a:t>1min.</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13"/>
          <p:cNvSpPr/>
          <p:nvPr>
            <p:custDataLst>
              <p:tags r:id="rId7"/>
            </p:custDataLst>
          </p:nvPr>
        </p:nvSpPr>
        <p:spPr>
          <a:xfrm>
            <a:off x="716591" y="4008993"/>
            <a:ext cx="7208209" cy="590550"/>
          </a:xfrm>
          <a:prstGeom prst="rect">
            <a:avLst/>
          </a:prstGeom>
        </p:spPr>
        <p:txBody>
          <a:bodyPr vert="horz" wrap="square" lIns="0" tIns="0" rIns="0" bIns="0"/>
          <a:lstStyle/>
          <a:p>
            <a:pPr algn="l" rtl="0" eaLnBrk="0">
              <a:lnSpc>
                <a:spcPct val="80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400" spc="40" dirty="0">
                <a:solidFill>
                  <a:schemeClr val="dk1"/>
                </a:solidFill>
                <a:latin typeface="微软雅黑" panose="020B0503020204020204" charset="-122"/>
                <a:ea typeface="微软雅黑" panose="020B0503020204020204" charset="-122"/>
                <a:cs typeface="微软雅黑" panose="020B0503020204020204" charset="-122"/>
              </a:rPr>
              <a:t>3.  高分子湿敏电</a:t>
            </a:r>
            <a:r>
              <a:rPr sz="1400" spc="20" dirty="0">
                <a:solidFill>
                  <a:schemeClr val="dk1"/>
                </a:solidFill>
                <a:latin typeface="微软雅黑" panose="020B0503020204020204" charset="-122"/>
                <a:ea typeface="微软雅黑" panose="020B0503020204020204" charset="-122"/>
                <a:cs typeface="微软雅黑" panose="020B0503020204020204" charset="-122"/>
              </a:rPr>
              <a:t>阻</a:t>
            </a:r>
            <a:r>
              <a:rPr sz="1400" spc="0" dirty="0">
                <a:solidFill>
                  <a:schemeClr val="dk1"/>
                </a:solidFill>
                <a:latin typeface="微软雅黑" panose="020B0503020204020204" charset="-122"/>
                <a:ea typeface="微软雅黑" panose="020B0503020204020204" charset="-122"/>
                <a:cs typeface="微软雅黑" panose="020B0503020204020204" charset="-122"/>
              </a:rPr>
              <a:t>传感器</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79000"/>
              </a:lnSpc>
            </a:pPr>
            <a:r>
              <a:rPr sz="1400" spc="30" dirty="0" err="1">
                <a:solidFill>
                  <a:schemeClr val="dk1"/>
                </a:solidFill>
                <a:latin typeface="微软雅黑" panose="020B0503020204020204" charset="-122"/>
                <a:ea typeface="微软雅黑" panose="020B0503020204020204" charset="-122"/>
                <a:cs typeface="微软雅黑" panose="020B0503020204020204" charset="-122"/>
              </a:rPr>
              <a:t>高分子湿敏电阻传感器是目前</a:t>
            </a:r>
            <a:r>
              <a:rPr sz="1400" spc="0" dirty="0" err="1">
                <a:solidFill>
                  <a:schemeClr val="dk1"/>
                </a:solidFill>
                <a:latin typeface="微软雅黑" panose="020B0503020204020204" charset="-122"/>
                <a:ea typeface="微软雅黑" panose="020B0503020204020204" charset="-122"/>
                <a:cs typeface="微软雅黑" panose="020B0503020204020204" charset="-122"/>
              </a:rPr>
              <a:t>发展</a:t>
            </a:r>
            <a:endParaRPr lang="zh-CN"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30000"/>
              </a:lnSpc>
            </a:pP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迅速、应用较广的一类新型湿敏电阻传感器。 它的外形与图 </a:t>
            </a:r>
            <a:r>
              <a:rPr lang="en-US" altLang="zh-CN" sz="1400" spc="-1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10" dirty="0">
                <a:solidFill>
                  <a:schemeClr val="dk1"/>
                </a:solidFill>
                <a:latin typeface="微软雅黑" panose="020B0503020204020204" charset="-122"/>
                <a:ea typeface="微软雅黑" panose="020B0503020204020204" charset="-122"/>
                <a:cs typeface="微软雅黑" panose="020B0503020204020204" charset="-122"/>
              </a:rPr>
              <a:t>16 </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相似，</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只是吸湿材料采用 </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可吸湿电离的高分子材料制作，如高氯酸锂、聚氯乙烯、有亲水基的有机硅氧烷、</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四乙基硅 </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烷的共聚膜等</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 高分子湿敏电阻传感器具有响应速度快、线性度好、成本低等优点。</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3050" algn="l" rtl="0" eaLnBrk="0">
              <a:lnSpc>
                <a:spcPct val="92000"/>
              </a:lnSpc>
              <a:spcBef>
                <a:spcPts val="0"/>
              </a:spcBef>
            </a:pP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516"/>
          <p:cNvSpPr/>
          <p:nvPr>
            <p:custDataLst>
              <p:tags r:id="rId8"/>
            </p:custDataLst>
          </p:nvPr>
        </p:nvSpPr>
        <p:spPr>
          <a:xfrm>
            <a:off x="833271" y="3738136"/>
            <a:ext cx="2458085"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图 2－15    金属氧化物膜型湿敏电阻传感</a:t>
            </a:r>
            <a:r>
              <a:rPr sz="800" spc="40" dirty="0">
                <a:solidFill>
                  <a:schemeClr val="dk1"/>
                </a:solidFill>
                <a:latin typeface="微软雅黑" panose="020B0503020204020204" charset="-122"/>
                <a:ea typeface="微软雅黑" panose="020B0503020204020204" charset="-122"/>
                <a:cs typeface="微软雅黑" panose="020B0503020204020204" charset="-122"/>
              </a:rPr>
              <a:t>器</a:t>
            </a:r>
            <a:r>
              <a:rPr sz="800" spc="0" dirty="0">
                <a:solidFill>
                  <a:schemeClr val="dk1"/>
                </a:solidFill>
                <a:latin typeface="微软雅黑" panose="020B0503020204020204" charset="-122"/>
                <a:ea typeface="微软雅黑" panose="020B0503020204020204" charset="-122"/>
                <a:cs typeface="微软雅黑" panose="020B0503020204020204" charset="-122"/>
              </a:rPr>
              <a:t>的结构</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521"/>
          <p:cNvPicPr>
            <a:picLocks noChangeAspect="1"/>
          </p:cNvPicPr>
          <p:nvPr/>
        </p:nvPicPr>
        <p:blipFill>
          <a:blip r:embed="rId9"/>
          <a:stretch>
            <a:fillRect/>
          </a:stretch>
        </p:blipFill>
        <p:spPr>
          <a:xfrm>
            <a:off x="9024914" y="4250533"/>
            <a:ext cx="1791830" cy="1765948"/>
          </a:xfrm>
          <a:prstGeom prst="rect">
            <a:avLst/>
          </a:prstGeom>
        </p:spPr>
      </p:pic>
      <p:sp>
        <p:nvSpPr>
          <p:cNvPr id="9" name="textbox 528"/>
          <p:cNvSpPr/>
          <p:nvPr>
            <p:custDataLst>
              <p:tags r:id="rId10"/>
            </p:custDataLst>
          </p:nvPr>
        </p:nvSpPr>
        <p:spPr>
          <a:xfrm>
            <a:off x="8627647" y="6241179"/>
            <a:ext cx="1884679"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2－16    高分子湿敏电阻</a:t>
            </a:r>
            <a:r>
              <a:rPr sz="800" spc="0" dirty="0">
                <a:solidFill>
                  <a:schemeClr val="dk1"/>
                </a:solidFill>
                <a:latin typeface="微软雅黑" panose="020B0503020204020204" charset="-122"/>
                <a:ea typeface="微软雅黑" panose="020B0503020204020204" charset="-122"/>
                <a:cs typeface="微软雅黑" panose="020B0503020204020204" charset="-122"/>
              </a:rPr>
              <a:t>传感器外形</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519"/>
          <p:cNvSpPr/>
          <p:nvPr/>
        </p:nvSpPr>
        <p:spPr>
          <a:xfrm>
            <a:off x="845694" y="1630617"/>
            <a:ext cx="8689370" cy="131826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5115" algn="l" rtl="0" eaLnBrk="0">
              <a:lnSpc>
                <a:spcPts val="1305"/>
              </a:lnSpc>
            </a:pPr>
            <a:r>
              <a:rPr sz="1200" spc="30" dirty="0">
                <a:solidFill>
                  <a:srgbClr val="000000"/>
                </a:solidFill>
                <a:latin typeface="微软雅黑" panose="020B0503020204020204" charset="-122"/>
                <a:ea typeface="微软雅黑" panose="020B0503020204020204" charset="-122"/>
                <a:cs typeface="微软雅黑" panose="020B0503020204020204" charset="-122"/>
              </a:rPr>
              <a:t>1 . 应变式加速度</a:t>
            </a:r>
            <a:r>
              <a:rPr sz="1200" spc="0" dirty="0">
                <a:solidFill>
                  <a:srgbClr val="000000"/>
                </a:solidFill>
                <a:latin typeface="微软雅黑" panose="020B0503020204020204" charset="-122"/>
                <a:ea typeface="微软雅黑" panose="020B0503020204020204" charset="-122"/>
                <a:cs typeface="微软雅黑" panose="020B0503020204020204" charset="-122"/>
              </a:rPr>
              <a:t>传感器</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4160" algn="l" rtl="0" eaLnBrk="0">
              <a:lnSpc>
                <a:spcPct val="146000"/>
              </a:lnSpc>
              <a:spcBef>
                <a:spcPts val="135"/>
              </a:spcBef>
            </a:pPr>
            <a:r>
              <a:rPr sz="1200" spc="60" dirty="0">
                <a:solidFill>
                  <a:srgbClr val="000000"/>
                </a:solidFill>
                <a:latin typeface="微软雅黑" panose="020B0503020204020204" charset="-122"/>
                <a:ea typeface="微软雅黑" panose="020B0503020204020204" charset="-122"/>
                <a:cs typeface="微软雅黑" panose="020B0503020204020204" charset="-122"/>
              </a:rPr>
              <a:t>应变式加速度传感器主要用于物体加速度的测量，其基本工作原理是物体运动的</a:t>
            </a:r>
            <a:r>
              <a:rPr sz="1200" spc="40" dirty="0">
                <a:solidFill>
                  <a:srgbClr val="000000"/>
                </a:solidFill>
                <a:latin typeface="微软雅黑" panose="020B0503020204020204" charset="-122"/>
                <a:ea typeface="微软雅黑" panose="020B0503020204020204" charset="-122"/>
                <a:cs typeface="微软雅黑" panose="020B0503020204020204" charset="-122"/>
              </a:rPr>
              <a:t>加</a:t>
            </a:r>
            <a:r>
              <a:rPr sz="1200" spc="0" dirty="0">
                <a:solidFill>
                  <a:srgbClr val="000000"/>
                </a:solidFill>
                <a:latin typeface="微软雅黑" panose="020B0503020204020204" charset="-122"/>
                <a:ea typeface="微软雅黑" panose="020B0503020204020204" charset="-122"/>
                <a:cs typeface="微软雅黑" panose="020B0503020204020204" charset="-122"/>
              </a:rPr>
              <a:t> </a:t>
            </a:r>
            <a:r>
              <a:rPr sz="1200" spc="10" dirty="0">
                <a:solidFill>
                  <a:srgbClr val="000000"/>
                </a:solidFill>
                <a:latin typeface="微软雅黑" panose="020B0503020204020204" charset="-122"/>
                <a:ea typeface="微软雅黑" panose="020B0503020204020204" charset="-122"/>
                <a:cs typeface="微软雅黑" panose="020B0503020204020204" charset="-122"/>
              </a:rPr>
              <a:t>速度与作</a:t>
            </a:r>
            <a:r>
              <a:rPr sz="1200" spc="0" dirty="0">
                <a:solidFill>
                  <a:srgbClr val="000000"/>
                </a:solidFill>
                <a:latin typeface="微软雅黑" panose="020B0503020204020204" charset="-122"/>
                <a:ea typeface="微软雅黑" panose="020B0503020204020204" charset="-122"/>
                <a:cs typeface="微软雅黑" panose="020B0503020204020204" charset="-122"/>
              </a:rPr>
              <a:t>用在它上面的力成正比，与物体的质量成反比，即 a＝F/m。</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4795" algn="l" rtl="0" eaLnBrk="0">
              <a:lnSpc>
                <a:spcPct val="132000"/>
              </a:lnSpc>
              <a:spcBef>
                <a:spcPts val="0"/>
              </a:spcBef>
            </a:pPr>
            <a:r>
              <a:rPr sz="1200" spc="-10" dirty="0">
                <a:solidFill>
                  <a:srgbClr val="000000"/>
                </a:solidFill>
                <a:latin typeface="微软雅黑" panose="020B0503020204020204" charset="-122"/>
                <a:ea typeface="微软雅黑" panose="020B0503020204020204" charset="-122"/>
                <a:cs typeface="微软雅黑" panose="020B0503020204020204" charset="-122"/>
              </a:rPr>
              <a:t>应变式加速度传感器的结构如图 2－17 所示。 图 2－17 中 </a:t>
            </a:r>
            <a:r>
              <a:rPr sz="1200" spc="0" dirty="0">
                <a:solidFill>
                  <a:srgbClr val="000000"/>
                </a:solidFill>
                <a:latin typeface="微软雅黑" panose="020B0503020204020204" charset="-122"/>
                <a:ea typeface="微软雅黑" panose="020B0503020204020204" charset="-122"/>
                <a:cs typeface="微软雅黑" panose="020B0503020204020204" charset="-122"/>
              </a:rPr>
              <a:t>1 是等强度梁，自 由端安装 </a:t>
            </a:r>
            <a:r>
              <a:rPr sz="1200" spc="20" dirty="0">
                <a:solidFill>
                  <a:srgbClr val="000000"/>
                </a:solidFill>
                <a:latin typeface="微软雅黑" panose="020B0503020204020204" charset="-122"/>
                <a:ea typeface="微软雅黑" panose="020B0503020204020204" charset="-122"/>
                <a:cs typeface="微软雅黑" panose="020B0503020204020204" charset="-122"/>
              </a:rPr>
              <a:t>质量块 2，另一端固定在壳体 3 上。 等强度梁上</a:t>
            </a:r>
            <a:r>
              <a:rPr sz="1200" spc="0" dirty="0">
                <a:solidFill>
                  <a:srgbClr val="000000"/>
                </a:solidFill>
                <a:latin typeface="微软雅黑" panose="020B0503020204020204" charset="-122"/>
                <a:ea typeface="微软雅黑" panose="020B0503020204020204" charset="-122"/>
                <a:cs typeface="微软雅黑" panose="020B0503020204020204" charset="-122"/>
              </a:rPr>
              <a:t>粘贴四个电阻应变敏感元件应变片 4。 为 </a:t>
            </a:r>
            <a:r>
              <a:rPr sz="1200" spc="20" dirty="0">
                <a:solidFill>
                  <a:srgbClr val="000000"/>
                </a:solidFill>
                <a:latin typeface="微软雅黑" panose="020B0503020204020204" charset="-122"/>
                <a:ea typeface="微软雅黑" panose="020B0503020204020204" charset="-122"/>
                <a:cs typeface="微软雅黑" panose="020B0503020204020204" charset="-122"/>
              </a:rPr>
              <a:t>了调节振动系统的阻尼系数，需在壳体内充</a:t>
            </a:r>
            <a:r>
              <a:rPr sz="1200" spc="10" dirty="0">
                <a:solidFill>
                  <a:srgbClr val="000000"/>
                </a:solidFill>
                <a:latin typeface="微软雅黑" panose="020B0503020204020204" charset="-122"/>
                <a:ea typeface="微软雅黑" panose="020B0503020204020204" charset="-122"/>
                <a:cs typeface="微软雅黑" panose="020B0503020204020204" charset="-122"/>
              </a:rPr>
              <a:t>满</a:t>
            </a:r>
            <a:r>
              <a:rPr sz="1200" spc="0" dirty="0">
                <a:solidFill>
                  <a:srgbClr val="000000"/>
                </a:solidFill>
                <a:latin typeface="微软雅黑" panose="020B0503020204020204" charset="-122"/>
                <a:ea typeface="微软雅黑" panose="020B0503020204020204" charset="-122"/>
                <a:cs typeface="微软雅黑" panose="020B0503020204020204" charset="-122"/>
              </a:rPr>
              <a:t>硅油。</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20"/>
          <p:cNvPicPr>
            <a:picLocks noChangeAspect="1"/>
          </p:cNvPicPr>
          <p:nvPr/>
        </p:nvPicPr>
        <p:blipFill>
          <a:blip r:embed="rId5"/>
          <a:stretch>
            <a:fillRect/>
          </a:stretch>
        </p:blipFill>
        <p:spPr>
          <a:xfrm>
            <a:off x="3810685" y="3033471"/>
            <a:ext cx="3502330" cy="1668589"/>
          </a:xfrm>
          <a:prstGeom prst="rect">
            <a:avLst/>
          </a:prstGeom>
        </p:spPr>
      </p:pic>
      <p:pic>
        <p:nvPicPr>
          <p:cNvPr id="5" name="picture 523"/>
          <p:cNvPicPr>
            <a:picLocks noChangeAspect="1"/>
          </p:cNvPicPr>
          <p:nvPr/>
        </p:nvPicPr>
        <p:blipFill>
          <a:blip r:embed="rId6"/>
          <a:stretch>
            <a:fillRect/>
          </a:stretch>
        </p:blipFill>
        <p:spPr>
          <a:xfrm>
            <a:off x="853440" y="415925"/>
            <a:ext cx="2700020" cy="294640"/>
          </a:xfrm>
          <a:prstGeom prst="rect">
            <a:avLst/>
          </a:prstGeom>
        </p:spPr>
      </p:pic>
      <p:sp>
        <p:nvSpPr>
          <p:cNvPr id="6" name="textbox 524"/>
          <p:cNvSpPr/>
          <p:nvPr>
            <p:custDataLst>
              <p:tags r:id="rId7"/>
            </p:custDataLst>
          </p:nvPr>
        </p:nvSpPr>
        <p:spPr>
          <a:xfrm>
            <a:off x="847090" y="403225"/>
            <a:ext cx="271335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ct val="95000"/>
              </a:lnSpc>
              <a:spcBef>
                <a:spcPts val="5"/>
              </a:spcBef>
            </a:pPr>
            <a:r>
              <a:rPr sz="1300" spc="100" dirty="0">
                <a:solidFill>
                  <a:schemeClr val="dk1"/>
                </a:solidFill>
                <a:latin typeface="微软雅黑" panose="020B0503020204020204" charset="-122"/>
                <a:ea typeface="微软雅黑" panose="020B0503020204020204" charset="-122"/>
                <a:cs typeface="微软雅黑" panose="020B0503020204020204" charset="-122"/>
              </a:rPr>
              <a:t>2. 5    电阻式传感器的应</a:t>
            </a:r>
            <a:r>
              <a:rPr sz="1300" spc="80" dirty="0">
                <a:solidFill>
                  <a:schemeClr val="dk1"/>
                </a:solidFill>
                <a:latin typeface="微软雅黑" panose="020B0503020204020204" charset="-122"/>
                <a:ea typeface="微软雅黑" panose="020B0503020204020204" charset="-122"/>
                <a:cs typeface="微软雅黑" panose="020B0503020204020204" charset="-122"/>
              </a:rPr>
              <a:t>用</a:t>
            </a:r>
            <a:endParaRPr lang="en-US" altLang="en-US" sz="1300" spc="8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526"/>
          <p:cNvSpPr/>
          <p:nvPr>
            <p:custDataLst>
              <p:tags r:id="rId8"/>
            </p:custDataLst>
          </p:nvPr>
        </p:nvSpPr>
        <p:spPr>
          <a:xfrm>
            <a:off x="4203860" y="4851686"/>
            <a:ext cx="2183764" cy="33909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pPr>
            <a:r>
              <a:rPr sz="700" spc="20" dirty="0">
                <a:solidFill>
                  <a:schemeClr val="dk1"/>
                </a:solidFill>
                <a:latin typeface="微软雅黑" panose="020B0503020204020204" charset="-122"/>
                <a:ea typeface="微软雅黑" panose="020B0503020204020204" charset="-122"/>
                <a:cs typeface="微软雅黑" panose="020B0503020204020204" charset="-122"/>
              </a:rPr>
              <a:t>1 —等强度梁，2—质量块，3 —壳体，</a:t>
            </a:r>
            <a:r>
              <a:rPr sz="700" spc="0" dirty="0">
                <a:solidFill>
                  <a:schemeClr val="dk1"/>
                </a:solidFill>
                <a:latin typeface="微软雅黑" panose="020B0503020204020204" charset="-122"/>
                <a:ea typeface="微软雅黑" panose="020B0503020204020204" charset="-122"/>
                <a:cs typeface="微软雅黑" panose="020B0503020204020204" charset="-122"/>
              </a:rPr>
              <a:t>4—应变片。</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220345" algn="l" rtl="0" eaLnBrk="0">
              <a:lnSpc>
                <a:spcPts val="1375"/>
              </a:lnSpc>
              <a:spcBef>
                <a:spcPts val="0"/>
              </a:spcBef>
            </a:pPr>
            <a:r>
              <a:rPr sz="800" spc="30" dirty="0">
                <a:solidFill>
                  <a:schemeClr val="dk1"/>
                </a:solidFill>
                <a:latin typeface="微软雅黑" panose="020B0503020204020204" charset="-122"/>
                <a:ea typeface="微软雅黑" panose="020B0503020204020204" charset="-122"/>
                <a:cs typeface="微软雅黑" panose="020B0503020204020204" charset="-122"/>
              </a:rPr>
              <a:t>图 2－17    应变式加速度传感器</a:t>
            </a:r>
            <a:r>
              <a:rPr sz="800" spc="10" dirty="0">
                <a:solidFill>
                  <a:schemeClr val="dk1"/>
                </a:solidFill>
                <a:latin typeface="微软雅黑" panose="020B0503020204020204" charset="-122"/>
                <a:ea typeface="微软雅黑" panose="020B0503020204020204" charset="-122"/>
                <a:cs typeface="微软雅黑" panose="020B0503020204020204" charset="-122"/>
              </a:rPr>
              <a:t>结</a:t>
            </a:r>
            <a:r>
              <a:rPr sz="800" spc="0" dirty="0">
                <a:solidFill>
                  <a:schemeClr val="dk1"/>
                </a:solidFill>
                <a:latin typeface="微软雅黑" panose="020B0503020204020204" charset="-122"/>
                <a:ea typeface="微软雅黑" panose="020B0503020204020204" charset="-122"/>
                <a:cs typeface="微软雅黑" panose="020B0503020204020204" charset="-122"/>
              </a:rPr>
              <a:t>构</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527"/>
          <p:cNvSpPr/>
          <p:nvPr>
            <p:custDataLst>
              <p:tags r:id="rId9"/>
            </p:custDataLst>
          </p:nvPr>
        </p:nvSpPr>
        <p:spPr>
          <a:xfrm>
            <a:off x="846203" y="1223832"/>
            <a:ext cx="2434589" cy="1936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2. 5. 1    电阻应变式传感</a:t>
            </a:r>
            <a:r>
              <a:rPr sz="1200" spc="40" dirty="0">
                <a:solidFill>
                  <a:schemeClr val="dk1"/>
                </a:solidFill>
                <a:latin typeface="微软雅黑" panose="020B0503020204020204" charset="-122"/>
                <a:ea typeface="微软雅黑" panose="020B0503020204020204" charset="-122"/>
                <a:cs typeface="微软雅黑" panose="020B0503020204020204" charset="-122"/>
              </a:rPr>
              <a:t>器</a:t>
            </a:r>
            <a:r>
              <a:rPr sz="1200" spc="0" dirty="0">
                <a:solidFill>
                  <a:schemeClr val="dk1"/>
                </a:solidFill>
                <a:latin typeface="微软雅黑" panose="020B0503020204020204" charset="-122"/>
                <a:ea typeface="微软雅黑" panose="020B0503020204020204" charset="-122"/>
                <a:cs typeface="微软雅黑" panose="020B0503020204020204" charset="-122"/>
              </a:rPr>
              <a:t>的应用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10"/>
            </p:custDataLst>
          </p:nvPr>
        </p:nvSpPr>
        <p:spPr>
          <a:xfrm>
            <a:off x="840935" y="5264313"/>
            <a:ext cx="8993258" cy="1143000"/>
          </a:xfrm>
          <a:prstGeom prst="rect">
            <a:avLst/>
          </a:prstGeom>
          <a:noFill/>
        </p:spPr>
        <p:txBody>
          <a:bodyPr wrap="square">
            <a:spAutoFit/>
          </a:bodyPr>
          <a:lstStyle/>
          <a:p>
            <a:pPr marL="12700" indent="266700" algn="l" rtl="0" eaLnBrk="0">
              <a:lnSpc>
                <a:spcPct val="134000"/>
              </a:lnSpc>
            </a:pP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测量时，将传感器壳体与被测对象刚性连接，当被测物体以加速度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运动时，质</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量</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块受到一个与加速度方向相反的惯性力作用，使悬臂梁变形，该变形被粘贴在</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悬</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臂梁上 </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的应变片感受到并随之产生应变，从而使应变片的电阻发生变化。应变片电阻</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的</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变化使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应变片组成的桥路出现不平衡，从而输出电压，即可得出加</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速</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度的大小。</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1590" indent="257175" algn="l" rtl="0" eaLnBrk="0">
              <a:lnSpc>
                <a:spcPct val="128000"/>
              </a:lnSpc>
              <a:spcBef>
                <a:spcPts val="585"/>
              </a:spcBef>
            </a:pP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应变式加速度传感器不适用于频率较高的振动和冲击场合，一般适用于频率范围</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为</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10 ~ 60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Hz</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的场合。</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323"/>
          <p:cNvSpPr/>
          <p:nvPr/>
        </p:nvSpPr>
        <p:spPr>
          <a:xfrm>
            <a:off x="1293956" y="1744473"/>
            <a:ext cx="4082415" cy="1742439"/>
          </a:xfrm>
          <a:prstGeom prst="rect">
            <a:avLst/>
          </a:prstGeom>
        </p:spPr>
        <p:txBody>
          <a:bodyPr vert="horz" wrap="square" lIns="0" tIns="0" rIns="0" bIns="0"/>
          <a:lstStyle/>
          <a:p>
            <a:pPr algn="l" rtl="0" eaLnBrk="0">
              <a:lnSpc>
                <a:spcPct val="7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4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❷掌握电阻应变式传感器的测量转换电路</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55"/>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❸熟悉电阻式传感器在工程上的应用</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60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技能目标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32000"/>
              </a:lnSpc>
              <a:spcBef>
                <a:spcPts val="47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❶能够根据检测要求选择合适的电阻式传</a:t>
            </a:r>
            <a:r>
              <a:rPr sz="1000" spc="20" dirty="0">
                <a:solidFill>
                  <a:srgbClr val="000000"/>
                </a:solidFill>
                <a:latin typeface="微软雅黑" panose="020B0503020204020204" charset="-122"/>
                <a:ea typeface="微软雅黑" panose="020B0503020204020204" charset="-122"/>
                <a:cs typeface="微软雅黑" panose="020B0503020204020204" charset="-122"/>
              </a:rPr>
              <a:t>感</a:t>
            </a:r>
            <a:r>
              <a:rPr sz="1000" spc="0" dirty="0">
                <a:solidFill>
                  <a:srgbClr val="000000"/>
                </a:solidFill>
                <a:latin typeface="微软雅黑" panose="020B0503020204020204" charset="-122"/>
                <a:ea typeface="微软雅黑" panose="020B0503020204020204" charset="-122"/>
                <a:cs typeface="微软雅黑" panose="020B0503020204020204" charset="-122"/>
              </a:rPr>
              <a:t>器。                       </a:t>
            </a:r>
            <a:endParaRPr sz="10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32000"/>
              </a:lnSpc>
              <a:spcBef>
                <a:spcPts val="470"/>
              </a:spcBef>
            </a:pP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❷能够根据被测信号的特点设计出简单合理的传感器检测电路</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❸能够正确维护常用电子检测设备</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300"/>
              </a:lnSpc>
              <a:spcBef>
                <a:spcPts val="50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素质目标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33020" algn="l" rtl="0" eaLnBrk="0">
              <a:lnSpc>
                <a:spcPts val="1220"/>
              </a:lnSpc>
              <a:spcBef>
                <a:spcPts val="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了解我国电阻式传感器的技术发展 ，增强学生的技术自</a:t>
            </a:r>
            <a:r>
              <a:rPr sz="1000" spc="0" dirty="0">
                <a:solidFill>
                  <a:srgbClr val="000000"/>
                </a:solidFill>
                <a:latin typeface="微软雅黑" panose="020B0503020204020204" charset="-122"/>
                <a:ea typeface="微软雅黑" panose="020B0503020204020204" charset="-122"/>
                <a:cs typeface="微软雅黑" panose="020B0503020204020204" charset="-122"/>
              </a:rPr>
              <a:t>信和国家自信。</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326"/>
          <p:cNvSpPr/>
          <p:nvPr>
            <p:custDataLst>
              <p:tags r:id="rId5"/>
            </p:custDataLst>
          </p:nvPr>
        </p:nvSpPr>
        <p:spPr>
          <a:xfrm>
            <a:off x="1293956" y="1294180"/>
            <a:ext cx="3816350" cy="40830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4605" algn="l" rtl="0" eaLnBrk="0">
              <a:lnSpc>
                <a:spcPts val="131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知识目标</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25"/>
              </a:lnSpc>
              <a:spcBef>
                <a:spcPts val="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❶了解电阻应变片的结构和特性 ，  掌握电阻式传</a:t>
            </a:r>
            <a:r>
              <a:rPr sz="1000" spc="0" dirty="0">
                <a:solidFill>
                  <a:schemeClr val="dk1"/>
                </a:solidFill>
                <a:latin typeface="微软雅黑" panose="020B0503020204020204" charset="-122"/>
                <a:ea typeface="微软雅黑" panose="020B0503020204020204" charset="-122"/>
                <a:cs typeface="微软雅黑" panose="020B0503020204020204" charset="-122"/>
              </a:rPr>
              <a:t>感器的工作原理。</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rect"/>
          <p:cNvSpPr/>
          <p:nvPr>
            <p:custDataLst>
              <p:tags r:id="rId6"/>
            </p:custDataLst>
          </p:nvPr>
        </p:nvSpPr>
        <p:spPr>
          <a:xfrm>
            <a:off x="1040354" y="982903"/>
            <a:ext cx="893300" cy="238903"/>
          </a:xfrm>
          <a:prstGeom prst="rect">
            <a:avLst/>
          </a:prstGeom>
          <a:solidFill>
            <a:srgbClr val="01BDF2">
              <a:alpha val="100000"/>
            </a:srgbClr>
          </a:solidFill>
          <a:ln cap="flat">
            <a:noFill/>
            <a:prstDash val="solid"/>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5" name="table 330"/>
          <p:cNvGraphicFramePr>
            <a:graphicFrameLocks noGrp="1"/>
          </p:cNvGraphicFramePr>
          <p:nvPr/>
        </p:nvGraphicFramePr>
        <p:xfrm>
          <a:off x="1037664" y="980393"/>
          <a:ext cx="800734" cy="240665"/>
        </p:xfrm>
        <a:graphic>
          <a:graphicData uri="http://schemas.openxmlformats.org/drawingml/2006/table">
            <a:tbl>
              <a:tblPr/>
              <a:tblGrid>
                <a:gridCol w="800734"/>
              </a:tblGrid>
              <a:tr h="240665">
                <a:tc>
                  <a:txBody>
                    <a:bodyPr/>
                    <a:lstStyle/>
                    <a:p>
                      <a:pPr algn="l" rtl="0" eaLnBrk="0">
                        <a:lnSpc>
                          <a:spcPct val="110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5"/>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教学目</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标</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6" name="picture 332"/>
          <p:cNvPicPr>
            <a:picLocks noChangeAspect="1"/>
          </p:cNvPicPr>
          <p:nvPr/>
        </p:nvPicPr>
        <p:blipFill>
          <a:blip r:embed="rId7"/>
          <a:stretch>
            <a:fillRect/>
          </a:stretch>
        </p:blipFill>
        <p:spPr>
          <a:xfrm>
            <a:off x="1834918" y="981197"/>
            <a:ext cx="100847" cy="242283"/>
          </a:xfrm>
          <a:prstGeom prst="rect">
            <a:avLst/>
          </a:prstGeom>
        </p:spPr>
      </p:pic>
      <p:sp>
        <p:nvSpPr>
          <p:cNvPr id="11" name="textbox 325"/>
          <p:cNvSpPr/>
          <p:nvPr>
            <p:custDataLst>
              <p:tags r:id="rId8"/>
            </p:custDataLst>
          </p:nvPr>
        </p:nvSpPr>
        <p:spPr>
          <a:xfrm>
            <a:off x="1383174" y="4124060"/>
            <a:ext cx="1951989" cy="854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教学重点</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220"/>
              </a:lnSpc>
              <a:spcBef>
                <a:spcPts val="49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电阻式传感器</a:t>
            </a:r>
            <a:r>
              <a:rPr sz="1000" spc="0" dirty="0">
                <a:solidFill>
                  <a:schemeClr val="dk1"/>
                </a:solidFill>
                <a:latin typeface="微软雅黑" panose="020B0503020204020204" charset="-122"/>
                <a:ea typeface="微软雅黑" panose="020B0503020204020204" charset="-122"/>
                <a:cs typeface="微软雅黑" panose="020B0503020204020204" charset="-122"/>
              </a:rPr>
              <a:t>的工作原理和应用。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0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教学难点</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220"/>
              </a:lnSpc>
              <a:spcBef>
                <a:spcPts val="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电阻式传感器的测量电</a:t>
            </a:r>
            <a:r>
              <a:rPr sz="10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rect"/>
          <p:cNvSpPr/>
          <p:nvPr>
            <p:custDataLst>
              <p:tags r:id="rId9"/>
            </p:custDataLst>
          </p:nvPr>
        </p:nvSpPr>
        <p:spPr>
          <a:xfrm>
            <a:off x="1128527" y="3812783"/>
            <a:ext cx="1020173" cy="238903"/>
          </a:xfrm>
          <a:prstGeom prst="rect">
            <a:avLst/>
          </a:prstGeom>
          <a:solidFill>
            <a:srgbClr val="01BDF2">
              <a:alpha val="100000"/>
            </a:srgbClr>
          </a:solidFill>
          <a:ln cap="flat">
            <a:noFill/>
            <a:prstDash val="solid"/>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13" name="table 328"/>
          <p:cNvGraphicFramePr>
            <a:graphicFrameLocks noGrp="1"/>
          </p:cNvGraphicFramePr>
          <p:nvPr/>
        </p:nvGraphicFramePr>
        <p:xfrm>
          <a:off x="1125837" y="3810273"/>
          <a:ext cx="927734" cy="240664"/>
        </p:xfrm>
        <a:graphic>
          <a:graphicData uri="http://schemas.openxmlformats.org/drawingml/2006/table">
            <a:tbl>
              <a:tblPr/>
              <a:tblGrid>
                <a:gridCol w="927734"/>
              </a:tblGrid>
              <a:tr h="240664">
                <a:tc>
                  <a:txBody>
                    <a:bodyPr/>
                    <a:lstStyle/>
                    <a:p>
                      <a:pPr algn="l" rtl="0" eaLnBrk="0">
                        <a:lnSpc>
                          <a:spcPct val="111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0"/>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教学重难</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点</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14" name="picture 333"/>
          <p:cNvPicPr>
            <a:picLocks noChangeAspect="1"/>
          </p:cNvPicPr>
          <p:nvPr/>
        </p:nvPicPr>
        <p:blipFill>
          <a:blip r:embed="rId10"/>
          <a:stretch>
            <a:fillRect/>
          </a:stretch>
        </p:blipFill>
        <p:spPr>
          <a:xfrm>
            <a:off x="2049964" y="3811077"/>
            <a:ext cx="100847" cy="242283"/>
          </a:xfrm>
          <a:prstGeom prst="rect">
            <a:avLst/>
          </a:prstGeom>
        </p:spPr>
      </p:pic>
    </p:spTree>
    <p:custDataLst>
      <p:tags r:id="rId1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350806" y="240048"/>
            <a:ext cx="10570235" cy="1496695"/>
          </a:xfrm>
          <a:prstGeom prst="rect">
            <a:avLst/>
          </a:prstGeom>
          <a:noFill/>
        </p:spPr>
        <p:txBody>
          <a:bodyPr wrap="square">
            <a:spAutoFit/>
          </a:bodyPr>
          <a:lstStyle/>
          <a:p>
            <a:pPr marL="276225" algn="l" rtl="0" eaLnBrk="0">
              <a:lnSpc>
                <a:spcPts val="1305"/>
              </a:lnSpc>
              <a:spcBef>
                <a:spcPts val="540"/>
              </a:spcBef>
            </a:pP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2 .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应变式压力传感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30000"/>
              </a:lnSpc>
              <a:spcBef>
                <a:spcPts val="510"/>
              </a:spcBef>
            </a:pP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应变式压力传感器主要用于测量流动介质的动态或静态压力，如动力管道设备的</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进</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出口气体或液体的压力、  发动机内部的压力、  枪管及炮管内部的压</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力、  内燃机管道内的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压力等。应变式压力传感器大多采用膜片式或筒式弹性元件</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7780" indent="261620" algn="l" rtl="0" eaLnBrk="0">
              <a:lnSpc>
                <a:spcPct val="127000"/>
              </a:lnSpc>
              <a:spcBef>
                <a:spcPts val="0"/>
              </a:spcBef>
            </a:pP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膜片式压力传感器如图</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1</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8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所示，应变片粘贴在膜片内壁，在压力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p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的作用下，膜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片产生径向应变 </a:t>
            </a:r>
            <a:r>
              <a:rPr lang="en-US" altLang="zh-CN" sz="1200" spc="10" dirty="0" err="1">
                <a:solidFill>
                  <a:srgbClr val="000000"/>
                </a:solidFill>
                <a:latin typeface="微软雅黑" panose="020B0503020204020204" charset="-122"/>
                <a:ea typeface="微软雅黑" panose="020B0503020204020204" charset="-122"/>
                <a:cs typeface="微软雅黑" panose="020B0503020204020204" charset="-122"/>
              </a:rPr>
              <a:t>ε</a:t>
            </a:r>
            <a:r>
              <a:rPr lang="en-US" altLang="zh-CN" sz="1200" spc="0" baseline="-23000" dirty="0" err="1">
                <a:solidFill>
                  <a:srgbClr val="000000"/>
                </a:solidFill>
                <a:latin typeface="微软雅黑" panose="020B0503020204020204" charset="-122"/>
                <a:ea typeface="微软雅黑" panose="020B0503020204020204" charset="-122"/>
                <a:cs typeface="微软雅黑" panose="020B0503020204020204" charset="-122"/>
              </a:rPr>
              <a:t>r</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和切向应变 </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ε </a:t>
            </a:r>
            <a:r>
              <a:rPr lang="en-US" altLang="zh-CN" sz="1200" spc="0" baseline="-2300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，表达式分别如式</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7)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、式</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8)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所示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538"/>
          <p:cNvSpPr/>
          <p:nvPr>
            <p:custDataLst>
              <p:tags r:id="rId5"/>
            </p:custDataLst>
          </p:nvPr>
        </p:nvSpPr>
        <p:spPr>
          <a:xfrm>
            <a:off x="1862220" y="1600386"/>
            <a:ext cx="1494155" cy="84645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13995" algn="l" rtl="0" eaLnBrk="0">
              <a:lnSpc>
                <a:spcPct val="129000"/>
              </a:lnSpc>
            </a:pP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3</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p</a:t>
            </a: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( 1 －μ</a:t>
            </a:r>
            <a:r>
              <a:rPr sz="900" u="sng" spc="-1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900" u="sng" spc="-1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－3</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x</a:t>
            </a:r>
            <a:r>
              <a:rPr sz="900" u="sng" spc="-1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48285" indent="-235585" algn="l" rtl="0" eaLnBrk="0">
              <a:lnSpc>
                <a:spcPct val="135000"/>
              </a:lnSpc>
              <a:spcBef>
                <a:spcPts val="60"/>
              </a:spcBef>
            </a:pPr>
            <a:r>
              <a:rPr sz="900" spc="0" baseline="64000" dirty="0">
                <a:solidFill>
                  <a:schemeClr val="dk1"/>
                </a:solidFill>
                <a:latin typeface="微软雅黑" panose="020B0503020204020204" charset="-122"/>
                <a:ea typeface="微软雅黑" panose="020B0503020204020204" charset="-122"/>
                <a:cs typeface="微软雅黑" panose="020B0503020204020204" charset="-122"/>
              </a:rPr>
              <a:t>r</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8h</a:t>
            </a:r>
            <a:r>
              <a:rPr sz="900" spc="0" baseline="46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E              </a:t>
            </a: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3</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p</a:t>
            </a: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( 1 －μ</a:t>
            </a:r>
            <a:r>
              <a:rPr sz="900" u="sng" spc="-1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900" u="sng" spc="-1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x</a:t>
            </a:r>
            <a:r>
              <a:rPr sz="900" u="sng" spc="-1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50800" algn="l" rtl="0" eaLnBrk="0">
              <a:lnSpc>
                <a:spcPts val="1560"/>
              </a:lnSpc>
              <a:spcBef>
                <a:spcPts val="50"/>
              </a:spcBef>
            </a:pPr>
            <a:r>
              <a:rPr sz="800" spc="0" baseline="88000" dirty="0">
                <a:solidFill>
                  <a:schemeClr val="dk1"/>
                </a:solidFill>
                <a:latin typeface="微软雅黑" panose="020B0503020204020204" charset="-122"/>
                <a:ea typeface="微软雅黑" panose="020B0503020204020204" charset="-122"/>
                <a:cs typeface="微软雅黑" panose="020B0503020204020204" charset="-122"/>
              </a:rPr>
              <a:t>t</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8h</a:t>
            </a:r>
            <a:r>
              <a:rPr sz="800" spc="0" baseline="69000" dirty="0">
                <a:solidFill>
                  <a:schemeClr val="dk1"/>
                </a:solidFill>
                <a:latin typeface="微软雅黑" panose="020B0503020204020204" charset="-122"/>
                <a:ea typeface="微软雅黑" panose="020B0503020204020204" charset="-122"/>
                <a:cs typeface="微软雅黑" panose="020B0503020204020204" charset="-122"/>
              </a:rPr>
              <a:t>2</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E</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540"/>
          <p:cNvSpPr/>
          <p:nvPr>
            <p:custDataLst>
              <p:tags r:id="rId6"/>
            </p:custDataLst>
          </p:nvPr>
        </p:nvSpPr>
        <p:spPr>
          <a:xfrm>
            <a:off x="4539421" y="1719299"/>
            <a:ext cx="370840" cy="157479"/>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7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(2－7</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41"/>
          <p:cNvSpPr/>
          <p:nvPr>
            <p:custDataLst>
              <p:tags r:id="rId7"/>
            </p:custDataLst>
          </p:nvPr>
        </p:nvSpPr>
        <p:spPr>
          <a:xfrm>
            <a:off x="4539421" y="2138297"/>
            <a:ext cx="370840" cy="157479"/>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7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(2－8</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543"/>
          <p:cNvSpPr/>
          <p:nvPr>
            <p:custDataLst>
              <p:tags r:id="rId8"/>
            </p:custDataLst>
          </p:nvPr>
        </p:nvSpPr>
        <p:spPr>
          <a:xfrm>
            <a:off x="1510919" y="1759142"/>
            <a:ext cx="247015" cy="11302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690"/>
              </a:lnSpc>
            </a:pPr>
            <a:r>
              <a:rPr sz="1000" spc="70" dirty="0">
                <a:solidFill>
                  <a:schemeClr val="dk1"/>
                </a:solidFill>
                <a:latin typeface="微软雅黑" panose="020B0503020204020204" charset="-122"/>
                <a:ea typeface="微软雅黑" panose="020B0503020204020204" charset="-122"/>
                <a:cs typeface="微软雅黑" panose="020B0503020204020204" charset="-122"/>
              </a:rPr>
              <a:t>ε  </a:t>
            </a:r>
            <a:r>
              <a:rPr sz="400" spc="6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spc="6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544"/>
          <p:cNvSpPr/>
          <p:nvPr>
            <p:custDataLst>
              <p:tags r:id="rId9"/>
            </p:custDataLst>
          </p:nvPr>
        </p:nvSpPr>
        <p:spPr>
          <a:xfrm>
            <a:off x="1549120" y="2178140"/>
            <a:ext cx="243204" cy="11302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690"/>
              </a:lnSpc>
            </a:pPr>
            <a:r>
              <a:rPr sz="1000" spc="70" dirty="0">
                <a:solidFill>
                  <a:schemeClr val="dk1"/>
                </a:solidFill>
                <a:latin typeface="微软雅黑" panose="020B0503020204020204" charset="-122"/>
                <a:ea typeface="微软雅黑" panose="020B0503020204020204" charset="-122"/>
                <a:cs typeface="微软雅黑" panose="020B0503020204020204" charset="-122"/>
              </a:rPr>
              <a:t>ε  </a:t>
            </a:r>
            <a:r>
              <a:rPr sz="400" spc="3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535"/>
          <p:cNvSpPr/>
          <p:nvPr>
            <p:custDataLst>
              <p:tags r:id="rId10"/>
            </p:custDataLst>
          </p:nvPr>
        </p:nvSpPr>
        <p:spPr>
          <a:xfrm>
            <a:off x="655934" y="2614577"/>
            <a:ext cx="10477892" cy="1339850"/>
          </a:xfrm>
          <a:prstGeom prst="rect">
            <a:avLst/>
          </a:prstGeom>
        </p:spPr>
        <p:txBody>
          <a:bodyPr vert="horz" wrap="square" lIns="0" tIns="0" rIns="0" bIns="0"/>
          <a:lstStyle/>
          <a:p>
            <a:pPr algn="l" rtl="0" eaLnBrk="0">
              <a:lnSpc>
                <a:spcPct val="7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0955" indent="-3175" algn="l" rtl="0" eaLnBrk="0">
              <a:lnSpc>
                <a:spcPct val="137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式(2－7) 、式(2</a:t>
            </a:r>
            <a:r>
              <a:rPr sz="1000" spc="0" dirty="0">
                <a:solidFill>
                  <a:schemeClr val="dk1"/>
                </a:solidFill>
                <a:latin typeface="微软雅黑" panose="020B0503020204020204" charset="-122"/>
                <a:ea typeface="微软雅黑" panose="020B0503020204020204" charset="-122"/>
                <a:cs typeface="微软雅黑" panose="020B0503020204020204" charset="-122"/>
              </a:rPr>
              <a:t>－8) 中，p 为膜片上均匀分布的压力 ，R 、h 分别为膜片的半径和厚度 ，x </a:t>
            </a:r>
            <a:r>
              <a:rPr sz="1000" spc="40" dirty="0">
                <a:solidFill>
                  <a:schemeClr val="dk1"/>
                </a:solidFill>
                <a:latin typeface="微软雅黑" panose="020B0503020204020204" charset="-122"/>
                <a:ea typeface="微软雅黑" panose="020B0503020204020204" charset="-122"/>
                <a:cs typeface="微软雅黑" panose="020B0503020204020204" charset="-122"/>
              </a:rPr>
              <a:t>为离圆心的径向距离</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6385" algn="l" rtl="0" eaLnBrk="0">
              <a:lnSpc>
                <a:spcPct val="134000"/>
              </a:lnSpc>
              <a:spcBef>
                <a:spcPts val="59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由应变变化图可知，膜片弹性元件承受压力 </a:t>
            </a:r>
            <a:r>
              <a:rPr sz="1000" spc="0" dirty="0">
                <a:solidFill>
                  <a:schemeClr val="dk1"/>
                </a:solidFill>
                <a:latin typeface="微软雅黑" panose="020B0503020204020204" charset="-122"/>
                <a:ea typeface="微软雅黑" panose="020B0503020204020204" charset="-122"/>
                <a:cs typeface="微软雅黑" panose="020B0503020204020204" charset="-122"/>
              </a:rPr>
              <a:t>p</a:t>
            </a:r>
            <a:r>
              <a:rPr sz="1000" spc="40" dirty="0">
                <a:solidFill>
                  <a:schemeClr val="dk1"/>
                </a:solidFill>
                <a:latin typeface="微软雅黑" panose="020B0503020204020204" charset="-122"/>
                <a:ea typeface="微软雅黑" panose="020B0503020204020204" charset="-122"/>
                <a:cs typeface="微软雅黑" panose="020B0503020204020204" charset="-122"/>
              </a:rPr>
              <a:t> 时，其应变变化曲</a:t>
            </a:r>
            <a:r>
              <a:rPr sz="1000" spc="30" dirty="0">
                <a:solidFill>
                  <a:schemeClr val="dk1"/>
                </a:solidFill>
                <a:latin typeface="微软雅黑" panose="020B0503020204020204" charset="-122"/>
                <a:ea typeface="微软雅黑" panose="020B0503020204020204" charset="-122"/>
                <a:cs typeface="微软雅黑" panose="020B0503020204020204" charset="-122"/>
              </a:rPr>
              <a:t>线</a:t>
            </a:r>
            <a:r>
              <a:rPr sz="1000" spc="0" dirty="0">
                <a:solidFill>
                  <a:schemeClr val="dk1"/>
                </a:solidFill>
                <a:latin typeface="微软雅黑" panose="020B0503020204020204" charset="-122"/>
                <a:ea typeface="微软雅黑" panose="020B0503020204020204" charset="-122"/>
                <a:cs typeface="微软雅黑" panose="020B0503020204020204" charset="-122"/>
              </a:rPr>
              <a:t>的特点如下 :  当 </a:t>
            </a:r>
            <a:r>
              <a:rPr sz="900" spc="0" dirty="0">
                <a:solidFill>
                  <a:schemeClr val="dk1"/>
                </a:solidFill>
                <a:latin typeface="微软雅黑" panose="020B0503020204020204" charset="-122"/>
                <a:ea typeface="微软雅黑" panose="020B0503020204020204" charset="-122"/>
                <a:cs typeface="微软雅黑" panose="020B0503020204020204" charset="-122"/>
              </a:rPr>
              <a:t>x</a:t>
            </a:r>
            <a:r>
              <a:rPr sz="14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0 时，ε</a:t>
            </a:r>
            <a:r>
              <a:rPr sz="800" spc="0" baseline="-26000" dirty="0">
                <a:solidFill>
                  <a:schemeClr val="dk1"/>
                </a:solidFill>
                <a:latin typeface="微软雅黑" panose="020B0503020204020204" charset="-122"/>
                <a:ea typeface="微软雅黑" panose="020B0503020204020204" charset="-122"/>
                <a:cs typeface="微软雅黑" panose="020B0503020204020204" charset="-122"/>
              </a:rPr>
              <a:t>rmax</a:t>
            </a:r>
            <a:r>
              <a:rPr sz="14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ε </a:t>
            </a:r>
            <a:r>
              <a:rPr sz="800" spc="0" baseline="-26000" dirty="0">
                <a:solidFill>
                  <a:schemeClr val="dk1"/>
                </a:solidFill>
                <a:latin typeface="微软雅黑" panose="020B0503020204020204" charset="-122"/>
                <a:ea typeface="微软雅黑" panose="020B0503020204020204" charset="-122"/>
                <a:cs typeface="微软雅黑" panose="020B0503020204020204" charset="-122"/>
              </a:rPr>
              <a:t>tmax</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，当 </a:t>
            </a:r>
            <a:r>
              <a:rPr sz="900" spc="0" dirty="0">
                <a:solidFill>
                  <a:schemeClr val="dk1"/>
                </a:solidFill>
                <a:latin typeface="微软雅黑" panose="020B0503020204020204" charset="-122"/>
                <a:ea typeface="微软雅黑" panose="020B0503020204020204" charset="-122"/>
                <a:cs typeface="微软雅黑" panose="020B0503020204020204" charset="-122"/>
              </a:rPr>
              <a:t>x</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R</a:t>
            </a:r>
            <a:r>
              <a:rPr sz="900" spc="-10" dirty="0">
                <a:solidFill>
                  <a:schemeClr val="dk1"/>
                </a:solidFill>
                <a:latin typeface="微软雅黑" panose="020B0503020204020204" charset="-122"/>
                <a:ea typeface="微软雅黑" panose="020B0503020204020204" charset="-122"/>
                <a:cs typeface="微软雅黑" panose="020B0503020204020204" charset="-122"/>
              </a:rPr>
              <a:t> 时，ε </a:t>
            </a:r>
            <a:r>
              <a:rPr sz="800" spc="0" baseline="-26000" dirty="0">
                <a:solidFill>
                  <a:schemeClr val="dk1"/>
                </a:solidFill>
                <a:latin typeface="微软雅黑" panose="020B0503020204020204" charset="-122"/>
                <a:ea typeface="微软雅黑" panose="020B0503020204020204" charset="-122"/>
                <a:cs typeface="微软雅黑" panose="020B0503020204020204" charset="-122"/>
              </a:rPr>
              <a:t>t</a:t>
            </a:r>
            <a:r>
              <a:rPr sz="14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0，ε</a:t>
            </a:r>
            <a:r>
              <a:rPr sz="800" spc="0" baseline="-26000" dirty="0">
                <a:solidFill>
                  <a:schemeClr val="dk1"/>
                </a:solidFill>
                <a:latin typeface="微软雅黑" panose="020B0503020204020204" charset="-122"/>
                <a:ea typeface="微软雅黑" panose="020B0503020204020204" charset="-122"/>
                <a:cs typeface="微软雅黑" panose="020B0503020204020204" charset="-122"/>
              </a:rPr>
              <a:t>r</a:t>
            </a:r>
            <a:r>
              <a:rPr sz="14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－2ε</a:t>
            </a:r>
            <a:r>
              <a:rPr sz="800" spc="0" baseline="-26000" dirty="0">
                <a:solidFill>
                  <a:schemeClr val="dk1"/>
                </a:solidFill>
                <a:latin typeface="微软雅黑" panose="020B0503020204020204" charset="-122"/>
                <a:ea typeface="微软雅黑" panose="020B0503020204020204" charset="-122"/>
                <a:cs typeface="微软雅黑" panose="020B0503020204020204" charset="-122"/>
              </a:rPr>
              <a:t>rmax</a:t>
            </a:r>
            <a:r>
              <a:rPr sz="4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7780" indent="267335" algn="l" rtl="0" eaLnBrk="0">
              <a:lnSpc>
                <a:spcPct val="124000"/>
              </a:lnSpc>
              <a:spcBef>
                <a:spcPts val="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根据以上特点，一般在膜片圆心处沿切向粘贴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4</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两个应变片，在边</a:t>
            </a:r>
            <a:r>
              <a:rPr sz="1000" spc="0" dirty="0">
                <a:solidFill>
                  <a:schemeClr val="dk1"/>
                </a:solidFill>
                <a:latin typeface="微软雅黑" panose="020B0503020204020204" charset="-122"/>
                <a:ea typeface="微软雅黑" panose="020B0503020204020204" charset="-122"/>
                <a:cs typeface="微软雅黑" panose="020B0503020204020204" charset="-122"/>
              </a:rPr>
              <a:t>缘处沿径向 </a:t>
            </a:r>
            <a:r>
              <a:rPr sz="1000" spc="20" dirty="0">
                <a:solidFill>
                  <a:schemeClr val="dk1"/>
                </a:solidFill>
                <a:latin typeface="微软雅黑" panose="020B0503020204020204" charset="-122"/>
                <a:ea typeface="微软雅黑" panose="020B0503020204020204" charset="-122"/>
                <a:cs typeface="微软雅黑" panose="020B0503020204020204" charset="-122"/>
              </a:rPr>
              <a:t>粘贴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3</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两个应变片，然后将其连接成全</a:t>
            </a:r>
            <a:r>
              <a:rPr sz="1000" spc="0" dirty="0">
                <a:solidFill>
                  <a:schemeClr val="dk1"/>
                </a:solidFill>
                <a:latin typeface="微软雅黑" panose="020B0503020204020204" charset="-122"/>
                <a:ea typeface="微软雅黑" panose="020B0503020204020204" charset="-122"/>
                <a:cs typeface="微软雅黑" panose="020B0503020204020204" charset="-122"/>
              </a:rPr>
              <a:t>桥测量电路。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534"/>
          <p:cNvPicPr>
            <a:picLocks noChangeAspect="1"/>
          </p:cNvPicPr>
          <p:nvPr/>
        </p:nvPicPr>
        <p:blipFill>
          <a:blip r:embed="rId11"/>
          <a:stretch>
            <a:fillRect/>
          </a:stretch>
        </p:blipFill>
        <p:spPr>
          <a:xfrm>
            <a:off x="1365208" y="3629331"/>
            <a:ext cx="3849839" cy="2125789"/>
          </a:xfrm>
          <a:prstGeom prst="rect">
            <a:avLst/>
          </a:prstGeom>
        </p:spPr>
      </p:pic>
      <p:sp>
        <p:nvSpPr>
          <p:cNvPr id="11" name="textbox 539"/>
          <p:cNvSpPr/>
          <p:nvPr>
            <p:custDataLst>
              <p:tags r:id="rId12"/>
            </p:custDataLst>
          </p:nvPr>
        </p:nvSpPr>
        <p:spPr>
          <a:xfrm>
            <a:off x="2559242" y="6176012"/>
            <a:ext cx="1461769" cy="3917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31115"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2－18    膜片式</a:t>
            </a:r>
            <a:r>
              <a:rPr sz="800" spc="10" dirty="0">
                <a:solidFill>
                  <a:schemeClr val="dk1"/>
                </a:solidFill>
                <a:latin typeface="微软雅黑" panose="020B0503020204020204" charset="-122"/>
                <a:ea typeface="微软雅黑" panose="020B0503020204020204" charset="-122"/>
                <a:cs typeface="微软雅黑" panose="020B0503020204020204" charset="-122"/>
              </a:rPr>
              <a:t>压</a:t>
            </a:r>
            <a:r>
              <a:rPr sz="800" spc="0" dirty="0">
                <a:solidFill>
                  <a:schemeClr val="dk1"/>
                </a:solidFill>
                <a:latin typeface="微软雅黑" panose="020B0503020204020204" charset="-122"/>
                <a:ea typeface="微软雅黑" panose="020B0503020204020204" charset="-122"/>
                <a:cs typeface="微软雅黑" panose="020B0503020204020204" charset="-122"/>
              </a:rPr>
              <a:t>力传感器</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50"/>
              </a:lnSpc>
              <a:spcBef>
                <a:spcPts val="0"/>
              </a:spcBef>
            </a:pP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a</a:t>
            </a:r>
            <a:r>
              <a:rPr sz="700" spc="30" dirty="0">
                <a:solidFill>
                  <a:schemeClr val="dk1"/>
                </a:solidFill>
                <a:latin typeface="微软雅黑" panose="020B0503020204020204" charset="-122"/>
                <a:ea typeface="微软雅黑" panose="020B0503020204020204" charset="-122"/>
                <a:cs typeface="微软雅黑" panose="020B0503020204020204" charset="-122"/>
              </a:rPr>
              <a:t> ) 应变变化图 ，( </a:t>
            </a:r>
            <a:r>
              <a:rPr sz="700" spc="0" dirty="0">
                <a:solidFill>
                  <a:schemeClr val="dk1"/>
                </a:solidFill>
                <a:latin typeface="微软雅黑" panose="020B0503020204020204" charset="-122"/>
                <a:ea typeface="微软雅黑" panose="020B0503020204020204" charset="-122"/>
                <a:cs typeface="微软雅黑" panose="020B0503020204020204" charset="-122"/>
              </a:rPr>
              <a:t>b</a:t>
            </a: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应变片粘贴</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5" name="图片 4"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546"/>
          <p:cNvSpPr/>
          <p:nvPr/>
        </p:nvSpPr>
        <p:spPr>
          <a:xfrm>
            <a:off x="691410" y="630854"/>
            <a:ext cx="6917571" cy="1684654"/>
          </a:xfrm>
          <a:prstGeom prst="rect">
            <a:avLst/>
          </a:prstGeom>
        </p:spPr>
        <p:txBody>
          <a:bodyPr vert="horz" wrap="square" lIns="0" tIns="0" rIns="0" bIns="0"/>
          <a:lstStyle/>
          <a:p>
            <a:pPr algn="l" rtl="0" eaLnBrk="0">
              <a:lnSpc>
                <a:spcPct val="88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50" dirty="0">
                <a:solidFill>
                  <a:srgbClr val="000000"/>
                </a:solidFill>
                <a:latin typeface="微软雅黑" panose="020B0503020204020204" charset="-122"/>
                <a:ea typeface="微软雅黑" panose="020B0503020204020204" charset="-122"/>
                <a:cs typeface="微软雅黑" panose="020B0503020204020204" charset="-122"/>
              </a:rPr>
              <a:t>2. 5. 2    半导体热电阻式传感器的</a:t>
            </a:r>
            <a:r>
              <a:rPr sz="1200" spc="20" dirty="0">
                <a:solidFill>
                  <a:srgbClr val="000000"/>
                </a:solidFill>
                <a:latin typeface="微软雅黑" panose="020B0503020204020204" charset="-122"/>
                <a:ea typeface="微软雅黑" panose="020B0503020204020204" charset="-122"/>
                <a:cs typeface="微软雅黑" panose="020B0503020204020204" charset="-122"/>
              </a:rPr>
              <a:t>应</a:t>
            </a:r>
            <a:r>
              <a:rPr sz="12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4480" algn="l" rtl="0" eaLnBrk="0">
              <a:lnSpc>
                <a:spcPts val="1300"/>
              </a:lnSpc>
              <a:spcBef>
                <a:spcPts val="30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1 . 热敏电阻</a:t>
            </a:r>
            <a:r>
              <a:rPr sz="1000" spc="10" dirty="0">
                <a:solidFill>
                  <a:srgbClr val="000000"/>
                </a:solidFill>
                <a:latin typeface="微软雅黑" panose="020B0503020204020204" charset="-122"/>
                <a:ea typeface="微软雅黑" panose="020B0503020204020204" charset="-122"/>
                <a:cs typeface="微软雅黑" panose="020B0503020204020204" charset="-122"/>
              </a:rPr>
              <a:t>用</a:t>
            </a:r>
            <a:r>
              <a:rPr sz="1000" spc="0" dirty="0">
                <a:solidFill>
                  <a:srgbClr val="000000"/>
                </a:solidFill>
                <a:latin typeface="微软雅黑" panose="020B0503020204020204" charset="-122"/>
                <a:ea typeface="微软雅黑" panose="020B0503020204020204" charset="-122"/>
                <a:cs typeface="微软雅黑" panose="020B0503020204020204" charset="-122"/>
              </a:rPr>
              <a:t>于测温</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3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4795" algn="l" rtl="0" eaLnBrk="0">
              <a:lnSpc>
                <a:spcPct val="137000"/>
              </a:lnSpc>
            </a:pPr>
            <a:r>
              <a:rPr sz="1000" spc="60" dirty="0">
                <a:solidFill>
                  <a:srgbClr val="000000"/>
                </a:solidFill>
                <a:latin typeface="微软雅黑" panose="020B0503020204020204" charset="-122"/>
                <a:ea typeface="微软雅黑" panose="020B0503020204020204" charset="-122"/>
                <a:cs typeface="微软雅黑" panose="020B0503020204020204" charset="-122"/>
              </a:rPr>
              <a:t>用于测量温度的热敏电阻一般结构简单 、价格低廉。 没有外面保护</a:t>
            </a:r>
            <a:r>
              <a:rPr sz="1000" spc="30" dirty="0">
                <a:solidFill>
                  <a:srgbClr val="000000"/>
                </a:solidFill>
                <a:latin typeface="微软雅黑" panose="020B0503020204020204" charset="-122"/>
                <a:ea typeface="微软雅黑" panose="020B0503020204020204" charset="-122"/>
                <a:cs typeface="微软雅黑" panose="020B0503020204020204" charset="-122"/>
              </a:rPr>
              <a:t>层</a:t>
            </a:r>
            <a:r>
              <a:rPr sz="1000" spc="0" dirty="0">
                <a:solidFill>
                  <a:srgbClr val="000000"/>
                </a:solidFill>
                <a:latin typeface="微软雅黑" panose="020B0503020204020204" charset="-122"/>
                <a:ea typeface="微软雅黑" panose="020B0503020204020204" charset="-122"/>
                <a:cs typeface="微软雅黑" panose="020B0503020204020204" charset="-122"/>
              </a:rPr>
              <a:t>的热敏电阻只 </a:t>
            </a:r>
            <a:r>
              <a:rPr sz="1000" spc="50" dirty="0">
                <a:solidFill>
                  <a:srgbClr val="000000"/>
                </a:solidFill>
                <a:latin typeface="微软雅黑" panose="020B0503020204020204" charset="-122"/>
                <a:ea typeface="微软雅黑" panose="020B0503020204020204" charset="-122"/>
                <a:cs typeface="微软雅黑" panose="020B0503020204020204" charset="-122"/>
              </a:rPr>
              <a:t>能应用在干燥的地方 ，密封的热敏电阻不怕湿气的侵蚀，可以在较恶劣的环境</a:t>
            </a:r>
            <a:r>
              <a:rPr sz="1000" spc="40" dirty="0">
                <a:solidFill>
                  <a:srgbClr val="000000"/>
                </a:solidFill>
                <a:latin typeface="微软雅黑" panose="020B0503020204020204" charset="-122"/>
                <a:ea typeface="微软雅黑" panose="020B0503020204020204" charset="-122"/>
                <a:cs typeface="微软雅黑" panose="020B0503020204020204" charset="-122"/>
              </a:rPr>
              <a:t>下</a:t>
            </a:r>
            <a:r>
              <a:rPr sz="1000" spc="0" dirty="0">
                <a:solidFill>
                  <a:srgbClr val="000000"/>
                </a:solidFill>
                <a:latin typeface="微软雅黑" panose="020B0503020204020204" charset="-122"/>
                <a:ea typeface="微软雅黑" panose="020B0503020204020204" charset="-122"/>
                <a:cs typeface="微软雅黑" panose="020B0503020204020204" charset="-122"/>
              </a:rPr>
              <a:t>使用。 </a:t>
            </a:r>
            <a:r>
              <a:rPr sz="1000" spc="40" dirty="0">
                <a:solidFill>
                  <a:srgbClr val="000000"/>
                </a:solidFill>
                <a:latin typeface="微软雅黑" panose="020B0503020204020204" charset="-122"/>
                <a:ea typeface="微软雅黑" panose="020B0503020204020204" charset="-122"/>
                <a:cs typeface="微软雅黑" panose="020B0503020204020204" charset="-122"/>
              </a:rPr>
              <a:t>由于热敏电阻的阻值较大，故其连接导线的电阻和接触电阻可以忽略，因此</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热敏电阻 </a:t>
            </a:r>
            <a:r>
              <a:rPr sz="1000" spc="50" dirty="0">
                <a:solidFill>
                  <a:srgbClr val="000000"/>
                </a:solidFill>
                <a:latin typeface="微软雅黑" panose="020B0503020204020204" charset="-122"/>
                <a:ea typeface="微软雅黑" panose="020B0503020204020204" charset="-122"/>
                <a:cs typeface="微软雅黑" panose="020B0503020204020204" charset="-122"/>
              </a:rPr>
              <a:t>可以在长达几千米的远距离测量温度中应用，其测量电路多采用电桥电路。 热</a:t>
            </a:r>
            <a:r>
              <a:rPr sz="1000" spc="10" dirty="0">
                <a:solidFill>
                  <a:srgbClr val="000000"/>
                </a:solidFill>
                <a:latin typeface="微软雅黑" panose="020B0503020204020204" charset="-122"/>
                <a:ea typeface="微软雅黑" panose="020B0503020204020204" charset="-122"/>
                <a:cs typeface="微软雅黑" panose="020B0503020204020204" charset="-122"/>
              </a:rPr>
              <a:t>敏</a:t>
            </a:r>
            <a:r>
              <a:rPr sz="1000" spc="0" dirty="0">
                <a:solidFill>
                  <a:srgbClr val="000000"/>
                </a:solidFill>
                <a:latin typeface="微软雅黑" panose="020B0503020204020204" charset="-122"/>
                <a:ea typeface="微软雅黑" panose="020B0503020204020204" charset="-122"/>
                <a:cs typeface="微软雅黑" panose="020B0503020204020204" charset="-122"/>
              </a:rPr>
              <a:t>电阻体 </a:t>
            </a:r>
            <a:r>
              <a:rPr sz="1000" spc="-10" dirty="0">
                <a:solidFill>
                  <a:srgbClr val="000000"/>
                </a:solidFill>
                <a:latin typeface="微软雅黑" panose="020B0503020204020204" charset="-122"/>
                <a:ea typeface="微软雅黑" panose="020B0503020204020204" charset="-122"/>
                <a:cs typeface="微软雅黑" panose="020B0503020204020204" charset="-122"/>
              </a:rPr>
              <a:t>温表的原理如图 2－19 所示，其原理还可以</a:t>
            </a:r>
            <a:r>
              <a:rPr sz="1000" spc="0" dirty="0">
                <a:solidFill>
                  <a:srgbClr val="000000"/>
                </a:solidFill>
                <a:latin typeface="微软雅黑" panose="020B0503020204020204" charset="-122"/>
                <a:ea typeface="微软雅黑" panose="020B0503020204020204" charset="-122"/>
                <a:cs typeface="微软雅黑" panose="020B0503020204020204" charset="-122"/>
              </a:rPr>
              <a:t>用于其他测温 、控温电路。</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48"/>
          <p:cNvPicPr>
            <a:picLocks noChangeAspect="1"/>
          </p:cNvPicPr>
          <p:nvPr/>
        </p:nvPicPr>
        <p:blipFill>
          <a:blip r:embed="rId5"/>
          <a:stretch>
            <a:fillRect/>
          </a:stretch>
        </p:blipFill>
        <p:spPr>
          <a:xfrm>
            <a:off x="7714076" y="1071474"/>
            <a:ext cx="3211487" cy="2223148"/>
          </a:xfrm>
          <a:prstGeom prst="rect">
            <a:avLst/>
          </a:prstGeom>
        </p:spPr>
      </p:pic>
      <p:sp>
        <p:nvSpPr>
          <p:cNvPr id="4" name="textbox 552"/>
          <p:cNvSpPr/>
          <p:nvPr>
            <p:custDataLst>
              <p:tags r:id="rId6"/>
            </p:custDataLst>
          </p:nvPr>
        </p:nvSpPr>
        <p:spPr>
          <a:xfrm>
            <a:off x="691410" y="707586"/>
            <a:ext cx="2726054" cy="1790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05"/>
              </a:lnSpc>
              <a:tabLst>
                <a:tab pos="2712720" algn="l"/>
              </a:tabLst>
            </a:pPr>
            <a:r>
              <a:rPr sz="1000" u="sng" spc="0" dirty="0">
                <a:solidFill>
                  <a:schemeClr val="dk1"/>
                </a:solidFill>
                <a:latin typeface="微软雅黑" panose="020B0503020204020204" charset="-122"/>
                <a:ea typeface="微软雅黑" panose="020B0503020204020204" charset="-122"/>
                <a:cs typeface="Arial" panose="020B0604020202020204"/>
              </a:rPr>
              <a:t>	</a:t>
            </a:r>
            <a:endParaRPr lang="en-US" altLang="en-US" sz="1000" u="sng" spc="0" dirty="0">
              <a:solidFill>
                <a:schemeClr val="dk1"/>
              </a:solidFill>
              <a:latin typeface="微软雅黑" panose="020B0503020204020204" charset="-122"/>
              <a:ea typeface="微软雅黑" panose="020B0503020204020204" charset="-122"/>
              <a:cs typeface="Arial" panose="020B0604020202020204"/>
            </a:endParaRPr>
          </a:p>
        </p:txBody>
      </p:sp>
      <p:sp>
        <p:nvSpPr>
          <p:cNvPr id="6" name="文本框 5"/>
          <p:cNvSpPr txBox="1"/>
          <p:nvPr/>
        </p:nvSpPr>
        <p:spPr>
          <a:xfrm>
            <a:off x="6314974" y="3472491"/>
            <a:ext cx="6096000" cy="267335"/>
          </a:xfrm>
          <a:prstGeom prst="rect">
            <a:avLst/>
          </a:prstGeom>
          <a:noFill/>
        </p:spPr>
        <p:txBody>
          <a:bodyPr wrap="square">
            <a:spAutoFit/>
          </a:bodyPr>
          <a:lstStyle/>
          <a:p>
            <a:pPr marL="1790700" algn="l" rtl="0" eaLnBrk="0">
              <a:lnSpc>
                <a:spcPts val="1375"/>
              </a:lnSpc>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19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热敏电阻体温</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表的原理</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7"/>
            </p:custDataLst>
          </p:nvPr>
        </p:nvSpPr>
        <p:spPr>
          <a:xfrm>
            <a:off x="474453" y="2584265"/>
            <a:ext cx="6159260" cy="1712595"/>
          </a:xfrm>
          <a:prstGeom prst="rect">
            <a:avLst/>
          </a:prstGeom>
          <a:noFill/>
        </p:spPr>
        <p:txBody>
          <a:bodyPr wrap="square">
            <a:spAutoFit/>
          </a:bodyPr>
          <a:lstStyle/>
          <a:p>
            <a:pPr marL="275590" algn="l" rtl="0" eaLnBrk="0">
              <a:lnSpc>
                <a:spcPts val="1980"/>
              </a:lnSpc>
            </a:pP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2 .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热敏电阻用于温</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度</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补偿</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8000"/>
              </a:lnSpc>
              <a:spcBef>
                <a:spcPts val="15"/>
              </a:spcBef>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热敏电阻可在一定的温度范围内对某些元器件进行温度补偿。 例如，动圈</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式</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仪表表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头中的动圈由铜线绕制而成，当温度升高时，铜线电阻增大，温度的变化</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会</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引起误差，</a:t>
            </a:r>
            <a:r>
              <a:rPr lang="zh-CN" altLang="en-US" sz="1200" spc="80" dirty="0">
                <a:solidFill>
                  <a:schemeClr val="dk1"/>
                </a:solidFill>
                <a:latin typeface="微软雅黑" panose="020B0503020204020204" charset="-122"/>
                <a:ea typeface="微软雅黑" panose="020B0503020204020204" charset="-122"/>
                <a:cs typeface="微软雅黑" panose="020B0503020204020204" charset="-122"/>
              </a:rPr>
              <a:t>因而可以在动圈的回路中将负温度系数的热敏电阻与锰铜丝电阻并联后再与被</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补</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偿元器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件串联，从而抵消由于温度变化所引起的误差</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见图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0</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在晶体管电路 、对数放大器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中，也常采用热敏电阻组成补偿电路，补偿由</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于</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温度变化引起的漂移误差。</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550"/>
          <p:cNvPicPr>
            <a:picLocks noChangeAspect="1"/>
          </p:cNvPicPr>
          <p:nvPr/>
        </p:nvPicPr>
        <p:blipFill>
          <a:blip r:embed="rId8"/>
          <a:stretch>
            <a:fillRect/>
          </a:stretch>
        </p:blipFill>
        <p:spPr>
          <a:xfrm>
            <a:off x="8091197" y="4280315"/>
            <a:ext cx="2369794" cy="984643"/>
          </a:xfrm>
          <a:prstGeom prst="rect">
            <a:avLst/>
          </a:prstGeom>
        </p:spPr>
      </p:pic>
      <p:sp>
        <p:nvSpPr>
          <p:cNvPr id="11" name="文本框 10"/>
          <p:cNvSpPr txBox="1"/>
          <p:nvPr/>
        </p:nvSpPr>
        <p:spPr>
          <a:xfrm>
            <a:off x="6553200" y="5563541"/>
            <a:ext cx="6205268" cy="267335"/>
          </a:xfrm>
          <a:prstGeom prst="rect">
            <a:avLst/>
          </a:prstGeom>
          <a:noFill/>
        </p:spPr>
        <p:txBody>
          <a:bodyPr wrap="square">
            <a:spAutoFit/>
          </a:bodyPr>
          <a:lstStyle/>
          <a:p>
            <a:pPr marL="1640205" algn="l" rtl="0" eaLnBrk="0">
              <a:lnSpc>
                <a:spcPts val="1375"/>
              </a:lnSpc>
            </a:pP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20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仪表中</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温度补偿</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552090" y="206438"/>
            <a:ext cx="9788106" cy="3416300"/>
          </a:xfrm>
          <a:prstGeom prst="rect">
            <a:avLst/>
          </a:prstGeom>
          <a:noFill/>
        </p:spPr>
        <p:txBody>
          <a:bodyPr wrap="square">
            <a:spAutoFit/>
          </a:bodyPr>
          <a:lstStyle/>
          <a:p>
            <a:pPr marL="12700" algn="l" rtl="0" eaLnBrk="0">
              <a:lnSpc>
                <a:spcPct val="150000"/>
              </a:lnSpc>
            </a:pPr>
            <a:r>
              <a:rPr lang="en-US" altLang="zh-CN" sz="1600" spc="6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600" spc="60" dirty="0">
                <a:solidFill>
                  <a:srgbClr val="000000"/>
                </a:solidFill>
                <a:latin typeface="微软雅黑" panose="020B0503020204020204" charset="-122"/>
                <a:ea typeface="微软雅黑" panose="020B0503020204020204" charset="-122"/>
                <a:cs typeface="微软雅黑" panose="020B0503020204020204" charset="-122"/>
              </a:rPr>
              <a:t>热敏电阻用于过热</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保</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护</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50000"/>
              </a:lnSpc>
            </a:pP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5240" eaLnBrk="0">
              <a:lnSpc>
                <a:spcPct val="150000"/>
              </a:lnSpc>
              <a:spcBef>
                <a:spcPts val="5"/>
              </a:spcBef>
            </a:pP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过热保护分直接保护和间接保护。 对小电流场合，可把热敏电阻直接串入负</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载</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中</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防止过热损坏以保护器件 ，对大电流场合，热敏电阻可用于对继电器 、晶体管</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电路等的 </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保护。 不论哪种情况，热敏电阻都与被保护器件紧密结合，从而使两者之</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间充分进行热 </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交换，一旦出现过热情况，热敏电阻则起保护作用。 例如，在电</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动</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机的定子绕组中嵌入 </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突变型热敏电阻并使之与继电器串联，当电动机过载时，定子电流增大，</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引起突变型热 </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敏电阻发热，当温度大于突变点时，电路中的电流可以由十分之</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几</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毫安突变为几十毫安，</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继电器动作，从而实现过</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热保护。 热敏电阻过热保护电路如图 </a:t>
            </a:r>
            <a:r>
              <a:rPr lang="en-US" altLang="zh-CN" sz="1600" spc="0" dirty="0">
                <a:solidFill>
                  <a:srgbClr val="000000"/>
                </a:solidFill>
                <a:latin typeface="微软雅黑" panose="020B0503020204020204" charset="-122"/>
                <a:ea typeface="微软雅黑" panose="020B0503020204020204" charset="-122"/>
                <a:cs typeface="微软雅黑" panose="020B0503020204020204" charset="-122"/>
              </a:rPr>
              <a:t>2  2 1 </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150000"/>
              </a:lnSpc>
              <a:spcBef>
                <a:spcPts val="5"/>
              </a:spcBef>
            </a:pP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6" name="picture 560"/>
          <p:cNvPicPr>
            <a:picLocks noChangeAspect="1"/>
          </p:cNvPicPr>
          <p:nvPr/>
        </p:nvPicPr>
        <p:blipFill>
          <a:blip r:embed="rId5"/>
          <a:stretch>
            <a:fillRect/>
          </a:stretch>
        </p:blipFill>
        <p:spPr>
          <a:xfrm>
            <a:off x="5160831" y="3581144"/>
            <a:ext cx="3642817" cy="584136"/>
          </a:xfrm>
          <a:prstGeom prst="rect">
            <a:avLst/>
          </a:prstGeom>
        </p:spPr>
      </p:pic>
      <p:sp>
        <p:nvSpPr>
          <p:cNvPr id="8" name="文本框 7"/>
          <p:cNvSpPr txBox="1"/>
          <p:nvPr>
            <p:custDataLst>
              <p:tags r:id="rId6"/>
            </p:custDataLst>
          </p:nvPr>
        </p:nvSpPr>
        <p:spPr>
          <a:xfrm>
            <a:off x="333555" y="4425712"/>
            <a:ext cx="10921042" cy="2127250"/>
          </a:xfrm>
          <a:prstGeom prst="rect">
            <a:avLst/>
          </a:prstGeom>
          <a:noFill/>
        </p:spPr>
        <p:txBody>
          <a:bodyPr wrap="square">
            <a:spAutoFit/>
          </a:bodyPr>
          <a:lstStyle/>
          <a:p>
            <a:pPr marL="1791970" algn="ctr" rtl="0" eaLnBrk="0">
              <a:lnSpc>
                <a:spcPts val="1375"/>
              </a:lnSpc>
            </a:pP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400"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30" dirty="0">
                <a:solidFill>
                  <a:schemeClr val="dk1"/>
                </a:solidFill>
                <a:latin typeface="微软雅黑" panose="020B0503020204020204" charset="-122"/>
                <a:ea typeface="微软雅黑" panose="020B0503020204020204" charset="-122"/>
                <a:cs typeface="微软雅黑" panose="020B0503020204020204" charset="-122"/>
              </a:rPr>
              <a:t>21    </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热敏电阻过热</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保护电路</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830"/>
              </a:spcBef>
            </a:pPr>
            <a:r>
              <a:rPr lang="en-US" altLang="zh-CN" sz="1800" spc="6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800" spc="60" dirty="0">
                <a:solidFill>
                  <a:schemeClr val="dk1"/>
                </a:solidFill>
                <a:latin typeface="微软雅黑" panose="020B0503020204020204" charset="-122"/>
                <a:ea typeface="微软雅黑" panose="020B0503020204020204" charset="-122"/>
                <a:cs typeface="微软雅黑" panose="020B0503020204020204" charset="-122"/>
              </a:rPr>
              <a:t>热敏电阻用于液面的</a:t>
            </a:r>
            <a:r>
              <a:rPr lang="zh-CN" altLang="en-US" sz="1800" spc="50" dirty="0">
                <a:solidFill>
                  <a:schemeClr val="dk1"/>
                </a:solidFill>
                <a:latin typeface="微软雅黑" panose="020B0503020204020204" charset="-122"/>
                <a:ea typeface="微软雅黑" panose="020B0503020204020204" charset="-122"/>
                <a:cs typeface="微软雅黑" panose="020B0503020204020204" charset="-122"/>
              </a:rPr>
              <a:t>测</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量</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1780" algn="l" rtl="0" eaLnBrk="0">
              <a:lnSpc>
                <a:spcPct val="138000"/>
              </a:lnSpc>
              <a:spcBef>
                <a:spcPts val="450"/>
              </a:spcBef>
            </a:pP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给 </a:t>
            </a:r>
            <a:r>
              <a:rPr lang="en-US" altLang="zh-CN" sz="1800" spc="0" dirty="0">
                <a:solidFill>
                  <a:schemeClr val="dk1"/>
                </a:solidFill>
                <a:latin typeface="微软雅黑" panose="020B0503020204020204" charset="-122"/>
                <a:ea typeface="微软雅黑" panose="020B0503020204020204" charset="-122"/>
                <a:cs typeface="微软雅黑" panose="020B0503020204020204" charset="-122"/>
              </a:rPr>
              <a:t>NTC</a:t>
            </a: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 热敏电阻施加一定的加热电流，它的表面温度将高于周围的空气温度，</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此</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时 </a:t>
            </a: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它的阻值较小。 当液面高于它的安装高度时，液体将带走它的热量，使之温度</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下</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降 、阻 </a:t>
            </a:r>
            <a:r>
              <a:rPr lang="zh-CN" altLang="en-US" sz="1800" spc="40" dirty="0">
                <a:solidFill>
                  <a:schemeClr val="dk1"/>
                </a:solidFill>
                <a:latin typeface="微软雅黑" panose="020B0503020204020204" charset="-122"/>
                <a:ea typeface="微软雅黑" panose="020B0503020204020204" charset="-122"/>
                <a:cs typeface="微软雅黑" panose="020B0503020204020204" charset="-122"/>
              </a:rPr>
              <a:t>值升高。 根据它的阻值变化，就可以知道液面是否低于设定值。 汽车油箱</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中的油位报警 </a:t>
            </a: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传感器就是利用这个原理制成的。 热敏电阻在汽车中还用</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于</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测量油温 、冷却水温等。</a:t>
            </a:r>
            <a:endParaRPr lang="zh-CN" altLang="en-US" sz="1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281796" y="391483"/>
            <a:ext cx="6096000" cy="347980"/>
          </a:xfrm>
          <a:prstGeom prst="rect">
            <a:avLst/>
          </a:prstGeom>
          <a:noFill/>
        </p:spPr>
        <p:txBody>
          <a:bodyPr wrap="square">
            <a:spAutoFit/>
          </a:bodyPr>
          <a:lstStyle/>
          <a:p>
            <a:pPr marL="15240" algn="l" rtl="0" eaLnBrk="0">
              <a:lnSpc>
                <a:spcPct val="93000"/>
              </a:lnSpc>
              <a:spcBef>
                <a:spcPts val="5"/>
              </a:spcBef>
            </a:pP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2. 5. 3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气敏电阻式传感</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器</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的应用</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5"/>
            </p:custDataLst>
          </p:nvPr>
        </p:nvSpPr>
        <p:spPr>
          <a:xfrm>
            <a:off x="153067" y="796118"/>
            <a:ext cx="11642117" cy="1410335"/>
          </a:xfrm>
          <a:prstGeom prst="rect">
            <a:avLst/>
          </a:prstGeom>
          <a:noFill/>
        </p:spPr>
        <p:txBody>
          <a:bodyPr wrap="square">
            <a:spAutoFit/>
          </a:bodyPr>
          <a:lstStyle/>
          <a:p>
            <a:pPr marL="286385" algn="l" rtl="0" eaLnBrk="0">
              <a:lnSpc>
                <a:spcPts val="1305"/>
              </a:lnSpc>
            </a:pP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1 .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MQN</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型气敏电</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阻</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6510" indent="262255" algn="l" rtl="0" eaLnBrk="0">
              <a:lnSpc>
                <a:spcPct val="123000"/>
              </a:lnSpc>
              <a:spcBef>
                <a:spcPts val="490"/>
              </a:spcBef>
            </a:pP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所谓还原性气体，就是在</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化学反应中能给出电子从而使化学价升高的气体。 还原性气体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多数属于可</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燃性气体，如石油蒸气、酒精蒸气、甲烷、乙烷、煤气、天然气、氢气等。</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2000"/>
              </a:lnSpc>
              <a:spcBef>
                <a:spcPts val="595"/>
              </a:spcBef>
            </a:pP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测量还原性气体的气敏电阻一般由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SnO</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err="1">
                <a:solidFill>
                  <a:schemeClr val="dk1"/>
                </a:solidFill>
                <a:latin typeface="微软雅黑" panose="020B0503020204020204" charset="-122"/>
                <a:ea typeface="微软雅黑" panose="020B0503020204020204" charset="-122"/>
                <a:cs typeface="微软雅黑" panose="020B0503020204020204" charset="-122"/>
              </a:rPr>
              <a:t>ZnO</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或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Fe</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O</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等金属氧化物</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粉</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料添加少量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铂催化剂 、激活剂及其他添加剂，将其按一定比例烧结而成。 表 </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2  3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所示为</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几</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种国产气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敏电阻的主要特性。 图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22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所示为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MQN</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 型气敏电阻的结构及测量转换电</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路。</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640205" algn="l" rtl="0" eaLnBrk="0">
              <a:lnSpc>
                <a:spcPts val="1405"/>
              </a:lnSpc>
              <a:spcBef>
                <a:spcPts val="5"/>
              </a:spcBef>
            </a:pP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表 </a:t>
            </a:r>
            <a:r>
              <a:rPr lang="en-US" altLang="zh-CN" sz="1100" spc="4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4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几种国产气敏电阻的主要特</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性</a:t>
            </a:r>
            <a:endParaRPr lang="zh-CN" altLang="en-US" sz="1100" spc="3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6" name="table 556"/>
          <p:cNvGraphicFramePr>
            <a:graphicFrameLocks noGrp="1"/>
          </p:cNvGraphicFramePr>
          <p:nvPr/>
        </p:nvGraphicFramePr>
        <p:xfrm>
          <a:off x="414776" y="2253220"/>
          <a:ext cx="5192393" cy="2014216"/>
        </p:xfrm>
        <a:graphic>
          <a:graphicData uri="http://schemas.openxmlformats.org/drawingml/2006/table">
            <a:tbl>
              <a:tblPr/>
              <a:tblGrid>
                <a:gridCol w="1234439"/>
                <a:gridCol w="934085"/>
                <a:gridCol w="1082040"/>
                <a:gridCol w="1082040"/>
                <a:gridCol w="859789"/>
              </a:tblGrid>
              <a:tr h="233044">
                <a:tc>
                  <a:txBody>
                    <a:bodyPr/>
                    <a:lstStyle/>
                    <a:p>
                      <a:pPr algn="l" rtl="0" eaLnBrk="0">
                        <a:lnSpc>
                          <a:spcPct val="107000"/>
                        </a:lnSpc>
                      </a:pPr>
                      <a:endParaRPr lang="en-US" altLang="en-US" sz="400" dirty="0">
                        <a:latin typeface="微软雅黑" panose="020B0503020204020204" charset="-122"/>
                        <a:ea typeface="微软雅黑" panose="020B0503020204020204" charset="-122"/>
                      </a:endParaRPr>
                    </a:p>
                    <a:p>
                      <a:pPr marL="510540" algn="l" rtl="0" eaLnBrk="0">
                        <a:lnSpc>
                          <a:spcPct val="94000"/>
                        </a:lnSpc>
                        <a:spcBef>
                          <a:spcPts val="5"/>
                        </a:spcBef>
                      </a:pPr>
                      <a:r>
                        <a:rPr sz="800" spc="80" dirty="0">
                          <a:solidFill>
                            <a:srgbClr val="000000">
                              <a:alpha val="100000"/>
                            </a:srgbClr>
                          </a:solidFill>
                          <a:latin typeface="微软雅黑" panose="020B0503020204020204" charset="-122"/>
                          <a:ea typeface="微软雅黑" panose="020B0503020204020204" charset="-122"/>
                          <a:cs typeface="黑体" panose="02010609060101010101" charset="-122"/>
                        </a:rPr>
                        <a:t>型</a:t>
                      </a:r>
                      <a:r>
                        <a:rPr sz="800" spc="70" dirty="0">
                          <a:solidFill>
                            <a:srgbClr val="000000">
                              <a:alpha val="100000"/>
                            </a:srgbClr>
                          </a:solidFill>
                          <a:latin typeface="微软雅黑" panose="020B0503020204020204" charset="-122"/>
                          <a:ea typeface="微软雅黑" panose="020B0503020204020204" charset="-122"/>
                          <a:cs typeface="黑体" panose="02010609060101010101" charset="-122"/>
                        </a:rPr>
                        <a:t>号</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2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283210" algn="l" rtl="0" eaLnBrk="0">
                        <a:lnSpc>
                          <a:spcPct val="84000"/>
                        </a:lnSpc>
                        <a:spcBef>
                          <a:spcPts val="5"/>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U</a:t>
                      </a: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L</a:t>
                      </a: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－206</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2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356870" algn="l" rtl="0" eaLnBrk="0">
                        <a:lnSpc>
                          <a:spcPct val="84000"/>
                        </a:lnSpc>
                        <a:spcBef>
                          <a:spcPts val="5"/>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U</a:t>
                      </a: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L</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－282</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356870" algn="l" rtl="0" eaLnBrk="0">
                        <a:lnSpc>
                          <a:spcPct val="93000"/>
                        </a:lnSpc>
                        <a:spcBef>
                          <a:spcPts val="0"/>
                        </a:spcBef>
                      </a:pP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UL</a:t>
                      </a: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－28</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1</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2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222250" algn="l" rtl="0" eaLnBrk="0">
                        <a:lnSpc>
                          <a:spcPts val="965"/>
                        </a:lnSpc>
                        <a:spcBef>
                          <a:spcPts val="5"/>
                        </a:spcBef>
                      </a:pPr>
                      <a:r>
                        <a:rPr sz="7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M</a:t>
                      </a: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Q</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N</a:t>
                      </a:r>
                      <a:r>
                        <a:rPr sz="7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－1 0</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7000"/>
                        </a:lnSpc>
                      </a:pPr>
                      <a:endParaRPr lang="en-US" altLang="en-US" sz="300" dirty="0">
                        <a:latin typeface="微软雅黑" panose="020B0503020204020204" charset="-122"/>
                        <a:ea typeface="微软雅黑" panose="020B0503020204020204" charset="-122"/>
                      </a:endParaRPr>
                    </a:p>
                    <a:p>
                      <a:pPr marL="394970" algn="l" rtl="0" eaLnBrk="0">
                        <a:lnSpc>
                          <a:spcPct val="97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黑体" panose="02010609060101010101" charset="-122"/>
                        </a:rPr>
                        <a:t>检测对</a:t>
                      </a:r>
                      <a:r>
                        <a:rPr sz="800" spc="60" dirty="0">
                          <a:solidFill>
                            <a:srgbClr val="000000">
                              <a:alpha val="100000"/>
                            </a:srgbClr>
                          </a:solidFill>
                          <a:latin typeface="微软雅黑" panose="020B0503020204020204" charset="-122"/>
                          <a:ea typeface="微软雅黑" panose="020B0503020204020204" charset="-122"/>
                          <a:cs typeface="黑体" panose="02010609060101010101" charset="-122"/>
                        </a:rPr>
                        <a:t>象</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25000"/>
                        </a:lnSpc>
                      </a:pPr>
                      <a:endParaRPr lang="en-US" altLang="en-US" sz="300" dirty="0">
                        <a:latin typeface="微软雅黑" panose="020B0503020204020204" charset="-122"/>
                        <a:ea typeface="微软雅黑" panose="020B0503020204020204" charset="-122"/>
                      </a:endParaRPr>
                    </a:p>
                    <a:p>
                      <a:pPr marL="358775" algn="l" rtl="0" eaLnBrk="0">
                        <a:lnSpc>
                          <a:spcPct val="96000"/>
                        </a:lnSpc>
                        <a:spcBef>
                          <a:spcPts val="0"/>
                        </a:spcBef>
                      </a:pP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烟</a:t>
                      </a: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雾</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314325" algn="l" rtl="0" eaLnBrk="0">
                        <a:lnSpc>
                          <a:spcPct val="97000"/>
                        </a:lnSpc>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酒精蒸</a:t>
                      </a: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气</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300" dirty="0">
                        <a:latin typeface="微软雅黑" panose="020B0503020204020204" charset="-122"/>
                        <a:ea typeface="微软雅黑" panose="020B0503020204020204" charset="-122"/>
                      </a:endParaRPr>
                    </a:p>
                    <a:p>
                      <a:pPr marL="429895" algn="l" rtl="0" eaLnBrk="0">
                        <a:lnSpc>
                          <a:spcPct val="98000"/>
                        </a:lnSpc>
                        <a:spcBef>
                          <a:spcPts val="5"/>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煤</a:t>
                      </a: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气</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300" dirty="0">
                        <a:latin typeface="微软雅黑" panose="020B0503020204020204" charset="-122"/>
                        <a:ea typeface="微软雅黑" panose="020B0503020204020204" charset="-122"/>
                      </a:endParaRPr>
                    </a:p>
                    <a:p>
                      <a:pPr marL="87630" algn="l" rtl="0" eaLnBrk="0">
                        <a:lnSpc>
                          <a:spcPct val="99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各种可燃气</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体</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8000"/>
                        </a:lnSpc>
                      </a:pPr>
                      <a:endParaRPr lang="en-US" altLang="en-US" sz="300" dirty="0">
                        <a:latin typeface="微软雅黑" panose="020B0503020204020204" charset="-122"/>
                        <a:ea typeface="微软雅黑" panose="020B0503020204020204" charset="-122"/>
                        <a:cs typeface="微软雅黑" panose="020B0503020204020204" charset="-122"/>
                      </a:endParaRPr>
                    </a:p>
                    <a:p>
                      <a:pPr marL="215265" algn="l" rtl="0" eaLnBrk="0">
                        <a:lnSpc>
                          <a:spcPct val="93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测量回路电压</a:t>
                      </a: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V</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02260" algn="l" rtl="0" eaLnBrk="0">
                        <a:lnSpc>
                          <a:spcPts val="765"/>
                        </a:lnSpc>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5 ± 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76555" algn="l" rtl="0" eaLnBrk="0">
                        <a:lnSpc>
                          <a:spcPts val="765"/>
                        </a:lnSpc>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5 ± 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431800" algn="l" rtl="0" eaLnBrk="0">
                        <a:lnSpc>
                          <a:spcPts val="750"/>
                        </a:lnSpc>
                        <a:spcBef>
                          <a:spcPts val="0"/>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0 ±</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18135" algn="l" rtl="0" eaLnBrk="0">
                        <a:lnSpc>
                          <a:spcPts val="750"/>
                        </a:lnSpc>
                        <a:spcBef>
                          <a:spcPts val="0"/>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0 ±</a:t>
                      </a: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432434">
                <a:tc>
                  <a:txBody>
                    <a:bodyPr/>
                    <a:lstStyle/>
                    <a:p>
                      <a:pPr algn="l" rtl="0" eaLnBrk="0">
                        <a:lnSpc>
                          <a:spcPct val="105000"/>
                        </a:lnSpc>
                      </a:pPr>
                      <a:endParaRPr lang="en-US" altLang="en-US" sz="1000" dirty="0">
                        <a:latin typeface="微软雅黑" panose="020B0503020204020204" charset="-122"/>
                        <a:ea typeface="微软雅黑" panose="020B0503020204020204" charset="-122"/>
                        <a:cs typeface="微软雅黑" panose="020B0503020204020204" charset="-122"/>
                      </a:endParaRPr>
                    </a:p>
                    <a:p>
                      <a:pPr algn="l" rtl="0" eaLnBrk="0">
                        <a:lnSpc>
                          <a:spcPct val="6000"/>
                        </a:lnSpc>
                      </a:pPr>
                      <a:endParaRPr lang="en-US" altLang="en-US" sz="100" dirty="0">
                        <a:latin typeface="微软雅黑" panose="020B0503020204020204" charset="-122"/>
                        <a:ea typeface="微软雅黑" panose="020B0503020204020204" charset="-122"/>
                        <a:cs typeface="微软雅黑" panose="020B0503020204020204" charset="-122"/>
                      </a:endParaRPr>
                    </a:p>
                    <a:p>
                      <a:pPr marL="214630" algn="l" rtl="0" eaLnBrk="0">
                        <a:lnSpc>
                          <a:spcPct val="93000"/>
                        </a:lnSpc>
                      </a:pPr>
                      <a:r>
                        <a:rPr sz="800" spc="110" dirty="0">
                          <a:solidFill>
                            <a:srgbClr val="000000">
                              <a:alpha val="100000"/>
                            </a:srgbClr>
                          </a:solidFill>
                          <a:latin typeface="微软雅黑" panose="020B0503020204020204" charset="-122"/>
                          <a:ea typeface="微软雅黑" panose="020B0503020204020204" charset="-122"/>
                          <a:cs typeface="微软雅黑" panose="020B0503020204020204" charset="-122"/>
                        </a:rPr>
                        <a:t>加热回路电压</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V</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14000"/>
                        </a:lnSpc>
                      </a:pPr>
                      <a:endParaRPr lang="en-US" altLang="en-US" sz="1000" dirty="0">
                        <a:latin typeface="微软雅黑" panose="020B0503020204020204" charset="-122"/>
                        <a:ea typeface="微软雅黑" panose="020B0503020204020204" charset="-122"/>
                        <a:cs typeface="微软雅黑" panose="020B0503020204020204" charset="-122"/>
                      </a:endParaRPr>
                    </a:p>
                    <a:p>
                      <a:pPr marL="321945" algn="l" rtl="0" eaLnBrk="0">
                        <a:lnSpc>
                          <a:spcPct val="94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5 ± 0.</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4000"/>
                        </a:lnSpc>
                      </a:pPr>
                      <a:endParaRPr lang="en-US" altLang="en-US" sz="1000" dirty="0">
                        <a:latin typeface="微软雅黑" panose="020B0503020204020204" charset="-122"/>
                        <a:ea typeface="微软雅黑" panose="020B0503020204020204" charset="-122"/>
                        <a:cs typeface="微软雅黑" panose="020B0503020204020204" charset="-122"/>
                      </a:endParaRPr>
                    </a:p>
                    <a:p>
                      <a:pPr marL="395605" algn="l" rtl="0" eaLnBrk="0">
                        <a:lnSpc>
                          <a:spcPct val="94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5 ± 0.</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3000"/>
                        </a:lnSpc>
                      </a:pPr>
                      <a:endParaRPr lang="en-US" altLang="en-US" sz="300" dirty="0">
                        <a:latin typeface="微软雅黑" panose="020B0503020204020204" charset="-122"/>
                        <a:ea typeface="微软雅黑" panose="020B0503020204020204" charset="-122"/>
                        <a:cs typeface="微软雅黑" panose="020B0503020204020204" charset="-122"/>
                      </a:endParaRPr>
                    </a:p>
                    <a:p>
                      <a:pPr marL="213995" algn="l" rtl="0" eaLnBrk="0">
                        <a:lnSpc>
                          <a:spcPct val="89000"/>
                        </a:lnSpc>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清洗 5 . 5 ± 0</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800" dirty="0">
                        <a:latin typeface="微软雅黑" panose="020B0503020204020204" charset="-122"/>
                        <a:ea typeface="微软雅黑" panose="020B0503020204020204" charset="-122"/>
                        <a:cs typeface="微软雅黑" panose="020B0503020204020204" charset="-122"/>
                      </a:endParaRPr>
                    </a:p>
                    <a:p>
                      <a:pPr marL="212090" algn="l" rtl="0" eaLnBrk="0">
                        <a:lnSpc>
                          <a:spcPts val="1605"/>
                        </a:lnSpc>
                      </a:pP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工作 0. 8 ± </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1</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4000"/>
                        </a:lnSpc>
                      </a:pPr>
                      <a:endParaRPr lang="en-US" altLang="en-US" sz="1000" dirty="0">
                        <a:latin typeface="微软雅黑" panose="020B0503020204020204" charset="-122"/>
                        <a:ea typeface="微软雅黑" panose="020B0503020204020204" charset="-122"/>
                        <a:cs typeface="微软雅黑" panose="020B0503020204020204" charset="-122"/>
                      </a:endParaRPr>
                    </a:p>
                    <a:p>
                      <a:pPr marL="281940" algn="l" rtl="0" eaLnBrk="0">
                        <a:lnSpc>
                          <a:spcPct val="94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5 ± 0.</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432434">
                <a:tc>
                  <a:txBody>
                    <a:bodyPr/>
                    <a:lstStyle/>
                    <a:p>
                      <a:pPr algn="l" rtl="0" eaLnBrk="0">
                        <a:lnSpc>
                          <a:spcPct val="105000"/>
                        </a:lnSpc>
                      </a:pPr>
                      <a:endParaRPr lang="en-US" altLang="en-US" sz="1000" dirty="0">
                        <a:latin typeface="微软雅黑" panose="020B0503020204020204" charset="-122"/>
                        <a:ea typeface="微软雅黑" panose="020B0503020204020204" charset="-122"/>
                        <a:cs typeface="微软雅黑" panose="020B0503020204020204" charset="-122"/>
                      </a:endParaRPr>
                    </a:p>
                    <a:p>
                      <a:pPr algn="l" rtl="0" eaLnBrk="0">
                        <a:lnSpc>
                          <a:spcPct val="7000"/>
                        </a:lnSpc>
                      </a:pPr>
                      <a:endParaRPr lang="en-US" altLang="en-US" sz="100" dirty="0">
                        <a:latin typeface="微软雅黑" panose="020B0503020204020204" charset="-122"/>
                        <a:ea typeface="微软雅黑" panose="020B0503020204020204" charset="-122"/>
                        <a:cs typeface="微软雅黑" panose="020B0503020204020204" charset="-122"/>
                      </a:endParaRPr>
                    </a:p>
                    <a:p>
                      <a:pPr marL="288290" algn="l" rtl="0" eaLnBrk="0">
                        <a:lnSpc>
                          <a:spcPct val="93000"/>
                        </a:lnSpc>
                      </a:pP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加热电流</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mA</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15000"/>
                        </a:lnSpc>
                      </a:pPr>
                      <a:endParaRPr lang="en-US" altLang="en-US" sz="1000" dirty="0">
                        <a:latin typeface="微软雅黑" panose="020B0503020204020204" charset="-122"/>
                        <a:ea typeface="微软雅黑" panose="020B0503020204020204" charset="-122"/>
                      </a:endParaRPr>
                    </a:p>
                    <a:p>
                      <a:pPr marL="266700" algn="l" rtl="0" eaLnBrk="0">
                        <a:lnSpc>
                          <a:spcPts val="760"/>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60 ~ 1 80</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5000"/>
                        </a:lnSpc>
                      </a:pPr>
                      <a:endParaRPr lang="en-US" altLang="en-US" sz="1000" dirty="0">
                        <a:latin typeface="微软雅黑" panose="020B0503020204020204" charset="-122"/>
                        <a:ea typeface="微软雅黑" panose="020B0503020204020204" charset="-122"/>
                      </a:endParaRPr>
                    </a:p>
                    <a:p>
                      <a:pPr marL="340360" algn="l" rtl="0" eaLnBrk="0">
                        <a:lnSpc>
                          <a:spcPts val="760"/>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60 ~ 1 80</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6000"/>
                        </a:lnSpc>
                      </a:pPr>
                      <a:endParaRPr lang="en-US" altLang="en-US" sz="300" dirty="0">
                        <a:latin typeface="微软雅黑" panose="020B0503020204020204" charset="-122"/>
                        <a:ea typeface="微软雅黑" panose="020B0503020204020204" charset="-122"/>
                        <a:cs typeface="微软雅黑" panose="020B0503020204020204" charset="-122"/>
                      </a:endParaRPr>
                    </a:p>
                    <a:p>
                      <a:pPr marL="259080" indent="-53975" algn="l" rtl="0" eaLnBrk="0">
                        <a:lnSpc>
                          <a:spcPct val="141000"/>
                        </a:lnSpc>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清洗 1 70 ~ 1 9</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        </a:t>
                      </a:r>
                      <a:r>
                        <a:rPr sz="8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工作 25 ~ 3</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5000"/>
                        </a:lnSpc>
                      </a:pPr>
                      <a:endParaRPr lang="en-US" altLang="en-US" sz="1000" dirty="0">
                        <a:latin typeface="微软雅黑" panose="020B0503020204020204" charset="-122"/>
                        <a:ea typeface="微软雅黑" panose="020B0503020204020204" charset="-122"/>
                      </a:endParaRPr>
                    </a:p>
                    <a:p>
                      <a:pPr marL="227330" algn="l" rtl="0" eaLnBrk="0">
                        <a:lnSpc>
                          <a:spcPts val="760"/>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60 ~ 1 80</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30000"/>
                        </a:lnSpc>
                      </a:pPr>
                      <a:endParaRPr lang="en-US" altLang="en-US" sz="300" dirty="0">
                        <a:latin typeface="微软雅黑" panose="020B0503020204020204" charset="-122"/>
                        <a:ea typeface="微软雅黑" panose="020B0503020204020204" charset="-122"/>
                        <a:cs typeface="微软雅黑" panose="020B0503020204020204" charset="-122"/>
                      </a:endParaRPr>
                    </a:p>
                    <a:p>
                      <a:pPr marL="309245" algn="l" rtl="0" eaLnBrk="0">
                        <a:lnSpc>
                          <a:spcPct val="93000"/>
                        </a:lnSpc>
                        <a:spcBef>
                          <a:spcPts val="5"/>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环境温度/</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82575" algn="l" rtl="0" eaLnBrk="0">
                        <a:lnSpc>
                          <a:spcPts val="765"/>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 ~ 50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56235" algn="l" rtl="0" eaLnBrk="0">
                        <a:lnSpc>
                          <a:spcPts val="765"/>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 ~ 50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56235" algn="l" rtl="0" eaLnBrk="0">
                        <a:lnSpc>
                          <a:spcPts val="765"/>
                        </a:lnSpc>
                        <a:spcBef>
                          <a:spcPts val="0"/>
                        </a:spcBef>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 ~ 50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243205" algn="l" rtl="0" eaLnBrk="0">
                        <a:lnSpc>
                          <a:spcPct val="94000"/>
                        </a:lnSpc>
                        <a:spcBef>
                          <a:spcPts val="5"/>
                        </a:spcBef>
                      </a:pPr>
                      <a:r>
                        <a:rPr sz="7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－20 ~ </a:t>
                      </a:r>
                      <a:r>
                        <a:rPr sz="7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32409">
                <a:tc>
                  <a:txBody>
                    <a:bodyPr/>
                    <a:lstStyle/>
                    <a:p>
                      <a:pPr algn="l" rtl="0" eaLnBrk="0">
                        <a:lnSpc>
                          <a:spcPct val="163000"/>
                        </a:lnSpc>
                      </a:pPr>
                      <a:endParaRPr lang="en-US" altLang="en-US" sz="100" dirty="0">
                        <a:latin typeface="微软雅黑" panose="020B0503020204020204" charset="-122"/>
                        <a:ea typeface="微软雅黑" panose="020B0503020204020204" charset="-122"/>
                        <a:cs typeface="微软雅黑" panose="020B0503020204020204" charset="-122"/>
                      </a:endParaRPr>
                    </a:p>
                    <a:p>
                      <a:pPr marL="248920" algn="l" rtl="0" eaLnBrk="0">
                        <a:lnSpc>
                          <a:spcPts val="127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环境湿度(</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RH</a:t>
                      </a: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328295" algn="l" rtl="0" eaLnBrk="0">
                        <a:lnSpc>
                          <a:spcPct val="86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&lt;0. 95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401955" algn="l" rtl="0" eaLnBrk="0">
                        <a:lnSpc>
                          <a:spcPct val="86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&lt;0. 95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401955" algn="l" rtl="0" eaLnBrk="0">
                        <a:lnSpc>
                          <a:spcPct val="86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&lt;0. 95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288290" algn="l" rtl="0" eaLnBrk="0">
                        <a:lnSpc>
                          <a:spcPct val="86000"/>
                        </a:lnSpc>
                        <a:spcBef>
                          <a:spcPts val="5"/>
                        </a:spcBef>
                      </a:pP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&lt;0. 95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pic>
        <p:nvPicPr>
          <p:cNvPr id="7" name="picture 567"/>
          <p:cNvPicPr>
            <a:picLocks noChangeAspect="1"/>
          </p:cNvPicPr>
          <p:nvPr/>
        </p:nvPicPr>
        <p:blipFill>
          <a:blip r:embed="rId6"/>
          <a:stretch>
            <a:fillRect/>
          </a:stretch>
        </p:blipFill>
        <p:spPr>
          <a:xfrm>
            <a:off x="6168739" y="2225426"/>
            <a:ext cx="4696472" cy="1397482"/>
          </a:xfrm>
          <a:prstGeom prst="rect">
            <a:avLst/>
          </a:prstGeom>
        </p:spPr>
      </p:pic>
      <p:sp>
        <p:nvSpPr>
          <p:cNvPr id="9" name="文本框 8"/>
          <p:cNvSpPr txBox="1"/>
          <p:nvPr>
            <p:custDataLst>
              <p:tags r:id="rId7"/>
            </p:custDataLst>
          </p:nvPr>
        </p:nvSpPr>
        <p:spPr>
          <a:xfrm>
            <a:off x="333555" y="4433820"/>
            <a:ext cx="7343954" cy="2301875"/>
          </a:xfrm>
          <a:prstGeom prst="rect">
            <a:avLst/>
          </a:prstGeom>
          <a:noFill/>
        </p:spPr>
        <p:txBody>
          <a:bodyPr wrap="square">
            <a:spAutoFit/>
          </a:bodyPr>
          <a:lstStyle/>
          <a:p>
            <a:pPr marL="12700" indent="269875" algn="l" rtl="0" eaLnBrk="0">
              <a:lnSpc>
                <a:spcPct val="149000"/>
              </a:lnSpc>
              <a:spcBef>
                <a:spcPts val="310"/>
              </a:spcBef>
            </a:pP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MQN</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型气敏半导体器件是由塑料底座 、电极引线 、不锈钢网罩</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、气敏烧结体以及包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裹在烧结体中的两组铂丝组成的。 一组铂丝为工作电极，另一组为加热电极兼工</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作</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电极。</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64795" algn="l" rtl="0" eaLnBrk="0">
              <a:lnSpc>
                <a:spcPct val="123000"/>
              </a:lnSpc>
              <a:spcBef>
                <a:spcPts val="440"/>
              </a:spcBef>
            </a:pP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气敏半导体工作时必须加热到 </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200 ~ 300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其目的是加速被测气体的化</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学</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吸附和电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离的过程，并烧去气敏电阻表面的污物</a:t>
            </a:r>
            <a:r>
              <a:rPr lang="en-US" altLang="zh-CN" sz="1100"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起清洁作用</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6000"/>
              </a:lnSpc>
              <a:spcBef>
                <a:spcPts val="5"/>
              </a:spcBef>
            </a:pP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气敏半导体的灵敏度较高，在被测气体浓度较低时有较大的电阻变化，而</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当</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被测气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体的浓度较大时，其电阻率的变化逐渐趋缓，有较大的非线性。 这种特性</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适用于气体的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微量检漏 、浓度检测或超限报警。 控制烧结体的化学成分及加热温度，可以改变它</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对不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同气体的选择性。 例如，制成煤气报警器，可对居室或地下数米深处的管</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道漏点进行检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测 ，还可以制成酒精检测仪，以检测是否酒后驾车。 气敏电阻式传感</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器广泛应用于石油 、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化工 、电力 、家居等各种领域。 图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23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所示为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MQN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型气敏电阻对不同气体的灵敏度特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性曲线</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8"/>
            </p:custDataLst>
          </p:nvPr>
        </p:nvSpPr>
        <p:spPr>
          <a:xfrm>
            <a:off x="5391509" y="3758093"/>
            <a:ext cx="6096000" cy="492760"/>
          </a:xfrm>
          <a:prstGeom prst="rect">
            <a:avLst/>
          </a:prstGeom>
          <a:noFill/>
        </p:spPr>
        <p:txBody>
          <a:bodyPr wrap="square">
            <a:spAutoFit/>
          </a:bodyPr>
          <a:lstStyle/>
          <a:p>
            <a:pPr marL="1351915" algn="l" rtl="0" eaLnBrk="0">
              <a:lnSpc>
                <a:spcPts val="1405"/>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22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MQN</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型气敏电阻的结构及测</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量</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转换电路</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2" name="picture 568"/>
          <p:cNvPicPr>
            <a:picLocks noChangeAspect="1"/>
          </p:cNvPicPr>
          <p:nvPr/>
        </p:nvPicPr>
        <p:blipFill>
          <a:blip r:embed="rId9"/>
          <a:stretch>
            <a:fillRect/>
          </a:stretch>
        </p:blipFill>
        <p:spPr>
          <a:xfrm>
            <a:off x="8317128" y="4178891"/>
            <a:ext cx="2697607" cy="2150440"/>
          </a:xfrm>
          <a:prstGeom prst="rect">
            <a:avLst/>
          </a:prstGeom>
        </p:spPr>
      </p:pic>
      <p:sp>
        <p:nvSpPr>
          <p:cNvPr id="14" name="文本框 13"/>
          <p:cNvSpPr txBox="1"/>
          <p:nvPr/>
        </p:nvSpPr>
        <p:spPr>
          <a:xfrm>
            <a:off x="6617931" y="6469186"/>
            <a:ext cx="6096000" cy="271145"/>
          </a:xfrm>
          <a:prstGeom prst="rect">
            <a:avLst/>
          </a:prstGeom>
          <a:noFill/>
        </p:spPr>
        <p:txBody>
          <a:bodyPr wrap="square">
            <a:spAutoFit/>
          </a:bodyPr>
          <a:lstStyle/>
          <a:p>
            <a:pPr marL="916940" algn="l" rtl="0" eaLnBrk="0">
              <a:lnSpc>
                <a:spcPts val="1405"/>
              </a:lnSpc>
            </a:pP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23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MQN</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 型气敏电阻对不同气体的灵敏度特性</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曲</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线</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529087" y="994978"/>
            <a:ext cx="6096000" cy="4528820"/>
          </a:xfrm>
          <a:prstGeom prst="rect">
            <a:avLst/>
          </a:prstGeom>
          <a:noFill/>
        </p:spPr>
        <p:txBody>
          <a:bodyPr wrap="square">
            <a:spAutoFit/>
          </a:bodyPr>
          <a:lstStyle/>
          <a:p>
            <a:pPr marL="12700" algn="l" rtl="0" eaLnBrk="0">
              <a:lnSpc>
                <a:spcPct val="150000"/>
              </a:lnSpc>
              <a:spcBef>
                <a:spcPts val="310"/>
              </a:spcBef>
            </a:pPr>
            <a:r>
              <a:rPr lang="en-US" altLang="zh-CN" sz="1600" spc="10" dirty="0">
                <a:solidFill>
                  <a:srgbClr val="000000"/>
                </a:solidFill>
                <a:latin typeface="微软雅黑" panose="020B0503020204020204" charset="-122"/>
                <a:ea typeface="微软雅黑" panose="020B0503020204020204" charset="-122"/>
                <a:cs typeface="微软雅黑" panose="020B0503020204020204" charset="-122"/>
              </a:rPr>
              <a:t>2 .  </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二氧化钛氧浓度传</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感器</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50000"/>
              </a:lnSpc>
            </a:pP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50000"/>
              </a:lnSpc>
            </a:pP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半导体材料二氧化钛</a:t>
            </a:r>
            <a:r>
              <a:rPr lang="en-US" altLang="zh-CN" sz="16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spc="0" dirty="0">
                <a:solidFill>
                  <a:srgbClr val="000000"/>
                </a:solidFill>
                <a:latin typeface="微软雅黑" panose="020B0503020204020204" charset="-122"/>
                <a:ea typeface="微软雅黑" panose="020B0503020204020204" charset="-122"/>
                <a:cs typeface="微软雅黑" panose="020B0503020204020204" charset="-122"/>
              </a:rPr>
              <a:t>TiO</a:t>
            </a:r>
            <a:r>
              <a:rPr lang="en-US" altLang="zh-CN" sz="1600" spc="40" baseline="-21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6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属于 </a:t>
            </a:r>
            <a:r>
              <a:rPr lang="en-US" altLang="zh-CN" sz="1600" spc="0" dirty="0">
                <a:solidFill>
                  <a:srgbClr val="000000"/>
                </a:solidFill>
                <a:latin typeface="微软雅黑" panose="020B0503020204020204" charset="-122"/>
                <a:ea typeface="微软雅黑" panose="020B0503020204020204" charset="-122"/>
                <a:cs typeface="微软雅黑" panose="020B0503020204020204" charset="-122"/>
              </a:rPr>
              <a:t>N</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 型半导体，对氧气十分敏感。</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 其电阻值的大小取</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决于周围环境的氧气浓度。 当周围氧气浓度较大时，氧原子进入二氧化钛晶格</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，改变了 </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半导体的电阻率，使其电阻值增大。 上述过程是可逆的，当氧气浓度</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下</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降时，氧原子析 </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出，使其电阻值</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减</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小。</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4795" algn="l" rtl="0" eaLnBrk="0">
              <a:lnSpc>
                <a:spcPct val="150000"/>
              </a:lnSpc>
              <a:spcBef>
                <a:spcPts val="40"/>
              </a:spcBef>
            </a:pPr>
            <a:r>
              <a:rPr lang="en-US" altLang="zh-CN" sz="1600" spc="0" dirty="0">
                <a:solidFill>
                  <a:srgbClr val="000000"/>
                </a:solidFill>
                <a:latin typeface="微软雅黑" panose="020B0503020204020204" charset="-122"/>
                <a:ea typeface="微软雅黑" panose="020B0503020204020204" charset="-122"/>
                <a:cs typeface="微软雅黑" panose="020B0503020204020204" charset="-122"/>
              </a:rPr>
              <a:t>TiO</a:t>
            </a:r>
            <a:r>
              <a:rPr lang="en-US" altLang="zh-CN" sz="1600"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  氧浓度传感器的结构及测量转换电路如图 </a:t>
            </a:r>
            <a:r>
              <a:rPr lang="en-US" altLang="zh-CN" sz="1600"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spc="20" dirty="0">
                <a:solidFill>
                  <a:srgbClr val="000000"/>
                </a:solidFill>
                <a:latin typeface="微软雅黑" panose="020B0503020204020204" charset="-122"/>
                <a:ea typeface="微软雅黑" panose="020B0503020204020204" charset="-122"/>
                <a:cs typeface="微软雅黑" panose="020B0503020204020204" charset="-122"/>
              </a:rPr>
              <a:t>24 </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所示，</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它可用于汽车或燃烧炉排 </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放气体的检测。 二氧化钛气敏电阻与补偿热敏电阻同处于陶瓷绝缘体的末端。 </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当</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氧气含 </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量减少时，</a:t>
            </a:r>
            <a:r>
              <a:rPr lang="en-US" altLang="zh-CN" sz="1600" spc="0" dirty="0" err="1">
                <a:solidFill>
                  <a:srgbClr val="000000"/>
                </a:solidFill>
                <a:latin typeface="微软雅黑" panose="020B0503020204020204" charset="-122"/>
                <a:ea typeface="微软雅黑" panose="020B0503020204020204" charset="-122"/>
                <a:cs typeface="微软雅黑" panose="020B0503020204020204" charset="-122"/>
              </a:rPr>
              <a:t>R</a:t>
            </a:r>
            <a:r>
              <a:rPr lang="en-US" altLang="zh-CN" sz="1600" spc="0" baseline="-29000" dirty="0" err="1">
                <a:solidFill>
                  <a:srgbClr val="000000"/>
                </a:solidFill>
                <a:latin typeface="微软雅黑" panose="020B0503020204020204" charset="-122"/>
                <a:ea typeface="微软雅黑" panose="020B0503020204020204" charset="-122"/>
                <a:cs typeface="微软雅黑" panose="020B0503020204020204" charset="-122"/>
              </a:rPr>
              <a:t>TiO</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600" spc="-30" baseline="-37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 的阻值减小，</a:t>
            </a:r>
            <a:r>
              <a:rPr lang="en-US" altLang="zh-CN" sz="1600" spc="0" dirty="0" err="1">
                <a:solidFill>
                  <a:srgbClr val="000000"/>
                </a:solidFill>
                <a:latin typeface="微软雅黑" panose="020B0503020204020204" charset="-122"/>
                <a:ea typeface="微软雅黑" panose="020B0503020204020204" charset="-122"/>
                <a:cs typeface="微软雅黑" panose="020B0503020204020204" charset="-122"/>
              </a:rPr>
              <a:t>U</a:t>
            </a:r>
            <a:r>
              <a:rPr lang="en-US" altLang="zh-CN" sz="1600" spc="0" baseline="-23000" dirty="0" err="1">
                <a:solidFill>
                  <a:srgbClr val="000000"/>
                </a:solidFill>
                <a:latin typeface="微软雅黑" panose="020B0503020204020204" charset="-122"/>
                <a:ea typeface="微软雅黑" panose="020B0503020204020204" charset="-122"/>
                <a:cs typeface="微软雅黑" panose="020B0503020204020204" charset="-122"/>
              </a:rPr>
              <a:t>o</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  增大。</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150000"/>
              </a:lnSpc>
              <a:spcBef>
                <a:spcPts val="5"/>
              </a:spcBef>
            </a:pP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574"/>
          <p:cNvPicPr>
            <a:picLocks noChangeAspect="1"/>
          </p:cNvPicPr>
          <p:nvPr/>
        </p:nvPicPr>
        <p:blipFill>
          <a:blip r:embed="rId5"/>
          <a:stretch>
            <a:fillRect/>
          </a:stretch>
        </p:blipFill>
        <p:spPr>
          <a:xfrm>
            <a:off x="6818746" y="2059251"/>
            <a:ext cx="4972507" cy="1704327"/>
          </a:xfrm>
          <a:prstGeom prst="rect">
            <a:avLst/>
          </a:prstGeom>
        </p:spPr>
      </p:pic>
      <p:sp>
        <p:nvSpPr>
          <p:cNvPr id="6" name="文本框 5"/>
          <p:cNvSpPr txBox="1"/>
          <p:nvPr/>
        </p:nvSpPr>
        <p:spPr>
          <a:xfrm>
            <a:off x="5566913" y="4159083"/>
            <a:ext cx="6096000" cy="443865"/>
          </a:xfrm>
          <a:prstGeom prst="rect">
            <a:avLst/>
          </a:prstGeom>
          <a:noFill/>
        </p:spPr>
        <p:txBody>
          <a:bodyPr wrap="square">
            <a:spAutoFit/>
          </a:bodyPr>
          <a:lstStyle/>
          <a:p>
            <a:pPr marL="1313180" algn="l" rtl="0" eaLnBrk="0">
              <a:lnSpc>
                <a:spcPts val="1375"/>
              </a:lnSpc>
            </a:pP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24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TiO</a:t>
            </a:r>
            <a:r>
              <a:rPr lang="en-US" altLang="zh-CN" sz="800" spc="50" baseline="-11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800" spc="5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氧浓度传感器的结构及测</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量</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转换电路</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638352" y="783343"/>
            <a:ext cx="9972137" cy="1870075"/>
          </a:xfrm>
          <a:prstGeom prst="rect">
            <a:avLst/>
          </a:prstGeom>
          <a:noFill/>
        </p:spPr>
        <p:txBody>
          <a:bodyPr wrap="square">
            <a:spAutoFit/>
          </a:bodyPr>
          <a:lstStyle/>
          <a:p>
            <a:pPr marL="278765" algn="l" rtl="0" eaLnBrk="0">
              <a:lnSpc>
                <a:spcPts val="1305"/>
              </a:lnSpc>
              <a:spcBef>
                <a:spcPts val="305"/>
              </a:spcBef>
            </a:pPr>
            <a:r>
              <a:rPr lang="en-US" altLang="zh-CN" sz="1800" spc="6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800" spc="60" dirty="0">
                <a:solidFill>
                  <a:srgbClr val="000000"/>
                </a:solidFill>
                <a:latin typeface="微软雅黑" panose="020B0503020204020204" charset="-122"/>
                <a:ea typeface="微软雅黑" panose="020B0503020204020204" charset="-122"/>
                <a:cs typeface="微软雅黑" panose="020B0503020204020204" charset="-122"/>
              </a:rPr>
              <a:t>气体报警</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器</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zh-CN"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4000"/>
              </a:lnSpc>
              <a:spcBef>
                <a:spcPts val="0"/>
              </a:spcBef>
            </a:pP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该类仪器是对泄漏气体达到危险值时自动进行报警的仪器。 图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25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所示为一种简单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的家用气体报警器电路，气敏电阻采用测试回路高压的直热式气敏元件</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TGS109。</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当室内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可燃性气体增加时，气敏元件因接触到可燃性气体而阻值降低，这样流回回路</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电流就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会增大，直接驱动蜂</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鸣器进行报警。</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577"/>
          <p:cNvPicPr>
            <a:picLocks noChangeAspect="1"/>
          </p:cNvPicPr>
          <p:nvPr/>
        </p:nvPicPr>
        <p:blipFill>
          <a:blip r:embed="rId5"/>
          <a:stretch>
            <a:fillRect/>
          </a:stretch>
        </p:blipFill>
        <p:spPr>
          <a:xfrm>
            <a:off x="7324419" y="2715968"/>
            <a:ext cx="3156038" cy="1655038"/>
          </a:xfrm>
          <a:prstGeom prst="rect">
            <a:avLst/>
          </a:prstGeom>
        </p:spPr>
      </p:pic>
      <p:sp>
        <p:nvSpPr>
          <p:cNvPr id="6" name="文本框 5"/>
          <p:cNvSpPr txBox="1"/>
          <p:nvPr/>
        </p:nvSpPr>
        <p:spPr>
          <a:xfrm>
            <a:off x="5210333" y="4841198"/>
            <a:ext cx="6096000" cy="271145"/>
          </a:xfrm>
          <a:prstGeom prst="rect">
            <a:avLst/>
          </a:prstGeom>
          <a:noFill/>
        </p:spPr>
        <p:txBody>
          <a:bodyPr wrap="square">
            <a:spAutoFit/>
          </a:bodyPr>
          <a:lstStyle/>
          <a:p>
            <a:pPr marL="1848485" algn="l" rtl="0" eaLnBrk="0">
              <a:lnSpc>
                <a:spcPts val="1405"/>
              </a:lnSpc>
            </a:pP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25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家用气体报警器电</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路</a:t>
            </a:r>
            <a:endPar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88830" y="2899737"/>
            <a:ext cx="6096000" cy="2127250"/>
          </a:xfrm>
          <a:prstGeom prst="rect">
            <a:avLst/>
          </a:prstGeom>
          <a:noFill/>
        </p:spPr>
        <p:txBody>
          <a:bodyPr wrap="square">
            <a:spAutoFit/>
          </a:bodyPr>
          <a:lstStyle/>
          <a:p>
            <a:pPr marL="12700" indent="264795" algn="l" rtl="0" eaLnBrk="0">
              <a:lnSpc>
                <a:spcPct val="147000"/>
              </a:lnSpc>
              <a:spcBef>
                <a:spcPts val="185"/>
              </a:spcBef>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设计报警器时应注意选择开始报警浓度，既不要过高也不要过低。 选高</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了</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，灵敏度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过低，容易造成漏报，起不到报警的目的，选低了</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灵敏度过高，容易造成误报。 一般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情况下，对于甲烷 、丙烷 、丁烷等气体，选</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择开始报警浓度为爆炸下限的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1/10。</a:t>
            </a:r>
            <a:endParaRPr lang="en-US" altLang="zh-CN"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pic>
        <p:nvPicPr>
          <p:cNvPr id="2" name="picture 584"/>
          <p:cNvPicPr>
            <a:picLocks noChangeAspect="1"/>
          </p:cNvPicPr>
          <p:nvPr/>
        </p:nvPicPr>
        <p:blipFill>
          <a:blip r:embed="rId5"/>
          <a:stretch>
            <a:fillRect/>
          </a:stretch>
        </p:blipFill>
        <p:spPr>
          <a:xfrm>
            <a:off x="780106" y="2395242"/>
            <a:ext cx="4765471" cy="1733905"/>
          </a:xfrm>
          <a:prstGeom prst="rect">
            <a:avLst/>
          </a:prstGeom>
        </p:spPr>
      </p:pic>
      <p:sp>
        <p:nvSpPr>
          <p:cNvPr id="3" name="textbox 585"/>
          <p:cNvSpPr/>
          <p:nvPr/>
        </p:nvSpPr>
        <p:spPr>
          <a:xfrm>
            <a:off x="561939" y="752904"/>
            <a:ext cx="5205095" cy="150621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4765" indent="256540" algn="l" rtl="0" eaLnBrk="0">
              <a:lnSpc>
                <a:spcPct val="120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湿敏传感器广泛应用于军事 、气象 、工业 、农业 、医疗 、建筑以及家用电器等</a:t>
            </a:r>
            <a:r>
              <a:rPr sz="1000" spc="20" dirty="0">
                <a:solidFill>
                  <a:srgbClr val="000000"/>
                </a:solidFill>
                <a:latin typeface="微软雅黑" panose="020B0503020204020204" charset="-122"/>
                <a:ea typeface="微软雅黑" panose="020B0503020204020204" charset="-122"/>
                <a:cs typeface="微软雅黑" panose="020B0503020204020204" charset="-122"/>
              </a:rPr>
              <a:t>领</a:t>
            </a:r>
            <a:r>
              <a:rPr sz="1000" spc="0" dirty="0">
                <a:solidFill>
                  <a:srgbClr val="000000"/>
                </a:solidFill>
                <a:latin typeface="微软雅黑" panose="020B0503020204020204" charset="-122"/>
                <a:ea typeface="微软雅黑" panose="020B0503020204020204" charset="-122"/>
                <a:cs typeface="微软雅黑" panose="020B0503020204020204" charset="-122"/>
              </a:rPr>
              <a:t>域 </a:t>
            </a:r>
            <a:r>
              <a:rPr sz="1000" spc="-10" dirty="0">
                <a:solidFill>
                  <a:srgbClr val="000000"/>
                </a:solidFill>
                <a:latin typeface="微软雅黑" panose="020B0503020204020204" charset="-122"/>
                <a:ea typeface="微软雅黑" panose="020B0503020204020204" charset="-122"/>
                <a:cs typeface="微软雅黑" panose="020B0503020204020204" charset="-122"/>
              </a:rPr>
              <a:t>的湿度检测 </a:t>
            </a:r>
            <a:r>
              <a:rPr sz="1000" spc="0" dirty="0">
                <a:solidFill>
                  <a:srgbClr val="000000"/>
                </a:solidFill>
                <a:latin typeface="微软雅黑" panose="020B0503020204020204" charset="-122"/>
                <a:ea typeface="微软雅黑" panose="020B0503020204020204" charset="-122"/>
                <a:cs typeface="微软雅黑" panose="020B0503020204020204" charset="-122"/>
              </a:rPr>
              <a:t>、控制与报警。</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46000"/>
              </a:lnSpc>
              <a:spcBef>
                <a:spcPts val="2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图 2－26 中 </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H</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为氯化锂湿敏传感器。 由 </a:t>
            </a:r>
            <a:r>
              <a:rPr sz="1000" spc="0" dirty="0">
                <a:solidFill>
                  <a:srgbClr val="000000"/>
                </a:solidFill>
                <a:latin typeface="微软雅黑" panose="020B0503020204020204" charset="-122"/>
                <a:ea typeface="微软雅黑" panose="020B0503020204020204" charset="-122"/>
                <a:cs typeface="微软雅黑" panose="020B0503020204020204" charset="-122"/>
              </a:rPr>
              <a:t>VT</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VT</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T</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等组成测湿电桥的电</a:t>
            </a:r>
            <a:r>
              <a:rPr sz="1000" spc="0" dirty="0">
                <a:solidFill>
                  <a:srgbClr val="000000"/>
                </a:solidFill>
                <a:latin typeface="微软雅黑" panose="020B0503020204020204" charset="-122"/>
                <a:ea typeface="微软雅黑" panose="020B0503020204020204" charset="-122"/>
                <a:cs typeface="微软雅黑" panose="020B0503020204020204" charset="-122"/>
              </a:rPr>
              <a:t>源，其振 </a:t>
            </a:r>
            <a:r>
              <a:rPr sz="1000" spc="-10" dirty="0">
                <a:solidFill>
                  <a:srgbClr val="000000"/>
                </a:solidFill>
                <a:latin typeface="微软雅黑" panose="020B0503020204020204" charset="-122"/>
                <a:ea typeface="微软雅黑" panose="020B0503020204020204" charset="-122"/>
                <a:cs typeface="微软雅黑" panose="020B0503020204020204" charset="-122"/>
              </a:rPr>
              <a:t>荡频率为 250~ 1 000 </a:t>
            </a:r>
            <a:r>
              <a:rPr sz="1000" spc="0" dirty="0">
                <a:solidFill>
                  <a:srgbClr val="000000"/>
                </a:solidFill>
                <a:latin typeface="微软雅黑" panose="020B0503020204020204" charset="-122"/>
                <a:ea typeface="微软雅黑" panose="020B0503020204020204" charset="-122"/>
                <a:cs typeface="微软雅黑" panose="020B0503020204020204" charset="-122"/>
              </a:rPr>
              <a:t>Hz</a:t>
            </a:r>
            <a:r>
              <a:rPr sz="1000" spc="-10" dirty="0">
                <a:solidFill>
                  <a:srgbClr val="000000"/>
                </a:solidFill>
                <a:latin typeface="微软雅黑" panose="020B0503020204020204" charset="-122"/>
                <a:ea typeface="微软雅黑" panose="020B0503020204020204" charset="-122"/>
                <a:cs typeface="微软雅黑" panose="020B0503020204020204" charset="-122"/>
              </a:rPr>
              <a:t>。 电桥的</a:t>
            </a:r>
            <a:r>
              <a:rPr sz="1000" spc="0" dirty="0">
                <a:solidFill>
                  <a:srgbClr val="000000"/>
                </a:solidFill>
                <a:latin typeface="微软雅黑" panose="020B0503020204020204" charset="-122"/>
                <a:ea typeface="微软雅黑" panose="020B0503020204020204" charset="-122"/>
                <a:cs typeface="微软雅黑" panose="020B0503020204020204" charset="-122"/>
              </a:rPr>
              <a:t>输出经变压器 T</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C</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耦合到 VT</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通过 VT</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放大后的信 </a:t>
            </a:r>
            <a:r>
              <a:rPr sz="1000" spc="-10" dirty="0">
                <a:solidFill>
                  <a:srgbClr val="000000"/>
                </a:solidFill>
                <a:latin typeface="微软雅黑" panose="020B0503020204020204" charset="-122"/>
                <a:ea typeface="微软雅黑" panose="020B0503020204020204" charset="-122"/>
                <a:cs typeface="微软雅黑" panose="020B0503020204020204" charset="-122"/>
              </a:rPr>
              <a:t>号，经 </a:t>
            </a:r>
            <a:r>
              <a:rPr sz="1000" spc="0" dirty="0">
                <a:solidFill>
                  <a:srgbClr val="000000"/>
                </a:solidFill>
                <a:latin typeface="微软雅黑" panose="020B0503020204020204" charset="-122"/>
                <a:ea typeface="微软雅黑" panose="020B0503020204020204" charset="-122"/>
                <a:cs typeface="微软雅黑" panose="020B0503020204020204" charset="-122"/>
              </a:rPr>
              <a:t>VD</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VD</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4</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桥式整流后，输入微</a:t>
            </a:r>
            <a:r>
              <a:rPr sz="1000" spc="0" dirty="0">
                <a:solidFill>
                  <a:srgbClr val="000000"/>
                </a:solidFill>
                <a:latin typeface="微软雅黑" panose="020B0503020204020204" charset="-122"/>
                <a:ea typeface="微软雅黑" panose="020B0503020204020204" charset="-122"/>
                <a:cs typeface="微软雅黑" panose="020B0503020204020204" charset="-122"/>
              </a:rPr>
              <a:t>安表，由微安表指示出由于相对湿度的变化引起的 </a:t>
            </a:r>
            <a:r>
              <a:rPr sz="1000" spc="50" dirty="0">
                <a:solidFill>
                  <a:srgbClr val="000000"/>
                </a:solidFill>
                <a:latin typeface="微软雅黑" panose="020B0503020204020204" charset="-122"/>
                <a:ea typeface="微软雅黑" panose="020B0503020204020204" charset="-122"/>
                <a:cs typeface="微软雅黑" panose="020B0503020204020204" charset="-122"/>
              </a:rPr>
              <a:t>电流改变，电流经标定后并把湿度刻画在微安表盘上，这就制成了一个简单且</a:t>
            </a:r>
            <a:r>
              <a:rPr sz="1000" spc="40" dirty="0">
                <a:solidFill>
                  <a:srgbClr val="000000"/>
                </a:solidFill>
                <a:latin typeface="微软雅黑" panose="020B0503020204020204" charset="-122"/>
                <a:ea typeface="微软雅黑" panose="020B0503020204020204" charset="-122"/>
                <a:cs typeface="微软雅黑" panose="020B0503020204020204" charset="-122"/>
              </a:rPr>
              <a:t>实</a:t>
            </a:r>
            <a:r>
              <a:rPr sz="1000" spc="0" dirty="0">
                <a:solidFill>
                  <a:srgbClr val="000000"/>
                </a:solidFill>
                <a:latin typeface="微软雅黑" panose="020B0503020204020204" charset="-122"/>
                <a:ea typeface="微软雅黑" panose="020B0503020204020204" charset="-122"/>
                <a:cs typeface="微软雅黑" panose="020B0503020204020204" charset="-122"/>
              </a:rPr>
              <a:t>用的直 </a:t>
            </a:r>
            <a:r>
              <a:rPr sz="1000" spc="20" dirty="0">
                <a:solidFill>
                  <a:srgbClr val="000000"/>
                </a:solidFill>
                <a:latin typeface="微软雅黑" panose="020B0503020204020204" charset="-122"/>
                <a:ea typeface="微软雅黑" panose="020B0503020204020204" charset="-122"/>
                <a:cs typeface="微软雅黑" panose="020B0503020204020204" charset="-122"/>
              </a:rPr>
              <a:t>读式湿度</a:t>
            </a:r>
            <a:r>
              <a:rPr sz="1000" spc="10" dirty="0">
                <a:solidFill>
                  <a:srgbClr val="000000"/>
                </a:solidFill>
                <a:latin typeface="微软雅黑" panose="020B0503020204020204" charset="-122"/>
                <a:ea typeface="微软雅黑" panose="020B0503020204020204" charset="-122"/>
                <a:cs typeface="微软雅黑" panose="020B0503020204020204" charset="-122"/>
              </a:rPr>
              <a:t>计</a:t>
            </a:r>
            <a:r>
              <a:rPr sz="1000" spc="0" dirty="0">
                <a:solidFill>
                  <a:srgbClr val="000000"/>
                </a:solidFill>
                <a:latin typeface="微软雅黑" panose="020B0503020204020204" charset="-122"/>
                <a:ea typeface="微软雅黑" panose="020B0503020204020204" charset="-122"/>
                <a:cs typeface="微软雅黑" panose="020B0503020204020204" charset="-122"/>
              </a:rPr>
              <a:t>了。</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589"/>
          <p:cNvSpPr/>
          <p:nvPr>
            <p:custDataLst>
              <p:tags r:id="rId6"/>
            </p:custDataLst>
          </p:nvPr>
        </p:nvSpPr>
        <p:spPr>
          <a:xfrm>
            <a:off x="564407" y="359378"/>
            <a:ext cx="2434589" cy="1936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70" dirty="0">
                <a:solidFill>
                  <a:schemeClr val="dk1"/>
                </a:solidFill>
                <a:latin typeface="微软雅黑" panose="020B0503020204020204" charset="-122"/>
                <a:ea typeface="微软雅黑" panose="020B0503020204020204" charset="-122"/>
                <a:cs typeface="微软雅黑" panose="020B0503020204020204" charset="-122"/>
              </a:rPr>
              <a:t>2. 5. 4   湿敏电阻式传感器</a:t>
            </a:r>
            <a:r>
              <a:rPr sz="1200" spc="40" dirty="0">
                <a:solidFill>
                  <a:schemeClr val="dk1"/>
                </a:solidFill>
                <a:latin typeface="微软雅黑" panose="020B0503020204020204" charset="-122"/>
                <a:ea typeface="微软雅黑" panose="020B0503020204020204" charset="-122"/>
                <a:cs typeface="微软雅黑" panose="020B0503020204020204" charset="-122"/>
              </a:rPr>
              <a:t>的</a:t>
            </a:r>
            <a:r>
              <a:rPr sz="1200" spc="0" dirty="0">
                <a:solidFill>
                  <a:schemeClr val="dk1"/>
                </a:solidFill>
                <a:latin typeface="微软雅黑" panose="020B0503020204020204" charset="-122"/>
                <a:ea typeface="微软雅黑" panose="020B0503020204020204" charset="-122"/>
                <a:cs typeface="微软雅黑" panose="020B0503020204020204" charset="-122"/>
              </a:rPr>
              <a:t>应用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86"/>
          <p:cNvSpPr/>
          <p:nvPr>
            <p:custDataLst>
              <p:tags r:id="rId7"/>
            </p:custDataLst>
          </p:nvPr>
        </p:nvSpPr>
        <p:spPr>
          <a:xfrm>
            <a:off x="561939" y="4265266"/>
            <a:ext cx="5204459" cy="111569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847215"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2－26    直读式湿度计原理</a:t>
            </a:r>
            <a:r>
              <a:rPr sz="800" spc="10" dirty="0">
                <a:solidFill>
                  <a:schemeClr val="dk1"/>
                </a:solidFill>
                <a:latin typeface="微软雅黑" panose="020B0503020204020204" charset="-122"/>
                <a:ea typeface="微软雅黑" panose="020B0503020204020204" charset="-122"/>
                <a:cs typeface="微软雅黑" panose="020B0503020204020204" charset="-122"/>
              </a:rPr>
              <a:t>图</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5590" algn="l" rtl="0" eaLnBrk="0">
              <a:lnSpc>
                <a:spcPct val="145000"/>
              </a:lnSpc>
              <a:spcBef>
                <a:spcPts val="25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图 2－27</a:t>
            </a:r>
            <a:r>
              <a:rPr sz="1000" spc="0" dirty="0">
                <a:solidFill>
                  <a:schemeClr val="dk1"/>
                </a:solidFill>
                <a:latin typeface="微软雅黑" panose="020B0503020204020204" charset="-122"/>
                <a:ea typeface="微软雅黑" panose="020B0503020204020204" charset="-122"/>
                <a:cs typeface="微软雅黑" panose="020B0503020204020204" charset="-122"/>
              </a:rPr>
              <a:t> 中，R</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L</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为加热丝，R</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H</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为结露传感器。 T</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、T</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构成施密特触发电路。 低湿度 </a:t>
            </a:r>
            <a:r>
              <a:rPr sz="1000" spc="-10" dirty="0">
                <a:solidFill>
                  <a:schemeClr val="dk1"/>
                </a:solidFill>
                <a:latin typeface="微软雅黑" panose="020B0503020204020204" charset="-122"/>
                <a:ea typeface="微软雅黑" panose="020B0503020204020204" charset="-122"/>
                <a:cs typeface="微软雅黑" panose="020B0503020204020204" charset="-122"/>
              </a:rPr>
              <a:t>时调整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和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1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使 </a:t>
            </a:r>
            <a:r>
              <a:rPr sz="1000" spc="0" dirty="0">
                <a:solidFill>
                  <a:schemeClr val="dk1"/>
                </a:solidFill>
                <a:latin typeface="微软雅黑" panose="020B0503020204020204" charset="-122"/>
                <a:ea typeface="微软雅黑" panose="020B0503020204020204" charset="-122"/>
                <a:cs typeface="微软雅黑" panose="020B0503020204020204" charset="-122"/>
              </a:rPr>
              <a:t>T</a:t>
            </a:r>
            <a:r>
              <a:rPr sz="900" spc="-1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导通 、</a:t>
            </a:r>
            <a:r>
              <a:rPr sz="1000" spc="0" dirty="0">
                <a:solidFill>
                  <a:schemeClr val="dk1"/>
                </a:solidFill>
                <a:latin typeface="微软雅黑" panose="020B0503020204020204" charset="-122"/>
                <a:ea typeface="微软雅黑" panose="020B0503020204020204" charset="-122"/>
                <a:cs typeface="微软雅黑" panose="020B0503020204020204" charset="-122"/>
              </a:rPr>
              <a:t>T</a:t>
            </a:r>
            <a:r>
              <a:rPr sz="900" spc="-1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截止，</a:t>
            </a:r>
            <a:r>
              <a:rPr sz="1000" spc="0" dirty="0">
                <a:solidFill>
                  <a:schemeClr val="dk1"/>
                </a:solidFill>
                <a:latin typeface="微软雅黑" panose="020B0503020204020204" charset="-122"/>
                <a:ea typeface="微软雅黑" panose="020B0503020204020204" charset="-122"/>
                <a:cs typeface="微软雅黑" panose="020B0503020204020204" charset="-122"/>
              </a:rPr>
              <a:t>J</a:t>
            </a:r>
            <a:r>
              <a:rPr sz="1000" spc="-10" dirty="0">
                <a:solidFill>
                  <a:schemeClr val="dk1"/>
                </a:solidFill>
                <a:latin typeface="微软雅黑" panose="020B0503020204020204" charset="-122"/>
                <a:ea typeface="微软雅黑" panose="020B0503020204020204" charset="-122"/>
                <a:cs typeface="微软雅黑" panose="020B0503020204020204" charset="-122"/>
              </a:rPr>
              <a:t> 触点释放，当湿度增大到 80％ </a:t>
            </a:r>
            <a:r>
              <a:rPr sz="1000" spc="0" dirty="0">
                <a:solidFill>
                  <a:schemeClr val="dk1"/>
                </a:solidFill>
                <a:latin typeface="微软雅黑" panose="020B0503020204020204" charset="-122"/>
                <a:ea typeface="微软雅黑" panose="020B0503020204020204" charset="-122"/>
                <a:cs typeface="微软雅黑" panose="020B0503020204020204" charset="-122"/>
              </a:rPr>
              <a:t>RH</a:t>
            </a:r>
            <a:r>
              <a:rPr sz="1000" spc="-10" dirty="0">
                <a:solidFill>
                  <a:schemeClr val="dk1"/>
                </a:solidFill>
                <a:latin typeface="微软雅黑" panose="020B0503020204020204" charset="-122"/>
                <a:ea typeface="微软雅黑" panose="020B0503020204020204" charset="-122"/>
                <a:cs typeface="微软雅黑" panose="020B0503020204020204" charset="-122"/>
              </a:rPr>
              <a:t> 以上时，</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H</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值 </a:t>
            </a:r>
            <a:r>
              <a:rPr sz="1000" spc="-20" dirty="0">
                <a:solidFill>
                  <a:schemeClr val="dk1"/>
                </a:solidFill>
                <a:latin typeface="微软雅黑" panose="020B0503020204020204" charset="-122"/>
                <a:ea typeface="微软雅黑" panose="020B0503020204020204" charset="-122"/>
                <a:cs typeface="微软雅黑" panose="020B0503020204020204" charset="-122"/>
              </a:rPr>
              <a:t>下降，</a:t>
            </a:r>
            <a:r>
              <a:rPr sz="1000" spc="0" dirty="0">
                <a:solidFill>
                  <a:schemeClr val="dk1"/>
                </a:solidFill>
                <a:latin typeface="微软雅黑" panose="020B0503020204020204" charset="-122"/>
                <a:ea typeface="微软雅黑" panose="020B0503020204020204" charset="-122"/>
                <a:cs typeface="微软雅黑" panose="020B0503020204020204" charset="-122"/>
              </a:rPr>
              <a:t>T</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截止 、</a:t>
            </a:r>
            <a:r>
              <a:rPr sz="1000" spc="0" dirty="0">
                <a:solidFill>
                  <a:schemeClr val="dk1"/>
                </a:solidFill>
                <a:latin typeface="微软雅黑" panose="020B0503020204020204" charset="-122"/>
                <a:ea typeface="微软雅黑" panose="020B0503020204020204" charset="-122"/>
                <a:cs typeface="微软雅黑" panose="020B0503020204020204" charset="-122"/>
              </a:rPr>
              <a:t>T</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导通，</a:t>
            </a:r>
            <a:r>
              <a:rPr sz="1000" spc="0" dirty="0">
                <a:solidFill>
                  <a:schemeClr val="dk1"/>
                </a:solidFill>
                <a:latin typeface="微软雅黑" panose="020B0503020204020204" charset="-122"/>
                <a:ea typeface="微软雅黑" panose="020B0503020204020204" charset="-122"/>
                <a:cs typeface="微软雅黑" panose="020B0503020204020204" charset="-122"/>
              </a:rPr>
              <a:t>J</a:t>
            </a:r>
            <a:r>
              <a:rPr sz="1000" spc="-20" dirty="0">
                <a:solidFill>
                  <a:schemeClr val="dk1"/>
                </a:solidFill>
                <a:latin typeface="微软雅黑" panose="020B0503020204020204" charset="-122"/>
                <a:ea typeface="微软雅黑" panose="020B0503020204020204" charset="-122"/>
                <a:cs typeface="微软雅黑" panose="020B0503020204020204" charset="-122"/>
              </a:rPr>
              <a:t> 通电，常开触点接通，</a:t>
            </a:r>
            <a:r>
              <a:rPr sz="1000" spc="-10" dirty="0">
                <a:solidFill>
                  <a:schemeClr val="dk1"/>
                </a:solidFill>
                <a:latin typeface="微软雅黑" panose="020B0503020204020204" charset="-122"/>
                <a:ea typeface="微软雅黑" panose="020B0503020204020204" charset="-122"/>
                <a:cs typeface="微软雅黑" panose="020B0503020204020204" charset="-122"/>
              </a:rPr>
              <a:t>加</a:t>
            </a:r>
            <a:r>
              <a:rPr sz="1000" spc="0" dirty="0">
                <a:solidFill>
                  <a:schemeClr val="dk1"/>
                </a:solidFill>
                <a:latin typeface="微软雅黑" panose="020B0503020204020204" charset="-122"/>
                <a:ea typeface="微软雅黑" panose="020B0503020204020204" charset="-122"/>
                <a:cs typeface="微软雅黑" panose="020B0503020204020204" charset="-122"/>
              </a:rPr>
              <a:t>热挡风玻璃中的加热丝，驱散湿气，</a:t>
            </a:r>
            <a:r>
              <a:rPr sz="1000" spc="20" dirty="0">
                <a:solidFill>
                  <a:schemeClr val="dk1"/>
                </a:solidFill>
                <a:latin typeface="微软雅黑" panose="020B0503020204020204" charset="-122"/>
                <a:ea typeface="微软雅黑" panose="020B0503020204020204" charset="-122"/>
                <a:cs typeface="微软雅黑" panose="020B0503020204020204" charset="-122"/>
              </a:rPr>
              <a:t>避免挡风玻璃结露。</a:t>
            </a:r>
            <a:endParaRPr lang="en-US" altLang="en-US" sz="1000" spc="2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583"/>
          <p:cNvPicPr>
            <a:picLocks noChangeAspect="1"/>
          </p:cNvPicPr>
          <p:nvPr/>
        </p:nvPicPr>
        <p:blipFill>
          <a:blip r:embed="rId8"/>
          <a:stretch>
            <a:fillRect/>
          </a:stretch>
        </p:blipFill>
        <p:spPr>
          <a:xfrm>
            <a:off x="6646425" y="2287080"/>
            <a:ext cx="4585550" cy="1822640"/>
          </a:xfrm>
          <a:prstGeom prst="rect">
            <a:avLst/>
          </a:prstGeom>
        </p:spPr>
      </p:pic>
      <p:sp>
        <p:nvSpPr>
          <p:cNvPr id="8" name="textbox 588"/>
          <p:cNvSpPr/>
          <p:nvPr>
            <p:custDataLst>
              <p:tags r:id="rId9"/>
            </p:custDataLst>
          </p:nvPr>
        </p:nvSpPr>
        <p:spPr>
          <a:xfrm>
            <a:off x="7996860" y="4823113"/>
            <a:ext cx="1884679" cy="3917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2－27    汽车玻璃挡板结</a:t>
            </a:r>
            <a:r>
              <a:rPr sz="800" spc="0" dirty="0">
                <a:solidFill>
                  <a:schemeClr val="dk1"/>
                </a:solidFill>
                <a:latin typeface="微软雅黑" panose="020B0503020204020204" charset="-122"/>
                <a:ea typeface="微软雅黑" panose="020B0503020204020204" charset="-122"/>
                <a:cs typeface="微软雅黑" panose="020B0503020204020204" charset="-122"/>
              </a:rPr>
              <a:t>露控制电路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427355" algn="l" rtl="0" eaLnBrk="0">
              <a:lnSpc>
                <a:spcPts val="850"/>
              </a:lnSpc>
              <a:spcBef>
                <a:spcPts val="5"/>
              </a:spcBef>
            </a:pP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a</a:t>
            </a:r>
            <a:r>
              <a:rPr sz="700" spc="40" dirty="0">
                <a:solidFill>
                  <a:schemeClr val="dk1"/>
                </a:solidFill>
                <a:latin typeface="微软雅黑" panose="020B0503020204020204" charset="-122"/>
                <a:ea typeface="微软雅黑" panose="020B0503020204020204" charset="-122"/>
                <a:cs typeface="微软雅黑" panose="020B0503020204020204" charset="-122"/>
              </a:rPr>
              <a:t>) 安装示意，( </a:t>
            </a:r>
            <a:r>
              <a:rPr sz="700" spc="0" dirty="0">
                <a:solidFill>
                  <a:schemeClr val="dk1"/>
                </a:solidFill>
                <a:latin typeface="微软雅黑" panose="020B0503020204020204" charset="-122"/>
                <a:ea typeface="微软雅黑" panose="020B0503020204020204" charset="-122"/>
                <a:cs typeface="微软雅黑" panose="020B0503020204020204" charset="-122"/>
              </a:rPr>
              <a:t>b</a:t>
            </a:r>
            <a:r>
              <a:rPr sz="700" spc="4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6" name="图片 1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594"/>
          <p:cNvSpPr/>
          <p:nvPr/>
        </p:nvSpPr>
        <p:spPr>
          <a:xfrm>
            <a:off x="3023729" y="822617"/>
            <a:ext cx="6107962" cy="392937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5750" algn="l" rtl="0" eaLnBrk="0">
              <a:lnSpc>
                <a:spcPts val="13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1 .  实验</a:t>
            </a:r>
            <a:r>
              <a:rPr sz="1000" spc="-20" dirty="0">
                <a:solidFill>
                  <a:srgbClr val="000000"/>
                </a:solidFill>
                <a:latin typeface="微软雅黑" panose="020B0503020204020204" charset="-122"/>
                <a:ea typeface="微软雅黑" panose="020B0503020204020204" charset="-122"/>
                <a:cs typeface="微软雅黑" panose="020B0503020204020204" charset="-122"/>
              </a:rPr>
              <a:t>目</a:t>
            </a:r>
            <a:r>
              <a:rPr sz="1000" spc="0" dirty="0">
                <a:solidFill>
                  <a:srgbClr val="000000"/>
                </a:solidFill>
                <a:latin typeface="微软雅黑" panose="020B0503020204020204" charset="-122"/>
                <a:ea typeface="微软雅黑" panose="020B0503020204020204" charset="-122"/>
                <a:cs typeface="微软雅黑" panose="020B0503020204020204" charset="-122"/>
              </a:rPr>
              <a:t>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9560" algn="l" rtl="0" eaLnBrk="0">
              <a:lnSpc>
                <a:spcPct val="92000"/>
              </a:lnSpc>
              <a:spcBef>
                <a:spcPts val="52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了解电阻应变片的工作原理并掌握应变片测</a:t>
            </a:r>
            <a:r>
              <a:rPr sz="1000" spc="10" dirty="0">
                <a:solidFill>
                  <a:srgbClr val="000000"/>
                </a:solidFill>
                <a:latin typeface="微软雅黑" panose="020B0503020204020204" charset="-122"/>
                <a:ea typeface="微软雅黑" panose="020B0503020204020204" charset="-122"/>
                <a:cs typeface="微软雅黑" panose="020B0503020204020204" charset="-122"/>
              </a:rPr>
              <a:t>量</a:t>
            </a:r>
            <a:r>
              <a:rPr sz="1000" spc="0" dirty="0">
                <a:solidFill>
                  <a:srgbClr val="000000"/>
                </a:solidFill>
                <a:latin typeface="微软雅黑" panose="020B0503020204020204" charset="-122"/>
                <a:ea typeface="微软雅黑" panose="020B0503020204020204" charset="-122"/>
                <a:cs typeface="微软雅黑" panose="020B0503020204020204" charset="-122"/>
              </a:rPr>
              <a:t>电路。</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5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2 . 基本原</a:t>
            </a:r>
            <a:r>
              <a:rPr sz="10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37000"/>
              </a:lnSpc>
              <a:spcBef>
                <a:spcPts val="52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电阻应变式传感器是通过特定工艺在弹性元件上粘贴电阻应变片制成的，是一</a:t>
            </a:r>
            <a:r>
              <a:rPr sz="1000" spc="0" dirty="0">
                <a:solidFill>
                  <a:srgbClr val="000000"/>
                </a:solidFill>
                <a:latin typeface="微软雅黑" panose="020B0503020204020204" charset="-122"/>
                <a:ea typeface="微软雅黑" panose="020B0503020204020204" charset="-122"/>
                <a:cs typeface="微软雅黑" panose="020B0503020204020204" charset="-122"/>
              </a:rPr>
              <a:t>种利  </a:t>
            </a:r>
            <a:r>
              <a:rPr sz="1000" spc="60" dirty="0">
                <a:solidFill>
                  <a:srgbClr val="000000"/>
                </a:solidFill>
                <a:latin typeface="微软雅黑" panose="020B0503020204020204" charset="-122"/>
                <a:ea typeface="微软雅黑" panose="020B0503020204020204" charset="-122"/>
                <a:cs typeface="微软雅黑" panose="020B0503020204020204" charset="-122"/>
              </a:rPr>
              <a:t>用电阻材料的应变效应将工程结构件的内部变形转换为电阻变化的传感器。 此类传感</a:t>
            </a:r>
            <a:r>
              <a:rPr sz="1000" spc="10" dirty="0">
                <a:solidFill>
                  <a:srgbClr val="000000"/>
                </a:solidFill>
                <a:latin typeface="微软雅黑" panose="020B0503020204020204" charset="-122"/>
                <a:ea typeface="微软雅黑" panose="020B0503020204020204" charset="-122"/>
                <a:cs typeface="微软雅黑" panose="020B0503020204020204" charset="-122"/>
              </a:rPr>
              <a:t>器</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60" dirty="0">
                <a:solidFill>
                  <a:srgbClr val="000000"/>
                </a:solidFill>
                <a:latin typeface="微软雅黑" panose="020B0503020204020204" charset="-122"/>
                <a:ea typeface="微软雅黑" panose="020B0503020204020204" charset="-122"/>
                <a:cs typeface="微软雅黑" panose="020B0503020204020204" charset="-122"/>
              </a:rPr>
              <a:t>主要是通过一定的机械装置将被测量转化成弹性元件的变形，然后由电阻应变片将变</a:t>
            </a:r>
            <a:r>
              <a:rPr sz="1000" spc="10" dirty="0">
                <a:solidFill>
                  <a:srgbClr val="000000"/>
                </a:solidFill>
                <a:latin typeface="微软雅黑" panose="020B0503020204020204" charset="-122"/>
                <a:ea typeface="微软雅黑" panose="020B0503020204020204" charset="-122"/>
                <a:cs typeface="微软雅黑" panose="020B0503020204020204" charset="-122"/>
              </a:rPr>
              <a:t>形</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转换成电阻的变化，再通过测量电路将电阻的变化转换成电压或电流变化信号输出</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电  </a:t>
            </a:r>
            <a:r>
              <a:rPr sz="1000" spc="50" dirty="0">
                <a:solidFill>
                  <a:srgbClr val="000000"/>
                </a:solidFill>
                <a:latin typeface="微软雅黑" panose="020B0503020204020204" charset="-122"/>
                <a:ea typeface="微软雅黑" panose="020B0503020204020204" charset="-122"/>
                <a:cs typeface="微软雅黑" panose="020B0503020204020204" charset="-122"/>
              </a:rPr>
              <a:t>阻应变式传感器可用于能转化变形的各种非电物理量的检测，如应力 、压力 、加</a:t>
            </a:r>
            <a:r>
              <a:rPr sz="1000" spc="10" dirty="0">
                <a:solidFill>
                  <a:srgbClr val="000000"/>
                </a:solidFill>
                <a:latin typeface="微软雅黑" panose="020B0503020204020204" charset="-122"/>
                <a:ea typeface="微软雅黑" panose="020B0503020204020204" charset="-122"/>
                <a:cs typeface="微软雅黑" panose="020B0503020204020204" charset="-122"/>
              </a:rPr>
              <a:t>速</a:t>
            </a:r>
            <a:r>
              <a:rPr sz="1000" spc="0" dirty="0">
                <a:solidFill>
                  <a:srgbClr val="000000"/>
                </a:solidFill>
                <a:latin typeface="微软雅黑" panose="020B0503020204020204" charset="-122"/>
                <a:ea typeface="微软雅黑" panose="020B0503020204020204" charset="-122"/>
                <a:cs typeface="微软雅黑" panose="020B0503020204020204" charset="-122"/>
              </a:rPr>
              <a:t>度 、  </a:t>
            </a:r>
            <a:r>
              <a:rPr sz="1000" spc="-10" dirty="0">
                <a:solidFill>
                  <a:srgbClr val="000000"/>
                </a:solidFill>
                <a:latin typeface="微软雅黑" panose="020B0503020204020204" charset="-122"/>
                <a:ea typeface="微软雅黑" panose="020B0503020204020204" charset="-122"/>
                <a:cs typeface="微软雅黑" panose="020B0503020204020204" charset="-122"/>
              </a:rPr>
              <a:t>力矩 、质量等，在机</a:t>
            </a:r>
            <a:r>
              <a:rPr sz="1000" spc="0" dirty="0">
                <a:solidFill>
                  <a:srgbClr val="000000"/>
                </a:solidFill>
                <a:latin typeface="微软雅黑" panose="020B0503020204020204" charset="-122"/>
                <a:ea typeface="微软雅黑" panose="020B0503020204020204" charset="-122"/>
                <a:cs typeface="微软雅黑" panose="020B0503020204020204" charset="-122"/>
              </a:rPr>
              <a:t>械加工 、计量 、建筑测量等行业应用十分广泛。</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ct val="94000"/>
              </a:lnSpc>
              <a:spcBef>
                <a:spcPts val="59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1) 应变片的电阻</a:t>
            </a:r>
            <a:r>
              <a:rPr sz="1000" spc="20" dirty="0">
                <a:solidFill>
                  <a:srgbClr val="000000"/>
                </a:solidFill>
                <a:latin typeface="微软雅黑" panose="020B0503020204020204" charset="-122"/>
                <a:ea typeface="微软雅黑" panose="020B0503020204020204" charset="-122"/>
                <a:cs typeface="微软雅黑" panose="020B0503020204020204" charset="-122"/>
              </a:rPr>
              <a:t>应</a:t>
            </a:r>
            <a:r>
              <a:rPr sz="1000" spc="0" dirty="0">
                <a:solidFill>
                  <a:srgbClr val="000000"/>
                </a:solidFill>
                <a:latin typeface="微软雅黑" panose="020B0503020204020204" charset="-122"/>
                <a:ea typeface="微软雅黑" panose="020B0503020204020204" charset="-122"/>
                <a:cs typeface="微软雅黑" panose="020B0503020204020204" charset="-122"/>
              </a:rPr>
              <a:t>变效应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4160" algn="l" rtl="0" eaLnBrk="0">
              <a:lnSpc>
                <a:spcPct val="129000"/>
              </a:lnSpc>
              <a:spcBef>
                <a:spcPts val="565"/>
              </a:spcBef>
            </a:pPr>
            <a:r>
              <a:rPr sz="1000" spc="80" dirty="0">
                <a:solidFill>
                  <a:srgbClr val="000000"/>
                </a:solidFill>
                <a:latin typeface="微软雅黑" panose="020B0503020204020204" charset="-122"/>
                <a:ea typeface="微软雅黑" panose="020B0503020204020204" charset="-122"/>
                <a:cs typeface="微软雅黑" panose="020B0503020204020204" charset="-122"/>
              </a:rPr>
              <a:t>所谓电阻应变效应是指具有规则外形的金属导体或半导体材料在外力作用下</a:t>
            </a:r>
            <a:r>
              <a:rPr sz="1000" spc="40" dirty="0">
                <a:solidFill>
                  <a:srgbClr val="000000"/>
                </a:solidFill>
                <a:latin typeface="微软雅黑" panose="020B0503020204020204" charset="-122"/>
                <a:ea typeface="微软雅黑" panose="020B0503020204020204" charset="-122"/>
                <a:cs typeface="微软雅黑" panose="020B0503020204020204" charset="-122"/>
              </a:rPr>
              <a:t>产</a:t>
            </a:r>
            <a:r>
              <a:rPr sz="1000" spc="0" dirty="0">
                <a:solidFill>
                  <a:srgbClr val="000000"/>
                </a:solidFill>
                <a:latin typeface="微软雅黑" panose="020B0503020204020204" charset="-122"/>
                <a:ea typeface="微软雅黑" panose="020B0503020204020204" charset="-122"/>
                <a:cs typeface="微软雅黑" panose="020B0503020204020204" charset="-122"/>
              </a:rPr>
              <a:t>生应  </a:t>
            </a:r>
            <a:r>
              <a:rPr sz="1000" spc="40" dirty="0">
                <a:solidFill>
                  <a:srgbClr val="000000"/>
                </a:solidFill>
                <a:latin typeface="微软雅黑" panose="020B0503020204020204" charset="-122"/>
                <a:ea typeface="微软雅黑" panose="020B0503020204020204" charset="-122"/>
                <a:cs typeface="微软雅黑" panose="020B0503020204020204" charset="-122"/>
              </a:rPr>
              <a:t>变，而其电阻值也会产生相应的改变的物理现象，这一物理现象称为电阻应</a:t>
            </a:r>
            <a:r>
              <a:rPr sz="1000" spc="20" dirty="0">
                <a:solidFill>
                  <a:srgbClr val="000000"/>
                </a:solidFill>
                <a:latin typeface="微软雅黑" panose="020B0503020204020204" charset="-122"/>
                <a:ea typeface="微软雅黑" panose="020B0503020204020204" charset="-122"/>
                <a:cs typeface="微软雅黑" panose="020B0503020204020204" charset="-122"/>
              </a:rPr>
              <a:t>变</a:t>
            </a:r>
            <a:r>
              <a:rPr sz="1000" spc="0" dirty="0">
                <a:solidFill>
                  <a:srgbClr val="000000"/>
                </a:solidFill>
                <a:latin typeface="微软雅黑" panose="020B0503020204020204" charset="-122"/>
                <a:ea typeface="微软雅黑" panose="020B0503020204020204" charset="-122"/>
                <a:cs typeface="微软雅黑" panose="020B0503020204020204" charset="-122"/>
              </a:rPr>
              <a:t>效应。 下  </a:t>
            </a:r>
            <a:r>
              <a:rPr sz="1000" spc="40" dirty="0">
                <a:solidFill>
                  <a:srgbClr val="000000"/>
                </a:solidFill>
                <a:latin typeface="微软雅黑" panose="020B0503020204020204" charset="-122"/>
                <a:ea typeface="微软雅黑" panose="020B0503020204020204" charset="-122"/>
                <a:cs typeface="微软雅黑" panose="020B0503020204020204" charset="-122"/>
              </a:rPr>
              <a:t>面以圆柱形导体为例说明电阻应变</a:t>
            </a:r>
            <a:r>
              <a:rPr sz="1000" spc="0" dirty="0">
                <a:solidFill>
                  <a:srgbClr val="000000"/>
                </a:solidFill>
                <a:latin typeface="微软雅黑" panose="020B0503020204020204" charset="-122"/>
                <a:ea typeface="微软雅黑" panose="020B0503020204020204" charset="-122"/>
                <a:cs typeface="微软雅黑" panose="020B0503020204020204" charset="-122"/>
              </a:rPr>
              <a:t>效应。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560"/>
              </a:lnSpc>
              <a:spcBef>
                <a:spcPts val="28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设圆柱形导体的长为 </a:t>
            </a:r>
            <a:r>
              <a:rPr sz="1000" spc="0" dirty="0">
                <a:solidFill>
                  <a:srgbClr val="000000"/>
                </a:solidFill>
                <a:latin typeface="微软雅黑" panose="020B0503020204020204" charset="-122"/>
                <a:ea typeface="微软雅黑" panose="020B0503020204020204" charset="-122"/>
                <a:cs typeface="微软雅黑" panose="020B0503020204020204" charset="-122"/>
              </a:rPr>
              <a:t>l</a:t>
            </a:r>
            <a:r>
              <a:rPr sz="1000" spc="10" dirty="0">
                <a:solidFill>
                  <a:srgbClr val="000000"/>
                </a:solidFill>
                <a:latin typeface="微软雅黑" panose="020B0503020204020204" charset="-122"/>
                <a:ea typeface="微软雅黑" panose="020B0503020204020204" charset="-122"/>
                <a:cs typeface="微软雅黑" panose="020B0503020204020204" charset="-122"/>
              </a:rPr>
              <a:t> 、半径为 </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1000" spc="10" dirty="0">
                <a:solidFill>
                  <a:srgbClr val="000000"/>
                </a:solidFill>
                <a:latin typeface="微软雅黑" panose="020B0503020204020204" charset="-122"/>
                <a:ea typeface="微软雅黑" panose="020B0503020204020204" charset="-122"/>
                <a:cs typeface="微软雅黑" panose="020B0503020204020204" charset="-122"/>
              </a:rPr>
              <a:t> 、材料的电阻</a:t>
            </a:r>
            <a:r>
              <a:rPr sz="1000" spc="0" dirty="0">
                <a:solidFill>
                  <a:srgbClr val="000000"/>
                </a:solidFill>
                <a:latin typeface="微软雅黑" panose="020B0503020204020204" charset="-122"/>
                <a:ea typeface="微软雅黑" panose="020B0503020204020204" charset="-122"/>
                <a:cs typeface="微软雅黑" panose="020B0503020204020204" charset="-122"/>
              </a:rPr>
              <a:t>率为 ρ，根据电阻的定义式得</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468245" algn="l" rtl="0" eaLnBrk="0">
              <a:lnSpc>
                <a:spcPct val="133000"/>
              </a:lnSpc>
              <a:spcBef>
                <a:spcPts val="170"/>
              </a:spcBef>
              <a:tabLst>
                <a:tab pos="2938145" algn="l"/>
              </a:tabLst>
            </a:pPr>
            <a:r>
              <a:rPr sz="1000" u="sng" spc="-3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ρ</a:t>
            </a:r>
            <a:r>
              <a:rPr sz="10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sz="1000" u="sng" spc="-3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u="sng" spc="-3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ρ</a:t>
            </a:r>
            <a:r>
              <a:rPr sz="10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l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9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4320" algn="l" rtl="0" eaLnBrk="0">
              <a:lnSpc>
                <a:spcPct val="146000"/>
              </a:lnSpc>
              <a:spcBef>
                <a:spcPts val="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当导体因某种原因产生应变时，其长度 </a:t>
            </a:r>
            <a:r>
              <a:rPr sz="1000" spc="0" dirty="0">
                <a:solidFill>
                  <a:srgbClr val="000000"/>
                </a:solidFill>
                <a:latin typeface="微软雅黑" panose="020B0503020204020204" charset="-122"/>
                <a:ea typeface="微软雅黑" panose="020B0503020204020204" charset="-122"/>
                <a:cs typeface="微软雅黑" panose="020B0503020204020204" charset="-122"/>
              </a:rPr>
              <a:t>l</a:t>
            </a:r>
            <a:r>
              <a:rPr sz="1000" spc="30" dirty="0">
                <a:solidFill>
                  <a:srgbClr val="000000"/>
                </a:solidFill>
                <a:latin typeface="微软雅黑" panose="020B0503020204020204" charset="-122"/>
                <a:ea typeface="微软雅黑" panose="020B0503020204020204" charset="-122"/>
                <a:cs typeface="微软雅黑" panose="020B0503020204020204" charset="-122"/>
              </a:rPr>
              <a:t> 、截面积 </a:t>
            </a:r>
            <a:r>
              <a:rPr sz="1000" spc="0" dirty="0">
                <a:solidFill>
                  <a:srgbClr val="000000"/>
                </a:solidFill>
                <a:latin typeface="微软雅黑" panose="020B0503020204020204" charset="-122"/>
                <a:ea typeface="微软雅黑" panose="020B0503020204020204" charset="-122"/>
                <a:cs typeface="微软雅黑" panose="020B0503020204020204" charset="-122"/>
              </a:rPr>
              <a:t>A</a:t>
            </a:r>
            <a:r>
              <a:rPr sz="1000" spc="30" dirty="0">
                <a:solidFill>
                  <a:srgbClr val="000000"/>
                </a:solidFill>
                <a:latin typeface="微软雅黑" panose="020B0503020204020204" charset="-122"/>
                <a:ea typeface="微软雅黑" panose="020B0503020204020204" charset="-122"/>
                <a:cs typeface="微软雅黑" panose="020B0503020204020204" charset="-122"/>
              </a:rPr>
              <a:t> 和电阻率 ρ 的变化为</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dl 、dA 、  d</a:t>
            </a:r>
            <a:r>
              <a:rPr sz="1000" spc="-10" dirty="0">
                <a:solidFill>
                  <a:srgbClr val="000000"/>
                </a:solidFill>
                <a:latin typeface="微软雅黑" panose="020B0503020204020204" charset="-122"/>
                <a:ea typeface="微软雅黑" panose="020B0503020204020204" charset="-122"/>
                <a:cs typeface="微软雅黑" panose="020B0503020204020204" charset="-122"/>
              </a:rPr>
              <a:t>ρ，</a:t>
            </a:r>
            <a:r>
              <a:rPr sz="1000" spc="0" dirty="0">
                <a:solidFill>
                  <a:srgbClr val="000000"/>
                </a:solidFill>
                <a:latin typeface="微软雅黑" panose="020B0503020204020204" charset="-122"/>
                <a:ea typeface="微软雅黑" panose="020B0503020204020204" charset="-122"/>
                <a:cs typeface="微软雅黑" panose="020B0503020204020204" charset="-122"/>
              </a:rPr>
              <a:t>相应的电阻变化为 dR。 对式(2  8) 全微分得电阻变化率 dR/R 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97"/>
          <p:cNvPicPr>
            <a:picLocks noChangeAspect="1"/>
          </p:cNvPicPr>
          <p:nvPr/>
        </p:nvPicPr>
        <p:blipFill>
          <a:blip r:embed="rId5"/>
          <a:stretch>
            <a:fillRect/>
          </a:stretch>
        </p:blipFill>
        <p:spPr>
          <a:xfrm>
            <a:off x="6027637" y="4819666"/>
            <a:ext cx="128155" cy="303275"/>
          </a:xfrm>
          <a:prstGeom prst="rect">
            <a:avLst/>
          </a:prstGeom>
        </p:spPr>
      </p:pic>
      <p:pic>
        <p:nvPicPr>
          <p:cNvPr id="4" name="picture 598"/>
          <p:cNvPicPr>
            <a:picLocks noChangeAspect="1"/>
          </p:cNvPicPr>
          <p:nvPr/>
        </p:nvPicPr>
        <p:blipFill>
          <a:blip r:embed="rId6"/>
          <a:stretch>
            <a:fillRect/>
          </a:stretch>
        </p:blipFill>
        <p:spPr>
          <a:xfrm>
            <a:off x="5723612" y="4819666"/>
            <a:ext cx="128168" cy="276104"/>
          </a:xfrm>
          <a:prstGeom prst="rect">
            <a:avLst/>
          </a:prstGeom>
        </p:spPr>
      </p:pic>
      <p:pic>
        <p:nvPicPr>
          <p:cNvPr id="5" name="picture 599"/>
          <p:cNvPicPr>
            <a:picLocks noChangeAspect="1"/>
          </p:cNvPicPr>
          <p:nvPr/>
        </p:nvPicPr>
        <p:blipFill>
          <a:blip r:embed="rId7"/>
          <a:stretch>
            <a:fillRect/>
          </a:stretch>
        </p:blipFill>
        <p:spPr>
          <a:xfrm>
            <a:off x="5345699" y="4757224"/>
            <a:ext cx="128155" cy="381916"/>
          </a:xfrm>
          <a:prstGeom prst="rect">
            <a:avLst/>
          </a:prstGeom>
        </p:spPr>
      </p:pic>
      <p:pic>
        <p:nvPicPr>
          <p:cNvPr id="6" name="picture 600"/>
          <p:cNvPicPr>
            <a:picLocks noChangeAspect="1"/>
          </p:cNvPicPr>
          <p:nvPr/>
        </p:nvPicPr>
        <p:blipFill>
          <a:blip r:embed="rId8"/>
          <a:stretch>
            <a:fillRect/>
          </a:stretch>
        </p:blipFill>
        <p:spPr>
          <a:xfrm>
            <a:off x="5035146" y="4819666"/>
            <a:ext cx="150342" cy="277802"/>
          </a:xfrm>
          <a:prstGeom prst="rect">
            <a:avLst/>
          </a:prstGeom>
        </p:spPr>
      </p:pic>
      <p:pic>
        <p:nvPicPr>
          <p:cNvPr id="8" name="picture 601"/>
          <p:cNvPicPr>
            <a:picLocks noChangeAspect="1"/>
          </p:cNvPicPr>
          <p:nvPr/>
        </p:nvPicPr>
        <p:blipFill>
          <a:blip r:embed="rId9"/>
          <a:stretch>
            <a:fillRect/>
          </a:stretch>
        </p:blipFill>
        <p:spPr>
          <a:xfrm>
            <a:off x="3036570" y="51435"/>
            <a:ext cx="5184775" cy="294640"/>
          </a:xfrm>
          <a:prstGeom prst="rect">
            <a:avLst/>
          </a:prstGeom>
        </p:spPr>
      </p:pic>
      <p:sp>
        <p:nvSpPr>
          <p:cNvPr id="9" name="textbox 602"/>
          <p:cNvSpPr/>
          <p:nvPr>
            <p:custDataLst>
              <p:tags r:id="rId10"/>
            </p:custDataLst>
          </p:nvPr>
        </p:nvSpPr>
        <p:spPr>
          <a:xfrm>
            <a:off x="3023870" y="38735"/>
            <a:ext cx="5210175" cy="342265"/>
          </a:xfrm>
          <a:prstGeom prst="rect">
            <a:avLst/>
          </a:prstGeom>
        </p:spPr>
        <p:txBody>
          <a:bodyPr vert="horz" wrap="square" lIns="0" tIns="0" rIns="0" bIns="0"/>
          <a:lstStyle/>
          <a:p>
            <a:pPr algn="l" rtl="0" eaLnBrk="0">
              <a:lnSpc>
                <a:spcPct val="11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ct val="93000"/>
              </a:lnSpc>
              <a:spcBef>
                <a:spcPts val="5"/>
              </a:spcBef>
            </a:pPr>
            <a:r>
              <a:rPr sz="1300" spc="60" dirty="0">
                <a:solidFill>
                  <a:schemeClr val="dk1"/>
                </a:solidFill>
                <a:latin typeface="微软雅黑" panose="020B0503020204020204" charset="-122"/>
                <a:ea typeface="微软雅黑" panose="020B0503020204020204" charset="-122"/>
                <a:cs typeface="微软雅黑" panose="020B0503020204020204" charset="-122"/>
              </a:rPr>
              <a:t>2. 6    技能实</a:t>
            </a:r>
            <a:r>
              <a:rPr sz="1300" spc="50" dirty="0">
                <a:solidFill>
                  <a:schemeClr val="dk1"/>
                </a:solidFill>
                <a:latin typeface="微软雅黑" panose="020B0503020204020204" charset="-122"/>
                <a:ea typeface="微软雅黑" panose="020B0503020204020204" charset="-122"/>
                <a:cs typeface="微软雅黑" panose="020B0503020204020204" charset="-122"/>
              </a:rPr>
              <a:t>训</a:t>
            </a:r>
            <a:endParaRPr lang="en-US" altLang="en-US" sz="1300" spc="5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605"/>
          <p:cNvSpPr/>
          <p:nvPr>
            <p:custDataLst>
              <p:tags r:id="rId11"/>
            </p:custDataLst>
          </p:nvPr>
        </p:nvSpPr>
        <p:spPr>
          <a:xfrm>
            <a:off x="5235436" y="4032886"/>
            <a:ext cx="2981325" cy="25527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8000"/>
              </a:lnSpc>
            </a:pPr>
            <a:r>
              <a:rPr sz="800" spc="0" dirty="0">
                <a:solidFill>
                  <a:schemeClr val="dk1"/>
                </a:solidFill>
                <a:latin typeface="微软雅黑" panose="020B0503020204020204" charset="-122"/>
                <a:ea typeface="微软雅黑" panose="020B0503020204020204" charset="-122"/>
                <a:cs typeface="微软雅黑" panose="020B0503020204020204" charset="-122"/>
              </a:rPr>
              <a:t>R</a:t>
            </a:r>
            <a:r>
              <a:rPr sz="800" spc="-10" dirty="0">
                <a:solidFill>
                  <a:schemeClr val="dk1"/>
                </a:solidFill>
                <a:latin typeface="微软雅黑" panose="020B0503020204020204" charset="-122"/>
                <a:ea typeface="微软雅黑" panose="020B0503020204020204" charset="-122"/>
                <a:cs typeface="微软雅黑" panose="020B0503020204020204" charset="-122"/>
              </a:rPr>
              <a:t> ＝     </a:t>
            </a:r>
            <a:r>
              <a:rPr sz="800" spc="0" dirty="0">
                <a:solidFill>
                  <a:schemeClr val="dk1"/>
                </a:solidFill>
                <a:latin typeface="微软雅黑" panose="020B0503020204020204" charset="-122"/>
                <a:ea typeface="微软雅黑" panose="020B0503020204020204" charset="-122"/>
                <a:cs typeface="微软雅黑" panose="020B0503020204020204" charset="-122"/>
              </a:rPr>
              <a:t>  ＝                                                                      ( 2－8 )</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5590" algn="l" rtl="0" eaLnBrk="0">
              <a:lnSpc>
                <a:spcPct val="94000"/>
              </a:lnSpc>
              <a:spcBef>
                <a:spcPts val="5"/>
              </a:spcBef>
            </a:pPr>
            <a:r>
              <a:rPr sz="800" spc="0" dirty="0">
                <a:solidFill>
                  <a:schemeClr val="dk1"/>
                </a:solidFill>
                <a:latin typeface="微软雅黑" panose="020B0503020204020204" charset="-122"/>
                <a:ea typeface="微软雅黑" panose="020B0503020204020204" charset="-122"/>
                <a:cs typeface="微软雅黑" panose="020B0503020204020204" charset="-122"/>
              </a:rPr>
              <a:t>A</a:t>
            </a:r>
            <a:r>
              <a:rPr sz="800" spc="50" dirty="0">
                <a:solidFill>
                  <a:schemeClr val="dk1"/>
                </a:solidFill>
                <a:latin typeface="微软雅黑" panose="020B0503020204020204" charset="-122"/>
                <a:ea typeface="微软雅黑" panose="020B0503020204020204" charset="-122"/>
                <a:cs typeface="微软雅黑" panose="020B0503020204020204" charset="-122"/>
              </a:rPr>
              <a:t>      </a:t>
            </a:r>
            <a:r>
              <a:rPr sz="1300" spc="20" baseline="-8000" dirty="0">
                <a:solidFill>
                  <a:schemeClr val="dk1"/>
                </a:solidFill>
                <a:latin typeface="微软雅黑" panose="020B0503020204020204" charset="-122"/>
                <a:ea typeface="微软雅黑" panose="020B0503020204020204" charset="-122"/>
                <a:cs typeface="微软雅黑" panose="020B0503020204020204" charset="-122"/>
              </a:rPr>
              <a:t>π</a:t>
            </a:r>
            <a:r>
              <a:rPr sz="1300" spc="0" baseline="-8000" dirty="0">
                <a:solidFill>
                  <a:schemeClr val="dk1"/>
                </a:solidFill>
                <a:latin typeface="微软雅黑" panose="020B0503020204020204" charset="-122"/>
                <a:ea typeface="微软雅黑" panose="020B0503020204020204" charset="-122"/>
                <a:cs typeface="微软雅黑" panose="020B0503020204020204" charset="-122"/>
              </a:rPr>
              <a:t>r</a:t>
            </a:r>
            <a:r>
              <a:rPr sz="700" spc="0" baseline="45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700" spc="0" baseline="45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606"/>
          <p:cNvSpPr/>
          <p:nvPr>
            <p:custDataLst>
              <p:tags r:id="rId12"/>
            </p:custDataLst>
          </p:nvPr>
        </p:nvSpPr>
        <p:spPr>
          <a:xfrm>
            <a:off x="3025153" y="439897"/>
            <a:ext cx="2270760" cy="194310"/>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2. 6. 1    单臂电桥测量</a:t>
            </a:r>
            <a:r>
              <a:rPr sz="1200" spc="0" dirty="0">
                <a:solidFill>
                  <a:schemeClr val="dk1"/>
                </a:solidFill>
                <a:latin typeface="微软雅黑" panose="020B0503020204020204" charset="-122"/>
                <a:ea typeface="微软雅黑" panose="020B0503020204020204" charset="-122"/>
                <a:cs typeface="微软雅黑" panose="020B0503020204020204" charset="-122"/>
              </a:rPr>
              <a:t>电路实验</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2" name="picture 607"/>
          <p:cNvPicPr>
            <a:picLocks noChangeAspect="1"/>
          </p:cNvPicPr>
          <p:nvPr/>
        </p:nvPicPr>
        <p:blipFill>
          <a:blip r:embed="rId13"/>
          <a:stretch>
            <a:fillRect/>
          </a:stretch>
        </p:blipFill>
        <p:spPr>
          <a:xfrm>
            <a:off x="3032585" y="642034"/>
            <a:ext cx="2700070" cy="27114"/>
          </a:xfrm>
          <a:prstGeom prst="rect">
            <a:avLst/>
          </a:prstGeom>
        </p:spPr>
      </p:pic>
      <p:sp>
        <p:nvSpPr>
          <p:cNvPr id="13" name="textbox 609"/>
          <p:cNvSpPr/>
          <p:nvPr>
            <p:custDataLst>
              <p:tags r:id="rId14"/>
            </p:custDataLst>
          </p:nvPr>
        </p:nvSpPr>
        <p:spPr>
          <a:xfrm>
            <a:off x="7845406" y="4891826"/>
            <a:ext cx="370840"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20" dirty="0">
                <a:solidFill>
                  <a:schemeClr val="dk1"/>
                </a:solidFill>
                <a:latin typeface="微软雅黑" panose="020B0503020204020204" charset="-122"/>
                <a:ea typeface="微软雅黑" panose="020B0503020204020204" charset="-122"/>
                <a:cs typeface="微软雅黑" panose="020B0503020204020204" charset="-122"/>
              </a:rPr>
              <a:t>(2－9 </a:t>
            </a:r>
            <a:r>
              <a:rPr sz="9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596"/>
          <p:cNvSpPr/>
          <p:nvPr>
            <p:custDataLst>
              <p:tags r:id="rId15"/>
            </p:custDataLst>
          </p:nvPr>
        </p:nvSpPr>
        <p:spPr>
          <a:xfrm>
            <a:off x="2960859" y="4751996"/>
            <a:ext cx="5906287" cy="1078864"/>
          </a:xfrm>
          <a:prstGeom prst="rect">
            <a:avLst/>
          </a:prstGeom>
        </p:spPr>
        <p:txBody>
          <a:bodyPr vert="horz" wrap="square" lIns="0" tIns="0" rIns="0" bIns="0"/>
          <a:lstStyle/>
          <a:p>
            <a:pPr algn="l" rtl="0" eaLnBrk="0">
              <a:lnSpc>
                <a:spcPct val="104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2161540" algn="l" rtl="0" eaLnBrk="0">
              <a:lnSpc>
                <a:spcPts val="1560"/>
              </a:lnSpc>
              <a:spcBef>
                <a:spcPts val="0"/>
              </a:spcBef>
              <a:tabLst>
                <a:tab pos="2214245" algn="l"/>
              </a:tabLst>
            </a:pP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5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5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1000" dirty="0">
                <a:solidFill>
                  <a:schemeClr val="dk1"/>
                </a:solidFill>
                <a:latin typeface="微软雅黑" panose="020B0503020204020204" charset="-122"/>
                <a:ea typeface="微软雅黑" panose="020B0503020204020204" charset="-122"/>
                <a:cs typeface="微软雅黑" panose="020B0503020204020204" charset="-122"/>
              </a:rPr>
              <a:t>2</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5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94005" indent="-281305" algn="l" rtl="0" eaLnBrk="0">
              <a:lnSpc>
                <a:spcPct val="155000"/>
              </a:lnSpc>
              <a:spcBef>
                <a:spcPts val="59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spc="0" dirty="0">
                <a:solidFill>
                  <a:schemeClr val="dk1"/>
                </a:solidFill>
                <a:latin typeface="微软雅黑" panose="020B0503020204020204" charset="-122"/>
                <a:ea typeface="微软雅黑" panose="020B0503020204020204" charset="-122"/>
                <a:cs typeface="微软雅黑" panose="020B0503020204020204" charset="-122"/>
              </a:rPr>
              <a:t>dl</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l</a:t>
            </a:r>
            <a:r>
              <a:rPr sz="1000" spc="10" dirty="0">
                <a:solidFill>
                  <a:schemeClr val="dk1"/>
                </a:solidFill>
                <a:latin typeface="微软雅黑" panose="020B0503020204020204" charset="-122"/>
                <a:ea typeface="微软雅黑" panose="020B0503020204020204" charset="-122"/>
                <a:cs typeface="微软雅黑" panose="020B0503020204020204" charset="-122"/>
              </a:rPr>
              <a:t> 为导体的轴向应变量 ε</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l</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dr</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10" dirty="0">
                <a:solidFill>
                  <a:schemeClr val="dk1"/>
                </a:solidFill>
                <a:latin typeface="微软雅黑" panose="020B0503020204020204" charset="-122"/>
                <a:ea typeface="微软雅黑" panose="020B0503020204020204" charset="-122"/>
                <a:cs typeface="微软雅黑" panose="020B0503020204020204" charset="-122"/>
              </a:rPr>
              <a:t> 为导体的横向应变量 </a:t>
            </a:r>
            <a:r>
              <a:rPr sz="1000" spc="0" dirty="0">
                <a:solidFill>
                  <a:schemeClr val="dk1"/>
                </a:solidFill>
                <a:latin typeface="微软雅黑" panose="020B0503020204020204" charset="-122"/>
                <a:ea typeface="微软雅黑" panose="020B0503020204020204" charset="-122"/>
                <a:cs typeface="微软雅黑" panose="020B0503020204020204" charset="-122"/>
              </a:rPr>
              <a:t>ε</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r</a:t>
            </a:r>
            <a:r>
              <a:rPr sz="500"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由材料力</a:t>
            </a:r>
            <a:r>
              <a:rPr sz="1000" spc="0" dirty="0">
                <a:solidFill>
                  <a:schemeClr val="dk1"/>
                </a:solidFill>
                <a:latin typeface="微软雅黑" panose="020B0503020204020204" charset="-122"/>
                <a:ea typeface="微软雅黑" panose="020B0503020204020204" charset="-122"/>
                <a:cs typeface="微软雅黑" panose="020B0503020204020204" charset="-122"/>
              </a:rPr>
              <a:t>学得</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312035" algn="l" rtl="0" eaLnBrk="0">
              <a:lnSpc>
                <a:spcPts val="1715"/>
              </a:lnSpc>
              <a:spcBef>
                <a:spcPts val="5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ε</a:t>
            </a:r>
            <a:r>
              <a:rPr sz="900" spc="-10" baseline="16000" dirty="0">
                <a:solidFill>
                  <a:schemeClr val="dk1"/>
                </a:solidFill>
                <a:latin typeface="微软雅黑" panose="020B0503020204020204" charset="-122"/>
                <a:ea typeface="微软雅黑" panose="020B0503020204020204" charset="-122"/>
                <a:cs typeface="微软雅黑" panose="020B0503020204020204" charset="-122"/>
              </a:rPr>
              <a:t>r</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2700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με</a:t>
            </a:r>
            <a:r>
              <a:rPr sz="900" spc="0" baseline="16000" dirty="0">
                <a:solidFill>
                  <a:schemeClr val="dk1"/>
                </a:solidFill>
                <a:latin typeface="微软雅黑" panose="020B0503020204020204" charset="-122"/>
                <a:ea typeface="微软雅黑" panose="020B0503020204020204" charset="-122"/>
                <a:cs typeface="微软雅黑" panose="020B0503020204020204" charset="-122"/>
              </a:rPr>
              <a:t>l</a:t>
            </a:r>
            <a:endParaRPr lang="en-US" altLang="en-US" sz="900" spc="0" baseline="16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textbox 595"/>
          <p:cNvSpPr/>
          <p:nvPr>
            <p:custDataLst>
              <p:tags r:id="rId16"/>
            </p:custDataLst>
          </p:nvPr>
        </p:nvSpPr>
        <p:spPr>
          <a:xfrm>
            <a:off x="2994467" y="5613400"/>
            <a:ext cx="5195267" cy="1244600"/>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6670" indent="-12700" algn="l" rtl="0" eaLnBrk="0">
              <a:lnSpc>
                <a:spcPct val="122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式中，μ 为材料的泊松比，大多数金属材料的泊松比为 0. 3 ~ 0. 5 ，负号</a:t>
            </a:r>
            <a:r>
              <a:rPr sz="1000" spc="0" dirty="0">
                <a:solidFill>
                  <a:schemeClr val="dk1"/>
                </a:solidFill>
                <a:latin typeface="微软雅黑" panose="020B0503020204020204" charset="-122"/>
                <a:ea typeface="微软雅黑" panose="020B0503020204020204" charset="-122"/>
                <a:cs typeface="微软雅黑" panose="020B0503020204020204" charset="-122"/>
              </a:rPr>
              <a:t>表示两者的变化方 </a:t>
            </a:r>
            <a:r>
              <a:rPr sz="1000" spc="-30" dirty="0">
                <a:solidFill>
                  <a:schemeClr val="dk1"/>
                </a:solidFill>
                <a:latin typeface="微软雅黑" panose="020B0503020204020204" charset="-122"/>
                <a:ea typeface="微软雅黑" panose="020B0503020204020204" charset="-122"/>
                <a:cs typeface="微软雅黑" panose="020B0503020204020204" charset="-122"/>
              </a:rPr>
              <a:t>向相反。 将式(2－10) 代入</a:t>
            </a:r>
            <a:r>
              <a:rPr sz="1000" spc="-20" dirty="0">
                <a:solidFill>
                  <a:schemeClr val="dk1"/>
                </a:solidFill>
                <a:latin typeface="微软雅黑" panose="020B0503020204020204" charset="-122"/>
                <a:ea typeface="微软雅黑" panose="020B0503020204020204" charset="-122"/>
                <a:cs typeface="微软雅黑" panose="020B0503020204020204" charset="-122"/>
              </a:rPr>
              <a:t>式</a:t>
            </a:r>
            <a:r>
              <a:rPr sz="1000" spc="0" dirty="0">
                <a:solidFill>
                  <a:schemeClr val="dk1"/>
                </a:solidFill>
                <a:latin typeface="微软雅黑" panose="020B0503020204020204" charset="-122"/>
                <a:ea typeface="微软雅黑" panose="020B0503020204020204" charset="-122"/>
                <a:cs typeface="微软雅黑" panose="020B0503020204020204" charset="-122"/>
              </a:rPr>
              <a:t>(2－9) 得</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964690" algn="l" rtl="0" eaLnBrk="0">
              <a:lnSpc>
                <a:spcPct val="84000"/>
              </a:lnSpc>
              <a:spcBef>
                <a:spcPts val="740"/>
              </a:spcBef>
            </a:pP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dR</a:t>
            </a:r>
            <a:r>
              <a:rPr sz="8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dρ</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80"/>
              </a:lnSpc>
            </a:pPr>
            <a:r>
              <a:rPr sz="1400" spc="0" baseline="-25000" dirty="0">
                <a:solidFill>
                  <a:schemeClr val="dk1"/>
                </a:solidFill>
                <a:latin typeface="微软雅黑" panose="020B0503020204020204" charset="-122"/>
                <a:ea typeface="微软雅黑" panose="020B0503020204020204" charset="-122"/>
                <a:cs typeface="微软雅黑" panose="020B0503020204020204" charset="-122"/>
              </a:rPr>
              <a:t>R</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4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0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0000" dirty="0">
                <a:solidFill>
                  <a:schemeClr val="dk1"/>
                </a:solidFill>
                <a:latin typeface="微软雅黑" panose="020B0503020204020204" charset="-122"/>
                <a:ea typeface="微软雅黑" panose="020B0503020204020204" charset="-122"/>
                <a:cs typeface="微软雅黑" panose="020B0503020204020204" charset="-122"/>
              </a:rPr>
              <a:t>1</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4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0000" dirty="0">
                <a:solidFill>
                  <a:schemeClr val="dk1"/>
                </a:solidFill>
                <a:latin typeface="微软雅黑" panose="020B0503020204020204" charset="-122"/>
                <a:ea typeface="微软雅黑" panose="020B0503020204020204" charset="-122"/>
                <a:cs typeface="微软雅黑" panose="020B0503020204020204" charset="-122"/>
              </a:rPr>
              <a:t>2μ)</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0000" dirty="0">
                <a:solidFill>
                  <a:schemeClr val="dk1"/>
                </a:solidFill>
                <a:latin typeface="微软雅黑" panose="020B0503020204020204" charset="-122"/>
                <a:ea typeface="微软雅黑" panose="020B0503020204020204" charset="-122"/>
                <a:cs typeface="微软雅黑" panose="020B0503020204020204" charset="-122"/>
              </a:rPr>
              <a:t>ε</a:t>
            </a:r>
            <a:r>
              <a:rPr sz="800" spc="0" baseline="15000" dirty="0">
                <a:solidFill>
                  <a:schemeClr val="dk1"/>
                </a:solidFill>
                <a:latin typeface="微软雅黑" panose="020B0503020204020204" charset="-122"/>
                <a:ea typeface="微软雅黑" panose="020B0503020204020204" charset="-122"/>
                <a:cs typeface="微软雅黑" panose="020B0503020204020204" charset="-122"/>
              </a:rPr>
              <a:t>l</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4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5000" dirty="0">
                <a:solidFill>
                  <a:schemeClr val="dk1"/>
                </a:solidFill>
                <a:latin typeface="微软雅黑" panose="020B0503020204020204" charset="-122"/>
                <a:ea typeface="微软雅黑" panose="020B0503020204020204" charset="-122"/>
                <a:cs typeface="微软雅黑" panose="020B0503020204020204" charset="-122"/>
              </a:rPr>
              <a:t>ρ</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2000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20000" dirty="0">
                <a:solidFill>
                  <a:schemeClr val="dk1"/>
                </a:solidFill>
                <a:latin typeface="微软雅黑" panose="020B0503020204020204" charset="-122"/>
                <a:ea typeface="微软雅黑" panose="020B0503020204020204" charset="-122"/>
                <a:cs typeface="微软雅黑" panose="020B0503020204020204" charset="-122"/>
              </a:rPr>
              <a:t>2</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20000" dirty="0">
                <a:solidFill>
                  <a:schemeClr val="dk1"/>
                </a:solidFill>
                <a:latin typeface="微软雅黑" panose="020B0503020204020204" charset="-122"/>
                <a:ea typeface="微软雅黑" panose="020B0503020204020204" charset="-122"/>
                <a:cs typeface="微软雅黑" panose="020B0503020204020204" charset="-122"/>
              </a:rPr>
              <a:t>1</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20000" dirty="0">
                <a:solidFill>
                  <a:schemeClr val="dk1"/>
                </a:solidFill>
                <a:latin typeface="微软雅黑" panose="020B0503020204020204" charset="-122"/>
                <a:ea typeface="微软雅黑" panose="020B0503020204020204" charset="-122"/>
                <a:cs typeface="微软雅黑" panose="020B0503020204020204" charset="-122"/>
              </a:rPr>
              <a:t>1</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20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1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6000"/>
              </a:lnSpc>
              <a:spcBef>
                <a:spcPts val="3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式(2－11) 说明电阻应变效应主要取决于它的几何应变( 几何效应) 和本身特有的导</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性能( 压阻效应)</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612"/>
          <p:cNvSpPr/>
          <p:nvPr/>
        </p:nvSpPr>
        <p:spPr>
          <a:xfrm>
            <a:off x="573962" y="1205991"/>
            <a:ext cx="5205729" cy="4819650"/>
          </a:xfrm>
          <a:prstGeom prst="rect">
            <a:avLst/>
          </a:prstGeom>
        </p:spPr>
        <p:txBody>
          <a:bodyPr vert="horz" wrap="square" lIns="0" tIns="0" rIns="0" bIns="0"/>
          <a:lstStyle/>
          <a:p>
            <a:pPr algn="l" rtl="0" eaLnBrk="0">
              <a:lnSpc>
                <a:spcPct val="81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20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金属导体在受到应变作用时电阻将产生变化，拉伸时电阻增大，压缩时电阻</a:t>
            </a:r>
            <a:r>
              <a:rPr sz="1000" spc="10" dirty="0">
                <a:solidFill>
                  <a:srgbClr val="000000"/>
                </a:solidFill>
                <a:latin typeface="微软雅黑" panose="020B0503020204020204" charset="-122"/>
                <a:ea typeface="微软雅黑" panose="020B0503020204020204" charset="-122"/>
                <a:cs typeface="微软雅黑" panose="020B0503020204020204" charset="-122"/>
              </a:rPr>
              <a:t>减</a:t>
            </a:r>
            <a:r>
              <a:rPr sz="1000" spc="0" dirty="0">
                <a:solidFill>
                  <a:srgbClr val="000000"/>
                </a:solidFill>
                <a:latin typeface="微软雅黑" panose="020B0503020204020204" charset="-122"/>
                <a:ea typeface="微软雅黑" panose="020B0503020204020204" charset="-122"/>
                <a:cs typeface="微软雅黑" panose="020B0503020204020204" charset="-122"/>
              </a:rPr>
              <a:t>小，</a:t>
            </a:r>
            <a:r>
              <a:rPr sz="1000" spc="20" dirty="0">
                <a:solidFill>
                  <a:srgbClr val="000000"/>
                </a:solidFill>
                <a:latin typeface="微软雅黑" panose="020B0503020204020204" charset="-122"/>
                <a:ea typeface="微软雅黑" panose="020B0503020204020204" charset="-122"/>
                <a:cs typeface="微软雅黑" panose="020B0503020204020204" charset="-122"/>
              </a:rPr>
              <a:t>且与其轴向应变量成正比。 金属导体的电阻应变灵敏度一般在 2</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左右。</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6000"/>
              </a:lnSpc>
              <a:spcBef>
                <a:spcPts val="63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(2) 半导体的应变灵敏度主要取决于其压阻效应，其灵敏度系数近似</a:t>
            </a:r>
            <a:r>
              <a:rPr sz="1000" spc="1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665730" algn="l" rtl="0" eaLnBrk="0">
              <a:lnSpc>
                <a:spcPct val="84000"/>
              </a:lnSpc>
              <a:spcBef>
                <a:spcPts val="755"/>
              </a:spcBef>
            </a:pPr>
            <a:r>
              <a:rPr sz="8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sz="800" u="sng" spc="-3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ρ</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ct val="92000"/>
              </a:lnSpc>
              <a:spcBef>
                <a:spcPts val="5"/>
              </a:spcBef>
            </a:pPr>
            <a:r>
              <a:rPr sz="800" spc="0" dirty="0">
                <a:solidFill>
                  <a:srgbClr val="000000"/>
                </a:solidFill>
                <a:latin typeface="微软雅黑" panose="020B0503020204020204" charset="-122"/>
                <a:ea typeface="微软雅黑" panose="020B0503020204020204" charset="-122"/>
                <a:cs typeface="微软雅黑" panose="020B0503020204020204" charset="-122"/>
              </a:rPr>
              <a:t>K</a:t>
            </a:r>
            <a:r>
              <a:rPr sz="800" spc="10" dirty="0">
                <a:solidFill>
                  <a:srgbClr val="000000"/>
                </a:solidFill>
                <a:latin typeface="微软雅黑" panose="020B0503020204020204" charset="-122"/>
                <a:ea typeface="微软雅黑" panose="020B0503020204020204" charset="-122"/>
                <a:cs typeface="微软雅黑" panose="020B0503020204020204" charset="-122"/>
              </a:rPr>
              <a:t> ≈                                     </a:t>
            </a:r>
            <a:r>
              <a:rPr sz="800" spc="0" dirty="0">
                <a:solidFill>
                  <a:srgbClr val="000000"/>
                </a:solidFill>
                <a:latin typeface="微软雅黑" panose="020B0503020204020204" charset="-122"/>
                <a:ea typeface="微软雅黑" panose="020B0503020204020204" charset="-122"/>
                <a:cs typeface="微软雅黑" panose="020B0503020204020204" charset="-122"/>
              </a:rPr>
              <a:t>                                  ( 2 －1 3 )</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630170" algn="l" rtl="0" eaLnBrk="0">
              <a:lnSpc>
                <a:spcPct val="79000"/>
              </a:lnSpc>
              <a:spcBef>
                <a:spcPts val="25"/>
              </a:spcBef>
            </a:pPr>
            <a:r>
              <a:rPr sz="1500" spc="50" baseline="7000" dirty="0">
                <a:solidFill>
                  <a:srgbClr val="000000"/>
                </a:solidFill>
                <a:latin typeface="微软雅黑" panose="020B0503020204020204" charset="-122"/>
                <a:ea typeface="微软雅黑" panose="020B0503020204020204" charset="-122"/>
                <a:cs typeface="微软雅黑" panose="020B0503020204020204" charset="-122"/>
              </a:rPr>
              <a:t>ρ</a:t>
            </a:r>
            <a:r>
              <a:rPr sz="1500" spc="30" baseline="7000" dirty="0">
                <a:solidFill>
                  <a:srgbClr val="000000"/>
                </a:solidFill>
                <a:latin typeface="微软雅黑" panose="020B0503020204020204" charset="-122"/>
                <a:ea typeface="微软雅黑" panose="020B0503020204020204" charset="-122"/>
                <a:cs typeface="微软雅黑" panose="020B0503020204020204" charset="-122"/>
              </a:rPr>
              <a:t>ε</a:t>
            </a:r>
            <a:r>
              <a:rPr sz="900" spc="0" baseline="-12000" dirty="0">
                <a:solidFill>
                  <a:srgbClr val="000000"/>
                </a:solidFill>
                <a:latin typeface="微软雅黑" panose="020B0503020204020204" charset="-122"/>
                <a:ea typeface="微软雅黑" panose="020B0503020204020204" charset="-122"/>
                <a:cs typeface="微软雅黑" panose="020B0503020204020204" charset="-122"/>
              </a:rPr>
              <a:t>l</a:t>
            </a:r>
            <a:endParaRPr lang="en-US" altLang="en-US" sz="585"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8000"/>
              </a:lnSpc>
              <a:spcBef>
                <a:spcPts val="38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半导体材料之所以具有较大的电阻变化率，是因为它有远比金属导体显著得多的</a:t>
            </a:r>
            <a:r>
              <a:rPr sz="1000" spc="40" dirty="0">
                <a:solidFill>
                  <a:srgbClr val="000000"/>
                </a:solidFill>
                <a:latin typeface="微软雅黑" panose="020B0503020204020204" charset="-122"/>
                <a:ea typeface="微软雅黑" panose="020B0503020204020204" charset="-122"/>
                <a:cs typeface="微软雅黑" panose="020B0503020204020204" charset="-122"/>
              </a:rPr>
              <a:t>压</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阻效应。 半导体在受力变形时会暂时改变晶体结构的对称性，因而改变了半导</a:t>
            </a:r>
            <a:r>
              <a:rPr sz="1000" spc="30" dirty="0">
                <a:solidFill>
                  <a:srgbClr val="000000"/>
                </a:solidFill>
                <a:latin typeface="微软雅黑" panose="020B0503020204020204" charset="-122"/>
                <a:ea typeface="微软雅黑" panose="020B0503020204020204" charset="-122"/>
                <a:cs typeface="微软雅黑" panose="020B0503020204020204" charset="-122"/>
              </a:rPr>
              <a:t>体</a:t>
            </a:r>
            <a:r>
              <a:rPr sz="1000" spc="0" dirty="0">
                <a:solidFill>
                  <a:srgbClr val="000000"/>
                </a:solidFill>
                <a:latin typeface="微软雅黑" panose="020B0503020204020204" charset="-122"/>
                <a:ea typeface="微软雅黑" panose="020B0503020204020204" charset="-122"/>
                <a:cs typeface="微软雅黑" panose="020B0503020204020204" charset="-122"/>
              </a:rPr>
              <a:t>的导电 </a:t>
            </a:r>
            <a:r>
              <a:rPr sz="1000" spc="40" dirty="0">
                <a:solidFill>
                  <a:srgbClr val="000000"/>
                </a:solidFill>
                <a:latin typeface="微软雅黑" panose="020B0503020204020204" charset="-122"/>
                <a:ea typeface="微软雅黑" panose="020B0503020204020204" charset="-122"/>
                <a:cs typeface="微软雅黑" panose="020B0503020204020204" charset="-122"/>
              </a:rPr>
              <a:t>机理，使得它的电阻率发生变化，这种物理现象称为半导体的压阻效应。 </a:t>
            </a:r>
            <a:r>
              <a:rPr sz="1000" spc="0" dirty="0">
                <a:solidFill>
                  <a:srgbClr val="000000"/>
                </a:solidFill>
                <a:latin typeface="微软雅黑" panose="020B0503020204020204" charset="-122"/>
                <a:ea typeface="微软雅黑" panose="020B0503020204020204" charset="-122"/>
                <a:cs typeface="微软雅黑" panose="020B0503020204020204" charset="-122"/>
              </a:rPr>
              <a:t>且不同材质的 </a:t>
            </a:r>
            <a:r>
              <a:rPr sz="1000" spc="40" dirty="0">
                <a:solidFill>
                  <a:srgbClr val="000000"/>
                </a:solidFill>
                <a:latin typeface="微软雅黑" panose="020B0503020204020204" charset="-122"/>
                <a:ea typeface="微软雅黑" panose="020B0503020204020204" charset="-122"/>
                <a:cs typeface="微软雅黑" panose="020B0503020204020204" charset="-122"/>
              </a:rPr>
              <a:t>半导体材料在不同受力条件下产生的压阻效应不同，可以是正( 使电阻增大</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的或负( 使电 </a:t>
            </a:r>
            <a:r>
              <a:rPr sz="1000" spc="20" dirty="0">
                <a:solidFill>
                  <a:srgbClr val="000000"/>
                </a:solidFill>
                <a:latin typeface="微软雅黑" panose="020B0503020204020204" charset="-122"/>
                <a:ea typeface="微软雅黑" panose="020B0503020204020204" charset="-122"/>
                <a:cs typeface="微软雅黑" panose="020B0503020204020204" charset="-122"/>
              </a:rPr>
              <a:t>阻减小) 的压阻效应。 也就是说，同样是拉伸变形，不同材质的半导体可能得到完全</a:t>
            </a:r>
            <a:r>
              <a:rPr sz="1000" spc="10" dirty="0">
                <a:solidFill>
                  <a:srgbClr val="000000"/>
                </a:solidFill>
                <a:latin typeface="微软雅黑" panose="020B0503020204020204" charset="-122"/>
                <a:ea typeface="微软雅黑" panose="020B0503020204020204" charset="-122"/>
                <a:cs typeface="微软雅黑" panose="020B0503020204020204" charset="-122"/>
              </a:rPr>
              <a:t>相</a:t>
            </a:r>
            <a:r>
              <a:rPr sz="1000" spc="0" dirty="0">
                <a:solidFill>
                  <a:srgbClr val="000000"/>
                </a:solidFill>
                <a:latin typeface="微软雅黑" panose="020B0503020204020204" charset="-122"/>
                <a:ea typeface="微软雅黑" panose="020B0503020204020204" charset="-122"/>
                <a:cs typeface="微软雅黑" panose="020B0503020204020204" charset="-122"/>
              </a:rPr>
              <a:t>反 </a:t>
            </a:r>
            <a:r>
              <a:rPr sz="1000" spc="20" dirty="0">
                <a:solidFill>
                  <a:srgbClr val="000000"/>
                </a:solidFill>
                <a:latin typeface="微软雅黑" panose="020B0503020204020204" charset="-122"/>
                <a:ea typeface="微软雅黑" panose="020B0503020204020204" charset="-122"/>
                <a:cs typeface="微软雅黑" panose="020B0503020204020204" charset="-122"/>
              </a:rPr>
              <a:t>的电阻变化效果</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6670" indent="252730" algn="l" rtl="0" eaLnBrk="0">
              <a:lnSpc>
                <a:spcPct val="146000"/>
              </a:lnSpc>
              <a:spcBef>
                <a:spcPts val="6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半导体材料的电阻应变效应主要体现为压阻效应，可正可负，与材料性质</a:t>
            </a:r>
            <a:r>
              <a:rPr sz="1000" spc="40" dirty="0">
                <a:solidFill>
                  <a:srgbClr val="000000"/>
                </a:solidFill>
                <a:latin typeface="微软雅黑" panose="020B0503020204020204" charset="-122"/>
                <a:ea typeface="微软雅黑" panose="020B0503020204020204" charset="-122"/>
                <a:cs typeface="微软雅黑" panose="020B0503020204020204" charset="-122"/>
              </a:rPr>
              <a:t>和</a:t>
            </a:r>
            <a:r>
              <a:rPr sz="1000" spc="0" dirty="0">
                <a:solidFill>
                  <a:srgbClr val="000000"/>
                </a:solidFill>
                <a:latin typeface="微软雅黑" panose="020B0503020204020204" charset="-122"/>
                <a:ea typeface="微软雅黑" panose="020B0503020204020204" charset="-122"/>
                <a:cs typeface="微软雅黑" panose="020B0503020204020204" charset="-122"/>
              </a:rPr>
              <a:t>应变方 </a:t>
            </a:r>
            <a:r>
              <a:rPr sz="1000" spc="-50" dirty="0">
                <a:solidFill>
                  <a:srgbClr val="000000"/>
                </a:solidFill>
                <a:latin typeface="微软雅黑" panose="020B0503020204020204" charset="-122"/>
                <a:ea typeface="微软雅黑" panose="020B0503020204020204" charset="-122"/>
                <a:cs typeface="微软雅黑" panose="020B0503020204020204" charset="-122"/>
              </a:rPr>
              <a:t>向有关，其应变灵敏度较大，一般为 1 00 ~ 200。</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4000"/>
              </a:lnSpc>
              <a:spcBef>
                <a:spcPts val="60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3) 贴片式应变片的</a:t>
            </a:r>
            <a:r>
              <a:rPr sz="1000" spc="10" dirty="0">
                <a:solidFill>
                  <a:srgbClr val="000000"/>
                </a:solidFill>
                <a:latin typeface="微软雅黑" panose="020B0503020204020204" charset="-122"/>
                <a:ea typeface="微软雅黑" panose="020B0503020204020204" charset="-122"/>
                <a:cs typeface="微软雅黑" panose="020B0503020204020204" charset="-122"/>
              </a:rPr>
              <a:t>应</a:t>
            </a:r>
            <a:r>
              <a:rPr sz="10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5000"/>
              </a:lnSpc>
              <a:spcBef>
                <a:spcPts val="61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贴片式工艺的传感器上普遍应用金属箔式应变片，很少应用贴片式半</a:t>
            </a:r>
            <a:r>
              <a:rPr sz="1000" spc="30" dirty="0">
                <a:solidFill>
                  <a:srgbClr val="000000"/>
                </a:solidFill>
                <a:latin typeface="微软雅黑" panose="020B0503020204020204" charset="-122"/>
                <a:ea typeface="微软雅黑" panose="020B0503020204020204" charset="-122"/>
                <a:cs typeface="微软雅黑" panose="020B0503020204020204" charset="-122"/>
              </a:rPr>
              <a:t>导</a:t>
            </a:r>
            <a:r>
              <a:rPr sz="1000" spc="0" dirty="0">
                <a:solidFill>
                  <a:srgbClr val="000000"/>
                </a:solidFill>
                <a:latin typeface="微软雅黑" panose="020B0503020204020204" charset="-122"/>
                <a:ea typeface="微软雅黑" panose="020B0503020204020204" charset="-122"/>
                <a:cs typeface="微软雅黑" panose="020B0503020204020204" charset="-122"/>
              </a:rPr>
              <a:t>体应变片( 温</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46000"/>
              </a:lnSpc>
              <a:spcBef>
                <a:spcPts val="2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漂 、稳定性和线性度不好而且易损坏)。 一般半导体应变片采用 </a:t>
            </a:r>
            <a:r>
              <a:rPr sz="1000" spc="0" dirty="0">
                <a:solidFill>
                  <a:srgbClr val="000000"/>
                </a:solidFill>
                <a:latin typeface="微软雅黑" panose="020B0503020204020204" charset="-122"/>
                <a:ea typeface="微软雅黑" panose="020B0503020204020204" charset="-122"/>
                <a:cs typeface="微软雅黑" panose="020B0503020204020204" charset="-122"/>
              </a:rPr>
              <a:t>N</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型单晶硅为传感器的弹 </a:t>
            </a:r>
            <a:r>
              <a:rPr sz="1000" spc="50" dirty="0">
                <a:solidFill>
                  <a:srgbClr val="000000"/>
                </a:solidFill>
                <a:latin typeface="微软雅黑" panose="020B0503020204020204" charset="-122"/>
                <a:ea typeface="微软雅黑" panose="020B0503020204020204" charset="-122"/>
                <a:cs typeface="微软雅黑" panose="020B0503020204020204" charset="-122"/>
              </a:rPr>
              <a:t>性元件，在它上面可直接蒸镀扩散出半导体电阻应变薄膜( 扩散出敏感栅)，</a:t>
            </a:r>
            <a:r>
              <a:rPr sz="1000" spc="20" dirty="0">
                <a:solidFill>
                  <a:srgbClr val="000000"/>
                </a:solidFill>
                <a:latin typeface="微软雅黑" panose="020B0503020204020204" charset="-122"/>
                <a:ea typeface="微软雅黑" panose="020B0503020204020204" charset="-122"/>
                <a:cs typeface="微软雅黑" panose="020B0503020204020204" charset="-122"/>
              </a:rPr>
              <a:t>制</a:t>
            </a:r>
            <a:r>
              <a:rPr sz="1000" spc="0" dirty="0">
                <a:solidFill>
                  <a:srgbClr val="000000"/>
                </a:solidFill>
                <a:latin typeface="微软雅黑" panose="020B0503020204020204" charset="-122"/>
                <a:ea typeface="微软雅黑" panose="020B0503020204020204" charset="-122"/>
                <a:cs typeface="微软雅黑" panose="020B0503020204020204" charset="-122"/>
              </a:rPr>
              <a:t>成扩散型 </a:t>
            </a:r>
            <a:r>
              <a:rPr sz="1000" spc="20" dirty="0">
                <a:solidFill>
                  <a:srgbClr val="000000"/>
                </a:solidFill>
                <a:latin typeface="微软雅黑" panose="020B0503020204020204" charset="-122"/>
                <a:ea typeface="微软雅黑" panose="020B0503020204020204" charset="-122"/>
                <a:cs typeface="微软雅黑" panose="020B0503020204020204" charset="-122"/>
              </a:rPr>
              <a:t>压阻式( 压阻效应) 传感</a:t>
            </a:r>
            <a:r>
              <a:rPr sz="10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84000"/>
              </a:lnSpc>
              <a:spcBef>
                <a:spcPts val="62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本实验以金属箔式应变片为研究</a:t>
            </a:r>
            <a:r>
              <a:rPr sz="1000" spc="10" dirty="0">
                <a:solidFill>
                  <a:srgbClr val="000000"/>
                </a:solidFill>
                <a:latin typeface="微软雅黑" panose="020B0503020204020204" charset="-122"/>
                <a:ea typeface="微软雅黑" panose="020B0503020204020204" charset="-122"/>
                <a:cs typeface="微软雅黑" panose="020B0503020204020204" charset="-122"/>
              </a:rPr>
              <a:t>对</a:t>
            </a:r>
            <a:r>
              <a:rPr sz="1000" spc="0" dirty="0">
                <a:solidFill>
                  <a:srgbClr val="000000"/>
                </a:solidFill>
                <a:latin typeface="微软雅黑" panose="020B0503020204020204" charset="-122"/>
                <a:ea typeface="微软雅黑" panose="020B0503020204020204" charset="-122"/>
                <a:cs typeface="微软雅黑" panose="020B0503020204020204" charset="-122"/>
              </a:rPr>
              <a:t>象。</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4955" algn="l" rtl="0" eaLnBrk="0">
              <a:lnSpc>
                <a:spcPts val="1815"/>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4) 箔式应变片的</a:t>
            </a:r>
            <a:r>
              <a:rPr sz="1000" spc="30" dirty="0">
                <a:solidFill>
                  <a:srgbClr val="000000"/>
                </a:solidFill>
                <a:latin typeface="微软雅黑" panose="020B0503020204020204" charset="-122"/>
                <a:ea typeface="微软雅黑" panose="020B0503020204020204" charset="-122"/>
                <a:cs typeface="微软雅黑" panose="020B0503020204020204" charset="-122"/>
              </a:rPr>
              <a:t>基</a:t>
            </a:r>
            <a:r>
              <a:rPr sz="1000" spc="0" dirty="0">
                <a:solidFill>
                  <a:srgbClr val="000000"/>
                </a:solidFill>
                <a:latin typeface="微软雅黑" panose="020B0503020204020204" charset="-122"/>
                <a:ea typeface="微软雅黑" panose="020B0503020204020204" charset="-122"/>
                <a:cs typeface="微软雅黑" panose="020B0503020204020204" charset="-122"/>
              </a:rPr>
              <a:t>本结构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6000"/>
              </a:lnSpc>
              <a:spcBef>
                <a:spcPts val="10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应变片是通过在用苯酚 、环氧树脂等绝缘材料制成的基片上，</a:t>
            </a:r>
            <a:r>
              <a:rPr sz="1000" spc="0" dirty="0">
                <a:solidFill>
                  <a:srgbClr val="000000"/>
                </a:solidFill>
                <a:latin typeface="微软雅黑" panose="020B0503020204020204" charset="-122"/>
                <a:ea typeface="微软雅黑" panose="020B0503020204020204" charset="-122"/>
                <a:cs typeface="微软雅黑" panose="020B0503020204020204" charset="-122"/>
              </a:rPr>
              <a:t>粘贴直径为 0. 025 mm </a:t>
            </a:r>
            <a:r>
              <a:rPr sz="1000" spc="-10" dirty="0">
                <a:solidFill>
                  <a:srgbClr val="000000"/>
                </a:solidFill>
                <a:latin typeface="微软雅黑" panose="020B0503020204020204" charset="-122"/>
                <a:ea typeface="微软雅黑" panose="020B0503020204020204" charset="-122"/>
                <a:cs typeface="微软雅黑" panose="020B0503020204020204" charset="-122"/>
              </a:rPr>
              <a:t>左右</a:t>
            </a:r>
            <a:r>
              <a:rPr sz="1000" spc="0" dirty="0">
                <a:solidFill>
                  <a:srgbClr val="000000"/>
                </a:solidFill>
                <a:latin typeface="微软雅黑" panose="020B0503020204020204" charset="-122"/>
                <a:ea typeface="微软雅黑" panose="020B0503020204020204" charset="-122"/>
                <a:cs typeface="微软雅黑" panose="020B0503020204020204" charset="-122"/>
              </a:rPr>
              <a:t>的金属丝或金属箔的方式制成的敏感元件，如图 2－28 所示。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614"/>
          <p:cNvSpPr/>
          <p:nvPr>
            <p:custDataLst>
              <p:tags r:id="rId5"/>
            </p:custDataLst>
          </p:nvPr>
        </p:nvSpPr>
        <p:spPr>
          <a:xfrm>
            <a:off x="838275" y="315998"/>
            <a:ext cx="4349750" cy="615315"/>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4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2) 应变灵</a:t>
            </a:r>
            <a:r>
              <a:rPr sz="1000" spc="10" dirty="0">
                <a:solidFill>
                  <a:schemeClr val="dk1"/>
                </a:solidFill>
                <a:latin typeface="微软雅黑" panose="020B0503020204020204" charset="-122"/>
                <a:ea typeface="微软雅黑" panose="020B0503020204020204" charset="-122"/>
                <a:cs typeface="微软雅黑" panose="020B0503020204020204" charset="-122"/>
              </a:rPr>
              <a:t>敏</a:t>
            </a:r>
            <a:r>
              <a:rPr sz="1000" spc="0" dirty="0">
                <a:solidFill>
                  <a:schemeClr val="dk1"/>
                </a:solidFill>
                <a:latin typeface="微软雅黑" panose="020B0503020204020204" charset="-122"/>
                <a:ea typeface="微软雅黑" panose="020B0503020204020204" charset="-122"/>
                <a:cs typeface="微软雅黑" panose="020B0503020204020204" charset="-122"/>
              </a:rPr>
              <a:t>度</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7940" indent="-13335" algn="l" rtl="0" eaLnBrk="0">
              <a:lnSpc>
                <a:spcPct val="121000"/>
              </a:lnSpc>
              <a:spcBef>
                <a:spcPts val="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应变灵敏度是指电阻应变片在单位应变作用下所产生的电阻</a:t>
            </a:r>
            <a:r>
              <a:rPr sz="1000" spc="1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相对变化量。 </a:t>
            </a:r>
            <a:r>
              <a:rPr sz="1000" spc="40" dirty="0">
                <a:solidFill>
                  <a:schemeClr val="dk1"/>
                </a:solidFill>
                <a:latin typeface="微软雅黑" panose="020B0503020204020204" charset="-122"/>
                <a:ea typeface="微软雅黑" panose="020B0503020204020204" charset="-122"/>
                <a:cs typeface="微软雅黑" panose="020B0503020204020204" charset="-122"/>
              </a:rPr>
              <a:t>(1) 金属导体的应变灵敏度主要取决于其几何效应，</a:t>
            </a:r>
            <a:r>
              <a:rPr sz="1000" spc="0" dirty="0">
                <a:solidFill>
                  <a:schemeClr val="dk1"/>
                </a:solidFill>
                <a:latin typeface="微软雅黑" panose="020B0503020204020204" charset="-122"/>
                <a:ea typeface="微软雅黑" panose="020B0503020204020204" charset="-122"/>
                <a:cs typeface="微软雅黑" panose="020B0503020204020204" charset="-122"/>
              </a:rPr>
              <a:t>其灵敏度系数近似为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618"/>
          <p:cNvSpPr/>
          <p:nvPr>
            <p:custDataLst>
              <p:tags r:id="rId6"/>
            </p:custDataLst>
          </p:nvPr>
        </p:nvSpPr>
        <p:spPr>
          <a:xfrm>
            <a:off x="2735671" y="996788"/>
            <a:ext cx="831850" cy="15430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4000"/>
              </a:lnSpc>
            </a:pPr>
            <a:r>
              <a:rPr sz="1000" spc="0" dirty="0">
                <a:solidFill>
                  <a:schemeClr val="dk1"/>
                </a:solidFill>
                <a:latin typeface="微软雅黑" panose="020B0503020204020204" charset="-122"/>
                <a:ea typeface="微软雅黑" panose="020B0503020204020204" charset="-122"/>
                <a:cs typeface="微软雅黑" panose="020B0503020204020204" charset="-122"/>
              </a:rPr>
              <a:t>K</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( 1 ＋ 2μ)</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619"/>
          <p:cNvSpPr/>
          <p:nvPr>
            <p:custDataLst>
              <p:tags r:id="rId7"/>
            </p:custDataLst>
          </p:nvPr>
        </p:nvSpPr>
        <p:spPr>
          <a:xfrm>
            <a:off x="5330845" y="996788"/>
            <a:ext cx="436244"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5000"/>
              </a:lnSpc>
            </a:pPr>
            <a:r>
              <a:rPr sz="900" spc="-30" dirty="0">
                <a:solidFill>
                  <a:schemeClr val="dk1"/>
                </a:solidFill>
                <a:latin typeface="微软雅黑" panose="020B0503020204020204" charset="-122"/>
                <a:ea typeface="微软雅黑" panose="020B0503020204020204" charset="-122"/>
                <a:cs typeface="微软雅黑" panose="020B0503020204020204" charset="-122"/>
              </a:rPr>
              <a:t>(2   1 2 </a:t>
            </a:r>
            <a:r>
              <a:rPr sz="9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2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613"/>
          <p:cNvPicPr>
            <a:picLocks noChangeAspect="1"/>
          </p:cNvPicPr>
          <p:nvPr/>
        </p:nvPicPr>
        <p:blipFill>
          <a:blip r:embed="rId8"/>
          <a:stretch>
            <a:fillRect/>
          </a:stretch>
        </p:blipFill>
        <p:spPr>
          <a:xfrm>
            <a:off x="6481322" y="1283364"/>
            <a:ext cx="4295953" cy="1328470"/>
          </a:xfrm>
          <a:prstGeom prst="rect">
            <a:avLst/>
          </a:prstGeom>
        </p:spPr>
      </p:pic>
      <p:sp>
        <p:nvSpPr>
          <p:cNvPr id="7" name="textbox 616"/>
          <p:cNvSpPr/>
          <p:nvPr>
            <p:custDataLst>
              <p:tags r:id="rId9"/>
            </p:custDataLst>
          </p:nvPr>
        </p:nvSpPr>
        <p:spPr>
          <a:xfrm>
            <a:off x="7938784" y="3037205"/>
            <a:ext cx="1663700" cy="3917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46380"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 2－28 </a:t>
            </a:r>
            <a:r>
              <a:rPr sz="800" spc="0" dirty="0">
                <a:solidFill>
                  <a:schemeClr val="dk1"/>
                </a:solidFill>
                <a:latin typeface="微软雅黑" panose="020B0503020204020204" charset="-122"/>
                <a:ea typeface="微软雅黑" panose="020B0503020204020204" charset="-122"/>
                <a:cs typeface="微软雅黑" panose="020B0503020204020204" charset="-122"/>
              </a:rPr>
              <a:t>   应变片结构图</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50"/>
              </a:lnSpc>
              <a:spcBef>
                <a:spcPts val="0"/>
              </a:spcBef>
            </a:pP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a</a:t>
            </a:r>
            <a:r>
              <a:rPr sz="700" spc="30" dirty="0">
                <a:solidFill>
                  <a:schemeClr val="dk1"/>
                </a:solidFill>
                <a:latin typeface="微软雅黑" panose="020B0503020204020204" charset="-122"/>
                <a:ea typeface="微软雅黑" panose="020B0503020204020204" charset="-122"/>
                <a:cs typeface="微软雅黑" panose="020B0503020204020204" charset="-122"/>
              </a:rPr>
              <a:t> ) 金属丝式应变片 ，( </a:t>
            </a:r>
            <a:r>
              <a:rPr sz="700" spc="0" dirty="0">
                <a:solidFill>
                  <a:schemeClr val="dk1"/>
                </a:solidFill>
                <a:latin typeface="微软雅黑" panose="020B0503020204020204" charset="-122"/>
                <a:ea typeface="微软雅黑" panose="020B0503020204020204" charset="-122"/>
                <a:cs typeface="微软雅黑" panose="020B0503020204020204" charset="-122"/>
              </a:rPr>
              <a:t>b</a:t>
            </a:r>
            <a:r>
              <a:rPr sz="700" spc="30" dirty="0">
                <a:solidFill>
                  <a:schemeClr val="dk1"/>
                </a:solidFill>
                <a:latin typeface="微软雅黑" panose="020B0503020204020204" charset="-122"/>
                <a:ea typeface="微软雅黑" panose="020B0503020204020204" charset="-122"/>
                <a:cs typeface="微软雅黑" panose="020B0503020204020204" charset="-122"/>
              </a:rPr>
              <a:t>) 箔式应变</a:t>
            </a:r>
            <a:r>
              <a:rPr sz="700" spc="10" dirty="0">
                <a:solidFill>
                  <a:schemeClr val="dk1"/>
                </a:solidFill>
                <a:latin typeface="微软雅黑" panose="020B0503020204020204" charset="-122"/>
                <a:ea typeface="微软雅黑" panose="020B0503020204020204" charset="-122"/>
                <a:cs typeface="微软雅黑" panose="020B0503020204020204" charset="-122"/>
              </a:rPr>
              <a:t>片</a:t>
            </a:r>
            <a:endParaRPr lang="en-US" altLang="en-US" sz="7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090698" y="4121065"/>
            <a:ext cx="5589908" cy="1017270"/>
          </a:xfrm>
          <a:prstGeom prst="rect">
            <a:avLst/>
          </a:prstGeom>
          <a:noFill/>
        </p:spPr>
        <p:txBody>
          <a:bodyPr wrap="square">
            <a:spAutoFit/>
          </a:bodyPr>
          <a:lstStyle/>
          <a:p>
            <a:pPr marL="12700" indent="266700" algn="l" rtl="0" eaLnBrk="0">
              <a:lnSpc>
                <a:spcPct val="137000"/>
              </a:lnSpc>
            </a:pP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金属箔式应变片就是通过光刻 、腐蚀等工艺制成的应变敏感元件，</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与</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金属丝式应变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片工作原理相同。 金属丝在外力作用下发生机械变形，其电阻值发生变化，</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这就是电阻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应变效应。 描述电阻应变效应的关系式为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R</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R</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err="1">
                <a:solidFill>
                  <a:srgbClr val="000000"/>
                </a:solidFill>
                <a:latin typeface="微软雅黑" panose="020B0503020204020204" charset="-122"/>
                <a:ea typeface="微软雅黑" panose="020B0503020204020204" charset="-122"/>
                <a:cs typeface="微软雅黑" panose="020B0503020204020204" charset="-122"/>
              </a:rPr>
              <a:t>K</a:t>
            </a:r>
            <a:r>
              <a:rPr lang="en-US" altLang="zh-CN" sz="1100" spc="20" dirty="0" err="1">
                <a:solidFill>
                  <a:srgbClr val="000000"/>
                </a:solidFill>
                <a:latin typeface="微软雅黑" panose="020B0503020204020204" charset="-122"/>
                <a:ea typeface="微软雅黑" panose="020B0503020204020204" charset="-122"/>
                <a:cs typeface="微软雅黑" panose="020B0503020204020204" charset="-122"/>
              </a:rPr>
              <a:t>ε</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式中，</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ΔR/R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为金属丝电阻相对变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化，</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K</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为灵敏度系数，</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ε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10" dirty="0" err="1">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100" spc="0" dirty="0" err="1">
                <a:solidFill>
                  <a:srgbClr val="000000"/>
                </a:solidFill>
                <a:latin typeface="微软雅黑" panose="020B0503020204020204" charset="-122"/>
                <a:ea typeface="微软雅黑" panose="020B0503020204020204" charset="-122"/>
                <a:cs typeface="微软雅黑" panose="020B0503020204020204" charset="-122"/>
              </a:rPr>
              <a:t>l</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l</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为金属丝长</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度相对变化。</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552091" y="605435"/>
            <a:ext cx="4804523" cy="2769870"/>
          </a:xfrm>
          <a:prstGeom prst="rect">
            <a:avLst/>
          </a:prstGeom>
          <a:noFill/>
        </p:spPr>
        <p:txBody>
          <a:bodyPr wrap="square">
            <a:spAutoFit/>
          </a:bodyPr>
          <a:lstStyle/>
          <a:p>
            <a:pPr marL="276860" algn="l" rtl="0" eaLnBrk="0">
              <a:lnSpc>
                <a:spcPct val="94000"/>
              </a:lnSpc>
              <a:spcBef>
                <a:spcPts val="460"/>
              </a:spcBef>
            </a:pP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5)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测</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量电路</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0510" algn="l" rtl="0" eaLnBrk="0">
              <a:lnSpc>
                <a:spcPct val="139000"/>
              </a:lnSpc>
            </a:pP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为了将电阻应变式传感器的电阻变化转换成电压或电流信号，在应用中一般采用</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电</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桥电路作为其测量电路。 电桥电路具有结构简单 、灵敏度高 、测量范围宽</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、线性度好且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易实现温度补偿等优点，能较好地满足各种应变测量要求，在应变测量中得到</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了</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广泛的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应用。 电桥电路按其工作方式分为单臂 、双臂</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半桥</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和全桥三种，其基本电路如图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29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所示。 单臂工作时输出信号最小，线性度 、稳定性较差，双臂工作时输出</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信号是单臂的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两倍，性能比单臂有所改善，全桥工作时的输出信号是单臂的四倍，</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性</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能最好。 因此，</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为了得到较大的输出信号，一般电桥电路都采用双臂或全</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桥</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工作方式 </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624"/>
          <p:cNvPicPr>
            <a:picLocks noChangeAspect="1"/>
          </p:cNvPicPr>
          <p:nvPr/>
        </p:nvPicPr>
        <p:blipFill>
          <a:blip r:embed="rId5"/>
          <a:stretch>
            <a:fillRect/>
          </a:stretch>
        </p:blipFill>
        <p:spPr>
          <a:xfrm>
            <a:off x="620897" y="3804226"/>
            <a:ext cx="4854206" cy="1481277"/>
          </a:xfrm>
          <a:prstGeom prst="rect">
            <a:avLst/>
          </a:prstGeom>
        </p:spPr>
      </p:pic>
      <p:sp>
        <p:nvSpPr>
          <p:cNvPr id="6" name="文本框 5"/>
          <p:cNvSpPr txBox="1"/>
          <p:nvPr>
            <p:custDataLst>
              <p:tags r:id="rId6"/>
            </p:custDataLst>
          </p:nvPr>
        </p:nvSpPr>
        <p:spPr>
          <a:xfrm>
            <a:off x="0" y="5702686"/>
            <a:ext cx="6096000" cy="461010"/>
          </a:xfrm>
          <a:prstGeom prst="rect">
            <a:avLst/>
          </a:prstGeom>
          <a:noFill/>
        </p:spPr>
        <p:txBody>
          <a:bodyPr wrap="square">
            <a:spAutoFit/>
          </a:bodyPr>
          <a:lstStyle/>
          <a:p>
            <a:pPr marL="1698625" algn="l" rtl="0" eaLnBrk="0">
              <a:lnSpc>
                <a:spcPts val="1375"/>
              </a:lnSpc>
            </a:pP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29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应变片测量电路</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691640" algn="l" rtl="0" eaLnBrk="0">
              <a:lnSpc>
                <a:spcPts val="855"/>
              </a:lnSpc>
              <a:spcBef>
                <a:spcPts val="65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单臂，</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半桥，</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c</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全</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桥</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7"/>
            </p:custDataLst>
          </p:nvPr>
        </p:nvSpPr>
        <p:spPr>
          <a:xfrm>
            <a:off x="5906627" y="1865960"/>
            <a:ext cx="6096000" cy="2522220"/>
          </a:xfrm>
          <a:prstGeom prst="rect">
            <a:avLst/>
          </a:prstGeom>
          <a:noFill/>
        </p:spPr>
        <p:txBody>
          <a:bodyPr wrap="square">
            <a:spAutoFit/>
          </a:bodyPr>
          <a:lstStyle/>
          <a:p>
            <a:pPr marL="27940" algn="l" rtl="0" eaLnBrk="0">
              <a:lnSpc>
                <a:spcPct val="95000"/>
              </a:lnSpc>
              <a:spcBef>
                <a:spcPts val="830"/>
              </a:spcBef>
            </a:pP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单臂。</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4130" algn="l" rtl="0" eaLnBrk="0">
              <a:lnSpc>
                <a:spcPts val="1585"/>
              </a:lnSpc>
              <a:spcBef>
                <a:spcPts val="210"/>
              </a:spcBef>
            </a:pPr>
            <a:r>
              <a:rPr lang="en-US" altLang="zh-CN" sz="1100" spc="-60" dirty="0" err="1">
                <a:solidFill>
                  <a:schemeClr val="dk1"/>
                </a:solidFill>
                <a:latin typeface="微软雅黑" panose="020B0503020204020204" charset="-122"/>
                <a:ea typeface="微软雅黑" panose="020B0503020204020204" charset="-122"/>
                <a:cs typeface="微软雅黑" panose="020B0503020204020204" charset="-122"/>
              </a:rPr>
              <a:t>U</a:t>
            </a:r>
            <a:r>
              <a:rPr lang="en-US" altLang="zh-CN" sz="1100" spc="-60" baseline="-5000" dirty="0" err="1">
                <a:solidFill>
                  <a:schemeClr val="dk1"/>
                </a:solidFill>
                <a:latin typeface="微软雅黑" panose="020B0503020204020204" charset="-122"/>
                <a:ea typeface="微软雅黑" panose="020B0503020204020204" charset="-122"/>
                <a:cs typeface="微软雅黑" panose="020B0503020204020204" charset="-122"/>
              </a:rPr>
              <a:t>o</a:t>
            </a:r>
            <a:r>
              <a:rPr lang="en-US" altLang="zh-CN" sz="1100" spc="-6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60" baseline="14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6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50" dirty="0">
                <a:solidFill>
                  <a:schemeClr val="dk1"/>
                </a:solidFill>
                <a:latin typeface="微软雅黑" panose="020B0503020204020204" charset="-122"/>
                <a:ea typeface="微软雅黑" panose="020B0503020204020204" charset="-122"/>
                <a:cs typeface="微软雅黑" panose="020B0503020204020204" charset="-122"/>
              </a:rPr>
              <a:t>U</a:t>
            </a:r>
            <a:r>
              <a:rPr lang="en-US" altLang="zh-CN" sz="1100" spc="-60" baseline="-5000" dirty="0">
                <a:solidFill>
                  <a:schemeClr val="dk1"/>
                </a:solidFill>
                <a:latin typeface="微软雅黑" panose="020B0503020204020204" charset="-122"/>
                <a:ea typeface="微软雅黑" panose="020B0503020204020204" charset="-122"/>
                <a:cs typeface="微软雅黑" panose="020B0503020204020204" charset="-122"/>
              </a:rPr>
              <a:t>①</a:t>
            </a:r>
            <a:r>
              <a:rPr lang="en-US" altLang="zh-CN" sz="1100" spc="-6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60" baseline="14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6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U</a:t>
            </a:r>
            <a:r>
              <a:rPr lang="en-US" altLang="zh-CN" sz="1100" spc="-60" baseline="-5000" dirty="0">
                <a:solidFill>
                  <a:schemeClr val="dk1"/>
                </a:solidFill>
                <a:latin typeface="微软雅黑" panose="020B0503020204020204" charset="-122"/>
                <a:ea typeface="微软雅黑" panose="020B0503020204020204" charset="-122"/>
                <a:cs typeface="微软雅黑" panose="020B0503020204020204" charset="-122"/>
              </a:rPr>
              <a:t>③</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00025" algn="l" rtl="0" eaLnBrk="0">
              <a:lnSpc>
                <a:spcPts val="1620"/>
              </a:lnSpc>
              <a:spcBef>
                <a:spcPts val="170"/>
              </a:spcBef>
            </a:pP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(R</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l-GR" altLang="zh-CN" sz="1100" spc="-3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 / (R</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l-GR" altLang="zh-CN" sz="1100" spc="-3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3</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R </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 (R </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000" dirty="0">
                <a:solidFill>
                  <a:schemeClr val="dk1"/>
                </a:solidFill>
                <a:latin typeface="微软雅黑" panose="020B0503020204020204" charset="-122"/>
                <a:ea typeface="微软雅黑" panose="020B0503020204020204" charset="-122"/>
                <a:cs typeface="微软雅黑" panose="020B0503020204020204" charset="-122"/>
              </a:rPr>
              <a:t>2</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E</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87325" algn="l" rtl="0" eaLnBrk="0">
              <a:lnSpc>
                <a:spcPct val="145000"/>
              </a:lnSpc>
              <a:spcBef>
                <a:spcPts val="135"/>
              </a:spcBef>
            </a:pP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2</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l-GR" altLang="zh-CN" sz="1100" spc="-2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3</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l-GR" altLang="zh-CN" sz="1100" spc="-2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 ]/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3</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l-GR" altLang="zh-CN" sz="1100" spc="-2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0" baseline="-29000" dirty="0">
                <a:solidFill>
                  <a:schemeClr val="dk1"/>
                </a:solidFill>
                <a:latin typeface="微软雅黑" panose="020B0503020204020204" charset="-122"/>
                <a:ea typeface="微软雅黑" panose="020B0503020204020204" charset="-122"/>
                <a:cs typeface="微软雅黑" panose="020B0503020204020204" charset="-122"/>
              </a:rPr>
              <a:t>2</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 ) ]} E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设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3</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且 </a:t>
            </a:r>
            <a:r>
              <a:rPr lang="el-GR" altLang="zh-CN" sz="1100" spc="-3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el-GR" altLang="zh-CN" sz="1100" spc="-3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 1，</a:t>
            </a:r>
            <a:r>
              <a:rPr lang="el-GR" altLang="zh-CN" sz="1100" spc="-3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K</a:t>
            </a:r>
            <a:r>
              <a:rPr lang="el-GR" altLang="zh-CN" sz="1100" spc="-10" dirty="0">
                <a:solidFill>
                  <a:schemeClr val="dk1"/>
                </a:solidFill>
                <a:latin typeface="微软雅黑" panose="020B0503020204020204" charset="-122"/>
                <a:ea typeface="微软雅黑" panose="020B0503020204020204" charset="-122"/>
                <a:cs typeface="微软雅黑" panose="020B0503020204020204" charset="-122"/>
              </a:rPr>
              <a:t>ε</a:t>
            </a:r>
            <a:endParaRPr lang="el-GR"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ts val="1560"/>
              </a:lnSpc>
              <a:spcBef>
                <a:spcPts val="90"/>
              </a:spcBef>
            </a:pP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则 </a:t>
            </a:r>
            <a:r>
              <a:rPr lang="en-US" altLang="zh-CN" sz="1100" spc="0" dirty="0" err="1">
                <a:solidFill>
                  <a:schemeClr val="dk1"/>
                </a:solidFill>
                <a:latin typeface="微软雅黑" panose="020B0503020204020204" charset="-122"/>
                <a:ea typeface="微软雅黑" panose="020B0503020204020204" charset="-122"/>
                <a:cs typeface="微软雅黑" panose="020B0503020204020204" charset="-122"/>
              </a:rPr>
              <a:t>U</a:t>
            </a:r>
            <a:r>
              <a:rPr lang="en-US" altLang="zh-CN" sz="1100" spc="0" baseline="-6000" dirty="0" err="1">
                <a:solidFill>
                  <a:schemeClr val="dk1"/>
                </a:solidFill>
                <a:latin typeface="微软雅黑" panose="020B0503020204020204" charset="-122"/>
                <a:ea typeface="微软雅黑" panose="020B0503020204020204" charset="-122"/>
                <a:cs typeface="微软雅黑" panose="020B0503020204020204" charset="-122"/>
              </a:rPr>
              <a:t>o</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 ( 1/4) ( </a:t>
            </a:r>
            <a:r>
              <a:rPr lang="el-GR" altLang="zh-CN" sz="1100" spc="2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6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20" baseline="-6000" dirty="0">
                <a:solidFill>
                  <a:schemeClr val="dk1"/>
                </a:solidFill>
                <a:latin typeface="微软雅黑" panose="020B0503020204020204" charset="-122"/>
                <a:ea typeface="微软雅黑" panose="020B0503020204020204" charset="-122"/>
                <a:cs typeface="微软雅黑" panose="020B0503020204020204" charset="-122"/>
              </a:rPr>
              <a:t>4</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E</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baseline="14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 1/4) ( </a:t>
            </a:r>
            <a:r>
              <a:rPr lang="el-GR" altLang="zh-CN" sz="1100" spc="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R/R)E </a:t>
            </a:r>
            <a:r>
              <a:rPr lang="zh-CN" altLang="en-US" sz="1100" spc="0" baseline="14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 ( 1/4)K</a:t>
            </a:r>
            <a:r>
              <a:rPr lang="el-GR" altLang="zh-CN" sz="1100" spc="0" dirty="0">
                <a:solidFill>
                  <a:schemeClr val="dk1"/>
                </a:solidFill>
                <a:latin typeface="微软雅黑" panose="020B0503020204020204" charset="-122"/>
                <a:ea typeface="微软雅黑" panose="020B0503020204020204" charset="-122"/>
                <a:cs typeface="微软雅黑" panose="020B0503020204020204" charset="-122"/>
              </a:rPr>
              <a:t>ε</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E</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615"/>
              </a:lnSpc>
            </a:pP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(2)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双臂。</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6670" algn="l" rtl="0" eaLnBrk="0">
              <a:lnSpc>
                <a:spcPts val="1560"/>
              </a:lnSpc>
              <a:spcBef>
                <a:spcPts val="335"/>
              </a:spcBef>
            </a:pP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同理，</a:t>
            </a:r>
            <a:r>
              <a:rPr lang="en-US" altLang="zh-CN" sz="1100" spc="0" dirty="0" err="1">
                <a:solidFill>
                  <a:schemeClr val="dk1"/>
                </a:solidFill>
                <a:latin typeface="微软雅黑" panose="020B0503020204020204" charset="-122"/>
                <a:ea typeface="微软雅黑" panose="020B0503020204020204" charset="-122"/>
                <a:cs typeface="微软雅黑" panose="020B0503020204020204" charset="-122"/>
              </a:rPr>
              <a:t>U</a:t>
            </a:r>
            <a:r>
              <a:rPr lang="en-US" altLang="zh-CN" sz="1100" spc="0" baseline="-8000" dirty="0" err="1">
                <a:solidFill>
                  <a:schemeClr val="dk1"/>
                </a:solidFill>
                <a:latin typeface="微软雅黑" panose="020B0503020204020204" charset="-122"/>
                <a:ea typeface="微软雅黑" panose="020B0503020204020204" charset="-122"/>
                <a:cs typeface="微软雅黑" panose="020B0503020204020204" charset="-122"/>
              </a:rPr>
              <a:t>o</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   ≈ ( 1/2) ( </a:t>
            </a:r>
            <a:r>
              <a:rPr lang="el-GR" altLang="zh-CN" sz="1100" spc="-1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E</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 1/2)K</a:t>
            </a:r>
            <a:r>
              <a:rPr lang="el-GR" altLang="zh-CN" sz="1100" spc="0" dirty="0">
                <a:solidFill>
                  <a:schemeClr val="dk1"/>
                </a:solidFill>
                <a:latin typeface="微软雅黑" panose="020B0503020204020204" charset="-122"/>
                <a:ea typeface="微软雅黑" panose="020B0503020204020204" charset="-122"/>
                <a:cs typeface="微软雅黑" panose="020B0503020204020204" charset="-122"/>
              </a:rPr>
              <a:t>ε</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E。</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615"/>
              </a:lnSpc>
            </a:pPr>
            <a:r>
              <a:rPr lang="en-US" altLang="en-US" sz="1100" spc="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全桥。</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9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6670" algn="l" rtl="0" eaLnBrk="0">
              <a:lnSpc>
                <a:spcPts val="1560"/>
              </a:lnSpc>
              <a:spcBef>
                <a:spcPts val="0"/>
              </a:spcBef>
            </a:pP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同理，</a:t>
            </a:r>
            <a:r>
              <a:rPr lang="en-US" altLang="zh-CN" sz="1100" spc="0" dirty="0" err="1">
                <a:solidFill>
                  <a:schemeClr val="dk1"/>
                </a:solidFill>
                <a:latin typeface="微软雅黑" panose="020B0503020204020204" charset="-122"/>
                <a:ea typeface="微软雅黑" panose="020B0503020204020204" charset="-122"/>
                <a:cs typeface="微软雅黑" panose="020B0503020204020204" charset="-122"/>
              </a:rPr>
              <a:t>U</a:t>
            </a:r>
            <a:r>
              <a:rPr lang="en-US" altLang="zh-CN" sz="1100" spc="0" baseline="-8000" dirty="0" err="1">
                <a:solidFill>
                  <a:schemeClr val="dk1"/>
                </a:solidFill>
                <a:latin typeface="微软雅黑" panose="020B0503020204020204" charset="-122"/>
                <a:ea typeface="微软雅黑" panose="020B0503020204020204" charset="-122"/>
                <a:cs typeface="微软雅黑" panose="020B0503020204020204" charset="-122"/>
              </a:rPr>
              <a:t>o</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 </a:t>
            </a:r>
            <a:r>
              <a:rPr lang="el-GR" altLang="zh-CN" sz="1100" spc="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R/R)E </a:t>
            </a:r>
            <a:r>
              <a:rPr lang="zh-CN" altLang="en-US" sz="1100" spc="0" baseline="1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K</a:t>
            </a:r>
            <a:r>
              <a:rPr lang="el-GR" altLang="zh-CN" sz="1100" spc="0" dirty="0">
                <a:solidFill>
                  <a:schemeClr val="dk1"/>
                </a:solidFill>
                <a:latin typeface="微软雅黑" panose="020B0503020204020204" charset="-122"/>
                <a:ea typeface="微软雅黑" panose="020B0503020204020204" charset="-122"/>
                <a:cs typeface="微软雅黑" panose="020B0503020204020204" charset="-122"/>
              </a:rPr>
              <a:t>ε</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E。</a:t>
            </a:r>
            <a:endParaRPr lang="en-US" altLang="zh-CN"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pic>
        <p:nvPicPr>
          <p:cNvPr id="7" name="picture 345"/>
          <p:cNvPicPr>
            <a:picLocks noChangeAspect="1"/>
          </p:cNvPicPr>
          <p:nvPr/>
        </p:nvPicPr>
        <p:blipFill>
          <a:blip r:embed="rId5"/>
          <a:stretch>
            <a:fillRect/>
          </a:stretch>
        </p:blipFill>
        <p:spPr>
          <a:xfrm>
            <a:off x="502920" y="273050"/>
            <a:ext cx="5184775" cy="294640"/>
          </a:xfrm>
          <a:prstGeom prst="rect">
            <a:avLst/>
          </a:prstGeom>
        </p:spPr>
      </p:pic>
      <p:sp>
        <p:nvSpPr>
          <p:cNvPr id="8" name="textbox 346"/>
          <p:cNvSpPr/>
          <p:nvPr/>
        </p:nvSpPr>
        <p:spPr>
          <a:xfrm>
            <a:off x="490220" y="260350"/>
            <a:ext cx="5210175" cy="342265"/>
          </a:xfrm>
          <a:prstGeom prst="rect">
            <a:avLst/>
          </a:prstGeom>
        </p:spPr>
        <p:txBody>
          <a:bodyPr vert="horz" wrap="square" lIns="0" tIns="0" rIns="0" bIns="0"/>
          <a:lstStyle/>
          <a:p>
            <a:pPr algn="l" rtl="0" eaLnBrk="0">
              <a:lnSpc>
                <a:spcPct val="116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90805" algn="l" rtl="0" eaLnBrk="0">
              <a:lnSpc>
                <a:spcPct val="95000"/>
              </a:lnSpc>
              <a:spcBef>
                <a:spcPts val="5"/>
              </a:spcBef>
            </a:pPr>
            <a:r>
              <a:rPr sz="1300" spc="100" dirty="0">
                <a:solidFill>
                  <a:srgbClr val="000000"/>
                </a:solidFill>
                <a:latin typeface="微软雅黑" panose="020B0503020204020204" charset="-122"/>
                <a:ea typeface="微软雅黑" panose="020B0503020204020204" charset="-122"/>
                <a:cs typeface="微软雅黑" panose="020B0503020204020204" charset="-122"/>
              </a:rPr>
              <a:t>2. 1    电阻应变式传</a:t>
            </a:r>
            <a:r>
              <a:rPr sz="1300" spc="90" dirty="0">
                <a:solidFill>
                  <a:srgbClr val="000000"/>
                </a:solidFill>
                <a:latin typeface="微软雅黑" panose="020B0503020204020204" charset="-122"/>
                <a:ea typeface="微软雅黑" panose="020B0503020204020204" charset="-122"/>
                <a:cs typeface="微软雅黑" panose="020B0503020204020204" charset="-122"/>
              </a:rPr>
              <a:t>感</a:t>
            </a:r>
            <a:r>
              <a:rPr sz="13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13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 name="textbox 350"/>
          <p:cNvSpPr/>
          <p:nvPr>
            <p:custDataLst>
              <p:tags r:id="rId6"/>
            </p:custDataLst>
          </p:nvPr>
        </p:nvSpPr>
        <p:spPr>
          <a:xfrm>
            <a:off x="490277" y="1139724"/>
            <a:ext cx="2726054" cy="1790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05"/>
              </a:lnSpc>
              <a:tabLst>
                <a:tab pos="2712720" algn="l"/>
              </a:tabLst>
            </a:pPr>
            <a:r>
              <a:rPr sz="1000" u="sng" spc="0" dirty="0">
                <a:solidFill>
                  <a:schemeClr val="dk1"/>
                </a:solidFill>
                <a:latin typeface="微软雅黑" panose="020B0503020204020204" charset="-122"/>
                <a:ea typeface="微软雅黑" panose="020B0503020204020204" charset="-122"/>
                <a:cs typeface="Arial" panose="020B0604020202020204"/>
              </a:rPr>
              <a:t>	</a:t>
            </a:r>
            <a:endParaRPr lang="en-US" altLang="en-US" sz="1000" u="sng" spc="0" dirty="0">
              <a:solidFill>
                <a:schemeClr val="dk1"/>
              </a:solidFill>
              <a:latin typeface="微软雅黑" panose="020B0503020204020204" charset="-122"/>
              <a:ea typeface="微软雅黑" panose="020B0503020204020204" charset="-122"/>
              <a:cs typeface="Arial" panose="020B0604020202020204"/>
            </a:endParaRPr>
          </a:p>
        </p:txBody>
      </p:sp>
      <p:sp>
        <p:nvSpPr>
          <p:cNvPr id="11" name="文本框 10"/>
          <p:cNvSpPr txBox="1"/>
          <p:nvPr>
            <p:custDataLst>
              <p:tags r:id="rId7"/>
            </p:custDataLst>
          </p:nvPr>
        </p:nvSpPr>
        <p:spPr>
          <a:xfrm>
            <a:off x="490277" y="828306"/>
            <a:ext cx="10620546" cy="2180590"/>
          </a:xfrm>
          <a:prstGeom prst="rect">
            <a:avLst/>
          </a:prstGeom>
          <a:noFill/>
        </p:spPr>
        <p:txBody>
          <a:bodyPr wrap="square">
            <a:spAutoFit/>
          </a:bodyPr>
          <a:lstStyle/>
          <a:p>
            <a:pPr algn="l" rtl="0" eaLnBrk="0">
              <a:lnSpc>
                <a:spcPct val="87000"/>
              </a:lnSpc>
            </a:pP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ct val="92000"/>
              </a:lnSpc>
            </a:pPr>
            <a:r>
              <a:rPr lang="en-US" altLang="zh-CN" sz="1100" spc="40" dirty="0">
                <a:solidFill>
                  <a:schemeClr val="dk1"/>
                </a:solidFill>
                <a:latin typeface="微软雅黑" panose="020B0503020204020204" charset="-122"/>
                <a:ea typeface="微软雅黑" panose="020B0503020204020204" charset="-122"/>
                <a:cs typeface="微软雅黑" panose="020B0503020204020204" charset="-122"/>
              </a:rPr>
              <a:t>2. 1 . 1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电阻应变式传感</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器</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的工作原理</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47000"/>
              </a:lnSpc>
              <a:spcBef>
                <a:spcPts val="1165"/>
              </a:spcBef>
            </a:pPr>
            <a:r>
              <a:rPr lang="zh-CN" altLang="en-US" sz="1100" spc="60" dirty="0">
                <a:solidFill>
                  <a:schemeClr val="dk1"/>
                </a:solidFill>
                <a:latin typeface="微软雅黑" panose="020B0503020204020204" charset="-122"/>
                <a:ea typeface="微软雅黑" panose="020B0503020204020204" charset="-122"/>
                <a:cs typeface="微软雅黑" panose="020B0503020204020204" charset="-122"/>
              </a:rPr>
              <a:t>电阻应变式传感器是利用导体或半导体材料的应变效应制成的一种测量器件，</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用于 </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测量微小的机械变化量。 在结构强度实验中，电阻应变式传感器是测量应变的</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最</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主要手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段，也是测量应力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力矩 、压力 、加速度等物理量时应用最广泛的传感器之一。</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46000"/>
              </a:lnSpc>
              <a:spcBef>
                <a:spcPts val="5"/>
              </a:spcBef>
            </a:pP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导体或半导体材料在外力作用下</a:t>
            </a:r>
            <a:r>
              <a:rPr lang="en-US" altLang="zh-CN" sz="1100" spc="5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如压力等</a:t>
            </a:r>
            <a:r>
              <a:rPr lang="en-US" altLang="zh-CN" sz="1100" spc="5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会产生机械变形，其电阻</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值</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也将随之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发生变化，这种</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现象称为应变效应。</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ct val="97000"/>
              </a:lnSpc>
              <a:spcBef>
                <a:spcPts val="590"/>
              </a:spcBef>
            </a:pP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如图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2  1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所示，一根金属电阻</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丝，在其未受力时，原始电阻值为</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468245" algn="l" rtl="0" eaLnBrk="0">
              <a:lnSpc>
                <a:spcPct val="133000"/>
              </a:lnSpc>
              <a:spcBef>
                <a:spcPts val="240"/>
              </a:spcBef>
              <a:tabLst>
                <a:tab pos="2938145" algn="l"/>
              </a:tabLst>
            </a:pPr>
            <a:r>
              <a:rPr lang="en-US" altLang="zh-CN" sz="1100" u="sng" spc="-30" dirty="0" err="1">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ρ</a:t>
            </a:r>
            <a:r>
              <a:rPr lang="en-US" altLang="zh-CN" sz="1100" u="sng" spc="0" dirty="0" err="1">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lang="zh-CN" altLang="en-US" sz="11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30" dirty="0" err="1">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ρ</a:t>
            </a:r>
            <a:r>
              <a:rPr lang="en-US" altLang="zh-CN" sz="1100" u="sng" spc="0" dirty="0" err="1">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lang="en-US" altLang="zh-CN" sz="11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560"/>
              </a:lnSpc>
              <a:spcBef>
                <a:spcPts val="0"/>
              </a:spcBef>
            </a:pP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式中，</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ρ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为电阻丝的电阻率，</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l</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为电阻丝的长度，</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为电阻丝的半径</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A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为电阻丝的截面积。</a:t>
            </a:r>
            <a:endParaRPr lang="zh-CN"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349"/>
          <p:cNvSpPr/>
          <p:nvPr>
            <p:custDataLst>
              <p:tags r:id="rId8"/>
            </p:custDataLst>
          </p:nvPr>
        </p:nvSpPr>
        <p:spPr>
          <a:xfrm>
            <a:off x="2819225" y="2443151"/>
            <a:ext cx="2981325" cy="25527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8000"/>
              </a:lnSpc>
            </a:pPr>
            <a:r>
              <a:rPr sz="800" spc="0" dirty="0">
                <a:solidFill>
                  <a:schemeClr val="dk1"/>
                </a:solidFill>
                <a:latin typeface="微软雅黑" panose="020B0503020204020204" charset="-122"/>
                <a:ea typeface="微软雅黑" panose="020B0503020204020204" charset="-122"/>
                <a:cs typeface="微软雅黑" panose="020B0503020204020204" charset="-122"/>
              </a:rPr>
              <a:t>R</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                                                                      ( 2   1 )</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5590" algn="l" rtl="0" eaLnBrk="0">
              <a:lnSpc>
                <a:spcPct val="94000"/>
              </a:lnSpc>
              <a:spcBef>
                <a:spcPts val="5"/>
              </a:spcBef>
            </a:pPr>
            <a:r>
              <a:rPr sz="800" spc="0" dirty="0">
                <a:solidFill>
                  <a:schemeClr val="dk1"/>
                </a:solidFill>
                <a:latin typeface="微软雅黑" panose="020B0503020204020204" charset="-122"/>
                <a:ea typeface="微软雅黑" panose="020B0503020204020204" charset="-122"/>
                <a:cs typeface="微软雅黑" panose="020B0503020204020204" charset="-122"/>
              </a:rPr>
              <a:t>A</a:t>
            </a:r>
            <a:r>
              <a:rPr sz="800" spc="50" dirty="0">
                <a:solidFill>
                  <a:schemeClr val="dk1"/>
                </a:solidFill>
                <a:latin typeface="微软雅黑" panose="020B0503020204020204" charset="-122"/>
                <a:ea typeface="微软雅黑" panose="020B0503020204020204" charset="-122"/>
                <a:cs typeface="微软雅黑" panose="020B0503020204020204" charset="-122"/>
              </a:rPr>
              <a:t>      </a:t>
            </a:r>
            <a:r>
              <a:rPr sz="1300" spc="20" baseline="-8000" dirty="0">
                <a:solidFill>
                  <a:schemeClr val="dk1"/>
                </a:solidFill>
                <a:latin typeface="微软雅黑" panose="020B0503020204020204" charset="-122"/>
                <a:ea typeface="微软雅黑" panose="020B0503020204020204" charset="-122"/>
                <a:cs typeface="微软雅黑" panose="020B0503020204020204" charset="-122"/>
              </a:rPr>
              <a:t>π</a:t>
            </a:r>
            <a:r>
              <a:rPr sz="1300" spc="0" baseline="-8000" dirty="0">
                <a:solidFill>
                  <a:schemeClr val="dk1"/>
                </a:solidFill>
                <a:latin typeface="微软雅黑" panose="020B0503020204020204" charset="-122"/>
                <a:ea typeface="微软雅黑" panose="020B0503020204020204" charset="-122"/>
                <a:cs typeface="微软雅黑" panose="020B0503020204020204" charset="-122"/>
              </a:rPr>
              <a:t>r</a:t>
            </a:r>
            <a:r>
              <a:rPr sz="700" spc="0" baseline="45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700" spc="0" baseline="45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336"/>
          <p:cNvPicPr>
            <a:picLocks noChangeAspect="1"/>
          </p:cNvPicPr>
          <p:nvPr/>
        </p:nvPicPr>
        <p:blipFill>
          <a:blip r:embed="rId9"/>
          <a:stretch>
            <a:fillRect/>
          </a:stretch>
        </p:blipFill>
        <p:spPr>
          <a:xfrm>
            <a:off x="7905265" y="2570786"/>
            <a:ext cx="3019247" cy="1263154"/>
          </a:xfrm>
          <a:prstGeom prst="rect">
            <a:avLst/>
          </a:prstGeom>
        </p:spPr>
      </p:pic>
      <p:sp>
        <p:nvSpPr>
          <p:cNvPr id="15" name="文本框 14"/>
          <p:cNvSpPr txBox="1"/>
          <p:nvPr/>
        </p:nvSpPr>
        <p:spPr>
          <a:xfrm>
            <a:off x="299049" y="3023765"/>
            <a:ext cx="6096000" cy="605155"/>
          </a:xfrm>
          <a:prstGeom prst="rect">
            <a:avLst/>
          </a:prstGeom>
          <a:noFill/>
        </p:spPr>
        <p:txBody>
          <a:bodyPr wrap="square">
            <a:spAutoFit/>
          </a:bodyPr>
          <a:lstStyle/>
          <a:p>
            <a:pPr marL="12700" indent="274320" algn="l" rtl="0" eaLnBrk="0">
              <a:lnSpc>
                <a:spcPct val="152000"/>
              </a:lnSpc>
              <a:spcBef>
                <a:spcPts val="20"/>
              </a:spcBef>
            </a:pP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当电阻丝受到拉力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F</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作用时，将伸长 </a:t>
            </a:r>
            <a:r>
              <a:rPr lang="en-US" altLang="zh-CN" sz="1100" spc="10" dirty="0" err="1">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100" spc="0" dirty="0" err="1">
                <a:solidFill>
                  <a:srgbClr val="000000"/>
                </a:solidFill>
                <a:latin typeface="微软雅黑" panose="020B0503020204020204" charset="-122"/>
                <a:ea typeface="微软雅黑" panose="020B0503020204020204" charset="-122"/>
                <a:cs typeface="微软雅黑" panose="020B0503020204020204" charset="-122"/>
              </a:rPr>
              <a:t>l</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，横截</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面积相应减小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ΔA，</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电阻率受到材料晶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格发生变形等因素的影响而变化 </a:t>
            </a:r>
            <a:r>
              <a:rPr lang="en-US" altLang="zh-CN" sz="1100" spc="-10" dirty="0" err="1">
                <a:solidFill>
                  <a:srgbClr val="000000"/>
                </a:solidFill>
                <a:latin typeface="微软雅黑" panose="020B0503020204020204" charset="-122"/>
                <a:ea typeface="微软雅黑" panose="020B0503020204020204" charset="-122"/>
                <a:cs typeface="微软雅黑" panose="020B0503020204020204" charset="-122"/>
              </a:rPr>
              <a:t>Δρ</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从</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而引起电阻变化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ΔR，</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通过对式</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( 2</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全微分，得</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5687447" y="4102818"/>
            <a:ext cx="6096000" cy="267335"/>
          </a:xfrm>
          <a:prstGeom prst="rect">
            <a:avLst/>
          </a:prstGeom>
          <a:noFill/>
        </p:spPr>
        <p:txBody>
          <a:bodyPr wrap="square">
            <a:spAutoFit/>
          </a:bodyPr>
          <a:lstStyle/>
          <a:p>
            <a:pPr marL="1818005" algn="l" rtl="0" eaLnBrk="0">
              <a:lnSpc>
                <a:spcPts val="1375"/>
              </a:lnSpc>
            </a:pP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金属电阻丝应变效</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应图</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8" name="textbox 340"/>
          <p:cNvSpPr/>
          <p:nvPr>
            <p:custDataLst>
              <p:tags r:id="rId10"/>
            </p:custDataLst>
          </p:nvPr>
        </p:nvSpPr>
        <p:spPr>
          <a:xfrm>
            <a:off x="747809" y="3809337"/>
            <a:ext cx="3155950" cy="572769"/>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8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电阻的相对变化</a:t>
            </a:r>
            <a:r>
              <a:rPr sz="1000" spc="10" dirty="0">
                <a:solidFill>
                  <a:schemeClr val="dk1"/>
                </a:solidFill>
                <a:latin typeface="微软雅黑" panose="020B0503020204020204" charset="-122"/>
                <a:ea typeface="微软雅黑" panose="020B0503020204020204" charset="-122"/>
                <a:cs typeface="微软雅黑" panose="020B0503020204020204" charset="-122"/>
              </a:rPr>
              <a:t>量</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149475" algn="l" rtl="0" eaLnBrk="0">
              <a:lnSpc>
                <a:spcPts val="1560"/>
              </a:lnSpc>
              <a:tabLst>
                <a:tab pos="2202180" algn="l"/>
              </a:tabLst>
            </a:pP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5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5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1000" dirty="0">
                <a:solidFill>
                  <a:schemeClr val="dk1"/>
                </a:solidFill>
                <a:latin typeface="微软雅黑" panose="020B0503020204020204" charset="-122"/>
                <a:ea typeface="微软雅黑" panose="020B0503020204020204" charset="-122"/>
                <a:cs typeface="微软雅黑" panose="020B0503020204020204" charset="-122"/>
              </a:rPr>
              <a:t>2</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5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9" name="picture 341"/>
          <p:cNvPicPr>
            <a:picLocks noChangeAspect="1"/>
          </p:cNvPicPr>
          <p:nvPr/>
        </p:nvPicPr>
        <p:blipFill>
          <a:blip r:embed="rId11"/>
          <a:stretch>
            <a:fillRect/>
          </a:stretch>
        </p:blipFill>
        <p:spPr>
          <a:xfrm>
            <a:off x="3795726" y="4035464"/>
            <a:ext cx="128155" cy="303275"/>
          </a:xfrm>
          <a:prstGeom prst="rect">
            <a:avLst/>
          </a:prstGeom>
        </p:spPr>
      </p:pic>
      <p:pic>
        <p:nvPicPr>
          <p:cNvPr id="20" name="picture 342"/>
          <p:cNvPicPr>
            <a:picLocks noChangeAspect="1"/>
          </p:cNvPicPr>
          <p:nvPr/>
        </p:nvPicPr>
        <p:blipFill>
          <a:blip r:embed="rId12"/>
          <a:stretch>
            <a:fillRect/>
          </a:stretch>
        </p:blipFill>
        <p:spPr>
          <a:xfrm>
            <a:off x="3491701" y="4035464"/>
            <a:ext cx="128168" cy="276104"/>
          </a:xfrm>
          <a:prstGeom prst="rect">
            <a:avLst/>
          </a:prstGeom>
        </p:spPr>
      </p:pic>
      <p:pic>
        <p:nvPicPr>
          <p:cNvPr id="21" name="picture 343"/>
          <p:cNvPicPr>
            <a:picLocks noChangeAspect="1"/>
          </p:cNvPicPr>
          <p:nvPr/>
        </p:nvPicPr>
        <p:blipFill>
          <a:blip r:embed="rId13"/>
          <a:stretch>
            <a:fillRect/>
          </a:stretch>
        </p:blipFill>
        <p:spPr>
          <a:xfrm>
            <a:off x="3113788" y="3973021"/>
            <a:ext cx="128155" cy="381916"/>
          </a:xfrm>
          <a:prstGeom prst="rect">
            <a:avLst/>
          </a:prstGeom>
        </p:spPr>
      </p:pic>
      <p:pic>
        <p:nvPicPr>
          <p:cNvPr id="22" name="picture 344"/>
          <p:cNvPicPr>
            <a:picLocks noChangeAspect="1"/>
          </p:cNvPicPr>
          <p:nvPr/>
        </p:nvPicPr>
        <p:blipFill>
          <a:blip r:embed="rId14"/>
          <a:stretch>
            <a:fillRect/>
          </a:stretch>
        </p:blipFill>
        <p:spPr>
          <a:xfrm>
            <a:off x="2803235" y="4035464"/>
            <a:ext cx="150342" cy="277802"/>
          </a:xfrm>
          <a:prstGeom prst="rect">
            <a:avLst/>
          </a:prstGeom>
        </p:spPr>
      </p:pic>
      <p:sp>
        <p:nvSpPr>
          <p:cNvPr id="23" name="textbox 338"/>
          <p:cNvSpPr/>
          <p:nvPr>
            <p:custDataLst>
              <p:tags r:id="rId15"/>
            </p:custDataLst>
          </p:nvPr>
        </p:nvSpPr>
        <p:spPr>
          <a:xfrm>
            <a:off x="747809" y="4623815"/>
            <a:ext cx="3566795" cy="70865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945"/>
              </a:lnSpc>
            </a:pPr>
            <a:r>
              <a:rPr sz="1500" spc="40" baseline="20000" dirty="0">
                <a:solidFill>
                  <a:schemeClr val="dk1"/>
                </a:solidFill>
                <a:latin typeface="微软雅黑" panose="020B0503020204020204" charset="-122"/>
                <a:ea typeface="微软雅黑" panose="020B0503020204020204" charset="-122"/>
                <a:cs typeface="微软雅黑" panose="020B0503020204020204" charset="-122"/>
              </a:rPr>
              <a:t>式中</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0" baseline="-25000" dirty="0">
                <a:solidFill>
                  <a:schemeClr val="dk1"/>
                </a:solidFill>
                <a:latin typeface="微软雅黑" panose="020B0503020204020204" charset="-122"/>
                <a:ea typeface="微软雅黑" panose="020B0503020204020204" charset="-122"/>
                <a:cs typeface="微软雅黑" panose="020B0503020204020204" charset="-122"/>
              </a:rPr>
              <a:t>l</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20000" dirty="0">
                <a:solidFill>
                  <a:schemeClr val="dk1"/>
                </a:solidFill>
                <a:latin typeface="微软雅黑" panose="020B0503020204020204" charset="-122"/>
                <a:ea typeface="微软雅黑" panose="020B0503020204020204" charset="-122"/>
                <a:cs typeface="微软雅黑" panose="020B0503020204020204" charset="-122"/>
              </a:rPr>
              <a:t>为导体的轴向应变量</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20000" dirty="0">
                <a:solidFill>
                  <a:schemeClr val="dk1"/>
                </a:solidFill>
                <a:latin typeface="微软雅黑" panose="020B0503020204020204" charset="-122"/>
                <a:ea typeface="微软雅黑" panose="020B0503020204020204" charset="-122"/>
                <a:cs typeface="微软雅黑" panose="020B0503020204020204" charset="-122"/>
              </a:rPr>
              <a:t>ε</a:t>
            </a:r>
            <a:r>
              <a:rPr sz="900" spc="0" baseline="16000" dirty="0">
                <a:solidFill>
                  <a:schemeClr val="dk1"/>
                </a:solidFill>
                <a:latin typeface="微软雅黑" panose="020B0503020204020204" charset="-122"/>
                <a:ea typeface="微软雅黑" panose="020B0503020204020204" charset="-122"/>
                <a:cs typeface="微软雅黑" panose="020B0503020204020204" charset="-122"/>
              </a:rPr>
              <a:t>l</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2000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0" baseline="-25000" dirty="0">
                <a:solidFill>
                  <a:schemeClr val="dk1"/>
                </a:solidFill>
                <a:latin typeface="微软雅黑" panose="020B0503020204020204" charset="-122"/>
                <a:ea typeface="微软雅黑" panose="020B0503020204020204" charset="-122"/>
                <a:cs typeface="微软雅黑" panose="020B0503020204020204" charset="-122"/>
              </a:rPr>
              <a:t>r</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20000" dirty="0">
                <a:solidFill>
                  <a:schemeClr val="dk1"/>
                </a:solidFill>
                <a:latin typeface="微软雅黑" panose="020B0503020204020204" charset="-122"/>
                <a:ea typeface="微软雅黑" panose="020B0503020204020204" charset="-122"/>
                <a:cs typeface="微软雅黑" panose="020B0503020204020204" charset="-122"/>
              </a:rPr>
              <a:t>为导体的径向应</a:t>
            </a:r>
            <a:r>
              <a:rPr sz="1500" spc="30" baseline="20000" dirty="0">
                <a:solidFill>
                  <a:schemeClr val="dk1"/>
                </a:solidFill>
                <a:latin typeface="微软雅黑" panose="020B0503020204020204" charset="-122"/>
                <a:ea typeface="微软雅黑" panose="020B0503020204020204" charset="-122"/>
                <a:cs typeface="微软雅黑" panose="020B0503020204020204" charset="-122"/>
              </a:rPr>
              <a:t>变</a:t>
            </a:r>
            <a:r>
              <a:rPr sz="1500" spc="0" baseline="20000" dirty="0">
                <a:solidFill>
                  <a:schemeClr val="dk1"/>
                </a:solidFill>
                <a:latin typeface="微软雅黑" panose="020B0503020204020204" charset="-122"/>
                <a:ea typeface="微软雅黑" panose="020B0503020204020204" charset="-122"/>
                <a:cs typeface="微软雅黑" panose="020B0503020204020204" charset="-122"/>
              </a:rPr>
              <a:t>量</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500" spc="0" baseline="20000" dirty="0">
                <a:solidFill>
                  <a:schemeClr val="dk1"/>
                </a:solidFill>
                <a:latin typeface="微软雅黑" panose="020B0503020204020204" charset="-122"/>
                <a:ea typeface="微软雅黑" panose="020B0503020204020204" charset="-122"/>
                <a:cs typeface="微软雅黑" panose="020B0503020204020204" charset="-122"/>
              </a:rPr>
              <a:t>ε</a:t>
            </a:r>
            <a:r>
              <a:rPr sz="900" spc="0" baseline="16000" dirty="0">
                <a:solidFill>
                  <a:schemeClr val="dk1"/>
                </a:solidFill>
                <a:latin typeface="微软雅黑" panose="020B0503020204020204" charset="-122"/>
                <a:ea typeface="微软雅黑" panose="020B0503020204020204" charset="-122"/>
                <a:cs typeface="微软雅黑" panose="020B0503020204020204" charset="-122"/>
              </a:rPr>
              <a:t>r</a:t>
            </a:r>
            <a:r>
              <a:rPr sz="5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75" dirty="0">
              <a:solidFill>
                <a:schemeClr val="dk1"/>
              </a:solidFill>
              <a:latin typeface="微软雅黑" panose="020B0503020204020204" charset="-122"/>
              <a:ea typeface="微软雅黑" panose="020B0503020204020204" charset="-122"/>
              <a:cs typeface="微软雅黑" panose="020B0503020204020204" charset="-122"/>
            </a:endParaRPr>
          </a:p>
          <a:p>
            <a:pPr marL="294005" algn="l" rtl="0" eaLnBrk="0">
              <a:lnSpc>
                <a:spcPts val="1210"/>
              </a:lnSpc>
              <a:spcBef>
                <a:spcPts val="41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由材料力</a:t>
            </a:r>
            <a:r>
              <a:rPr sz="1000" spc="0" dirty="0">
                <a:solidFill>
                  <a:schemeClr val="dk1"/>
                </a:solidFill>
                <a:latin typeface="微软雅黑" panose="020B0503020204020204" charset="-122"/>
                <a:ea typeface="微软雅黑" panose="020B0503020204020204" charset="-122"/>
                <a:cs typeface="微软雅黑" panose="020B0503020204020204" charset="-122"/>
              </a:rPr>
              <a:t>学得</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312035" algn="l" rtl="0" eaLnBrk="0">
              <a:lnSpc>
                <a:spcPts val="1715"/>
              </a:lnSpc>
              <a:spcBef>
                <a:spcPts val="10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ε</a:t>
            </a:r>
            <a:r>
              <a:rPr sz="900" spc="-10" baseline="16000" dirty="0">
                <a:solidFill>
                  <a:schemeClr val="dk1"/>
                </a:solidFill>
                <a:latin typeface="微软雅黑" panose="020B0503020204020204" charset="-122"/>
                <a:ea typeface="微软雅黑" panose="020B0503020204020204" charset="-122"/>
                <a:cs typeface="微软雅黑" panose="020B0503020204020204" charset="-122"/>
              </a:rPr>
              <a:t>r</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2700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με</a:t>
            </a:r>
            <a:r>
              <a:rPr sz="900" spc="0" baseline="16000" dirty="0">
                <a:solidFill>
                  <a:schemeClr val="dk1"/>
                </a:solidFill>
                <a:latin typeface="微软雅黑" panose="020B0503020204020204" charset="-122"/>
                <a:ea typeface="微软雅黑" panose="020B0503020204020204" charset="-122"/>
                <a:cs typeface="微软雅黑" panose="020B0503020204020204" charset="-122"/>
              </a:rPr>
              <a:t>l</a:t>
            </a:r>
            <a:endParaRPr lang="en-US" altLang="en-US" sz="900" spc="0" baseline="16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textbox 339"/>
          <p:cNvSpPr/>
          <p:nvPr>
            <p:custDataLst>
              <p:tags r:id="rId16"/>
            </p:custDataLst>
          </p:nvPr>
        </p:nvSpPr>
        <p:spPr>
          <a:xfrm>
            <a:off x="747809" y="5350997"/>
            <a:ext cx="5203190" cy="393065"/>
          </a:xfrm>
          <a:prstGeom prst="rect">
            <a:avLst/>
          </a:prstGeom>
        </p:spPr>
        <p:txBody>
          <a:bodyPr vert="horz" wrap="square" lIns="0" tIns="0" rIns="0" bIns="0"/>
          <a:lstStyle/>
          <a:p>
            <a:pPr algn="l" rtl="0" eaLnBrk="0">
              <a:lnSpc>
                <a:spcPct val="7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5400" indent="-12700" algn="l" rtl="0" eaLnBrk="0">
              <a:lnSpc>
                <a:spcPct val="121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式中，μ 为材料的泊松比，大多数金属材料的泊松比为 0. 3 ~ 0. 5 ，负号</a:t>
            </a:r>
            <a:r>
              <a:rPr sz="1000" spc="0" dirty="0">
                <a:solidFill>
                  <a:schemeClr val="dk1"/>
                </a:solidFill>
                <a:latin typeface="微软雅黑" panose="020B0503020204020204" charset="-122"/>
                <a:ea typeface="微软雅黑" panose="020B0503020204020204" charset="-122"/>
                <a:cs typeface="微软雅黑" panose="020B0503020204020204" charset="-122"/>
              </a:rPr>
              <a:t>表示两者的变化方 </a:t>
            </a:r>
            <a:r>
              <a:rPr sz="1000" spc="-20" dirty="0">
                <a:solidFill>
                  <a:schemeClr val="dk1"/>
                </a:solidFill>
                <a:latin typeface="微软雅黑" panose="020B0503020204020204" charset="-122"/>
                <a:ea typeface="微软雅黑" panose="020B0503020204020204" charset="-122"/>
                <a:cs typeface="微软雅黑" panose="020B0503020204020204" charset="-122"/>
              </a:rPr>
              <a:t>向相反。 将式(2－3) 代入式(2－2) </a:t>
            </a:r>
            <a:r>
              <a:rPr sz="1000" spc="0" dirty="0">
                <a:solidFill>
                  <a:schemeClr val="dk1"/>
                </a:solidFill>
                <a:latin typeface="微软雅黑" panose="020B0503020204020204" charset="-122"/>
                <a:ea typeface="微软雅黑" panose="020B0503020204020204" charset="-122"/>
                <a:cs typeface="微软雅黑" panose="020B0503020204020204" charset="-122"/>
              </a:rPr>
              <a:t>得</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textbox 351"/>
          <p:cNvSpPr/>
          <p:nvPr>
            <p:custDataLst>
              <p:tags r:id="rId17"/>
            </p:custDataLst>
          </p:nvPr>
        </p:nvSpPr>
        <p:spPr>
          <a:xfrm>
            <a:off x="2698680" y="5803626"/>
            <a:ext cx="1268094" cy="328929"/>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4000"/>
              </a:lnSpc>
            </a:pP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dR</a:t>
            </a:r>
            <a:r>
              <a:rPr sz="8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dρ</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41275" algn="l" rtl="0" eaLnBrk="0">
              <a:lnSpc>
                <a:spcPts val="1580"/>
              </a:lnSpc>
            </a:pPr>
            <a:r>
              <a:rPr sz="1400" spc="0" baseline="-21000" dirty="0">
                <a:solidFill>
                  <a:schemeClr val="dk1"/>
                </a:solidFill>
                <a:latin typeface="微软雅黑" panose="020B0503020204020204" charset="-122"/>
                <a:ea typeface="微软雅黑" panose="020B0503020204020204" charset="-122"/>
                <a:cs typeface="微软雅黑" panose="020B0503020204020204" charset="-122"/>
              </a:rPr>
              <a:t>R</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27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24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24000" dirty="0">
                <a:solidFill>
                  <a:schemeClr val="dk1"/>
                </a:solidFill>
                <a:latin typeface="微软雅黑" panose="020B0503020204020204" charset="-122"/>
                <a:ea typeface="微软雅黑" panose="020B0503020204020204" charset="-122"/>
                <a:cs typeface="微软雅黑" panose="020B0503020204020204" charset="-122"/>
              </a:rPr>
              <a:t>1</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27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24000" dirty="0">
                <a:solidFill>
                  <a:schemeClr val="dk1"/>
                </a:solidFill>
                <a:latin typeface="微软雅黑" panose="020B0503020204020204" charset="-122"/>
                <a:ea typeface="微软雅黑" panose="020B0503020204020204" charset="-122"/>
                <a:cs typeface="微软雅黑" panose="020B0503020204020204" charset="-122"/>
              </a:rPr>
              <a:t>2μ)</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24000" dirty="0">
                <a:solidFill>
                  <a:schemeClr val="dk1"/>
                </a:solidFill>
                <a:latin typeface="微软雅黑" panose="020B0503020204020204" charset="-122"/>
                <a:ea typeface="微软雅黑" panose="020B0503020204020204" charset="-122"/>
                <a:cs typeface="微软雅黑" panose="020B0503020204020204" charset="-122"/>
              </a:rPr>
              <a:t>ε</a:t>
            </a:r>
            <a:r>
              <a:rPr sz="800" spc="0" baseline="22000" dirty="0">
                <a:solidFill>
                  <a:schemeClr val="dk1"/>
                </a:solidFill>
                <a:latin typeface="微软雅黑" panose="020B0503020204020204" charset="-122"/>
                <a:ea typeface="微软雅黑" panose="020B0503020204020204" charset="-122"/>
                <a:cs typeface="微软雅黑" panose="020B0503020204020204" charset="-122"/>
              </a:rPr>
              <a:t>l</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2700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21000" dirty="0">
                <a:solidFill>
                  <a:schemeClr val="dk1"/>
                </a:solidFill>
                <a:latin typeface="微软雅黑" panose="020B0503020204020204" charset="-122"/>
                <a:ea typeface="微软雅黑" panose="020B0503020204020204" charset="-122"/>
                <a:cs typeface="微软雅黑" panose="020B0503020204020204" charset="-122"/>
              </a:rPr>
              <a:t>ρ</a:t>
            </a:r>
            <a:endParaRPr lang="en-US" altLang="en-US" sz="1400" spc="0" baseline="-21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textbox 354"/>
          <p:cNvSpPr/>
          <p:nvPr>
            <p:custDataLst>
              <p:tags r:id="rId18"/>
            </p:custDataLst>
          </p:nvPr>
        </p:nvSpPr>
        <p:spPr>
          <a:xfrm>
            <a:off x="5569094" y="5154019"/>
            <a:ext cx="370840"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20" dirty="0">
                <a:solidFill>
                  <a:schemeClr val="dk1"/>
                </a:solidFill>
                <a:latin typeface="微软雅黑" panose="020B0503020204020204" charset="-122"/>
                <a:ea typeface="微软雅黑" panose="020B0503020204020204" charset="-122"/>
                <a:cs typeface="微软雅黑" panose="020B0503020204020204" charset="-122"/>
              </a:rPr>
              <a:t>(2－3 </a:t>
            </a:r>
            <a:r>
              <a:rPr sz="9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textbox 355"/>
          <p:cNvSpPr/>
          <p:nvPr>
            <p:custDataLst>
              <p:tags r:id="rId19"/>
            </p:custDataLst>
          </p:nvPr>
        </p:nvSpPr>
        <p:spPr>
          <a:xfrm>
            <a:off x="5569094" y="5888498"/>
            <a:ext cx="370840"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20" dirty="0">
                <a:solidFill>
                  <a:schemeClr val="dk1"/>
                </a:solidFill>
                <a:latin typeface="微软雅黑" panose="020B0503020204020204" charset="-122"/>
                <a:ea typeface="微软雅黑" panose="020B0503020204020204" charset="-122"/>
                <a:cs typeface="微软雅黑" panose="020B0503020204020204" charset="-122"/>
              </a:rPr>
              <a:t>(2－4 </a:t>
            </a:r>
            <a:r>
              <a:rPr sz="9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299049" y="6188336"/>
            <a:ext cx="7819836" cy="295910"/>
          </a:xfrm>
          <a:prstGeom prst="rect">
            <a:avLst/>
          </a:prstGeom>
          <a:noFill/>
        </p:spPr>
        <p:txBody>
          <a:bodyPr wrap="square">
            <a:spAutoFit/>
          </a:bodyPr>
          <a:lstStyle/>
          <a:p>
            <a:pPr marL="12700" indent="267335" algn="l" rtl="0" eaLnBrk="0">
              <a:lnSpc>
                <a:spcPct val="121000"/>
              </a:lnSpc>
            </a:pP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式</a:t>
            </a:r>
            <a:r>
              <a:rPr lang="en-US" altLang="zh-CN" sz="1100" spc="6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60" dirty="0">
                <a:solidFill>
                  <a:srgbClr val="000000"/>
                </a:solidFill>
                <a:latin typeface="微软雅黑" panose="020B0503020204020204" charset="-122"/>
                <a:ea typeface="微软雅黑" panose="020B0503020204020204" charset="-122"/>
                <a:cs typeface="微软雅黑" panose="020B0503020204020204" charset="-122"/>
              </a:rPr>
              <a:t>4)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说明电阻应变效应主要取决于它的几何应变</a:t>
            </a:r>
            <a:r>
              <a:rPr lang="en-US" altLang="zh-CN" sz="1100" spc="6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几何效应</a:t>
            </a:r>
            <a:r>
              <a:rPr lang="en-US" altLang="zh-CN" sz="1100" spc="6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和本身</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特</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有的导电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性能</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压阻效应</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4" name="图片 3"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634"/>
          <p:cNvSpPr/>
          <p:nvPr/>
        </p:nvSpPr>
        <p:spPr>
          <a:xfrm>
            <a:off x="718027" y="475850"/>
            <a:ext cx="2701925" cy="389890"/>
          </a:xfrm>
          <a:prstGeom prst="rect">
            <a:avLst/>
          </a:prstGeom>
        </p:spPr>
        <p:txBody>
          <a:bodyPr vert="horz" wrap="square" lIns="0" tIns="0" rIns="0" bIns="0"/>
          <a:lstStyle/>
          <a:p>
            <a:pPr algn="l" rtl="0" eaLnBrk="0">
              <a:lnSpc>
                <a:spcPct val="82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200" spc="40" dirty="0">
                <a:solidFill>
                  <a:srgbClr val="000000"/>
                </a:solidFill>
                <a:latin typeface="微软雅黑" panose="020B0503020204020204" charset="-122"/>
                <a:ea typeface="微软雅黑" panose="020B0503020204020204" charset="-122"/>
                <a:cs typeface="微软雅黑" panose="020B0503020204020204" charset="-122"/>
              </a:rPr>
              <a:t>6) 箔式应变片单臂电桥</a:t>
            </a:r>
            <a:r>
              <a:rPr sz="1200" spc="30" dirty="0">
                <a:solidFill>
                  <a:srgbClr val="000000"/>
                </a:solidFill>
                <a:latin typeface="微软雅黑" panose="020B0503020204020204" charset="-122"/>
                <a:ea typeface="微软雅黑" panose="020B0503020204020204" charset="-122"/>
                <a:cs typeface="微软雅黑" panose="020B0503020204020204" charset="-122"/>
              </a:rPr>
              <a:t>实</a:t>
            </a:r>
            <a:r>
              <a:rPr sz="1200" spc="0" dirty="0">
                <a:solidFill>
                  <a:srgbClr val="000000"/>
                </a:solidFill>
                <a:latin typeface="微软雅黑" panose="020B0503020204020204" charset="-122"/>
                <a:ea typeface="微软雅黑" panose="020B0503020204020204" charset="-122"/>
                <a:cs typeface="微软雅黑" panose="020B0503020204020204" charset="-122"/>
              </a:rPr>
              <a:t>验原理</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93000"/>
              </a:lnSpc>
              <a:spcBef>
                <a:spcPts val="5"/>
              </a:spcBef>
            </a:pPr>
            <a:r>
              <a:rPr sz="1200" spc="-20" dirty="0">
                <a:solidFill>
                  <a:srgbClr val="000000"/>
                </a:solidFill>
                <a:latin typeface="微软雅黑" panose="020B0503020204020204" charset="-122"/>
                <a:ea typeface="微软雅黑" panose="020B0503020204020204" charset="-122"/>
                <a:cs typeface="微软雅黑" panose="020B0503020204020204" charset="-122"/>
              </a:rPr>
              <a:t>箔式应变片单臂电桥实验原理如</a:t>
            </a:r>
            <a:r>
              <a:rPr sz="1200" spc="0" dirty="0">
                <a:solidFill>
                  <a:srgbClr val="000000"/>
                </a:solidFill>
                <a:latin typeface="微软雅黑" panose="020B0503020204020204" charset="-122"/>
                <a:ea typeface="微软雅黑" panose="020B0503020204020204" charset="-122"/>
                <a:cs typeface="微软雅黑" panose="020B0503020204020204" charset="-122"/>
              </a:rPr>
              <a:t>图 2－30 所示。</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631"/>
          <p:cNvPicPr>
            <a:picLocks noChangeAspect="1"/>
          </p:cNvPicPr>
          <p:nvPr/>
        </p:nvPicPr>
        <p:blipFill>
          <a:blip r:embed="rId5"/>
          <a:stretch>
            <a:fillRect/>
          </a:stretch>
        </p:blipFill>
        <p:spPr>
          <a:xfrm>
            <a:off x="845830" y="1697730"/>
            <a:ext cx="3209023" cy="1886724"/>
          </a:xfrm>
          <a:prstGeom prst="rect">
            <a:avLst/>
          </a:prstGeom>
        </p:spPr>
      </p:pic>
      <p:sp>
        <p:nvSpPr>
          <p:cNvPr id="5" name="文本框 4"/>
          <p:cNvSpPr txBox="1"/>
          <p:nvPr>
            <p:custDataLst>
              <p:tags r:id="rId6"/>
            </p:custDataLst>
          </p:nvPr>
        </p:nvSpPr>
        <p:spPr>
          <a:xfrm>
            <a:off x="138023" y="3876482"/>
            <a:ext cx="6096000" cy="2251710"/>
          </a:xfrm>
          <a:prstGeom prst="rect">
            <a:avLst/>
          </a:prstGeom>
          <a:noFill/>
        </p:spPr>
        <p:txBody>
          <a:bodyPr wrap="square">
            <a:spAutoFit/>
          </a:bodyPr>
          <a:lstStyle/>
          <a:p>
            <a:pPr marL="1622425" algn="l" rtl="0" eaLnBrk="0">
              <a:lnSpc>
                <a:spcPts val="1375"/>
              </a:lnSpc>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30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箔式应变片单臂电桥</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实</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验原理</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670" algn="l" rtl="0" eaLnBrk="0">
              <a:lnSpc>
                <a:spcPct val="139000"/>
              </a:lnSpc>
              <a:spcBef>
                <a:spcPts val="625"/>
              </a:spcBef>
            </a:pP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30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中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为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350 Ω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固定电阻，</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为应变片，</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W</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和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组</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成电桥直流调节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平衡网络，</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E</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为直流</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±4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供桥电源。 桥路输出电压 </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U</a:t>
            </a:r>
            <a:r>
              <a:rPr lang="en-US" altLang="zh-CN" sz="1200" spc="0" baseline="-23000" dirty="0" err="1">
                <a:solidFill>
                  <a:schemeClr val="dk1"/>
                </a:solidFill>
                <a:latin typeface="微软雅黑" panose="020B0503020204020204" charset="-122"/>
                <a:ea typeface="微软雅黑" panose="020B0503020204020204" charset="-122"/>
                <a:cs typeface="微软雅黑" panose="020B0503020204020204" charset="-122"/>
              </a:rPr>
              <a:t>o</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( 1/4) ( ΔR</a:t>
            </a:r>
            <a:r>
              <a:rPr lang="en-US" altLang="zh-CN" sz="1200" spc="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200" spc="0" baseline="-23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E</a:t>
            </a:r>
            <a:r>
              <a:rPr lang="zh-CN" altLang="en-US" sz="1200" spc="0" baseline="3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( 1/4) ( ΔR/ R</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E</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( 1/4)</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K</a:t>
            </a:r>
            <a:r>
              <a:rPr lang="en-US" altLang="zh-CN" sz="1200" spc="50" dirty="0" err="1">
                <a:solidFill>
                  <a:schemeClr val="dk1"/>
                </a:solidFill>
                <a:latin typeface="微软雅黑" panose="020B0503020204020204" charset="-122"/>
                <a:ea typeface="微软雅黑" panose="020B0503020204020204" charset="-122"/>
                <a:cs typeface="微软雅黑" panose="020B0503020204020204" charset="-122"/>
              </a:rPr>
              <a:t>ε</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E</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81305" algn="l" rtl="0" eaLnBrk="0">
              <a:lnSpc>
                <a:spcPts val="1300"/>
              </a:lnSpc>
              <a:spcBef>
                <a:spcPts val="42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需用器件与</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单元</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5875" indent="267970" algn="l" rtl="0" eaLnBrk="0">
              <a:lnSpc>
                <a:spcPct val="129000"/>
              </a:lnSpc>
              <a:spcBef>
                <a:spcPts val="0"/>
              </a:spcBef>
            </a:pP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机头中的应变梁的应变片 、测微头，显示面板中的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F</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表</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或电压表</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 ~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10 V </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步进可调直流稳压电源，调理电路面板中传感器输出单元中的箔式应变片 、调理电路</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单</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元中的电桥 、差动放大器，</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4(1/2)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位数显万用</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表</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自备</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630"/>
          <p:cNvSpPr/>
          <p:nvPr>
            <p:custDataLst>
              <p:tags r:id="rId7"/>
            </p:custDataLst>
          </p:nvPr>
        </p:nvSpPr>
        <p:spPr>
          <a:xfrm>
            <a:off x="6703945" y="475850"/>
            <a:ext cx="4470137" cy="284987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295"/>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4.  需用器件与单元介</a:t>
            </a:r>
            <a:r>
              <a:rPr sz="1000" spc="20" dirty="0">
                <a:solidFill>
                  <a:schemeClr val="dk1"/>
                </a:solidFill>
                <a:latin typeface="微软雅黑" panose="020B0503020204020204" charset="-122"/>
                <a:ea typeface="微软雅黑" panose="020B0503020204020204" charset="-122"/>
                <a:cs typeface="微软雅黑" panose="020B0503020204020204" charset="-122"/>
              </a:rPr>
              <a:t>绍</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0830" algn="l" rtl="0" eaLnBrk="0">
              <a:lnSpc>
                <a:spcPct val="91000"/>
              </a:lnSpc>
              <a:spcBef>
                <a:spcPts val="51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图 2－31 为调理电路面板中的电</a:t>
            </a:r>
            <a:r>
              <a:rPr sz="1000" spc="30" dirty="0">
                <a:solidFill>
                  <a:schemeClr val="dk1"/>
                </a:solidFill>
                <a:latin typeface="微软雅黑" panose="020B0503020204020204" charset="-122"/>
                <a:ea typeface="微软雅黑" panose="020B0503020204020204" charset="-122"/>
                <a:cs typeface="微软雅黑" panose="020B0503020204020204" charset="-122"/>
              </a:rPr>
              <a:t>桥</a:t>
            </a:r>
            <a:r>
              <a:rPr sz="1000" spc="0" dirty="0">
                <a:solidFill>
                  <a:schemeClr val="dk1"/>
                </a:solidFill>
                <a:latin typeface="微软雅黑" panose="020B0503020204020204" charset="-122"/>
                <a:ea typeface="微软雅黑" panose="020B0503020204020204" charset="-122"/>
                <a:cs typeface="微软雅黑" panose="020B0503020204020204" charset="-122"/>
              </a:rPr>
              <a:t>单</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67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元。</a:t>
            </a:r>
            <a:r>
              <a:rPr sz="1000" spc="0" dirty="0">
                <a:solidFill>
                  <a:schemeClr val="dk1"/>
                </a:solidFill>
                <a:latin typeface="微软雅黑" panose="020B0503020204020204" charset="-122"/>
                <a:ea typeface="微软雅黑" panose="020B0503020204020204" charset="-122"/>
                <a:cs typeface="微软雅黑" panose="020B0503020204020204" charset="-122"/>
              </a:rPr>
              <a:t> 图中:</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875" indent="277495" algn="l" rtl="0" eaLnBrk="0">
              <a:lnSpc>
                <a:spcPct val="147000"/>
              </a:lnSpc>
              <a:spcBef>
                <a:spcPts val="10"/>
              </a:spcBef>
            </a:pPr>
            <a:r>
              <a:rPr sz="1000" spc="70" dirty="0">
                <a:solidFill>
                  <a:schemeClr val="dk1"/>
                </a:solidFill>
                <a:latin typeface="微软雅黑" panose="020B0503020204020204" charset="-122"/>
                <a:ea typeface="微软雅黑" panose="020B0503020204020204" charset="-122"/>
                <a:cs typeface="微软雅黑" panose="020B0503020204020204" charset="-122"/>
              </a:rPr>
              <a:t>(1) 面板上部为无实体的电桥模型</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为 </a:t>
            </a:r>
            <a:r>
              <a:rPr sz="1000" spc="30" dirty="0">
                <a:solidFill>
                  <a:schemeClr val="dk1"/>
                </a:solidFill>
                <a:latin typeface="微软雅黑" panose="020B0503020204020204" charset="-122"/>
                <a:ea typeface="微软雅黑" panose="020B0503020204020204" charset="-122"/>
                <a:cs typeface="微软雅黑" panose="020B0503020204020204" charset="-122"/>
              </a:rPr>
              <a:t>实验者组桥参考而设，无其他</a:t>
            </a:r>
            <a:r>
              <a:rPr sz="1000" spc="20" dirty="0">
                <a:solidFill>
                  <a:schemeClr val="dk1"/>
                </a:solidFill>
                <a:latin typeface="微软雅黑" panose="020B0503020204020204" charset="-122"/>
                <a:ea typeface="微软雅黑" panose="020B0503020204020204" charset="-122"/>
                <a:cs typeface="微软雅黑" panose="020B0503020204020204" charset="-122"/>
              </a:rPr>
              <a:t>实</a:t>
            </a:r>
            <a:r>
              <a:rPr sz="1000" spc="0" dirty="0">
                <a:solidFill>
                  <a:schemeClr val="dk1"/>
                </a:solidFill>
                <a:latin typeface="微软雅黑" panose="020B0503020204020204" charset="-122"/>
                <a:ea typeface="微软雅黑" panose="020B0503020204020204" charset="-122"/>
                <a:cs typeface="微软雅黑" panose="020B0503020204020204" charset="-122"/>
              </a:rPr>
              <a:t>际意义)。</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80035" algn="l" rtl="0" eaLnBrk="0">
              <a:lnSpc>
                <a:spcPct val="128000"/>
              </a:lnSpc>
              <a:spcBef>
                <a:spcPts val="63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(2)</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3000" dirty="0">
                <a:solidFill>
                  <a:schemeClr val="dk1"/>
                </a:solidFill>
                <a:latin typeface="微软雅黑" panose="020B0503020204020204" charset="-122"/>
                <a:ea typeface="微软雅黑" panose="020B0503020204020204" charset="-122"/>
                <a:cs typeface="微软雅黑" panose="020B0503020204020204" charset="-122"/>
              </a:rPr>
              <a:t>3</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3</a:t>
            </a:r>
            <a:r>
              <a:rPr sz="1000" spc="-1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0 Ω 是固定电阻，</a:t>
            </a:r>
            <a:r>
              <a:rPr sz="1000" spc="90" dirty="0">
                <a:solidFill>
                  <a:schemeClr val="dk1"/>
                </a:solidFill>
                <a:latin typeface="微软雅黑" panose="020B0503020204020204" charset="-122"/>
                <a:ea typeface="微软雅黑" panose="020B0503020204020204" charset="-122"/>
                <a:cs typeface="微软雅黑" panose="020B0503020204020204" charset="-122"/>
              </a:rPr>
              <a:t>为组成单臂应变和半桥应变电路而配备</a:t>
            </a:r>
            <a:r>
              <a:rPr sz="1000" spc="6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其他桥臂</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阻。</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78765" algn="l" rtl="0" eaLnBrk="0">
              <a:lnSpc>
                <a:spcPct val="145000"/>
              </a:lnSpc>
              <a:spcBef>
                <a:spcPts val="5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(3)</a:t>
            </a:r>
            <a:r>
              <a:rPr sz="1000" spc="0" dirty="0">
                <a:solidFill>
                  <a:schemeClr val="dk1"/>
                </a:solidFill>
                <a:latin typeface="微软雅黑" panose="020B0503020204020204" charset="-122"/>
                <a:ea typeface="微软雅黑" panose="020B0503020204020204" charset="-122"/>
                <a:cs typeface="微软雅黑" panose="020B0503020204020204" charset="-122"/>
              </a:rPr>
              <a:t>W</a:t>
            </a:r>
            <a:r>
              <a:rPr sz="900" spc="6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电位器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60" dirty="0">
                <a:solidFill>
                  <a:schemeClr val="dk1"/>
                </a:solidFill>
                <a:latin typeface="微软雅黑" panose="020B0503020204020204" charset="-122"/>
                <a:ea typeface="微软雅黑" panose="020B0503020204020204" charset="-122"/>
                <a:cs typeface="微软雅黑" panose="020B0503020204020204" charset="-122"/>
              </a:rPr>
              <a:t> 电阻组成电桥</a:t>
            </a:r>
            <a:r>
              <a:rPr sz="1000" spc="10" dirty="0">
                <a:solidFill>
                  <a:schemeClr val="dk1"/>
                </a:solidFill>
                <a:latin typeface="微软雅黑" panose="020B0503020204020204" charset="-122"/>
                <a:ea typeface="微软雅黑" panose="020B0503020204020204" charset="-122"/>
                <a:cs typeface="微软雅黑" panose="020B0503020204020204" charset="-122"/>
              </a:rPr>
              <a:t>直</a:t>
            </a:r>
            <a:r>
              <a:rPr sz="1000" spc="0" dirty="0">
                <a:solidFill>
                  <a:schemeClr val="dk1"/>
                </a:solidFill>
                <a:latin typeface="微软雅黑" panose="020B0503020204020204" charset="-122"/>
                <a:ea typeface="微软雅黑" panose="020B0503020204020204" charset="-122"/>
                <a:cs typeface="微软雅黑" panose="020B0503020204020204" charset="-122"/>
              </a:rPr>
              <a:t>流 </a:t>
            </a:r>
            <a:r>
              <a:rPr sz="1000" spc="10" dirty="0">
                <a:solidFill>
                  <a:schemeClr val="dk1"/>
                </a:solidFill>
                <a:latin typeface="微软雅黑" panose="020B0503020204020204" charset="-122"/>
                <a:ea typeface="微软雅黑" panose="020B0503020204020204" charset="-122"/>
                <a:cs typeface="微软雅黑" panose="020B0503020204020204" charset="-122"/>
              </a:rPr>
              <a:t>调节平衡网络，</a:t>
            </a:r>
            <a:r>
              <a:rPr sz="1000" spc="0" dirty="0">
                <a:solidFill>
                  <a:schemeClr val="dk1"/>
                </a:solidFill>
                <a:latin typeface="微软雅黑" panose="020B0503020204020204" charset="-122"/>
                <a:ea typeface="微软雅黑" panose="020B0503020204020204" charset="-122"/>
                <a:cs typeface="微软雅黑" panose="020B0503020204020204" charset="-122"/>
              </a:rPr>
              <a:t>W</a:t>
            </a:r>
            <a:r>
              <a:rPr sz="900" spc="1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电位器 、C 电容组成电 </a:t>
            </a:r>
            <a:r>
              <a:rPr sz="1000" spc="30" dirty="0">
                <a:solidFill>
                  <a:schemeClr val="dk1"/>
                </a:solidFill>
                <a:latin typeface="微软雅黑" panose="020B0503020204020204" charset="-122"/>
                <a:ea typeface="微软雅黑" panose="020B0503020204020204" charset="-122"/>
                <a:cs typeface="微软雅黑" panose="020B0503020204020204" charset="-122"/>
              </a:rPr>
              <a:t>桥交流调节平衡</a:t>
            </a:r>
            <a:r>
              <a:rPr sz="1000" spc="20" dirty="0">
                <a:solidFill>
                  <a:schemeClr val="dk1"/>
                </a:solidFill>
                <a:latin typeface="微软雅黑" panose="020B0503020204020204" charset="-122"/>
                <a:ea typeface="微软雅黑" panose="020B0503020204020204" charset="-122"/>
                <a:cs typeface="微软雅黑" panose="020B0503020204020204" charset="-122"/>
              </a:rPr>
              <a:t>网</a:t>
            </a:r>
            <a:r>
              <a:rPr sz="1000" spc="0" dirty="0">
                <a:solidFill>
                  <a:schemeClr val="dk1"/>
                </a:solidFill>
                <a:latin typeface="微软雅黑" panose="020B0503020204020204" charset="-122"/>
                <a:ea typeface="微软雅黑" panose="020B0503020204020204" charset="-122"/>
                <a:cs typeface="微软雅黑" panose="020B0503020204020204" charset="-122"/>
              </a:rPr>
              <a:t>络。</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6670" indent="263525" algn="l" rtl="0" eaLnBrk="0">
              <a:lnSpc>
                <a:spcPct val="119000"/>
              </a:lnSpc>
              <a:spcBef>
                <a:spcPts val="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图 2－3</a:t>
            </a:r>
            <a:r>
              <a:rPr sz="1000" spc="0" dirty="0">
                <a:solidFill>
                  <a:schemeClr val="dk1"/>
                </a:solidFill>
                <a:latin typeface="微软雅黑" panose="020B0503020204020204" charset="-122"/>
                <a:ea typeface="微软雅黑" panose="020B0503020204020204" charset="-122"/>
                <a:cs typeface="微软雅黑" panose="020B0503020204020204" charset="-122"/>
              </a:rPr>
              <a:t>2 为差动放大器原理与调理电路 </a:t>
            </a:r>
            <a:r>
              <a:rPr sz="1000" spc="20" dirty="0">
                <a:solidFill>
                  <a:schemeClr val="dk1"/>
                </a:solidFill>
                <a:latin typeface="微软雅黑" panose="020B0503020204020204" charset="-122"/>
                <a:ea typeface="微软雅黑" panose="020B0503020204020204" charset="-122"/>
                <a:cs typeface="微软雅黑" panose="020B0503020204020204" charset="-122"/>
              </a:rPr>
              <a:t>中的差动放大器单元面板</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632"/>
          <p:cNvPicPr>
            <a:picLocks noChangeAspect="1"/>
          </p:cNvPicPr>
          <p:nvPr/>
        </p:nvPicPr>
        <p:blipFill>
          <a:blip r:embed="rId8"/>
          <a:stretch>
            <a:fillRect/>
          </a:stretch>
        </p:blipFill>
        <p:spPr>
          <a:xfrm>
            <a:off x="6234023" y="3096452"/>
            <a:ext cx="1359280" cy="2473312"/>
          </a:xfrm>
          <a:prstGeom prst="rect">
            <a:avLst/>
          </a:prstGeom>
        </p:spPr>
      </p:pic>
      <p:sp>
        <p:nvSpPr>
          <p:cNvPr id="8" name="textbox 636"/>
          <p:cNvSpPr/>
          <p:nvPr>
            <p:custDataLst>
              <p:tags r:id="rId9"/>
            </p:custDataLst>
          </p:nvPr>
        </p:nvSpPr>
        <p:spPr>
          <a:xfrm>
            <a:off x="6429475" y="5737807"/>
            <a:ext cx="968375"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 2－31    电桥面板</a:t>
            </a:r>
            <a:endParaRPr lang="en-US" altLang="en-US" sz="8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639"/>
          <p:cNvPicPr>
            <a:picLocks noChangeAspect="1"/>
          </p:cNvPicPr>
          <p:nvPr/>
        </p:nvPicPr>
        <p:blipFill>
          <a:blip r:embed="rId10"/>
          <a:stretch>
            <a:fillRect/>
          </a:stretch>
        </p:blipFill>
        <p:spPr>
          <a:xfrm>
            <a:off x="7714895" y="2962124"/>
            <a:ext cx="4477105" cy="2607640"/>
          </a:xfrm>
          <a:prstGeom prst="rect">
            <a:avLst/>
          </a:prstGeom>
        </p:spPr>
      </p:pic>
      <p:sp>
        <p:nvSpPr>
          <p:cNvPr id="11" name="文本框 10"/>
          <p:cNvSpPr txBox="1"/>
          <p:nvPr>
            <p:custDataLst>
              <p:tags r:id="rId11"/>
            </p:custDataLst>
          </p:nvPr>
        </p:nvSpPr>
        <p:spPr>
          <a:xfrm>
            <a:off x="7292197" y="5703219"/>
            <a:ext cx="4470137" cy="461010"/>
          </a:xfrm>
          <a:prstGeom prst="rect">
            <a:avLst/>
          </a:prstGeom>
          <a:noFill/>
        </p:spPr>
        <p:txBody>
          <a:bodyPr wrap="square">
            <a:spAutoFit/>
          </a:bodyPr>
          <a:lstStyle/>
          <a:p>
            <a:pPr marL="1790065" algn="l" rtl="0" eaLnBrk="0">
              <a:lnSpc>
                <a:spcPts val="1375"/>
              </a:lnSpc>
            </a:pP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32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差动放大器原</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理与面板</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938020" algn="l" rtl="0" eaLnBrk="0">
              <a:lnSpc>
                <a:spcPts val="850"/>
              </a:lnSpc>
              <a:spcBef>
                <a:spcPts val="660"/>
              </a:spcBef>
            </a:pP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差动放大器原理</a:t>
            </a:r>
            <a:r>
              <a:rPr lang="en-US" altLang="en-US" sz="12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面板</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270294" y="455067"/>
            <a:ext cx="11565147" cy="1196340"/>
          </a:xfrm>
          <a:prstGeom prst="rect">
            <a:avLst/>
          </a:prstGeom>
          <a:noFill/>
        </p:spPr>
        <p:txBody>
          <a:bodyPr wrap="square">
            <a:spAutoFit/>
          </a:bodyPr>
          <a:lstStyle/>
          <a:p>
            <a:pPr marL="276860" algn="l" rtl="0" eaLnBrk="0">
              <a:lnSpc>
                <a:spcPts val="1300"/>
              </a:lnSpc>
              <a:spcBef>
                <a:spcPts val="775"/>
              </a:spcBef>
            </a:pP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5 .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实验步</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骤</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6000"/>
              </a:lnSpc>
              <a:spcBef>
                <a:spcPts val="5"/>
              </a:spcBef>
            </a:pP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在应变梁处于自然状态</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不受力</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的情况下，用 </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4(1/2</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位数显万用表中的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2 </a:t>
            </a:r>
            <a:r>
              <a:rPr lang="en-US" altLang="zh-CN" sz="1200" spc="0" dirty="0" err="1">
                <a:solidFill>
                  <a:srgbClr val="000000"/>
                </a:solidFill>
                <a:latin typeface="微软雅黑" panose="020B0503020204020204" charset="-122"/>
                <a:ea typeface="微软雅黑" panose="020B0503020204020204" charset="-122"/>
                <a:cs typeface="微软雅黑" panose="020B0503020204020204" charset="-122"/>
              </a:rPr>
              <a:t>kΩ</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电 </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阻挡测量所有应变片阻值，在应变梁处于受力状态</a:t>
            </a: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用手压 、提梁的自由端</a:t>
            </a: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的情况</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下</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测量应变片阻值。 观察应变片阻值的变化情况</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标有上下箭头的 </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4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片应变片</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纵</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向受力阻值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有变化，标有左右箭头的 </a:t>
            </a: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片应变片横向不受力，阻值无变化，是温度补偿片</a:t>
            </a: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应变片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阻值变化情况示意如图 </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33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640"/>
          <p:cNvPicPr>
            <a:picLocks noChangeAspect="1"/>
          </p:cNvPicPr>
          <p:nvPr/>
        </p:nvPicPr>
        <p:blipFill>
          <a:blip r:embed="rId5"/>
          <a:stretch>
            <a:fillRect/>
          </a:stretch>
        </p:blipFill>
        <p:spPr>
          <a:xfrm>
            <a:off x="6748496" y="1629363"/>
            <a:ext cx="4940465" cy="1956968"/>
          </a:xfrm>
          <a:prstGeom prst="rect">
            <a:avLst/>
          </a:prstGeom>
        </p:spPr>
      </p:pic>
      <p:sp>
        <p:nvSpPr>
          <p:cNvPr id="6" name="文本框 5"/>
          <p:cNvSpPr txBox="1"/>
          <p:nvPr/>
        </p:nvSpPr>
        <p:spPr>
          <a:xfrm>
            <a:off x="6533072" y="3807147"/>
            <a:ext cx="6096000" cy="267335"/>
          </a:xfrm>
          <a:prstGeom prst="rect">
            <a:avLst/>
          </a:prstGeom>
          <a:noFill/>
        </p:spPr>
        <p:txBody>
          <a:bodyPr wrap="square">
            <a:spAutoFit/>
          </a:bodyPr>
          <a:lstStyle/>
          <a:p>
            <a:pPr marL="1734185" algn="l" rtl="0" eaLnBrk="0">
              <a:lnSpc>
                <a:spcPts val="1375"/>
              </a:lnSpc>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33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应变片阻值变化情况</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示</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意</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87480" y="1629363"/>
            <a:ext cx="6314536" cy="1354455"/>
          </a:xfrm>
          <a:prstGeom prst="rect">
            <a:avLst/>
          </a:prstGeom>
          <a:noFill/>
        </p:spPr>
        <p:txBody>
          <a:bodyPr wrap="square">
            <a:spAutoFit/>
          </a:bodyPr>
          <a:lstStyle/>
          <a:p>
            <a:pPr marL="12700" indent="280035" algn="l" rtl="0" eaLnBrk="0">
              <a:lnSpc>
                <a:spcPct val="137000"/>
              </a:lnSpc>
              <a:spcBef>
                <a:spcPts val="0"/>
              </a:spcBef>
            </a:pP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差动放大器调零点，按图 </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34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示意接线。 将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F</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表</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或电压表</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的量程开关切换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到 </a:t>
            </a: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2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挡，闭合主 、副电源开关，将差</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动</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放大器的增益电位器按顺时针方向轻轻转到底后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再逆向回转一点点</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放大器的增益为最大，回转一点点的目的</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电位器触</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点</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在根部估计会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接触不良</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调节差动放大器的调零电位器，使电压表显示电压为零。 差动</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放</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大器的零点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调节完成，关闭主电源。</a:t>
            </a:r>
            <a:endPar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9" name="picture 650"/>
          <p:cNvPicPr>
            <a:picLocks noChangeAspect="1"/>
          </p:cNvPicPr>
          <p:nvPr/>
        </p:nvPicPr>
        <p:blipFill>
          <a:blip r:embed="rId6"/>
          <a:stretch>
            <a:fillRect/>
          </a:stretch>
        </p:blipFill>
        <p:spPr>
          <a:xfrm>
            <a:off x="7683694" y="4219733"/>
            <a:ext cx="3380320" cy="2037067"/>
          </a:xfrm>
          <a:prstGeom prst="rect">
            <a:avLst/>
          </a:prstGeom>
        </p:spPr>
      </p:pic>
      <p:sp>
        <p:nvSpPr>
          <p:cNvPr id="11" name="文本框 10"/>
          <p:cNvSpPr txBox="1"/>
          <p:nvPr/>
        </p:nvSpPr>
        <p:spPr>
          <a:xfrm>
            <a:off x="6533072" y="6397517"/>
            <a:ext cx="6314536" cy="267335"/>
          </a:xfrm>
          <a:prstGeom prst="rect">
            <a:avLst/>
          </a:prstGeom>
          <a:noFill/>
        </p:spPr>
        <p:txBody>
          <a:bodyPr wrap="square">
            <a:spAutoFit/>
          </a:bodyPr>
          <a:lstStyle/>
          <a:p>
            <a:pPr marL="1847850" algn="l" rtl="0" eaLnBrk="0">
              <a:lnSpc>
                <a:spcPts val="1375"/>
              </a:lnSpc>
            </a:pP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20" dirty="0">
                <a:solidFill>
                  <a:srgbClr val="000000"/>
                </a:solidFill>
                <a:latin typeface="微软雅黑" panose="020B0503020204020204" charset="-122"/>
                <a:ea typeface="微软雅黑" panose="020B0503020204020204" charset="-122"/>
                <a:cs typeface="微软雅黑" panose="020B0503020204020204" charset="-122"/>
              </a:rPr>
              <a:t>34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差动放大器调零接</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线</a:t>
            </a:r>
            <a:endPar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7"/>
            </p:custDataLst>
          </p:nvPr>
        </p:nvSpPr>
        <p:spPr>
          <a:xfrm>
            <a:off x="232846" y="2961587"/>
            <a:ext cx="6423804" cy="1728470"/>
          </a:xfrm>
          <a:prstGeom prst="rect">
            <a:avLst/>
          </a:prstGeom>
          <a:noFill/>
        </p:spPr>
        <p:txBody>
          <a:bodyPr wrap="square">
            <a:spAutoFit/>
          </a:bodyPr>
          <a:lstStyle/>
          <a:p>
            <a:pPr marL="292100" algn="l" rtl="0" eaLnBrk="0">
              <a:lnSpc>
                <a:spcPct val="95000"/>
              </a:lnSpc>
              <a:spcBef>
                <a:spcPts val="83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应变片单臂电桥特性实</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验</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2000"/>
              </a:lnSpc>
              <a:spcBef>
                <a:spcPts val="0"/>
              </a:spcBef>
            </a:pP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①将</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 ±10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步进可调直流稳压电源切换到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4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挡，将面板上传感器输出单元中的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箔式应变片</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标有上下箭头的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片应变片中任意一片为工作片</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与电桥单元中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2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200" spc="0" baseline="-23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组成电桥电路，电桥的一对角接</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±4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直流电源，另一对角作为</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电</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桥的输出接差动放大器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的输入端，将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W</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电位器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电阻组成的直流调节平衡网络接入电桥中</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W</a:t>
            </a:r>
            <a:r>
              <a:rPr lang="en-US" altLang="zh-CN" sz="1200"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电位器固定端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接电桥的</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±4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电源端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W</a:t>
            </a:r>
            <a:r>
              <a:rPr lang="en-US" altLang="zh-CN" sz="1200" spc="1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的活动端接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电阻的一端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电阻另一端</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接电桥的输出端</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接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线情况</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粗细曲线为连</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接线</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如图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35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4" name="picture 647"/>
          <p:cNvPicPr>
            <a:picLocks noChangeAspect="1"/>
          </p:cNvPicPr>
          <p:nvPr/>
        </p:nvPicPr>
        <p:blipFill>
          <a:blip r:embed="rId8"/>
          <a:stretch>
            <a:fillRect/>
          </a:stretch>
        </p:blipFill>
        <p:spPr>
          <a:xfrm>
            <a:off x="1017094" y="4669171"/>
            <a:ext cx="4488934" cy="1829396"/>
          </a:xfrm>
          <a:prstGeom prst="rect">
            <a:avLst/>
          </a:prstGeom>
        </p:spPr>
      </p:pic>
      <p:sp>
        <p:nvSpPr>
          <p:cNvPr id="16" name="文本框 15"/>
          <p:cNvSpPr txBox="1"/>
          <p:nvPr/>
        </p:nvSpPr>
        <p:spPr>
          <a:xfrm>
            <a:off x="178212" y="6538234"/>
            <a:ext cx="6423804" cy="267335"/>
          </a:xfrm>
          <a:prstGeom prst="rect">
            <a:avLst/>
          </a:prstGeom>
          <a:noFill/>
        </p:spPr>
        <p:txBody>
          <a:bodyPr wrap="square">
            <a:spAutoFit/>
          </a:bodyPr>
          <a:lstStyle/>
          <a:p>
            <a:pPr marL="1447800" algn="l" rtl="0" eaLnBrk="0">
              <a:lnSpc>
                <a:spcPts val="1375"/>
              </a:lnSpc>
            </a:pP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35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应变片单臂电桥特性实验</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理与接线</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425569" y="537685"/>
            <a:ext cx="10857782" cy="1129030"/>
          </a:xfrm>
          <a:prstGeom prst="rect">
            <a:avLst/>
          </a:prstGeom>
          <a:noFill/>
        </p:spPr>
        <p:txBody>
          <a:bodyPr wrap="square">
            <a:spAutoFit/>
          </a:bodyPr>
          <a:lstStyle/>
          <a:p>
            <a:pPr marL="13970" indent="265430" algn="l" rtl="0" eaLnBrk="0">
              <a:lnSpc>
                <a:spcPct val="140000"/>
              </a:lnSpc>
              <a:spcBef>
                <a:spcPts val="330"/>
              </a:spcBef>
            </a:pP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②检查接线无误后闭合主电源开关，当机头上应变梁自由端的测微头</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离</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开自由端</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应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变梁处于自然状态</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时，调节电桥的直流调节平衡网络的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W</a:t>
            </a:r>
            <a:r>
              <a:rPr lang="en-US" altLang="zh-CN" sz="1200" spc="30" baseline="-23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电</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位器，使电压表显示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0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或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接近 </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0。</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40000"/>
              </a:lnSpc>
              <a:spcBef>
                <a:spcPts val="35"/>
              </a:spcBef>
            </a:pP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③在测微头吸合应变梁的自由端前调节测微头的微分筒，使测微头</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读数为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10 mm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左右</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测微头微分筒的 </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0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刻度线与测微头轴套的 </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10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mm</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刻度线对准</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，再松开测</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微</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头支架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轴套的紧固螺钉，调节测微头支架高度使应变梁吸合后进一步调节支架高度，</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同</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时观察</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5"/>
            </p:custDataLst>
          </p:nvPr>
        </p:nvSpPr>
        <p:spPr>
          <a:xfrm>
            <a:off x="500331" y="1726438"/>
            <a:ext cx="10857781" cy="1970405"/>
          </a:xfrm>
          <a:prstGeom prst="rect">
            <a:avLst/>
          </a:prstGeom>
          <a:noFill/>
        </p:spPr>
        <p:txBody>
          <a:bodyPr wrap="square">
            <a:spAutoFit/>
          </a:bodyPr>
          <a:lstStyle/>
          <a:p>
            <a:pPr marL="12700" indent="13335" algn="l" rtl="0" eaLnBrk="0">
              <a:lnSpc>
                <a:spcPct val="135000"/>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电压表显示的绝对值，尽量在电压为最小时固定测微头支架高度</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拧紧紧固螺</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钉</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仔细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微调测微头的微分筒使电压表显示 </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0(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应变梁处于自然状态</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将这时的测</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微</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头刻度线位置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作为应变梁位移的相对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0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位点。 首先确定某个方向位移，之后每调节测微</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头的微分筒一周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将产生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0. 5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m</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位移，根据表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将位移数据依次增加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0. 5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mm</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，读取相应的电压值并将</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其填入表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中 ，然后反方向调节测微头的微分筒使电压表显示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这时测微头微分筒的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刻度线不在原来的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0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位点位置上，这是由于测微头存在机械回程差，以电压</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表显示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0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时测微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头的微分筒刻度线位置作为应变梁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0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位点并取固定的相对位移 </a:t>
            </a:r>
            <a:r>
              <a:rPr lang="en-US" altLang="zh-CN" sz="1200" spc="30" dirty="0" err="1">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x</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消除机</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械</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回程差</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再根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据表 </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将位移数据依次反方向增加 </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0. 5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mm</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，读取相应的电压值并将其填入表 </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中。</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9875" algn="l" rtl="0" eaLnBrk="0">
              <a:lnSpc>
                <a:spcPct val="116000"/>
              </a:lnSpc>
              <a:spcBef>
                <a:spcPts val="535"/>
              </a:spcBef>
            </a:pP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注意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调节测微头时要仔细，微分筒每转一周，</a:t>
            </a:r>
            <a:r>
              <a:rPr lang="en-US" altLang="zh-CN" sz="1200" spc="-10" dirty="0" err="1">
                <a:solidFill>
                  <a:schemeClr val="dk1"/>
                </a:solidFill>
                <a:latin typeface="微软雅黑" panose="020B0503020204020204" charset="-122"/>
                <a:ea typeface="微软雅黑" panose="020B0503020204020204" charset="-122"/>
                <a:cs typeface="微软雅黑" panose="020B0503020204020204" charset="-122"/>
              </a:rPr>
              <a:t>Δx</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0. 5 m</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，如果调节过量再回调，</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则会产生回程差</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640205" algn="ctr" rtl="0" eaLnBrk="0">
              <a:lnSpc>
                <a:spcPts val="1375"/>
              </a:lnSpc>
            </a:pPr>
            <a:endParaRPr lang="en-US" altLang="zh-CN" sz="1200" dirty="0">
              <a:solidFill>
                <a:schemeClr val="dk1"/>
              </a:solidFill>
              <a:latin typeface="微软雅黑" panose="020B0503020204020204" charset="-122"/>
              <a:ea typeface="微软雅黑" panose="020B0503020204020204" charset="-122"/>
              <a:cs typeface="微软雅黑" panose="020B0503020204020204" charset="-122"/>
            </a:endParaRPr>
          </a:p>
          <a:p>
            <a:pPr marL="1640205" algn="ctr" rtl="0" eaLnBrk="0">
              <a:lnSpc>
                <a:spcPts val="1375"/>
              </a:lnSpc>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表 </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应变片单臂电桥特性实验数</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据</a:t>
            </a:r>
            <a:endParaRPr lang="zh-CN" altLang="en-US" sz="1200" spc="3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6" name="table 659"/>
          <p:cNvGraphicFramePr>
            <a:graphicFrameLocks noGrp="1"/>
          </p:cNvGraphicFramePr>
          <p:nvPr/>
        </p:nvGraphicFramePr>
        <p:xfrm>
          <a:off x="3626638" y="3897547"/>
          <a:ext cx="5192393" cy="465453"/>
        </p:xfrm>
        <a:graphic>
          <a:graphicData uri="http://schemas.openxmlformats.org/drawingml/2006/table">
            <a:tbl>
              <a:tblPr/>
              <a:tblGrid>
                <a:gridCol w="703580"/>
                <a:gridCol w="449580"/>
                <a:gridCol w="474344"/>
                <a:gridCol w="502919"/>
                <a:gridCol w="504190"/>
                <a:gridCol w="503555"/>
                <a:gridCol w="504190"/>
                <a:gridCol w="504190"/>
                <a:gridCol w="503555"/>
                <a:gridCol w="542290"/>
              </a:tblGrid>
              <a:tr h="233044">
                <a:tc>
                  <a:txBody>
                    <a:bodyPr/>
                    <a:lstStyle/>
                    <a:p>
                      <a:pPr algn="l" rtl="0" eaLnBrk="0">
                        <a:lnSpc>
                          <a:spcPct val="105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134620" algn="l" rtl="0" eaLnBrk="0">
                        <a:lnSpc>
                          <a:spcPct val="93000"/>
                        </a:lnSpc>
                        <a:spcBef>
                          <a:spcPts val="0"/>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位移</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113030" algn="l" rtl="0" eaLnBrk="0">
                        <a:lnSpc>
                          <a:spcPts val="75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－8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8000"/>
                        </a:lnSpc>
                      </a:pPr>
                      <a:endParaRPr lang="en-US" altLang="en-US" sz="700" dirty="0">
                        <a:latin typeface="微软雅黑" panose="020B0503020204020204" charset="-122"/>
                        <a:ea typeface="微软雅黑" panose="020B0503020204020204" charset="-122"/>
                      </a:endParaRPr>
                    </a:p>
                    <a:p>
                      <a:pPr marL="191135" algn="l" rtl="0" eaLnBrk="0">
                        <a:lnSpc>
                          <a:spcPts val="495"/>
                        </a:lnSpc>
                        <a:spcBef>
                          <a:spcPts val="5"/>
                        </a:spcBef>
                      </a:pPr>
                      <a:r>
                        <a:rPr sz="800" spc="1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139700" algn="l" rtl="0" eaLnBrk="0">
                        <a:lnSpc>
                          <a:spcPts val="75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1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140335" algn="l" rtl="0" eaLnBrk="0">
                        <a:lnSpc>
                          <a:spcPct val="94000"/>
                        </a:lnSpc>
                        <a:spcBef>
                          <a:spcPts val="0"/>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endParaRPr>
                    </a:p>
                    <a:p>
                      <a:pPr marL="225425" algn="l" rtl="0" eaLnBrk="0">
                        <a:lnSpc>
                          <a:spcPct val="83000"/>
                        </a:lnSpc>
                        <a:spcBef>
                          <a:spcPts val="5"/>
                        </a:spcBef>
                      </a:pP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1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140970" algn="l" rtl="0" eaLnBrk="0">
                        <a:lnSpc>
                          <a:spcPct val="94000"/>
                        </a:lnSpc>
                        <a:spcBef>
                          <a:spcPts val="0"/>
                        </a:spcBef>
                      </a:pPr>
                      <a:r>
                        <a:rPr sz="7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5</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140970" algn="l" rtl="0" eaLnBrk="0">
                        <a:lnSpc>
                          <a:spcPts val="75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8000"/>
                        </a:lnSpc>
                      </a:pPr>
                      <a:endParaRPr lang="en-US" altLang="en-US" sz="700" dirty="0">
                        <a:latin typeface="微软雅黑" panose="020B0503020204020204" charset="-122"/>
                        <a:ea typeface="微软雅黑" panose="020B0503020204020204" charset="-122"/>
                      </a:endParaRPr>
                    </a:p>
                    <a:p>
                      <a:pPr marL="205740" algn="l" rtl="0" eaLnBrk="0">
                        <a:lnSpc>
                          <a:spcPts val="495"/>
                        </a:lnSpc>
                        <a:spcBef>
                          <a:spcPts val="5"/>
                        </a:spcBef>
                      </a:pPr>
                      <a:r>
                        <a:rPr sz="800" spc="1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156845" algn="l" rtl="0" eaLnBrk="0">
                        <a:lnSpc>
                          <a:spcPts val="750"/>
                        </a:lnSpc>
                        <a:spcBef>
                          <a:spcPts val="5"/>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＋8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32409">
                <a:tc>
                  <a:txBody>
                    <a:bodyPr/>
                    <a:lstStyle/>
                    <a:p>
                      <a:pPr algn="l" rtl="0" eaLnBrk="0">
                        <a:lnSpc>
                          <a:spcPct val="128000"/>
                        </a:lnSpc>
                      </a:pPr>
                      <a:endParaRPr lang="en-US" altLang="en-US" sz="300" dirty="0">
                        <a:latin typeface="微软雅黑" panose="020B0503020204020204" charset="-122"/>
                        <a:ea typeface="微软雅黑" panose="020B0503020204020204" charset="-122"/>
                        <a:cs typeface="微软雅黑" panose="020B0503020204020204" charset="-122"/>
                      </a:endParaRPr>
                    </a:p>
                    <a:p>
                      <a:pPr marL="147320" algn="l" rtl="0" eaLnBrk="0">
                        <a:lnSpc>
                          <a:spcPct val="93000"/>
                        </a:lnSpc>
                        <a:spcBef>
                          <a:spcPts val="0"/>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电压</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mV</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sp>
        <p:nvSpPr>
          <p:cNvPr id="8" name="文本框 7"/>
          <p:cNvSpPr txBox="1"/>
          <p:nvPr>
            <p:custDataLst>
              <p:tags r:id="rId6"/>
            </p:custDataLst>
          </p:nvPr>
        </p:nvSpPr>
        <p:spPr>
          <a:xfrm>
            <a:off x="425569" y="4484151"/>
            <a:ext cx="10719759" cy="976630"/>
          </a:xfrm>
          <a:prstGeom prst="rect">
            <a:avLst/>
          </a:prstGeom>
          <a:noFill/>
        </p:spPr>
        <p:txBody>
          <a:bodyPr wrap="square">
            <a:spAutoFit/>
          </a:bodyPr>
          <a:lstStyle/>
          <a:p>
            <a:pPr marL="12700" indent="267970" algn="l" rtl="0" eaLnBrk="0">
              <a:lnSpc>
                <a:spcPct val="136000"/>
              </a:lnSpc>
            </a:pP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④根据表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中的数据画出实验曲线并计算灵敏度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S</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S</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20" dirty="0" err="1">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x</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为输出电压变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化量，</a:t>
            </a:r>
            <a:r>
              <a:rPr lang="en-US" altLang="zh-CN" sz="1200" spc="-30" dirty="0" err="1">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x</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为相对位移变化量</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和非线性误差</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δ (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用最小二乘法</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)，δ</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err="1">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m</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y</a:t>
            </a:r>
            <a:r>
              <a:rPr lang="en-US" altLang="zh-CN" sz="1200" spc="0" baseline="-23000" dirty="0" err="1">
                <a:solidFill>
                  <a:schemeClr val="dk1"/>
                </a:solidFill>
                <a:latin typeface="微软雅黑" panose="020B0503020204020204" charset="-122"/>
                <a:ea typeface="微软雅黑" panose="020B0503020204020204" charset="-122"/>
                <a:cs typeface="微软雅黑" panose="020B0503020204020204" charset="-122"/>
              </a:rPr>
              <a:t>FS</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100</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式中，</a:t>
            </a:r>
            <a:r>
              <a:rPr lang="en-US" altLang="zh-CN" sz="1200" spc="50" dirty="0" err="1">
                <a:solidFill>
                  <a:schemeClr val="dk1"/>
                </a:solidFill>
                <a:latin typeface="微软雅黑" panose="020B0503020204020204" charset="-122"/>
                <a:ea typeface="微软雅黑" panose="020B0503020204020204" charset="-122"/>
                <a:cs typeface="微软雅黑" panose="020B0503020204020204" charset="-122"/>
              </a:rPr>
              <a:t>Δ</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m</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为输出值</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多次测量时为平均值</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与拟合直线的最大偏差，</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y</a:t>
            </a:r>
            <a:r>
              <a:rPr lang="en-US" altLang="zh-CN" sz="1200" spc="0" baseline="-23000" dirty="0" err="1">
                <a:solidFill>
                  <a:schemeClr val="dk1"/>
                </a:solidFill>
                <a:latin typeface="微软雅黑" panose="020B0503020204020204" charset="-122"/>
                <a:ea typeface="微软雅黑" panose="020B0503020204020204" charset="-122"/>
                <a:cs typeface="微软雅黑" panose="020B0503020204020204" charset="-122"/>
              </a:rPr>
              <a:t>FS</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为满量程</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输</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出平均值，</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此处为相对总位移</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量。</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82575" algn="l" rtl="0" eaLnBrk="0">
              <a:lnSpc>
                <a:spcPct val="97000"/>
              </a:lnSpc>
              <a:spcBef>
                <a:spcPts val="5"/>
              </a:spcBef>
            </a:pP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实验完毕，关闭电</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源</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pic>
        <p:nvPicPr>
          <p:cNvPr id="2" name="picture 656"/>
          <p:cNvPicPr>
            <a:picLocks noChangeAspect="1"/>
          </p:cNvPicPr>
          <p:nvPr/>
        </p:nvPicPr>
        <p:blipFill>
          <a:blip r:embed="rId5"/>
          <a:stretch>
            <a:fillRect/>
          </a:stretch>
        </p:blipFill>
        <p:spPr>
          <a:xfrm>
            <a:off x="1599353" y="1798370"/>
            <a:ext cx="3207791" cy="1886724"/>
          </a:xfrm>
          <a:prstGeom prst="rect">
            <a:avLst/>
          </a:prstGeom>
        </p:spPr>
      </p:pic>
      <p:sp>
        <p:nvSpPr>
          <p:cNvPr id="3" name="textbox 658"/>
          <p:cNvSpPr/>
          <p:nvPr/>
        </p:nvSpPr>
        <p:spPr>
          <a:xfrm>
            <a:off x="866658" y="898195"/>
            <a:ext cx="4293870" cy="85280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2225" algn="l" rtl="0" eaLnBrk="0">
              <a:lnSpc>
                <a:spcPts val="13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1 .  实验</a:t>
            </a:r>
            <a:r>
              <a:rPr sz="1000" spc="-20" dirty="0">
                <a:solidFill>
                  <a:srgbClr val="000000"/>
                </a:solidFill>
                <a:latin typeface="微软雅黑" panose="020B0503020204020204" charset="-122"/>
                <a:ea typeface="微软雅黑" panose="020B0503020204020204" charset="-122"/>
                <a:cs typeface="微软雅黑" panose="020B0503020204020204" charset="-122"/>
              </a:rPr>
              <a:t>目</a:t>
            </a:r>
            <a:r>
              <a:rPr sz="1000" spc="0" dirty="0">
                <a:solidFill>
                  <a:srgbClr val="000000"/>
                </a:solidFill>
                <a:latin typeface="微软雅黑" panose="020B0503020204020204" charset="-122"/>
                <a:ea typeface="微软雅黑" panose="020B0503020204020204" charset="-122"/>
                <a:cs typeface="微软雅黑" panose="020B0503020204020204" charset="-122"/>
              </a:rPr>
              <a:t>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6035" algn="l" rtl="0" eaLnBrk="0">
              <a:lnSpc>
                <a:spcPct val="94000"/>
              </a:lnSpc>
              <a:spcBef>
                <a:spcPts val="52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了解应变片半桥( 双臂) 电路工作的特点</a:t>
            </a:r>
            <a:r>
              <a:rPr sz="1000" spc="10" dirty="0">
                <a:solidFill>
                  <a:srgbClr val="000000"/>
                </a:solidFill>
                <a:latin typeface="微软雅黑" panose="020B0503020204020204" charset="-122"/>
                <a:ea typeface="微软雅黑" panose="020B0503020204020204" charset="-122"/>
                <a:cs typeface="微软雅黑" panose="020B0503020204020204" charset="-122"/>
              </a:rPr>
              <a:t>及</a:t>
            </a:r>
            <a:r>
              <a:rPr sz="1000" spc="0" dirty="0">
                <a:solidFill>
                  <a:srgbClr val="000000"/>
                </a:solidFill>
                <a:latin typeface="微软雅黑" panose="020B0503020204020204" charset="-122"/>
                <a:ea typeface="微软雅黑" panose="020B0503020204020204" charset="-122"/>
                <a:cs typeface="微软雅黑" panose="020B0503020204020204" charset="-122"/>
              </a:rPr>
              <a:t>性能。</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05"/>
              </a:lnSpc>
              <a:spcBef>
                <a:spcPts val="64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2 . 基本原</a:t>
            </a:r>
            <a:r>
              <a:rPr sz="10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93000"/>
              </a:lnSpc>
              <a:spcBef>
                <a:spcPts val="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应变片工作原理参阅 2. 6. 1 节。 应变片半桥特性</a:t>
            </a:r>
            <a:r>
              <a:rPr sz="1000" spc="-10" dirty="0">
                <a:solidFill>
                  <a:srgbClr val="000000"/>
                </a:solidFill>
                <a:latin typeface="微软雅黑" panose="020B0503020204020204" charset="-122"/>
                <a:ea typeface="微软雅黑" panose="020B0503020204020204" charset="-122"/>
                <a:cs typeface="微软雅黑" panose="020B0503020204020204" charset="-122"/>
              </a:rPr>
              <a:t>实</a:t>
            </a:r>
            <a:r>
              <a:rPr sz="1000" spc="0" dirty="0">
                <a:solidFill>
                  <a:srgbClr val="000000"/>
                </a:solidFill>
                <a:latin typeface="微软雅黑" panose="020B0503020204020204" charset="-122"/>
                <a:ea typeface="微软雅黑" panose="020B0503020204020204" charset="-122"/>
                <a:cs typeface="微软雅黑" panose="020B0503020204020204" charset="-122"/>
              </a:rPr>
              <a:t>验原理如图 2－36 所示。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663"/>
          <p:cNvSpPr/>
          <p:nvPr>
            <p:custDataLst>
              <p:tags r:id="rId6"/>
            </p:custDataLst>
          </p:nvPr>
        </p:nvSpPr>
        <p:spPr>
          <a:xfrm>
            <a:off x="604814" y="499228"/>
            <a:ext cx="2270760" cy="196214"/>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2. 6. 2    半桥电路测量</a:t>
            </a:r>
            <a:r>
              <a:rPr sz="1200" spc="0" dirty="0">
                <a:solidFill>
                  <a:schemeClr val="dk1"/>
                </a:solidFill>
                <a:latin typeface="微软雅黑" panose="020B0503020204020204" charset="-122"/>
                <a:ea typeface="微软雅黑" panose="020B0503020204020204" charset="-122"/>
                <a:cs typeface="微软雅黑" panose="020B0503020204020204" charset="-122"/>
              </a:rPr>
              <a:t>电路实验</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592144" y="3841631"/>
            <a:ext cx="2842898" cy="267335"/>
          </a:xfrm>
          <a:prstGeom prst="rect">
            <a:avLst/>
          </a:prstGeom>
          <a:noFill/>
        </p:spPr>
        <p:txBody>
          <a:bodyPr wrap="square">
            <a:spAutoFit/>
          </a:bodyPr>
          <a:lstStyle/>
          <a:p>
            <a:pPr algn="r" rtl="0" eaLnBrk="0">
              <a:lnSpc>
                <a:spcPts val="1375"/>
              </a:lnSpc>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36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应变片半桥特性实验</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textbox 667"/>
          <p:cNvSpPr/>
          <p:nvPr>
            <p:custDataLst>
              <p:tags r:id="rId7"/>
            </p:custDataLst>
          </p:nvPr>
        </p:nvSpPr>
        <p:spPr>
          <a:xfrm>
            <a:off x="600065" y="4270037"/>
            <a:ext cx="5206365" cy="2188210"/>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4000"/>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将受力方向不同的两片应变片( 应变梁的上 、下两片应变片应力方向不同)</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接入电桥</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671955" indent="-1658620" algn="l" rtl="0" eaLnBrk="0">
              <a:lnSpc>
                <a:spcPct val="140000"/>
              </a:lnSpc>
              <a:spcBef>
                <a:spcPts val="29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作为邻边，</a:t>
            </a:r>
            <a:r>
              <a:rPr sz="1000" spc="0" dirty="0">
                <a:solidFill>
                  <a:schemeClr val="dk1"/>
                </a:solidFill>
                <a:latin typeface="微软雅黑" panose="020B0503020204020204" charset="-122"/>
                <a:ea typeface="微软雅黑" panose="020B0503020204020204" charset="-122"/>
                <a:cs typeface="微软雅黑" panose="020B0503020204020204" charset="-122"/>
              </a:rPr>
              <a:t>组成电桥电路。 半桥电路输出灵敏度提高，非线性得到改善，输出电压为       U</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 ( 1/</a:t>
            </a:r>
            <a:r>
              <a:rPr sz="1000" spc="0" dirty="0">
                <a:solidFill>
                  <a:schemeClr val="dk1"/>
                </a:solidFill>
                <a:latin typeface="微软雅黑" panose="020B0503020204020204" charset="-122"/>
                <a:ea typeface="微软雅黑" panose="020B0503020204020204" charset="-122"/>
                <a:cs typeface="微软雅黑" panose="020B0503020204020204" charset="-122"/>
              </a:rPr>
              <a:t>2 ) ( ΔR/R)E＝( 1/2)KεE</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ts val="1300"/>
              </a:lnSpc>
              <a:spcBef>
                <a:spcPts val="42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3.  需用器件与</a:t>
            </a:r>
            <a:r>
              <a:rPr sz="1000" spc="0" dirty="0">
                <a:solidFill>
                  <a:schemeClr val="dk1"/>
                </a:solidFill>
                <a:latin typeface="微软雅黑" panose="020B0503020204020204" charset="-122"/>
                <a:ea typeface="微软雅黑" panose="020B0503020204020204" charset="-122"/>
                <a:cs typeface="微软雅黑" panose="020B0503020204020204" charset="-122"/>
              </a:rPr>
              <a:t>单元</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28000"/>
              </a:lnSpc>
              <a:spcBef>
                <a:spcPts val="53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机</a:t>
            </a:r>
            <a:r>
              <a:rPr sz="1000" spc="0" dirty="0">
                <a:solidFill>
                  <a:schemeClr val="dk1"/>
                </a:solidFill>
                <a:latin typeface="微软雅黑" panose="020B0503020204020204" charset="-122"/>
                <a:ea typeface="微软雅黑" panose="020B0503020204020204" charset="-122"/>
                <a:cs typeface="微软雅黑" panose="020B0503020204020204" charset="-122"/>
              </a:rPr>
              <a:t>头中的应变梁的应变片 、测微头 ，显示面板中的 F/V 表( 或电压表) 、± 2 ~ ± 1 0 V </a:t>
            </a:r>
            <a:r>
              <a:rPr sz="1000" spc="60" dirty="0">
                <a:solidFill>
                  <a:schemeClr val="dk1"/>
                </a:solidFill>
                <a:latin typeface="微软雅黑" panose="020B0503020204020204" charset="-122"/>
                <a:ea typeface="微软雅黑" panose="020B0503020204020204" charset="-122"/>
                <a:cs typeface="微软雅黑" panose="020B0503020204020204" charset="-122"/>
              </a:rPr>
              <a:t>步进可调直流稳压电源 ，调理电路面板中传感器输出单元中的箔式应变片</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、调理电路单 </a:t>
            </a:r>
            <a:r>
              <a:rPr sz="1000" spc="10" dirty="0">
                <a:solidFill>
                  <a:schemeClr val="dk1"/>
                </a:solidFill>
                <a:latin typeface="微软雅黑" panose="020B0503020204020204" charset="-122"/>
                <a:ea typeface="微软雅黑" panose="020B0503020204020204" charset="-122"/>
                <a:cs typeface="微软雅黑" panose="020B0503020204020204" charset="-122"/>
              </a:rPr>
              <a:t>元中的电</a:t>
            </a:r>
            <a:r>
              <a:rPr sz="1000" spc="0" dirty="0">
                <a:solidFill>
                  <a:schemeClr val="dk1"/>
                </a:solidFill>
                <a:latin typeface="微软雅黑" panose="020B0503020204020204" charset="-122"/>
                <a:ea typeface="微软雅黑" panose="020B0503020204020204" charset="-122"/>
                <a:cs typeface="微软雅黑" panose="020B0503020204020204" charset="-122"/>
              </a:rPr>
              <a:t>桥 、差动放大器。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59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4.  实验步</a:t>
            </a:r>
            <a:r>
              <a:rPr sz="1000" spc="0" dirty="0">
                <a:solidFill>
                  <a:schemeClr val="dk1"/>
                </a:solidFill>
                <a:latin typeface="微软雅黑" panose="020B0503020204020204" charset="-122"/>
                <a:ea typeface="微软雅黑" panose="020B0503020204020204" charset="-122"/>
                <a:cs typeface="微软雅黑" panose="020B0503020204020204" charset="-122"/>
              </a:rPr>
              <a:t>骤</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ct val="93000"/>
              </a:lnSpc>
              <a:spcBef>
                <a:spcPts val="50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除实验按图 2  37 接线，电桥单元中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与相邻的两片</a:t>
            </a:r>
            <a:r>
              <a:rPr sz="1000" spc="0" dirty="0">
                <a:solidFill>
                  <a:schemeClr val="dk1"/>
                </a:solidFill>
                <a:latin typeface="微软雅黑" panose="020B0503020204020204" charset="-122"/>
                <a:ea typeface="微软雅黑" panose="020B0503020204020204" charset="-122"/>
                <a:cs typeface="微软雅黑" panose="020B0503020204020204" charset="-122"/>
              </a:rPr>
              <a:t>应变片组成电桥电路外 ꎬ</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ts val="1875"/>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实验步骤和实验数据的处理方法与 2. 6. 1 节</a:t>
            </a:r>
            <a:r>
              <a:rPr sz="1000" spc="0" dirty="0">
                <a:solidFill>
                  <a:schemeClr val="dk1"/>
                </a:solidFill>
                <a:latin typeface="微软雅黑" panose="020B0503020204020204" charset="-122"/>
                <a:ea typeface="微软雅黑" panose="020B0503020204020204" charset="-122"/>
                <a:cs typeface="微软雅黑" panose="020B0503020204020204" charset="-122"/>
              </a:rPr>
              <a:t>中的实验完全相同。 实验完毕，关闭电源。</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666"/>
          <p:cNvPicPr>
            <a:picLocks noChangeAspect="1"/>
          </p:cNvPicPr>
          <p:nvPr/>
        </p:nvPicPr>
        <p:blipFill>
          <a:blip r:embed="rId8"/>
          <a:stretch>
            <a:fillRect/>
          </a:stretch>
        </p:blipFill>
        <p:spPr>
          <a:xfrm>
            <a:off x="6385572" y="2249646"/>
            <a:ext cx="5191874" cy="2358707"/>
          </a:xfrm>
          <a:prstGeom prst="rect">
            <a:avLst/>
          </a:prstGeom>
        </p:spPr>
      </p:pic>
      <p:sp>
        <p:nvSpPr>
          <p:cNvPr id="10" name="textbox 671"/>
          <p:cNvSpPr/>
          <p:nvPr>
            <p:custDataLst>
              <p:tags r:id="rId9"/>
            </p:custDataLst>
          </p:nvPr>
        </p:nvSpPr>
        <p:spPr>
          <a:xfrm>
            <a:off x="8051321" y="5054574"/>
            <a:ext cx="1884679"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2－37    应变片半桥实验</a:t>
            </a:r>
            <a:r>
              <a:rPr sz="800" spc="0" dirty="0">
                <a:solidFill>
                  <a:schemeClr val="dk1"/>
                </a:solidFill>
                <a:latin typeface="微软雅黑" panose="020B0503020204020204" charset="-122"/>
                <a:ea typeface="微软雅黑" panose="020B0503020204020204" charset="-122"/>
                <a:cs typeface="微软雅黑" panose="020B0503020204020204" charset="-122"/>
              </a:rPr>
              <a:t>原理与接线</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668"/>
          <p:cNvSpPr/>
          <p:nvPr/>
        </p:nvSpPr>
        <p:spPr>
          <a:xfrm>
            <a:off x="505865" y="821382"/>
            <a:ext cx="5203190" cy="174243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5115" algn="l" rtl="0" eaLnBrk="0">
              <a:lnSpc>
                <a:spcPts val="13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1 .  实验</a:t>
            </a:r>
            <a:r>
              <a:rPr sz="1000" spc="-20" dirty="0">
                <a:solidFill>
                  <a:srgbClr val="000000"/>
                </a:solidFill>
                <a:latin typeface="微软雅黑" panose="020B0503020204020204" charset="-122"/>
                <a:ea typeface="微软雅黑" panose="020B0503020204020204" charset="-122"/>
                <a:cs typeface="微软雅黑" panose="020B0503020204020204" charset="-122"/>
              </a:rPr>
              <a:t>目</a:t>
            </a:r>
            <a:r>
              <a:rPr sz="1000" spc="0" dirty="0">
                <a:solidFill>
                  <a:srgbClr val="000000"/>
                </a:solidFill>
                <a:latin typeface="微软雅黑" panose="020B0503020204020204" charset="-122"/>
                <a:ea typeface="微软雅黑" panose="020B0503020204020204" charset="-122"/>
                <a:cs typeface="微软雅黑" panose="020B0503020204020204" charset="-122"/>
              </a:rPr>
              <a:t>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8925" algn="l" rtl="0" eaLnBrk="0">
              <a:lnSpc>
                <a:spcPct val="92000"/>
              </a:lnSpc>
              <a:spcBef>
                <a:spcPts val="51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了解应变片全桥电路工作的特点及性能</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5590" algn="l" rtl="0" eaLnBrk="0">
              <a:lnSpc>
                <a:spcPts val="1305"/>
              </a:lnSpc>
              <a:spcBef>
                <a:spcPts val="59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2 . 基本原</a:t>
            </a:r>
            <a:r>
              <a:rPr sz="10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3000"/>
              </a:lnSpc>
              <a:spcBef>
                <a:spcPts val="50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应变片工作原理参阅 2. 6. 1 节。 应变片全桥特性实</a:t>
            </a:r>
            <a:r>
              <a:rPr sz="1000" spc="0" dirty="0">
                <a:solidFill>
                  <a:srgbClr val="000000"/>
                </a:solidFill>
                <a:latin typeface="微软雅黑" panose="020B0503020204020204" charset="-122"/>
                <a:ea typeface="微软雅黑" panose="020B0503020204020204" charset="-122"/>
                <a:cs typeface="微软雅黑" panose="020B0503020204020204" charset="-122"/>
              </a:rPr>
              <a:t>验原理如图 2－38 所示。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4000"/>
              </a:lnSpc>
              <a:spcBef>
                <a:spcPts val="17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应变片全桥测量电路中，将受力方向相同的两片应变片接入电桥对边，受</a:t>
            </a:r>
            <a:r>
              <a:rPr sz="1000" spc="40" dirty="0">
                <a:solidFill>
                  <a:srgbClr val="000000"/>
                </a:solidFill>
                <a:latin typeface="微软雅黑" panose="020B0503020204020204" charset="-122"/>
                <a:ea typeface="微软雅黑" panose="020B0503020204020204" charset="-122"/>
                <a:cs typeface="微软雅黑" panose="020B0503020204020204" charset="-122"/>
              </a:rPr>
              <a:t>力</a:t>
            </a:r>
            <a:r>
              <a:rPr sz="1000" spc="0" dirty="0">
                <a:solidFill>
                  <a:srgbClr val="000000"/>
                </a:solidFill>
                <a:latin typeface="微软雅黑" panose="020B0503020204020204" charset="-122"/>
                <a:ea typeface="微软雅黑" panose="020B0503020204020204" charset="-122"/>
                <a:cs typeface="微软雅黑" panose="020B0503020204020204" charset="-122"/>
              </a:rPr>
              <a:t>方向相 </a:t>
            </a:r>
            <a:r>
              <a:rPr sz="1000" spc="-20" dirty="0">
                <a:solidFill>
                  <a:srgbClr val="000000"/>
                </a:solidFill>
                <a:latin typeface="微软雅黑" panose="020B0503020204020204" charset="-122"/>
                <a:ea typeface="微软雅黑" panose="020B0503020204020204" charset="-122"/>
                <a:cs typeface="微软雅黑" panose="020B0503020204020204" charset="-122"/>
              </a:rPr>
              <a:t>反的两片应变片接入电桥邻边。 当应变片初始阻值 </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900"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900"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900" spc="-2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900" spc="-20" baseline="-23000" dirty="0">
                <a:solidFill>
                  <a:srgbClr val="000000"/>
                </a:solidFill>
                <a:latin typeface="微软雅黑" panose="020B0503020204020204" charset="-122"/>
                <a:ea typeface="微软雅黑" panose="020B0503020204020204" charset="-122"/>
                <a:cs typeface="微软雅黑" panose="020B0503020204020204" charset="-122"/>
              </a:rPr>
              <a:t>4</a:t>
            </a:r>
            <a:r>
              <a:rPr sz="5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电阻变化值 Δ</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900"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Δ</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Δ</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Δ</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900" spc="10" baseline="-23000" dirty="0">
                <a:solidFill>
                  <a:srgbClr val="000000"/>
                </a:solidFill>
                <a:latin typeface="微软雅黑" panose="020B0503020204020204" charset="-122"/>
                <a:ea typeface="微软雅黑" panose="020B0503020204020204" charset="-122"/>
                <a:cs typeface="微软雅黑" panose="020B0503020204020204" charset="-122"/>
              </a:rPr>
              <a:t>4</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时，桥路输出电压 </a:t>
            </a:r>
            <a:r>
              <a:rPr sz="1000" spc="0" dirty="0">
                <a:solidFill>
                  <a:srgbClr val="000000"/>
                </a:solidFill>
                <a:latin typeface="微软雅黑" panose="020B0503020204020204" charset="-122"/>
                <a:ea typeface="微软雅黑" panose="020B0503020204020204" charset="-122"/>
                <a:cs typeface="微软雅黑" panose="020B0503020204020204" charset="-122"/>
              </a:rPr>
              <a:t>U</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 ( Δ</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R</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E</a:t>
            </a:r>
            <a:r>
              <a:rPr sz="1500" spc="1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K</a:t>
            </a:r>
            <a:r>
              <a:rPr sz="1000" spc="10" dirty="0">
                <a:solidFill>
                  <a:srgbClr val="000000"/>
                </a:solidFill>
                <a:latin typeface="微软雅黑" panose="020B0503020204020204" charset="-122"/>
                <a:ea typeface="微软雅黑" panose="020B0503020204020204" charset="-122"/>
                <a:cs typeface="微软雅黑" panose="020B0503020204020204" charset="-122"/>
              </a:rPr>
              <a:t>ε</a:t>
            </a:r>
            <a:r>
              <a:rPr sz="1000" spc="0" dirty="0">
                <a:solidFill>
                  <a:srgbClr val="000000"/>
                </a:solidFill>
                <a:latin typeface="微软雅黑" panose="020B0503020204020204" charset="-122"/>
                <a:ea typeface="微软雅黑" panose="020B0503020204020204" charset="-122"/>
                <a:cs typeface="微软雅黑" panose="020B0503020204020204" charset="-122"/>
              </a:rPr>
              <a:t>E</a:t>
            </a:r>
            <a:r>
              <a:rPr sz="1000" spc="10" dirty="0">
                <a:solidFill>
                  <a:srgbClr val="000000"/>
                </a:solidFill>
                <a:latin typeface="微软雅黑" panose="020B0503020204020204" charset="-122"/>
                <a:ea typeface="微软雅黑" panose="020B0503020204020204" charset="-122"/>
                <a:cs typeface="微软雅黑" panose="020B0503020204020204" charset="-122"/>
              </a:rPr>
              <a:t>。 其输出灵敏度比半桥又提</a:t>
            </a:r>
            <a:r>
              <a:rPr sz="1000" spc="0" dirty="0">
                <a:solidFill>
                  <a:srgbClr val="000000"/>
                </a:solidFill>
                <a:latin typeface="微软雅黑" panose="020B0503020204020204" charset="-122"/>
                <a:ea typeface="微软雅黑" panose="020B0503020204020204" charset="-122"/>
                <a:cs typeface="微软雅黑" panose="020B0503020204020204" charset="-122"/>
              </a:rPr>
              <a:t>高了 </a:t>
            </a:r>
            <a:r>
              <a:rPr sz="1000" spc="-20" dirty="0">
                <a:solidFill>
                  <a:srgbClr val="000000"/>
                </a:solidFill>
                <a:latin typeface="微软雅黑" panose="020B0503020204020204" charset="-122"/>
                <a:ea typeface="微软雅黑" panose="020B0503020204020204" charset="-122"/>
                <a:cs typeface="微软雅黑" panose="020B0503020204020204" charset="-122"/>
              </a:rPr>
              <a:t>一倍，非线</a:t>
            </a:r>
            <a:r>
              <a:rPr sz="1000" spc="-10" dirty="0">
                <a:solidFill>
                  <a:srgbClr val="000000"/>
                </a:solidFill>
                <a:latin typeface="微软雅黑" panose="020B0503020204020204" charset="-122"/>
                <a:ea typeface="微软雅黑" panose="020B0503020204020204" charset="-122"/>
                <a:cs typeface="微软雅黑" panose="020B0503020204020204" charset="-122"/>
              </a:rPr>
              <a:t>性</a:t>
            </a:r>
            <a:r>
              <a:rPr sz="1000" spc="0" dirty="0">
                <a:solidFill>
                  <a:srgbClr val="000000"/>
                </a:solidFill>
                <a:latin typeface="微软雅黑" panose="020B0503020204020204" charset="-122"/>
                <a:ea typeface="微软雅黑" panose="020B0503020204020204" charset="-122"/>
                <a:cs typeface="微软雅黑" panose="020B0503020204020204" charset="-122"/>
              </a:rPr>
              <a:t>得到改善。</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670"/>
          <p:cNvSpPr/>
          <p:nvPr>
            <p:custDataLst>
              <p:tags r:id="rId5"/>
            </p:custDataLst>
          </p:nvPr>
        </p:nvSpPr>
        <p:spPr>
          <a:xfrm>
            <a:off x="506896" y="435498"/>
            <a:ext cx="2270760" cy="193039"/>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2. 6. 3    全桥电路测量</a:t>
            </a:r>
            <a:r>
              <a:rPr sz="1200" spc="0" dirty="0">
                <a:solidFill>
                  <a:schemeClr val="dk1"/>
                </a:solidFill>
                <a:latin typeface="微软雅黑" panose="020B0503020204020204" charset="-122"/>
                <a:ea typeface="微软雅黑" panose="020B0503020204020204" charset="-122"/>
                <a:cs typeface="微软雅黑" panose="020B0503020204020204" charset="-122"/>
              </a:rPr>
              <a:t>电路实验</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678"/>
          <p:cNvPicPr>
            <a:picLocks noChangeAspect="1"/>
          </p:cNvPicPr>
          <p:nvPr/>
        </p:nvPicPr>
        <p:blipFill>
          <a:blip r:embed="rId6"/>
          <a:stretch>
            <a:fillRect/>
          </a:stretch>
        </p:blipFill>
        <p:spPr>
          <a:xfrm>
            <a:off x="1503564" y="2561272"/>
            <a:ext cx="3207791" cy="1886725"/>
          </a:xfrm>
          <a:prstGeom prst="rect">
            <a:avLst/>
          </a:prstGeom>
        </p:spPr>
      </p:pic>
      <p:sp>
        <p:nvSpPr>
          <p:cNvPr id="7" name="文本框 6"/>
          <p:cNvSpPr txBox="1"/>
          <p:nvPr/>
        </p:nvSpPr>
        <p:spPr>
          <a:xfrm>
            <a:off x="-63260" y="4493881"/>
            <a:ext cx="6096000" cy="267335"/>
          </a:xfrm>
          <a:prstGeom prst="rect">
            <a:avLst/>
          </a:prstGeom>
          <a:noFill/>
        </p:spPr>
        <p:txBody>
          <a:bodyPr wrap="square">
            <a:spAutoFit/>
          </a:bodyPr>
          <a:lstStyle/>
          <a:p>
            <a:pPr marL="1734185" algn="l" rtl="0" eaLnBrk="0">
              <a:lnSpc>
                <a:spcPts val="1375"/>
              </a:lnSpc>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38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应变片全桥特性实验</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45082" y="4811634"/>
            <a:ext cx="6124754" cy="1922780"/>
          </a:xfrm>
          <a:prstGeom prst="rect">
            <a:avLst/>
          </a:prstGeom>
          <a:noFill/>
        </p:spPr>
        <p:txBody>
          <a:bodyPr wrap="square">
            <a:spAutoFit/>
          </a:bodyPr>
          <a:lstStyle/>
          <a:p>
            <a:pPr marL="278130" algn="l" rtl="0" eaLnBrk="0">
              <a:lnSpc>
                <a:spcPts val="1300"/>
              </a:lnSpc>
              <a:spcBef>
                <a:spcPts val="780"/>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需用器件和</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单元</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28000"/>
              </a:lnSpc>
              <a:spcBef>
                <a:spcPts val="530"/>
              </a:spcBef>
            </a:pP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机</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头中的应变梁的应变片 、测微头 ，显示面板中的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F/V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表</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或电压表</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2 ~ ± 1 0 V </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步进可调直流稳压电源 ，调理电路面板中传感器输出单元中的箔式应变片</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、调理电路单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元中的电</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桥 、差动放大器。</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590"/>
              </a:spcBef>
            </a:pP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实验步</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骤</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72415" algn="l" rtl="0" eaLnBrk="0">
              <a:lnSpc>
                <a:spcPct val="121000"/>
              </a:lnSpc>
              <a:spcBef>
                <a:spcPts val="0"/>
              </a:spcBef>
            </a:pP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除实验按图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39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接线，四片应变片组成电桥电路外，实验步骤和实验数据的处理</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方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法与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2. 6. 1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节中的实验完全</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相</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同。 实验完毕，关闭电源。</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676"/>
          <p:cNvPicPr>
            <a:picLocks noChangeAspect="1"/>
          </p:cNvPicPr>
          <p:nvPr/>
        </p:nvPicPr>
        <p:blipFill>
          <a:blip r:embed="rId8"/>
          <a:stretch>
            <a:fillRect/>
          </a:stretch>
        </p:blipFill>
        <p:spPr>
          <a:xfrm>
            <a:off x="6494261" y="1802906"/>
            <a:ext cx="5191874" cy="2358707"/>
          </a:xfrm>
          <a:prstGeom prst="rect">
            <a:avLst/>
          </a:prstGeom>
        </p:spPr>
      </p:pic>
      <p:sp>
        <p:nvSpPr>
          <p:cNvPr id="14" name="文本框 13"/>
          <p:cNvSpPr txBox="1"/>
          <p:nvPr/>
        </p:nvSpPr>
        <p:spPr>
          <a:xfrm>
            <a:off x="6096000" y="4866448"/>
            <a:ext cx="6127630" cy="267335"/>
          </a:xfrm>
          <a:prstGeom prst="rect">
            <a:avLst/>
          </a:prstGeom>
          <a:noFill/>
        </p:spPr>
        <p:txBody>
          <a:bodyPr wrap="square">
            <a:spAutoFit/>
          </a:bodyPr>
          <a:lstStyle/>
          <a:p>
            <a:pPr marL="1559560" algn="l" rtl="0" eaLnBrk="0">
              <a:lnSpc>
                <a:spcPts val="1375"/>
              </a:lnSpc>
            </a:pP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39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应变片全桥特性实验原理与</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接</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线</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339305" y="260737"/>
            <a:ext cx="6096000" cy="1189355"/>
          </a:xfrm>
          <a:prstGeom prst="rect">
            <a:avLst/>
          </a:prstGeom>
          <a:noFill/>
        </p:spPr>
        <p:txBody>
          <a:bodyPr wrap="square">
            <a:spAutoFit/>
          </a:bodyPr>
          <a:lstStyle/>
          <a:p>
            <a:pPr marL="12700" algn="l" rtl="0" eaLnBrk="0">
              <a:lnSpc>
                <a:spcPct val="97000"/>
              </a:lnSpc>
              <a:spcBef>
                <a:spcPts val="365"/>
              </a:spcBef>
            </a:pPr>
            <a:r>
              <a:rPr lang="en-US" altLang="zh-CN" sz="1400" spc="60" dirty="0">
                <a:solidFill>
                  <a:srgbClr val="000000"/>
                </a:solidFill>
                <a:latin typeface="微软雅黑" panose="020B0503020204020204" charset="-122"/>
                <a:ea typeface="微软雅黑" panose="020B0503020204020204" charset="-122"/>
                <a:cs typeface="微软雅黑" panose="020B0503020204020204" charset="-122"/>
              </a:rPr>
              <a:t>2. 6. 4   </a:t>
            </a: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单臂电桥与半桥 、全桥电路</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比</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较实验</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84480" algn="l" rtl="0" eaLnBrk="0">
              <a:lnSpc>
                <a:spcPts val="1300"/>
              </a:lnSpc>
              <a:spcBef>
                <a:spcPts val="305"/>
              </a:spcBef>
            </a:pPr>
            <a:r>
              <a:rPr lang="en-US" altLang="zh-CN" sz="1400" spc="-30" dirty="0">
                <a:solidFill>
                  <a:srgbClr val="000000"/>
                </a:solidFill>
                <a:latin typeface="微软雅黑" panose="020B0503020204020204" charset="-122"/>
                <a:ea typeface="微软雅黑" panose="020B0503020204020204" charset="-122"/>
                <a:cs typeface="微软雅黑" panose="020B0503020204020204" charset="-122"/>
              </a:rPr>
              <a:t>1 .  </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实验</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目</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的</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7000"/>
              </a:lnSpc>
            </a:pP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比较单臂 、半桥 、全桥输出时的灵敏</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度和非线性度，得出相应的结论。</a:t>
            </a:r>
            <a:endParaRPr lang="zh-CN"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685"/>
          <p:cNvSpPr/>
          <p:nvPr>
            <p:custDataLst>
              <p:tags r:id="rId5"/>
            </p:custDataLst>
          </p:nvPr>
        </p:nvSpPr>
        <p:spPr>
          <a:xfrm>
            <a:off x="430188" y="1757138"/>
            <a:ext cx="5752076" cy="2981325"/>
          </a:xfrm>
          <a:prstGeom prst="rect">
            <a:avLst/>
          </a:prstGeom>
        </p:spPr>
        <p:txBody>
          <a:bodyPr vert="horz" wrap="square" lIns="0" tIns="0" rIns="0" bIns="0"/>
          <a:lstStyle/>
          <a:p>
            <a:pPr algn="l" rtl="0" eaLnBrk="0">
              <a:lnSpc>
                <a:spcPct val="83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pPr>
            <a:r>
              <a:rPr sz="1400" spc="20" dirty="0">
                <a:solidFill>
                  <a:schemeClr val="dk1"/>
                </a:solidFill>
                <a:latin typeface="微软雅黑" panose="020B0503020204020204" charset="-122"/>
                <a:ea typeface="微软雅黑" panose="020B0503020204020204" charset="-122"/>
                <a:cs typeface="微软雅黑" panose="020B0503020204020204" charset="-122"/>
              </a:rPr>
              <a:t>2 . 基本原</a:t>
            </a:r>
            <a:r>
              <a:rPr sz="14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75590" algn="l" rtl="0" eaLnBrk="0">
              <a:lnSpc>
                <a:spcPct val="123000"/>
              </a:lnSpc>
              <a:spcBef>
                <a:spcPts val="585"/>
              </a:spcBef>
            </a:pPr>
            <a:r>
              <a:rPr sz="1400" spc="-20" dirty="0">
                <a:solidFill>
                  <a:schemeClr val="dk1"/>
                </a:solidFill>
                <a:latin typeface="微软雅黑" panose="020B0503020204020204" charset="-122"/>
                <a:ea typeface="微软雅黑" panose="020B0503020204020204" charset="-122"/>
                <a:cs typeface="微软雅黑" panose="020B0503020204020204" charset="-122"/>
              </a:rPr>
              <a:t>图 2－40 ( </a:t>
            </a:r>
            <a:r>
              <a:rPr sz="1400" spc="0" dirty="0">
                <a:solidFill>
                  <a:schemeClr val="dk1"/>
                </a:solidFill>
                <a:latin typeface="微软雅黑" panose="020B0503020204020204" charset="-122"/>
                <a:ea typeface="微软雅黑" panose="020B0503020204020204" charset="-122"/>
                <a:cs typeface="微软雅黑" panose="020B0503020204020204" charset="-122"/>
              </a:rPr>
              <a:t>a</a:t>
            </a:r>
            <a:r>
              <a:rPr sz="1400" spc="-20" dirty="0">
                <a:solidFill>
                  <a:schemeClr val="dk1"/>
                </a:solidFill>
                <a:latin typeface="微软雅黑" panose="020B0503020204020204" charset="-122"/>
                <a:ea typeface="微软雅黑" panose="020B0503020204020204" charset="-122"/>
                <a:cs typeface="微软雅黑" panose="020B0503020204020204" charset="-122"/>
              </a:rPr>
              <a:t> ) 、( </a:t>
            </a:r>
            <a:r>
              <a:rPr sz="1400" spc="0" dirty="0">
                <a:solidFill>
                  <a:schemeClr val="dk1"/>
                </a:solidFill>
                <a:latin typeface="微软雅黑" panose="020B0503020204020204" charset="-122"/>
                <a:ea typeface="微软雅黑" panose="020B0503020204020204" charset="-122"/>
                <a:cs typeface="微软雅黑" panose="020B0503020204020204" charset="-122"/>
              </a:rPr>
              <a:t>b</a:t>
            </a:r>
            <a:r>
              <a:rPr sz="1400" spc="-20" dirty="0">
                <a:solidFill>
                  <a:schemeClr val="dk1"/>
                </a:solidFill>
                <a:latin typeface="微软雅黑" panose="020B0503020204020204" charset="-122"/>
                <a:ea typeface="微软雅黑" panose="020B0503020204020204" charset="-122"/>
                <a:cs typeface="微软雅黑" panose="020B0503020204020204" charset="-122"/>
              </a:rPr>
              <a:t> ) 、( </a:t>
            </a:r>
            <a:r>
              <a:rPr sz="1400" spc="0" dirty="0">
                <a:solidFill>
                  <a:schemeClr val="dk1"/>
                </a:solidFill>
                <a:latin typeface="微软雅黑" panose="020B0503020204020204" charset="-122"/>
                <a:ea typeface="微软雅黑" panose="020B0503020204020204" charset="-122"/>
                <a:cs typeface="微软雅黑" panose="020B0503020204020204" charset="-122"/>
              </a:rPr>
              <a:t>c</a:t>
            </a:r>
            <a:r>
              <a:rPr sz="1400" spc="-20" dirty="0">
                <a:solidFill>
                  <a:schemeClr val="dk1"/>
                </a:solidFill>
                <a:latin typeface="微软雅黑" panose="020B0503020204020204" charset="-122"/>
                <a:ea typeface="微软雅黑" panose="020B0503020204020204" charset="-122"/>
                <a:cs typeface="微软雅黑" panose="020B0503020204020204" charset="-122"/>
              </a:rPr>
              <a:t> ) 为应变片单臂 、半桥和全桥测量电路。</a:t>
            </a:r>
            <a:r>
              <a:rPr sz="1400" spc="0" dirty="0">
                <a:solidFill>
                  <a:schemeClr val="dk1"/>
                </a:solidFill>
                <a:latin typeface="微软雅黑" panose="020B0503020204020204" charset="-122"/>
                <a:ea typeface="微软雅黑" panose="020B0503020204020204" charset="-122"/>
                <a:cs typeface="微软雅黑" panose="020B0503020204020204" charset="-122"/>
              </a:rPr>
              <a:t> 它们的输出电压分别 </a:t>
            </a:r>
            <a:r>
              <a:rPr sz="1400" spc="-30" dirty="0">
                <a:solidFill>
                  <a:schemeClr val="dk1"/>
                </a:solidFill>
                <a:latin typeface="微软雅黑" panose="020B0503020204020204" charset="-122"/>
                <a:ea typeface="微软雅黑" panose="020B0503020204020204" charset="-122"/>
                <a:cs typeface="微软雅黑" panose="020B0503020204020204" charset="-122"/>
              </a:rPr>
              <a:t>如下。</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7655" algn="l" rtl="0" eaLnBrk="0">
              <a:lnSpc>
                <a:spcPct val="95000"/>
              </a:lnSpc>
              <a:spcBef>
                <a:spcPts val="710"/>
              </a:spcBef>
            </a:pPr>
            <a:r>
              <a:rPr sz="1400" spc="-20" dirty="0">
                <a:solidFill>
                  <a:schemeClr val="dk1"/>
                </a:solidFill>
                <a:latin typeface="微软雅黑" panose="020B0503020204020204" charset="-122"/>
                <a:ea typeface="微软雅黑" panose="020B0503020204020204" charset="-122"/>
                <a:cs typeface="微软雅黑" panose="020B0503020204020204" charset="-122"/>
              </a:rPr>
              <a:t>1) 单</a:t>
            </a:r>
            <a:r>
              <a:rPr sz="1400" spc="-10" dirty="0">
                <a:solidFill>
                  <a:schemeClr val="dk1"/>
                </a:solidFill>
                <a:latin typeface="微软雅黑" panose="020B0503020204020204" charset="-122"/>
                <a:ea typeface="微软雅黑" panose="020B0503020204020204" charset="-122"/>
                <a:cs typeface="微软雅黑" panose="020B0503020204020204" charset="-122"/>
              </a:rPr>
              <a:t>臂</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8290" algn="l" rtl="0" eaLnBrk="0">
              <a:lnSpc>
                <a:spcPts val="1585"/>
              </a:lnSpc>
              <a:spcBef>
                <a:spcPts val="285"/>
              </a:spcBef>
            </a:pPr>
            <a:r>
              <a:rPr sz="1400" spc="-60" dirty="0">
                <a:solidFill>
                  <a:schemeClr val="dk1"/>
                </a:solidFill>
                <a:latin typeface="微软雅黑" panose="020B0503020204020204" charset="-122"/>
                <a:ea typeface="微软雅黑" panose="020B0503020204020204" charset="-122"/>
                <a:cs typeface="微软雅黑" panose="020B0503020204020204" charset="-122"/>
              </a:rPr>
              <a:t>U</a:t>
            </a:r>
            <a:r>
              <a:rPr sz="1400" spc="-60" baseline="-5000" dirty="0">
                <a:solidFill>
                  <a:schemeClr val="dk1"/>
                </a:solidFill>
                <a:latin typeface="微软雅黑" panose="020B0503020204020204" charset="-122"/>
                <a:ea typeface="微软雅黑" panose="020B0503020204020204" charset="-122"/>
                <a:cs typeface="微软雅黑" panose="020B0503020204020204" charset="-122"/>
              </a:rPr>
              <a:t>o</a:t>
            </a:r>
            <a:r>
              <a:rPr sz="1400" spc="-60" dirty="0">
                <a:solidFill>
                  <a:schemeClr val="dk1"/>
                </a:solidFill>
                <a:latin typeface="微软雅黑" panose="020B0503020204020204" charset="-122"/>
                <a:ea typeface="微软雅黑" panose="020B0503020204020204" charset="-122"/>
                <a:cs typeface="微软雅黑" panose="020B0503020204020204" charset="-122"/>
              </a:rPr>
              <a:t>   </a:t>
            </a:r>
            <a:r>
              <a:rPr sz="1400" spc="-60" baseline="14000" dirty="0">
                <a:solidFill>
                  <a:schemeClr val="dk1"/>
                </a:solidFill>
                <a:latin typeface="微软雅黑" panose="020B0503020204020204" charset="-122"/>
                <a:ea typeface="微软雅黑" panose="020B0503020204020204" charset="-122"/>
                <a:cs typeface="微软雅黑" panose="020B0503020204020204" charset="-122"/>
              </a:rPr>
              <a:t>＝</a:t>
            </a:r>
            <a:r>
              <a:rPr sz="1400" spc="-60" dirty="0">
                <a:solidFill>
                  <a:schemeClr val="dk1"/>
                </a:solidFill>
                <a:latin typeface="微软雅黑" panose="020B0503020204020204" charset="-122"/>
                <a:ea typeface="微软雅黑" panose="020B0503020204020204" charset="-122"/>
                <a:cs typeface="微软雅黑" panose="020B0503020204020204" charset="-122"/>
              </a:rPr>
              <a:t> </a:t>
            </a:r>
            <a:r>
              <a:rPr sz="1400" spc="-50" dirty="0">
                <a:solidFill>
                  <a:schemeClr val="dk1"/>
                </a:solidFill>
                <a:latin typeface="微软雅黑" panose="020B0503020204020204" charset="-122"/>
                <a:ea typeface="微软雅黑" panose="020B0503020204020204" charset="-122"/>
                <a:cs typeface="微软雅黑" panose="020B0503020204020204" charset="-122"/>
              </a:rPr>
              <a:t>U</a:t>
            </a:r>
            <a:r>
              <a:rPr sz="1400" spc="-60" baseline="-5000" dirty="0">
                <a:solidFill>
                  <a:schemeClr val="dk1"/>
                </a:solidFill>
                <a:latin typeface="微软雅黑" panose="020B0503020204020204" charset="-122"/>
                <a:ea typeface="微软雅黑" panose="020B0503020204020204" charset="-122"/>
                <a:cs typeface="微软雅黑" panose="020B0503020204020204" charset="-122"/>
              </a:rPr>
              <a:t>①</a:t>
            </a:r>
            <a:r>
              <a:rPr sz="1400" spc="-60" dirty="0">
                <a:solidFill>
                  <a:schemeClr val="dk1"/>
                </a:solidFill>
                <a:latin typeface="微软雅黑" panose="020B0503020204020204" charset="-122"/>
                <a:ea typeface="微软雅黑" panose="020B0503020204020204" charset="-122"/>
                <a:cs typeface="微软雅黑" panose="020B0503020204020204" charset="-122"/>
              </a:rPr>
              <a:t>   </a:t>
            </a:r>
            <a:r>
              <a:rPr sz="1400" spc="-60" baseline="14000" dirty="0">
                <a:solidFill>
                  <a:schemeClr val="dk1"/>
                </a:solidFill>
                <a:latin typeface="微软雅黑" panose="020B0503020204020204" charset="-122"/>
                <a:ea typeface="微软雅黑" panose="020B0503020204020204" charset="-122"/>
                <a:cs typeface="微软雅黑" panose="020B0503020204020204" charset="-122"/>
              </a:rPr>
              <a:t>－</a:t>
            </a:r>
            <a:r>
              <a:rPr sz="1400" spc="-6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U</a:t>
            </a:r>
            <a:r>
              <a:rPr sz="1400" spc="-60" baseline="-5000" dirty="0">
                <a:solidFill>
                  <a:schemeClr val="dk1"/>
                </a:solidFill>
                <a:latin typeface="微软雅黑" panose="020B0503020204020204" charset="-122"/>
                <a:ea typeface="微软雅黑" panose="020B0503020204020204" charset="-122"/>
                <a:cs typeface="微软雅黑" panose="020B0503020204020204" charset="-122"/>
              </a:rPr>
              <a:t>③</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464820" algn="l" rtl="0" eaLnBrk="0">
              <a:lnSpc>
                <a:spcPts val="1620"/>
              </a:lnSpc>
              <a:spcBef>
                <a:spcPts val="250"/>
              </a:spcBef>
            </a:pPr>
            <a:r>
              <a:rPr sz="1400" spc="-30" dirty="0">
                <a:solidFill>
                  <a:schemeClr val="dk1"/>
                </a:solidFill>
                <a:latin typeface="微软雅黑" panose="020B0503020204020204" charset="-122"/>
                <a:ea typeface="微软雅黑" panose="020B0503020204020204" charset="-122"/>
                <a:cs typeface="微软雅黑" panose="020B0503020204020204" charset="-122"/>
              </a:rPr>
              <a:t>＝ [ (R</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1400" spc="-30" dirty="0">
                <a:solidFill>
                  <a:schemeClr val="dk1"/>
                </a:solidFill>
                <a:latin typeface="微软雅黑" panose="020B0503020204020204" charset="-122"/>
                <a:ea typeface="微软雅黑" panose="020B0503020204020204" charset="-122"/>
                <a:cs typeface="微软雅黑" panose="020B0503020204020204" charset="-122"/>
              </a:rPr>
              <a:t>   ＋ ΔR</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1400" spc="-30" dirty="0">
                <a:solidFill>
                  <a:schemeClr val="dk1"/>
                </a:solidFill>
                <a:latin typeface="微软雅黑" panose="020B0503020204020204" charset="-122"/>
                <a:ea typeface="微软雅黑" panose="020B0503020204020204" charset="-122"/>
                <a:cs typeface="微软雅黑" panose="020B0503020204020204" charset="-122"/>
              </a:rPr>
              <a:t> ) / (R</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1400" spc="-30" dirty="0">
                <a:solidFill>
                  <a:schemeClr val="dk1"/>
                </a:solidFill>
                <a:latin typeface="微软雅黑" panose="020B0503020204020204" charset="-122"/>
                <a:ea typeface="微软雅黑" panose="020B0503020204020204" charset="-122"/>
                <a:cs typeface="微软雅黑" panose="020B0503020204020204" charset="-122"/>
              </a:rPr>
              <a:t>   ＋ ΔR</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1400" spc="-30" dirty="0">
                <a:solidFill>
                  <a:schemeClr val="dk1"/>
                </a:solidFill>
                <a:latin typeface="微软雅黑" panose="020B0503020204020204" charset="-122"/>
                <a:ea typeface="微软雅黑" panose="020B0503020204020204" charset="-122"/>
                <a:cs typeface="微软雅黑" panose="020B0503020204020204" charset="-122"/>
              </a:rPr>
              <a:t>   ＋ R</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3</a:t>
            </a:r>
            <a:r>
              <a:rPr sz="1400" spc="-30" dirty="0">
                <a:solidFill>
                  <a:schemeClr val="dk1"/>
                </a:solidFill>
                <a:latin typeface="微软雅黑" panose="020B0503020204020204" charset="-122"/>
                <a:ea typeface="微软雅黑" panose="020B0503020204020204" charset="-122"/>
                <a:cs typeface="微软雅黑" panose="020B0503020204020204" charset="-122"/>
              </a:rPr>
              <a:t> ) －R </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1</a:t>
            </a:r>
            <a:r>
              <a:rPr sz="1400" spc="-30" dirty="0">
                <a:solidFill>
                  <a:schemeClr val="dk1"/>
                </a:solidFill>
                <a:latin typeface="微软雅黑" panose="020B0503020204020204" charset="-122"/>
                <a:ea typeface="微软雅黑" panose="020B0503020204020204" charset="-122"/>
                <a:cs typeface="微软雅黑" panose="020B0503020204020204" charset="-122"/>
              </a:rPr>
              <a:t> / (R </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1</a:t>
            </a:r>
            <a:r>
              <a:rPr sz="1400" spc="-30" dirty="0">
                <a:solidFill>
                  <a:schemeClr val="dk1"/>
                </a:solidFill>
                <a:latin typeface="微软雅黑" panose="020B0503020204020204" charset="-122"/>
                <a:ea typeface="微软雅黑" panose="020B0503020204020204" charset="-122"/>
                <a:cs typeface="微软雅黑" panose="020B0503020204020204" charset="-122"/>
              </a:rPr>
              <a:t>   ＋ </a:t>
            </a:r>
            <a:r>
              <a:rPr sz="1400" spc="-20" dirty="0">
                <a:solidFill>
                  <a:schemeClr val="dk1"/>
                </a:solidFill>
                <a:latin typeface="微软雅黑" panose="020B0503020204020204" charset="-122"/>
                <a:ea typeface="微软雅黑" panose="020B0503020204020204" charset="-122"/>
                <a:cs typeface="微软雅黑" panose="020B0503020204020204" charset="-122"/>
              </a:rPr>
              <a:t>R</a:t>
            </a:r>
            <a:r>
              <a:rPr sz="1400" spc="-30" baseline="2000" dirty="0">
                <a:solidFill>
                  <a:schemeClr val="dk1"/>
                </a:solidFill>
                <a:latin typeface="微软雅黑" panose="020B0503020204020204" charset="-122"/>
                <a:ea typeface="微软雅黑" panose="020B0503020204020204" charset="-122"/>
                <a:cs typeface="微软雅黑" panose="020B0503020204020204" charset="-122"/>
              </a:rPr>
              <a:t>2</a:t>
            </a:r>
            <a:r>
              <a:rPr sz="1400" spc="-30" dirty="0">
                <a:solidFill>
                  <a:schemeClr val="dk1"/>
                </a:solidFill>
                <a:latin typeface="微软雅黑" panose="020B0503020204020204" charset="-122"/>
                <a:ea typeface="微软雅黑" panose="020B0503020204020204" charset="-122"/>
                <a:cs typeface="微软雅黑" panose="020B0503020204020204" charset="-122"/>
              </a:rPr>
              <a:t> ) ]</a:t>
            </a:r>
            <a:r>
              <a:rPr sz="1400" spc="0" dirty="0">
                <a:solidFill>
                  <a:schemeClr val="dk1"/>
                </a:solidFill>
                <a:latin typeface="微软雅黑" panose="020B0503020204020204" charset="-122"/>
                <a:ea typeface="微软雅黑" panose="020B0503020204020204" charset="-122"/>
                <a:cs typeface="微软雅黑" panose="020B0503020204020204" charset="-122"/>
              </a:rPr>
              <a:t>E</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7495" indent="187325" algn="l" rtl="0" eaLnBrk="0">
              <a:lnSpc>
                <a:spcPct val="148000"/>
              </a:lnSpc>
              <a:spcBef>
                <a:spcPts val="220"/>
              </a:spcBef>
            </a:pP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2</a:t>
            </a:r>
            <a:r>
              <a:rPr sz="1400" spc="-20" dirty="0">
                <a:solidFill>
                  <a:schemeClr val="dk1"/>
                </a:solidFill>
                <a:latin typeface="微软雅黑" panose="020B0503020204020204" charset="-122"/>
                <a:ea typeface="微软雅黑" panose="020B0503020204020204" charset="-122"/>
                <a:cs typeface="微软雅黑" panose="020B0503020204020204" charset="-122"/>
              </a:rPr>
              <a:t> )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1400" spc="-20" dirty="0">
                <a:solidFill>
                  <a:schemeClr val="dk1"/>
                </a:solidFill>
                <a:latin typeface="微软雅黑" panose="020B0503020204020204" charset="-122"/>
                <a:ea typeface="微软雅黑" panose="020B0503020204020204" charset="-122"/>
                <a:cs typeface="微软雅黑" panose="020B0503020204020204" charset="-122"/>
              </a:rPr>
              <a:t>   ＋ 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1400" spc="-20" dirty="0">
                <a:solidFill>
                  <a:schemeClr val="dk1"/>
                </a:solidFill>
                <a:latin typeface="微软雅黑" panose="020B0503020204020204" charset="-122"/>
                <a:ea typeface="微软雅黑" panose="020B0503020204020204" charset="-122"/>
                <a:cs typeface="微软雅黑" panose="020B0503020204020204" charset="-122"/>
              </a:rPr>
              <a:t> )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3</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1400" spc="-20" dirty="0">
                <a:solidFill>
                  <a:schemeClr val="dk1"/>
                </a:solidFill>
                <a:latin typeface="微软雅黑" panose="020B0503020204020204" charset="-122"/>
                <a:ea typeface="微软雅黑" panose="020B0503020204020204" charset="-122"/>
                <a:cs typeface="微软雅黑" panose="020B0503020204020204" charset="-122"/>
              </a:rPr>
              <a:t>   ＋ 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1400" spc="-20" dirty="0">
                <a:solidFill>
                  <a:schemeClr val="dk1"/>
                </a:solidFill>
                <a:latin typeface="微软雅黑" panose="020B0503020204020204" charset="-122"/>
                <a:ea typeface="微软雅黑" panose="020B0503020204020204" charset="-122"/>
                <a:cs typeface="微软雅黑" panose="020B0503020204020204" charset="-122"/>
              </a:rPr>
              <a:t> ) ]/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3</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1400" spc="-20" dirty="0">
                <a:solidFill>
                  <a:schemeClr val="dk1"/>
                </a:solidFill>
                <a:latin typeface="微软雅黑" panose="020B0503020204020204" charset="-122"/>
                <a:ea typeface="微软雅黑" panose="020B0503020204020204" charset="-122"/>
                <a:cs typeface="微软雅黑" panose="020B0503020204020204" charset="-122"/>
              </a:rPr>
              <a:t>   ＋ 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1400" spc="-20" dirty="0">
                <a:solidFill>
                  <a:schemeClr val="dk1"/>
                </a:solidFill>
                <a:latin typeface="微软雅黑" panose="020B0503020204020204" charset="-122"/>
                <a:ea typeface="微软雅黑" panose="020B0503020204020204" charset="-122"/>
                <a:cs typeface="微软雅黑" panose="020B0503020204020204" charset="-122"/>
              </a:rPr>
              <a:t> )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 ＋R</a:t>
            </a:r>
            <a:r>
              <a:rPr sz="1400" spc="0" baseline="-29000" dirty="0">
                <a:solidFill>
                  <a:schemeClr val="dk1"/>
                </a:solidFill>
                <a:latin typeface="微软雅黑" panose="020B0503020204020204" charset="-122"/>
                <a:ea typeface="微软雅黑" panose="020B0503020204020204" charset="-122"/>
                <a:cs typeface="微软雅黑" panose="020B0503020204020204" charset="-122"/>
              </a:rPr>
              <a:t>2</a:t>
            </a:r>
            <a:r>
              <a:rPr sz="1400" spc="0" dirty="0">
                <a:solidFill>
                  <a:schemeClr val="dk1"/>
                </a:solidFill>
                <a:latin typeface="微软雅黑" panose="020B0503020204020204" charset="-122"/>
                <a:ea typeface="微软雅黑" panose="020B0503020204020204" charset="-122"/>
                <a:cs typeface="微软雅黑" panose="020B0503020204020204" charset="-122"/>
              </a:rPr>
              <a:t> ) ]} E   </a:t>
            </a:r>
            <a:r>
              <a:rPr sz="1400" spc="-30" dirty="0">
                <a:solidFill>
                  <a:schemeClr val="dk1"/>
                </a:solidFill>
                <a:latin typeface="微软雅黑" panose="020B0503020204020204" charset="-122"/>
                <a:ea typeface="微软雅黑" panose="020B0503020204020204" charset="-122"/>
                <a:cs typeface="微软雅黑" panose="020B0503020204020204" charset="-122"/>
              </a:rPr>
              <a:t>设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sz="14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4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baseline="-23000" dirty="0">
                <a:solidFill>
                  <a:schemeClr val="dk1"/>
                </a:solidFill>
                <a:latin typeface="微软雅黑" panose="020B0503020204020204" charset="-122"/>
                <a:ea typeface="微软雅黑" panose="020B0503020204020204" charset="-122"/>
                <a:cs typeface="微软雅黑" panose="020B0503020204020204" charset="-122"/>
              </a:rPr>
              <a:t>3</a:t>
            </a:r>
            <a:r>
              <a:rPr sz="14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sz="1400" spc="-30" dirty="0">
                <a:solidFill>
                  <a:schemeClr val="dk1"/>
                </a:solidFill>
                <a:latin typeface="微软雅黑" panose="020B0503020204020204" charset="-122"/>
                <a:ea typeface="微软雅黑" panose="020B0503020204020204" charset="-122"/>
                <a:cs typeface="微软雅黑" panose="020B0503020204020204" charset="-122"/>
              </a:rPr>
              <a:t>，且 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sz="14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sz="14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400" spc="-30" dirty="0">
                <a:solidFill>
                  <a:schemeClr val="dk1"/>
                </a:solidFill>
                <a:latin typeface="微软雅黑" panose="020B0503020204020204" charset="-122"/>
                <a:ea typeface="微软雅黑" panose="020B0503020204020204" charset="-122"/>
                <a:cs typeface="微软雅黑" panose="020B0503020204020204" charset="-122"/>
              </a:rPr>
              <a:t> 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dirty="0">
                <a:solidFill>
                  <a:schemeClr val="dk1"/>
                </a:solidFill>
                <a:latin typeface="微软雅黑" panose="020B0503020204020204" charset="-122"/>
                <a:ea typeface="微软雅黑" panose="020B0503020204020204" charset="-122"/>
                <a:cs typeface="微软雅黑" panose="020B0503020204020204" charset="-122"/>
              </a:rPr>
              <a:t> ≪ 1，Δ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30" dirty="0">
                <a:solidFill>
                  <a:schemeClr val="dk1"/>
                </a:solidFill>
                <a:latin typeface="微软雅黑" panose="020B0503020204020204" charset="-122"/>
                <a:ea typeface="微软雅黑" panose="020B0503020204020204" charset="-122"/>
                <a:cs typeface="微软雅黑" panose="020B0503020204020204" charset="-122"/>
              </a:rPr>
              <a:t> </a:t>
            </a:r>
            <a:r>
              <a:rPr sz="14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K</a:t>
            </a:r>
            <a:r>
              <a:rPr sz="1400" spc="-10" dirty="0">
                <a:solidFill>
                  <a:schemeClr val="dk1"/>
                </a:solidFill>
                <a:latin typeface="微软雅黑" panose="020B0503020204020204" charset="-122"/>
                <a:ea typeface="微软雅黑" panose="020B0503020204020204" charset="-122"/>
                <a:cs typeface="微软雅黑" panose="020B0503020204020204" charset="-122"/>
              </a:rPr>
              <a:t>ε</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170"/>
              </a:spcBef>
            </a:pPr>
            <a:r>
              <a:rPr sz="1400" spc="-10" dirty="0">
                <a:solidFill>
                  <a:schemeClr val="dk1"/>
                </a:solidFill>
                <a:latin typeface="微软雅黑" panose="020B0503020204020204" charset="-122"/>
                <a:ea typeface="微软雅黑" panose="020B0503020204020204" charset="-122"/>
                <a:cs typeface="微软雅黑" panose="020B0503020204020204" charset="-122"/>
              </a:rPr>
              <a:t>则 </a:t>
            </a:r>
            <a:r>
              <a:rPr sz="1400" spc="0" dirty="0">
                <a:solidFill>
                  <a:schemeClr val="dk1"/>
                </a:solidFill>
                <a:latin typeface="微软雅黑" panose="020B0503020204020204" charset="-122"/>
                <a:ea typeface="微软雅黑" panose="020B0503020204020204" charset="-122"/>
                <a:cs typeface="微软雅黑" panose="020B0503020204020204" charset="-122"/>
              </a:rPr>
              <a:t>U</a:t>
            </a:r>
            <a:r>
              <a:rPr sz="1400" spc="0" baseline="-6000" dirty="0">
                <a:solidFill>
                  <a:schemeClr val="dk1"/>
                </a:solidFill>
                <a:latin typeface="微软雅黑" panose="020B0503020204020204" charset="-122"/>
                <a:ea typeface="微软雅黑" panose="020B0503020204020204" charset="-122"/>
                <a:cs typeface="微软雅黑" panose="020B0503020204020204" charset="-122"/>
              </a:rPr>
              <a:t>o</a:t>
            </a:r>
            <a:r>
              <a:rPr sz="1400" spc="-10" dirty="0">
                <a:solidFill>
                  <a:schemeClr val="dk1"/>
                </a:solidFill>
                <a:latin typeface="微软雅黑" panose="020B0503020204020204" charset="-122"/>
                <a:ea typeface="微软雅黑" panose="020B0503020204020204" charset="-122"/>
                <a:cs typeface="微软雅黑" panose="020B0503020204020204" charset="-122"/>
              </a:rPr>
              <a:t>   ≈ ( 1/4 ) ( 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10" baseline="-6000" dirty="0">
                <a:solidFill>
                  <a:schemeClr val="dk1"/>
                </a:solidFill>
                <a:latin typeface="微软雅黑" panose="020B0503020204020204" charset="-122"/>
                <a:ea typeface="微软雅黑" panose="020B0503020204020204" charset="-122"/>
                <a:cs typeface="微软雅黑" panose="020B0503020204020204" charset="-122"/>
              </a:rPr>
              <a:t>4</a:t>
            </a:r>
            <a:r>
              <a:rPr sz="1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0" baseline="-6000" dirty="0">
                <a:solidFill>
                  <a:schemeClr val="dk1"/>
                </a:solidFill>
                <a:latin typeface="微软雅黑" panose="020B0503020204020204" charset="-122"/>
                <a:ea typeface="微软雅黑" panose="020B0503020204020204" charset="-122"/>
                <a:cs typeface="微软雅黑" panose="020B0503020204020204" charset="-122"/>
              </a:rPr>
              <a:t>4</a:t>
            </a:r>
            <a:r>
              <a:rPr sz="1400" spc="0" dirty="0">
                <a:solidFill>
                  <a:schemeClr val="dk1"/>
                </a:solidFill>
                <a:latin typeface="微软雅黑" panose="020B0503020204020204" charset="-122"/>
                <a:ea typeface="微软雅黑" panose="020B0503020204020204" charset="-122"/>
                <a:cs typeface="微软雅黑" panose="020B0503020204020204" charset="-122"/>
              </a:rPr>
              <a:t> )E </a:t>
            </a:r>
            <a:r>
              <a:rPr sz="1400" spc="0" baseline="1400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 ( 1/4 ) ( ΔR/R)E </a:t>
            </a:r>
            <a:r>
              <a:rPr sz="1400" spc="0" baseline="1400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 ( 1/4)KεE。</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ct val="94000"/>
              </a:lnSpc>
              <a:spcBef>
                <a:spcPts val="635"/>
              </a:spcBef>
            </a:pPr>
            <a:r>
              <a:rPr sz="1400" spc="30" dirty="0">
                <a:solidFill>
                  <a:schemeClr val="dk1"/>
                </a:solidFill>
                <a:latin typeface="微软雅黑" panose="020B0503020204020204" charset="-122"/>
                <a:ea typeface="微软雅黑" panose="020B0503020204020204" charset="-122"/>
                <a:cs typeface="微软雅黑" panose="020B0503020204020204" charset="-122"/>
              </a:rPr>
              <a:t>2) 双臂( 半桥</a:t>
            </a:r>
            <a:r>
              <a:rPr sz="14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ts val="1560"/>
              </a:lnSpc>
              <a:spcBef>
                <a:spcPts val="345"/>
              </a:spcBef>
            </a:pPr>
            <a:r>
              <a:rPr sz="1400" spc="-20" dirty="0">
                <a:solidFill>
                  <a:schemeClr val="dk1"/>
                </a:solidFill>
                <a:latin typeface="微软雅黑" panose="020B0503020204020204" charset="-122"/>
                <a:ea typeface="微软雅黑" panose="020B0503020204020204" charset="-122"/>
                <a:cs typeface="微软雅黑" panose="020B0503020204020204" charset="-122"/>
              </a:rPr>
              <a:t>同理，</a:t>
            </a:r>
            <a:r>
              <a:rPr sz="1400" spc="0" dirty="0">
                <a:solidFill>
                  <a:schemeClr val="dk1"/>
                </a:solidFill>
                <a:latin typeface="微软雅黑" panose="020B0503020204020204" charset="-122"/>
                <a:ea typeface="微软雅黑" panose="020B0503020204020204" charset="-122"/>
                <a:cs typeface="微软雅黑" panose="020B0503020204020204" charset="-122"/>
              </a:rPr>
              <a:t>U</a:t>
            </a:r>
            <a:r>
              <a:rPr sz="1400" spc="0" baseline="-8000" dirty="0">
                <a:solidFill>
                  <a:schemeClr val="dk1"/>
                </a:solidFill>
                <a:latin typeface="微软雅黑" panose="020B0503020204020204" charset="-122"/>
                <a:ea typeface="微软雅黑" panose="020B0503020204020204" charset="-122"/>
                <a:cs typeface="微软雅黑" panose="020B0503020204020204" charset="-122"/>
              </a:rPr>
              <a:t>o</a:t>
            </a:r>
            <a:r>
              <a:rPr sz="1400" spc="-20" dirty="0">
                <a:solidFill>
                  <a:schemeClr val="dk1"/>
                </a:solidFill>
                <a:latin typeface="微软雅黑" panose="020B0503020204020204" charset="-122"/>
                <a:ea typeface="微软雅黑" panose="020B0503020204020204" charset="-122"/>
                <a:cs typeface="微软雅黑" panose="020B0503020204020204" charset="-122"/>
              </a:rPr>
              <a:t>   ≈ ( 1/2 ) ( Δ</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R</a:t>
            </a:r>
            <a:r>
              <a:rPr sz="1400" spc="-2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E</a:t>
            </a:r>
            <a:r>
              <a:rPr sz="1400" spc="-20" dirty="0">
                <a:solidFill>
                  <a:schemeClr val="dk1"/>
                </a:solidFill>
                <a:latin typeface="微软雅黑" panose="020B0503020204020204" charset="-122"/>
                <a:ea typeface="微软雅黑" panose="020B0503020204020204" charset="-122"/>
                <a:cs typeface="微软雅黑" panose="020B0503020204020204" charset="-122"/>
              </a:rPr>
              <a:t> ＝ (</a:t>
            </a:r>
            <a:r>
              <a:rPr sz="1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1/2)KεE。</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ts val="1695"/>
              </a:lnSpc>
            </a:pPr>
            <a:r>
              <a:rPr sz="1400" spc="-10" dirty="0">
                <a:solidFill>
                  <a:schemeClr val="dk1"/>
                </a:solidFill>
                <a:latin typeface="微软雅黑" panose="020B0503020204020204" charset="-122"/>
                <a:ea typeface="微软雅黑" panose="020B0503020204020204" charset="-122"/>
                <a:cs typeface="微软雅黑" panose="020B0503020204020204" charset="-122"/>
              </a:rPr>
              <a:t>3)</a:t>
            </a:r>
            <a:r>
              <a:rPr sz="1400" spc="0" dirty="0">
                <a:solidFill>
                  <a:schemeClr val="dk1"/>
                </a:solidFill>
                <a:latin typeface="微软雅黑" panose="020B0503020204020204" charset="-122"/>
                <a:ea typeface="微软雅黑" panose="020B0503020204020204" charset="-122"/>
                <a:cs typeface="微软雅黑" panose="020B0503020204020204" charset="-122"/>
              </a:rPr>
              <a:t> 全桥</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ts val="1560"/>
              </a:lnSpc>
              <a:spcBef>
                <a:spcPts val="0"/>
              </a:spcBef>
            </a:pPr>
            <a:r>
              <a:rPr sz="1400" spc="-10" dirty="0">
                <a:solidFill>
                  <a:schemeClr val="dk1"/>
                </a:solidFill>
                <a:latin typeface="微软雅黑" panose="020B0503020204020204" charset="-122"/>
                <a:ea typeface="微软雅黑" panose="020B0503020204020204" charset="-122"/>
                <a:cs typeface="微软雅黑" panose="020B0503020204020204" charset="-122"/>
              </a:rPr>
              <a:t>同理，</a:t>
            </a:r>
            <a:r>
              <a:rPr sz="1400" spc="0" dirty="0">
                <a:solidFill>
                  <a:schemeClr val="dk1"/>
                </a:solidFill>
                <a:latin typeface="微软雅黑" panose="020B0503020204020204" charset="-122"/>
                <a:ea typeface="微软雅黑" panose="020B0503020204020204" charset="-122"/>
                <a:cs typeface="微软雅黑" panose="020B0503020204020204" charset="-122"/>
              </a:rPr>
              <a:t>U</a:t>
            </a:r>
            <a:r>
              <a:rPr sz="1400" spc="0" baseline="-8000" dirty="0">
                <a:solidFill>
                  <a:schemeClr val="dk1"/>
                </a:solidFill>
                <a:latin typeface="微软雅黑" panose="020B0503020204020204" charset="-122"/>
                <a:ea typeface="微软雅黑" panose="020B0503020204020204" charset="-122"/>
                <a:cs typeface="微软雅黑" panose="020B0503020204020204" charset="-122"/>
              </a:rPr>
              <a:t>o</a:t>
            </a:r>
            <a:r>
              <a:rPr sz="1400" spc="-10" dirty="0">
                <a:solidFill>
                  <a:schemeClr val="dk1"/>
                </a:solidFill>
                <a:latin typeface="微软雅黑" panose="020B0503020204020204" charset="-122"/>
                <a:ea typeface="微软雅黑" panose="020B0503020204020204" charset="-122"/>
                <a:cs typeface="微软雅黑" panose="020B0503020204020204" charset="-122"/>
              </a:rPr>
              <a:t>   ≈ ( Δ</a:t>
            </a:r>
            <a:r>
              <a:rPr sz="1400" spc="0" dirty="0">
                <a:solidFill>
                  <a:schemeClr val="dk1"/>
                </a:solidFill>
                <a:latin typeface="微软雅黑" panose="020B0503020204020204" charset="-122"/>
                <a:ea typeface="微软雅黑" panose="020B0503020204020204" charset="-122"/>
                <a:cs typeface="微软雅黑" panose="020B0503020204020204" charset="-122"/>
              </a:rPr>
              <a:t>R/R)E ＝KεE。</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687"/>
          <p:cNvPicPr>
            <a:picLocks noChangeAspect="1"/>
          </p:cNvPicPr>
          <p:nvPr/>
        </p:nvPicPr>
        <p:blipFill>
          <a:blip r:embed="rId6"/>
          <a:stretch>
            <a:fillRect/>
          </a:stretch>
        </p:blipFill>
        <p:spPr>
          <a:xfrm>
            <a:off x="6804221" y="483879"/>
            <a:ext cx="4852975" cy="1468958"/>
          </a:xfrm>
          <a:prstGeom prst="rect">
            <a:avLst/>
          </a:prstGeom>
        </p:spPr>
      </p:pic>
      <p:sp>
        <p:nvSpPr>
          <p:cNvPr id="7" name="文本框 6"/>
          <p:cNvSpPr txBox="1"/>
          <p:nvPr>
            <p:custDataLst>
              <p:tags r:id="rId7"/>
            </p:custDataLst>
          </p:nvPr>
        </p:nvSpPr>
        <p:spPr>
          <a:xfrm>
            <a:off x="5665812" y="2366336"/>
            <a:ext cx="6096000" cy="470535"/>
          </a:xfrm>
          <a:prstGeom prst="rect">
            <a:avLst/>
          </a:prstGeom>
          <a:noFill/>
        </p:spPr>
        <p:txBody>
          <a:bodyPr wrap="square">
            <a:spAutoFit/>
          </a:bodyPr>
          <a:lstStyle/>
          <a:p>
            <a:pPr marL="2021205" algn="l" rtl="0" eaLnBrk="0">
              <a:lnSpc>
                <a:spcPts val="1375"/>
              </a:lnSpc>
            </a:pP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800" spc="1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spc="10" dirty="0">
                <a:solidFill>
                  <a:schemeClr val="dk1"/>
                </a:solidFill>
                <a:latin typeface="微软雅黑" panose="020B0503020204020204" charset="-122"/>
                <a:ea typeface="微软雅黑" panose="020B0503020204020204" charset="-122"/>
                <a:cs typeface="微软雅黑" panose="020B0503020204020204" charset="-122"/>
              </a:rPr>
              <a:t>40 </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   应变测量电路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1957705" algn="l" rtl="0" eaLnBrk="0">
              <a:lnSpc>
                <a:spcPts val="855"/>
              </a:lnSpc>
              <a:spcBef>
                <a:spcPts val="730"/>
              </a:spcBef>
            </a:pPr>
            <a:r>
              <a:rPr lang="en-US" altLang="zh-CN" sz="8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8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800" spc="-10" dirty="0">
                <a:solidFill>
                  <a:schemeClr val="dk1"/>
                </a:solidFill>
                <a:latin typeface="微软雅黑" panose="020B0503020204020204" charset="-122"/>
                <a:ea typeface="微软雅黑" panose="020B0503020204020204" charset="-122"/>
                <a:cs typeface="微软雅黑" panose="020B0503020204020204" charset="-122"/>
              </a:rPr>
              <a:t>单臂 ，</a:t>
            </a:r>
            <a:r>
              <a:rPr lang="en-US" altLang="zh-CN" sz="8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8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800" spc="-10" dirty="0">
                <a:solidFill>
                  <a:schemeClr val="dk1"/>
                </a:solidFill>
                <a:latin typeface="微软雅黑" panose="020B0503020204020204" charset="-122"/>
                <a:ea typeface="微软雅黑" panose="020B0503020204020204" charset="-122"/>
                <a:cs typeface="微软雅黑" panose="020B0503020204020204" charset="-122"/>
              </a:rPr>
              <a:t>半桥 ，</a:t>
            </a:r>
            <a:r>
              <a:rPr lang="en-US" altLang="zh-CN" sz="800" spc="-1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c )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全桥</a:t>
            </a:r>
            <a:endParaRPr lang="zh-CN"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8"/>
            </p:custDataLst>
          </p:nvPr>
        </p:nvSpPr>
        <p:spPr>
          <a:xfrm>
            <a:off x="6182264" y="3316755"/>
            <a:ext cx="6096000" cy="2566035"/>
          </a:xfrm>
          <a:prstGeom prst="rect">
            <a:avLst/>
          </a:prstGeom>
          <a:noFill/>
        </p:spPr>
        <p:txBody>
          <a:bodyPr wrap="square">
            <a:spAutoFit/>
          </a:bodyPr>
          <a:lstStyle/>
          <a:p>
            <a:pPr marL="278130" algn="l" rtl="0" eaLnBrk="0">
              <a:lnSpc>
                <a:spcPts val="1300"/>
              </a:lnSpc>
              <a:spcBef>
                <a:spcPts val="775"/>
              </a:spcBef>
            </a:pPr>
            <a:r>
              <a:rPr lang="en-US" altLang="zh-CN" sz="1400" spc="3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需用器件与</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单元</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3000"/>
              </a:lnSpc>
              <a:spcBef>
                <a:spcPts val="585"/>
              </a:spcBef>
            </a:pP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机</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头中的应变梁的应变片 、测微头 ，显示面板中的 </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F/V </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表</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或电压表</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 2 ~ ± 1 0 V </a:t>
            </a:r>
            <a:r>
              <a:rPr lang="zh-CN" altLang="en-US" sz="1400" spc="60" dirty="0">
                <a:solidFill>
                  <a:schemeClr val="dk1"/>
                </a:solidFill>
                <a:latin typeface="微软雅黑" panose="020B0503020204020204" charset="-122"/>
                <a:ea typeface="微软雅黑" panose="020B0503020204020204" charset="-122"/>
                <a:cs typeface="微软雅黑" panose="020B0503020204020204" charset="-122"/>
              </a:rPr>
              <a:t>步进可调直流稳压电源 ，调理电路面板中传感器输出单元中的箔式应变片</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、调理电路单 </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元中的电</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桥 、差动放大器。</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665"/>
              </a:spcBef>
            </a:pPr>
            <a:r>
              <a:rPr lang="en-US" altLang="zh-CN" sz="1400" spc="2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实验步</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骤</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ct val="84000"/>
              </a:lnSpc>
              <a:spcBef>
                <a:spcPts val="590"/>
              </a:spcBef>
            </a:pP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根据 </a:t>
            </a:r>
            <a:r>
              <a:rPr lang="en-US" altLang="zh-CN" sz="1400" spc="10" dirty="0">
                <a:solidFill>
                  <a:schemeClr val="dk1"/>
                </a:solidFill>
                <a:latin typeface="微软雅黑" panose="020B0503020204020204" charset="-122"/>
                <a:ea typeface="微软雅黑" panose="020B0503020204020204" charset="-122"/>
                <a:cs typeface="微软雅黑" panose="020B0503020204020204" charset="-122"/>
              </a:rPr>
              <a:t>2. 6. 1</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 节 、</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2. 6. 2 </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节 、</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2. 6. 3 </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节中的三个实验所得的结果进行单臂 、半桥和全桥</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1270" algn="l" rtl="0" eaLnBrk="0">
              <a:lnSpc>
                <a:spcPct val="159000"/>
              </a:lnSpc>
              <a:spcBef>
                <a:spcPts val="10"/>
              </a:spcBef>
            </a:pPr>
            <a:r>
              <a:rPr lang="zh-CN" altLang="en-US" sz="1400" spc="60" dirty="0">
                <a:solidFill>
                  <a:schemeClr val="dk1"/>
                </a:solidFill>
                <a:latin typeface="微软雅黑" panose="020B0503020204020204" charset="-122"/>
                <a:ea typeface="微软雅黑" panose="020B0503020204020204" charset="-122"/>
                <a:cs typeface="微软雅黑" panose="020B0503020204020204" charset="-122"/>
              </a:rPr>
              <a:t>输出电压的灵敏度和非线性度分析比较</a:t>
            </a:r>
            <a:r>
              <a:rPr lang="en-US" altLang="zh-CN" sz="1400" spc="6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400" spc="60" dirty="0">
                <a:solidFill>
                  <a:schemeClr val="dk1"/>
                </a:solidFill>
                <a:latin typeface="微软雅黑" panose="020B0503020204020204" charset="-122"/>
                <a:ea typeface="微软雅黑" panose="020B0503020204020204" charset="-122"/>
                <a:cs typeface="微软雅黑" panose="020B0503020204020204" charset="-122"/>
              </a:rPr>
              <a:t>注意 </a:t>
            </a:r>
            <a:r>
              <a:rPr lang="en-US" altLang="zh-CN" sz="1400" spc="6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400" spc="60" dirty="0">
                <a:solidFill>
                  <a:schemeClr val="dk1"/>
                </a:solidFill>
                <a:latin typeface="微软雅黑" panose="020B0503020204020204" charset="-122"/>
                <a:ea typeface="微软雅黑" panose="020B0503020204020204" charset="-122"/>
                <a:cs typeface="微软雅黑" panose="020B0503020204020204" charset="-122"/>
              </a:rPr>
              <a:t>三个实验中的放大器增益必</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须</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相同</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 实 </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验完毕，关闭</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电</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源。</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697"/>
          <p:cNvSpPr/>
          <p:nvPr/>
        </p:nvSpPr>
        <p:spPr>
          <a:xfrm>
            <a:off x="535802" y="329977"/>
            <a:ext cx="1779270" cy="195579"/>
          </a:xfrm>
          <a:prstGeom prst="rect">
            <a:avLst/>
          </a:prstGeom>
        </p:spPr>
        <p:txBody>
          <a:bodyPr vert="horz" wrap="square" lIns="0" tIns="0" rIns="0" bIns="0"/>
          <a:lstStyle/>
          <a:p>
            <a:pPr algn="l" rtl="0" eaLnBrk="0">
              <a:lnSpc>
                <a:spcPct val="81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spc="60" dirty="0">
                <a:solidFill>
                  <a:srgbClr val="000000"/>
                </a:solidFill>
                <a:latin typeface="微软雅黑" panose="020B0503020204020204" charset="-122"/>
                <a:ea typeface="微软雅黑" panose="020B0503020204020204" charset="-122"/>
                <a:cs typeface="微软雅黑" panose="020B0503020204020204" charset="-122"/>
              </a:rPr>
              <a:t>2. 6. 5   气敏传感器</a:t>
            </a:r>
            <a:r>
              <a:rPr sz="1200" spc="40" dirty="0">
                <a:solidFill>
                  <a:srgbClr val="000000"/>
                </a:solidFill>
                <a:latin typeface="微软雅黑" panose="020B0503020204020204" charset="-122"/>
                <a:ea typeface="微软雅黑" panose="020B0503020204020204" charset="-122"/>
                <a:cs typeface="微软雅黑" panose="020B0503020204020204" charset="-122"/>
              </a:rPr>
              <a:t>实</a:t>
            </a:r>
            <a:r>
              <a:rPr sz="1200" spc="0" dirty="0">
                <a:solidFill>
                  <a:srgbClr val="000000"/>
                </a:solidFill>
                <a:latin typeface="微软雅黑" panose="020B0503020204020204" charset="-122"/>
                <a:ea typeface="微软雅黑" panose="020B0503020204020204" charset="-122"/>
                <a:cs typeface="微软雅黑" panose="020B0503020204020204" charset="-122"/>
              </a:rPr>
              <a:t>验</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693"/>
          <p:cNvSpPr/>
          <p:nvPr>
            <p:custDataLst>
              <p:tags r:id="rId5"/>
            </p:custDataLst>
          </p:nvPr>
        </p:nvSpPr>
        <p:spPr>
          <a:xfrm>
            <a:off x="338323" y="735524"/>
            <a:ext cx="5205729" cy="21812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1 .  实验</a:t>
            </a:r>
            <a:r>
              <a:rPr sz="1000" spc="-20" dirty="0">
                <a:solidFill>
                  <a:schemeClr val="dk1"/>
                </a:solidFill>
                <a:latin typeface="微软雅黑" panose="020B0503020204020204" charset="-122"/>
                <a:ea typeface="微软雅黑" panose="020B0503020204020204" charset="-122"/>
                <a:cs typeface="微软雅黑" panose="020B0503020204020204" charset="-122"/>
              </a:rPr>
              <a:t>目</a:t>
            </a:r>
            <a:r>
              <a:rPr sz="1000" spc="0" dirty="0">
                <a:solidFill>
                  <a:schemeClr val="dk1"/>
                </a:solidFill>
                <a:latin typeface="微软雅黑" panose="020B0503020204020204" charset="-122"/>
                <a:ea typeface="微软雅黑" panose="020B0503020204020204" charset="-122"/>
                <a:cs typeface="微软雅黑" panose="020B0503020204020204" charset="-122"/>
              </a:rPr>
              <a:t>的</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0195" algn="l" rtl="0" eaLnBrk="0">
              <a:lnSpc>
                <a:spcPct val="93000"/>
              </a:lnSpc>
              <a:spcBef>
                <a:spcPts val="50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了解气敏传感器的工作原理及特</a:t>
            </a:r>
            <a:r>
              <a:rPr sz="1000" spc="10" dirty="0">
                <a:solidFill>
                  <a:schemeClr val="dk1"/>
                </a:solidFill>
                <a:latin typeface="微软雅黑" panose="020B0503020204020204" charset="-122"/>
                <a:ea typeface="微软雅黑" panose="020B0503020204020204" charset="-122"/>
                <a:cs typeface="微软雅黑" panose="020B0503020204020204" charset="-122"/>
              </a:rPr>
              <a:t>性</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9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2 . 基本原</a:t>
            </a:r>
            <a:r>
              <a:rPr sz="10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9000"/>
              </a:lnSpc>
              <a:spcBef>
                <a:spcPts val="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气敏传感器是指能将被测气体浓度转换为与其成一定关系的电量输出的装置或</a:t>
            </a:r>
            <a:r>
              <a:rPr sz="1000" spc="10" dirty="0">
                <a:solidFill>
                  <a:schemeClr val="dk1"/>
                </a:solidFill>
                <a:latin typeface="微软雅黑" panose="020B0503020204020204" charset="-122"/>
                <a:ea typeface="微软雅黑" panose="020B0503020204020204" charset="-122"/>
                <a:cs typeface="微软雅黑" panose="020B0503020204020204" charset="-122"/>
              </a:rPr>
              <a:t>器</a:t>
            </a:r>
            <a:r>
              <a:rPr sz="1000" spc="0" dirty="0">
                <a:solidFill>
                  <a:schemeClr val="dk1"/>
                </a:solidFill>
                <a:latin typeface="微软雅黑" panose="020B0503020204020204" charset="-122"/>
                <a:ea typeface="微软雅黑" panose="020B0503020204020204" charset="-122"/>
                <a:cs typeface="微软雅黑" panose="020B0503020204020204" charset="-122"/>
              </a:rPr>
              <a:t>件。 </a:t>
            </a:r>
            <a:r>
              <a:rPr sz="1000" spc="40" dirty="0">
                <a:solidFill>
                  <a:schemeClr val="dk1"/>
                </a:solidFill>
                <a:latin typeface="微软雅黑" panose="020B0503020204020204" charset="-122"/>
                <a:ea typeface="微软雅黑" panose="020B0503020204020204" charset="-122"/>
                <a:cs typeface="微软雅黑" panose="020B0503020204020204" charset="-122"/>
              </a:rPr>
              <a:t>它一般可分为半导体式 、接触燃烧式 、红外吸收式 、热导率变化式等形式。</a:t>
            </a:r>
            <a:r>
              <a:rPr sz="1000" spc="0" dirty="0">
                <a:solidFill>
                  <a:schemeClr val="dk1"/>
                </a:solidFill>
                <a:latin typeface="微软雅黑" panose="020B0503020204020204" charset="-122"/>
                <a:ea typeface="微软雅黑" panose="020B0503020204020204" charset="-122"/>
                <a:cs typeface="微软雅黑" panose="020B0503020204020204" charset="-122"/>
              </a:rPr>
              <a:t> 本实验采用 </a:t>
            </a:r>
            <a:r>
              <a:rPr sz="1000" spc="30" dirty="0">
                <a:solidFill>
                  <a:schemeClr val="dk1"/>
                </a:solidFill>
                <a:latin typeface="微软雅黑" panose="020B0503020204020204" charset="-122"/>
                <a:ea typeface="微软雅黑" panose="020B0503020204020204" charset="-122"/>
                <a:cs typeface="微软雅黑" panose="020B0503020204020204" charset="-122"/>
              </a:rPr>
              <a:t>的是 </a:t>
            </a:r>
            <a:r>
              <a:rPr sz="1000" spc="0" dirty="0">
                <a:solidFill>
                  <a:schemeClr val="dk1"/>
                </a:solidFill>
                <a:latin typeface="微软雅黑" panose="020B0503020204020204" charset="-122"/>
                <a:ea typeface="微软雅黑" panose="020B0503020204020204" charset="-122"/>
                <a:cs typeface="微软雅黑" panose="020B0503020204020204" charset="-122"/>
              </a:rPr>
              <a:t>TP</a:t>
            </a:r>
            <a:r>
              <a:rPr sz="1000" spc="30" dirty="0">
                <a:solidFill>
                  <a:schemeClr val="dk1"/>
                </a:solidFill>
                <a:latin typeface="微软雅黑" panose="020B0503020204020204" charset="-122"/>
                <a:ea typeface="微软雅黑" panose="020B0503020204020204" charset="-122"/>
                <a:cs typeface="微软雅黑" panose="020B0503020204020204" charset="-122"/>
              </a:rPr>
              <a:t>－3 集成半导体气敏传感器，该传感器的敏感元件由纳米</a:t>
            </a:r>
            <a:r>
              <a:rPr sz="1000" spc="0" dirty="0">
                <a:solidFill>
                  <a:schemeClr val="dk1"/>
                </a:solidFill>
                <a:latin typeface="微软雅黑" panose="020B0503020204020204" charset="-122"/>
                <a:ea typeface="微软雅黑" panose="020B0503020204020204" charset="-122"/>
                <a:cs typeface="微软雅黑" panose="020B0503020204020204" charset="-122"/>
              </a:rPr>
              <a:t>级 SnO</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氧化锡) 及适当 </a:t>
            </a:r>
            <a:r>
              <a:rPr sz="1000" spc="40" dirty="0">
                <a:solidFill>
                  <a:schemeClr val="dk1"/>
                </a:solidFill>
                <a:latin typeface="微软雅黑" panose="020B0503020204020204" charset="-122"/>
                <a:ea typeface="微软雅黑" panose="020B0503020204020204" charset="-122"/>
                <a:cs typeface="微软雅黑" panose="020B0503020204020204" charset="-122"/>
              </a:rPr>
              <a:t>掺杂的混合剂烧结而成，具有微珠式结构，是对酒精敏感的电阻型气敏元件。</a:t>
            </a:r>
            <a:r>
              <a:rPr sz="1000" spc="0" dirty="0">
                <a:solidFill>
                  <a:schemeClr val="dk1"/>
                </a:solidFill>
                <a:latin typeface="微软雅黑" panose="020B0503020204020204" charset="-122"/>
                <a:ea typeface="微软雅黑" panose="020B0503020204020204" charset="-122"/>
                <a:cs typeface="微软雅黑" panose="020B0503020204020204" charset="-122"/>
              </a:rPr>
              <a:t> 当受到酒 </a:t>
            </a:r>
            <a:r>
              <a:rPr sz="1000" spc="50" dirty="0">
                <a:solidFill>
                  <a:schemeClr val="dk1"/>
                </a:solidFill>
                <a:latin typeface="微软雅黑" panose="020B0503020204020204" charset="-122"/>
                <a:ea typeface="微软雅黑" panose="020B0503020204020204" charset="-122"/>
                <a:cs typeface="微软雅黑" panose="020B0503020204020204" charset="-122"/>
              </a:rPr>
              <a:t>精气体影响时，它的电阻值变化经相应电路转换成电压输出信号，电压输出信</a:t>
            </a:r>
            <a:r>
              <a:rPr sz="1000" spc="30" dirty="0">
                <a:solidFill>
                  <a:schemeClr val="dk1"/>
                </a:solidFill>
                <a:latin typeface="微软雅黑" panose="020B0503020204020204" charset="-122"/>
                <a:ea typeface="微软雅黑" panose="020B0503020204020204" charset="-122"/>
                <a:cs typeface="微软雅黑" panose="020B0503020204020204" charset="-122"/>
              </a:rPr>
              <a:t>号</a:t>
            </a:r>
            <a:r>
              <a:rPr sz="1000" spc="0" dirty="0">
                <a:solidFill>
                  <a:schemeClr val="dk1"/>
                </a:solidFill>
                <a:latin typeface="微软雅黑" panose="020B0503020204020204" charset="-122"/>
                <a:ea typeface="微软雅黑" panose="020B0503020204020204" charset="-122"/>
                <a:cs typeface="微软雅黑" panose="020B0503020204020204" charset="-122"/>
              </a:rPr>
              <a:t>的大小 </a:t>
            </a:r>
            <a:r>
              <a:rPr sz="1000" spc="70" dirty="0">
                <a:solidFill>
                  <a:schemeClr val="dk1"/>
                </a:solidFill>
                <a:latin typeface="微软雅黑" panose="020B0503020204020204" charset="-122"/>
                <a:ea typeface="微软雅黑" panose="020B0503020204020204" charset="-122"/>
                <a:cs typeface="微软雅黑" panose="020B0503020204020204" charset="-122"/>
              </a:rPr>
              <a:t>与酒精浓度相对应。 酒精传感器对酒精浓度的响应特性曲线 、实物及原理如图 2－4</a:t>
            </a:r>
            <a:r>
              <a:rPr sz="1000" spc="1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3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692"/>
          <p:cNvPicPr>
            <a:picLocks noChangeAspect="1"/>
          </p:cNvPicPr>
          <p:nvPr/>
        </p:nvPicPr>
        <p:blipFill>
          <a:blip r:embed="rId6"/>
          <a:stretch>
            <a:fillRect/>
          </a:stretch>
        </p:blipFill>
        <p:spPr>
          <a:xfrm>
            <a:off x="1425437" y="2916749"/>
            <a:ext cx="3469055" cy="3297758"/>
          </a:xfrm>
          <a:prstGeom prst="rect">
            <a:avLst/>
          </a:prstGeom>
        </p:spPr>
      </p:pic>
      <p:sp>
        <p:nvSpPr>
          <p:cNvPr id="7" name="文本框 6"/>
          <p:cNvSpPr txBox="1"/>
          <p:nvPr/>
        </p:nvSpPr>
        <p:spPr>
          <a:xfrm>
            <a:off x="994913" y="6389523"/>
            <a:ext cx="6096000" cy="275590"/>
          </a:xfrm>
          <a:prstGeom prst="rect">
            <a:avLst/>
          </a:prstGeom>
          <a:noFill/>
        </p:spPr>
        <p:txBody>
          <a:bodyPr wrap="square">
            <a:spAutoFit/>
          </a:bodyPr>
          <a:lstStyle/>
          <a:p>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50" dirty="0">
                <a:solidFill>
                  <a:srgbClr val="000000"/>
                </a:solidFill>
                <a:latin typeface="微软雅黑" panose="020B0503020204020204" charset="-122"/>
                <a:ea typeface="微软雅黑" panose="020B0503020204020204" charset="-122"/>
                <a:cs typeface="微软雅黑" panose="020B0503020204020204" charset="-122"/>
              </a:rPr>
              <a:t>41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酒精传感器响应特性曲线、实</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物</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及原理 </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7"/>
            </p:custDataLst>
          </p:nvPr>
        </p:nvSpPr>
        <p:spPr>
          <a:xfrm>
            <a:off x="6251275" y="329977"/>
            <a:ext cx="6096000" cy="1238250"/>
          </a:xfrm>
          <a:prstGeom prst="rect">
            <a:avLst/>
          </a:prstGeom>
          <a:noFill/>
        </p:spPr>
        <p:txBody>
          <a:bodyPr wrap="square">
            <a:spAutoFit/>
          </a:bodyPr>
          <a:lstStyle/>
          <a:p>
            <a:pPr marL="13970" indent="1112520" algn="l" rtl="0" eaLnBrk="0">
              <a:lnSpc>
                <a:spcPct val="160000"/>
              </a:lnSpc>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需用器件与</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单元</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0955" algn="l" rtl="0" eaLnBrk="0">
              <a:lnSpc>
                <a:spcPct val="95000"/>
              </a:lnSpc>
              <a:spcBef>
                <a:spcPts val="510"/>
              </a:spcBef>
            </a:pP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主机箱电压表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6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直流稳压电源 、气敏传</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感器 、酒精棉球</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自备</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65"/>
              </a:spcBef>
            </a:pP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实验步</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骤</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8575" algn="l" rtl="0" eaLnBrk="0">
              <a:lnSpc>
                <a:spcPct val="94000"/>
              </a:lnSpc>
              <a:spcBef>
                <a:spcPts val="0"/>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按图 </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42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示意接线</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红色＋</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6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黑</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色</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2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蓝色</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703"/>
          <p:cNvPicPr>
            <a:picLocks noChangeAspect="1"/>
          </p:cNvPicPr>
          <p:nvPr/>
        </p:nvPicPr>
        <p:blipFill>
          <a:blip r:embed="rId8"/>
          <a:stretch>
            <a:fillRect/>
          </a:stretch>
        </p:blipFill>
        <p:spPr>
          <a:xfrm>
            <a:off x="7297510" y="1757703"/>
            <a:ext cx="3655136" cy="2003793"/>
          </a:xfrm>
          <a:prstGeom prst="rect">
            <a:avLst/>
          </a:prstGeom>
        </p:spPr>
      </p:pic>
      <p:sp>
        <p:nvSpPr>
          <p:cNvPr id="11" name="textbox 702"/>
          <p:cNvSpPr/>
          <p:nvPr>
            <p:custDataLst>
              <p:tags r:id="rId9"/>
            </p:custDataLst>
          </p:nvPr>
        </p:nvSpPr>
        <p:spPr>
          <a:xfrm>
            <a:off x="6152377" y="4003123"/>
            <a:ext cx="5204459" cy="208724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66240" algn="l" rtl="0" eaLnBrk="0">
              <a:lnSpc>
                <a:spcPts val="143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2－42    气敏( 酒精) 传感器</a:t>
            </a:r>
            <a:r>
              <a:rPr sz="800" spc="10" dirty="0">
                <a:solidFill>
                  <a:schemeClr val="dk1"/>
                </a:solidFill>
                <a:latin typeface="微软雅黑" panose="020B0503020204020204" charset="-122"/>
                <a:ea typeface="微软雅黑" panose="020B0503020204020204" charset="-122"/>
                <a:cs typeface="微软雅黑" panose="020B0503020204020204" charset="-122"/>
              </a:rPr>
              <a:t>实</a:t>
            </a:r>
            <a:r>
              <a:rPr sz="800" spc="0" dirty="0">
                <a:solidFill>
                  <a:schemeClr val="dk1"/>
                </a:solidFill>
                <a:latin typeface="微软雅黑" panose="020B0503020204020204" charset="-122"/>
                <a:ea typeface="微软雅黑" panose="020B0503020204020204" charset="-122"/>
                <a:cs typeface="微软雅黑" panose="020B0503020204020204" charset="-122"/>
              </a:rPr>
              <a:t>验接线</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6510" indent="276225" algn="l" rtl="0" eaLnBrk="0">
              <a:lnSpc>
                <a:spcPct val="146000"/>
              </a:lnSpc>
              <a:spcBef>
                <a:spcPts val="16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(2) 将电压表量程切换到 20 </a:t>
            </a:r>
            <a:r>
              <a:rPr sz="1000" spc="0" dirty="0">
                <a:solidFill>
                  <a:schemeClr val="dk1"/>
                </a:solidFill>
                <a:latin typeface="微软雅黑" panose="020B0503020204020204" charset="-122"/>
                <a:ea typeface="微软雅黑" panose="020B0503020204020204" charset="-122"/>
                <a:cs typeface="微软雅黑" panose="020B0503020204020204" charset="-122"/>
              </a:rPr>
              <a:t>V</a:t>
            </a:r>
            <a:r>
              <a:rPr sz="1000" spc="40" dirty="0">
                <a:solidFill>
                  <a:schemeClr val="dk1"/>
                </a:solidFill>
                <a:latin typeface="微软雅黑" panose="020B0503020204020204" charset="-122"/>
                <a:ea typeface="微软雅黑" panose="020B0503020204020204" charset="-122"/>
                <a:cs typeface="微软雅黑" panose="020B0503020204020204" charset="-122"/>
              </a:rPr>
              <a:t> 挡。 检查接线无误后闭合主机箱电源</a:t>
            </a:r>
            <a:r>
              <a:rPr sz="1000" spc="0" dirty="0">
                <a:solidFill>
                  <a:schemeClr val="dk1"/>
                </a:solidFill>
                <a:latin typeface="微软雅黑" panose="020B0503020204020204" charset="-122"/>
                <a:ea typeface="微软雅黑" panose="020B0503020204020204" charset="-122"/>
                <a:cs typeface="微软雅黑" panose="020B0503020204020204" charset="-122"/>
              </a:rPr>
              <a:t>开关，传感器通 </a:t>
            </a:r>
            <a:r>
              <a:rPr sz="1000" spc="30" dirty="0">
                <a:solidFill>
                  <a:schemeClr val="dk1"/>
                </a:solidFill>
                <a:latin typeface="微软雅黑" panose="020B0503020204020204" charset="-122"/>
                <a:ea typeface="微软雅黑" panose="020B0503020204020204" charset="-122"/>
                <a:cs typeface="微软雅黑" panose="020B0503020204020204" charset="-122"/>
              </a:rPr>
              <a:t>电较长时间( 至少 5 分钟以上，因传感器长时间不通电，内阻</a:t>
            </a:r>
            <a:r>
              <a:rPr sz="1000" spc="20" dirty="0">
                <a:solidFill>
                  <a:schemeClr val="dk1"/>
                </a:solidFill>
                <a:latin typeface="微软雅黑" panose="020B0503020204020204" charset="-122"/>
                <a:ea typeface="微软雅黑" panose="020B0503020204020204" charset="-122"/>
                <a:cs typeface="微软雅黑" panose="020B0503020204020204" charset="-122"/>
              </a:rPr>
              <a:t>会</a:t>
            </a:r>
            <a:r>
              <a:rPr sz="1000" spc="0" dirty="0">
                <a:solidFill>
                  <a:schemeClr val="dk1"/>
                </a:solidFill>
                <a:latin typeface="微软雅黑" panose="020B0503020204020204" charset="-122"/>
                <a:ea typeface="微软雅黑" panose="020B0503020204020204" charset="-122"/>
                <a:cs typeface="微软雅黑" panose="020B0503020204020204" charset="-122"/>
              </a:rPr>
              <a:t>很小，通电后 V</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输出很 </a:t>
            </a:r>
            <a:r>
              <a:rPr sz="1000" spc="10" dirty="0">
                <a:solidFill>
                  <a:schemeClr val="dk1"/>
                </a:solidFill>
                <a:latin typeface="微软雅黑" panose="020B0503020204020204" charset="-122"/>
                <a:ea typeface="微软雅黑" panose="020B0503020204020204" charset="-122"/>
                <a:cs typeface="微软雅黑" panose="020B0503020204020204" charset="-122"/>
              </a:rPr>
              <a:t>大，不能立即进入工作状态) </a:t>
            </a:r>
            <a:r>
              <a:rPr sz="1000" spc="0" dirty="0">
                <a:solidFill>
                  <a:schemeClr val="dk1"/>
                </a:solidFill>
                <a:latin typeface="微软雅黑" panose="020B0503020204020204" charset="-122"/>
                <a:ea typeface="微软雅黑" panose="020B0503020204020204" charset="-122"/>
                <a:cs typeface="微软雅黑" panose="020B0503020204020204" charset="-122"/>
              </a:rPr>
              <a:t>后开始工作。</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7000"/>
              </a:lnSpc>
              <a:spcBef>
                <a:spcPts val="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(3) 传感器输出 </a:t>
            </a:r>
            <a:r>
              <a:rPr sz="1000" spc="0" dirty="0">
                <a:solidFill>
                  <a:schemeClr val="dk1"/>
                </a:solidFill>
                <a:latin typeface="微软雅黑" panose="020B0503020204020204" charset="-122"/>
                <a:ea typeface="微软雅黑" panose="020B0503020204020204" charset="-122"/>
                <a:cs typeface="微软雅黑" panose="020B0503020204020204" charset="-122"/>
              </a:rPr>
              <a:t>V</a:t>
            </a:r>
            <a:r>
              <a:rPr sz="900"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较小( 小于 1 . 5 </a:t>
            </a:r>
            <a:r>
              <a:rPr sz="1000" spc="0" dirty="0">
                <a:solidFill>
                  <a:schemeClr val="dk1"/>
                </a:solidFill>
                <a:latin typeface="微软雅黑" panose="020B0503020204020204" charset="-122"/>
                <a:ea typeface="微软雅黑" panose="020B0503020204020204" charset="-122"/>
                <a:cs typeface="微软雅黑" panose="020B0503020204020204" charset="-122"/>
              </a:rPr>
              <a:t>V</a:t>
            </a:r>
            <a:r>
              <a:rPr sz="1000" spc="10" dirty="0">
                <a:solidFill>
                  <a:schemeClr val="dk1"/>
                </a:solidFill>
                <a:latin typeface="微软雅黑" panose="020B0503020204020204" charset="-122"/>
                <a:ea typeface="微软雅黑" panose="020B0503020204020204" charset="-122"/>
                <a:cs typeface="微软雅黑" panose="020B0503020204020204" charset="-122"/>
              </a:rPr>
              <a:t>) 时，用自备的酒精棉球靠近传感</a:t>
            </a:r>
            <a:r>
              <a:rPr sz="1000" spc="0" dirty="0">
                <a:solidFill>
                  <a:schemeClr val="dk1"/>
                </a:solidFill>
                <a:latin typeface="微软雅黑" panose="020B0503020204020204" charset="-122"/>
                <a:ea typeface="微软雅黑" panose="020B0503020204020204" charset="-122"/>
                <a:cs typeface="微软雅黑" panose="020B0503020204020204" charset="-122"/>
              </a:rPr>
              <a:t>器端面并吹两次 </a:t>
            </a:r>
            <a:r>
              <a:rPr sz="1000" spc="50" dirty="0">
                <a:solidFill>
                  <a:schemeClr val="dk1"/>
                </a:solidFill>
                <a:latin typeface="微软雅黑" panose="020B0503020204020204" charset="-122"/>
                <a:ea typeface="微软雅黑" panose="020B0503020204020204" charset="-122"/>
                <a:cs typeface="微软雅黑" panose="020B0503020204020204" charset="-122"/>
              </a:rPr>
              <a:t>气，使酒精挥发进入传感网内，观察电压表读数变化并对照酒精传感器响应特</a:t>
            </a:r>
            <a:r>
              <a:rPr sz="1000" spc="30" dirty="0">
                <a:solidFill>
                  <a:schemeClr val="dk1"/>
                </a:solidFill>
                <a:latin typeface="微软雅黑" panose="020B0503020204020204" charset="-122"/>
                <a:ea typeface="微软雅黑" panose="020B0503020204020204" charset="-122"/>
                <a:cs typeface="微软雅黑" panose="020B0503020204020204" charset="-122"/>
              </a:rPr>
              <a:t>性</a:t>
            </a:r>
            <a:r>
              <a:rPr sz="1000" spc="0" dirty="0">
                <a:solidFill>
                  <a:schemeClr val="dk1"/>
                </a:solidFill>
                <a:latin typeface="微软雅黑" panose="020B0503020204020204" charset="-122"/>
                <a:ea typeface="微软雅黑" panose="020B0503020204020204" charset="-122"/>
                <a:cs typeface="微软雅黑" panose="020B0503020204020204" charset="-122"/>
              </a:rPr>
              <a:t>曲线得 </a:t>
            </a:r>
            <a:r>
              <a:rPr sz="1000" spc="-20" dirty="0">
                <a:solidFill>
                  <a:schemeClr val="dk1"/>
                </a:solidFill>
                <a:latin typeface="微软雅黑" panose="020B0503020204020204" charset="-122"/>
                <a:ea typeface="微软雅黑" panose="020B0503020204020204" charset="-122"/>
                <a:cs typeface="微软雅黑" panose="020B0503020204020204" charset="-122"/>
              </a:rPr>
              <a:t>到酒精浓度。 实验完毕，关</a:t>
            </a:r>
            <a:r>
              <a:rPr sz="1000" spc="0" dirty="0">
                <a:solidFill>
                  <a:schemeClr val="dk1"/>
                </a:solidFill>
                <a:latin typeface="微软雅黑" panose="020B0503020204020204" charset="-122"/>
                <a:ea typeface="微软雅黑" panose="020B0503020204020204" charset="-122"/>
                <a:cs typeface="微软雅黑" panose="020B0503020204020204" charset="-122"/>
              </a:rPr>
              <a:t>闭电源。</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99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575094" y="433151"/>
            <a:ext cx="6096000" cy="345440"/>
          </a:xfrm>
          <a:prstGeom prst="rect">
            <a:avLst/>
          </a:prstGeom>
          <a:noFill/>
        </p:spPr>
        <p:txBody>
          <a:bodyPr wrap="square">
            <a:spAutoFit/>
          </a:bodyPr>
          <a:lstStyle/>
          <a:p>
            <a:pPr marL="14605" algn="l" rtl="0" eaLnBrk="0">
              <a:lnSpc>
                <a:spcPct val="92000"/>
              </a:lnSpc>
              <a:spcBef>
                <a:spcPts val="0"/>
              </a:spcBef>
            </a:pP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2. 6. 6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湿敏传</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感</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器实验</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701"/>
          <p:cNvSpPr/>
          <p:nvPr>
            <p:custDataLst>
              <p:tags r:id="rId5"/>
            </p:custDataLst>
          </p:nvPr>
        </p:nvSpPr>
        <p:spPr>
          <a:xfrm>
            <a:off x="488221" y="1002537"/>
            <a:ext cx="4164292" cy="30772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5750" algn="l" rtl="0" eaLnBrk="0">
              <a:lnSpc>
                <a:spcPts val="13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1 .  实验</a:t>
            </a:r>
            <a:r>
              <a:rPr sz="1000" spc="-20" dirty="0">
                <a:solidFill>
                  <a:schemeClr val="dk1"/>
                </a:solidFill>
                <a:latin typeface="微软雅黑" panose="020B0503020204020204" charset="-122"/>
                <a:ea typeface="微软雅黑" panose="020B0503020204020204" charset="-122"/>
                <a:cs typeface="微软雅黑" panose="020B0503020204020204" charset="-122"/>
              </a:rPr>
              <a:t>目</a:t>
            </a:r>
            <a:r>
              <a:rPr sz="1000" spc="0" dirty="0">
                <a:solidFill>
                  <a:schemeClr val="dk1"/>
                </a:solidFill>
                <a:latin typeface="微软雅黑" panose="020B0503020204020204" charset="-122"/>
                <a:ea typeface="微软雅黑" panose="020B0503020204020204" charset="-122"/>
                <a:cs typeface="微软雅黑" panose="020B0503020204020204" charset="-122"/>
              </a:rPr>
              <a:t>的</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9560" algn="l" rtl="0" eaLnBrk="0">
              <a:lnSpc>
                <a:spcPct val="93000"/>
              </a:lnSpc>
              <a:spcBef>
                <a:spcPts val="50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了解湿敏传感器的工作原理及特</a:t>
            </a:r>
            <a:r>
              <a:rPr sz="1000" spc="10" dirty="0">
                <a:solidFill>
                  <a:schemeClr val="dk1"/>
                </a:solidFill>
                <a:latin typeface="微软雅黑" panose="020B0503020204020204" charset="-122"/>
                <a:ea typeface="微软雅黑" panose="020B0503020204020204" charset="-122"/>
                <a:cs typeface="微软雅黑" panose="020B0503020204020204" charset="-122"/>
              </a:rPr>
              <a:t>性</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9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2 . 基本原</a:t>
            </a:r>
            <a:r>
              <a:rPr sz="10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42000"/>
              </a:lnSpc>
              <a:spcBef>
                <a:spcPts val="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空气的潮湿程度一般多用相对湿度表示，即在一定温度下，空气中实际水</a:t>
            </a:r>
            <a:r>
              <a:rPr sz="1000" spc="10" dirty="0">
                <a:solidFill>
                  <a:schemeClr val="dk1"/>
                </a:solidFill>
                <a:latin typeface="微软雅黑" panose="020B0503020204020204" charset="-122"/>
                <a:ea typeface="微软雅黑" panose="020B0503020204020204" charset="-122"/>
                <a:cs typeface="微软雅黑" panose="020B0503020204020204" charset="-122"/>
              </a:rPr>
              <a:t>蒸</a:t>
            </a:r>
            <a:r>
              <a:rPr sz="1000" spc="0" dirty="0">
                <a:solidFill>
                  <a:schemeClr val="dk1"/>
                </a:solidFill>
                <a:latin typeface="微软雅黑" panose="020B0503020204020204" charset="-122"/>
                <a:ea typeface="微软雅黑" panose="020B0503020204020204" charset="-122"/>
                <a:cs typeface="微软雅黑" panose="020B0503020204020204" charset="-122"/>
              </a:rPr>
              <a:t>气的气 </a:t>
            </a:r>
            <a:r>
              <a:rPr sz="1000" spc="40" dirty="0">
                <a:solidFill>
                  <a:schemeClr val="dk1"/>
                </a:solidFill>
                <a:latin typeface="微软雅黑" panose="020B0503020204020204" charset="-122"/>
                <a:ea typeface="微软雅黑" panose="020B0503020204020204" charset="-122"/>
                <a:cs typeface="微软雅黑" panose="020B0503020204020204" charset="-122"/>
              </a:rPr>
              <a:t>压与饱和水蒸气的气压的比值( 用百分比表示)，其单位为％</a:t>
            </a:r>
            <a:r>
              <a:rPr sz="1000" spc="0" dirty="0">
                <a:solidFill>
                  <a:schemeClr val="dk1"/>
                </a:solidFill>
                <a:latin typeface="微软雅黑" panose="020B0503020204020204" charset="-122"/>
                <a:ea typeface="微软雅黑" panose="020B0503020204020204" charset="-122"/>
                <a:cs typeface="微软雅黑" panose="020B0503020204020204" charset="-122"/>
              </a:rPr>
              <a:t>RH</a:t>
            </a:r>
            <a:r>
              <a:rPr sz="1000" spc="40" dirty="0">
                <a:solidFill>
                  <a:schemeClr val="dk1"/>
                </a:solidFill>
                <a:latin typeface="微软雅黑" panose="020B0503020204020204" charset="-122"/>
                <a:ea typeface="微软雅黑" panose="020B0503020204020204" charset="-122"/>
                <a:cs typeface="微软雅黑" panose="020B0503020204020204" charset="-122"/>
              </a:rPr>
              <a:t>。 湿敏传感器种</a:t>
            </a:r>
            <a:r>
              <a:rPr sz="1000" spc="10" dirty="0">
                <a:solidFill>
                  <a:schemeClr val="dk1"/>
                </a:solidFill>
                <a:latin typeface="微软雅黑" panose="020B0503020204020204" charset="-122"/>
                <a:ea typeface="微软雅黑" panose="020B0503020204020204" charset="-122"/>
                <a:cs typeface="微软雅黑" panose="020B0503020204020204" charset="-122"/>
              </a:rPr>
              <a:t>类</a:t>
            </a:r>
            <a:r>
              <a:rPr sz="1000" spc="0" dirty="0">
                <a:solidFill>
                  <a:schemeClr val="dk1"/>
                </a:solidFill>
                <a:latin typeface="微软雅黑" panose="020B0503020204020204" charset="-122"/>
                <a:ea typeface="微软雅黑" panose="020B0503020204020204" charset="-122"/>
                <a:cs typeface="微软雅黑" panose="020B0503020204020204" charset="-122"/>
              </a:rPr>
              <a:t>较多，</a:t>
            </a:r>
            <a:r>
              <a:rPr sz="1000" spc="50" dirty="0">
                <a:solidFill>
                  <a:schemeClr val="dk1"/>
                </a:solidFill>
                <a:latin typeface="微软雅黑" panose="020B0503020204020204" charset="-122"/>
                <a:ea typeface="微软雅黑" panose="020B0503020204020204" charset="-122"/>
                <a:cs typeface="微软雅黑" panose="020B0503020204020204" charset="-122"/>
              </a:rPr>
              <a:t>根据水分子易于吸附在固体表面 、渗透到固体内部的这种特性( 称为水分子亲和力)，</a:t>
            </a:r>
            <a:r>
              <a:rPr sz="1000" spc="0" dirty="0">
                <a:solidFill>
                  <a:schemeClr val="dk1"/>
                </a:solidFill>
                <a:latin typeface="微软雅黑" panose="020B0503020204020204" charset="-122"/>
                <a:ea typeface="微软雅黑" panose="020B0503020204020204" charset="-122"/>
                <a:cs typeface="微软雅黑" panose="020B0503020204020204" charset="-122"/>
              </a:rPr>
              <a:t>湿 </a:t>
            </a:r>
            <a:r>
              <a:rPr sz="1000" spc="60" dirty="0">
                <a:solidFill>
                  <a:schemeClr val="dk1"/>
                </a:solidFill>
                <a:latin typeface="微软雅黑" panose="020B0503020204020204" charset="-122"/>
                <a:ea typeface="微软雅黑" panose="020B0503020204020204" charset="-122"/>
                <a:cs typeface="微软雅黑" panose="020B0503020204020204" charset="-122"/>
              </a:rPr>
              <a:t>敏传感器可以分为水分子亲和力型和非水分子亲和力型。 本实验采用的是集成湿度传</a:t>
            </a:r>
            <a:r>
              <a:rPr sz="1000" spc="10" dirty="0">
                <a:solidFill>
                  <a:schemeClr val="dk1"/>
                </a:solidFill>
                <a:latin typeface="微软雅黑" panose="020B0503020204020204" charset="-122"/>
                <a:ea typeface="微软雅黑" panose="020B0503020204020204" charset="-122"/>
                <a:cs typeface="微软雅黑" panose="020B0503020204020204" charset="-122"/>
              </a:rPr>
              <a:t>感</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器，该传感器的敏感元件采用的是水分子亲和力型中的高分子材料湿敏元件</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湿敏电阻)。 </a:t>
            </a:r>
            <a:r>
              <a:rPr sz="1000" spc="40" dirty="0">
                <a:solidFill>
                  <a:schemeClr val="dk1"/>
                </a:solidFill>
                <a:latin typeface="微软雅黑" panose="020B0503020204020204" charset="-122"/>
                <a:ea typeface="微软雅黑" panose="020B0503020204020204" charset="-122"/>
                <a:cs typeface="微软雅黑" panose="020B0503020204020204" charset="-122"/>
              </a:rPr>
              <a:t>它是通过将具有感湿功能的高分子聚合物( 高分子膜) 涂敷在带有导电电极的陶瓷</a:t>
            </a:r>
            <a:r>
              <a:rPr sz="1000" spc="20" dirty="0">
                <a:solidFill>
                  <a:schemeClr val="dk1"/>
                </a:solidFill>
                <a:latin typeface="微软雅黑" panose="020B0503020204020204" charset="-122"/>
                <a:ea typeface="微软雅黑" panose="020B0503020204020204" charset="-122"/>
                <a:cs typeface="微软雅黑" panose="020B0503020204020204" charset="-122"/>
              </a:rPr>
              <a:t>衬</a:t>
            </a:r>
            <a:r>
              <a:rPr sz="1000" spc="0" dirty="0">
                <a:solidFill>
                  <a:schemeClr val="dk1"/>
                </a:solidFill>
                <a:latin typeface="微软雅黑" panose="020B0503020204020204" charset="-122"/>
                <a:ea typeface="微软雅黑" panose="020B0503020204020204" charset="-122"/>
                <a:cs typeface="微软雅黑" panose="020B0503020204020204" charset="-122"/>
              </a:rPr>
              <a:t>底上，</a:t>
            </a:r>
            <a:r>
              <a:rPr sz="1000" spc="60" dirty="0">
                <a:solidFill>
                  <a:schemeClr val="dk1"/>
                </a:solidFill>
                <a:latin typeface="微软雅黑" panose="020B0503020204020204" charset="-122"/>
                <a:ea typeface="微软雅黑" panose="020B0503020204020204" charset="-122"/>
                <a:cs typeface="微软雅黑" panose="020B0503020204020204" charset="-122"/>
              </a:rPr>
              <a:t>利用水分子的存在影响高分子膜内部导电离子的迁移率，进而导致阻抗随相对湿度变</a:t>
            </a:r>
            <a:r>
              <a:rPr sz="1000" spc="10" dirty="0">
                <a:solidFill>
                  <a:schemeClr val="dk1"/>
                </a:solidFill>
                <a:latin typeface="微软雅黑" panose="020B0503020204020204" charset="-122"/>
                <a:ea typeface="微软雅黑" panose="020B0503020204020204" charset="-122"/>
                <a:cs typeface="微软雅黑" panose="020B0503020204020204" charset="-122"/>
              </a:rPr>
              <a:t>化</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成对数变化的这一特性制成的敏感元件。 由于湿敏元件阻抗随相对湿度变</a:t>
            </a:r>
            <a:r>
              <a:rPr sz="1000" spc="20" dirty="0">
                <a:solidFill>
                  <a:schemeClr val="dk1"/>
                </a:solidFill>
                <a:latin typeface="微软雅黑" panose="020B0503020204020204" charset="-122"/>
                <a:ea typeface="微软雅黑" panose="020B0503020204020204" charset="-122"/>
                <a:cs typeface="微软雅黑" panose="020B0503020204020204" charset="-122"/>
              </a:rPr>
              <a:t>化</a:t>
            </a:r>
            <a:r>
              <a:rPr sz="1000" spc="0" dirty="0">
                <a:solidFill>
                  <a:schemeClr val="dk1"/>
                </a:solidFill>
                <a:latin typeface="微软雅黑" panose="020B0503020204020204" charset="-122"/>
                <a:ea typeface="微软雅黑" panose="020B0503020204020204" charset="-122"/>
                <a:cs typeface="微软雅黑" panose="020B0503020204020204" charset="-122"/>
              </a:rPr>
              <a:t>成对数变化，</a:t>
            </a:r>
            <a:r>
              <a:rPr sz="1000" spc="60" dirty="0">
                <a:solidFill>
                  <a:schemeClr val="dk1"/>
                </a:solidFill>
                <a:latin typeface="微软雅黑" panose="020B0503020204020204" charset="-122"/>
                <a:ea typeface="微软雅黑" panose="020B0503020204020204" charset="-122"/>
                <a:cs typeface="微软雅黑" panose="020B0503020204020204" charset="-122"/>
              </a:rPr>
              <a:t>一般应用时阻抗变化都需要经放大转换电路处理，将对数变化转换成相应的线性输出</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压信号以制成湿敏传感器模块形式。 湿敏传感器原理如图 2  43</a:t>
            </a:r>
            <a:r>
              <a:rPr sz="1000" spc="0" dirty="0">
                <a:solidFill>
                  <a:schemeClr val="dk1"/>
                </a:solidFill>
                <a:latin typeface="微软雅黑" panose="020B0503020204020204" charset="-122"/>
                <a:ea typeface="微软雅黑" panose="020B0503020204020204" charset="-122"/>
                <a:cs typeface="微软雅黑" panose="020B0503020204020204" charset="-122"/>
              </a:rPr>
              <a:t> 所示。 当传感器的工作电 </a:t>
            </a:r>
            <a:r>
              <a:rPr sz="1000" spc="-40" dirty="0">
                <a:solidFill>
                  <a:schemeClr val="dk1"/>
                </a:solidFill>
                <a:latin typeface="微软雅黑" panose="020B0503020204020204" charset="-122"/>
                <a:ea typeface="微软雅黑" panose="020B0503020204020204" charset="-122"/>
                <a:cs typeface="微软雅黑" panose="020B0503020204020204" charset="-122"/>
              </a:rPr>
              <a:t>源为(＋5 ± 5 ％ ) </a:t>
            </a:r>
            <a:r>
              <a:rPr sz="1000" spc="0" dirty="0">
                <a:solidFill>
                  <a:schemeClr val="dk1"/>
                </a:solidFill>
                <a:latin typeface="微软雅黑" panose="020B0503020204020204" charset="-122"/>
                <a:ea typeface="微软雅黑" panose="020B0503020204020204" charset="-122"/>
                <a:cs typeface="微软雅黑" panose="020B0503020204020204" charset="-122"/>
              </a:rPr>
              <a:t>V</a:t>
            </a:r>
            <a:r>
              <a:rPr sz="1000" spc="-40" dirty="0">
                <a:solidFill>
                  <a:schemeClr val="dk1"/>
                </a:solidFill>
                <a:latin typeface="微软雅黑" panose="020B0503020204020204" charset="-122"/>
                <a:ea typeface="微软雅黑" panose="020B0503020204020204" charset="-122"/>
                <a:cs typeface="微软雅黑" panose="020B0503020204020204" charset="-122"/>
              </a:rPr>
              <a:t> 时，相对湿度与传感器输出电压对应曲线如图 2</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44 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711"/>
          <p:cNvPicPr>
            <a:picLocks noChangeAspect="1"/>
          </p:cNvPicPr>
          <p:nvPr/>
        </p:nvPicPr>
        <p:blipFill>
          <a:blip r:embed="rId6"/>
          <a:stretch>
            <a:fillRect/>
          </a:stretch>
        </p:blipFill>
        <p:spPr>
          <a:xfrm>
            <a:off x="781826" y="4852031"/>
            <a:ext cx="4019905" cy="1733905"/>
          </a:xfrm>
          <a:prstGeom prst="rect">
            <a:avLst/>
          </a:prstGeom>
        </p:spPr>
      </p:pic>
      <p:sp>
        <p:nvSpPr>
          <p:cNvPr id="6" name="textbox 714"/>
          <p:cNvSpPr/>
          <p:nvPr>
            <p:custDataLst>
              <p:tags r:id="rId7"/>
            </p:custDataLst>
          </p:nvPr>
        </p:nvSpPr>
        <p:spPr>
          <a:xfrm>
            <a:off x="1853967" y="6585936"/>
            <a:ext cx="131191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2－43  </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湿敏传感器原理</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710"/>
          <p:cNvPicPr>
            <a:picLocks noChangeAspect="1"/>
          </p:cNvPicPr>
          <p:nvPr/>
        </p:nvPicPr>
        <p:blipFill>
          <a:blip r:embed="rId8"/>
          <a:stretch>
            <a:fillRect/>
          </a:stretch>
        </p:blipFill>
        <p:spPr>
          <a:xfrm>
            <a:off x="5548676" y="150842"/>
            <a:ext cx="3217377" cy="2391076"/>
          </a:xfrm>
          <a:prstGeom prst="rect">
            <a:avLst/>
          </a:prstGeom>
        </p:spPr>
      </p:pic>
      <p:sp>
        <p:nvSpPr>
          <p:cNvPr id="8" name="textbox 709"/>
          <p:cNvSpPr/>
          <p:nvPr>
            <p:custDataLst>
              <p:tags r:id="rId9"/>
            </p:custDataLst>
          </p:nvPr>
        </p:nvSpPr>
        <p:spPr>
          <a:xfrm>
            <a:off x="5051847" y="2541142"/>
            <a:ext cx="6916154" cy="22352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75768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2－44    </a:t>
            </a:r>
            <a:r>
              <a:rPr sz="800" spc="10" dirty="0">
                <a:solidFill>
                  <a:schemeClr val="dk1"/>
                </a:solidFill>
                <a:latin typeface="微软雅黑" panose="020B0503020204020204" charset="-122"/>
                <a:ea typeface="微软雅黑" panose="020B0503020204020204" charset="-122"/>
                <a:cs typeface="微软雅黑" panose="020B0503020204020204" charset="-122"/>
              </a:rPr>
              <a:t>相</a:t>
            </a:r>
            <a:r>
              <a:rPr sz="800" spc="0" dirty="0">
                <a:solidFill>
                  <a:schemeClr val="dk1"/>
                </a:solidFill>
                <a:latin typeface="微软雅黑" panose="020B0503020204020204" charset="-122"/>
                <a:ea typeface="微软雅黑" panose="020B0503020204020204" charset="-122"/>
                <a:cs typeface="微软雅黑" panose="020B0503020204020204" charset="-122"/>
              </a:rPr>
              <a:t>对湿度－输出电压曲线</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ts val="1300"/>
              </a:lnSpc>
              <a:spcBef>
                <a:spcPts val="78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3.  需用器件与</a:t>
            </a:r>
            <a:r>
              <a:rPr sz="1000" spc="0" dirty="0">
                <a:solidFill>
                  <a:schemeClr val="dk1"/>
                </a:solidFill>
                <a:latin typeface="微软雅黑" panose="020B0503020204020204" charset="-122"/>
                <a:ea typeface="微软雅黑" panose="020B0503020204020204" charset="-122"/>
                <a:cs typeface="微软雅黑" panose="020B0503020204020204" charset="-122"/>
              </a:rPr>
              <a:t>单元</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2415" algn="l" rtl="0" eaLnBrk="0">
              <a:lnSpc>
                <a:spcPct val="121000"/>
              </a:lnSpc>
              <a:spcBef>
                <a:spcPts val="50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主机箱电压表 、＋6 </a:t>
            </a:r>
            <a:r>
              <a:rPr sz="1000" spc="0" dirty="0">
                <a:solidFill>
                  <a:schemeClr val="dk1"/>
                </a:solidFill>
                <a:latin typeface="微软雅黑" panose="020B0503020204020204" charset="-122"/>
                <a:ea typeface="微软雅黑" panose="020B0503020204020204" charset="-122"/>
                <a:cs typeface="微软雅黑" panose="020B0503020204020204" charset="-122"/>
              </a:rPr>
              <a:t>V</a:t>
            </a:r>
            <a:r>
              <a:rPr sz="1000" spc="10" dirty="0">
                <a:solidFill>
                  <a:schemeClr val="dk1"/>
                </a:solidFill>
                <a:latin typeface="微软雅黑" panose="020B0503020204020204" charset="-122"/>
                <a:ea typeface="微软雅黑" panose="020B0503020204020204" charset="-122"/>
                <a:cs typeface="微软雅黑" panose="020B0503020204020204" charset="-122"/>
              </a:rPr>
              <a:t> 直流稳压电源 、湿敏传感器 、湿敏座 、潮</a:t>
            </a:r>
            <a:r>
              <a:rPr sz="1000" spc="0" dirty="0">
                <a:solidFill>
                  <a:schemeClr val="dk1"/>
                </a:solidFill>
                <a:latin typeface="微软雅黑" panose="020B0503020204020204" charset="-122"/>
                <a:ea typeface="微软雅黑" panose="020B0503020204020204" charset="-122"/>
                <a:cs typeface="微软雅黑" panose="020B0503020204020204" charset="-122"/>
              </a:rPr>
              <a:t>湿小棉球( 自备) 、干 </a:t>
            </a:r>
            <a:r>
              <a:rPr sz="1000" spc="40" dirty="0">
                <a:solidFill>
                  <a:schemeClr val="dk1"/>
                </a:solidFill>
                <a:latin typeface="微软雅黑" panose="020B0503020204020204" charset="-122"/>
                <a:ea typeface="微软雅黑" panose="020B0503020204020204" charset="-122"/>
                <a:cs typeface="微软雅黑" panose="020B0503020204020204" charset="-122"/>
              </a:rPr>
              <a:t>燥剂( 自备)</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56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4.  实验步</a:t>
            </a:r>
            <a:r>
              <a:rPr sz="1000" spc="0" dirty="0">
                <a:solidFill>
                  <a:schemeClr val="dk1"/>
                </a:solidFill>
                <a:latin typeface="微软雅黑" panose="020B0503020204020204" charset="-122"/>
                <a:ea typeface="微软雅黑" panose="020B0503020204020204" charset="-122"/>
                <a:cs typeface="微软雅黑" panose="020B0503020204020204" charset="-122"/>
              </a:rPr>
              <a:t>骤</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4000"/>
              </a:lnSpc>
              <a:spcBef>
                <a:spcPts val="52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(1) 按图 2－45 示意接线( 1 红色＋6 </a:t>
            </a:r>
            <a:r>
              <a:rPr sz="1000" spc="0" dirty="0">
                <a:solidFill>
                  <a:schemeClr val="dk1"/>
                </a:solidFill>
                <a:latin typeface="微软雅黑" panose="020B0503020204020204" charset="-122"/>
                <a:ea typeface="微软雅黑" panose="020B0503020204020204" charset="-122"/>
                <a:cs typeface="微软雅黑" panose="020B0503020204020204" charset="-122"/>
              </a:rPr>
              <a:t>V</a:t>
            </a:r>
            <a:r>
              <a:rPr sz="1000" spc="-30" dirty="0">
                <a:solidFill>
                  <a:schemeClr val="dk1"/>
                </a:solidFill>
                <a:latin typeface="微软雅黑" panose="020B0503020204020204" charset="-122"/>
                <a:ea typeface="微软雅黑" panose="020B0503020204020204" charset="-122"/>
                <a:cs typeface="微软雅黑" panose="020B0503020204020204" charset="-122"/>
              </a:rPr>
              <a:t>，3 黑色，2 蓝色)</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80035" algn="l" rtl="0" eaLnBrk="0">
              <a:lnSpc>
                <a:spcPct val="145000"/>
              </a:lnSpc>
              <a:spcBef>
                <a:spcPts val="5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(2) 将电压表量程切换到 20 </a:t>
            </a:r>
            <a:r>
              <a:rPr sz="1000" spc="0" dirty="0">
                <a:solidFill>
                  <a:schemeClr val="dk1"/>
                </a:solidFill>
                <a:latin typeface="微软雅黑" panose="020B0503020204020204" charset="-122"/>
                <a:ea typeface="微软雅黑" panose="020B0503020204020204" charset="-122"/>
                <a:cs typeface="微软雅黑" panose="020B0503020204020204" charset="-122"/>
              </a:rPr>
              <a:t>V</a:t>
            </a:r>
            <a:r>
              <a:rPr sz="1000" spc="30" dirty="0">
                <a:solidFill>
                  <a:schemeClr val="dk1"/>
                </a:solidFill>
                <a:latin typeface="微软雅黑" panose="020B0503020204020204" charset="-122"/>
                <a:ea typeface="微软雅黑" panose="020B0503020204020204" charset="-122"/>
                <a:cs typeface="微软雅黑" panose="020B0503020204020204" charset="-122"/>
              </a:rPr>
              <a:t> 挡，检查接线无误后，闭合</a:t>
            </a:r>
            <a:r>
              <a:rPr sz="1000" spc="10" dirty="0">
                <a:solidFill>
                  <a:schemeClr val="dk1"/>
                </a:solidFill>
                <a:latin typeface="微软雅黑" panose="020B0503020204020204" charset="-122"/>
                <a:ea typeface="微软雅黑" panose="020B0503020204020204" charset="-122"/>
                <a:cs typeface="微软雅黑" panose="020B0503020204020204" charset="-122"/>
              </a:rPr>
              <a:t>主</a:t>
            </a:r>
            <a:r>
              <a:rPr sz="1000" spc="0" dirty="0">
                <a:solidFill>
                  <a:schemeClr val="dk1"/>
                </a:solidFill>
                <a:latin typeface="微软雅黑" panose="020B0503020204020204" charset="-122"/>
                <a:ea typeface="微软雅黑" panose="020B0503020204020204" charset="-122"/>
                <a:cs typeface="微软雅黑" panose="020B0503020204020204" charset="-122"/>
              </a:rPr>
              <a:t>机箱电源开关，传感器 </a:t>
            </a:r>
            <a:r>
              <a:rPr sz="1000" spc="50" dirty="0">
                <a:solidFill>
                  <a:schemeClr val="dk1"/>
                </a:solidFill>
                <a:latin typeface="微软雅黑" panose="020B0503020204020204" charset="-122"/>
                <a:ea typeface="微软雅黑" panose="020B0503020204020204" charset="-122"/>
                <a:cs typeface="微软雅黑" panose="020B0503020204020204" charset="-122"/>
              </a:rPr>
              <a:t>通电预热5 分钟以上，待电压表显示稳定后即为环境湿度所对应的电压值( 查</a:t>
            </a:r>
            <a:r>
              <a:rPr sz="1000" spc="40" dirty="0">
                <a:solidFill>
                  <a:schemeClr val="dk1"/>
                </a:solidFill>
                <a:latin typeface="微软雅黑" panose="020B0503020204020204" charset="-122"/>
                <a:ea typeface="微软雅黑" panose="020B0503020204020204" charset="-122"/>
                <a:cs typeface="微软雅黑" panose="020B0503020204020204" charset="-122"/>
              </a:rPr>
              <a:t>相</a:t>
            </a:r>
            <a:r>
              <a:rPr sz="1000" spc="0" dirty="0">
                <a:solidFill>
                  <a:schemeClr val="dk1"/>
                </a:solidFill>
                <a:latin typeface="微软雅黑" panose="020B0503020204020204" charset="-122"/>
                <a:ea typeface="微软雅黑" panose="020B0503020204020204" charset="-122"/>
                <a:cs typeface="微软雅黑" panose="020B0503020204020204" charset="-122"/>
              </a:rPr>
              <a:t>对湿度－ </a:t>
            </a:r>
            <a:r>
              <a:rPr sz="1000" spc="50" dirty="0">
                <a:solidFill>
                  <a:schemeClr val="dk1"/>
                </a:solidFill>
                <a:latin typeface="微软雅黑" panose="020B0503020204020204" charset="-122"/>
                <a:ea typeface="微软雅黑" panose="020B0503020204020204" charset="-122"/>
                <a:cs typeface="微软雅黑" panose="020B0503020204020204" charset="-122"/>
              </a:rPr>
              <a:t>输出电压曲线得环境湿度)</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5000"/>
              </a:lnSpc>
              <a:spcBef>
                <a:spcPts val="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(3) 加入若干量干燥剂( 不放干燥剂为环境湿度)，接通传感器，观察电压</a:t>
            </a:r>
            <a:r>
              <a:rPr sz="1000" spc="20" dirty="0">
                <a:solidFill>
                  <a:schemeClr val="dk1"/>
                </a:solidFill>
                <a:latin typeface="微软雅黑" panose="020B0503020204020204" charset="-122"/>
                <a:ea typeface="微软雅黑" panose="020B0503020204020204" charset="-122"/>
                <a:cs typeface="微软雅黑" panose="020B0503020204020204" charset="-122"/>
              </a:rPr>
              <a:t>表</a:t>
            </a:r>
            <a:r>
              <a:rPr sz="1000" spc="0" dirty="0">
                <a:solidFill>
                  <a:schemeClr val="dk1"/>
                </a:solidFill>
                <a:latin typeface="微软雅黑" panose="020B0503020204020204" charset="-122"/>
                <a:ea typeface="微软雅黑" panose="020B0503020204020204" charset="-122"/>
                <a:cs typeface="微软雅黑" panose="020B0503020204020204" charset="-122"/>
              </a:rPr>
              <a:t>显示值的</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719"/>
          <p:cNvPicPr>
            <a:picLocks noChangeAspect="1"/>
          </p:cNvPicPr>
          <p:nvPr/>
        </p:nvPicPr>
        <p:blipFill>
          <a:blip r:embed="rId10"/>
          <a:stretch>
            <a:fillRect/>
          </a:stretch>
        </p:blipFill>
        <p:spPr>
          <a:xfrm>
            <a:off x="5390800" y="4547949"/>
            <a:ext cx="3533127" cy="1823872"/>
          </a:xfrm>
          <a:prstGeom prst="rect">
            <a:avLst/>
          </a:prstGeom>
        </p:spPr>
      </p:pic>
      <p:sp>
        <p:nvSpPr>
          <p:cNvPr id="11" name="文本框 10"/>
          <p:cNvSpPr txBox="1"/>
          <p:nvPr/>
        </p:nvSpPr>
        <p:spPr>
          <a:xfrm>
            <a:off x="8807557" y="4589619"/>
            <a:ext cx="3276814" cy="774065"/>
          </a:xfrm>
          <a:prstGeom prst="rect">
            <a:avLst/>
          </a:prstGeom>
          <a:noFill/>
        </p:spPr>
        <p:txBody>
          <a:bodyPr wrap="square">
            <a:spAutoFit/>
          </a:bodyPr>
          <a:lstStyle/>
          <a:p>
            <a:pPr marL="12700" indent="278130" algn="l" rtl="0" eaLnBrk="0">
              <a:lnSpc>
                <a:spcPct val="148000"/>
              </a:lnSpc>
              <a:spcBef>
                <a:spcPts val="205"/>
              </a:spcBef>
            </a:pPr>
            <a:r>
              <a:rPr lang="en-US" altLang="zh-CN" sz="1000" spc="20" dirty="0">
                <a:solidFill>
                  <a:srgbClr val="000000"/>
                </a:solidFill>
                <a:latin typeface="微软雅黑" panose="020B0503020204020204" charset="-122"/>
                <a:ea typeface="微软雅黑" panose="020B0503020204020204" charset="-122"/>
                <a:cs typeface="微软雅黑" panose="020B0503020204020204" charset="-122"/>
              </a:rPr>
              <a:t>(4) </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加入潮湿小棉球，接通传感器，等到电压表显示值稳定后记录其显示</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值，查相对 </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湿度－输出电压曲线得到相应湿度</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值 。实验完毕，关闭所有电源。</a:t>
            </a:r>
            <a:endParaRPr lang="zh-CN"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3542581" y="6492743"/>
            <a:ext cx="6096000" cy="267335"/>
          </a:xfrm>
          <a:prstGeom prst="rect">
            <a:avLst/>
          </a:prstGeom>
          <a:noFill/>
        </p:spPr>
        <p:txBody>
          <a:bodyPr wrap="square">
            <a:spAutoFit/>
          </a:bodyPr>
          <a:lstStyle/>
          <a:p>
            <a:pPr marL="1847215" algn="l" rtl="0" eaLnBrk="0">
              <a:lnSpc>
                <a:spcPts val="1375"/>
              </a:lnSpc>
            </a:pP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000"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spc="20" dirty="0">
                <a:solidFill>
                  <a:srgbClr val="000000"/>
                </a:solidFill>
                <a:latin typeface="微软雅黑" panose="020B0503020204020204" charset="-122"/>
                <a:ea typeface="微软雅黑" panose="020B0503020204020204" charset="-122"/>
                <a:cs typeface="微软雅黑" panose="020B0503020204020204" charset="-122"/>
              </a:rPr>
              <a:t>45    </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湿敏传感器实验接</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线</a:t>
            </a:r>
            <a:endPar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718"/>
          <p:cNvSpPr/>
          <p:nvPr/>
        </p:nvSpPr>
        <p:spPr>
          <a:xfrm>
            <a:off x="758921" y="875635"/>
            <a:ext cx="10696958" cy="3531234"/>
          </a:xfrm>
          <a:prstGeom prst="rect">
            <a:avLst/>
          </a:prstGeom>
        </p:spPr>
        <p:txBody>
          <a:bodyPr vert="horz" wrap="square" lIns="0" tIns="0" rIns="0" bIns="0"/>
          <a:lstStyle/>
          <a:p>
            <a:pPr algn="l" rtl="0" eaLnBrk="0">
              <a:lnSpc>
                <a:spcPct val="150000"/>
              </a:lnSpc>
            </a:pP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0320" indent="259080" algn="l" rtl="0" eaLnBrk="0">
              <a:lnSpc>
                <a:spcPct val="150000"/>
              </a:lnSpc>
            </a:pPr>
            <a:r>
              <a:rPr sz="1400" spc="40" dirty="0">
                <a:solidFill>
                  <a:srgbClr val="000000"/>
                </a:solidFill>
                <a:latin typeface="微软雅黑" panose="020B0503020204020204" charset="-122"/>
                <a:ea typeface="微软雅黑" panose="020B0503020204020204" charset="-122"/>
                <a:cs typeface="微软雅黑" panose="020B0503020204020204" charset="-122"/>
              </a:rPr>
              <a:t>本章主要介绍 了 四种电阻式传感器，分别为电阻应变式传感器 、热电阻式传</a:t>
            </a:r>
            <a:r>
              <a:rPr sz="1400" spc="20" dirty="0">
                <a:solidFill>
                  <a:srgbClr val="000000"/>
                </a:solidFill>
                <a:latin typeface="微软雅黑" panose="020B0503020204020204" charset="-122"/>
                <a:ea typeface="微软雅黑" panose="020B0503020204020204" charset="-122"/>
                <a:cs typeface="微软雅黑" panose="020B0503020204020204" charset="-122"/>
              </a:rPr>
              <a:t>感</a:t>
            </a:r>
            <a:r>
              <a:rPr sz="1400" spc="0" dirty="0">
                <a:solidFill>
                  <a:srgbClr val="000000"/>
                </a:solidFill>
                <a:latin typeface="微软雅黑" panose="020B0503020204020204" charset="-122"/>
                <a:ea typeface="微软雅黑" panose="020B0503020204020204" charset="-122"/>
                <a:cs typeface="微软雅黑" panose="020B0503020204020204" charset="-122"/>
              </a:rPr>
              <a:t>器 、  </a:t>
            </a:r>
            <a:r>
              <a:rPr sz="1400" spc="30" dirty="0">
                <a:solidFill>
                  <a:srgbClr val="000000"/>
                </a:solidFill>
                <a:latin typeface="微软雅黑" panose="020B0503020204020204" charset="-122"/>
                <a:ea typeface="微软雅黑" panose="020B0503020204020204" charset="-122"/>
                <a:cs typeface="微软雅黑" panose="020B0503020204020204" charset="-122"/>
              </a:rPr>
              <a:t>气敏电阻式传感器和湿敏电阻式传感器</a:t>
            </a:r>
            <a:r>
              <a:rPr sz="14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1940" algn="l" rtl="0" eaLnBrk="0">
              <a:lnSpc>
                <a:spcPct val="150000"/>
              </a:lnSpc>
              <a:spcBef>
                <a:spcPts val="140"/>
              </a:spcBef>
            </a:pPr>
            <a:r>
              <a:rPr sz="1400" spc="30" dirty="0">
                <a:solidFill>
                  <a:srgbClr val="000000"/>
                </a:solidFill>
                <a:latin typeface="微软雅黑" panose="020B0503020204020204" charset="-122"/>
                <a:ea typeface="微软雅黑" panose="020B0503020204020204" charset="-122"/>
                <a:cs typeface="微软雅黑" panose="020B0503020204020204" charset="-122"/>
              </a:rPr>
              <a:t>电阻应变式传感器是利用导体或半导体材料的应变效应制成的 一 种测量器件，用 </a:t>
            </a:r>
            <a:r>
              <a:rPr sz="1400" spc="10" dirty="0">
                <a:solidFill>
                  <a:srgbClr val="000000"/>
                </a:solidFill>
                <a:latin typeface="微软雅黑" panose="020B0503020204020204" charset="-122"/>
                <a:ea typeface="微软雅黑" panose="020B0503020204020204" charset="-122"/>
                <a:cs typeface="微软雅黑" panose="020B0503020204020204" charset="-122"/>
              </a:rPr>
              <a:t>于</a:t>
            </a:r>
            <a:r>
              <a:rPr sz="1400" spc="0" dirty="0">
                <a:solidFill>
                  <a:srgbClr val="000000"/>
                </a:solidFill>
                <a:latin typeface="微软雅黑" panose="020B0503020204020204" charset="-122"/>
                <a:ea typeface="微软雅黑" panose="020B0503020204020204" charset="-122"/>
                <a:cs typeface="微软雅黑" panose="020B0503020204020204" charset="-122"/>
              </a:rPr>
              <a:t>  </a:t>
            </a:r>
            <a:r>
              <a:rPr sz="1400" spc="40" dirty="0">
                <a:solidFill>
                  <a:srgbClr val="000000"/>
                </a:solidFill>
                <a:latin typeface="微软雅黑" panose="020B0503020204020204" charset="-122"/>
                <a:ea typeface="微软雅黑" panose="020B0503020204020204" charset="-122"/>
                <a:cs typeface="微软雅黑" panose="020B0503020204020204" charset="-122"/>
              </a:rPr>
              <a:t>测量微小的机械变化量。 在结构强度实验中，它是测量应变的最主要手段，</a:t>
            </a:r>
            <a:r>
              <a:rPr sz="1400" spc="0" dirty="0">
                <a:solidFill>
                  <a:srgbClr val="000000"/>
                </a:solidFill>
                <a:latin typeface="微软雅黑" panose="020B0503020204020204" charset="-122"/>
                <a:ea typeface="微软雅黑" panose="020B0503020204020204" charset="-122"/>
                <a:cs typeface="微软雅黑" panose="020B0503020204020204" charset="-122"/>
              </a:rPr>
              <a:t>也是测量应  </a:t>
            </a:r>
            <a:r>
              <a:rPr sz="1400" spc="20" dirty="0">
                <a:solidFill>
                  <a:srgbClr val="000000"/>
                </a:solidFill>
                <a:latin typeface="微软雅黑" panose="020B0503020204020204" charset="-122"/>
                <a:ea typeface="微软雅黑" panose="020B0503020204020204" charset="-122"/>
                <a:cs typeface="微软雅黑" panose="020B0503020204020204" charset="-122"/>
              </a:rPr>
              <a:t>力 、应变 、力矩 、压力 、加速度等物理量应用最广泛的传感器之 一。 导体或半导</a:t>
            </a:r>
            <a:r>
              <a:rPr sz="1400" spc="0" dirty="0">
                <a:solidFill>
                  <a:srgbClr val="000000"/>
                </a:solidFill>
                <a:latin typeface="微软雅黑" panose="020B0503020204020204" charset="-122"/>
                <a:ea typeface="微软雅黑" panose="020B0503020204020204" charset="-122"/>
                <a:cs typeface="微软雅黑" panose="020B0503020204020204" charset="-122"/>
              </a:rPr>
              <a:t>体材料  </a:t>
            </a:r>
            <a:r>
              <a:rPr sz="1400" spc="60" dirty="0">
                <a:solidFill>
                  <a:srgbClr val="000000"/>
                </a:solidFill>
                <a:latin typeface="微软雅黑" panose="020B0503020204020204" charset="-122"/>
                <a:ea typeface="微软雅黑" panose="020B0503020204020204" charset="-122"/>
                <a:cs typeface="微软雅黑" panose="020B0503020204020204" charset="-122"/>
              </a:rPr>
              <a:t>会出现电阻应变效应，而电阻应变效应主要取决于金属丝的几何应变(几何效应) </a:t>
            </a:r>
            <a:r>
              <a:rPr sz="1400" spc="10" dirty="0">
                <a:solidFill>
                  <a:srgbClr val="000000"/>
                </a:solidFill>
                <a:latin typeface="微软雅黑" panose="020B0503020204020204" charset="-122"/>
                <a:ea typeface="微软雅黑" panose="020B0503020204020204" charset="-122"/>
                <a:cs typeface="微软雅黑" panose="020B0503020204020204" charset="-122"/>
              </a:rPr>
              <a:t>和</a:t>
            </a:r>
            <a:r>
              <a:rPr sz="1400" spc="0" dirty="0">
                <a:solidFill>
                  <a:srgbClr val="000000"/>
                </a:solidFill>
                <a:latin typeface="微软雅黑" panose="020B0503020204020204" charset="-122"/>
                <a:ea typeface="微软雅黑" panose="020B0503020204020204" charset="-122"/>
                <a:cs typeface="微软雅黑" panose="020B0503020204020204" charset="-122"/>
              </a:rPr>
              <a:t>本身  </a:t>
            </a:r>
            <a:r>
              <a:rPr sz="1400" spc="40" dirty="0">
                <a:solidFill>
                  <a:srgbClr val="000000"/>
                </a:solidFill>
                <a:latin typeface="微软雅黑" panose="020B0503020204020204" charset="-122"/>
                <a:ea typeface="微软雅黑" panose="020B0503020204020204" charset="-122"/>
                <a:cs typeface="微软雅黑" panose="020B0503020204020204" charset="-122"/>
              </a:rPr>
              <a:t>特有的导电性能(压阻效应)。 电阻应变式传感器的测量电路主要采用桥式电路</a:t>
            </a:r>
            <a:r>
              <a:rPr sz="14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8605" algn="l" rtl="0" eaLnBrk="0">
              <a:lnSpc>
                <a:spcPct val="150000"/>
              </a:lnSpc>
              <a:spcBef>
                <a:spcPts val="455"/>
              </a:spcBef>
            </a:pPr>
            <a:r>
              <a:rPr sz="1400" spc="50" dirty="0">
                <a:solidFill>
                  <a:srgbClr val="000000"/>
                </a:solidFill>
                <a:latin typeface="微软雅黑" panose="020B0503020204020204" charset="-122"/>
                <a:ea typeface="微软雅黑" panose="020B0503020204020204" charset="-122"/>
                <a:cs typeface="微软雅黑" panose="020B0503020204020204" charset="-122"/>
              </a:rPr>
              <a:t>热电阻式传感器是利用导体或半导体的电阻值随温度变化而变化的原理进</a:t>
            </a:r>
            <a:r>
              <a:rPr sz="1400" spc="30" dirty="0">
                <a:solidFill>
                  <a:srgbClr val="000000"/>
                </a:solidFill>
                <a:latin typeface="微软雅黑" panose="020B0503020204020204" charset="-122"/>
                <a:ea typeface="微软雅黑" panose="020B0503020204020204" charset="-122"/>
                <a:cs typeface="微软雅黑" panose="020B0503020204020204" charset="-122"/>
              </a:rPr>
              <a:t>行</a:t>
            </a:r>
            <a:r>
              <a:rPr sz="1400" spc="0" dirty="0">
                <a:solidFill>
                  <a:srgbClr val="000000"/>
                </a:solidFill>
                <a:latin typeface="微软雅黑" panose="020B0503020204020204" charset="-122"/>
                <a:ea typeface="微软雅黑" panose="020B0503020204020204" charset="-122"/>
                <a:cs typeface="微软雅黑" panose="020B0503020204020204" charset="-122"/>
              </a:rPr>
              <a:t>测温的。 </a:t>
            </a:r>
            <a:r>
              <a:rPr sz="1400" spc="50" dirty="0">
                <a:solidFill>
                  <a:srgbClr val="000000"/>
                </a:solidFill>
                <a:latin typeface="微软雅黑" panose="020B0503020204020204" charset="-122"/>
                <a:ea typeface="微软雅黑" panose="020B0503020204020204" charset="-122"/>
                <a:cs typeface="微软雅黑" panose="020B0503020204020204" charset="-122"/>
              </a:rPr>
              <a:t>常用热电阻式传感器分为金属热电阻式传感器和半导体热电阻式传感器两大类，一 般</a:t>
            </a:r>
            <a:r>
              <a:rPr sz="1400" spc="10" dirty="0">
                <a:solidFill>
                  <a:srgbClr val="000000"/>
                </a:solidFill>
                <a:latin typeface="微软雅黑" panose="020B0503020204020204" charset="-122"/>
                <a:ea typeface="微软雅黑" panose="020B0503020204020204" charset="-122"/>
                <a:cs typeface="微软雅黑" panose="020B0503020204020204" charset="-122"/>
              </a:rPr>
              <a:t>把</a:t>
            </a:r>
            <a:r>
              <a:rPr sz="1400" spc="0" dirty="0">
                <a:solidFill>
                  <a:srgbClr val="000000"/>
                </a:solidFill>
                <a:latin typeface="微软雅黑" panose="020B0503020204020204" charset="-122"/>
                <a:ea typeface="微软雅黑" panose="020B0503020204020204" charset="-122"/>
                <a:cs typeface="微软雅黑" panose="020B0503020204020204" charset="-122"/>
              </a:rPr>
              <a:t>  </a:t>
            </a:r>
            <a:r>
              <a:rPr sz="1400" spc="20" dirty="0">
                <a:solidFill>
                  <a:srgbClr val="000000"/>
                </a:solidFill>
                <a:latin typeface="微软雅黑" panose="020B0503020204020204" charset="-122"/>
                <a:ea typeface="微软雅黑" panose="020B0503020204020204" charset="-122"/>
                <a:cs typeface="微软雅黑" panose="020B0503020204020204" charset="-122"/>
              </a:rPr>
              <a:t>金属热电阻称为热电阻，而把半导体热电阻称为热敏电</a:t>
            </a:r>
            <a:r>
              <a:rPr sz="1400" spc="10" dirty="0">
                <a:solidFill>
                  <a:srgbClr val="000000"/>
                </a:solidFill>
                <a:latin typeface="微软雅黑" panose="020B0503020204020204" charset="-122"/>
                <a:ea typeface="微软雅黑" panose="020B0503020204020204" charset="-122"/>
                <a:cs typeface="微软雅黑" panose="020B0503020204020204" charset="-122"/>
              </a:rPr>
              <a:t>阻</a:t>
            </a:r>
            <a:r>
              <a:rPr sz="14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150000"/>
              </a:lnSpc>
              <a:spcBef>
                <a:spcPts val="500"/>
              </a:spcBef>
            </a:pPr>
            <a:r>
              <a:rPr sz="1400" spc="50" dirty="0">
                <a:solidFill>
                  <a:srgbClr val="000000"/>
                </a:solidFill>
                <a:latin typeface="微软雅黑" panose="020B0503020204020204" charset="-122"/>
                <a:ea typeface="微软雅黑" panose="020B0503020204020204" charset="-122"/>
                <a:cs typeface="微软雅黑" panose="020B0503020204020204" charset="-122"/>
              </a:rPr>
              <a:t>金属氧化物在常温下是绝缘体，制成半导体后却显示气敏特性，其机理</a:t>
            </a:r>
            <a:r>
              <a:rPr sz="1400" spc="40" dirty="0">
                <a:solidFill>
                  <a:srgbClr val="000000"/>
                </a:solidFill>
                <a:latin typeface="微软雅黑" panose="020B0503020204020204" charset="-122"/>
                <a:ea typeface="微软雅黑" panose="020B0503020204020204" charset="-122"/>
                <a:cs typeface="微软雅黑" panose="020B0503020204020204" charset="-122"/>
              </a:rPr>
              <a:t>是</a:t>
            </a:r>
            <a:r>
              <a:rPr sz="1400" spc="0" dirty="0">
                <a:solidFill>
                  <a:srgbClr val="000000"/>
                </a:solidFill>
                <a:latin typeface="微软雅黑" panose="020B0503020204020204" charset="-122"/>
                <a:ea typeface="微软雅黑" panose="020B0503020204020204" charset="-122"/>
                <a:cs typeface="微软雅黑" panose="020B0503020204020204" charset="-122"/>
              </a:rPr>
              <a:t>比较复杂</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5400" algn="l" rtl="0" eaLnBrk="0">
              <a:lnSpc>
                <a:spcPct val="150000"/>
              </a:lnSpc>
              <a:spcBef>
                <a:spcPts val="500"/>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的。 气敏电阻式传感器是利用气体在半导体表面的氧化还原反应导致敏感元件电</a:t>
            </a:r>
            <a:r>
              <a:rPr sz="1400" spc="0" dirty="0">
                <a:solidFill>
                  <a:srgbClr val="000000"/>
                </a:solidFill>
                <a:latin typeface="微软雅黑" panose="020B0503020204020204" charset="-122"/>
                <a:ea typeface="微软雅黑" panose="020B0503020204020204" charset="-122"/>
                <a:cs typeface="微软雅黑" panose="020B0503020204020204" charset="-122"/>
              </a:rPr>
              <a:t>阻值变</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6510" algn="l" rtl="0" eaLnBrk="0">
              <a:lnSpc>
                <a:spcPct val="150000"/>
              </a:lnSpc>
              <a:spcBef>
                <a:spcPts val="500"/>
              </a:spcBef>
            </a:pPr>
            <a:r>
              <a:rPr sz="1400" spc="10" dirty="0">
                <a:solidFill>
                  <a:srgbClr val="000000"/>
                </a:solidFill>
                <a:latin typeface="微软雅黑" panose="020B0503020204020204" charset="-122"/>
                <a:ea typeface="微软雅黑" panose="020B0503020204020204" charset="-122"/>
                <a:cs typeface="微软雅黑" panose="020B0503020204020204" charset="-122"/>
              </a:rPr>
              <a:t>化而制成的。 气敏电阻式传感器 一般由敏感元件 、加热器和外</a:t>
            </a:r>
            <a:r>
              <a:rPr sz="1400" spc="0" dirty="0">
                <a:solidFill>
                  <a:srgbClr val="000000"/>
                </a:solidFill>
                <a:latin typeface="微软雅黑" panose="020B0503020204020204" charset="-122"/>
                <a:ea typeface="微软雅黑" panose="020B0503020204020204" charset="-122"/>
                <a:cs typeface="微软雅黑" panose="020B0503020204020204" charset="-122"/>
              </a:rPr>
              <a:t>壳三部分组成。</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5875" indent="270510" algn="l" rtl="0" eaLnBrk="0">
              <a:lnSpc>
                <a:spcPct val="150000"/>
              </a:lnSpc>
              <a:spcBef>
                <a:spcPts val="195"/>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湿敏电阻是 一种阻值随相对湿度的变化而改变的敏感元件。 它主要由感湿层(</a:t>
            </a:r>
            <a:r>
              <a:rPr sz="1400" spc="20" dirty="0">
                <a:solidFill>
                  <a:srgbClr val="000000"/>
                </a:solidFill>
                <a:latin typeface="微软雅黑" panose="020B0503020204020204" charset="-122"/>
                <a:ea typeface="微软雅黑" panose="020B0503020204020204" charset="-122"/>
                <a:cs typeface="微软雅黑" panose="020B0503020204020204" charset="-122"/>
              </a:rPr>
              <a:t> </a:t>
            </a:r>
            <a:r>
              <a:rPr sz="1400" spc="0" dirty="0">
                <a:solidFill>
                  <a:srgbClr val="000000"/>
                </a:solidFill>
                <a:latin typeface="微软雅黑" panose="020B0503020204020204" charset="-122"/>
                <a:ea typeface="微软雅黑" panose="020B0503020204020204" charset="-122"/>
                <a:cs typeface="微软雅黑" panose="020B0503020204020204" charset="-122"/>
              </a:rPr>
              <a:t>湿敏  </a:t>
            </a:r>
            <a:r>
              <a:rPr sz="1400" spc="20" dirty="0">
                <a:solidFill>
                  <a:srgbClr val="000000"/>
                </a:solidFill>
                <a:latin typeface="微软雅黑" panose="020B0503020204020204" charset="-122"/>
                <a:ea typeface="微软雅黑" panose="020B0503020204020204" charset="-122"/>
                <a:cs typeface="微软雅黑" panose="020B0503020204020204" charset="-122"/>
              </a:rPr>
              <a:t>层 ) 、  电极和具有 一定机械强度的绝缘基片</a:t>
            </a:r>
            <a:r>
              <a:rPr sz="1400" spc="0" dirty="0">
                <a:solidFill>
                  <a:srgbClr val="000000"/>
                </a:solidFill>
                <a:latin typeface="微软雅黑" panose="020B0503020204020204" charset="-122"/>
                <a:ea typeface="微软雅黑" panose="020B0503020204020204" charset="-122"/>
                <a:cs typeface="微软雅黑" panose="020B0503020204020204" charset="-122"/>
              </a:rPr>
              <a:t>组成。 感湿层在吸收了环境中的水分后引起两  </a:t>
            </a:r>
            <a:r>
              <a:rPr sz="1400" spc="30" dirty="0">
                <a:solidFill>
                  <a:srgbClr val="000000"/>
                </a:solidFill>
                <a:latin typeface="微软雅黑" panose="020B0503020204020204" charset="-122"/>
                <a:ea typeface="微软雅黑" panose="020B0503020204020204" charset="-122"/>
                <a:cs typeface="微软雅黑" panose="020B0503020204020204" charset="-122"/>
              </a:rPr>
              <a:t>电极间电阻值的变化，这样就能直接将相对湿度变换</a:t>
            </a:r>
            <a:r>
              <a:rPr sz="1400" spc="10" dirty="0">
                <a:solidFill>
                  <a:srgbClr val="000000"/>
                </a:solidFill>
                <a:latin typeface="微软雅黑" panose="020B0503020204020204" charset="-122"/>
                <a:ea typeface="微软雅黑" panose="020B0503020204020204" charset="-122"/>
                <a:cs typeface="微软雅黑" panose="020B0503020204020204" charset="-122"/>
              </a:rPr>
              <a:t>成</a:t>
            </a:r>
            <a:r>
              <a:rPr sz="1400" spc="0" dirty="0">
                <a:solidFill>
                  <a:srgbClr val="000000"/>
                </a:solidFill>
                <a:latin typeface="微软雅黑" panose="020B0503020204020204" charset="-122"/>
                <a:ea typeface="微软雅黑" panose="020B0503020204020204" charset="-122"/>
                <a:cs typeface="微软雅黑" panose="020B0503020204020204" charset="-122"/>
              </a:rPr>
              <a:t>电阻值的变化。</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722"/>
          <p:cNvPicPr>
            <a:picLocks noChangeAspect="1"/>
          </p:cNvPicPr>
          <p:nvPr/>
        </p:nvPicPr>
        <p:blipFill>
          <a:blip r:embed="rId5"/>
          <a:stretch>
            <a:fillRect/>
          </a:stretch>
        </p:blipFill>
        <p:spPr>
          <a:xfrm>
            <a:off x="763727" y="515518"/>
            <a:ext cx="1137449" cy="220586"/>
          </a:xfrm>
          <a:prstGeom prst="rect">
            <a:avLst/>
          </a:prstGeom>
        </p:spPr>
      </p:pic>
    </p:spTree>
    <p:custDataLst>
      <p:tags r:id="rId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726"/>
          <p:cNvSpPr/>
          <p:nvPr/>
        </p:nvSpPr>
        <p:spPr>
          <a:xfrm>
            <a:off x="580385" y="656269"/>
            <a:ext cx="10910000" cy="3571240"/>
          </a:xfrm>
          <a:prstGeom prst="rect">
            <a:avLst/>
          </a:prstGeom>
        </p:spPr>
        <p:txBody>
          <a:bodyPr vert="horz" wrap="square" lIns="0" tIns="0" rIns="0" bIns="0"/>
          <a:lstStyle/>
          <a:p>
            <a:pPr algn="l" rtl="0" eaLnBrk="0">
              <a:lnSpc>
                <a:spcPct val="150000"/>
              </a:lnSpc>
            </a:pP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83210" algn="l" rtl="0" eaLnBrk="0">
              <a:lnSpc>
                <a:spcPct val="150000"/>
              </a:lnSpc>
            </a:pPr>
            <a:r>
              <a:rPr sz="1400" spc="50" dirty="0">
                <a:solidFill>
                  <a:srgbClr val="000000"/>
                </a:solidFill>
                <a:latin typeface="微软雅黑" panose="020B0503020204020204" charset="-122"/>
                <a:ea typeface="微软雅黑" panose="020B0503020204020204" charset="-122"/>
                <a:cs typeface="微软雅黑" panose="020B0503020204020204" charset="-122"/>
              </a:rPr>
              <a:t>« 中华人民共和国国民经济和社会发展第十四 个五年规划和 2035 年远景目</a:t>
            </a:r>
            <a:r>
              <a:rPr sz="1400" spc="10" dirty="0">
                <a:solidFill>
                  <a:srgbClr val="000000"/>
                </a:solidFill>
                <a:latin typeface="微软雅黑" panose="020B0503020204020204" charset="-122"/>
                <a:ea typeface="微软雅黑" panose="020B0503020204020204" charset="-122"/>
                <a:cs typeface="微软雅黑" panose="020B0503020204020204" charset="-122"/>
              </a:rPr>
              <a:t>标</a:t>
            </a:r>
            <a:r>
              <a:rPr sz="1400" spc="0" dirty="0">
                <a:solidFill>
                  <a:srgbClr val="000000"/>
                </a:solidFill>
                <a:latin typeface="微软雅黑" panose="020B0503020204020204" charset="-122"/>
                <a:ea typeface="微软雅黑" panose="020B0503020204020204" charset="-122"/>
                <a:cs typeface="微软雅黑" panose="020B0503020204020204" charset="-122"/>
              </a:rPr>
              <a:t>纲要»</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12700" algn="l" rtl="0" eaLnBrk="0">
              <a:lnSpc>
                <a:spcPct val="150000"/>
              </a:lnSpc>
              <a:spcBef>
                <a:spcPts val="235"/>
              </a:spcBef>
            </a:pPr>
            <a:r>
              <a:rPr sz="1400" spc="30" dirty="0">
                <a:solidFill>
                  <a:srgbClr val="000000"/>
                </a:solidFill>
                <a:latin typeface="微软雅黑" panose="020B0503020204020204" charset="-122"/>
                <a:ea typeface="微软雅黑" panose="020B0503020204020204" charset="-122"/>
                <a:cs typeface="微软雅黑" panose="020B0503020204020204" charset="-122"/>
              </a:rPr>
              <a:t>( 以下简称« 纲要» ) 对加强产业基础能力建设 、提升产业链供应链现代</a:t>
            </a:r>
            <a:r>
              <a:rPr sz="1400" spc="0" dirty="0">
                <a:solidFill>
                  <a:srgbClr val="000000"/>
                </a:solidFill>
                <a:latin typeface="微软雅黑" panose="020B0503020204020204" charset="-122"/>
                <a:ea typeface="微软雅黑" panose="020B0503020204020204" charset="-122"/>
                <a:cs typeface="微软雅黑" panose="020B0503020204020204" charset="-122"/>
              </a:rPr>
              <a:t>化水平 、推动制造 </a:t>
            </a:r>
            <a:r>
              <a:rPr sz="1400" spc="40" dirty="0">
                <a:solidFill>
                  <a:srgbClr val="000000"/>
                </a:solidFill>
                <a:latin typeface="微软雅黑" panose="020B0503020204020204" charset="-122"/>
                <a:ea typeface="微软雅黑" panose="020B0503020204020204" charset="-122"/>
                <a:cs typeface="微软雅黑" panose="020B0503020204020204" charset="-122"/>
              </a:rPr>
              <a:t>业优化升级等进行了部署。 未来五年，中国制造将迎来许多新变迁，中</a:t>
            </a:r>
            <a:r>
              <a:rPr sz="1400" spc="30" dirty="0">
                <a:solidFill>
                  <a:srgbClr val="000000"/>
                </a:solidFill>
                <a:latin typeface="微软雅黑" panose="020B0503020204020204" charset="-122"/>
                <a:ea typeface="微软雅黑" panose="020B0503020204020204" charset="-122"/>
                <a:cs typeface="微软雅黑" panose="020B0503020204020204" charset="-122"/>
              </a:rPr>
              <a:t>国</a:t>
            </a:r>
            <a:r>
              <a:rPr sz="1400" spc="0" dirty="0">
                <a:solidFill>
                  <a:srgbClr val="000000"/>
                </a:solidFill>
                <a:latin typeface="微软雅黑" panose="020B0503020204020204" charset="-122"/>
                <a:ea typeface="微软雅黑" panose="020B0503020204020204" charset="-122"/>
                <a:cs typeface="微软雅黑" panose="020B0503020204020204" charset="-122"/>
              </a:rPr>
              <a:t>制造想要加快 </a:t>
            </a:r>
            <a:r>
              <a:rPr sz="1400" spc="-30" dirty="0">
                <a:solidFill>
                  <a:srgbClr val="000000"/>
                </a:solidFill>
                <a:latin typeface="微软雅黑" panose="020B0503020204020204" charset="-122"/>
                <a:ea typeface="微软雅黑" panose="020B0503020204020204" charset="-122"/>
                <a:cs typeface="微软雅黑" panose="020B0503020204020204" charset="-122"/>
              </a:rPr>
              <a:t>升级，练好“基本功”尤为重要。 当前，基础元器件遍布各个</a:t>
            </a:r>
            <a:r>
              <a:rPr sz="1400" spc="-20" dirty="0">
                <a:solidFill>
                  <a:srgbClr val="000000"/>
                </a:solidFill>
                <a:latin typeface="微软雅黑" panose="020B0503020204020204" charset="-122"/>
                <a:ea typeface="微软雅黑" panose="020B0503020204020204" charset="-122"/>
                <a:cs typeface="微软雅黑" panose="020B0503020204020204" charset="-122"/>
              </a:rPr>
              <a:t>角</a:t>
            </a:r>
            <a:r>
              <a:rPr sz="1400" spc="0" dirty="0">
                <a:solidFill>
                  <a:srgbClr val="000000"/>
                </a:solidFill>
                <a:latin typeface="微软雅黑" panose="020B0503020204020204" charset="-122"/>
                <a:ea typeface="微软雅黑" panose="020B0503020204020204" charset="-122"/>
                <a:cs typeface="微软雅黑" panose="020B0503020204020204" charset="-122"/>
              </a:rPr>
              <a:t>落，基础材料 、基础工艺 、 </a:t>
            </a:r>
            <a:r>
              <a:rPr sz="1400" spc="50" dirty="0">
                <a:solidFill>
                  <a:srgbClr val="000000"/>
                </a:solidFill>
                <a:latin typeface="微软雅黑" panose="020B0503020204020204" charset="-122"/>
                <a:ea typeface="微软雅黑" panose="020B0503020204020204" charset="-122"/>
                <a:cs typeface="微软雅黑" panose="020B0503020204020204" charset="-122"/>
              </a:rPr>
              <a:t>基础软件等同样支撑着中国制造的“底盘”。</a:t>
            </a:r>
            <a:r>
              <a:rPr sz="1400" spc="0" dirty="0">
                <a:solidFill>
                  <a:srgbClr val="000000"/>
                </a:solidFill>
                <a:latin typeface="微软雅黑" panose="020B0503020204020204" charset="-122"/>
                <a:ea typeface="微软雅黑" panose="020B0503020204020204" charset="-122"/>
                <a:cs typeface="微软雅黑" panose="020B0503020204020204" charset="-122"/>
              </a:rPr>
              <a:t>TCL</a:t>
            </a:r>
            <a:r>
              <a:rPr sz="1400" spc="50" dirty="0">
                <a:solidFill>
                  <a:srgbClr val="000000"/>
                </a:solidFill>
                <a:latin typeface="微软雅黑" panose="020B0503020204020204" charset="-122"/>
                <a:ea typeface="微软雅黑" panose="020B0503020204020204" charset="-122"/>
                <a:cs typeface="微软雅黑" panose="020B0503020204020204" charset="-122"/>
              </a:rPr>
              <a:t> 董事长李东生概括基</a:t>
            </a:r>
            <a:r>
              <a:rPr sz="1400" spc="40" dirty="0">
                <a:solidFill>
                  <a:srgbClr val="000000"/>
                </a:solidFill>
                <a:latin typeface="微软雅黑" panose="020B0503020204020204" charset="-122"/>
                <a:ea typeface="微软雅黑" panose="020B0503020204020204" charset="-122"/>
                <a:cs typeface="微软雅黑" panose="020B0503020204020204" charset="-122"/>
              </a:rPr>
              <a:t>础</a:t>
            </a:r>
            <a:r>
              <a:rPr sz="1400" spc="0" dirty="0">
                <a:solidFill>
                  <a:srgbClr val="000000"/>
                </a:solidFill>
                <a:latin typeface="微软雅黑" panose="020B0503020204020204" charset="-122"/>
                <a:ea typeface="微软雅黑" panose="020B0503020204020204" charset="-122"/>
                <a:cs typeface="微软雅黑" panose="020B0503020204020204" charset="-122"/>
              </a:rPr>
              <a:t>能力在制造业中 </a:t>
            </a:r>
            <a:r>
              <a:rPr sz="1400" spc="30" dirty="0">
                <a:solidFill>
                  <a:srgbClr val="000000"/>
                </a:solidFill>
                <a:latin typeface="微软雅黑" panose="020B0503020204020204" charset="-122"/>
                <a:ea typeface="微软雅黑" panose="020B0503020204020204" charset="-122"/>
                <a:cs typeface="微软雅黑" panose="020B0503020204020204" charset="-122"/>
              </a:rPr>
              <a:t>的作用时说道 :“ 以电子制造为例，半导体功率器件是我们所需的主要器</a:t>
            </a:r>
            <a:r>
              <a:rPr sz="1400" spc="10" dirty="0">
                <a:solidFill>
                  <a:srgbClr val="000000"/>
                </a:solidFill>
                <a:latin typeface="微软雅黑" panose="020B0503020204020204" charset="-122"/>
                <a:ea typeface="微软雅黑" panose="020B0503020204020204" charset="-122"/>
                <a:cs typeface="微软雅黑" panose="020B0503020204020204" charset="-122"/>
              </a:rPr>
              <a:t>件</a:t>
            </a:r>
            <a:r>
              <a:rPr sz="1400" spc="0" dirty="0">
                <a:solidFill>
                  <a:srgbClr val="000000"/>
                </a:solidFill>
                <a:latin typeface="微软雅黑" panose="020B0503020204020204" charset="-122"/>
                <a:ea typeface="微软雅黑" panose="020B0503020204020204" charset="-122"/>
                <a:cs typeface="微软雅黑" panose="020B0503020204020204" charset="-122"/>
              </a:rPr>
              <a:t>，包括新能源 </a:t>
            </a:r>
            <a:r>
              <a:rPr sz="1400" spc="30" dirty="0">
                <a:solidFill>
                  <a:srgbClr val="000000"/>
                </a:solidFill>
                <a:latin typeface="微软雅黑" panose="020B0503020204020204" charset="-122"/>
                <a:ea typeface="微软雅黑" panose="020B0503020204020204" charset="-122"/>
                <a:cs typeface="微软雅黑" panose="020B0503020204020204" charset="-122"/>
              </a:rPr>
              <a:t>汽车在内的很多产业都会涉及。 ”</a:t>
            </a:r>
            <a:r>
              <a:rPr sz="1400" spc="0" dirty="0">
                <a:solidFill>
                  <a:srgbClr val="000000"/>
                </a:solidFill>
                <a:latin typeface="微软雅黑" panose="020B0503020204020204" charset="-122"/>
                <a:ea typeface="微软雅黑" panose="020B0503020204020204" charset="-122"/>
                <a:cs typeface="微软雅黑" panose="020B0503020204020204" charset="-122"/>
              </a:rPr>
              <a:t>TCL</a:t>
            </a:r>
            <a:r>
              <a:rPr sz="1400" spc="30" dirty="0">
                <a:solidFill>
                  <a:srgbClr val="000000"/>
                </a:solidFill>
                <a:latin typeface="微软雅黑" panose="020B0503020204020204" charset="-122"/>
                <a:ea typeface="微软雅黑" panose="020B0503020204020204" charset="-122"/>
                <a:cs typeface="微软雅黑" panose="020B0503020204020204" charset="-122"/>
              </a:rPr>
              <a:t> 组建了半导体业务部门，</a:t>
            </a:r>
            <a:r>
              <a:rPr sz="1400" spc="0" dirty="0">
                <a:solidFill>
                  <a:srgbClr val="000000"/>
                </a:solidFill>
                <a:latin typeface="微软雅黑" panose="020B0503020204020204" charset="-122"/>
                <a:ea typeface="微软雅黑" panose="020B0503020204020204" charset="-122"/>
                <a:cs typeface="微软雅黑" panose="020B0503020204020204" charset="-122"/>
              </a:rPr>
              <a:t>计划在半导体功率器件方 </a:t>
            </a:r>
            <a:r>
              <a:rPr sz="1400" spc="20" dirty="0">
                <a:solidFill>
                  <a:srgbClr val="000000"/>
                </a:solidFill>
                <a:latin typeface="微软雅黑" panose="020B0503020204020204" charset="-122"/>
                <a:ea typeface="微软雅黑" panose="020B0503020204020204" charset="-122"/>
                <a:cs typeface="微软雅黑" panose="020B0503020204020204" charset="-122"/>
              </a:rPr>
              <a:t>面扩大产能 、提高技术，争取率先突破。 北京理工大学原党委书记赵长禄认为 </a:t>
            </a:r>
            <a:r>
              <a:rPr sz="1400" spc="0" dirty="0">
                <a:solidFill>
                  <a:srgbClr val="000000"/>
                </a:solidFill>
                <a:latin typeface="微软雅黑" panose="020B0503020204020204" charset="-122"/>
                <a:ea typeface="微软雅黑" panose="020B0503020204020204" charset="-122"/>
                <a:cs typeface="微软雅黑" panose="020B0503020204020204" charset="-122"/>
              </a:rPr>
              <a:t>:“ 基础领 </a:t>
            </a:r>
            <a:r>
              <a:rPr sz="1400" spc="30" dirty="0">
                <a:solidFill>
                  <a:srgbClr val="000000"/>
                </a:solidFill>
                <a:latin typeface="微软雅黑" panose="020B0503020204020204" charset="-122"/>
                <a:ea typeface="微软雅黑" panose="020B0503020204020204" charset="-122"/>
                <a:cs typeface="微软雅黑" panose="020B0503020204020204" charset="-122"/>
              </a:rPr>
              <a:t>域如果做不好，产业链供应链现代化难以实现。”夯实基础，</a:t>
            </a:r>
            <a:r>
              <a:rPr sz="1400" spc="0" dirty="0">
                <a:solidFill>
                  <a:srgbClr val="000000"/>
                </a:solidFill>
                <a:latin typeface="微软雅黑" panose="020B0503020204020204" charset="-122"/>
                <a:ea typeface="微软雅黑" panose="020B0503020204020204" charset="-122"/>
                <a:cs typeface="微软雅黑" panose="020B0503020204020204" charset="-122"/>
              </a:rPr>
              <a:t>也意味着增强产业链的抗风</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1590" algn="l" rtl="0" eaLnBrk="0">
              <a:lnSpc>
                <a:spcPct val="150000"/>
              </a:lnSpc>
              <a:spcBef>
                <a:spcPts val="535"/>
              </a:spcBef>
            </a:pPr>
            <a:r>
              <a:rPr sz="1400" spc="10" dirty="0">
                <a:solidFill>
                  <a:srgbClr val="000000"/>
                </a:solidFill>
                <a:latin typeface="微软雅黑" panose="020B0503020204020204" charset="-122"/>
                <a:ea typeface="微软雅黑" panose="020B0503020204020204" charset="-122"/>
                <a:cs typeface="微软雅黑" panose="020B0503020204020204" charset="-122"/>
              </a:rPr>
              <a:t>险能力和竞争</a:t>
            </a:r>
            <a:r>
              <a:rPr sz="1400" spc="0" dirty="0">
                <a:solidFill>
                  <a:srgbClr val="000000"/>
                </a:solidFill>
                <a:latin typeface="微软雅黑" panose="020B0503020204020204" charset="-122"/>
                <a:ea typeface="微软雅黑" panose="020B0503020204020204" charset="-122"/>
                <a:cs typeface="微软雅黑" panose="020B0503020204020204" charset="-122"/>
              </a:rPr>
              <a:t>力。</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50000"/>
              </a:lnSpc>
              <a:spcBef>
                <a:spcPts val="165"/>
              </a:spcBef>
            </a:pPr>
            <a:r>
              <a:rPr sz="1400" spc="20" dirty="0">
                <a:solidFill>
                  <a:srgbClr val="000000"/>
                </a:solidFill>
                <a:latin typeface="微软雅黑" panose="020B0503020204020204" charset="-122"/>
                <a:ea typeface="微软雅黑" panose="020B0503020204020204" charset="-122"/>
                <a:cs typeface="微软雅黑" panose="020B0503020204020204" charset="-122"/>
              </a:rPr>
              <a:t>技术的落脚点在产业，产业链与创新链紧密关联。 « 纲要» 提出，</a:t>
            </a:r>
            <a:r>
              <a:rPr sz="1400" spc="0" dirty="0">
                <a:solidFill>
                  <a:srgbClr val="000000"/>
                </a:solidFill>
                <a:latin typeface="微软雅黑" panose="020B0503020204020204" charset="-122"/>
                <a:ea typeface="微软雅黑" panose="020B0503020204020204" charset="-122"/>
                <a:cs typeface="微软雅黑" panose="020B0503020204020204" charset="-122"/>
              </a:rPr>
              <a:t>战略性新兴产业增 </a:t>
            </a:r>
            <a:r>
              <a:rPr sz="1400" spc="10" dirty="0">
                <a:solidFill>
                  <a:srgbClr val="000000"/>
                </a:solidFill>
                <a:latin typeface="微软雅黑" panose="020B0503020204020204" charset="-122"/>
                <a:ea typeface="微软雅黑" panose="020B0503020204020204" charset="-122"/>
                <a:cs typeface="微软雅黑" panose="020B0503020204020204" charset="-122"/>
              </a:rPr>
              <a:t>加值占 </a:t>
            </a:r>
            <a:r>
              <a:rPr sz="1400" spc="0" dirty="0">
                <a:solidFill>
                  <a:srgbClr val="000000"/>
                </a:solidFill>
                <a:latin typeface="微软雅黑" panose="020B0503020204020204" charset="-122"/>
                <a:ea typeface="微软雅黑" panose="020B0503020204020204" charset="-122"/>
                <a:cs typeface="微软雅黑" panose="020B0503020204020204" charset="-122"/>
              </a:rPr>
              <a:t>GDP</a:t>
            </a:r>
            <a:r>
              <a:rPr sz="1400" spc="10" dirty="0">
                <a:solidFill>
                  <a:srgbClr val="000000"/>
                </a:solidFill>
                <a:latin typeface="微软雅黑" panose="020B0503020204020204" charset="-122"/>
                <a:ea typeface="微软雅黑" panose="020B0503020204020204" charset="-122"/>
                <a:cs typeface="微软雅黑" panose="020B0503020204020204" charset="-122"/>
              </a:rPr>
              <a:t> 比重超过 1 7 ％。</a:t>
            </a:r>
            <a:r>
              <a:rPr sz="1400" spc="0" dirty="0">
                <a:solidFill>
                  <a:srgbClr val="000000"/>
                </a:solidFill>
                <a:latin typeface="微软雅黑" panose="020B0503020204020204" charset="-122"/>
                <a:ea typeface="微软雅黑" panose="020B0503020204020204" charset="-122"/>
                <a:cs typeface="微软雅黑" panose="020B0503020204020204" charset="-122"/>
              </a:rPr>
              <a:t> 我国经济发展已转向高质量发展阶段，阶段的转换要求产业 </a:t>
            </a:r>
            <a:r>
              <a:rPr sz="1400" spc="40" dirty="0">
                <a:solidFill>
                  <a:srgbClr val="000000"/>
                </a:solidFill>
                <a:latin typeface="微软雅黑" panose="020B0503020204020204" charset="-122"/>
                <a:ea typeface="微软雅黑" panose="020B0503020204020204" charset="-122"/>
                <a:cs typeface="微软雅黑" panose="020B0503020204020204" charset="-122"/>
              </a:rPr>
              <a:t>价值链不断攀升。 战略性新兴产业占比提升的背后，是创新的集成与应用，</a:t>
            </a:r>
            <a:r>
              <a:rPr sz="1400" spc="0" dirty="0">
                <a:solidFill>
                  <a:srgbClr val="000000"/>
                </a:solidFill>
                <a:latin typeface="微软雅黑" panose="020B0503020204020204" charset="-122"/>
                <a:ea typeface="微软雅黑" panose="020B0503020204020204" charset="-122"/>
                <a:cs typeface="微软雅黑" panose="020B0503020204020204" charset="-122"/>
              </a:rPr>
              <a:t>是新动能的 </a:t>
            </a:r>
            <a:r>
              <a:rPr sz="1400" spc="30" dirty="0">
                <a:solidFill>
                  <a:srgbClr val="000000"/>
                </a:solidFill>
                <a:latin typeface="微软雅黑" panose="020B0503020204020204" charset="-122"/>
                <a:ea typeface="微软雅黑" panose="020B0503020204020204" charset="-122"/>
                <a:cs typeface="微软雅黑" panose="020B0503020204020204" charset="-122"/>
              </a:rPr>
              <a:t>持续培育，更是产业体系新支柱的构筑。 聚焦新一代信息技术 、生</a:t>
            </a:r>
            <a:r>
              <a:rPr sz="1400" spc="20" dirty="0">
                <a:solidFill>
                  <a:srgbClr val="000000"/>
                </a:solidFill>
                <a:latin typeface="微软雅黑" panose="020B0503020204020204" charset="-122"/>
                <a:ea typeface="微软雅黑" panose="020B0503020204020204" charset="-122"/>
                <a:cs typeface="微软雅黑" panose="020B0503020204020204" charset="-122"/>
              </a:rPr>
              <a:t>物</a:t>
            </a:r>
            <a:r>
              <a:rPr sz="1400" spc="0" dirty="0">
                <a:solidFill>
                  <a:srgbClr val="000000"/>
                </a:solidFill>
                <a:latin typeface="微软雅黑" panose="020B0503020204020204" charset="-122"/>
                <a:ea typeface="微软雅黑" panose="020B0503020204020204" charset="-122"/>
                <a:cs typeface="微软雅黑" panose="020B0503020204020204" charset="-122"/>
              </a:rPr>
              <a:t>技术 、新能源 、新 </a:t>
            </a:r>
            <a:r>
              <a:rPr sz="1400" spc="40" dirty="0">
                <a:solidFill>
                  <a:srgbClr val="000000"/>
                </a:solidFill>
                <a:latin typeface="微软雅黑" panose="020B0503020204020204" charset="-122"/>
                <a:ea typeface="微软雅黑" panose="020B0503020204020204" charset="-122"/>
                <a:cs typeface="微软雅黑" panose="020B0503020204020204" charset="-122"/>
              </a:rPr>
              <a:t>材料 、高端装备 、新能源汽车 、绿色环保以及航空航天 、海洋装备等战略性新兴产</a:t>
            </a:r>
            <a:r>
              <a:rPr sz="1400" spc="10" dirty="0">
                <a:solidFill>
                  <a:srgbClr val="000000"/>
                </a:solidFill>
                <a:latin typeface="微软雅黑" panose="020B0503020204020204" charset="-122"/>
                <a:ea typeface="微软雅黑" panose="020B0503020204020204" charset="-122"/>
                <a:cs typeface="微软雅黑" panose="020B0503020204020204" charset="-122"/>
              </a:rPr>
              <a:t>业</a:t>
            </a:r>
            <a:r>
              <a:rPr sz="1400" spc="0" dirty="0">
                <a:solidFill>
                  <a:srgbClr val="000000"/>
                </a:solidFill>
                <a:latin typeface="微软雅黑" panose="020B0503020204020204" charset="-122"/>
                <a:ea typeface="微软雅黑" panose="020B0503020204020204" charset="-122"/>
                <a:cs typeface="微软雅黑" panose="020B0503020204020204" charset="-122"/>
              </a:rPr>
              <a:t>，</a:t>
            </a:r>
            <a:r>
              <a:rPr sz="1400" spc="40" dirty="0">
                <a:solidFill>
                  <a:srgbClr val="000000"/>
                </a:solidFill>
                <a:latin typeface="微软雅黑" panose="020B0503020204020204" charset="-122"/>
                <a:ea typeface="微软雅黑" panose="020B0503020204020204" charset="-122"/>
                <a:cs typeface="微软雅黑" panose="020B0503020204020204" charset="-122"/>
              </a:rPr>
              <a:t>我国正加快关键核心技术创新应用的</a:t>
            </a:r>
            <a:r>
              <a:rPr sz="1400" spc="20" dirty="0">
                <a:solidFill>
                  <a:srgbClr val="000000"/>
                </a:solidFill>
                <a:latin typeface="微软雅黑" panose="020B0503020204020204" charset="-122"/>
                <a:ea typeface="微软雅黑" panose="020B0503020204020204" charset="-122"/>
                <a:cs typeface="微软雅黑" panose="020B0503020204020204" charset="-122"/>
              </a:rPr>
              <a:t>步</a:t>
            </a:r>
            <a:r>
              <a:rPr sz="1400" spc="0" dirty="0">
                <a:solidFill>
                  <a:srgbClr val="000000"/>
                </a:solidFill>
                <a:latin typeface="微软雅黑" panose="020B0503020204020204" charset="-122"/>
                <a:ea typeface="微软雅黑" panose="020B0503020204020204" charset="-122"/>
                <a:cs typeface="微软雅黑" panose="020B0503020204020204" charset="-122"/>
              </a:rPr>
              <a:t>伐。</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731"/>
          <p:cNvPicPr>
            <a:picLocks noChangeAspect="1"/>
          </p:cNvPicPr>
          <p:nvPr/>
        </p:nvPicPr>
        <p:blipFill>
          <a:blip r:embed="rId5"/>
          <a:stretch>
            <a:fillRect/>
          </a:stretch>
        </p:blipFill>
        <p:spPr>
          <a:xfrm>
            <a:off x="589241" y="338475"/>
            <a:ext cx="1137449" cy="220586"/>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pic>
        <p:nvPicPr>
          <p:cNvPr id="2" name="picture 360"/>
          <p:cNvPicPr>
            <a:picLocks noChangeAspect="1"/>
          </p:cNvPicPr>
          <p:nvPr/>
        </p:nvPicPr>
        <p:blipFill>
          <a:blip r:embed="rId5"/>
          <a:stretch>
            <a:fillRect/>
          </a:stretch>
        </p:blipFill>
        <p:spPr>
          <a:xfrm>
            <a:off x="8677788" y="4169889"/>
            <a:ext cx="2059254" cy="1673529"/>
          </a:xfrm>
          <a:prstGeom prst="rect">
            <a:avLst/>
          </a:prstGeom>
        </p:spPr>
      </p:pic>
      <p:sp>
        <p:nvSpPr>
          <p:cNvPr id="3" name="textbox 363"/>
          <p:cNvSpPr/>
          <p:nvPr/>
        </p:nvSpPr>
        <p:spPr>
          <a:xfrm>
            <a:off x="932467" y="500033"/>
            <a:ext cx="2270760" cy="193039"/>
          </a:xfrm>
          <a:prstGeom prst="rect">
            <a:avLst/>
          </a:prstGeom>
        </p:spPr>
        <p:txBody>
          <a:bodyPr vert="horz" wrap="square" lIns="0" tIns="0" rIns="0" bIns="0"/>
          <a:lstStyle/>
          <a:p>
            <a:pPr algn="l" rtl="0" eaLnBrk="0">
              <a:lnSpc>
                <a:spcPct val="7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30" dirty="0">
                <a:solidFill>
                  <a:srgbClr val="000000"/>
                </a:solidFill>
                <a:latin typeface="微软雅黑" panose="020B0503020204020204" charset="-122"/>
                <a:ea typeface="微软雅黑" panose="020B0503020204020204" charset="-122"/>
                <a:cs typeface="微软雅黑" panose="020B0503020204020204" charset="-122"/>
              </a:rPr>
              <a:t>2. 1 . 2    电阻应变</a:t>
            </a:r>
            <a:r>
              <a:rPr sz="1200" spc="20" dirty="0">
                <a:solidFill>
                  <a:srgbClr val="000000"/>
                </a:solidFill>
                <a:latin typeface="微软雅黑" panose="020B0503020204020204" charset="-122"/>
                <a:ea typeface="微软雅黑" panose="020B0503020204020204" charset="-122"/>
                <a:cs typeface="微软雅黑" panose="020B0503020204020204" charset="-122"/>
              </a:rPr>
              <a:t>片</a:t>
            </a:r>
            <a:r>
              <a:rPr sz="1200" spc="0" dirty="0">
                <a:solidFill>
                  <a:srgbClr val="000000"/>
                </a:solidFill>
                <a:latin typeface="微软雅黑" panose="020B0503020204020204" charset="-122"/>
                <a:ea typeface="微软雅黑" panose="020B0503020204020204" charset="-122"/>
                <a:cs typeface="微软雅黑" panose="020B0503020204020204" charset="-122"/>
              </a:rPr>
              <a:t>的结构类型</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359"/>
          <p:cNvSpPr/>
          <p:nvPr>
            <p:custDataLst>
              <p:tags r:id="rId6"/>
            </p:custDataLst>
          </p:nvPr>
        </p:nvSpPr>
        <p:spPr>
          <a:xfrm>
            <a:off x="740217" y="894217"/>
            <a:ext cx="9864523" cy="1512569"/>
          </a:xfrm>
          <a:prstGeom prst="rect">
            <a:avLst/>
          </a:prstGeom>
        </p:spPr>
        <p:txBody>
          <a:bodyPr vert="horz" wrap="square" lIns="0" tIns="0" rIns="0" bIns="0"/>
          <a:lstStyle/>
          <a:p>
            <a:pPr algn="l" rtl="0" eaLnBrk="0">
              <a:lnSpc>
                <a:spcPct val="11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9000"/>
              </a:lnSpc>
              <a:spcBef>
                <a:spcPts val="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电阻应变片可分为金属应变片及半导体应变片两大类。 前者可分成金属丝</a:t>
            </a:r>
            <a:r>
              <a:rPr sz="1000" spc="0" dirty="0">
                <a:solidFill>
                  <a:schemeClr val="dk1"/>
                </a:solidFill>
                <a:latin typeface="微软雅黑" panose="020B0503020204020204" charset="-122"/>
                <a:ea typeface="微软雅黑" panose="020B0503020204020204" charset="-122"/>
                <a:cs typeface="微软雅黑" panose="020B0503020204020204" charset="-122"/>
              </a:rPr>
              <a:t>式应变片 、  </a:t>
            </a:r>
            <a:r>
              <a:rPr sz="1000" spc="30" dirty="0">
                <a:solidFill>
                  <a:schemeClr val="dk1"/>
                </a:solidFill>
                <a:latin typeface="微软雅黑" panose="020B0503020204020204" charset="-122"/>
                <a:ea typeface="微软雅黑" panose="020B0503020204020204" charset="-122"/>
                <a:cs typeface="微软雅黑" panose="020B0503020204020204" charset="-122"/>
              </a:rPr>
              <a:t>金属箔式应变片 、金属薄膜式应变片三种。 实际应用中，金属箔式应变片应用较</a:t>
            </a:r>
            <a:r>
              <a:rPr sz="1000" spc="20" dirty="0">
                <a:solidFill>
                  <a:schemeClr val="dk1"/>
                </a:solidFill>
                <a:latin typeface="微软雅黑" panose="020B0503020204020204" charset="-122"/>
                <a:ea typeface="微软雅黑" panose="020B0503020204020204" charset="-122"/>
                <a:cs typeface="微软雅黑" panose="020B0503020204020204" charset="-122"/>
              </a:rPr>
              <a:t>多</a:t>
            </a:r>
            <a:r>
              <a:rPr sz="1000" spc="0" dirty="0">
                <a:solidFill>
                  <a:schemeClr val="dk1"/>
                </a:solidFill>
                <a:latin typeface="微软雅黑" panose="020B0503020204020204" charset="-122"/>
                <a:ea typeface="微软雅黑" panose="020B0503020204020204" charset="-122"/>
                <a:cs typeface="微软雅黑" panose="020B0503020204020204" charset="-122"/>
              </a:rPr>
              <a:t>。 金  </a:t>
            </a:r>
            <a:r>
              <a:rPr sz="1000" spc="30" dirty="0">
                <a:solidFill>
                  <a:schemeClr val="dk1"/>
                </a:solidFill>
                <a:latin typeface="微软雅黑" panose="020B0503020204020204" charset="-122"/>
                <a:ea typeface="微软雅黑" panose="020B0503020204020204" charset="-122"/>
                <a:cs typeface="微软雅黑" panose="020B0503020204020204" charset="-122"/>
              </a:rPr>
              <a:t>属丝式应变片使用最早，有纸基 、胶基之分。 由于金属丝式应变片蠕变较大，</a:t>
            </a:r>
            <a:r>
              <a:rPr sz="1000" spc="0" dirty="0">
                <a:solidFill>
                  <a:schemeClr val="dk1"/>
                </a:solidFill>
                <a:latin typeface="微软雅黑" panose="020B0503020204020204" charset="-122"/>
                <a:ea typeface="微软雅黑" panose="020B0503020204020204" charset="-122"/>
                <a:cs typeface="微软雅黑" panose="020B0503020204020204" charset="-122"/>
              </a:rPr>
              <a:t>金属丝易  </a:t>
            </a:r>
            <a:r>
              <a:rPr sz="1000" spc="30" dirty="0">
                <a:solidFill>
                  <a:schemeClr val="dk1"/>
                </a:solidFill>
                <a:latin typeface="微软雅黑" panose="020B0503020204020204" charset="-122"/>
                <a:ea typeface="微软雅黑" panose="020B0503020204020204" charset="-122"/>
                <a:cs typeface="微软雅黑" panose="020B0503020204020204" charset="-122"/>
              </a:rPr>
              <a:t>脱胶，因此有逐渐被金属箔式应变片取代的趋势，但其价格便宜，多应用于应</a:t>
            </a:r>
            <a:r>
              <a:rPr sz="1000" spc="20" dirty="0">
                <a:solidFill>
                  <a:schemeClr val="dk1"/>
                </a:solidFill>
                <a:latin typeface="微软雅黑" panose="020B0503020204020204" charset="-122"/>
                <a:ea typeface="微软雅黑" panose="020B0503020204020204" charset="-122"/>
                <a:cs typeface="微软雅黑" panose="020B0503020204020204" charset="-122"/>
              </a:rPr>
              <a:t>变</a:t>
            </a:r>
            <a:r>
              <a:rPr sz="1000" spc="0" dirty="0">
                <a:solidFill>
                  <a:schemeClr val="dk1"/>
                </a:solidFill>
                <a:latin typeface="微软雅黑" panose="020B0503020204020204" charset="-122"/>
                <a:ea typeface="微软雅黑" panose="020B0503020204020204" charset="-122"/>
                <a:cs typeface="微软雅黑" panose="020B0503020204020204" charset="-122"/>
              </a:rPr>
              <a:t> 、应力  </a:t>
            </a:r>
            <a:r>
              <a:rPr sz="1000" spc="10" dirty="0">
                <a:solidFill>
                  <a:schemeClr val="dk1"/>
                </a:solidFill>
                <a:latin typeface="微软雅黑" panose="020B0503020204020204" charset="-122"/>
                <a:ea typeface="微软雅黑" panose="020B0503020204020204" charset="-122"/>
                <a:cs typeface="微软雅黑" panose="020B0503020204020204" charset="-122"/>
              </a:rPr>
              <a:t>的大批量或一次性</a:t>
            </a:r>
            <a:r>
              <a:rPr sz="1000" spc="0" dirty="0">
                <a:solidFill>
                  <a:schemeClr val="dk1"/>
                </a:solidFill>
                <a:latin typeface="微软雅黑" panose="020B0503020204020204" charset="-122"/>
                <a:ea typeface="微软雅黑" panose="020B0503020204020204" charset="-122"/>
                <a:cs typeface="微软雅黑" panose="020B0503020204020204" charset="-122"/>
              </a:rPr>
              <a:t>试验。 图 2－2 所示是金属丝式应变片的基本结构，它由敏感栅 、基片 、  </a:t>
            </a:r>
            <a:r>
              <a:rPr sz="1000" spc="50" dirty="0">
                <a:solidFill>
                  <a:schemeClr val="dk1"/>
                </a:solidFill>
                <a:latin typeface="微软雅黑" panose="020B0503020204020204" charset="-122"/>
                <a:ea typeface="微软雅黑" panose="020B0503020204020204" charset="-122"/>
                <a:cs typeface="微软雅黑" panose="020B0503020204020204" charset="-122"/>
              </a:rPr>
              <a:t>覆盖层和引线等部分组成。 敏感栅是金属丝式应变片的核心部分，它粘贴在绝</a:t>
            </a:r>
            <a:r>
              <a:rPr sz="1000" spc="40" dirty="0">
                <a:solidFill>
                  <a:schemeClr val="dk1"/>
                </a:solidFill>
                <a:latin typeface="微软雅黑" panose="020B0503020204020204" charset="-122"/>
                <a:ea typeface="微软雅黑" panose="020B0503020204020204" charset="-122"/>
                <a:cs typeface="微软雅黑" panose="020B0503020204020204" charset="-122"/>
              </a:rPr>
              <a:t>缘</a:t>
            </a:r>
            <a:r>
              <a:rPr sz="1000" spc="0" dirty="0">
                <a:solidFill>
                  <a:schemeClr val="dk1"/>
                </a:solidFill>
                <a:latin typeface="微软雅黑" panose="020B0503020204020204" charset="-122"/>
                <a:ea typeface="微软雅黑" panose="020B0503020204020204" charset="-122"/>
                <a:cs typeface="微软雅黑" panose="020B0503020204020204" charset="-122"/>
              </a:rPr>
              <a:t>的基片  </a:t>
            </a:r>
            <a:r>
              <a:rPr sz="1000" spc="10" dirty="0">
                <a:solidFill>
                  <a:schemeClr val="dk1"/>
                </a:solidFill>
                <a:latin typeface="微软雅黑" panose="020B0503020204020204" charset="-122"/>
                <a:ea typeface="微软雅黑" panose="020B0503020204020204" charset="-122"/>
                <a:cs typeface="微软雅黑" panose="020B0503020204020204" charset="-122"/>
              </a:rPr>
              <a:t>上，其上再</a:t>
            </a:r>
            <a:r>
              <a:rPr sz="1000" spc="0" dirty="0">
                <a:solidFill>
                  <a:schemeClr val="dk1"/>
                </a:solidFill>
                <a:latin typeface="微软雅黑" panose="020B0503020204020204" charset="-122"/>
                <a:ea typeface="微软雅黑" panose="020B0503020204020204" charset="-122"/>
                <a:cs typeface="微软雅黑" panose="020B0503020204020204" charset="-122"/>
              </a:rPr>
              <a:t>粘贴起保护作用的覆盖层，两端焊接引线。</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7"/>
            </p:custDataLst>
          </p:nvPr>
        </p:nvSpPr>
        <p:spPr>
          <a:xfrm>
            <a:off x="740217" y="1712276"/>
            <a:ext cx="9864523" cy="2249170"/>
          </a:xfrm>
          <a:prstGeom prst="rect">
            <a:avLst/>
          </a:prstGeom>
          <a:noFill/>
        </p:spPr>
        <p:txBody>
          <a:bodyPr wrap="square">
            <a:spAutoFit/>
          </a:bodyPr>
          <a:lstStyle/>
          <a:p>
            <a:pPr marL="12700" indent="267970" algn="l" rtl="0" eaLnBrk="0">
              <a:lnSpc>
                <a:spcPct val="146000"/>
              </a:lnSpc>
              <a:spcBef>
                <a:spcPts val="215"/>
              </a:spcBef>
            </a:pP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金属箔式应变片是利用光刻 、腐蚀等工艺制成的一种很薄的金属箔栅，</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其横向部分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特别粗，可大大减小横向效应，且敏感栅的粘贴面积大，能更好地随同被</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测</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物体变形。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此外，与金属丝式应变片相比，它还具有散热条件好 、允许通过</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的</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电流大 、可根据使用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要求制成各种形状 、便于批量生产等优点，所以其应用范围日益扩大，已逐渐取代</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金</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属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丝式应变片</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4765" indent="255270" algn="l" rtl="0" eaLnBrk="0">
              <a:lnSpc>
                <a:spcPct val="146000"/>
              </a:lnSpc>
              <a:spcBef>
                <a:spcPts val="15"/>
              </a:spcBef>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金属薄膜式应变片是采用真空蒸发或真空沉淀等方法在绝缘基片上形成 </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0. 1</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spc="0" dirty="0" err="1">
                <a:solidFill>
                  <a:schemeClr val="dk1"/>
                </a:solidFill>
                <a:latin typeface="微软雅黑" panose="020B0503020204020204" charset="-122"/>
                <a:ea typeface="微软雅黑" panose="020B0503020204020204" charset="-122"/>
                <a:cs typeface="微软雅黑" panose="020B0503020204020204" charset="-122"/>
              </a:rPr>
              <a:t>μm</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以下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的金属电阻薄膜的敏感栅，再加上保护层制成的。 它的优点是应变灵敏度高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允许通过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的</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电流密度大 、工作范围广。</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46000"/>
              </a:lnSpc>
              <a:spcBef>
                <a:spcPts val="15"/>
              </a:spcBef>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半导体应变片是利用半导体材料制成的，其工作原理是基于半导体材</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料</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的压阻效应。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所谓压阻效应是指半导体材料在某一轴向受外力作用时，其电阻率 </a:t>
            </a: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ρ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发</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生</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变化的现象。 它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的优点是灵敏度高 、尺寸小 、横向效应小 、动态响应好。 但它有温度系数大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、应变时非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线性严重等缺点</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727940" y="6081064"/>
            <a:ext cx="6096000" cy="267335"/>
          </a:xfrm>
          <a:prstGeom prst="rect">
            <a:avLst/>
          </a:prstGeom>
          <a:noFill/>
        </p:spPr>
        <p:txBody>
          <a:bodyPr wrap="square">
            <a:spAutoFit/>
          </a:bodyPr>
          <a:lstStyle/>
          <a:p>
            <a:pPr marL="1704975" algn="l" rtl="0" eaLnBrk="0">
              <a:lnSpc>
                <a:spcPts val="1375"/>
              </a:lnSpc>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金属丝式应变片的</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基</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本结构</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727"/>
          <p:cNvSpPr/>
          <p:nvPr/>
        </p:nvSpPr>
        <p:spPr>
          <a:xfrm>
            <a:off x="648351" y="1186742"/>
            <a:ext cx="9312283" cy="1280160"/>
          </a:xfrm>
          <a:prstGeom prst="rect">
            <a:avLst/>
          </a:prstGeom>
        </p:spPr>
        <p:txBody>
          <a:bodyPr vert="horz" wrap="square" lIns="0" tIns="0" rIns="0" bIns="0"/>
          <a:lstStyle/>
          <a:p>
            <a:pPr algn="l" rtl="0" eaLnBrk="0">
              <a:lnSpc>
                <a:spcPct val="150000"/>
              </a:lnSpc>
            </a:pP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288290" algn="l" rtl="0" eaLnBrk="0">
              <a:lnSpc>
                <a:spcPct val="150000"/>
              </a:lnSpc>
            </a:pPr>
            <a:r>
              <a:rPr spc="40" dirty="0">
                <a:solidFill>
                  <a:srgbClr val="000000"/>
                </a:solidFill>
                <a:latin typeface="微软雅黑" panose="020B0503020204020204" charset="-122"/>
                <a:ea typeface="微软雅黑" panose="020B0503020204020204" charset="-122"/>
                <a:cs typeface="微软雅黑" panose="020B0503020204020204" charset="-122"/>
              </a:rPr>
              <a:t>1 . 何为电阻应变效应? 怎样利用这种效应制成应变片</a:t>
            </a:r>
            <a:r>
              <a:rPr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4160" algn="l" rtl="0" eaLnBrk="0">
              <a:lnSpc>
                <a:spcPct val="150000"/>
              </a:lnSpc>
              <a:spcBef>
                <a:spcPts val="10"/>
              </a:spcBef>
            </a:pPr>
            <a:r>
              <a:rPr spc="-30" dirty="0">
                <a:solidFill>
                  <a:srgbClr val="000000"/>
                </a:solidFill>
                <a:latin typeface="微软雅黑" panose="020B0503020204020204" charset="-122"/>
                <a:ea typeface="微软雅黑" panose="020B0503020204020204" charset="-122"/>
                <a:cs typeface="微软雅黑" panose="020B0503020204020204" charset="-122"/>
              </a:rPr>
              <a:t>2. 如果将 100 Ω 电阻应变片粘贴在弹性试件上，若试件受力横截面积 </a:t>
            </a:r>
            <a:r>
              <a:rPr spc="-20" dirty="0">
                <a:solidFill>
                  <a:srgbClr val="000000"/>
                </a:solidFill>
                <a:latin typeface="微软雅黑" panose="020B0503020204020204" charset="-122"/>
                <a:ea typeface="微软雅黑" panose="020B0503020204020204" charset="-122"/>
                <a:cs typeface="微软雅黑" panose="020B0503020204020204" charset="-122"/>
              </a:rPr>
              <a:t>S</a:t>
            </a:r>
            <a:r>
              <a:rPr spc="-30" dirty="0">
                <a:solidFill>
                  <a:srgbClr val="000000"/>
                </a:solidFill>
                <a:latin typeface="微软雅黑" panose="020B0503020204020204" charset="-122"/>
                <a:ea typeface="微软雅黑" panose="020B0503020204020204" charset="-122"/>
                <a:cs typeface="微软雅黑" panose="020B0503020204020204" charset="-122"/>
              </a:rPr>
              <a:t>＝0. 5 × 10</a:t>
            </a:r>
            <a:r>
              <a:rPr spc="-30" baseline="52000" dirty="0">
                <a:solidFill>
                  <a:srgbClr val="000000"/>
                </a:solidFill>
                <a:latin typeface="微软雅黑" panose="020B0503020204020204" charset="-122"/>
                <a:ea typeface="微软雅黑" panose="020B0503020204020204" charset="-122"/>
                <a:cs typeface="微软雅黑" panose="020B0503020204020204" charset="-122"/>
              </a:rPr>
              <a:t>－4</a:t>
            </a:r>
            <a:r>
              <a:rPr spc="-30" dirty="0">
                <a:solidFill>
                  <a:srgbClr val="000000"/>
                </a:solidFill>
                <a:latin typeface="微软雅黑" panose="020B0503020204020204" charset="-122"/>
                <a:ea typeface="微软雅黑" panose="020B0503020204020204" charset="-122"/>
                <a:cs typeface="微软雅黑" panose="020B0503020204020204" charset="-122"/>
              </a:rPr>
              <a:t>  </a:t>
            </a:r>
            <a:r>
              <a:rPr spc="0" dirty="0">
                <a:solidFill>
                  <a:srgbClr val="000000"/>
                </a:solidFill>
                <a:latin typeface="微软雅黑" panose="020B0503020204020204" charset="-122"/>
                <a:ea typeface="微软雅黑" panose="020B0503020204020204" charset="-122"/>
                <a:cs typeface="微软雅黑" panose="020B0503020204020204" charset="-122"/>
              </a:rPr>
              <a:t>m</a:t>
            </a:r>
            <a:r>
              <a:rPr spc="-30" baseline="52000" dirty="0">
                <a:solidFill>
                  <a:srgbClr val="000000"/>
                </a:solidFill>
                <a:latin typeface="微软雅黑" panose="020B0503020204020204" charset="-122"/>
                <a:ea typeface="微软雅黑" panose="020B0503020204020204" charset="-122"/>
                <a:cs typeface="微软雅黑" panose="020B0503020204020204" charset="-122"/>
              </a:rPr>
              <a:t>2</a:t>
            </a:r>
            <a:r>
              <a:rPr spc="-30" dirty="0">
                <a:solidFill>
                  <a:srgbClr val="000000"/>
                </a:solidFill>
                <a:latin typeface="微软雅黑" panose="020B0503020204020204" charset="-122"/>
                <a:ea typeface="微软雅黑" panose="020B0503020204020204" charset="-122"/>
                <a:cs typeface="微软雅黑" panose="020B0503020204020204" charset="-122"/>
              </a:rPr>
              <a:t>，</a:t>
            </a:r>
            <a:r>
              <a:rPr spc="-40" dirty="0">
                <a:solidFill>
                  <a:srgbClr val="000000"/>
                </a:solidFill>
                <a:latin typeface="微软雅黑" panose="020B0503020204020204" charset="-122"/>
                <a:ea typeface="微软雅黑" panose="020B0503020204020204" charset="-122"/>
                <a:cs typeface="微软雅黑" panose="020B0503020204020204" charset="-122"/>
              </a:rPr>
              <a:t>弹性模量 </a:t>
            </a:r>
            <a:r>
              <a:rPr spc="0" dirty="0">
                <a:solidFill>
                  <a:srgbClr val="000000"/>
                </a:solidFill>
                <a:latin typeface="微软雅黑" panose="020B0503020204020204" charset="-122"/>
                <a:ea typeface="微软雅黑" panose="020B0503020204020204" charset="-122"/>
                <a:cs typeface="微软雅黑" panose="020B0503020204020204" charset="-122"/>
              </a:rPr>
              <a:t>E</a:t>
            </a:r>
            <a:r>
              <a:rPr spc="-40" dirty="0">
                <a:solidFill>
                  <a:srgbClr val="000000"/>
                </a:solidFill>
                <a:latin typeface="微软雅黑" panose="020B0503020204020204" charset="-122"/>
                <a:ea typeface="微软雅黑" panose="020B0503020204020204" charset="-122"/>
                <a:cs typeface="微软雅黑" panose="020B0503020204020204" charset="-122"/>
              </a:rPr>
              <a:t>＝2 × 1 0 </a:t>
            </a:r>
            <a:r>
              <a:rPr spc="-40" baseline="52000" dirty="0">
                <a:solidFill>
                  <a:srgbClr val="000000"/>
                </a:solidFill>
                <a:latin typeface="微软雅黑" panose="020B0503020204020204" charset="-122"/>
                <a:ea typeface="微软雅黑" panose="020B0503020204020204" charset="-122"/>
                <a:cs typeface="微软雅黑" panose="020B0503020204020204" charset="-122"/>
              </a:rPr>
              <a:t>1</a:t>
            </a:r>
            <a:r>
              <a:rPr spc="-40" dirty="0">
                <a:solidFill>
                  <a:srgbClr val="000000"/>
                </a:solidFill>
                <a:latin typeface="微软雅黑" panose="020B0503020204020204" charset="-122"/>
                <a:ea typeface="微软雅黑" panose="020B0503020204020204" charset="-122"/>
                <a:cs typeface="微软雅黑" panose="020B0503020204020204" charset="-122"/>
              </a:rPr>
              <a:t> </a:t>
            </a:r>
            <a:r>
              <a:rPr spc="-40" baseline="52000" dirty="0">
                <a:solidFill>
                  <a:srgbClr val="000000"/>
                </a:solidFill>
                <a:latin typeface="微软雅黑" panose="020B0503020204020204" charset="-122"/>
                <a:ea typeface="微软雅黑" panose="020B0503020204020204" charset="-122"/>
                <a:cs typeface="微软雅黑" panose="020B0503020204020204" charset="-122"/>
              </a:rPr>
              <a:t>1</a:t>
            </a:r>
            <a:r>
              <a:rPr spc="-40" dirty="0">
                <a:solidFill>
                  <a:srgbClr val="000000"/>
                </a:solidFill>
                <a:latin typeface="微软雅黑" panose="020B0503020204020204" charset="-122"/>
                <a:ea typeface="微软雅黑" panose="020B0503020204020204" charset="-122"/>
                <a:cs typeface="微软雅黑" panose="020B0503020204020204" charset="-122"/>
              </a:rPr>
              <a:t>   </a:t>
            </a:r>
            <a:r>
              <a:rPr spc="0" dirty="0">
                <a:solidFill>
                  <a:srgbClr val="000000"/>
                </a:solidFill>
                <a:latin typeface="微软雅黑" panose="020B0503020204020204" charset="-122"/>
                <a:ea typeface="微软雅黑" panose="020B0503020204020204" charset="-122"/>
                <a:cs typeface="微软雅黑" panose="020B0503020204020204" charset="-122"/>
              </a:rPr>
              <a:t>N</a:t>
            </a:r>
            <a:r>
              <a:rPr spc="-40" dirty="0">
                <a:solidFill>
                  <a:srgbClr val="000000"/>
                </a:solidFill>
                <a:latin typeface="微软雅黑" panose="020B0503020204020204" charset="-122"/>
                <a:ea typeface="微软雅黑" panose="020B0503020204020204" charset="-122"/>
                <a:cs typeface="微软雅黑" panose="020B0503020204020204" charset="-122"/>
              </a:rPr>
              <a:t>/</a:t>
            </a:r>
            <a:r>
              <a:rPr spc="0" dirty="0">
                <a:solidFill>
                  <a:srgbClr val="000000"/>
                </a:solidFill>
                <a:latin typeface="微软雅黑" panose="020B0503020204020204" charset="-122"/>
                <a:ea typeface="微软雅黑" panose="020B0503020204020204" charset="-122"/>
                <a:cs typeface="微软雅黑" panose="020B0503020204020204" charset="-122"/>
              </a:rPr>
              <a:t>m</a:t>
            </a:r>
            <a:r>
              <a:rPr spc="-40" baseline="52000" dirty="0">
                <a:solidFill>
                  <a:srgbClr val="000000"/>
                </a:solidFill>
                <a:latin typeface="微软雅黑" panose="020B0503020204020204" charset="-122"/>
                <a:ea typeface="微软雅黑" panose="020B0503020204020204" charset="-122"/>
                <a:cs typeface="微软雅黑" panose="020B0503020204020204" charset="-122"/>
              </a:rPr>
              <a:t>2</a:t>
            </a:r>
            <a:r>
              <a:rPr spc="-40" dirty="0">
                <a:solidFill>
                  <a:srgbClr val="000000"/>
                </a:solidFill>
                <a:latin typeface="微软雅黑" panose="020B0503020204020204" charset="-122"/>
                <a:ea typeface="微软雅黑" panose="020B0503020204020204" charset="-122"/>
                <a:cs typeface="微软雅黑" panose="020B0503020204020204" charset="-122"/>
              </a:rPr>
              <a:t>，若有 </a:t>
            </a:r>
            <a:r>
              <a:rPr spc="0" dirty="0">
                <a:solidFill>
                  <a:srgbClr val="000000"/>
                </a:solidFill>
                <a:latin typeface="微软雅黑" panose="020B0503020204020204" charset="-122"/>
                <a:ea typeface="微软雅黑" panose="020B0503020204020204" charset="-122"/>
                <a:cs typeface="微软雅黑" panose="020B0503020204020204" charset="-122"/>
              </a:rPr>
              <a:t>F</a:t>
            </a:r>
            <a:r>
              <a:rPr spc="-40" dirty="0">
                <a:solidFill>
                  <a:srgbClr val="000000"/>
                </a:solidFill>
                <a:latin typeface="微软雅黑" panose="020B0503020204020204" charset="-122"/>
                <a:ea typeface="微软雅黑" panose="020B0503020204020204" charset="-122"/>
                <a:cs typeface="微软雅黑" panose="020B0503020204020204" charset="-122"/>
              </a:rPr>
              <a:t>＝5 × 1 0</a:t>
            </a:r>
            <a:r>
              <a:rPr spc="-40" baseline="52000" dirty="0">
                <a:solidFill>
                  <a:srgbClr val="000000"/>
                </a:solidFill>
                <a:latin typeface="微软雅黑" panose="020B0503020204020204" charset="-122"/>
                <a:ea typeface="微软雅黑" panose="020B0503020204020204" charset="-122"/>
                <a:cs typeface="微软雅黑" panose="020B0503020204020204" charset="-122"/>
              </a:rPr>
              <a:t>4</a:t>
            </a:r>
            <a:r>
              <a:rPr spc="-40" dirty="0">
                <a:solidFill>
                  <a:srgbClr val="000000"/>
                </a:solidFill>
                <a:latin typeface="微软雅黑" panose="020B0503020204020204" charset="-122"/>
                <a:ea typeface="微软雅黑" panose="020B0503020204020204" charset="-122"/>
                <a:cs typeface="微软雅黑" panose="020B0503020204020204" charset="-122"/>
              </a:rPr>
              <a:t>   </a:t>
            </a:r>
            <a:r>
              <a:rPr spc="0" dirty="0">
                <a:solidFill>
                  <a:srgbClr val="000000"/>
                </a:solidFill>
                <a:latin typeface="微软雅黑" panose="020B0503020204020204" charset="-122"/>
                <a:ea typeface="微软雅黑" panose="020B0503020204020204" charset="-122"/>
                <a:cs typeface="微软雅黑" panose="020B0503020204020204" charset="-122"/>
              </a:rPr>
              <a:t>N</a:t>
            </a:r>
            <a:r>
              <a:rPr spc="-40" dirty="0">
                <a:solidFill>
                  <a:srgbClr val="000000"/>
                </a:solidFill>
                <a:latin typeface="微软雅黑" panose="020B0503020204020204" charset="-122"/>
                <a:ea typeface="微软雅黑" panose="020B0503020204020204" charset="-122"/>
                <a:cs typeface="微软雅黑" panose="020B0503020204020204" charset="-122"/>
              </a:rPr>
              <a:t> 的拉力引起应变片的电阻变化 1 Ω</a:t>
            </a:r>
            <a:r>
              <a:rPr spc="-30" dirty="0">
                <a:solidFill>
                  <a:srgbClr val="000000"/>
                </a:solidFill>
                <a:latin typeface="微软雅黑" panose="020B0503020204020204" charset="-122"/>
                <a:ea typeface="微软雅黑" panose="020B0503020204020204" charset="-122"/>
                <a:cs typeface="微软雅黑" panose="020B0503020204020204" charset="-122"/>
              </a:rPr>
              <a:t>。</a:t>
            </a:r>
            <a:r>
              <a:rPr spc="0" dirty="0">
                <a:solidFill>
                  <a:srgbClr val="000000"/>
                </a:solidFill>
                <a:latin typeface="微软雅黑" panose="020B0503020204020204" charset="-122"/>
                <a:ea typeface="微软雅黑" panose="020B0503020204020204" charset="-122"/>
                <a:cs typeface="微软雅黑" panose="020B0503020204020204" charset="-122"/>
              </a:rPr>
              <a:t> 试求该 </a:t>
            </a:r>
            <a:r>
              <a:rPr spc="50" dirty="0">
                <a:solidFill>
                  <a:srgbClr val="000000"/>
                </a:solidFill>
                <a:latin typeface="微软雅黑" panose="020B0503020204020204" charset="-122"/>
                <a:ea typeface="微软雅黑" panose="020B0503020204020204" charset="-122"/>
                <a:cs typeface="微软雅黑" panose="020B0503020204020204" charset="-122"/>
              </a:rPr>
              <a:t>应变片的灵敏度系</a:t>
            </a:r>
            <a:r>
              <a:rPr spc="40" dirty="0">
                <a:solidFill>
                  <a:srgbClr val="000000"/>
                </a:solidFill>
                <a:latin typeface="微软雅黑" panose="020B0503020204020204" charset="-122"/>
                <a:ea typeface="微软雅黑" panose="020B0503020204020204" charset="-122"/>
                <a:cs typeface="微软雅黑" panose="020B0503020204020204" charset="-122"/>
              </a:rPr>
              <a:t>数</a:t>
            </a:r>
            <a:r>
              <a:rPr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50000"/>
              </a:lnSpc>
              <a:spcBef>
                <a:spcPts val="40"/>
              </a:spcBef>
            </a:pPr>
            <a:r>
              <a:rPr spc="60" dirty="0">
                <a:solidFill>
                  <a:srgbClr val="000000"/>
                </a:solidFill>
                <a:latin typeface="微软雅黑" panose="020B0503020204020204" charset="-122"/>
                <a:ea typeface="微软雅黑" panose="020B0503020204020204" charset="-122"/>
                <a:cs typeface="微软雅黑" panose="020B0503020204020204" charset="-122"/>
              </a:rPr>
              <a:t>3 . 什么是直流电桥? 若按桥臂工作方式的不同，可分为哪几种? 各自的</a:t>
            </a:r>
            <a:r>
              <a:rPr spc="0" dirty="0">
                <a:solidFill>
                  <a:srgbClr val="000000"/>
                </a:solidFill>
                <a:latin typeface="微软雅黑" panose="020B0503020204020204" charset="-122"/>
                <a:ea typeface="微软雅黑" panose="020B0503020204020204" charset="-122"/>
                <a:cs typeface="微软雅黑" panose="020B0503020204020204" charset="-122"/>
              </a:rPr>
              <a:t>输出电压如 </a:t>
            </a:r>
            <a:r>
              <a:rPr spc="50" dirty="0">
                <a:solidFill>
                  <a:srgbClr val="000000"/>
                </a:solidFill>
                <a:latin typeface="微软雅黑" panose="020B0503020204020204" charset="-122"/>
                <a:ea typeface="微软雅黑" panose="020B0503020204020204" charset="-122"/>
                <a:cs typeface="微软雅黑" panose="020B0503020204020204" charset="-122"/>
              </a:rPr>
              <a:t>何计算</a:t>
            </a:r>
            <a:r>
              <a:rPr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pc="1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730"/>
          <p:cNvPicPr>
            <a:picLocks noChangeAspect="1"/>
          </p:cNvPicPr>
          <p:nvPr/>
        </p:nvPicPr>
        <p:blipFill>
          <a:blip r:embed="rId5"/>
          <a:stretch>
            <a:fillRect/>
          </a:stretch>
        </p:blipFill>
        <p:spPr>
          <a:xfrm>
            <a:off x="658252" y="821138"/>
            <a:ext cx="1340789" cy="220586"/>
          </a:xfrm>
          <a:prstGeom prst="rect">
            <a:avLst/>
          </a:prstGeom>
        </p:spPr>
      </p:pic>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372"/>
          <p:cNvSpPr/>
          <p:nvPr/>
        </p:nvSpPr>
        <p:spPr>
          <a:xfrm>
            <a:off x="765840" y="398988"/>
            <a:ext cx="1943100" cy="194310"/>
          </a:xfrm>
          <a:prstGeom prst="rect">
            <a:avLst/>
          </a:prstGeom>
        </p:spPr>
        <p:txBody>
          <a:bodyPr vert="horz" wrap="square" lIns="0" tIns="0" rIns="0" bIns="0"/>
          <a:lstStyle/>
          <a:p>
            <a:pPr algn="l" rtl="0" eaLnBrk="0">
              <a:lnSpc>
                <a:spcPct val="84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20" dirty="0">
                <a:solidFill>
                  <a:srgbClr val="000000"/>
                </a:solidFill>
                <a:latin typeface="微软雅黑" panose="020B0503020204020204" charset="-122"/>
                <a:ea typeface="微软雅黑" panose="020B0503020204020204" charset="-122"/>
                <a:cs typeface="微软雅黑" panose="020B0503020204020204" charset="-122"/>
              </a:rPr>
              <a:t>2. 1 . 3    电阻应变</a:t>
            </a:r>
            <a:r>
              <a:rPr sz="1200" spc="0" dirty="0">
                <a:solidFill>
                  <a:srgbClr val="000000"/>
                </a:solidFill>
                <a:latin typeface="微软雅黑" panose="020B0503020204020204" charset="-122"/>
                <a:ea typeface="微软雅黑" panose="020B0503020204020204" charset="-122"/>
                <a:cs typeface="微软雅黑" panose="020B0503020204020204" charset="-122"/>
              </a:rPr>
              <a:t>片的粘贴</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5"/>
            </p:custDataLst>
          </p:nvPr>
        </p:nvSpPr>
        <p:spPr>
          <a:xfrm>
            <a:off x="615350" y="1091683"/>
            <a:ext cx="9684590" cy="4575810"/>
          </a:xfrm>
          <a:prstGeom prst="rect">
            <a:avLst/>
          </a:prstGeom>
          <a:noFill/>
        </p:spPr>
        <p:txBody>
          <a:bodyPr wrap="square">
            <a:spAutoFit/>
          </a:bodyPr>
          <a:lstStyle/>
          <a:p>
            <a:pPr marL="13335" indent="278130" algn="l" rtl="0" eaLnBrk="0">
              <a:lnSpc>
                <a:spcPct val="127000"/>
              </a:lnSpc>
            </a:pP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电阻应变片的粘贴是应变测量的关键之一，它关系到被测物体表面的变形能否</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正确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地传递给应变片。 粘贴时所用的黏合剂必须与应变片材料和试件材料相适应，</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粘</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贴过程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中要遵循正确的粘贴工艺。</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粘贴工艺如下。</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42000"/>
              </a:lnSpc>
              <a:spcBef>
                <a:spcPts val="20"/>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电阻应变片的检查。 电阻应变片的检查包括外观检查和电阻检查。 外观</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检</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查包括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检查敏感栅排列是否整齐 、均匀，有无破损，引线是否焊接牢固等。 检查电</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阻时，电阻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精确度要达到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0. 05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Ω。</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5875" indent="276860" algn="l" rtl="0" eaLnBrk="0">
              <a:lnSpc>
                <a:spcPct val="126000"/>
              </a:lnSpc>
              <a:spcBef>
                <a:spcPts val="600"/>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(2)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被测物体的表面处理。 为了保证一定的黏合强度，须将被测物体表面处理</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干</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净，</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清除杂质 、油污和表面氧化层。 粘贴表面应保持平整 、光滑。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粘贴表面的面积约为应变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片表面面积的 </a:t>
            </a: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3 ~ 5 </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倍。</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44000"/>
              </a:lnSpc>
              <a:spcBef>
                <a:spcPts val="1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确定贴片位置。 可用笔在被测物体表面画出定位线，粘贴时应使电阻应</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变</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片中心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线与定位线对准。 精密度要求较高时，可以用光学投影的</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方</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法来确定贴片位置。</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31000"/>
              </a:lnSpc>
              <a:spcBef>
                <a:spcPts val="55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粘贴应变片。 首先用甲苯 、丙酮等溶剂清洗被测物</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体</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表面，然后在清洗过的表面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上均匀地涂一薄层黏合剂作为底层。 待其晾干后，再在此底层和电阻应变片基</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片</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的底面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上</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也要先用溶剂清洗</a:t>
            </a:r>
            <a:r>
              <a:rPr lang="en-US" altLang="zh-CN" sz="1200" spc="5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各涂一层薄而均匀的黏合剂，待其稍干后将电阻应变片贴在</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画</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线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处。 在电阻应变片上放一张玻璃纸，用手指按压玻璃纸，将</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多余的黏合剂和气泡挤出。</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18000"/>
              </a:lnSpc>
              <a:spcBef>
                <a:spcPts val="540"/>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(5)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黏合剂的固化处理。 粘贴好电阻应变片后，根据所使用黏合剂的固化工</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艺</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要求进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行固化处</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理。</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78130" algn="l" rtl="0" eaLnBrk="0">
              <a:lnSpc>
                <a:spcPct val="144000"/>
              </a:lnSpc>
              <a:spcBef>
                <a:spcPts val="2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(6)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粘贴质量检查。 检查电阻应变片粘贴位置是否正确，黏合层是否有气泡或</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漏</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贴，</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敏感栅是否有短路或断路现象，以及敏感栅绝缘</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性</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能是否良好等。</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0320" indent="272415" algn="l" rtl="0" eaLnBrk="0">
              <a:lnSpc>
                <a:spcPct val="120000"/>
              </a:lnSpc>
              <a:spcBef>
                <a:spcPts val="545"/>
              </a:spcBef>
            </a:pPr>
            <a:r>
              <a:rPr lang="en-US" altLang="zh-CN" sz="1200" spc="20" dirty="0">
                <a:solidFill>
                  <a:schemeClr val="dk1"/>
                </a:solidFill>
                <a:latin typeface="微软雅黑" panose="020B0503020204020204" charset="-122"/>
                <a:ea typeface="微软雅黑" panose="020B0503020204020204" charset="-122"/>
                <a:cs typeface="微软雅黑" panose="020B0503020204020204" charset="-122"/>
              </a:rPr>
              <a:t>(7)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引线的焊接与防护。 将引线和端子用电烙铁焊接起来，注意不要把端</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子扯断。 电 </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阻应变片的引线最好采用中间连接片引出，并加</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以</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固定。</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7780" indent="265430" algn="l" rtl="0" eaLnBrk="0">
              <a:lnSpc>
                <a:spcPct val="118000"/>
              </a:lnSpc>
              <a:spcBef>
                <a:spcPts val="545"/>
              </a:spcBef>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为保证电阻应变片工作的长期稳定性，应采取防潮措施。 例如，</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在</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电阻应变片及其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引线上涂</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石蜡 、环氧树脂等。</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276045" y="277716"/>
            <a:ext cx="6096000" cy="438150"/>
          </a:xfrm>
          <a:prstGeom prst="rect">
            <a:avLst/>
          </a:prstGeom>
          <a:noFill/>
        </p:spPr>
        <p:txBody>
          <a:bodyPr wrap="square">
            <a:spAutoFit/>
          </a:bodyPr>
          <a:lstStyle/>
          <a:p>
            <a:pPr algn="l" rtl="0" eaLnBrk="0">
              <a:lnSpc>
                <a:spcPct val="100000"/>
              </a:lnSpc>
            </a:pPr>
            <a:endParaRPr lang="zh-CN"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4605" algn="l" rtl="0" eaLnBrk="0">
              <a:lnSpc>
                <a:spcPct val="92000"/>
              </a:lnSpc>
              <a:spcBef>
                <a:spcPts val="0"/>
              </a:spcBef>
            </a:pP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2. 1 . 4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电阻应变</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片的特性</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5"/>
            </p:custDataLst>
          </p:nvPr>
        </p:nvSpPr>
        <p:spPr>
          <a:xfrm>
            <a:off x="408317" y="995889"/>
            <a:ext cx="8568906" cy="1214755"/>
          </a:xfrm>
          <a:prstGeom prst="rect">
            <a:avLst/>
          </a:prstGeom>
          <a:noFill/>
        </p:spPr>
        <p:txBody>
          <a:bodyPr wrap="square">
            <a:spAutoFit/>
          </a:bodyPr>
          <a:lstStyle/>
          <a:p>
            <a:pPr marL="286385" algn="l" rtl="0" eaLnBrk="0">
              <a:lnSpc>
                <a:spcPts val="1300"/>
              </a:lnSpc>
            </a:pP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1 .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电阻应变片的横向效应</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0000"/>
              </a:lnSpc>
              <a:spcBef>
                <a:spcPts val="80"/>
              </a:spcBef>
            </a:pP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敏感栅是由</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 条长度为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l</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 的直线段和直线段端部的</a:t>
            </a:r>
            <a:r>
              <a:rPr lang="en-US" altLang="zh-CN" sz="11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100" spc="50" dirty="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个半径为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 的</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半圆圆弧组成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的。 若该电阻应变片承受轴向应力而产生纵向应变，则各直线段的电阻将增加，但半圆圆弧</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则受到从 </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0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到 </a:t>
            </a:r>
            <a:r>
              <a:rPr lang="en-US" altLang="zh-CN" sz="1100" spc="20" dirty="0" err="1">
                <a:solidFill>
                  <a:schemeClr val="dk1"/>
                </a:solidFill>
                <a:latin typeface="微软雅黑" panose="020B0503020204020204" charset="-122"/>
                <a:ea typeface="微软雅黑" panose="020B0503020204020204" charset="-122"/>
                <a:cs typeface="微软雅黑" panose="020B0503020204020204" charset="-122"/>
              </a:rPr>
              <a:t>ε</a:t>
            </a:r>
            <a:r>
              <a:rPr lang="en-US" altLang="zh-CN" sz="1100" spc="0" baseline="-23000" dirty="0" err="1">
                <a:solidFill>
                  <a:schemeClr val="dk1"/>
                </a:solidFill>
                <a:latin typeface="微软雅黑" panose="020B0503020204020204" charset="-122"/>
                <a:ea typeface="微软雅黑" panose="020B0503020204020204" charset="-122"/>
                <a:cs typeface="微软雅黑" panose="020B0503020204020204" charset="-122"/>
              </a:rPr>
              <a:t>r</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  之间变化的应变，其电阻的变化将小于沿轴向安放的同样长度的电阻丝</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电</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阻的变化。 因而将直的电阻丝绕成敏感栅后，虽然电阻丝长度不变、应变状态相同，但由于</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电阻应变</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片敏感栅的电阻变化减小，因而其灵敏度较整个电阻丝的灵敏度要小，这种现象称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为电阻应变片的横向效应。 电阻应变片的轴向受力及</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横向效应如图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2-3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zh-CN"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379"/>
          <p:cNvPicPr>
            <a:picLocks noChangeAspect="1"/>
          </p:cNvPicPr>
          <p:nvPr/>
        </p:nvPicPr>
        <p:blipFill>
          <a:blip r:embed="rId6"/>
          <a:stretch>
            <a:fillRect/>
          </a:stretch>
        </p:blipFill>
        <p:spPr>
          <a:xfrm>
            <a:off x="3087885" y="2825199"/>
            <a:ext cx="3337192" cy="983412"/>
          </a:xfrm>
          <a:prstGeom prst="rect">
            <a:avLst/>
          </a:prstGeom>
        </p:spPr>
      </p:pic>
      <p:sp>
        <p:nvSpPr>
          <p:cNvPr id="8" name="文本框 7"/>
          <p:cNvSpPr txBox="1"/>
          <p:nvPr>
            <p:custDataLst>
              <p:tags r:id="rId7"/>
            </p:custDataLst>
          </p:nvPr>
        </p:nvSpPr>
        <p:spPr>
          <a:xfrm>
            <a:off x="736119" y="4205541"/>
            <a:ext cx="7758023" cy="2155190"/>
          </a:xfrm>
          <a:prstGeom prst="rect">
            <a:avLst/>
          </a:prstGeom>
          <a:noFill/>
        </p:spPr>
        <p:txBody>
          <a:bodyPr wrap="square">
            <a:spAutoFit/>
          </a:bodyPr>
          <a:lstStyle/>
          <a:p>
            <a:pPr marL="1536700" algn="l" rtl="0" eaLnBrk="0">
              <a:lnSpc>
                <a:spcPts val="1375"/>
              </a:lnSpc>
            </a:pP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400" spc="5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5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电阻应变片的轴向受力及</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横</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向效应</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ct val="96000"/>
              </a:lnSpc>
              <a:spcBef>
                <a:spcPts val="970"/>
              </a:spcBef>
            </a:pP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为了减小电阻应变片横向效应产生的测量误差，现在一般多采用金属箔式</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应</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变片。</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ts val="1305"/>
              </a:lnSpc>
              <a:spcBef>
                <a:spcPts val="530"/>
              </a:spcBef>
            </a:pPr>
            <a:r>
              <a:rPr lang="en-US" altLang="zh-CN" sz="1400" spc="20" dirty="0">
                <a:solidFill>
                  <a:schemeClr val="dk1"/>
                </a:solidFill>
                <a:latin typeface="微软雅黑" panose="020B0503020204020204" charset="-122"/>
                <a:ea typeface="微软雅黑" panose="020B0503020204020204" charset="-122"/>
                <a:cs typeface="微软雅黑" panose="020B0503020204020204" charset="-122"/>
              </a:rPr>
              <a:t>2 .  </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电阻</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应</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变片的初始电阻</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2575" algn="l" rtl="0" eaLnBrk="0">
              <a:lnSpc>
                <a:spcPct val="130000"/>
              </a:lnSpc>
              <a:spcBef>
                <a:spcPts val="440"/>
              </a:spcBef>
            </a:pP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电阻应变片未粘贴时，在室温下所测得的电阻称为电阻应变片的初始电阻</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用符号  </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400"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  表示。 </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400"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  越大，表示其允许的工作电</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压也越大，有利于灵敏度的提高。 </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R</a:t>
            </a:r>
            <a:r>
              <a:rPr lang="en-US" altLang="zh-CN" sz="1400" spc="0" baseline="-23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  常用的阻值  </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有</a:t>
            </a:r>
            <a:r>
              <a:rPr lang="en-US" altLang="zh-CN" sz="1400" spc="-40" dirty="0">
                <a:solidFill>
                  <a:schemeClr val="dk1"/>
                </a:solidFill>
                <a:latin typeface="微软雅黑" panose="020B0503020204020204" charset="-122"/>
                <a:ea typeface="微软雅黑" panose="020B0503020204020204" charset="-122"/>
                <a:cs typeface="微软雅黑" panose="020B0503020204020204" charset="-122"/>
              </a:rPr>
              <a:t>60 Ω </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40" dirty="0">
                <a:solidFill>
                  <a:schemeClr val="dk1"/>
                </a:solidFill>
                <a:latin typeface="微软雅黑" panose="020B0503020204020204" charset="-122"/>
                <a:ea typeface="微软雅黑" panose="020B0503020204020204" charset="-122"/>
                <a:cs typeface="微软雅黑" panose="020B0503020204020204" charset="-122"/>
              </a:rPr>
              <a:t>120 Ω </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40" dirty="0">
                <a:solidFill>
                  <a:schemeClr val="dk1"/>
                </a:solidFill>
                <a:latin typeface="微软雅黑" panose="020B0503020204020204" charset="-122"/>
                <a:ea typeface="微软雅黑" panose="020B0503020204020204" charset="-122"/>
                <a:cs typeface="微软雅黑" panose="020B0503020204020204" charset="-122"/>
              </a:rPr>
              <a:t>250 Ω </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40" dirty="0">
                <a:solidFill>
                  <a:schemeClr val="dk1"/>
                </a:solidFill>
                <a:latin typeface="微软雅黑" panose="020B0503020204020204" charset="-122"/>
                <a:ea typeface="微软雅黑" panose="020B0503020204020204" charset="-122"/>
                <a:cs typeface="微软雅黑" panose="020B0503020204020204" charset="-122"/>
              </a:rPr>
              <a:t>350 Ω </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和 </a:t>
            </a:r>
            <a:r>
              <a:rPr lang="en-US" altLang="zh-CN" sz="1400" spc="-40" dirty="0">
                <a:solidFill>
                  <a:schemeClr val="dk1"/>
                </a:solidFill>
                <a:latin typeface="微软雅黑" panose="020B0503020204020204" charset="-122"/>
                <a:ea typeface="微软雅黑" panose="020B0503020204020204" charset="-122"/>
                <a:cs typeface="微软雅黑" panose="020B0503020204020204" charset="-122"/>
              </a:rPr>
              <a:t>1 000 Ω </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等，其中以 </a:t>
            </a:r>
            <a:r>
              <a:rPr lang="en-US" altLang="zh-CN" sz="1400" spc="-4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400" spc="-10" dirty="0">
                <a:solidFill>
                  <a:schemeClr val="dk1"/>
                </a:solidFill>
                <a:latin typeface="微软雅黑" panose="020B0503020204020204" charset="-122"/>
                <a:ea typeface="微软雅黑" panose="020B0503020204020204" charset="-122"/>
                <a:cs typeface="微软雅黑" panose="020B0503020204020204" charset="-122"/>
              </a:rPr>
              <a:t>2</a:t>
            </a:r>
            <a:r>
              <a:rPr lang="en-US" altLang="zh-CN" sz="1400" spc="0" dirty="0">
                <a:solidFill>
                  <a:schemeClr val="dk1"/>
                </a:solidFill>
                <a:latin typeface="微软雅黑" panose="020B0503020204020204" charset="-122"/>
                <a:ea typeface="微软雅黑" panose="020B0503020204020204" charset="-122"/>
                <a:cs typeface="微软雅黑" panose="020B0503020204020204" charset="-122"/>
              </a:rPr>
              <a:t>0 Ω </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最为常用。</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98000"/>
              </a:lnSpc>
            </a:pP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3" name="文本框 2"/>
          <p:cNvSpPr txBox="1"/>
          <p:nvPr/>
        </p:nvSpPr>
        <p:spPr>
          <a:xfrm>
            <a:off x="419819" y="291257"/>
            <a:ext cx="11312106" cy="2286000"/>
          </a:xfrm>
          <a:prstGeom prst="rect">
            <a:avLst/>
          </a:prstGeom>
          <a:noFill/>
        </p:spPr>
        <p:txBody>
          <a:bodyPr wrap="square">
            <a:spAutoFit/>
          </a:bodyPr>
          <a:lstStyle/>
          <a:p>
            <a:pPr marL="18415" algn="l" rtl="0" eaLnBrk="0">
              <a:lnSpc>
                <a:spcPct val="93000"/>
              </a:lnSpc>
              <a:spcBef>
                <a:spcPts val="365"/>
              </a:spcBef>
            </a:pP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2. 1 . 5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电阻应变式传感器的测量</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转</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换电路</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4000"/>
              </a:lnSpc>
            </a:pP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8450" algn="l" rtl="0" eaLnBrk="0">
              <a:lnSpc>
                <a:spcPct val="97000"/>
              </a:lnSpc>
              <a:spcBef>
                <a:spcPts val="300"/>
              </a:spcBef>
            </a:pP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由于机械应变范围的数量级一般为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100" spc="-20" baseline="52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20" baseline="52000" dirty="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 10</a:t>
            </a:r>
            <a:r>
              <a:rPr lang="zh-CN" altLang="en-US" sz="1100" spc="-20" baseline="52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20" baseline="520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而</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常规电阻应变片的灵敏度很小</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(K≈2)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ꎬ</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6510" algn="l" rtl="0" eaLnBrk="0">
              <a:lnSpc>
                <a:spcPct val="145000"/>
              </a:lnSpc>
              <a:spcBef>
                <a:spcPts val="180"/>
              </a:spcBef>
            </a:pP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所以</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电阻应变片的电阻变化范围小，数量级为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100" spc="0" baseline="52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baseline="52000" dirty="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 10</a:t>
            </a:r>
            <a:r>
              <a:rPr lang="zh-CN" altLang="en-US" sz="1100" spc="0" baseline="52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baseline="5200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，因此，若要精确地测量出这些  </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微小的电阻变化，则需要在测量系统中增加测量转换电路。 最常用的测量转换</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电</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路是电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桥电路，即把电阻的相对变化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R</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R</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转化为电压或电流的变</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化。</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270510" algn="l" rtl="0" eaLnBrk="0">
              <a:lnSpc>
                <a:spcPct val="137000"/>
              </a:lnSpc>
              <a:spcBef>
                <a:spcPts val="5"/>
              </a:spcBef>
            </a:pP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为了将电阻应变式传感器的电阻变化转换成电压或电流信号，在实际应用中，</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一般  </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采用电桥电路作为其测量转换电路。 电桥电路具有结构简单 、灵敏度高 、测量范</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围</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宽 、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线性度好且易实现温度补偿等优点，能较好地满足各种应变测量要求，因此，</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在应变测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量中得到了广泛的应用。 电桥电路按其工作方式分为单臂 、双臂</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半</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桥</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和全桥三种，其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基本电路如图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4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所示。 单臂工作时输出信号最小，线性度 、稳定</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性</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较差，双臂工作时  </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输出信号是单臂的两倍，线性度 、稳定性比单臂工作时有所改善，全桥工作时</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输</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出信号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是单臂的四倍，线性度 、稳定性最好。 因此，为了得到较大的输出信号，</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电桥电路一般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都采用双臂或全桥工作方式</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78"/>
          <p:cNvPicPr>
            <a:picLocks noChangeAspect="1"/>
          </p:cNvPicPr>
          <p:nvPr/>
        </p:nvPicPr>
        <p:blipFill>
          <a:blip r:embed="rId5"/>
          <a:stretch>
            <a:fillRect/>
          </a:stretch>
        </p:blipFill>
        <p:spPr>
          <a:xfrm>
            <a:off x="6930708" y="3074682"/>
            <a:ext cx="4852975" cy="1520710"/>
          </a:xfrm>
          <a:prstGeom prst="rect">
            <a:avLst/>
          </a:prstGeom>
        </p:spPr>
      </p:pic>
      <p:sp>
        <p:nvSpPr>
          <p:cNvPr id="7" name="textbox 381"/>
          <p:cNvSpPr/>
          <p:nvPr>
            <p:custDataLst>
              <p:tags r:id="rId6"/>
            </p:custDataLst>
          </p:nvPr>
        </p:nvSpPr>
        <p:spPr>
          <a:xfrm>
            <a:off x="8781283" y="4913259"/>
            <a:ext cx="1485900" cy="3917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2－4    应变片测</a:t>
            </a:r>
            <a:r>
              <a:rPr sz="800" spc="20" dirty="0">
                <a:solidFill>
                  <a:schemeClr val="dk1"/>
                </a:solidFill>
                <a:latin typeface="微软雅黑" panose="020B0503020204020204" charset="-122"/>
                <a:ea typeface="微软雅黑" panose="020B0503020204020204" charset="-122"/>
                <a:cs typeface="微软雅黑" panose="020B0503020204020204" charset="-122"/>
              </a:rPr>
              <a:t>量</a:t>
            </a:r>
            <a:r>
              <a:rPr sz="800" spc="0" dirty="0">
                <a:solidFill>
                  <a:schemeClr val="dk1"/>
                </a:solidFill>
                <a:latin typeface="微软雅黑" panose="020B0503020204020204" charset="-122"/>
                <a:ea typeface="微软雅黑" panose="020B0503020204020204" charset="-122"/>
                <a:cs typeface="微软雅黑" panose="020B0503020204020204" charset="-122"/>
              </a:rPr>
              <a:t>转换电路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93345" algn="l" rtl="0" eaLnBrk="0">
              <a:lnSpc>
                <a:spcPts val="855"/>
              </a:lnSpc>
            </a:pP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a</a:t>
            </a:r>
            <a:r>
              <a:rPr sz="700" spc="30" dirty="0">
                <a:solidFill>
                  <a:schemeClr val="dk1"/>
                </a:solidFill>
                <a:latin typeface="微软雅黑" panose="020B0503020204020204" charset="-122"/>
                <a:ea typeface="微软雅黑" panose="020B0503020204020204" charset="-122"/>
                <a:cs typeface="微软雅黑" panose="020B0503020204020204" charset="-122"/>
              </a:rPr>
              <a:t>) 单臂，( </a:t>
            </a:r>
            <a:r>
              <a:rPr sz="700" spc="0" dirty="0">
                <a:solidFill>
                  <a:schemeClr val="dk1"/>
                </a:solidFill>
                <a:latin typeface="微软雅黑" panose="020B0503020204020204" charset="-122"/>
                <a:ea typeface="微软雅黑" panose="020B0503020204020204" charset="-122"/>
                <a:cs typeface="微软雅黑" panose="020B0503020204020204" charset="-122"/>
              </a:rPr>
              <a:t>b</a:t>
            </a:r>
            <a:r>
              <a:rPr sz="700" spc="30" dirty="0">
                <a:solidFill>
                  <a:schemeClr val="dk1"/>
                </a:solidFill>
                <a:latin typeface="微软雅黑" panose="020B0503020204020204" charset="-122"/>
                <a:ea typeface="微软雅黑" panose="020B0503020204020204" charset="-122"/>
                <a:cs typeface="微软雅黑" panose="020B0503020204020204" charset="-122"/>
              </a:rPr>
              <a:t>) 双臂，( </a:t>
            </a:r>
            <a:r>
              <a:rPr sz="700" spc="0" dirty="0">
                <a:solidFill>
                  <a:schemeClr val="dk1"/>
                </a:solidFill>
                <a:latin typeface="微软雅黑" panose="020B0503020204020204" charset="-122"/>
                <a:ea typeface="微软雅黑" panose="020B0503020204020204" charset="-122"/>
                <a:cs typeface="微软雅黑" panose="020B0503020204020204" charset="-122"/>
              </a:rPr>
              <a:t>c</a:t>
            </a: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spc="20" dirty="0">
                <a:solidFill>
                  <a:schemeClr val="dk1"/>
                </a:solidFill>
                <a:latin typeface="微软雅黑" panose="020B0503020204020204" charset="-122"/>
                <a:ea typeface="微软雅黑" panose="020B0503020204020204" charset="-122"/>
                <a:cs typeface="微软雅黑" panose="020B0503020204020204" charset="-122"/>
              </a:rPr>
              <a:t>全</a:t>
            </a:r>
            <a:r>
              <a:rPr sz="700" spc="0" dirty="0">
                <a:solidFill>
                  <a:schemeClr val="dk1"/>
                </a:solidFill>
                <a:latin typeface="微软雅黑" panose="020B0503020204020204" charset="-122"/>
                <a:ea typeface="微软雅黑" panose="020B0503020204020204" charset="-122"/>
                <a:cs typeface="微软雅黑" panose="020B0503020204020204" charset="-122"/>
              </a:rPr>
              <a:t>桥</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386"/>
          <p:cNvSpPr/>
          <p:nvPr>
            <p:custDataLst>
              <p:tags r:id="rId7"/>
            </p:custDataLst>
          </p:nvPr>
        </p:nvSpPr>
        <p:spPr>
          <a:xfrm>
            <a:off x="883910" y="2969525"/>
            <a:ext cx="4813300" cy="233552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2225" algn="l" rtl="0" eaLnBrk="0">
              <a:lnSpc>
                <a:spcPts val="1200"/>
              </a:lnSpc>
            </a:pPr>
            <a:r>
              <a:rPr sz="900" spc="10" dirty="0">
                <a:solidFill>
                  <a:schemeClr val="dk1"/>
                </a:solidFill>
                <a:latin typeface="微软雅黑" panose="020B0503020204020204" charset="-122"/>
                <a:ea typeface="微软雅黑" panose="020B0503020204020204" charset="-122"/>
                <a:cs typeface="微软雅黑" panose="020B0503020204020204" charset="-122"/>
              </a:rPr>
              <a:t>1 . </a:t>
            </a:r>
            <a:r>
              <a:rPr sz="900" spc="0" dirty="0">
                <a:solidFill>
                  <a:schemeClr val="dk1"/>
                </a:solidFill>
                <a:latin typeface="微软雅黑" panose="020B0503020204020204" charset="-122"/>
                <a:ea typeface="微软雅黑" panose="020B0503020204020204" charset="-122"/>
                <a:cs typeface="微软雅黑" panose="020B0503020204020204" charset="-122"/>
              </a:rPr>
              <a:t> 单臂</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24765" algn="l" rtl="0" eaLnBrk="0">
              <a:lnSpc>
                <a:spcPts val="1585"/>
              </a:lnSpc>
              <a:spcBef>
                <a:spcPts val="14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U</a:t>
            </a:r>
            <a:r>
              <a:rPr sz="900" spc="-60" baseline="-5000" dirty="0">
                <a:solidFill>
                  <a:schemeClr val="dk1"/>
                </a:solidFill>
                <a:latin typeface="微软雅黑" panose="020B0503020204020204" charset="-122"/>
                <a:ea typeface="微软雅黑" panose="020B0503020204020204" charset="-122"/>
                <a:cs typeface="微软雅黑" panose="020B0503020204020204" charset="-122"/>
              </a:rPr>
              <a:t>o</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500" spc="-60" baseline="14000" dirty="0">
                <a:solidFill>
                  <a:schemeClr val="dk1"/>
                </a:solidFill>
                <a:latin typeface="微软雅黑" panose="020B0503020204020204" charset="-122"/>
                <a:ea typeface="微软雅黑" panose="020B0503020204020204" charset="-122"/>
                <a:cs typeface="微软雅黑" panose="020B0503020204020204" charset="-122"/>
              </a:rPr>
              <a:t>＝</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50" dirty="0">
                <a:solidFill>
                  <a:schemeClr val="dk1"/>
                </a:solidFill>
                <a:latin typeface="微软雅黑" panose="020B0503020204020204" charset="-122"/>
                <a:ea typeface="微软雅黑" panose="020B0503020204020204" charset="-122"/>
                <a:cs typeface="微软雅黑" panose="020B0503020204020204" charset="-122"/>
              </a:rPr>
              <a:t>U</a:t>
            </a:r>
            <a:r>
              <a:rPr sz="900" spc="-60" baseline="-5000" dirty="0">
                <a:solidFill>
                  <a:schemeClr val="dk1"/>
                </a:solidFill>
                <a:latin typeface="微软雅黑" panose="020B0503020204020204" charset="-122"/>
                <a:ea typeface="微软雅黑" panose="020B0503020204020204" charset="-122"/>
                <a:cs typeface="微软雅黑" panose="020B0503020204020204" charset="-122"/>
              </a:rPr>
              <a:t>①</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500" spc="-60" baseline="14000" dirty="0">
                <a:solidFill>
                  <a:schemeClr val="dk1"/>
                </a:solidFill>
                <a:latin typeface="微软雅黑" panose="020B0503020204020204" charset="-122"/>
                <a:ea typeface="微软雅黑" panose="020B0503020204020204" charset="-122"/>
                <a:cs typeface="微软雅黑" panose="020B0503020204020204" charset="-122"/>
              </a:rPr>
              <a:t>－</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U</a:t>
            </a:r>
            <a:r>
              <a:rPr sz="900" spc="-60" baseline="-5000" dirty="0">
                <a:solidFill>
                  <a:schemeClr val="dk1"/>
                </a:solidFill>
                <a:latin typeface="微软雅黑" panose="020B0503020204020204" charset="-122"/>
                <a:ea typeface="微软雅黑" panose="020B0503020204020204" charset="-122"/>
                <a:cs typeface="微软雅黑" panose="020B0503020204020204" charset="-122"/>
              </a:rPr>
              <a:t>③</a:t>
            </a:r>
            <a:endParaRPr lang="en-US" altLang="en-US" sz="585" dirty="0">
              <a:solidFill>
                <a:schemeClr val="dk1"/>
              </a:solidFill>
              <a:latin typeface="微软雅黑" panose="020B0503020204020204" charset="-122"/>
              <a:ea typeface="微软雅黑" panose="020B0503020204020204" charset="-122"/>
              <a:cs typeface="微软雅黑" panose="020B0503020204020204" charset="-122"/>
            </a:endParaRPr>
          </a:p>
          <a:p>
            <a:pPr marL="201295" algn="l" rtl="0" eaLnBrk="0">
              <a:lnSpc>
                <a:spcPts val="1620"/>
              </a:lnSpc>
              <a:spcBef>
                <a:spcPts val="50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 [ (R</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ΔR</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 (R</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ΔR</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4</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R</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3</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－R </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(R </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R</a:t>
            </a:r>
            <a:r>
              <a:rPr sz="900" spc="-30" baseline="2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E</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187325" algn="l" rtl="0" eaLnBrk="0">
              <a:lnSpc>
                <a:spcPct val="150000"/>
              </a:lnSpc>
              <a:spcBef>
                <a:spcPts val="26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 {[ (R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ΔR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3</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＋Δ</a:t>
            </a:r>
            <a:r>
              <a:rPr sz="1000" spc="-1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 [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3</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Δ</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4</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20" baseline="-29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 </a:t>
            </a:r>
            <a:r>
              <a:rPr sz="1000" spc="0" dirty="0">
                <a:solidFill>
                  <a:schemeClr val="dk1"/>
                </a:solidFill>
                <a:latin typeface="微软雅黑" panose="020B0503020204020204" charset="-122"/>
                <a:ea typeface="微软雅黑" panose="020B0503020204020204" charset="-122"/>
                <a:cs typeface="微软雅黑" panose="020B0503020204020204" charset="-122"/>
              </a:rPr>
              <a:t>E </a:t>
            </a:r>
            <a:r>
              <a:rPr sz="1000" spc="-30" dirty="0">
                <a:solidFill>
                  <a:schemeClr val="dk1"/>
                </a:solidFill>
                <a:latin typeface="微软雅黑" panose="020B0503020204020204" charset="-122"/>
                <a:ea typeface="微软雅黑" panose="020B0503020204020204" charset="-122"/>
                <a:cs typeface="微软雅黑" panose="020B0503020204020204" charset="-122"/>
              </a:rPr>
              <a:t>设 R </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R</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R</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3</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R</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sz="500"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且 ΔR</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/R</a:t>
            </a:r>
            <a:r>
              <a:rPr sz="900" spc="-30" baseline="-23000" dirty="0">
                <a:solidFill>
                  <a:schemeClr val="dk1"/>
                </a:solidFill>
                <a:latin typeface="微软雅黑" panose="020B0503020204020204" charset="-122"/>
                <a:ea typeface="微软雅黑" panose="020B0503020204020204" charset="-122"/>
                <a:cs typeface="微软雅黑" panose="020B0503020204020204" charset="-122"/>
              </a:rPr>
              <a:t>4</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Δ</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30" dirty="0">
                <a:solidFill>
                  <a:schemeClr val="dk1"/>
                </a:solidFill>
                <a:latin typeface="微软雅黑" panose="020B0503020204020204" charset="-122"/>
                <a:ea typeface="微软雅黑" panose="020B0503020204020204" charset="-122"/>
                <a:cs typeface="微软雅黑" panose="020B0503020204020204" charset="-122"/>
              </a:rPr>
              <a:t> ≪ 1，Δ</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K</a:t>
            </a:r>
            <a:r>
              <a:rPr sz="1000" spc="-30" dirty="0">
                <a:solidFill>
                  <a:schemeClr val="dk1"/>
                </a:solidFill>
                <a:latin typeface="微软雅黑" panose="020B0503020204020204" charset="-122"/>
                <a:ea typeface="微软雅黑" panose="020B0503020204020204" charset="-122"/>
                <a:cs typeface="微软雅黑" panose="020B0503020204020204" charset="-122"/>
              </a:rPr>
              <a:t>ε，则</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4765" algn="l" rtl="0" eaLnBrk="0">
              <a:lnSpc>
                <a:spcPts val="1560"/>
              </a:lnSpc>
              <a:spcBef>
                <a:spcPts val="220"/>
              </a:spcBef>
            </a:pPr>
            <a:r>
              <a:rPr sz="1000" spc="0" dirty="0">
                <a:solidFill>
                  <a:schemeClr val="dk1"/>
                </a:solidFill>
                <a:latin typeface="微软雅黑" panose="020B0503020204020204" charset="-122"/>
                <a:ea typeface="微软雅黑" panose="020B0503020204020204" charset="-122"/>
                <a:cs typeface="微软雅黑" panose="020B0503020204020204" charset="-122"/>
              </a:rPr>
              <a:t>U</a:t>
            </a:r>
            <a:r>
              <a:rPr sz="900" spc="0" baseline="-4000" dirty="0">
                <a:solidFill>
                  <a:schemeClr val="dk1"/>
                </a:solidFill>
                <a:latin typeface="微软雅黑" panose="020B0503020204020204" charset="-122"/>
                <a:ea typeface="微软雅黑" panose="020B0503020204020204" charset="-122"/>
                <a:cs typeface="微软雅黑" panose="020B0503020204020204" charset="-122"/>
              </a:rPr>
              <a:t>o</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 ( 1/4 ) ( Δ</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10" baseline="-4000" dirty="0">
                <a:solidFill>
                  <a:schemeClr val="dk1"/>
                </a:solidFill>
                <a:latin typeface="微软雅黑" panose="020B0503020204020204" charset="-122"/>
                <a:ea typeface="微软雅黑" panose="020B0503020204020204" charset="-122"/>
                <a:cs typeface="微软雅黑" panose="020B0503020204020204" charset="-122"/>
              </a:rPr>
              <a:t>4</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900" spc="-10" baseline="-4000" dirty="0">
                <a:solidFill>
                  <a:schemeClr val="dk1"/>
                </a:solidFill>
                <a:latin typeface="微软雅黑" panose="020B0503020204020204" charset="-122"/>
                <a:ea typeface="微软雅黑" panose="020B0503020204020204" charset="-122"/>
                <a:cs typeface="微软雅黑" panose="020B0503020204020204" charset="-122"/>
              </a:rPr>
              <a:t>4</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E</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500" spc="-10" baseline="15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( 1/4</a:t>
            </a:r>
            <a:r>
              <a:rPr sz="1000" spc="0" dirty="0">
                <a:solidFill>
                  <a:schemeClr val="dk1"/>
                </a:solidFill>
                <a:latin typeface="微软雅黑" panose="020B0503020204020204" charset="-122"/>
                <a:ea typeface="微软雅黑" panose="020B0503020204020204" charset="-122"/>
                <a:cs typeface="微软雅黑" panose="020B0503020204020204" charset="-122"/>
              </a:rPr>
              <a:t> ) ( ΔR/R)E </a:t>
            </a:r>
            <a:r>
              <a:rPr sz="1500" spc="0" baseline="1500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( 1/4)KεE。</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10"/>
              </a:lnSpc>
              <a:spcBef>
                <a:spcPts val="31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2 .</a:t>
            </a:r>
            <a:r>
              <a:rPr sz="1000" spc="0" dirty="0">
                <a:solidFill>
                  <a:schemeClr val="dk1"/>
                </a:solidFill>
                <a:latin typeface="微软雅黑" panose="020B0503020204020204" charset="-122"/>
                <a:ea typeface="微软雅黑" panose="020B0503020204020204" charset="-122"/>
                <a:cs typeface="微软雅黑" panose="020B0503020204020204" charset="-122"/>
              </a:rPr>
              <a:t>  双臂( 半桥)</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560"/>
              </a:lnSpc>
              <a:spcBef>
                <a:spcPts val="26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同理，</a:t>
            </a:r>
            <a:r>
              <a:rPr sz="1000" spc="0" dirty="0">
                <a:solidFill>
                  <a:schemeClr val="dk1"/>
                </a:solidFill>
                <a:latin typeface="微软雅黑" panose="020B0503020204020204" charset="-122"/>
                <a:ea typeface="微软雅黑" panose="020B0503020204020204" charset="-122"/>
                <a:cs typeface="微软雅黑" panose="020B0503020204020204" charset="-122"/>
              </a:rPr>
              <a:t>U</a:t>
            </a:r>
            <a:r>
              <a:rPr sz="900" spc="0" baseline="-8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( 1/2 ) ( Δ</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E</a:t>
            </a:r>
            <a:r>
              <a:rPr sz="1000" spc="-20" dirty="0">
                <a:solidFill>
                  <a:schemeClr val="dk1"/>
                </a:solidFill>
                <a:latin typeface="微软雅黑" panose="020B0503020204020204" charset="-122"/>
                <a:ea typeface="微软雅黑" panose="020B0503020204020204" charset="-122"/>
                <a:cs typeface="微软雅黑" panose="020B0503020204020204" charset="-122"/>
              </a:rPr>
              <a:t> ＝ (</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1/2)KεE。</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ts val="1300"/>
              </a:lnSpc>
              <a:spcBef>
                <a:spcPts val="83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3. </a:t>
            </a:r>
            <a:r>
              <a:rPr sz="1000" spc="0" dirty="0">
                <a:solidFill>
                  <a:schemeClr val="dk1"/>
                </a:solidFill>
                <a:latin typeface="微软雅黑" panose="020B0503020204020204" charset="-122"/>
                <a:ea typeface="微软雅黑" panose="020B0503020204020204" charset="-122"/>
                <a:cs typeface="微软雅黑" panose="020B0503020204020204" charset="-122"/>
              </a:rPr>
              <a:t> 全桥</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560"/>
              </a:lnSpc>
              <a:spcBef>
                <a:spcPts val="16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同理，</a:t>
            </a:r>
            <a:r>
              <a:rPr sz="1000" spc="0" dirty="0">
                <a:solidFill>
                  <a:schemeClr val="dk1"/>
                </a:solidFill>
                <a:latin typeface="微软雅黑" panose="020B0503020204020204" charset="-122"/>
                <a:ea typeface="微软雅黑" panose="020B0503020204020204" charset="-122"/>
                <a:cs typeface="微软雅黑" panose="020B0503020204020204" charset="-122"/>
              </a:rPr>
              <a:t>U</a:t>
            </a:r>
            <a:r>
              <a:rPr sz="900" spc="0" baseline="-8000" dirty="0">
                <a:solidFill>
                  <a:schemeClr val="dk1"/>
                </a:solidFill>
                <a:latin typeface="微软雅黑" panose="020B0503020204020204" charset="-122"/>
                <a:ea typeface="微软雅黑" panose="020B0503020204020204" charset="-122"/>
                <a:cs typeface="微软雅黑" panose="020B0503020204020204" charset="-122"/>
              </a:rPr>
              <a:t>o</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 ( Δ</a:t>
            </a:r>
            <a:r>
              <a:rPr sz="1000" spc="0" dirty="0">
                <a:solidFill>
                  <a:schemeClr val="dk1"/>
                </a:solidFill>
                <a:latin typeface="微软雅黑" panose="020B0503020204020204" charset="-122"/>
                <a:ea typeface="微软雅黑" panose="020B0503020204020204" charset="-122"/>
                <a:cs typeface="微软雅黑" panose="020B0503020204020204" charset="-122"/>
              </a:rPr>
              <a:t>R/R)E ＝KεE。</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387"/>
          <p:cNvSpPr/>
          <p:nvPr/>
        </p:nvSpPr>
        <p:spPr>
          <a:xfrm>
            <a:off x="3219545" y="2701524"/>
            <a:ext cx="5204459" cy="183451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05"/>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1 . 金属热电阻的工</a:t>
            </a:r>
            <a:r>
              <a:rPr sz="1000" spc="20" dirty="0">
                <a:solidFill>
                  <a:srgbClr val="000000"/>
                </a:solidFill>
                <a:latin typeface="微软雅黑" panose="020B0503020204020204" charset="-122"/>
                <a:ea typeface="微软雅黑" panose="020B0503020204020204" charset="-122"/>
                <a:cs typeface="微软雅黑" panose="020B0503020204020204" charset="-122"/>
              </a:rPr>
              <a:t>作</a:t>
            </a:r>
            <a:r>
              <a:rPr sz="1000" spc="0" dirty="0">
                <a:solidFill>
                  <a:srgbClr val="000000"/>
                </a:solidFill>
                <a:latin typeface="微软雅黑" panose="020B0503020204020204" charset="-122"/>
                <a:ea typeface="微软雅黑" panose="020B0503020204020204" charset="-122"/>
                <a:cs typeface="微软雅黑" panose="020B0503020204020204" charset="-122"/>
              </a:rPr>
              <a:t>原理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43000"/>
              </a:lnSpc>
              <a:spcBef>
                <a:spcPts val="47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温度升高，金属导体内部电子热运动加剧，从而使自由电子通过金属导体</a:t>
            </a:r>
            <a:r>
              <a:rPr sz="1000" spc="20" dirty="0">
                <a:solidFill>
                  <a:srgbClr val="000000"/>
                </a:solidFill>
                <a:latin typeface="微软雅黑" panose="020B0503020204020204" charset="-122"/>
                <a:ea typeface="微软雅黑" panose="020B0503020204020204" charset="-122"/>
                <a:cs typeface="微软雅黑" panose="020B0503020204020204" charset="-122"/>
              </a:rPr>
              <a:t>时</a:t>
            </a:r>
            <a:r>
              <a:rPr sz="1000" spc="0" dirty="0">
                <a:solidFill>
                  <a:srgbClr val="000000"/>
                </a:solidFill>
                <a:latin typeface="微软雅黑" panose="020B0503020204020204" charset="-122"/>
                <a:ea typeface="微软雅黑" panose="020B0503020204020204" charset="-122"/>
                <a:cs typeface="微软雅黑" panose="020B0503020204020204" charset="-122"/>
              </a:rPr>
              <a:t>的阻力 </a:t>
            </a:r>
            <a:r>
              <a:rPr sz="1000" spc="10" dirty="0">
                <a:solidFill>
                  <a:srgbClr val="000000"/>
                </a:solidFill>
                <a:latin typeface="微软雅黑" panose="020B0503020204020204" charset="-122"/>
                <a:ea typeface="微软雅黑" panose="020B0503020204020204" charset="-122"/>
                <a:cs typeface="微软雅黑" panose="020B0503020204020204" charset="-122"/>
              </a:rPr>
              <a:t>增大，宏观上表现出电阻率变大，电阻值增大 ，</a:t>
            </a:r>
            <a:r>
              <a:rPr sz="1000" spc="0" dirty="0">
                <a:solidFill>
                  <a:srgbClr val="000000"/>
                </a:solidFill>
                <a:latin typeface="微软雅黑" panose="020B0503020204020204" charset="-122"/>
                <a:ea typeface="微软雅黑" panose="020B0503020204020204" charset="-122"/>
                <a:cs typeface="微软雅黑" panose="020B0503020204020204" charset="-122"/>
              </a:rPr>
              <a:t>反之，则电阻值减小。 因此，金属导体 </a:t>
            </a:r>
            <a:r>
              <a:rPr sz="1000" spc="50" dirty="0">
                <a:solidFill>
                  <a:srgbClr val="000000"/>
                </a:solidFill>
                <a:latin typeface="微软雅黑" panose="020B0503020204020204" charset="-122"/>
                <a:ea typeface="微软雅黑" panose="020B0503020204020204" charset="-122"/>
                <a:cs typeface="微软雅黑" panose="020B0503020204020204" charset="-122"/>
              </a:rPr>
              <a:t>具有正的温度系数，即电阻与温度的变化成正比。 目前使用最广泛的热电阻材</a:t>
            </a:r>
            <a:r>
              <a:rPr sz="1000" spc="30" dirty="0">
                <a:solidFill>
                  <a:srgbClr val="000000"/>
                </a:solidFill>
                <a:latin typeface="微软雅黑" panose="020B0503020204020204" charset="-122"/>
                <a:ea typeface="微软雅黑" panose="020B0503020204020204" charset="-122"/>
                <a:cs typeface="微软雅黑" panose="020B0503020204020204" charset="-122"/>
              </a:rPr>
              <a:t>料</a:t>
            </a:r>
            <a:r>
              <a:rPr sz="1000" spc="0" dirty="0">
                <a:solidFill>
                  <a:srgbClr val="000000"/>
                </a:solidFill>
                <a:latin typeface="微软雅黑" panose="020B0503020204020204" charset="-122"/>
                <a:ea typeface="微软雅黑" panose="020B0503020204020204" charset="-122"/>
                <a:cs typeface="微软雅黑" panose="020B0503020204020204" charset="-122"/>
              </a:rPr>
              <a:t>是铜和 </a:t>
            </a:r>
            <a:r>
              <a:rPr sz="1000" spc="20" dirty="0">
                <a:solidFill>
                  <a:srgbClr val="000000"/>
                </a:solidFill>
                <a:latin typeface="微软雅黑" panose="020B0503020204020204" charset="-122"/>
                <a:ea typeface="微软雅黑" panose="020B0503020204020204" charset="-122"/>
                <a:cs typeface="微软雅黑" panose="020B0503020204020204" charset="-122"/>
              </a:rPr>
              <a:t>铂。 在铂 、铜 、镍中，铂的性能最好，</a:t>
            </a:r>
            <a:r>
              <a:rPr sz="1000" spc="0" dirty="0">
                <a:solidFill>
                  <a:srgbClr val="000000"/>
                </a:solidFill>
                <a:latin typeface="微软雅黑" panose="020B0503020204020204" charset="-122"/>
                <a:ea typeface="微软雅黑" panose="020B0503020204020204" charset="-122"/>
                <a:cs typeface="微软雅黑" panose="020B0503020204020204" charset="-122"/>
              </a:rPr>
              <a:t>将铂采用特殊结构可制成标准温度计，它的适用 </a:t>
            </a:r>
            <a:r>
              <a:rPr sz="1000" spc="-10" dirty="0">
                <a:solidFill>
                  <a:srgbClr val="000000"/>
                </a:solidFill>
                <a:latin typeface="微软雅黑" panose="020B0503020204020204" charset="-122"/>
                <a:ea typeface="微软雅黑" panose="020B0503020204020204" charset="-122"/>
                <a:cs typeface="微软雅黑" panose="020B0503020204020204" charset="-122"/>
              </a:rPr>
              <a:t>温度范围为  200 ~ 960 ℃。 铜</a:t>
            </a:r>
            <a:r>
              <a:rPr sz="1000" spc="0" dirty="0">
                <a:solidFill>
                  <a:srgbClr val="000000"/>
                </a:solidFill>
                <a:latin typeface="微软雅黑" panose="020B0503020204020204" charset="-122"/>
                <a:ea typeface="微软雅黑" panose="020B0503020204020204" charset="-122"/>
                <a:cs typeface="微软雅黑" panose="020B0503020204020204" charset="-122"/>
              </a:rPr>
              <a:t>热电阻廉价并且线性度好，但温度过高时易氧化，故只适用 </a:t>
            </a:r>
            <a:r>
              <a:rPr sz="1000" spc="-20" dirty="0">
                <a:solidFill>
                  <a:srgbClr val="000000"/>
                </a:solidFill>
                <a:latin typeface="微软雅黑" panose="020B0503020204020204" charset="-122"/>
                <a:ea typeface="微软雅黑" panose="020B0503020204020204" charset="-122"/>
                <a:cs typeface="微软雅黑" panose="020B0503020204020204" charset="-122"/>
              </a:rPr>
              <a:t>于温度较低(  50 ~ 1 50 ℃ ) 的环境中。 表 2  1 </a:t>
            </a:r>
            <a:r>
              <a:rPr sz="1000" spc="-10" dirty="0">
                <a:solidFill>
                  <a:srgbClr val="000000"/>
                </a:solidFill>
                <a:latin typeface="微软雅黑" panose="020B0503020204020204" charset="-122"/>
                <a:ea typeface="微软雅黑" panose="020B0503020204020204" charset="-122"/>
                <a:cs typeface="微软雅黑" panose="020B0503020204020204" charset="-122"/>
              </a:rPr>
              <a:t>列</a:t>
            </a:r>
            <a:r>
              <a:rPr sz="1000" spc="0" dirty="0">
                <a:solidFill>
                  <a:srgbClr val="000000"/>
                </a:solidFill>
                <a:latin typeface="微软雅黑" panose="020B0503020204020204" charset="-122"/>
                <a:ea typeface="微软雅黑" panose="020B0503020204020204" charset="-122"/>
                <a:cs typeface="微软雅黑" panose="020B0503020204020204" charset="-122"/>
              </a:rPr>
              <a:t>出了铂 、铜热电阻的主要技术性能。</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467485" algn="l" rtl="0" eaLnBrk="0">
              <a:lnSpc>
                <a:spcPts val="1375"/>
              </a:lnSpc>
            </a:pPr>
            <a:r>
              <a:rPr sz="800" spc="50" dirty="0">
                <a:solidFill>
                  <a:srgbClr val="000000"/>
                </a:solidFill>
                <a:latin typeface="微软雅黑" panose="020B0503020204020204" charset="-122"/>
                <a:ea typeface="微软雅黑" panose="020B0503020204020204" charset="-122"/>
                <a:cs typeface="微软雅黑" panose="020B0503020204020204" charset="-122"/>
              </a:rPr>
              <a:t>表 2－1    铂热电阻和铜热电阻的主要技术</a:t>
            </a:r>
            <a:r>
              <a:rPr sz="800" spc="30" dirty="0">
                <a:solidFill>
                  <a:srgbClr val="000000"/>
                </a:solidFill>
                <a:latin typeface="微软雅黑" panose="020B0503020204020204" charset="-122"/>
                <a:ea typeface="微软雅黑" panose="020B0503020204020204" charset="-122"/>
                <a:cs typeface="微软雅黑" panose="020B0503020204020204" charset="-122"/>
              </a:rPr>
              <a:t>性</a:t>
            </a:r>
            <a:r>
              <a:rPr sz="800" spc="0" dirty="0">
                <a:solidFill>
                  <a:srgbClr val="000000"/>
                </a:solidFill>
                <a:latin typeface="微软雅黑" panose="020B0503020204020204" charset="-122"/>
                <a:ea typeface="微软雅黑" panose="020B0503020204020204" charset="-122"/>
                <a:cs typeface="微软雅黑" panose="020B0503020204020204" charset="-122"/>
              </a:rPr>
              <a:t>能</a:t>
            </a:r>
            <a:endParaRPr lang="en-US" altLang="en-US" sz="800" spc="0" dirty="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table 388"/>
          <p:cNvGraphicFramePr>
            <a:graphicFrameLocks noGrp="1"/>
          </p:cNvGraphicFramePr>
          <p:nvPr/>
        </p:nvGraphicFramePr>
        <p:xfrm>
          <a:off x="3224071" y="4632036"/>
          <a:ext cx="5192393" cy="1050921"/>
        </p:xfrm>
        <a:graphic>
          <a:graphicData uri="http://schemas.openxmlformats.org/drawingml/2006/table">
            <a:tbl>
              <a:tblPr/>
              <a:tblGrid>
                <a:gridCol w="948689"/>
                <a:gridCol w="1979929"/>
                <a:gridCol w="2263775"/>
              </a:tblGrid>
              <a:tr h="262254">
                <a:tc>
                  <a:txBody>
                    <a:bodyPr/>
                    <a:lstStyle/>
                    <a:p>
                      <a:pPr algn="l" rtl="0" eaLnBrk="0">
                        <a:lnSpc>
                          <a:spcPct val="104000"/>
                        </a:lnSpc>
                      </a:pPr>
                      <a:endParaRPr lang="en-US" altLang="en-US" sz="500" dirty="0">
                        <a:latin typeface="微软雅黑" panose="020B0503020204020204" charset="-122"/>
                        <a:ea typeface="微软雅黑" panose="020B0503020204020204" charset="-122"/>
                      </a:endParaRPr>
                    </a:p>
                    <a:p>
                      <a:pPr marL="367030" algn="l" rtl="0" eaLnBrk="0">
                        <a:lnSpc>
                          <a:spcPct val="94000"/>
                        </a:lnSpc>
                        <a:spcBef>
                          <a:spcPts val="5"/>
                        </a:spcBef>
                      </a:pPr>
                      <a:r>
                        <a:rPr sz="800" spc="80" dirty="0">
                          <a:solidFill>
                            <a:srgbClr val="000000">
                              <a:alpha val="100000"/>
                            </a:srgbClr>
                          </a:solidFill>
                          <a:latin typeface="微软雅黑" panose="020B0503020204020204" charset="-122"/>
                          <a:ea typeface="微软雅黑" panose="020B0503020204020204" charset="-122"/>
                          <a:cs typeface="黑体" panose="02010609060101010101" charset="-122"/>
                        </a:rPr>
                        <a:t>材</a:t>
                      </a:r>
                      <a:r>
                        <a:rPr sz="800" spc="70" dirty="0">
                          <a:solidFill>
                            <a:srgbClr val="000000">
                              <a:alpha val="100000"/>
                            </a:srgbClr>
                          </a:solidFill>
                          <a:latin typeface="微软雅黑" panose="020B0503020204020204" charset="-122"/>
                          <a:ea typeface="微软雅黑" panose="020B0503020204020204" charset="-122"/>
                          <a:cs typeface="黑体" panose="02010609060101010101" charset="-122"/>
                        </a:rPr>
                        <a:t>料</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endParaRPr>
                    </a:p>
                    <a:p>
                      <a:pPr marL="937260" algn="l" rtl="0" eaLnBrk="0">
                        <a:lnSpc>
                          <a:spcPct val="96000"/>
                        </a:lnSpc>
                        <a:spcBef>
                          <a:spcPts val="5"/>
                        </a:spcBef>
                      </a:pPr>
                      <a:r>
                        <a:rPr sz="800" spc="50" dirty="0">
                          <a:solidFill>
                            <a:srgbClr val="000000">
                              <a:alpha val="100000"/>
                            </a:srgbClr>
                          </a:solidFill>
                          <a:latin typeface="微软雅黑" panose="020B0503020204020204" charset="-122"/>
                          <a:ea typeface="微软雅黑" panose="020B0503020204020204" charset="-122"/>
                          <a:cs typeface="黑体" panose="02010609060101010101" charset="-122"/>
                        </a:rPr>
                        <a:t>铂</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3000"/>
                        </a:lnSpc>
                      </a:pPr>
                      <a:endParaRPr lang="en-US" altLang="en-US" sz="500" dirty="0">
                        <a:latin typeface="微软雅黑" panose="020B0503020204020204" charset="-122"/>
                        <a:ea typeface="微软雅黑" panose="020B0503020204020204" charset="-122"/>
                      </a:endParaRPr>
                    </a:p>
                    <a:p>
                      <a:pPr marL="1077595" algn="l" rtl="0" eaLnBrk="0">
                        <a:lnSpc>
                          <a:spcPct val="95000"/>
                        </a:lnSpc>
                        <a:spcBef>
                          <a:spcPts val="0"/>
                        </a:spcBef>
                      </a:pPr>
                      <a:r>
                        <a:rPr sz="800" spc="50" dirty="0">
                          <a:solidFill>
                            <a:srgbClr val="000000">
                              <a:alpha val="100000"/>
                            </a:srgbClr>
                          </a:solidFill>
                          <a:latin typeface="微软雅黑" panose="020B0503020204020204" charset="-122"/>
                          <a:ea typeface="微软雅黑" panose="020B0503020204020204" charset="-122"/>
                          <a:cs typeface="黑体" panose="02010609060101010101" charset="-122"/>
                        </a:rPr>
                        <a:t>铜</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r>
              <a:tr h="257809">
                <a:tc>
                  <a:txBody>
                    <a:bodyPr/>
                    <a:lstStyle/>
                    <a:p>
                      <a:pPr algn="l" rtl="0" eaLnBrk="0">
                        <a:lnSpc>
                          <a:spcPct val="119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165100" algn="l" rtl="0" eaLnBrk="0">
                        <a:lnSpc>
                          <a:spcPct val="95000"/>
                        </a:lnSpc>
                        <a:spcBef>
                          <a:spcPts val="0"/>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测温范围/ </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4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74930" algn="l" rtl="0" eaLnBrk="0">
                        <a:lnSpc>
                          <a:spcPct val="94000"/>
                        </a:lnSpc>
                        <a:spcBef>
                          <a:spcPts val="5"/>
                        </a:spcBef>
                      </a:pPr>
                      <a:r>
                        <a:rPr sz="7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－200 ~ </a:t>
                      </a:r>
                      <a:r>
                        <a:rPr sz="7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850</a:t>
                      </a:r>
                      <a:endParaRPr lang="en-US" altLang="en-US" sz="7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5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75565" algn="l" rtl="0" eaLnBrk="0">
                        <a:lnSpc>
                          <a:spcPts val="765"/>
                        </a:lnSpc>
                        <a:spcBef>
                          <a:spcPts val="0"/>
                        </a:spcBef>
                      </a:pPr>
                      <a:r>
                        <a:rPr sz="6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－50 ~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1 50</a:t>
                      </a:r>
                      <a:endParaRPr lang="en-US" altLang="en-US" sz="6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68604">
                <a:tc>
                  <a:txBody>
                    <a:bodyPr/>
                    <a:lstStyle/>
                    <a:p>
                      <a:pPr algn="l" rtl="0" eaLnBrk="0">
                        <a:lnSpc>
                          <a:spcPct val="124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79375" algn="l" rtl="0" eaLnBrk="0">
                        <a:lnSpc>
                          <a:spcPts val="975"/>
                        </a:lnSpc>
                        <a:spcBef>
                          <a:spcPts val="5"/>
                        </a:spcBef>
                      </a:pP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电阻率/( Ω .</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6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68580" algn="l" rtl="0" eaLnBrk="0">
                        <a:lnSpc>
                          <a:spcPts val="775"/>
                        </a:lnSpc>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9. 8 1 × 1 0</a:t>
                      </a:r>
                      <a:r>
                        <a:rPr sz="500" spc="10" baseline="840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500" spc="10" baseline="7400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r>
                        <a:rPr sz="3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3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1 0. 6 × 1 0</a:t>
                      </a:r>
                      <a:r>
                        <a:rPr sz="500" spc="0" baseline="840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500" spc="0" baseline="7400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325"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6000"/>
                        </a:lnSpc>
                      </a:pPr>
                      <a:endParaRPr lang="en-US" altLang="en-US" sz="500" dirty="0">
                        <a:latin typeface="微软雅黑" panose="020B0503020204020204" charset="-122"/>
                        <a:ea typeface="微软雅黑" panose="020B0503020204020204" charset="-122"/>
                        <a:cs typeface="微软雅黑" panose="020B0503020204020204" charset="-122"/>
                      </a:endParaRPr>
                    </a:p>
                    <a:p>
                      <a:pPr marL="78105" algn="l" rtl="0" eaLnBrk="0">
                        <a:lnSpc>
                          <a:spcPts val="765"/>
                        </a:lnSpc>
                      </a:pPr>
                      <a:r>
                        <a:rPr sz="6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 . 7 ×</a:t>
                      </a:r>
                      <a:r>
                        <a:rPr sz="6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1 0</a:t>
                      </a:r>
                      <a:r>
                        <a:rPr sz="500" spc="0" baseline="7300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lang="en-US" altLang="en-US" sz="325"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62254">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367030" algn="l" rtl="0" eaLnBrk="0">
                        <a:lnSpc>
                          <a:spcPct val="95000"/>
                        </a:lnSpc>
                        <a:spcBef>
                          <a:spcPts val="0"/>
                        </a:spcBef>
                      </a:pP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特</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性</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7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73025" algn="l" rtl="0" eaLnBrk="0">
                        <a:lnSpc>
                          <a:spcPct val="99000"/>
                        </a:lnSpc>
                      </a:pP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近似于线性 、性能稳定 、精</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度</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高</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5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71120" algn="l" rtl="0" eaLnBrk="0">
                        <a:lnSpc>
                          <a:spcPct val="100000"/>
                        </a:lnSpc>
                      </a:pP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线性度较好 、价格低 、体</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积</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大</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sp>
        <p:nvSpPr>
          <p:cNvPr id="4" name="textbox 389"/>
          <p:cNvSpPr/>
          <p:nvPr>
            <p:custDataLst>
              <p:tags r:id="rId5"/>
            </p:custDataLst>
          </p:nvPr>
        </p:nvSpPr>
        <p:spPr>
          <a:xfrm>
            <a:off x="3220459" y="1316187"/>
            <a:ext cx="5204459" cy="654050"/>
          </a:xfrm>
          <a:prstGeom prst="rect">
            <a:avLst/>
          </a:prstGeom>
        </p:spPr>
        <p:txBody>
          <a:bodyPr vert="horz" wrap="square" lIns="0" tIns="0" rIns="0" bIns="0"/>
          <a:lstStyle/>
          <a:p>
            <a:pPr algn="l" rtl="0" eaLnBrk="0">
              <a:lnSpc>
                <a:spcPct val="9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7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热电阻式传感器是利用导体或半导体的电阻值随温度变化而变化的原理进行</a:t>
            </a:r>
            <a:r>
              <a:rPr sz="1000" spc="40" dirty="0">
                <a:solidFill>
                  <a:schemeClr val="dk1"/>
                </a:solidFill>
                <a:latin typeface="微软雅黑" panose="020B0503020204020204" charset="-122"/>
                <a:ea typeface="微软雅黑" panose="020B0503020204020204" charset="-122"/>
                <a:cs typeface="微软雅黑" panose="020B0503020204020204" charset="-122"/>
              </a:rPr>
              <a:t>测</a:t>
            </a:r>
            <a:r>
              <a:rPr sz="1000" spc="0" dirty="0">
                <a:solidFill>
                  <a:schemeClr val="dk1"/>
                </a:solidFill>
                <a:latin typeface="微软雅黑" panose="020B0503020204020204" charset="-122"/>
                <a:ea typeface="微软雅黑" panose="020B0503020204020204" charset="-122"/>
                <a:cs typeface="微软雅黑" panose="020B0503020204020204" charset="-122"/>
              </a:rPr>
              <a:t>温的。 </a:t>
            </a:r>
            <a:r>
              <a:rPr sz="1000" spc="60" dirty="0">
                <a:solidFill>
                  <a:schemeClr val="dk1"/>
                </a:solidFill>
                <a:latin typeface="微软雅黑" panose="020B0503020204020204" charset="-122"/>
                <a:ea typeface="微软雅黑" panose="020B0503020204020204" charset="-122"/>
                <a:cs typeface="微软雅黑" panose="020B0503020204020204" charset="-122"/>
              </a:rPr>
              <a:t>常用的热电阻式传感器分为金属热电阻式传感器和半导体热电阻式传感器两大类，一</a:t>
            </a:r>
            <a:r>
              <a:rPr sz="1000" spc="10" dirty="0">
                <a:solidFill>
                  <a:schemeClr val="dk1"/>
                </a:solidFill>
                <a:latin typeface="微软雅黑" panose="020B0503020204020204" charset="-122"/>
                <a:ea typeface="微软雅黑" panose="020B0503020204020204" charset="-122"/>
                <a:cs typeface="微软雅黑" panose="020B0503020204020204" charset="-122"/>
              </a:rPr>
              <a:t>般</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把金属热电阻称为热电阻，而把半导体热</a:t>
            </a:r>
            <a:r>
              <a:rPr sz="1000" spc="2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阻称为热敏电阻。</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390"/>
          <p:cNvPicPr>
            <a:picLocks noChangeAspect="1"/>
          </p:cNvPicPr>
          <p:nvPr/>
        </p:nvPicPr>
        <p:blipFill>
          <a:blip r:embed="rId6"/>
          <a:stretch>
            <a:fillRect/>
          </a:stretch>
        </p:blipFill>
        <p:spPr>
          <a:xfrm>
            <a:off x="3228975" y="807720"/>
            <a:ext cx="5184775" cy="294640"/>
          </a:xfrm>
          <a:prstGeom prst="rect">
            <a:avLst/>
          </a:prstGeom>
        </p:spPr>
      </p:pic>
      <p:sp>
        <p:nvSpPr>
          <p:cNvPr id="7" name="textbox 391"/>
          <p:cNvSpPr/>
          <p:nvPr>
            <p:custDataLst>
              <p:tags r:id="rId7"/>
            </p:custDataLst>
          </p:nvPr>
        </p:nvSpPr>
        <p:spPr>
          <a:xfrm>
            <a:off x="3216275" y="79502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ct val="95000"/>
              </a:lnSpc>
              <a:spcBef>
                <a:spcPts val="5"/>
              </a:spcBef>
            </a:pPr>
            <a:r>
              <a:rPr sz="1300" spc="90" dirty="0">
                <a:solidFill>
                  <a:schemeClr val="dk1"/>
                </a:solidFill>
                <a:latin typeface="微软雅黑" panose="020B0503020204020204" charset="-122"/>
                <a:ea typeface="微软雅黑" panose="020B0503020204020204" charset="-122"/>
                <a:cs typeface="微软雅黑" panose="020B0503020204020204" charset="-122"/>
              </a:rPr>
              <a:t>2. 2    热电阻式传感</a:t>
            </a:r>
            <a:r>
              <a:rPr sz="1300" spc="4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3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394"/>
          <p:cNvSpPr/>
          <p:nvPr>
            <p:custDataLst>
              <p:tags r:id="rId8"/>
            </p:custDataLst>
          </p:nvPr>
        </p:nvSpPr>
        <p:spPr>
          <a:xfrm>
            <a:off x="3221491" y="2293580"/>
            <a:ext cx="2106929" cy="193039"/>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40" dirty="0">
                <a:solidFill>
                  <a:schemeClr val="dk1"/>
                </a:solidFill>
                <a:latin typeface="微软雅黑" panose="020B0503020204020204" charset="-122"/>
                <a:ea typeface="微软雅黑" panose="020B0503020204020204" charset="-122"/>
                <a:cs typeface="微软雅黑" panose="020B0503020204020204" charset="-122"/>
              </a:rPr>
              <a:t>2. 2. 1    金属热电阻式传感</a:t>
            </a:r>
            <a:r>
              <a:rPr sz="12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395"/>
          <p:cNvPicPr>
            <a:picLocks noChangeAspect="1"/>
          </p:cNvPicPr>
          <p:nvPr/>
        </p:nvPicPr>
        <p:blipFill>
          <a:blip r:embed="rId9"/>
          <a:stretch>
            <a:fillRect/>
          </a:stretch>
        </p:blipFill>
        <p:spPr>
          <a:xfrm>
            <a:off x="3228923" y="2495058"/>
            <a:ext cx="2700070" cy="27114"/>
          </a:xfrm>
          <a:prstGeom prst="rect">
            <a:avLst/>
          </a:prstGeom>
        </p:spPr>
      </p:pic>
    </p:spTree>
    <p:custDataLst>
      <p:tags r:id="rId1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90)"/>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 name="textbox 398"/>
          <p:cNvSpPr/>
          <p:nvPr/>
        </p:nvSpPr>
        <p:spPr>
          <a:xfrm>
            <a:off x="592348" y="388413"/>
            <a:ext cx="10892286" cy="449325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ts val="1305"/>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2 . 金属热电阻的结</a:t>
            </a:r>
            <a:r>
              <a:rPr sz="1000" spc="0" dirty="0">
                <a:solidFill>
                  <a:srgbClr val="000000"/>
                </a:solidFill>
                <a:latin typeface="微软雅黑" panose="020B0503020204020204" charset="-122"/>
                <a:ea typeface="微软雅黑" panose="020B0503020204020204" charset="-122"/>
                <a:cs typeface="微软雅黑" panose="020B0503020204020204" charset="-122"/>
              </a:rPr>
              <a:t>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1940" algn="l" rtl="0" eaLnBrk="0">
              <a:lnSpc>
                <a:spcPts val="1210"/>
              </a:lnSpc>
              <a:spcBef>
                <a:spcPts val="40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金属热电阻主要由感温元件 、骨架 、引线 、保护套管及</a:t>
            </a:r>
            <a:r>
              <a:rPr sz="1000" spc="0" dirty="0">
                <a:solidFill>
                  <a:srgbClr val="000000"/>
                </a:solidFill>
                <a:latin typeface="微软雅黑" panose="020B0503020204020204" charset="-122"/>
                <a:ea typeface="微软雅黑" panose="020B0503020204020204" charset="-122"/>
                <a:cs typeface="微软雅黑" panose="020B0503020204020204" charset="-122"/>
              </a:rPr>
              <a:t>接线盒等基本部分组成。</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80035" algn="l" rtl="0" eaLnBrk="0">
              <a:lnSpc>
                <a:spcPct val="137000"/>
              </a:lnSpc>
              <a:spcBef>
                <a:spcPts val="44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(1) 感温元件( 金属电阻丝)。 铂热电阻的电阻率较大，而且相对机械强度</a:t>
            </a:r>
            <a:r>
              <a:rPr sz="1000" spc="0" dirty="0">
                <a:solidFill>
                  <a:srgbClr val="000000"/>
                </a:solidFill>
                <a:latin typeface="微软雅黑" panose="020B0503020204020204" charset="-122"/>
                <a:ea typeface="微软雅黑" panose="020B0503020204020204" charset="-122"/>
                <a:cs typeface="微软雅黑" panose="020B0503020204020204" charset="-122"/>
              </a:rPr>
              <a:t>较大，通常 </a:t>
            </a:r>
            <a:r>
              <a:rPr sz="1000" spc="-40" dirty="0">
                <a:solidFill>
                  <a:srgbClr val="000000"/>
                </a:solidFill>
                <a:latin typeface="微软雅黑" panose="020B0503020204020204" charset="-122"/>
                <a:ea typeface="微软雅黑" panose="020B0503020204020204" charset="-122"/>
                <a:cs typeface="微软雅黑" panose="020B0503020204020204" charset="-122"/>
              </a:rPr>
              <a:t>铂丝的直径在[ (0. 03 ~ 0. 07 ) ± 0. 005 ] </a:t>
            </a:r>
            <a:r>
              <a:rPr sz="1000" spc="0" dirty="0">
                <a:solidFill>
                  <a:srgbClr val="000000"/>
                </a:solidFill>
                <a:latin typeface="微软雅黑" panose="020B0503020204020204" charset="-122"/>
                <a:ea typeface="微软雅黑" panose="020B0503020204020204" charset="-122"/>
                <a:cs typeface="微软雅黑" panose="020B0503020204020204" charset="-122"/>
              </a:rPr>
              <a:t>mm</a:t>
            </a:r>
            <a:r>
              <a:rPr sz="1000" spc="-40" dirty="0">
                <a:solidFill>
                  <a:srgbClr val="000000"/>
                </a:solidFill>
                <a:latin typeface="微软雅黑" panose="020B0503020204020204" charset="-122"/>
                <a:ea typeface="微软雅黑" panose="020B0503020204020204" charset="-122"/>
                <a:cs typeface="微软雅黑" panose="020B0503020204020204" charset="-122"/>
              </a:rPr>
              <a:t>，可单层绕制。 若铂</a:t>
            </a:r>
            <a:r>
              <a:rPr sz="1000" spc="-30" dirty="0">
                <a:solidFill>
                  <a:srgbClr val="000000"/>
                </a:solidFill>
                <a:latin typeface="微软雅黑" panose="020B0503020204020204" charset="-122"/>
                <a:ea typeface="微软雅黑" panose="020B0503020204020204" charset="-122"/>
                <a:cs typeface="微软雅黑" panose="020B0503020204020204" charset="-122"/>
              </a:rPr>
              <a:t>丝</a:t>
            </a:r>
            <a:r>
              <a:rPr sz="1000" spc="0" dirty="0">
                <a:solidFill>
                  <a:srgbClr val="000000"/>
                </a:solidFill>
                <a:latin typeface="微软雅黑" panose="020B0503020204020204" charset="-122"/>
                <a:ea typeface="微软雅黑" panose="020B0503020204020204" charset="-122"/>
                <a:cs typeface="微软雅黑" panose="020B0503020204020204" charset="-122"/>
              </a:rPr>
              <a:t>太细，电阻体可做得小，</a:t>
            </a:r>
            <a:r>
              <a:rPr sz="1000" spc="20" dirty="0">
                <a:solidFill>
                  <a:srgbClr val="000000"/>
                </a:solidFill>
                <a:latin typeface="微软雅黑" panose="020B0503020204020204" charset="-122"/>
                <a:ea typeface="微软雅黑" panose="020B0503020204020204" charset="-122"/>
                <a:cs typeface="微软雅黑" panose="020B0503020204020204" charset="-122"/>
              </a:rPr>
              <a:t>但强度低 ，若铂丝太粗，虽强度大，但电阻体积也大了，热</a:t>
            </a:r>
            <a:r>
              <a:rPr sz="1000" spc="0" dirty="0">
                <a:solidFill>
                  <a:srgbClr val="000000"/>
                </a:solidFill>
                <a:latin typeface="微软雅黑" panose="020B0503020204020204" charset="-122"/>
                <a:ea typeface="微软雅黑" panose="020B0503020204020204" charset="-122"/>
                <a:cs typeface="微软雅黑" panose="020B0503020204020204" charset="-122"/>
              </a:rPr>
              <a:t>惰性也会变大，成本随之升 </a:t>
            </a:r>
            <a:r>
              <a:rPr sz="1000" spc="-20" dirty="0">
                <a:solidFill>
                  <a:srgbClr val="000000"/>
                </a:solidFill>
                <a:latin typeface="微软雅黑" panose="020B0503020204020204" charset="-122"/>
                <a:ea typeface="微软雅黑" panose="020B0503020204020204" charset="-122"/>
                <a:cs typeface="微软雅黑" panose="020B0503020204020204" charset="-122"/>
              </a:rPr>
              <a:t>高。 铜热电阻的机械强度较低，电阻丝的直径较大，铜热电阻一般是由( 0. 1</a:t>
            </a:r>
            <a:r>
              <a:rPr sz="1000" spc="0" dirty="0">
                <a:solidFill>
                  <a:srgbClr val="000000"/>
                </a:solidFill>
                <a:latin typeface="微软雅黑" panose="020B0503020204020204" charset="-122"/>
                <a:ea typeface="微软雅黑" panose="020B0503020204020204" charset="-122"/>
                <a:cs typeface="微软雅黑" panose="020B0503020204020204" charset="-122"/>
              </a:rPr>
              <a:t> ± 0. 005 ) mm </a:t>
            </a:r>
            <a:r>
              <a:rPr sz="1000" spc="30" dirty="0">
                <a:solidFill>
                  <a:srgbClr val="000000"/>
                </a:solidFill>
                <a:latin typeface="微软雅黑" panose="020B0503020204020204" charset="-122"/>
                <a:ea typeface="微软雅黑" panose="020B0503020204020204" charset="-122"/>
                <a:cs typeface="微软雅黑" panose="020B0503020204020204" charset="-122"/>
              </a:rPr>
              <a:t>的漆包铜线或丝包线分层绕在骨架上，并涂上绝缘漆而制成的。 </a:t>
            </a:r>
            <a:r>
              <a:rPr sz="1000" spc="10" dirty="0">
                <a:solidFill>
                  <a:srgbClr val="000000"/>
                </a:solidFill>
                <a:latin typeface="微软雅黑" panose="020B0503020204020204" charset="-122"/>
                <a:ea typeface="微软雅黑" panose="020B0503020204020204" charset="-122"/>
                <a:cs typeface="微软雅黑" panose="020B0503020204020204" charset="-122"/>
              </a:rPr>
              <a:t>由</a:t>
            </a:r>
            <a:r>
              <a:rPr sz="1000" spc="0" dirty="0">
                <a:solidFill>
                  <a:srgbClr val="000000"/>
                </a:solidFill>
                <a:latin typeface="微软雅黑" panose="020B0503020204020204" charset="-122"/>
                <a:ea typeface="微软雅黑" panose="020B0503020204020204" charset="-122"/>
                <a:cs typeface="微软雅黑" panose="020B0503020204020204" charset="-122"/>
              </a:rPr>
              <a:t>于铜热电阻的价格低，</a:t>
            </a:r>
            <a:r>
              <a:rPr sz="1000" spc="40" dirty="0">
                <a:solidFill>
                  <a:srgbClr val="000000"/>
                </a:solidFill>
                <a:latin typeface="微软雅黑" panose="020B0503020204020204" charset="-122"/>
                <a:ea typeface="微软雅黑" panose="020B0503020204020204" charset="-122"/>
                <a:cs typeface="微软雅黑" panose="020B0503020204020204" charset="-122"/>
              </a:rPr>
              <a:t>故可以多层绕制，一般多用双绕法，即两根金属电阻丝平行绕制，在末端</a:t>
            </a:r>
            <a:r>
              <a:rPr sz="1000" spc="0" dirty="0">
                <a:solidFill>
                  <a:srgbClr val="000000"/>
                </a:solidFill>
                <a:latin typeface="微软雅黑" panose="020B0503020204020204" charset="-122"/>
                <a:ea typeface="微软雅黑" panose="020B0503020204020204" charset="-122"/>
                <a:cs typeface="微软雅黑" panose="020B0503020204020204" charset="-122"/>
              </a:rPr>
              <a:t>把两个头焊接 </a:t>
            </a:r>
            <a:r>
              <a:rPr sz="1000" spc="40" dirty="0">
                <a:solidFill>
                  <a:srgbClr val="000000"/>
                </a:solidFill>
                <a:latin typeface="微软雅黑" panose="020B0503020204020204" charset="-122"/>
                <a:ea typeface="微软雅黑" panose="020B0503020204020204" charset="-122"/>
                <a:cs typeface="微软雅黑" panose="020B0503020204020204" charset="-122"/>
              </a:rPr>
              <a:t>起来。 这样工作电流从一根金属电阻丝进入，从另一根金属电阻丝反向出来，</a:t>
            </a:r>
            <a:r>
              <a:rPr sz="1000" spc="0" dirty="0">
                <a:solidFill>
                  <a:srgbClr val="000000"/>
                </a:solidFill>
                <a:latin typeface="微软雅黑" panose="020B0503020204020204" charset="-122"/>
                <a:ea typeface="微软雅黑" panose="020B0503020204020204" charset="-122"/>
                <a:cs typeface="微软雅黑" panose="020B0503020204020204" charset="-122"/>
              </a:rPr>
              <a:t>形成两个 </a:t>
            </a:r>
            <a:r>
              <a:rPr sz="1000" spc="40" dirty="0">
                <a:solidFill>
                  <a:srgbClr val="000000"/>
                </a:solidFill>
                <a:latin typeface="微软雅黑" panose="020B0503020204020204" charset="-122"/>
                <a:ea typeface="微软雅黑" panose="020B0503020204020204" charset="-122"/>
                <a:cs typeface="微软雅黑" panose="020B0503020204020204" charset="-122"/>
              </a:rPr>
              <a:t>电流方向相反的线圈，其磁场方向相反，产生的电感就互相抵消，故双绕</a:t>
            </a:r>
            <a:r>
              <a:rPr sz="1000" spc="0" dirty="0">
                <a:solidFill>
                  <a:srgbClr val="000000"/>
                </a:solidFill>
                <a:latin typeface="微软雅黑" panose="020B0503020204020204" charset="-122"/>
                <a:ea typeface="微软雅黑" panose="020B0503020204020204" charset="-122"/>
                <a:cs typeface="微软雅黑" panose="020B0503020204020204" charset="-122"/>
              </a:rPr>
              <a:t>法又称无感绕 </a:t>
            </a:r>
            <a:r>
              <a:rPr sz="1000" spc="10" dirty="0">
                <a:solidFill>
                  <a:srgbClr val="000000"/>
                </a:solidFill>
                <a:latin typeface="微软雅黑" panose="020B0503020204020204" charset="-122"/>
                <a:ea typeface="微软雅黑" panose="020B0503020204020204" charset="-122"/>
                <a:cs typeface="微软雅黑" panose="020B0503020204020204" charset="-122"/>
              </a:rPr>
              <a:t>法。 这种双绕法也有利于引线</a:t>
            </a:r>
            <a:r>
              <a:rPr sz="1000" spc="0" dirty="0">
                <a:solidFill>
                  <a:srgbClr val="000000"/>
                </a:solidFill>
                <a:latin typeface="微软雅黑" panose="020B0503020204020204" charset="-122"/>
                <a:ea typeface="微软雅黑" panose="020B0503020204020204" charset="-122"/>
                <a:cs typeface="微软雅黑" panose="020B0503020204020204" charset="-122"/>
              </a:rPr>
              <a:t>的引出。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5875" indent="279400" algn="l" rtl="0" eaLnBrk="0">
              <a:lnSpc>
                <a:spcPct val="144000"/>
              </a:lnSpc>
              <a:spcBef>
                <a:spcPts val="6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(2) 骨架。 金属电阻丝是绕制在骨架上的，骨架是用来支持和固定金属电</a:t>
            </a:r>
            <a:r>
              <a:rPr sz="1000" spc="0" dirty="0">
                <a:solidFill>
                  <a:srgbClr val="000000"/>
                </a:solidFill>
                <a:latin typeface="微软雅黑" panose="020B0503020204020204" charset="-122"/>
                <a:ea typeface="微软雅黑" panose="020B0503020204020204" charset="-122"/>
                <a:cs typeface="微软雅黑" panose="020B0503020204020204" charset="-122"/>
              </a:rPr>
              <a:t>阻丝的。 骨 </a:t>
            </a:r>
            <a:r>
              <a:rPr sz="1000" spc="20" dirty="0">
                <a:solidFill>
                  <a:srgbClr val="000000"/>
                </a:solidFill>
                <a:latin typeface="微软雅黑" panose="020B0503020204020204" charset="-122"/>
                <a:ea typeface="微软雅黑" panose="020B0503020204020204" charset="-122"/>
                <a:cs typeface="微软雅黑" panose="020B0503020204020204" charset="-122"/>
              </a:rPr>
              <a:t>架应使用绝缘性能好，高温下机械强度高，体积膨胀系数小，物理 、化学性</a:t>
            </a:r>
            <a:r>
              <a:rPr sz="1000" spc="0" dirty="0">
                <a:solidFill>
                  <a:srgbClr val="000000"/>
                </a:solidFill>
                <a:latin typeface="微软雅黑" panose="020B0503020204020204" charset="-122"/>
                <a:ea typeface="微软雅黑" panose="020B0503020204020204" charset="-122"/>
                <a:cs typeface="微软雅黑" panose="020B0503020204020204" charset="-122"/>
              </a:rPr>
              <a:t>能稳定，对 </a:t>
            </a:r>
            <a:r>
              <a:rPr sz="1000" spc="-10" dirty="0">
                <a:solidFill>
                  <a:srgbClr val="000000"/>
                </a:solidFill>
                <a:latin typeface="微软雅黑" panose="020B0503020204020204" charset="-122"/>
                <a:ea typeface="微软雅黑" panose="020B0503020204020204" charset="-122"/>
                <a:cs typeface="微软雅黑" panose="020B0503020204020204" charset="-122"/>
              </a:rPr>
              <a:t>金属电阻丝无污</a:t>
            </a:r>
            <a:r>
              <a:rPr sz="1000" spc="0" dirty="0">
                <a:solidFill>
                  <a:srgbClr val="000000"/>
                </a:solidFill>
                <a:latin typeface="微软雅黑" panose="020B0503020204020204" charset="-122"/>
                <a:ea typeface="微软雅黑" panose="020B0503020204020204" charset="-122"/>
                <a:cs typeface="微软雅黑" panose="020B0503020204020204" charset="-122"/>
              </a:rPr>
              <a:t>染的材料制造，如云母 、石英 、陶瓷 、玻璃及塑料等。</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2575" algn="l" rtl="0" eaLnBrk="0">
              <a:lnSpc>
                <a:spcPct val="129000"/>
              </a:lnSpc>
              <a:spcBef>
                <a:spcPts val="45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(3) 引线。 引线的直径应当比金属电阻丝大几倍，应尽量减小引线的电阻</a:t>
            </a:r>
            <a:r>
              <a:rPr sz="1000" spc="0" dirty="0">
                <a:solidFill>
                  <a:srgbClr val="000000"/>
                </a:solidFill>
                <a:latin typeface="微软雅黑" panose="020B0503020204020204" charset="-122"/>
                <a:ea typeface="微软雅黑" panose="020B0503020204020204" charset="-122"/>
                <a:cs typeface="微软雅黑" panose="020B0503020204020204" charset="-122"/>
              </a:rPr>
              <a:t>，增大引线 </a:t>
            </a:r>
            <a:r>
              <a:rPr sz="1000" spc="40" dirty="0">
                <a:solidFill>
                  <a:srgbClr val="000000"/>
                </a:solidFill>
                <a:latin typeface="微软雅黑" panose="020B0503020204020204" charset="-122"/>
                <a:ea typeface="微软雅黑" panose="020B0503020204020204" charset="-122"/>
                <a:cs typeface="微软雅黑" panose="020B0503020204020204" charset="-122"/>
              </a:rPr>
              <a:t>的机械强度和连接的可靠性。 对于工业用的铂热电阻，一般采用 1 </a:t>
            </a:r>
            <a:r>
              <a:rPr sz="1000" spc="0" dirty="0">
                <a:solidFill>
                  <a:srgbClr val="000000"/>
                </a:solidFill>
                <a:latin typeface="微软雅黑" panose="020B0503020204020204" charset="-122"/>
                <a:ea typeface="微软雅黑" panose="020B0503020204020204" charset="-122"/>
                <a:cs typeface="微软雅黑" panose="020B0503020204020204" charset="-122"/>
              </a:rPr>
              <a:t>mm</a:t>
            </a:r>
            <a:r>
              <a:rPr sz="1000" spc="40" dirty="0">
                <a:solidFill>
                  <a:srgbClr val="000000"/>
                </a:solidFill>
                <a:latin typeface="微软雅黑" panose="020B0503020204020204" charset="-122"/>
                <a:ea typeface="微软雅黑" panose="020B0503020204020204" charset="-122"/>
                <a:cs typeface="微软雅黑" panose="020B0503020204020204" charset="-122"/>
              </a:rPr>
              <a:t> 的银丝作</a:t>
            </a:r>
            <a:r>
              <a:rPr sz="1000" spc="10" dirty="0">
                <a:solidFill>
                  <a:srgbClr val="000000"/>
                </a:solidFill>
                <a:latin typeface="微软雅黑" panose="020B0503020204020204" charset="-122"/>
                <a:ea typeface="微软雅黑" panose="020B0503020204020204" charset="-122"/>
                <a:cs typeface="微软雅黑" panose="020B0503020204020204" charset="-122"/>
              </a:rPr>
              <a:t>为</a:t>
            </a:r>
            <a:r>
              <a:rPr sz="1000" spc="0" dirty="0">
                <a:solidFill>
                  <a:srgbClr val="000000"/>
                </a:solidFill>
                <a:latin typeface="微软雅黑" panose="020B0503020204020204" charset="-122"/>
                <a:ea typeface="微软雅黑" panose="020B0503020204020204" charset="-122"/>
                <a:cs typeface="微软雅黑" panose="020B0503020204020204" charset="-122"/>
              </a:rPr>
              <a:t>其引 </a:t>
            </a:r>
            <a:r>
              <a:rPr sz="1000" spc="60" dirty="0">
                <a:solidFill>
                  <a:srgbClr val="000000"/>
                </a:solidFill>
                <a:latin typeface="微软雅黑" panose="020B0503020204020204" charset="-122"/>
                <a:ea typeface="微软雅黑" panose="020B0503020204020204" charset="-122"/>
                <a:cs typeface="微软雅黑" panose="020B0503020204020204" charset="-122"/>
              </a:rPr>
              <a:t>线，对于标准的铂热电阻则可采用 0. 3 </a:t>
            </a:r>
            <a:r>
              <a:rPr sz="1000" spc="0" dirty="0">
                <a:solidFill>
                  <a:srgbClr val="000000"/>
                </a:solidFill>
                <a:latin typeface="微软雅黑" panose="020B0503020204020204" charset="-122"/>
                <a:ea typeface="微软雅黑" panose="020B0503020204020204" charset="-122"/>
                <a:cs typeface="微软雅黑" panose="020B0503020204020204" charset="-122"/>
              </a:rPr>
              <a:t>mm</a:t>
            </a:r>
            <a:r>
              <a:rPr sz="1000" spc="60" dirty="0">
                <a:solidFill>
                  <a:srgbClr val="000000"/>
                </a:solidFill>
                <a:latin typeface="微软雅黑" panose="020B0503020204020204" charset="-122"/>
                <a:ea typeface="微软雅黑" panose="020B0503020204020204" charset="-122"/>
                <a:cs typeface="微软雅黑" panose="020B0503020204020204" charset="-122"/>
              </a:rPr>
              <a:t> 的铂丝作为其引线 ，对于铜热电阻</a:t>
            </a:r>
            <a:r>
              <a:rPr sz="1000" spc="20" dirty="0">
                <a:solidFill>
                  <a:srgbClr val="000000"/>
                </a:solidFill>
                <a:latin typeface="微软雅黑" panose="020B0503020204020204" charset="-122"/>
                <a:ea typeface="微软雅黑" panose="020B0503020204020204" charset="-122"/>
                <a:cs typeface="微软雅黑" panose="020B0503020204020204" charset="-122"/>
              </a:rPr>
              <a:t>则</a:t>
            </a:r>
            <a:r>
              <a:rPr sz="1000" spc="0" dirty="0">
                <a:solidFill>
                  <a:srgbClr val="000000"/>
                </a:solidFill>
                <a:latin typeface="微软雅黑" panose="020B0503020204020204" charset="-122"/>
                <a:ea typeface="微软雅黑" panose="020B0503020204020204" charset="-122"/>
                <a:cs typeface="微软雅黑" panose="020B0503020204020204" charset="-122"/>
              </a:rPr>
              <a:t>常用 </a:t>
            </a:r>
            <a:r>
              <a:rPr sz="1000" spc="-20" dirty="0">
                <a:solidFill>
                  <a:srgbClr val="000000"/>
                </a:solidFill>
                <a:latin typeface="微软雅黑" panose="020B0503020204020204" charset="-122"/>
                <a:ea typeface="微软雅黑" panose="020B0503020204020204" charset="-122"/>
                <a:cs typeface="微软雅黑" panose="020B0503020204020204" charset="-122"/>
              </a:rPr>
              <a:t>0. 5 </a:t>
            </a:r>
            <a:r>
              <a:rPr sz="1000" spc="0" dirty="0">
                <a:solidFill>
                  <a:srgbClr val="000000"/>
                </a:solidFill>
                <a:latin typeface="微软雅黑" panose="020B0503020204020204" charset="-122"/>
                <a:ea typeface="微软雅黑" panose="020B0503020204020204" charset="-122"/>
                <a:cs typeface="微软雅黑" panose="020B0503020204020204" charset="-122"/>
              </a:rPr>
              <a:t>mm</a:t>
            </a:r>
            <a:r>
              <a:rPr sz="1000" spc="-20" dirty="0">
                <a:solidFill>
                  <a:srgbClr val="000000"/>
                </a:solidFill>
                <a:latin typeface="微软雅黑" panose="020B0503020204020204" charset="-122"/>
                <a:ea typeface="微软雅黑" panose="020B0503020204020204" charset="-122"/>
                <a:cs typeface="微软雅黑" panose="020B0503020204020204" charset="-122"/>
              </a:rPr>
              <a:t> 的铜线作为其引线。</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67970" algn="l" rtl="0" eaLnBrk="0">
              <a:lnSpc>
                <a:spcPct val="146000"/>
              </a:lnSpc>
              <a:spcBef>
                <a:spcPts val="5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在骨架上绕制好金属电阻丝，并焊接好引线之后，在其外面加上云母片进行</a:t>
            </a:r>
            <a:r>
              <a:rPr sz="1000" spc="10" dirty="0">
                <a:solidFill>
                  <a:srgbClr val="000000"/>
                </a:solidFill>
                <a:latin typeface="微软雅黑" panose="020B0503020204020204" charset="-122"/>
                <a:ea typeface="微软雅黑" panose="020B0503020204020204" charset="-122"/>
                <a:cs typeface="微软雅黑" panose="020B0503020204020204" charset="-122"/>
              </a:rPr>
              <a:t>保</a:t>
            </a:r>
            <a:r>
              <a:rPr sz="1000" spc="0" dirty="0">
                <a:solidFill>
                  <a:srgbClr val="000000"/>
                </a:solidFill>
                <a:latin typeface="微软雅黑" panose="020B0503020204020204" charset="-122"/>
                <a:ea typeface="微软雅黑" panose="020B0503020204020204" charset="-122"/>
                <a:cs typeface="微软雅黑" panose="020B0503020204020204" charset="-122"/>
              </a:rPr>
              <a:t>护，</a:t>
            </a:r>
            <a:r>
              <a:rPr sz="1000" spc="20" dirty="0">
                <a:solidFill>
                  <a:srgbClr val="000000"/>
                </a:solidFill>
                <a:latin typeface="微软雅黑" panose="020B0503020204020204" charset="-122"/>
                <a:ea typeface="微软雅黑" panose="020B0503020204020204" charset="-122"/>
                <a:cs typeface="微软雅黑" panose="020B0503020204020204" charset="-122"/>
              </a:rPr>
              <a:t>再装入保护套管，并连接接线盒或外部导线，即可得</a:t>
            </a:r>
            <a:r>
              <a:rPr sz="1000" spc="10" dirty="0">
                <a:solidFill>
                  <a:srgbClr val="000000"/>
                </a:solidFill>
                <a:latin typeface="微软雅黑" panose="020B0503020204020204" charset="-122"/>
                <a:ea typeface="微软雅黑" panose="020B0503020204020204" charset="-122"/>
                <a:cs typeface="微软雅黑" panose="020B0503020204020204" charset="-122"/>
              </a:rPr>
              <a:t>到</a:t>
            </a:r>
            <a:r>
              <a:rPr sz="1000" spc="0" dirty="0">
                <a:solidFill>
                  <a:srgbClr val="000000"/>
                </a:solidFill>
                <a:latin typeface="微软雅黑" panose="020B0503020204020204" charset="-122"/>
                <a:ea typeface="微软雅黑" panose="020B0503020204020204" charset="-122"/>
                <a:cs typeface="微软雅黑" panose="020B0503020204020204" charset="-122"/>
              </a:rPr>
              <a:t>金属热电阻式传感器。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81940" algn="l" rtl="0" eaLnBrk="0">
              <a:lnSpc>
                <a:spcPts val="1210"/>
              </a:lnSpc>
              <a:spcBef>
                <a:spcPts val="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铂 、铜热电阻</a:t>
            </a:r>
            <a:r>
              <a:rPr sz="1000" spc="0" dirty="0">
                <a:solidFill>
                  <a:srgbClr val="000000"/>
                </a:solidFill>
                <a:latin typeface="微软雅黑" panose="020B0503020204020204" charset="-122"/>
                <a:ea typeface="微软雅黑" panose="020B0503020204020204" charset="-122"/>
                <a:cs typeface="微软雅黑" panose="020B0503020204020204" charset="-122"/>
              </a:rPr>
              <a:t>的结构分别如图 2  5 和图 2  6 所示。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400"/>
          <p:cNvPicPr>
            <a:picLocks noChangeAspect="1"/>
          </p:cNvPicPr>
          <p:nvPr/>
        </p:nvPicPr>
        <p:blipFill>
          <a:blip r:embed="rId5"/>
          <a:stretch>
            <a:fillRect/>
          </a:stretch>
        </p:blipFill>
        <p:spPr>
          <a:xfrm>
            <a:off x="8318741" y="3196663"/>
            <a:ext cx="3165893" cy="855243"/>
          </a:xfrm>
          <a:prstGeom prst="rect">
            <a:avLst/>
          </a:prstGeom>
        </p:spPr>
      </p:pic>
      <p:sp>
        <p:nvSpPr>
          <p:cNvPr id="4" name="textbox 403"/>
          <p:cNvSpPr/>
          <p:nvPr>
            <p:custDataLst>
              <p:tags r:id="rId6"/>
            </p:custDataLst>
          </p:nvPr>
        </p:nvSpPr>
        <p:spPr>
          <a:xfrm>
            <a:off x="8876332" y="4178280"/>
            <a:ext cx="2082800" cy="3302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75"/>
              </a:lnSpc>
            </a:pPr>
            <a:r>
              <a:rPr sz="700" spc="-10" dirty="0">
                <a:solidFill>
                  <a:schemeClr val="dk1"/>
                </a:solidFill>
                <a:latin typeface="微软雅黑" panose="020B0503020204020204" charset="-122"/>
                <a:ea typeface="微软雅黑" panose="020B0503020204020204" charset="-122"/>
                <a:cs typeface="微软雅黑" panose="020B0503020204020204" charset="-122"/>
              </a:rPr>
              <a:t>1    铆钉 ，2  </a:t>
            </a:r>
            <a:r>
              <a:rPr sz="700" spc="0" dirty="0">
                <a:solidFill>
                  <a:schemeClr val="dk1"/>
                </a:solidFill>
                <a:latin typeface="微软雅黑" panose="020B0503020204020204" charset="-122"/>
                <a:ea typeface="微软雅黑" panose="020B0503020204020204" charset="-122"/>
                <a:cs typeface="微软雅黑" panose="020B0503020204020204" charset="-122"/>
              </a:rPr>
              <a:t>  金属电阻丝 ，3    引线 ，4    骨架。</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426085" algn="l" rtl="0" eaLnBrk="0">
              <a:lnSpc>
                <a:spcPts val="1375"/>
              </a:lnSpc>
              <a:spcBef>
                <a:spcPts val="150"/>
              </a:spcBef>
            </a:pPr>
            <a:r>
              <a:rPr sz="800" spc="20" dirty="0">
                <a:solidFill>
                  <a:schemeClr val="dk1"/>
                </a:solidFill>
                <a:latin typeface="微软雅黑" panose="020B0503020204020204" charset="-122"/>
                <a:ea typeface="微软雅黑" panose="020B0503020204020204" charset="-122"/>
                <a:cs typeface="微软雅黑" panose="020B0503020204020204" charset="-122"/>
              </a:rPr>
              <a:t>图 2－5    铂</a:t>
            </a:r>
            <a:r>
              <a:rPr sz="800" spc="0" dirty="0">
                <a:solidFill>
                  <a:schemeClr val="dk1"/>
                </a:solidFill>
                <a:latin typeface="微软雅黑" panose="020B0503020204020204" charset="-122"/>
                <a:ea typeface="微软雅黑" panose="020B0503020204020204" charset="-122"/>
                <a:cs typeface="微软雅黑" panose="020B0503020204020204" charset="-122"/>
              </a:rPr>
              <a:t>热电阻的结构</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401"/>
          <p:cNvPicPr>
            <a:picLocks noChangeAspect="1"/>
          </p:cNvPicPr>
          <p:nvPr/>
        </p:nvPicPr>
        <p:blipFill>
          <a:blip r:embed="rId7"/>
          <a:stretch>
            <a:fillRect/>
          </a:stretch>
        </p:blipFill>
        <p:spPr>
          <a:xfrm>
            <a:off x="8636305" y="4669393"/>
            <a:ext cx="2442502" cy="610006"/>
          </a:xfrm>
          <a:prstGeom prst="rect">
            <a:avLst/>
          </a:prstGeom>
        </p:spPr>
      </p:pic>
      <p:sp>
        <p:nvSpPr>
          <p:cNvPr id="7" name="文本框 6"/>
          <p:cNvSpPr txBox="1"/>
          <p:nvPr>
            <p:custDataLst>
              <p:tags r:id="rId8"/>
            </p:custDataLst>
          </p:nvPr>
        </p:nvSpPr>
        <p:spPr>
          <a:xfrm>
            <a:off x="6774611" y="5677126"/>
            <a:ext cx="4710023" cy="405765"/>
          </a:xfrm>
          <a:prstGeom prst="rect">
            <a:avLst/>
          </a:prstGeom>
          <a:noFill/>
        </p:spPr>
        <p:txBody>
          <a:bodyPr wrap="square">
            <a:spAutoFit/>
          </a:bodyPr>
          <a:lstStyle/>
          <a:p>
            <a:pPr marL="1852930" algn="l" rtl="0" eaLnBrk="0">
              <a:lnSpc>
                <a:spcPts val="875"/>
              </a:lnSpc>
            </a:pP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1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   骨架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2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漆包铜线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3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引线。</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990725" algn="l" rtl="0" eaLnBrk="0">
              <a:lnSpc>
                <a:spcPts val="1375"/>
              </a:lnSpc>
              <a:spcBef>
                <a:spcPts val="205"/>
              </a:spcBef>
            </a:pP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6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铜</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热电阻的结构</a:t>
            </a:r>
            <a:endParaRPr lang="zh-CN"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52091" y="3430339"/>
            <a:ext cx="6970144" cy="826135"/>
          </a:xfrm>
          <a:prstGeom prst="rect">
            <a:avLst/>
          </a:prstGeom>
          <a:noFill/>
        </p:spPr>
        <p:txBody>
          <a:bodyPr wrap="square">
            <a:spAutoFit/>
          </a:bodyPr>
          <a:lstStyle/>
          <a:p>
            <a:pPr marL="12700" indent="266065" algn="l" rtl="0" eaLnBrk="0">
              <a:lnSpc>
                <a:spcPct val="145000"/>
              </a:lnSpc>
              <a:spcBef>
                <a:spcPts val="170"/>
              </a:spcBef>
            </a:pP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还有一种热电阻是薄膜型热电阻</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见图 </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7 )。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 它是利用真空镀膜法或糊</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浆印刷烧结 </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法使金属薄膜附着在耐高温基底上的。 其面积可以小到几平方毫米，可将其粘</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贴</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在被测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高温物体</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上，测量局部温度。 它具有热容量小 、反应快的特点。</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10" name="picture 411"/>
          <p:cNvPicPr>
            <a:picLocks noChangeAspect="1"/>
          </p:cNvPicPr>
          <p:nvPr/>
        </p:nvPicPr>
        <p:blipFill>
          <a:blip r:embed="rId9"/>
          <a:stretch>
            <a:fillRect/>
          </a:stretch>
        </p:blipFill>
        <p:spPr>
          <a:xfrm>
            <a:off x="2274268" y="4370735"/>
            <a:ext cx="2732113" cy="835532"/>
          </a:xfrm>
          <a:prstGeom prst="rect">
            <a:avLst/>
          </a:prstGeom>
        </p:spPr>
      </p:pic>
      <p:sp>
        <p:nvSpPr>
          <p:cNvPr id="12" name="文本框 11"/>
          <p:cNvSpPr txBox="1"/>
          <p:nvPr/>
        </p:nvSpPr>
        <p:spPr>
          <a:xfrm>
            <a:off x="379563" y="5594571"/>
            <a:ext cx="6096000" cy="267335"/>
          </a:xfrm>
          <a:prstGeom prst="rect">
            <a:avLst/>
          </a:prstGeom>
          <a:noFill/>
        </p:spPr>
        <p:txBody>
          <a:bodyPr wrap="square">
            <a:spAutoFit/>
          </a:bodyPr>
          <a:lstStyle/>
          <a:p>
            <a:pPr marL="2048510" algn="l" rtl="0" eaLnBrk="0">
              <a:lnSpc>
                <a:spcPts val="1375"/>
              </a:lnSpc>
            </a:pP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7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薄</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膜型热电阻</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2_1*i*1"/>
  <p:tag name="KSO_WM_TEMPLATE_CATEGORY" val="chip"/>
  <p:tag name="KSO_WM_TEMPLATE_INDEX" val="20215022"/>
  <p:tag name="KSO_WM_UNIT_LAYERLEVEL" val="1"/>
  <p:tag name="KSO_WM_TAG_VERSION" val="1.0"/>
  <p:tag name="KSO_WM_BEAUTIFY_FLAG" val="#wm#"/>
  <p:tag name="KSO_WM_CHIP_GROUPID" val="5faa43090f63d42c484773a9"/>
  <p:tag name="KSO_WM_CHIP_XID" val="5faa43090f63d42c484773aa"/>
  <p:tag name="KSO_WM_UNIT_DEC_AREA_ID" val="94b3748e183e4a8f9f6081d60831fff6"/>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c749bbb5945e411188b217ac96b13cd7"/>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2_1*a*1"/>
  <p:tag name="KSO_WM_TEMPLATE_CATEGORY" val="custom"/>
  <p:tag name="KSO_WM_TEMPLATE_INDEX" val="20215022"/>
  <p:tag name="KSO_WM_UNIT_LAYERLEVEL" val="1"/>
  <p:tag name="KSO_WM_TAG_VERSION" val="1.0"/>
  <p:tag name="KSO_WM_BEAUTIFY_FLAG" val="#wm#"/>
  <p:tag name="KSO_WM_UNIT_PRESET_TEXT" val="单击添加大标题"/>
  <p:tag name="KSO_WM_UNIT_DEFAULT_FONT" val="40;56;4"/>
  <p:tag name="KSO_WM_UNIT_BLOCK" val="0"/>
  <p:tag name="KSO_WM_UNIT_DEC_AREA_ID" val="aadeb785cd7b4cc3b410f156d47f7d95"/>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06d2ac5c632f4b69bd8e83708cf4efb9"/>
  <p:tag name="KSO_WM_UNIT_TEXT_FILL_FORE_SCHEMECOLOR_INDEX_BRIGHTNESS" val="0.15"/>
  <p:tag name="KSO_WM_UNIT_TEXT_FILL_FORE_SCHEMECOLOR_INDEX" val="13"/>
  <p:tag name="KSO_WM_UNIT_TEXT_FILL_TYPE" val="1"/>
  <p:tag name="KSO_WM_TEMPLATE_ASSEMBLE_XID" val="5fab3f040ad14824cac74617"/>
  <p:tag name="KSO_WM_TEMPLATE_ASSEMBLE_GROUPID" val="5faa43090f63d42c484773a9"/>
</p:tagLst>
</file>

<file path=ppt/tags/tag1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genera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general"/>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SLIDE_BACKGROUND_TYPE" val="general"/>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SLIDE_BACKGROUND_TYPE" val="general"/>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ACKGROUND_TYPE" val="general"/>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general"/>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general"/>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SLIDE_BACKGROUND_TYPE" val="general"/>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2*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b"/>
  <p:tag name="KSO_WM_UNIT_DEC_AREA_ID" val="e5b067889938497b9285fa6ded9042b0"/>
  <p:tag name="KSO_WM_UNIT_DECORATE_INFO" val=""/>
  <p:tag name="KSO_WM_UNIT_SM_LIMIT_TYPE" val=""/>
  <p:tag name="KSO_WM_CHIP_FILLAREA_FILL_RULE" val="{&quot;fill_align&quot;:&quot;rm&quot;,&quot;fill_effect&quot;:[],&quot;fill_mode&quot;:&quot;adaptive&quot;,&quot;sacle_strategy&quot;:&quot;stretch&quot;}"/>
  <p:tag name="KSO_WM_ASSEMBLE_CHIP_INDEX" val="f0ebdefaaaf14dbfa808b5a9ef801596"/>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ACKGROUND_TYPE" val="general"/>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SLIDE_BACKGROUND_TYPE" val="general"/>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a7aaa43e330b4188bc2991bfb6ab521b"/>
  <p:tag name="KSO_WM_UNIT_DECORATE_INFO" val=""/>
  <p:tag name="KSO_WM_UNIT_SM_LIMIT_TYPE" val=""/>
  <p:tag name="KSO_WM_CHIP_FILLAREA_FILL_RULE" val="{&quot;fill_align&quot;:&quot;cm&quot;,&quot;fill_effect&quot;:[],&quot;fill_mode&quot;:&quot;full&quot;,&quot;sacle_strategy&quot;:&quot;stretch&quot;}"/>
  <p:tag name="KSO_WM_ASSEMBLE_CHIP_INDEX" val="e3d3b488f1894906a3f002a3ca413bf0"/>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SLIDE_BACKGROUND_TYPE" val="general"/>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SLIDE_BACKGROUND_TYPE" val="gener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72.xml><?xml version="1.0" encoding="utf-8"?>
<p:tagLst xmlns:p="http://schemas.openxmlformats.org/presentationml/2006/main">
  <p:tag name="KSO_WM_SLIDE_BACKGROUND_TYPE" val="general"/>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SLIDE_BACKGROUND_TYPE" val="general"/>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SLIDE_BACKGROUND_TYPE" val="general"/>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SLIDE_BACKGROUND_TYPE" val="general"/>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136"/>
  <p:tag name="KSO_WM_UNIT_HIGHLIGHT" val="0"/>
  <p:tag name="KSO_WM_UNIT_COMPATIBLE" val="0"/>
  <p:tag name="KSO_WM_UNIT_DIAGRAM_ISNUMVISUAL" val="0"/>
  <p:tag name="KSO_WM_UNIT_DIAGRAM_ISREFERUNIT" val="0"/>
  <p:tag name="KSO_WM_UNIT_TYPE" val="b"/>
  <p:tag name="KSO_WM_UNIT_INDEX" val="1"/>
  <p:tag name="KSO_WM_UNIT_ID" val="custom20215022_1*b*1"/>
  <p:tag name="KSO_WM_TEMPLATE_CATEGORY" val="custom"/>
  <p:tag name="KSO_WM_TEMPLATE_INDEX" val="20215022"/>
  <p:tag name="KSO_WM_UNIT_LAYERLEVEL" val="1"/>
  <p:tag name="KSO_WM_TAG_VERSION" val="1.0"/>
  <p:tag name="KSO_WM_BEAUTIFY_FLAG" val="#wm#"/>
  <p:tag name="KSO_WM_UNIT_DEFAULT_FONT" val="18;24;2"/>
  <p:tag name="KSO_WM_UNIT_BLOCK" val="0"/>
  <p:tag name="KSO_WM_UNIT_DEC_AREA_ID" val="d368a85f408c4867b0e6a3f6c3912171"/>
  <p:tag name="KSO_WM_CHIP_GROUPID" val="5ebe61ec0ac41c4a0a5256f7"/>
  <p:tag name="KSO_WM_CHIP_XID" val="5ebe61ec0ac41c4a0a5256f8"/>
  <p:tag name="KSO_WM_CHIP_FILLAREA_FILL_RULE" val="{&quot;fill_align&quot;:&quot;cm&quot;,&quot;fill_mode&quot;:&quot;adaptive&quot;,&quot;sacle_strategy&quot;:&quot;smart&quot;}"/>
  <p:tag name="KSO_WM_ASSEMBLE_CHIP_INDEX" val="822ab1bf6cce408499ce0f24e7f88898"/>
  <p:tag name="KSO_WM_UNIT_TEXT_FILL_FORE_SCHEMECOLOR_INDEX_BRIGHTNESS" val="0.35"/>
  <p:tag name="KSO_WM_UNIT_TEXT_FILL_FORE_SCHEMECOLOR_INDEX" val="13"/>
  <p:tag name="KSO_WM_UNIT_TEXT_FILL_TYPE" val="1"/>
  <p:tag name="KSO_WM_TEMPLATE_ASSEMBLE_XID" val="5fab3f040ad14824cac7463e"/>
  <p:tag name="KSO_WM_TEMPLATE_ASSEMBLE_GROUPID" val="5faa43090f63d42c484773a9"/>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general"/>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SLIDE_BACKGROUND_TYPE" val="general"/>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Lst>
</file>

<file path=ppt/tags/tag220.xml><?xml version="1.0" encoding="utf-8"?>
<p:tagLst xmlns:p="http://schemas.openxmlformats.org/presentationml/2006/main">
  <p:tag name="KSO_WM_SLIDE_BACKGROUND_TYPE" val="general"/>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23.xml><?xml version="1.0" encoding="utf-8"?>
<p:tagLst xmlns:p="http://schemas.openxmlformats.org/presentationml/2006/main">
  <p:tag name="KSO_WM_SLIDE_BACKGROUND_TYPE" val="general"/>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26.xml><?xml version="1.0" encoding="utf-8"?>
<p:tagLst xmlns:p="http://schemas.openxmlformats.org/presentationml/2006/main">
  <p:tag name="KSO_WM_SLIDE_BACKGROUND_TYPE" val="general"/>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2_1*i*1"/>
  <p:tag name="KSO_WM_TEMPLATE_CATEGORY" val="chip"/>
  <p:tag name="KSO_WM_TEMPLATE_INDEX" val="20215022"/>
  <p:tag name="KSO_WM_UNIT_LAYERLEVEL" val="1"/>
  <p:tag name="KSO_WM_TAG_VERSION" val="1.0"/>
  <p:tag name="KSO_WM_BEAUTIFY_FLAG" val="#wm#"/>
  <p:tag name="KSO_WM_CHIP_GROUPID" val="5faa43090f63d42c484773a9"/>
  <p:tag name="KSO_WM_CHIP_XID" val="5faa43090f63d42c484773aa"/>
  <p:tag name="KSO_WM_UNIT_DEC_AREA_ID" val="94b3748e183e4a8f9f6081d60831fff6"/>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c749bbb5945e411188b217ac96b13cd7"/>
</p:tagLst>
</file>

<file path=ppt/tags/tag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general"/>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2_1*a*1"/>
  <p:tag name="KSO_WM_TEMPLATE_CATEGORY" val="custom"/>
  <p:tag name="KSO_WM_TEMPLATE_INDEX" val="20215022"/>
  <p:tag name="KSO_WM_UNIT_LAYERLEVEL" val="1"/>
  <p:tag name="KSO_WM_TAG_VERSION" val="1.0"/>
  <p:tag name="KSO_WM_BEAUTIFY_FLAG" val="#wm#"/>
  <p:tag name="KSO_WM_UNIT_PRESET_TEXT" val="THANKS"/>
  <p:tag name="KSO_WM_UNIT_DEFAULT_FONT" val="24;80;4"/>
  <p:tag name="KSO_WM_UNIT_BLOCK" val="0"/>
  <p:tag name="KSO_WM_UNIT_DEC_AREA_ID" val="4fa0531bdbf84030958385e480b6e1df"/>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ab692783611413096ce03ebadca0b71"/>
  <p:tag name="KSO_WM_UNIT_TEXT_FILL_FORE_SCHEMECOLOR_INDEX_BRIGHTNESS" val="0.15"/>
  <p:tag name="KSO_WM_UNIT_TEXT_FILL_FORE_SCHEMECOLOR_INDEX" val="13"/>
  <p:tag name="KSO_WM_UNIT_TEXT_FILL_TYPE" val="1"/>
  <p:tag name="KSO_WM_TEMPLATE_ASSEMBLE_XID" val="5fab3f040ad14824cac74655"/>
  <p:tag name="KSO_WM_TEMPLATE_ASSEMBLE_GROUPID" val="5faa43090f63d42c484773a9"/>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SLIDE_BACKGROUND_TYPE" val="general"/>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general"/>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general"/>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60.xml><?xml version="1.0" encoding="utf-8"?>
<p:tagLst xmlns:p="http://schemas.openxmlformats.org/presentationml/2006/main">
  <p:tag name="KSO_WM_SLIDE_BACKGROUND_TYPE" val="general"/>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general"/>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SLIDE_BACKGROUND_TYPE" val="general"/>
</p:tagLst>
</file>

<file path=ppt/tags/tag27.xml><?xml version="1.0" encoding="utf-8"?>
<p:tagLst xmlns:p="http://schemas.openxmlformats.org/presentationml/2006/main">
  <p:tag name="KSO_WM_SLIDE_BACKGROUND_TYPE" val="general"/>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SLIDE_BACKGROUND_TYPE" val="general"/>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SLIDE_BACKGROUND_TYPE" val="general"/>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3.xml><?xml version="1.0" encoding="utf-8"?>
<p:tagLst xmlns:p="http://schemas.openxmlformats.org/presentationml/2006/main">
  <p:tag name="KSO_WM_UNIT_ISCONTENTSTITLE" val="0"/>
  <p:tag name="KSO_WM_UNIT_ISNUMDGMTITLE" val="0"/>
  <p:tag name="KSO_WM_UNIT_PRESET_TEXT" val="乘风破浪 开拓未来"/>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2_1*a*1"/>
  <p:tag name="KSO_WM_TEMPLATE_CATEGORY" val="custom"/>
  <p:tag name="KSO_WM_TEMPLATE_INDEX" val="20215022"/>
  <p:tag name="KSO_WM_UNIT_LAYERLEVEL" val="1"/>
  <p:tag name="KSO_WM_TAG_VERSION" val="1.0"/>
  <p:tag name="KSO_WM_BEAUTIFY_FLAG" val="#wm#"/>
  <p:tag name="KSO_WM_UNIT_DEFAULT_FONT" val="56;72;4"/>
  <p:tag name="KSO_WM_UNIT_BLOCK" val="0"/>
  <p:tag name="KSO_WM_UNIT_DEC_AREA_ID" val="e18c910d3bdc4c9c9041f9dcfec29ed4"/>
  <p:tag name="KSO_WM_CHIP_GROUPID" val="5ebe61ec0ac41c4a0a5256f7"/>
  <p:tag name="KSO_WM_CHIP_XID" val="5ebe61ec0ac41c4a0a5256f8"/>
  <p:tag name="KSO_WM_CHIP_FILLAREA_FILL_RULE" val="{&quot;fill_align&quot;:&quot;cm&quot;,&quot;fill_mode&quot;:&quot;adaptive&quot;,&quot;sacle_strategy&quot;:&quot;smart&quot;}"/>
  <p:tag name="KSO_WM_ASSEMBLE_CHIP_INDEX" val="822ab1bf6cce408499ce0f24e7f88898"/>
  <p:tag name="KSO_WM_UNIT_TEXT_FILL_FORE_SCHEMECOLOR_INDEX_BRIGHTNESS" val="0.15"/>
  <p:tag name="KSO_WM_UNIT_TEXT_FILL_FORE_SCHEMECOLOR_INDEX" val="13"/>
  <p:tag name="KSO_WM_UNIT_TEXT_FILL_TYPE" val="1"/>
  <p:tag name="KSO_WM_TEMPLATE_ASSEMBLE_XID" val="5fab3f040ad14824cac7463e"/>
  <p:tag name="KSO_WM_TEMPLATE_ASSEMBLE_GROUPID" val="5faa43090f63d42c484773a9"/>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301.xml><?xml version="1.0" encoding="utf-8"?>
<p:tagLst xmlns:p="http://schemas.openxmlformats.org/presentationml/2006/main">
  <p:tag name="KSO_WM_SLIDE_BACKGROUND_TYPE" val="general"/>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304.xml><?xml version="1.0" encoding="utf-8"?>
<p:tagLst xmlns:p="http://schemas.openxmlformats.org/presentationml/2006/main">
  <p:tag name="KSO_WM_SLIDE_BACKGROUND_TYPE" val="general"/>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307.xml><?xml version="1.0" encoding="utf-8"?>
<p:tagLst xmlns:p="http://schemas.openxmlformats.org/presentationml/2006/main">
  <p:tag name="KSO_WM_SLIDE_BACKGROUND_TYPE" val="general"/>
</p:tagLst>
</file>

<file path=ppt/tags/tag308.xml><?xml version="1.0" encoding="utf-8"?>
<p:tagLst xmlns:p="http://schemas.openxmlformats.org/presentationml/2006/main">
  <p:tag name="KSO_WPP_MARK_KEY" val="c5131e3c-428b-4ba0-b452-76d00597ac45"/>
  <p:tag name="COMMONDATA" val="eyJoZGlkIjoiYjI4ODBlMmU1ZjU2MDFkMGNlYjRhMDAzZTY0ZTUyMDkifQ=="/>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5*i*1"/>
  <p:tag name="KSO_WM_TEMPLATE_CATEGORY" val="chip"/>
  <p:tag name="KSO_WM_TEMPLATE_INDEX" val="20215022"/>
  <p:tag name="KSO_WM_UNIT_LAYERLEVEL" val="1"/>
  <p:tag name="KSO_WM_TAG_VERSION" val="1.0"/>
  <p:tag name="KSO_WM_BEAUTIFY_FLAG" val="#wm#"/>
  <p:tag name="KSO_WM_UNIT_SUBTYPE" val="h"/>
  <p:tag name="KSO_WM_UNIT_TYPE" val="i"/>
  <p:tag name="KSO_WM_UNIT_INDEX" val="1"/>
  <p:tag name="KSO_WM_CHIP_GROUPID" val="5faa43090f63d42c484773a9"/>
  <p:tag name="KSO_WM_CHIP_XID" val="5faa43090f63d42c484773ae"/>
  <p:tag name="KSO_WM_UNIT_DEC_AREA_ID" val="5178884933ed40a7aa363a9905d6b3b0"/>
  <p:tag name="KSO_WM_UNIT_DECORATE_INFO" val=""/>
  <p:tag name="KSO_WM_UNIT_SM_LIMIT_TYPE" val=""/>
  <p:tag name="KSO_WM_CHIP_FILLAREA_FILL_RULE" val="{&quot;fill_align&quot;:&quot;cm&quot;,&quot;fill_effect&quot;:[],&quot;fill_mode&quot;:&quot;full&quot;,&quot;sacle_strategy&quot;:&quot;stretch&quot;}"/>
  <p:tag name="KSO_WM_ASSEMBLE_CHIP_INDEX" val="5b3d69547bbb4910ae921fd809478f8e"/>
  <p:tag name="KSO_WM_SLIDE_BACKGROUND_TYPE" val="frame"/>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55625ecc19c9418ba6f1b35461368391"/>
  <p:tag name="KSO_WM_UNIT_DECORATE_INFO" val=""/>
  <p:tag name="KSO_WM_UNIT_SM_LIMIT_TYPE" val=""/>
  <p:tag name="KSO_WM_CHIP_FILLAREA_FILL_RULE" val="{&quot;fill_align&quot;:&quot;cm&quot;,&quot;fill_effect&quot;:[],&quot;fill_mode&quot;:&quot;full&quot;,&quot;sacle_strategy&quot;:&quot;stretch&quot;}"/>
  <p:tag name="KSO_WM_ASSEMBLE_CHIP_INDEX" val="c3627659560f48c3bf6220d96f4fce41"/>
  <p:tag name="KSO_WM_SLIDE_BACKGROUND_TYPE" val="fram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03729f6864c40e7b0879f9763632152"/>
  <p:tag name="KSO_WM_UNIT_DECORATE_INFO" val=""/>
  <p:tag name="KSO_WM_UNIT_SM_LIMIT_TYPE" val=""/>
  <p:tag name="KSO_WM_CHIP_FILLAREA_FILL_RULE" val="{&quot;fill_align&quot;:&quot;cm&quot;,&quot;fill_effect&quot;:[],&quot;fill_mode&quot;:&quot;full&quot;,&quot;sacle_strategy&quot;:&quot;stretch&quot;}"/>
  <p:tag name="KSO_WM_ASSEMBLE_CHIP_INDEX" val="21dced03239248d9a63387e56dc7dc21"/>
  <p:tag name="KSO_WM_SLIDE_BACKGROUND_TYPE" val="frame"/>
</p:tagLst>
</file>

<file path=ppt/tags/tag34.xml><?xml version="1.0" encoding="utf-8"?>
<p:tagLst xmlns:p="http://schemas.openxmlformats.org/presentationml/2006/main">
  <p:tag name="KSO_WM_SLIDE_BACKGROUND_TYPE" val="frame"/>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5*i*1"/>
  <p:tag name="KSO_WM_TEMPLATE_CATEGORY" val="chip"/>
  <p:tag name="KSO_WM_TEMPLATE_INDEX" val="20215022"/>
  <p:tag name="KSO_WM_UNIT_LAYERLEVEL" val="1"/>
  <p:tag name="KSO_WM_TAG_VERSION" val="1.0"/>
  <p:tag name="KSO_WM_BEAUTIFY_FLAG" val="#wm#"/>
  <p:tag name="KSO_WM_UNIT_SUBTYPE" val="h"/>
  <p:tag name="KSO_WM_UNIT_TYPE" val="i"/>
  <p:tag name="KSO_WM_UNIT_INDEX" val="1"/>
  <p:tag name="KSO_WM_CHIP_GROUPID" val="5faa43090f63d42c484773a9"/>
  <p:tag name="KSO_WM_CHIP_XID" val="5faa43090f63d42c484773ae"/>
  <p:tag name="KSO_WM_UNIT_DEC_AREA_ID" val="130f8ec4c4094a65a05ea7135abc3d60"/>
  <p:tag name="KSO_WM_UNIT_DECORATE_INFO" val=""/>
  <p:tag name="KSO_WM_UNIT_SM_LIMIT_TYPE" val=""/>
  <p:tag name="KSO_WM_CHIP_FILLAREA_FILL_RULE" val="{&quot;fill_align&quot;:&quot;cm&quot;,&quot;fill_effect&quot;:[],&quot;fill_mode&quot;:&quot;full&quot;,&quot;sacle_strategy&quot;:&quot;stretch&quot;}"/>
  <p:tag name="KSO_WM_ASSEMBLE_CHIP_INDEX" val="c55a1c4cea6347fd9abbfa716c1e9acc"/>
  <p:tag name="KSO_WM_SLIDE_BACKGROUND_TYPE" val="leftRight"/>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811965f684174581920c536fe13ae06e"/>
  <p:tag name="KSO_WM_UNIT_DECORATE_INFO" val=""/>
  <p:tag name="KSO_WM_UNIT_SM_LIMIT_TYPE" val=""/>
  <p:tag name="KSO_WM_CHIP_FILLAREA_FILL_RULE" val="{&quot;fill_align&quot;:&quot;cm&quot;,&quot;fill_effect&quot;:[],&quot;fill_mode&quot;:&quot;full&quot;,&quot;sacle_strategy&quot;:&quot;stretch&quot;}"/>
  <p:tag name="KSO_WM_ASSEMBLE_CHIP_INDEX" val="6eb7ce2d9c9741139edba5703ed7ea96"/>
  <p:tag name="KSO_WM_SLIDE_BACKGROUND_TYPE" val="leftRigh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8436bced7f5542d68653a0d9d208de51"/>
  <p:tag name="KSO_WM_UNIT_DECORATE_INFO" val=""/>
  <p:tag name="KSO_WM_UNIT_SM_LIMIT_TYPE" val=""/>
  <p:tag name="KSO_WM_CHIP_FILLAREA_FILL_RULE" val="{&quot;fill_align&quot;:&quot;cm&quot;,&quot;fill_effect&quot;:[],&quot;fill_mode&quot;:&quot;full&quot;,&quot;sacle_strategy&quot;:&quot;stretch&quot;}"/>
  <p:tag name="KSO_WM_ASSEMBLE_CHIP_INDEX" val="63e252f9f46f4308b7a3ad7881e07062"/>
  <p:tag name="KSO_WM_SLIDE_BACKGROUND_TYPE" val="leftRight"/>
</p:tagLst>
</file>

<file path=ppt/tags/tag42.xml><?xml version="1.0" encoding="utf-8"?>
<p:tagLst xmlns:p="http://schemas.openxmlformats.org/presentationml/2006/main">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5*i*1"/>
  <p:tag name="KSO_WM_TEMPLATE_CATEGORY" val="chip"/>
  <p:tag name="KSO_WM_TEMPLATE_INDEX" val="20215022"/>
  <p:tag name="KSO_WM_UNIT_LAYERLEVEL" val="1"/>
  <p:tag name="KSO_WM_TAG_VERSION" val="1.0"/>
  <p:tag name="KSO_WM_BEAUTIFY_FLAG" val="#wm#"/>
  <p:tag name="KSO_WM_UNIT_SUBTYPE" val="h"/>
  <p:tag name="KSO_WM_UNIT_TYPE" val="i"/>
  <p:tag name="KSO_WM_UNIT_INDEX" val="1"/>
  <p:tag name="KSO_WM_CHIP_GROUPID" val="5faa43090f63d42c484773a9"/>
  <p:tag name="KSO_WM_CHIP_XID" val="5faa43090f63d42c484773ae"/>
  <p:tag name="KSO_WM_UNIT_DEC_AREA_ID" val="f5083be0d1264ae6b03345151a4d3704"/>
  <p:tag name="KSO_WM_UNIT_DECORATE_INFO" val=""/>
  <p:tag name="KSO_WM_UNIT_SM_LIMIT_TYPE" val=""/>
  <p:tag name="KSO_WM_CHIP_FILLAREA_FILL_RULE" val="{&quot;fill_align&quot;:&quot;cm&quot;,&quot;fill_effect&quot;:[],&quot;fill_mode&quot;:&quot;full&quot;,&quot;sacle_strategy&quot;:&quot;stretch&quot;}"/>
  <p:tag name="KSO_WM_ASSEMBLE_CHIP_INDEX" val="07d78b6d4a8e454e83da462d3cbb7899"/>
  <p:tag name="KSO_WM_SLIDE_BACKGROUND_TYPE" val="topBottom"/>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79017b9f3ac748c385f1761904ee85e2"/>
  <p:tag name="KSO_WM_UNIT_DECORATE_INFO" val=""/>
  <p:tag name="KSO_WM_UNIT_SM_LIMIT_TYPE" val=""/>
  <p:tag name="KSO_WM_CHIP_FILLAREA_FILL_RULE" val="{&quot;fill_align&quot;:&quot;cm&quot;,&quot;fill_effect&quot;:[],&quot;fill_mode&quot;:&quot;full&quot;,&quot;sacle_strategy&quot;:&quot;stretch&quot;}"/>
  <p:tag name="KSO_WM_ASSEMBLE_CHIP_INDEX" val="0640eff7684c44b9922e5535115b1729"/>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3bd569a91c4d4d139831377cf2091a1b"/>
  <p:tag name="KSO_WM_UNIT_DECORATE_INFO" val=""/>
  <p:tag name="KSO_WM_UNIT_SM_LIMIT_TYPE" val=""/>
  <p:tag name="KSO_WM_CHIP_FILLAREA_FILL_RULE" val="{&quot;fill_align&quot;:&quot;cm&quot;,&quot;fill_effect&quot;:[],&quot;fill_mode&quot;:&quot;full&quot;,&quot;sacle_strategy&quot;:&quot;stretch&quot;}"/>
  <p:tag name="KSO_WM_ASSEMBLE_CHIP_INDEX" val="c8d3106f1e37416d809d3c7dc83be66f"/>
  <p:tag name="KSO_WM_SLIDE_BACKGROUND_TYPE" val="topBottom"/>
</p:tagLst>
</file>

<file path=ppt/tags/tag51.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5*i*1"/>
  <p:tag name="KSO_WM_TEMPLATE_CATEGORY" val="chip"/>
  <p:tag name="KSO_WM_TEMPLATE_INDEX" val="20215022"/>
  <p:tag name="KSO_WM_UNIT_LAYERLEVEL" val="1"/>
  <p:tag name="KSO_WM_TAG_VERSION" val="1.0"/>
  <p:tag name="KSO_WM_BEAUTIFY_FLAG" val="#wm#"/>
  <p:tag name="KSO_WM_UNIT_SUBTYPE" val="h"/>
  <p:tag name="KSO_WM_UNIT_TYPE" val="i"/>
  <p:tag name="KSO_WM_UNIT_INDEX" val="1"/>
  <p:tag name="KSO_WM_CHIP_GROUPID" val="5faa43090f63d42c484773a9"/>
  <p:tag name="KSO_WM_CHIP_XID" val="5faa43090f63d42c484773ae"/>
  <p:tag name="KSO_WM_UNIT_DEC_AREA_ID" val="52084ab470c040719f8652b25f6e58b6"/>
  <p:tag name="KSO_WM_UNIT_DECORATE_INFO" val=""/>
  <p:tag name="KSO_WM_UNIT_SM_LIMIT_TYPE" val=""/>
  <p:tag name="KSO_WM_CHIP_FILLAREA_FILL_RULE" val="{&quot;fill_align&quot;:&quot;cm&quot;,&quot;fill_effect&quot;:[],&quot;fill_mode&quot;:&quot;full&quot;,&quot;sacle_strategy&quot;:&quot;stretch&quot;}"/>
  <p:tag name="KSO_WM_ASSEMBLE_CHIP_INDEX" val="3ad9ec0c2c96436487ef2ec08d58e4bc"/>
  <p:tag name="KSO_WM_SLIDE_BACKGROUND_TYPE" val="bottomTop"/>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79d19c5799774ff1be86708d952155e8"/>
  <p:tag name="KSO_WM_UNIT_DECORATE_INFO" val=""/>
  <p:tag name="KSO_WM_UNIT_SM_LIMIT_TYPE" val=""/>
  <p:tag name="KSO_WM_CHIP_FILLAREA_FILL_RULE" val="{&quot;fill_align&quot;:&quot;cm&quot;,&quot;fill_effect&quot;:[],&quot;fill_mode&quot;:&quot;full&quot;,&quot;sacle_strategy&quot;:&quot;stretch&quot;}"/>
  <p:tag name="KSO_WM_ASSEMBLE_CHIP_INDEX" val="8c337cc5e9ad4b4cb3e2eaf8e519e310"/>
  <p:tag name="KSO_WM_SLIDE_BACKGROUND_TYPE" val="bottomTop"/>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fbeb12337dcb46359a4f0b41464f0e9e"/>
  <p:tag name="KSO_WM_UNIT_DECORATE_INFO" val=""/>
  <p:tag name="KSO_WM_UNIT_SM_LIMIT_TYPE" val=""/>
  <p:tag name="KSO_WM_CHIP_FILLAREA_FILL_RULE" val="{&quot;fill_align&quot;:&quot;cm&quot;,&quot;fill_effect&quot;:[],&quot;fill_mode&quot;:&quot;full&quot;,&quot;sacle_strategy&quot;:&quot;stretch&quot;}"/>
  <p:tag name="KSO_WM_ASSEMBLE_CHIP_INDEX" val="970257e2bce14995a1a06e5fb04b7844"/>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2*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b"/>
  <p:tag name="KSO_WM_UNIT_DEC_AREA_ID" val="a9c248d3daf84b8ea3dccf73a8f7e638"/>
  <p:tag name="KSO_WM_UNIT_DECORATE_INFO" val=""/>
  <p:tag name="KSO_WM_UNIT_SM_LIMIT_TYPE" val=""/>
  <p:tag name="KSO_WM_CHIP_FILLAREA_FILL_RULE" val="{&quot;fill_align&quot;:&quot;lm&quot;,&quot;fill_effect&quot;:[],&quot;fill_mode&quot;:&quot;adaptive&quot;,&quot;sacle_strategy&quot;:&quot;stretch&quot;}"/>
  <p:tag name="KSO_WM_ASSEMBLE_CHIP_INDEX" val="6e1cb594f17446099c10e1b765ceac89"/>
</p:tagLst>
</file>

<file path=ppt/tags/tag60.xml><?xml version="1.0" encoding="utf-8"?>
<p:tagLst xmlns:p="http://schemas.openxmlformats.org/presentationml/2006/main">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5*i*1"/>
  <p:tag name="KSO_WM_TEMPLATE_CATEGORY" val="chip"/>
  <p:tag name="KSO_WM_TEMPLATE_INDEX" val="20215022"/>
  <p:tag name="KSO_WM_UNIT_LAYERLEVEL" val="1"/>
  <p:tag name="KSO_WM_TAG_VERSION" val="1.0"/>
  <p:tag name="KSO_WM_BEAUTIFY_FLAG" val="#wm#"/>
  <p:tag name="KSO_WM_UNIT_SUBTYPE" val="h"/>
  <p:tag name="KSO_WM_UNIT_TYPE" val="i"/>
  <p:tag name="KSO_WM_UNIT_INDEX" val="1"/>
  <p:tag name="KSO_WM_CHIP_GROUPID" val="5faa43090f63d42c484773a9"/>
  <p:tag name="KSO_WM_CHIP_XID" val="5faa43090f63d42c484773ae"/>
  <p:tag name="KSO_WM_UNIT_DEC_AREA_ID" val="a7d3041c8f8049708dc2e57daff86645"/>
  <p:tag name="KSO_WM_UNIT_DECORATE_INFO" val=""/>
  <p:tag name="KSO_WM_UNIT_SM_LIMIT_TYPE" val=""/>
  <p:tag name="KSO_WM_CHIP_FILLAREA_FILL_RULE" val="{&quot;fill_align&quot;:&quot;cm&quot;,&quot;fill_effect&quot;:[],&quot;fill_mode&quot;:&quot;full&quot;,&quot;sacle_strategy&quot;:&quot;stretch&quot;}"/>
  <p:tag name="KSO_WM_ASSEMBLE_CHIP_INDEX" val="a2d708167dc842a0bcfc296fc7832cf9"/>
  <p:tag name="KSO_WM_SLIDE_BACKGROUND_TYPE" val="navigatio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df4a707473a3471788dec8fa3892fda1"/>
  <p:tag name="KSO_WM_UNIT_DECORATE_INFO" val=""/>
  <p:tag name="KSO_WM_UNIT_SM_LIMIT_TYPE" val=""/>
  <p:tag name="KSO_WM_CHIP_FILLAREA_FILL_RULE" val="{&quot;fill_align&quot;:&quot;cm&quot;,&quot;fill_effect&quot;:[],&quot;fill_mode&quot;:&quot;full&quot;,&quot;sacle_strategy&quot;:&quot;stretch&quot;}"/>
  <p:tag name="KSO_WM_ASSEMBLE_CHIP_INDEX" val="215bd174ff8b4be3a9f0e0ae1788bbfd"/>
  <p:tag name="KSO_WM_SLIDE_BACKGROUND_TYPE" val="navigation"/>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caecece67bd34445ad07e4ea7e4ad49e"/>
  <p:tag name="KSO_WM_UNIT_DECORATE_INFO" val=""/>
  <p:tag name="KSO_WM_UNIT_SM_LIMIT_TYPE" val=""/>
  <p:tag name="KSO_WM_CHIP_FILLAREA_FILL_RULE" val="{&quot;fill_align&quot;:&quot;cm&quot;,&quot;fill_effect&quot;:[],&quot;fill_mode&quot;:&quot;full&quot;,&quot;sacle_strategy&quot;:&quot;stretch&quot;}"/>
  <p:tag name="KSO_WM_ASSEMBLE_CHIP_INDEX" val="6140967717a248acb3762773667b3e56"/>
  <p:tag name="KSO_WM_SLIDE_BACKGROUND_TYPE" val="navigation"/>
</p:tagLst>
</file>

<file path=ppt/tags/tag69.xml><?xml version="1.0" encoding="utf-8"?>
<p:tagLst xmlns:p="http://schemas.openxmlformats.org/presentationml/2006/main">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001a83f747e0410298692e2da02f329e"/>
  <p:tag name="KSO_WM_UNIT_DECORATE_INFO" val=""/>
  <p:tag name="KSO_WM_UNIT_SM_LIMIT_TYPE" val=""/>
  <p:tag name="KSO_WM_CHIP_FILLAREA_FILL_RULE" val="{&quot;fill_align&quot;:&quot;cm&quot;,&quot;fill_effect&quot;:[],&quot;fill_mode&quot;:&quot;full&quot;,&quot;sacle_strategy&quot;:&quot;stretch&quot;}"/>
  <p:tag name="KSO_WM_ASSEMBLE_CHIP_INDEX" val="87f79f1cebf94ca3a8cff9aeb982659d"/>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5*i*1"/>
  <p:tag name="KSO_WM_TEMPLATE_CATEGORY" val="chip"/>
  <p:tag name="KSO_WM_TEMPLATE_INDEX" val="20215022"/>
  <p:tag name="KSO_WM_UNIT_LAYERLEVEL" val="1"/>
  <p:tag name="KSO_WM_TAG_VERSION" val="1.0"/>
  <p:tag name="KSO_WM_BEAUTIFY_FLAG" val="#wm#"/>
  <p:tag name="KSO_WM_UNIT_SUBTYPE" val="h"/>
  <p:tag name="KSO_WM_UNIT_TYPE" val="i"/>
  <p:tag name="KSO_WM_UNIT_INDEX" val="1"/>
  <p:tag name="KSO_WM_CHIP_GROUPID" val="5faa43090f63d42c484773a9"/>
  <p:tag name="KSO_WM_CHIP_XID" val="5faa43090f63d42c484773ae"/>
  <p:tag name="KSO_WM_UNIT_DEC_AREA_ID" val="3ad7326282c34de78bfa80be314e6129"/>
  <p:tag name="KSO_WM_UNIT_DECORATE_INFO" val=""/>
  <p:tag name="KSO_WM_UNIT_SM_LIMIT_TYPE" val=""/>
  <p:tag name="KSO_WM_CHIP_FILLAREA_FILL_RULE" val="{&quot;fill_align&quot;:&quot;cm&quot;,&quot;fill_effect&quot;:[],&quot;fill_mode&quot;:&quot;full&quot;,&quot;sacle_strategy&quot;:&quot;stretch&quot;}"/>
  <p:tag name="KSO_WM_ASSEMBLE_CHIP_INDEX" val="f571740761b5455fb5be106cde3344bd"/>
  <p:tag name="KSO_WM_SLIDE_BACKGROUND_TYPE" val="belt"/>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c1120985157f4e129d210a6f5b7cd2ff"/>
  <p:tag name="KSO_WM_UNIT_DECORATE_INFO" val=""/>
  <p:tag name="KSO_WM_UNIT_SM_LIMIT_TYPE" val=""/>
  <p:tag name="KSO_WM_CHIP_FILLAREA_FILL_RULE" val="{&quot;fill_align&quot;:&quot;cm&quot;,&quot;fill_effect&quot;:[],&quot;fill_mode&quot;:&quot;full&quot;,&quot;sacle_strategy&quot;:&quot;stretch&quot;}"/>
  <p:tag name="KSO_WM_ASSEMBLE_CHIP_INDEX" val="9125968250d64a4481be6e2f1c886c1a"/>
  <p:tag name="KSO_WM_SLIDE_BACKGROUND_TYPE" val="bel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6c70cca566c848a3bf010f46bd980147"/>
  <p:tag name="KSO_WM_UNIT_DECORATE_INFO" val=""/>
  <p:tag name="KSO_WM_UNIT_SM_LIMIT_TYPE" val=""/>
  <p:tag name="KSO_WM_CHIP_FILLAREA_FILL_RULE" val="{&quot;fill_align&quot;:&quot;cm&quot;,&quot;fill_effect&quot;:[],&quot;fill_mode&quot;:&quot;full&quot;,&quot;sacle_strategy&quot;:&quot;stretch&quot;}"/>
  <p:tag name="KSO_WM_ASSEMBLE_CHIP_INDEX" val="a80b228211944463875fa36181a62d68"/>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f6c04c9fc76e4b7b898ce5b9647bc791"/>
  <p:tag name="KSO_WM_UNIT_DECORATE_INFO" val=""/>
  <p:tag name="KSO_WM_UNIT_SM_LIMIT_TYPE" val=""/>
  <p:tag name="KSO_WM_CHIP_FILLAREA_FILL_RULE" val="{&quot;fill_align&quot;:&quot;cm&quot;,&quot;fill_effect&quot;:[],&quot;fill_mode&quot;:&quot;full&quot;,&quot;sacle_strategy&quot;:&quot;stretch&quot;}"/>
  <p:tag name="KSO_WM_ASSEMBLE_CHIP_INDEX" val="8c69a5ac33684a088faccabc2ef09d59"/>
</p:tagLst>
</file>

<file path=ppt/tags/tag80.xml><?xml version="1.0" encoding="utf-8"?>
<p:tagLst xmlns:p="http://schemas.openxmlformats.org/presentationml/2006/main">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TEMPLATE_CATEGORY" val="custom"/>
  <p:tag name="KSO_WM_TEMPLATE_INDEX" val="20215022"/>
</p:tagLst>
</file>

<file path=ppt/tags/tag86.xml><?xml version="1.0" encoding="utf-8"?>
<p:tagLst xmlns:p="http://schemas.openxmlformats.org/presentationml/2006/main">
  <p:tag name="KSO_WM_TEMPLATE_CATEGORY" val="custom"/>
  <p:tag name="KSO_WM_TEMPLATE_INDEX" val="20215022"/>
</p:tagLst>
</file>

<file path=ppt/tags/tag87.xml><?xml version="1.0" encoding="utf-8"?>
<p:tagLst xmlns:p="http://schemas.openxmlformats.org/presentationml/2006/main">
  <p:tag name="KSO_WM_BEAUTIFY_FLAG" val="#wm#"/>
  <p:tag name="KSO_WM_TAG_VERSION" val="1.0"/>
  <p:tag name="KSO_WM_TEMPLATE_CATEGORY" val="custom"/>
  <p:tag name="KSO_WM_TEMPLATE_INDEX" val="20215022"/>
</p:tagLst>
</file>

<file path=ppt/tags/tag88.xml><?xml version="1.0" encoding="utf-8"?>
<p:tagLst xmlns:p="http://schemas.openxmlformats.org/presentationml/2006/main">
  <p:tag name="KSO_WM_UNIT_ISCONTENTSTITLE" val="0"/>
  <p:tag name="KSO_WM_UNIT_ISNUMDGMTITLE" val="0"/>
  <p:tag name="KSO_WM_UNIT_PRESET_TEXT" val="乘风破浪 开拓未来"/>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2_1*a*1"/>
  <p:tag name="KSO_WM_TEMPLATE_CATEGORY" val="custom"/>
  <p:tag name="KSO_WM_TEMPLATE_INDEX" val="20215022"/>
  <p:tag name="KSO_WM_UNIT_LAYERLEVEL" val="1"/>
  <p:tag name="KSO_WM_TAG_VERSION" val="1.0"/>
  <p:tag name="KSO_WM_BEAUTIFY_FLAG" val="#wm#"/>
  <p:tag name="KSO_WM_UNIT_DEFAULT_FONT" val="56;72;4"/>
  <p:tag name="KSO_WM_UNIT_BLOCK" val="0"/>
  <p:tag name="KSO_WM_UNIT_DEC_AREA_ID" val="e18c910d3bdc4c9c9041f9dcfec29ed4"/>
  <p:tag name="KSO_WM_CHIP_GROUPID" val="5ebe61ec0ac41c4a0a5256f7"/>
  <p:tag name="KSO_WM_CHIP_XID" val="5ebe61ec0ac41c4a0a5256f8"/>
  <p:tag name="KSO_WM_CHIP_FILLAREA_FILL_RULE" val="{&quot;fill_align&quot;:&quot;cm&quot;,&quot;fill_mode&quot;:&quot;adaptive&quot;,&quot;sacle_strategy&quot;:&quot;smart&quot;}"/>
  <p:tag name="KSO_WM_ASSEMBLE_CHIP_INDEX" val="822ab1bf6cce408499ce0f24e7f88898"/>
  <p:tag name="KSO_WM_UNIT_TEXT_FILL_FORE_SCHEMECOLOR_INDEX_BRIGHTNESS" val="0.15"/>
  <p:tag name="KSO_WM_UNIT_TEXT_FILL_FORE_SCHEMECOLOR_INDEX" val="13"/>
  <p:tag name="KSO_WM_UNIT_TEXT_FILL_TYPE" val="1"/>
  <p:tag name="KSO_WM_UNIT_SMARTLAYOUT_COMPRESS_INFO" val="{&#10;    &quot;id&quot;: &quot;2020-11-11T09:32:16&quot;,&#10;    &quot;max&quot;: 1.665731116418101e-05,&#10;    &quot;topChanged&quot;: 1.665731116418101e-05&#10;}&#10;"/>
  <p:tag name="KSO_WM_UNIT_LAST_MAX_FONTSIZE" val="1420"/>
</p:tagLst>
</file>

<file path=ppt/tags/tag89.xml><?xml version="1.0" encoding="utf-8"?>
<p:tagLst xmlns:p="http://schemas.openxmlformats.org/presentationml/2006/main">
  <p:tag name="KSO_WM_CHIP_INFOS" val="{&quot;layout_type&quot;:&quot;formiddle3&quot;,&quot;slide_type&quot;:[&quot;title&quot;],&quot;aspect_ratio&quot;:&quot;16:9&quot;}"/>
  <p:tag name="KSO_WM_CHIP_XID" val="5ebe041a0ac41c4a0a52557e"/>
  <p:tag name="KSO_WM_CHIP_FILLPROP" val="[[{&quot;fill_id&quot;:&quot;0fc8cb0b5be24332a6c5a6db9e174d8a&quot;,&quot;fill_align&quot;:&quot;cm&quot;,&quot;text_align&quot;:&quot;cm&quot;,&quot;text_direction&quot;:&quot;horizontal&quot;,&quot;chip_types&quot;:[&quot;text&quot;,&quot;header&quot;]}]]"/>
  <p:tag name="KSO_WM_SLIDE_ID" val="custom20215022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SLIDE_SIZE" val="700*380"/>
  <p:tag name="KSO_WM_SLIDE_POSITION" val="130*79"/>
  <p:tag name="KSO_WM_TAG_VERSION" val="1.0"/>
  <p:tag name="KSO_WM_BEAUTIFY_FLAG" val="#wm#"/>
  <p:tag name="KSO_WM_TEMPLATE_CATEGORY" val="custom"/>
  <p:tag name="KSO_WM_TEMPLATE_INDEX" val="20215022"/>
  <p:tag name="KSO_WM_SLIDE_LAYOUT" val="a_b"/>
  <p:tag name="KSO_WM_SLIDE_LAYOUT_CNT" val="1_1"/>
  <p:tag name="KSO_WM_CHIP_GROUPID" val="5ebf6661ddc3daf3fef3f760"/>
  <p:tag name="KSO_WM_SLIDE_LAYOUT_INFO" val="{&quot;id&quot;:&quot;2020-11-11T09:32:16&quot;,&quot;maxSize&quot;:{&quot;size1&quot;:45.967520254629626},&quot;minSize&quot;:{&quot;size1&quot;:33.367520254629625},&quot;normalSize&quot;:{&quot;size1&quot;:45.967520254629626},&quot;subLayout&quot;:[{&quot;id&quot;:&quot;2020-11-11T09:32:16&quot;,&quot;margin&quot;:{&quot;bottom&quot;:0.1785658895969391,&quot;left&quot;:4.589639186859131,&quot;right&quot;:4.582406520843506,&quot;top&quot;:5.523190975189209},&quot;type&quot;:0},{&quot;id&quot;:&quot;2020-11-11T09:32:16&quot;,&quot;margin&quot;:{&quot;bottom&quot;:5.523197174072266,&quot;left&quot;:4.589639186859131,&quot;right&quot;:4.582406520843506,&quot;top&quot;:0.20772549510002136},&quot;type&quot;:0}],&quot;type&quot;:0}"/>
  <p:tag name="KSO_WM_SLIDE_BK_DARK_LIGHT" val="2"/>
  <p:tag name="KSO_WM_SLIDE_BACKGROUND_TYPE" val="general"/>
  <p:tag name="KSO_WM_SLIDE_SUPPORT_FEATURE_TYPE" val="0"/>
  <p:tag name="KSO_WM_TEMPLATE_MASTER_THUMB_INDEX" val="12"/>
  <p:tag name="KSO_WM_TEMPLATE_ASSEMBLE_XID" val="5fab3f040ad14824cac7463e"/>
  <p:tag name="KSO_WM_TEMPLATE_ASSEMBLE_GROUPID" val="5faa43090f63d42c484773a9"/>
  <p:tag name="KSO_WM_TEMPLATE_THUMBS_INDEX" val="1、7、37、38、39、45"/>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2_1*b*1"/>
  <p:tag name="KSO_WM_TEMPLATE_CATEGORY" val="custom"/>
  <p:tag name="KSO_WM_TEMPLATE_INDEX" val="20215022"/>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db9b73ba6f174e4f93a713e8f9e41efb"/>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06d2ac5c632f4b69bd8e83708cf4efb9"/>
  <p:tag name="KSO_WM_UNIT_TEXT_FILL_FORE_SCHEMECOLOR_INDEX_BRIGHTNESS" val="0.35"/>
  <p:tag name="KSO_WM_UNIT_TEXT_FILL_FORE_SCHEMECOLOR_INDEX" val="13"/>
  <p:tag name="KSO_WM_UNIT_TEXT_FILL_TYPE" val="1"/>
  <p:tag name="KSO_WM_TEMPLATE_ASSEMBLE_XID" val="5fab3f040ad14824cac74617"/>
  <p:tag name="KSO_WM_TEMPLATE_ASSEMBLE_GROUPID" val="5faa43090f63d42c484773a9"/>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3*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c"/>
  <p:tag name="KSO_WM_UNIT_DEC_AREA_ID" val="222bef8a4d2b4126979e9bb0598917ed"/>
  <p:tag name="KSO_WM_UNIT_DECORATE_INFO" val=""/>
  <p:tag name="KSO_WM_UNIT_SM_LIMIT_TYPE" val=""/>
  <p:tag name="KSO_WM_CHIP_FILLAREA_FILL_RULE" val="{&quot;fill_align&quot;:&quot;cm&quot;,&quot;fill_effect&quot;:[],&quot;fill_mode&quot;:&quot;full&quot;,&quot;sacle_strategy&quot;:&quot;stretch&quot;}"/>
  <p:tag name="KSO_WM_ASSEMBLE_CHIP_INDEX" val="001008b9d8bc4a158eb27f402c6e4ac4"/>
  <p:tag name="KSO_WM_SLIDE_BACKGROUND_TYPE" val="gener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2_4*i*1"/>
  <p:tag name="KSO_WM_TEMPLATE_CATEGORY" val="chip"/>
  <p:tag name="KSO_WM_TEMPLATE_INDEX" val="20215022"/>
  <p:tag name="KSO_WM_UNIT_LAYERLEVEL" val="1"/>
  <p:tag name="KSO_WM_TAG_VERSION" val="1.0"/>
  <p:tag name="KSO_WM_BEAUTIFY_FLAG" val="#wm#"/>
  <p:tag name="KSO_WM_UNIT_SUBTYPE" val="t"/>
  <p:tag name="KSO_WM_UNIT_TYPE" val="i"/>
  <p:tag name="KSO_WM_UNIT_INDEX" val="1"/>
  <p:tag name="KSO_WM_CHIP_GROUPID" val="5faa43090f63d42c484773a9"/>
  <p:tag name="KSO_WM_CHIP_XID" val="5faa43090f63d42c484773ad"/>
  <p:tag name="KSO_WM_UNIT_DEC_AREA_ID" val="53904102ca754ba0b23eb75b15fb50cc"/>
  <p:tag name="KSO_WM_UNIT_DECORATE_INFO" val=""/>
  <p:tag name="KSO_WM_UNIT_SM_LIMIT_TYPE" val=""/>
  <p:tag name="KSO_WM_CHIP_FILLAREA_FILL_RULE" val="{&quot;fill_align&quot;:&quot;cm&quot;,&quot;fill_effect&quot;:[],&quot;fill_mode&quot;:&quot;full&quot;,&quot;sacle_strategy&quot;:&quot;stretch&quot;}"/>
  <p:tag name="KSO_WM_ASSEMBLE_CHIP_INDEX" val="b0bc64086b7246dfb89fb3d92add7bcc"/>
  <p:tag name="KSO_WM_SLIDE_BACKGROUND_TYPE" val="general"/>
</p:tagLst>
</file>

<file path=ppt/tags/tag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D4E4ED"/>
      </a:dk2>
      <a:lt2>
        <a:srgbClr val="EAF1F5"/>
      </a:lt2>
      <a:accent1>
        <a:srgbClr val="337496"/>
      </a:accent1>
      <a:accent2>
        <a:srgbClr val="277268"/>
      </a:accent2>
      <a:accent3>
        <a:srgbClr val="3B673A"/>
      </a:accent3>
      <a:accent4>
        <a:srgbClr val="625424"/>
      </a:accent4>
      <a:accent5>
        <a:srgbClr val="8B3F26"/>
      </a:accent5>
      <a:accent6>
        <a:srgbClr val="94324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25769</Words>
  <Application>WPS 演示</Application>
  <PresentationFormat>宽屏</PresentationFormat>
  <Paragraphs>1018</Paragraphs>
  <Slides>40</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40</vt:i4>
      </vt:variant>
    </vt:vector>
  </HeadingPairs>
  <TitlesOfParts>
    <vt:vector size="57" baseType="lpstr">
      <vt:lpstr>Arial</vt:lpstr>
      <vt:lpstr>宋体</vt:lpstr>
      <vt:lpstr>Wingdings</vt:lpstr>
      <vt:lpstr>黑体</vt:lpstr>
      <vt:lpstr>微软雅黑</vt:lpstr>
      <vt:lpstr>Microsoft Yi Baiti</vt:lpstr>
      <vt:lpstr>Arial</vt:lpstr>
      <vt:lpstr>Symbol</vt:lpstr>
      <vt:lpstr>Malgun Gothic</vt:lpstr>
      <vt:lpstr>等线</vt:lpstr>
      <vt:lpstr>Arial Unicode MS</vt:lpstr>
      <vt:lpstr>等线 Light</vt:lpstr>
      <vt:lpstr>Times New Roman</vt:lpstr>
      <vt:lpstr>仿宋</vt:lpstr>
      <vt:lpstr>汉仪旗黑-85S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洛 桑</dc:creator>
  <cp:lastModifiedBy>光之精灵</cp:lastModifiedBy>
  <cp:revision>6</cp:revision>
  <dcterms:created xsi:type="dcterms:W3CDTF">2023-08-02T00:39:00Z</dcterms:created>
  <dcterms:modified xsi:type="dcterms:W3CDTF">2023-08-04T13:04:59Z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F0155092566041F691BE3AFCD4FB906A_12</vt:lpwstr>
  </property>
  <property fmtid="{D5CDD505-2E9C-101B-9397-08002B2CF9AE}" pid="3" name="KSOProductBuildVer">
    <vt:lpwstr>2052-11.1.0.14309</vt:lpwstr>
  </property>
</Properties>
</file>