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8"/>
  </p:notesMasterIdLst>
  <p:handoutMasterIdLst>
    <p:handoutMasterId r:id="rId29"/>
  </p:handoutMasterIdLst>
  <p:sldIdLst>
    <p:sldId id="280"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26" autoAdjust="0"/>
    <p:restoredTop sz="94660"/>
  </p:normalViewPr>
  <p:slideViewPr>
    <p:cSldViewPr snapToGrid="0">
      <p:cViewPr varScale="1">
        <p:scale>
          <a:sx n="83" d="100"/>
          <a:sy n="83" d="100"/>
        </p:scale>
        <p:origin x="54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233.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45A2FE-6ECB-4FF1-8396-05E2A2C9AD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25E3C3-84AA-4646-9BCD-0CD9BF1D89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45A2FE-6ECB-4FF1-8396-05E2A2C9AD1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25E3C3-84AA-4646-9BCD-0CD9BF1D89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90.xml"/><Relationship Id="rId4" Type="http://schemas.openxmlformats.org/officeDocument/2006/relationships/image" Target="../media/image3.png"/><Relationship Id="rId3" Type="http://schemas.openxmlformats.org/officeDocument/2006/relationships/tags" Target="../tags/tag89.xml"/><Relationship Id="rId2" Type="http://schemas.openxmlformats.org/officeDocument/2006/relationships/image" Target="../media/image2.png"/><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image" Target="../media/image22.jpeg"/><Relationship Id="rId7" Type="http://schemas.openxmlformats.org/officeDocument/2006/relationships/tags" Target="../tags/tag142.xml"/><Relationship Id="rId6" Type="http://schemas.openxmlformats.org/officeDocument/2006/relationships/image" Target="../media/image21.jpeg"/><Relationship Id="rId5" Type="http://schemas.openxmlformats.org/officeDocument/2006/relationships/tags" Target="../tags/tag141.xml"/><Relationship Id="rId4" Type="http://schemas.openxmlformats.org/officeDocument/2006/relationships/image" Target="../media/image3.png"/><Relationship Id="rId3" Type="http://schemas.openxmlformats.org/officeDocument/2006/relationships/tags" Target="../tags/tag140.xm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image" Target="../media/image23.png"/><Relationship Id="rId4" Type="http://schemas.openxmlformats.org/officeDocument/2006/relationships/image" Target="../media/image3.png"/><Relationship Id="rId3" Type="http://schemas.openxmlformats.org/officeDocument/2006/relationships/tags" Target="../tags/tag154.xm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image" Target="../media/image24.jpeg"/><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3.xml"/></Relationships>
</file>

<file path=ppt/slides/_rels/slide12.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image" Target="../media/image25.png"/><Relationship Id="rId4" Type="http://schemas.openxmlformats.org/officeDocument/2006/relationships/image" Target="../media/image3.png"/><Relationship Id="rId3" Type="http://schemas.openxmlformats.org/officeDocument/2006/relationships/tags" Target="../tags/tag166.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5.xml"/></Relationships>
</file>

<file path=ppt/slides/_rels/slide13.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image" Target="../media/image10.jpeg"/><Relationship Id="rId7" Type="http://schemas.openxmlformats.org/officeDocument/2006/relationships/tags" Target="../tags/tag17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3.png"/><Relationship Id="rId3" Type="http://schemas.openxmlformats.org/officeDocument/2006/relationships/tags" Target="../tags/tag174.xm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184.xml"/><Relationship Id="rId17" Type="http://schemas.openxmlformats.org/officeDocument/2006/relationships/tags" Target="../tags/tag183.xml"/><Relationship Id="rId16" Type="http://schemas.openxmlformats.org/officeDocument/2006/relationships/tags" Target="../tags/tag182.xml"/><Relationship Id="rId15" Type="http://schemas.openxmlformats.org/officeDocument/2006/relationships/image" Target="../media/image11.jpeg"/><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7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28.jpeg"/><Relationship Id="rId4" Type="http://schemas.openxmlformats.org/officeDocument/2006/relationships/image" Target="../media/image3.png"/><Relationship Id="rId3" Type="http://schemas.openxmlformats.org/officeDocument/2006/relationships/tags" Target="../tags/tag186.xml"/><Relationship Id="rId2" Type="http://schemas.openxmlformats.org/officeDocument/2006/relationships/image" Target="../media/image2.png"/><Relationship Id="rId1" Type="http://schemas.openxmlformats.org/officeDocument/2006/relationships/tags" Target="../tags/tag185.xml"/></Relationships>
</file>

<file path=ppt/slides/_rels/slide15.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image" Target="../media/image29.jpeg"/><Relationship Id="rId4" Type="http://schemas.openxmlformats.org/officeDocument/2006/relationships/image" Target="../media/image3.png"/><Relationship Id="rId3" Type="http://schemas.openxmlformats.org/officeDocument/2006/relationships/tags" Target="../tags/tag190.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96.xml"/><Relationship Id="rId12" Type="http://schemas.openxmlformats.org/officeDocument/2006/relationships/image" Target="../media/image11.jpeg"/><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image" Target="../media/image3.png"/><Relationship Id="rId3" Type="http://schemas.openxmlformats.org/officeDocument/2006/relationships/tags" Target="../tags/tag198.xml"/><Relationship Id="rId2" Type="http://schemas.openxmlformats.org/officeDocument/2006/relationships/image" Target="../media/image2.png"/><Relationship Id="rId1" Type="http://schemas.openxmlformats.org/officeDocument/2006/relationships/tags" Target="../tags/tag197.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04.xml"/><Relationship Id="rId5" Type="http://schemas.openxmlformats.org/officeDocument/2006/relationships/image" Target="../media/image31.jpeg"/><Relationship Id="rId4" Type="http://schemas.openxmlformats.org/officeDocument/2006/relationships/image" Target="../media/image3.png"/><Relationship Id="rId3" Type="http://schemas.openxmlformats.org/officeDocument/2006/relationships/tags" Target="../tags/tag203.xml"/><Relationship Id="rId2" Type="http://schemas.openxmlformats.org/officeDocument/2006/relationships/image" Target="../media/image2.png"/><Relationship Id="rId1" Type="http://schemas.openxmlformats.org/officeDocument/2006/relationships/tags" Target="../tags/tag202.xml"/></Relationships>
</file>

<file path=ppt/slides/_rels/slide1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image" Target="../media/image32.jpeg"/><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image" Target="../media/image10.jpeg"/><Relationship Id="rId4" Type="http://schemas.openxmlformats.org/officeDocument/2006/relationships/image" Target="../media/image3.png"/><Relationship Id="rId3" Type="http://schemas.openxmlformats.org/officeDocument/2006/relationships/tags" Target="../tags/tag206.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10.xml"/><Relationship Id="rId1" Type="http://schemas.openxmlformats.org/officeDocument/2006/relationships/tags" Target="../tags/tag205.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image" Target="../media/image33.jpeg"/><Relationship Id="rId4" Type="http://schemas.openxmlformats.org/officeDocument/2006/relationships/image" Target="../media/image3.png"/><Relationship Id="rId3" Type="http://schemas.openxmlformats.org/officeDocument/2006/relationships/tags" Target="../tags/tag212.xml"/><Relationship Id="rId2" Type="http://schemas.openxmlformats.org/officeDocument/2006/relationships/image" Target="../media/image2.png"/><Relationship Id="rId1" Type="http://schemas.openxmlformats.org/officeDocument/2006/relationships/tags" Target="../tags/tag211.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image" Target="../media/image3.png"/><Relationship Id="rId3" Type="http://schemas.openxmlformats.org/officeDocument/2006/relationships/tags" Target="../tags/tag92.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7.xml"/><Relationship Id="rId10" Type="http://schemas.openxmlformats.org/officeDocument/2006/relationships/image" Target="../media/image9.png"/><Relationship Id="rId1" Type="http://schemas.openxmlformats.org/officeDocument/2006/relationships/tags" Target="../tags/tag9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image" Target="../media/image34.jpeg"/><Relationship Id="rId4" Type="http://schemas.openxmlformats.org/officeDocument/2006/relationships/image" Target="../media/image3.png"/><Relationship Id="rId3" Type="http://schemas.openxmlformats.org/officeDocument/2006/relationships/tags" Target="../tags/tag216.xml"/><Relationship Id="rId2" Type="http://schemas.openxmlformats.org/officeDocument/2006/relationships/image" Target="../media/image2.png"/><Relationship Id="rId1" Type="http://schemas.openxmlformats.org/officeDocument/2006/relationships/tags" Target="../tags/tag215.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image" Target="../media/image35.jpeg"/><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image" Target="../media/image2.png"/><Relationship Id="rId1" Type="http://schemas.openxmlformats.org/officeDocument/2006/relationships/tags" Target="../tags/tag21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image" Target="../media/image36.jpeg"/><Relationship Id="rId4" Type="http://schemas.openxmlformats.org/officeDocument/2006/relationships/image" Target="../media/image3.png"/><Relationship Id="rId3" Type="http://schemas.openxmlformats.org/officeDocument/2006/relationships/tags" Target="../tags/tag224.xml"/><Relationship Id="rId2" Type="http://schemas.openxmlformats.org/officeDocument/2006/relationships/image" Target="../media/image2.png"/><Relationship Id="rId1" Type="http://schemas.openxmlformats.org/officeDocument/2006/relationships/tags" Target="../tags/tag223.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9.xml"/><Relationship Id="rId5" Type="http://schemas.openxmlformats.org/officeDocument/2006/relationships/image" Target="../media/image37.jpeg"/><Relationship Id="rId4" Type="http://schemas.openxmlformats.org/officeDocument/2006/relationships/image" Target="../media/image3.png"/><Relationship Id="rId3" Type="http://schemas.openxmlformats.org/officeDocument/2006/relationships/tags" Target="../tags/tag228.xml"/><Relationship Id="rId2" Type="http://schemas.openxmlformats.org/officeDocument/2006/relationships/image" Target="../media/image2.png"/><Relationship Id="rId1" Type="http://schemas.openxmlformats.org/officeDocument/2006/relationships/tags" Target="../tags/tag227.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32.xml"/><Relationship Id="rId5" Type="http://schemas.openxmlformats.org/officeDocument/2006/relationships/image" Target="../media/image38.jpeg"/><Relationship Id="rId4" Type="http://schemas.openxmlformats.org/officeDocument/2006/relationships/image" Target="../media/image3.png"/><Relationship Id="rId3" Type="http://schemas.openxmlformats.org/officeDocument/2006/relationships/tags" Target="../tags/tag231.xml"/><Relationship Id="rId2" Type="http://schemas.openxmlformats.org/officeDocument/2006/relationships/image" Target="../media/image2.png"/><Relationship Id="rId1" Type="http://schemas.openxmlformats.org/officeDocument/2006/relationships/tags" Target="../tags/tag230.xml"/></Relationships>
</file>

<file path=ppt/slides/_rels/slide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11.jpeg"/><Relationship Id="rId7" Type="http://schemas.openxmlformats.org/officeDocument/2006/relationships/tags" Target="../tags/tag101.xml"/><Relationship Id="rId6" Type="http://schemas.openxmlformats.org/officeDocument/2006/relationships/image" Target="../media/image10.jpeg"/><Relationship Id="rId5" Type="http://schemas.openxmlformats.org/officeDocument/2006/relationships/tags" Target="../tags/tag100.xml"/><Relationship Id="rId4" Type="http://schemas.openxmlformats.org/officeDocument/2006/relationships/image" Target="../media/image3.png"/><Relationship Id="rId3" Type="http://schemas.openxmlformats.org/officeDocument/2006/relationships/tags" Target="../tags/tag99.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98.xml"/></Relationships>
</file>

<file path=ppt/slides/_rels/slide4.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12.jpeg"/><Relationship Id="rId5" Type="http://schemas.openxmlformats.org/officeDocument/2006/relationships/tags" Target="../tags/tag105.xm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3.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14.jpeg"/><Relationship Id="rId4" Type="http://schemas.openxmlformats.org/officeDocument/2006/relationships/image" Target="../media/image3.png"/><Relationship Id="rId3" Type="http://schemas.openxmlformats.org/officeDocument/2006/relationships/tags" Target="../tags/tag111.xml"/><Relationship Id="rId2" Type="http://schemas.openxmlformats.org/officeDocument/2006/relationships/image" Target="../media/image2.png"/><Relationship Id="rId1" Type="http://schemas.openxmlformats.org/officeDocument/2006/relationships/tags" Target="../tags/tag110.xml"/></Relationships>
</file>

<file path=ppt/slides/_rels/slide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6.jpeg"/><Relationship Id="rId6" Type="http://schemas.openxmlformats.org/officeDocument/2006/relationships/tags" Target="../tags/tag116.xml"/><Relationship Id="rId5" Type="http://schemas.openxmlformats.org/officeDocument/2006/relationships/image" Target="../media/image15.jpeg"/><Relationship Id="rId4" Type="http://schemas.openxmlformats.org/officeDocument/2006/relationships/image" Target="../media/image3.png"/><Relationship Id="rId3" Type="http://schemas.openxmlformats.org/officeDocument/2006/relationships/tags" Target="../tags/tag115.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14.xml"/></Relationships>
</file>

<file path=ppt/slides/_rels/slide7.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3.png"/><Relationship Id="rId3" Type="http://schemas.openxmlformats.org/officeDocument/2006/relationships/tags" Target="../tags/tag120.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19.xml"/></Relationships>
</file>

<file path=ppt/slides/_rels/slide8.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image" Target="../media/image19.jpeg"/><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image" Target="../media/image11.jpeg"/><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image" Target="../media/image20.jpeg"/><Relationship Id="rId4" Type="http://schemas.openxmlformats.org/officeDocument/2006/relationships/image" Target="../media/image3.png"/><Relationship Id="rId3" Type="http://schemas.openxmlformats.org/officeDocument/2006/relationships/tags" Target="../tags/tag136.xml"/><Relationship Id="rId2" Type="http://schemas.openxmlformats.org/officeDocument/2006/relationships/image" Target="../media/image2.png"/><Relationship Id="rId1" Type="http://schemas.openxmlformats.org/officeDocument/2006/relationships/tags" Target="../tags/tag13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3249283" y="2114665"/>
            <a:ext cx="6096000" cy="1688465"/>
          </a:xfrm>
          <a:prstGeom prst="rect">
            <a:avLst/>
          </a:prstGeom>
          <a:noFill/>
        </p:spPr>
        <p:txBody>
          <a:bodyPr wrap="square">
            <a:spAutoFit/>
          </a:bodyPr>
          <a:lstStyle/>
          <a:p>
            <a:pPr marL="12700" algn="ctr" rtl="0" eaLnBrk="0">
              <a:lnSpc>
                <a:spcPct val="87000"/>
              </a:lnSpc>
            </a:pPr>
            <a:r>
              <a:rPr lang="zh-CN" altLang="en-US" sz="4400" spc="-160" dirty="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4400" b="1" spc="-16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4400" spc="-130" dirty="0">
                <a:solidFill>
                  <a:srgbClr val="000000"/>
                </a:solidFill>
                <a:latin typeface="微软雅黑" panose="020B0503020204020204" charset="-122"/>
                <a:ea typeface="微软雅黑" panose="020B0503020204020204" charset="-122"/>
                <a:cs typeface="微软雅黑" panose="020B0503020204020204" charset="-122"/>
              </a:rPr>
              <a:t>章</a:t>
            </a:r>
            <a:endParaRPr lang="en-US" altLang="zh-CN" sz="4400" spc="-130" dirty="0">
              <a:solidFill>
                <a:srgbClr val="000000"/>
              </a:solidFill>
              <a:latin typeface="微软雅黑" panose="020B0503020204020204" charset="-122"/>
              <a:ea typeface="微软雅黑" panose="020B0503020204020204" charset="-122"/>
              <a:cs typeface="微软雅黑" panose="020B0503020204020204" charset="-122"/>
            </a:endParaRPr>
          </a:p>
          <a:p>
            <a:pPr marL="12700" algn="ctr" rtl="0" eaLnBrk="0">
              <a:lnSpc>
                <a:spcPct val="87000"/>
              </a:lnSpc>
            </a:pPr>
            <a:endParaRPr lang="zh-CN" altLang="en-US" sz="4400" dirty="0">
              <a:solidFill>
                <a:srgbClr val="000000"/>
              </a:solidFill>
              <a:latin typeface="微软雅黑" panose="020B0503020204020204" charset="-122"/>
              <a:ea typeface="微软雅黑" panose="020B0503020204020204" charset="-122"/>
              <a:cs typeface="微软雅黑" panose="020B0503020204020204" charset="-122"/>
            </a:endParaRPr>
          </a:p>
          <a:p>
            <a:pPr algn="ctr" rtl="0" eaLnBrk="0">
              <a:lnSpc>
                <a:spcPts val="3275"/>
              </a:lnSpc>
            </a:pPr>
            <a:r>
              <a:rPr lang="zh-CN" altLang="en-US" sz="4400" spc="160" dirty="0">
                <a:solidFill>
                  <a:srgbClr val="000000"/>
                </a:solidFill>
                <a:latin typeface="微软雅黑" panose="020B0503020204020204" charset="-122"/>
                <a:ea typeface="微软雅黑" panose="020B0503020204020204" charset="-122"/>
                <a:cs typeface="微软雅黑" panose="020B0503020204020204" charset="-122"/>
              </a:rPr>
              <a:t>压电式传感</a:t>
            </a:r>
            <a:r>
              <a:rPr lang="zh-CN" altLang="en-US" sz="4400" spc="13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4400" spc="13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6" name="图片 1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5"/>
          <p:cNvSpPr/>
          <p:nvPr/>
        </p:nvSpPr>
        <p:spPr>
          <a:xfrm>
            <a:off x="2650575" y="417990"/>
            <a:ext cx="7505591" cy="1282064"/>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4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压电式传感器本身的内阻抗很高，而输出能量较小。因此，它的测量电路通常需</a:t>
            </a:r>
            <a:r>
              <a:rPr sz="1000" spc="0" dirty="0">
                <a:solidFill>
                  <a:srgbClr val="000000"/>
                </a:solidFill>
                <a:latin typeface="微软雅黑" panose="020B0503020204020204" charset="-122"/>
                <a:ea typeface="微软雅黑" panose="020B0503020204020204" charset="-122"/>
                <a:cs typeface="微软雅黑" panose="020B0503020204020204" charset="-122"/>
              </a:rPr>
              <a:t>要接</a:t>
            </a:r>
            <a:r>
              <a:rPr sz="1000" spc="50" dirty="0">
                <a:solidFill>
                  <a:srgbClr val="000000"/>
                </a:solidFill>
                <a:latin typeface="微软雅黑" panose="020B0503020204020204" charset="-122"/>
                <a:ea typeface="微软雅黑" panose="020B0503020204020204" charset="-122"/>
                <a:cs typeface="微软雅黑" panose="020B0503020204020204" charset="-122"/>
              </a:rPr>
              <a:t>入一个高输入阻抗的前置放大器，其作用一是把它的高输出阻抗变换为低输出阻抗</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二</a:t>
            </a:r>
            <a:r>
              <a:rPr sz="1000" spc="50" dirty="0">
                <a:solidFill>
                  <a:srgbClr val="000000"/>
                </a:solidFill>
                <a:latin typeface="微软雅黑" panose="020B0503020204020204" charset="-122"/>
                <a:ea typeface="微软雅黑" panose="020B0503020204020204" charset="-122"/>
                <a:cs typeface="微软雅黑" panose="020B0503020204020204" charset="-122"/>
              </a:rPr>
              <a:t>是放大传感器输出的微弱信号。压电式传感器的输出可以是电压信号，也可以</a:t>
            </a:r>
            <a:r>
              <a:rPr sz="1000" spc="30" dirty="0">
                <a:solidFill>
                  <a:srgbClr val="000000"/>
                </a:solidFill>
                <a:latin typeface="微软雅黑" panose="020B0503020204020204" charset="-122"/>
                <a:ea typeface="微软雅黑" panose="020B0503020204020204" charset="-122"/>
                <a:cs typeface="微软雅黑" panose="020B0503020204020204" charset="-122"/>
              </a:rPr>
              <a:t>是</a:t>
            </a:r>
            <a:r>
              <a:rPr sz="1000" spc="0" dirty="0">
                <a:solidFill>
                  <a:srgbClr val="000000"/>
                </a:solidFill>
                <a:latin typeface="微软雅黑" panose="020B0503020204020204" charset="-122"/>
                <a:ea typeface="微软雅黑" panose="020B0503020204020204" charset="-122"/>
                <a:cs typeface="微软雅黑" panose="020B0503020204020204" charset="-122"/>
              </a:rPr>
              <a:t>电荷信</a:t>
            </a:r>
            <a:r>
              <a:rPr sz="1000" spc="30" dirty="0">
                <a:solidFill>
                  <a:srgbClr val="000000"/>
                </a:solidFill>
                <a:latin typeface="微软雅黑" panose="020B0503020204020204" charset="-122"/>
                <a:ea typeface="微软雅黑" panose="020B0503020204020204" charset="-122"/>
                <a:cs typeface="微软雅黑" panose="020B0503020204020204" charset="-122"/>
              </a:rPr>
              <a:t>号，因此前置放大器也有两种形式</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电压放大</a:t>
            </a:r>
            <a:r>
              <a:rPr sz="1000" spc="2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和电荷放大器。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ct val="91000"/>
              </a:lnSpc>
              <a:spcBef>
                <a:spcPts val="58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电压</a:t>
            </a:r>
            <a:r>
              <a:rPr sz="1000" spc="0" dirty="0">
                <a:solidFill>
                  <a:srgbClr val="000000"/>
                </a:solidFill>
                <a:latin typeface="微软雅黑" panose="020B0503020204020204" charset="-122"/>
                <a:ea typeface="微软雅黑" panose="020B0503020204020204" charset="-122"/>
                <a:cs typeface="微软雅黑" panose="020B0503020204020204" charset="-122"/>
              </a:rPr>
              <a:t>放大器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90830" algn="l" rtl="0" eaLnBrk="0">
              <a:lnSpc>
                <a:spcPct val="9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电压放大器电路原理及其等效电路如</a:t>
            </a:r>
            <a:r>
              <a:rPr sz="1000" spc="0" dirty="0">
                <a:solidFill>
                  <a:srgbClr val="000000"/>
                </a:solidFill>
                <a:latin typeface="微软雅黑" panose="020B0503020204020204" charset="-122"/>
                <a:ea typeface="微软雅黑" panose="020B0503020204020204" charset="-122"/>
                <a:cs typeface="微软雅黑" panose="020B0503020204020204" charset="-122"/>
              </a:rPr>
              <a:t>图</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9</a:t>
            </a:r>
            <a:r>
              <a:rPr sz="10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79"/>
          <p:cNvSpPr/>
          <p:nvPr>
            <p:custDataLst>
              <p:tags r:id="rId5"/>
            </p:custDataLst>
          </p:nvPr>
        </p:nvSpPr>
        <p:spPr>
          <a:xfrm>
            <a:off x="2652967" y="107399"/>
            <a:ext cx="1450339" cy="192404"/>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5.2.2</a:t>
            </a:r>
            <a:r>
              <a:rPr sz="1200" spc="0" dirty="0">
                <a:solidFill>
                  <a:schemeClr val="dk1"/>
                </a:solidFill>
                <a:latin typeface="微软雅黑" panose="020B0503020204020204" charset="-122"/>
                <a:ea typeface="微软雅黑" panose="020B0503020204020204" charset="-122"/>
                <a:cs typeface="微软雅黑" panose="020B0503020204020204" charset="-122"/>
              </a:rPr>
              <a:t>前置放大器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81"/>
          <p:cNvPicPr>
            <a:picLocks noChangeAspect="1"/>
          </p:cNvPicPr>
          <p:nvPr/>
        </p:nvPicPr>
        <p:blipFill>
          <a:blip r:embed="rId6"/>
          <a:stretch>
            <a:fillRect/>
          </a:stretch>
        </p:blipFill>
        <p:spPr>
          <a:xfrm>
            <a:off x="2659430" y="308876"/>
            <a:ext cx="2700070" cy="27114"/>
          </a:xfrm>
          <a:prstGeom prst="rect">
            <a:avLst/>
          </a:prstGeom>
        </p:spPr>
      </p:pic>
      <p:sp>
        <p:nvSpPr>
          <p:cNvPr id="5" name="path"/>
          <p:cNvSpPr/>
          <p:nvPr>
            <p:custDataLst>
              <p:tags r:id="rId7"/>
            </p:custDataLst>
          </p:nvPr>
        </p:nvSpPr>
        <p:spPr>
          <a:xfrm>
            <a:off x="4707410" y="6073906"/>
            <a:ext cx="105427" cy="151484"/>
          </a:xfrm>
          <a:custGeom>
            <a:avLst/>
            <a:gdLst/>
            <a:ahLst/>
            <a:cxnLst/>
            <a:rect l="0" t="0" r="0" b="0"/>
            <a:pathLst>
              <a:path w="166" h="238">
                <a:moveTo>
                  <a:pt x="2" y="180"/>
                </a:moveTo>
                <a:lnTo>
                  <a:pt x="22" y="153"/>
                </a:lnTo>
                <a:lnTo>
                  <a:pt x="66" y="237"/>
                </a:lnTo>
                <a:lnTo>
                  <a:pt x="163" y="1"/>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pic>
        <p:nvPicPr>
          <p:cNvPr id="6" name="picture 89"/>
          <p:cNvPicPr>
            <a:picLocks noChangeAspect="1"/>
          </p:cNvPicPr>
          <p:nvPr/>
        </p:nvPicPr>
        <p:blipFill>
          <a:blip r:embed="rId8"/>
          <a:stretch>
            <a:fillRect/>
          </a:stretch>
        </p:blipFill>
        <p:spPr>
          <a:xfrm>
            <a:off x="2749128" y="1610478"/>
            <a:ext cx="4933073" cy="1448003"/>
          </a:xfrm>
          <a:prstGeom prst="rect">
            <a:avLst/>
          </a:prstGeom>
        </p:spPr>
      </p:pic>
      <p:sp>
        <p:nvSpPr>
          <p:cNvPr id="7" name="textbox 90"/>
          <p:cNvSpPr/>
          <p:nvPr>
            <p:custDataLst>
              <p:tags r:id="rId9"/>
            </p:custDataLst>
          </p:nvPr>
        </p:nvSpPr>
        <p:spPr>
          <a:xfrm>
            <a:off x="2659430" y="3098816"/>
            <a:ext cx="5205095" cy="11366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32255"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a:t>
            </a:r>
            <a:r>
              <a:rPr sz="800" b="1" spc="50" dirty="0">
                <a:solidFill>
                  <a:schemeClr val="dk1"/>
                </a:solidFill>
                <a:latin typeface="微软雅黑" panose="020B0503020204020204" charset="-122"/>
                <a:ea typeface="微软雅黑" panose="020B0503020204020204" charset="-122"/>
                <a:cs typeface="微软雅黑" panose="020B0503020204020204" charset="-122"/>
              </a:rPr>
              <a:t>5</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9</a:t>
            </a:r>
            <a:r>
              <a:rPr sz="800" spc="50" dirty="0">
                <a:solidFill>
                  <a:schemeClr val="dk1"/>
                </a:solidFill>
                <a:latin typeface="微软雅黑" panose="020B0503020204020204" charset="-122"/>
                <a:ea typeface="微软雅黑" panose="020B0503020204020204" charset="-122"/>
                <a:cs typeface="微软雅黑" panose="020B0503020204020204" charset="-122"/>
              </a:rPr>
              <a:t>电压放大器电路原理及其等效</a:t>
            </a:r>
            <a:r>
              <a:rPr sz="800" spc="30" dirty="0">
                <a:solidFill>
                  <a:schemeClr val="dk1"/>
                </a:solidFill>
                <a:latin typeface="微软雅黑" panose="020B0503020204020204" charset="-122"/>
                <a:ea typeface="微软雅黑" panose="020B0503020204020204" charset="-122"/>
                <a:cs typeface="微软雅黑" panose="020B0503020204020204" charset="-122"/>
              </a:rPr>
              <a:t>电</a:t>
            </a:r>
            <a:r>
              <a:rPr sz="8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939290" algn="l" rtl="0" eaLnBrk="0">
              <a:lnSpc>
                <a:spcPct val="99000"/>
              </a:lnSpc>
              <a:spcBef>
                <a:spcPts val="650"/>
              </a:spcBef>
            </a:pP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放大器电路，</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等效电路</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0510" algn="l" rtl="0" eaLnBrk="0">
              <a:lnSpc>
                <a:spcPct val="158000"/>
              </a:lnSpc>
              <a:spcBef>
                <a:spcPts val="20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在图</a:t>
            </a:r>
            <a:r>
              <a:rPr sz="1000" b="1" spc="-50" dirty="0">
                <a:solidFill>
                  <a:schemeClr val="dk1"/>
                </a:solidFill>
                <a:latin typeface="微软雅黑" panose="020B0503020204020204" charset="-122"/>
                <a:ea typeface="微软雅黑" panose="020B0503020204020204" charset="-122"/>
                <a:cs typeface="微软雅黑" panose="020B0503020204020204" charset="-122"/>
              </a:rPr>
              <a:t>5</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9(b)</a:t>
            </a:r>
            <a:r>
              <a:rPr sz="1000" spc="-50" dirty="0">
                <a:solidFill>
                  <a:schemeClr val="dk1"/>
                </a:solidFill>
                <a:latin typeface="微软雅黑" panose="020B0503020204020204" charset="-122"/>
                <a:ea typeface="微软雅黑" panose="020B0503020204020204" charset="-122"/>
                <a:cs typeface="微软雅黑" panose="020B0503020204020204" charset="-122"/>
              </a:rPr>
              <a:t>中，电阻</a:t>
            </a:r>
            <a:r>
              <a:rPr sz="1000" b="1" spc="-50" dirty="0">
                <a:solidFill>
                  <a:schemeClr val="dk1"/>
                </a:solidFill>
                <a:latin typeface="微软雅黑" panose="020B0503020204020204" charset="-122"/>
                <a:ea typeface="微软雅黑" panose="020B0503020204020204" charset="-122"/>
                <a:cs typeface="微软雅黑" panose="020B0503020204020204" charset="-122"/>
              </a:rPr>
              <a:t>R</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R</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b="1" spc="-50" dirty="0">
                <a:solidFill>
                  <a:schemeClr val="dk1"/>
                </a:solidFill>
                <a:latin typeface="微软雅黑" panose="020B0503020204020204" charset="-122"/>
                <a:ea typeface="微软雅黑" panose="020B0503020204020204" charset="-122"/>
                <a:cs typeface="微软雅黑" panose="020B0503020204020204" charset="-122"/>
              </a:rPr>
              <a:t>R</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b="1" spc="-50" dirty="0">
                <a:solidFill>
                  <a:schemeClr val="dk1"/>
                </a:solidFill>
                <a:latin typeface="微软雅黑" panose="020B0503020204020204" charset="-122"/>
                <a:ea typeface="微软雅黑" panose="020B0503020204020204" charset="-122"/>
                <a:cs typeface="微软雅黑" panose="020B0503020204020204" charset="-122"/>
              </a:rPr>
              <a:t>/(R</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R</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，电容</a:t>
            </a:r>
            <a:r>
              <a:rPr sz="1000" b="1" spc="-50" dirty="0">
                <a:solidFill>
                  <a:schemeClr val="dk1"/>
                </a:solidFill>
                <a:latin typeface="微软雅黑" panose="020B0503020204020204" charset="-122"/>
                <a:ea typeface="微软雅黑" panose="020B0503020204020204" charset="-122"/>
                <a:cs typeface="微软雅黑" panose="020B0503020204020204" charset="-122"/>
              </a:rPr>
              <a:t>C</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而</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50" dirty="0">
                <a:solidFill>
                  <a:schemeClr val="dk1"/>
                </a:solidFill>
                <a:latin typeface="微软雅黑" panose="020B0503020204020204" charset="-122"/>
                <a:ea typeface="微软雅黑" panose="020B0503020204020204" charset="-122"/>
                <a:cs typeface="微软雅黑" panose="020B0503020204020204" charset="-122"/>
              </a:rPr>
              <a:t>。其中</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000" spc="-50" dirty="0">
                <a:solidFill>
                  <a:schemeClr val="dk1"/>
                </a:solidFill>
                <a:latin typeface="微软雅黑" panose="020B0503020204020204" charset="-122"/>
                <a:ea typeface="微软雅黑" panose="020B0503020204020204" charset="-122"/>
                <a:cs typeface="微软雅黑" panose="020B0503020204020204" charset="-122"/>
              </a:rPr>
              <a:t>表</a:t>
            </a:r>
            <a:r>
              <a:rPr sz="1000" spc="20" dirty="0">
                <a:solidFill>
                  <a:schemeClr val="dk1"/>
                </a:solidFill>
                <a:latin typeface="微软雅黑" panose="020B0503020204020204" charset="-122"/>
                <a:ea typeface="微软雅黑" panose="020B0503020204020204" charset="-122"/>
                <a:cs typeface="微软雅黑" panose="020B0503020204020204" charset="-122"/>
              </a:rPr>
              <a:t>示连接电缆的等效电容，</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spc="20" dirty="0">
                <a:solidFill>
                  <a:schemeClr val="dk1"/>
                </a:solidFill>
                <a:latin typeface="微软雅黑" panose="020B0503020204020204" charset="-122"/>
                <a:ea typeface="微软雅黑" panose="020B0503020204020204" charset="-122"/>
                <a:cs typeface="微软雅黑" panose="020B0503020204020204" charset="-122"/>
              </a:rPr>
              <a:t>表示放大器的输入电阻、</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spc="20" dirty="0">
                <a:solidFill>
                  <a:schemeClr val="dk1"/>
                </a:solidFill>
                <a:latin typeface="微软雅黑" panose="020B0503020204020204" charset="-122"/>
                <a:ea typeface="微软雅黑" panose="020B0503020204020204" charset="-122"/>
                <a:cs typeface="微软雅黑" panose="020B0503020204020204" charset="-122"/>
              </a:rPr>
              <a:t>表示输入电</a:t>
            </a:r>
            <a:r>
              <a:rPr sz="1000" spc="10" dirty="0">
                <a:solidFill>
                  <a:schemeClr val="dk1"/>
                </a:solidFill>
                <a:latin typeface="微软雅黑" panose="020B0503020204020204" charset="-122"/>
                <a:ea typeface="微软雅黑" panose="020B0503020204020204" charset="-122"/>
                <a:cs typeface="微软雅黑" panose="020B0503020204020204" charset="-122"/>
              </a:rPr>
              <a:t>容</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表示压电式传</a:t>
            </a:r>
            <a:r>
              <a:rPr sz="1000" spc="-10" dirty="0">
                <a:solidFill>
                  <a:schemeClr val="dk1"/>
                </a:solidFill>
                <a:latin typeface="微软雅黑" panose="020B0503020204020204" charset="-122"/>
                <a:ea typeface="微软雅黑" panose="020B0503020204020204" charset="-122"/>
                <a:cs typeface="微软雅黑" panose="020B0503020204020204" charset="-122"/>
              </a:rPr>
              <a:t>感器的泄漏电阻。若压电元件受正弦力</a:t>
            </a:r>
            <a:r>
              <a:rPr sz="1000" b="1" spc="-1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F</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m</a:t>
            </a:r>
            <a:r>
              <a:rPr sz="1000" b="1" spc="0" dirty="0">
                <a:solidFill>
                  <a:schemeClr val="dk1"/>
                </a:solidFill>
                <a:latin typeface="微软雅黑" panose="020B0503020204020204" charset="-122"/>
                <a:ea typeface="微软雅黑" panose="020B0503020204020204" charset="-122"/>
                <a:cs typeface="微软雅黑" panose="020B0503020204020204" charset="-122"/>
              </a:rPr>
              <a:t>sin</a:t>
            </a:r>
            <a:r>
              <a:rPr sz="1000" b="1" spc="-10" dirty="0">
                <a:solidFill>
                  <a:schemeClr val="dk1"/>
                </a:solidFill>
                <a:latin typeface="微软雅黑" panose="020B0503020204020204" charset="-122"/>
                <a:ea typeface="微软雅黑" panose="020B0503020204020204" charset="-122"/>
                <a:cs typeface="微软雅黑" panose="020B0503020204020204" charset="-122"/>
              </a:rPr>
              <a:t>ω</a:t>
            </a:r>
            <a:r>
              <a:rPr sz="1000" b="1" spc="0" dirty="0">
                <a:solidFill>
                  <a:schemeClr val="dk1"/>
                </a:solidFill>
                <a:latin typeface="微软雅黑" panose="020B0503020204020204" charset="-122"/>
                <a:ea typeface="微软雅黑" panose="020B0503020204020204" charset="-122"/>
                <a:cs typeface="微软雅黑" panose="020B0503020204020204" charset="-122"/>
              </a:rPr>
              <a:t>t</a:t>
            </a:r>
            <a:r>
              <a:rPr sz="1000" spc="-10" dirty="0">
                <a:solidFill>
                  <a:schemeClr val="dk1"/>
                </a:solidFill>
                <a:latin typeface="微软雅黑" panose="020B0503020204020204" charset="-122"/>
                <a:ea typeface="微软雅黑" panose="020B0503020204020204" charset="-122"/>
                <a:cs typeface="微软雅黑" panose="020B0503020204020204" charset="-122"/>
              </a:rPr>
              <a:t>的作用，则其电压为</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94"/>
          <p:cNvSpPr/>
          <p:nvPr>
            <p:custDataLst>
              <p:tags r:id="rId10"/>
            </p:custDataLst>
          </p:nvPr>
        </p:nvSpPr>
        <p:spPr>
          <a:xfrm>
            <a:off x="4176548" y="5907286"/>
            <a:ext cx="2128520" cy="20891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tabLst>
                <a:tab pos="2115185" algn="l"/>
              </a:tabLst>
            </a:pPr>
            <a:r>
              <a:rPr sz="900" b="1" spc="-1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33000" dirty="0">
                <a:solidFill>
                  <a:schemeClr val="dk1"/>
                </a:solidFill>
                <a:latin typeface="微软雅黑" panose="020B0503020204020204" charset="-122"/>
                <a:ea typeface="微软雅黑" panose="020B0503020204020204" charset="-122"/>
                <a:cs typeface="微软雅黑" panose="020B0503020204020204" charset="-122"/>
              </a:rPr>
              <a:t>im</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800" b="1" u="dbl" spc="0" baseline="72000" dirty="0">
                <a:solidFill>
                  <a:schemeClr val="dk1"/>
                </a:solidFill>
                <a:latin typeface="微软雅黑" panose="020B0503020204020204" charset="-122"/>
                <a:ea typeface="微软雅黑" panose="020B0503020204020204" charset="-122"/>
                <a:cs typeface="微软雅黑" panose="020B0503020204020204" charset="-122"/>
              </a:rPr>
              <a:t>m</a:t>
            </a:r>
            <a:r>
              <a:rPr sz="400" u="dbl"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400" u="dbl"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96"/>
          <p:cNvSpPr/>
          <p:nvPr>
            <p:custDataLst>
              <p:tags r:id="rId11"/>
            </p:custDataLst>
          </p:nvPr>
        </p:nvSpPr>
        <p:spPr>
          <a:xfrm>
            <a:off x="4530230" y="5224372"/>
            <a:ext cx="419734"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b="1" spc="-30" dirty="0">
                <a:solidFill>
                  <a:schemeClr val="dk1"/>
                </a:solidFill>
                <a:latin typeface="微软雅黑" panose="020B0503020204020204" charset="-122"/>
                <a:ea typeface="微软雅黑" panose="020B0503020204020204" charset="-122"/>
                <a:cs typeface="微软雅黑" panose="020B0503020204020204" charset="-122"/>
              </a:rPr>
              <a:t>U</a:t>
            </a:r>
            <a:r>
              <a:rPr sz="800" b="1" spc="-10" baseline="-7000" dirty="0">
                <a:solidFill>
                  <a:schemeClr val="dk1"/>
                </a:solidFill>
                <a:latin typeface="微软雅黑" panose="020B0503020204020204" charset="-122"/>
                <a:ea typeface="微软雅黑" panose="020B0503020204020204" charset="-122"/>
                <a:cs typeface="微软雅黑" panose="020B0503020204020204" charset="-122"/>
              </a:rPr>
              <a:t>i</a:t>
            </a:r>
            <a:r>
              <a:rPr sz="1400"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df</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97"/>
          <p:cNvSpPr/>
          <p:nvPr>
            <p:custDataLst>
              <p:tags r:id="rId12"/>
            </p:custDataLst>
          </p:nvPr>
        </p:nvSpPr>
        <p:spPr>
          <a:xfrm>
            <a:off x="7473297" y="4407985"/>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(5</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5</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98"/>
          <p:cNvSpPr/>
          <p:nvPr>
            <p:custDataLst>
              <p:tags r:id="rId13"/>
            </p:custDataLst>
          </p:nvPr>
        </p:nvSpPr>
        <p:spPr>
          <a:xfrm>
            <a:off x="7473297" y="5281720"/>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(5</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6</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99"/>
          <p:cNvSpPr/>
          <p:nvPr>
            <p:custDataLst>
              <p:tags r:id="rId14"/>
            </p:custDataLst>
          </p:nvPr>
        </p:nvSpPr>
        <p:spPr>
          <a:xfrm>
            <a:off x="7473297" y="5947187"/>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(5</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7</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05"/>
          <p:cNvSpPr/>
          <p:nvPr>
            <p:custDataLst>
              <p:tags r:id="rId15"/>
            </p:custDataLst>
          </p:nvPr>
        </p:nvSpPr>
        <p:spPr>
          <a:xfrm>
            <a:off x="4817566" y="4239729"/>
            <a:ext cx="88900" cy="25971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82000"/>
              </a:lnSpc>
            </a:pPr>
            <a:r>
              <a:rPr sz="8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d</a:t>
            </a:r>
            <a:endParaRPr lang="en-US" altLang="en-US" sz="8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4" name="textbox 106"/>
          <p:cNvSpPr/>
          <p:nvPr>
            <p:custDataLst>
              <p:tags r:id="rId16"/>
            </p:custDataLst>
          </p:nvPr>
        </p:nvSpPr>
        <p:spPr>
          <a:xfrm>
            <a:off x="5305576" y="5778930"/>
            <a:ext cx="8890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800" b="1" spc="0" dirty="0">
                <a:solidFill>
                  <a:schemeClr val="dk1"/>
                </a:solidFill>
                <a:latin typeface="微软雅黑" panose="020B0503020204020204" charset="-122"/>
                <a:ea typeface="微软雅黑" panose="020B0503020204020204" charset="-122"/>
                <a:cs typeface="Arial" panose="020B0604020202020204"/>
              </a:rPr>
              <a:t>d</a:t>
            </a:r>
            <a:endParaRPr lang="en-US" altLang="en-US" sz="8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84"/>
          <p:cNvSpPr/>
          <p:nvPr>
            <p:custDataLst>
              <p:tags r:id="rId17"/>
            </p:custDataLst>
          </p:nvPr>
        </p:nvSpPr>
        <p:spPr>
          <a:xfrm>
            <a:off x="2650575" y="4239729"/>
            <a:ext cx="4075505" cy="2599488"/>
          </a:xfrm>
          <a:prstGeom prst="rect">
            <a:avLst/>
          </a:prstGeom>
        </p:spPr>
        <p:txBody>
          <a:bodyPr vert="horz" wrap="square" lIns="0" tIns="0" rIns="0" bIns="0"/>
          <a:lstStyle/>
          <a:p>
            <a:pPr algn="l" rtl="0" eaLnBrk="0">
              <a:lnSpc>
                <a:spcPct val="124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247265" algn="l" rtl="0" eaLnBrk="0">
              <a:lnSpc>
                <a:spcPct val="91000"/>
              </a:lnSpc>
              <a:spcBef>
                <a:spcPts val="0"/>
              </a:spcBef>
            </a:pPr>
            <a:r>
              <a:rPr sz="900" b="1" u="sng" spc="5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F</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m</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893570" algn="l" rtl="0" eaLnBrk="0">
              <a:lnSpc>
                <a:spcPts val="62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sin</a:t>
            </a:r>
            <a:r>
              <a:rPr sz="800" b="1" spc="20" dirty="0">
                <a:solidFill>
                  <a:schemeClr val="dk1"/>
                </a:solidFill>
                <a:latin typeface="微软雅黑" panose="020B0503020204020204" charset="-122"/>
                <a:ea typeface="微软雅黑" panose="020B0503020204020204" charset="-122"/>
                <a:cs typeface="微软雅黑" panose="020B0503020204020204" charset="-122"/>
              </a:rPr>
              <a:t>ω</a:t>
            </a:r>
            <a:r>
              <a:rPr sz="800" b="1" spc="0" dirty="0">
                <a:solidFill>
                  <a:schemeClr val="dk1"/>
                </a:solidFill>
                <a:latin typeface="微软雅黑" panose="020B0503020204020204" charset="-122"/>
                <a:ea typeface="微软雅黑" panose="020B0503020204020204" charset="-122"/>
                <a:cs typeface="微软雅黑" panose="020B0503020204020204" charset="-122"/>
              </a:rPr>
              <a:t>t</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Usinωt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976755" algn="l" rtl="0" eaLnBrk="0">
              <a:lnSpc>
                <a:spcPct val="67000"/>
              </a:lnSpc>
              <a:spcBef>
                <a:spcPts val="5"/>
              </a:spcBef>
            </a:pPr>
            <a:r>
              <a:rPr sz="700" b="1" spc="0" baseline="52000" dirty="0">
                <a:solidFill>
                  <a:schemeClr val="dk1"/>
                </a:solidFill>
                <a:latin typeface="微软雅黑" panose="020B0503020204020204" charset="-122"/>
                <a:ea typeface="微软雅黑" panose="020B0503020204020204" charset="-122"/>
                <a:cs typeface="微软雅黑" panose="020B0503020204020204" charset="-122"/>
              </a:rPr>
              <a:t>a</a:t>
            </a:r>
            <a:r>
              <a:rPr sz="1400" b="1" spc="0" baseline="-400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52000" dirty="0">
                <a:solidFill>
                  <a:schemeClr val="dk1"/>
                </a:solidFill>
                <a:latin typeface="微软雅黑" panose="020B0503020204020204" charset="-122"/>
                <a:ea typeface="微软雅黑" panose="020B0503020204020204" charset="-122"/>
                <a:cs typeface="微软雅黑" panose="020B0503020204020204" charset="-122"/>
              </a:rPr>
              <a:t>m</a:t>
            </a:r>
            <a:endParaRPr lang="en-US" altLang="en-US" sz="455" dirty="0">
              <a:solidFill>
                <a:schemeClr val="dk1"/>
              </a:solidFill>
              <a:latin typeface="微软雅黑" panose="020B0503020204020204" charset="-122"/>
              <a:ea typeface="微软雅黑" panose="020B0503020204020204" charset="-122"/>
              <a:cs typeface="微软雅黑" panose="020B0503020204020204" charset="-122"/>
            </a:endParaRPr>
          </a:p>
          <a:p>
            <a:pPr marL="2309495" algn="l" rtl="0" eaLnBrk="0">
              <a:lnSpc>
                <a:spcPts val="355"/>
              </a:lnSpc>
            </a:pPr>
            <a:r>
              <a:rPr sz="500" b="1" spc="0" dirty="0">
                <a:solidFill>
                  <a:schemeClr val="dk1"/>
                </a:solidFill>
                <a:latin typeface="微软雅黑" panose="020B0503020204020204" charset="-122"/>
                <a:ea typeface="微软雅黑" panose="020B0503020204020204" charset="-122"/>
                <a:cs typeface="微软雅黑" panose="020B0503020204020204" charset="-122"/>
              </a:rPr>
              <a:t>a</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94005" indent="-281305" algn="l" rtl="0" eaLnBrk="0">
              <a:lnSpc>
                <a:spcPct val="140000"/>
              </a:lnSpc>
              <a:spcBef>
                <a:spcPts val="23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30" dirty="0">
                <a:solidFill>
                  <a:schemeClr val="dk1"/>
                </a:solidFill>
                <a:latin typeface="微软雅黑" panose="020B0503020204020204" charset="-122"/>
                <a:ea typeface="微软雅黑" panose="020B0503020204020204" charset="-122"/>
                <a:cs typeface="微软雅黑" panose="020B0503020204020204" charset="-122"/>
              </a:rPr>
              <a:t>为压电系数，</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sz="1000" spc="-30" dirty="0">
                <a:solidFill>
                  <a:schemeClr val="dk1"/>
                </a:solidFill>
                <a:latin typeface="微软雅黑" panose="020B0503020204020204" charset="-122"/>
                <a:ea typeface="微软雅黑" panose="020B0503020204020204" charset="-122"/>
                <a:cs typeface="微软雅黑" panose="020B0503020204020204" charset="-122"/>
              </a:rPr>
              <a:t>为压电元件输出电压幅值，</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d.F</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由此可得放大器输入端电压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其复数形式为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03145" algn="l" rtl="0" eaLnBrk="0">
              <a:lnSpc>
                <a:spcPct val="89000"/>
              </a:lnSpc>
              <a:spcBef>
                <a:spcPts val="780"/>
              </a:spcBef>
              <a:tabLst>
                <a:tab pos="2684780" algn="l"/>
                <a:tab pos="3286125" algn="l"/>
              </a:tabLst>
            </a:pP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7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jω</a:t>
            </a:r>
            <a:r>
              <a:rPr sz="900" b="1"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2313940" algn="l" rtl="0" eaLnBrk="0">
              <a:lnSpc>
                <a:spcPts val="1330"/>
              </a:lnSpc>
              <a:spcBef>
                <a:spcPts val="105"/>
              </a:spcBef>
            </a:pPr>
            <a:r>
              <a:rPr sz="800" b="1" spc="-20" dirty="0">
                <a:solidFill>
                  <a:schemeClr val="dk1"/>
                </a:solidFill>
                <a:latin typeface="微软雅黑" panose="020B0503020204020204" charset="-122"/>
                <a:ea typeface="微软雅黑" panose="020B0503020204020204" charset="-122"/>
                <a:cs typeface="微软雅黑" panose="020B0503020204020204" charset="-122"/>
              </a:rPr>
              <a:t>1</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10" dirty="0">
                <a:solidFill>
                  <a:schemeClr val="dk1"/>
                </a:solidFill>
                <a:latin typeface="微软雅黑" panose="020B0503020204020204" charset="-122"/>
                <a:ea typeface="微软雅黑" panose="020B0503020204020204" charset="-122"/>
                <a:cs typeface="微软雅黑" panose="020B0503020204020204" charset="-122"/>
              </a:rPr>
              <a:t>j</a:t>
            </a:r>
            <a:r>
              <a:rPr sz="800" b="1" spc="-20" dirty="0">
                <a:solidFill>
                  <a:schemeClr val="dk1"/>
                </a:solidFill>
                <a:latin typeface="微软雅黑" panose="020B0503020204020204" charset="-122"/>
                <a:ea typeface="微软雅黑" panose="020B0503020204020204" charset="-122"/>
                <a:cs typeface="微软雅黑" panose="020B0503020204020204" charset="-122"/>
              </a:rPr>
              <a:t>ω</a:t>
            </a:r>
            <a:r>
              <a:rPr sz="800" b="1" spc="0" dirty="0">
                <a:solidFill>
                  <a:schemeClr val="dk1"/>
                </a:solidFill>
                <a:latin typeface="微软雅黑" panose="020B0503020204020204" charset="-122"/>
                <a:ea typeface="微软雅黑" panose="020B0503020204020204" charset="-122"/>
                <a:cs typeface="微软雅黑" panose="020B0503020204020204" charset="-122"/>
              </a:rPr>
              <a:t>R</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8000" dirty="0">
                <a:solidFill>
                  <a:schemeClr val="dk1"/>
                </a:solidFill>
                <a:latin typeface="微软雅黑" panose="020B0503020204020204" charset="-122"/>
                <a:ea typeface="微软雅黑" panose="020B0503020204020204" charset="-122"/>
                <a:cs typeface="微软雅黑" panose="020B0503020204020204" charset="-122"/>
              </a:rPr>
              <a:t>a</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8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ts val="1205"/>
              </a:lnSpc>
              <a:spcBef>
                <a:spcPts val="700"/>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1000" dirty="0">
                <a:solidFill>
                  <a:schemeClr val="dk1"/>
                </a:solidFill>
                <a:latin typeface="微软雅黑" panose="020B0503020204020204" charset="-122"/>
                <a:ea typeface="微软雅黑" panose="020B0503020204020204" charset="-122"/>
                <a:cs typeface="微软雅黑" panose="020B0503020204020204" charset="-122"/>
              </a:rPr>
              <a:t>i</a:t>
            </a:r>
            <a:r>
              <a:rPr sz="1000" spc="0" dirty="0">
                <a:solidFill>
                  <a:schemeClr val="dk1"/>
                </a:solidFill>
                <a:latin typeface="微软雅黑" panose="020B0503020204020204" charset="-122"/>
                <a:ea typeface="微软雅黑" panose="020B0503020204020204" charset="-122"/>
                <a:cs typeface="微软雅黑" panose="020B0503020204020204" charset="-122"/>
              </a:rPr>
              <a:t>的幅值</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1000" dirty="0">
                <a:solidFill>
                  <a:schemeClr val="dk1"/>
                </a:solidFill>
                <a:latin typeface="微软雅黑" panose="020B0503020204020204" charset="-122"/>
                <a:ea typeface="微软雅黑" panose="020B0503020204020204" charset="-122"/>
                <a:cs typeface="微软雅黑" panose="020B0503020204020204" charset="-122"/>
              </a:rPr>
              <a:t>im</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35580" algn="l" rtl="0" eaLnBrk="0">
              <a:lnSpc>
                <a:spcPct val="78000"/>
              </a:lnSpc>
              <a:spcBef>
                <a:spcPts val="780"/>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40" dirty="0">
                <a:solidFill>
                  <a:schemeClr val="dk1"/>
                </a:solidFill>
                <a:latin typeface="微软雅黑" panose="020B0503020204020204" charset="-122"/>
                <a:ea typeface="微软雅黑" panose="020B0503020204020204" charset="-122"/>
                <a:cs typeface="微软雅黑" panose="020B0503020204020204" charset="-122"/>
              </a:rPr>
              <a:t>ω</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indent="1892935" algn="l" rtl="0" eaLnBrk="0">
              <a:lnSpc>
                <a:spcPct val="170000"/>
              </a:lnSpc>
              <a:spcBef>
                <a:spcPts val="50"/>
              </a:spcBef>
            </a:pPr>
            <a:r>
              <a:rPr sz="800" b="1" spc="20" dirty="0">
                <a:solidFill>
                  <a:schemeClr val="dk1"/>
                </a:solidFill>
                <a:latin typeface="微软雅黑" panose="020B0503020204020204" charset="-122"/>
                <a:ea typeface="微软雅黑" panose="020B0503020204020204" charset="-122"/>
                <a:cs typeface="微软雅黑" panose="020B0503020204020204" charset="-122"/>
              </a:rPr>
              <a:t>1</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ω</a:t>
            </a:r>
            <a:r>
              <a:rPr sz="700" b="1" spc="20" baseline="60000" dirty="0">
                <a:solidFill>
                  <a:schemeClr val="dk1"/>
                </a:solidFill>
                <a:latin typeface="微软雅黑" panose="020B0503020204020204" charset="-122"/>
                <a:ea typeface="微软雅黑" panose="020B0503020204020204" charset="-122"/>
                <a:cs typeface="微软雅黑" panose="020B0503020204020204" charset="-122"/>
              </a:rPr>
              <a:t>2</a:t>
            </a:r>
            <a:r>
              <a:rPr sz="800" b="1" spc="0" dirty="0">
                <a:solidFill>
                  <a:schemeClr val="dk1"/>
                </a:solidFill>
                <a:latin typeface="微软雅黑" panose="020B0503020204020204" charset="-122"/>
                <a:ea typeface="微软雅黑" panose="020B0503020204020204" charset="-122"/>
                <a:cs typeface="微软雅黑" panose="020B0503020204020204" charset="-122"/>
              </a:rPr>
              <a:t>R</a:t>
            </a:r>
            <a:r>
              <a:rPr sz="700" b="1" spc="20" baseline="60000" dirty="0">
                <a:solidFill>
                  <a:schemeClr val="dk1"/>
                </a:solidFill>
                <a:latin typeface="微软雅黑" panose="020B0503020204020204" charset="-122"/>
                <a:ea typeface="微软雅黑" panose="020B0503020204020204" charset="-122"/>
                <a:cs typeface="微软雅黑" panose="020B0503020204020204" charset="-122"/>
              </a:rPr>
              <a:t>2</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37000" dirty="0">
                <a:solidFill>
                  <a:schemeClr val="dk1"/>
                </a:solidFill>
                <a:latin typeface="微软雅黑" panose="020B0503020204020204" charset="-122"/>
                <a:ea typeface="微软雅黑" panose="020B0503020204020204" charset="-122"/>
                <a:cs typeface="微软雅黑" panose="020B0503020204020204" charset="-122"/>
              </a:rPr>
              <a:t>a</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37000" dirty="0">
                <a:solidFill>
                  <a:schemeClr val="dk1"/>
                </a:solidFill>
                <a:latin typeface="微软雅黑" panose="020B0503020204020204" charset="-122"/>
                <a:ea typeface="微软雅黑" panose="020B0503020204020204" charset="-122"/>
                <a:cs typeface="微软雅黑" panose="020B0503020204020204" charset="-122"/>
              </a:rPr>
              <a:t>c</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37000" dirty="0">
                <a:solidFill>
                  <a:schemeClr val="dk1"/>
                </a:solidFill>
                <a:latin typeface="微软雅黑" panose="020B0503020204020204" charset="-122"/>
                <a:ea typeface="微软雅黑" panose="020B0503020204020204" charset="-122"/>
                <a:cs typeface="微软雅黑" panose="020B0503020204020204" charset="-122"/>
              </a:rPr>
              <a:t>i</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700" b="1" spc="0" baseline="60000" dirty="0">
                <a:solidFill>
                  <a:schemeClr val="dk1"/>
                </a:solidFill>
                <a:latin typeface="微软雅黑" panose="020B0503020204020204" charset="-122"/>
                <a:ea typeface="微软雅黑" panose="020B0503020204020204" charset="-122"/>
                <a:cs typeface="微软雅黑" panose="020B0503020204020204" charset="-122"/>
              </a:rPr>
              <a:t>2</a:t>
            </a:r>
            <a:r>
              <a:rPr sz="1000" spc="50" dirty="0">
                <a:solidFill>
                  <a:schemeClr val="dk1"/>
                </a:solidFill>
                <a:latin typeface="微软雅黑" panose="020B0503020204020204" charset="-122"/>
                <a:ea typeface="微软雅黑" panose="020B0503020204020204" charset="-122"/>
                <a:cs typeface="微软雅黑" panose="020B0503020204020204" charset="-122"/>
              </a:rPr>
              <a:t>输入电压和作用力之间的相位</a:t>
            </a:r>
            <a:r>
              <a:rPr sz="1000" spc="30" dirty="0">
                <a:solidFill>
                  <a:schemeClr val="dk1"/>
                </a:solidFill>
                <a:latin typeface="微软雅黑" panose="020B0503020204020204" charset="-122"/>
                <a:ea typeface="微软雅黑" panose="020B0503020204020204" charset="-122"/>
                <a:cs typeface="微软雅黑" panose="020B0503020204020204" charset="-122"/>
              </a:rPr>
              <a:t>差</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419225" algn="l" rtl="0" eaLnBrk="0">
              <a:lnSpc>
                <a:spcPts val="156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Φ</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ω</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ar</a:t>
            </a:r>
            <a:r>
              <a:rPr sz="900" b="1" spc="0" dirty="0">
                <a:solidFill>
                  <a:schemeClr val="dk1"/>
                </a:solidFill>
                <a:latin typeface="微软雅黑" panose="020B0503020204020204" charset="-122"/>
                <a:ea typeface="微软雅黑" panose="020B0503020204020204" charset="-122"/>
                <a:cs typeface="微软雅黑" panose="020B0503020204020204" charset="-122"/>
              </a:rPr>
              <a:t>ctan</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ω</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2000" dirty="0">
                <a:solidFill>
                  <a:schemeClr val="dk1"/>
                </a:solidFill>
                <a:latin typeface="微软雅黑" panose="020B0503020204020204" charset="-122"/>
                <a:ea typeface="微软雅黑" panose="020B0503020204020204" charset="-122"/>
                <a:cs typeface="微软雅黑" panose="020B0503020204020204" charset="-122"/>
              </a:rPr>
              <a:t>a</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2000" dirty="0">
                <a:solidFill>
                  <a:schemeClr val="dk1"/>
                </a:solidFill>
                <a:latin typeface="微软雅黑" panose="020B0503020204020204" charset="-122"/>
                <a:ea typeface="微软雅黑" panose="020B0503020204020204" charset="-122"/>
                <a:cs typeface="微软雅黑" panose="020B0503020204020204" charset="-122"/>
              </a:rPr>
              <a:t>c</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2000" dirty="0">
                <a:solidFill>
                  <a:schemeClr val="dk1"/>
                </a:solidFill>
                <a:latin typeface="微软雅黑" panose="020B0503020204020204" charset="-122"/>
                <a:ea typeface="微软雅黑" panose="020B0503020204020204" charset="-122"/>
                <a:cs typeface="微软雅黑" panose="020B0503020204020204" charset="-122"/>
              </a:rPr>
              <a:t>i</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R</a:t>
            </a:r>
            <a:r>
              <a:rPr sz="900"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spc="-4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 name="图片 15"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87"/>
          <p:cNvSpPr/>
          <p:nvPr/>
        </p:nvSpPr>
        <p:spPr>
          <a:xfrm>
            <a:off x="2987941" y="1037844"/>
            <a:ext cx="5205729" cy="1534160"/>
          </a:xfrm>
          <a:prstGeom prst="rect">
            <a:avLst/>
          </a:prstGeom>
        </p:spPr>
        <p:txBody>
          <a:bodyPr vert="horz" wrap="square" lIns="0" tIns="0" rIns="0" bIns="0"/>
          <a:lstStyle/>
          <a:p>
            <a:pPr algn="l" rtl="0" eaLnBrk="0">
              <a:lnSpc>
                <a:spcPct val="8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7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9)</a:t>
            </a:r>
            <a:r>
              <a:rPr sz="1000" spc="0" dirty="0">
                <a:solidFill>
                  <a:srgbClr val="000000"/>
                </a:solidFill>
                <a:latin typeface="微软雅黑" panose="020B0503020204020204" charset="-122"/>
                <a:ea typeface="微软雅黑" panose="020B0503020204020204" charset="-122"/>
                <a:cs typeface="微软雅黑" panose="020B0503020204020204" charset="-122"/>
              </a:rPr>
              <a:t>表明前置放大器输入电压幅值</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im</a:t>
            </a:r>
            <a:r>
              <a:rPr sz="1000" spc="0" dirty="0">
                <a:solidFill>
                  <a:srgbClr val="000000"/>
                </a:solidFill>
                <a:latin typeface="微软雅黑" panose="020B0503020204020204" charset="-122"/>
                <a:ea typeface="微软雅黑" panose="020B0503020204020204" charset="-122"/>
                <a:cs typeface="微软雅黑" panose="020B0503020204020204" charset="-122"/>
              </a:rPr>
              <a:t>与频率无关，一般在</a:t>
            </a:r>
            <a:r>
              <a:rPr sz="1000" b="1" spc="0" dirty="0">
                <a:solidFill>
                  <a:srgbClr val="000000"/>
                </a:solidFill>
                <a:latin typeface="微软雅黑" panose="020B0503020204020204" charset="-122"/>
                <a:ea typeface="微软雅黑" panose="020B0503020204020204" charset="-122"/>
                <a:cs typeface="微软雅黑" panose="020B0503020204020204" charset="-122"/>
              </a:rPr>
              <a:t>ω/ω</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1000" b="1" spc="0" dirty="0">
                <a:solidFill>
                  <a:srgbClr val="000000"/>
                </a:solidFill>
                <a:latin typeface="微软雅黑" panose="020B0503020204020204" charset="-122"/>
                <a:ea typeface="微软雅黑" panose="020B0503020204020204" charset="-122"/>
                <a:cs typeface="微软雅黑" panose="020B0503020204020204" charset="-122"/>
              </a:rPr>
              <a:t>&gt;3</a:t>
            </a:r>
            <a:r>
              <a:rPr sz="1000" spc="0" dirty="0">
                <a:solidFill>
                  <a:srgbClr val="000000"/>
                </a:solidFill>
                <a:latin typeface="微软雅黑" panose="020B0503020204020204" charset="-122"/>
                <a:ea typeface="微软雅黑" panose="020B0503020204020204" charset="-122"/>
                <a:cs typeface="微软雅黑" panose="020B0503020204020204" charset="-122"/>
              </a:rPr>
              <a:t>时，就可以</a:t>
            </a:r>
            <a:r>
              <a:rPr sz="1500" spc="10" baseline="10000" dirty="0">
                <a:solidFill>
                  <a:srgbClr val="000000"/>
                </a:solidFill>
                <a:latin typeface="微软雅黑" panose="020B0503020204020204" charset="-122"/>
                <a:ea typeface="微软雅黑" panose="020B0503020204020204" charset="-122"/>
                <a:cs typeface="微软雅黑" panose="020B0503020204020204" charset="-122"/>
              </a:rPr>
              <a:t>认为</a:t>
            </a:r>
            <a:r>
              <a:rPr sz="1500" b="1" spc="0" baseline="1000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6000" dirty="0">
                <a:solidFill>
                  <a:srgbClr val="000000"/>
                </a:solidFill>
                <a:latin typeface="微软雅黑" panose="020B0503020204020204" charset="-122"/>
                <a:ea typeface="微软雅黑" panose="020B0503020204020204" charset="-122"/>
                <a:cs typeface="微软雅黑" panose="020B0503020204020204" charset="-122"/>
              </a:rPr>
              <a:t>im</a:t>
            </a:r>
            <a:r>
              <a:rPr sz="1500" spc="10" baseline="10000" dirty="0">
                <a:solidFill>
                  <a:srgbClr val="000000"/>
                </a:solidFill>
                <a:latin typeface="微软雅黑" panose="020B0503020204020204" charset="-122"/>
                <a:ea typeface="微软雅黑" panose="020B0503020204020204" charset="-122"/>
                <a:cs typeface="微软雅黑" panose="020B0503020204020204" charset="-122"/>
              </a:rPr>
              <a:t>与</a:t>
            </a:r>
            <a:r>
              <a:rPr sz="1500" b="1" spc="10" baseline="10000" dirty="0">
                <a:solidFill>
                  <a:srgbClr val="000000"/>
                </a:solidFill>
                <a:latin typeface="微软雅黑" panose="020B0503020204020204" charset="-122"/>
                <a:ea typeface="微软雅黑" panose="020B0503020204020204" charset="-122"/>
                <a:cs typeface="微软雅黑" panose="020B0503020204020204" charset="-122"/>
              </a:rPr>
              <a:t>ω</a:t>
            </a:r>
            <a:r>
              <a:rPr sz="1500" spc="10" baseline="10000" dirty="0">
                <a:solidFill>
                  <a:srgbClr val="000000"/>
                </a:solidFill>
                <a:latin typeface="微软雅黑" panose="020B0503020204020204" charset="-122"/>
                <a:ea typeface="微软雅黑" panose="020B0503020204020204" charset="-122"/>
                <a:cs typeface="微软雅黑" panose="020B0503020204020204" charset="-122"/>
              </a:rPr>
              <a:t>无关</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1500" b="1" spc="10" baseline="10000" dirty="0">
                <a:solidFill>
                  <a:srgbClr val="000000"/>
                </a:solidFill>
                <a:latin typeface="微软雅黑" panose="020B0503020204020204" charset="-122"/>
                <a:ea typeface="微软雅黑" panose="020B0503020204020204" charset="-122"/>
                <a:cs typeface="微软雅黑" panose="020B0503020204020204" charset="-122"/>
              </a:rPr>
              <a:t>ω</a:t>
            </a:r>
            <a:r>
              <a:rPr sz="900" b="1" spc="10" baseline="-6000" dirty="0">
                <a:solidFill>
                  <a:srgbClr val="000000"/>
                </a:solidFill>
                <a:latin typeface="微软雅黑" panose="020B0503020204020204" charset="-122"/>
                <a:ea typeface="微软雅黑" panose="020B0503020204020204" charset="-122"/>
                <a:cs typeface="微软雅黑" panose="020B0503020204020204" charset="-122"/>
              </a:rPr>
              <a:t>0</a:t>
            </a:r>
            <a:r>
              <a:rPr sz="1500" spc="10" baseline="10000" dirty="0">
                <a:solidFill>
                  <a:srgbClr val="000000"/>
                </a:solidFill>
                <a:latin typeface="微软雅黑" panose="020B0503020204020204" charset="-122"/>
                <a:ea typeface="微软雅黑" panose="020B0503020204020204" charset="-122"/>
                <a:cs typeface="微软雅黑" panose="020B0503020204020204" charset="-122"/>
              </a:rPr>
              <a:t>表示测量电路时间常数的倒数</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10000" dirty="0">
                <a:solidFill>
                  <a:srgbClr val="000000"/>
                </a:solidFill>
                <a:latin typeface="微软雅黑" panose="020B0503020204020204" charset="-122"/>
                <a:ea typeface="微软雅黑" panose="020B0503020204020204" charset="-122"/>
                <a:cs typeface="微软雅黑" panose="020B0503020204020204" charset="-122"/>
              </a:rPr>
              <a:t>即</a:t>
            </a:r>
            <a:r>
              <a:rPr sz="1500" b="1" spc="0" baseline="10000" dirty="0">
                <a:solidFill>
                  <a:srgbClr val="000000"/>
                </a:solidFill>
                <a:latin typeface="微软雅黑" panose="020B0503020204020204" charset="-122"/>
                <a:ea typeface="微软雅黑" panose="020B0503020204020204" charset="-122"/>
                <a:cs typeface="微软雅黑" panose="020B0503020204020204" charset="-122"/>
              </a:rPr>
              <a:t>ω</a:t>
            </a:r>
            <a:r>
              <a:rPr sz="900" b="1" spc="0" baseline="-6000" dirty="0">
                <a:solidFill>
                  <a:srgbClr val="000000"/>
                </a:solidFill>
                <a:latin typeface="微软雅黑" panose="020B0503020204020204" charset="-122"/>
                <a:ea typeface="微软雅黑" panose="020B0503020204020204" charset="-122"/>
                <a:cs typeface="微软雅黑" panose="020B0503020204020204" charset="-122"/>
              </a:rPr>
              <a:t>0</a:t>
            </a:r>
            <a:r>
              <a:rPr sz="1500" spc="0" baseline="14000" dirty="0">
                <a:solidFill>
                  <a:srgbClr val="000000"/>
                </a:solidFill>
                <a:latin typeface="微软雅黑" panose="020B0503020204020204" charset="-122"/>
                <a:ea typeface="微软雅黑" panose="020B0503020204020204" charset="-122"/>
                <a:cs typeface="微软雅黑" panose="020B0503020204020204" charset="-122"/>
              </a:rPr>
              <a:t>＝</a:t>
            </a:r>
            <a:r>
              <a:rPr sz="1500" spc="0" baseline="1000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975"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7970" algn="l" rtl="0" eaLnBrk="0">
              <a:lnSpc>
                <a:spcPct val="148000"/>
              </a:lnSpc>
              <a:spcBef>
                <a:spcPts val="69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这表明压电式传感器有很好的高频响应特性，但是，当作用于压电元件的</a:t>
            </a:r>
            <a:r>
              <a:rPr sz="1000" spc="30" dirty="0">
                <a:solidFill>
                  <a:srgbClr val="000000"/>
                </a:solidFill>
                <a:latin typeface="微软雅黑" panose="020B0503020204020204" charset="-122"/>
                <a:ea typeface="微软雅黑" panose="020B0503020204020204" charset="-122"/>
                <a:cs typeface="微软雅黑" panose="020B0503020204020204" charset="-122"/>
              </a:rPr>
              <a:t>力</a:t>
            </a:r>
            <a:r>
              <a:rPr sz="1000" spc="0" dirty="0">
                <a:solidFill>
                  <a:srgbClr val="000000"/>
                </a:solidFill>
                <a:latin typeface="微软雅黑" panose="020B0503020204020204" charset="-122"/>
                <a:ea typeface="微软雅黑" panose="020B0503020204020204" charset="-122"/>
                <a:cs typeface="微软雅黑" panose="020B0503020204020204" charset="-122"/>
              </a:rPr>
              <a:t>为静态</a:t>
            </a:r>
            <a:r>
              <a:rPr sz="1000" spc="40" dirty="0">
                <a:solidFill>
                  <a:srgbClr val="000000"/>
                </a:solidFill>
                <a:latin typeface="微软雅黑" panose="020B0503020204020204" charset="-122"/>
                <a:ea typeface="微软雅黑" panose="020B0503020204020204" charset="-122"/>
                <a:cs typeface="微软雅黑" panose="020B0503020204020204" charset="-122"/>
              </a:rPr>
              <a:t>力</a:t>
            </a:r>
            <a:r>
              <a:rPr sz="1000" b="1" spc="40" dirty="0">
                <a:solidFill>
                  <a:srgbClr val="000000"/>
                </a:solidFill>
                <a:latin typeface="微软雅黑" panose="020B0503020204020204" charset="-122"/>
                <a:ea typeface="微软雅黑" panose="020B0503020204020204" charset="-122"/>
                <a:cs typeface="微软雅黑" panose="020B0503020204020204" charset="-122"/>
              </a:rPr>
              <a:t>(ω</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0)</a:t>
            </a:r>
            <a:r>
              <a:rPr sz="1000" spc="40" dirty="0">
                <a:solidFill>
                  <a:srgbClr val="000000"/>
                </a:solidFill>
                <a:latin typeface="微软雅黑" panose="020B0503020204020204" charset="-122"/>
                <a:ea typeface="微软雅黑" panose="020B0503020204020204" charset="-122"/>
                <a:cs typeface="微软雅黑" panose="020B0503020204020204" charset="-122"/>
              </a:rPr>
              <a:t>时，前置放大器的输出电压等于零。这是因为电荷会通过放大器</a:t>
            </a:r>
            <a:r>
              <a:rPr sz="1000" spc="30" dirty="0">
                <a:solidFill>
                  <a:srgbClr val="000000"/>
                </a:solidFill>
                <a:latin typeface="微软雅黑" panose="020B0503020204020204" charset="-122"/>
                <a:ea typeface="微软雅黑" panose="020B0503020204020204" charset="-122"/>
                <a:cs typeface="微软雅黑" panose="020B0503020204020204" charset="-122"/>
              </a:rPr>
              <a:t>输</a:t>
            </a:r>
            <a:r>
              <a:rPr sz="1000" spc="0" dirty="0">
                <a:solidFill>
                  <a:srgbClr val="000000"/>
                </a:solidFill>
                <a:latin typeface="微软雅黑" panose="020B0503020204020204" charset="-122"/>
                <a:ea typeface="微软雅黑" panose="020B0503020204020204" charset="-122"/>
                <a:cs typeface="微软雅黑" panose="020B0503020204020204" charset="-122"/>
              </a:rPr>
              <a:t>入电阻和传</a:t>
            </a:r>
            <a:r>
              <a:rPr sz="1000" spc="30" dirty="0">
                <a:solidFill>
                  <a:srgbClr val="000000"/>
                </a:solidFill>
                <a:latin typeface="微软雅黑" panose="020B0503020204020204" charset="-122"/>
                <a:ea typeface="微软雅黑" panose="020B0503020204020204" charset="-122"/>
                <a:cs typeface="微软雅黑" panose="020B0503020204020204" charset="-122"/>
              </a:rPr>
              <a:t>感器本身的泄漏电阻漏掉，所以压电式传感器不能用于静</a:t>
            </a:r>
            <a:r>
              <a:rPr sz="1000" spc="20" dirty="0">
                <a:solidFill>
                  <a:srgbClr val="000000"/>
                </a:solidFill>
                <a:latin typeface="微软雅黑" panose="020B0503020204020204" charset="-122"/>
                <a:ea typeface="微软雅黑" panose="020B0503020204020204" charset="-122"/>
                <a:cs typeface="微软雅黑" panose="020B0503020204020204" charset="-122"/>
              </a:rPr>
              <a:t>态</a:t>
            </a:r>
            <a:r>
              <a:rPr sz="1000" spc="0" dirty="0">
                <a:solidFill>
                  <a:srgbClr val="000000"/>
                </a:solidFill>
                <a:latin typeface="微软雅黑" panose="020B0503020204020204" charset="-122"/>
                <a:ea typeface="微软雅黑" panose="020B0503020204020204" charset="-122"/>
                <a:cs typeface="微软雅黑" panose="020B0503020204020204" charset="-122"/>
              </a:rPr>
              <a:t>力的测量。</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90830" algn="l" rtl="0" eaLnBrk="0">
              <a:lnSpc>
                <a:spcPct val="95000"/>
              </a:lnSpc>
              <a:spcBef>
                <a:spcPts val="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当</a:t>
            </a:r>
            <a:r>
              <a:rPr sz="1000" b="1" spc="-40" dirty="0">
                <a:solidFill>
                  <a:srgbClr val="000000"/>
                </a:solidFill>
                <a:latin typeface="微软雅黑" panose="020B0503020204020204" charset="-122"/>
                <a:ea typeface="微软雅黑" panose="020B0503020204020204" charset="-122"/>
                <a:cs typeface="微软雅黑" panose="020B0503020204020204" charset="-122"/>
              </a:rPr>
              <a:t>ω(C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500" spc="-4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500" spc="-4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R</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时，放大器输入电压幅值</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im</a:t>
            </a:r>
            <a:r>
              <a:rPr sz="1000" spc="-40" dirty="0">
                <a:solidFill>
                  <a:srgbClr val="000000"/>
                </a:solidFill>
                <a:latin typeface="微软雅黑" panose="020B0503020204020204" charset="-122"/>
                <a:ea typeface="微软雅黑" panose="020B0503020204020204" charset="-122"/>
                <a:cs typeface="微软雅黑" panose="020B0503020204020204" charset="-122"/>
              </a:rPr>
              <a:t>如式</a:t>
            </a:r>
            <a:r>
              <a:rPr sz="1000" b="1" spc="-40" dirty="0">
                <a:solidFill>
                  <a:srgbClr val="000000"/>
                </a:solidFill>
                <a:latin typeface="微软雅黑" panose="020B0503020204020204" charset="-122"/>
                <a:ea typeface="微软雅黑" panose="020B0503020204020204" charset="-122"/>
                <a:cs typeface="微软雅黑" panose="020B0503020204020204" charset="-122"/>
              </a:rPr>
              <a:t>(5</a:t>
            </a:r>
            <a:r>
              <a:rPr sz="1500" spc="-4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9)</a:t>
            </a:r>
            <a:r>
              <a:rPr sz="1000" spc="-40" dirty="0">
                <a:solidFill>
                  <a:srgbClr val="000000"/>
                </a:solidFill>
                <a:latin typeface="微软雅黑" panose="020B0503020204020204" charset="-122"/>
                <a:ea typeface="微软雅黑" panose="020B0503020204020204" charset="-122"/>
                <a:cs typeface="微软雅黑" panose="020B0503020204020204" charset="-122"/>
              </a:rPr>
              <a:t>所示，式中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000" spc="-40" dirty="0">
                <a:solidFill>
                  <a:srgbClr val="000000"/>
                </a:solidFill>
                <a:latin typeface="微软雅黑" panose="020B0503020204020204" charset="-122"/>
                <a:ea typeface="微软雅黑" panose="020B0503020204020204" charset="-122"/>
                <a:cs typeface="微软雅黑" panose="020B0503020204020204" charset="-122"/>
              </a:rPr>
              <a:t>连</a:t>
            </a:r>
            <a:endParaRPr lang="en-US" altLang="en-US" sz="1000" spc="-4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88"/>
          <p:cNvPicPr>
            <a:picLocks noChangeAspect="1"/>
          </p:cNvPicPr>
          <p:nvPr/>
        </p:nvPicPr>
        <p:blipFill>
          <a:blip r:embed="rId5"/>
          <a:stretch>
            <a:fillRect/>
          </a:stretch>
        </p:blipFill>
        <p:spPr>
          <a:xfrm>
            <a:off x="6732899" y="1346314"/>
            <a:ext cx="958761" cy="304560"/>
          </a:xfrm>
          <a:prstGeom prst="rect">
            <a:avLst/>
          </a:prstGeom>
        </p:spPr>
      </p:pic>
      <p:sp>
        <p:nvSpPr>
          <p:cNvPr id="4" name="textbox 91"/>
          <p:cNvSpPr/>
          <p:nvPr>
            <p:custDataLst>
              <p:tags r:id="rId6"/>
            </p:custDataLst>
          </p:nvPr>
        </p:nvSpPr>
        <p:spPr>
          <a:xfrm>
            <a:off x="2995126" y="187190"/>
            <a:ext cx="5183504" cy="401954"/>
          </a:xfrm>
          <a:prstGeom prst="rect">
            <a:avLst/>
          </a:prstGeom>
        </p:spPr>
        <p:txBody>
          <a:bodyPr vert="horz" wrap="square" lIns="0" tIns="0" rIns="0" bIns="0"/>
          <a:lstStyle/>
          <a:p>
            <a:pPr algn="l" rtl="0" eaLnBrk="0">
              <a:lnSpc>
                <a:spcPct val="9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2255" algn="l" rtl="0" eaLnBrk="0">
              <a:lnSpc>
                <a:spcPct val="123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在理想情况下，传感器</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20" dirty="0">
                <a:solidFill>
                  <a:schemeClr val="dk1"/>
                </a:solidFill>
                <a:latin typeface="微软雅黑" panose="020B0503020204020204" charset="-122"/>
                <a:ea typeface="微软雅黑" panose="020B0503020204020204" charset="-122"/>
                <a:cs typeface="微软雅黑" panose="020B0503020204020204" charset="-122"/>
              </a:rPr>
              <a:t>的电阻与前置放大器的输入电阻</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spc="-20" dirty="0">
                <a:solidFill>
                  <a:schemeClr val="dk1"/>
                </a:solidFill>
                <a:latin typeface="微软雅黑" panose="020B0503020204020204" charset="-122"/>
                <a:ea typeface="微软雅黑" panose="020B0503020204020204" charset="-122"/>
                <a:cs typeface="微软雅黑" panose="020B0503020204020204" charset="-122"/>
              </a:rPr>
              <a:t>都为无限大</a:t>
            </a:r>
            <a:r>
              <a:rPr sz="1000" spc="0" dirty="0">
                <a:solidFill>
                  <a:schemeClr val="dk1"/>
                </a:solidFill>
                <a:latin typeface="微软雅黑" panose="020B0503020204020204" charset="-122"/>
                <a:ea typeface="微软雅黑" panose="020B0503020204020204" charset="-122"/>
                <a:cs typeface="微软雅黑" panose="020B0503020204020204" charset="-122"/>
              </a:rPr>
              <a:t>，即</a:t>
            </a:r>
            <a:r>
              <a:rPr sz="1000" b="1" spc="0" dirty="0">
                <a:solidFill>
                  <a:schemeClr val="dk1"/>
                </a:solidFill>
                <a:latin typeface="微软雅黑" panose="020B0503020204020204" charset="-122"/>
                <a:ea typeface="微软雅黑" panose="020B0503020204020204" charset="-122"/>
                <a:cs typeface="微软雅黑" panose="020B0503020204020204" charset="-122"/>
              </a:rPr>
              <a:t>ω(C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500" spc="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，那么由式</a:t>
            </a: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8)</a:t>
            </a:r>
            <a:r>
              <a:rPr sz="1000" spc="-20" dirty="0">
                <a:solidFill>
                  <a:schemeClr val="dk1"/>
                </a:solidFill>
                <a:latin typeface="微软雅黑" panose="020B0503020204020204" charset="-122"/>
                <a:ea typeface="微软雅黑" panose="020B0503020204020204" charset="-122"/>
                <a:cs typeface="微软雅黑" panose="020B0503020204020204" charset="-122"/>
              </a:rPr>
              <a:t>可知，</a:t>
            </a:r>
            <a:r>
              <a:rPr sz="1000" spc="0" dirty="0">
                <a:solidFill>
                  <a:schemeClr val="dk1"/>
                </a:solidFill>
                <a:latin typeface="微软雅黑" panose="020B0503020204020204" charset="-122"/>
                <a:ea typeface="微软雅黑" panose="020B0503020204020204" charset="-122"/>
                <a:cs typeface="微软雅黑" panose="020B0503020204020204" charset="-122"/>
              </a:rPr>
              <a:t>理想情况下输入电压幅值</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im</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table 95"/>
          <p:cNvGraphicFramePr>
            <a:graphicFrameLocks noGrp="1"/>
          </p:cNvGraphicFramePr>
          <p:nvPr/>
        </p:nvGraphicFramePr>
        <p:xfrm>
          <a:off x="5384709" y="615530"/>
          <a:ext cx="713105" cy="508191"/>
        </p:xfrm>
        <a:graphic>
          <a:graphicData uri="http://schemas.openxmlformats.org/drawingml/2006/table">
            <a:tbl>
              <a:tblPr/>
              <a:tblGrid>
                <a:gridCol w="713105"/>
              </a:tblGrid>
              <a:tr h="228600">
                <a:tc>
                  <a:txBody>
                    <a:bodyPr/>
                    <a:lstStyle/>
                    <a:p>
                      <a:pPr algn="l" rtl="0" eaLnBrk="0">
                        <a:lnSpc>
                          <a:spcPct val="108000"/>
                        </a:lnSpc>
                      </a:pPr>
                      <a:endParaRPr lang="en-US" altLang="en-US" sz="400" dirty="0">
                        <a:latin typeface="微软雅黑" panose="020B0503020204020204" charset="-122"/>
                        <a:ea typeface="微软雅黑" panose="020B0503020204020204" charset="-122"/>
                      </a:endParaRPr>
                    </a:p>
                    <a:p>
                      <a:pPr marL="318770" algn="l" rtl="0" eaLnBrk="0">
                        <a:lnSpc>
                          <a:spcPct val="98000"/>
                        </a:lnSpc>
                        <a:spcBef>
                          <a:spcPts val="5"/>
                        </a:spcBef>
                      </a:pPr>
                      <a:r>
                        <a:rPr sz="1000" b="1" spc="20" dirty="0">
                          <a:solidFill>
                            <a:srgbClr val="000000">
                              <a:alpha val="100000"/>
                            </a:srgbClr>
                          </a:solidFill>
                          <a:latin typeface="微软雅黑" panose="020B0503020204020204" charset="-122"/>
                          <a:ea typeface="微软雅黑" panose="020B0503020204020204" charset="-122"/>
                          <a:cs typeface="Arial" panose="020B0604020202020204"/>
                        </a:rPr>
                        <a:t>F</a:t>
                      </a:r>
                      <a:r>
                        <a:rPr sz="500" b="1" spc="0" dirty="0">
                          <a:solidFill>
                            <a:srgbClr val="000000">
                              <a:alpha val="100000"/>
                            </a:srgbClr>
                          </a:solidFill>
                          <a:latin typeface="微软雅黑" panose="020B0503020204020204" charset="-122"/>
                          <a:ea typeface="微软雅黑" panose="020B0503020204020204" charset="-122"/>
                          <a:cs typeface="Arial" panose="020B0604020202020204"/>
                        </a:rPr>
                        <a:t>m</a:t>
                      </a:r>
                      <a:endParaRPr lang="en-US" altLang="en-US" sz="500" dirty="0">
                        <a:latin typeface="微软雅黑" panose="020B0503020204020204" charset="-122"/>
                        <a:ea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161925">
                <a:tc>
                  <a:txBody>
                    <a:bodyPr/>
                    <a:lstStyle/>
                    <a:p>
                      <a:pPr algn="l" rtl="0" eaLnBrk="0">
                        <a:lnSpc>
                          <a:spcPct val="134000"/>
                        </a:lnSpc>
                      </a:pPr>
                      <a:endParaRPr lang="en-US" altLang="en-US" sz="200" dirty="0">
                        <a:latin typeface="微软雅黑" panose="020B0503020204020204" charset="-122"/>
                        <a:ea typeface="微软雅黑" panose="020B0503020204020204" charset="-122"/>
                        <a:cs typeface="微软雅黑" panose="020B0503020204020204" charset="-122"/>
                      </a:endParaRPr>
                    </a:p>
                    <a:p>
                      <a:pPr marL="7620" algn="l" rtl="0" eaLnBrk="0">
                        <a:lnSpc>
                          <a:spcPct val="94000"/>
                        </a:lnSpc>
                      </a:pPr>
                      <a:r>
                        <a:rPr sz="800" b="1"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800" b="1" spc="-1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a</a:t>
                      </a:r>
                      <a:r>
                        <a:rPr sz="1300" spc="-10" baseline="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800" b="1" spc="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1300" spc="-10" baseline="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800" b="1" spc="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i</a:t>
                      </a:r>
                      <a:endParaRPr lang="en-US" altLang="en-US" sz="520"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6" name="textbox 101"/>
          <p:cNvSpPr/>
          <p:nvPr>
            <p:custDataLst>
              <p:tags r:id="rId7"/>
            </p:custDataLst>
          </p:nvPr>
        </p:nvSpPr>
        <p:spPr>
          <a:xfrm>
            <a:off x="7811708" y="771088"/>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(5</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02"/>
          <p:cNvSpPr/>
          <p:nvPr>
            <p:custDataLst>
              <p:tags r:id="rId8"/>
            </p:custDataLst>
          </p:nvPr>
        </p:nvSpPr>
        <p:spPr>
          <a:xfrm>
            <a:off x="5047330" y="780101"/>
            <a:ext cx="304800" cy="16763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2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0" baseline="-14000" dirty="0">
                <a:solidFill>
                  <a:schemeClr val="dk1"/>
                </a:solidFill>
                <a:latin typeface="微软雅黑" panose="020B0503020204020204" charset="-122"/>
                <a:ea typeface="微软雅黑" panose="020B0503020204020204" charset="-122"/>
                <a:cs typeface="微软雅黑" panose="020B0503020204020204" charset="-122"/>
              </a:rPr>
              <a:t>im</a:t>
            </a:r>
            <a:r>
              <a:rPr sz="1200" spc="0" baseline="13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0" baseline="13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04"/>
          <p:cNvSpPr/>
          <p:nvPr>
            <p:custDataLst>
              <p:tags r:id="rId9"/>
            </p:custDataLst>
          </p:nvPr>
        </p:nvSpPr>
        <p:spPr>
          <a:xfrm>
            <a:off x="3024031" y="2752207"/>
            <a:ext cx="213995" cy="146050"/>
          </a:xfrm>
          <a:prstGeom prst="rect">
            <a:avLst/>
          </a:prstGeom>
        </p:spPr>
        <p:txBody>
          <a:bodyPr vert="horz" wrap="square" lIns="0" tIns="0" rIns="0" bIns="0"/>
          <a:lstStyle/>
          <a:p>
            <a:pPr marL="12700" algn="l" rtl="0" eaLnBrk="0">
              <a:lnSpc>
                <a:spcPct val="88000"/>
              </a:lnSpc>
            </a:pPr>
            <a:endParaRPr lang="en-US" altLang="en-US" sz="900" dirty="0">
              <a:solidFill>
                <a:schemeClr val="dk1"/>
              </a:solidFill>
              <a:latin typeface="微软雅黑" panose="020B0503020204020204" charset="-122"/>
              <a:ea typeface="微软雅黑" panose="020B0503020204020204" charset="-122"/>
            </a:endParaRPr>
          </a:p>
        </p:txBody>
      </p:sp>
      <p:sp>
        <p:nvSpPr>
          <p:cNvPr id="10" name="textbox 107"/>
          <p:cNvSpPr/>
          <p:nvPr>
            <p:custDataLst>
              <p:tags r:id="rId10"/>
            </p:custDataLst>
          </p:nvPr>
        </p:nvSpPr>
        <p:spPr>
          <a:xfrm>
            <a:off x="5621799" y="602830"/>
            <a:ext cx="8890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800" b="1" spc="0" dirty="0">
                <a:solidFill>
                  <a:schemeClr val="dk1"/>
                </a:solidFill>
                <a:latin typeface="微软雅黑" panose="020B0503020204020204" charset="-122"/>
                <a:ea typeface="微软雅黑" panose="020B0503020204020204" charset="-122"/>
                <a:cs typeface="Arial" panose="020B0604020202020204"/>
              </a:rPr>
              <a:t>d</a:t>
            </a:r>
            <a:endParaRPr lang="en-US" altLang="en-US" sz="8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110"/>
          <p:cNvSpPr/>
          <p:nvPr>
            <p:custDataLst>
              <p:tags r:id="rId11"/>
            </p:custDataLst>
          </p:nvPr>
        </p:nvSpPr>
        <p:spPr>
          <a:xfrm>
            <a:off x="2990480" y="2782864"/>
            <a:ext cx="5203190" cy="155575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2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接电缆电容，当电缆长度改变时，</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000" spc="-20" dirty="0">
                <a:solidFill>
                  <a:schemeClr val="dk1"/>
                </a:solidFill>
                <a:latin typeface="微软雅黑" panose="020B0503020204020204" charset="-122"/>
                <a:ea typeface="微软雅黑" panose="020B0503020204020204" charset="-122"/>
                <a:cs typeface="微软雅黑" panose="020B0503020204020204" charset="-122"/>
              </a:rPr>
              <a:t>也将改变，因而</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im</a:t>
            </a:r>
            <a:r>
              <a:rPr sz="1000" spc="0" dirty="0">
                <a:solidFill>
                  <a:schemeClr val="dk1"/>
                </a:solidFill>
                <a:latin typeface="微软雅黑" panose="020B0503020204020204" charset="-122"/>
                <a:ea typeface="微软雅黑" panose="020B0503020204020204" charset="-122"/>
                <a:cs typeface="微软雅黑" panose="020B0503020204020204" charset="-122"/>
              </a:rPr>
              <a:t>也随之变化。因此，压电式传感</a:t>
            </a:r>
            <a:r>
              <a:rPr sz="1000" spc="30" dirty="0">
                <a:solidFill>
                  <a:schemeClr val="dk1"/>
                </a:solidFill>
                <a:latin typeface="微软雅黑" panose="020B0503020204020204" charset="-122"/>
                <a:ea typeface="微软雅黑" panose="020B0503020204020204" charset="-122"/>
                <a:cs typeface="微软雅黑" panose="020B0503020204020204" charset="-122"/>
              </a:rPr>
              <a:t>器与前置放大器之间的连接电缆不能随意更换，否则将引入测量误差</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3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荷放大器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0830" algn="l" rtl="0" eaLnBrk="0">
              <a:lnSpc>
                <a:spcPct val="93000"/>
              </a:lnSpc>
              <a:spcBef>
                <a:spcPts val="50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电荷放大器常作为压电式传感器的输入电路，由一个反馈电容</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f</a:t>
            </a:r>
            <a:r>
              <a:rPr sz="1000" spc="40" dirty="0">
                <a:solidFill>
                  <a:schemeClr val="dk1"/>
                </a:solidFill>
                <a:latin typeface="微软雅黑" panose="020B0503020204020204" charset="-122"/>
                <a:ea typeface="微软雅黑" panose="020B0503020204020204" charset="-122"/>
                <a:cs typeface="微软雅黑" panose="020B0503020204020204" charset="-122"/>
              </a:rPr>
              <a:t>和高增益运</a:t>
            </a:r>
            <a:r>
              <a:rPr sz="1000" spc="10" dirty="0">
                <a:solidFill>
                  <a:schemeClr val="dk1"/>
                </a:solidFill>
                <a:latin typeface="微软雅黑" panose="020B0503020204020204" charset="-122"/>
                <a:ea typeface="微软雅黑" panose="020B0503020204020204" charset="-122"/>
                <a:cs typeface="微软雅黑" panose="020B0503020204020204" charset="-122"/>
              </a:rPr>
              <a:t>算</a:t>
            </a:r>
            <a:r>
              <a:rPr sz="1000" spc="0" dirty="0">
                <a:solidFill>
                  <a:schemeClr val="dk1"/>
                </a:solidFill>
                <a:latin typeface="微软雅黑" panose="020B0503020204020204" charset="-122"/>
                <a:ea typeface="微软雅黑" panose="020B0503020204020204" charset="-122"/>
                <a:cs typeface="微软雅黑" panose="020B0503020204020204" charset="-122"/>
              </a:rPr>
              <a:t>放大</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55000"/>
              </a:lnSpc>
              <a:spcBef>
                <a:spcPts val="2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器构成。由于运算放大器输入阻抗极高，放大器输入端几乎没有分流，故可</a:t>
            </a:r>
            <a:r>
              <a:rPr sz="1000" spc="0" dirty="0">
                <a:solidFill>
                  <a:schemeClr val="dk1"/>
                </a:solidFill>
                <a:latin typeface="微软雅黑" panose="020B0503020204020204" charset="-122"/>
                <a:ea typeface="微软雅黑" panose="020B0503020204020204" charset="-122"/>
                <a:cs typeface="微软雅黑" panose="020B0503020204020204" charset="-122"/>
              </a:rPr>
              <a:t>略去</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和</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000" spc="20" dirty="0">
                <a:solidFill>
                  <a:schemeClr val="dk1"/>
                </a:solidFill>
                <a:latin typeface="微软雅黑" panose="020B0503020204020204" charset="-122"/>
                <a:ea typeface="微软雅黑" panose="020B0503020204020204" charset="-122"/>
                <a:cs typeface="微软雅黑" panose="020B0503020204020204" charset="-122"/>
              </a:rPr>
              <a:t>两个并联电阻。电荷放大器等效电路如图</a:t>
            </a: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10</a:t>
            </a:r>
            <a:r>
              <a:rPr sz="1000" spc="20" dirty="0">
                <a:solidFill>
                  <a:schemeClr val="dk1"/>
                </a:solidFill>
                <a:latin typeface="微软雅黑" panose="020B0503020204020204" charset="-122"/>
                <a:ea typeface="微软雅黑" panose="020B0503020204020204" charset="-122"/>
                <a:cs typeface="微软雅黑" panose="020B0503020204020204" charset="-122"/>
              </a:rPr>
              <a:t>所示，</a:t>
            </a:r>
            <a:r>
              <a:rPr sz="1000" spc="0" dirty="0">
                <a:solidFill>
                  <a:schemeClr val="dk1"/>
                </a:solidFill>
                <a:latin typeface="微软雅黑" panose="020B0503020204020204" charset="-122"/>
                <a:ea typeface="微软雅黑" panose="020B0503020204020204" charset="-122"/>
                <a:cs typeface="微软雅黑" panose="020B0503020204020204" charset="-122"/>
              </a:rPr>
              <a:t>图中</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为运算放大器增益，其输出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4765" algn="l" rtl="0" eaLnBrk="0">
              <a:lnSpc>
                <a:spcPct val="86000"/>
              </a:lnSpc>
              <a:spcBef>
                <a:spcPts val="600"/>
              </a:spcBef>
            </a:pPr>
            <a:r>
              <a:rPr sz="900" spc="80" dirty="0">
                <a:solidFill>
                  <a:schemeClr val="dk1"/>
                </a:solidFill>
                <a:latin typeface="微软雅黑" panose="020B0503020204020204" charset="-122"/>
                <a:ea typeface="微软雅黑" panose="020B0503020204020204" charset="-122"/>
                <a:cs typeface="微软雅黑" panose="020B0503020204020204" charset="-122"/>
              </a:rPr>
              <a:t>电压</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900" spc="3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382905" algn="l" rtl="0" eaLnBrk="0">
              <a:lnSpc>
                <a:spcPts val="395"/>
              </a:lnSpc>
            </a:pPr>
            <a:r>
              <a:rPr sz="500" b="1" spc="0" dirty="0">
                <a:solidFill>
                  <a:schemeClr val="dk1"/>
                </a:solidFill>
                <a:latin typeface="微软雅黑" panose="020B0503020204020204" charset="-122"/>
                <a:ea typeface="微软雅黑" panose="020B0503020204020204" charset="-122"/>
                <a:cs typeface="微软雅黑" panose="020B0503020204020204" charset="-122"/>
              </a:rPr>
              <a:t>o</a:t>
            </a:r>
            <a:endParaRPr lang="en-US" altLang="en-US" sz="5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111"/>
          <p:cNvPicPr>
            <a:picLocks noChangeAspect="1"/>
          </p:cNvPicPr>
          <p:nvPr/>
        </p:nvPicPr>
        <p:blipFill>
          <a:blip r:embed="rId12"/>
          <a:stretch>
            <a:fillRect/>
          </a:stretch>
        </p:blipFill>
        <p:spPr>
          <a:xfrm>
            <a:off x="4412156" y="4751902"/>
            <a:ext cx="2395677" cy="1562608"/>
          </a:xfrm>
          <a:prstGeom prst="rect">
            <a:avLst/>
          </a:prstGeom>
        </p:spPr>
      </p:pic>
      <p:sp>
        <p:nvSpPr>
          <p:cNvPr id="13" name="textbox 112"/>
          <p:cNvSpPr/>
          <p:nvPr>
            <p:custDataLst>
              <p:tags r:id="rId13"/>
            </p:custDataLst>
          </p:nvPr>
        </p:nvSpPr>
        <p:spPr>
          <a:xfrm>
            <a:off x="3009906" y="4080274"/>
            <a:ext cx="3438525" cy="549909"/>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66620" algn="l" rtl="0" eaLnBrk="0">
              <a:lnSpc>
                <a:spcPct val="147000"/>
              </a:lnSpc>
              <a:tabLst>
                <a:tab pos="3002280" algn="l"/>
              </a:tabLst>
            </a:pPr>
            <a:r>
              <a:rPr sz="1400" b="1" spc="0" baseline="-7000" dirty="0">
                <a:solidFill>
                  <a:schemeClr val="dk1"/>
                </a:solidFill>
                <a:latin typeface="微软雅黑" panose="020B0503020204020204" charset="-122"/>
                <a:ea typeface="微软雅黑" panose="020B0503020204020204" charset="-122"/>
                <a:cs typeface="微软雅黑" panose="020B0503020204020204" charset="-122"/>
              </a:rPr>
              <a:t>u</a:t>
            </a:r>
            <a:r>
              <a:rPr sz="1400" b="1" spc="10" baseline="-7000" dirty="0">
                <a:solidFill>
                  <a:schemeClr val="dk1"/>
                </a:solidFill>
                <a:latin typeface="微软雅黑" panose="020B0503020204020204" charset="-122"/>
                <a:ea typeface="微软雅黑" panose="020B0503020204020204" charset="-122"/>
                <a:cs typeface="微软雅黑" panose="020B0503020204020204" charset="-122"/>
              </a:rPr>
              <a:t>≈</a:t>
            </a:r>
            <a:r>
              <a:rPr sz="1400" b="1" spc="0" baseline="-7000" dirty="0">
                <a:solidFill>
                  <a:schemeClr val="dk1"/>
                </a:solidFill>
                <a:latin typeface="微软雅黑" panose="020B0503020204020204" charset="-122"/>
                <a:ea typeface="微软雅黑" panose="020B0503020204020204" charset="-122"/>
                <a:cs typeface="微软雅黑" panose="020B0503020204020204" charset="-122"/>
              </a:rPr>
              <a:t>u</a:t>
            </a:r>
            <a:r>
              <a:rPr sz="14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14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1400" b="1" u="sng" spc="0" baseline="41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q</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25"/>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o</a:t>
            </a:r>
            <a:r>
              <a:rPr sz="1000" spc="-10" dirty="0">
                <a:solidFill>
                  <a:schemeClr val="dk1"/>
                </a:solidFill>
                <a:latin typeface="微软雅黑" panose="020B0503020204020204" charset="-122"/>
                <a:ea typeface="微软雅黑" panose="020B0503020204020204" charset="-122"/>
                <a:cs typeface="微软雅黑" panose="020B0503020204020204" charset="-122"/>
              </a:rPr>
              <a:t>为运算放大器输出电</a:t>
            </a:r>
            <a:r>
              <a:rPr sz="1000" spc="0" dirty="0">
                <a:solidFill>
                  <a:schemeClr val="dk1"/>
                </a:solidFill>
                <a:latin typeface="微软雅黑" panose="020B0503020204020204" charset="-122"/>
                <a:ea typeface="微软雅黑" panose="020B0503020204020204" charset="-122"/>
                <a:cs typeface="微软雅黑" panose="020B0503020204020204" charset="-122"/>
              </a:rPr>
              <a:t>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cf</a:t>
            </a:r>
            <a:r>
              <a:rPr sz="1000" spc="0" dirty="0">
                <a:solidFill>
                  <a:schemeClr val="dk1"/>
                </a:solidFill>
                <a:latin typeface="微软雅黑" panose="020B0503020204020204" charset="-122"/>
                <a:ea typeface="微软雅黑" panose="020B0503020204020204" charset="-122"/>
                <a:cs typeface="微软雅黑" panose="020B0503020204020204" charset="-122"/>
              </a:rPr>
              <a:t>为反馈电容两端电压。</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118"/>
          <p:cNvSpPr/>
          <p:nvPr>
            <p:custDataLst>
              <p:tags r:id="rId14"/>
            </p:custDataLst>
          </p:nvPr>
        </p:nvSpPr>
        <p:spPr>
          <a:xfrm>
            <a:off x="5233461" y="4220416"/>
            <a:ext cx="780415" cy="17208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150"/>
              </a:lnSpc>
            </a:pPr>
            <a:r>
              <a:rPr sz="800" b="1" spc="0" baseline="51000" dirty="0">
                <a:solidFill>
                  <a:schemeClr val="dk1"/>
                </a:solidFill>
                <a:latin typeface="微软雅黑" panose="020B0503020204020204" charset="-122"/>
                <a:ea typeface="微软雅黑" panose="020B0503020204020204" charset="-122"/>
                <a:cs typeface="Arial" panose="020B0604020202020204"/>
              </a:rPr>
              <a:t>ocf</a:t>
            </a:r>
            <a:r>
              <a:rPr sz="1300" b="1" spc="0" baseline="-5000" dirty="0">
                <a:solidFill>
                  <a:schemeClr val="dk1"/>
                </a:solidFill>
                <a:latin typeface="微软雅黑" panose="020B0503020204020204" charset="-122"/>
                <a:ea typeface="微软雅黑" panose="020B0503020204020204" charset="-122"/>
                <a:cs typeface="Arial" panose="020B0604020202020204"/>
              </a:rPr>
              <a:t>C</a:t>
            </a:r>
            <a:r>
              <a:rPr sz="800" b="1" spc="0" baseline="-40000" dirty="0">
                <a:solidFill>
                  <a:schemeClr val="dk1"/>
                </a:solidFill>
                <a:latin typeface="微软雅黑" panose="020B0503020204020204" charset="-122"/>
                <a:ea typeface="微软雅黑" panose="020B0503020204020204" charset="-122"/>
                <a:cs typeface="Arial" panose="020B0604020202020204"/>
              </a:rPr>
              <a:t>f</a:t>
            </a:r>
            <a:endParaRPr lang="en-US" altLang="en-US" sz="800" b="1" spc="0" baseline="-4000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120"/>
          <p:cNvSpPr/>
          <p:nvPr>
            <p:custDataLst>
              <p:tags r:id="rId15"/>
            </p:custDataLst>
          </p:nvPr>
        </p:nvSpPr>
        <p:spPr>
          <a:xfrm>
            <a:off x="7765874" y="4145025"/>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10</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4284452" y="6436229"/>
            <a:ext cx="6096000" cy="267335"/>
          </a:xfrm>
          <a:prstGeom prst="rect">
            <a:avLst/>
          </a:prstGeom>
          <a:noFill/>
        </p:spPr>
        <p:txBody>
          <a:bodyPr wrap="square">
            <a:spAutoFit/>
          </a:bodyPr>
          <a:lstStyle/>
          <a:p>
            <a:pPr marL="123190" algn="l"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电荷放大器等</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效</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08"/>
          <p:cNvSpPr/>
          <p:nvPr/>
        </p:nvSpPr>
        <p:spPr>
          <a:xfrm>
            <a:off x="3241878" y="1974818"/>
            <a:ext cx="5205095" cy="301053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970" algn="l" rtl="0" eaLnBrk="0">
              <a:lnSpc>
                <a:spcPts val="123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通常</a:t>
            </a:r>
            <a:r>
              <a:rPr sz="1000" b="1" spc="-40" dirty="0">
                <a:solidFill>
                  <a:srgbClr val="000000"/>
                </a:solidFill>
                <a:latin typeface="微软雅黑" panose="020B0503020204020204" charset="-122"/>
                <a:ea typeface="微软雅黑" panose="020B0503020204020204" charset="-122"/>
                <a:cs typeface="微软雅黑" panose="020B0503020204020204" charset="-122"/>
              </a:rPr>
              <a:t>A</a:t>
            </a:r>
            <a:r>
              <a:rPr sz="1000" spc="-40" dirty="0">
                <a:solidFill>
                  <a:srgbClr val="000000"/>
                </a:solidFill>
                <a:latin typeface="微软雅黑" panose="020B0503020204020204" charset="-122"/>
                <a:ea typeface="微软雅黑" panose="020B0503020204020204" charset="-122"/>
                <a:cs typeface="微软雅黑" panose="020B0503020204020204" charset="-122"/>
              </a:rPr>
              <a:t>为</a:t>
            </a:r>
            <a:r>
              <a:rPr sz="1000" b="1" spc="-40" dirty="0">
                <a:solidFill>
                  <a:srgbClr val="000000"/>
                </a:solidFill>
                <a:latin typeface="微软雅黑" panose="020B0503020204020204" charset="-122"/>
                <a:ea typeface="微软雅黑" panose="020B0503020204020204" charset="-122"/>
                <a:cs typeface="微软雅黑" panose="020B0503020204020204" charset="-122"/>
              </a:rPr>
              <a:t>10</a:t>
            </a:r>
            <a:r>
              <a:rPr sz="900" b="1" spc="-40" baseline="58000" dirty="0">
                <a:solidFill>
                  <a:srgbClr val="000000"/>
                </a:solidFill>
                <a:latin typeface="微软雅黑" panose="020B0503020204020204" charset="-122"/>
                <a:ea typeface="微软雅黑" panose="020B0503020204020204" charset="-122"/>
                <a:cs typeface="微软雅黑" panose="020B0503020204020204" charset="-122"/>
              </a:rPr>
              <a:t>4</a:t>
            </a:r>
            <a:r>
              <a:rPr sz="1000" b="1" spc="-40" dirty="0">
                <a:solidFill>
                  <a:srgbClr val="000000"/>
                </a:solidFill>
                <a:latin typeface="微软雅黑" panose="020B0503020204020204" charset="-122"/>
                <a:ea typeface="微软雅黑" panose="020B0503020204020204" charset="-122"/>
                <a:cs typeface="微软雅黑" panose="020B0503020204020204" charset="-122"/>
              </a:rPr>
              <a:t>~10</a:t>
            </a:r>
            <a:r>
              <a:rPr sz="900" b="1" spc="-40" baseline="58000" dirty="0">
                <a:solidFill>
                  <a:srgbClr val="000000"/>
                </a:solidFill>
                <a:latin typeface="微软雅黑" panose="020B0503020204020204" charset="-122"/>
                <a:ea typeface="微软雅黑" panose="020B0503020204020204" charset="-122"/>
                <a:cs typeface="微软雅黑" panose="020B0503020204020204" charset="-122"/>
              </a:rPr>
              <a:t>8</a:t>
            </a:r>
            <a:r>
              <a:rPr sz="1000" spc="-40" dirty="0">
                <a:solidFill>
                  <a:srgbClr val="000000"/>
                </a:solidFill>
                <a:latin typeface="微软雅黑" panose="020B0503020204020204" charset="-122"/>
                <a:ea typeface="微软雅黑" panose="020B0503020204020204" charset="-122"/>
                <a:cs typeface="微软雅黑" panose="020B0503020204020204" charset="-122"/>
              </a:rPr>
              <a:t>。因此，当</a:t>
            </a:r>
            <a:r>
              <a:rPr sz="1000" b="1" spc="-4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A)C</a:t>
            </a:r>
            <a:r>
              <a:rPr sz="900" b="1" spc="-40" baseline="-18000" dirty="0">
                <a:solidFill>
                  <a:srgbClr val="000000"/>
                </a:solidFill>
                <a:latin typeface="微软雅黑" panose="020B0503020204020204" charset="-122"/>
                <a:ea typeface="微软雅黑" panose="020B0503020204020204" charset="-122"/>
                <a:cs typeface="微软雅黑" panose="020B0503020204020204" charset="-122"/>
              </a:rPr>
              <a:t>f</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18000" dirty="0">
                <a:solidFill>
                  <a:srgbClr val="000000"/>
                </a:solidFill>
                <a:latin typeface="微软雅黑" panose="020B0503020204020204" charset="-122"/>
                <a:ea typeface="微软雅黑" panose="020B0503020204020204" charset="-122"/>
                <a:cs typeface="微软雅黑" panose="020B0503020204020204" charset="-122"/>
              </a:rPr>
              <a:t>a</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18000" dirty="0">
                <a:solidFill>
                  <a:srgbClr val="000000"/>
                </a:solidFill>
                <a:latin typeface="微软雅黑" panose="020B0503020204020204" charset="-122"/>
                <a:ea typeface="微软雅黑" panose="020B0503020204020204" charset="-122"/>
                <a:cs typeface="微软雅黑" panose="020B0503020204020204" charset="-122"/>
              </a:rPr>
              <a:t>c</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8000" dirty="0">
                <a:solidFill>
                  <a:srgbClr val="000000"/>
                </a:solidFill>
                <a:latin typeface="微软雅黑" panose="020B0503020204020204" charset="-122"/>
                <a:ea typeface="微软雅黑" panose="020B0503020204020204" charset="-122"/>
                <a:cs typeface="微软雅黑" panose="020B0503020204020204" charset="-122"/>
              </a:rPr>
              <a:t>i</a:t>
            </a:r>
            <a:r>
              <a:rPr sz="1000" spc="-40" dirty="0">
                <a:solidFill>
                  <a:srgbClr val="000000"/>
                </a:solidFill>
                <a:latin typeface="微软雅黑" panose="020B0503020204020204" charset="-122"/>
                <a:ea typeface="微软雅黑" panose="020B0503020204020204" charset="-122"/>
                <a:cs typeface="微软雅黑" panose="020B0503020204020204" charset="-122"/>
              </a:rPr>
              <a:t>时，式</a:t>
            </a:r>
            <a:r>
              <a:rPr sz="1000" b="1" spc="-40" dirty="0">
                <a:solidFill>
                  <a:srgbClr val="000000"/>
                </a:solidFill>
                <a:latin typeface="微软雅黑" panose="020B0503020204020204" charset="-122"/>
                <a:ea typeface="微软雅黑" panose="020B0503020204020204" charset="-122"/>
                <a:cs typeface="微软雅黑" panose="020B0503020204020204" charset="-122"/>
              </a:rPr>
              <a:t>(5</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11)</a:t>
            </a:r>
            <a:r>
              <a:rPr sz="1000" spc="-40" dirty="0">
                <a:solidFill>
                  <a:srgbClr val="000000"/>
                </a:solidFill>
                <a:latin typeface="微软雅黑" panose="020B0503020204020204" charset="-122"/>
                <a:ea typeface="微软雅黑" panose="020B0503020204020204" charset="-122"/>
                <a:cs typeface="微软雅黑" panose="020B0503020204020204" charset="-122"/>
              </a:rPr>
              <a:t>可表示为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795"/>
              </a:spcBef>
            </a:pP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10" baseline="1000" dirty="0">
                <a:solidFill>
                  <a:srgbClr val="000000"/>
                </a:solidFill>
                <a:latin typeface="微软雅黑" panose="020B0503020204020204" charset="-122"/>
                <a:ea typeface="微软雅黑" panose="020B0503020204020204" charset="-122"/>
                <a:cs typeface="微软雅黑" panose="020B0503020204020204" charset="-122"/>
              </a:rPr>
              <a:t>0</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500" spc="10" baseline="18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12)</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5275" algn="l" rtl="0" eaLnBrk="0">
              <a:lnSpc>
                <a:spcPct val="91000"/>
              </a:lnSpc>
              <a:spcBef>
                <a:spcPts val="133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由式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(5</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11)</a:t>
            </a:r>
            <a:r>
              <a:rPr sz="1000" spc="10" dirty="0">
                <a:solidFill>
                  <a:srgbClr val="000000"/>
                </a:solidFill>
                <a:latin typeface="微软雅黑" panose="020B0503020204020204" charset="-122"/>
                <a:ea typeface="微软雅黑" panose="020B0503020204020204" charset="-122"/>
                <a:cs typeface="微软雅黑" panose="020B0503020204020204" charset="-122"/>
              </a:rPr>
              <a:t>和式</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12)</a:t>
            </a:r>
            <a:r>
              <a:rPr sz="1000" spc="0" dirty="0">
                <a:solidFill>
                  <a:srgbClr val="000000"/>
                </a:solidFill>
                <a:latin typeface="微软雅黑" panose="020B0503020204020204" charset="-122"/>
                <a:ea typeface="微软雅黑" panose="020B0503020204020204" charset="-122"/>
                <a:cs typeface="微软雅黑" panose="020B0503020204020204" charset="-122"/>
              </a:rPr>
              <a:t>可以得出以下几点结论</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39000"/>
              </a:lnSpc>
              <a:spcBef>
                <a:spcPts val="180"/>
              </a:spcBef>
            </a:pPr>
            <a:r>
              <a:rPr sz="1000" b="1" spc="50" dirty="0">
                <a:solidFill>
                  <a:srgbClr val="000000"/>
                </a:solidFill>
                <a:latin typeface="微软雅黑" panose="020B0503020204020204" charset="-122"/>
                <a:ea typeface="微软雅黑" panose="020B0503020204020204" charset="-122"/>
                <a:cs typeface="微软雅黑" panose="020B0503020204020204" charset="-122"/>
              </a:rPr>
              <a:t>(1)</a:t>
            </a:r>
            <a:r>
              <a:rPr sz="1000" spc="50" dirty="0">
                <a:solidFill>
                  <a:srgbClr val="000000"/>
                </a:solidFill>
                <a:latin typeface="微软雅黑" panose="020B0503020204020204" charset="-122"/>
                <a:ea typeface="微软雅黑" panose="020B0503020204020204" charset="-122"/>
                <a:cs typeface="微软雅黑" panose="020B0503020204020204" charset="-122"/>
              </a:rPr>
              <a:t>电荷放大器的输出电压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1000" spc="50" dirty="0">
                <a:solidFill>
                  <a:srgbClr val="000000"/>
                </a:solidFill>
                <a:latin typeface="微软雅黑" panose="020B0503020204020204" charset="-122"/>
                <a:ea typeface="微软雅黑" panose="020B0503020204020204" charset="-122"/>
                <a:cs typeface="微软雅黑" panose="020B0503020204020204" charset="-122"/>
              </a:rPr>
              <a:t>只取决于输入电荷与反馈电容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500"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与电缆电容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无</a:t>
            </a:r>
            <a:r>
              <a:rPr sz="1000" spc="-10" dirty="0">
                <a:solidFill>
                  <a:srgbClr val="000000"/>
                </a:solidFill>
                <a:latin typeface="微软雅黑" panose="020B0503020204020204" charset="-122"/>
                <a:ea typeface="微软雅黑" panose="020B0503020204020204" charset="-122"/>
                <a:cs typeface="微软雅黑" panose="020B0503020204020204" charset="-122"/>
              </a:rPr>
              <a:t>关，且与</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10" dirty="0">
                <a:solidFill>
                  <a:srgbClr val="000000"/>
                </a:solidFill>
                <a:latin typeface="微软雅黑" panose="020B0503020204020204" charset="-122"/>
                <a:ea typeface="微软雅黑" panose="020B0503020204020204" charset="-122"/>
                <a:cs typeface="微软雅黑" panose="020B0503020204020204" charset="-122"/>
              </a:rPr>
              <a:t>成</a:t>
            </a:r>
            <a:r>
              <a:rPr sz="1000" spc="0" dirty="0">
                <a:solidFill>
                  <a:srgbClr val="000000"/>
                </a:solidFill>
                <a:latin typeface="微软雅黑" panose="020B0503020204020204" charset="-122"/>
                <a:ea typeface="微软雅黑" panose="020B0503020204020204" charset="-122"/>
                <a:cs typeface="微软雅黑" panose="020B0503020204020204" charset="-122"/>
              </a:rPr>
              <a:t>正比，这是电荷放大器的最大特点。</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80035" algn="l" rtl="0" eaLnBrk="0">
              <a:lnSpc>
                <a:spcPct val="145000"/>
              </a:lnSpc>
              <a:spcBef>
                <a:spcPts val="1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只要保持反馈电容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20" dirty="0">
                <a:solidFill>
                  <a:srgbClr val="000000"/>
                </a:solidFill>
                <a:latin typeface="微软雅黑" panose="020B0503020204020204" charset="-122"/>
                <a:ea typeface="微软雅黑" panose="020B0503020204020204" charset="-122"/>
                <a:cs typeface="微软雅黑" panose="020B0503020204020204" charset="-122"/>
              </a:rPr>
              <a:t>的数值不变，就可得到与输入电荷量</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20" dirty="0">
                <a:solidFill>
                  <a:srgbClr val="000000"/>
                </a:solidFill>
                <a:latin typeface="微软雅黑" panose="020B0503020204020204" charset="-122"/>
                <a:ea typeface="微软雅黑" panose="020B0503020204020204" charset="-122"/>
                <a:cs typeface="微软雅黑" panose="020B0503020204020204" charset="-122"/>
              </a:rPr>
              <a:t>的变化呈线性</a:t>
            </a:r>
            <a:r>
              <a:rPr sz="1000" spc="0" dirty="0">
                <a:solidFill>
                  <a:srgbClr val="000000"/>
                </a:solidFill>
                <a:latin typeface="微软雅黑" panose="020B0503020204020204" charset="-122"/>
                <a:ea typeface="微软雅黑" panose="020B0503020204020204" charset="-122"/>
                <a:cs typeface="微软雅黑" panose="020B0503020204020204" charset="-122"/>
              </a:rPr>
              <a:t>关系的</a:t>
            </a:r>
            <a:r>
              <a:rPr sz="1000" spc="40" dirty="0">
                <a:solidFill>
                  <a:srgbClr val="000000"/>
                </a:solidFill>
                <a:latin typeface="微软雅黑" panose="020B0503020204020204" charset="-122"/>
                <a:ea typeface="微软雅黑" panose="020B0503020204020204" charset="-122"/>
                <a:cs typeface="微软雅黑" panose="020B0503020204020204" charset="-122"/>
              </a:rPr>
              <a:t>输出电</a:t>
            </a:r>
            <a:r>
              <a:rPr sz="1000" spc="30" dirty="0">
                <a:solidFill>
                  <a:srgbClr val="000000"/>
                </a:solidFill>
                <a:latin typeface="微软雅黑" panose="020B0503020204020204" charset="-122"/>
                <a:ea typeface="微软雅黑" panose="020B0503020204020204" charset="-122"/>
                <a:cs typeface="微软雅黑" panose="020B0503020204020204" charset="-122"/>
              </a:rPr>
              <a:t>压</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ts val="1230"/>
              </a:lnSpc>
              <a:spcBef>
                <a:spcPts val="555"/>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10" dirty="0">
                <a:solidFill>
                  <a:srgbClr val="000000"/>
                </a:solidFill>
                <a:latin typeface="微软雅黑" panose="020B0503020204020204" charset="-122"/>
                <a:ea typeface="微软雅黑" panose="020B0503020204020204" charset="-122"/>
                <a:cs typeface="微软雅黑" panose="020B0503020204020204" charset="-122"/>
              </a:rPr>
              <a:t>压电式传感器产生的电荷量</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10" dirty="0">
                <a:solidFill>
                  <a:srgbClr val="000000"/>
                </a:solidFill>
                <a:latin typeface="微软雅黑" panose="020B0503020204020204" charset="-122"/>
                <a:ea typeface="微软雅黑" panose="020B0503020204020204" charset="-122"/>
                <a:cs typeface="微软雅黑" panose="020B0503020204020204" charset="-122"/>
              </a:rPr>
              <a:t>一定时，反馈电容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8000" dirty="0">
                <a:solidFill>
                  <a:srgbClr val="000000"/>
                </a:solidFill>
                <a:latin typeface="微软雅黑" panose="020B0503020204020204" charset="-122"/>
                <a:ea typeface="微软雅黑" panose="020B0503020204020204" charset="-122"/>
                <a:cs typeface="微软雅黑" panose="020B0503020204020204" charset="-122"/>
              </a:rPr>
              <a:t>f</a:t>
            </a:r>
            <a:r>
              <a:rPr sz="1000" spc="10" dirty="0">
                <a:solidFill>
                  <a:srgbClr val="000000"/>
                </a:solidFill>
                <a:latin typeface="微软雅黑" panose="020B0503020204020204" charset="-122"/>
                <a:ea typeface="微软雅黑" panose="020B0503020204020204" charset="-122"/>
                <a:cs typeface="微软雅黑" panose="020B0503020204020204" charset="-122"/>
              </a:rPr>
              <a:t>越小，输出电压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18000" dirty="0">
                <a:solidFill>
                  <a:srgbClr val="000000"/>
                </a:solidFill>
                <a:latin typeface="微软雅黑" panose="020B0503020204020204" charset="-122"/>
                <a:ea typeface="微软雅黑" panose="020B0503020204020204" charset="-122"/>
                <a:cs typeface="微软雅黑" panose="020B0503020204020204" charset="-122"/>
              </a:rPr>
              <a:t>o</a:t>
            </a:r>
            <a:r>
              <a:rPr sz="1000" spc="0" dirty="0">
                <a:solidFill>
                  <a:srgbClr val="000000"/>
                </a:solidFill>
                <a:latin typeface="微软雅黑" panose="020B0503020204020204" charset="-122"/>
                <a:ea typeface="微软雅黑" panose="020B0503020204020204" charset="-122"/>
                <a:cs typeface="微软雅黑" panose="020B0503020204020204" charset="-122"/>
              </a:rPr>
              <a:t>就越大。</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5000"/>
              </a:lnSpc>
              <a:spcBef>
                <a:spcPts val="49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30" dirty="0">
                <a:solidFill>
                  <a:srgbClr val="000000"/>
                </a:solidFill>
                <a:latin typeface="微软雅黑" panose="020B0503020204020204" charset="-122"/>
                <a:ea typeface="微软雅黑" panose="020B0503020204020204" charset="-122"/>
                <a:cs typeface="微软雅黑" panose="020B0503020204020204" charset="-122"/>
              </a:rPr>
              <a:t>要达到一定的输出灵敏度要求，就必须选择适当的反馈电</a:t>
            </a:r>
            <a:r>
              <a:rPr sz="1000" spc="0" dirty="0">
                <a:solidFill>
                  <a:srgbClr val="000000"/>
                </a:solidFill>
                <a:latin typeface="微软雅黑" panose="020B0503020204020204" charset="-122"/>
                <a:ea typeface="微软雅黑" panose="020B0503020204020204" charset="-122"/>
                <a:cs typeface="微软雅黑" panose="020B0503020204020204" charset="-122"/>
              </a:rPr>
              <a:t>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ts val="1230"/>
              </a:lnSpc>
              <a:spcBef>
                <a:spcPts val="575"/>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(5)</a:t>
            </a:r>
            <a:r>
              <a:rPr sz="1000" spc="-10" dirty="0">
                <a:solidFill>
                  <a:srgbClr val="000000"/>
                </a:solidFill>
                <a:latin typeface="微软雅黑" panose="020B0503020204020204" charset="-122"/>
                <a:ea typeface="微软雅黑" panose="020B0503020204020204" charset="-122"/>
                <a:cs typeface="微软雅黑" panose="020B0503020204020204" charset="-122"/>
              </a:rPr>
              <a:t>输出电压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o</a:t>
            </a:r>
            <a:r>
              <a:rPr sz="1000" spc="-10" dirty="0">
                <a:solidFill>
                  <a:srgbClr val="000000"/>
                </a:solidFill>
                <a:latin typeface="微软雅黑" panose="020B0503020204020204" charset="-122"/>
                <a:ea typeface="微软雅黑" panose="020B0503020204020204" charset="-122"/>
                <a:cs typeface="微软雅黑" panose="020B0503020204020204" charset="-122"/>
              </a:rPr>
              <a:t>与电缆电容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c</a:t>
            </a:r>
            <a:r>
              <a:rPr sz="1000" spc="-10" dirty="0">
                <a:solidFill>
                  <a:srgbClr val="000000"/>
                </a:solidFill>
                <a:latin typeface="微软雅黑" panose="020B0503020204020204" charset="-122"/>
                <a:ea typeface="微软雅黑" panose="020B0503020204020204" charset="-122"/>
                <a:cs typeface="微软雅黑" panose="020B0503020204020204" charset="-122"/>
              </a:rPr>
              <a:t>无</a:t>
            </a:r>
            <a:r>
              <a:rPr sz="1000" spc="0" dirty="0">
                <a:solidFill>
                  <a:srgbClr val="000000"/>
                </a:solidFill>
                <a:latin typeface="微软雅黑" panose="020B0503020204020204" charset="-122"/>
                <a:ea typeface="微软雅黑" panose="020B0503020204020204" charset="-122"/>
                <a:cs typeface="微软雅黑" panose="020B0503020204020204" charset="-122"/>
              </a:rPr>
              <a:t>关的条件是</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A)C</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i</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1590" indent="262255" algn="l" rtl="0" eaLnBrk="0">
              <a:lnSpc>
                <a:spcPct val="137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为了得到必要的测量精度，需要反馈电容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30" dirty="0">
                <a:solidFill>
                  <a:srgbClr val="000000"/>
                </a:solidFill>
                <a:latin typeface="微软雅黑" panose="020B0503020204020204" charset="-122"/>
                <a:ea typeface="微软雅黑" panose="020B0503020204020204" charset="-122"/>
                <a:cs typeface="微软雅黑" panose="020B0503020204020204" charset="-122"/>
              </a:rPr>
              <a:t>的温度特性和时间稳定性都很好，</a:t>
            </a:r>
            <a:r>
              <a:rPr sz="1000" spc="0" dirty="0">
                <a:solidFill>
                  <a:srgbClr val="000000"/>
                </a:solidFill>
                <a:latin typeface="微软雅黑" panose="020B0503020204020204" charset="-122"/>
                <a:ea typeface="微软雅黑" panose="020B0503020204020204" charset="-122"/>
                <a:cs typeface="微软雅黑" panose="020B0503020204020204" charset="-122"/>
              </a:rPr>
              <a:t>在实</a:t>
            </a:r>
            <a:r>
              <a:rPr sz="1000" spc="20" dirty="0">
                <a:solidFill>
                  <a:srgbClr val="000000"/>
                </a:solidFill>
                <a:latin typeface="微软雅黑" panose="020B0503020204020204" charset="-122"/>
                <a:ea typeface="微软雅黑" panose="020B0503020204020204" charset="-122"/>
                <a:cs typeface="微软雅黑" panose="020B0503020204020204" charset="-122"/>
              </a:rPr>
              <a:t>际电路中，考虑到不同量程等因素，</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20" dirty="0">
                <a:solidFill>
                  <a:srgbClr val="000000"/>
                </a:solidFill>
                <a:latin typeface="微软雅黑" panose="020B0503020204020204" charset="-122"/>
                <a:ea typeface="微软雅黑" panose="020B0503020204020204" charset="-122"/>
                <a:cs typeface="微软雅黑" panose="020B0503020204020204" charset="-122"/>
              </a:rPr>
              <a:t>的容量可做成可选择的，其</a:t>
            </a:r>
            <a:r>
              <a:rPr sz="1000" spc="0" dirty="0">
                <a:solidFill>
                  <a:srgbClr val="000000"/>
                </a:solidFill>
                <a:latin typeface="微软雅黑" panose="020B0503020204020204" charset="-122"/>
                <a:ea typeface="微软雅黑" panose="020B0503020204020204" charset="-122"/>
                <a:cs typeface="微软雅黑" panose="020B0503020204020204" charset="-122"/>
              </a:rPr>
              <a:t>范围一般为</a:t>
            </a:r>
            <a:r>
              <a:rPr sz="1000" b="1" spc="0" dirty="0">
                <a:solidFill>
                  <a:srgbClr val="000000"/>
                </a:solidFill>
                <a:latin typeface="微软雅黑" panose="020B0503020204020204" charset="-122"/>
                <a:ea typeface="微软雅黑" panose="020B0503020204020204" charset="-122"/>
                <a:cs typeface="微软雅黑" panose="020B0503020204020204" charset="-122"/>
              </a:rPr>
              <a:t>10</a:t>
            </a:r>
            <a:r>
              <a:rPr sz="900" b="1" spc="0" baseline="5200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pF~</a:t>
            </a:r>
            <a:r>
              <a:rPr sz="900" b="1" spc="-10" dirty="0">
                <a:solidFill>
                  <a:srgbClr val="000000"/>
                </a:solidFill>
                <a:latin typeface="微软雅黑" panose="020B0503020204020204" charset="-122"/>
                <a:ea typeface="微软雅黑" panose="020B0503020204020204" charset="-122"/>
                <a:cs typeface="微软雅黑" panose="020B0503020204020204" charset="-122"/>
              </a:rPr>
              <a:t>10</a:t>
            </a:r>
            <a:r>
              <a:rPr sz="800" b="1" spc="-10" baseline="52000" dirty="0">
                <a:solidFill>
                  <a:srgbClr val="000000"/>
                </a:solidFill>
                <a:latin typeface="微软雅黑" panose="020B0503020204020204" charset="-122"/>
                <a:ea typeface="微软雅黑" panose="020B0503020204020204" charset="-122"/>
                <a:cs typeface="微软雅黑" panose="020B0503020204020204" charset="-122"/>
              </a:rPr>
              <a:t>4</a:t>
            </a:r>
            <a:r>
              <a:rPr sz="900" b="1" spc="0" dirty="0">
                <a:solidFill>
                  <a:srgbClr val="000000"/>
                </a:solidFill>
                <a:latin typeface="微软雅黑" panose="020B0503020204020204" charset="-122"/>
                <a:ea typeface="微软雅黑" panose="020B0503020204020204" charset="-122"/>
                <a:cs typeface="微软雅黑" panose="020B0503020204020204" charset="-122"/>
              </a:rPr>
              <a:t>pF</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900" spc="-1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09"/>
          <p:cNvPicPr>
            <a:picLocks noChangeAspect="1"/>
          </p:cNvPicPr>
          <p:nvPr/>
        </p:nvPicPr>
        <p:blipFill>
          <a:blip r:embed="rId5"/>
          <a:stretch>
            <a:fillRect/>
          </a:stretch>
        </p:blipFill>
        <p:spPr>
          <a:xfrm>
            <a:off x="5980679" y="2262740"/>
            <a:ext cx="128168" cy="268051"/>
          </a:xfrm>
          <a:prstGeom prst="rect">
            <a:avLst/>
          </a:prstGeom>
        </p:spPr>
      </p:pic>
      <p:sp>
        <p:nvSpPr>
          <p:cNvPr id="4" name="textbox 113"/>
          <p:cNvSpPr/>
          <p:nvPr>
            <p:custDataLst>
              <p:tags r:id="rId6"/>
            </p:custDataLst>
          </p:nvPr>
        </p:nvSpPr>
        <p:spPr>
          <a:xfrm>
            <a:off x="4967772" y="1061772"/>
            <a:ext cx="2072639" cy="8648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0320" algn="l" rtl="0" eaLnBrk="0">
              <a:lnSpc>
                <a:spcPct val="91000"/>
              </a:lnSpc>
              <a:spcBef>
                <a:spcPts val="835"/>
              </a:spcBef>
            </a:pPr>
            <a:endParaRPr lang="en-US" sz="1000" spc="40" dirty="0">
              <a:solidFill>
                <a:schemeClr val="dk1"/>
              </a:solidFill>
              <a:latin typeface="微软雅黑" panose="020B0503020204020204" charset="-122"/>
              <a:ea typeface="微软雅黑" panose="020B0503020204020204" charset="-122"/>
              <a:cs typeface="微软雅黑" panose="020B0503020204020204" charset="-122"/>
            </a:endParaRPr>
          </a:p>
          <a:p>
            <a:pPr marL="20320" algn="l" rtl="0" eaLnBrk="0">
              <a:lnSpc>
                <a:spcPct val="91000"/>
              </a:lnSpc>
              <a:spcBef>
                <a:spcPts val="835"/>
              </a:spcBef>
            </a:pPr>
            <a:r>
              <a:rPr sz="1000" spc="40" dirty="0" err="1">
                <a:solidFill>
                  <a:schemeClr val="dk1"/>
                </a:solidFill>
                <a:latin typeface="微软雅黑" panose="020B0503020204020204" charset="-122"/>
                <a:ea typeface="微软雅黑" panose="020B0503020204020204" charset="-122"/>
                <a:cs typeface="微软雅黑" panose="020B0503020204020204" charset="-122"/>
              </a:rPr>
              <a:t>可求出电荷放大器的输出电压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9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25"/>
              </a:lnSpc>
              <a:spcBef>
                <a:spcPts val="0"/>
              </a:spcBef>
            </a:pPr>
            <a:r>
              <a:rPr sz="800" b="1" spc="0" baseline="79000" dirty="0">
                <a:solidFill>
                  <a:schemeClr val="dk1"/>
                </a:solidFill>
                <a:latin typeface="微软雅黑" panose="020B0503020204020204" charset="-122"/>
                <a:ea typeface="微软雅黑" panose="020B0503020204020204" charset="-122"/>
                <a:cs typeface="微软雅黑" panose="020B0503020204020204" charset="-122"/>
              </a:rPr>
              <a:t>o</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12000" dirty="0">
                <a:solidFill>
                  <a:schemeClr val="dk1"/>
                </a:solidFill>
                <a:latin typeface="微软雅黑" panose="020B0503020204020204" charset="-122"/>
                <a:ea typeface="微软雅黑" panose="020B0503020204020204" charset="-122"/>
                <a:cs typeface="微软雅黑" panose="020B0503020204020204" charset="-122"/>
              </a:rPr>
              <a:t>a</a:t>
            </a:r>
            <a:r>
              <a:rPr sz="1300" spc="-20" baseline="1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12000" dirty="0">
                <a:solidFill>
                  <a:schemeClr val="dk1"/>
                </a:solidFill>
                <a:latin typeface="微软雅黑" panose="020B0503020204020204" charset="-122"/>
                <a:ea typeface="微软雅黑" panose="020B0503020204020204" charset="-122"/>
                <a:cs typeface="微软雅黑" panose="020B0503020204020204" charset="-122"/>
              </a:rPr>
              <a:t>c</a:t>
            </a:r>
            <a:r>
              <a:rPr sz="1300" spc="-20" baseline="1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12000" dirty="0">
                <a:solidFill>
                  <a:schemeClr val="dk1"/>
                </a:solidFill>
                <a:latin typeface="微软雅黑" panose="020B0503020204020204" charset="-122"/>
                <a:ea typeface="微软雅黑" panose="020B0503020204020204" charset="-122"/>
                <a:cs typeface="微软雅黑" panose="020B0503020204020204" charset="-122"/>
              </a:rPr>
              <a:t>i</a:t>
            </a:r>
            <a:r>
              <a:rPr sz="1300" spc="-20" baseline="1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(1</a:t>
            </a:r>
            <a:r>
              <a:rPr sz="900" spc="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A)C</a:t>
            </a:r>
            <a:r>
              <a:rPr sz="800" b="1" spc="0" baseline="-12000" dirty="0">
                <a:solidFill>
                  <a:schemeClr val="dk1"/>
                </a:solidFill>
                <a:latin typeface="微软雅黑" panose="020B0503020204020204" charset="-122"/>
                <a:ea typeface="微软雅黑" panose="020B0503020204020204" charset="-122"/>
                <a:cs typeface="微软雅黑" panose="020B0503020204020204" charset="-122"/>
              </a:rPr>
              <a:t>f</a:t>
            </a:r>
            <a:endParaRPr lang="en-US" altLang="en-US" sz="800" b="1" spc="0" baseline="-1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15"/>
          <p:cNvSpPr/>
          <p:nvPr>
            <p:custDataLst>
              <p:tags r:id="rId7"/>
            </p:custDataLst>
          </p:nvPr>
        </p:nvSpPr>
        <p:spPr>
          <a:xfrm>
            <a:off x="3524399" y="1342189"/>
            <a:ext cx="3338195" cy="1809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25"/>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由运算放大器基本特性，</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o</a:t>
            </a:r>
            <a:endParaRPr lang="en-US" altLang="en-US" sz="900" b="1" spc="0" baseline="-2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17"/>
          <p:cNvSpPr/>
          <p:nvPr>
            <p:custDataLst>
              <p:tags r:id="rId8"/>
            </p:custDataLst>
          </p:nvPr>
        </p:nvSpPr>
        <p:spPr>
          <a:xfrm>
            <a:off x="5267522" y="1581922"/>
            <a:ext cx="1489710" cy="161925"/>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2000"/>
              </a:lnSpc>
              <a:tabLst>
                <a:tab pos="669925" algn="l"/>
                <a:tab pos="1476375" algn="l"/>
              </a:tabLst>
            </a:pPr>
            <a:r>
              <a:rPr sz="8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8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Aq</a:t>
            </a:r>
            <a:r>
              <a:rPr sz="8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endParaRPr lang="en-US" altLang="en-US" sz="8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7" name="textbox 119"/>
          <p:cNvSpPr/>
          <p:nvPr>
            <p:custDataLst>
              <p:tags r:id="rId9"/>
            </p:custDataLst>
          </p:nvPr>
        </p:nvSpPr>
        <p:spPr>
          <a:xfrm>
            <a:off x="4898428" y="1599561"/>
            <a:ext cx="34290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700" b="1" spc="0" dirty="0">
                <a:solidFill>
                  <a:schemeClr val="dk1"/>
                </a:solidFill>
                <a:latin typeface="微软雅黑" panose="020B0503020204020204" charset="-122"/>
                <a:ea typeface="微软雅黑" panose="020B0503020204020204" charset="-122"/>
                <a:cs typeface="微软雅黑" panose="020B0503020204020204" charset="-122"/>
              </a:rPr>
              <a:t>u</a:t>
            </a:r>
            <a:r>
              <a:rPr sz="700" spc="2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121"/>
          <p:cNvSpPr/>
          <p:nvPr>
            <p:custDataLst>
              <p:tags r:id="rId10"/>
            </p:custDataLst>
          </p:nvPr>
        </p:nvSpPr>
        <p:spPr>
          <a:xfrm>
            <a:off x="7999283" y="1664312"/>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(5</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11</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 name="图片 1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8" name="图片 1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24"/>
          <p:cNvSpPr/>
          <p:nvPr/>
        </p:nvSpPr>
        <p:spPr>
          <a:xfrm>
            <a:off x="2986462" y="3878891"/>
            <a:ext cx="5204459" cy="842644"/>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7145" indent="261620" algn="l" rtl="0" eaLnBrk="0">
              <a:lnSpc>
                <a:spcPct val="12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一种压电式加速度传感器的结构如图</a:t>
            </a:r>
            <a:r>
              <a:rPr sz="1000" b="1" spc="10" dirty="0">
                <a:solidFill>
                  <a:srgbClr val="000000"/>
                </a:solidFill>
                <a:latin typeface="微软雅黑" panose="020B0503020204020204" charset="-122"/>
                <a:ea typeface="微软雅黑" panose="020B0503020204020204" charset="-122"/>
                <a:cs typeface="微软雅黑" panose="020B0503020204020204" charset="-122"/>
              </a:rPr>
              <a:t>5</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12</a:t>
            </a:r>
            <a:r>
              <a:rPr sz="1000" spc="10" dirty="0">
                <a:solidFill>
                  <a:srgbClr val="000000"/>
                </a:solidFill>
                <a:latin typeface="微软雅黑" panose="020B0503020204020204" charset="-122"/>
                <a:ea typeface="微软雅黑" panose="020B0503020204020204" charset="-122"/>
                <a:cs typeface="微软雅黑" panose="020B0503020204020204" charset="-122"/>
              </a:rPr>
              <a:t>所示。它主要由压电元件、质量块、</a:t>
            </a:r>
            <a:r>
              <a:rPr sz="1000" spc="0" dirty="0">
                <a:solidFill>
                  <a:srgbClr val="000000"/>
                </a:solidFill>
                <a:latin typeface="微软雅黑" panose="020B0503020204020204" charset="-122"/>
                <a:ea typeface="微软雅黑" panose="020B0503020204020204" charset="-122"/>
                <a:cs typeface="微软雅黑" panose="020B0503020204020204" charset="-122"/>
              </a:rPr>
              <a:t>预压</a:t>
            </a:r>
            <a:r>
              <a:rPr sz="1000" spc="10" dirty="0">
                <a:solidFill>
                  <a:srgbClr val="000000"/>
                </a:solidFill>
                <a:latin typeface="微软雅黑" panose="020B0503020204020204" charset="-122"/>
                <a:ea typeface="微软雅黑" panose="020B0503020204020204" charset="-122"/>
                <a:cs typeface="微软雅黑" panose="020B0503020204020204" charset="-122"/>
              </a:rPr>
              <a:t>弹簧、基座</a:t>
            </a:r>
            <a:r>
              <a:rPr sz="1000" spc="0" dirty="0">
                <a:solidFill>
                  <a:srgbClr val="000000"/>
                </a:solidFill>
                <a:latin typeface="微软雅黑" panose="020B0503020204020204" charset="-122"/>
                <a:ea typeface="微软雅黑" panose="020B0503020204020204" charset="-122"/>
                <a:cs typeface="微软雅黑" panose="020B0503020204020204" charset="-122"/>
              </a:rPr>
              <a:t>及外壳等组成。整个部件装在外壳内，并由螺栓加以固定。</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4955" algn="l" rtl="0" eaLnBrk="0">
              <a:lnSpc>
                <a:spcPct val="122000"/>
              </a:lnSpc>
              <a:spcBef>
                <a:spcPts val="5"/>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当加速度传感器和被测物一起受到冲击振动时，压电元件受质量块惯性力的作</a:t>
            </a:r>
            <a:r>
              <a:rPr sz="1000" spc="50" dirty="0">
                <a:solidFill>
                  <a:srgbClr val="000000"/>
                </a:solidFill>
                <a:latin typeface="微软雅黑" panose="020B0503020204020204" charset="-122"/>
                <a:ea typeface="微软雅黑" panose="020B0503020204020204" charset="-122"/>
                <a:cs typeface="微软雅黑" panose="020B0503020204020204" charset="-122"/>
              </a:rPr>
              <a:t>用</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根据牛顿第二定律，此惯性力是加速度的函数，</a:t>
            </a:r>
            <a:r>
              <a:rPr sz="1000" spc="0" dirty="0">
                <a:solidFill>
                  <a:srgbClr val="000000"/>
                </a:solidFill>
                <a:latin typeface="微软雅黑" panose="020B0503020204020204" charset="-122"/>
                <a:ea typeface="微软雅黑" panose="020B0503020204020204" charset="-122"/>
                <a:cs typeface="微软雅黑" panose="020B0503020204020204" charset="-122"/>
              </a:rPr>
              <a:t>即</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25"/>
          <p:cNvPicPr>
            <a:picLocks noChangeAspect="1"/>
          </p:cNvPicPr>
          <p:nvPr/>
        </p:nvPicPr>
        <p:blipFill>
          <a:blip r:embed="rId5"/>
          <a:stretch>
            <a:fillRect/>
          </a:stretch>
        </p:blipFill>
        <p:spPr>
          <a:xfrm>
            <a:off x="3982943" y="1788462"/>
            <a:ext cx="2994596" cy="1340789"/>
          </a:xfrm>
          <a:prstGeom prst="rect">
            <a:avLst/>
          </a:prstGeom>
        </p:spPr>
      </p:pic>
      <p:pic>
        <p:nvPicPr>
          <p:cNvPr id="4" name="picture 126"/>
          <p:cNvPicPr>
            <a:picLocks noChangeAspect="1"/>
          </p:cNvPicPr>
          <p:nvPr/>
        </p:nvPicPr>
        <p:blipFill>
          <a:blip r:embed="rId6"/>
          <a:stretch>
            <a:fillRect/>
          </a:stretch>
        </p:blipFill>
        <p:spPr>
          <a:xfrm>
            <a:off x="4616167" y="5297644"/>
            <a:ext cx="1938477" cy="1263154"/>
          </a:xfrm>
          <a:prstGeom prst="rect">
            <a:avLst/>
          </a:prstGeom>
        </p:spPr>
      </p:pic>
      <p:sp>
        <p:nvSpPr>
          <p:cNvPr id="5" name="textbox 127"/>
          <p:cNvSpPr/>
          <p:nvPr>
            <p:custDataLst>
              <p:tags r:id="rId7"/>
            </p:custDataLst>
          </p:nvPr>
        </p:nvSpPr>
        <p:spPr>
          <a:xfrm>
            <a:off x="2879244" y="1261399"/>
            <a:ext cx="5204459" cy="39687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2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石英晶体振荡器</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简称晶振</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10" dirty="0">
                <a:solidFill>
                  <a:schemeClr val="dk1"/>
                </a:solidFill>
                <a:latin typeface="微软雅黑" panose="020B0503020204020204" charset="-122"/>
                <a:ea typeface="微软雅黑" panose="020B0503020204020204" charset="-122"/>
                <a:cs typeface="微软雅黑" panose="020B0503020204020204" charset="-122"/>
              </a:rPr>
              <a:t>5</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11</a:t>
            </a:r>
            <a:r>
              <a:rPr sz="1000" spc="10" dirty="0">
                <a:solidFill>
                  <a:schemeClr val="dk1"/>
                </a:solidFill>
                <a:latin typeface="微软雅黑" panose="020B0503020204020204" charset="-122"/>
                <a:ea typeface="微软雅黑" panose="020B0503020204020204" charset="-122"/>
                <a:cs typeface="微软雅黑" panose="020B0503020204020204" charset="-122"/>
              </a:rPr>
              <a:t>所示。石英晶体在振荡电路</a:t>
            </a:r>
            <a:r>
              <a:rPr sz="1000" spc="0" dirty="0">
                <a:solidFill>
                  <a:schemeClr val="dk1"/>
                </a:solidFill>
                <a:latin typeface="微软雅黑" panose="020B0503020204020204" charset="-122"/>
                <a:ea typeface="微软雅黑" panose="020B0503020204020204" charset="-122"/>
                <a:cs typeface="微软雅黑" panose="020B0503020204020204" charset="-122"/>
              </a:rPr>
              <a:t>中工作时，压电效</a:t>
            </a:r>
            <a:r>
              <a:rPr sz="1000" spc="30" dirty="0">
                <a:solidFill>
                  <a:schemeClr val="dk1"/>
                </a:solidFill>
                <a:latin typeface="微软雅黑" panose="020B0503020204020204" charset="-122"/>
                <a:ea typeface="微软雅黑" panose="020B0503020204020204" charset="-122"/>
                <a:cs typeface="微软雅黑" panose="020B0503020204020204" charset="-122"/>
              </a:rPr>
              <a:t>应与逆压电效应交替作用，从而产生稳</a:t>
            </a:r>
            <a:r>
              <a:rPr sz="1000" spc="10" dirty="0">
                <a:solidFill>
                  <a:schemeClr val="dk1"/>
                </a:solidFill>
                <a:latin typeface="微软雅黑" panose="020B0503020204020204" charset="-122"/>
                <a:ea typeface="微软雅黑" panose="020B0503020204020204" charset="-122"/>
                <a:cs typeface="微软雅黑" panose="020B0503020204020204" charset="-122"/>
              </a:rPr>
              <a:t>定</a:t>
            </a:r>
            <a:r>
              <a:rPr sz="1000" spc="0" dirty="0">
                <a:solidFill>
                  <a:schemeClr val="dk1"/>
                </a:solidFill>
                <a:latin typeface="微软雅黑" panose="020B0503020204020204" charset="-122"/>
                <a:ea typeface="微软雅黑" panose="020B0503020204020204" charset="-122"/>
                <a:cs typeface="微软雅黑" panose="020B0503020204020204" charset="-122"/>
              </a:rPr>
              <a:t>的振荡输出频率。</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28"/>
          <p:cNvPicPr>
            <a:picLocks noChangeAspect="1"/>
          </p:cNvPicPr>
          <p:nvPr/>
        </p:nvPicPr>
        <p:blipFill>
          <a:blip r:embed="rId8"/>
          <a:stretch>
            <a:fillRect/>
          </a:stretch>
        </p:blipFill>
        <p:spPr>
          <a:xfrm>
            <a:off x="2879090" y="54610"/>
            <a:ext cx="5184775" cy="294640"/>
          </a:xfrm>
          <a:prstGeom prst="rect">
            <a:avLst/>
          </a:prstGeom>
        </p:spPr>
      </p:pic>
      <p:sp>
        <p:nvSpPr>
          <p:cNvPr id="8" name="textbox 129"/>
          <p:cNvSpPr/>
          <p:nvPr>
            <p:custDataLst>
              <p:tags r:id="rId9"/>
            </p:custDataLst>
          </p:nvPr>
        </p:nvSpPr>
        <p:spPr>
          <a:xfrm>
            <a:off x="2866390" y="4191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2075" algn="l" rtl="0" eaLnBrk="0">
              <a:lnSpc>
                <a:spcPct val="95000"/>
              </a:lnSpc>
              <a:spcBef>
                <a:spcPts val="5"/>
              </a:spcBef>
            </a:pPr>
            <a:r>
              <a:rPr sz="1300" b="1" spc="90" dirty="0">
                <a:solidFill>
                  <a:schemeClr val="dk1"/>
                </a:solidFill>
                <a:latin typeface="微软雅黑" panose="020B0503020204020204" charset="-122"/>
                <a:ea typeface="微软雅黑" panose="020B0503020204020204" charset="-122"/>
                <a:cs typeface="微软雅黑" panose="020B0503020204020204" charset="-122"/>
              </a:rPr>
              <a:t>5.3</a:t>
            </a:r>
            <a:r>
              <a:rPr sz="1300" spc="90" dirty="0">
                <a:solidFill>
                  <a:schemeClr val="dk1"/>
                </a:solidFill>
                <a:latin typeface="微软雅黑" panose="020B0503020204020204" charset="-122"/>
                <a:ea typeface="微软雅黑" panose="020B0503020204020204" charset="-122"/>
                <a:cs typeface="微软雅黑" panose="020B0503020204020204" charset="-122"/>
              </a:rPr>
              <a:t>压电式传感器的</a:t>
            </a:r>
            <a:r>
              <a:rPr sz="1300" spc="20" dirty="0">
                <a:solidFill>
                  <a:schemeClr val="dk1"/>
                </a:solidFill>
                <a:latin typeface="微软雅黑" panose="020B0503020204020204" charset="-122"/>
                <a:ea typeface="微软雅黑" panose="020B0503020204020204" charset="-122"/>
                <a:cs typeface="微软雅黑" panose="020B0503020204020204" charset="-122"/>
              </a:rPr>
              <a:t>应</a:t>
            </a:r>
            <a:r>
              <a:rPr sz="1300" spc="0" dirty="0">
                <a:solidFill>
                  <a:schemeClr val="dk1"/>
                </a:solidFill>
                <a:latin typeface="微软雅黑" panose="020B0503020204020204" charset="-122"/>
                <a:ea typeface="微软雅黑" panose="020B0503020204020204" charset="-122"/>
                <a:cs typeface="微软雅黑" panose="020B0503020204020204" charset="-122"/>
              </a:rPr>
              <a:t>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32"/>
          <p:cNvSpPr/>
          <p:nvPr>
            <p:custDataLst>
              <p:tags r:id="rId10"/>
            </p:custDataLst>
          </p:nvPr>
        </p:nvSpPr>
        <p:spPr>
          <a:xfrm>
            <a:off x="2985939" y="4793442"/>
            <a:ext cx="3898265" cy="374650"/>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384425" algn="l" rtl="0" eaLnBrk="0">
              <a:lnSpc>
                <a:spcPct val="85000"/>
              </a:lnSpc>
            </a:pPr>
            <a:r>
              <a:rPr sz="900" b="1" spc="-60" dirty="0">
                <a:solidFill>
                  <a:schemeClr val="dk1"/>
                </a:solidFill>
                <a:latin typeface="微软雅黑" panose="020B0503020204020204" charset="-122"/>
                <a:ea typeface="微软雅黑" panose="020B0503020204020204" charset="-122"/>
                <a:cs typeface="微软雅黑" panose="020B0503020204020204" charset="-122"/>
              </a:rPr>
              <a:t>F</a:t>
            </a:r>
            <a:r>
              <a:rPr sz="900" spc="-60" dirty="0">
                <a:solidFill>
                  <a:schemeClr val="dk1"/>
                </a:solidFill>
                <a:latin typeface="微软雅黑" panose="020B0503020204020204" charset="-122"/>
                <a:ea typeface="微软雅黑" panose="020B0503020204020204" charset="-122"/>
                <a:cs typeface="微软雅黑" panose="020B0503020204020204" charset="-122"/>
              </a:rPr>
              <a:t>＝</a:t>
            </a:r>
            <a:r>
              <a:rPr sz="900" b="1" spc="-60" dirty="0">
                <a:solidFill>
                  <a:schemeClr val="dk1"/>
                </a:solidFill>
                <a:latin typeface="微软雅黑" panose="020B0503020204020204" charset="-122"/>
                <a:ea typeface="微软雅黑" panose="020B0503020204020204" charset="-122"/>
                <a:cs typeface="微软雅黑" panose="020B0503020204020204" charset="-122"/>
              </a:rPr>
              <a:t>m</a:t>
            </a:r>
            <a:r>
              <a:rPr sz="900" b="1" spc="-20" dirty="0">
                <a:solidFill>
                  <a:schemeClr val="dk1"/>
                </a:solidFill>
                <a:latin typeface="微软雅黑" panose="020B0503020204020204" charset="-122"/>
                <a:ea typeface="微软雅黑" panose="020B0503020204020204" charset="-122"/>
                <a:cs typeface="微软雅黑" panose="020B0503020204020204" charset="-122"/>
              </a:rPr>
              <a:t>a</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0" dirty="0">
                <a:solidFill>
                  <a:schemeClr val="dk1"/>
                </a:solidFill>
                <a:latin typeface="微软雅黑" panose="020B0503020204020204" charset="-122"/>
                <a:ea typeface="微软雅黑" panose="020B0503020204020204" charset="-122"/>
                <a:cs typeface="微软雅黑" panose="020B0503020204020204" charset="-122"/>
              </a:rPr>
              <a:t>为质量块产生的惯性力，</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0" dirty="0">
                <a:solidFill>
                  <a:schemeClr val="dk1"/>
                </a:solidFill>
                <a:latin typeface="微软雅黑" panose="020B0503020204020204" charset="-122"/>
                <a:ea typeface="微软雅黑" panose="020B0503020204020204" charset="-122"/>
                <a:cs typeface="微软雅黑" panose="020B0503020204020204" charset="-122"/>
              </a:rPr>
              <a:t>为质量块的质量，</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为加速度。</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33"/>
          <p:cNvSpPr/>
          <p:nvPr>
            <p:custDataLst>
              <p:tags r:id="rId11"/>
            </p:custDataLst>
          </p:nvPr>
        </p:nvSpPr>
        <p:spPr>
          <a:xfrm>
            <a:off x="3136972" y="568681"/>
            <a:ext cx="4875529" cy="17335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7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压电元件是一类典型的力敏感元件，可用来</a:t>
            </a:r>
            <a:r>
              <a:rPr sz="1000" spc="0" dirty="0">
                <a:solidFill>
                  <a:schemeClr val="dk1"/>
                </a:solidFill>
                <a:latin typeface="微软雅黑" panose="020B0503020204020204" charset="-122"/>
                <a:ea typeface="微软雅黑" panose="020B0503020204020204" charset="-122"/>
                <a:cs typeface="微软雅黑" panose="020B0503020204020204" charset="-122"/>
              </a:rPr>
              <a:t>测量最终能转化成力的变化的多种物理量</a:t>
            </a:r>
            <a:r>
              <a:rPr sz="1000" spc="0" dirty="0">
                <a:solidFill>
                  <a:schemeClr val="dk1"/>
                </a:solidFill>
                <a:latin typeface="微软雅黑" panose="020B0503020204020204" charset="-122"/>
                <a:ea typeface="微软雅黑" panose="020B0503020204020204" charset="-122"/>
                <a:cs typeface="Microsoft Yi Baiti" panose="03000500000000000000"/>
              </a:rPr>
              <a:t>。</a:t>
            </a:r>
            <a:endParaRPr lang="en-US" altLang="en-US" sz="1000" spc="0" dirty="0">
              <a:solidFill>
                <a:schemeClr val="dk1"/>
              </a:solidFill>
              <a:latin typeface="微软雅黑" panose="020B0503020204020204" charset="-122"/>
              <a:ea typeface="微软雅黑" panose="020B0503020204020204" charset="-122"/>
              <a:cs typeface="Microsoft Yi Baiti" panose="03000500000000000000"/>
            </a:endParaRPr>
          </a:p>
        </p:txBody>
      </p:sp>
      <p:sp>
        <p:nvSpPr>
          <p:cNvPr id="11" name="textbox 134"/>
          <p:cNvSpPr/>
          <p:nvPr>
            <p:custDataLst>
              <p:tags r:id="rId12"/>
            </p:custDataLst>
          </p:nvPr>
        </p:nvSpPr>
        <p:spPr>
          <a:xfrm>
            <a:off x="2987939" y="3484843"/>
            <a:ext cx="2105660" cy="193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5.3.2</a:t>
            </a:r>
            <a:r>
              <a:rPr sz="1200" spc="0" dirty="0">
                <a:solidFill>
                  <a:schemeClr val="dk1"/>
                </a:solidFill>
                <a:latin typeface="微软雅黑" panose="020B0503020204020204" charset="-122"/>
                <a:ea typeface="微软雅黑" panose="020B0503020204020204" charset="-122"/>
                <a:cs typeface="微软雅黑" panose="020B0503020204020204" charset="-122"/>
              </a:rPr>
              <a:t>压电式加速度传感器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36"/>
          <p:cNvSpPr/>
          <p:nvPr>
            <p:custDataLst>
              <p:tags r:id="rId13"/>
            </p:custDataLst>
          </p:nvPr>
        </p:nvSpPr>
        <p:spPr>
          <a:xfrm>
            <a:off x="2882158" y="869165"/>
            <a:ext cx="1778000" cy="19177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5.3</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石英晶体振荡器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37"/>
          <p:cNvSpPr/>
          <p:nvPr>
            <p:custDataLst>
              <p:tags r:id="rId14"/>
            </p:custDataLst>
          </p:nvPr>
        </p:nvSpPr>
        <p:spPr>
          <a:xfrm>
            <a:off x="4829533" y="3173133"/>
            <a:ext cx="13119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5</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11</a:t>
            </a:r>
            <a:r>
              <a:rPr sz="800" spc="20" dirty="0">
                <a:solidFill>
                  <a:schemeClr val="dk1"/>
                </a:solidFill>
                <a:latin typeface="微软雅黑" panose="020B0503020204020204" charset="-122"/>
                <a:ea typeface="微软雅黑" panose="020B0503020204020204" charset="-122"/>
                <a:cs typeface="微软雅黑" panose="020B0503020204020204" charset="-122"/>
              </a:rPr>
              <a:t>石英晶体振</a:t>
            </a:r>
            <a:r>
              <a:rPr sz="800" spc="0" dirty="0">
                <a:solidFill>
                  <a:schemeClr val="dk1"/>
                </a:solidFill>
                <a:latin typeface="微软雅黑" panose="020B0503020204020204" charset="-122"/>
                <a:ea typeface="微软雅黑" panose="020B0503020204020204" charset="-122"/>
                <a:cs typeface="微软雅黑" panose="020B0503020204020204" charset="-122"/>
              </a:rPr>
              <a:t>荡器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5" name="picture 139"/>
          <p:cNvPicPr>
            <a:picLocks noChangeAspect="1"/>
          </p:cNvPicPr>
          <p:nvPr/>
        </p:nvPicPr>
        <p:blipFill>
          <a:blip r:embed="rId15"/>
          <a:stretch>
            <a:fillRect/>
          </a:stretch>
        </p:blipFill>
        <p:spPr>
          <a:xfrm>
            <a:off x="2994403" y="3686979"/>
            <a:ext cx="2700070" cy="27114"/>
          </a:xfrm>
          <a:prstGeom prst="rect">
            <a:avLst/>
          </a:prstGeom>
        </p:spPr>
      </p:pic>
      <p:sp>
        <p:nvSpPr>
          <p:cNvPr id="16" name="textbox 140"/>
          <p:cNvSpPr/>
          <p:nvPr>
            <p:custDataLst>
              <p:tags r:id="rId16"/>
            </p:custDataLst>
          </p:nvPr>
        </p:nvSpPr>
        <p:spPr>
          <a:xfrm>
            <a:off x="7741908" y="4784429"/>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13</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135"/>
          <p:cNvSpPr/>
          <p:nvPr>
            <p:custDataLst>
              <p:tags r:id="rId17"/>
            </p:custDataLst>
          </p:nvPr>
        </p:nvSpPr>
        <p:spPr>
          <a:xfrm>
            <a:off x="4660158" y="6613755"/>
            <a:ext cx="1770379"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12</a:t>
            </a:r>
            <a:r>
              <a:rPr sz="800" spc="40" dirty="0">
                <a:solidFill>
                  <a:schemeClr val="dk1"/>
                </a:solidFill>
                <a:latin typeface="微软雅黑" panose="020B0503020204020204" charset="-122"/>
                <a:ea typeface="微软雅黑" panose="020B0503020204020204" charset="-122"/>
                <a:cs typeface="微软雅黑" panose="020B0503020204020204" charset="-122"/>
              </a:rPr>
              <a:t>压电式加速度传</a:t>
            </a:r>
            <a:r>
              <a:rPr sz="800" spc="30" dirty="0">
                <a:solidFill>
                  <a:schemeClr val="dk1"/>
                </a:solidFill>
                <a:latin typeface="微软雅黑" panose="020B0503020204020204" charset="-122"/>
                <a:ea typeface="微软雅黑" panose="020B0503020204020204" charset="-122"/>
                <a:cs typeface="微软雅黑" panose="020B0503020204020204" charset="-122"/>
              </a:rPr>
              <a:t>感</a:t>
            </a:r>
            <a:r>
              <a:rPr sz="800" spc="0" dirty="0">
                <a:solidFill>
                  <a:schemeClr val="dk1"/>
                </a:solidFill>
                <a:latin typeface="微软雅黑" panose="020B0503020204020204" charset="-122"/>
                <a:ea typeface="微软雅黑" panose="020B0503020204020204" charset="-122"/>
                <a:cs typeface="微软雅黑" panose="020B0503020204020204" charset="-122"/>
              </a:rPr>
              <a:t>器结构</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43"/>
          <p:cNvPicPr>
            <a:picLocks noChangeAspect="1"/>
          </p:cNvPicPr>
          <p:nvPr/>
        </p:nvPicPr>
        <p:blipFill>
          <a:blip r:embed="rId5"/>
          <a:stretch>
            <a:fillRect/>
          </a:stretch>
        </p:blipFill>
        <p:spPr>
          <a:xfrm>
            <a:off x="4056500" y="2625688"/>
            <a:ext cx="3987863" cy="2311882"/>
          </a:xfrm>
          <a:prstGeom prst="rect">
            <a:avLst/>
          </a:prstGeom>
        </p:spPr>
      </p:pic>
      <p:sp>
        <p:nvSpPr>
          <p:cNvPr id="3" name="textbox 144"/>
          <p:cNvSpPr/>
          <p:nvPr/>
        </p:nvSpPr>
        <p:spPr>
          <a:xfrm>
            <a:off x="3449957" y="1429985"/>
            <a:ext cx="5203825" cy="1059180"/>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ct val="96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此时惯性力</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10" dirty="0">
                <a:solidFill>
                  <a:srgbClr val="000000"/>
                </a:solidFill>
                <a:latin typeface="微软雅黑" panose="020B0503020204020204" charset="-122"/>
                <a:ea typeface="微软雅黑" panose="020B0503020204020204" charset="-122"/>
                <a:cs typeface="微软雅黑" panose="020B0503020204020204" charset="-122"/>
              </a:rPr>
              <a:t>作用于压电元件上，产</a:t>
            </a:r>
            <a:r>
              <a:rPr sz="1000" spc="0" dirty="0">
                <a:solidFill>
                  <a:srgbClr val="000000"/>
                </a:solidFill>
                <a:latin typeface="微软雅黑" panose="020B0503020204020204" charset="-122"/>
                <a:ea typeface="微软雅黑" panose="020B0503020204020204" charset="-122"/>
                <a:cs typeface="微软雅黑" panose="020B0503020204020204" charset="-122"/>
              </a:rPr>
              <a:t>生输出电荷</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0" dirty="0">
                <a:solidFill>
                  <a:srgbClr val="000000"/>
                </a:solidFill>
                <a:latin typeface="微软雅黑" panose="020B0503020204020204" charset="-122"/>
                <a:ea typeface="微软雅黑" panose="020B0503020204020204" charset="-122"/>
                <a:cs typeface="微软雅黑" panose="020B0503020204020204" charset="-122"/>
              </a:rPr>
              <a:t>，当加速度传感器选定后，</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0" dirty="0">
                <a:solidFill>
                  <a:srgbClr val="000000"/>
                </a:solidFill>
                <a:latin typeface="微软雅黑" panose="020B0503020204020204" charset="-122"/>
                <a:ea typeface="微软雅黑" panose="020B0503020204020204" charset="-122"/>
                <a:cs typeface="微软雅黑" panose="020B0503020204020204" charset="-122"/>
              </a:rPr>
              <a:t>为常</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60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数，则加速度传感</a:t>
            </a:r>
            <a:r>
              <a:rPr sz="1000" spc="1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输出电荷为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250"/>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1400" spc="-10" baseline="21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d</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11</a:t>
            </a:r>
            <a:r>
              <a:rPr sz="900" b="1" spc="0" dirty="0">
                <a:solidFill>
                  <a:srgbClr val="000000"/>
                </a:solidFill>
                <a:latin typeface="微软雅黑" panose="020B0503020204020204" charset="-122"/>
                <a:ea typeface="微软雅黑" panose="020B0503020204020204" charset="-122"/>
                <a:cs typeface="微软雅黑" panose="020B0503020204020204" charset="-122"/>
              </a:rPr>
              <a:t>F</a:t>
            </a:r>
            <a:r>
              <a:rPr sz="1400" spc="-10" baseline="21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d</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11</a:t>
            </a:r>
            <a:r>
              <a:rPr sz="900" b="1" spc="0" dirty="0">
                <a:solidFill>
                  <a:srgbClr val="000000"/>
                </a:solidFill>
                <a:latin typeface="微软雅黑" panose="020B0503020204020204" charset="-122"/>
                <a:ea typeface="微软雅黑" panose="020B0503020204020204" charset="-122"/>
                <a:cs typeface="微软雅黑" panose="020B0503020204020204" charset="-122"/>
              </a:rPr>
              <a:t>ma(5</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14)</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62890" algn="l" rtl="0" eaLnBrk="0">
              <a:lnSpc>
                <a:spcPct val="120000"/>
              </a:lnSpc>
              <a:spcBef>
                <a:spcPts val="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输出电荷与加速度</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50" dirty="0">
                <a:solidFill>
                  <a:srgbClr val="000000"/>
                </a:solidFill>
                <a:latin typeface="微软雅黑" panose="020B0503020204020204" charset="-122"/>
                <a:ea typeface="微软雅黑" panose="020B0503020204020204" charset="-122"/>
                <a:cs typeface="微软雅黑" panose="020B0503020204020204" charset="-122"/>
              </a:rPr>
              <a:t>成正比。因此，测得加速度传感器的输出电荷</a:t>
            </a:r>
            <a:r>
              <a:rPr sz="1000" spc="10" dirty="0">
                <a:solidFill>
                  <a:srgbClr val="000000"/>
                </a:solidFill>
                <a:latin typeface="微软雅黑" panose="020B0503020204020204" charset="-122"/>
                <a:ea typeface="微软雅黑" panose="020B0503020204020204" charset="-122"/>
                <a:cs typeface="微软雅黑" panose="020B0503020204020204" charset="-122"/>
              </a:rPr>
              <a:t>便</a:t>
            </a:r>
            <a:r>
              <a:rPr sz="1000" spc="0" dirty="0">
                <a:solidFill>
                  <a:srgbClr val="000000"/>
                </a:solidFill>
                <a:latin typeface="微软雅黑" panose="020B0503020204020204" charset="-122"/>
                <a:ea typeface="微软雅黑" panose="020B0503020204020204" charset="-122"/>
                <a:cs typeface="微软雅黑" panose="020B0503020204020204" charset="-122"/>
              </a:rPr>
              <a:t>可知加速度的</a:t>
            </a:r>
            <a:r>
              <a:rPr sz="1000" spc="10" dirty="0">
                <a:solidFill>
                  <a:srgbClr val="000000"/>
                </a:solidFill>
                <a:latin typeface="微软雅黑" panose="020B0503020204020204" charset="-122"/>
                <a:ea typeface="微软雅黑" panose="020B0503020204020204" charset="-122"/>
                <a:cs typeface="微软雅黑" panose="020B0503020204020204" charset="-122"/>
              </a:rPr>
              <a:t>大小。碰撞加速度传感器在汽车安全气囊</a:t>
            </a:r>
            <a:r>
              <a:rPr sz="1000" spc="0" dirty="0">
                <a:solidFill>
                  <a:srgbClr val="000000"/>
                </a:solidFill>
                <a:latin typeface="微软雅黑" panose="020B0503020204020204" charset="-122"/>
                <a:ea typeface="微软雅黑" panose="020B0503020204020204" charset="-122"/>
                <a:cs typeface="微软雅黑" panose="020B0503020204020204" charset="-122"/>
              </a:rPr>
              <a:t>系统中的应用如图</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13</a:t>
            </a:r>
            <a:r>
              <a:rPr sz="10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50"/>
          <p:cNvSpPr/>
          <p:nvPr>
            <p:custDataLst>
              <p:tags r:id="rId6"/>
            </p:custDataLst>
          </p:nvPr>
        </p:nvSpPr>
        <p:spPr>
          <a:xfrm>
            <a:off x="5343043" y="4981451"/>
            <a:ext cx="1426844" cy="2044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40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5</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13</a:t>
            </a:r>
            <a:r>
              <a:rPr sz="800" spc="30" dirty="0">
                <a:solidFill>
                  <a:schemeClr val="dk1"/>
                </a:solidFill>
                <a:latin typeface="微软雅黑" panose="020B0503020204020204" charset="-122"/>
                <a:ea typeface="微软雅黑" panose="020B0503020204020204" charset="-122"/>
                <a:cs typeface="微软雅黑" panose="020B0503020204020204" charset="-122"/>
              </a:rPr>
              <a:t>汽车安</a:t>
            </a:r>
            <a:r>
              <a:rPr sz="800" spc="10" dirty="0">
                <a:solidFill>
                  <a:schemeClr val="dk1"/>
                </a:solidFill>
                <a:latin typeface="微软雅黑" panose="020B0503020204020204" charset="-122"/>
                <a:ea typeface="微软雅黑" panose="020B0503020204020204" charset="-122"/>
                <a:cs typeface="微软雅黑" panose="020B0503020204020204" charset="-122"/>
              </a:rPr>
              <a:t>全</a:t>
            </a:r>
            <a:r>
              <a:rPr sz="800" spc="0" dirty="0">
                <a:solidFill>
                  <a:schemeClr val="dk1"/>
                </a:solidFill>
                <a:latin typeface="微软雅黑" panose="020B0503020204020204" charset="-122"/>
                <a:ea typeface="微软雅黑" panose="020B0503020204020204" charset="-122"/>
                <a:cs typeface="微软雅黑" panose="020B0503020204020204" charset="-122"/>
              </a:rPr>
              <a:t>气囊系统</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45"/>
          <p:cNvPicPr>
            <a:picLocks noChangeAspect="1"/>
          </p:cNvPicPr>
          <p:nvPr/>
        </p:nvPicPr>
        <p:blipFill>
          <a:blip r:embed="rId5"/>
          <a:stretch>
            <a:fillRect/>
          </a:stretch>
        </p:blipFill>
        <p:spPr>
          <a:xfrm>
            <a:off x="4469074" y="933293"/>
            <a:ext cx="2908338" cy="1604518"/>
          </a:xfrm>
          <a:prstGeom prst="rect">
            <a:avLst/>
          </a:prstGeom>
        </p:spPr>
      </p:pic>
      <p:sp>
        <p:nvSpPr>
          <p:cNvPr id="3" name="textbox 146"/>
          <p:cNvSpPr/>
          <p:nvPr/>
        </p:nvSpPr>
        <p:spPr>
          <a:xfrm>
            <a:off x="3286283" y="2508509"/>
            <a:ext cx="5199379" cy="89979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71955"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a:t>
            </a:r>
            <a:r>
              <a:rPr sz="800" b="1" spc="40" dirty="0">
                <a:solidFill>
                  <a:srgbClr val="000000"/>
                </a:solidFill>
                <a:latin typeface="微软雅黑" panose="020B0503020204020204" charset="-122"/>
                <a:ea typeface="微软雅黑" panose="020B0503020204020204" charset="-122"/>
                <a:cs typeface="微软雅黑" panose="020B0503020204020204" charset="-122"/>
              </a:rPr>
              <a:t>5</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14</a:t>
            </a:r>
            <a:r>
              <a:rPr sz="800" spc="40" dirty="0">
                <a:solidFill>
                  <a:srgbClr val="000000"/>
                </a:solidFill>
                <a:latin typeface="微软雅黑" panose="020B0503020204020204" charset="-122"/>
                <a:ea typeface="微软雅黑" panose="020B0503020204020204" charset="-122"/>
                <a:cs typeface="微软雅黑" panose="020B0503020204020204" charset="-122"/>
              </a:rPr>
              <a:t>压电式单向测力传感器</a:t>
            </a:r>
            <a:r>
              <a:rPr sz="800" spc="10" dirty="0">
                <a:solidFill>
                  <a:srgbClr val="000000"/>
                </a:solidFill>
                <a:latin typeface="微软雅黑" panose="020B0503020204020204" charset="-122"/>
                <a:ea typeface="微软雅黑" panose="020B0503020204020204" charset="-122"/>
                <a:cs typeface="微软雅黑" panose="020B0503020204020204" charset="-122"/>
              </a:rPr>
              <a:t>结</a:t>
            </a:r>
            <a:r>
              <a:rPr sz="800" spc="0" dirty="0">
                <a:solidFill>
                  <a:srgbClr val="000000"/>
                </a:solidFill>
                <a:latin typeface="微软雅黑" panose="020B0503020204020204" charset="-122"/>
                <a:ea typeface="微软雅黑" panose="020B0503020204020204" charset="-122"/>
                <a:cs typeface="微软雅黑" panose="020B0503020204020204" charset="-122"/>
              </a:rPr>
              <a:t>构</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50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传感器上盖为传力元件，当受外力作用时，它将产生弹性变形，将</a:t>
            </a:r>
            <a:r>
              <a:rPr sz="1000" spc="20" dirty="0">
                <a:solidFill>
                  <a:srgbClr val="000000"/>
                </a:solidFill>
                <a:latin typeface="微软雅黑" panose="020B0503020204020204" charset="-122"/>
                <a:ea typeface="微软雅黑" panose="020B0503020204020204" charset="-122"/>
                <a:cs typeface="微软雅黑" panose="020B0503020204020204" charset="-122"/>
              </a:rPr>
              <a:t>力</a:t>
            </a:r>
            <a:r>
              <a:rPr sz="1000" spc="0" dirty="0">
                <a:solidFill>
                  <a:srgbClr val="000000"/>
                </a:solidFill>
                <a:latin typeface="微软雅黑" panose="020B0503020204020204" charset="-122"/>
                <a:ea typeface="微软雅黑" panose="020B0503020204020204" charset="-122"/>
                <a:cs typeface="微软雅黑" panose="020B0503020204020204" charset="-122"/>
              </a:rPr>
              <a:t>传递到石英晶</a:t>
            </a:r>
            <a:r>
              <a:rPr sz="1000" spc="10" dirty="0">
                <a:solidFill>
                  <a:srgbClr val="000000"/>
                </a:solidFill>
                <a:latin typeface="微软雅黑" panose="020B0503020204020204" charset="-122"/>
                <a:ea typeface="微软雅黑" panose="020B0503020204020204" charset="-122"/>
                <a:cs typeface="微软雅黑" panose="020B0503020204020204" charset="-122"/>
              </a:rPr>
              <a:t>片上。石英晶片</a:t>
            </a:r>
            <a:r>
              <a:rPr sz="1000" spc="0" dirty="0">
                <a:solidFill>
                  <a:srgbClr val="000000"/>
                </a:solidFill>
                <a:latin typeface="微软雅黑" panose="020B0503020204020204" charset="-122"/>
                <a:ea typeface="微软雅黑" panose="020B0503020204020204" charset="-122"/>
                <a:cs typeface="微软雅黑" panose="020B0503020204020204" charset="-122"/>
              </a:rPr>
              <a:t>采用</a:t>
            </a:r>
            <a:r>
              <a:rPr sz="1000" b="1" spc="0" dirty="0">
                <a:solidFill>
                  <a:srgbClr val="000000"/>
                </a:solidFill>
                <a:latin typeface="微软雅黑" panose="020B0503020204020204" charset="-122"/>
                <a:ea typeface="微软雅黑" panose="020B0503020204020204" charset="-122"/>
                <a:cs typeface="微软雅黑" panose="020B0503020204020204" charset="-122"/>
              </a:rPr>
              <a:t>xy</a:t>
            </a:r>
            <a:r>
              <a:rPr sz="1000" spc="0" dirty="0">
                <a:solidFill>
                  <a:srgbClr val="000000"/>
                </a:solidFill>
                <a:latin typeface="微软雅黑" panose="020B0503020204020204" charset="-122"/>
                <a:ea typeface="微软雅黑" panose="020B0503020204020204" charset="-122"/>
                <a:cs typeface="微软雅黑" panose="020B0503020204020204" charset="-122"/>
              </a:rPr>
              <a:t>切型，利用其纵向压电效应实现力－电转换。为了提高测力传感器</a:t>
            </a:r>
            <a:r>
              <a:rPr sz="1000" spc="50" dirty="0">
                <a:solidFill>
                  <a:srgbClr val="000000"/>
                </a:solidFill>
                <a:latin typeface="微软雅黑" panose="020B0503020204020204" charset="-122"/>
                <a:ea typeface="微软雅黑" panose="020B0503020204020204" charset="-122"/>
                <a:cs typeface="微软雅黑" panose="020B0503020204020204" charset="-122"/>
              </a:rPr>
              <a:t>的输出灵敏度，可以将两片或多片晶片黏结在一起。</a:t>
            </a:r>
            <a:r>
              <a:rPr sz="1000" spc="50" dirty="0" err="1">
                <a:solidFill>
                  <a:srgbClr val="000000"/>
                </a:solidFill>
                <a:latin typeface="微软雅黑" panose="020B0503020204020204" charset="-122"/>
                <a:ea typeface="微软雅黑" panose="020B0503020204020204" charset="-122"/>
                <a:cs typeface="微软雅黑" panose="020B0503020204020204" charset="-122"/>
              </a:rPr>
              <a:t>测力传感器装配时必须</a:t>
            </a:r>
            <a:r>
              <a:rPr sz="1000" spc="40" dirty="0" err="1">
                <a:solidFill>
                  <a:srgbClr val="000000"/>
                </a:solidFill>
                <a:latin typeface="微软雅黑" panose="020B0503020204020204" charset="-122"/>
                <a:ea typeface="微软雅黑" panose="020B0503020204020204" charset="-122"/>
                <a:cs typeface="微软雅黑" panose="020B0503020204020204" charset="-122"/>
              </a:rPr>
              <a:t>增</a:t>
            </a:r>
            <a:r>
              <a:rPr sz="1000" spc="0" dirty="0" err="1">
                <a:solidFill>
                  <a:srgbClr val="000000"/>
                </a:solidFill>
                <a:latin typeface="微软雅黑" panose="020B0503020204020204" charset="-122"/>
                <a:ea typeface="微软雅黑" panose="020B0503020204020204" charset="-122"/>
                <a:cs typeface="微软雅黑" panose="020B0503020204020204" charset="-122"/>
              </a:rPr>
              <a:t>加较大的</a:t>
            </a:r>
            <a:endParaRPr lang="zh-CN"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50000"/>
              </a:lnSpc>
            </a:pP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预紧力，以保证良好的线性度</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0985" algn="l" rtl="0" eaLnBrk="0">
              <a:lnSpc>
                <a:spcPct val="147000"/>
              </a:lnSpc>
              <a:spcBef>
                <a:spcPts val="220"/>
              </a:spcBef>
            </a:pP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47"/>
          <p:cNvSpPr/>
          <p:nvPr>
            <p:custDataLst>
              <p:tags r:id="rId6"/>
            </p:custDataLst>
          </p:nvPr>
        </p:nvSpPr>
        <p:spPr>
          <a:xfrm>
            <a:off x="3278865" y="550629"/>
            <a:ext cx="5202554" cy="391159"/>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0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压电式单向测力传感器的结</a:t>
            </a:r>
            <a:r>
              <a:rPr sz="1000" spc="0" dirty="0">
                <a:solidFill>
                  <a:schemeClr val="dk1"/>
                </a:solidFill>
                <a:latin typeface="微软雅黑" panose="020B0503020204020204" charset="-122"/>
                <a:ea typeface="微软雅黑" panose="020B0503020204020204" charset="-122"/>
                <a:cs typeface="微软雅黑" panose="020B0503020204020204" charset="-122"/>
              </a:rPr>
              <a:t>构如图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14</a:t>
            </a:r>
            <a:r>
              <a:rPr sz="1000" spc="0" dirty="0">
                <a:solidFill>
                  <a:schemeClr val="dk1"/>
                </a:solidFill>
                <a:latin typeface="微软雅黑" panose="020B0503020204020204" charset="-122"/>
                <a:ea typeface="微软雅黑" panose="020B0503020204020204" charset="-122"/>
                <a:cs typeface="微软雅黑" panose="020B0503020204020204" charset="-122"/>
              </a:rPr>
              <a:t>所示，主要由石英晶片、绝缘套、电极、上</a:t>
            </a:r>
            <a:r>
              <a:rPr sz="1000" spc="20" dirty="0">
                <a:solidFill>
                  <a:schemeClr val="dk1"/>
                </a:solidFill>
                <a:latin typeface="微软雅黑" panose="020B0503020204020204" charset="-122"/>
                <a:ea typeface="微软雅黑" panose="020B0503020204020204" charset="-122"/>
                <a:cs typeface="微软雅黑" panose="020B0503020204020204" charset="-122"/>
              </a:rPr>
              <a:t>盖及基座等组</a:t>
            </a:r>
            <a:r>
              <a:rPr sz="1000" spc="0" dirty="0">
                <a:solidFill>
                  <a:schemeClr val="dk1"/>
                </a:solidFill>
                <a:latin typeface="微软雅黑" panose="020B0503020204020204" charset="-122"/>
                <a:ea typeface="微软雅黑" panose="020B0503020204020204" charset="-122"/>
                <a:cs typeface="微软雅黑" panose="020B0503020204020204" charset="-122"/>
              </a:rPr>
              <a:t>成。</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49"/>
          <p:cNvSpPr/>
          <p:nvPr>
            <p:custDataLst>
              <p:tags r:id="rId7"/>
            </p:custDataLst>
          </p:nvPr>
        </p:nvSpPr>
        <p:spPr>
          <a:xfrm>
            <a:off x="3279820" y="157214"/>
            <a:ext cx="1941829" cy="1943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5.3.3</a:t>
            </a:r>
            <a:r>
              <a:rPr sz="1200" spc="10" dirty="0">
                <a:solidFill>
                  <a:schemeClr val="dk1"/>
                </a:solidFill>
                <a:latin typeface="微软雅黑" panose="020B0503020204020204" charset="-122"/>
                <a:ea typeface="微软雅黑" panose="020B0503020204020204" charset="-122"/>
                <a:cs typeface="微软雅黑" panose="020B0503020204020204" charset="-122"/>
              </a:rPr>
              <a:t>压电</a:t>
            </a:r>
            <a:r>
              <a:rPr sz="1200" spc="0" dirty="0">
                <a:solidFill>
                  <a:schemeClr val="dk1"/>
                </a:solidFill>
                <a:latin typeface="微软雅黑" panose="020B0503020204020204" charset="-122"/>
                <a:ea typeface="微软雅黑" panose="020B0503020204020204" charset="-122"/>
                <a:cs typeface="微软雅黑" panose="020B0503020204020204" charset="-122"/>
              </a:rPr>
              <a:t>式测力传感器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56"/>
          <p:cNvSpPr/>
          <p:nvPr>
            <p:custDataLst>
              <p:tags r:id="rId8"/>
            </p:custDataLst>
          </p:nvPr>
        </p:nvSpPr>
        <p:spPr>
          <a:xfrm>
            <a:off x="3257528" y="4046780"/>
            <a:ext cx="5204459" cy="842644"/>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4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利用压电陶瓷传感器测量刀具切削力的原理如图</a:t>
            </a: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15</a:t>
            </a:r>
            <a:r>
              <a:rPr sz="1000" spc="20" dirty="0">
                <a:solidFill>
                  <a:schemeClr val="dk1"/>
                </a:solidFill>
                <a:latin typeface="微软雅黑" panose="020B0503020204020204" charset="-122"/>
                <a:ea typeface="微软雅黑" panose="020B0503020204020204" charset="-122"/>
                <a:cs typeface="微软雅黑" panose="020B0503020204020204" charset="-122"/>
              </a:rPr>
              <a:t>所示。由于压</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陶瓷元件的自</a:t>
            </a:r>
            <a:r>
              <a:rPr sz="1000" spc="30" dirty="0">
                <a:solidFill>
                  <a:schemeClr val="dk1"/>
                </a:solidFill>
                <a:latin typeface="微软雅黑" panose="020B0503020204020204" charset="-122"/>
                <a:ea typeface="微软雅黑" panose="020B0503020204020204" charset="-122"/>
                <a:cs typeface="微软雅黑" panose="020B0503020204020204" charset="-122"/>
              </a:rPr>
              <a:t>振频率高，因此特别适合测量变化剧烈的载荷。图中压电式传感</a:t>
            </a:r>
            <a:r>
              <a:rPr sz="1000" spc="0" dirty="0">
                <a:solidFill>
                  <a:schemeClr val="dk1"/>
                </a:solidFill>
                <a:latin typeface="微软雅黑" panose="020B0503020204020204" charset="-122"/>
                <a:ea typeface="微软雅黑" panose="020B0503020204020204" charset="-122"/>
                <a:cs typeface="微软雅黑" panose="020B0503020204020204" charset="-122"/>
              </a:rPr>
              <a:t>器位于车刀前部的下方，</a:t>
            </a:r>
            <a:r>
              <a:rPr sz="1000" spc="50" dirty="0">
                <a:solidFill>
                  <a:schemeClr val="dk1"/>
                </a:solidFill>
                <a:latin typeface="微软雅黑" panose="020B0503020204020204" charset="-122"/>
                <a:ea typeface="微软雅黑" panose="020B0503020204020204" charset="-122"/>
                <a:cs typeface="微软雅黑" panose="020B0503020204020204" charset="-122"/>
              </a:rPr>
              <a:t>当进行切削加工时，切削力通过刀具传递给压电式传感器，压电式传感器将切</a:t>
            </a:r>
            <a:r>
              <a:rPr sz="1000" spc="30" dirty="0">
                <a:solidFill>
                  <a:schemeClr val="dk1"/>
                </a:solidFill>
                <a:latin typeface="微软雅黑" panose="020B0503020204020204" charset="-122"/>
                <a:ea typeface="微软雅黑" panose="020B0503020204020204" charset="-122"/>
                <a:cs typeface="微软雅黑" panose="020B0503020204020204" charset="-122"/>
              </a:rPr>
              <a:t>削</a:t>
            </a:r>
            <a:r>
              <a:rPr sz="1000" spc="0" dirty="0">
                <a:solidFill>
                  <a:schemeClr val="dk1"/>
                </a:solidFill>
                <a:latin typeface="微软雅黑" panose="020B0503020204020204" charset="-122"/>
                <a:ea typeface="微软雅黑" panose="020B0503020204020204" charset="-122"/>
                <a:cs typeface="微软雅黑" panose="020B0503020204020204" charset="-122"/>
              </a:rPr>
              <a:t>力转换</a:t>
            </a:r>
            <a:r>
              <a:rPr sz="1000" spc="30" dirty="0">
                <a:solidFill>
                  <a:schemeClr val="dk1"/>
                </a:solidFill>
                <a:latin typeface="微软雅黑" panose="020B0503020204020204" charset="-122"/>
                <a:ea typeface="微软雅黑" panose="020B0503020204020204" charset="-122"/>
                <a:cs typeface="微软雅黑" panose="020B0503020204020204" charset="-122"/>
              </a:rPr>
              <a:t>为电信号输出，记录下电信号的变化便可</a:t>
            </a:r>
            <a:r>
              <a:rPr sz="1000" spc="20" dirty="0">
                <a:solidFill>
                  <a:schemeClr val="dk1"/>
                </a:solidFill>
                <a:latin typeface="微软雅黑" panose="020B0503020204020204" charset="-122"/>
                <a:ea typeface="微软雅黑" panose="020B0503020204020204" charset="-122"/>
                <a:cs typeface="微软雅黑" panose="020B0503020204020204" charset="-122"/>
              </a:rPr>
              <a:t>测</a:t>
            </a:r>
            <a:r>
              <a:rPr sz="1000" spc="0" dirty="0">
                <a:solidFill>
                  <a:schemeClr val="dk1"/>
                </a:solidFill>
                <a:latin typeface="微软雅黑" panose="020B0503020204020204" charset="-122"/>
                <a:ea typeface="微软雅黑" panose="020B0503020204020204" charset="-122"/>
                <a:cs typeface="微软雅黑" panose="020B0503020204020204" charset="-122"/>
              </a:rPr>
              <a:t>得切削力的变化。</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157"/>
          <p:cNvPicPr>
            <a:picLocks noChangeAspect="1"/>
          </p:cNvPicPr>
          <p:nvPr/>
        </p:nvPicPr>
        <p:blipFill>
          <a:blip r:embed="rId9"/>
          <a:stretch>
            <a:fillRect/>
          </a:stretch>
        </p:blipFill>
        <p:spPr>
          <a:xfrm>
            <a:off x="4991274" y="5019445"/>
            <a:ext cx="1731441" cy="1422120"/>
          </a:xfrm>
          <a:prstGeom prst="rect">
            <a:avLst/>
          </a:prstGeom>
        </p:spPr>
      </p:pic>
      <p:sp>
        <p:nvSpPr>
          <p:cNvPr id="9" name="textbox 160"/>
          <p:cNvSpPr/>
          <p:nvPr>
            <p:custDataLst>
              <p:tags r:id="rId10"/>
            </p:custDataLst>
          </p:nvPr>
        </p:nvSpPr>
        <p:spPr>
          <a:xfrm>
            <a:off x="3259528" y="3654508"/>
            <a:ext cx="2433954" cy="19367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5.3.4</a:t>
            </a:r>
            <a:r>
              <a:rPr sz="1200" spc="20" dirty="0">
                <a:solidFill>
                  <a:schemeClr val="dk1"/>
                </a:solidFill>
                <a:latin typeface="微软雅黑" panose="020B0503020204020204" charset="-122"/>
                <a:ea typeface="微软雅黑" panose="020B0503020204020204" charset="-122"/>
                <a:cs typeface="微软雅黑" panose="020B0503020204020204" charset="-122"/>
              </a:rPr>
              <a:t>金属加工动态切削</a:t>
            </a:r>
            <a:r>
              <a:rPr sz="1200" spc="0" dirty="0">
                <a:solidFill>
                  <a:schemeClr val="dk1"/>
                </a:solidFill>
                <a:latin typeface="微软雅黑" panose="020B0503020204020204" charset="-122"/>
                <a:ea typeface="微软雅黑" panose="020B0503020204020204" charset="-122"/>
                <a:cs typeface="微软雅黑" panose="020B0503020204020204" charset="-122"/>
              </a:rPr>
              <a:t>力测量</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61"/>
          <p:cNvSpPr/>
          <p:nvPr>
            <p:custDataLst>
              <p:tags r:id="rId11"/>
            </p:custDataLst>
          </p:nvPr>
        </p:nvSpPr>
        <p:spPr>
          <a:xfrm>
            <a:off x="4805164" y="6485447"/>
            <a:ext cx="21139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a:t>
            </a:r>
            <a:r>
              <a:rPr sz="800" b="1" spc="50" dirty="0">
                <a:solidFill>
                  <a:schemeClr val="dk1"/>
                </a:solidFill>
                <a:latin typeface="微软雅黑" panose="020B0503020204020204" charset="-122"/>
                <a:ea typeface="微软雅黑" panose="020B0503020204020204" charset="-122"/>
                <a:cs typeface="微软雅黑" panose="020B0503020204020204" charset="-122"/>
              </a:rPr>
              <a:t>5</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15</a:t>
            </a:r>
            <a:r>
              <a:rPr sz="800" spc="50" dirty="0">
                <a:solidFill>
                  <a:schemeClr val="dk1"/>
                </a:solidFill>
                <a:latin typeface="微软雅黑" panose="020B0503020204020204" charset="-122"/>
                <a:ea typeface="微软雅黑" panose="020B0503020204020204" charset="-122"/>
                <a:cs typeface="微软雅黑" panose="020B0503020204020204" charset="-122"/>
              </a:rPr>
              <a:t>压电陶瓷传感器刀具切</a:t>
            </a:r>
            <a:r>
              <a:rPr sz="800" spc="20" dirty="0">
                <a:solidFill>
                  <a:schemeClr val="dk1"/>
                </a:solidFill>
                <a:latin typeface="微软雅黑" panose="020B0503020204020204" charset="-122"/>
                <a:ea typeface="微软雅黑" panose="020B0503020204020204" charset="-122"/>
                <a:cs typeface="微软雅黑" panose="020B0503020204020204" charset="-122"/>
              </a:rPr>
              <a:t>削</a:t>
            </a:r>
            <a:r>
              <a:rPr sz="800" spc="0" dirty="0">
                <a:solidFill>
                  <a:schemeClr val="dk1"/>
                </a:solidFill>
                <a:latin typeface="微软雅黑" panose="020B0503020204020204" charset="-122"/>
                <a:ea typeface="微软雅黑" panose="020B0503020204020204" charset="-122"/>
                <a:cs typeface="微软雅黑" panose="020B0503020204020204" charset="-122"/>
              </a:rPr>
              <a:t>力测量</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164"/>
          <p:cNvPicPr>
            <a:picLocks noChangeAspect="1"/>
          </p:cNvPicPr>
          <p:nvPr/>
        </p:nvPicPr>
        <p:blipFill>
          <a:blip r:embed="rId12"/>
          <a:stretch>
            <a:fillRect/>
          </a:stretch>
        </p:blipFill>
        <p:spPr>
          <a:xfrm>
            <a:off x="3265992" y="3854868"/>
            <a:ext cx="2700070" cy="27114"/>
          </a:xfrm>
          <a:prstGeom prst="rect">
            <a:avLst/>
          </a:prstGeom>
        </p:spPr>
      </p:pic>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55"/>
          <p:cNvSpPr/>
          <p:nvPr/>
        </p:nvSpPr>
        <p:spPr>
          <a:xfrm>
            <a:off x="3230524" y="969671"/>
            <a:ext cx="5205095" cy="353377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5"/>
              </a:lnSpc>
            </a:pP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压电式周界报警系统</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36000"/>
              </a:lnSpc>
              <a:spcBef>
                <a:spcPts val="50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将长的压电电缆埋进泥土的浅表层中，可起分布式地下麦克风或听音器的作用</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可</a:t>
            </a:r>
            <a:r>
              <a:rPr sz="1000" spc="30" dirty="0">
                <a:solidFill>
                  <a:srgbClr val="000000"/>
                </a:solidFill>
                <a:latin typeface="微软雅黑" panose="020B0503020204020204" charset="-122"/>
                <a:ea typeface="微软雅黑" panose="020B0503020204020204" charset="-122"/>
                <a:cs typeface="微软雅黑" panose="020B0503020204020204" charset="-122"/>
              </a:rPr>
              <a:t>探测几十米范围内人的步行，对轮式或履带式车辆也可以通过信号</a:t>
            </a:r>
            <a:r>
              <a:rPr sz="1000" spc="0" dirty="0">
                <a:solidFill>
                  <a:srgbClr val="000000"/>
                </a:solidFill>
                <a:latin typeface="微软雅黑" panose="020B0503020204020204" charset="-122"/>
                <a:ea typeface="微软雅黑" panose="020B0503020204020204" charset="-122"/>
                <a:cs typeface="微软雅黑" panose="020B0503020204020204" charset="-122"/>
              </a:rPr>
              <a:t>处理系统分辨出来。将</a:t>
            </a:r>
            <a:r>
              <a:rPr sz="1000" spc="50" dirty="0">
                <a:solidFill>
                  <a:srgbClr val="000000"/>
                </a:solidFill>
                <a:latin typeface="微软雅黑" panose="020B0503020204020204" charset="-122"/>
                <a:ea typeface="微软雅黑" panose="020B0503020204020204" charset="-122"/>
                <a:cs typeface="微软雅黑" panose="020B0503020204020204" charset="-122"/>
              </a:rPr>
              <a:t>高分子压电电缆埋进公路中，可以获取车型分类信息</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包括轴数、轴距、</a:t>
            </a:r>
            <a:r>
              <a:rPr sz="1000" spc="0" dirty="0">
                <a:solidFill>
                  <a:srgbClr val="000000"/>
                </a:solidFill>
                <a:latin typeface="微软雅黑" panose="020B0503020204020204" charset="-122"/>
                <a:ea typeface="微软雅黑" panose="020B0503020204020204" charset="-122"/>
                <a:cs typeface="微软雅黑" panose="020B0503020204020204" charset="-122"/>
              </a:rPr>
              <a:t>轮距、单双轮</a:t>
            </a:r>
            <a:r>
              <a:rPr sz="1000" spc="20" dirty="0">
                <a:solidFill>
                  <a:srgbClr val="000000"/>
                </a:solidFill>
                <a:latin typeface="微软雅黑" panose="020B0503020204020204" charset="-122"/>
                <a:ea typeface="微软雅黑" panose="020B0503020204020204" charset="-122"/>
                <a:cs typeface="微软雅黑" panose="020B0503020204020204" charset="-122"/>
              </a:rPr>
              <a:t>胎</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，还可用于车速监测、收费站地磅称重、闯红灯</a:t>
            </a:r>
            <a:r>
              <a:rPr sz="1000" spc="0" dirty="0">
                <a:solidFill>
                  <a:srgbClr val="000000"/>
                </a:solidFill>
                <a:latin typeface="微软雅黑" panose="020B0503020204020204" charset="-122"/>
                <a:ea typeface="微软雅黑" panose="020B0503020204020204" charset="-122"/>
                <a:cs typeface="微软雅黑" panose="020B0503020204020204" charset="-122"/>
              </a:rPr>
              <a:t>拍照、停车区域监控、交通数据信息</a:t>
            </a:r>
            <a:r>
              <a:rPr sz="1000" spc="30" dirty="0">
                <a:solidFill>
                  <a:srgbClr val="000000"/>
                </a:solidFill>
                <a:latin typeface="微软雅黑" panose="020B0503020204020204" charset="-122"/>
                <a:ea typeface="微软雅黑" panose="020B0503020204020204" charset="-122"/>
                <a:cs typeface="微软雅黑" panose="020B0503020204020204" charset="-122"/>
              </a:rPr>
              <a:t>采集</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道路监控</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及机场滑行道监测</a:t>
            </a:r>
            <a:r>
              <a:rPr sz="1000" spc="0" dirty="0">
                <a:solidFill>
                  <a:srgbClr val="000000"/>
                </a:solidFill>
                <a:latin typeface="微软雅黑" panose="020B0503020204020204" charset="-122"/>
                <a:ea typeface="微软雅黑" panose="020B0503020204020204" charset="-122"/>
                <a:cs typeface="微软雅黑" panose="020B0503020204020204" charset="-122"/>
              </a:rPr>
              <a:t>等。</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4795" algn="l" rtl="0" eaLnBrk="0">
              <a:lnSpc>
                <a:spcPct val="148000"/>
              </a:lnSpc>
              <a:spcBef>
                <a:spcPts val="3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将两根高分子压电电缆相距若干米，平行埋设于柏油公路的路面下约</a:t>
            </a:r>
            <a:r>
              <a:rPr sz="1000" b="1" spc="0" dirty="0">
                <a:solidFill>
                  <a:srgbClr val="000000"/>
                </a:solidFill>
                <a:latin typeface="微软雅黑" panose="020B0503020204020204" charset="-122"/>
                <a:ea typeface="微软雅黑" panose="020B0503020204020204" charset="-122"/>
                <a:cs typeface="微软雅黑" panose="020B0503020204020204" charset="-122"/>
              </a:rPr>
              <a:t>5cm</a:t>
            </a:r>
            <a:r>
              <a:rPr sz="1000" spc="0" dirty="0">
                <a:solidFill>
                  <a:srgbClr val="000000"/>
                </a:solidFill>
                <a:latin typeface="微软雅黑" panose="020B0503020204020204" charset="-122"/>
                <a:ea typeface="微软雅黑" panose="020B0503020204020204" charset="-122"/>
                <a:cs typeface="微软雅黑" panose="020B0503020204020204" charset="-122"/>
              </a:rPr>
              <a:t>处，可以</a:t>
            </a:r>
            <a:r>
              <a:rPr sz="1000" spc="20" dirty="0">
                <a:solidFill>
                  <a:srgbClr val="000000"/>
                </a:solidFill>
                <a:latin typeface="微软雅黑" panose="020B0503020204020204" charset="-122"/>
                <a:ea typeface="微软雅黑" panose="020B0503020204020204" charset="-122"/>
                <a:cs typeface="微软雅黑" panose="020B0503020204020204" charset="-122"/>
              </a:rPr>
              <a:t>用来测量车速及汽车的载重量，并根据存储在计算机内部的档案数据，判定汽车</a:t>
            </a:r>
            <a:r>
              <a:rPr sz="1000" spc="0" dirty="0">
                <a:solidFill>
                  <a:srgbClr val="000000"/>
                </a:solidFill>
                <a:latin typeface="微软雅黑" panose="020B0503020204020204" charset="-122"/>
                <a:ea typeface="微软雅黑" panose="020B0503020204020204" charset="-122"/>
                <a:cs typeface="微软雅黑" panose="020B0503020204020204" charset="-122"/>
              </a:rPr>
              <a:t>的车型。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5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压电式玻</a:t>
            </a:r>
            <a:r>
              <a:rPr sz="1000" spc="0" dirty="0">
                <a:solidFill>
                  <a:srgbClr val="000000"/>
                </a:solidFill>
                <a:latin typeface="微软雅黑" panose="020B0503020204020204" charset="-122"/>
                <a:ea typeface="微软雅黑" panose="020B0503020204020204" charset="-122"/>
                <a:cs typeface="微软雅黑" panose="020B0503020204020204" charset="-122"/>
              </a:rPr>
              <a:t>璃破碎报警器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3000"/>
              </a:lnSpc>
              <a:spcBef>
                <a:spcPts val="51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将高分子压电测振薄膜粘贴在玻璃上，它可以感受到玻璃破碎时发出的振动，</a:t>
            </a:r>
            <a:r>
              <a:rPr sz="1000" spc="0" dirty="0">
                <a:solidFill>
                  <a:srgbClr val="000000"/>
                </a:solidFill>
                <a:latin typeface="微软雅黑" panose="020B0503020204020204" charset="-122"/>
                <a:ea typeface="微软雅黑" panose="020B0503020204020204" charset="-122"/>
                <a:cs typeface="微软雅黑" panose="020B0503020204020204" charset="-122"/>
              </a:rPr>
              <a:t>并将</a:t>
            </a:r>
            <a:r>
              <a:rPr sz="1000" spc="60" dirty="0">
                <a:solidFill>
                  <a:srgbClr val="000000"/>
                </a:solidFill>
                <a:latin typeface="微软雅黑" panose="020B0503020204020204" charset="-122"/>
                <a:ea typeface="微软雅黑" panose="020B0503020204020204" charset="-122"/>
                <a:cs typeface="微软雅黑" panose="020B0503020204020204" charset="-122"/>
              </a:rPr>
              <a:t>电压信号传送给集中报警系统。压电式玻璃破碎报警器可广泛用于文物保</a:t>
            </a:r>
            <a:r>
              <a:rPr sz="1000" spc="20" dirty="0">
                <a:solidFill>
                  <a:srgbClr val="000000"/>
                </a:solidFill>
                <a:latin typeface="微软雅黑" panose="020B0503020204020204" charset="-122"/>
                <a:ea typeface="微软雅黑" panose="020B0503020204020204" charset="-122"/>
                <a:cs typeface="微软雅黑" panose="020B0503020204020204" charset="-122"/>
              </a:rPr>
              <a:t>管</a:t>
            </a:r>
            <a:r>
              <a:rPr sz="1000" spc="0" dirty="0">
                <a:solidFill>
                  <a:srgbClr val="000000"/>
                </a:solidFill>
                <a:latin typeface="微软雅黑" panose="020B0503020204020204" charset="-122"/>
                <a:ea typeface="微软雅黑" panose="020B0503020204020204" charset="-122"/>
                <a:cs typeface="微软雅黑" panose="020B0503020204020204" charset="-122"/>
              </a:rPr>
              <a:t>、贵重商品</a:t>
            </a:r>
            <a:r>
              <a:rPr sz="1000" spc="30" dirty="0">
                <a:solidFill>
                  <a:srgbClr val="000000"/>
                </a:solidFill>
                <a:latin typeface="微软雅黑" panose="020B0503020204020204" charset="-122"/>
                <a:ea typeface="微软雅黑" panose="020B0503020204020204" charset="-122"/>
                <a:cs typeface="微软雅黑" panose="020B0503020204020204" charset="-122"/>
              </a:rPr>
              <a:t>保管及其他商品柜台保管等</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3525" algn="l" rtl="0" eaLnBrk="0">
              <a:lnSpc>
                <a:spcPct val="13400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将厚度约</a:t>
            </a:r>
            <a:r>
              <a:rPr sz="1000" b="1" spc="-20" dirty="0">
                <a:solidFill>
                  <a:srgbClr val="000000"/>
                </a:solidFill>
                <a:latin typeface="微软雅黑" panose="020B0503020204020204" charset="-122"/>
                <a:ea typeface="微软雅黑" panose="020B0503020204020204" charset="-122"/>
                <a:cs typeface="微软雅黑" panose="020B0503020204020204" charset="-122"/>
              </a:rPr>
              <a:t>0.2</a:t>
            </a:r>
            <a:r>
              <a:rPr sz="1000" b="1" spc="0" dirty="0">
                <a:solidFill>
                  <a:srgbClr val="000000"/>
                </a:solidFill>
                <a:latin typeface="微软雅黑" panose="020B0503020204020204" charset="-122"/>
                <a:ea typeface="微软雅黑" panose="020B0503020204020204" charset="-122"/>
                <a:cs typeface="微软雅黑" panose="020B0503020204020204" charset="-122"/>
              </a:rPr>
              <a:t>mm</a:t>
            </a:r>
            <a:r>
              <a:rPr sz="1000" spc="-20" dirty="0">
                <a:solidFill>
                  <a:srgbClr val="000000"/>
                </a:solidFill>
                <a:latin typeface="微软雅黑" panose="020B0503020204020204" charset="-122"/>
                <a:ea typeface="微软雅黑" panose="020B0503020204020204" charset="-122"/>
                <a:cs typeface="微软雅黑" panose="020B0503020204020204" charset="-122"/>
              </a:rPr>
              <a:t>的</a:t>
            </a:r>
            <a:r>
              <a:rPr sz="1000" b="1" spc="0" dirty="0">
                <a:solidFill>
                  <a:srgbClr val="000000"/>
                </a:solidFill>
                <a:latin typeface="微软雅黑" panose="020B0503020204020204" charset="-122"/>
                <a:ea typeface="微软雅黑" panose="020B0503020204020204" charset="-122"/>
                <a:cs typeface="微软雅黑" panose="020B0503020204020204" charset="-122"/>
              </a:rPr>
              <a:t>PVDF</a:t>
            </a:r>
            <a:r>
              <a:rPr sz="1000" spc="-20" dirty="0">
                <a:solidFill>
                  <a:srgbClr val="000000"/>
                </a:solidFill>
                <a:latin typeface="微软雅黑" panose="020B0503020204020204" charset="-122"/>
                <a:ea typeface="微软雅黑" panose="020B0503020204020204" charset="-122"/>
                <a:cs typeface="微软雅黑" panose="020B0503020204020204" charset="-122"/>
              </a:rPr>
              <a:t>薄膜裁制成</a:t>
            </a:r>
            <a:r>
              <a:rPr sz="1000" b="1" spc="-20" dirty="0">
                <a:solidFill>
                  <a:srgbClr val="000000"/>
                </a:solidFill>
                <a:latin typeface="微软雅黑" panose="020B0503020204020204" charset="-122"/>
                <a:ea typeface="微软雅黑" panose="020B0503020204020204" charset="-122"/>
                <a:cs typeface="微软雅黑" panose="020B0503020204020204" charset="-122"/>
              </a:rPr>
              <a:t>10</a:t>
            </a:r>
            <a:r>
              <a:rPr sz="1000" b="1" spc="0" dirty="0">
                <a:solidFill>
                  <a:srgbClr val="000000"/>
                </a:solidFill>
                <a:latin typeface="微软雅黑" panose="020B0503020204020204" charset="-122"/>
                <a:ea typeface="微软雅黑" panose="020B0503020204020204" charset="-122"/>
                <a:cs typeface="微软雅黑" panose="020B0503020204020204" charset="-122"/>
              </a:rPr>
              <a:t>mm</a:t>
            </a:r>
            <a:r>
              <a:rPr sz="1000" b="1" spc="-20" dirty="0">
                <a:solidFill>
                  <a:srgbClr val="000000"/>
                </a:solidFill>
                <a:latin typeface="微软雅黑" panose="020B0503020204020204" charset="-122"/>
                <a:ea typeface="微软雅黑" panose="020B0503020204020204" charset="-122"/>
                <a:cs typeface="微软雅黑" panose="020B0503020204020204" charset="-122"/>
              </a:rPr>
              <a:t>×20</a:t>
            </a:r>
            <a:r>
              <a:rPr sz="1000" b="1" spc="0" dirty="0">
                <a:solidFill>
                  <a:srgbClr val="000000"/>
                </a:solidFill>
                <a:latin typeface="微软雅黑" panose="020B0503020204020204" charset="-122"/>
                <a:ea typeface="微软雅黑" panose="020B0503020204020204" charset="-122"/>
                <a:cs typeface="微软雅黑" panose="020B0503020204020204" charset="-122"/>
              </a:rPr>
              <a:t>mm</a:t>
            </a:r>
            <a:r>
              <a:rPr sz="1000" spc="0" dirty="0">
                <a:solidFill>
                  <a:srgbClr val="000000"/>
                </a:solidFill>
                <a:latin typeface="微软雅黑" panose="020B0503020204020204" charset="-122"/>
                <a:ea typeface="微软雅黑" panose="020B0503020204020204" charset="-122"/>
                <a:cs typeface="微软雅黑" panose="020B0503020204020204" charset="-122"/>
              </a:rPr>
              <a:t>大小。在它的正反两面各喷涂</a:t>
            </a:r>
            <a:r>
              <a:rPr sz="1000" spc="50" dirty="0">
                <a:solidFill>
                  <a:srgbClr val="000000"/>
                </a:solidFill>
                <a:latin typeface="微软雅黑" panose="020B0503020204020204" charset="-122"/>
                <a:ea typeface="微软雅黑" panose="020B0503020204020204" charset="-122"/>
                <a:cs typeface="微软雅黑" panose="020B0503020204020204" charset="-122"/>
              </a:rPr>
              <a:t>透明的二氧化锡作为导电电极，再用超声波焊接上两根柔软的电极引线，并用</a:t>
            </a:r>
            <a:r>
              <a:rPr sz="1000" spc="20" dirty="0">
                <a:solidFill>
                  <a:srgbClr val="000000"/>
                </a:solidFill>
                <a:latin typeface="微软雅黑" panose="020B0503020204020204" charset="-122"/>
                <a:ea typeface="微软雅黑" panose="020B0503020204020204" charset="-122"/>
                <a:cs typeface="微软雅黑" panose="020B0503020204020204" charset="-122"/>
              </a:rPr>
              <a:t>保</a:t>
            </a:r>
            <a:r>
              <a:rPr sz="1000" spc="0" dirty="0">
                <a:solidFill>
                  <a:srgbClr val="000000"/>
                </a:solidFill>
                <a:latin typeface="微软雅黑" panose="020B0503020204020204" charset="-122"/>
                <a:ea typeface="微软雅黑" panose="020B0503020204020204" charset="-122"/>
                <a:cs typeface="微软雅黑" panose="020B0503020204020204" charset="-122"/>
              </a:rPr>
              <a:t>护膜覆</a:t>
            </a:r>
            <a:r>
              <a:rPr sz="1000" spc="30" dirty="0">
                <a:solidFill>
                  <a:srgbClr val="000000"/>
                </a:solidFill>
                <a:latin typeface="微软雅黑" panose="020B0503020204020204" charset="-122"/>
                <a:ea typeface="微软雅黑" panose="020B0503020204020204" charset="-122"/>
                <a:cs typeface="微软雅黑" panose="020B0503020204020204" charset="-122"/>
              </a:rPr>
              <a:t>盖。使用时，用瞬干胶将其粘贴在玻璃上。当玻璃遭到暴力打碎的瞬</a:t>
            </a:r>
            <a:r>
              <a:rPr sz="1000" spc="0" dirty="0">
                <a:solidFill>
                  <a:srgbClr val="000000"/>
                </a:solidFill>
                <a:latin typeface="微软雅黑" panose="020B0503020204020204" charset="-122"/>
                <a:ea typeface="微软雅黑" panose="020B0503020204020204" charset="-122"/>
                <a:cs typeface="微软雅黑" panose="020B0503020204020204" charset="-122"/>
              </a:rPr>
              <a:t>间，压电薄膜感受</a:t>
            </a:r>
            <a:r>
              <a:rPr sz="1000" spc="20" dirty="0">
                <a:solidFill>
                  <a:srgbClr val="000000"/>
                </a:solidFill>
                <a:latin typeface="微软雅黑" panose="020B0503020204020204" charset="-122"/>
                <a:ea typeface="微软雅黑" panose="020B0503020204020204" charset="-122"/>
                <a:cs typeface="微软雅黑" panose="020B0503020204020204" charset="-122"/>
              </a:rPr>
              <a:t>到剧烈振动，其表面会产生电荷</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20" dirty="0">
                <a:solidFill>
                  <a:srgbClr val="000000"/>
                </a:solidFill>
                <a:latin typeface="微软雅黑" panose="020B0503020204020204" charset="-122"/>
                <a:ea typeface="微软雅黑" panose="020B0503020204020204" charset="-122"/>
                <a:cs typeface="微软雅黑" panose="020B0503020204020204" charset="-122"/>
              </a:rPr>
              <a:t>，并在</a:t>
            </a:r>
            <a:r>
              <a:rPr sz="1000" spc="0" dirty="0">
                <a:solidFill>
                  <a:srgbClr val="000000"/>
                </a:solidFill>
                <a:latin typeface="微软雅黑" panose="020B0503020204020204" charset="-122"/>
                <a:ea typeface="微软雅黑" panose="020B0503020204020204" charset="-122"/>
                <a:cs typeface="微软雅黑" panose="020B0503020204020204" charset="-122"/>
              </a:rPr>
              <a:t>两根电极引线之间产生窄脉冲报警信号。</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62"/>
          <p:cNvSpPr/>
          <p:nvPr>
            <p:custDataLst>
              <p:tags r:id="rId5"/>
            </p:custDataLst>
          </p:nvPr>
        </p:nvSpPr>
        <p:spPr>
          <a:xfrm>
            <a:off x="3233961" y="579561"/>
            <a:ext cx="2269489" cy="194310"/>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5.3.5</a:t>
            </a:r>
            <a:r>
              <a:rPr sz="1200" spc="20" dirty="0">
                <a:solidFill>
                  <a:schemeClr val="dk1"/>
                </a:solidFill>
                <a:latin typeface="微软雅黑" panose="020B0503020204020204" charset="-122"/>
                <a:ea typeface="微软雅黑" panose="020B0503020204020204" charset="-122"/>
                <a:cs typeface="微软雅黑" panose="020B0503020204020204" charset="-122"/>
              </a:rPr>
              <a:t>高分子</a:t>
            </a:r>
            <a:r>
              <a:rPr sz="1200" spc="10" dirty="0">
                <a:solidFill>
                  <a:schemeClr val="dk1"/>
                </a:solidFill>
                <a:latin typeface="微软雅黑" panose="020B0503020204020204" charset="-122"/>
                <a:ea typeface="微软雅黑" panose="020B0503020204020204" charset="-122"/>
                <a:cs typeface="微软雅黑" panose="020B0503020204020204" charset="-122"/>
              </a:rPr>
              <a:t>压</a:t>
            </a:r>
            <a:r>
              <a:rPr sz="1200" spc="0" dirty="0">
                <a:solidFill>
                  <a:schemeClr val="dk1"/>
                </a:solidFill>
                <a:latin typeface="微软雅黑" panose="020B0503020204020204" charset="-122"/>
                <a:ea typeface="微软雅黑" panose="020B0503020204020204" charset="-122"/>
                <a:cs typeface="微软雅黑" panose="020B0503020204020204" charset="-122"/>
              </a:rPr>
              <a:t>电材料的应用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70"/>
          <p:cNvSpPr/>
          <p:nvPr>
            <p:custDataLst>
              <p:tags r:id="rId6"/>
            </p:custDataLst>
          </p:nvPr>
        </p:nvSpPr>
        <p:spPr>
          <a:xfrm>
            <a:off x="3337630" y="4699246"/>
            <a:ext cx="5205729" cy="1289050"/>
          </a:xfrm>
          <a:prstGeom prst="rect">
            <a:avLst/>
          </a:prstGeom>
        </p:spPr>
        <p:txBody>
          <a:bodyPr vert="horz" wrap="square" lIns="0" tIns="0" rIns="0" bIns="0"/>
          <a:lstStyle/>
          <a:p>
            <a:pPr algn="l" rtl="0" eaLnBrk="0">
              <a:lnSpc>
                <a:spcPct val="9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8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压电式玻璃破碎报警器的电路如图</a:t>
            </a: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16</a:t>
            </a:r>
            <a:r>
              <a:rPr sz="1000" spc="20" dirty="0">
                <a:solidFill>
                  <a:schemeClr val="dk1"/>
                </a:solidFill>
                <a:latin typeface="微软雅黑" panose="020B0503020204020204" charset="-122"/>
                <a:ea typeface="微软雅黑" panose="020B0503020204020204" charset="-122"/>
                <a:cs typeface="微软雅黑" panose="020B0503020204020204" charset="-122"/>
              </a:rPr>
              <a:t>所示。将传感</a:t>
            </a:r>
            <a:r>
              <a:rPr sz="1000" spc="10" dirty="0">
                <a:solidFill>
                  <a:schemeClr val="dk1"/>
                </a:solidFill>
                <a:latin typeface="微软雅黑" panose="020B0503020204020204" charset="-122"/>
                <a:ea typeface="微软雅黑" panose="020B0503020204020204" charset="-122"/>
                <a:cs typeface="微软雅黑" panose="020B0503020204020204" charset="-122"/>
              </a:rPr>
              <a:t>器</a:t>
            </a:r>
            <a:r>
              <a:rPr sz="1000" spc="0" dirty="0">
                <a:solidFill>
                  <a:schemeClr val="dk1"/>
                </a:solidFill>
                <a:latin typeface="微软雅黑" panose="020B0503020204020204" charset="-122"/>
                <a:ea typeface="微软雅黑" panose="020B0503020204020204" charset="-122"/>
                <a:cs typeface="微软雅黑" panose="020B0503020204020204" charset="-122"/>
              </a:rPr>
              <a:t>用瞬干胶粘贴在玻璃上，然</a:t>
            </a:r>
            <a:r>
              <a:rPr sz="1000" spc="30" dirty="0">
                <a:solidFill>
                  <a:schemeClr val="dk1"/>
                </a:solidFill>
                <a:latin typeface="微软雅黑" panose="020B0503020204020204" charset="-122"/>
                <a:ea typeface="微软雅黑" panose="020B0503020204020204" charset="-122"/>
                <a:cs typeface="微软雅黑" panose="020B0503020204020204" charset="-122"/>
              </a:rPr>
              <a:t>后通过电缆将其和报警电路相连。为了提高报警器的灵敏度，输</a:t>
            </a:r>
            <a:r>
              <a:rPr sz="1000" spc="0" dirty="0">
                <a:solidFill>
                  <a:schemeClr val="dk1"/>
                </a:solidFill>
                <a:latin typeface="微软雅黑" panose="020B0503020204020204" charset="-122"/>
                <a:ea typeface="微软雅黑" panose="020B0503020204020204" charset="-122"/>
                <a:cs typeface="微软雅黑" panose="020B0503020204020204" charset="-122"/>
              </a:rPr>
              <a:t>出信号经放大器放大后，</a:t>
            </a:r>
            <a:r>
              <a:rPr sz="1000" spc="50" dirty="0">
                <a:solidFill>
                  <a:schemeClr val="dk1"/>
                </a:solidFill>
                <a:latin typeface="微软雅黑" panose="020B0503020204020204" charset="-122"/>
                <a:ea typeface="微软雅黑" panose="020B0503020204020204" charset="-122"/>
                <a:cs typeface="微软雅黑" panose="020B0503020204020204" charset="-122"/>
              </a:rPr>
              <a:t>需经带通滤波器进行滤波，要求带通滤波器对选定的频谱通带的衰减要小，而</a:t>
            </a:r>
            <a:r>
              <a:rPr sz="1000" spc="30" dirty="0">
                <a:solidFill>
                  <a:schemeClr val="dk1"/>
                </a:solidFill>
                <a:latin typeface="微软雅黑" panose="020B0503020204020204" charset="-122"/>
                <a:ea typeface="微软雅黑" panose="020B0503020204020204" charset="-122"/>
                <a:cs typeface="微软雅黑" panose="020B0503020204020204" charset="-122"/>
              </a:rPr>
              <a:t>对</a:t>
            </a:r>
            <a:r>
              <a:rPr sz="1000" spc="0" dirty="0">
                <a:solidFill>
                  <a:schemeClr val="dk1"/>
                </a:solidFill>
                <a:latin typeface="微软雅黑" panose="020B0503020204020204" charset="-122"/>
                <a:ea typeface="微软雅黑" panose="020B0503020204020204" charset="-122"/>
                <a:cs typeface="微软雅黑" panose="020B0503020204020204" charset="-122"/>
              </a:rPr>
              <a:t>频谱通</a:t>
            </a:r>
            <a:r>
              <a:rPr sz="1000" spc="50" dirty="0">
                <a:solidFill>
                  <a:schemeClr val="dk1"/>
                </a:solidFill>
                <a:latin typeface="微软雅黑" panose="020B0503020204020204" charset="-122"/>
                <a:ea typeface="微软雅黑" panose="020B0503020204020204" charset="-122"/>
                <a:cs typeface="微软雅黑" panose="020B0503020204020204" charset="-122"/>
              </a:rPr>
              <a:t>带外的衰减要尽量大。由于玻璃振动时产生的波长在音频和超声波范围内，因</a:t>
            </a:r>
            <a:r>
              <a:rPr sz="1000" spc="30" dirty="0">
                <a:solidFill>
                  <a:schemeClr val="dk1"/>
                </a:solidFill>
                <a:latin typeface="微软雅黑" panose="020B0503020204020204" charset="-122"/>
                <a:ea typeface="微软雅黑" panose="020B0503020204020204" charset="-122"/>
                <a:cs typeface="微软雅黑" panose="020B0503020204020204" charset="-122"/>
              </a:rPr>
              <a:t>此</a:t>
            </a:r>
            <a:r>
              <a:rPr sz="1000" spc="0" dirty="0">
                <a:solidFill>
                  <a:schemeClr val="dk1"/>
                </a:solidFill>
                <a:latin typeface="微软雅黑" panose="020B0503020204020204" charset="-122"/>
                <a:ea typeface="微软雅黑" panose="020B0503020204020204" charset="-122"/>
                <a:cs typeface="微软雅黑" panose="020B0503020204020204" charset="-122"/>
              </a:rPr>
              <a:t>这就使</a:t>
            </a:r>
            <a:r>
              <a:rPr sz="1000" spc="40" dirty="0">
                <a:solidFill>
                  <a:schemeClr val="dk1"/>
                </a:solidFill>
                <a:latin typeface="微软雅黑" panose="020B0503020204020204" charset="-122"/>
                <a:ea typeface="微软雅黑" panose="020B0503020204020204" charset="-122"/>
                <a:cs typeface="微软雅黑" panose="020B0503020204020204" charset="-122"/>
              </a:rPr>
              <a:t>得滤波器成为报警器电路中的关键。这是因为只有当滤波器输出信号高于</a:t>
            </a:r>
            <a:r>
              <a:rPr sz="1000" spc="20" dirty="0">
                <a:solidFill>
                  <a:schemeClr val="dk1"/>
                </a:solidFill>
                <a:latin typeface="微软雅黑" panose="020B0503020204020204" charset="-122"/>
                <a:ea typeface="微软雅黑" panose="020B0503020204020204" charset="-122"/>
                <a:cs typeface="微软雅黑" panose="020B0503020204020204" charset="-122"/>
              </a:rPr>
              <a:t>设</a:t>
            </a:r>
            <a:r>
              <a:rPr sz="1000" spc="0" dirty="0">
                <a:solidFill>
                  <a:schemeClr val="dk1"/>
                </a:solidFill>
                <a:latin typeface="微软雅黑" panose="020B0503020204020204" charset="-122"/>
                <a:ea typeface="微软雅黑" panose="020B0503020204020204" charset="-122"/>
                <a:cs typeface="微软雅黑" panose="020B0503020204020204" charset="-122"/>
              </a:rPr>
              <a:t>定的阈值时，</a:t>
            </a:r>
            <a:r>
              <a:rPr sz="1000" spc="20" dirty="0">
                <a:solidFill>
                  <a:schemeClr val="dk1"/>
                </a:solidFill>
                <a:latin typeface="微软雅黑" panose="020B0503020204020204" charset="-122"/>
                <a:ea typeface="微软雅黑" panose="020B0503020204020204" charset="-122"/>
                <a:cs typeface="微软雅黑" panose="020B0503020204020204" charset="-122"/>
              </a:rPr>
              <a:t>才会输出报警信号，驱动报</a:t>
            </a:r>
            <a:r>
              <a:rPr sz="1000" spc="10" dirty="0">
                <a:solidFill>
                  <a:schemeClr val="dk1"/>
                </a:solidFill>
                <a:latin typeface="微软雅黑" panose="020B0503020204020204" charset="-122"/>
                <a:ea typeface="微软雅黑" panose="020B0503020204020204" charset="-122"/>
                <a:cs typeface="微软雅黑" panose="020B0503020204020204" charset="-122"/>
              </a:rPr>
              <a:t>警</a:t>
            </a:r>
            <a:r>
              <a:rPr sz="1000" spc="0" dirty="0">
                <a:solidFill>
                  <a:schemeClr val="dk1"/>
                </a:solidFill>
                <a:latin typeface="微软雅黑" panose="020B0503020204020204" charset="-122"/>
                <a:ea typeface="微软雅黑" panose="020B0503020204020204" charset="-122"/>
                <a:cs typeface="微软雅黑" panose="020B0503020204020204" charset="-122"/>
              </a:rPr>
              <a:t>执行机构工作。</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8"/>
          <p:cNvSpPr/>
          <p:nvPr/>
        </p:nvSpPr>
        <p:spPr>
          <a:xfrm>
            <a:off x="3056803" y="2191420"/>
            <a:ext cx="5257165" cy="268351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7894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a:t>
            </a:r>
            <a:r>
              <a:rPr sz="800" b="1" spc="40" dirty="0">
                <a:solidFill>
                  <a:srgbClr val="000000"/>
                </a:solidFill>
                <a:latin typeface="微软雅黑" panose="020B0503020204020204" charset="-122"/>
                <a:ea typeface="微软雅黑" panose="020B0503020204020204" charset="-122"/>
                <a:cs typeface="微软雅黑" panose="020B0503020204020204" charset="-122"/>
              </a:rPr>
              <a:t>5</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16</a:t>
            </a:r>
            <a:r>
              <a:rPr sz="800" spc="40" dirty="0">
                <a:solidFill>
                  <a:srgbClr val="000000"/>
                </a:solidFill>
                <a:latin typeface="微软雅黑" panose="020B0503020204020204" charset="-122"/>
                <a:ea typeface="微软雅黑" panose="020B0503020204020204" charset="-122"/>
                <a:cs typeface="微软雅黑" panose="020B0503020204020204" charset="-122"/>
              </a:rPr>
              <a:t>压电式玻璃破碎报警器</a:t>
            </a:r>
            <a:r>
              <a:rPr sz="800" spc="10" dirty="0">
                <a:solidFill>
                  <a:srgbClr val="000000"/>
                </a:solidFill>
                <a:latin typeface="微软雅黑" panose="020B0503020204020204" charset="-122"/>
                <a:ea typeface="微软雅黑" panose="020B0503020204020204" charset="-122"/>
                <a:cs typeface="微软雅黑" panose="020B0503020204020204" charset="-122"/>
              </a:rPr>
              <a:t>电</a:t>
            </a:r>
            <a:r>
              <a:rPr sz="800" spc="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3685" algn="l" rtl="0" eaLnBrk="0">
              <a:lnSpc>
                <a:spcPct val="146000"/>
              </a:lnSpc>
              <a:spcBef>
                <a:spcPts val="26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除了以上几部分应用外，压电式传感器还有其他很广泛的应用。其中集</a:t>
            </a:r>
            <a:r>
              <a:rPr sz="1000" spc="30" dirty="0">
                <a:solidFill>
                  <a:srgbClr val="000000"/>
                </a:solidFill>
                <a:latin typeface="微软雅黑" panose="020B0503020204020204" charset="-122"/>
                <a:ea typeface="微软雅黑" panose="020B0503020204020204" charset="-122"/>
                <a:cs typeface="微软雅黑" panose="020B0503020204020204" charset="-122"/>
              </a:rPr>
              <a:t>成</a:t>
            </a:r>
            <a:r>
              <a:rPr sz="1000" spc="0" dirty="0">
                <a:solidFill>
                  <a:srgbClr val="000000"/>
                </a:solidFill>
                <a:latin typeface="微软雅黑" panose="020B0503020204020204" charset="-122"/>
                <a:ea typeface="微软雅黑" panose="020B0503020204020204" charset="-122"/>
                <a:cs typeface="微软雅黑" panose="020B0503020204020204" charset="-122"/>
              </a:rPr>
              <a:t>压电式传</a:t>
            </a:r>
            <a:r>
              <a:rPr sz="1000" spc="40" dirty="0">
                <a:solidFill>
                  <a:srgbClr val="000000"/>
                </a:solidFill>
                <a:latin typeface="微软雅黑" panose="020B0503020204020204" charset="-122"/>
                <a:ea typeface="微软雅黑" panose="020B0503020204020204" charset="-122"/>
                <a:cs typeface="微软雅黑" panose="020B0503020204020204" charset="-122"/>
              </a:rPr>
              <a:t>感器是一种高性能、低成本、动态微压传感器，它采用压电薄膜作</a:t>
            </a:r>
            <a:r>
              <a:rPr sz="1000" spc="30" dirty="0">
                <a:solidFill>
                  <a:srgbClr val="000000"/>
                </a:solidFill>
                <a:latin typeface="微软雅黑" panose="020B0503020204020204" charset="-122"/>
                <a:ea typeface="微软雅黑" panose="020B0503020204020204" charset="-122"/>
                <a:cs typeface="微软雅黑" panose="020B0503020204020204" charset="-122"/>
              </a:rPr>
              <a:t>为</a:t>
            </a:r>
            <a:r>
              <a:rPr sz="1000" spc="0" dirty="0">
                <a:solidFill>
                  <a:srgbClr val="000000"/>
                </a:solidFill>
                <a:latin typeface="微软雅黑" panose="020B0503020204020204" charset="-122"/>
                <a:ea typeface="微软雅黑" panose="020B0503020204020204" charset="-122"/>
                <a:cs typeface="微软雅黑" panose="020B0503020204020204" charset="-122"/>
              </a:rPr>
              <a:t>换能材料，动态压</a:t>
            </a:r>
            <a:r>
              <a:rPr sz="1000" spc="50" dirty="0">
                <a:solidFill>
                  <a:srgbClr val="000000"/>
                </a:solidFill>
                <a:latin typeface="微软雅黑" panose="020B0503020204020204" charset="-122"/>
                <a:ea typeface="微软雅黑" panose="020B0503020204020204" charset="-122"/>
                <a:cs typeface="微软雅黑" panose="020B0503020204020204" charset="-122"/>
              </a:rPr>
              <a:t>力信号通过压电薄膜变成电荷量，电荷量再经传感器内部放大电路转换成电压输出</a:t>
            </a:r>
            <a:r>
              <a:rPr sz="1000" spc="0" dirty="0">
                <a:solidFill>
                  <a:srgbClr val="000000"/>
                </a:solidFill>
                <a:latin typeface="微软雅黑" panose="020B0503020204020204" charset="-122"/>
                <a:ea typeface="微软雅黑" panose="020B0503020204020204" charset="-122"/>
                <a:cs typeface="微软雅黑" panose="020B0503020204020204" charset="-122"/>
              </a:rPr>
              <a:t>。该</a:t>
            </a:r>
            <a:r>
              <a:rPr sz="1000" spc="20" dirty="0">
                <a:solidFill>
                  <a:srgbClr val="000000"/>
                </a:solidFill>
                <a:latin typeface="微软雅黑" panose="020B0503020204020204" charset="-122"/>
                <a:ea typeface="微软雅黑" panose="020B0503020204020204" charset="-122"/>
                <a:cs typeface="微软雅黑" panose="020B0503020204020204" charset="-122"/>
              </a:rPr>
              <a:t>传感器具有灵敏度高、抗过载及冲击能力强、抗干扰</a:t>
            </a:r>
            <a:r>
              <a:rPr sz="1000" spc="0" dirty="0">
                <a:solidFill>
                  <a:srgbClr val="000000"/>
                </a:solidFill>
                <a:latin typeface="微软雅黑" panose="020B0503020204020204" charset="-122"/>
                <a:ea typeface="微软雅黑" panose="020B0503020204020204" charset="-122"/>
                <a:cs typeface="微软雅黑" panose="020B0503020204020204" charset="-122"/>
              </a:rPr>
              <a:t>性好、操作简便、体积小、质量轻、</a:t>
            </a:r>
            <a:r>
              <a:rPr sz="1000" spc="-10" dirty="0">
                <a:solidFill>
                  <a:srgbClr val="000000"/>
                </a:solidFill>
                <a:latin typeface="微软雅黑" panose="020B0503020204020204" charset="-122"/>
                <a:ea typeface="微软雅黑" panose="020B0503020204020204" charset="-122"/>
                <a:cs typeface="微软雅黑" panose="020B0503020204020204" charset="-122"/>
              </a:rPr>
              <a:t>成本低等特点</a:t>
            </a:r>
            <a:r>
              <a:rPr sz="1000" spc="0" dirty="0">
                <a:solidFill>
                  <a:srgbClr val="000000"/>
                </a:solidFill>
                <a:latin typeface="微软雅黑" panose="020B0503020204020204" charset="-122"/>
                <a:ea typeface="微软雅黑" panose="020B0503020204020204" charset="-122"/>
                <a:cs typeface="微软雅黑" panose="020B0503020204020204" charset="-122"/>
              </a:rPr>
              <a:t>，广泛应用于医疗、工业控制、交通、安全防卫等领域。</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22000"/>
              </a:lnSpc>
              <a:spcBef>
                <a:spcPts val="59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压电式传感器的典型应用有脉搏计数探测，按键键盘、触摸键盘</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振动、冲击、碰</a:t>
            </a:r>
            <a:r>
              <a:rPr sz="1000" spc="10" dirty="0">
                <a:solidFill>
                  <a:srgbClr val="000000"/>
                </a:solidFill>
                <a:latin typeface="微软雅黑" panose="020B0503020204020204" charset="-122"/>
                <a:ea typeface="微软雅黑" panose="020B0503020204020204" charset="-122"/>
                <a:cs typeface="微软雅黑" panose="020B0503020204020204" charset="-122"/>
              </a:rPr>
              <a:t>撞报警，振动加速度测量，管道压力波动以及其他</a:t>
            </a:r>
            <a:r>
              <a:rPr sz="1000" spc="0" dirty="0">
                <a:solidFill>
                  <a:srgbClr val="000000"/>
                </a:solidFill>
                <a:latin typeface="微软雅黑" panose="020B0503020204020204" charset="-122"/>
                <a:ea typeface="微软雅黑" panose="020B0503020204020204" charset="-122"/>
                <a:cs typeface="微软雅黑" panose="020B0503020204020204" charset="-122"/>
              </a:rPr>
              <a:t>机电转换、动态力检测等。</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34000"/>
              </a:lnSpc>
              <a:spcBef>
                <a:spcPts val="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测量转换电路需要将电荷放大器、传感器、连接导线一同标定</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标定时，可使用直</a:t>
            </a:r>
            <a:r>
              <a:rPr sz="1000" spc="30" dirty="0">
                <a:solidFill>
                  <a:srgbClr val="000000"/>
                </a:solidFill>
                <a:latin typeface="微软雅黑" panose="020B0503020204020204" charset="-122"/>
                <a:ea typeface="微软雅黑" panose="020B0503020204020204" charset="-122"/>
                <a:cs typeface="微软雅黑" panose="020B0503020204020204" charset="-122"/>
              </a:rPr>
              <a:t>流电压表、活塞式压力针，要求数据具有可读性。压电式传感器能自生电荷，</a:t>
            </a:r>
            <a:r>
              <a:rPr sz="1000" spc="0" dirty="0">
                <a:solidFill>
                  <a:srgbClr val="000000"/>
                </a:solidFill>
                <a:latin typeface="微软雅黑" panose="020B0503020204020204" charset="-122"/>
                <a:ea typeface="微软雅黑" panose="020B0503020204020204" charset="-122"/>
                <a:cs typeface="微软雅黑" panose="020B0503020204020204" charset="-122"/>
              </a:rPr>
              <a:t>是一种有</a:t>
            </a:r>
            <a:r>
              <a:rPr sz="1000" spc="10" dirty="0">
                <a:solidFill>
                  <a:srgbClr val="000000"/>
                </a:solidFill>
                <a:latin typeface="微软雅黑" panose="020B0503020204020204" charset="-122"/>
                <a:ea typeface="微软雅黑" panose="020B0503020204020204" charset="-122"/>
                <a:cs typeface="微软雅黑" panose="020B0503020204020204" charset="-122"/>
              </a:rPr>
              <a:t>源传感器。它具有体积小、质量轻、结构简单</a:t>
            </a:r>
            <a:r>
              <a:rPr sz="1000" spc="0" dirty="0">
                <a:solidFill>
                  <a:srgbClr val="000000"/>
                </a:solidFill>
                <a:latin typeface="微软雅黑" panose="020B0503020204020204" charset="-122"/>
                <a:ea typeface="微软雅黑" panose="020B0503020204020204" charset="-122"/>
                <a:cs typeface="微软雅黑" panose="020B0503020204020204" charset="-122"/>
              </a:rPr>
              <a:t>、自振频率高等一系列优点，广泛应用于</a:t>
            </a:r>
            <a:r>
              <a:rPr sz="1000" spc="-10" dirty="0">
                <a:solidFill>
                  <a:srgbClr val="000000"/>
                </a:solidFill>
                <a:latin typeface="微软雅黑" panose="020B0503020204020204" charset="-122"/>
                <a:ea typeface="微软雅黑" panose="020B0503020204020204" charset="-122"/>
                <a:cs typeface="微软雅黑" panose="020B0503020204020204" charset="-122"/>
              </a:rPr>
              <a:t>位移、加速度、压力、</a:t>
            </a:r>
            <a:r>
              <a:rPr sz="1000" spc="0" dirty="0">
                <a:solidFill>
                  <a:srgbClr val="000000"/>
                </a:solidFill>
                <a:latin typeface="微软雅黑" panose="020B0503020204020204" charset="-122"/>
                <a:ea typeface="微软雅黑" panose="020B0503020204020204" charset="-122"/>
                <a:cs typeface="微软雅黑" panose="020B0503020204020204" charset="-122"/>
              </a:rPr>
              <a:t>振动等动态参数的测量。</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71"/>
          <p:cNvPicPr>
            <a:picLocks noChangeAspect="1"/>
          </p:cNvPicPr>
          <p:nvPr/>
        </p:nvPicPr>
        <p:blipFill>
          <a:blip r:embed="rId5"/>
          <a:stretch>
            <a:fillRect/>
          </a:stretch>
        </p:blipFill>
        <p:spPr>
          <a:xfrm>
            <a:off x="3670363" y="899179"/>
            <a:ext cx="3978008" cy="1248359"/>
          </a:xfrm>
          <a:prstGeom prst="rect">
            <a:avLst/>
          </a:prstGeom>
        </p:spPr>
      </p:pic>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9"/>
          <p:cNvSpPr/>
          <p:nvPr/>
        </p:nvSpPr>
        <p:spPr>
          <a:xfrm>
            <a:off x="971909" y="510254"/>
            <a:ext cx="10714007" cy="129540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pP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实</a:t>
            </a:r>
            <a:r>
              <a:rPr sz="1000" spc="-10" dirty="0">
                <a:solidFill>
                  <a:srgbClr val="000000"/>
                </a:solidFill>
                <a:latin typeface="微软雅黑" panose="020B0503020204020204" charset="-122"/>
                <a:ea typeface="微软雅黑" panose="020B0503020204020204" charset="-122"/>
                <a:cs typeface="微软雅黑" panose="020B0503020204020204" charset="-122"/>
              </a:rPr>
              <a:t>验</a:t>
            </a:r>
            <a:r>
              <a:rPr sz="1000" spc="0" dirty="0">
                <a:solidFill>
                  <a:srgbClr val="000000"/>
                </a:solidFill>
                <a:latin typeface="微软雅黑" panose="020B0503020204020204" charset="-122"/>
                <a:ea typeface="微软雅黑" panose="020B0503020204020204" charset="-122"/>
                <a:cs typeface="微软雅黑" panose="020B0503020204020204" charset="-122"/>
              </a:rPr>
              <a:t>目的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9560" algn="l" rtl="0" eaLnBrk="0">
              <a:lnSpc>
                <a:spcPct val="93000"/>
              </a:lnSpc>
              <a:spcBef>
                <a:spcPts val="50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了解压电式传感器的工作原理和测量振动</a:t>
            </a:r>
            <a:r>
              <a:rPr sz="1000" spc="0" dirty="0">
                <a:solidFill>
                  <a:srgbClr val="000000"/>
                </a:solidFill>
                <a:latin typeface="微软雅黑" panose="020B0503020204020204" charset="-122"/>
                <a:ea typeface="微软雅黑" panose="020B0503020204020204" charset="-122"/>
                <a:cs typeface="微软雅黑" panose="020B0503020204020204" charset="-122"/>
              </a:rPr>
              <a:t>的方法。</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9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10" dirty="0">
                <a:solidFill>
                  <a:srgbClr val="000000"/>
                </a:solidFill>
                <a:latin typeface="微软雅黑" panose="020B0503020204020204" charset="-122"/>
                <a:ea typeface="微软雅黑" panose="020B0503020204020204" charset="-122"/>
                <a:cs typeface="微软雅黑" panose="020B0503020204020204" charset="-122"/>
              </a:rPr>
              <a:t>基</a:t>
            </a:r>
            <a:r>
              <a:rPr sz="1000" spc="0" dirty="0">
                <a:solidFill>
                  <a:srgbClr val="000000"/>
                </a:solidFill>
                <a:latin typeface="微软雅黑" panose="020B0503020204020204" charset="-122"/>
                <a:ea typeface="微软雅黑" panose="020B0503020204020204" charset="-122"/>
                <a:cs typeface="微软雅黑" panose="020B0503020204020204" charset="-122"/>
              </a:rPr>
              <a:t>本原理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8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1000"/>
              </a:lnSpc>
              <a:spcBef>
                <a:spcPts val="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压电式传感器是一种典型的自发电式传感器，其传感元件是压电材料，它</a:t>
            </a:r>
            <a:r>
              <a:rPr sz="1000" spc="30" dirty="0">
                <a:solidFill>
                  <a:srgbClr val="000000"/>
                </a:solidFill>
                <a:latin typeface="微软雅黑" panose="020B0503020204020204" charset="-122"/>
                <a:ea typeface="微软雅黑" panose="020B0503020204020204" charset="-122"/>
                <a:cs typeface="微软雅黑" panose="020B0503020204020204" charset="-122"/>
              </a:rPr>
              <a:t>以</a:t>
            </a:r>
            <a:r>
              <a:rPr sz="1000" spc="0" dirty="0">
                <a:solidFill>
                  <a:srgbClr val="000000"/>
                </a:solidFill>
                <a:latin typeface="微软雅黑" panose="020B0503020204020204" charset="-122"/>
                <a:ea typeface="微软雅黑" panose="020B0503020204020204" charset="-122"/>
                <a:cs typeface="微软雅黑" panose="020B0503020204020204" charset="-122"/>
              </a:rPr>
              <a:t>压电材</a:t>
            </a:r>
            <a:r>
              <a:rPr sz="1000" spc="60" dirty="0">
                <a:solidFill>
                  <a:srgbClr val="000000"/>
                </a:solidFill>
                <a:latin typeface="微软雅黑" panose="020B0503020204020204" charset="-122"/>
                <a:ea typeface="微软雅黑" panose="020B0503020204020204" charset="-122"/>
                <a:cs typeface="微软雅黑" panose="020B0503020204020204" charset="-122"/>
              </a:rPr>
              <a:t>料的压电效应为转换机理来实现力到电量的转换。压电式传感器可以对各</a:t>
            </a:r>
            <a:r>
              <a:rPr sz="1000" spc="10" dirty="0">
                <a:solidFill>
                  <a:srgbClr val="000000"/>
                </a:solidFill>
                <a:latin typeface="微软雅黑" panose="020B0503020204020204" charset="-122"/>
                <a:ea typeface="微软雅黑" panose="020B0503020204020204" charset="-122"/>
                <a:cs typeface="微软雅黑" panose="020B0503020204020204" charset="-122"/>
              </a:rPr>
              <a:t>种</a:t>
            </a:r>
            <a:r>
              <a:rPr sz="1000" spc="0" dirty="0">
                <a:solidFill>
                  <a:srgbClr val="000000"/>
                </a:solidFill>
                <a:latin typeface="微软雅黑" panose="020B0503020204020204" charset="-122"/>
                <a:ea typeface="微软雅黑" panose="020B0503020204020204" charset="-122"/>
                <a:cs typeface="微软雅黑" panose="020B0503020204020204" charset="-122"/>
              </a:rPr>
              <a:t>动态力、机</a:t>
            </a:r>
            <a:r>
              <a:rPr sz="1000" spc="10" dirty="0">
                <a:solidFill>
                  <a:srgbClr val="000000"/>
                </a:solidFill>
                <a:latin typeface="微软雅黑" panose="020B0503020204020204" charset="-122"/>
                <a:ea typeface="微软雅黑" panose="020B0503020204020204" charset="-122"/>
                <a:cs typeface="微软雅黑" panose="020B0503020204020204" charset="-122"/>
              </a:rPr>
              <a:t>械冲击和振动进行测量，</a:t>
            </a:r>
            <a:r>
              <a:rPr sz="1000" spc="0" dirty="0">
                <a:solidFill>
                  <a:srgbClr val="000000"/>
                </a:solidFill>
                <a:latin typeface="微软雅黑" panose="020B0503020204020204" charset="-122"/>
                <a:ea typeface="微软雅黑" panose="020B0503020204020204" charset="-122"/>
                <a:cs typeface="微软雅黑" panose="020B0503020204020204" charset="-122"/>
              </a:rPr>
              <a:t>在声学、医学、力学、导航方面都得到了广泛的应用。</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72"/>
          <p:cNvPicPr>
            <a:picLocks noChangeAspect="1"/>
          </p:cNvPicPr>
          <p:nvPr/>
        </p:nvPicPr>
        <p:blipFill>
          <a:blip r:embed="rId5"/>
          <a:stretch>
            <a:fillRect/>
          </a:stretch>
        </p:blipFill>
        <p:spPr>
          <a:xfrm>
            <a:off x="3688715" y="110490"/>
            <a:ext cx="5184775" cy="294640"/>
          </a:xfrm>
          <a:prstGeom prst="rect">
            <a:avLst/>
          </a:prstGeom>
        </p:spPr>
      </p:pic>
      <p:sp>
        <p:nvSpPr>
          <p:cNvPr id="5" name="textbox 173"/>
          <p:cNvSpPr/>
          <p:nvPr>
            <p:custDataLst>
              <p:tags r:id="rId6"/>
            </p:custDataLst>
          </p:nvPr>
        </p:nvSpPr>
        <p:spPr>
          <a:xfrm>
            <a:off x="3676015" y="97790"/>
            <a:ext cx="5210175" cy="342265"/>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2075" algn="l" rtl="0" eaLnBrk="0">
              <a:lnSpc>
                <a:spcPct val="93000"/>
              </a:lnSpc>
              <a:spcBef>
                <a:spcPts val="5"/>
              </a:spcBef>
            </a:pPr>
            <a:r>
              <a:rPr sz="1300" b="1" spc="40" dirty="0">
                <a:solidFill>
                  <a:schemeClr val="dk1"/>
                </a:solidFill>
                <a:latin typeface="微软雅黑" panose="020B0503020204020204" charset="-122"/>
                <a:ea typeface="微软雅黑" panose="020B0503020204020204" charset="-122"/>
                <a:cs typeface="微软雅黑" panose="020B0503020204020204" charset="-122"/>
              </a:rPr>
              <a:t>5.4</a:t>
            </a:r>
            <a:r>
              <a:rPr sz="1300" spc="40" dirty="0">
                <a:solidFill>
                  <a:schemeClr val="dk1"/>
                </a:solidFill>
                <a:latin typeface="微软雅黑" panose="020B0503020204020204" charset="-122"/>
                <a:ea typeface="微软雅黑" panose="020B0503020204020204" charset="-122"/>
                <a:cs typeface="微软雅黑" panose="020B0503020204020204" charset="-122"/>
              </a:rPr>
              <a:t>技能实</a:t>
            </a:r>
            <a:r>
              <a:rPr sz="1300" spc="10" dirty="0">
                <a:solidFill>
                  <a:schemeClr val="dk1"/>
                </a:solidFill>
                <a:latin typeface="微软雅黑" panose="020B0503020204020204" charset="-122"/>
                <a:ea typeface="微软雅黑" panose="020B0503020204020204" charset="-122"/>
                <a:cs typeface="微软雅黑" panose="020B0503020204020204" charset="-122"/>
              </a:rPr>
              <a:t>训</a:t>
            </a:r>
            <a:endParaRPr lang="en-US" altLang="en-US" sz="13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79"/>
          <p:cNvSpPr/>
          <p:nvPr>
            <p:custDataLst>
              <p:tags r:id="rId7"/>
            </p:custDataLst>
          </p:nvPr>
        </p:nvSpPr>
        <p:spPr>
          <a:xfrm>
            <a:off x="1058172" y="1654321"/>
            <a:ext cx="10541480" cy="128778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8925" algn="l" rtl="0" eaLnBrk="0">
              <a:lnSpc>
                <a:spcPct val="910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压电</a:t>
            </a:r>
            <a:r>
              <a:rPr sz="1000" spc="0" dirty="0">
                <a:solidFill>
                  <a:schemeClr val="dk1"/>
                </a:solidFill>
                <a:latin typeface="微软雅黑" panose="020B0503020204020204" charset="-122"/>
                <a:ea typeface="微软雅黑" panose="020B0503020204020204" charset="-122"/>
                <a:cs typeface="微软雅黑" panose="020B0503020204020204" charset="-122"/>
              </a:rPr>
              <a:t>效应</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5000"/>
              </a:lnSpc>
              <a:spcBef>
                <a:spcPts val="9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具有压电效应的材料称为压电材料，常见的压电材料有两类</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压电单晶体，</a:t>
            </a:r>
            <a:r>
              <a:rPr sz="1000" spc="0" dirty="0">
                <a:solidFill>
                  <a:schemeClr val="dk1"/>
                </a:solidFill>
                <a:latin typeface="微软雅黑" panose="020B0503020204020204" charset="-122"/>
                <a:ea typeface="微软雅黑" panose="020B0503020204020204" charset="-122"/>
                <a:cs typeface="微软雅黑" panose="020B0503020204020204" charset="-122"/>
              </a:rPr>
              <a:t>如石英、</a:t>
            </a:r>
            <a:r>
              <a:rPr sz="1000" spc="10" dirty="0">
                <a:solidFill>
                  <a:schemeClr val="dk1"/>
                </a:solidFill>
                <a:latin typeface="微软雅黑" panose="020B0503020204020204" charset="-122"/>
                <a:ea typeface="微软雅黑" panose="020B0503020204020204" charset="-122"/>
                <a:cs typeface="微软雅黑" panose="020B0503020204020204" charset="-122"/>
              </a:rPr>
              <a:t>酒石酸钾钠等，人工多晶体压电陶瓷，如钛酸钡、锆</a:t>
            </a:r>
            <a:r>
              <a:rPr sz="1000" spc="0" dirty="0">
                <a:solidFill>
                  <a:schemeClr val="dk1"/>
                </a:solidFill>
                <a:latin typeface="微软雅黑" panose="020B0503020204020204" charset="-122"/>
                <a:ea typeface="微软雅黑" panose="020B0503020204020204" charset="-122"/>
                <a:cs typeface="微软雅黑" panose="020B0503020204020204" charset="-122"/>
              </a:rPr>
              <a:t>钛酸铅等。</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31000"/>
              </a:lnSpc>
              <a:spcBef>
                <a:spcPts val="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压电材料受到外力作用时，在发生变形的同时其内部也会产生极化现象，</a:t>
            </a:r>
            <a:r>
              <a:rPr sz="1000" spc="30" dirty="0">
                <a:solidFill>
                  <a:schemeClr val="dk1"/>
                </a:solidFill>
                <a:latin typeface="微软雅黑" panose="020B0503020204020204" charset="-122"/>
                <a:ea typeface="微软雅黑" panose="020B0503020204020204" charset="-122"/>
                <a:cs typeface="微软雅黑" panose="020B0503020204020204" charset="-122"/>
              </a:rPr>
              <a:t>它</a:t>
            </a:r>
            <a:r>
              <a:rPr sz="1000" spc="0" dirty="0">
                <a:solidFill>
                  <a:schemeClr val="dk1"/>
                </a:solidFill>
                <a:latin typeface="微软雅黑" panose="020B0503020204020204" charset="-122"/>
                <a:ea typeface="微软雅黑" panose="020B0503020204020204" charset="-122"/>
                <a:cs typeface="微软雅黑" panose="020B0503020204020204" charset="-122"/>
              </a:rPr>
              <a:t>表面会</a:t>
            </a:r>
            <a:r>
              <a:rPr sz="1000" spc="50" dirty="0">
                <a:solidFill>
                  <a:schemeClr val="dk1"/>
                </a:solidFill>
                <a:latin typeface="微软雅黑" panose="020B0503020204020204" charset="-122"/>
                <a:ea typeface="微软雅黑" panose="020B0503020204020204" charset="-122"/>
                <a:cs typeface="微软雅黑" panose="020B0503020204020204" charset="-122"/>
              </a:rPr>
              <a:t>产生极性相反的电荷，当去掉外力时，它又重新恢复到不带电状态。当</a:t>
            </a:r>
            <a:r>
              <a:rPr sz="1000" spc="0" dirty="0">
                <a:solidFill>
                  <a:schemeClr val="dk1"/>
                </a:solidFill>
                <a:latin typeface="微软雅黑" panose="020B0503020204020204" charset="-122"/>
                <a:ea typeface="微软雅黑" panose="020B0503020204020204" charset="-122"/>
                <a:cs typeface="微软雅黑" panose="020B0503020204020204" charset="-122"/>
              </a:rPr>
              <a:t>作用力的方向改</a:t>
            </a:r>
            <a:r>
              <a:rPr sz="1000" spc="-10" dirty="0">
                <a:solidFill>
                  <a:schemeClr val="dk1"/>
                </a:solidFill>
                <a:latin typeface="微软雅黑" panose="020B0503020204020204" charset="-122"/>
                <a:ea typeface="微软雅黑" panose="020B0503020204020204" charset="-122"/>
                <a:cs typeface="微软雅黑" panose="020B0503020204020204" charset="-122"/>
              </a:rPr>
              <a:t>变后，其表面电荷的极性也随之改变，如图</a:t>
            </a:r>
            <a:r>
              <a:rPr sz="1000" b="1" spc="-10" dirty="0">
                <a:solidFill>
                  <a:schemeClr val="dk1"/>
                </a:solidFill>
                <a:latin typeface="微软雅黑" panose="020B0503020204020204" charset="-122"/>
                <a:ea typeface="微软雅黑" panose="020B0503020204020204" charset="-122"/>
                <a:cs typeface="微软雅黑" panose="020B0503020204020204" charset="-122"/>
              </a:rPr>
              <a:t>5</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17</a:t>
            </a:r>
            <a:r>
              <a:rPr sz="1000" spc="-10" dirty="0">
                <a:solidFill>
                  <a:schemeClr val="dk1"/>
                </a:solidFill>
                <a:latin typeface="微软雅黑" panose="020B0503020204020204" charset="-122"/>
                <a:ea typeface="微软雅黑" panose="020B0503020204020204" charset="-122"/>
                <a:cs typeface="微软雅黑" panose="020B0503020204020204" charset="-122"/>
              </a:rPr>
              <a:t>所示，这种现象称为压电</a:t>
            </a:r>
            <a:r>
              <a:rPr sz="1000" spc="0" dirty="0">
                <a:solidFill>
                  <a:schemeClr val="dk1"/>
                </a:solidFill>
                <a:latin typeface="微软雅黑" panose="020B0503020204020204" charset="-122"/>
                <a:ea typeface="微软雅黑" panose="020B0503020204020204" charset="-122"/>
                <a:cs typeface="微软雅黑" panose="020B0503020204020204" charset="-122"/>
              </a:rPr>
              <a:t>效应。</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80"/>
          <p:cNvPicPr>
            <a:picLocks noChangeAspect="1"/>
          </p:cNvPicPr>
          <p:nvPr/>
        </p:nvPicPr>
        <p:blipFill>
          <a:blip r:embed="rId8"/>
          <a:stretch>
            <a:fillRect/>
          </a:stretch>
        </p:blipFill>
        <p:spPr>
          <a:xfrm>
            <a:off x="3688851" y="2521296"/>
            <a:ext cx="4123423" cy="1131290"/>
          </a:xfrm>
          <a:prstGeom prst="rect">
            <a:avLst/>
          </a:prstGeom>
        </p:spPr>
      </p:pic>
      <p:sp>
        <p:nvSpPr>
          <p:cNvPr id="8" name="textbox 178"/>
          <p:cNvSpPr/>
          <p:nvPr>
            <p:custDataLst>
              <p:tags r:id="rId9"/>
            </p:custDataLst>
          </p:nvPr>
        </p:nvSpPr>
        <p:spPr>
          <a:xfrm>
            <a:off x="770627" y="3727348"/>
            <a:ext cx="10963368" cy="52209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36775"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a:t>
            </a:r>
            <a:r>
              <a:rPr sz="800" b="1" spc="0" dirty="0">
                <a:solidFill>
                  <a:schemeClr val="dk1"/>
                </a:solidFill>
                <a:latin typeface="微软雅黑" panose="020B0503020204020204" charset="-122"/>
                <a:ea typeface="微软雅黑" panose="020B0503020204020204" charset="-122"/>
                <a:cs typeface="微软雅黑" panose="020B0503020204020204" charset="-122"/>
              </a:rPr>
              <a:t>5</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17</a:t>
            </a:r>
            <a:r>
              <a:rPr sz="800" spc="0" dirty="0">
                <a:solidFill>
                  <a:schemeClr val="dk1"/>
                </a:solidFill>
                <a:latin typeface="微软雅黑" panose="020B0503020204020204" charset="-122"/>
                <a:ea typeface="微软雅黑" panose="020B0503020204020204" charset="-122"/>
                <a:cs typeface="微软雅黑" panose="020B0503020204020204" charset="-122"/>
              </a:rPr>
              <a:t>压电效应</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2000"/>
              </a:lnSpc>
              <a:spcBef>
                <a:spcPts val="95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压电晶片及其等</a:t>
            </a:r>
            <a:r>
              <a:rPr sz="1000" spc="20" dirty="0">
                <a:solidFill>
                  <a:schemeClr val="dk1"/>
                </a:solidFill>
                <a:latin typeface="微软雅黑" panose="020B0503020204020204" charset="-122"/>
                <a:ea typeface="微软雅黑" panose="020B0503020204020204" charset="-122"/>
                <a:cs typeface="微软雅黑" panose="020B0503020204020204" charset="-122"/>
              </a:rPr>
              <a:t>效</a:t>
            </a:r>
            <a:r>
              <a:rPr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1145" algn="l" rtl="0" eaLnBrk="0">
              <a:lnSpc>
                <a:spcPct val="148000"/>
              </a:lnSpc>
              <a:spcBef>
                <a:spcPts val="7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多晶体压电陶瓷的灵敏度比压电单晶体的灵敏度要高很多，压电式传感器的压电</a:t>
            </a:r>
            <a:r>
              <a:rPr sz="1000" spc="10" dirty="0">
                <a:solidFill>
                  <a:schemeClr val="dk1"/>
                </a:solidFill>
                <a:latin typeface="微软雅黑" panose="020B0503020204020204" charset="-122"/>
                <a:ea typeface="微软雅黑" panose="020B0503020204020204" charset="-122"/>
                <a:cs typeface="微软雅黑" panose="020B0503020204020204" charset="-122"/>
              </a:rPr>
              <a:t>元</a:t>
            </a:r>
            <a:r>
              <a:rPr sz="1000" spc="30" dirty="0">
                <a:solidFill>
                  <a:schemeClr val="dk1"/>
                </a:solidFill>
                <a:latin typeface="微软雅黑" panose="020B0503020204020204" charset="-122"/>
                <a:ea typeface="微软雅黑" panose="020B0503020204020204" charset="-122"/>
                <a:cs typeface="微软雅黑" panose="020B0503020204020204" charset="-122"/>
              </a:rPr>
              <a:t>件是在两个工作面上蒸镀有金属膜的压电晶片，金属膜构成两个电极，如图</a:t>
            </a:r>
            <a:r>
              <a:rPr sz="1000" b="1" spc="30" dirty="0">
                <a:solidFill>
                  <a:schemeClr val="dk1"/>
                </a:solidFill>
                <a:latin typeface="微软雅黑" panose="020B0503020204020204" charset="-122"/>
                <a:ea typeface="微软雅黑" panose="020B0503020204020204" charset="-122"/>
                <a:cs typeface="微软雅黑" panose="020B0503020204020204" charset="-122"/>
              </a:rPr>
              <a:t>5</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18(a)</a:t>
            </a:r>
            <a:r>
              <a:rPr sz="1000" spc="0" dirty="0">
                <a:solidFill>
                  <a:schemeClr val="dk1"/>
                </a:solidFill>
                <a:latin typeface="微软雅黑" panose="020B0503020204020204" charset="-122"/>
                <a:ea typeface="微软雅黑" panose="020B0503020204020204" charset="-122"/>
                <a:cs typeface="微软雅黑" panose="020B0503020204020204" charset="-122"/>
              </a:rPr>
              <a:t>所</a:t>
            </a:r>
            <a:r>
              <a:rPr sz="1000" spc="30" dirty="0">
                <a:solidFill>
                  <a:schemeClr val="dk1"/>
                </a:solidFill>
                <a:latin typeface="微软雅黑" panose="020B0503020204020204" charset="-122"/>
                <a:ea typeface="微软雅黑" panose="020B0503020204020204" charset="-122"/>
                <a:cs typeface="微软雅黑" panose="020B0503020204020204" charset="-122"/>
              </a:rPr>
              <a:t>示。当压电晶片受到力的作用时，便有电荷聚集在两极上，一面为正</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荷，一面为等量</a:t>
            </a:r>
            <a:r>
              <a:rPr sz="1000" spc="50" dirty="0">
                <a:solidFill>
                  <a:schemeClr val="dk1"/>
                </a:solidFill>
                <a:latin typeface="微软雅黑" panose="020B0503020204020204" charset="-122"/>
                <a:ea typeface="微软雅黑" panose="020B0503020204020204" charset="-122"/>
                <a:cs typeface="微软雅黑" panose="020B0503020204020204" charset="-122"/>
              </a:rPr>
              <a:t>的负电荷。这种情况和电容器十分相似，所不同的是压电晶片表面上的电荷会</a:t>
            </a:r>
            <a:r>
              <a:rPr sz="1000" spc="40" dirty="0">
                <a:solidFill>
                  <a:schemeClr val="dk1"/>
                </a:solidFill>
                <a:latin typeface="微软雅黑" panose="020B0503020204020204" charset="-122"/>
                <a:ea typeface="微软雅黑" panose="020B0503020204020204" charset="-122"/>
                <a:cs typeface="微软雅黑" panose="020B0503020204020204" charset="-122"/>
              </a:rPr>
              <a:t>随</a:t>
            </a:r>
            <a:r>
              <a:rPr sz="1000" spc="0" dirty="0">
                <a:solidFill>
                  <a:schemeClr val="dk1"/>
                </a:solidFill>
                <a:latin typeface="微软雅黑" panose="020B0503020204020204" charset="-122"/>
                <a:ea typeface="微软雅黑" panose="020B0503020204020204" charset="-122"/>
                <a:cs typeface="微软雅黑" panose="020B0503020204020204" charset="-122"/>
              </a:rPr>
              <a:t>着时间</a:t>
            </a:r>
            <a:r>
              <a:rPr sz="1000" spc="20" dirty="0">
                <a:solidFill>
                  <a:schemeClr val="dk1"/>
                </a:solidFill>
                <a:latin typeface="微软雅黑" panose="020B0503020204020204" charset="-122"/>
                <a:ea typeface="微软雅黑" panose="020B0503020204020204" charset="-122"/>
                <a:cs typeface="微软雅黑" panose="020B0503020204020204" charset="-122"/>
              </a:rPr>
              <a:t>的推移逐渐漏掉。压电晶片材料的绝缘电阻</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也称漏电阻</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虽然很大，</a:t>
            </a:r>
            <a:r>
              <a:rPr sz="1000" spc="10" dirty="0">
                <a:solidFill>
                  <a:schemeClr val="dk1"/>
                </a:solidFill>
                <a:latin typeface="微软雅黑" panose="020B0503020204020204" charset="-122"/>
                <a:ea typeface="微软雅黑" panose="020B0503020204020204" charset="-122"/>
                <a:cs typeface="微软雅黑" panose="020B0503020204020204" charset="-122"/>
              </a:rPr>
              <a:t>但</a:t>
            </a:r>
            <a:r>
              <a:rPr sz="1000" spc="0" dirty="0">
                <a:solidFill>
                  <a:schemeClr val="dk1"/>
                </a:solidFill>
                <a:latin typeface="微软雅黑" panose="020B0503020204020204" charset="-122"/>
                <a:ea typeface="微软雅黑" panose="020B0503020204020204" charset="-122"/>
                <a:cs typeface="微软雅黑" panose="020B0503020204020204" charset="-122"/>
              </a:rPr>
              <a:t>毕竟不是无穷大。</a:t>
            </a:r>
            <a:r>
              <a:rPr sz="1000" spc="50" dirty="0">
                <a:solidFill>
                  <a:schemeClr val="dk1"/>
                </a:solidFill>
                <a:latin typeface="微软雅黑" panose="020B0503020204020204" charset="-122"/>
                <a:ea typeface="微软雅黑" panose="020B0503020204020204" charset="-122"/>
                <a:cs typeface="微软雅黑" panose="020B0503020204020204" charset="-122"/>
              </a:rPr>
              <a:t>从信号变换角度来看，压电元件相当于一个电荷发生器，从结构上看，</a:t>
            </a:r>
            <a:r>
              <a:rPr sz="1000" spc="20" dirty="0">
                <a:solidFill>
                  <a:schemeClr val="dk1"/>
                </a:solidFill>
                <a:latin typeface="微软雅黑" panose="020B0503020204020204" charset="-122"/>
                <a:ea typeface="微软雅黑" panose="020B0503020204020204" charset="-122"/>
                <a:cs typeface="微软雅黑" panose="020B0503020204020204" charset="-122"/>
              </a:rPr>
              <a:t>它</a:t>
            </a:r>
            <a:r>
              <a:rPr sz="1000" spc="0" dirty="0">
                <a:solidFill>
                  <a:schemeClr val="dk1"/>
                </a:solidFill>
                <a:latin typeface="微软雅黑" panose="020B0503020204020204" charset="-122"/>
                <a:ea typeface="微软雅黑" panose="020B0503020204020204" charset="-122"/>
                <a:cs typeface="微软雅黑" panose="020B0503020204020204" charset="-122"/>
              </a:rPr>
              <a:t>又相当于一个</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12700" algn="l" rtl="0" eaLnBrk="0">
              <a:lnSpc>
                <a:spcPct val="147000"/>
              </a:lnSpc>
              <a:spcBef>
                <a:spcPts val="15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电容器。因此，通常将压电元件等效为电荷源与电容相并联的电路，</a:t>
            </a:r>
            <a:r>
              <a:rPr sz="1000" spc="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18(b)</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r>
              <a:rPr sz="1000" spc="10" dirty="0">
                <a:solidFill>
                  <a:schemeClr val="dk1"/>
                </a:solidFill>
                <a:latin typeface="微软雅黑" panose="020B0503020204020204" charset="-122"/>
                <a:ea typeface="微软雅黑" panose="020B0503020204020204" charset="-122"/>
                <a:cs typeface="微软雅黑" panose="020B0503020204020204" charset="-122"/>
              </a:rPr>
              <a:t>其中</a:t>
            </a:r>
            <a:r>
              <a:rPr sz="1000" b="1" spc="0" dirty="0">
                <a:solidFill>
                  <a:schemeClr val="dk1"/>
                </a:solidFill>
                <a:latin typeface="微软雅黑" panose="020B0503020204020204" charset="-122"/>
                <a:ea typeface="微软雅黑" panose="020B0503020204020204" charset="-122"/>
                <a:cs typeface="微软雅黑" panose="020B0503020204020204" charset="-122"/>
              </a:rPr>
              <a:t>e</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500" spc="1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10" dirty="0">
                <a:solidFill>
                  <a:schemeClr val="dk1"/>
                </a:solidFill>
                <a:latin typeface="微软雅黑" panose="020B0503020204020204" charset="-122"/>
                <a:ea typeface="微软雅黑" panose="020B0503020204020204" charset="-122"/>
                <a:cs typeface="微软雅黑" panose="020B0503020204020204" charset="-122"/>
              </a:rPr>
              <a:t>。其中</a:t>
            </a:r>
            <a:r>
              <a:rPr sz="1000" b="1" spc="0" dirty="0">
                <a:solidFill>
                  <a:schemeClr val="dk1"/>
                </a:solidFill>
                <a:latin typeface="微软雅黑" panose="020B0503020204020204" charset="-122"/>
                <a:ea typeface="微软雅黑" panose="020B0503020204020204" charset="-122"/>
                <a:cs typeface="微软雅黑" panose="020B0503020204020204" charset="-122"/>
              </a:rPr>
              <a:t>e</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10" dirty="0">
                <a:solidFill>
                  <a:schemeClr val="dk1"/>
                </a:solidFill>
                <a:latin typeface="微软雅黑" panose="020B0503020204020204" charset="-122"/>
                <a:ea typeface="微软雅黑" panose="020B0503020204020204" charset="-122"/>
                <a:cs typeface="微软雅黑" panose="020B0503020204020204" charset="-122"/>
              </a:rPr>
              <a:t>为压电晶片</a:t>
            </a:r>
            <a:r>
              <a:rPr sz="1000" spc="0" dirty="0">
                <a:solidFill>
                  <a:schemeClr val="dk1"/>
                </a:solidFill>
                <a:latin typeface="微软雅黑" panose="020B0503020204020204" charset="-122"/>
                <a:ea typeface="微软雅黑" panose="020B0503020204020204" charset="-122"/>
                <a:cs typeface="微软雅黑" panose="020B0503020204020204" charset="-122"/>
              </a:rPr>
              <a:t>受力后所呈现的电压，也称为极板上的开路电压，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r>
              <a:rPr sz="1000" spc="30" dirty="0">
                <a:solidFill>
                  <a:schemeClr val="dk1"/>
                </a:solidFill>
                <a:latin typeface="微软雅黑" panose="020B0503020204020204" charset="-122"/>
                <a:ea typeface="微软雅黑" panose="020B0503020204020204" charset="-122"/>
                <a:cs typeface="微软雅黑" panose="020B0503020204020204" charset="-122"/>
              </a:rPr>
              <a:t>压电晶片表面上的电荷，</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30" dirty="0">
                <a:solidFill>
                  <a:schemeClr val="dk1"/>
                </a:solidFill>
                <a:latin typeface="微软雅黑" panose="020B0503020204020204" charset="-122"/>
                <a:ea typeface="微软雅黑" panose="020B0503020204020204" charset="-122"/>
                <a:cs typeface="微软雅黑" panose="020B0503020204020204" charset="-122"/>
              </a:rPr>
              <a:t>为压电晶</a:t>
            </a:r>
            <a:r>
              <a:rPr sz="1000" spc="20" dirty="0">
                <a:solidFill>
                  <a:schemeClr val="dk1"/>
                </a:solidFill>
                <a:latin typeface="微软雅黑" panose="020B0503020204020204" charset="-122"/>
                <a:ea typeface="微软雅黑" panose="020B0503020204020204" charset="-122"/>
                <a:cs typeface="微软雅黑" panose="020B0503020204020204" charset="-122"/>
              </a:rPr>
              <a:t>片</a:t>
            </a:r>
            <a:r>
              <a:rPr sz="1000" spc="0" dirty="0">
                <a:solidFill>
                  <a:schemeClr val="dk1"/>
                </a:solidFill>
                <a:latin typeface="微软雅黑" panose="020B0503020204020204" charset="-122"/>
                <a:ea typeface="微软雅黑" panose="020B0503020204020204" charset="-122"/>
                <a:cs typeface="微软雅黑" panose="020B0503020204020204" charset="-122"/>
              </a:rPr>
              <a:t>的电容。</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67970" algn="l" rtl="0" eaLnBrk="0">
              <a:lnSpc>
                <a:spcPct val="134000"/>
              </a:lnSpc>
              <a:spcBef>
                <a:spcPts val="575"/>
              </a:spcBef>
            </a:pPr>
            <a:r>
              <a:rPr sz="1000" spc="80" dirty="0">
                <a:solidFill>
                  <a:schemeClr val="dk1"/>
                </a:solidFill>
                <a:latin typeface="微软雅黑" panose="020B0503020204020204" charset="-122"/>
                <a:ea typeface="微软雅黑" panose="020B0503020204020204" charset="-122"/>
                <a:cs typeface="微软雅黑" panose="020B0503020204020204" charset="-122"/>
              </a:rPr>
              <a:t>实际应用中的压电式传感器往往采用两片或两片以上的压电晶片进行并联或</a:t>
            </a:r>
            <a:r>
              <a:rPr sz="1000" spc="50" dirty="0">
                <a:solidFill>
                  <a:schemeClr val="dk1"/>
                </a:solidFill>
                <a:latin typeface="微软雅黑" panose="020B0503020204020204" charset="-122"/>
                <a:ea typeface="微软雅黑" panose="020B0503020204020204" charset="-122"/>
                <a:cs typeface="微软雅黑" panose="020B0503020204020204" charset="-122"/>
              </a:rPr>
              <a:t>串</a:t>
            </a:r>
            <a:r>
              <a:rPr sz="1000" spc="0" dirty="0">
                <a:solidFill>
                  <a:schemeClr val="dk1"/>
                </a:solidFill>
                <a:latin typeface="微软雅黑" panose="020B0503020204020204" charset="-122"/>
                <a:ea typeface="微软雅黑" panose="020B0503020204020204" charset="-122"/>
                <a:cs typeface="微软雅黑" panose="020B0503020204020204" charset="-122"/>
              </a:rPr>
              <a:t>联。</a:t>
            </a:r>
            <a:r>
              <a:rPr sz="1000" spc="40" dirty="0">
                <a:solidFill>
                  <a:schemeClr val="dk1"/>
                </a:solidFill>
                <a:latin typeface="微软雅黑" panose="020B0503020204020204" charset="-122"/>
                <a:ea typeface="微软雅黑" panose="020B0503020204020204" charset="-122"/>
                <a:cs typeface="微软雅黑" panose="020B0503020204020204" charset="-122"/>
              </a:rPr>
              <a:t>压电晶片并联时如图</a:t>
            </a:r>
            <a:r>
              <a:rPr sz="1000" b="1" spc="40" dirty="0">
                <a:solidFill>
                  <a:schemeClr val="dk1"/>
                </a:solidFill>
                <a:latin typeface="微软雅黑" panose="020B0503020204020204" charset="-122"/>
                <a:ea typeface="微软雅黑" panose="020B0503020204020204" charset="-122"/>
                <a:cs typeface="微软雅黑" panose="020B0503020204020204" charset="-122"/>
              </a:rPr>
              <a:t>5</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18(</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所示，压电晶片正电荷集中在中间极板上</a:t>
            </a:r>
            <a:r>
              <a:rPr sz="1000" spc="0" dirty="0">
                <a:solidFill>
                  <a:schemeClr val="dk1"/>
                </a:solidFill>
                <a:latin typeface="微软雅黑" panose="020B0503020204020204" charset="-122"/>
                <a:ea typeface="微软雅黑" panose="020B0503020204020204" charset="-122"/>
                <a:cs typeface="微软雅黑" panose="020B0503020204020204" charset="-122"/>
              </a:rPr>
              <a:t>，负电荷在两侧</a:t>
            </a:r>
            <a:r>
              <a:rPr sz="1000" spc="30" dirty="0">
                <a:solidFill>
                  <a:schemeClr val="dk1"/>
                </a:solidFill>
                <a:latin typeface="微软雅黑" panose="020B0503020204020204" charset="-122"/>
                <a:ea typeface="微软雅黑" panose="020B0503020204020204" charset="-122"/>
                <a:cs typeface="微软雅黑" panose="020B0503020204020204" charset="-122"/>
              </a:rPr>
              <a:t>的极板上。压电晶片并联时的电容量大，输出电荷量大，时间常数大</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宜于测量缓慢变</a:t>
            </a:r>
            <a:r>
              <a:rPr sz="1000" spc="30" dirty="0">
                <a:solidFill>
                  <a:schemeClr val="dk1"/>
                </a:solidFill>
                <a:latin typeface="微软雅黑" panose="020B0503020204020204" charset="-122"/>
                <a:ea typeface="微软雅黑" panose="020B0503020204020204" charset="-122"/>
                <a:cs typeface="微软雅黑" panose="020B0503020204020204" charset="-122"/>
              </a:rPr>
              <a:t>化并以电荷量作为输出的信号</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94000"/>
              </a:lnSpc>
              <a:spcBef>
                <a:spcPts val="66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压</a:t>
            </a:r>
            <a:r>
              <a:rPr sz="1000" spc="0" dirty="0">
                <a:solidFill>
                  <a:schemeClr val="dk1"/>
                </a:solidFill>
                <a:latin typeface="微软雅黑" panose="020B0503020204020204" charset="-122"/>
                <a:ea typeface="微软雅黑" panose="020B0503020204020204" charset="-122"/>
                <a:cs typeface="微软雅黑" panose="020B0503020204020204" charset="-122"/>
              </a:rPr>
              <a:t>电式传感器的输出信号，理论上应当是压电晶片表面的电荷</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0" dirty="0">
                <a:solidFill>
                  <a:schemeClr val="dk1"/>
                </a:solidFill>
                <a:latin typeface="微软雅黑" panose="020B0503020204020204" charset="-122"/>
                <a:ea typeface="微软雅黑" panose="020B0503020204020204" charset="-122"/>
                <a:cs typeface="微软雅黑" panose="020B0503020204020204" charset="-122"/>
              </a:rPr>
              <a:t>。根据图</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18(b)</a:t>
            </a:r>
            <a:r>
              <a:rPr sz="1000" spc="0" dirty="0">
                <a:solidFill>
                  <a:schemeClr val="dk1"/>
                </a:solidFill>
                <a:latin typeface="微软雅黑" panose="020B0503020204020204" charset="-122"/>
                <a:ea typeface="微软雅黑" panose="020B0503020204020204" charset="-122"/>
                <a:cs typeface="微软雅黑" panose="020B0503020204020204" charset="-122"/>
              </a:rPr>
              <a:t>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540" algn="l" rtl="0" eaLnBrk="0">
              <a:lnSpc>
                <a:spcPct val="147000"/>
              </a:lnSpc>
              <a:spcBef>
                <a:spcPts val="5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知，测试中也可取等效电容</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20" dirty="0">
                <a:solidFill>
                  <a:schemeClr val="dk1"/>
                </a:solidFill>
                <a:latin typeface="微软雅黑" panose="020B0503020204020204" charset="-122"/>
                <a:ea typeface="微软雅黑" panose="020B0503020204020204" charset="-122"/>
                <a:cs typeface="微软雅黑" panose="020B0503020204020204" charset="-122"/>
              </a:rPr>
              <a:t>上的电压值作为压电式传感器的输出信号。因此，</a:t>
            </a:r>
            <a:r>
              <a:rPr sz="1000" spc="10" dirty="0">
                <a:solidFill>
                  <a:schemeClr val="dk1"/>
                </a:solidFill>
                <a:latin typeface="微软雅黑" panose="020B0503020204020204" charset="-122"/>
                <a:ea typeface="微软雅黑" panose="020B0503020204020204" charset="-122"/>
                <a:cs typeface="微软雅黑" panose="020B0503020204020204" charset="-122"/>
              </a:rPr>
              <a:t>压</a:t>
            </a:r>
            <a:r>
              <a:rPr sz="1000" spc="0" dirty="0">
                <a:solidFill>
                  <a:schemeClr val="dk1"/>
                </a:solidFill>
                <a:latin typeface="微软雅黑" panose="020B0503020204020204" charset="-122"/>
                <a:ea typeface="微软雅黑" panose="020B0503020204020204" charset="-122"/>
                <a:cs typeface="微软雅黑" panose="020B0503020204020204" charset="-122"/>
              </a:rPr>
              <a:t>电式</a:t>
            </a:r>
            <a:r>
              <a:rPr sz="1000" spc="40" dirty="0" err="1">
                <a:solidFill>
                  <a:schemeClr val="dk1"/>
                </a:solidFill>
                <a:latin typeface="微软雅黑" panose="020B0503020204020204" charset="-122"/>
                <a:ea typeface="微软雅黑" panose="020B0503020204020204" charset="-122"/>
                <a:cs typeface="微软雅黑" panose="020B0503020204020204" charset="-122"/>
              </a:rPr>
              <a:t>传感器有电荷和电压两种输出</a:t>
            </a:r>
            <a:r>
              <a:rPr sz="1000" spc="0" dirty="0" err="1">
                <a:solidFill>
                  <a:schemeClr val="dk1"/>
                </a:solidFill>
                <a:latin typeface="微软雅黑" panose="020B0503020204020204" charset="-122"/>
                <a:ea typeface="微软雅黑" panose="020B0503020204020204" charset="-122"/>
                <a:cs typeface="微软雅黑" panose="020B0503020204020204" charset="-122"/>
              </a:rPr>
              <a:t>形式</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754702" y="343851"/>
            <a:ext cx="6096000" cy="1838960"/>
          </a:xfrm>
          <a:prstGeom prst="rect">
            <a:avLst/>
          </a:prstGeom>
          <a:noFill/>
        </p:spPr>
        <p:txBody>
          <a:bodyPr wrap="square">
            <a:spAutoFit/>
          </a:bodyPr>
          <a:lstStyle/>
          <a:p>
            <a:pPr marL="280035" indent="457200" algn="l" rtl="0" eaLnBrk="0">
              <a:lnSpc>
                <a:spcPct val="150000"/>
              </a:lnSpc>
              <a:spcBef>
                <a:spcPts val="660"/>
              </a:spcBef>
            </a:pP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压电式加速度</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传感器</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80670" indent="457200" algn="l" rtl="0" eaLnBrk="0">
              <a:lnSpc>
                <a:spcPct val="150000"/>
              </a:lnSpc>
              <a:spcBef>
                <a:spcPts val="670"/>
              </a:spcBef>
            </a:pP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压电式加速度传感器的结构如图</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18(</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d</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所示。图中</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是惯性质量块，</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是压电晶</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片。压电式加速度传感器实质上是一个惯性力传感器。在压电晶</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片</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K</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上，放有质量为</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的质量块</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。当壳体随被测振动体一起振动时，质量块因惯性而产生</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作</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用在压电晶片上</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的力</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F</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，其中</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F</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。当质量</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一定时，压电晶片上产生的电荷与加速度</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成正比。</a:t>
            </a:r>
            <a:endPar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86"/>
          <p:cNvPicPr>
            <a:picLocks noChangeAspect="1"/>
          </p:cNvPicPr>
          <p:nvPr/>
        </p:nvPicPr>
        <p:blipFill>
          <a:blip r:embed="rId5"/>
          <a:stretch>
            <a:fillRect/>
          </a:stretch>
        </p:blipFill>
        <p:spPr>
          <a:xfrm>
            <a:off x="4563407" y="2344322"/>
            <a:ext cx="3513416" cy="2935439"/>
          </a:xfrm>
          <a:prstGeom prst="rect">
            <a:avLst/>
          </a:prstGeom>
        </p:spPr>
      </p:pic>
      <p:sp>
        <p:nvSpPr>
          <p:cNvPr id="6" name="文本框 5"/>
          <p:cNvSpPr txBox="1"/>
          <p:nvPr>
            <p:custDataLst>
              <p:tags r:id="rId6"/>
            </p:custDataLst>
          </p:nvPr>
        </p:nvSpPr>
        <p:spPr>
          <a:xfrm>
            <a:off x="2472905" y="5696082"/>
            <a:ext cx="6096000" cy="510540"/>
          </a:xfrm>
          <a:prstGeom prst="rect">
            <a:avLst/>
          </a:prstGeom>
          <a:noFill/>
        </p:spPr>
        <p:txBody>
          <a:bodyPr wrap="square">
            <a:spAutoFit/>
          </a:bodyPr>
          <a:lstStyle/>
          <a:p>
            <a:pPr marL="1848485" algn="l" rtl="0" eaLnBrk="0">
              <a:lnSpc>
                <a:spcPts val="1375"/>
              </a:lnSpc>
            </a:pP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18</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压电晶片及等</a:t>
            </a:r>
            <a:r>
              <a:rPr lang="zh-CN" altLang="en-US" sz="1050" spc="20" dirty="0">
                <a:solidFill>
                  <a:schemeClr val="dk1"/>
                </a:solidFill>
                <a:latin typeface="微软雅黑" panose="020B0503020204020204" charset="-122"/>
                <a:ea typeface="微软雅黑" panose="020B0503020204020204" charset="-122"/>
                <a:cs typeface="微软雅黑" panose="020B0503020204020204" charset="-122"/>
              </a:rPr>
              <a:t>效</a:t>
            </a:r>
            <a:r>
              <a:rPr lang="zh-CN" altLang="en-US" sz="105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zh-CN"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909955" algn="l" rtl="0" eaLnBrk="0">
              <a:lnSpc>
                <a:spcPct val="99000"/>
              </a:lnSpc>
              <a:spcBef>
                <a:spcPts val="650"/>
              </a:spcBef>
            </a:pP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压电晶片，</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等效电荷源，</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压电晶片并联，</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d</a:t>
            </a:r>
            <a:r>
              <a:rPr lang="en-US" altLang="zh-CN" sz="105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压电式加速度传</a:t>
            </a:r>
            <a:r>
              <a:rPr lang="zh-CN" altLang="en-US" sz="1050" spc="10" dirty="0">
                <a:solidFill>
                  <a:schemeClr val="dk1"/>
                </a:solidFill>
                <a:latin typeface="微软雅黑" panose="020B0503020204020204" charset="-122"/>
                <a:ea typeface="微软雅黑" panose="020B0503020204020204" charset="-122"/>
                <a:cs typeface="微软雅黑" panose="020B0503020204020204" charset="-122"/>
              </a:rPr>
              <a:t>感</a:t>
            </a:r>
            <a:r>
              <a:rPr lang="zh-CN" altLang="en-US" sz="1050" spc="0" dirty="0">
                <a:solidFill>
                  <a:schemeClr val="dk1"/>
                </a:solidFill>
                <a:latin typeface="微软雅黑" panose="020B0503020204020204" charset="-122"/>
                <a:ea typeface="微软雅黑" panose="020B0503020204020204" charset="-122"/>
                <a:cs typeface="微软雅黑" panose="020B0503020204020204" charset="-122"/>
              </a:rPr>
              <a:t>器</a:t>
            </a:r>
            <a:endParaRPr lang="zh-CN"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
          <p:cNvSpPr/>
          <p:nvPr/>
        </p:nvSpPr>
        <p:spPr>
          <a:xfrm>
            <a:off x="2007073" y="1790481"/>
            <a:ext cx="4215129" cy="1742439"/>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❷掌握压电式传感器的工作原理及测量转换电</a:t>
            </a:r>
            <a:r>
              <a:rPr sz="1000" spc="10" dirty="0">
                <a:solidFill>
                  <a:srgbClr val="000000"/>
                </a:solidFill>
                <a:latin typeface="微软雅黑" panose="020B0503020204020204" charset="-122"/>
                <a:ea typeface="微软雅黑" panose="020B0503020204020204" charset="-122"/>
                <a:cs typeface="微软雅黑" panose="020B0503020204020204" charset="-122"/>
              </a:rPr>
              <a:t>路</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❸熟悉压电式传感器在工程上的</a:t>
            </a:r>
            <a:r>
              <a:rPr sz="1000" spc="10" dirty="0">
                <a:solidFill>
                  <a:srgbClr val="000000"/>
                </a:solidFill>
                <a:latin typeface="微软雅黑" panose="020B0503020204020204" charset="-122"/>
                <a:ea typeface="微软雅黑" panose="020B0503020204020204" charset="-122"/>
                <a:cs typeface="微软雅黑" panose="020B0503020204020204" charset="-122"/>
              </a:rPr>
              <a:t>应</a:t>
            </a:r>
            <a:r>
              <a:rPr sz="1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60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技能目</a:t>
            </a:r>
            <a:r>
              <a:rPr sz="1000" spc="0" dirty="0">
                <a:solidFill>
                  <a:srgbClr val="000000"/>
                </a:solidFill>
                <a:latin typeface="微软雅黑" panose="020B0503020204020204" charset="-122"/>
                <a:ea typeface="微软雅黑" panose="020B0503020204020204" charset="-122"/>
                <a:cs typeface="微软雅黑" panose="020B0503020204020204" charset="-122"/>
              </a:rPr>
              <a:t>标</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spcBef>
                <a:spcPts val="48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❶能够根据检测要求选择合适的压电式传感</a:t>
            </a:r>
            <a:r>
              <a:rPr sz="10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❷能够运用压电式传感器完成一些</a:t>
            </a:r>
            <a:r>
              <a:rPr sz="1000" spc="20" dirty="0">
                <a:solidFill>
                  <a:srgbClr val="000000"/>
                </a:solidFill>
                <a:latin typeface="微软雅黑" panose="020B0503020204020204" charset="-122"/>
                <a:ea typeface="微软雅黑" panose="020B0503020204020204" charset="-122"/>
                <a:cs typeface="微软雅黑" panose="020B0503020204020204" charset="-122"/>
              </a:rPr>
              <a:t>简</a:t>
            </a:r>
            <a:r>
              <a:rPr sz="1000" spc="0" dirty="0">
                <a:solidFill>
                  <a:srgbClr val="000000"/>
                </a:solidFill>
                <a:latin typeface="微软雅黑" panose="020B0503020204020204" charset="-122"/>
                <a:ea typeface="微软雅黑" panose="020B0503020204020204" charset="-122"/>
                <a:cs typeface="微软雅黑" panose="020B0503020204020204" charset="-122"/>
              </a:rPr>
              <a:t>单的项目。</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60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素质目</a:t>
            </a:r>
            <a:r>
              <a:rPr sz="1000" spc="0" dirty="0">
                <a:solidFill>
                  <a:srgbClr val="000000"/>
                </a:solidFill>
                <a:latin typeface="微软雅黑" panose="020B0503020204020204" charset="-122"/>
                <a:ea typeface="微软雅黑" panose="020B0503020204020204" charset="-122"/>
                <a:cs typeface="微软雅黑" panose="020B0503020204020204" charset="-122"/>
              </a:rPr>
              <a:t>标</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spcBef>
                <a:spcPts val="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❶了解压电式传感器在无人驾驶汽车方面的应用，</a:t>
            </a:r>
            <a:r>
              <a:rPr sz="1000" spc="20" dirty="0">
                <a:solidFill>
                  <a:srgbClr val="000000"/>
                </a:solidFill>
                <a:latin typeface="微软雅黑" panose="020B0503020204020204" charset="-122"/>
                <a:ea typeface="微软雅黑" panose="020B0503020204020204" charset="-122"/>
                <a:cs typeface="微软雅黑" panose="020B0503020204020204" charset="-122"/>
              </a:rPr>
              <a:t>提</a:t>
            </a:r>
            <a:r>
              <a:rPr sz="1000" spc="0" dirty="0">
                <a:solidFill>
                  <a:srgbClr val="000000"/>
                </a:solidFill>
                <a:latin typeface="微软雅黑" panose="020B0503020204020204" charset="-122"/>
                <a:ea typeface="微软雅黑" panose="020B0503020204020204" charset="-122"/>
                <a:cs typeface="微软雅黑" panose="020B0503020204020204" charset="-122"/>
              </a:rPr>
              <a:t>升学生的科学素养。</a:t>
            </a:r>
            <a:r>
              <a:rPr sz="1000" spc="40" dirty="0">
                <a:solidFill>
                  <a:srgbClr val="000000"/>
                </a:solidFill>
                <a:latin typeface="微软雅黑" panose="020B0503020204020204" charset="-122"/>
                <a:ea typeface="微软雅黑" panose="020B0503020204020204" charset="-122"/>
                <a:cs typeface="微软雅黑" panose="020B0503020204020204" charset="-122"/>
              </a:rPr>
              <a:t>❷具有良好的交流与团队合作</a:t>
            </a:r>
            <a:r>
              <a:rPr sz="1000" spc="0" dirty="0">
                <a:solidFill>
                  <a:srgbClr val="000000"/>
                </a:solidFill>
                <a:latin typeface="微软雅黑" panose="020B0503020204020204" charset="-122"/>
                <a:ea typeface="微软雅黑" panose="020B0503020204020204" charset="-122"/>
                <a:cs typeface="微软雅黑" panose="020B0503020204020204" charset="-122"/>
              </a:rPr>
              <a:t>能力。</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
          <p:cNvSpPr/>
          <p:nvPr>
            <p:custDataLst>
              <p:tags r:id="rId5"/>
            </p:custDataLst>
          </p:nvPr>
        </p:nvSpPr>
        <p:spPr>
          <a:xfrm>
            <a:off x="2008118" y="4037795"/>
            <a:ext cx="1951989" cy="854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教学重点</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ts val="1220"/>
              </a:lnSpc>
              <a:spcBef>
                <a:spcPts val="49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压电式传感器的工</a:t>
            </a:r>
            <a:r>
              <a:rPr sz="1000" spc="0" dirty="0">
                <a:solidFill>
                  <a:schemeClr val="dk1"/>
                </a:solidFill>
                <a:latin typeface="微软雅黑" panose="020B0503020204020204" charset="-122"/>
                <a:ea typeface="微软雅黑" panose="020B0503020204020204" charset="-122"/>
                <a:cs typeface="微软雅黑" panose="020B0503020204020204" charset="-122"/>
              </a:rPr>
              <a:t>作原理和应用。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教学难点</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ts val="1220"/>
              </a:lnSpc>
              <a:spcBef>
                <a:spcPts val="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压电式传感器的测量电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7"/>
          <p:cNvSpPr/>
          <p:nvPr>
            <p:custDataLst>
              <p:tags r:id="rId6"/>
            </p:custDataLst>
          </p:nvPr>
        </p:nvSpPr>
        <p:spPr>
          <a:xfrm>
            <a:off x="2007073" y="1340188"/>
            <a:ext cx="2085975" cy="408940"/>
          </a:xfrm>
          <a:prstGeom prst="rect">
            <a:avLst/>
          </a:prstGeom>
        </p:spPr>
        <p:txBody>
          <a:bodyPr vert="horz" wrap="square" lIns="0" tIns="0" rIns="0" bIns="0"/>
          <a:lstStyle/>
          <a:p>
            <a:pPr algn="l" rtl="0" eaLnBrk="0">
              <a:lnSpc>
                <a:spcPct val="7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知识目标</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sz="1000" b="1"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❶了解不同压电材料的结构</a:t>
            </a:r>
            <a:r>
              <a:rPr sz="1000" spc="0" dirty="0">
                <a:solidFill>
                  <a:schemeClr val="dk1"/>
                </a:solidFill>
                <a:latin typeface="微软雅黑" panose="020B0503020204020204" charset="-122"/>
                <a:ea typeface="微软雅黑" panose="020B0503020204020204" charset="-122"/>
                <a:cs typeface="微软雅黑" panose="020B0503020204020204" charset="-122"/>
              </a:rPr>
              <a:t>和特点。</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rect"/>
          <p:cNvSpPr/>
          <p:nvPr>
            <p:custDataLst>
              <p:tags r:id="rId7"/>
            </p:custDataLst>
          </p:nvPr>
        </p:nvSpPr>
        <p:spPr>
          <a:xfrm>
            <a:off x="1753471" y="3726518"/>
            <a:ext cx="1020173" cy="238903"/>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6" name="table 9"/>
          <p:cNvGraphicFramePr>
            <a:graphicFrameLocks noGrp="1"/>
          </p:cNvGraphicFramePr>
          <p:nvPr/>
        </p:nvGraphicFramePr>
        <p:xfrm>
          <a:off x="1750781" y="3724008"/>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sp>
        <p:nvSpPr>
          <p:cNvPr id="7" name="rect"/>
          <p:cNvSpPr/>
          <p:nvPr>
            <p:custDataLst>
              <p:tags r:id="rId8"/>
            </p:custDataLst>
          </p:nvPr>
        </p:nvSpPr>
        <p:spPr>
          <a:xfrm>
            <a:off x="1753471" y="1028911"/>
            <a:ext cx="893300" cy="238903"/>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8" name="table 11"/>
          <p:cNvGraphicFramePr>
            <a:graphicFrameLocks noGrp="1"/>
          </p:cNvGraphicFramePr>
          <p:nvPr/>
        </p:nvGraphicFramePr>
        <p:xfrm>
          <a:off x="1750781" y="1026401"/>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9" name="picture 13"/>
          <p:cNvPicPr>
            <a:picLocks noChangeAspect="1"/>
          </p:cNvPicPr>
          <p:nvPr/>
        </p:nvPicPr>
        <p:blipFill>
          <a:blip r:embed="rId9"/>
          <a:stretch>
            <a:fillRect/>
          </a:stretch>
        </p:blipFill>
        <p:spPr>
          <a:xfrm>
            <a:off x="2548035" y="1027205"/>
            <a:ext cx="100847" cy="242283"/>
          </a:xfrm>
          <a:prstGeom prst="rect">
            <a:avLst/>
          </a:prstGeom>
        </p:spPr>
      </p:pic>
      <p:pic>
        <p:nvPicPr>
          <p:cNvPr id="10" name="picture 14"/>
          <p:cNvPicPr>
            <a:picLocks noChangeAspect="1"/>
          </p:cNvPicPr>
          <p:nvPr/>
        </p:nvPicPr>
        <p:blipFill>
          <a:blip r:embed="rId10"/>
          <a:stretch>
            <a:fillRect/>
          </a:stretch>
        </p:blipFill>
        <p:spPr>
          <a:xfrm>
            <a:off x="2674908" y="3724812"/>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85"/>
          <p:cNvSpPr/>
          <p:nvPr/>
        </p:nvSpPr>
        <p:spPr>
          <a:xfrm>
            <a:off x="603849" y="-58170"/>
            <a:ext cx="10731261" cy="47466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4955" algn="l" rtl="0" eaLnBrk="0">
              <a:lnSpc>
                <a:spcPct val="92000"/>
              </a:lnSpc>
              <a:spcBef>
                <a:spcPts val="950"/>
              </a:spcBef>
            </a:pPr>
            <a:r>
              <a:rPr sz="1000" b="1" spc="40" dirty="0">
                <a:solidFill>
                  <a:srgbClr val="000000"/>
                </a:solidFill>
                <a:latin typeface="微软雅黑" panose="020B0503020204020204" charset="-122"/>
                <a:ea typeface="微软雅黑" panose="020B0503020204020204" charset="-122"/>
                <a:cs typeface="微软雅黑" panose="020B0503020204020204" charset="-122"/>
              </a:rPr>
              <a:t>4)</a:t>
            </a:r>
            <a:r>
              <a:rPr sz="1000" spc="40" dirty="0">
                <a:solidFill>
                  <a:srgbClr val="000000"/>
                </a:solidFill>
                <a:latin typeface="微软雅黑" panose="020B0503020204020204" charset="-122"/>
                <a:ea typeface="微软雅黑" panose="020B0503020204020204" charset="-122"/>
                <a:cs typeface="微软雅黑" panose="020B0503020204020204" charset="-122"/>
              </a:rPr>
              <a:t>压电式加速度传感器和放大器等效电</a:t>
            </a:r>
            <a:r>
              <a:rPr sz="1000" spc="2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7000"/>
              </a:lnSpc>
              <a:spcBef>
                <a:spcPts val="5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压电式传感器的输出信号很小，因此对输出信号必须进行放大。压电式传</a:t>
            </a:r>
            <a:r>
              <a:rPr sz="1000" spc="3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器所使</a:t>
            </a:r>
            <a:r>
              <a:rPr sz="1000" spc="60" dirty="0">
                <a:solidFill>
                  <a:srgbClr val="000000"/>
                </a:solidFill>
                <a:latin typeface="微软雅黑" panose="020B0503020204020204" charset="-122"/>
                <a:ea typeface="微软雅黑" panose="020B0503020204020204" charset="-122"/>
                <a:cs typeface="微软雅黑" panose="020B0503020204020204" charset="-122"/>
              </a:rPr>
              <a:t>用的放大器有两种结构形式</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一种是带反馈电阻的电压放大器，其输出</a:t>
            </a:r>
            <a:r>
              <a:rPr sz="1000" spc="0" dirty="0">
                <a:solidFill>
                  <a:srgbClr val="000000"/>
                </a:solidFill>
                <a:latin typeface="微软雅黑" panose="020B0503020204020204" charset="-122"/>
                <a:ea typeface="微软雅黑" panose="020B0503020204020204" charset="-122"/>
                <a:cs typeface="微软雅黑" panose="020B0503020204020204" charset="-122"/>
              </a:rPr>
              <a:t>电压与输入电压</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即传感器的输出电压</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成正比，另一种是带反馈电容的电荷放大器，其输出电压</a:t>
            </a:r>
            <a:r>
              <a:rPr sz="1000" spc="30" dirty="0">
                <a:solidFill>
                  <a:srgbClr val="000000"/>
                </a:solidFill>
                <a:latin typeface="微软雅黑" panose="020B0503020204020204" charset="-122"/>
                <a:ea typeface="微软雅黑" panose="020B0503020204020204" charset="-122"/>
                <a:cs typeface="微软雅黑" panose="020B0503020204020204" charset="-122"/>
              </a:rPr>
              <a:t>与</a:t>
            </a:r>
            <a:r>
              <a:rPr sz="1000" spc="0" dirty="0">
                <a:solidFill>
                  <a:srgbClr val="000000"/>
                </a:solidFill>
                <a:latin typeface="微软雅黑" panose="020B0503020204020204" charset="-122"/>
                <a:ea typeface="微软雅黑" panose="020B0503020204020204" charset="-122"/>
                <a:cs typeface="微软雅黑" panose="020B0503020204020204" charset="-122"/>
              </a:rPr>
              <a:t>输入</a:t>
            </a:r>
            <a:r>
              <a:rPr sz="1000" spc="20" dirty="0">
                <a:solidFill>
                  <a:srgbClr val="000000"/>
                </a:solidFill>
                <a:latin typeface="微软雅黑" panose="020B0503020204020204" charset="-122"/>
                <a:ea typeface="微软雅黑" panose="020B0503020204020204" charset="-122"/>
                <a:cs typeface="微软雅黑" panose="020B0503020204020204" charset="-122"/>
              </a:rPr>
              <a:t>电荷量成</a:t>
            </a:r>
            <a:r>
              <a:rPr sz="1000" spc="0" dirty="0">
                <a:solidFill>
                  <a:srgbClr val="000000"/>
                </a:solidFill>
                <a:latin typeface="微软雅黑" panose="020B0503020204020204" charset="-122"/>
                <a:ea typeface="微软雅黑" panose="020B0503020204020204" charset="-122"/>
                <a:cs typeface="微软雅黑" panose="020B0503020204020204" charset="-122"/>
              </a:rPr>
              <a:t>正比。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51000"/>
              </a:lnSpc>
              <a:spcBef>
                <a:spcPts val="2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电压放大器测量系统中的输出电压对电缆电容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000" spc="20" dirty="0">
                <a:solidFill>
                  <a:srgbClr val="000000"/>
                </a:solidFill>
                <a:latin typeface="微软雅黑" panose="020B0503020204020204" charset="-122"/>
                <a:ea typeface="微软雅黑" panose="020B0503020204020204" charset="-122"/>
                <a:cs typeface="微软雅黑" panose="020B0503020204020204" charset="-122"/>
              </a:rPr>
              <a:t>敏感。当电缆长</a:t>
            </a:r>
            <a:r>
              <a:rPr sz="1000" spc="10" dirty="0">
                <a:solidFill>
                  <a:srgbClr val="000000"/>
                </a:solidFill>
                <a:latin typeface="微软雅黑" panose="020B0503020204020204" charset="-122"/>
                <a:ea typeface="微软雅黑" panose="020B0503020204020204" charset="-122"/>
                <a:cs typeface="微软雅黑" panose="020B0503020204020204" charset="-122"/>
              </a:rPr>
              <a:t>度</a:t>
            </a:r>
            <a:r>
              <a:rPr sz="1000" spc="0" dirty="0">
                <a:solidFill>
                  <a:srgbClr val="000000"/>
                </a:solidFill>
                <a:latin typeface="微软雅黑" panose="020B0503020204020204" charset="-122"/>
                <a:ea typeface="微软雅黑" panose="020B0503020204020204" charset="-122"/>
                <a:cs typeface="微软雅黑" panose="020B0503020204020204" charset="-122"/>
              </a:rPr>
              <a:t>变化时，</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就变</a:t>
            </a:r>
            <a:r>
              <a:rPr sz="1000" spc="10" dirty="0">
                <a:solidFill>
                  <a:srgbClr val="000000"/>
                </a:solidFill>
                <a:latin typeface="微软雅黑" panose="020B0503020204020204" charset="-122"/>
                <a:ea typeface="微软雅黑" panose="020B0503020204020204" charset="-122"/>
                <a:cs typeface="微软雅黑" panose="020B0503020204020204" charset="-122"/>
              </a:rPr>
              <a:t>化，使得放大器输入电压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1000" spc="10" dirty="0">
                <a:solidFill>
                  <a:srgbClr val="000000"/>
                </a:solidFill>
                <a:latin typeface="微软雅黑" panose="020B0503020204020204" charset="-122"/>
                <a:ea typeface="微软雅黑" panose="020B0503020204020204" charset="-122"/>
                <a:cs typeface="微软雅黑" panose="020B0503020204020204" charset="-122"/>
              </a:rPr>
              <a:t>随之变化，</a:t>
            </a:r>
            <a:r>
              <a:rPr sz="1000" spc="0" dirty="0">
                <a:solidFill>
                  <a:srgbClr val="000000"/>
                </a:solidFill>
                <a:latin typeface="微软雅黑" panose="020B0503020204020204" charset="-122"/>
                <a:ea typeface="微软雅黑" panose="020B0503020204020204" charset="-122"/>
                <a:cs typeface="微软雅黑" panose="020B0503020204020204" charset="-122"/>
              </a:rPr>
              <a:t>系统的电压灵敏度也将发生变化，这就增加了测量</a:t>
            </a:r>
            <a:r>
              <a:rPr sz="1000" spc="40" dirty="0">
                <a:solidFill>
                  <a:srgbClr val="000000"/>
                </a:solidFill>
                <a:latin typeface="微软雅黑" panose="020B0503020204020204" charset="-122"/>
                <a:ea typeface="微软雅黑" panose="020B0503020204020204" charset="-122"/>
                <a:cs typeface="微软雅黑" panose="020B0503020204020204" charset="-122"/>
              </a:rPr>
              <a:t>的难度。电荷放大器则弥补了上述电压放大器的缺点，电荷放大器是一个高增益、</a:t>
            </a:r>
            <a:r>
              <a:rPr sz="1000" spc="0" dirty="0">
                <a:solidFill>
                  <a:srgbClr val="000000"/>
                </a:solidFill>
                <a:latin typeface="微软雅黑" panose="020B0503020204020204" charset="-122"/>
                <a:ea typeface="微软雅黑" panose="020B0503020204020204" charset="-122"/>
                <a:cs typeface="微软雅黑" panose="020B0503020204020204" charset="-122"/>
              </a:rPr>
              <a:t>带反</a:t>
            </a:r>
            <a:r>
              <a:rPr sz="1000" spc="30" dirty="0">
                <a:solidFill>
                  <a:srgbClr val="000000"/>
                </a:solidFill>
                <a:latin typeface="微软雅黑" panose="020B0503020204020204" charset="-122"/>
                <a:ea typeface="微软雅黑" panose="020B0503020204020204" charset="-122"/>
                <a:cs typeface="微软雅黑" panose="020B0503020204020204" charset="-122"/>
              </a:rPr>
              <a:t>馈电容的运算放大器。当略去传感器的漏电阻</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000" spc="30" dirty="0">
                <a:solidFill>
                  <a:srgbClr val="000000"/>
                </a:solidFill>
                <a:latin typeface="微软雅黑" panose="020B0503020204020204" charset="-122"/>
                <a:ea typeface="微软雅黑" panose="020B0503020204020204" charset="-122"/>
                <a:cs typeface="微软雅黑" panose="020B0503020204020204" charset="-122"/>
              </a:rPr>
              <a:t>和电荷放大器的</a:t>
            </a:r>
            <a:r>
              <a:rPr sz="1000" spc="20" dirty="0">
                <a:solidFill>
                  <a:srgbClr val="000000"/>
                </a:solidFill>
                <a:latin typeface="微软雅黑" panose="020B0503020204020204" charset="-122"/>
                <a:ea typeface="微软雅黑" panose="020B0503020204020204" charset="-122"/>
                <a:cs typeface="微软雅黑" panose="020B0503020204020204" charset="-122"/>
              </a:rPr>
              <a:t>输</a:t>
            </a:r>
            <a:r>
              <a:rPr sz="1000" spc="0" dirty="0">
                <a:solidFill>
                  <a:srgbClr val="000000"/>
                </a:solidFill>
                <a:latin typeface="微软雅黑" panose="020B0503020204020204" charset="-122"/>
                <a:ea typeface="微软雅黑" panose="020B0503020204020204" charset="-122"/>
                <a:cs typeface="微软雅黑" panose="020B0503020204020204" charset="-122"/>
              </a:rPr>
              <a:t>入电阻</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1000" spc="0" dirty="0">
                <a:solidFill>
                  <a:srgbClr val="000000"/>
                </a:solidFill>
                <a:latin typeface="微软雅黑" panose="020B0503020204020204" charset="-122"/>
                <a:ea typeface="微软雅黑" panose="020B0503020204020204" charset="-122"/>
                <a:cs typeface="微软雅黑" panose="020B0503020204020204" charset="-122"/>
              </a:rPr>
              <a:t>的影响时ꎬ</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89000"/>
              </a:lnSpc>
              <a:spcBef>
                <a:spcPts val="580"/>
              </a:spcBef>
            </a:pPr>
            <a:r>
              <a:rPr sz="1000" spc="0" dirty="0">
                <a:solidFill>
                  <a:srgbClr val="000000"/>
                </a:solidFill>
                <a:latin typeface="微软雅黑" panose="020B0503020204020204" charset="-122"/>
                <a:ea typeface="微软雅黑" panose="020B0503020204020204" charset="-122"/>
                <a:cs typeface="微软雅黑" panose="020B0503020204020204" charset="-122"/>
              </a:rPr>
              <a:t>有</a:t>
            </a:r>
            <a:endParaRPr 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89000"/>
              </a:lnSpc>
              <a:spcBef>
                <a:spcPts val="580"/>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i</a:t>
            </a: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a</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c</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i</a:t>
            </a: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i</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y</a:t>
            </a: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f</a:t>
            </a:r>
            <a:r>
              <a:rPr sz="900" b="1" spc="0" dirty="0">
                <a:solidFill>
                  <a:srgbClr val="000000"/>
                </a:solidFill>
                <a:latin typeface="微软雅黑" panose="020B0503020204020204" charset="-122"/>
                <a:ea typeface="微软雅黑" panose="020B0503020204020204" charset="-122"/>
                <a:cs typeface="微软雅黑" panose="020B0503020204020204" charset="-122"/>
              </a:rPr>
              <a:t>(5</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15)</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149000"/>
              </a:lnSpc>
              <a:spcBef>
                <a:spcPts val="16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1000" spc="-30" dirty="0">
                <a:solidFill>
                  <a:srgbClr val="000000"/>
                </a:solidFill>
                <a:latin typeface="微软雅黑" panose="020B0503020204020204" charset="-122"/>
                <a:ea typeface="微软雅黑" panose="020B0503020204020204" charset="-122"/>
                <a:cs typeface="微软雅黑" panose="020B0503020204020204" charset="-122"/>
              </a:rPr>
              <a:t>为放大器输入端电压，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y</a:t>
            </a:r>
            <a:r>
              <a:rPr sz="1000" spc="-30" dirty="0">
                <a:solidFill>
                  <a:srgbClr val="000000"/>
                </a:solidFill>
                <a:latin typeface="微软雅黑" panose="020B0503020204020204" charset="-122"/>
                <a:ea typeface="微软雅黑" panose="020B0503020204020204" charset="-122"/>
                <a:cs typeface="微软雅黑" panose="020B0503020204020204" charset="-122"/>
              </a:rPr>
              <a:t>为放大器输出端电压，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y</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Ke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5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K</a:t>
            </a:r>
            <a:r>
              <a:rPr sz="1000" spc="-30" dirty="0">
                <a:solidFill>
                  <a:srgbClr val="000000"/>
                </a:solidFill>
                <a:latin typeface="微软雅黑" panose="020B0503020204020204" charset="-122"/>
                <a:ea typeface="微软雅黑" panose="020B0503020204020204" charset="-122"/>
                <a:cs typeface="微软雅黑" panose="020B0503020204020204" charset="-122"/>
              </a:rPr>
              <a:t>为电荷放</a:t>
            </a:r>
            <a:r>
              <a:rPr sz="1000" spc="-20" dirty="0">
                <a:solidFill>
                  <a:srgbClr val="000000"/>
                </a:solidFill>
                <a:latin typeface="微软雅黑" panose="020B0503020204020204" charset="-122"/>
                <a:ea typeface="微软雅黑" panose="020B0503020204020204" charset="-122"/>
                <a:cs typeface="微软雅黑" panose="020B0503020204020204" charset="-122"/>
              </a:rPr>
              <a:t>大</a:t>
            </a:r>
            <a:r>
              <a:rPr sz="1000" spc="0" dirty="0">
                <a:solidFill>
                  <a:srgbClr val="000000"/>
                </a:solidFill>
                <a:latin typeface="微软雅黑" panose="020B0503020204020204" charset="-122"/>
                <a:ea typeface="微软雅黑" panose="020B0503020204020204" charset="-122"/>
                <a:cs typeface="微软雅黑" panose="020B0503020204020204" charset="-122"/>
              </a:rPr>
              <a:t>器开环放</a:t>
            </a:r>
            <a:r>
              <a:rPr sz="1000" spc="-20" dirty="0">
                <a:solidFill>
                  <a:srgbClr val="000000"/>
                </a:solidFill>
                <a:latin typeface="微软雅黑" panose="020B0503020204020204" charset="-122"/>
                <a:ea typeface="微软雅黑" panose="020B0503020204020204" charset="-122"/>
                <a:cs typeface="微软雅黑" panose="020B0503020204020204" charset="-122"/>
              </a:rPr>
              <a:t>大倍数，</a:t>
            </a:r>
            <a:r>
              <a:rPr sz="1000" b="1" spc="-2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20" dirty="0">
                <a:solidFill>
                  <a:srgbClr val="000000"/>
                </a:solidFill>
                <a:latin typeface="微软雅黑" panose="020B0503020204020204" charset="-122"/>
                <a:ea typeface="微软雅黑" panose="020B0503020204020204" charset="-122"/>
                <a:cs typeface="微软雅黑" panose="020B0503020204020204" charset="-122"/>
              </a:rPr>
              <a:t>为电荷放大器反馈电容。将</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y</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Ke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r>
              <a:rPr sz="1000" spc="-20" dirty="0">
                <a:solidFill>
                  <a:srgbClr val="000000"/>
                </a:solidFill>
                <a:latin typeface="微软雅黑" panose="020B0503020204020204" charset="-122"/>
                <a:ea typeface="微软雅黑" panose="020B0503020204020204" charset="-122"/>
                <a:cs typeface="微软雅黑" panose="020B0503020204020204" charset="-122"/>
              </a:rPr>
              <a:t>代入式</a:t>
            </a:r>
            <a:r>
              <a:rPr sz="1000" b="1" spc="-20" dirty="0">
                <a:solidFill>
                  <a:srgbClr val="000000"/>
                </a:solidFill>
                <a:latin typeface="微软雅黑" panose="020B0503020204020204" charset="-122"/>
                <a:ea typeface="微软雅黑" panose="020B0503020204020204" charset="-122"/>
                <a:cs typeface="微软雅黑" panose="020B0503020204020204" charset="-122"/>
              </a:rPr>
              <a:t>(5</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15)</a:t>
            </a:r>
            <a:r>
              <a:rPr sz="1000" spc="-20" dirty="0">
                <a:solidFill>
                  <a:srgbClr val="000000"/>
                </a:solidFill>
                <a:latin typeface="微软雅黑" panose="020B0503020204020204" charset="-122"/>
                <a:ea typeface="微软雅黑" panose="020B0503020204020204" charset="-122"/>
                <a:cs typeface="微软雅黑" panose="020B0503020204020204" charset="-122"/>
              </a:rPr>
              <a:t>中，可得放大器输出端电</a:t>
            </a:r>
            <a:r>
              <a:rPr sz="1000" spc="-10" dirty="0">
                <a:solidFill>
                  <a:srgbClr val="000000"/>
                </a:solidFill>
                <a:latin typeface="微软雅黑" panose="020B0503020204020204" charset="-122"/>
                <a:ea typeface="微软雅黑" panose="020B0503020204020204" charset="-122"/>
                <a:cs typeface="微软雅黑" panose="020B0503020204020204" charset="-122"/>
              </a:rPr>
              <a:t>压</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y</a:t>
            </a:r>
            <a:r>
              <a:rPr sz="1000" spc="0" dirty="0">
                <a:solidFill>
                  <a:srgbClr val="000000"/>
                </a:solidFill>
                <a:latin typeface="微软雅黑" panose="020B0503020204020204" charset="-122"/>
                <a:ea typeface="微软雅黑" panose="020B0503020204020204" charset="-122"/>
                <a:cs typeface="微软雅黑" panose="020B0503020204020204" charset="-122"/>
              </a:rPr>
              <a:t>与传感器电荷</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0" dirty="0">
                <a:solidFill>
                  <a:srgbClr val="000000"/>
                </a:solidFill>
                <a:latin typeface="微软雅黑" panose="020B0503020204020204" charset="-122"/>
                <a:ea typeface="微软雅黑" panose="020B0503020204020204" charset="-122"/>
                <a:cs typeface="微软雅黑" panose="020B0503020204020204" charset="-122"/>
              </a:rPr>
              <a:t>的关系式</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085"/>
              </a:lnSpc>
              <a:spcBef>
                <a:spcPts val="490"/>
              </a:spcBef>
            </a:pPr>
            <a:r>
              <a:rPr sz="900" spc="-20" dirty="0">
                <a:solidFill>
                  <a:srgbClr val="000000"/>
                </a:solidFill>
                <a:latin typeface="微软雅黑" panose="020B0503020204020204" charset="-122"/>
                <a:ea typeface="微软雅黑" panose="020B0503020204020204" charset="-122"/>
                <a:cs typeface="微软雅黑" panose="020B0503020204020204" charset="-122"/>
              </a:rPr>
              <a:t>设</a:t>
            </a:r>
            <a:r>
              <a:rPr sz="900" b="1" spc="-20" dirty="0">
                <a:solidFill>
                  <a:srgbClr val="000000"/>
                </a:solidFill>
                <a:latin typeface="微软雅黑" panose="020B0503020204020204" charset="-122"/>
                <a:ea typeface="微软雅黑" panose="020B0503020204020204" charset="-122"/>
                <a:cs typeface="微软雅黑" panose="020B0503020204020204" charset="-122"/>
              </a:rPr>
              <a:t>C</a:t>
            </a:r>
            <a:r>
              <a:rPr sz="1300" spc="-20" baseline="600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C</a:t>
            </a:r>
            <a:r>
              <a:rPr sz="800" b="1" spc="-2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300" spc="-20" baseline="600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C</a:t>
            </a:r>
            <a:r>
              <a:rPr sz="800" b="1" spc="-20" baseline="-23000" dirty="0">
                <a:solidFill>
                  <a:srgbClr val="000000"/>
                </a:solidFill>
                <a:latin typeface="微软雅黑" panose="020B0503020204020204" charset="-122"/>
                <a:ea typeface="微软雅黑" panose="020B0503020204020204" charset="-122"/>
                <a:cs typeface="微软雅黑" panose="020B0503020204020204" charset="-122"/>
              </a:rPr>
              <a:t>c</a:t>
            </a:r>
            <a:r>
              <a:rPr sz="1300" spc="-20" baseline="6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23000" dirty="0">
                <a:solidFill>
                  <a:srgbClr val="000000"/>
                </a:solidFill>
                <a:latin typeface="微软雅黑" panose="020B0503020204020204" charset="-122"/>
                <a:ea typeface="微软雅黑" panose="020B0503020204020204" charset="-122"/>
                <a:cs typeface="微软雅黑" panose="020B0503020204020204" charset="-122"/>
              </a:rPr>
              <a:t>i</a:t>
            </a:r>
            <a:endParaRPr lang="en-US" sz="520" baseline="-230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085"/>
              </a:lnSpc>
              <a:spcBef>
                <a:spcPts val="490"/>
              </a:spcBef>
            </a:pPr>
            <a:r>
              <a:rPr sz="900" b="1" spc="0" dirty="0" err="1">
                <a:solidFill>
                  <a:srgbClr val="000000"/>
                </a:solidFill>
                <a:latin typeface="微软雅黑" panose="020B0503020204020204" charset="-122"/>
                <a:ea typeface="微软雅黑" panose="020B0503020204020204" charset="-122"/>
                <a:cs typeface="微软雅黑" panose="020B0503020204020204" charset="-122"/>
              </a:rPr>
              <a:t>e</a:t>
            </a:r>
            <a:r>
              <a:rPr sz="800" b="1" spc="0" baseline="8000" dirty="0" err="1">
                <a:solidFill>
                  <a:srgbClr val="000000"/>
                </a:solidFill>
                <a:latin typeface="微软雅黑" panose="020B0503020204020204" charset="-122"/>
                <a:ea typeface="微软雅黑" panose="020B0503020204020204" charset="-122"/>
                <a:cs typeface="微软雅黑" panose="020B0503020204020204" charset="-122"/>
              </a:rPr>
              <a:t>y</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KQ</a:t>
            </a:r>
            <a:r>
              <a:rPr sz="900" b="1"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f</a:t>
            </a:r>
            <a:r>
              <a:rPr sz="900" b="1" spc="-1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KC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f</a:t>
            </a:r>
            <a:r>
              <a:rPr sz="900" b="1"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(5</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16)</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88925" algn="l" rtl="0" eaLnBrk="0">
              <a:lnSpc>
                <a:spcPct val="94000"/>
              </a:lnSpc>
              <a:spcBef>
                <a:spcPts val="57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当电荷放大器的开环放大倍数足够大时</a:t>
            </a:r>
            <a:r>
              <a:rPr sz="1000" spc="0" dirty="0">
                <a:solidFill>
                  <a:srgbClr val="000000"/>
                </a:solidFill>
                <a:latin typeface="微软雅黑" panose="020B0503020204020204" charset="-122"/>
                <a:ea typeface="微软雅黑" panose="020B0503020204020204" charset="-122"/>
                <a:cs typeface="微软雅黑" panose="020B0503020204020204" charset="-122"/>
              </a:rPr>
              <a:t>，则有</a:t>
            </a:r>
            <a:r>
              <a:rPr sz="1000" b="1" spc="0" dirty="0">
                <a:solidFill>
                  <a:srgbClr val="000000"/>
                </a:solidFill>
                <a:latin typeface="微软雅黑" panose="020B0503020204020204" charset="-122"/>
                <a:ea typeface="微软雅黑" panose="020B0503020204020204" charset="-122"/>
                <a:cs typeface="微软雅黑" panose="020B0503020204020204" charset="-122"/>
              </a:rPr>
              <a:t>KC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式</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16)</a:t>
            </a:r>
            <a:r>
              <a:rPr sz="1000" spc="0" dirty="0" err="1">
                <a:solidFill>
                  <a:srgbClr val="000000"/>
                </a:solidFill>
                <a:latin typeface="微软雅黑" panose="020B0503020204020204" charset="-122"/>
                <a:ea typeface="微软雅黑" panose="020B0503020204020204" charset="-122"/>
                <a:cs typeface="微软雅黑" panose="020B0503020204020204" charset="-122"/>
              </a:rPr>
              <a:t>简化为</a:t>
            </a:r>
            <a:endParaRPr 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8925" algn="l" rtl="0" eaLnBrk="0">
              <a:lnSpc>
                <a:spcPct val="94000"/>
              </a:lnSpc>
              <a:spcBef>
                <a:spcPts val="575"/>
              </a:spcBef>
            </a:pPr>
            <a:r>
              <a:rPr sz="900" b="1" spc="0" dirty="0" err="1">
                <a:solidFill>
                  <a:srgbClr val="000000"/>
                </a:solidFill>
                <a:latin typeface="微软雅黑" panose="020B0503020204020204" charset="-122"/>
                <a:ea typeface="微软雅黑" panose="020B0503020204020204" charset="-122"/>
                <a:cs typeface="微软雅黑" panose="020B0503020204020204" charset="-122"/>
              </a:rPr>
              <a:t>e</a:t>
            </a:r>
            <a:r>
              <a:rPr sz="800" b="1" spc="0" baseline="8000" dirty="0" err="1">
                <a:solidFill>
                  <a:srgbClr val="000000"/>
                </a:solidFill>
                <a:latin typeface="微软雅黑" panose="020B0503020204020204" charset="-122"/>
                <a:ea typeface="微软雅黑" panose="020B0503020204020204" charset="-122"/>
                <a:cs typeface="微软雅黑" panose="020B0503020204020204" charset="-122"/>
              </a:rPr>
              <a:t>y</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900" b="1"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f</a:t>
            </a:r>
            <a:r>
              <a:rPr sz="900" b="1" spc="0" dirty="0">
                <a:solidFill>
                  <a:srgbClr val="000000"/>
                </a:solidFill>
                <a:latin typeface="微软雅黑" panose="020B0503020204020204" charset="-122"/>
                <a:ea typeface="微软雅黑" panose="020B0503020204020204" charset="-122"/>
                <a:cs typeface="微软雅黑" panose="020B0503020204020204" charset="-122"/>
              </a:rPr>
              <a:t>(5</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17)</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5240" algn="l" rtl="0" eaLnBrk="0">
              <a:lnSpc>
                <a:spcPct val="130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式</a:t>
            </a:r>
            <a:r>
              <a:rPr sz="1000" b="1" spc="30" dirty="0">
                <a:solidFill>
                  <a:srgbClr val="000000"/>
                </a:solidFill>
                <a:latin typeface="微软雅黑" panose="020B0503020204020204" charset="-122"/>
                <a:ea typeface="微软雅黑" panose="020B0503020204020204" charset="-122"/>
                <a:cs typeface="微软雅黑" panose="020B0503020204020204" charset="-122"/>
              </a:rPr>
              <a:t>(5</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17)</a:t>
            </a:r>
            <a:r>
              <a:rPr sz="1000" spc="30" dirty="0">
                <a:solidFill>
                  <a:srgbClr val="000000"/>
                </a:solidFill>
                <a:latin typeface="微软雅黑" panose="020B0503020204020204" charset="-122"/>
                <a:ea typeface="微软雅黑" panose="020B0503020204020204" charset="-122"/>
                <a:cs typeface="微软雅黑" panose="020B0503020204020204" charset="-122"/>
              </a:rPr>
              <a:t>表明，在一定条件下，</a:t>
            </a:r>
            <a:r>
              <a:rPr sz="1000" spc="30" dirty="0" err="1">
                <a:solidFill>
                  <a:srgbClr val="000000"/>
                </a:solidFill>
                <a:latin typeface="微软雅黑" panose="020B0503020204020204" charset="-122"/>
                <a:ea typeface="微软雅黑" panose="020B0503020204020204" charset="-122"/>
                <a:cs typeface="微软雅黑" panose="020B0503020204020204" charset="-122"/>
              </a:rPr>
              <a:t>电荷放大器的输出电压与传感器的输入电</a:t>
            </a:r>
            <a:r>
              <a:rPr sz="1000" spc="20" dirty="0" err="1">
                <a:solidFill>
                  <a:srgbClr val="000000"/>
                </a:solidFill>
                <a:latin typeface="微软雅黑" panose="020B0503020204020204" charset="-122"/>
                <a:ea typeface="微软雅黑" panose="020B0503020204020204" charset="-122"/>
                <a:cs typeface="微软雅黑" panose="020B0503020204020204" charset="-122"/>
              </a:rPr>
              <a:t>荷</a:t>
            </a:r>
            <a:r>
              <a:rPr sz="1000" spc="0" dirty="0" err="1">
                <a:solidFill>
                  <a:srgbClr val="000000"/>
                </a:solidFill>
                <a:latin typeface="微软雅黑" panose="020B0503020204020204" charset="-122"/>
                <a:ea typeface="微软雅黑" panose="020B0503020204020204" charset="-122"/>
                <a:cs typeface="微软雅黑" panose="020B0503020204020204" charset="-122"/>
              </a:rPr>
              <a:t>量成正</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比，而与电缆的分布电容无关，输出灵敏度取决于反馈电容</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所以电荷放大器的灵敏</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度调节都是采用切换反馈电容</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900" b="1" spc="0" baseline="-23000" dirty="0">
                <a:solidFill>
                  <a:srgbClr val="000000"/>
                </a:solidFill>
                <a:latin typeface="微软雅黑" panose="020B0503020204020204" charset="-122"/>
                <a:ea typeface="微软雅黑" panose="020B0503020204020204" charset="-122"/>
                <a:cs typeface="微软雅黑" panose="020B0503020204020204" charset="-122"/>
              </a:rPr>
              <a:t>f</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的办法实现的。采用电荷放大器时，即使连接电缆</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长</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度</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达百米，其灵敏度也无明显变化，这是电荷放大</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器的主要优点。</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zh-CN"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spcBef>
                <a:spcPts val="0"/>
              </a:spcBef>
            </a:pP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压电式加速度传感器实验原理、电荷放大器与实验面板</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如</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519</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
              </a:spcBef>
            </a:pP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91"/>
          <p:cNvPicPr>
            <a:picLocks noChangeAspect="1"/>
          </p:cNvPicPr>
          <p:nvPr/>
        </p:nvPicPr>
        <p:blipFill>
          <a:blip r:embed="rId5"/>
          <a:stretch>
            <a:fillRect/>
          </a:stretch>
        </p:blipFill>
        <p:spPr>
          <a:xfrm>
            <a:off x="5302369" y="3540666"/>
            <a:ext cx="4165929" cy="2819671"/>
          </a:xfrm>
          <a:prstGeom prst="rect">
            <a:avLst/>
          </a:prstGeom>
        </p:spPr>
      </p:pic>
      <p:sp>
        <p:nvSpPr>
          <p:cNvPr id="5" name="文本框 4"/>
          <p:cNvSpPr txBox="1"/>
          <p:nvPr>
            <p:custDataLst>
              <p:tags r:id="rId6"/>
            </p:custDataLst>
          </p:nvPr>
        </p:nvSpPr>
        <p:spPr>
          <a:xfrm>
            <a:off x="4525993" y="6328753"/>
            <a:ext cx="6096000" cy="518160"/>
          </a:xfrm>
          <a:prstGeom prst="rect">
            <a:avLst/>
          </a:prstGeom>
          <a:noFill/>
        </p:spPr>
        <p:txBody>
          <a:bodyPr wrap="square">
            <a:spAutoFit/>
          </a:bodyPr>
          <a:lstStyle/>
          <a:p>
            <a:pPr marL="1617980" algn="l" rtl="0" eaLnBrk="0">
              <a:lnSpc>
                <a:spcPts val="1375"/>
              </a:lnSpc>
            </a:pP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100" b="1" spc="4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40" dirty="0">
                <a:solidFill>
                  <a:schemeClr val="dk1"/>
                </a:solidFill>
                <a:latin typeface="微软雅黑" panose="020B0503020204020204" charset="-122"/>
                <a:ea typeface="微软雅黑" panose="020B0503020204020204" charset="-122"/>
                <a:cs typeface="微软雅黑" panose="020B0503020204020204" charset="-122"/>
              </a:rPr>
              <a:t>19</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压电式加速度传感器实验原</a:t>
            </a:r>
            <a:r>
              <a:rPr lang="zh-CN" altLang="en-US" sz="1100" spc="30" dirty="0">
                <a:solidFill>
                  <a:schemeClr val="dk1"/>
                </a:solidFill>
                <a:latin typeface="微软雅黑" panose="020B0503020204020204" charset="-122"/>
                <a:ea typeface="微软雅黑" panose="020B0503020204020204" charset="-122"/>
                <a:cs typeface="微软雅黑" panose="020B0503020204020204" charset="-122"/>
              </a:rPr>
              <a:t>理</a:t>
            </a:r>
            <a:endParaRPr lang="zh-CN"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129665" algn="l" rtl="0" eaLnBrk="0">
              <a:lnSpc>
                <a:spcPct val="99000"/>
              </a:lnSpc>
              <a:spcBef>
                <a:spcPts val="650"/>
              </a:spcBef>
            </a:pPr>
            <a:r>
              <a:rPr lang="en-US" altLang="zh-CN" sz="1100" b="1" spc="6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10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60" dirty="0">
                <a:solidFill>
                  <a:schemeClr val="dk1"/>
                </a:solidFill>
                <a:latin typeface="微软雅黑" panose="020B0503020204020204" charset="-122"/>
                <a:ea typeface="微软雅黑" panose="020B0503020204020204" charset="-122"/>
                <a:cs typeface="微软雅黑" panose="020B0503020204020204" charset="-122"/>
              </a:rPr>
              <a:t>压电式加速度传感器实验原理，</a:t>
            </a:r>
            <a:r>
              <a:rPr lang="en-US" altLang="zh-CN" sz="1100" b="1" spc="6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10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60" dirty="0">
                <a:solidFill>
                  <a:schemeClr val="dk1"/>
                </a:solidFill>
                <a:latin typeface="微软雅黑" panose="020B0503020204020204" charset="-122"/>
                <a:ea typeface="微软雅黑" panose="020B0503020204020204" charset="-122"/>
                <a:cs typeface="微软雅黑" panose="020B0503020204020204" charset="-122"/>
              </a:rPr>
              <a:t>电荷放大器原理与</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实</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验面板</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2"/>
          <p:cNvSpPr/>
          <p:nvPr/>
        </p:nvSpPr>
        <p:spPr>
          <a:xfrm>
            <a:off x="3249215" y="207758"/>
            <a:ext cx="5207000" cy="331342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80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需用器件与单元</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5430" algn="l" rtl="0" eaLnBrk="0">
              <a:lnSpc>
                <a:spcPct val="130000"/>
              </a:lnSpc>
              <a:spcBef>
                <a:spcPts val="51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机头中的悬臂双平行梁、激振器、压电式传感器，显示面板中的低频振荡器，调</a:t>
            </a:r>
            <a:r>
              <a:rPr sz="1000" spc="10" dirty="0">
                <a:solidFill>
                  <a:srgbClr val="000000"/>
                </a:solidFill>
                <a:latin typeface="微软雅黑" panose="020B0503020204020204" charset="-122"/>
                <a:ea typeface="微软雅黑" panose="020B0503020204020204" charset="-122"/>
                <a:cs typeface="微软雅黑" panose="020B0503020204020204" charset="-122"/>
              </a:rPr>
              <a:t>理</a:t>
            </a:r>
            <a:r>
              <a:rPr sz="1000" spc="50" dirty="0">
                <a:solidFill>
                  <a:srgbClr val="000000"/>
                </a:solidFill>
                <a:latin typeface="微软雅黑" panose="020B0503020204020204" charset="-122"/>
                <a:ea typeface="微软雅黑" panose="020B0503020204020204" charset="-122"/>
                <a:cs typeface="微软雅黑" panose="020B0503020204020204" charset="-122"/>
              </a:rPr>
              <a:t>电路面板传感器输出单元中的压电、激振，显示与调理电路面板中的电荷</a:t>
            </a:r>
            <a:r>
              <a:rPr sz="1000" spc="0" dirty="0">
                <a:solidFill>
                  <a:srgbClr val="000000"/>
                </a:solidFill>
                <a:latin typeface="微软雅黑" panose="020B0503020204020204" charset="-122"/>
                <a:ea typeface="微软雅黑" panose="020B0503020204020204" charset="-122"/>
                <a:cs typeface="微软雅黑" panose="020B0503020204020204" charset="-122"/>
              </a:rPr>
              <a:t>放大器、低通</a:t>
            </a:r>
            <a:r>
              <a:rPr sz="1000" spc="-30" dirty="0">
                <a:solidFill>
                  <a:srgbClr val="000000"/>
                </a:solidFill>
                <a:latin typeface="微软雅黑" panose="020B0503020204020204" charset="-122"/>
                <a:ea typeface="微软雅黑" panose="020B0503020204020204" charset="-122"/>
                <a:cs typeface="微软雅黑" panose="020B0503020204020204" charset="-122"/>
              </a:rPr>
              <a:t>滤波器，示波器</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3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实</a:t>
            </a:r>
            <a:r>
              <a:rPr sz="1000" spc="0" dirty="0">
                <a:solidFill>
                  <a:srgbClr val="000000"/>
                </a:solidFill>
                <a:latin typeface="微软雅黑" panose="020B0503020204020204" charset="-122"/>
                <a:ea typeface="微软雅黑" panose="020B0503020204020204" charset="-122"/>
                <a:cs typeface="微软雅黑" panose="020B0503020204020204" charset="-122"/>
              </a:rPr>
              <a:t>验步骤</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1465" algn="l" rtl="0" eaLnBrk="0">
              <a:lnSpc>
                <a:spcPct val="91000"/>
              </a:lnSpc>
              <a:spcBef>
                <a:spcPts val="52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按图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5</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20</a:t>
            </a:r>
            <a:r>
              <a:rPr sz="1000" spc="-20" dirty="0">
                <a:solidFill>
                  <a:srgbClr val="000000"/>
                </a:solidFill>
                <a:latin typeface="微软雅黑" panose="020B0503020204020204" charset="-122"/>
                <a:ea typeface="微软雅黑" panose="020B0503020204020204" charset="-122"/>
                <a:cs typeface="微软雅黑" panose="020B0503020204020204" charset="-122"/>
              </a:rPr>
              <a:t>示</a:t>
            </a:r>
            <a:r>
              <a:rPr sz="1000" spc="0" dirty="0">
                <a:solidFill>
                  <a:srgbClr val="000000"/>
                </a:solidFill>
                <a:latin typeface="微软雅黑" panose="020B0503020204020204" charset="-122"/>
                <a:ea typeface="微软雅黑" panose="020B0503020204020204" charset="-122"/>
                <a:cs typeface="微软雅黑" panose="020B0503020204020204" charset="-122"/>
              </a:rPr>
              <a:t>意接线。</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5000"/>
              </a:lnSpc>
              <a:spcBef>
                <a:spcPts val="50"/>
              </a:spcBef>
            </a:pPr>
            <a:r>
              <a:rPr sz="1000" b="1" spc="70" dirty="0">
                <a:solidFill>
                  <a:srgbClr val="000000"/>
                </a:solidFill>
                <a:latin typeface="微软雅黑" panose="020B0503020204020204" charset="-122"/>
                <a:ea typeface="微软雅黑" panose="020B0503020204020204" charset="-122"/>
                <a:cs typeface="微软雅黑" panose="020B0503020204020204" charset="-122"/>
              </a:rPr>
              <a:t>(2)</a:t>
            </a:r>
            <a:r>
              <a:rPr sz="1000" spc="70" dirty="0">
                <a:solidFill>
                  <a:srgbClr val="000000"/>
                </a:solidFill>
                <a:latin typeface="微软雅黑" panose="020B0503020204020204" charset="-122"/>
                <a:ea typeface="微软雅黑" panose="020B0503020204020204" charset="-122"/>
                <a:cs typeface="微软雅黑" panose="020B0503020204020204" charset="-122"/>
              </a:rPr>
              <a:t>将显示面板中的低频振荡器幅度旋钮顺时针缓慢转到底</a:t>
            </a:r>
            <a:r>
              <a:rPr sz="1000" b="1" spc="70" dirty="0">
                <a:solidFill>
                  <a:srgbClr val="000000"/>
                </a:solidFill>
                <a:latin typeface="微软雅黑" panose="020B0503020204020204" charset="-122"/>
                <a:ea typeface="微软雅黑" panose="020B0503020204020204" charset="-122"/>
                <a:cs typeface="微软雅黑" panose="020B0503020204020204" charset="-122"/>
              </a:rPr>
              <a:t>(</a:t>
            </a:r>
            <a:r>
              <a:rPr sz="1000" spc="70" dirty="0">
                <a:solidFill>
                  <a:srgbClr val="000000"/>
                </a:solidFill>
                <a:latin typeface="微软雅黑" panose="020B0503020204020204" charset="-122"/>
                <a:ea typeface="微软雅黑" panose="020B0503020204020204" charset="-122"/>
                <a:cs typeface="微软雅黑" panose="020B0503020204020204" charset="-122"/>
              </a:rPr>
              <a:t>低频振荡器</a:t>
            </a:r>
            <a:r>
              <a:rPr sz="1000" spc="10" dirty="0">
                <a:solidFill>
                  <a:srgbClr val="000000"/>
                </a:solidFill>
                <a:latin typeface="微软雅黑" panose="020B0503020204020204" charset="-122"/>
                <a:ea typeface="微软雅黑" panose="020B0503020204020204" charset="-122"/>
                <a:cs typeface="微软雅黑" panose="020B0503020204020204" charset="-122"/>
              </a:rPr>
              <a:t>输</a:t>
            </a:r>
            <a:r>
              <a:rPr sz="1000" spc="0" dirty="0">
                <a:solidFill>
                  <a:srgbClr val="000000"/>
                </a:solidFill>
                <a:latin typeface="微软雅黑" panose="020B0503020204020204" charset="-122"/>
                <a:ea typeface="微软雅黑" panose="020B0503020204020204" charset="-122"/>
                <a:cs typeface="微软雅黑" panose="020B0503020204020204" charset="-122"/>
              </a:rPr>
              <a:t>出幅度最</a:t>
            </a:r>
            <a:r>
              <a:rPr sz="1000" spc="-20" dirty="0">
                <a:solidFill>
                  <a:srgbClr val="000000"/>
                </a:solidFill>
                <a:latin typeface="微软雅黑" panose="020B0503020204020204" charset="-122"/>
                <a:ea typeface="微软雅黑" panose="020B0503020204020204" charset="-122"/>
                <a:cs typeface="微软雅黑" panose="020B0503020204020204" charset="-122"/>
              </a:rPr>
              <a:t>大</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，调节低频振荡器的频率在</a:t>
            </a:r>
            <a:r>
              <a:rPr sz="1000" b="1" spc="-20" dirty="0">
                <a:solidFill>
                  <a:srgbClr val="000000"/>
                </a:solidFill>
                <a:latin typeface="微软雅黑" panose="020B0503020204020204" charset="-122"/>
                <a:ea typeface="微软雅黑" panose="020B0503020204020204" charset="-122"/>
                <a:cs typeface="微软雅黑" panose="020B0503020204020204" charset="-122"/>
              </a:rPr>
              <a:t>8~10</a:t>
            </a:r>
            <a:r>
              <a:rPr sz="1000" b="1" spc="0" dirty="0">
                <a:solidFill>
                  <a:srgbClr val="000000"/>
                </a:solidFill>
                <a:latin typeface="微软雅黑" panose="020B0503020204020204" charset="-122"/>
                <a:ea typeface="微软雅黑" panose="020B0503020204020204" charset="-122"/>
                <a:cs typeface="微软雅黑" panose="020B0503020204020204" charset="-122"/>
              </a:rPr>
              <a:t>Hz</a:t>
            </a:r>
            <a:r>
              <a:rPr sz="1000" spc="-20" dirty="0">
                <a:solidFill>
                  <a:srgbClr val="000000"/>
                </a:solidFill>
                <a:latin typeface="微软雅黑" panose="020B0503020204020204" charset="-122"/>
                <a:ea typeface="微软雅黑" panose="020B0503020204020204" charset="-122"/>
                <a:cs typeface="微软雅黑" panose="020B0503020204020204" charset="-122"/>
              </a:rPr>
              <a:t>左</a:t>
            </a:r>
            <a:r>
              <a:rPr sz="1000" spc="0" dirty="0">
                <a:solidFill>
                  <a:srgbClr val="000000"/>
                </a:solidFill>
                <a:latin typeface="微软雅黑" panose="020B0503020204020204" charset="-122"/>
                <a:ea typeface="微软雅黑" panose="020B0503020204020204" charset="-122"/>
                <a:cs typeface="微软雅黑" panose="020B0503020204020204" charset="-122"/>
              </a:rPr>
              <a:t>右。检查接线无误后闭合主、副电源开关。再</a:t>
            </a:r>
            <a:r>
              <a:rPr sz="1000" spc="50" dirty="0">
                <a:solidFill>
                  <a:srgbClr val="000000"/>
                </a:solidFill>
                <a:latin typeface="微软雅黑" panose="020B0503020204020204" charset="-122"/>
                <a:ea typeface="微软雅黑" panose="020B0503020204020204" charset="-122"/>
                <a:cs typeface="微软雅黑" panose="020B0503020204020204" charset="-122"/>
              </a:rPr>
              <a:t>调节低频振荡器的幅度旋钮使振动台明显振动</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如振动不明显可调频</a:t>
            </a:r>
            <a:r>
              <a:rPr sz="1000" spc="0" dirty="0">
                <a:solidFill>
                  <a:srgbClr val="000000"/>
                </a:solidFill>
                <a:latin typeface="微软雅黑" panose="020B0503020204020204" charset="-122"/>
                <a:ea typeface="微软雅黑" panose="020B0503020204020204" charset="-122"/>
                <a:cs typeface="微软雅黑" panose="020B0503020204020204" charset="-122"/>
              </a:rPr>
              <a:t>率</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7495" algn="l" rtl="0" eaLnBrk="0">
              <a:lnSpc>
                <a:spcPct val="147000"/>
              </a:lnSpc>
              <a:spcBef>
                <a:spcPts val="45"/>
              </a:spcBef>
            </a:pPr>
            <a:r>
              <a:rPr sz="1000" b="1" spc="60" dirty="0">
                <a:solidFill>
                  <a:srgbClr val="000000"/>
                </a:solidFill>
                <a:latin typeface="微软雅黑" panose="020B0503020204020204" charset="-122"/>
                <a:ea typeface="微软雅黑" panose="020B0503020204020204" charset="-122"/>
                <a:cs typeface="微软雅黑" panose="020B0503020204020204" charset="-122"/>
              </a:rPr>
              <a:t>(3)</a:t>
            </a:r>
            <a:r>
              <a:rPr sz="1000" spc="60" dirty="0">
                <a:solidFill>
                  <a:srgbClr val="000000"/>
                </a:solidFill>
                <a:latin typeface="微软雅黑" panose="020B0503020204020204" charset="-122"/>
                <a:ea typeface="微软雅黑" panose="020B0503020204020204" charset="-122"/>
                <a:cs typeface="微软雅黑" panose="020B0503020204020204" charset="-122"/>
              </a:rPr>
              <a:t>用示波器的两个通道</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正确选择双线</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双踪</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示波器的</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触发</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方式</a:t>
            </a:r>
            <a:r>
              <a:rPr sz="1000" spc="30" dirty="0">
                <a:solidFill>
                  <a:srgbClr val="000000"/>
                </a:solidFill>
                <a:latin typeface="微软雅黑" panose="020B0503020204020204" charset="-122"/>
                <a:ea typeface="微软雅黑" panose="020B0503020204020204" charset="-122"/>
                <a:cs typeface="微软雅黑" panose="020B0503020204020204" charset="-122"/>
              </a:rPr>
              <a:t>及</a:t>
            </a:r>
            <a:r>
              <a:rPr sz="1000" spc="0" dirty="0">
                <a:solidFill>
                  <a:srgbClr val="000000"/>
                </a:solidFill>
                <a:latin typeface="微软雅黑" panose="020B0503020204020204" charset="-122"/>
                <a:ea typeface="微软雅黑" panose="020B0503020204020204" charset="-122"/>
                <a:cs typeface="微软雅黑" panose="020B0503020204020204" charset="-122"/>
              </a:rPr>
              <a:t>其他</a:t>
            </a:r>
            <a:r>
              <a:rPr sz="1000" b="1" spc="0" dirty="0">
                <a:solidFill>
                  <a:srgbClr val="000000"/>
                </a:solidFill>
                <a:latin typeface="微软雅黑" panose="020B0503020204020204" charset="-122"/>
                <a:ea typeface="微软雅黑" panose="020B0503020204020204" charset="-122"/>
                <a:cs typeface="微软雅黑" panose="020B0503020204020204" charset="-122"/>
              </a:rPr>
              <a:t>(TIME/DIV</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在</a:t>
            </a:r>
            <a:r>
              <a:rPr sz="1000" b="1" spc="-10" dirty="0">
                <a:solidFill>
                  <a:srgbClr val="000000"/>
                </a:solidFill>
                <a:latin typeface="微软雅黑" panose="020B0503020204020204" charset="-122"/>
                <a:ea typeface="微软雅黑" panose="020B0503020204020204" charset="-122"/>
                <a:cs typeface="微软雅黑" panose="020B0503020204020204" charset="-122"/>
              </a:rPr>
              <a:t>20~50</a:t>
            </a:r>
            <a:r>
              <a:rPr sz="1000" b="1" spc="0" dirty="0">
                <a:solidFill>
                  <a:srgbClr val="000000"/>
                </a:solidFill>
                <a:latin typeface="微软雅黑" panose="020B0503020204020204" charset="-122"/>
                <a:ea typeface="微软雅黑" panose="020B0503020204020204" charset="-122"/>
                <a:cs typeface="微软雅黑" panose="020B0503020204020204" charset="-122"/>
              </a:rPr>
              <a:t>ms</a:t>
            </a:r>
            <a:r>
              <a:rPr sz="1000" spc="-10" dirty="0">
                <a:solidFill>
                  <a:srgbClr val="000000"/>
                </a:solidFill>
                <a:latin typeface="微软雅黑" panose="020B0503020204020204" charset="-122"/>
                <a:ea typeface="微软雅黑" panose="020B0503020204020204" charset="-122"/>
                <a:cs typeface="微软雅黑" panose="020B0503020204020204" charset="-122"/>
              </a:rPr>
              <a:t>范围内选择，</a:t>
            </a:r>
            <a:r>
              <a:rPr sz="1000" b="1" spc="0" dirty="0">
                <a:solidFill>
                  <a:srgbClr val="000000"/>
                </a:solidFill>
                <a:latin typeface="微软雅黑" panose="020B0503020204020204" charset="-122"/>
                <a:ea typeface="微软雅黑" panose="020B0503020204020204" charset="-122"/>
                <a:cs typeface="微软雅黑" panose="020B0503020204020204" charset="-122"/>
              </a:rPr>
              <a:t>VOLTS</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DIV</a:t>
            </a:r>
            <a:r>
              <a:rPr sz="1000" b="1" spc="-10" dirty="0">
                <a:solidFill>
                  <a:srgbClr val="000000"/>
                </a:solidFill>
                <a:latin typeface="微软雅黑" panose="020B0503020204020204" charset="-122"/>
                <a:ea typeface="微软雅黑" panose="020B0503020204020204" charset="-122"/>
                <a:cs typeface="微软雅黑" panose="020B0503020204020204" charset="-122"/>
              </a:rPr>
              <a:t>:0</a:t>
            </a:r>
            <a:r>
              <a:rPr sz="1000" b="1" spc="0" dirty="0">
                <a:solidFill>
                  <a:srgbClr val="000000"/>
                </a:solidFill>
                <a:latin typeface="微软雅黑" panose="020B0503020204020204" charset="-122"/>
                <a:ea typeface="微软雅黑" panose="020B0503020204020204" charset="-122"/>
                <a:cs typeface="微软雅黑" panose="020B0503020204020204" charset="-122"/>
              </a:rPr>
              <a:t>.1~1V</a:t>
            </a:r>
            <a:r>
              <a:rPr sz="1000" spc="0" dirty="0">
                <a:solidFill>
                  <a:srgbClr val="000000"/>
                </a:solidFill>
                <a:latin typeface="微软雅黑" panose="020B0503020204020204" charset="-122"/>
                <a:ea typeface="微软雅黑" panose="020B0503020204020204" charset="-122"/>
                <a:cs typeface="微软雅黑" panose="020B0503020204020204" charset="-122"/>
              </a:rPr>
              <a:t>范围内选择</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设置</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同时观察低通滤</a:t>
            </a:r>
            <a:r>
              <a:rPr sz="1000" spc="10" dirty="0">
                <a:solidFill>
                  <a:srgbClr val="000000"/>
                </a:solidFill>
                <a:latin typeface="微软雅黑" panose="020B0503020204020204" charset="-122"/>
                <a:ea typeface="微软雅黑" panose="020B0503020204020204" charset="-122"/>
                <a:cs typeface="微软雅黑" panose="020B0503020204020204" charset="-122"/>
              </a:rPr>
              <a:t>波器输入端和输出端波形，在振动台正常振动时用手指敲击振动台同时观察输出波形变</a:t>
            </a:r>
            <a:r>
              <a:rPr sz="1000" spc="0" dirty="0">
                <a:solidFill>
                  <a:srgbClr val="000000"/>
                </a:solidFill>
                <a:latin typeface="微软雅黑" panose="020B0503020204020204" charset="-122"/>
                <a:ea typeface="微软雅黑" panose="020B0503020204020204" charset="-122"/>
                <a:cs typeface="微软雅黑" panose="020B0503020204020204" charset="-122"/>
              </a:rPr>
              <a:t>化。</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1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91465" algn="l" rtl="0" eaLnBrk="0">
              <a:lnSpc>
                <a:spcPct val="92000"/>
              </a:lnSpc>
              <a:spcBef>
                <a:spcPts val="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改变低频振荡器的频率，观察输出波形变化。</a:t>
            </a:r>
            <a:r>
              <a:rPr sz="1000" spc="0" dirty="0">
                <a:solidFill>
                  <a:srgbClr val="000000"/>
                </a:solidFill>
                <a:latin typeface="微软雅黑" panose="020B0503020204020204" charset="-122"/>
                <a:ea typeface="微软雅黑" panose="020B0503020204020204" charset="-122"/>
                <a:cs typeface="微软雅黑" panose="020B0503020204020204" charset="-122"/>
              </a:rPr>
              <a:t>实验完毕，关闭所有电源开关。</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99"/>
          <p:cNvPicPr>
            <a:picLocks noChangeAspect="1"/>
          </p:cNvPicPr>
          <p:nvPr/>
        </p:nvPicPr>
        <p:blipFill>
          <a:blip r:embed="rId5"/>
          <a:stretch>
            <a:fillRect/>
          </a:stretch>
        </p:blipFill>
        <p:spPr>
          <a:xfrm>
            <a:off x="3514506" y="3201732"/>
            <a:ext cx="4941709" cy="2953930"/>
          </a:xfrm>
          <a:prstGeom prst="rect">
            <a:avLst/>
          </a:prstGeom>
        </p:spPr>
      </p:pic>
      <p:sp>
        <p:nvSpPr>
          <p:cNvPr id="4" name="textbox 201"/>
          <p:cNvSpPr/>
          <p:nvPr>
            <p:custDataLst>
              <p:tags r:id="rId6"/>
            </p:custDataLst>
          </p:nvPr>
        </p:nvSpPr>
        <p:spPr>
          <a:xfrm>
            <a:off x="4990814" y="6199557"/>
            <a:ext cx="19996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20</a:t>
            </a:r>
            <a:r>
              <a:rPr sz="800" spc="40" dirty="0">
                <a:solidFill>
                  <a:schemeClr val="dk1"/>
                </a:solidFill>
                <a:latin typeface="微软雅黑" panose="020B0503020204020204" charset="-122"/>
                <a:ea typeface="微软雅黑" panose="020B0503020204020204" charset="-122"/>
                <a:cs typeface="微软雅黑" panose="020B0503020204020204" charset="-122"/>
              </a:rPr>
              <a:t>压电式传感器测振动实验接</a:t>
            </a:r>
            <a:r>
              <a:rPr sz="800" spc="30" dirty="0">
                <a:solidFill>
                  <a:schemeClr val="dk1"/>
                </a:solidFill>
                <a:latin typeface="微软雅黑" panose="020B0503020204020204" charset="-122"/>
                <a:ea typeface="微软雅黑" panose="020B0503020204020204" charset="-122"/>
                <a:cs typeface="微软雅黑" panose="020B0503020204020204" charset="-122"/>
              </a:rPr>
              <a:t>线</a:t>
            </a:r>
            <a:endParaRPr lang="en-US" altLang="en-US" sz="80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8"/>
          <p:cNvSpPr/>
          <p:nvPr/>
        </p:nvSpPr>
        <p:spPr>
          <a:xfrm>
            <a:off x="2751867" y="954923"/>
            <a:ext cx="5552495" cy="4000500"/>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5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本章首先讲解了压电式传感器的工作原理，其中包括压电效应、压</a:t>
            </a:r>
            <a:r>
              <a:rPr sz="1000" spc="1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材料等内容，</a:t>
            </a:r>
            <a:r>
              <a:rPr sz="1000" spc="60" dirty="0">
                <a:solidFill>
                  <a:srgbClr val="000000"/>
                </a:solidFill>
                <a:latin typeface="微软雅黑" panose="020B0503020204020204" charset="-122"/>
                <a:ea typeface="微软雅黑" panose="020B0503020204020204" charset="-122"/>
                <a:cs typeface="微软雅黑" panose="020B0503020204020204" charset="-122"/>
              </a:rPr>
              <a:t>其次通过分析压电元件的等效电路，分别对压电式传感器的输出信号是电压信号还</a:t>
            </a:r>
            <a:r>
              <a:rPr sz="1000" spc="40" dirty="0">
                <a:solidFill>
                  <a:srgbClr val="000000"/>
                </a:solidFill>
                <a:latin typeface="微软雅黑" panose="020B0503020204020204" charset="-122"/>
                <a:ea typeface="微软雅黑" panose="020B0503020204020204" charset="-122"/>
                <a:cs typeface="微软雅黑" panose="020B0503020204020204" charset="-122"/>
              </a:rPr>
              <a:t>是</a:t>
            </a:r>
            <a:r>
              <a:rPr sz="1000" spc="0" dirty="0">
                <a:solidFill>
                  <a:srgbClr val="000000"/>
                </a:solidFill>
                <a:latin typeface="微软雅黑" panose="020B0503020204020204" charset="-122"/>
                <a:ea typeface="微软雅黑" panose="020B0503020204020204" charset="-122"/>
                <a:cs typeface="微软雅黑" panose="020B0503020204020204" charset="-122"/>
              </a:rPr>
              <a:t>电</a:t>
            </a:r>
            <a:r>
              <a:rPr sz="1000" spc="30" dirty="0">
                <a:solidFill>
                  <a:srgbClr val="000000"/>
                </a:solidFill>
                <a:latin typeface="微软雅黑" panose="020B0503020204020204" charset="-122"/>
                <a:ea typeface="微软雅黑" panose="020B0503020204020204" charset="-122"/>
                <a:cs typeface="微软雅黑" panose="020B0503020204020204" charset="-122"/>
              </a:rPr>
              <a:t>荷信号这两种不同情况进行了电路分析，最后引用工程实例讲解了压电式传感器的应</a:t>
            </a:r>
            <a:r>
              <a:rPr sz="1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7335" algn="l" rtl="0" eaLnBrk="0">
              <a:lnSpc>
                <a:spcPct val="138000"/>
              </a:lnSpc>
              <a:spcBef>
                <a:spcPts val="52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压电式传感器是一种基于压电效应的传感器，是一种自发电式传感器</a:t>
            </a:r>
            <a:r>
              <a:rPr sz="1000" spc="0" dirty="0">
                <a:solidFill>
                  <a:srgbClr val="000000"/>
                </a:solidFill>
                <a:latin typeface="微软雅黑" panose="020B0503020204020204" charset="-122"/>
                <a:ea typeface="微软雅黑" panose="020B0503020204020204" charset="-122"/>
                <a:cs typeface="微软雅黑" panose="020B0503020204020204" charset="-122"/>
              </a:rPr>
              <a:t>。某些电介质，</a:t>
            </a:r>
            <a:r>
              <a:rPr sz="1000" spc="20" dirty="0">
                <a:solidFill>
                  <a:srgbClr val="000000"/>
                </a:solidFill>
                <a:latin typeface="微软雅黑" panose="020B0503020204020204" charset="-122"/>
                <a:ea typeface="微软雅黑" panose="020B0503020204020204" charset="-122"/>
                <a:cs typeface="微软雅黑" panose="020B0503020204020204" charset="-122"/>
              </a:rPr>
              <a:t>当沿着一定方向对其施力而使它变形时，其内部就会产生极化现象，同时，在它的</a:t>
            </a:r>
            <a:r>
              <a:rPr sz="1000" spc="10" dirty="0">
                <a:solidFill>
                  <a:srgbClr val="000000"/>
                </a:solidFill>
                <a:latin typeface="微软雅黑" panose="020B0503020204020204" charset="-122"/>
                <a:ea typeface="微软雅黑" panose="020B0503020204020204" charset="-122"/>
                <a:cs typeface="微软雅黑" panose="020B0503020204020204" charset="-122"/>
              </a:rPr>
              <a:t>两</a:t>
            </a:r>
            <a:r>
              <a:rPr sz="1000" spc="0" dirty="0">
                <a:solidFill>
                  <a:srgbClr val="000000"/>
                </a:solidFill>
                <a:latin typeface="微软雅黑" panose="020B0503020204020204" charset="-122"/>
                <a:ea typeface="微软雅黑" panose="020B0503020204020204" charset="-122"/>
                <a:cs typeface="微软雅黑" panose="020B0503020204020204" charset="-122"/>
              </a:rPr>
              <a:t>个</a:t>
            </a:r>
            <a:r>
              <a:rPr sz="1000" spc="40" dirty="0">
                <a:solidFill>
                  <a:srgbClr val="000000"/>
                </a:solidFill>
                <a:latin typeface="微软雅黑" panose="020B0503020204020204" charset="-122"/>
                <a:ea typeface="微软雅黑" panose="020B0503020204020204" charset="-122"/>
                <a:cs typeface="微软雅黑" panose="020B0503020204020204" charset="-122"/>
              </a:rPr>
              <a:t>表面产生符号相反的电荷，当去掉外力后，它又重新恢复到不带电状态，</a:t>
            </a:r>
            <a:r>
              <a:rPr sz="1000" spc="0" dirty="0">
                <a:solidFill>
                  <a:srgbClr val="000000"/>
                </a:solidFill>
                <a:latin typeface="微软雅黑" panose="020B0503020204020204" charset="-122"/>
                <a:ea typeface="微软雅黑" panose="020B0503020204020204" charset="-122"/>
                <a:cs typeface="微软雅黑" panose="020B0503020204020204" charset="-122"/>
              </a:rPr>
              <a:t>这种现象称为</a:t>
            </a:r>
            <a:r>
              <a:rPr sz="1000" spc="10" dirty="0">
                <a:solidFill>
                  <a:srgbClr val="000000"/>
                </a:solidFill>
                <a:latin typeface="微软雅黑" panose="020B0503020204020204" charset="-122"/>
                <a:ea typeface="微软雅黑" panose="020B0503020204020204" charset="-122"/>
                <a:cs typeface="微软雅黑" panose="020B0503020204020204" charset="-122"/>
              </a:rPr>
              <a:t>压电效应。压电效应具有可逆性，它分为正压电效应和逆压电效</a:t>
            </a:r>
            <a:r>
              <a:rPr sz="1000" spc="0" dirty="0">
                <a:solidFill>
                  <a:srgbClr val="000000"/>
                </a:solidFill>
                <a:latin typeface="微软雅黑" panose="020B0503020204020204" charset="-122"/>
                <a:ea typeface="微软雅黑" panose="020B0503020204020204" charset="-122"/>
                <a:cs typeface="微软雅黑" panose="020B0503020204020204" charset="-122"/>
              </a:rPr>
              <a:t>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5430" algn="l" rtl="0" eaLnBrk="0">
              <a:lnSpc>
                <a:spcPct val="127000"/>
              </a:lnSpc>
              <a:spcBef>
                <a:spcPts val="52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压电式传感器中的压电元件材料一般有三类</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石英晶体、压电</a:t>
            </a:r>
            <a:r>
              <a:rPr sz="1000" spc="0" dirty="0">
                <a:solidFill>
                  <a:srgbClr val="000000"/>
                </a:solidFill>
                <a:latin typeface="微软雅黑" panose="020B0503020204020204" charset="-122"/>
                <a:ea typeface="微软雅黑" panose="020B0503020204020204" charset="-122"/>
                <a:cs typeface="微软雅黑" panose="020B0503020204020204" charset="-122"/>
              </a:rPr>
              <a:t>陶瓷、高分子压电</a:t>
            </a:r>
            <a:r>
              <a:rPr sz="1000" spc="-40" dirty="0">
                <a:solidFill>
                  <a:srgbClr val="000000"/>
                </a:solidFill>
                <a:latin typeface="微软雅黑" panose="020B0503020204020204" charset="-122"/>
                <a:ea typeface="微软雅黑" panose="020B0503020204020204" charset="-122"/>
                <a:cs typeface="微软雅黑" panose="020B0503020204020204" charset="-122"/>
              </a:rPr>
              <a:t>材料</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ts val="1255"/>
              </a:lnSpc>
              <a:spcBef>
                <a:spcPts val="52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压电式传感器可以等效为一个与电容器相串联的电压源，</a:t>
            </a:r>
            <a:r>
              <a:rPr sz="1000" spc="10" dirty="0">
                <a:solidFill>
                  <a:srgbClr val="000000"/>
                </a:solidFill>
                <a:latin typeface="微软雅黑" panose="020B0503020204020204" charset="-122"/>
                <a:ea typeface="微软雅黑" panose="020B0503020204020204" charset="-122"/>
                <a:cs typeface="微软雅黑" panose="020B0503020204020204" charset="-122"/>
              </a:rPr>
              <a:t>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2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371725" algn="l" rtl="0" eaLnBrk="0">
              <a:lnSpc>
                <a:spcPts val="1560"/>
              </a:lnSpc>
              <a:spcBef>
                <a:spcPts val="275"/>
              </a:spcBef>
            </a:pPr>
            <a:r>
              <a:rPr sz="800" b="1" spc="0" baseline="78000" dirty="0">
                <a:solidFill>
                  <a:srgbClr val="000000"/>
                </a:solidFill>
                <a:latin typeface="微软雅黑" panose="020B0503020204020204" charset="-122"/>
                <a:ea typeface="微软雅黑" panose="020B0503020204020204" charset="-122"/>
                <a:cs typeface="微软雅黑" panose="020B0503020204020204" charset="-122"/>
              </a:rPr>
              <a:t>a</a:t>
            </a:r>
            <a:r>
              <a:rPr sz="900" b="1" spc="0" dirty="0">
                <a:solidFill>
                  <a:srgbClr val="000000"/>
                </a:solidFill>
                <a:latin typeface="微软雅黑" panose="020B0503020204020204" charset="-122"/>
                <a:ea typeface="微软雅黑" panose="020B0503020204020204" charset="-122"/>
                <a:cs typeface="微软雅黑" panose="020B0503020204020204" charset="-122"/>
              </a:rPr>
              <a:t>d</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ts val="1255"/>
              </a:lnSpc>
              <a:spcBef>
                <a:spcPts val="62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压电元件的电压</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1000" spc="30" dirty="0">
                <a:solidFill>
                  <a:srgbClr val="000000"/>
                </a:solidFill>
                <a:latin typeface="微软雅黑" panose="020B0503020204020204" charset="-122"/>
                <a:ea typeface="微软雅黑" panose="020B0503020204020204" charset="-122"/>
                <a:cs typeface="微软雅黑" panose="020B0503020204020204" charset="-122"/>
              </a:rPr>
              <a:t>、电荷量</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30" dirty="0">
                <a:solidFill>
                  <a:srgbClr val="000000"/>
                </a:solidFill>
                <a:latin typeface="微软雅黑" panose="020B0503020204020204" charset="-122"/>
                <a:ea typeface="微软雅黑" panose="020B0503020204020204" charset="-122"/>
                <a:cs typeface="微软雅黑" panose="020B0503020204020204" charset="-122"/>
              </a:rPr>
              <a:t>和电容量</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000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三者之间的关系为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65730" algn="l" rtl="0" eaLnBrk="0">
              <a:lnSpc>
                <a:spcPct val="88000"/>
              </a:lnSpc>
              <a:spcBef>
                <a:spcPts val="785"/>
              </a:spcBef>
            </a:pPr>
            <a:r>
              <a:rPr sz="10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Q</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02840" algn="l" rtl="0" eaLnBrk="0">
              <a:lnSpc>
                <a:spcPts val="390"/>
              </a:lnSpc>
            </a:pPr>
            <a:r>
              <a:rPr sz="1000" b="1" spc="-40" dirty="0">
                <a:solidFill>
                  <a:srgbClr val="000000"/>
                </a:solidFill>
                <a:latin typeface="微软雅黑" panose="020B0503020204020204" charset="-122"/>
                <a:ea typeface="微软雅黑" panose="020B0503020204020204" charset="-122"/>
                <a:cs typeface="微软雅黑" panose="020B0503020204020204" charset="-122"/>
              </a:rPr>
              <a:t>U</a:t>
            </a:r>
            <a:r>
              <a:rPr sz="1000" spc="-5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45410" algn="l" rtl="0" eaLnBrk="0">
              <a:lnSpc>
                <a:spcPts val="715"/>
              </a:lnSpc>
            </a:pP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26690" algn="l" rtl="0" eaLnBrk="0">
              <a:lnSpc>
                <a:spcPts val="355"/>
              </a:lnSpc>
            </a:pPr>
            <a:r>
              <a:rPr sz="500" b="1" spc="0" dirty="0">
                <a:solidFill>
                  <a:srgbClr val="000000"/>
                </a:solidFill>
                <a:latin typeface="微软雅黑" panose="020B0503020204020204" charset="-122"/>
                <a:ea typeface="微软雅黑" panose="020B0503020204020204" charset="-122"/>
                <a:cs typeface="微软雅黑" panose="020B0503020204020204" charset="-122"/>
              </a:rPr>
              <a:t>a</a:t>
            </a: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ts val="1255"/>
              </a:lnSpc>
              <a:spcBef>
                <a:spcPts val="52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压电式传感器也可以等效为一</a:t>
            </a:r>
            <a:r>
              <a:rPr sz="1000" spc="0" dirty="0">
                <a:solidFill>
                  <a:srgbClr val="000000"/>
                </a:solidFill>
                <a:latin typeface="微软雅黑" panose="020B0503020204020204" charset="-122"/>
                <a:ea typeface="微软雅黑" panose="020B0503020204020204" charset="-122"/>
                <a:cs typeface="微软雅黑" panose="020B0503020204020204" charset="-122"/>
              </a:rPr>
              <a:t>个电荷源。</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9050" indent="-1905" algn="l" rtl="0" eaLnBrk="0">
              <a:lnSpc>
                <a:spcPct val="126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压电式传感器测量电路通常需要接入一个高输入阻抗的前置放大器，其目</a:t>
            </a:r>
            <a:r>
              <a:rPr sz="1000" spc="0" dirty="0">
                <a:solidFill>
                  <a:srgbClr val="000000"/>
                </a:solidFill>
                <a:latin typeface="微软雅黑" panose="020B0503020204020204" charset="-122"/>
                <a:ea typeface="微软雅黑" panose="020B0503020204020204" charset="-122"/>
                <a:cs typeface="微软雅黑" panose="020B0503020204020204" charset="-122"/>
              </a:rPr>
              <a:t>的一是把</a:t>
            </a:r>
            <a:r>
              <a:rPr sz="1000" spc="40" dirty="0">
                <a:solidFill>
                  <a:srgbClr val="000000"/>
                </a:solidFill>
                <a:latin typeface="微软雅黑" panose="020B0503020204020204" charset="-122"/>
                <a:ea typeface="微软雅黑" panose="020B0503020204020204" charset="-122"/>
                <a:cs typeface="微软雅黑" panose="020B0503020204020204" charset="-122"/>
              </a:rPr>
              <a:t>它的高输出阻抗变换为低输出阻抗，二是放大传感器输出的微弱信号。</a:t>
            </a:r>
            <a:r>
              <a:rPr sz="1000" spc="40" dirty="0" err="1">
                <a:solidFill>
                  <a:srgbClr val="000000"/>
                </a:solidFill>
                <a:latin typeface="微软雅黑" panose="020B0503020204020204" charset="-122"/>
                <a:ea typeface="微软雅黑" panose="020B0503020204020204" charset="-122"/>
                <a:cs typeface="微软雅黑" panose="020B0503020204020204" charset="-122"/>
              </a:rPr>
              <a:t>压</a:t>
            </a:r>
            <a:r>
              <a:rPr sz="1000" spc="30" dirty="0" err="1">
                <a:solidFill>
                  <a:srgbClr val="000000"/>
                </a:solidFill>
                <a:latin typeface="微软雅黑" panose="020B0503020204020204" charset="-122"/>
                <a:ea typeface="微软雅黑" panose="020B0503020204020204" charset="-122"/>
                <a:cs typeface="微软雅黑" panose="020B0503020204020204" charset="-122"/>
              </a:rPr>
              <a:t>电</a:t>
            </a:r>
            <a:r>
              <a:rPr sz="1000" spc="0" dirty="0" err="1">
                <a:solidFill>
                  <a:srgbClr val="000000"/>
                </a:solidFill>
                <a:latin typeface="微软雅黑" panose="020B0503020204020204" charset="-122"/>
                <a:ea typeface="微软雅黑" panose="020B0503020204020204" charset="-122"/>
                <a:cs typeface="微软雅黑" panose="020B0503020204020204" charset="-122"/>
              </a:rPr>
              <a:t>式传感器的</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输出可以是电压信号，也可以是电荷信号，因此，前置放大器也有电</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压</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放大器和电荷放</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大</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器两种形式。</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zh-CN"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6000"/>
              </a:lnSpc>
              <a:spcBef>
                <a:spcPts val="5"/>
              </a:spcBef>
            </a:pP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压电式传感器可用于测量力和能变换为电的非电物理量。它的优点是频带宽、灵</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敏</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度高、信噪比高、结构简单、工作可靠和质量轻等。它的缺点是某些压电</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材料需要采用</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防潮措施，而且输出的直流响应差，需要采用高输入阻抗电路或电荷放大器来克服</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这</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一</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缺陷</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55270" algn="l" rtl="0" eaLnBrk="0">
              <a:lnSpc>
                <a:spcPct val="127000"/>
              </a:lnSpc>
            </a:pP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02"/>
          <p:cNvPicPr>
            <a:picLocks noChangeAspect="1"/>
          </p:cNvPicPr>
          <p:nvPr/>
        </p:nvPicPr>
        <p:blipFill>
          <a:blip r:embed="rId5"/>
          <a:stretch>
            <a:fillRect/>
          </a:stretch>
        </p:blipFill>
        <p:spPr>
          <a:xfrm>
            <a:off x="2647928" y="456783"/>
            <a:ext cx="1137449" cy="220586"/>
          </a:xfrm>
          <a:prstGeom prst="rect">
            <a:avLst/>
          </a:prstGeom>
        </p:spPr>
      </p:pic>
      <p:sp>
        <p:nvSpPr>
          <p:cNvPr id="4" name="textbox 204"/>
          <p:cNvSpPr/>
          <p:nvPr>
            <p:custDataLst>
              <p:tags r:id="rId6"/>
            </p:custDataLst>
          </p:nvPr>
        </p:nvSpPr>
        <p:spPr>
          <a:xfrm>
            <a:off x="4086425" y="3253803"/>
            <a:ext cx="604519" cy="26733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65000"/>
              </a:lnSpc>
            </a:pPr>
            <a:r>
              <a:rPr sz="1400" b="1" spc="-20" baseline="-37000" dirty="0">
                <a:solidFill>
                  <a:schemeClr val="dk1"/>
                </a:solidFill>
                <a:latin typeface="微软雅黑" panose="020B0503020204020204" charset="-122"/>
                <a:ea typeface="微软雅黑" panose="020B0503020204020204" charset="-122"/>
                <a:cs typeface="微软雅黑" panose="020B0503020204020204" charset="-122"/>
              </a:rPr>
              <a:t>C</a:t>
            </a:r>
            <a:r>
              <a:rPr sz="1400" spc="-20" baseline="-33000" dirty="0">
                <a:solidFill>
                  <a:schemeClr val="dk1"/>
                </a:solidFill>
                <a:latin typeface="微软雅黑" panose="020B0503020204020204" charset="-122"/>
                <a:ea typeface="微软雅黑" panose="020B0503020204020204" charset="-122"/>
                <a:cs typeface="微软雅黑" panose="020B0503020204020204" charset="-122"/>
              </a:rPr>
              <a:t>＝</a:t>
            </a:r>
            <a:r>
              <a:rPr sz="1400" b="1" u="sng" spc="-2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800" b="1" u="sng" spc="-20" baseline="1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1400" b="1" u="sng" spc="-2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800" b="1" u="sng" spc="-10" baseline="1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1400" b="1" u="sng" spc="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a:t>
            </a:r>
            <a:endParaRPr lang="en-US" altLang="en-US" sz="1400" b="1" u="sng" spc="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07"/>
          <p:cNvSpPr/>
          <p:nvPr/>
        </p:nvSpPr>
        <p:spPr>
          <a:xfrm>
            <a:off x="894080" y="1017271"/>
            <a:ext cx="8502962" cy="2411729"/>
          </a:xfrm>
          <a:prstGeom prst="rect">
            <a:avLst/>
          </a:prstGeom>
        </p:spPr>
        <p:txBody>
          <a:bodyPr vert="horz" wrap="square" lIns="0" tIns="0" rIns="0" bIns="0"/>
          <a:lstStyle/>
          <a:p>
            <a:pPr indent="457200" algn="l" rtl="0" eaLnBrk="0">
              <a:lnSpc>
                <a:spcPct val="2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457200" algn="l" rtl="0" eaLnBrk="0">
              <a:lnSpc>
                <a:spcPct val="200000"/>
              </a:lnSpc>
            </a:pPr>
            <a:r>
              <a:rPr sz="1200" spc="60" dirty="0">
                <a:solidFill>
                  <a:srgbClr val="000000"/>
                </a:solidFill>
                <a:latin typeface="微软雅黑" panose="020B0503020204020204" charset="-122"/>
                <a:ea typeface="微软雅黑" panose="020B0503020204020204" charset="-122"/>
                <a:cs typeface="微软雅黑" panose="020B0503020204020204" charset="-122"/>
              </a:rPr>
              <a:t>压电式传感器是基于压电效应的传感器，是一种自发电式和机电转换式的</a:t>
            </a:r>
            <a:r>
              <a:rPr sz="1200" spc="50" dirty="0">
                <a:solidFill>
                  <a:srgbClr val="000000"/>
                </a:solidFill>
                <a:latin typeface="微软雅黑" panose="020B0503020204020204" charset="-122"/>
                <a:ea typeface="微软雅黑" panose="020B0503020204020204" charset="-122"/>
                <a:cs typeface="微软雅黑" panose="020B0503020204020204" charset="-122"/>
              </a:rPr>
              <a:t>传</a:t>
            </a:r>
            <a:r>
              <a:rPr sz="1200" spc="0" dirty="0">
                <a:solidFill>
                  <a:srgbClr val="000000"/>
                </a:solidFill>
                <a:latin typeface="微软雅黑" panose="020B0503020204020204" charset="-122"/>
                <a:ea typeface="微软雅黑" panose="020B0503020204020204" charset="-122"/>
                <a:cs typeface="微软雅黑" panose="020B0503020204020204" charset="-122"/>
              </a:rPr>
              <a:t>感器。</a:t>
            </a:r>
            <a:r>
              <a:rPr sz="1200" spc="40" dirty="0">
                <a:solidFill>
                  <a:srgbClr val="000000"/>
                </a:solidFill>
                <a:latin typeface="微软雅黑" panose="020B0503020204020204" charset="-122"/>
                <a:ea typeface="微软雅黑" panose="020B0503020204020204" charset="-122"/>
                <a:cs typeface="微软雅黑" panose="020B0503020204020204" charset="-122"/>
              </a:rPr>
              <a:t>压电式传感器可用于测量力和能变换为力的非电物理</a:t>
            </a:r>
            <a:r>
              <a:rPr sz="1200" spc="0" dirty="0">
                <a:solidFill>
                  <a:srgbClr val="000000"/>
                </a:solidFill>
                <a:latin typeface="微软雅黑" panose="020B0503020204020204" charset="-122"/>
                <a:ea typeface="微软雅黑" panose="020B0503020204020204" charset="-122"/>
                <a:cs typeface="微软雅黑" panose="020B0503020204020204" charset="-122"/>
              </a:rPr>
              <a:t>量。</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457200" algn="l" rtl="0" eaLnBrk="0">
              <a:lnSpc>
                <a:spcPct val="200000"/>
              </a:lnSpc>
              <a:spcBef>
                <a:spcPts val="535"/>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雨滴传感器可以应用于许多方面，使用阻尼橡胶时应避免车辆自身振动</a:t>
            </a:r>
            <a:r>
              <a:rPr sz="1200" spc="30" dirty="0">
                <a:solidFill>
                  <a:srgbClr val="000000"/>
                </a:solidFill>
                <a:latin typeface="微软雅黑" panose="020B0503020204020204" charset="-122"/>
                <a:ea typeface="微软雅黑" panose="020B0503020204020204" charset="-122"/>
                <a:cs typeface="微软雅黑" panose="020B0503020204020204" charset="-122"/>
              </a:rPr>
              <a:t>导</a:t>
            </a:r>
            <a:r>
              <a:rPr sz="1200" spc="0" dirty="0">
                <a:solidFill>
                  <a:srgbClr val="000000"/>
                </a:solidFill>
                <a:latin typeface="微软雅黑" panose="020B0503020204020204" charset="-122"/>
                <a:ea typeface="微软雅黑" panose="020B0503020204020204" charset="-122"/>
                <a:cs typeface="微软雅黑" panose="020B0503020204020204" charset="-122"/>
              </a:rPr>
              <a:t>致的功能</a:t>
            </a:r>
            <a:r>
              <a:rPr sz="1200" spc="40" dirty="0">
                <a:solidFill>
                  <a:srgbClr val="000000"/>
                </a:solidFill>
                <a:latin typeface="微软雅黑" panose="020B0503020204020204" charset="-122"/>
                <a:ea typeface="微软雅黑" panose="020B0503020204020204" charset="-122"/>
                <a:cs typeface="微软雅黑" panose="020B0503020204020204" charset="-122"/>
              </a:rPr>
              <a:t>紊乱，并且传感器的输出信号需要经过电荷放大器放大来克服其直流</a:t>
            </a:r>
            <a:r>
              <a:rPr sz="1200" spc="0" dirty="0">
                <a:solidFill>
                  <a:srgbClr val="000000"/>
                </a:solidFill>
                <a:latin typeface="微软雅黑" panose="020B0503020204020204" charset="-122"/>
                <a:ea typeface="微软雅黑" panose="020B0503020204020204" charset="-122"/>
                <a:cs typeface="微软雅黑" panose="020B0503020204020204" charset="-122"/>
              </a:rPr>
              <a:t>响应差这一缺点。</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457200" algn="l" rtl="0" eaLnBrk="0">
              <a:lnSpc>
                <a:spcPct val="200000"/>
              </a:lnSpc>
              <a:spcBef>
                <a:spcPts val="535"/>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应用一</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雨刮器。雨滴传感器可以控制雨天时雨刮器的自动运动，</a:t>
            </a:r>
            <a:r>
              <a:rPr sz="1200" spc="0" dirty="0">
                <a:solidFill>
                  <a:srgbClr val="000000"/>
                </a:solidFill>
                <a:latin typeface="微软雅黑" panose="020B0503020204020204" charset="-122"/>
                <a:ea typeface="微软雅黑" panose="020B0503020204020204" charset="-122"/>
                <a:cs typeface="微软雅黑" panose="020B0503020204020204" charset="-122"/>
              </a:rPr>
              <a:t>并且可以根据雨</a:t>
            </a:r>
            <a:r>
              <a:rPr sz="1200" spc="30" dirty="0">
                <a:solidFill>
                  <a:srgbClr val="000000"/>
                </a:solidFill>
                <a:latin typeface="微软雅黑" panose="020B0503020204020204" charset="-122"/>
                <a:ea typeface="微软雅黑" panose="020B0503020204020204" charset="-122"/>
                <a:cs typeface="微软雅黑" panose="020B0503020204020204" charset="-122"/>
              </a:rPr>
              <a:t>量的大小对雨刮器运动的速度自动调节，大大简化了驾驶员的操作，提</a:t>
            </a:r>
            <a:r>
              <a:rPr sz="1200" spc="10" dirty="0">
                <a:solidFill>
                  <a:srgbClr val="000000"/>
                </a:solidFill>
                <a:latin typeface="微软雅黑" panose="020B0503020204020204" charset="-122"/>
                <a:ea typeface="微软雅黑" panose="020B0503020204020204" charset="-122"/>
                <a:cs typeface="微软雅黑" panose="020B0503020204020204" charset="-122"/>
              </a:rPr>
              <a:t>高</a:t>
            </a:r>
            <a:r>
              <a:rPr sz="1200" spc="0" dirty="0">
                <a:solidFill>
                  <a:srgbClr val="000000"/>
                </a:solidFill>
                <a:latin typeface="微软雅黑" panose="020B0503020204020204" charset="-122"/>
                <a:ea typeface="微软雅黑" panose="020B0503020204020204" charset="-122"/>
                <a:cs typeface="微软雅黑" panose="020B0503020204020204" charset="-122"/>
              </a:rPr>
              <a:t>了行驶安全性。</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8130" indent="457200" algn="l" rtl="0" eaLnBrk="0">
              <a:lnSpc>
                <a:spcPct val="200000"/>
              </a:lnSpc>
              <a:spcBef>
                <a:spcPts val="540"/>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应用二</a:t>
            </a:r>
            <a:r>
              <a:rPr sz="1200" b="1" spc="40" dirty="0">
                <a:solidFill>
                  <a:srgbClr val="000000"/>
                </a:solidFill>
                <a:latin typeface="微软雅黑" panose="020B0503020204020204" charset="-122"/>
                <a:ea typeface="微软雅黑" panose="020B0503020204020204" charset="-122"/>
                <a:cs typeface="微软雅黑" panose="020B0503020204020204" charset="-122"/>
              </a:rPr>
              <a:t>:</a:t>
            </a:r>
            <a:r>
              <a:rPr sz="1200" spc="40" dirty="0">
                <a:solidFill>
                  <a:srgbClr val="000000"/>
                </a:solidFill>
                <a:latin typeface="微软雅黑" panose="020B0503020204020204" charset="-122"/>
                <a:ea typeface="微软雅黑" panose="020B0503020204020204" charset="-122"/>
                <a:cs typeface="微软雅黑" panose="020B0503020204020204" charset="-122"/>
              </a:rPr>
              <a:t>车灯。当汽车行驶在大雨天气时，如若一直开远光灯会对</a:t>
            </a:r>
            <a:r>
              <a:rPr sz="1200" spc="20" dirty="0">
                <a:solidFill>
                  <a:srgbClr val="000000"/>
                </a:solidFill>
                <a:latin typeface="微软雅黑" panose="020B0503020204020204" charset="-122"/>
                <a:ea typeface="微软雅黑" panose="020B0503020204020204" charset="-122"/>
                <a:cs typeface="微软雅黑" panose="020B0503020204020204" charset="-122"/>
              </a:rPr>
              <a:t>他</a:t>
            </a:r>
            <a:r>
              <a:rPr sz="1200" spc="0" dirty="0">
                <a:solidFill>
                  <a:srgbClr val="000000"/>
                </a:solidFill>
                <a:latin typeface="微软雅黑" panose="020B0503020204020204" charset="-122"/>
                <a:ea typeface="微软雅黑" panose="020B0503020204020204" charset="-122"/>
                <a:cs typeface="微软雅黑" panose="020B0503020204020204" charset="-122"/>
              </a:rPr>
              <a:t>人驾驶造成麻</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457200" algn="l" rtl="0" eaLnBrk="0">
              <a:lnSpc>
                <a:spcPct val="200000"/>
              </a:lnSpc>
              <a:spcBef>
                <a:spcPts val="54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烦，开近光灯时自己又看不清楚，加入雨滴传感器以后，它可以根据雨量大小</a:t>
            </a:r>
            <a:r>
              <a:rPr sz="1200" spc="0" dirty="0">
                <a:solidFill>
                  <a:srgbClr val="000000"/>
                </a:solidFill>
                <a:latin typeface="微软雅黑" panose="020B0503020204020204" charset="-122"/>
                <a:ea typeface="微软雅黑" panose="020B0503020204020204" charset="-122"/>
                <a:cs typeface="微软雅黑" panose="020B0503020204020204" charset="-122"/>
              </a:rPr>
              <a:t>自动调节</a:t>
            </a:r>
            <a:r>
              <a:rPr sz="1200" spc="-10" dirty="0">
                <a:solidFill>
                  <a:srgbClr val="000000"/>
                </a:solidFill>
                <a:latin typeface="微软雅黑" panose="020B0503020204020204" charset="-122"/>
                <a:ea typeface="微软雅黑" panose="020B0503020204020204" charset="-122"/>
                <a:cs typeface="微软雅黑" panose="020B0503020204020204" charset="-122"/>
              </a:rPr>
              <a:t>灯的明亮</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indent="457200" algn="l" rtl="0" eaLnBrk="0">
              <a:lnSpc>
                <a:spcPct val="2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9845" indent="457200" algn="l" rtl="0" eaLnBrk="0">
              <a:lnSpc>
                <a:spcPct val="200000"/>
              </a:lnSpc>
              <a:spcBef>
                <a:spcPts val="5"/>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应用三</a:t>
            </a:r>
            <a:r>
              <a:rPr sz="1200" b="1" spc="40" dirty="0">
                <a:solidFill>
                  <a:srgbClr val="000000"/>
                </a:solidFill>
                <a:latin typeface="微软雅黑" panose="020B0503020204020204" charset="-122"/>
                <a:ea typeface="微软雅黑" panose="020B0503020204020204" charset="-122"/>
                <a:cs typeface="微软雅黑" panose="020B0503020204020204" charset="-122"/>
              </a:rPr>
              <a:t>:</a:t>
            </a:r>
            <a:r>
              <a:rPr sz="1200" spc="40" dirty="0">
                <a:solidFill>
                  <a:srgbClr val="000000"/>
                </a:solidFill>
                <a:latin typeface="微软雅黑" panose="020B0503020204020204" charset="-122"/>
                <a:ea typeface="微软雅黑" panose="020B0503020204020204" charset="-122"/>
                <a:cs typeface="微软雅黑" panose="020B0503020204020204" charset="-122"/>
              </a:rPr>
              <a:t>汽车天窗。当开始下雨时，雨滴传感器可以在检测到第一</a:t>
            </a:r>
            <a:r>
              <a:rPr sz="1200" spc="20" dirty="0">
                <a:solidFill>
                  <a:srgbClr val="000000"/>
                </a:solidFill>
                <a:latin typeface="微软雅黑" panose="020B0503020204020204" charset="-122"/>
                <a:ea typeface="微软雅黑" panose="020B0503020204020204" charset="-122"/>
                <a:cs typeface="微软雅黑" panose="020B0503020204020204" charset="-122"/>
              </a:rPr>
              <a:t>滴</a:t>
            </a:r>
            <a:r>
              <a:rPr sz="1200" spc="0" dirty="0">
                <a:solidFill>
                  <a:srgbClr val="000000"/>
                </a:solidFill>
                <a:latin typeface="微软雅黑" panose="020B0503020204020204" charset="-122"/>
                <a:ea typeface="微软雅黑" panose="020B0503020204020204" charset="-122"/>
                <a:cs typeface="微软雅黑" panose="020B0503020204020204" charset="-122"/>
              </a:rPr>
              <a:t>雨后迅速地做</a:t>
            </a:r>
            <a:r>
              <a:rPr sz="1200" spc="-10" dirty="0">
                <a:solidFill>
                  <a:srgbClr val="000000"/>
                </a:solidFill>
                <a:latin typeface="微软雅黑" panose="020B0503020204020204" charset="-122"/>
                <a:ea typeface="微软雅黑" panose="020B0503020204020204" charset="-122"/>
                <a:cs typeface="微软雅黑" panose="020B0503020204020204" charset="-122"/>
              </a:rPr>
              <a:t>出反应，第一时间</a:t>
            </a:r>
            <a:r>
              <a:rPr sz="1200" spc="0" dirty="0">
                <a:solidFill>
                  <a:srgbClr val="000000"/>
                </a:solidFill>
                <a:latin typeface="微软雅黑" panose="020B0503020204020204" charset="-122"/>
                <a:ea typeface="微软雅黑" panose="020B0503020204020204" charset="-122"/>
                <a:cs typeface="微软雅黑" panose="020B0503020204020204" charset="-122"/>
              </a:rPr>
              <a:t>关闭天窗，较大地提高了行驶舒适性。</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13"/>
          <p:cNvPicPr>
            <a:picLocks noChangeAspect="1"/>
          </p:cNvPicPr>
          <p:nvPr/>
        </p:nvPicPr>
        <p:blipFill>
          <a:blip r:embed="rId5"/>
          <a:stretch>
            <a:fillRect/>
          </a:stretch>
        </p:blipFill>
        <p:spPr>
          <a:xfrm>
            <a:off x="899931" y="654670"/>
            <a:ext cx="1137449" cy="220586"/>
          </a:xfrm>
          <a:prstGeom prst="rect">
            <a:avLst/>
          </a:pr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09"/>
          <p:cNvSpPr/>
          <p:nvPr/>
        </p:nvSpPr>
        <p:spPr>
          <a:xfrm>
            <a:off x="1382413" y="594390"/>
            <a:ext cx="6714916" cy="833755"/>
          </a:xfrm>
          <a:prstGeom prst="rect">
            <a:avLst/>
          </a:prstGeom>
        </p:spPr>
        <p:txBody>
          <a:bodyPr vert="horz" wrap="square" lIns="0" tIns="0" rIns="0" bIns="0"/>
          <a:lstStyle/>
          <a:p>
            <a:pPr algn="l" rtl="0" eaLnBrk="0">
              <a:lnSpc>
                <a:spcPct val="200000"/>
              </a:lnSpc>
            </a:pP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200000"/>
              </a:lnSpc>
            </a:pPr>
            <a:r>
              <a:rPr b="1" spc="30" dirty="0">
                <a:solidFill>
                  <a:srgbClr val="000000"/>
                </a:solidFill>
                <a:latin typeface="微软雅黑" panose="020B0503020204020204" charset="-122"/>
                <a:ea typeface="微软雅黑" panose="020B0503020204020204" charset="-122"/>
                <a:cs typeface="微软雅黑" panose="020B0503020204020204" charset="-122"/>
              </a:rPr>
              <a:t>1.</a:t>
            </a:r>
            <a:r>
              <a:rPr spc="30" dirty="0">
                <a:solidFill>
                  <a:srgbClr val="000000"/>
                </a:solidFill>
                <a:latin typeface="微软雅黑" panose="020B0503020204020204" charset="-122"/>
                <a:ea typeface="微软雅黑" panose="020B0503020204020204" charset="-122"/>
                <a:cs typeface="微软雅黑" panose="020B0503020204020204" charset="-122"/>
              </a:rPr>
              <a:t>什么是压电效应</a:t>
            </a:r>
            <a:r>
              <a:rPr b="1" spc="30" dirty="0">
                <a:solidFill>
                  <a:srgbClr val="000000"/>
                </a:solidFill>
                <a:latin typeface="微软雅黑" panose="020B0503020204020204" charset="-122"/>
                <a:ea typeface="微软雅黑" panose="020B0503020204020204" charset="-122"/>
                <a:cs typeface="微软雅黑" panose="020B0503020204020204" charset="-122"/>
              </a:rPr>
              <a:t>?</a:t>
            </a:r>
            <a:r>
              <a:rPr spc="30" dirty="0">
                <a:solidFill>
                  <a:srgbClr val="000000"/>
                </a:solidFill>
                <a:latin typeface="微软雅黑" panose="020B0503020204020204" charset="-122"/>
                <a:ea typeface="微软雅黑" panose="020B0503020204020204" charset="-122"/>
                <a:cs typeface="微软雅黑" panose="020B0503020204020204" charset="-122"/>
              </a:rPr>
              <a:t>什么是压</a:t>
            </a:r>
            <a:r>
              <a:rPr spc="0" dirty="0">
                <a:solidFill>
                  <a:srgbClr val="000000"/>
                </a:solidFill>
                <a:latin typeface="微软雅黑" panose="020B0503020204020204" charset="-122"/>
                <a:ea typeface="微软雅黑" panose="020B0503020204020204" charset="-122"/>
                <a:cs typeface="微软雅黑" panose="020B0503020204020204" charset="-122"/>
              </a:rPr>
              <a:t>电效应的可逆性</a:t>
            </a:r>
            <a:r>
              <a:rPr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200000"/>
              </a:lnSpc>
            </a:pPr>
            <a:r>
              <a:rPr b="1" spc="30" dirty="0">
                <a:solidFill>
                  <a:srgbClr val="000000"/>
                </a:solidFill>
                <a:latin typeface="微软雅黑" panose="020B0503020204020204" charset="-122"/>
                <a:ea typeface="微软雅黑" panose="020B0503020204020204" charset="-122"/>
                <a:cs typeface="微软雅黑" panose="020B0503020204020204" charset="-122"/>
              </a:rPr>
              <a:t>2.</a:t>
            </a:r>
            <a:r>
              <a:rPr spc="30" dirty="0">
                <a:solidFill>
                  <a:srgbClr val="000000"/>
                </a:solidFill>
                <a:latin typeface="微软雅黑" panose="020B0503020204020204" charset="-122"/>
                <a:ea typeface="微软雅黑" panose="020B0503020204020204" charset="-122"/>
                <a:cs typeface="微软雅黑" panose="020B0503020204020204" charset="-122"/>
              </a:rPr>
              <a:t>什么是压电陶瓷的压电效</a:t>
            </a:r>
            <a:r>
              <a:rPr spc="0" dirty="0">
                <a:solidFill>
                  <a:srgbClr val="000000"/>
                </a:solidFill>
                <a:latin typeface="微软雅黑" panose="020B0503020204020204" charset="-122"/>
                <a:ea typeface="微软雅黑" panose="020B0503020204020204" charset="-122"/>
                <a:cs typeface="微软雅黑" panose="020B0503020204020204" charset="-122"/>
              </a:rPr>
              <a:t>应</a:t>
            </a:r>
            <a:r>
              <a:rPr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200000"/>
              </a:lnSpc>
              <a:spcBef>
                <a:spcPts val="85"/>
              </a:spcBef>
            </a:pPr>
            <a:r>
              <a:rPr b="1" spc="30" dirty="0">
                <a:solidFill>
                  <a:srgbClr val="000000"/>
                </a:solidFill>
                <a:latin typeface="微软雅黑" panose="020B0503020204020204" charset="-122"/>
                <a:ea typeface="微软雅黑" panose="020B0503020204020204" charset="-122"/>
                <a:cs typeface="微软雅黑" panose="020B0503020204020204" charset="-122"/>
              </a:rPr>
              <a:t>3.</a:t>
            </a:r>
            <a:r>
              <a:rPr spc="30" dirty="0">
                <a:solidFill>
                  <a:srgbClr val="000000"/>
                </a:solidFill>
                <a:latin typeface="微软雅黑" panose="020B0503020204020204" charset="-122"/>
                <a:ea typeface="微软雅黑" panose="020B0503020204020204" charset="-122"/>
                <a:cs typeface="微软雅黑" panose="020B0503020204020204" charset="-122"/>
              </a:rPr>
              <a:t>什么叫正压电效应和逆压电效应</a:t>
            </a:r>
            <a:r>
              <a:rPr b="1" spc="30" dirty="0">
                <a:solidFill>
                  <a:srgbClr val="000000"/>
                </a:solidFill>
                <a:latin typeface="微软雅黑" panose="020B0503020204020204" charset="-122"/>
                <a:ea typeface="微软雅黑" panose="020B0503020204020204" charset="-122"/>
                <a:cs typeface="微软雅黑" panose="020B0503020204020204" charset="-122"/>
              </a:rPr>
              <a:t>?</a:t>
            </a:r>
            <a:r>
              <a:rPr spc="30" dirty="0">
                <a:solidFill>
                  <a:srgbClr val="000000"/>
                </a:solidFill>
                <a:latin typeface="微软雅黑" panose="020B0503020204020204" charset="-122"/>
                <a:ea typeface="微软雅黑" panose="020B0503020204020204" charset="-122"/>
                <a:cs typeface="微软雅黑" panose="020B0503020204020204" charset="-122"/>
              </a:rPr>
              <a:t>什么叫纵向压电效应和横向压电效应</a:t>
            </a:r>
            <a:r>
              <a:rPr b="1" spc="0" dirty="0">
                <a:solidFill>
                  <a:srgbClr val="000000"/>
                </a:solidFill>
                <a:latin typeface="微软雅黑" panose="020B0503020204020204" charset="-122"/>
                <a:ea typeface="微软雅黑" panose="020B0503020204020204" charset="-122"/>
                <a:cs typeface="微软雅黑" panose="020B0503020204020204" charset="-122"/>
              </a:rPr>
              <a:t>?</a:t>
            </a:r>
            <a:endParaRPr spc="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200000"/>
              </a:lnSpc>
              <a:spcBef>
                <a:spcPts val="85"/>
              </a:spcBef>
            </a:pPr>
            <a:endParaRPr lang="en-US" spc="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200000"/>
              </a:lnSpc>
              <a:spcBef>
                <a:spcPts val="85"/>
              </a:spcBef>
            </a:pPr>
            <a:r>
              <a:rPr b="1" spc="40" dirty="0">
                <a:solidFill>
                  <a:srgbClr val="000000"/>
                </a:solidFill>
                <a:latin typeface="微软雅黑" panose="020B0503020204020204" charset="-122"/>
                <a:ea typeface="微软雅黑" panose="020B0503020204020204" charset="-122"/>
                <a:cs typeface="微软雅黑" panose="020B0503020204020204" charset="-122"/>
              </a:rPr>
              <a:t>4.</a:t>
            </a:r>
            <a:r>
              <a:rPr spc="40" dirty="0">
                <a:solidFill>
                  <a:srgbClr val="000000"/>
                </a:solidFill>
                <a:latin typeface="微软雅黑" panose="020B0503020204020204" charset="-122"/>
                <a:ea typeface="微软雅黑" panose="020B0503020204020204" charset="-122"/>
                <a:cs typeface="微软雅黑" panose="020B0503020204020204" charset="-122"/>
              </a:rPr>
              <a:t>压电式加速度传感器的工作原</a:t>
            </a:r>
            <a:r>
              <a:rPr spc="30" dirty="0">
                <a:solidFill>
                  <a:srgbClr val="000000"/>
                </a:solidFill>
                <a:latin typeface="微软雅黑" panose="020B0503020204020204" charset="-122"/>
                <a:ea typeface="微软雅黑" panose="020B0503020204020204" charset="-122"/>
                <a:cs typeface="微软雅黑" panose="020B0503020204020204" charset="-122"/>
              </a:rPr>
              <a:t>理</a:t>
            </a:r>
            <a:r>
              <a:rPr spc="0" dirty="0">
                <a:solidFill>
                  <a:srgbClr val="000000"/>
                </a:solidFill>
                <a:latin typeface="微软雅黑" panose="020B0503020204020204" charset="-122"/>
                <a:ea typeface="微软雅黑" panose="020B0503020204020204" charset="-122"/>
                <a:cs typeface="微软雅黑" panose="020B0503020204020204" charset="-122"/>
              </a:rPr>
              <a:t>是什么</a:t>
            </a:r>
            <a:r>
              <a:rPr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b="1"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12"/>
          <p:cNvPicPr>
            <a:picLocks noChangeAspect="1"/>
          </p:cNvPicPr>
          <p:nvPr/>
        </p:nvPicPr>
        <p:blipFill>
          <a:blip r:embed="rId5"/>
          <a:stretch>
            <a:fillRect/>
          </a:stretch>
        </p:blipFill>
        <p:spPr>
          <a:xfrm>
            <a:off x="1095324" y="594390"/>
            <a:ext cx="1340789" cy="220586"/>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3" name="图片 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
          <p:cNvSpPr/>
          <p:nvPr/>
        </p:nvSpPr>
        <p:spPr>
          <a:xfrm>
            <a:off x="514478" y="3389224"/>
            <a:ext cx="9966454" cy="2720969"/>
          </a:xfrm>
          <a:prstGeom prst="rect">
            <a:avLst/>
          </a:prstGeom>
        </p:spPr>
        <p:txBody>
          <a:bodyPr vert="horz" wrap="square" lIns="0" tIns="0" rIns="0" bIns="0"/>
          <a:lstStyle/>
          <a:p>
            <a:pPr algn="l" rtl="0" eaLnBrk="0">
              <a:lnSpc>
                <a:spcPct val="87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ct val="97000"/>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某些电介质，当沿着一定方向对其施力使它变形时，其内部就会产生极化现</a:t>
            </a:r>
            <a:r>
              <a:rPr sz="1400" spc="30" dirty="0">
                <a:solidFill>
                  <a:srgbClr val="000000"/>
                </a:solidFill>
                <a:latin typeface="微软雅黑" panose="020B0503020204020204" charset="-122"/>
                <a:ea typeface="微软雅黑" panose="020B0503020204020204" charset="-122"/>
                <a:cs typeface="微软雅黑" panose="020B0503020204020204" charset="-122"/>
              </a:rPr>
              <a:t>象</a:t>
            </a:r>
            <a:r>
              <a:rPr sz="1400" spc="0" dirty="0">
                <a:solidFill>
                  <a:srgbClr val="000000"/>
                </a:solidFill>
                <a:latin typeface="微软雅黑" panose="020B0503020204020204" charset="-122"/>
                <a:ea typeface="微软雅黑" panose="020B0503020204020204" charset="-122"/>
                <a:cs typeface="微软雅黑" panose="020B0503020204020204" charset="-122"/>
              </a:rPr>
              <a:t>，同</a:t>
            </a:r>
            <a:r>
              <a:rPr sz="1400" spc="40" dirty="0">
                <a:solidFill>
                  <a:srgbClr val="000000"/>
                </a:solidFill>
                <a:latin typeface="微软雅黑" panose="020B0503020204020204" charset="-122"/>
                <a:ea typeface="微软雅黑" panose="020B0503020204020204" charset="-122"/>
                <a:cs typeface="微软雅黑" panose="020B0503020204020204" charset="-122"/>
              </a:rPr>
              <a:t>时，在它的两个表面上产生极性相反的电荷，当去掉外力后，它又重</a:t>
            </a:r>
            <a:r>
              <a:rPr sz="1400" spc="20" dirty="0">
                <a:solidFill>
                  <a:srgbClr val="000000"/>
                </a:solidFill>
                <a:latin typeface="微软雅黑" panose="020B0503020204020204" charset="-122"/>
                <a:ea typeface="微软雅黑" panose="020B0503020204020204" charset="-122"/>
                <a:cs typeface="微软雅黑" panose="020B0503020204020204" charset="-122"/>
              </a:rPr>
              <a:t>新</a:t>
            </a:r>
            <a:r>
              <a:rPr sz="1400" spc="0" dirty="0">
                <a:solidFill>
                  <a:srgbClr val="000000"/>
                </a:solidFill>
                <a:latin typeface="微软雅黑" panose="020B0503020204020204" charset="-122"/>
                <a:ea typeface="微软雅黑" panose="020B0503020204020204" charset="-122"/>
                <a:cs typeface="微软雅黑" panose="020B0503020204020204" charset="-122"/>
              </a:rPr>
              <a:t>恢复到不带电状</a:t>
            </a:r>
            <a:r>
              <a:rPr sz="1400" spc="20" dirty="0">
                <a:solidFill>
                  <a:srgbClr val="000000"/>
                </a:solidFill>
                <a:latin typeface="微软雅黑" panose="020B0503020204020204" charset="-122"/>
                <a:ea typeface="微软雅黑" panose="020B0503020204020204" charset="-122"/>
                <a:cs typeface="微软雅黑" panose="020B0503020204020204" charset="-122"/>
              </a:rPr>
              <a:t>态，这种现象称为压电效应。压电效应具有可逆性，它分为正压电效应和逆</a:t>
            </a:r>
            <a:r>
              <a:rPr sz="1400" spc="0" dirty="0">
                <a:solidFill>
                  <a:srgbClr val="000000"/>
                </a:solidFill>
                <a:latin typeface="微软雅黑" panose="020B0503020204020204" charset="-122"/>
                <a:ea typeface="微软雅黑" panose="020B0503020204020204" charset="-122"/>
                <a:cs typeface="微软雅黑" panose="020B0503020204020204" charset="-122"/>
              </a:rPr>
              <a:t>压电效应。</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0000"/>
              </a:lnSpc>
              <a:spcBef>
                <a:spcPts val="590"/>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正压电效应</a:t>
            </a:r>
            <a:r>
              <a:rPr sz="1400" b="1" spc="60" dirty="0">
                <a:solidFill>
                  <a:srgbClr val="000000"/>
                </a:solidFill>
                <a:latin typeface="微软雅黑" panose="020B0503020204020204" charset="-122"/>
                <a:ea typeface="微软雅黑" panose="020B0503020204020204" charset="-122"/>
                <a:cs typeface="微软雅黑" panose="020B0503020204020204" charset="-122"/>
              </a:rPr>
              <a:t>:</a:t>
            </a:r>
            <a:r>
              <a:rPr sz="1400" spc="60" dirty="0">
                <a:solidFill>
                  <a:srgbClr val="000000"/>
                </a:solidFill>
                <a:latin typeface="微软雅黑" panose="020B0503020204020204" charset="-122"/>
                <a:ea typeface="微软雅黑" panose="020B0503020204020204" charset="-122"/>
                <a:cs typeface="微软雅黑" panose="020B0503020204020204" charset="-122"/>
              </a:rPr>
              <a:t>当沿着一定方向对电介质施加压力使其变形时，它的</a:t>
            </a:r>
            <a:r>
              <a:rPr sz="1400" spc="20" dirty="0">
                <a:solidFill>
                  <a:srgbClr val="000000"/>
                </a:solidFill>
                <a:latin typeface="微软雅黑" panose="020B0503020204020204" charset="-122"/>
                <a:ea typeface="微软雅黑" panose="020B0503020204020204" charset="-122"/>
                <a:cs typeface="微软雅黑" panose="020B0503020204020204" charset="-122"/>
              </a:rPr>
              <a:t>内</a:t>
            </a:r>
            <a:r>
              <a:rPr sz="1400" spc="0" dirty="0">
                <a:solidFill>
                  <a:srgbClr val="000000"/>
                </a:solidFill>
                <a:latin typeface="微软雅黑" panose="020B0503020204020204" charset="-122"/>
                <a:ea typeface="微软雅黑" panose="020B0503020204020204" charset="-122"/>
                <a:cs typeface="微软雅黑" panose="020B0503020204020204" charset="-122"/>
              </a:rPr>
              <a:t>部就会产生极</a:t>
            </a:r>
            <a:r>
              <a:rPr sz="1400" spc="30" dirty="0">
                <a:solidFill>
                  <a:srgbClr val="000000"/>
                </a:solidFill>
                <a:latin typeface="微软雅黑" panose="020B0503020204020204" charset="-122"/>
                <a:ea typeface="微软雅黑" panose="020B0503020204020204" charset="-122"/>
                <a:cs typeface="微软雅黑" panose="020B0503020204020204" charset="-122"/>
              </a:rPr>
              <a:t>化现象，同时，在它的两个表面上会产生极性相反的电荷，当去掉施</a:t>
            </a:r>
            <a:r>
              <a:rPr sz="1400" spc="10" dirty="0">
                <a:solidFill>
                  <a:srgbClr val="000000"/>
                </a:solidFill>
                <a:latin typeface="微软雅黑" panose="020B0503020204020204" charset="-122"/>
                <a:ea typeface="微软雅黑" panose="020B0503020204020204" charset="-122"/>
                <a:cs typeface="微软雅黑" panose="020B0503020204020204" charset="-122"/>
              </a:rPr>
              <a:t>加</a:t>
            </a:r>
            <a:r>
              <a:rPr sz="1400" spc="0" dirty="0">
                <a:solidFill>
                  <a:srgbClr val="000000"/>
                </a:solidFill>
                <a:latin typeface="微软雅黑" panose="020B0503020204020204" charset="-122"/>
                <a:ea typeface="微软雅黑" panose="020B0503020204020204" charset="-122"/>
                <a:cs typeface="微软雅黑" panose="020B0503020204020204" charset="-122"/>
              </a:rPr>
              <a:t>的压力后，它又</a:t>
            </a:r>
            <a:r>
              <a:rPr sz="1400" spc="20" dirty="0">
                <a:solidFill>
                  <a:srgbClr val="000000"/>
                </a:solidFill>
                <a:latin typeface="微软雅黑" panose="020B0503020204020204" charset="-122"/>
                <a:ea typeface="微软雅黑" panose="020B0503020204020204" charset="-122"/>
                <a:cs typeface="微软雅黑" panose="020B0503020204020204" charset="-122"/>
              </a:rPr>
              <a:t>重新恢复到不带电的状态，当改变压力的作用方向时，它内部的极性也随之改变</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5430" algn="l" rtl="0" eaLnBrk="0">
              <a:lnSpc>
                <a:spcPct val="122000"/>
              </a:lnSpc>
              <a:spcBef>
                <a:spcPts val="590"/>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逆压电效应</a:t>
            </a:r>
            <a:r>
              <a:rPr sz="1400" b="1" spc="60" dirty="0">
                <a:solidFill>
                  <a:srgbClr val="000000"/>
                </a:solidFill>
                <a:latin typeface="微软雅黑" panose="020B0503020204020204" charset="-122"/>
                <a:ea typeface="微软雅黑" panose="020B0503020204020204" charset="-122"/>
                <a:cs typeface="微软雅黑" panose="020B0503020204020204" charset="-122"/>
              </a:rPr>
              <a:t>:</a:t>
            </a:r>
            <a:r>
              <a:rPr sz="1400" spc="60" dirty="0">
                <a:solidFill>
                  <a:srgbClr val="000000"/>
                </a:solidFill>
                <a:latin typeface="微软雅黑" panose="020B0503020204020204" charset="-122"/>
                <a:ea typeface="微软雅黑" panose="020B0503020204020204" charset="-122"/>
                <a:cs typeface="微软雅黑" panose="020B0503020204020204" charset="-122"/>
              </a:rPr>
              <a:t>当在电介质的极化方向施加电场时，这些电介质就会</a:t>
            </a:r>
            <a:r>
              <a:rPr sz="1400" spc="30" dirty="0">
                <a:solidFill>
                  <a:srgbClr val="000000"/>
                </a:solidFill>
                <a:latin typeface="微软雅黑" panose="020B0503020204020204" charset="-122"/>
                <a:ea typeface="微软雅黑" panose="020B0503020204020204" charset="-122"/>
                <a:cs typeface="微软雅黑" panose="020B0503020204020204" charset="-122"/>
              </a:rPr>
              <a:t>在</a:t>
            </a:r>
            <a:r>
              <a:rPr sz="1400" spc="0" dirty="0">
                <a:solidFill>
                  <a:srgbClr val="000000"/>
                </a:solidFill>
                <a:latin typeface="微软雅黑" panose="020B0503020204020204" charset="-122"/>
                <a:ea typeface="微软雅黑" panose="020B0503020204020204" charset="-122"/>
                <a:cs typeface="微软雅黑" panose="020B0503020204020204" charset="-122"/>
              </a:rPr>
              <a:t>一定方向上产</a:t>
            </a:r>
            <a:r>
              <a:rPr sz="1400" spc="30" dirty="0">
                <a:solidFill>
                  <a:srgbClr val="000000"/>
                </a:solidFill>
                <a:latin typeface="微软雅黑" panose="020B0503020204020204" charset="-122"/>
                <a:ea typeface="微软雅黑" panose="020B0503020204020204" charset="-122"/>
                <a:cs typeface="微软雅黑" panose="020B0503020204020204" charset="-122"/>
              </a:rPr>
              <a:t>生机械变形或机械压力，当撤去施加的电场时，这些机械</a:t>
            </a:r>
            <a:r>
              <a:rPr sz="1400" spc="10" dirty="0">
                <a:solidFill>
                  <a:srgbClr val="000000"/>
                </a:solidFill>
                <a:latin typeface="微软雅黑" panose="020B0503020204020204" charset="-122"/>
                <a:ea typeface="微软雅黑" panose="020B0503020204020204" charset="-122"/>
                <a:cs typeface="微软雅黑" panose="020B0503020204020204" charset="-122"/>
              </a:rPr>
              <a:t>变</a:t>
            </a:r>
            <a:r>
              <a:rPr sz="1400" spc="0" dirty="0">
                <a:solidFill>
                  <a:srgbClr val="000000"/>
                </a:solidFill>
                <a:latin typeface="微软雅黑" panose="020B0503020204020204" charset="-122"/>
                <a:ea typeface="微软雅黑" panose="020B0503020204020204" charset="-122"/>
                <a:cs typeface="微软雅黑" panose="020B0503020204020204" charset="-122"/>
              </a:rPr>
              <a:t>形或机械压力也随之消失。</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8"/>
          <p:cNvSpPr/>
          <p:nvPr>
            <p:custDataLst>
              <p:tags r:id="rId5"/>
            </p:custDataLst>
          </p:nvPr>
        </p:nvSpPr>
        <p:spPr>
          <a:xfrm>
            <a:off x="505622" y="1016734"/>
            <a:ext cx="8983434" cy="2129032"/>
          </a:xfrm>
          <a:prstGeom prst="rect">
            <a:avLst/>
          </a:prstGeom>
        </p:spPr>
        <p:txBody>
          <a:bodyPr vert="horz" wrap="square" lIns="0" tIns="0" rIns="0" bIns="0"/>
          <a:lstStyle/>
          <a:p>
            <a:pPr algn="l" rtl="0" eaLnBrk="0">
              <a:lnSpc>
                <a:spcPct val="84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6000"/>
              </a:lnSpc>
            </a:pPr>
            <a:r>
              <a:rPr sz="1400" spc="60" dirty="0">
                <a:solidFill>
                  <a:schemeClr val="dk1"/>
                </a:solidFill>
                <a:latin typeface="微软雅黑" panose="020B0503020204020204" charset="-122"/>
                <a:ea typeface="微软雅黑" panose="020B0503020204020204" charset="-122"/>
                <a:cs typeface="微软雅黑" panose="020B0503020204020204" charset="-122"/>
              </a:rPr>
              <a:t>压电式传感器是一种基于压电效应的传感器，是一种自发电式传感器。它</a:t>
            </a:r>
            <a:r>
              <a:rPr sz="1400" spc="30" dirty="0">
                <a:solidFill>
                  <a:schemeClr val="dk1"/>
                </a:solidFill>
                <a:latin typeface="微软雅黑" panose="020B0503020204020204" charset="-122"/>
                <a:ea typeface="微软雅黑" panose="020B0503020204020204" charset="-122"/>
                <a:cs typeface="微软雅黑" panose="020B0503020204020204" charset="-122"/>
              </a:rPr>
              <a:t>的</a:t>
            </a:r>
            <a:r>
              <a:rPr sz="1400" spc="0" dirty="0">
                <a:solidFill>
                  <a:schemeClr val="dk1"/>
                </a:solidFill>
                <a:latin typeface="微软雅黑" panose="020B0503020204020204" charset="-122"/>
                <a:ea typeface="微软雅黑" panose="020B0503020204020204" charset="-122"/>
                <a:cs typeface="微软雅黑" panose="020B0503020204020204" charset="-122"/>
              </a:rPr>
              <a:t>敏感元</a:t>
            </a:r>
            <a:r>
              <a:rPr sz="1400" spc="30" dirty="0">
                <a:solidFill>
                  <a:schemeClr val="dk1"/>
                </a:solidFill>
                <a:latin typeface="微软雅黑" panose="020B0503020204020204" charset="-122"/>
                <a:ea typeface="微软雅黑" panose="020B0503020204020204" charset="-122"/>
                <a:cs typeface="微软雅黑" panose="020B0503020204020204" charset="-122"/>
              </a:rPr>
              <a:t>件由压电材料制成，压电材料受力后表</a:t>
            </a:r>
            <a:r>
              <a:rPr sz="1400" spc="20" dirty="0">
                <a:solidFill>
                  <a:schemeClr val="dk1"/>
                </a:solidFill>
                <a:latin typeface="微软雅黑" panose="020B0503020204020204" charset="-122"/>
                <a:ea typeface="微软雅黑" panose="020B0503020204020204" charset="-122"/>
                <a:cs typeface="微软雅黑" panose="020B0503020204020204" charset="-122"/>
              </a:rPr>
              <a:t>面</a:t>
            </a:r>
            <a:r>
              <a:rPr sz="1400" spc="0" dirty="0">
                <a:solidFill>
                  <a:schemeClr val="dk1"/>
                </a:solidFill>
                <a:latin typeface="微软雅黑" panose="020B0503020204020204" charset="-122"/>
                <a:ea typeface="微软雅黑" panose="020B0503020204020204" charset="-122"/>
                <a:cs typeface="微软雅黑" panose="020B0503020204020204" charset="-122"/>
              </a:rPr>
              <a:t>产生电荷。</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4000"/>
              </a:lnSpc>
              <a:spcBef>
                <a:spcPts val="505"/>
              </a:spcBef>
            </a:pPr>
            <a:r>
              <a:rPr sz="1400" spc="70" dirty="0">
                <a:solidFill>
                  <a:schemeClr val="dk1"/>
                </a:solidFill>
                <a:latin typeface="微软雅黑" panose="020B0503020204020204" charset="-122"/>
                <a:ea typeface="微软雅黑" panose="020B0503020204020204" charset="-122"/>
                <a:cs typeface="微软雅黑" panose="020B0503020204020204" charset="-122"/>
              </a:rPr>
              <a:t>压电式传感器用于测量力和能变换为电量的非电物理量。它的优点是频带宽、灵</a:t>
            </a:r>
            <a:r>
              <a:rPr sz="1400" spc="30" dirty="0">
                <a:solidFill>
                  <a:schemeClr val="dk1"/>
                </a:solidFill>
                <a:latin typeface="微软雅黑" panose="020B0503020204020204" charset="-122"/>
                <a:ea typeface="微软雅黑" panose="020B0503020204020204" charset="-122"/>
                <a:cs typeface="微软雅黑" panose="020B0503020204020204" charset="-122"/>
              </a:rPr>
              <a:t>敏</a:t>
            </a:r>
            <a:r>
              <a:rPr sz="1400" spc="70" dirty="0">
                <a:solidFill>
                  <a:schemeClr val="dk1"/>
                </a:solidFill>
                <a:latin typeface="微软雅黑" panose="020B0503020204020204" charset="-122"/>
                <a:ea typeface="微软雅黑" panose="020B0503020204020204" charset="-122"/>
                <a:cs typeface="微软雅黑" panose="020B0503020204020204" charset="-122"/>
              </a:rPr>
              <a:t>度高、信噪比高、结构简单、工作可靠和质量轻等。它的缺点是某些压电材料需要</a:t>
            </a:r>
            <a:r>
              <a:rPr sz="1400" spc="50" dirty="0">
                <a:solidFill>
                  <a:schemeClr val="dk1"/>
                </a:solidFill>
                <a:latin typeface="微软雅黑" panose="020B0503020204020204" charset="-122"/>
                <a:ea typeface="微软雅黑" panose="020B0503020204020204" charset="-122"/>
                <a:cs typeface="微软雅黑" panose="020B0503020204020204" charset="-122"/>
              </a:rPr>
              <a:t>采</a:t>
            </a:r>
            <a:r>
              <a:rPr sz="1400" spc="0" dirty="0">
                <a:solidFill>
                  <a:schemeClr val="dk1"/>
                </a:solidFill>
                <a:latin typeface="微软雅黑" panose="020B0503020204020204" charset="-122"/>
                <a:ea typeface="微软雅黑" panose="020B0503020204020204" charset="-122"/>
                <a:cs typeface="微软雅黑" panose="020B0503020204020204" charset="-122"/>
              </a:rPr>
              <a:t>用</a:t>
            </a:r>
            <a:r>
              <a:rPr sz="1400" spc="50" dirty="0">
                <a:solidFill>
                  <a:schemeClr val="dk1"/>
                </a:solidFill>
                <a:latin typeface="微软雅黑" panose="020B0503020204020204" charset="-122"/>
                <a:ea typeface="微软雅黑" panose="020B0503020204020204" charset="-122"/>
                <a:cs typeface="微软雅黑" panose="020B0503020204020204" charset="-122"/>
              </a:rPr>
              <a:t>防潮措施，而且输出的直流响应差，需要采用高输入阻抗电路或电荷放大器来</a:t>
            </a:r>
            <a:r>
              <a:rPr sz="1400" spc="30" dirty="0">
                <a:solidFill>
                  <a:schemeClr val="dk1"/>
                </a:solidFill>
                <a:latin typeface="微软雅黑" panose="020B0503020204020204" charset="-122"/>
                <a:ea typeface="微软雅黑" panose="020B0503020204020204" charset="-122"/>
                <a:cs typeface="微软雅黑" panose="020B0503020204020204" charset="-122"/>
              </a:rPr>
              <a:t>克</a:t>
            </a:r>
            <a:r>
              <a:rPr sz="1400" spc="0" dirty="0">
                <a:solidFill>
                  <a:schemeClr val="dk1"/>
                </a:solidFill>
                <a:latin typeface="微软雅黑" panose="020B0503020204020204" charset="-122"/>
                <a:ea typeface="微软雅黑" panose="020B0503020204020204" charset="-122"/>
                <a:cs typeface="微软雅黑" panose="020B0503020204020204" charset="-122"/>
              </a:rPr>
              <a:t>服这一</a:t>
            </a:r>
            <a:r>
              <a:rPr sz="1400" spc="20" dirty="0">
                <a:solidFill>
                  <a:schemeClr val="dk1"/>
                </a:solidFill>
                <a:latin typeface="微软雅黑" panose="020B0503020204020204" charset="-122"/>
                <a:ea typeface="微软雅黑" panose="020B0503020204020204" charset="-122"/>
                <a:cs typeface="微软雅黑" panose="020B0503020204020204" charset="-122"/>
              </a:rPr>
              <a:t>缺陷</a:t>
            </a:r>
            <a:r>
              <a:rPr sz="1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2000"/>
              </a:lnSpc>
              <a:spcBef>
                <a:spcPts val="0"/>
              </a:spcBef>
            </a:pPr>
            <a:endParaRPr 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2000"/>
              </a:lnSpc>
              <a:spcBef>
                <a:spcPts val="0"/>
              </a:spcBef>
            </a:pPr>
            <a:r>
              <a:rPr sz="1400" b="1" spc="-20" dirty="0">
                <a:solidFill>
                  <a:schemeClr val="dk1"/>
                </a:solidFill>
                <a:latin typeface="微软雅黑" panose="020B0503020204020204" charset="-122"/>
                <a:ea typeface="微软雅黑" panose="020B0503020204020204" charset="-122"/>
                <a:cs typeface="微软雅黑" panose="020B0503020204020204" charset="-122"/>
              </a:rPr>
              <a:t>5.1.1</a:t>
            </a:r>
            <a:r>
              <a:rPr sz="1400" spc="0" dirty="0">
                <a:solidFill>
                  <a:schemeClr val="dk1"/>
                </a:solidFill>
                <a:latin typeface="微软雅黑" panose="020B0503020204020204" charset="-122"/>
                <a:ea typeface="微软雅黑" panose="020B0503020204020204" charset="-122"/>
                <a:cs typeface="微软雅黑" panose="020B0503020204020204" charset="-122"/>
              </a:rPr>
              <a:t>压电效应</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9"/>
          <p:cNvPicPr>
            <a:picLocks noChangeAspect="1"/>
          </p:cNvPicPr>
          <p:nvPr/>
        </p:nvPicPr>
        <p:blipFill>
          <a:blip r:embed="rId6"/>
          <a:stretch>
            <a:fillRect/>
          </a:stretch>
        </p:blipFill>
        <p:spPr>
          <a:xfrm>
            <a:off x="514350" y="502920"/>
            <a:ext cx="5184775" cy="294640"/>
          </a:xfrm>
          <a:prstGeom prst="rect">
            <a:avLst/>
          </a:prstGeom>
        </p:spPr>
      </p:pic>
      <p:sp>
        <p:nvSpPr>
          <p:cNvPr id="7" name="textbox 20"/>
          <p:cNvSpPr/>
          <p:nvPr>
            <p:custDataLst>
              <p:tags r:id="rId7"/>
            </p:custDataLst>
          </p:nvPr>
        </p:nvSpPr>
        <p:spPr>
          <a:xfrm>
            <a:off x="501650" y="49022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2075" algn="l" rtl="0" eaLnBrk="0">
              <a:lnSpc>
                <a:spcPct val="95000"/>
              </a:lnSpc>
              <a:spcBef>
                <a:spcPts val="5"/>
              </a:spcBef>
            </a:pPr>
            <a:r>
              <a:rPr sz="1300" b="1" spc="100" dirty="0">
                <a:solidFill>
                  <a:schemeClr val="dk1"/>
                </a:solidFill>
                <a:latin typeface="微软雅黑" panose="020B0503020204020204" charset="-122"/>
                <a:ea typeface="微软雅黑" panose="020B0503020204020204" charset="-122"/>
                <a:cs typeface="微软雅黑" panose="020B0503020204020204" charset="-122"/>
              </a:rPr>
              <a:t>5.1</a:t>
            </a:r>
            <a:r>
              <a:rPr sz="1300" spc="100" dirty="0">
                <a:solidFill>
                  <a:schemeClr val="dk1"/>
                </a:solidFill>
                <a:latin typeface="微软雅黑" panose="020B0503020204020204" charset="-122"/>
                <a:ea typeface="微软雅黑" panose="020B0503020204020204" charset="-122"/>
                <a:cs typeface="微软雅黑" panose="020B0503020204020204" charset="-122"/>
              </a:rPr>
              <a:t>压电式传感器的工作</a:t>
            </a:r>
            <a:r>
              <a:rPr sz="1300" spc="50" dirty="0">
                <a:solidFill>
                  <a:schemeClr val="dk1"/>
                </a:solidFill>
                <a:latin typeface="微软雅黑" panose="020B0503020204020204" charset="-122"/>
                <a:ea typeface="微软雅黑" panose="020B0503020204020204" charset="-122"/>
                <a:cs typeface="微软雅黑" panose="020B0503020204020204" charset="-122"/>
              </a:rPr>
              <a:t>原</a:t>
            </a:r>
            <a:r>
              <a:rPr sz="13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23"/>
          <p:cNvPicPr>
            <a:picLocks noChangeAspect="1"/>
          </p:cNvPicPr>
          <p:nvPr/>
        </p:nvPicPr>
        <p:blipFill>
          <a:blip r:embed="rId8"/>
          <a:stretch>
            <a:fillRect/>
          </a:stretch>
        </p:blipFill>
        <p:spPr>
          <a:xfrm>
            <a:off x="514478" y="3223375"/>
            <a:ext cx="2700070" cy="27114"/>
          </a:xfrm>
          <a:prstGeom prst="rect">
            <a:avLst/>
          </a:prstGeom>
        </p:spPr>
      </p:pic>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4" name="图片 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7"/>
          <p:cNvSpPr/>
          <p:nvPr/>
        </p:nvSpPr>
        <p:spPr>
          <a:xfrm>
            <a:off x="3226988" y="946476"/>
            <a:ext cx="5203190" cy="2213610"/>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28000"/>
              </a:lnSpc>
            </a:pPr>
            <a:r>
              <a:rPr sz="1000" spc="80" dirty="0">
                <a:solidFill>
                  <a:srgbClr val="000000"/>
                </a:solidFill>
                <a:latin typeface="微软雅黑" panose="020B0503020204020204" charset="-122"/>
                <a:ea typeface="微软雅黑" panose="020B0503020204020204" charset="-122"/>
                <a:cs typeface="微软雅黑" panose="020B0503020204020204" charset="-122"/>
              </a:rPr>
              <a:t>压电式传感器中的压电元件材料一般有三类</a:t>
            </a:r>
            <a:r>
              <a:rPr sz="1000" b="1" spc="80" dirty="0">
                <a:solidFill>
                  <a:srgbClr val="000000"/>
                </a:solidFill>
                <a:latin typeface="微软雅黑" panose="020B0503020204020204" charset="-122"/>
                <a:ea typeface="微软雅黑" panose="020B0503020204020204" charset="-122"/>
                <a:cs typeface="微软雅黑" panose="020B0503020204020204" charset="-122"/>
              </a:rPr>
              <a:t>:</a:t>
            </a:r>
            <a:r>
              <a:rPr sz="1000" spc="80" dirty="0">
                <a:solidFill>
                  <a:srgbClr val="000000"/>
                </a:solidFill>
                <a:latin typeface="微软雅黑" panose="020B0503020204020204" charset="-122"/>
                <a:ea typeface="微软雅黑" panose="020B0503020204020204" charset="-122"/>
                <a:cs typeface="微软雅黑" panose="020B0503020204020204" charset="-122"/>
              </a:rPr>
              <a:t>石英晶体、压电陶瓷、高</a:t>
            </a:r>
            <a:r>
              <a:rPr sz="1000" spc="10" dirty="0">
                <a:solidFill>
                  <a:srgbClr val="000000"/>
                </a:solidFill>
                <a:latin typeface="微软雅黑" panose="020B0503020204020204" charset="-122"/>
                <a:ea typeface="微软雅黑" panose="020B0503020204020204" charset="-122"/>
                <a:cs typeface="微软雅黑" panose="020B0503020204020204" charset="-122"/>
              </a:rPr>
              <a:t>分</a:t>
            </a:r>
            <a:r>
              <a:rPr sz="1000" spc="0" dirty="0">
                <a:solidFill>
                  <a:srgbClr val="000000"/>
                </a:solidFill>
                <a:latin typeface="微软雅黑" panose="020B0503020204020204" charset="-122"/>
                <a:ea typeface="微软雅黑" panose="020B0503020204020204" charset="-122"/>
                <a:cs typeface="微软雅黑" panose="020B0503020204020204" charset="-122"/>
              </a:rPr>
              <a:t>子压电</a:t>
            </a:r>
            <a:r>
              <a:rPr sz="1000" spc="20" dirty="0">
                <a:solidFill>
                  <a:srgbClr val="000000"/>
                </a:solidFill>
                <a:latin typeface="微软雅黑" panose="020B0503020204020204" charset="-122"/>
                <a:ea typeface="微软雅黑" panose="020B0503020204020204" charset="-122"/>
                <a:cs typeface="微软雅黑" panose="020B0503020204020204" charset="-122"/>
              </a:rPr>
              <a:t>材料</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ts val="1305"/>
              </a:lnSpc>
              <a:spcBef>
                <a:spcPts val="43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石</a:t>
            </a:r>
            <a:r>
              <a:rPr sz="1000" spc="-10" dirty="0">
                <a:solidFill>
                  <a:srgbClr val="000000"/>
                </a:solidFill>
                <a:latin typeface="微软雅黑" panose="020B0503020204020204" charset="-122"/>
                <a:ea typeface="微软雅黑" panose="020B0503020204020204" charset="-122"/>
                <a:cs typeface="微软雅黑" panose="020B0503020204020204" charset="-122"/>
              </a:rPr>
              <a:t>英</a:t>
            </a:r>
            <a:r>
              <a:rPr sz="1000" spc="0" dirty="0">
                <a:solidFill>
                  <a:srgbClr val="000000"/>
                </a:solidFill>
                <a:latin typeface="微软雅黑" panose="020B0503020204020204" charset="-122"/>
                <a:ea typeface="微软雅黑" panose="020B0503020204020204" charset="-122"/>
                <a:cs typeface="微软雅黑" panose="020B0503020204020204" charset="-122"/>
              </a:rPr>
              <a:t>晶体</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3000"/>
              </a:lnSpc>
              <a:spcBef>
                <a:spcPts val="50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石英晶体的结构为六方</a:t>
            </a:r>
            <a:r>
              <a:rPr sz="1000" spc="0" dirty="0">
                <a:solidFill>
                  <a:srgbClr val="000000"/>
                </a:solidFill>
                <a:latin typeface="微软雅黑" panose="020B0503020204020204" charset="-122"/>
                <a:ea typeface="微软雅黑" panose="020B0503020204020204" charset="-122"/>
                <a:cs typeface="微软雅黑" panose="020B0503020204020204" charset="-122"/>
              </a:rPr>
              <a:t>晶体系，是单晶体结构，化学式为</a:t>
            </a:r>
            <a:r>
              <a:rPr sz="1000" b="1" spc="0" dirty="0">
                <a:solidFill>
                  <a:srgbClr val="000000"/>
                </a:solidFill>
                <a:latin typeface="微软雅黑" panose="020B0503020204020204" charset="-122"/>
                <a:ea typeface="微软雅黑" panose="020B0503020204020204" charset="-122"/>
                <a:cs typeface="微软雅黑" panose="020B0503020204020204" charset="-122"/>
              </a:rPr>
              <a:t>SiO</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。定义</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0" dirty="0">
                <a:solidFill>
                  <a:srgbClr val="000000"/>
                </a:solidFill>
                <a:latin typeface="微软雅黑" panose="020B0503020204020204" charset="-122"/>
                <a:ea typeface="微软雅黑" panose="020B0503020204020204" charset="-122"/>
                <a:cs typeface="微软雅黑" panose="020B0503020204020204" charset="-122"/>
              </a:rPr>
              <a:t>轴为两平行柱</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3810" algn="l" rtl="0" eaLnBrk="0">
              <a:lnSpc>
                <a:spcPct val="154000"/>
              </a:lnSpc>
              <a:spcBef>
                <a:spcPts val="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面内夹角等分线，垂直此轴的压电效应最强，</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20" dirty="0">
                <a:solidFill>
                  <a:srgbClr val="000000"/>
                </a:solidFill>
                <a:latin typeface="微软雅黑" panose="020B0503020204020204" charset="-122"/>
                <a:ea typeface="微软雅黑" panose="020B0503020204020204" charset="-122"/>
                <a:cs typeface="微软雅黑" panose="020B0503020204020204" charset="-122"/>
              </a:rPr>
              <a:t>轴称为电轴。</a:t>
            </a:r>
            <a:r>
              <a:rPr sz="1000" b="1" spc="0" dirty="0">
                <a:solidFill>
                  <a:srgbClr val="000000"/>
                </a:solidFill>
                <a:latin typeface="微软雅黑" panose="020B0503020204020204" charset="-122"/>
                <a:ea typeface="微软雅黑" panose="020B0503020204020204" charset="-122"/>
                <a:cs typeface="微软雅黑" panose="020B0503020204020204" charset="-122"/>
              </a:rPr>
              <a:t>y</a:t>
            </a:r>
            <a:r>
              <a:rPr sz="1000" spc="20" dirty="0">
                <a:solidFill>
                  <a:srgbClr val="000000"/>
                </a:solidFill>
                <a:latin typeface="微软雅黑" panose="020B0503020204020204" charset="-122"/>
                <a:ea typeface="微软雅黑" panose="020B0503020204020204" charset="-122"/>
                <a:cs typeface="微软雅黑" panose="020B0503020204020204" charset="-122"/>
              </a:rPr>
              <a:t>轴</a:t>
            </a:r>
            <a:r>
              <a:rPr sz="1000" spc="0" dirty="0">
                <a:solidFill>
                  <a:srgbClr val="000000"/>
                </a:solidFill>
                <a:latin typeface="微软雅黑" panose="020B0503020204020204" charset="-122"/>
                <a:ea typeface="微软雅黑" panose="020B0503020204020204" charset="-122"/>
                <a:cs typeface="微软雅黑" panose="020B0503020204020204" charset="-122"/>
              </a:rPr>
              <a:t>垂直于平行柱面，在电</a:t>
            </a:r>
            <a:r>
              <a:rPr sz="1000" spc="10" dirty="0">
                <a:solidFill>
                  <a:srgbClr val="000000"/>
                </a:solidFill>
                <a:latin typeface="微软雅黑" panose="020B0503020204020204" charset="-122"/>
                <a:ea typeface="微软雅黑" panose="020B0503020204020204" charset="-122"/>
                <a:cs typeface="微软雅黑" panose="020B0503020204020204" charset="-122"/>
              </a:rPr>
              <a:t>场</a:t>
            </a:r>
            <a:r>
              <a:rPr sz="1000" spc="0" dirty="0">
                <a:solidFill>
                  <a:srgbClr val="000000"/>
                </a:solidFill>
                <a:latin typeface="微软雅黑" panose="020B0503020204020204" charset="-122"/>
                <a:ea typeface="微软雅黑" panose="020B0503020204020204" charset="-122"/>
                <a:cs typeface="微软雅黑" panose="020B0503020204020204" charset="-122"/>
              </a:rPr>
              <a:t>作用下机械变形最大，</a:t>
            </a:r>
            <a:r>
              <a:rPr sz="1000" b="1" spc="0" dirty="0">
                <a:solidFill>
                  <a:srgbClr val="000000"/>
                </a:solidFill>
                <a:latin typeface="微软雅黑" panose="020B0503020204020204" charset="-122"/>
                <a:ea typeface="微软雅黑" panose="020B0503020204020204" charset="-122"/>
                <a:cs typeface="微软雅黑" panose="020B0503020204020204" charset="-122"/>
              </a:rPr>
              <a:t>y</a:t>
            </a:r>
            <a:r>
              <a:rPr sz="1000" spc="0" dirty="0">
                <a:solidFill>
                  <a:srgbClr val="000000"/>
                </a:solidFill>
                <a:latin typeface="微软雅黑" panose="020B0503020204020204" charset="-122"/>
                <a:ea typeface="微软雅黑" panose="020B0503020204020204" charset="-122"/>
                <a:cs typeface="微软雅黑" panose="020B0503020204020204" charset="-122"/>
              </a:rPr>
              <a:t>轴称为机械轴。</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0" dirty="0">
                <a:solidFill>
                  <a:srgbClr val="000000"/>
                </a:solidFill>
                <a:latin typeface="微软雅黑" panose="020B0503020204020204" charset="-122"/>
                <a:ea typeface="微软雅黑" panose="020B0503020204020204" charset="-122"/>
                <a:cs typeface="微软雅黑" panose="020B0503020204020204" charset="-122"/>
              </a:rPr>
              <a:t>轴无压电效应，称为中心轴，也称光轴。</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ct val="96000"/>
              </a:lnSpc>
              <a:spcBef>
                <a:spcPts val="61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若从晶体上沿</a:t>
            </a:r>
            <a:r>
              <a:rPr sz="1000" b="1" spc="0" dirty="0">
                <a:solidFill>
                  <a:srgbClr val="000000"/>
                </a:solidFill>
                <a:latin typeface="微软雅黑" panose="020B0503020204020204" charset="-122"/>
                <a:ea typeface="微软雅黑" panose="020B0503020204020204" charset="-122"/>
                <a:cs typeface="微软雅黑" panose="020B0503020204020204" charset="-122"/>
              </a:rPr>
              <a:t>y</a:t>
            </a:r>
            <a:r>
              <a:rPr sz="1000" spc="10" dirty="0">
                <a:solidFill>
                  <a:srgbClr val="000000"/>
                </a:solidFill>
                <a:latin typeface="微软雅黑" panose="020B0503020204020204" charset="-122"/>
                <a:ea typeface="微软雅黑" panose="020B0503020204020204" charset="-122"/>
                <a:cs typeface="微软雅黑" panose="020B0503020204020204" charset="-122"/>
              </a:rPr>
              <a:t>方向切下一块晶片，如图</a:t>
            </a:r>
            <a:r>
              <a:rPr sz="1000" b="1" spc="10" dirty="0">
                <a:solidFill>
                  <a:srgbClr val="000000"/>
                </a:solidFill>
                <a:latin typeface="微软雅黑" panose="020B0503020204020204" charset="-122"/>
                <a:ea typeface="微软雅黑" panose="020B0503020204020204" charset="-122"/>
                <a:cs typeface="微软雅黑" panose="020B0503020204020204" charset="-122"/>
              </a:rPr>
              <a:t>5</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所示，当沿电轴方向施加作用力</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endParaRPr lang="en-US" altLang="en-US" sz="585" dirty="0">
              <a:solidFill>
                <a:srgbClr val="000000"/>
              </a:solidFill>
              <a:latin typeface="微软雅黑" panose="020B0503020204020204" charset="-122"/>
              <a:ea typeface="微软雅黑" panose="020B0503020204020204" charset="-122"/>
              <a:cs typeface="微软雅黑" panose="020B0503020204020204" charset="-122"/>
            </a:endParaRPr>
          </a:p>
          <a:p>
            <a:pPr marL="19050" algn="l" rtl="0" eaLnBrk="0">
              <a:lnSpc>
                <a:spcPct val="97000"/>
              </a:lnSpc>
              <a:spcBef>
                <a:spcPts val="62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时，则在与电轴垂直的平面上将产</a:t>
            </a:r>
            <a:r>
              <a:rPr sz="1000" spc="0" dirty="0">
                <a:solidFill>
                  <a:srgbClr val="000000"/>
                </a:solidFill>
                <a:latin typeface="微软雅黑" panose="020B0503020204020204" charset="-122"/>
                <a:ea typeface="微软雅黑" panose="020B0503020204020204" charset="-122"/>
                <a:cs typeface="微软雅黑" panose="020B0503020204020204" charset="-122"/>
              </a:rPr>
              <a:t>生电荷，其大小为</a:t>
            </a:r>
            <a:endParaRPr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9050" algn="ctr" rtl="0" eaLnBrk="0">
              <a:lnSpc>
                <a:spcPct val="97000"/>
              </a:lnSpc>
              <a:spcBef>
                <a:spcPts val="620"/>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x</a:t>
            </a:r>
            <a:r>
              <a:rPr sz="1300" spc="-10" baseline="23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d</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11</a:t>
            </a:r>
            <a:r>
              <a:rPr sz="900" b="1" spc="0" dirty="0">
                <a:solidFill>
                  <a:srgbClr val="000000"/>
                </a:solidFill>
                <a:latin typeface="微软雅黑" panose="020B0503020204020204" charset="-122"/>
                <a:ea typeface="微软雅黑" panose="020B0503020204020204" charset="-122"/>
                <a:cs typeface="微软雅黑" panose="020B0503020204020204" charset="-122"/>
              </a:rPr>
              <a:t>F</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x</a:t>
            </a:r>
            <a:r>
              <a:rPr sz="900" b="1" spc="0" dirty="0">
                <a:solidFill>
                  <a:srgbClr val="000000"/>
                </a:solidFill>
                <a:latin typeface="微软雅黑" panose="020B0503020204020204" charset="-122"/>
                <a:ea typeface="微软雅黑" panose="020B0503020204020204" charset="-122"/>
                <a:cs typeface="微软雅黑" panose="020B0503020204020204" charset="-122"/>
              </a:rPr>
              <a:t>(5</a:t>
            </a:r>
            <a:r>
              <a:rPr sz="1300" spc="0" baseline="23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19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20" baseline="-10000" dirty="0">
                <a:solidFill>
                  <a:srgbClr val="000000"/>
                </a:solidFill>
                <a:latin typeface="微软雅黑" panose="020B0503020204020204" charset="-122"/>
                <a:ea typeface="微软雅黑" panose="020B0503020204020204" charset="-122"/>
                <a:cs typeface="微软雅黑" panose="020B0503020204020204" charset="-122"/>
              </a:rPr>
              <a:t>11</a:t>
            </a:r>
            <a:r>
              <a:rPr sz="1000" spc="-20" dirty="0">
                <a:solidFill>
                  <a:srgbClr val="000000"/>
                </a:solidFill>
                <a:latin typeface="微软雅黑" panose="020B0503020204020204" charset="-122"/>
                <a:ea typeface="微软雅黑" panose="020B0503020204020204" charset="-122"/>
                <a:cs typeface="微软雅黑" panose="020B0503020204020204" charset="-122"/>
              </a:rPr>
              <a:t>为</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20" dirty="0">
                <a:solidFill>
                  <a:srgbClr val="000000"/>
                </a:solidFill>
                <a:latin typeface="微软雅黑" panose="020B0503020204020204" charset="-122"/>
                <a:ea typeface="微软雅黑" panose="020B0503020204020204" charset="-122"/>
                <a:cs typeface="微软雅黑" panose="020B0503020204020204" charset="-122"/>
              </a:rPr>
              <a:t>方</a:t>
            </a:r>
            <a:r>
              <a:rPr sz="1000" spc="-10" dirty="0">
                <a:solidFill>
                  <a:srgbClr val="000000"/>
                </a:solidFill>
                <a:latin typeface="微软雅黑" panose="020B0503020204020204" charset="-122"/>
                <a:ea typeface="微软雅黑" panose="020B0503020204020204" charset="-122"/>
                <a:cs typeface="微软雅黑" panose="020B0503020204020204" charset="-122"/>
              </a:rPr>
              <a:t>向</a:t>
            </a:r>
            <a:r>
              <a:rPr sz="1000" spc="0" dirty="0">
                <a:solidFill>
                  <a:srgbClr val="000000"/>
                </a:solidFill>
                <a:latin typeface="微软雅黑" panose="020B0503020204020204" charset="-122"/>
                <a:ea typeface="微软雅黑" panose="020B0503020204020204" charset="-122"/>
                <a:cs typeface="微软雅黑" panose="020B0503020204020204" charset="-122"/>
              </a:rPr>
              <a:t>受力的压电系数。</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128513" y="274882"/>
            <a:ext cx="6096000" cy="339725"/>
          </a:xfrm>
          <a:prstGeom prst="rect">
            <a:avLst/>
          </a:prstGeom>
          <a:noFill/>
        </p:spPr>
        <p:txBody>
          <a:bodyPr wrap="square">
            <a:spAutoFit/>
          </a:bodyPr>
          <a:lstStyle/>
          <a:p>
            <a:pPr marL="14605" algn="l" rtl="0" eaLnBrk="0">
              <a:lnSpc>
                <a:spcPct val="90000"/>
              </a:lnSpc>
            </a:pPr>
            <a:r>
              <a:rPr lang="en-US" altLang="zh-CN" sz="1800" b="1" spc="-20" dirty="0">
                <a:solidFill>
                  <a:srgbClr val="000000"/>
                </a:solidFill>
                <a:latin typeface="微软雅黑" panose="020B0503020204020204" charset="-122"/>
                <a:ea typeface="微软雅黑" panose="020B0503020204020204" charset="-122"/>
                <a:cs typeface="微软雅黑" panose="020B0503020204020204" charset="-122"/>
              </a:rPr>
              <a:t>5.1.2</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压电材料</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27"/>
          <p:cNvSpPr/>
          <p:nvPr>
            <p:custDataLst>
              <p:tags r:id="rId5"/>
            </p:custDataLst>
          </p:nvPr>
        </p:nvSpPr>
        <p:spPr>
          <a:xfrm>
            <a:off x="3141466" y="6156770"/>
            <a:ext cx="5208904" cy="1771650"/>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635" algn="l" rtl="0" eaLnBrk="0">
              <a:lnSpc>
                <a:spcPct val="134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12</a:t>
            </a:r>
            <a:r>
              <a:rPr sz="1000" spc="-30" dirty="0">
                <a:solidFill>
                  <a:schemeClr val="dk1"/>
                </a:solidFill>
                <a:latin typeface="微软雅黑" panose="020B0503020204020204" charset="-122"/>
                <a:ea typeface="微软雅黑" panose="020B0503020204020204" charset="-122"/>
                <a:cs typeface="微软雅黑" panose="020B0503020204020204" charset="-122"/>
              </a:rPr>
              <a:t>为</a:t>
            </a:r>
            <a:r>
              <a:rPr sz="1000" b="1" spc="0" dirty="0">
                <a:solidFill>
                  <a:schemeClr val="dk1"/>
                </a:solidFill>
                <a:latin typeface="微软雅黑" panose="020B0503020204020204" charset="-122"/>
                <a:ea typeface="微软雅黑" panose="020B0503020204020204" charset="-122"/>
                <a:cs typeface="微软雅黑" panose="020B0503020204020204" charset="-122"/>
              </a:rPr>
              <a:t>y</a:t>
            </a:r>
            <a:r>
              <a:rPr sz="1000" spc="-30" dirty="0">
                <a:solidFill>
                  <a:schemeClr val="dk1"/>
                </a:solidFill>
                <a:latin typeface="微软雅黑" panose="020B0503020204020204" charset="-122"/>
                <a:ea typeface="微软雅黑" panose="020B0503020204020204" charset="-122"/>
                <a:cs typeface="微软雅黑" panose="020B0503020204020204" charset="-122"/>
              </a:rPr>
              <a:t>轴方向受力的压电系数，根据石英晶体的对称性，有</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12</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11</a:t>
            </a:r>
            <a:r>
              <a:rPr sz="5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1000" spc="0" dirty="0">
                <a:solidFill>
                  <a:schemeClr val="dk1"/>
                </a:solidFill>
                <a:latin typeface="微软雅黑" panose="020B0503020204020204" charset="-122"/>
                <a:ea typeface="微软雅黑" panose="020B0503020204020204" charset="-122"/>
                <a:cs typeface="微软雅黑" panose="020B0503020204020204" charset="-122"/>
              </a:rPr>
              <a:t>为晶</a:t>
            </a:r>
            <a:r>
              <a:rPr sz="1000" spc="30" dirty="0" err="1">
                <a:solidFill>
                  <a:schemeClr val="dk1"/>
                </a:solidFill>
                <a:latin typeface="微软雅黑" panose="020B0503020204020204" charset="-122"/>
                <a:ea typeface="微软雅黑" panose="020B0503020204020204" charset="-122"/>
                <a:cs typeface="微软雅黑" panose="020B0503020204020204" charset="-122"/>
              </a:rPr>
              <a:t>体切片的长度和</a:t>
            </a:r>
            <a:r>
              <a:rPr sz="1000" spc="20" dirty="0" err="1">
                <a:solidFill>
                  <a:schemeClr val="dk1"/>
                </a:solidFill>
                <a:latin typeface="微软雅黑" panose="020B0503020204020204" charset="-122"/>
                <a:ea typeface="微软雅黑" panose="020B0503020204020204" charset="-122"/>
                <a:cs typeface="微软雅黑" panose="020B0503020204020204" charset="-122"/>
              </a:rPr>
              <a:t>厚</a:t>
            </a:r>
            <a:r>
              <a:rPr sz="1000" spc="0" dirty="0" err="1">
                <a:solidFill>
                  <a:schemeClr val="dk1"/>
                </a:solidFill>
                <a:latin typeface="微软雅黑" panose="020B0503020204020204" charset="-122"/>
                <a:ea typeface="微软雅黑" panose="020B0503020204020204" charset="-122"/>
                <a:cs typeface="微软雅黑" panose="020B0503020204020204" charset="-122"/>
              </a:rPr>
              <a:t>度</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9"/>
          <p:cNvPicPr>
            <a:picLocks noChangeAspect="1"/>
          </p:cNvPicPr>
          <p:nvPr/>
        </p:nvPicPr>
        <p:blipFill>
          <a:blip r:embed="rId6"/>
          <a:stretch>
            <a:fillRect/>
          </a:stretch>
        </p:blipFill>
        <p:spPr>
          <a:xfrm>
            <a:off x="3861194" y="3339619"/>
            <a:ext cx="3762350" cy="1493596"/>
          </a:xfrm>
          <a:prstGeom prst="rect">
            <a:avLst/>
          </a:prstGeom>
        </p:spPr>
      </p:pic>
      <p:sp>
        <p:nvSpPr>
          <p:cNvPr id="8" name="textbox 31"/>
          <p:cNvSpPr/>
          <p:nvPr>
            <p:custDataLst>
              <p:tags r:id="rId7"/>
            </p:custDataLst>
          </p:nvPr>
        </p:nvSpPr>
        <p:spPr>
          <a:xfrm>
            <a:off x="3407135" y="4877098"/>
            <a:ext cx="4939029" cy="65531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897380" algn="l" rtl="0" eaLnBrk="0">
              <a:lnSpc>
                <a:spcPts val="1375"/>
              </a:lnSpc>
            </a:pPr>
            <a:r>
              <a:rPr sz="800" spc="0" dirty="0">
                <a:solidFill>
                  <a:schemeClr val="dk1"/>
                </a:solidFill>
                <a:latin typeface="微软雅黑" panose="020B0503020204020204" charset="-122"/>
                <a:ea typeface="微软雅黑" panose="020B0503020204020204" charset="-122"/>
                <a:cs typeface="微软雅黑" panose="020B0503020204020204" charset="-122"/>
              </a:rPr>
              <a:t>图</a:t>
            </a:r>
            <a:r>
              <a:rPr sz="800" b="1" spc="0" dirty="0">
                <a:solidFill>
                  <a:schemeClr val="dk1"/>
                </a:solidFill>
                <a:latin typeface="微软雅黑" panose="020B0503020204020204" charset="-122"/>
                <a:ea typeface="微软雅黑" panose="020B0503020204020204" charset="-122"/>
                <a:cs typeface="微软雅黑" panose="020B0503020204020204" charset="-122"/>
              </a:rPr>
              <a:t>5</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石英晶体</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488440" algn="l" rtl="0" eaLnBrk="0">
              <a:lnSpc>
                <a:spcPct val="99000"/>
              </a:lnSpc>
              <a:spcBef>
                <a:spcPts val="650"/>
              </a:spcBef>
            </a:pP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晶体外形，</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切割方向，</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c)</a:t>
            </a:r>
            <a:r>
              <a:rPr sz="700" spc="0" dirty="0">
                <a:solidFill>
                  <a:schemeClr val="dk1"/>
                </a:solidFill>
                <a:latin typeface="微软雅黑" panose="020B0503020204020204" charset="-122"/>
                <a:ea typeface="微软雅黑" panose="020B0503020204020204" charset="-122"/>
                <a:cs typeface="微软雅黑" panose="020B0503020204020204" charset="-122"/>
              </a:rPr>
              <a:t>晶片</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45"/>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若在同一切片上，沿机械轴方向施加作用力</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0" baseline="-21000" dirty="0">
                <a:solidFill>
                  <a:schemeClr val="dk1"/>
                </a:solidFill>
                <a:latin typeface="微软雅黑" panose="020B0503020204020204" charset="-122"/>
                <a:ea typeface="微软雅黑" panose="020B0503020204020204" charset="-122"/>
                <a:cs typeface="微软雅黑" panose="020B0503020204020204" charset="-122"/>
              </a:rPr>
              <a:t>y</a:t>
            </a:r>
            <a:r>
              <a:rPr sz="500"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则在与</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50" dirty="0">
                <a:solidFill>
                  <a:schemeClr val="dk1"/>
                </a:solidFill>
                <a:latin typeface="微软雅黑" panose="020B0503020204020204" charset="-122"/>
                <a:ea typeface="微软雅黑" panose="020B0503020204020204" charset="-122"/>
                <a:cs typeface="微软雅黑" panose="020B0503020204020204" charset="-122"/>
              </a:rPr>
              <a:t>轴垂</a:t>
            </a:r>
            <a:r>
              <a:rPr sz="1000" spc="40" dirty="0">
                <a:solidFill>
                  <a:schemeClr val="dk1"/>
                </a:solidFill>
                <a:latin typeface="微软雅黑" panose="020B0503020204020204" charset="-122"/>
                <a:ea typeface="微软雅黑" panose="020B0503020204020204" charset="-122"/>
                <a:cs typeface="微软雅黑" panose="020B0503020204020204" charset="-122"/>
              </a:rPr>
              <a:t>直</a:t>
            </a:r>
            <a:r>
              <a:rPr sz="1000" spc="0" dirty="0">
                <a:solidFill>
                  <a:schemeClr val="dk1"/>
                </a:solidFill>
                <a:latin typeface="微软雅黑" panose="020B0503020204020204" charset="-122"/>
                <a:ea typeface="微软雅黑" panose="020B0503020204020204" charset="-122"/>
                <a:cs typeface="微软雅黑" panose="020B0503020204020204" charset="-122"/>
              </a:rPr>
              <a:t>的平面上将产生电</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32"/>
          <p:cNvSpPr/>
          <p:nvPr>
            <p:custDataLst>
              <p:tags r:id="rId8"/>
            </p:custDataLst>
          </p:nvPr>
        </p:nvSpPr>
        <p:spPr>
          <a:xfrm>
            <a:off x="3142511" y="5571586"/>
            <a:ext cx="2945129" cy="58610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45"/>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荷</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900" b="1" spc="0" baseline="-18000" dirty="0">
                <a:solidFill>
                  <a:schemeClr val="dk1"/>
                </a:solidFill>
                <a:latin typeface="微软雅黑" panose="020B0503020204020204" charset="-122"/>
                <a:ea typeface="微软雅黑" panose="020B0503020204020204" charset="-122"/>
                <a:cs typeface="微软雅黑" panose="020B0503020204020204" charset="-122"/>
              </a:rPr>
              <a:t>y</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其</a:t>
            </a:r>
            <a:r>
              <a:rPr sz="1000" spc="-10" dirty="0">
                <a:solidFill>
                  <a:schemeClr val="dk1"/>
                </a:solidFill>
                <a:latin typeface="微软雅黑" panose="020B0503020204020204" charset="-122"/>
                <a:ea typeface="微软雅黑" panose="020B0503020204020204" charset="-122"/>
                <a:cs typeface="微软雅黑" panose="020B0503020204020204" charset="-122"/>
              </a:rPr>
              <a:t>大</a:t>
            </a:r>
            <a:r>
              <a:rPr sz="1000" spc="0" dirty="0">
                <a:solidFill>
                  <a:schemeClr val="dk1"/>
                </a:solidFill>
                <a:latin typeface="微软雅黑" panose="020B0503020204020204" charset="-122"/>
                <a:ea typeface="微软雅黑" panose="020B0503020204020204" charset="-122"/>
                <a:cs typeface="微软雅黑" panose="020B0503020204020204" charset="-122"/>
              </a:rPr>
              <a:t>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95"/>
              </a:lnSpc>
              <a:spcBef>
                <a:spcPts val="5"/>
              </a:spcBef>
            </a:pPr>
            <a:r>
              <a:rPr sz="1400" b="1" spc="0" baseline="37000" dirty="0">
                <a:solidFill>
                  <a:schemeClr val="dk1"/>
                </a:solidFill>
                <a:latin typeface="微软雅黑" panose="020B0503020204020204" charset="-122"/>
                <a:ea typeface="微软雅黑" panose="020B0503020204020204" charset="-122"/>
                <a:cs typeface="微软雅黑" panose="020B0503020204020204" charset="-122"/>
              </a:rPr>
              <a:t>q</a:t>
            </a:r>
            <a:r>
              <a:rPr sz="400" b="1" spc="0" dirty="0">
                <a:solidFill>
                  <a:schemeClr val="dk1"/>
                </a:solidFill>
                <a:latin typeface="微软雅黑" panose="020B0503020204020204" charset="-122"/>
                <a:ea typeface="微软雅黑" panose="020B0503020204020204" charset="-122"/>
                <a:cs typeface="微软雅黑" panose="020B0503020204020204" charset="-122"/>
              </a:rPr>
              <a:t>y</a:t>
            </a:r>
            <a:r>
              <a:rPr sz="1400" spc="-20" baseline="40000" dirty="0">
                <a:solidFill>
                  <a:schemeClr val="dk1"/>
                </a:solidFill>
                <a:latin typeface="微软雅黑" panose="020B0503020204020204" charset="-122"/>
                <a:ea typeface="微软雅黑" panose="020B0503020204020204" charset="-122"/>
                <a:cs typeface="微软雅黑" panose="020B0503020204020204" charset="-122"/>
              </a:rPr>
              <a:t>＝</a:t>
            </a:r>
            <a:r>
              <a:rPr sz="1400" b="1" spc="0" baseline="37000" dirty="0">
                <a:solidFill>
                  <a:schemeClr val="dk1"/>
                </a:solidFill>
                <a:latin typeface="微软雅黑" panose="020B0503020204020204" charset="-122"/>
                <a:ea typeface="微软雅黑" panose="020B0503020204020204" charset="-122"/>
                <a:cs typeface="微软雅黑" panose="020B0503020204020204" charset="-122"/>
              </a:rPr>
              <a:t>d</a:t>
            </a:r>
            <a:r>
              <a:rPr sz="400" b="1" spc="-20" dirty="0">
                <a:solidFill>
                  <a:schemeClr val="dk1"/>
                </a:solidFill>
                <a:latin typeface="微软雅黑" panose="020B0503020204020204" charset="-122"/>
                <a:ea typeface="微软雅黑" panose="020B0503020204020204" charset="-122"/>
                <a:cs typeface="微软雅黑" panose="020B0503020204020204" charset="-122"/>
              </a:rPr>
              <a:t>12</a:t>
            </a:r>
            <a:r>
              <a:rPr sz="1400" b="1" spc="0" baseline="37000" dirty="0">
                <a:solidFill>
                  <a:schemeClr val="dk1"/>
                </a:solidFill>
                <a:latin typeface="微软雅黑" panose="020B0503020204020204" charset="-122"/>
                <a:ea typeface="微软雅黑" panose="020B0503020204020204" charset="-122"/>
                <a:cs typeface="微软雅黑" panose="020B0503020204020204" charset="-122"/>
              </a:rPr>
              <a:t>F</a:t>
            </a:r>
            <a:r>
              <a:rPr sz="400" b="1" spc="0" dirty="0">
                <a:solidFill>
                  <a:schemeClr val="dk1"/>
                </a:solidFill>
                <a:latin typeface="微软雅黑" panose="020B0503020204020204" charset="-122"/>
                <a:ea typeface="微软雅黑" panose="020B0503020204020204" charset="-122"/>
                <a:cs typeface="微软雅黑" panose="020B0503020204020204" charset="-122"/>
              </a:rPr>
              <a:t>y</a:t>
            </a:r>
            <a:endParaRPr lang="en-US" altLang="en-US" sz="4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33"/>
          <p:cNvPicPr>
            <a:picLocks noChangeAspect="1"/>
          </p:cNvPicPr>
          <p:nvPr/>
        </p:nvPicPr>
        <p:blipFill>
          <a:blip r:embed="rId9"/>
          <a:stretch>
            <a:fillRect/>
          </a:stretch>
        </p:blipFill>
        <p:spPr>
          <a:xfrm>
            <a:off x="5870526" y="5863900"/>
            <a:ext cx="128168" cy="280806"/>
          </a:xfrm>
          <a:prstGeom prst="rect">
            <a:avLst/>
          </a:prstGeom>
        </p:spPr>
      </p:pic>
      <p:sp>
        <p:nvSpPr>
          <p:cNvPr id="11" name="textbox 36"/>
          <p:cNvSpPr/>
          <p:nvPr>
            <p:custDataLst>
              <p:tags r:id="rId10"/>
            </p:custDataLst>
          </p:nvPr>
        </p:nvSpPr>
        <p:spPr>
          <a:xfrm>
            <a:off x="7964188" y="5897404"/>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Arial" panose="020B0604020202020204"/>
              </a:rPr>
              <a:t>(52</a:t>
            </a: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760453" y="502841"/>
            <a:ext cx="6096000" cy="1750060"/>
          </a:xfrm>
          <a:prstGeom prst="rect">
            <a:avLst/>
          </a:prstGeom>
          <a:noFill/>
        </p:spPr>
        <p:txBody>
          <a:bodyPr wrap="square">
            <a:spAutoFit/>
          </a:bodyPr>
          <a:lstStyle/>
          <a:p>
            <a:pPr marL="292100" algn="l" rtl="0" eaLnBrk="0">
              <a:lnSpc>
                <a:spcPts val="1245"/>
              </a:lnSpc>
              <a:spcBef>
                <a:spcPts val="640"/>
              </a:spcBef>
            </a:pP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电荷</a:t>
            </a:r>
            <a:r>
              <a:rPr lang="en-US" altLang="zh-CN" sz="1200" b="1" spc="0" dirty="0" err="1">
                <a:solidFill>
                  <a:srgbClr val="000000"/>
                </a:solidFill>
                <a:latin typeface="微软雅黑" panose="020B0503020204020204" charset="-122"/>
                <a:ea typeface="微软雅黑" panose="020B0503020204020204" charset="-122"/>
                <a:cs typeface="微软雅黑" panose="020B0503020204020204" charset="-122"/>
              </a:rPr>
              <a:t>q</a:t>
            </a:r>
            <a:r>
              <a:rPr lang="en-US" altLang="zh-CN" sz="1200" b="1" spc="0" baseline="-1600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和</a:t>
            </a:r>
            <a:r>
              <a:rPr lang="en-US" altLang="zh-CN" sz="1200" b="1" spc="0" dirty="0" err="1">
                <a:solidFill>
                  <a:srgbClr val="000000"/>
                </a:solidFill>
                <a:latin typeface="微软雅黑" panose="020B0503020204020204" charset="-122"/>
                <a:ea typeface="微软雅黑" panose="020B0503020204020204" charset="-122"/>
                <a:cs typeface="微软雅黑" panose="020B0503020204020204" charset="-122"/>
              </a:rPr>
              <a:t>q</a:t>
            </a:r>
            <a:r>
              <a:rPr lang="en-US" altLang="zh-CN" sz="1200" b="1" spc="0" baseline="-16000" dirty="0" err="1">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的极性由所受力的性质</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受压力还是受拉</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力</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决定。</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6860" algn="l" rtl="0" eaLnBrk="0">
              <a:lnSpc>
                <a:spcPct val="136000"/>
              </a:lnSpc>
              <a:spcBef>
                <a:spcPts val="0"/>
              </a:spcBef>
            </a:pP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当石英晶体不受外力作用时，硅离子和氧离</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子刚好在正六边形的六个顶角上，也就是说</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正负电荷是互相平衡的，所以晶体外部没有带电现象，</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如图</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2(a)</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所示，当石英晶体在</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轴方向受力时，晶体的极面</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上呈现负电荷，晶体的极面</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上呈现正电荷，如</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52(b)</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所</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示，当石英晶体在</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轴方向受力时，晶体的极面</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上呈现正电荷，晶体的</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极面</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上呈现</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负电荷，如图</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52(</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所</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示。</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8"/>
          <p:cNvPicPr>
            <a:picLocks noChangeAspect="1"/>
          </p:cNvPicPr>
          <p:nvPr/>
        </p:nvPicPr>
        <p:blipFill>
          <a:blip r:embed="rId5"/>
          <a:stretch>
            <a:fillRect/>
          </a:stretch>
        </p:blipFill>
        <p:spPr>
          <a:xfrm>
            <a:off x="4365826" y="2477906"/>
            <a:ext cx="3817810" cy="1546593"/>
          </a:xfrm>
          <a:prstGeom prst="rect">
            <a:avLst/>
          </a:prstGeom>
        </p:spPr>
      </p:pic>
      <p:sp>
        <p:nvSpPr>
          <p:cNvPr id="5" name="textbox 30"/>
          <p:cNvSpPr/>
          <p:nvPr>
            <p:custDataLst>
              <p:tags r:id="rId6"/>
            </p:custDataLst>
          </p:nvPr>
        </p:nvSpPr>
        <p:spPr>
          <a:xfrm>
            <a:off x="3063599" y="4113905"/>
            <a:ext cx="5833111" cy="1976344"/>
          </a:xfrm>
          <a:prstGeom prst="rect">
            <a:avLst/>
          </a:prstGeom>
        </p:spPr>
        <p:txBody>
          <a:bodyPr vert="horz" wrap="square" lIns="0" tIns="0" rIns="0" bIns="0"/>
          <a:lstStyle/>
          <a:p>
            <a:pPr algn="l" rtl="0" eaLnBrk="0">
              <a:lnSpc>
                <a:spcPct val="83000"/>
              </a:lnSpc>
            </a:pP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877060" algn="l" rtl="0" eaLnBrk="0">
              <a:lnSpc>
                <a:spcPts val="1375"/>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图</a:t>
            </a:r>
            <a:r>
              <a:rPr sz="1200" b="1" spc="30" dirty="0">
                <a:solidFill>
                  <a:schemeClr val="dk1"/>
                </a:solidFill>
                <a:latin typeface="微软雅黑" panose="020B0503020204020204" charset="-122"/>
                <a:ea typeface="微软雅黑" panose="020B0503020204020204" charset="-122"/>
                <a:cs typeface="微软雅黑" panose="020B0503020204020204" charset="-122"/>
              </a:rPr>
              <a:t>5</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30" dirty="0">
                <a:solidFill>
                  <a:schemeClr val="dk1"/>
                </a:solidFill>
                <a:latin typeface="微软雅黑" panose="020B0503020204020204" charset="-122"/>
                <a:ea typeface="微软雅黑" panose="020B0503020204020204" charset="-122"/>
                <a:cs typeface="微软雅黑" panose="020B0503020204020204" charset="-122"/>
              </a:rPr>
              <a:t>2</a:t>
            </a:r>
            <a:r>
              <a:rPr sz="1200" spc="30" dirty="0">
                <a:solidFill>
                  <a:schemeClr val="dk1"/>
                </a:solidFill>
                <a:latin typeface="微软雅黑" panose="020B0503020204020204" charset="-122"/>
                <a:ea typeface="微软雅黑" panose="020B0503020204020204" charset="-122"/>
                <a:cs typeface="微软雅黑" panose="020B0503020204020204" charset="-122"/>
              </a:rPr>
              <a:t>石英晶体的压电效</a:t>
            </a:r>
            <a:r>
              <a:rPr sz="1200" spc="0" dirty="0">
                <a:solidFill>
                  <a:schemeClr val="dk1"/>
                </a:solidFill>
                <a:latin typeface="微软雅黑" panose="020B0503020204020204" charset="-122"/>
                <a:ea typeface="微软雅黑" panose="020B0503020204020204" charset="-122"/>
                <a:cs typeface="微软雅黑" panose="020B0503020204020204" charset="-122"/>
              </a:rPr>
              <a:t>应</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483360" algn="l" rtl="0" eaLnBrk="0">
              <a:lnSpc>
                <a:spcPts val="850"/>
              </a:lnSpc>
              <a:spcBef>
                <a:spcPts val="660"/>
              </a:spcBef>
            </a:pP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a</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不受外力，</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b</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x</a:t>
            </a:r>
            <a:r>
              <a:rPr sz="1200" spc="30" dirty="0">
                <a:solidFill>
                  <a:schemeClr val="dk1"/>
                </a:solidFill>
                <a:latin typeface="微软雅黑" panose="020B0503020204020204" charset="-122"/>
                <a:ea typeface="微软雅黑" panose="020B0503020204020204" charset="-122"/>
                <a:cs typeface="微软雅黑" panose="020B0503020204020204" charset="-122"/>
              </a:rPr>
              <a:t>轴方向受力，</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c</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y</a:t>
            </a:r>
            <a:r>
              <a:rPr sz="1200" spc="30" dirty="0">
                <a:solidFill>
                  <a:schemeClr val="dk1"/>
                </a:solidFill>
                <a:latin typeface="微软雅黑" panose="020B0503020204020204" charset="-122"/>
                <a:ea typeface="微软雅黑" panose="020B0503020204020204" charset="-122"/>
                <a:cs typeface="微软雅黑" panose="020B0503020204020204" charset="-122"/>
              </a:rPr>
              <a:t>轴方向</a:t>
            </a:r>
            <a:r>
              <a:rPr sz="1200" spc="10" dirty="0">
                <a:solidFill>
                  <a:schemeClr val="dk1"/>
                </a:solidFill>
                <a:latin typeface="微软雅黑" panose="020B0503020204020204" charset="-122"/>
                <a:ea typeface="微软雅黑" panose="020B0503020204020204" charset="-122"/>
                <a:cs typeface="微软雅黑" panose="020B0503020204020204" charset="-122"/>
              </a:rPr>
              <a:t>受</a:t>
            </a:r>
            <a:r>
              <a:rPr sz="1200" spc="0" dirty="0">
                <a:solidFill>
                  <a:schemeClr val="dk1"/>
                </a:solidFill>
                <a:latin typeface="微软雅黑" panose="020B0503020204020204" charset="-122"/>
                <a:ea typeface="微软雅黑" panose="020B0503020204020204" charset="-122"/>
                <a:cs typeface="微软雅黑" panose="020B0503020204020204" charset="-122"/>
              </a:rPr>
              <a:t>力</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0000"/>
              </a:lnSpc>
              <a:spcBef>
                <a:spcPts val="5"/>
              </a:spcBef>
            </a:pPr>
            <a:r>
              <a:rPr sz="1200" spc="-10" dirty="0">
                <a:solidFill>
                  <a:schemeClr val="dk1"/>
                </a:solidFill>
                <a:latin typeface="微软雅黑" panose="020B0503020204020204" charset="-122"/>
                <a:ea typeface="微软雅黑" panose="020B0503020204020204" charset="-122"/>
                <a:cs typeface="微软雅黑" panose="020B0503020204020204" charset="-122"/>
              </a:rPr>
              <a:t>石英晶体在</a:t>
            </a:r>
            <a:r>
              <a:rPr sz="1200" b="1" spc="-10" dirty="0">
                <a:solidFill>
                  <a:schemeClr val="dk1"/>
                </a:solidFill>
                <a:latin typeface="微软雅黑" panose="020B0503020204020204" charset="-122"/>
                <a:ea typeface="微软雅黑" panose="020B0503020204020204" charset="-122"/>
                <a:cs typeface="微软雅黑" panose="020B0503020204020204" charset="-122"/>
              </a:rPr>
              <a:t>20~200</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内压电系数的变化率较小，因而其性能非常稳定，不足之处在</a:t>
            </a:r>
            <a:r>
              <a:rPr sz="1200" spc="-10" dirty="0">
                <a:solidFill>
                  <a:schemeClr val="dk1"/>
                </a:solidFill>
                <a:latin typeface="微软雅黑" panose="020B0503020204020204" charset="-122"/>
                <a:ea typeface="微软雅黑" panose="020B0503020204020204" charset="-122"/>
                <a:cs typeface="微软雅黑" panose="020B0503020204020204" charset="-122"/>
              </a:rPr>
              <a:t>于压电系数较小</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d</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10" dirty="0">
                <a:solidFill>
                  <a:schemeClr val="dk1"/>
                </a:solidFill>
                <a:latin typeface="微软雅黑" panose="020B0503020204020204" charset="-122"/>
                <a:ea typeface="微软雅黑" panose="020B0503020204020204" charset="-122"/>
                <a:cs typeface="微软雅黑" panose="020B0503020204020204" charset="-122"/>
              </a:rPr>
              <a:t>2.31×10</a:t>
            </a:r>
            <a:r>
              <a:rPr sz="1200" spc="-10" baseline="52000" dirty="0">
                <a:solidFill>
                  <a:schemeClr val="dk1"/>
                </a:solidFill>
                <a:latin typeface="微软雅黑" panose="020B0503020204020204" charset="-122"/>
                <a:ea typeface="微软雅黑" panose="020B0503020204020204" charset="-122"/>
                <a:cs typeface="微软雅黑" panose="020B0503020204020204" charset="-122"/>
              </a:rPr>
              <a:t>－</a:t>
            </a:r>
            <a:r>
              <a:rPr sz="1200" b="1" spc="-10" baseline="52000" dirty="0">
                <a:solidFill>
                  <a:schemeClr val="dk1"/>
                </a:solidFill>
                <a:latin typeface="微软雅黑" panose="020B0503020204020204" charset="-122"/>
                <a:ea typeface="微软雅黑" panose="020B0503020204020204" charset="-122"/>
                <a:cs typeface="微软雅黑" panose="020B0503020204020204" charset="-122"/>
              </a:rPr>
              <a:t>12</a:t>
            </a:r>
            <a:r>
              <a:rPr sz="1200" b="1" spc="0" dirty="0">
                <a:solidFill>
                  <a:schemeClr val="dk1"/>
                </a:solidFill>
                <a:latin typeface="微软雅黑" panose="020B0503020204020204" charset="-122"/>
                <a:ea typeface="微软雅黑" panose="020B0503020204020204" charset="-122"/>
                <a:cs typeface="微软雅黑" panose="020B0503020204020204" charset="-122"/>
              </a:rPr>
              <a:t>C</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N</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。因此，石英晶体一</a:t>
            </a:r>
            <a:r>
              <a:rPr sz="1200" spc="0" dirty="0">
                <a:solidFill>
                  <a:schemeClr val="dk1"/>
                </a:solidFill>
                <a:latin typeface="微软雅黑" panose="020B0503020204020204" charset="-122"/>
                <a:ea typeface="微软雅黑" panose="020B0503020204020204" charset="-122"/>
                <a:cs typeface="微软雅黑" panose="020B0503020204020204" charset="-122"/>
              </a:rPr>
              <a:t>般只在标准传感器、高精度传</a:t>
            </a:r>
            <a:r>
              <a:rPr sz="1200" spc="40" dirty="0">
                <a:solidFill>
                  <a:schemeClr val="dk1"/>
                </a:solidFill>
                <a:latin typeface="微软雅黑" panose="020B0503020204020204" charset="-122"/>
                <a:ea typeface="微软雅黑" panose="020B0503020204020204" charset="-122"/>
                <a:cs typeface="微软雅黑" panose="020B0503020204020204" charset="-122"/>
              </a:rPr>
              <a:t>感器或使用温度较高的传感器中</a:t>
            </a:r>
            <a:r>
              <a:rPr sz="1200" spc="10" dirty="0">
                <a:solidFill>
                  <a:schemeClr val="dk1"/>
                </a:solidFill>
                <a:latin typeface="微软雅黑" panose="020B0503020204020204" charset="-122"/>
                <a:ea typeface="微软雅黑" panose="020B0503020204020204" charset="-122"/>
                <a:cs typeface="微软雅黑" panose="020B0503020204020204" charset="-122"/>
              </a:rPr>
              <a:t>使</a:t>
            </a:r>
            <a:r>
              <a:rPr sz="1200" spc="0" dirty="0">
                <a:solidFill>
                  <a:schemeClr val="dk1"/>
                </a:solidFill>
                <a:latin typeface="微软雅黑" panose="020B0503020204020204" charset="-122"/>
                <a:ea typeface="微软雅黑" panose="020B0503020204020204" charset="-122"/>
                <a:cs typeface="微软雅黑" panose="020B0503020204020204" charset="-122"/>
              </a:rPr>
              <a:t>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9"/>
          <p:cNvSpPr/>
          <p:nvPr/>
        </p:nvSpPr>
        <p:spPr>
          <a:xfrm>
            <a:off x="890045" y="2930829"/>
            <a:ext cx="10060796" cy="2230120"/>
          </a:xfrm>
          <a:prstGeom prst="rect">
            <a:avLst/>
          </a:prstGeom>
        </p:spPr>
        <p:txBody>
          <a:bodyPr vert="horz" wrap="square" lIns="0" tIns="0" rIns="0" bIns="0"/>
          <a:lstStyle/>
          <a:p>
            <a:pPr marL="2049145" rtl="0" eaLnBrk="0">
              <a:lnSpc>
                <a:spcPts val="1375"/>
              </a:lnSpc>
            </a:pPr>
            <a:r>
              <a:rPr sz="800" spc="20" dirty="0">
                <a:solidFill>
                  <a:srgbClr val="000000"/>
                </a:solidFill>
                <a:latin typeface="微软雅黑" panose="020B0503020204020204" charset="-122"/>
                <a:ea typeface="微软雅黑" panose="020B0503020204020204" charset="-122"/>
                <a:cs typeface="微软雅黑" panose="020B0503020204020204" charset="-122"/>
              </a:rPr>
              <a:t>图</a:t>
            </a:r>
            <a:r>
              <a:rPr sz="800" b="1" spc="20" dirty="0">
                <a:solidFill>
                  <a:srgbClr val="000000"/>
                </a:solidFill>
                <a:latin typeface="微软雅黑" panose="020B0503020204020204" charset="-122"/>
                <a:ea typeface="微软雅黑" panose="020B0503020204020204" charset="-122"/>
                <a:cs typeface="微软雅黑" panose="020B0503020204020204" charset="-122"/>
              </a:rPr>
              <a:t>5</a:t>
            </a:r>
            <a:r>
              <a:rPr sz="800" spc="20" dirty="0">
                <a:solidFill>
                  <a:srgbClr val="000000"/>
                </a:solidFill>
                <a:latin typeface="微软雅黑" panose="020B0503020204020204" charset="-122"/>
                <a:ea typeface="微软雅黑" panose="020B0503020204020204" charset="-122"/>
                <a:cs typeface="微软雅黑" panose="020B0503020204020204" charset="-122"/>
              </a:rPr>
              <a:t>－</a:t>
            </a:r>
            <a:r>
              <a:rPr sz="800" b="1" spc="20" dirty="0">
                <a:solidFill>
                  <a:srgbClr val="000000"/>
                </a:solidFill>
                <a:latin typeface="微软雅黑" panose="020B0503020204020204" charset="-122"/>
                <a:ea typeface="微软雅黑" panose="020B0503020204020204" charset="-122"/>
                <a:cs typeface="微软雅黑" panose="020B0503020204020204" charset="-122"/>
              </a:rPr>
              <a:t>3</a:t>
            </a:r>
            <a:r>
              <a:rPr sz="800" spc="20" dirty="0">
                <a:solidFill>
                  <a:srgbClr val="000000"/>
                </a:solidFill>
                <a:latin typeface="微软雅黑" panose="020B0503020204020204" charset="-122"/>
                <a:ea typeface="微软雅黑" panose="020B0503020204020204" charset="-122"/>
                <a:cs typeface="微软雅黑" panose="020B0503020204020204" charset="-122"/>
              </a:rPr>
              <a:t>压</a:t>
            </a:r>
            <a:r>
              <a:rPr sz="800" spc="0" dirty="0">
                <a:solidFill>
                  <a:srgbClr val="000000"/>
                </a:solidFill>
                <a:latin typeface="微软雅黑" panose="020B0503020204020204" charset="-122"/>
                <a:ea typeface="微软雅黑" panose="020B0503020204020204" charset="-122"/>
                <a:cs typeface="微软雅黑" panose="020B0503020204020204" charset="-122"/>
              </a:rPr>
              <a:t>电陶瓷外形</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700" algn="l" rtl="0" eaLnBrk="0">
              <a:lnSpc>
                <a:spcPct val="146000"/>
              </a:lnSpc>
              <a:spcBef>
                <a:spcPts val="19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压电陶瓷是人工制造的多晶体压电材料，由无数细微的单晶粒组成。每个</a:t>
            </a:r>
            <a:r>
              <a:rPr sz="1000" spc="30" dirty="0">
                <a:solidFill>
                  <a:srgbClr val="000000"/>
                </a:solidFill>
                <a:latin typeface="微软雅黑" panose="020B0503020204020204" charset="-122"/>
                <a:ea typeface="微软雅黑" panose="020B0503020204020204" charset="-122"/>
                <a:cs typeface="微软雅黑" panose="020B0503020204020204" charset="-122"/>
              </a:rPr>
              <a:t>单</a:t>
            </a:r>
            <a:r>
              <a:rPr sz="1000" spc="0" dirty="0">
                <a:solidFill>
                  <a:srgbClr val="000000"/>
                </a:solidFill>
                <a:latin typeface="微软雅黑" panose="020B0503020204020204" charset="-122"/>
                <a:ea typeface="微软雅黑" panose="020B0503020204020204" charset="-122"/>
                <a:cs typeface="微软雅黑" panose="020B0503020204020204" charset="-122"/>
              </a:rPr>
              <a:t>晶粒形</a:t>
            </a:r>
            <a:r>
              <a:rPr sz="1000" spc="60" dirty="0">
                <a:solidFill>
                  <a:srgbClr val="000000"/>
                </a:solidFill>
                <a:latin typeface="微软雅黑" panose="020B0503020204020204" charset="-122"/>
                <a:ea typeface="微软雅黑" panose="020B0503020204020204" charset="-122"/>
                <a:cs typeface="微软雅黑" panose="020B0503020204020204" charset="-122"/>
              </a:rPr>
              <a:t>成一个自发极化方向一致的小区域即电畴。刚烧结好的压电陶瓷内的电畴是无规则排</a:t>
            </a:r>
            <a:r>
              <a:rPr sz="1000" spc="10" dirty="0">
                <a:solidFill>
                  <a:srgbClr val="000000"/>
                </a:solidFill>
                <a:latin typeface="微软雅黑" panose="020B0503020204020204" charset="-122"/>
                <a:ea typeface="微软雅黑" panose="020B0503020204020204" charset="-122"/>
                <a:cs typeface="微软雅黑" panose="020B0503020204020204" charset="-122"/>
              </a:rPr>
              <a:t>列</a:t>
            </a:r>
            <a:r>
              <a:rPr sz="1000" spc="30" dirty="0">
                <a:solidFill>
                  <a:srgbClr val="000000"/>
                </a:solidFill>
                <a:latin typeface="微软雅黑" panose="020B0503020204020204" charset="-122"/>
                <a:ea typeface="微软雅黑" panose="020B0503020204020204" charset="-122"/>
                <a:cs typeface="微软雅黑" panose="020B0503020204020204" charset="-122"/>
              </a:rPr>
              <a:t>的，极化方向杂乱无章，电畴极化效应被相互抵消，压电陶瓷内极化强</a:t>
            </a:r>
            <a:r>
              <a:rPr sz="1000" spc="10" dirty="0">
                <a:solidFill>
                  <a:srgbClr val="000000"/>
                </a:solidFill>
                <a:latin typeface="微软雅黑" panose="020B0503020204020204" charset="-122"/>
                <a:ea typeface="微软雅黑" panose="020B0503020204020204" charset="-122"/>
                <a:cs typeface="微软雅黑" panose="020B0503020204020204" charset="-122"/>
              </a:rPr>
              <a:t>度</a:t>
            </a:r>
            <a:r>
              <a:rPr sz="1000" spc="0" dirty="0">
                <a:solidFill>
                  <a:srgbClr val="000000"/>
                </a:solidFill>
                <a:latin typeface="微软雅黑" panose="020B0503020204020204" charset="-122"/>
                <a:ea typeface="微软雅黑" panose="020B0503020204020204" charset="-122"/>
                <a:cs typeface="微软雅黑" panose="020B0503020204020204" charset="-122"/>
              </a:rPr>
              <a:t>为零。因此，</a:t>
            </a:r>
            <a:r>
              <a:rPr sz="1000" spc="-10" dirty="0">
                <a:solidFill>
                  <a:srgbClr val="000000"/>
                </a:solidFill>
                <a:latin typeface="微软雅黑" panose="020B0503020204020204" charset="-122"/>
                <a:ea typeface="微软雅黑" panose="020B0503020204020204" charset="-122"/>
                <a:cs typeface="微软雅黑" panose="020B0503020204020204" charset="-122"/>
              </a:rPr>
              <a:t>原始的压电陶瓷呈中性，</a:t>
            </a:r>
            <a:r>
              <a:rPr sz="1000" spc="0" dirty="0">
                <a:solidFill>
                  <a:srgbClr val="000000"/>
                </a:solidFill>
                <a:latin typeface="微软雅黑" panose="020B0503020204020204" charset="-122"/>
                <a:ea typeface="微软雅黑" panose="020B0503020204020204" charset="-122"/>
                <a:cs typeface="微软雅黑" panose="020B0503020204020204" charset="-122"/>
              </a:rPr>
              <a:t>不具有压电性质，如图</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4(a)</a:t>
            </a:r>
            <a:r>
              <a:rPr sz="10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44000"/>
              </a:lnSpc>
              <a:spcBef>
                <a:spcPts val="14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在压电陶瓷上施加外电场，电畴的极化方向发生转动，</a:t>
            </a:r>
            <a:r>
              <a:rPr sz="1000" spc="20" dirty="0">
                <a:solidFill>
                  <a:srgbClr val="000000"/>
                </a:solidFill>
                <a:latin typeface="微软雅黑" panose="020B0503020204020204" charset="-122"/>
                <a:ea typeface="微软雅黑" panose="020B0503020204020204" charset="-122"/>
                <a:cs typeface="微软雅黑" panose="020B0503020204020204" charset="-122"/>
              </a:rPr>
              <a:t>趋</a:t>
            </a:r>
            <a:r>
              <a:rPr sz="1000" spc="0" dirty="0">
                <a:solidFill>
                  <a:srgbClr val="000000"/>
                </a:solidFill>
                <a:latin typeface="微软雅黑" panose="020B0503020204020204" charset="-122"/>
                <a:ea typeface="微软雅黑" panose="020B0503020204020204" charset="-122"/>
                <a:cs typeface="微软雅黑" panose="020B0503020204020204" charset="-122"/>
              </a:rPr>
              <a:t>向于按外电场方向的排列，</a:t>
            </a:r>
            <a:r>
              <a:rPr sz="1000" spc="40" dirty="0">
                <a:solidFill>
                  <a:srgbClr val="000000"/>
                </a:solidFill>
                <a:latin typeface="微软雅黑" panose="020B0503020204020204" charset="-122"/>
                <a:ea typeface="微软雅黑" panose="020B0503020204020204" charset="-122"/>
                <a:cs typeface="微软雅黑" panose="020B0503020204020204" charset="-122"/>
              </a:rPr>
              <a:t>从而使材料得到极化。外电场愈强，就有更多的电畴转向外电场方向。当</a:t>
            </a:r>
            <a:r>
              <a:rPr sz="1000" spc="0" dirty="0">
                <a:solidFill>
                  <a:srgbClr val="000000"/>
                </a:solidFill>
                <a:latin typeface="微软雅黑" panose="020B0503020204020204" charset="-122"/>
                <a:ea typeface="微软雅黑" panose="020B0503020204020204" charset="-122"/>
                <a:cs typeface="微软雅黑" panose="020B0503020204020204" charset="-122"/>
              </a:rPr>
              <a:t>外电场强度大</a:t>
            </a:r>
            <a:r>
              <a:rPr sz="1000" spc="60" dirty="0">
                <a:solidFill>
                  <a:srgbClr val="000000"/>
                </a:solidFill>
                <a:latin typeface="微软雅黑" panose="020B0503020204020204" charset="-122"/>
                <a:ea typeface="微软雅黑" panose="020B0503020204020204" charset="-122"/>
                <a:cs typeface="微软雅黑" panose="020B0503020204020204" charset="-122"/>
              </a:rPr>
              <a:t>到使材料的极化达到饱和的程度，即所有电畴极化方向都整齐地与外电场方向保持一</a:t>
            </a:r>
            <a:r>
              <a:rPr sz="1000" spc="20" dirty="0">
                <a:solidFill>
                  <a:srgbClr val="000000"/>
                </a:solidFill>
                <a:latin typeface="微软雅黑" panose="020B0503020204020204" charset="-122"/>
                <a:ea typeface="微软雅黑" panose="020B0503020204020204" charset="-122"/>
                <a:cs typeface="微软雅黑" panose="020B0503020204020204" charset="-122"/>
              </a:rPr>
              <a:t>致</a:t>
            </a:r>
            <a:r>
              <a:rPr sz="1000" spc="30" dirty="0">
                <a:solidFill>
                  <a:srgbClr val="000000"/>
                </a:solidFill>
                <a:latin typeface="微软雅黑" panose="020B0503020204020204" charset="-122"/>
                <a:ea typeface="微软雅黑" panose="020B0503020204020204" charset="-122"/>
                <a:cs typeface="微软雅黑" panose="020B0503020204020204" charset="-122"/>
              </a:rPr>
              <a:t>时，去掉外电场，电畴的极化方向基本不变化，即剩余极化强度很大</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这时的材料才具</a:t>
            </a:r>
            <a:r>
              <a:rPr sz="1000" spc="-20" dirty="0">
                <a:solidFill>
                  <a:srgbClr val="000000"/>
                </a:solidFill>
                <a:latin typeface="微软雅黑" panose="020B0503020204020204" charset="-122"/>
                <a:ea typeface="微软雅黑" panose="020B0503020204020204" charset="-122"/>
                <a:cs typeface="微软雅黑" panose="020B0503020204020204" charset="-122"/>
              </a:rPr>
              <a:t>有压电特性，如图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5</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1"/>
          <p:cNvPicPr>
            <a:picLocks noChangeAspect="1"/>
          </p:cNvPicPr>
          <p:nvPr/>
        </p:nvPicPr>
        <p:blipFill>
          <a:blip r:embed="rId5"/>
          <a:stretch>
            <a:fillRect/>
          </a:stretch>
        </p:blipFill>
        <p:spPr>
          <a:xfrm>
            <a:off x="3318516" y="1169985"/>
            <a:ext cx="4485741" cy="1572475"/>
          </a:xfrm>
          <a:prstGeom prst="rect">
            <a:avLst/>
          </a:prstGeom>
        </p:spPr>
      </p:pic>
      <p:sp>
        <p:nvSpPr>
          <p:cNvPr id="4" name="textbox 42"/>
          <p:cNvSpPr/>
          <p:nvPr>
            <p:custDataLst>
              <p:tags r:id="rId6"/>
            </p:custDataLst>
          </p:nvPr>
        </p:nvSpPr>
        <p:spPr>
          <a:xfrm>
            <a:off x="890045" y="250391"/>
            <a:ext cx="9766453" cy="10706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15"/>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压电陶瓷</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5000"/>
              </a:lnSpc>
              <a:spcBef>
                <a:spcPts val="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压电陶瓷是人工制造的多晶体压电材料，是一种能够将机械能转换为电能的陶瓷</a:t>
            </a:r>
            <a:r>
              <a:rPr sz="1000" spc="30" dirty="0">
                <a:solidFill>
                  <a:schemeClr val="dk1"/>
                </a:solidFill>
                <a:latin typeface="微软雅黑" panose="020B0503020204020204" charset="-122"/>
                <a:ea typeface="微软雅黑" panose="020B0503020204020204" charset="-122"/>
                <a:cs typeface="微软雅黑" panose="020B0503020204020204" charset="-122"/>
              </a:rPr>
              <a:t>材料。它比石英晶体的压电灵敏度高得多，而制造成本却较低。因此，</a:t>
            </a:r>
            <a:r>
              <a:rPr sz="1000" spc="0" dirty="0">
                <a:solidFill>
                  <a:schemeClr val="dk1"/>
                </a:solidFill>
                <a:latin typeface="微软雅黑" panose="020B0503020204020204" charset="-122"/>
                <a:ea typeface="微软雅黑" panose="020B0503020204020204" charset="-122"/>
                <a:cs typeface="微软雅黑" panose="020B0503020204020204" charset="-122"/>
              </a:rPr>
              <a:t>目前国内外生产的</a:t>
            </a:r>
            <a:r>
              <a:rPr sz="1000" spc="50" dirty="0">
                <a:solidFill>
                  <a:schemeClr val="dk1"/>
                </a:solidFill>
                <a:latin typeface="微软雅黑" panose="020B0503020204020204" charset="-122"/>
                <a:ea typeface="微软雅黑" panose="020B0503020204020204" charset="-122"/>
                <a:cs typeface="微软雅黑" panose="020B0503020204020204" charset="-122"/>
              </a:rPr>
              <a:t>压电元件绝大多数都采用压电陶瓷。常用的压电陶瓷材料有含铅系列压电</a:t>
            </a:r>
            <a:r>
              <a:rPr sz="1000" spc="40" dirty="0">
                <a:solidFill>
                  <a:schemeClr val="dk1"/>
                </a:solidFill>
                <a:latin typeface="微软雅黑" panose="020B0503020204020204" charset="-122"/>
                <a:ea typeface="微软雅黑" panose="020B0503020204020204" charset="-122"/>
                <a:cs typeface="微软雅黑" panose="020B0503020204020204" charset="-122"/>
              </a:rPr>
              <a:t>陶</a:t>
            </a:r>
            <a:r>
              <a:rPr sz="1000" spc="0" dirty="0">
                <a:solidFill>
                  <a:schemeClr val="dk1"/>
                </a:solidFill>
                <a:latin typeface="微软雅黑" panose="020B0503020204020204" charset="-122"/>
                <a:ea typeface="微软雅黑" panose="020B0503020204020204" charset="-122"/>
                <a:cs typeface="微软雅黑" panose="020B0503020204020204" charset="-122"/>
              </a:rPr>
              <a:t>瓷</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如锆钛酸</a:t>
            </a:r>
            <a:r>
              <a:rPr sz="1000" spc="-10" dirty="0">
                <a:solidFill>
                  <a:schemeClr val="dk1"/>
                </a:solidFill>
                <a:latin typeface="微软雅黑" panose="020B0503020204020204" charset="-122"/>
                <a:ea typeface="微软雅黑" panose="020B0503020204020204" charset="-122"/>
                <a:cs typeface="微软雅黑" panose="020B0503020204020204" charset="-122"/>
              </a:rPr>
              <a:t>铅压电陶</a:t>
            </a:r>
            <a:r>
              <a:rPr sz="1000" spc="0" dirty="0">
                <a:solidFill>
                  <a:schemeClr val="dk1"/>
                </a:solidFill>
                <a:latin typeface="微软雅黑" panose="020B0503020204020204" charset="-122"/>
                <a:ea typeface="微软雅黑" panose="020B0503020204020204" charset="-122"/>
                <a:cs typeface="微软雅黑" panose="020B0503020204020204" charset="-122"/>
              </a:rPr>
              <a:t>瓷，</a:t>
            </a:r>
            <a:r>
              <a:rPr sz="1000" b="1" spc="0" dirty="0">
                <a:solidFill>
                  <a:schemeClr val="dk1"/>
                </a:solidFill>
                <a:latin typeface="微软雅黑" panose="020B0503020204020204" charset="-122"/>
                <a:ea typeface="微软雅黑" panose="020B0503020204020204" charset="-122"/>
                <a:cs typeface="微软雅黑" panose="020B0503020204020204" charset="-122"/>
              </a:rPr>
              <a:t>PZT)</a:t>
            </a:r>
            <a:r>
              <a:rPr sz="1000" spc="0" dirty="0">
                <a:solidFill>
                  <a:schemeClr val="dk1"/>
                </a:solidFill>
                <a:latin typeface="微软雅黑" panose="020B0503020204020204" charset="-122"/>
                <a:ea typeface="微软雅黑" panose="020B0503020204020204" charset="-122"/>
                <a:cs typeface="微软雅黑" panose="020B0503020204020204" charset="-122"/>
              </a:rPr>
              <a:t>及非铅系列压电陶瓷</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如</a:t>
            </a:r>
            <a:r>
              <a:rPr sz="1000" b="1" spc="0" dirty="0">
                <a:solidFill>
                  <a:schemeClr val="dk1"/>
                </a:solidFill>
                <a:latin typeface="微软雅黑" panose="020B0503020204020204" charset="-122"/>
                <a:ea typeface="微软雅黑" panose="020B0503020204020204" charset="-122"/>
                <a:cs typeface="微软雅黑" panose="020B0503020204020204" charset="-122"/>
              </a:rPr>
              <a:t>BaTiO</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3</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43"/>
          <p:cNvPicPr>
            <a:picLocks noChangeAspect="1"/>
          </p:cNvPicPr>
          <p:nvPr/>
        </p:nvPicPr>
        <p:blipFill>
          <a:blip r:embed="rId7"/>
          <a:stretch>
            <a:fillRect/>
          </a:stretch>
        </p:blipFill>
        <p:spPr>
          <a:xfrm>
            <a:off x="3318516" y="4401528"/>
            <a:ext cx="4404397" cy="937818"/>
          </a:xfrm>
          <a:prstGeom prst="rect">
            <a:avLst/>
          </a:prstGeom>
        </p:spPr>
      </p:pic>
      <p:sp>
        <p:nvSpPr>
          <p:cNvPr id="6" name="textbox 40"/>
          <p:cNvSpPr/>
          <p:nvPr>
            <p:custDataLst>
              <p:tags r:id="rId8"/>
            </p:custDataLst>
          </p:nvPr>
        </p:nvSpPr>
        <p:spPr>
          <a:xfrm>
            <a:off x="634803" y="5349318"/>
            <a:ext cx="10276936" cy="152908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9072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5</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4</a:t>
            </a:r>
            <a:r>
              <a:rPr sz="800" spc="20" dirty="0">
                <a:solidFill>
                  <a:schemeClr val="dk1"/>
                </a:solidFill>
                <a:latin typeface="微软雅黑" panose="020B0503020204020204" charset="-122"/>
                <a:ea typeface="微软雅黑" panose="020B0503020204020204" charset="-122"/>
                <a:cs typeface="微软雅黑" panose="020B0503020204020204" charset="-122"/>
              </a:rPr>
              <a:t>压电陶瓷的极</a:t>
            </a:r>
            <a:r>
              <a:rPr sz="800" spc="10" dirty="0">
                <a:solidFill>
                  <a:schemeClr val="dk1"/>
                </a:solidFill>
                <a:latin typeface="微软雅黑" panose="020B0503020204020204" charset="-122"/>
                <a:ea typeface="微软雅黑" panose="020B0503020204020204" charset="-122"/>
                <a:cs typeface="微软雅黑" panose="020B0503020204020204" charset="-122"/>
              </a:rPr>
              <a:t>化</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140585" algn="l" rtl="0" eaLnBrk="0">
              <a:lnSpc>
                <a:spcPct val="97000"/>
              </a:lnSpc>
              <a:spcBef>
                <a:spcPts val="670"/>
              </a:spcBef>
            </a:pP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未极化，</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极化</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6000"/>
              </a:lnSpc>
              <a:spcBef>
                <a:spcPts val="22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极化处理后的压电陶瓷材料内部存在很强的剩余极化强度。当压电陶瓷材料受到</a:t>
            </a:r>
            <a:r>
              <a:rPr sz="1000" spc="40" dirty="0">
                <a:solidFill>
                  <a:schemeClr val="dk1"/>
                </a:solidFill>
                <a:latin typeface="微软雅黑" panose="020B0503020204020204" charset="-122"/>
                <a:ea typeface="微软雅黑" panose="020B0503020204020204" charset="-122"/>
                <a:cs typeface="微软雅黑" panose="020B0503020204020204" charset="-122"/>
              </a:rPr>
              <a:t>外</a:t>
            </a:r>
            <a:r>
              <a:rPr sz="1000" spc="30" dirty="0">
                <a:solidFill>
                  <a:schemeClr val="dk1"/>
                </a:solidFill>
                <a:latin typeface="微软雅黑" panose="020B0503020204020204" charset="-122"/>
                <a:ea typeface="微软雅黑" panose="020B0503020204020204" charset="-122"/>
                <a:cs typeface="微软雅黑" panose="020B0503020204020204" charset="-122"/>
              </a:rPr>
              <a:t>力作用时，电畴的界限发生移动，电畴发生偏转，从而引起剩余极化</a:t>
            </a:r>
            <a:r>
              <a:rPr sz="1000" spc="10" dirty="0">
                <a:solidFill>
                  <a:schemeClr val="dk1"/>
                </a:solidFill>
                <a:latin typeface="微软雅黑" panose="020B0503020204020204" charset="-122"/>
                <a:ea typeface="微软雅黑" panose="020B0503020204020204" charset="-122"/>
                <a:cs typeface="微软雅黑" panose="020B0503020204020204" charset="-122"/>
              </a:rPr>
              <a:t>强</a:t>
            </a:r>
            <a:r>
              <a:rPr sz="1000" spc="0" dirty="0">
                <a:solidFill>
                  <a:schemeClr val="dk1"/>
                </a:solidFill>
                <a:latin typeface="微软雅黑" panose="020B0503020204020204" charset="-122"/>
                <a:ea typeface="微软雅黑" panose="020B0503020204020204" charset="-122"/>
                <a:cs typeface="微软雅黑" panose="020B0503020204020204" charset="-122"/>
              </a:rPr>
              <a:t>度的变化，因而</a:t>
            </a:r>
            <a:r>
              <a:rPr sz="1000" spc="40" dirty="0">
                <a:solidFill>
                  <a:schemeClr val="dk1"/>
                </a:solidFill>
                <a:latin typeface="微软雅黑" panose="020B0503020204020204" charset="-122"/>
                <a:ea typeface="微软雅黑" panose="020B0503020204020204" charset="-122"/>
                <a:cs typeface="微软雅黑" panose="020B0503020204020204" charset="-122"/>
              </a:rPr>
              <a:t>在垂直于极化方向的平面上将出现极化电荷的变</a:t>
            </a:r>
            <a:r>
              <a:rPr sz="1000" spc="10" dirty="0">
                <a:solidFill>
                  <a:schemeClr val="dk1"/>
                </a:solidFill>
                <a:latin typeface="微软雅黑" panose="020B0503020204020204" charset="-122"/>
                <a:ea typeface="微软雅黑" panose="020B0503020204020204" charset="-122"/>
                <a:cs typeface="微软雅黑" panose="020B0503020204020204" charset="-122"/>
              </a:rPr>
              <a:t>化</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45000"/>
              </a:lnSpc>
              <a:spcBef>
                <a:spcPts val="2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这种因受力而产生的由机械效应转变为电效应、将机械能转变为电能的</a:t>
            </a:r>
            <a:r>
              <a:rPr sz="1000" spc="30" dirty="0">
                <a:solidFill>
                  <a:schemeClr val="dk1"/>
                </a:solidFill>
                <a:latin typeface="微软雅黑" panose="020B0503020204020204" charset="-122"/>
                <a:ea typeface="微软雅黑" panose="020B0503020204020204" charset="-122"/>
                <a:cs typeface="微软雅黑" panose="020B0503020204020204" charset="-122"/>
              </a:rPr>
              <a:t>现</a:t>
            </a:r>
            <a:r>
              <a:rPr sz="1000" spc="0" dirty="0">
                <a:solidFill>
                  <a:schemeClr val="dk1"/>
                </a:solidFill>
                <a:latin typeface="微软雅黑" panose="020B0503020204020204" charset="-122"/>
                <a:ea typeface="微软雅黑" panose="020B0503020204020204" charset="-122"/>
                <a:cs typeface="微软雅黑" panose="020B0503020204020204" charset="-122"/>
              </a:rPr>
              <a:t>象，就是</a:t>
            </a:r>
            <a:r>
              <a:rPr sz="1000" spc="20" dirty="0">
                <a:solidFill>
                  <a:schemeClr val="dk1"/>
                </a:solidFill>
                <a:latin typeface="微软雅黑" panose="020B0503020204020204" charset="-122"/>
                <a:ea typeface="微软雅黑" panose="020B0503020204020204" charset="-122"/>
                <a:cs typeface="微软雅黑" panose="020B0503020204020204" charset="-122"/>
              </a:rPr>
              <a:t>压电陶瓷的正压电效应。电荷量的大小与外力成正比，</a:t>
            </a:r>
            <a:r>
              <a:rPr sz="1000" spc="0" dirty="0">
                <a:solidFill>
                  <a:schemeClr val="dk1"/>
                </a:solidFill>
                <a:latin typeface="微软雅黑" panose="020B0503020204020204" charset="-122"/>
                <a:ea typeface="微软雅黑" panose="020B0503020204020204" charset="-122"/>
                <a:cs typeface="微软雅黑" panose="020B0503020204020204" charset="-122"/>
              </a:rPr>
              <a:t>如式</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8"/>
          <p:cNvSpPr/>
          <p:nvPr/>
        </p:nvSpPr>
        <p:spPr>
          <a:xfrm>
            <a:off x="3443053" y="80496"/>
            <a:ext cx="5206365" cy="453326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1400" spc="10" baseline="2100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d</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33</a:t>
            </a:r>
            <a:r>
              <a:rPr sz="900" b="1" spc="0" dirty="0">
                <a:solidFill>
                  <a:srgbClr val="000000"/>
                </a:solidFill>
                <a:latin typeface="微软雅黑" panose="020B0503020204020204" charset="-122"/>
                <a:ea typeface="微软雅黑" panose="020B0503020204020204" charset="-122"/>
                <a:cs typeface="微软雅黑" panose="020B0503020204020204" charset="-122"/>
              </a:rPr>
              <a:t>F(5</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3)</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ts val="1560"/>
              </a:lnSpc>
              <a:spcBef>
                <a:spcPts val="26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10000" dirty="0">
                <a:solidFill>
                  <a:srgbClr val="000000"/>
                </a:solidFill>
                <a:latin typeface="微软雅黑" panose="020B0503020204020204" charset="-122"/>
                <a:ea typeface="微软雅黑" panose="020B0503020204020204" charset="-122"/>
                <a:cs typeface="微软雅黑" panose="020B0503020204020204" charset="-122"/>
              </a:rPr>
              <a:t>33</a:t>
            </a:r>
            <a:r>
              <a:rPr sz="1000" spc="-10" dirty="0">
                <a:solidFill>
                  <a:srgbClr val="000000"/>
                </a:solidFill>
                <a:latin typeface="微软雅黑" panose="020B0503020204020204" charset="-122"/>
                <a:ea typeface="微软雅黑" panose="020B0503020204020204" charset="-122"/>
                <a:cs typeface="微软雅黑" panose="020B0503020204020204" charset="-122"/>
              </a:rPr>
              <a:t>为压电陶瓷的压电系数，</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为作用力。</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7335" algn="l" rtl="0" eaLnBrk="0">
              <a:lnSpc>
                <a:spcPct val="132000"/>
              </a:lnSpc>
              <a:spcBef>
                <a:spcPts val="57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压电陶瓷比石英晶体的压电系数大得多，所以采用压电陶瓷制作的压电式传感器</a:t>
            </a:r>
            <a:r>
              <a:rPr sz="1000" spc="30" dirty="0">
                <a:solidFill>
                  <a:srgbClr val="000000"/>
                </a:solidFill>
                <a:latin typeface="微软雅黑" panose="020B0503020204020204" charset="-122"/>
                <a:ea typeface="微软雅黑" panose="020B0503020204020204" charset="-122"/>
                <a:cs typeface="微软雅黑" panose="020B0503020204020204" charset="-122"/>
              </a:rPr>
              <a:t>的</a:t>
            </a:r>
            <a:r>
              <a:rPr sz="1000" spc="50" dirty="0">
                <a:solidFill>
                  <a:srgbClr val="000000"/>
                </a:solidFill>
                <a:latin typeface="微软雅黑" panose="020B0503020204020204" charset="-122"/>
                <a:ea typeface="微软雅黑" panose="020B0503020204020204" charset="-122"/>
                <a:cs typeface="微软雅黑" panose="020B0503020204020204" charset="-122"/>
              </a:rPr>
              <a:t>灵敏度较高。极化处理后的压电陶瓷材料的剩余极化强度与特性和温度有关，</a:t>
            </a:r>
            <a:r>
              <a:rPr sz="1000" spc="30" dirty="0">
                <a:solidFill>
                  <a:srgbClr val="000000"/>
                </a:solidFill>
                <a:latin typeface="微软雅黑" panose="020B0503020204020204" charset="-122"/>
                <a:ea typeface="微软雅黑" panose="020B0503020204020204" charset="-122"/>
                <a:cs typeface="微软雅黑" panose="020B0503020204020204" charset="-122"/>
              </a:rPr>
              <a:t>它</a:t>
            </a:r>
            <a:r>
              <a:rPr sz="1000" spc="0" dirty="0">
                <a:solidFill>
                  <a:srgbClr val="000000"/>
                </a:solidFill>
                <a:latin typeface="微软雅黑" panose="020B0503020204020204" charset="-122"/>
                <a:ea typeface="微软雅黑" panose="020B0503020204020204" charset="-122"/>
                <a:cs typeface="微软雅黑" panose="020B0503020204020204" charset="-122"/>
              </a:rPr>
              <a:t>的参数</a:t>
            </a:r>
            <a:r>
              <a:rPr sz="1000" spc="-10" dirty="0">
                <a:solidFill>
                  <a:srgbClr val="000000"/>
                </a:solidFill>
                <a:latin typeface="微软雅黑" panose="020B0503020204020204" charset="-122"/>
                <a:ea typeface="微软雅黑" panose="020B0503020204020204" charset="-122"/>
                <a:cs typeface="微软雅黑" panose="020B0503020204020204" charset="-122"/>
              </a:rPr>
              <a:t>也随</a:t>
            </a:r>
            <a:r>
              <a:rPr sz="1000" spc="0" dirty="0">
                <a:solidFill>
                  <a:srgbClr val="000000"/>
                </a:solidFill>
                <a:latin typeface="微软雅黑" panose="020B0503020204020204" charset="-122"/>
                <a:ea typeface="微软雅黑" panose="020B0503020204020204" charset="-122"/>
                <a:cs typeface="微软雅黑" panose="020B0503020204020204" charset="-122"/>
              </a:rPr>
              <a:t>时间变化，时间越久，剩余极化强度越弱，从而使压电特性减弱。</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7335" algn="l" rtl="0" eaLnBrk="0">
              <a:lnSpc>
                <a:spcPct val="132000"/>
              </a:lnSpc>
              <a:spcBef>
                <a:spcPts val="595"/>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石英晶体的优点是介电常数和压电系数的温度稳定性好，它适用于工作温度范围</a:t>
            </a:r>
            <a:r>
              <a:rPr sz="1000" spc="30" dirty="0">
                <a:solidFill>
                  <a:srgbClr val="000000"/>
                </a:solidFill>
                <a:latin typeface="微软雅黑" panose="020B0503020204020204" charset="-122"/>
                <a:ea typeface="微软雅黑" panose="020B0503020204020204" charset="-122"/>
                <a:cs typeface="微软雅黑" panose="020B0503020204020204" charset="-122"/>
              </a:rPr>
              <a:t>很</a:t>
            </a:r>
            <a:r>
              <a:rPr sz="1000" spc="50" dirty="0">
                <a:solidFill>
                  <a:srgbClr val="000000"/>
                </a:solidFill>
                <a:latin typeface="微软雅黑" panose="020B0503020204020204" charset="-122"/>
                <a:ea typeface="微软雅黑" panose="020B0503020204020204" charset="-122"/>
                <a:cs typeface="微软雅黑" panose="020B0503020204020204" charset="-122"/>
              </a:rPr>
              <a:t>宽的压电式传感器。极化后的压电陶瓷的压电系数是石英晶体的几十倍甚至几百倍</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但</a:t>
            </a:r>
            <a:r>
              <a:rPr sz="1000" spc="10" dirty="0">
                <a:solidFill>
                  <a:srgbClr val="000000"/>
                </a:solidFill>
                <a:latin typeface="微软雅黑" panose="020B0503020204020204" charset="-122"/>
                <a:ea typeface="微软雅黑" panose="020B0503020204020204" charset="-122"/>
                <a:cs typeface="微软雅黑" panose="020B0503020204020204" charset="-122"/>
              </a:rPr>
              <a:t>稳定性不如石英晶体好，居里</a:t>
            </a:r>
            <a:r>
              <a:rPr sz="1000" spc="0" dirty="0">
                <a:solidFill>
                  <a:srgbClr val="000000"/>
                </a:solidFill>
                <a:latin typeface="微软雅黑" panose="020B0503020204020204" charset="-122"/>
                <a:ea typeface="微软雅黑" panose="020B0503020204020204" charset="-122"/>
                <a:cs typeface="微软雅黑" panose="020B0503020204020204" charset="-122"/>
              </a:rPr>
              <a:t>点也低。</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6065" algn="l" rtl="0" eaLnBrk="0">
              <a:lnSpc>
                <a:spcPct val="133000"/>
              </a:lnSpc>
              <a:spcBef>
                <a:spcPts val="60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最早使用的压电陶瓷材料是钛酸钡</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BaTiO</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。它是由碳酸钡和二氧化钛</a:t>
            </a:r>
            <a:r>
              <a:rPr sz="1000" spc="10" dirty="0">
                <a:solidFill>
                  <a:srgbClr val="000000"/>
                </a:solidFill>
                <a:latin typeface="微软雅黑" panose="020B0503020204020204" charset="-122"/>
                <a:ea typeface="微软雅黑" panose="020B0503020204020204" charset="-122"/>
                <a:cs typeface="微软雅黑" panose="020B0503020204020204" charset="-122"/>
              </a:rPr>
              <a:t>按</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比例</a:t>
            </a:r>
            <a:r>
              <a:rPr sz="1000" spc="10" dirty="0">
                <a:solidFill>
                  <a:srgbClr val="000000"/>
                </a:solidFill>
                <a:latin typeface="微软雅黑" panose="020B0503020204020204" charset="-122"/>
                <a:ea typeface="微软雅黑" panose="020B0503020204020204" charset="-122"/>
                <a:cs typeface="微软雅黑" panose="020B0503020204020204" charset="-122"/>
              </a:rPr>
              <a:t>混合烧结而成的。虽然它的压电系数约为石英晶体的</a:t>
            </a:r>
            <a:r>
              <a:rPr sz="1000" b="1" spc="10" dirty="0">
                <a:solidFill>
                  <a:srgbClr val="000000"/>
                </a:solidFill>
                <a:latin typeface="微软雅黑" panose="020B0503020204020204" charset="-122"/>
                <a:ea typeface="微软雅黑" panose="020B0503020204020204" charset="-122"/>
                <a:cs typeface="微软雅黑" panose="020B0503020204020204" charset="-122"/>
              </a:rPr>
              <a:t>50</a:t>
            </a:r>
            <a:r>
              <a:rPr sz="1000" spc="10" dirty="0">
                <a:solidFill>
                  <a:srgbClr val="000000"/>
                </a:solidFill>
                <a:latin typeface="微软雅黑" panose="020B0503020204020204" charset="-122"/>
                <a:ea typeface="微软雅黑" panose="020B0503020204020204" charset="-122"/>
                <a:cs typeface="微软雅黑" panose="020B0503020204020204" charset="-122"/>
              </a:rPr>
              <a:t>倍，但居里点只</a:t>
            </a:r>
            <a:r>
              <a:rPr sz="1000" spc="0" dirty="0">
                <a:solidFill>
                  <a:srgbClr val="000000"/>
                </a:solidFill>
                <a:latin typeface="微软雅黑" panose="020B0503020204020204" charset="-122"/>
                <a:ea typeface="微软雅黑" panose="020B0503020204020204" charset="-122"/>
                <a:cs typeface="微软雅黑" panose="020B0503020204020204" charset="-122"/>
              </a:rPr>
              <a:t>有</a:t>
            </a:r>
            <a:r>
              <a:rPr sz="1000" b="1" spc="0" dirty="0">
                <a:solidFill>
                  <a:srgbClr val="000000"/>
                </a:solidFill>
                <a:latin typeface="微软雅黑" panose="020B0503020204020204" charset="-122"/>
                <a:ea typeface="微软雅黑" panose="020B0503020204020204" charset="-122"/>
                <a:cs typeface="微软雅黑" panose="020B0503020204020204" charset="-122"/>
              </a:rPr>
              <a:t>115</a:t>
            </a:r>
            <a:r>
              <a:rPr sz="1000" spc="0" dirty="0">
                <a:solidFill>
                  <a:srgbClr val="000000"/>
                </a:solidFill>
                <a:latin typeface="微软雅黑" panose="020B0503020204020204" charset="-122"/>
                <a:ea typeface="微软雅黑" panose="020B0503020204020204" charset="-122"/>
                <a:cs typeface="微软雅黑" panose="020B0503020204020204" charset="-122"/>
              </a:rPr>
              <a:t>℃，使用</a:t>
            </a:r>
            <a:r>
              <a:rPr sz="1000" spc="10" dirty="0">
                <a:solidFill>
                  <a:srgbClr val="000000"/>
                </a:solidFill>
                <a:latin typeface="微软雅黑" panose="020B0503020204020204" charset="-122"/>
                <a:ea typeface="微软雅黑" panose="020B0503020204020204" charset="-122"/>
                <a:cs typeface="微软雅黑" panose="020B0503020204020204" charset="-122"/>
              </a:rPr>
              <a:t>温度不超过</a:t>
            </a:r>
            <a:r>
              <a:rPr sz="1000" b="1" spc="10" dirty="0">
                <a:solidFill>
                  <a:srgbClr val="000000"/>
                </a:solidFill>
                <a:latin typeface="微软雅黑" panose="020B0503020204020204" charset="-122"/>
                <a:ea typeface="微软雅黑" panose="020B0503020204020204" charset="-122"/>
                <a:cs typeface="微软雅黑" panose="020B0503020204020204" charset="-122"/>
              </a:rPr>
              <a:t>70</a:t>
            </a:r>
            <a:r>
              <a:rPr sz="1000" spc="10" dirty="0">
                <a:solidFill>
                  <a:srgbClr val="000000"/>
                </a:solidFill>
                <a:latin typeface="微软雅黑" panose="020B0503020204020204" charset="-122"/>
                <a:ea typeface="微软雅黑" panose="020B0503020204020204" charset="-122"/>
                <a:cs typeface="微软雅黑" panose="020B0503020204020204" charset="-122"/>
              </a:rPr>
              <a:t>℃，温度稳定性和机械强度都不如石英</a:t>
            </a:r>
            <a:r>
              <a:rPr sz="1000" spc="0" dirty="0">
                <a:solidFill>
                  <a:srgbClr val="000000"/>
                </a:solidFill>
                <a:latin typeface="微软雅黑" panose="020B0503020204020204" charset="-122"/>
                <a:ea typeface="微软雅黑" panose="020B0503020204020204" charset="-122"/>
                <a:cs typeface="微软雅黑" panose="020B0503020204020204" charset="-122"/>
              </a:rPr>
              <a:t>晶体。</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 indent="253365" algn="l" rtl="0" eaLnBrk="0">
              <a:lnSpc>
                <a:spcPct val="139000"/>
              </a:lnSpc>
              <a:spcBef>
                <a:spcPts val="29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锆钛酸铅压电陶瓷</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PZT</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有较高的压电系数</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(200~500)×10</a:t>
            </a:r>
            <a:r>
              <a:rPr sz="900" spc="30" baseline="52000" dirty="0">
                <a:solidFill>
                  <a:srgbClr val="000000"/>
                </a:solidFill>
                <a:latin typeface="微软雅黑" panose="020B0503020204020204" charset="-122"/>
                <a:ea typeface="微软雅黑" panose="020B0503020204020204" charset="-122"/>
                <a:cs typeface="微软雅黑" panose="020B0503020204020204" charset="-122"/>
              </a:rPr>
              <a:t>－</a:t>
            </a:r>
            <a:r>
              <a:rPr sz="900" b="1" spc="30" baseline="52000" dirty="0">
                <a:solidFill>
                  <a:srgbClr val="000000"/>
                </a:solidFill>
                <a:latin typeface="微软雅黑" panose="020B0503020204020204" charset="-122"/>
                <a:ea typeface="微软雅黑" panose="020B0503020204020204" charset="-122"/>
                <a:cs typeface="微软雅黑" panose="020B0503020204020204" charset="-122"/>
              </a:rPr>
              <a:t>12</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N</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和居里点</a:t>
            </a:r>
            <a:r>
              <a:rPr sz="1000" b="1" spc="10" dirty="0">
                <a:solidFill>
                  <a:srgbClr val="000000"/>
                </a:solidFill>
                <a:latin typeface="微软雅黑" panose="020B0503020204020204" charset="-122"/>
                <a:ea typeface="微软雅黑" panose="020B0503020204020204" charset="-122"/>
                <a:cs typeface="微软雅黑" panose="020B0503020204020204" charset="-122"/>
              </a:rPr>
              <a:t>(500</a:t>
            </a:r>
            <a:r>
              <a:rPr sz="1000" spc="10" dirty="0">
                <a:solidFill>
                  <a:srgbClr val="000000"/>
                </a:solidFill>
                <a:latin typeface="微软雅黑" panose="020B0503020204020204" charset="-122"/>
                <a:ea typeface="微软雅黑" panose="020B0503020204020204" charset="-122"/>
                <a:cs typeface="微软雅黑" panose="020B0503020204020204" charset="-122"/>
              </a:rPr>
              <a:t>℃左右</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是目前常采用的一种压电材料。</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5400" indent="256540" algn="l" rtl="0" eaLnBrk="0">
              <a:lnSpc>
                <a:spcPct val="123000"/>
              </a:lnSpc>
              <a:spcBef>
                <a:spcPts val="59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非铅系列压电陶瓷可减少铅对环境的污染。它们的各项性能均已超过含铅系列压</a:t>
            </a:r>
            <a:r>
              <a:rPr sz="1000" spc="30" dirty="0">
                <a:solidFill>
                  <a:srgbClr val="000000"/>
                </a:solidFill>
                <a:latin typeface="微软雅黑" panose="020B0503020204020204" charset="-122"/>
                <a:ea typeface="微软雅黑" panose="020B0503020204020204" charset="-122"/>
                <a:cs typeface="微软雅黑" panose="020B0503020204020204" charset="-122"/>
              </a:rPr>
              <a:t>电</a:t>
            </a:r>
            <a:r>
              <a:rPr sz="1000" spc="20" dirty="0">
                <a:solidFill>
                  <a:srgbClr val="000000"/>
                </a:solidFill>
                <a:latin typeface="微软雅黑" panose="020B0503020204020204" charset="-122"/>
                <a:ea typeface="微软雅黑" panose="020B0503020204020204" charset="-122"/>
                <a:cs typeface="微软雅黑" panose="020B0503020204020204" charset="-122"/>
              </a:rPr>
              <a:t>陶瓷，非铅系列压电陶瓷是今后压电陶瓷</a:t>
            </a:r>
            <a:r>
              <a:rPr sz="1000" spc="0" dirty="0">
                <a:solidFill>
                  <a:srgbClr val="000000"/>
                </a:solidFill>
                <a:latin typeface="微软雅黑" panose="020B0503020204020204" charset="-122"/>
                <a:ea typeface="微软雅黑" panose="020B0503020204020204" charset="-122"/>
                <a:cs typeface="微软雅黑" panose="020B0503020204020204" charset="-122"/>
              </a:rPr>
              <a:t>的发展方向。</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ts val="1305"/>
              </a:lnSpc>
              <a:spcBef>
                <a:spcPts val="59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高分子压电材料</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0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1145" algn="l" rtl="0" eaLnBrk="0">
              <a:lnSpc>
                <a:spcPct val="136000"/>
              </a:lnSpc>
              <a:spcBef>
                <a:spcPts val="0"/>
              </a:spcBef>
            </a:pPr>
            <a:r>
              <a:rPr sz="1000" spc="100" dirty="0">
                <a:solidFill>
                  <a:srgbClr val="000000"/>
                </a:solidFill>
                <a:latin typeface="微软雅黑" panose="020B0503020204020204" charset="-122"/>
                <a:ea typeface="微软雅黑" panose="020B0503020204020204" charset="-122"/>
                <a:cs typeface="微软雅黑" panose="020B0503020204020204" charset="-122"/>
              </a:rPr>
              <a:t>高分子压电材料有聚偏二氟乙烯</a:t>
            </a:r>
            <a:r>
              <a:rPr sz="1000" b="1" spc="1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PVF</a:t>
            </a:r>
            <a:r>
              <a:rPr sz="1000" b="1" spc="100" dirty="0">
                <a:solidFill>
                  <a:srgbClr val="000000"/>
                </a:solidFill>
                <a:latin typeface="微软雅黑" panose="020B0503020204020204" charset="-122"/>
                <a:ea typeface="微软雅黑" panose="020B0503020204020204" charset="-122"/>
                <a:cs typeface="微软雅黑" panose="020B0503020204020204" charset="-122"/>
              </a:rPr>
              <a:t>2</a:t>
            </a:r>
            <a:r>
              <a:rPr sz="1000" spc="100" dirty="0">
                <a:solidFill>
                  <a:srgbClr val="000000"/>
                </a:solidFill>
                <a:latin typeface="微软雅黑" panose="020B0503020204020204" charset="-122"/>
                <a:ea typeface="微软雅黑" panose="020B0503020204020204" charset="-122"/>
                <a:cs typeface="微软雅黑" panose="020B0503020204020204" charset="-122"/>
              </a:rPr>
              <a:t>或</a:t>
            </a:r>
            <a:r>
              <a:rPr sz="1000" b="1" spc="0" dirty="0">
                <a:solidFill>
                  <a:srgbClr val="000000"/>
                </a:solidFill>
                <a:latin typeface="微软雅黑" panose="020B0503020204020204" charset="-122"/>
                <a:ea typeface="微软雅黑" panose="020B0503020204020204" charset="-122"/>
                <a:cs typeface="微软雅黑" panose="020B0503020204020204" charset="-122"/>
              </a:rPr>
              <a:t>PVDF</a:t>
            </a:r>
            <a:r>
              <a:rPr sz="1000" b="1" spc="100" dirty="0">
                <a:solidFill>
                  <a:srgbClr val="000000"/>
                </a:solidFill>
                <a:latin typeface="微软雅黑" panose="020B0503020204020204" charset="-122"/>
                <a:ea typeface="微软雅黑" panose="020B0503020204020204" charset="-122"/>
                <a:cs typeface="微软雅黑" panose="020B0503020204020204" charset="-122"/>
              </a:rPr>
              <a:t>)</a:t>
            </a:r>
            <a:r>
              <a:rPr sz="1000" spc="100" dirty="0">
                <a:solidFill>
                  <a:srgbClr val="000000"/>
                </a:solidFill>
                <a:latin typeface="微软雅黑" panose="020B0503020204020204" charset="-122"/>
                <a:ea typeface="微软雅黑" panose="020B0503020204020204" charset="-122"/>
                <a:cs typeface="微软雅黑" panose="020B0503020204020204" charset="-122"/>
              </a:rPr>
              <a:t>、聚氟乙烯</a:t>
            </a:r>
            <a:r>
              <a:rPr sz="1000" b="1" spc="1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PVF</a:t>
            </a:r>
            <a:r>
              <a:rPr sz="1000" b="1" spc="100" dirty="0">
                <a:solidFill>
                  <a:srgbClr val="000000"/>
                </a:solidFill>
                <a:latin typeface="微软雅黑" panose="020B0503020204020204" charset="-122"/>
                <a:ea typeface="微软雅黑" panose="020B0503020204020204" charset="-122"/>
                <a:cs typeface="微软雅黑" panose="020B0503020204020204" charset="-122"/>
              </a:rPr>
              <a:t>)</a:t>
            </a:r>
            <a:r>
              <a:rPr sz="1000" spc="100" dirty="0">
                <a:solidFill>
                  <a:srgbClr val="000000"/>
                </a:solidFill>
                <a:latin typeface="微软雅黑" panose="020B0503020204020204" charset="-122"/>
                <a:ea typeface="微软雅黑" panose="020B0503020204020204" charset="-122"/>
                <a:cs typeface="微软雅黑" panose="020B0503020204020204" charset="-122"/>
              </a:rPr>
              <a:t>、聚氯乙</a:t>
            </a:r>
            <a:r>
              <a:rPr sz="1000" spc="20" dirty="0">
                <a:solidFill>
                  <a:srgbClr val="000000"/>
                </a:solidFill>
                <a:latin typeface="微软雅黑" panose="020B0503020204020204" charset="-122"/>
                <a:ea typeface="微软雅黑" panose="020B0503020204020204" charset="-122"/>
                <a:cs typeface="微软雅黑" panose="020B0503020204020204" charset="-122"/>
              </a:rPr>
              <a:t>烯</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PVC</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等，其中</a:t>
            </a:r>
            <a:r>
              <a:rPr sz="1000" b="1" spc="0" dirty="0">
                <a:solidFill>
                  <a:srgbClr val="000000"/>
                </a:solidFill>
                <a:latin typeface="微软雅黑" panose="020B0503020204020204" charset="-122"/>
                <a:ea typeface="微软雅黑" panose="020B0503020204020204" charset="-122"/>
                <a:cs typeface="微软雅黑" panose="020B0503020204020204" charset="-122"/>
              </a:rPr>
              <a:t>PVF</a:t>
            </a:r>
            <a:r>
              <a:rPr sz="1000" b="1" spc="40" dirty="0">
                <a:solidFill>
                  <a:srgbClr val="000000"/>
                </a:solidFill>
                <a:latin typeface="微软雅黑" panose="020B0503020204020204" charset="-122"/>
                <a:ea typeface="微软雅黑" panose="020B0503020204020204" charset="-122"/>
                <a:cs typeface="微软雅黑" panose="020B0503020204020204" charset="-122"/>
              </a:rPr>
              <a:t>2</a:t>
            </a:r>
            <a:r>
              <a:rPr sz="1000" spc="40" dirty="0">
                <a:solidFill>
                  <a:srgbClr val="000000"/>
                </a:solidFill>
                <a:latin typeface="微软雅黑" panose="020B0503020204020204" charset="-122"/>
                <a:ea typeface="微软雅黑" panose="020B0503020204020204" charset="-122"/>
                <a:cs typeface="微软雅黑" panose="020B0503020204020204" charset="-122"/>
              </a:rPr>
              <a:t>的压电系数最高。由高分子压电材料制作的压电薄膜和电</a:t>
            </a:r>
            <a:r>
              <a:rPr sz="1000" spc="0" dirty="0">
                <a:solidFill>
                  <a:srgbClr val="000000"/>
                </a:solidFill>
                <a:latin typeface="微软雅黑" panose="020B0503020204020204" charset="-122"/>
                <a:ea typeface="微软雅黑" panose="020B0503020204020204" charset="-122"/>
                <a:cs typeface="微软雅黑" panose="020B0503020204020204" charset="-122"/>
              </a:rPr>
              <a:t>缆如图</a:t>
            </a:r>
            <a:r>
              <a:rPr sz="1000" b="1" spc="40" dirty="0">
                <a:solidFill>
                  <a:srgbClr val="000000"/>
                </a:solidFill>
                <a:latin typeface="微软雅黑" panose="020B0503020204020204" charset="-122"/>
                <a:ea typeface="微软雅黑" panose="020B0503020204020204" charset="-122"/>
                <a:cs typeface="微软雅黑" panose="020B0503020204020204" charset="-122"/>
              </a:rPr>
              <a:t>5</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5</a:t>
            </a:r>
            <a:r>
              <a:rPr sz="1000" spc="40" dirty="0">
                <a:solidFill>
                  <a:srgbClr val="000000"/>
                </a:solidFill>
                <a:latin typeface="微软雅黑" panose="020B0503020204020204" charset="-122"/>
                <a:ea typeface="微软雅黑" panose="020B0503020204020204" charset="-122"/>
                <a:cs typeface="微软雅黑" panose="020B0503020204020204" charset="-122"/>
              </a:rPr>
              <a:t>所示，由高分子压电材料制作的用于波形分析及报警的高分子压电踏脚板</a:t>
            </a:r>
            <a:r>
              <a:rPr sz="1000" spc="10" dirty="0">
                <a:solidFill>
                  <a:srgbClr val="000000"/>
                </a:solidFill>
                <a:latin typeface="微软雅黑" panose="020B0503020204020204" charset="-122"/>
                <a:ea typeface="微软雅黑" panose="020B0503020204020204" charset="-122"/>
                <a:cs typeface="微软雅黑" panose="020B0503020204020204" charset="-122"/>
              </a:rPr>
              <a:t>如</a:t>
            </a:r>
            <a:r>
              <a:rPr sz="1000" spc="0" dirty="0">
                <a:solidFill>
                  <a:srgbClr val="000000"/>
                </a:solidFill>
                <a:latin typeface="微软雅黑" panose="020B0503020204020204" charset="-122"/>
                <a:ea typeface="微软雅黑" panose="020B0503020204020204" charset="-122"/>
                <a:cs typeface="微软雅黑" panose="020B0503020204020204" charset="-122"/>
              </a:rPr>
              <a:t>图</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6</a:t>
            </a:r>
            <a:r>
              <a:rPr sz="1000" spc="-30" dirty="0">
                <a:solidFill>
                  <a:srgbClr val="000000"/>
                </a:solidFill>
                <a:latin typeface="微软雅黑" panose="020B0503020204020204" charset="-122"/>
                <a:ea typeface="微软雅黑" panose="020B0503020204020204" charset="-122"/>
                <a:cs typeface="微软雅黑" panose="020B0503020204020204" charset="-122"/>
              </a:rPr>
              <a:t>所示</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0"/>
          <p:cNvPicPr>
            <a:picLocks noChangeAspect="1"/>
          </p:cNvPicPr>
          <p:nvPr/>
        </p:nvPicPr>
        <p:blipFill>
          <a:blip r:embed="rId5"/>
          <a:stretch>
            <a:fillRect/>
          </a:stretch>
        </p:blipFill>
        <p:spPr>
          <a:xfrm>
            <a:off x="6049488" y="4756005"/>
            <a:ext cx="2348852" cy="1478813"/>
          </a:xfrm>
          <a:prstGeom prst="rect">
            <a:avLst/>
          </a:prstGeom>
        </p:spPr>
      </p:pic>
      <p:pic>
        <p:nvPicPr>
          <p:cNvPr id="4" name="picture 51"/>
          <p:cNvPicPr>
            <a:picLocks noChangeAspect="1"/>
          </p:cNvPicPr>
          <p:nvPr/>
        </p:nvPicPr>
        <p:blipFill>
          <a:blip r:embed="rId6"/>
          <a:stretch>
            <a:fillRect/>
          </a:stretch>
        </p:blipFill>
        <p:spPr>
          <a:xfrm>
            <a:off x="3693245" y="5326578"/>
            <a:ext cx="2090051" cy="908240"/>
          </a:xfrm>
          <a:prstGeom prst="rect">
            <a:avLst/>
          </a:prstGeom>
        </p:spPr>
      </p:pic>
      <p:sp>
        <p:nvSpPr>
          <p:cNvPr id="5" name="textbox 53"/>
          <p:cNvSpPr/>
          <p:nvPr>
            <p:custDataLst>
              <p:tags r:id="rId7"/>
            </p:custDataLst>
          </p:nvPr>
        </p:nvSpPr>
        <p:spPr>
          <a:xfrm>
            <a:off x="6372331" y="6278699"/>
            <a:ext cx="1715135" cy="4044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6</a:t>
            </a:r>
            <a:r>
              <a:rPr sz="800" spc="40" dirty="0">
                <a:solidFill>
                  <a:schemeClr val="dk1"/>
                </a:solidFill>
                <a:latin typeface="微软雅黑" panose="020B0503020204020204" charset="-122"/>
                <a:ea typeface="微软雅黑" panose="020B0503020204020204" charset="-122"/>
                <a:cs typeface="微软雅黑" panose="020B0503020204020204" charset="-122"/>
              </a:rPr>
              <a:t>可用于波形分析及报</a:t>
            </a:r>
            <a:r>
              <a:rPr sz="800" spc="0" dirty="0">
                <a:solidFill>
                  <a:schemeClr val="dk1"/>
                </a:solidFill>
                <a:latin typeface="微软雅黑" panose="020B0503020204020204" charset="-122"/>
                <a:ea typeface="微软雅黑" panose="020B0503020204020204" charset="-122"/>
                <a:cs typeface="微软雅黑" panose="020B0503020204020204" charset="-122"/>
              </a:rPr>
              <a:t>警的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401955" algn="l" rtl="0" eaLnBrk="0">
              <a:lnSpc>
                <a:spcPct val="99000"/>
              </a:lnSpc>
              <a:spcBef>
                <a:spcPts val="5"/>
              </a:spcBef>
            </a:pPr>
            <a:r>
              <a:rPr sz="800" spc="100" dirty="0">
                <a:solidFill>
                  <a:schemeClr val="dk1"/>
                </a:solidFill>
                <a:latin typeface="微软雅黑" panose="020B0503020204020204" charset="-122"/>
                <a:ea typeface="微软雅黑" panose="020B0503020204020204" charset="-122"/>
                <a:cs typeface="微软雅黑" panose="020B0503020204020204" charset="-122"/>
              </a:rPr>
              <a:t>高分子压电踏脚</a:t>
            </a:r>
            <a:r>
              <a:rPr sz="800" spc="30" dirty="0">
                <a:solidFill>
                  <a:schemeClr val="dk1"/>
                </a:solidFill>
                <a:latin typeface="微软雅黑" panose="020B0503020204020204" charset="-122"/>
                <a:ea typeface="微软雅黑" panose="020B0503020204020204" charset="-122"/>
                <a:cs typeface="微软雅黑" panose="020B0503020204020204" charset="-122"/>
              </a:rPr>
              <a:t>板</a:t>
            </a:r>
            <a:endParaRPr lang="en-US" altLang="en-US" sz="8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4"/>
          <p:cNvSpPr/>
          <p:nvPr>
            <p:custDataLst>
              <p:tags r:id="rId8"/>
            </p:custDataLst>
          </p:nvPr>
        </p:nvSpPr>
        <p:spPr>
          <a:xfrm>
            <a:off x="3943380" y="6278699"/>
            <a:ext cx="1600200" cy="4032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高分子压电材</a:t>
            </a:r>
            <a:r>
              <a:rPr sz="800" spc="10" dirty="0">
                <a:solidFill>
                  <a:schemeClr val="dk1"/>
                </a:solidFill>
                <a:latin typeface="微软雅黑" panose="020B0503020204020204" charset="-122"/>
                <a:ea typeface="微软雅黑" panose="020B0503020204020204" charset="-122"/>
                <a:cs typeface="微软雅黑" panose="020B0503020204020204" charset="-122"/>
              </a:rPr>
              <a:t>料</a:t>
            </a:r>
            <a:r>
              <a:rPr sz="800" spc="0" dirty="0">
                <a:solidFill>
                  <a:schemeClr val="dk1"/>
                </a:solidFill>
                <a:latin typeface="微软雅黑" panose="020B0503020204020204" charset="-122"/>
                <a:ea typeface="微软雅黑" panose="020B0503020204020204" charset="-122"/>
                <a:cs typeface="微软雅黑" panose="020B0503020204020204" charset="-122"/>
              </a:rPr>
              <a:t>制作的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396875" algn="l" rtl="0" eaLnBrk="0">
              <a:lnSpc>
                <a:spcPct val="97000"/>
              </a:lnSpc>
              <a:spcBef>
                <a:spcPts val="0"/>
              </a:spcBef>
            </a:pPr>
            <a:r>
              <a:rPr sz="800" spc="100" dirty="0">
                <a:solidFill>
                  <a:schemeClr val="dk1"/>
                </a:solidFill>
                <a:latin typeface="微软雅黑" panose="020B0503020204020204" charset="-122"/>
                <a:ea typeface="微软雅黑" panose="020B0503020204020204" charset="-122"/>
                <a:cs typeface="微软雅黑" panose="020B0503020204020204" charset="-122"/>
              </a:rPr>
              <a:t>压电薄膜和电</a:t>
            </a:r>
            <a:r>
              <a:rPr sz="800" spc="70" dirty="0">
                <a:solidFill>
                  <a:schemeClr val="dk1"/>
                </a:solidFill>
                <a:latin typeface="微软雅黑" panose="020B0503020204020204" charset="-122"/>
                <a:ea typeface="微软雅黑" panose="020B0503020204020204" charset="-122"/>
                <a:cs typeface="微软雅黑" panose="020B0503020204020204" charset="-122"/>
              </a:rPr>
              <a:t>缆</a:t>
            </a:r>
            <a:endParaRPr lang="en-US" altLang="en-US" sz="800" spc="7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 name="图片 15"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5" name="图片 1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9"/>
          <p:cNvSpPr/>
          <p:nvPr/>
        </p:nvSpPr>
        <p:spPr>
          <a:xfrm>
            <a:off x="764840" y="278171"/>
            <a:ext cx="9265902" cy="108521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ts val="121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高分子压电材料具有以下特</a:t>
            </a:r>
            <a:r>
              <a:rPr sz="1000" spc="40" dirty="0">
                <a:solidFill>
                  <a:srgbClr val="000000"/>
                </a:solidFill>
                <a:latin typeface="微软雅黑" panose="020B0503020204020204" charset="-122"/>
                <a:ea typeface="微软雅黑" panose="020B0503020204020204" charset="-122"/>
                <a:cs typeface="微软雅黑" panose="020B0503020204020204" charset="-122"/>
              </a:rPr>
              <a:t>点</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8000"/>
              </a:lnSpc>
              <a:spcBef>
                <a:spcPts val="20"/>
              </a:spcBef>
            </a:pPr>
            <a:r>
              <a:rPr sz="1000" b="1" spc="70" dirty="0">
                <a:solidFill>
                  <a:srgbClr val="000000"/>
                </a:solidFill>
                <a:latin typeface="微软雅黑" panose="020B0503020204020204" charset="-122"/>
                <a:ea typeface="微软雅黑" panose="020B0503020204020204" charset="-122"/>
                <a:cs typeface="微软雅黑" panose="020B0503020204020204" charset="-122"/>
              </a:rPr>
              <a:t>(1)</a:t>
            </a:r>
            <a:r>
              <a:rPr sz="1000" spc="70" dirty="0">
                <a:solidFill>
                  <a:srgbClr val="000000"/>
                </a:solidFill>
                <a:latin typeface="微软雅黑" panose="020B0503020204020204" charset="-122"/>
                <a:ea typeface="微软雅黑" panose="020B0503020204020204" charset="-122"/>
                <a:cs typeface="微软雅黑" panose="020B0503020204020204" charset="-122"/>
              </a:rPr>
              <a:t>高分子压电材料是柔软的压电材料，可根据需要制成压电薄膜或电缆套</a:t>
            </a:r>
            <a:r>
              <a:rPr sz="1000" spc="60" dirty="0">
                <a:solidFill>
                  <a:srgbClr val="000000"/>
                </a:solidFill>
                <a:latin typeface="微软雅黑" panose="020B0503020204020204" charset="-122"/>
                <a:ea typeface="微软雅黑" panose="020B0503020204020204" charset="-122"/>
                <a:cs typeface="微软雅黑" panose="020B0503020204020204" charset="-122"/>
              </a:rPr>
              <a:t>管</a:t>
            </a:r>
            <a:r>
              <a:rPr sz="1000" spc="0" dirty="0">
                <a:solidFill>
                  <a:srgbClr val="000000"/>
                </a:solidFill>
                <a:latin typeface="微软雅黑" panose="020B0503020204020204" charset="-122"/>
                <a:ea typeface="微软雅黑" panose="020B0503020204020204" charset="-122"/>
                <a:cs typeface="微软雅黑" panose="020B0503020204020204" charset="-122"/>
              </a:rPr>
              <a:t>等形</a:t>
            </a:r>
            <a:r>
              <a:rPr sz="1000" spc="10" dirty="0">
                <a:solidFill>
                  <a:srgbClr val="000000"/>
                </a:solidFill>
                <a:latin typeface="微软雅黑" panose="020B0503020204020204" charset="-122"/>
                <a:ea typeface="微软雅黑" panose="020B0503020204020204" charset="-122"/>
                <a:cs typeface="微软雅黑" panose="020B0503020204020204" charset="-122"/>
              </a:rPr>
              <a:t>状，经过极化处理后就会出现压电效应</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8130" algn="l" rtl="0" eaLnBrk="0">
              <a:lnSpc>
                <a:spcPct val="148000"/>
              </a:lnSpc>
              <a:spcBef>
                <a:spcPts val="1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高分子压电材料不易破碎，且具有防水性，可以连续地拉伸，制成较</a:t>
            </a:r>
            <a:r>
              <a:rPr sz="1000" spc="10" dirty="0">
                <a:solidFill>
                  <a:srgbClr val="000000"/>
                </a:solidFill>
                <a:latin typeface="微软雅黑" panose="020B0503020204020204" charset="-122"/>
                <a:ea typeface="微软雅黑" panose="020B0503020204020204" charset="-122"/>
                <a:cs typeface="微软雅黑" panose="020B0503020204020204" charset="-122"/>
              </a:rPr>
              <a:t>大</a:t>
            </a:r>
            <a:r>
              <a:rPr sz="1000" spc="0" dirty="0">
                <a:solidFill>
                  <a:srgbClr val="000000"/>
                </a:solidFill>
                <a:latin typeface="微软雅黑" panose="020B0503020204020204" charset="-122"/>
                <a:ea typeface="微软雅黑" panose="020B0503020204020204" charset="-122"/>
                <a:cs typeface="微软雅黑" panose="020B0503020204020204" charset="-122"/>
              </a:rPr>
              <a:t>面积或较</a:t>
            </a:r>
            <a:r>
              <a:rPr sz="1000" spc="-10" dirty="0">
                <a:solidFill>
                  <a:srgbClr val="000000"/>
                </a:solidFill>
                <a:latin typeface="微软雅黑" panose="020B0503020204020204" charset="-122"/>
                <a:ea typeface="微软雅黑" panose="020B0503020204020204" charset="-122"/>
                <a:cs typeface="微软雅黑" panose="020B0503020204020204" charset="-122"/>
              </a:rPr>
              <a:t>长</a:t>
            </a:r>
            <a:r>
              <a:rPr sz="1000" spc="0" dirty="0">
                <a:solidFill>
                  <a:srgbClr val="000000"/>
                </a:solidFill>
                <a:latin typeface="微软雅黑" panose="020B0503020204020204" charset="-122"/>
                <a:ea typeface="微软雅黑" panose="020B0503020204020204" charset="-122"/>
                <a:cs typeface="微软雅黑" panose="020B0503020204020204" charset="-122"/>
              </a:rPr>
              <a:t>长度的形状，</a:t>
            </a:r>
            <a:r>
              <a:rPr sz="1000" spc="0" dirty="0" err="1">
                <a:solidFill>
                  <a:srgbClr val="000000"/>
                </a:solidFill>
                <a:latin typeface="微软雅黑" panose="020B0503020204020204" charset="-122"/>
                <a:ea typeface="微软雅黑" panose="020B0503020204020204" charset="-122"/>
                <a:cs typeface="微软雅黑" panose="020B0503020204020204" charset="-122"/>
              </a:rPr>
              <a:t>因而价格便宜</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7495" algn="l" rtl="0" eaLnBrk="0">
              <a:lnSpc>
                <a:spcPct val="122000"/>
              </a:lnSpc>
            </a:pPr>
            <a:r>
              <a:rPr lang="en-US" altLang="zh-CN" sz="10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高分子压电材料的声阻抗约为</a:t>
            </a:r>
            <a:r>
              <a:rPr lang="en-US" altLang="zh-CN" sz="1000" b="1" spc="30" dirty="0">
                <a:solidFill>
                  <a:srgbClr val="000000"/>
                </a:solidFill>
                <a:latin typeface="微软雅黑" panose="020B0503020204020204" charset="-122"/>
                <a:ea typeface="微软雅黑" panose="020B0503020204020204" charset="-122"/>
                <a:cs typeface="微软雅黑" panose="020B0503020204020204" charset="-122"/>
              </a:rPr>
              <a:t>0.02</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Pa</a:t>
            </a:r>
            <a:r>
              <a:rPr lang="en-US" altLang="zh-CN" sz="10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s</a:t>
            </a:r>
            <a:r>
              <a:rPr lang="en-US" altLang="zh-CN" sz="10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m</a:t>
            </a:r>
            <a:r>
              <a:rPr lang="en-US" altLang="zh-CN" sz="900" b="1" spc="30" baseline="520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5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与空气</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声阻抗有较好的匹配度，</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可以制成特大口径的壁挂式低音扬</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声器。</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ts val="1210"/>
              </a:lnSpc>
              <a:spcBef>
                <a:spcPts val="595"/>
              </a:spcBef>
            </a:pP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高分子压电材料的工作温度一般低于</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100</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℃，当温</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度升高时，其灵敏度降低。</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zh-CN"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6860" algn="l" rtl="0" eaLnBrk="0">
              <a:lnSpc>
                <a:spcPct val="122000"/>
              </a:lnSpc>
              <a:spcBef>
                <a:spcPts val="0"/>
              </a:spcBef>
            </a:pPr>
            <a:r>
              <a:rPr lang="en-US" altLang="zh-CN" sz="1000" b="1" spc="5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高分子压电材料的机械强度不高，抗紫外线能力较差，不适合暴</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晒</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，否则容易</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老化</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8130" algn="l" rtl="0" eaLnBrk="0">
              <a:lnSpc>
                <a:spcPct val="148000"/>
              </a:lnSpc>
              <a:spcBef>
                <a:spcPts val="10"/>
              </a:spcBef>
            </a:pP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58"/>
          <p:cNvSpPr/>
          <p:nvPr>
            <p:custDataLst>
              <p:tags r:id="rId5"/>
            </p:custDataLst>
          </p:nvPr>
        </p:nvSpPr>
        <p:spPr>
          <a:xfrm>
            <a:off x="1030057" y="2198977"/>
            <a:ext cx="8488852" cy="181356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1000"/>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压电式传感器的工作原理就是利用压电材料的压电效应，即当有力作用在压电材</a:t>
            </a:r>
            <a:r>
              <a:rPr sz="1000" spc="30" dirty="0">
                <a:solidFill>
                  <a:schemeClr val="dk1"/>
                </a:solidFill>
                <a:latin typeface="微软雅黑" panose="020B0503020204020204" charset="-122"/>
                <a:ea typeface="微软雅黑" panose="020B0503020204020204" charset="-122"/>
                <a:cs typeface="微软雅黑" panose="020B0503020204020204" charset="-122"/>
              </a:rPr>
              <a:t>料</a:t>
            </a:r>
            <a:r>
              <a:rPr sz="1000" spc="10" dirty="0">
                <a:solidFill>
                  <a:schemeClr val="dk1"/>
                </a:solidFill>
                <a:latin typeface="微软雅黑" panose="020B0503020204020204" charset="-122"/>
                <a:ea typeface="微软雅黑" panose="020B0503020204020204" charset="-122"/>
                <a:cs typeface="微软雅黑" panose="020B0503020204020204" charset="-122"/>
              </a:rPr>
              <a:t>上时，传感器就有电</a:t>
            </a:r>
            <a:r>
              <a:rPr sz="1000" spc="0" dirty="0">
                <a:solidFill>
                  <a:schemeClr val="dk1"/>
                </a:solidFill>
                <a:latin typeface="微软雅黑" panose="020B0503020204020204" charset="-122"/>
                <a:ea typeface="微软雅黑" panose="020B0503020204020204" charset="-122"/>
                <a:cs typeface="微软雅黑" panose="020B0503020204020204" charset="-122"/>
              </a:rPr>
              <a:t>荷</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或电压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输出。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1305" algn="l" rtl="0" eaLnBrk="0">
              <a:lnSpc>
                <a:spcPct val="145000"/>
              </a:lnSpc>
              <a:spcBef>
                <a:spcPts val="7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由于外力作用在压电材料上产生的电荷只有在无泄漏的情况下才能保存，即</a:t>
            </a:r>
            <a:r>
              <a:rPr sz="1000" spc="30" dirty="0">
                <a:solidFill>
                  <a:schemeClr val="dk1"/>
                </a:solidFill>
                <a:latin typeface="微软雅黑" panose="020B0503020204020204" charset="-122"/>
                <a:ea typeface="微软雅黑" panose="020B0503020204020204" charset="-122"/>
                <a:cs typeface="微软雅黑" panose="020B0503020204020204" charset="-122"/>
              </a:rPr>
              <a:t>需</a:t>
            </a:r>
            <a:r>
              <a:rPr sz="1000" spc="0" dirty="0">
                <a:solidFill>
                  <a:schemeClr val="dk1"/>
                </a:solidFill>
                <a:latin typeface="微软雅黑" panose="020B0503020204020204" charset="-122"/>
                <a:ea typeface="微软雅黑" panose="020B0503020204020204" charset="-122"/>
                <a:cs typeface="微软雅黑" panose="020B0503020204020204" charset="-122"/>
              </a:rPr>
              <a:t>要测</a:t>
            </a:r>
            <a:r>
              <a:rPr sz="1000" spc="50" dirty="0">
                <a:solidFill>
                  <a:schemeClr val="dk1"/>
                </a:solidFill>
                <a:latin typeface="微软雅黑" panose="020B0503020204020204" charset="-122"/>
                <a:ea typeface="微软雅黑" panose="020B0503020204020204" charset="-122"/>
                <a:cs typeface="微软雅黑" panose="020B0503020204020204" charset="-122"/>
              </a:rPr>
              <a:t>量回路具有无限大的输入阻抗，这实际上是不可能实现的，因此压电式传感器</a:t>
            </a:r>
            <a:r>
              <a:rPr sz="1000" spc="30" dirty="0">
                <a:solidFill>
                  <a:schemeClr val="dk1"/>
                </a:solidFill>
                <a:latin typeface="微软雅黑" panose="020B0503020204020204" charset="-122"/>
                <a:ea typeface="微软雅黑" panose="020B0503020204020204" charset="-122"/>
                <a:cs typeface="微软雅黑" panose="020B0503020204020204" charset="-122"/>
              </a:rPr>
              <a:t>不</a:t>
            </a:r>
            <a:r>
              <a:rPr sz="1000" spc="0" dirty="0">
                <a:solidFill>
                  <a:schemeClr val="dk1"/>
                </a:solidFill>
                <a:latin typeface="微软雅黑" panose="020B0503020204020204" charset="-122"/>
                <a:ea typeface="微软雅黑" panose="020B0503020204020204" charset="-122"/>
                <a:cs typeface="微软雅黑" panose="020B0503020204020204" charset="-122"/>
              </a:rPr>
              <a:t>能用于</a:t>
            </a:r>
            <a:r>
              <a:rPr sz="1000" spc="20" dirty="0">
                <a:solidFill>
                  <a:schemeClr val="dk1"/>
                </a:solidFill>
                <a:latin typeface="微软雅黑" panose="020B0503020204020204" charset="-122"/>
                <a:ea typeface="微软雅黑" panose="020B0503020204020204" charset="-122"/>
                <a:cs typeface="微软雅黑" panose="020B0503020204020204" charset="-122"/>
              </a:rPr>
              <a:t>静态测量。压电材料在交变力的作用下，电荷可以不</a:t>
            </a:r>
            <a:r>
              <a:rPr sz="1000" spc="0" dirty="0">
                <a:solidFill>
                  <a:schemeClr val="dk1"/>
                </a:solidFill>
                <a:latin typeface="微软雅黑" panose="020B0503020204020204" charset="-122"/>
                <a:ea typeface="微软雅黑" panose="020B0503020204020204" charset="-122"/>
                <a:cs typeface="微软雅黑" panose="020B0503020204020204" charset="-122"/>
              </a:rPr>
              <a:t>断补充，供给测量回路一定的电流，</a:t>
            </a:r>
            <a:r>
              <a:rPr sz="1000" spc="30" dirty="0">
                <a:solidFill>
                  <a:schemeClr val="dk1"/>
                </a:solidFill>
                <a:latin typeface="微软雅黑" panose="020B0503020204020204" charset="-122"/>
                <a:ea typeface="微软雅黑" panose="020B0503020204020204" charset="-122"/>
                <a:cs typeface="微软雅黑" panose="020B0503020204020204" charset="-122"/>
              </a:rPr>
              <a:t>故压电式传感器适用于动态测量</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2000"/>
              </a:lnSpc>
              <a:spcBef>
                <a:spcPts val="0"/>
              </a:spcBef>
            </a:pPr>
            <a:r>
              <a:rPr sz="1200" b="1" spc="20" dirty="0">
                <a:solidFill>
                  <a:schemeClr val="dk1"/>
                </a:solidFill>
                <a:latin typeface="微软雅黑" panose="020B0503020204020204" charset="-122"/>
                <a:ea typeface="微软雅黑" panose="020B0503020204020204" charset="-122"/>
                <a:cs typeface="微软雅黑" panose="020B0503020204020204" charset="-122"/>
              </a:rPr>
              <a:t>5.2.1</a:t>
            </a:r>
            <a:r>
              <a:rPr sz="1200" spc="0" dirty="0">
                <a:solidFill>
                  <a:schemeClr val="dk1"/>
                </a:solidFill>
                <a:latin typeface="微软雅黑" panose="020B0503020204020204" charset="-122"/>
                <a:ea typeface="微软雅黑" panose="020B0503020204020204" charset="-122"/>
                <a:cs typeface="微软雅黑" panose="020B0503020204020204" charset="-122"/>
              </a:rPr>
              <a:t>压电元件的等效电路</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60"/>
          <p:cNvSpPr/>
          <p:nvPr>
            <p:custDataLst>
              <p:tags r:id="rId6"/>
            </p:custDataLst>
          </p:nvPr>
        </p:nvSpPr>
        <p:spPr>
          <a:xfrm>
            <a:off x="3114800" y="4438995"/>
            <a:ext cx="4801870" cy="1062989"/>
          </a:xfrm>
          <a:prstGeom prst="rect">
            <a:avLst/>
          </a:prstGeom>
        </p:spPr>
        <p:txBody>
          <a:bodyPr vert="horz" wrap="square" lIns="0" tIns="0" rIns="0" bIns="0"/>
          <a:lstStyle/>
          <a:p>
            <a:pPr algn="l" rtl="0" eaLnBrk="0">
              <a:lnSpc>
                <a:spcPct val="9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4005" indent="-281305" algn="l" rtl="0" eaLnBrk="0">
              <a:lnSpc>
                <a:spcPct val="138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20" dirty="0">
                <a:solidFill>
                  <a:schemeClr val="dk1"/>
                </a:solidFill>
                <a:latin typeface="微软雅黑" panose="020B0503020204020204" charset="-122"/>
                <a:ea typeface="微软雅黑" panose="020B0503020204020204" charset="-122"/>
                <a:cs typeface="微软雅黑" panose="020B0503020204020204" charset="-122"/>
              </a:rPr>
              <a:t>为压电元件的面积，</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为压电元件的厚</a:t>
            </a:r>
            <a:r>
              <a:rPr sz="1000" spc="0" dirty="0">
                <a:solidFill>
                  <a:schemeClr val="dk1"/>
                </a:solidFill>
                <a:latin typeface="微软雅黑" panose="020B0503020204020204" charset="-122"/>
                <a:ea typeface="微软雅黑" panose="020B0503020204020204" charset="-122"/>
                <a:cs typeface="微软雅黑" panose="020B0503020204020204" charset="-122"/>
              </a:rPr>
              <a:t>度，</a:t>
            </a:r>
            <a:r>
              <a:rPr sz="1000" b="1" spc="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r</a:t>
            </a:r>
            <a:r>
              <a:rPr sz="1000" spc="0" dirty="0">
                <a:solidFill>
                  <a:schemeClr val="dk1"/>
                </a:solidFill>
                <a:latin typeface="微软雅黑" panose="020B0503020204020204" charset="-122"/>
                <a:ea typeface="微软雅黑" panose="020B0503020204020204" charset="-122"/>
                <a:cs typeface="微软雅黑" panose="020B0503020204020204" charset="-122"/>
              </a:rPr>
              <a:t>为压电材料的相对介电常数。</a:t>
            </a:r>
            <a:r>
              <a:rPr sz="1000" spc="30" dirty="0">
                <a:solidFill>
                  <a:schemeClr val="dk1"/>
                </a:solidFill>
                <a:latin typeface="微软雅黑" panose="020B0503020204020204" charset="-122"/>
                <a:ea typeface="微软雅黑" panose="020B0503020204020204" charset="-122"/>
                <a:cs typeface="微软雅黑" panose="020B0503020204020204" charset="-122"/>
              </a:rPr>
              <a:t>由于压电元件的电压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1000" spc="30" dirty="0">
                <a:solidFill>
                  <a:schemeClr val="dk1"/>
                </a:solidFill>
                <a:latin typeface="微软雅黑" panose="020B0503020204020204" charset="-122"/>
                <a:ea typeface="微软雅黑" panose="020B0503020204020204" charset="-122"/>
                <a:cs typeface="微软雅黑" panose="020B0503020204020204" charset="-122"/>
              </a:rPr>
              <a:t>、电荷量</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30" dirty="0">
                <a:solidFill>
                  <a:schemeClr val="dk1"/>
                </a:solidFill>
                <a:latin typeface="微软雅黑" panose="020B0503020204020204" charset="-122"/>
                <a:ea typeface="微软雅黑" panose="020B0503020204020204" charset="-122"/>
                <a:cs typeface="微软雅黑" panose="020B0503020204020204" charset="-122"/>
              </a:rPr>
              <a:t>和电容量</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a</a:t>
            </a:r>
            <a:r>
              <a:rPr sz="1000" spc="30" dirty="0">
                <a:solidFill>
                  <a:schemeClr val="dk1"/>
                </a:solidFill>
                <a:latin typeface="微软雅黑" panose="020B0503020204020204" charset="-122"/>
                <a:ea typeface="微软雅黑" panose="020B0503020204020204" charset="-122"/>
                <a:cs typeface="微软雅黑" panose="020B0503020204020204" charset="-122"/>
              </a:rPr>
              <a:t>三者之间</a:t>
            </a:r>
            <a:r>
              <a:rPr sz="1000" spc="0" dirty="0">
                <a:solidFill>
                  <a:schemeClr val="dk1"/>
                </a:solidFill>
                <a:latin typeface="微软雅黑" panose="020B0503020204020204" charset="-122"/>
                <a:ea typeface="微软雅黑" panose="020B0503020204020204" charset="-122"/>
                <a:cs typeface="微软雅黑" panose="020B0503020204020204" charset="-122"/>
              </a:rPr>
              <a:t>的关系为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668905" algn="l" rtl="0" eaLnBrk="0">
              <a:lnSpc>
                <a:spcPct val="88000"/>
              </a:lnSpc>
              <a:spcBef>
                <a:spcPts val="700"/>
              </a:spcBef>
            </a:pPr>
            <a:r>
              <a:rPr sz="10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Q</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406015" algn="l" rtl="0" eaLnBrk="0">
              <a:lnSpc>
                <a:spcPts val="390"/>
              </a:lnSpc>
            </a:pPr>
            <a:r>
              <a:rPr sz="1000" b="1" spc="-40" dirty="0">
                <a:solidFill>
                  <a:schemeClr val="dk1"/>
                </a:solidFill>
                <a:latin typeface="微软雅黑" panose="020B0503020204020204" charset="-122"/>
                <a:ea typeface="微软雅黑" panose="020B0503020204020204" charset="-122"/>
                <a:cs typeface="微软雅黑" panose="020B0503020204020204" charset="-122"/>
              </a:rPr>
              <a:t>U</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648585" algn="l" rtl="0" eaLnBrk="0">
              <a:lnSpc>
                <a:spcPts val="715"/>
              </a:lnSpc>
            </a:pPr>
            <a:r>
              <a:rPr sz="1000" b="1" spc="0" dirty="0">
                <a:solidFill>
                  <a:schemeClr val="dk1"/>
                </a:solidFill>
                <a:latin typeface="微软雅黑" panose="020B0503020204020204" charset="-122"/>
                <a:ea typeface="微软雅黑" panose="020B0503020204020204" charset="-122"/>
                <a:cs typeface="微软雅黑" panose="020B0503020204020204" charset="-122"/>
              </a:rPr>
              <a:t>C</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29865" algn="l" rtl="0" eaLnBrk="0">
              <a:lnSpc>
                <a:spcPts val="355"/>
              </a:lnSpc>
            </a:pPr>
            <a:r>
              <a:rPr sz="500" b="1" spc="0" dirty="0">
                <a:solidFill>
                  <a:schemeClr val="dk1"/>
                </a:solidFill>
                <a:latin typeface="微软雅黑" panose="020B0503020204020204" charset="-122"/>
                <a:ea typeface="微软雅黑" panose="020B0503020204020204" charset="-122"/>
                <a:cs typeface="微软雅黑" panose="020B0503020204020204" charset="-122"/>
              </a:rPr>
              <a:t>a</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90195" algn="l" rtl="0" eaLnBrk="0">
              <a:lnSpc>
                <a:spcPct val="92000"/>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因此压电传感器也可以</a:t>
            </a:r>
            <a:r>
              <a:rPr sz="1000" spc="0" dirty="0">
                <a:solidFill>
                  <a:schemeClr val="dk1"/>
                </a:solidFill>
                <a:latin typeface="微软雅黑" panose="020B0503020204020204" charset="-122"/>
                <a:ea typeface="微软雅黑" panose="020B0503020204020204" charset="-122"/>
                <a:cs typeface="微软雅黑" panose="020B0503020204020204" charset="-122"/>
              </a:rPr>
              <a:t>等效为一个电荷源，如图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7(b)</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61"/>
          <p:cNvSpPr/>
          <p:nvPr>
            <p:custDataLst>
              <p:tags r:id="rId7"/>
            </p:custDataLst>
          </p:nvPr>
        </p:nvSpPr>
        <p:spPr>
          <a:xfrm>
            <a:off x="1116289" y="3696408"/>
            <a:ext cx="8402620" cy="612140"/>
          </a:xfrm>
          <a:prstGeom prst="rect">
            <a:avLst/>
          </a:prstGeom>
        </p:spPr>
        <p:txBody>
          <a:bodyPr vert="horz" wrap="square" lIns="0" tIns="0" rIns="0" bIns="0"/>
          <a:lstStyle/>
          <a:p>
            <a:pPr algn="l" rtl="0" eaLnBrk="0">
              <a:lnSpc>
                <a:spcPct val="9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2575" algn="l" rtl="0" eaLnBrk="0">
              <a:lnSpc>
                <a:spcPct val="128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由压电元件的工作原理可知，压电式传感器可以看作一个电荷</a:t>
            </a:r>
            <a:r>
              <a:rPr sz="1000" spc="0" dirty="0">
                <a:solidFill>
                  <a:schemeClr val="dk1"/>
                </a:solidFill>
                <a:latin typeface="微软雅黑" panose="020B0503020204020204" charset="-122"/>
                <a:ea typeface="微软雅黑" panose="020B0503020204020204" charset="-122"/>
                <a:cs typeface="微软雅黑" panose="020B0503020204020204" charset="-122"/>
              </a:rPr>
              <a:t>发生器。同时，当压电</a:t>
            </a:r>
            <a:r>
              <a:rPr sz="1000" spc="20" dirty="0">
                <a:solidFill>
                  <a:schemeClr val="dk1"/>
                </a:solidFill>
                <a:latin typeface="微软雅黑" panose="020B0503020204020204" charset="-122"/>
                <a:ea typeface="微软雅黑" panose="020B0503020204020204" charset="-122"/>
                <a:cs typeface="微软雅黑" panose="020B0503020204020204" charset="-122"/>
              </a:rPr>
              <a:t>元件表面聚集电荷时，其相当于一个以压电材料为介质的电容器</a:t>
            </a:r>
            <a:r>
              <a:rPr sz="1000" spc="0" dirty="0">
                <a:solidFill>
                  <a:schemeClr val="dk1"/>
                </a:solidFill>
                <a:latin typeface="微软雅黑" panose="020B0503020204020204" charset="-122"/>
                <a:ea typeface="微软雅黑" panose="020B0503020204020204" charset="-122"/>
                <a:cs typeface="微软雅黑" panose="020B0503020204020204" charset="-122"/>
              </a:rPr>
              <a:t>，其电容量如式</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所</a:t>
            </a:r>
            <a:r>
              <a:rPr sz="1000" spc="-20" dirty="0">
                <a:solidFill>
                  <a:schemeClr val="dk1"/>
                </a:solidFill>
                <a:latin typeface="微软雅黑" panose="020B0503020204020204" charset="-122"/>
                <a:ea typeface="微软雅黑" panose="020B0503020204020204" charset="-122"/>
                <a:cs typeface="微软雅黑" panose="020B0503020204020204" charset="-122"/>
              </a:rPr>
              <a:t>示。因此，压电式传感器可以等效为一个与电容器相串联</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电压源，如图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62"/>
          <p:cNvPicPr>
            <a:picLocks noChangeAspect="1"/>
          </p:cNvPicPr>
          <p:nvPr/>
        </p:nvPicPr>
        <p:blipFill>
          <a:blip r:embed="rId8"/>
          <a:stretch>
            <a:fillRect/>
          </a:stretch>
        </p:blipFill>
        <p:spPr>
          <a:xfrm>
            <a:off x="4185542" y="5639300"/>
            <a:ext cx="3057448" cy="835532"/>
          </a:xfrm>
          <a:prstGeom prst="rect">
            <a:avLst/>
          </a:prstGeom>
        </p:spPr>
      </p:pic>
      <p:pic>
        <p:nvPicPr>
          <p:cNvPr id="8" name="picture 63"/>
          <p:cNvPicPr>
            <a:picLocks noChangeAspect="1"/>
          </p:cNvPicPr>
          <p:nvPr/>
        </p:nvPicPr>
        <p:blipFill>
          <a:blip r:embed="rId9"/>
          <a:stretch>
            <a:fillRect/>
          </a:stretch>
        </p:blipFill>
        <p:spPr>
          <a:xfrm>
            <a:off x="1038860" y="1691005"/>
            <a:ext cx="5184775" cy="294640"/>
          </a:xfrm>
          <a:prstGeom prst="rect">
            <a:avLst/>
          </a:prstGeom>
        </p:spPr>
      </p:pic>
      <p:sp>
        <p:nvSpPr>
          <p:cNvPr id="9" name="textbox 64"/>
          <p:cNvSpPr/>
          <p:nvPr>
            <p:custDataLst>
              <p:tags r:id="rId10"/>
            </p:custDataLst>
          </p:nvPr>
        </p:nvSpPr>
        <p:spPr>
          <a:xfrm>
            <a:off x="1026160" y="1678305"/>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2075" algn="l" rtl="0" eaLnBrk="0">
              <a:lnSpc>
                <a:spcPct val="95000"/>
              </a:lnSpc>
              <a:spcBef>
                <a:spcPts val="5"/>
              </a:spcBef>
            </a:pPr>
            <a:r>
              <a:rPr sz="1300" b="1" spc="110" dirty="0">
                <a:solidFill>
                  <a:schemeClr val="dk1"/>
                </a:solidFill>
                <a:latin typeface="微软雅黑" panose="020B0503020204020204" charset="-122"/>
                <a:ea typeface="微软雅黑" panose="020B0503020204020204" charset="-122"/>
                <a:cs typeface="微软雅黑" panose="020B0503020204020204" charset="-122"/>
              </a:rPr>
              <a:t>5.2</a:t>
            </a:r>
            <a:r>
              <a:rPr sz="1300" spc="110" dirty="0">
                <a:solidFill>
                  <a:schemeClr val="dk1"/>
                </a:solidFill>
                <a:latin typeface="微软雅黑" panose="020B0503020204020204" charset="-122"/>
                <a:ea typeface="微软雅黑" panose="020B0503020204020204" charset="-122"/>
                <a:cs typeface="微软雅黑" panose="020B0503020204020204" charset="-122"/>
              </a:rPr>
              <a:t>压电式传感器的测量转换</a:t>
            </a:r>
            <a:r>
              <a:rPr sz="1300" spc="40" dirty="0">
                <a:solidFill>
                  <a:schemeClr val="dk1"/>
                </a:solidFill>
                <a:latin typeface="微软雅黑" panose="020B0503020204020204" charset="-122"/>
                <a:ea typeface="微软雅黑" panose="020B0503020204020204" charset="-122"/>
                <a:cs typeface="微软雅黑" panose="020B0503020204020204" charset="-122"/>
              </a:rPr>
              <a:t>电</a:t>
            </a:r>
            <a:r>
              <a:rPr sz="13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67"/>
          <p:cNvSpPr/>
          <p:nvPr>
            <p:custDataLst>
              <p:tags r:id="rId11"/>
            </p:custDataLst>
          </p:nvPr>
        </p:nvSpPr>
        <p:spPr>
          <a:xfrm>
            <a:off x="4824291" y="6469380"/>
            <a:ext cx="1715135" cy="3886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7</a:t>
            </a:r>
            <a:r>
              <a:rPr sz="800" spc="40" dirty="0">
                <a:solidFill>
                  <a:schemeClr val="dk1"/>
                </a:solidFill>
                <a:latin typeface="微软雅黑" panose="020B0503020204020204" charset="-122"/>
                <a:ea typeface="微软雅黑" panose="020B0503020204020204" charset="-122"/>
                <a:cs typeface="微软雅黑" panose="020B0503020204020204" charset="-122"/>
              </a:rPr>
              <a:t>压电式传感器的等效</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342265" algn="l" rtl="0" eaLnBrk="0">
              <a:lnSpc>
                <a:spcPct val="98000"/>
              </a:lnSpc>
              <a:spcBef>
                <a:spcPts val="5"/>
              </a:spcBef>
            </a:pP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电压源，</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spc="0" dirty="0">
                <a:solidFill>
                  <a:schemeClr val="dk1"/>
                </a:solidFill>
                <a:latin typeface="微软雅黑" panose="020B0503020204020204" charset="-122"/>
                <a:ea typeface="微软雅黑" panose="020B0503020204020204" charset="-122"/>
                <a:cs typeface="微软雅黑" panose="020B0503020204020204" charset="-122"/>
              </a:rPr>
              <a:t>电荷源</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68"/>
          <p:cNvSpPr/>
          <p:nvPr>
            <p:custDataLst>
              <p:tags r:id="rId12"/>
            </p:custDataLst>
          </p:nvPr>
        </p:nvSpPr>
        <p:spPr>
          <a:xfrm>
            <a:off x="5476755" y="4215945"/>
            <a:ext cx="41020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700" b="1" spc="0" baseline="95000" dirty="0">
                <a:solidFill>
                  <a:schemeClr val="dk1"/>
                </a:solidFill>
                <a:latin typeface="微软雅黑" panose="020B0503020204020204" charset="-122"/>
                <a:ea typeface="微软雅黑" panose="020B0503020204020204" charset="-122"/>
                <a:cs typeface="Arial" panose="020B0604020202020204"/>
              </a:rPr>
              <a:t>a</a:t>
            </a:r>
            <a:r>
              <a:rPr sz="800" b="1" spc="0" dirty="0">
                <a:solidFill>
                  <a:schemeClr val="dk1"/>
                </a:solidFill>
                <a:latin typeface="微软雅黑" panose="020B0503020204020204" charset="-122"/>
                <a:ea typeface="微软雅黑" panose="020B0503020204020204" charset="-122"/>
                <a:cs typeface="Arial" panose="020B0604020202020204"/>
              </a:rPr>
              <a:t>d</a:t>
            </a:r>
            <a:endParaRPr lang="en-US" altLang="en-US" sz="8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2" name="textbox 69"/>
          <p:cNvSpPr/>
          <p:nvPr>
            <p:custDataLst>
              <p:tags r:id="rId13"/>
            </p:custDataLst>
          </p:nvPr>
        </p:nvSpPr>
        <p:spPr>
          <a:xfrm>
            <a:off x="5395648" y="4076297"/>
            <a:ext cx="604519" cy="26733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65000"/>
              </a:lnSpc>
            </a:pPr>
            <a:r>
              <a:rPr sz="1400" b="1" spc="-20" baseline="-37000" dirty="0">
                <a:solidFill>
                  <a:schemeClr val="dk1"/>
                </a:solidFill>
                <a:latin typeface="微软雅黑" panose="020B0503020204020204" charset="-122"/>
                <a:ea typeface="微软雅黑" panose="020B0503020204020204" charset="-122"/>
                <a:cs typeface="微软雅黑" panose="020B0503020204020204" charset="-122"/>
              </a:rPr>
              <a:t>C</a:t>
            </a:r>
            <a:r>
              <a:rPr sz="1400" spc="-20" baseline="-33000" dirty="0">
                <a:solidFill>
                  <a:schemeClr val="dk1"/>
                </a:solidFill>
                <a:latin typeface="微软雅黑" panose="020B0503020204020204" charset="-122"/>
                <a:ea typeface="微软雅黑" panose="020B0503020204020204" charset="-122"/>
                <a:cs typeface="微软雅黑" panose="020B0503020204020204" charset="-122"/>
              </a:rPr>
              <a:t>＝</a:t>
            </a:r>
            <a:r>
              <a:rPr sz="1400" b="1" u="sng" spc="-2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800" b="1" u="sng" spc="-20" baseline="1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1400" b="1" u="sng" spc="-2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800" b="1" u="sng" spc="-10" baseline="1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1400" b="1" u="sng" spc="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a:t>
            </a:r>
            <a:endParaRPr lang="en-US" altLang="en-US" sz="1400" b="1" u="sng" spc="0" baseline="2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pic>
        <p:nvPicPr>
          <p:cNvPr id="13" name="picture 70"/>
          <p:cNvPicPr>
            <a:picLocks noChangeAspect="1"/>
          </p:cNvPicPr>
          <p:nvPr/>
        </p:nvPicPr>
        <p:blipFill>
          <a:blip r:embed="rId14"/>
          <a:stretch>
            <a:fillRect/>
          </a:stretch>
        </p:blipFill>
        <p:spPr>
          <a:xfrm>
            <a:off x="1038913" y="3527734"/>
            <a:ext cx="2700070" cy="27114"/>
          </a:xfrm>
          <a:prstGeom prst="rect">
            <a:avLst/>
          </a:prstGeom>
        </p:spPr>
      </p:pic>
      <p:sp>
        <p:nvSpPr>
          <p:cNvPr id="14" name="textbox 71"/>
          <p:cNvSpPr/>
          <p:nvPr>
            <p:custDataLst>
              <p:tags r:id="rId15"/>
            </p:custDataLst>
          </p:nvPr>
        </p:nvSpPr>
        <p:spPr>
          <a:xfrm>
            <a:off x="7916670" y="4232348"/>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(5</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4"/>
          <p:cNvSpPr/>
          <p:nvPr/>
        </p:nvSpPr>
        <p:spPr>
          <a:xfrm>
            <a:off x="3223580" y="550090"/>
            <a:ext cx="5207000" cy="2627629"/>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30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单片压电元件产生的电荷量甚微，为了提高压电式传感器的输出灵敏度，</a:t>
            </a:r>
            <a:r>
              <a:rPr sz="1000" spc="40" dirty="0">
                <a:solidFill>
                  <a:srgbClr val="000000"/>
                </a:solidFill>
                <a:latin typeface="微软雅黑" panose="020B0503020204020204" charset="-122"/>
                <a:ea typeface="微软雅黑" panose="020B0503020204020204" charset="-122"/>
                <a:cs typeface="微软雅黑" panose="020B0503020204020204" charset="-122"/>
              </a:rPr>
              <a:t>在</a:t>
            </a:r>
            <a:r>
              <a:rPr sz="1000" spc="0" dirty="0">
                <a:solidFill>
                  <a:srgbClr val="000000"/>
                </a:solidFill>
                <a:latin typeface="微软雅黑" panose="020B0503020204020204" charset="-122"/>
                <a:ea typeface="微软雅黑" panose="020B0503020204020204" charset="-122"/>
                <a:cs typeface="微软雅黑" panose="020B0503020204020204" charset="-122"/>
              </a:rPr>
              <a:t>实际应</a:t>
            </a:r>
            <a:r>
              <a:rPr sz="1000" spc="50" dirty="0">
                <a:solidFill>
                  <a:srgbClr val="000000"/>
                </a:solidFill>
                <a:latin typeface="微软雅黑" panose="020B0503020204020204" charset="-122"/>
                <a:ea typeface="微软雅黑" panose="020B0503020204020204" charset="-122"/>
                <a:cs typeface="微软雅黑" panose="020B0503020204020204" charset="-122"/>
              </a:rPr>
              <a:t>用中常将两片</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或两片以上</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同型号的压电元件黏结在一起。由于压电材料的电荷是有</a:t>
            </a:r>
            <a:r>
              <a:rPr sz="1000" spc="30" dirty="0">
                <a:solidFill>
                  <a:srgbClr val="000000"/>
                </a:solidFill>
                <a:latin typeface="微软雅黑" panose="020B0503020204020204" charset="-122"/>
                <a:ea typeface="微软雅黑" panose="020B0503020204020204" charset="-122"/>
                <a:cs typeface="微软雅黑" panose="020B0503020204020204" charset="-122"/>
              </a:rPr>
              <a:t>极</a:t>
            </a:r>
            <a:r>
              <a:rPr sz="1000" spc="1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的，因此黏结方法也有两种。</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4000"/>
              </a:lnSpc>
              <a:spcBef>
                <a:spcPts val="59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图</a:t>
            </a:r>
            <a:r>
              <a:rPr sz="1000" b="1" spc="30" dirty="0">
                <a:solidFill>
                  <a:srgbClr val="000000"/>
                </a:solidFill>
                <a:latin typeface="微软雅黑" panose="020B0503020204020204" charset="-122"/>
                <a:ea typeface="微软雅黑" panose="020B0503020204020204" charset="-122"/>
                <a:cs typeface="微软雅黑" panose="020B0503020204020204" charset="-122"/>
              </a:rPr>
              <a:t>5</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8(</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是将两个压电元件的负端黏结在一起，中间插入</a:t>
            </a:r>
            <a:r>
              <a:rPr sz="1000" spc="2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金属电极成为压电元件</a:t>
            </a:r>
            <a:r>
              <a:rPr sz="1000" spc="10" dirty="0">
                <a:solidFill>
                  <a:srgbClr val="000000"/>
                </a:solidFill>
                <a:latin typeface="微软雅黑" panose="020B0503020204020204" charset="-122"/>
                <a:ea typeface="微软雅黑" panose="020B0503020204020204" charset="-122"/>
                <a:cs typeface="微软雅黑" panose="020B0503020204020204" charset="-122"/>
              </a:rPr>
              <a:t>的负极，正电极在两边的电</a:t>
            </a:r>
            <a:r>
              <a:rPr sz="1000" spc="0" dirty="0">
                <a:solidFill>
                  <a:srgbClr val="000000"/>
                </a:solidFill>
                <a:latin typeface="微软雅黑" panose="020B0503020204020204" charset="-122"/>
                <a:ea typeface="微软雅黑" panose="020B0503020204020204" charset="-122"/>
                <a:cs typeface="微软雅黑" panose="020B0503020204020204" charset="-122"/>
              </a:rPr>
              <a:t>极上。从电路上看，这是并联接法，类似两个电容器的并联，</a:t>
            </a:r>
            <a:r>
              <a:rPr sz="1000" spc="-10" dirty="0">
                <a:solidFill>
                  <a:srgbClr val="000000"/>
                </a:solidFill>
                <a:latin typeface="微软雅黑" panose="020B0503020204020204" charset="-122"/>
                <a:ea typeface="微软雅黑" panose="020B0503020204020204" charset="-122"/>
                <a:cs typeface="微软雅黑" panose="020B0503020204020204" charset="-122"/>
              </a:rPr>
              <a:t>因而有</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2C</a:t>
            </a:r>
            <a:r>
              <a:rPr sz="1000" spc="0" dirty="0">
                <a:solidFill>
                  <a:srgbClr val="000000"/>
                </a:solidFill>
                <a:latin typeface="微软雅黑" panose="020B0503020204020204" charset="-122"/>
                <a:ea typeface="微软雅黑" panose="020B0503020204020204" charset="-122"/>
                <a:cs typeface="微软雅黑" panose="020B0503020204020204" charset="-122"/>
              </a:rPr>
              <a:t>，由此可知，在外力作用下正负电极上的电荷量增加</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倍，电容量也增加</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倍，</a:t>
            </a:r>
            <a:r>
              <a:rPr sz="1000" spc="0" dirty="0">
                <a:solidFill>
                  <a:srgbClr val="000000"/>
                </a:solidFill>
                <a:latin typeface="微软雅黑" panose="020B0503020204020204" charset="-122"/>
                <a:ea typeface="微软雅黑" panose="020B0503020204020204" charset="-122"/>
                <a:cs typeface="微软雅黑" panose="020B0503020204020204" charset="-122"/>
              </a:rPr>
              <a:t>输出电压与单片时相同。</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20000"/>
              </a:lnSpc>
              <a:spcBef>
                <a:spcPts val="57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并联接法的输出电荷大，等效电容大，时间常数大，适宜用在测量</a:t>
            </a:r>
            <a:r>
              <a:rPr sz="1000" spc="20" dirty="0">
                <a:solidFill>
                  <a:srgbClr val="000000"/>
                </a:solidFill>
                <a:latin typeface="微软雅黑" panose="020B0503020204020204" charset="-122"/>
                <a:ea typeface="微软雅黑" panose="020B0503020204020204" charset="-122"/>
                <a:cs typeface="微软雅黑" panose="020B0503020204020204" charset="-122"/>
              </a:rPr>
              <a:t>缓</a:t>
            </a:r>
            <a:r>
              <a:rPr sz="1000" spc="0" dirty="0">
                <a:solidFill>
                  <a:srgbClr val="000000"/>
                </a:solidFill>
                <a:latin typeface="微软雅黑" panose="020B0503020204020204" charset="-122"/>
                <a:ea typeface="微软雅黑" panose="020B0503020204020204" charset="-122"/>
                <a:cs typeface="微软雅黑" panose="020B0503020204020204" charset="-122"/>
              </a:rPr>
              <a:t>慢变化的信号</a:t>
            </a:r>
            <a:r>
              <a:rPr sz="1000" spc="30" dirty="0">
                <a:solidFill>
                  <a:srgbClr val="000000"/>
                </a:solidFill>
                <a:latin typeface="微软雅黑" panose="020B0503020204020204" charset="-122"/>
                <a:ea typeface="微软雅黑" panose="020B0503020204020204" charset="-122"/>
                <a:cs typeface="微软雅黑" panose="020B0503020204020204" charset="-122"/>
              </a:rPr>
              <a:t>并且以电荷作为输出量的场合</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6860" algn="l" rtl="0" eaLnBrk="0">
              <a:lnSpc>
                <a:spcPct val="141000"/>
              </a:lnSpc>
              <a:spcBef>
                <a:spcPts val="24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5</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8(</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是将两个压电元件的不同极性端黏结</a:t>
            </a:r>
            <a:r>
              <a:rPr sz="1000" spc="10" dirty="0">
                <a:solidFill>
                  <a:srgbClr val="000000"/>
                </a:solidFill>
                <a:latin typeface="微软雅黑" panose="020B0503020204020204" charset="-122"/>
                <a:ea typeface="微软雅黑" panose="020B0503020204020204" charset="-122"/>
                <a:cs typeface="微软雅黑" panose="020B0503020204020204" charset="-122"/>
              </a:rPr>
              <a:t>在</a:t>
            </a:r>
            <a:r>
              <a:rPr sz="1000" spc="0" dirty="0">
                <a:solidFill>
                  <a:srgbClr val="000000"/>
                </a:solidFill>
                <a:latin typeface="微软雅黑" panose="020B0503020204020204" charset="-122"/>
                <a:ea typeface="微软雅黑" panose="020B0503020204020204" charset="-122"/>
                <a:cs typeface="微软雅黑" panose="020B0503020204020204" charset="-122"/>
              </a:rPr>
              <a:t>一起，从电路上看，两个压电元件</a:t>
            </a:r>
            <a:r>
              <a:rPr sz="1000" spc="-20" dirty="0">
                <a:solidFill>
                  <a:srgbClr val="000000"/>
                </a:solidFill>
                <a:latin typeface="微软雅黑" panose="020B0503020204020204" charset="-122"/>
                <a:ea typeface="微软雅黑" panose="020B0503020204020204" charset="-122"/>
                <a:cs typeface="微软雅黑" panose="020B0503020204020204" charset="-122"/>
              </a:rPr>
              <a:t>是串联的，两压电元件中间黏结处正负电荷中和，</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2U</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C/2</a:t>
            </a:r>
            <a:r>
              <a:rPr sz="1000" spc="0" dirty="0">
                <a:solidFill>
                  <a:srgbClr val="000000"/>
                </a:solidFill>
                <a:latin typeface="微软雅黑" panose="020B0503020204020204" charset="-122"/>
                <a:ea typeface="微软雅黑" panose="020B0503020204020204" charset="-122"/>
                <a:cs typeface="微软雅黑" panose="020B0503020204020204" charset="-122"/>
              </a:rPr>
              <a:t>，上、下极</a:t>
            </a:r>
            <a:r>
              <a:rPr sz="1000" spc="10" dirty="0">
                <a:solidFill>
                  <a:srgbClr val="000000"/>
                </a:solidFill>
                <a:latin typeface="微软雅黑" panose="020B0503020204020204" charset="-122"/>
                <a:ea typeface="微软雅黑" panose="020B0503020204020204" charset="-122"/>
                <a:cs typeface="微软雅黑" panose="020B0503020204020204" charset="-122"/>
              </a:rPr>
              <a:t>板的电荷量与单片时相同，总电容量为单片时一半，输出电压</a:t>
            </a:r>
            <a:r>
              <a:rPr sz="1000" spc="0" dirty="0">
                <a:solidFill>
                  <a:srgbClr val="000000"/>
                </a:solidFill>
                <a:latin typeface="微软雅黑" panose="020B0503020204020204" charset="-122"/>
                <a:ea typeface="微软雅黑" panose="020B0503020204020204" charset="-122"/>
                <a:cs typeface="微软雅黑" panose="020B0503020204020204" charset="-122"/>
              </a:rPr>
              <a:t>增大</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倍。</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6"/>
          <p:cNvPicPr>
            <a:picLocks noChangeAspect="1"/>
          </p:cNvPicPr>
          <p:nvPr/>
        </p:nvPicPr>
        <p:blipFill>
          <a:blip r:embed="rId5"/>
          <a:stretch>
            <a:fillRect/>
          </a:stretch>
        </p:blipFill>
        <p:spPr>
          <a:xfrm>
            <a:off x="4416336" y="3307194"/>
            <a:ext cx="2818370" cy="1653806"/>
          </a:xfrm>
          <a:prstGeom prst="rect">
            <a:avLst/>
          </a:prstGeom>
        </p:spPr>
      </p:pic>
      <p:sp>
        <p:nvSpPr>
          <p:cNvPr id="4" name="textbox 77"/>
          <p:cNvSpPr/>
          <p:nvPr>
            <p:custDataLst>
              <p:tags r:id="rId6"/>
            </p:custDataLst>
          </p:nvPr>
        </p:nvSpPr>
        <p:spPr>
          <a:xfrm>
            <a:off x="3225147" y="5004869"/>
            <a:ext cx="5204459" cy="86169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33575"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5</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8</a:t>
            </a:r>
            <a:r>
              <a:rPr sz="800" spc="30" dirty="0">
                <a:solidFill>
                  <a:schemeClr val="dk1"/>
                </a:solidFill>
                <a:latin typeface="微软雅黑" panose="020B0503020204020204" charset="-122"/>
                <a:ea typeface="微软雅黑" panose="020B0503020204020204" charset="-122"/>
                <a:cs typeface="微软雅黑" panose="020B0503020204020204" charset="-122"/>
              </a:rPr>
              <a:t>压电元件</a:t>
            </a:r>
            <a:r>
              <a:rPr sz="800" spc="20" dirty="0">
                <a:solidFill>
                  <a:schemeClr val="dk1"/>
                </a:solidFill>
                <a:latin typeface="微软雅黑" panose="020B0503020204020204" charset="-122"/>
                <a:ea typeface="微软雅黑" panose="020B0503020204020204" charset="-122"/>
                <a:cs typeface="微软雅黑" panose="020B0503020204020204" charset="-122"/>
              </a:rPr>
              <a:t>连</a:t>
            </a:r>
            <a:r>
              <a:rPr sz="800" spc="0" dirty="0">
                <a:solidFill>
                  <a:schemeClr val="dk1"/>
                </a:solidFill>
                <a:latin typeface="微软雅黑" panose="020B0503020204020204" charset="-122"/>
                <a:ea typeface="微软雅黑" panose="020B0503020204020204" charset="-122"/>
                <a:cs typeface="微软雅黑" panose="020B0503020204020204" charset="-122"/>
              </a:rPr>
              <a:t>接方式</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82065" algn="l" rtl="0" eaLnBrk="0">
              <a:lnSpc>
                <a:spcPct val="99000"/>
              </a:lnSpc>
              <a:spcBef>
                <a:spcPts val="650"/>
              </a:spcBef>
            </a:pP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spc="120" dirty="0">
                <a:solidFill>
                  <a:schemeClr val="dk1"/>
                </a:solidFill>
                <a:latin typeface="微软雅黑" panose="020B0503020204020204" charset="-122"/>
                <a:ea typeface="微软雅黑" panose="020B0503020204020204" charset="-122"/>
                <a:cs typeface="微软雅黑" panose="020B0503020204020204" charset="-122"/>
              </a:rPr>
              <a:t>并联</a:t>
            </a: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spc="120" dirty="0">
                <a:solidFill>
                  <a:schemeClr val="dk1"/>
                </a:solidFill>
                <a:latin typeface="微软雅黑" panose="020B0503020204020204" charset="-122"/>
                <a:ea typeface="微软雅黑" panose="020B0503020204020204" charset="-122"/>
                <a:cs typeface="微软雅黑" panose="020B0503020204020204" charset="-122"/>
              </a:rPr>
              <a:t>相同极性端黏结，</a:t>
            </a: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spc="120" dirty="0">
                <a:solidFill>
                  <a:schemeClr val="dk1"/>
                </a:solidFill>
                <a:latin typeface="微软雅黑" panose="020B0503020204020204" charset="-122"/>
                <a:ea typeface="微软雅黑" panose="020B0503020204020204" charset="-122"/>
                <a:cs typeface="微软雅黑" panose="020B0503020204020204" charset="-122"/>
              </a:rPr>
              <a:t>串联</a:t>
            </a:r>
            <a:r>
              <a:rPr sz="700" b="1" spc="120" dirty="0">
                <a:solidFill>
                  <a:schemeClr val="dk1"/>
                </a:solidFill>
                <a:latin typeface="微软雅黑" panose="020B0503020204020204" charset="-122"/>
                <a:ea typeface="微软雅黑" panose="020B0503020204020204" charset="-122"/>
                <a:cs typeface="微软雅黑" panose="020B0503020204020204" charset="-122"/>
              </a:rPr>
              <a:t>—</a:t>
            </a:r>
            <a:r>
              <a:rPr sz="700" spc="120" dirty="0">
                <a:solidFill>
                  <a:schemeClr val="dk1"/>
                </a:solidFill>
                <a:latin typeface="微软雅黑" panose="020B0503020204020204" charset="-122"/>
                <a:ea typeface="微软雅黑" panose="020B0503020204020204" charset="-122"/>
                <a:cs typeface="微软雅黑" panose="020B0503020204020204" charset="-122"/>
              </a:rPr>
              <a:t>不同极性端黏</a:t>
            </a:r>
            <a:r>
              <a:rPr sz="700" spc="60" dirty="0">
                <a:solidFill>
                  <a:schemeClr val="dk1"/>
                </a:solidFill>
                <a:latin typeface="微软雅黑" panose="020B0503020204020204" charset="-122"/>
                <a:ea typeface="微软雅黑" panose="020B0503020204020204" charset="-122"/>
                <a:cs typeface="微软雅黑" panose="020B0503020204020204" charset="-122"/>
              </a:rPr>
              <a:t>结</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6000"/>
              </a:lnSpc>
              <a:spcBef>
                <a:spcPts val="22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串联接法的输出电压大，等效电容小，适宜用在以电压作为输出信</a:t>
            </a:r>
            <a:r>
              <a:rPr sz="1000" spc="0" dirty="0">
                <a:solidFill>
                  <a:schemeClr val="dk1"/>
                </a:solidFill>
                <a:latin typeface="微软雅黑" panose="020B0503020204020204" charset="-122"/>
                <a:ea typeface="微软雅黑" panose="020B0503020204020204" charset="-122"/>
                <a:cs typeface="微软雅黑" panose="020B0503020204020204" charset="-122"/>
              </a:rPr>
              <a:t>号，且测量电路</a:t>
            </a:r>
            <a:r>
              <a:rPr sz="1000" spc="30" dirty="0">
                <a:solidFill>
                  <a:schemeClr val="dk1"/>
                </a:solidFill>
                <a:latin typeface="微软雅黑" panose="020B0503020204020204" charset="-122"/>
                <a:ea typeface="微软雅黑" panose="020B0503020204020204" charset="-122"/>
                <a:cs typeface="微软雅黑" panose="020B0503020204020204" charset="-122"/>
              </a:rPr>
              <a:t>输入阻抗很高的</a:t>
            </a:r>
            <a:r>
              <a:rPr sz="1000" spc="20" dirty="0">
                <a:solidFill>
                  <a:schemeClr val="dk1"/>
                </a:solidFill>
                <a:latin typeface="微软雅黑" panose="020B0503020204020204" charset="-122"/>
                <a:ea typeface="微软雅黑" panose="020B0503020204020204" charset="-122"/>
                <a:cs typeface="微软雅黑" panose="020B0503020204020204" charset="-122"/>
              </a:rPr>
              <a:t>场</a:t>
            </a:r>
            <a:r>
              <a:rPr sz="1000" spc="0" dirty="0">
                <a:solidFill>
                  <a:schemeClr val="dk1"/>
                </a:solidFill>
                <a:latin typeface="微软雅黑" panose="020B0503020204020204" charset="-122"/>
                <a:ea typeface="微软雅黑" panose="020B0503020204020204" charset="-122"/>
                <a:cs typeface="微软雅黑" panose="020B0503020204020204" charset="-122"/>
              </a:rPr>
              <a:t>合。</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SLIDE_BACKGROUND_TYPE" val="general"/>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genera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genera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gener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ACKGROUND_TYPE" val="genera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SLIDE_BACKGROUND_TYPE" val="general"/>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SLIDE_BACKGROUND_TYPE" val="general"/>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SLIDE_BACKGROUND_TYPE" val="general"/>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SLIDE_BACKGROUND_TYPE" val="general"/>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SLIDE_BACKGROUND_TYPE" val="general"/>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4.xml><?xml version="1.0" encoding="utf-8"?>
<p:tagLst xmlns:p="http://schemas.openxmlformats.org/presentationml/2006/main">
  <p:tag name="KSO_WM_SLIDE_BACKGROUND_TYPE" val="general"/>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SLIDE_BACKGROUND_TYPE" val="genera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ACKGROUND_TYPE" val="genera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general"/>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9.xml><?xml version="1.0" encoding="utf-8"?>
<p:tagLst xmlns:p="http://schemas.openxmlformats.org/presentationml/2006/main">
  <p:tag name="KSO_WM_SLIDE_BACKGROUND_TYPE" val="gener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2.xml><?xml version="1.0" encoding="utf-8"?>
<p:tagLst xmlns:p="http://schemas.openxmlformats.org/presentationml/2006/main">
  <p:tag name="KSO_WM_SLIDE_BACKGROUND_TYPE" val="general"/>
</p:tagLst>
</file>

<file path=ppt/tags/tag233.xml><?xml version="1.0" encoding="utf-8"?>
<p:tagLst xmlns:p="http://schemas.openxmlformats.org/presentationml/2006/main">
  <p:tag name="KSO_WPP_MARK_KEY" val="ee6d8179-09c0-4233-9913-e43a69b49eb1"/>
  <p:tag name="COMMONDATA" val="eyJoZGlkIjoiYjI4ODBlMmU1ZjU2MDFkMGNlYjRhMDAzZTY0ZTUyMDkifQ=="/>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xml><?xml version="1.0" encoding="utf-8"?>
<p:tagLst xmlns:p="http://schemas.openxmlformats.org/presentationml/2006/main">
  <p:tag name="KSO_WM_SLIDE_BACKGROUND_TYPE" val="general"/>
</p:tagLst>
</file>

<file path=ppt/tags/tag28.xml><?xml version="1.0" encoding="utf-8"?>
<p:tagLst xmlns:p="http://schemas.openxmlformats.org/presentationml/2006/main">
  <p:tag name="KSO_WM_SLIDE_BACKGROUND_TYPE" val="general"/>
</p:tagLst>
</file>

<file path=ppt/tags/tag2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10975</Words>
  <Application>WPS 演示</Application>
  <PresentationFormat>宽屏</PresentationFormat>
  <Paragraphs>405</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黑体</vt:lpstr>
      <vt:lpstr>Arial</vt:lpstr>
      <vt:lpstr>微软雅黑</vt:lpstr>
      <vt:lpstr>MS Gothic</vt:lpstr>
      <vt:lpstr>Microsoft Yi Baiti</vt:lpstr>
      <vt:lpstr>Symbol</vt:lpstr>
      <vt:lpstr>等线</vt:lpstr>
      <vt:lpstr>Arial Unicode MS</vt:lpstr>
      <vt:lpstr>等线 Light</vt:lpstr>
      <vt:lpstr>Calibri</vt:lpstr>
      <vt:lpstr>汉仪旗黑-85S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洛 桑</dc:creator>
  <cp:lastModifiedBy>光之精灵</cp:lastModifiedBy>
  <cp:revision>3</cp:revision>
  <dcterms:created xsi:type="dcterms:W3CDTF">2023-08-02T06:22:00Z</dcterms:created>
  <dcterms:modified xsi:type="dcterms:W3CDTF">2023-08-04T13:09:49Z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1DB12AA0E2DD423DB24C461409075A89_12</vt:lpwstr>
  </property>
  <property fmtid="{D5CDD505-2E9C-101B-9397-08002B2CF9AE}" pid="3" name="KSOProductBuildVer">
    <vt:lpwstr>2052-11.1.0.14309</vt:lpwstr>
  </property>
</Properties>
</file>