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5"/>
  </p:notesMasterIdLst>
  <p:handoutMasterIdLst>
    <p:handoutMasterId r:id="rId26"/>
  </p:handoutMasterIdLst>
  <p:sldIdLst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40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210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5.xml"/><Relationship Id="rId3" Type="http://schemas.openxmlformats.org/officeDocument/2006/relationships/image" Target="../media/image2.png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image" Target="../media/image3.png"/><Relationship Id="rId6" Type="http://schemas.openxmlformats.org/officeDocument/2006/relationships/tags" Target="../tags/tag8.xml"/><Relationship Id="rId5" Type="http://schemas.openxmlformats.org/officeDocument/2006/relationships/image" Target="../media/image2.png"/><Relationship Id="rId4" Type="http://schemas.openxmlformats.org/officeDocument/2006/relationships/tags" Target="../tags/tag7.xml"/><Relationship Id="rId3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2.xml"/><Relationship Id="rId3" Type="http://schemas.openxmlformats.org/officeDocument/2006/relationships/image" Target="../media/image2.png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4.xml"/><Relationship Id="rId3" Type="http://schemas.openxmlformats.org/officeDocument/2006/relationships/image" Target="../media/image2.png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5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8.xml"/><Relationship Id="rId3" Type="http://schemas.openxmlformats.org/officeDocument/2006/relationships/image" Target="../media/image2.png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20.xml"/><Relationship Id="rId3" Type="http://schemas.openxmlformats.org/officeDocument/2006/relationships/image" Target="../media/image2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22.xm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image" Target="../media/image1.jpeg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image" Target="../media/image3.png"/><Relationship Id="rId4" Type="http://schemas.openxmlformats.org/officeDocument/2006/relationships/tags" Target="../tags/tag26.xml"/><Relationship Id="rId3" Type="http://schemas.openxmlformats.org/officeDocument/2006/relationships/image" Target="../media/image2.png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image" Target="../media/image3.png"/><Relationship Id="rId5" Type="http://schemas.openxmlformats.org/officeDocument/2006/relationships/tags" Target="../tags/tag33.xml"/><Relationship Id="rId4" Type="http://schemas.openxmlformats.org/officeDocument/2006/relationships/image" Target="../media/image2.png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image" Target="../media/image3.png"/><Relationship Id="rId5" Type="http://schemas.openxmlformats.org/officeDocument/2006/relationships/tags" Target="../tags/tag41.xml"/><Relationship Id="rId4" Type="http://schemas.openxmlformats.org/officeDocument/2006/relationships/image" Target="../media/image2.png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../media/image2.png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image" Target="../media/image3.png"/><Relationship Id="rId5" Type="http://schemas.openxmlformats.org/officeDocument/2006/relationships/tags" Target="../tags/tag59.xml"/><Relationship Id="rId4" Type="http://schemas.openxmlformats.org/officeDocument/2006/relationships/image" Target="../media/image2.png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image" Target="../media/image3.png"/><Relationship Id="rId5" Type="http://schemas.openxmlformats.org/officeDocument/2006/relationships/tags" Target="../tags/tag68.xml"/><Relationship Id="rId4" Type="http://schemas.openxmlformats.org/officeDocument/2006/relationships/image" Target="../media/image2.png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4" Type="http://schemas.openxmlformats.org/officeDocument/2006/relationships/tags" Target="../tags/tag76.xml"/><Relationship Id="rId13" Type="http://schemas.openxmlformats.org/officeDocument/2006/relationships/tags" Target="../tags/tag75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image" Target="../media/image7.png"/><Relationship Id="rId5" Type="http://schemas.openxmlformats.org/officeDocument/2006/relationships/tags" Target="../tags/tag79.xml"/><Relationship Id="rId4" Type="http://schemas.openxmlformats.org/officeDocument/2006/relationships/image" Target="../media/image6.png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87682-8F51-44AB-9CF6-E52810AE79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3AFD2-D362-4F5A-B00C-D0BF34DF18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87682-8F51-44AB-9CF6-E52810AE79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3AFD2-D362-4F5A-B00C-D0BF34DF18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87682-8F51-44AB-9CF6-E52810AE79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3AFD2-D362-4F5A-B00C-D0BF34DF18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2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143" y="0"/>
            <a:ext cx="12171714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副标题 4"/>
          <p:cNvSpPr/>
          <p:nvPr>
            <p:ph type="subTitle" idx="3" hasCustomPrompt="1"/>
            <p:custDataLst>
              <p:tags r:id="rId4"/>
            </p:custDataLst>
          </p:nvPr>
        </p:nvSpPr>
        <p:spPr>
          <a:xfrm>
            <a:off x="1913068" y="2331700"/>
            <a:ext cx="8368467" cy="835709"/>
          </a:xfrm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4" name="标题 5"/>
          <p:cNvSpPr>
            <a:spLocks noGrp="1"/>
          </p:cNvSpPr>
          <p:nvPr>
            <p:ph type="ctrTitle" idx="2" hasCustomPrompt="1"/>
            <p:custDataLst>
              <p:tags r:id="rId5"/>
            </p:custDataLst>
          </p:nvPr>
        </p:nvSpPr>
        <p:spPr>
          <a:xfrm>
            <a:off x="1913069" y="1015980"/>
            <a:ext cx="8368467" cy="1230630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 (11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7" name="图片 6" descr="1 (12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 (13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5153" y="1941853"/>
            <a:ext cx="3235350" cy="2974283"/>
          </a:xfrm>
          <a:prstGeom prst="rect">
            <a:avLst/>
          </a:prstGeom>
        </p:spPr>
      </p:pic>
      <p:pic>
        <p:nvPicPr>
          <p:cNvPr id="2" name="图片 1" descr="1 (11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7" name="图片 6" descr="1 (12)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副标题 2"/>
          <p:cNvSpPr/>
          <p:nvPr>
            <p:ph type="subTitle" idx="3" hasCustomPrompt="1"/>
            <p:custDataLst>
              <p:tags r:id="rId8"/>
            </p:custDataLst>
          </p:nvPr>
        </p:nvSpPr>
        <p:spPr>
          <a:xfrm>
            <a:off x="4521236" y="2976598"/>
            <a:ext cx="6857365" cy="825334"/>
          </a:xfrm>
        </p:spPr>
        <p:txBody>
          <a:bodyPr vert="horz" wrap="square" lIns="0" tIns="0" rIns="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strike="noStrike" kern="1200" cap="none" spc="200" normalizeH="0" baseline="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9" name="标题 3"/>
          <p:cNvSpPr/>
          <p:nvPr>
            <p:ph type="ctrTitle" idx="2" hasCustomPrompt="1"/>
            <p:custDataLst>
              <p:tags r:id="rId9"/>
            </p:custDataLst>
          </p:nvPr>
        </p:nvSpPr>
        <p:spPr>
          <a:xfrm>
            <a:off x="4521236" y="2000603"/>
            <a:ext cx="6858000" cy="845820"/>
          </a:xfrm>
        </p:spPr>
        <p:txBody>
          <a:bodyPr vert="horz" wrap="square" lIns="0" tIns="0" rIns="0" bIns="0" rtlCol="0" anchor="b" anchorCtr="0">
            <a:normAutofit fontScale="9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5500" b="1" i="0" u="none" strike="noStrike" kern="1200" cap="none" spc="5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 (11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8" name="图片 7" descr="1 (12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1 (11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10" name="图片 9" descr="1 (12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3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498080" y="1411524"/>
            <a:ext cx="4389120" cy="4034953"/>
          </a:xfrm>
          <a:prstGeom prst="rect">
            <a:avLst/>
          </a:prstGeom>
        </p:spPr>
      </p:pic>
      <p:pic>
        <p:nvPicPr>
          <p:cNvPr id="6" name="图片 5" descr="1 (11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 (11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8" name="图片 7" descr="1 (12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87682-8F51-44AB-9CF6-E52810AE79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3AFD2-D362-4F5A-B00C-D0BF34DF18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 (11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7" name="图片 6" descr="1 (12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 (11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2" name="图片 1" descr="1 (12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2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143" y="0"/>
            <a:ext cx="12171714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652270" y="1786364"/>
            <a:ext cx="8890064" cy="1200150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000" b="1" i="0" u="none" strike="noStrike" kern="1200" cap="none" spc="10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294600" y="302400"/>
            <a:ext cx="11602796" cy="6253188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1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10800"/>
            <a:ext cx="4827588" cy="6868795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1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1080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10800"/>
            <a:ext cx="12189600" cy="2660396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1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5029200"/>
            <a:ext cx="12189600" cy="18288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1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10800"/>
            <a:ext cx="12189600" cy="9144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1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69510" y="-1080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959400"/>
            <a:ext cx="12189600" cy="4939195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1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438461" y="5104461"/>
            <a:ext cx="1753527" cy="1753527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-10802"/>
            <a:ext cx="1753527" cy="17535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87682-8F51-44AB-9CF6-E52810AE79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3AFD2-D362-4F5A-B00C-D0BF34DF18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87682-8F51-44AB-9CF6-E52810AE79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3AFD2-D362-4F5A-B00C-D0BF34DF18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87682-8F51-44AB-9CF6-E52810AE79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3AFD2-D362-4F5A-B00C-D0BF34DF18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87682-8F51-44AB-9CF6-E52810AE79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3AFD2-D362-4F5A-B00C-D0BF34DF18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87682-8F51-44AB-9CF6-E52810AE79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3AFD2-D362-4F5A-B00C-D0BF34DF18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87682-8F51-44AB-9CF6-E52810AE79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3AFD2-D362-4F5A-B00C-D0BF34DF18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87682-8F51-44AB-9CF6-E52810AE79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3AFD2-D362-4F5A-B00C-D0BF34DF18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2" Type="http://schemas.openxmlformats.org/officeDocument/2006/relationships/theme" Target="../theme/theme2.xml"/><Relationship Id="rId21" Type="http://schemas.openxmlformats.org/officeDocument/2006/relationships/tags" Target="../tags/tag87.xml"/><Relationship Id="rId20" Type="http://schemas.openxmlformats.org/officeDocument/2006/relationships/tags" Target="../tags/tag86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85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87682-8F51-44AB-9CF6-E52810AE79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3AFD2-D362-4F5A-B00C-D0BF34DF185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jpeg"/><Relationship Id="rId8" Type="http://schemas.openxmlformats.org/officeDocument/2006/relationships/image" Target="../media/image27.png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image" Target="../media/image26.jpeg"/><Relationship Id="rId4" Type="http://schemas.openxmlformats.org/officeDocument/2006/relationships/image" Target="../media/image3.png"/><Relationship Id="rId3" Type="http://schemas.openxmlformats.org/officeDocument/2006/relationships/tags" Target="../tags/tag149.xml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53.xml"/><Relationship Id="rId10" Type="http://schemas.openxmlformats.org/officeDocument/2006/relationships/tags" Target="../tags/tag152.xml"/><Relationship Id="rId1" Type="http://schemas.openxmlformats.org/officeDocument/2006/relationships/tags" Target="../tags/tag14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image" Target="../media/image3.png"/><Relationship Id="rId3" Type="http://schemas.openxmlformats.org/officeDocument/2006/relationships/tags" Target="../tags/tag155.xml"/><Relationship Id="rId2" Type="http://schemas.openxmlformats.org/officeDocument/2006/relationships/image" Target="../media/image2.png"/><Relationship Id="rId1" Type="http://schemas.openxmlformats.org/officeDocument/2006/relationships/tags" Target="../tags/tag15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image" Target="../media/image29.jpeg"/><Relationship Id="rId6" Type="http://schemas.openxmlformats.org/officeDocument/2006/relationships/tags" Target="../tags/tag163.xml"/><Relationship Id="rId5" Type="http://schemas.openxmlformats.org/officeDocument/2006/relationships/tags" Target="../tags/tag162.xml"/><Relationship Id="rId4" Type="http://schemas.openxmlformats.org/officeDocument/2006/relationships/image" Target="../media/image3.png"/><Relationship Id="rId3" Type="http://schemas.openxmlformats.org/officeDocument/2006/relationships/tags" Target="../tags/tag161.xml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66.xml"/><Relationship Id="rId1" Type="http://schemas.openxmlformats.org/officeDocument/2006/relationships/tags" Target="../tags/tag16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72.xml"/><Relationship Id="rId8" Type="http://schemas.openxmlformats.org/officeDocument/2006/relationships/tags" Target="../tags/tag171.xml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image" Target="../media/image30.jpeg"/><Relationship Id="rId4" Type="http://schemas.openxmlformats.org/officeDocument/2006/relationships/image" Target="../media/image3.png"/><Relationship Id="rId3" Type="http://schemas.openxmlformats.org/officeDocument/2006/relationships/tags" Target="../tags/tag168.xml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73.xml"/><Relationship Id="rId10" Type="http://schemas.openxmlformats.org/officeDocument/2006/relationships/image" Target="../media/image17.jpeg"/><Relationship Id="rId1" Type="http://schemas.openxmlformats.org/officeDocument/2006/relationships/tags" Target="../tags/tag16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78.xml"/><Relationship Id="rId8" Type="http://schemas.openxmlformats.org/officeDocument/2006/relationships/tags" Target="../tags/tag177.xml"/><Relationship Id="rId7" Type="http://schemas.openxmlformats.org/officeDocument/2006/relationships/tags" Target="../tags/tag17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.png"/><Relationship Id="rId3" Type="http://schemas.openxmlformats.org/officeDocument/2006/relationships/tags" Target="../tags/tag175.xml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79.xml"/><Relationship Id="rId10" Type="http://schemas.openxmlformats.org/officeDocument/2006/relationships/image" Target="../media/image11.jpeg"/><Relationship Id="rId1" Type="http://schemas.openxmlformats.org/officeDocument/2006/relationships/tags" Target="../tags/tag17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image" Target="../media/image33.jpeg"/><Relationship Id="rId6" Type="http://schemas.openxmlformats.org/officeDocument/2006/relationships/image" Target="../media/image17.jpeg"/><Relationship Id="rId5" Type="http://schemas.openxmlformats.org/officeDocument/2006/relationships/tags" Target="../tags/tag182.xml"/><Relationship Id="rId4" Type="http://schemas.openxmlformats.org/officeDocument/2006/relationships/image" Target="../media/image3.png"/><Relationship Id="rId3" Type="http://schemas.openxmlformats.org/officeDocument/2006/relationships/tags" Target="../tags/tag181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80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189.xml"/><Relationship Id="rId7" Type="http://schemas.openxmlformats.org/officeDocument/2006/relationships/tags" Target="../tags/tag188.xml"/><Relationship Id="rId6" Type="http://schemas.openxmlformats.org/officeDocument/2006/relationships/tags" Target="../tags/tag187.xml"/><Relationship Id="rId5" Type="http://schemas.openxmlformats.org/officeDocument/2006/relationships/image" Target="../media/image34.jpeg"/><Relationship Id="rId4" Type="http://schemas.openxmlformats.org/officeDocument/2006/relationships/image" Target="../media/image3.png"/><Relationship Id="rId3" Type="http://schemas.openxmlformats.org/officeDocument/2006/relationships/tags" Target="../tags/tag186.xml"/><Relationship Id="rId2" Type="http://schemas.openxmlformats.org/officeDocument/2006/relationships/image" Target="../media/image2.png"/><Relationship Id="rId1" Type="http://schemas.openxmlformats.org/officeDocument/2006/relationships/tags" Target="../tags/tag18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193.xml"/><Relationship Id="rId7" Type="http://schemas.openxmlformats.org/officeDocument/2006/relationships/tags" Target="../tags/tag19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.png"/><Relationship Id="rId3" Type="http://schemas.openxmlformats.org/officeDocument/2006/relationships/tags" Target="../tags/tag191.xml"/><Relationship Id="rId2" Type="http://schemas.openxmlformats.org/officeDocument/2006/relationships/image" Target="../media/image2.png"/><Relationship Id="rId1" Type="http://schemas.openxmlformats.org/officeDocument/2006/relationships/tags" Target="../tags/tag19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image" Target="../media/image37.jpeg"/><Relationship Id="rId4" Type="http://schemas.openxmlformats.org/officeDocument/2006/relationships/image" Target="../media/image3.png"/><Relationship Id="rId3" Type="http://schemas.openxmlformats.org/officeDocument/2006/relationships/tags" Target="../tags/tag195.xml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00.xml"/><Relationship Id="rId1" Type="http://schemas.openxmlformats.org/officeDocument/2006/relationships/tags" Target="../tags/tag194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03.xml"/><Relationship Id="rId5" Type="http://schemas.openxmlformats.org/officeDocument/2006/relationships/image" Target="../media/image38.jpeg"/><Relationship Id="rId4" Type="http://schemas.openxmlformats.org/officeDocument/2006/relationships/image" Target="../media/image3.png"/><Relationship Id="rId3" Type="http://schemas.openxmlformats.org/officeDocument/2006/relationships/tags" Target="../tags/tag202.xml"/><Relationship Id="rId2" Type="http://schemas.openxmlformats.org/officeDocument/2006/relationships/image" Target="../media/image2.png"/><Relationship Id="rId1" Type="http://schemas.openxmlformats.org/officeDocument/2006/relationships/tags" Target="../tags/tag20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image" Target="../media/image3.png"/><Relationship Id="rId3" Type="http://schemas.openxmlformats.org/officeDocument/2006/relationships/tags" Target="../tags/tag91.xml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96.xml"/><Relationship Id="rId10" Type="http://schemas.openxmlformats.org/officeDocument/2006/relationships/image" Target="../media/image9.png"/><Relationship Id="rId1" Type="http://schemas.openxmlformats.org/officeDocument/2006/relationships/tags" Target="../tags/tag90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06.xml"/><Relationship Id="rId5" Type="http://schemas.openxmlformats.org/officeDocument/2006/relationships/image" Target="../media/image39.jpeg"/><Relationship Id="rId4" Type="http://schemas.openxmlformats.org/officeDocument/2006/relationships/image" Target="../media/image3.png"/><Relationship Id="rId3" Type="http://schemas.openxmlformats.org/officeDocument/2006/relationships/tags" Target="../tags/tag205.xml"/><Relationship Id="rId2" Type="http://schemas.openxmlformats.org/officeDocument/2006/relationships/image" Target="../media/image2.png"/><Relationship Id="rId1" Type="http://schemas.openxmlformats.org/officeDocument/2006/relationships/tags" Target="../tags/tag204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09.xml"/><Relationship Id="rId5" Type="http://schemas.openxmlformats.org/officeDocument/2006/relationships/image" Target="../media/image40.jpeg"/><Relationship Id="rId4" Type="http://schemas.openxmlformats.org/officeDocument/2006/relationships/image" Target="../media/image3.png"/><Relationship Id="rId3" Type="http://schemas.openxmlformats.org/officeDocument/2006/relationships/tags" Target="../tags/tag208.xml"/><Relationship Id="rId2" Type="http://schemas.openxmlformats.org/officeDocument/2006/relationships/image" Target="../media/image2.png"/><Relationship Id="rId1" Type="http://schemas.openxmlformats.org/officeDocument/2006/relationships/tags" Target="../tags/tag20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image" Target="../media/image11.jpeg"/><Relationship Id="rId7" Type="http://schemas.openxmlformats.org/officeDocument/2006/relationships/tags" Target="../tags/tag100.xml"/><Relationship Id="rId6" Type="http://schemas.openxmlformats.org/officeDocument/2006/relationships/image" Target="../media/image10.jpeg"/><Relationship Id="rId5" Type="http://schemas.openxmlformats.org/officeDocument/2006/relationships/tags" Target="../tags/tag99.xml"/><Relationship Id="rId4" Type="http://schemas.openxmlformats.org/officeDocument/2006/relationships/image" Target="../media/image3.png"/><Relationship Id="rId3" Type="http://schemas.openxmlformats.org/officeDocument/2006/relationships/tags" Target="../tags/tag98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9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image" Target="../media/image12.png"/><Relationship Id="rId5" Type="http://schemas.openxmlformats.org/officeDocument/2006/relationships/tags" Target="../tags/tag104.xml"/><Relationship Id="rId4" Type="http://schemas.openxmlformats.org/officeDocument/2006/relationships/image" Target="../media/image3.png"/><Relationship Id="rId3" Type="http://schemas.openxmlformats.org/officeDocument/2006/relationships/tags" Target="../tags/tag103.xml"/><Relationship Id="rId21" Type="http://schemas.openxmlformats.org/officeDocument/2006/relationships/slideLayout" Target="../slideLayouts/slideLayout18.xml"/><Relationship Id="rId20" Type="http://schemas.openxmlformats.org/officeDocument/2006/relationships/tags" Target="../tags/tag114.xml"/><Relationship Id="rId2" Type="http://schemas.openxmlformats.org/officeDocument/2006/relationships/image" Target="../media/image2.png"/><Relationship Id="rId19" Type="http://schemas.openxmlformats.org/officeDocument/2006/relationships/tags" Target="../tags/tag113.xml"/><Relationship Id="rId18" Type="http://schemas.openxmlformats.org/officeDocument/2006/relationships/image" Target="../media/image16.png"/><Relationship Id="rId17" Type="http://schemas.openxmlformats.org/officeDocument/2006/relationships/tags" Target="../tags/tag112.xml"/><Relationship Id="rId16" Type="http://schemas.openxmlformats.org/officeDocument/2006/relationships/tags" Target="../tags/tag111.xml"/><Relationship Id="rId15" Type="http://schemas.openxmlformats.org/officeDocument/2006/relationships/image" Target="../media/image15.png"/><Relationship Id="rId14" Type="http://schemas.openxmlformats.org/officeDocument/2006/relationships/image" Target="../media/image14.png"/><Relationship Id="rId13" Type="http://schemas.openxmlformats.org/officeDocument/2006/relationships/image" Target="../media/image13.png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10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../media/image17.jpeg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image" Target="../media/image3.png"/><Relationship Id="rId3" Type="http://schemas.openxmlformats.org/officeDocument/2006/relationships/tags" Target="../tags/tag116.xml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21.xml"/><Relationship Id="rId1" Type="http://schemas.openxmlformats.org/officeDocument/2006/relationships/tags" Target="../tags/tag11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image" Target="../media/image18.jpeg"/><Relationship Id="rId4" Type="http://schemas.openxmlformats.org/officeDocument/2006/relationships/image" Target="../media/image3.png"/><Relationship Id="rId3" Type="http://schemas.openxmlformats.org/officeDocument/2006/relationships/tags" Target="../tags/tag123.xml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28.xml"/><Relationship Id="rId10" Type="http://schemas.openxmlformats.org/officeDocument/2006/relationships/tags" Target="../tags/tag127.xml"/><Relationship Id="rId1" Type="http://schemas.openxmlformats.org/officeDocument/2006/relationships/tags" Target="../tags/tag12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33.xml"/><Relationship Id="rId8" Type="http://schemas.openxmlformats.org/officeDocument/2006/relationships/image" Target="../media/image21.jpeg"/><Relationship Id="rId7" Type="http://schemas.openxmlformats.org/officeDocument/2006/relationships/tags" Target="../tags/tag132.xml"/><Relationship Id="rId6" Type="http://schemas.openxmlformats.org/officeDocument/2006/relationships/image" Target="../media/image20.jpeg"/><Relationship Id="rId5" Type="http://schemas.openxmlformats.org/officeDocument/2006/relationships/tags" Target="../tags/tag131.xml"/><Relationship Id="rId4" Type="http://schemas.openxmlformats.org/officeDocument/2006/relationships/image" Target="../media/image3.png"/><Relationship Id="rId3" Type="http://schemas.openxmlformats.org/officeDocument/2006/relationships/tags" Target="../tags/tag130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2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3.png"/><Relationship Id="rId3" Type="http://schemas.openxmlformats.org/officeDocument/2006/relationships/tags" Target="../tags/tag135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3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image" Target="../media/image25.jpeg"/><Relationship Id="rId7" Type="http://schemas.openxmlformats.org/officeDocument/2006/relationships/image" Target="../media/image24.jpeg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image" Target="../media/image3.png"/><Relationship Id="rId3" Type="http://schemas.openxmlformats.org/officeDocument/2006/relationships/tags" Target="../tags/tag140.xml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147.xml"/><Relationship Id="rId12" Type="http://schemas.openxmlformats.org/officeDocument/2006/relationships/tags" Target="../tags/tag146.xml"/><Relationship Id="rId11" Type="http://schemas.openxmlformats.org/officeDocument/2006/relationships/tags" Target="../tags/tag145.xml"/><Relationship Id="rId10" Type="http://schemas.openxmlformats.org/officeDocument/2006/relationships/tags" Target="../tags/tag144.xml"/><Relationship Id="rId1" Type="http://schemas.openxmlformats.org/officeDocument/2006/relationships/tags" Target="../tags/tag1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1913068" y="3252499"/>
            <a:ext cx="8368467" cy="258952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50" dirty="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第6章</a:t>
            </a:r>
            <a:endParaRPr lang="zh-CN" altLang="en-US" sz="2000" spc="150" dirty="0">
              <a:solidFill>
                <a:schemeClr val="dk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50" dirty="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霍尔传感器</a:t>
            </a:r>
            <a:endParaRPr lang="zh-CN" altLang="en-US" sz="2000" spc="150" dirty="0">
              <a:solidFill>
                <a:schemeClr val="dk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9" name="图片 8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98"/>
          <p:cNvSpPr/>
          <p:nvPr/>
        </p:nvSpPr>
        <p:spPr>
          <a:xfrm>
            <a:off x="2346317" y="1654175"/>
            <a:ext cx="8085894" cy="35496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847215" algn="l" rtl="0" eaLnBrk="0">
              <a:lnSpc>
                <a:spcPts val="1375"/>
              </a:lnSpc>
            </a:pPr>
            <a:r>
              <a:rPr sz="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800" b="1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b="1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sz="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不等位电势补</a:t>
            </a:r>
            <a:r>
              <a:rPr sz="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偿</a:t>
            </a:r>
            <a:r>
              <a:rPr sz="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电路</a:t>
            </a:r>
            <a:endParaRPr lang="en-US" altLang="en-US" sz="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152525" algn="l" rtl="0" eaLnBrk="0">
              <a:lnSpc>
                <a:spcPct val="98000"/>
              </a:lnSpc>
              <a:spcBef>
                <a:spcPts val="660"/>
              </a:spcBef>
            </a:pPr>
            <a:r>
              <a:rPr sz="7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7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7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7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不对称补偿ꎻ</a:t>
            </a:r>
            <a:r>
              <a:rPr sz="7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7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7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7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对称补偿</a:t>
            </a:r>
            <a:r>
              <a:rPr sz="7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7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7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7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z="7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7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对称补偿</a:t>
            </a:r>
            <a:r>
              <a:rPr sz="7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7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7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(d)</a:t>
            </a:r>
            <a:r>
              <a:rPr sz="7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对称补偿</a:t>
            </a:r>
            <a:r>
              <a:rPr sz="7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en-US" altLang="en-US" sz="7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5590" algn="l" rtl="0" eaLnBrk="0">
              <a:lnSpc>
                <a:spcPts val="1305"/>
              </a:lnSpc>
              <a:spcBef>
                <a:spcPts val="800"/>
              </a:spcBef>
            </a:pPr>
            <a:r>
              <a:rPr sz="1000" b="1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霍尔元件温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度补偿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5240" indent="262890" algn="l" rtl="0" eaLnBrk="0">
              <a:lnSpc>
                <a:spcPct val="130000"/>
              </a:lnSpc>
              <a:spcBef>
                <a:spcPts val="455"/>
              </a:spcBef>
            </a:pPr>
            <a:r>
              <a:rPr sz="10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霍尔元件是采用半导体材料制成的，因此，它的许多参数都具有较大的温度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数。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当温度变化时，霍尔元件的载流子浓度、迁移率、电阻率及霍尔系数都将发生变化，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而使霍尔元件产生温度误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差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9240" algn="l" rtl="0" eaLnBrk="0">
              <a:lnSpc>
                <a:spcPct val="145000"/>
              </a:lnSpc>
              <a:spcBef>
                <a:spcPts val="50"/>
              </a:spcBef>
            </a:pPr>
            <a:r>
              <a:rPr sz="1000" spc="8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为了减小霍尔元件的温度误差，除选用温度系数小的元件或采用恒温措施外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500" spc="2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IB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可知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采用恒流源供电是个有效措施，这可以使霍尔电动势稳定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但也只能减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小由于输入电阻随温度变化所引起的激励电流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的变化的影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响。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5430" algn="l" rtl="0" eaLnBrk="0">
              <a:lnSpc>
                <a:spcPct val="144000"/>
              </a:lnSpc>
              <a:spcBef>
                <a:spcPts val="50"/>
              </a:spcBef>
            </a:pP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霍尔元件的灵敏度系数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也是温度的函数，它随温度的变化将引起霍尔电动势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化。</a:t>
            </a:r>
            <a:r>
              <a:rPr sz="1000" spc="3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霍尔元件的灵敏度系数与温度的</a:t>
            </a:r>
            <a:r>
              <a:rPr sz="1000" spc="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关系可写成</a:t>
            </a:r>
            <a:endParaRPr 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5430" algn="l" rtl="0" eaLnBrk="0">
              <a:lnSpc>
                <a:spcPct val="144000"/>
              </a:lnSpc>
              <a:spcBef>
                <a:spcPts val="50"/>
              </a:spcBef>
            </a:pP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500" spc="-2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900" b="1" spc="-2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b="1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</a:t>
            </a:r>
            <a:r>
              <a:rPr sz="1500" spc="-2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1000" b="1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αΔ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b="1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)(6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13)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4765" indent="-12065" algn="l" rtl="0" eaLnBrk="0">
              <a:lnSpc>
                <a:spcPct val="144000"/>
              </a:lnSpc>
              <a:spcBef>
                <a:spcPts val="25"/>
              </a:spcBef>
            </a:pP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式中，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900" b="1" spc="-1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为温度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时霍尔元件的灵敏度系数ꎻ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ΔT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为温度变化量，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ΔT</a:t>
            </a:r>
            <a:r>
              <a:rPr sz="1500" spc="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α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为霍尔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电动势温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度系数。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970" indent="267970" algn="l" rtl="0" eaLnBrk="0">
              <a:lnSpc>
                <a:spcPct val="150000"/>
              </a:lnSpc>
              <a:spcBef>
                <a:spcPts val="10"/>
              </a:spcBef>
            </a:pP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大多数霍尔电动势的温度系数</a:t>
            </a:r>
            <a:r>
              <a:rPr sz="1000" b="1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α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是正值，霍尔电动势随温度升高而增加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α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ΔT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倍。但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如果同时让激励电流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相应地减小，并能保持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乘积不变，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也就抵消了灵敏度系数</a:t>
            </a:r>
            <a:endParaRPr lang="en-US" altLang="en-US" sz="10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picture 9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4012" y="43882"/>
            <a:ext cx="4939233" cy="1620532"/>
          </a:xfrm>
          <a:prstGeom prst="rect">
            <a:avLst/>
          </a:prstGeom>
        </p:spPr>
      </p:pic>
      <p:sp>
        <p:nvSpPr>
          <p:cNvPr id="4" name="textbox 100"/>
          <p:cNvSpPr/>
          <p:nvPr>
            <p:custDataLst>
              <p:tags r:id="rId6"/>
            </p:custDataLst>
          </p:nvPr>
        </p:nvSpPr>
        <p:spPr>
          <a:xfrm>
            <a:off x="4746593" y="4319398"/>
            <a:ext cx="5685618" cy="15163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6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137000"/>
              </a:lnSpc>
            </a:pP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增加的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影响。图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就是按此思路设计的一个既简</a:t>
            </a:r>
            <a:r>
              <a:rPr sz="10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单，补偿效果又较好的补偿电路。电路中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sz="10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恒流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源，分流电阻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与霍尔元件的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激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励电极并联。当霍尔</a:t>
            </a:r>
            <a:r>
              <a:rPr sz="1000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元件的输入电阻随温度升高而增加时，旁路分流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电阻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自动增大分流，以减小霍尔元件的激励电流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5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而达到温度补偿的目的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lang="en-US" altLang="en-US" sz="5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3845" algn="l" rtl="0" eaLnBrk="0">
              <a:lnSpc>
                <a:spcPct val="100000"/>
              </a:lnSpc>
              <a:spcBef>
                <a:spcPts val="0"/>
              </a:spcBef>
            </a:pP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的温度补偿电路中，设初始温度为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101"/>
          <p:cNvSpPr/>
          <p:nvPr>
            <p:custDataLst>
              <p:tags r:id="rId7"/>
            </p:custDataLst>
          </p:nvPr>
        </p:nvSpPr>
        <p:spPr>
          <a:xfrm>
            <a:off x="4746593" y="5588161"/>
            <a:ext cx="5165329" cy="8121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霍尔元件输入电阻为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900" b="1" spc="2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灵敏系数为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900" b="1" spc="2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分流电阻为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sz="900" b="1" spc="2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根据分流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概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念得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 rtl="0" eaLnBrk="0">
              <a:lnSpc>
                <a:spcPct val="90000"/>
              </a:lnSpc>
              <a:spcBef>
                <a:spcPts val="1490"/>
              </a:spcBef>
            </a:pP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900" b="1" spc="0" baseline="-17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900" b="1" spc="-10" baseline="-17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500" spc="0" baseline="7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500" b="1" spc="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500" spc="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500" b="1" spc="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14)</a:t>
            </a:r>
            <a:endParaRPr lang="en-US" altLang="en-US" sz="975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8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8925" algn="l" rtl="0" eaLnBrk="0">
              <a:lnSpc>
                <a:spcPct val="97000"/>
              </a:lnSpc>
            </a:pP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当温度升至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电路中各参数变为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picture 10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29257" y="5889002"/>
            <a:ext cx="502778" cy="323624"/>
          </a:xfrm>
          <a:prstGeom prst="rect">
            <a:avLst/>
          </a:prstGeom>
        </p:spPr>
      </p:pic>
      <p:pic>
        <p:nvPicPr>
          <p:cNvPr id="7" name="picture 10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59928" y="4658512"/>
            <a:ext cx="1470189" cy="1090625"/>
          </a:xfrm>
          <a:prstGeom prst="rect">
            <a:avLst/>
          </a:prstGeom>
        </p:spPr>
      </p:pic>
      <p:sp>
        <p:nvSpPr>
          <p:cNvPr id="8" name="textbox 106"/>
          <p:cNvSpPr/>
          <p:nvPr>
            <p:custDataLst>
              <p:tags r:id="rId10"/>
            </p:custDataLst>
          </p:nvPr>
        </p:nvSpPr>
        <p:spPr>
          <a:xfrm>
            <a:off x="2530278" y="5994244"/>
            <a:ext cx="1426844" cy="2000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375"/>
              </a:lnSpc>
            </a:pPr>
            <a:r>
              <a:rPr sz="8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8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8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r>
              <a:rPr sz="8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恒流温</a:t>
            </a:r>
            <a:r>
              <a:rPr sz="8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</a:t>
            </a:r>
            <a:r>
              <a:rPr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补偿电路</a:t>
            </a:r>
            <a:endParaRPr lang="en-US" altLang="en-US" sz="8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110"/>
          <p:cNvSpPr/>
          <p:nvPr/>
        </p:nvSpPr>
        <p:spPr>
          <a:xfrm>
            <a:off x="3184525" y="2733675"/>
            <a:ext cx="5499100" cy="22726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5240" algn="l" rtl="0" eaLnBrk="0">
              <a:lnSpc>
                <a:spcPts val="1105"/>
              </a:lnSpc>
            </a:pPr>
            <a:r>
              <a:rPr sz="9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势不变，即</a:t>
            </a: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800" b="1" spc="0" baseline="-2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400" spc="10" baseline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800" b="1" spc="0" baseline="-2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800" b="1" spc="10" baseline="-2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9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</a:t>
            </a:r>
            <a:endParaRPr lang="en-US" altLang="en-US" sz="9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 rtl="0" eaLnBrk="0">
              <a:lnSpc>
                <a:spcPct val="96000"/>
              </a:lnSpc>
              <a:spcBef>
                <a:spcPts val="630"/>
              </a:spcBef>
            </a:pP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sz="800" b="1" spc="0" baseline="-26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800" b="1" spc="-10" baseline="-26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800" b="1" spc="0" baseline="-26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800" b="1" spc="-10" baseline="-26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400" spc="-10" baseline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sz="800" b="1" spc="0" baseline="-26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800" b="1" spc="0" baseline="-26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B(6</a:t>
            </a:r>
            <a:r>
              <a:rPr sz="1400" spc="0" baseline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16)</a:t>
            </a:r>
            <a:endParaRPr lang="en-US" altLang="en-US" sz="9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 rtl="0" eaLnBrk="0">
              <a:lnSpc>
                <a:spcPct val="87000"/>
              </a:lnSpc>
              <a:spcBef>
                <a:spcPts val="605"/>
              </a:spcBef>
            </a:pP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900" b="1" spc="-1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900" b="1" spc="-1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500" spc="-1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(617)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8765" algn="l" rtl="0" eaLnBrk="0">
              <a:lnSpc>
                <a:spcPts val="1560"/>
              </a:lnSpc>
              <a:spcBef>
                <a:spcPts val="250"/>
              </a:spcBef>
            </a:pPr>
            <a:r>
              <a:rPr sz="10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将式</a:t>
            </a:r>
            <a:r>
              <a:rPr sz="1000" b="1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0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13)</a:t>
            </a:r>
            <a:r>
              <a:rPr sz="10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、式</a:t>
            </a:r>
            <a:r>
              <a:rPr sz="1000" b="1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0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14)</a:t>
            </a:r>
            <a:r>
              <a:rPr sz="10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、式</a:t>
            </a:r>
            <a:r>
              <a:rPr sz="1000" b="1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0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15)</a:t>
            </a:r>
            <a:r>
              <a:rPr sz="10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代入式</a:t>
            </a:r>
            <a:r>
              <a:rPr sz="1000" b="1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0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17)</a:t>
            </a:r>
            <a:r>
              <a:rPr sz="10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，经整理</a:t>
            </a:r>
            <a:r>
              <a:rPr sz="10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略去高次项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αβ(ΔT)</a:t>
            </a:r>
            <a:r>
              <a:rPr sz="900" b="1" spc="0" baseline="69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en-US" sz="585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335" algn="l" rtl="0" eaLnBrk="0">
              <a:lnSpc>
                <a:spcPct val="88000"/>
              </a:lnSpc>
              <a:spcBef>
                <a:spcPts val="475"/>
              </a:spcBef>
            </a:pP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341245" algn="l" rtl="0" eaLnBrk="0">
              <a:lnSpc>
                <a:spcPct val="137000"/>
              </a:lnSpc>
              <a:spcBef>
                <a:spcPts val="175"/>
              </a:spcBef>
            </a:pPr>
            <a:r>
              <a:rPr sz="1400" b="1" u="sng" spc="-40" baseline="15000" dirty="0">
                <a:solidFill>
                  <a:srgbClr val="000000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(δ</a:t>
            </a:r>
            <a:r>
              <a:rPr sz="1400" u="sng" spc="-40" baseline="15000" dirty="0">
                <a:solidFill>
                  <a:srgbClr val="000000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400" b="1" u="sng" spc="-40" baseline="15000" dirty="0">
                <a:solidFill>
                  <a:srgbClr val="000000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β</a:t>
            </a:r>
            <a:r>
              <a:rPr sz="1400" u="sng" spc="-40" baseline="19000" dirty="0">
                <a:solidFill>
                  <a:srgbClr val="000000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400" b="1" u="sng" spc="-40" baseline="15000" dirty="0">
                <a:solidFill>
                  <a:srgbClr val="000000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α)</a:t>
            </a:r>
            <a:r>
              <a:rPr sz="1400" b="1" u="sng" spc="0" baseline="15000" dirty="0">
                <a:solidFill>
                  <a:srgbClr val="000000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500" b="1" u="sng" spc="0" dirty="0">
                <a:solidFill>
                  <a:srgbClr val="000000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500" b="1" u="sng" spc="-40" dirty="0">
                <a:solidFill>
                  <a:srgbClr val="000000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endParaRPr lang="en-US" altLang="en-US" sz="5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 rtl="0" eaLnBrk="0">
              <a:lnSpc>
                <a:spcPct val="85000"/>
              </a:lnSpc>
              <a:spcBef>
                <a:spcPts val="5"/>
              </a:spcBef>
            </a:pP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800" b="1" spc="0" baseline="-2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sz="800" b="1" spc="-20" baseline="-2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300" spc="-20" baseline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300" spc="0" baseline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18)</a:t>
            </a:r>
            <a:endParaRPr lang="en-US" altLang="en-US" sz="9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15895" algn="l" rtl="0" eaLnBrk="0">
              <a:lnSpc>
                <a:spcPts val="685"/>
              </a:lnSpc>
              <a:spcBef>
                <a:spcPts val="10"/>
              </a:spcBef>
            </a:pP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α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76860" algn="l" rtl="0" eaLnBrk="0">
              <a:lnSpc>
                <a:spcPct val="134000"/>
              </a:lnSpc>
              <a:spcBef>
                <a:spcPts val="195"/>
              </a:spcBef>
            </a:pP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当霍尔元件选定后，它的输入电阻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900" b="1" spc="4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、温度系数</a:t>
            </a:r>
            <a:r>
              <a:rPr sz="10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δ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以及霍尔电动势温度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α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是确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定值。由式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lang="en-US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18)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即可计算出分流电阻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sz="900" b="1" spc="2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及所需的温度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系数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β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值。为了满足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P0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及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β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个条件，分流电阻可取温度系数不同的两种电阻的串、并联组合，这样虽然麻烦但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温度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补偿效果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很好。</a:t>
            </a:r>
            <a:endParaRPr lang="en-US" altLang="en-US" sz="10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111"/>
          <p:cNvSpPr/>
          <p:nvPr>
            <p:custDataLst>
              <p:tags r:id="rId5"/>
            </p:custDataLst>
          </p:nvPr>
        </p:nvSpPr>
        <p:spPr>
          <a:xfrm>
            <a:off x="3461272" y="1900103"/>
            <a:ext cx="4928234" cy="7950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4605" algn="l" rtl="0" eaLnBrk="0">
              <a:lnSpc>
                <a:spcPct val="86000"/>
              </a:lnSpc>
            </a:pP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因而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87145" algn="l" rtl="0" eaLnBrk="0">
              <a:lnSpc>
                <a:spcPct val="132000"/>
              </a:lnSpc>
              <a:spcBef>
                <a:spcPts val="245"/>
              </a:spcBef>
              <a:tabLst>
                <a:tab pos="1379855" algn="l"/>
                <a:tab pos="3598545" algn="l"/>
              </a:tabLst>
            </a:pPr>
            <a:r>
              <a:rPr sz="900" u="sng" spc="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1400" b="1" u="sng" spc="0" baseline="1500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500" b="1" u="sng" spc="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sz="1400" b="1" u="sng" spc="0" baseline="1500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500" b="1" u="sng" spc="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sz="1400" b="1" u="sng" spc="0" baseline="1500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500" b="1" u="sng" spc="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P0</a:t>
            </a:r>
            <a:r>
              <a:rPr sz="1400" b="1" u="sng" spc="0" baseline="1500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</a:t>
            </a:r>
            <a:r>
              <a:rPr sz="1400" u="sng" spc="0" baseline="1900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1400" b="1" u="sng" spc="0" baseline="1500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βΔT)I</a:t>
            </a:r>
            <a:r>
              <a:rPr sz="500" b="1" u="sng" spc="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sz="500" u="sng" spc="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endParaRPr lang="en-US" altLang="en-US" sz="5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 rtl="0" eaLnBrk="0">
              <a:lnSpc>
                <a:spcPct val="84000"/>
              </a:lnSpc>
              <a:spcBef>
                <a:spcPts val="10"/>
              </a:spcBef>
            </a:pPr>
            <a:r>
              <a:rPr sz="9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800" b="1" spc="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300" spc="-1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＝＝</a:t>
            </a:r>
            <a:r>
              <a:rPr sz="9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300" spc="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9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15)</a:t>
            </a:r>
            <a:endParaRPr lang="en-US" altLang="en-US" sz="9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当温度升高</a:t>
            </a:r>
            <a:r>
              <a:rPr sz="10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Δ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时，为使霍尔电动势不变，补偿电路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必须保持升温前、后的霍尔电动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112"/>
          <p:cNvSpPr/>
          <p:nvPr>
            <p:custDataLst>
              <p:tags r:id="rId6"/>
            </p:custDataLst>
          </p:nvPr>
        </p:nvSpPr>
        <p:spPr>
          <a:xfrm>
            <a:off x="3185806" y="1219183"/>
            <a:ext cx="3743325" cy="6457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6445" indent="41910" algn="l" rtl="0" eaLnBrk="0">
              <a:lnSpc>
                <a:spcPct val="153000"/>
              </a:lnSpc>
            </a:pPr>
            <a:r>
              <a:rPr sz="900" b="1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800" b="1" spc="-2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1400" spc="-2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b="1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800" b="1" spc="-2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I0</a:t>
            </a:r>
            <a:r>
              <a:rPr sz="900" b="1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</a:t>
            </a:r>
            <a:r>
              <a:rPr sz="1400" spc="-2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b="1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δΔ</a:t>
            </a:r>
            <a:r>
              <a:rPr sz="9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b="1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9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800" b="1" spc="-1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sz="1400" spc="-1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800" b="1" spc="-1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P0</a:t>
            </a:r>
            <a:r>
              <a:rPr sz="9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</a:t>
            </a:r>
            <a:r>
              <a:rPr sz="1400" spc="-1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βΔ</a:t>
            </a:r>
            <a:r>
              <a:rPr sz="9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en-US" sz="9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560"/>
              </a:lnSpc>
              <a:spcBef>
                <a:spcPts val="70"/>
              </a:spcBef>
            </a:pP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式中，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δ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为霍尔元件输入电阻温度系数，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β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为分流电阻温度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系数。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116"/>
          <p:cNvSpPr/>
          <p:nvPr>
            <p:custDataLst>
              <p:tags r:id="rId7"/>
            </p:custDataLst>
          </p:nvPr>
        </p:nvSpPr>
        <p:spPr>
          <a:xfrm>
            <a:off x="4734117" y="2266680"/>
            <a:ext cx="2327910" cy="2241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560"/>
              </a:lnSpc>
            </a:pPr>
            <a:r>
              <a:rPr sz="9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800" b="1" spc="0" baseline="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sz="1400" spc="-10" baseline="21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800" b="1" spc="0" baseline="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9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800" b="1" spc="0" baseline="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sz="800" b="1" spc="-10" baseline="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</a:t>
            </a:r>
            <a:r>
              <a:rPr sz="1400" spc="-10" baseline="21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βΔ</a:t>
            </a:r>
            <a:r>
              <a:rPr sz="9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400" spc="-10" baseline="21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800" b="1" spc="0" baseline="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800" b="1" spc="-10" baseline="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</a:t>
            </a:r>
            <a:r>
              <a:rPr sz="1400" spc="0" baseline="21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δΔT)</a:t>
            </a:r>
            <a:endParaRPr lang="en-US" altLang="en-US" sz="900" b="1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11" name="图片 10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109"/>
          <p:cNvSpPr/>
          <p:nvPr/>
        </p:nvSpPr>
        <p:spPr>
          <a:xfrm>
            <a:off x="3155091" y="1363322"/>
            <a:ext cx="5208904" cy="24872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970" indent="266065" algn="l" rtl="0" eaLnBrk="0">
              <a:lnSpc>
                <a:spcPct val="118000"/>
              </a:lnSpc>
            </a:pPr>
            <a:r>
              <a:rPr sz="10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霍尔元件具有结构简单、体积小、动态特性好和寿命长的优点，它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仅可用于磁感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应强度、有功功率及电能参数的测量，在位移测量中也得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了广泛应用。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970" indent="277495" algn="l" rtl="0" eaLnBrk="0">
              <a:lnSpc>
                <a:spcPct val="123000"/>
              </a:lnSpc>
              <a:spcBef>
                <a:spcPts val="515"/>
              </a:spcBef>
            </a:pP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000"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给出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了一些不同类型的霍尔位移传感器。图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12(a)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是由磁场强度相同的两</a:t>
            </a:r>
            <a:r>
              <a:rPr sz="10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块永久磁铁组成的位移传感器。永久磁铁同极性相对地放置，霍尔元件处在两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磁铁的</a:t>
            </a:r>
            <a:r>
              <a:rPr sz="10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中间。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83210" algn="l" rtl="0" eaLnBrk="0">
              <a:lnSpc>
                <a:spcPct val="138000"/>
              </a:lnSpc>
              <a:spcBef>
                <a:spcPts val="60"/>
              </a:spcBef>
            </a:pP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由于磁铁中间的磁感应强度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，因此，霍尔元件输出的霍尔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电动势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也等于零，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此时位移</a:t>
            </a:r>
            <a:r>
              <a:rPr sz="1000" b="1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Δ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。若霍尔元件在两磁铁中产生相对位移，则霍尔元件感受到的磁感应强度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也随之改变，这时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不为零，其量值大小反映出霍尔元件与磁铁之间相对位置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的变化量。</a:t>
            </a:r>
            <a:r>
              <a:rPr sz="10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这种结构的位移传感器，其动态范围可达</a:t>
            </a:r>
            <a:r>
              <a:rPr sz="1000" b="1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5mm</a:t>
            </a:r>
            <a:r>
              <a:rPr sz="10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，分辨率为</a:t>
            </a:r>
            <a:r>
              <a:rPr sz="1000" b="1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0.001m</a:t>
            </a:r>
            <a:r>
              <a:rPr sz="1000"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</a:t>
            </a:r>
            <a:r>
              <a:rPr sz="10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5240" indent="276225" algn="l" rtl="0" eaLnBrk="0">
              <a:lnSpc>
                <a:spcPct val="119000"/>
              </a:lnSpc>
              <a:spcBef>
                <a:spcPts val="510"/>
              </a:spcBef>
            </a:pP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0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612(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0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是一种结构简单的位移传感器，它是由一块永久磁铁组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成磁路的传感器，</a:t>
            </a: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在霍尔元件处于初始位置</a:t>
            </a:r>
            <a:r>
              <a:rPr sz="1000"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Δ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霍尔电动势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不等于零。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27000"/>
              </a:lnSpc>
            </a:pPr>
            <a:endParaRPr lang="en-US" altLang="en-US" sz="3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1465" algn="l" rtl="0" eaLnBrk="0">
              <a:lnSpc>
                <a:spcPct val="92000"/>
              </a:lnSpc>
              <a:spcBef>
                <a:spcPts val="5"/>
              </a:spcBef>
            </a:pP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000" b="1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612(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z="1000" b="1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是一个由两个结构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相同的磁路组成的位移传感器。为了获得线性分布较好的</a:t>
            </a:r>
            <a:endParaRPr lang="en-US" altLang="en-US" sz="10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114"/>
          <p:cNvSpPr/>
          <p:nvPr>
            <p:custDataLst>
              <p:tags r:id="rId5"/>
            </p:custDataLst>
          </p:nvPr>
        </p:nvSpPr>
        <p:spPr>
          <a:xfrm>
            <a:off x="3152775" y="194310"/>
            <a:ext cx="5210175" cy="3422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1440" algn="l" rtl="0" eaLnBrk="0">
              <a:lnSpc>
                <a:spcPct val="95000"/>
              </a:lnSpc>
              <a:spcBef>
                <a:spcPts val="5"/>
              </a:spcBef>
            </a:pPr>
            <a:r>
              <a:rPr sz="1300" b="1" spc="1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6.3</a:t>
            </a:r>
            <a:r>
              <a:rPr sz="1300" spc="1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霍尔传感器的</a:t>
            </a:r>
            <a:r>
              <a:rPr sz="1300" spc="1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</a:t>
            </a:r>
            <a:r>
              <a:rPr sz="13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endParaRPr lang="en-US" altLang="en-US" sz="13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117"/>
          <p:cNvSpPr/>
          <p:nvPr>
            <p:custDataLst>
              <p:tags r:id="rId6"/>
            </p:custDataLst>
          </p:nvPr>
        </p:nvSpPr>
        <p:spPr>
          <a:xfrm>
            <a:off x="3158244" y="981530"/>
            <a:ext cx="1778635" cy="19303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2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6.3.1</a:t>
            </a:r>
            <a:r>
              <a:rPr sz="12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</a:t>
            </a:r>
            <a:r>
              <a:rPr sz="12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尔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位移传感器</a:t>
            </a:r>
            <a:endParaRPr lang="en-US" altLang="en-US" sz="12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picture 1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8025" y="4620028"/>
            <a:ext cx="4567072" cy="1215097"/>
          </a:xfrm>
          <a:prstGeom prst="rect">
            <a:avLst/>
          </a:prstGeom>
        </p:spPr>
      </p:pic>
      <p:sp>
        <p:nvSpPr>
          <p:cNvPr id="9" name="textbox 126"/>
          <p:cNvSpPr/>
          <p:nvPr>
            <p:custDataLst>
              <p:tags r:id="rId8"/>
            </p:custDataLst>
          </p:nvPr>
        </p:nvSpPr>
        <p:spPr>
          <a:xfrm>
            <a:off x="3141080" y="4115675"/>
            <a:ext cx="5208904" cy="3854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335" indent="-635" algn="l" rtl="0" eaLnBrk="0">
              <a:lnSpc>
                <a:spcPct val="118000"/>
              </a:lnSpc>
            </a:pP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磁路，在磁极端面装有极靴，当调整好霍尔元件的初始位置时，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以使霍尔电动势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虽然这种传感器的灵敏度很高，但它所能检测的位移量较小，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适用于微位移及振动的测量。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27"/>
          <p:cNvSpPr/>
          <p:nvPr>
            <p:custDataLst>
              <p:tags r:id="rId9"/>
            </p:custDataLst>
          </p:nvPr>
        </p:nvSpPr>
        <p:spPr>
          <a:xfrm>
            <a:off x="3771405" y="5879007"/>
            <a:ext cx="3952240" cy="3771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46480" algn="l" rtl="0" eaLnBrk="0">
              <a:lnSpc>
                <a:spcPts val="1375"/>
              </a:lnSpc>
            </a:pPr>
            <a:r>
              <a:rPr sz="8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8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8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sz="8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不同类型的霍尔位移传</a:t>
            </a:r>
            <a:r>
              <a:rPr sz="8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</a:t>
            </a:r>
            <a:r>
              <a:rPr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器</a:t>
            </a:r>
            <a:endParaRPr lang="en-US" altLang="en-US" sz="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17000"/>
              </a:lnSpc>
            </a:pP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9000"/>
              </a:lnSpc>
              <a:spcBef>
                <a:spcPts val="5"/>
              </a:spcBef>
            </a:pPr>
            <a:r>
              <a:rPr sz="700" b="1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7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700" b="1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700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磁场强度相同的位移传感器ꎻ</a:t>
            </a:r>
            <a:r>
              <a:rPr sz="700" b="1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7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700" b="1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700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简单的位移传感器ꎻ</a:t>
            </a:r>
            <a:r>
              <a:rPr sz="700" b="1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7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z="700" b="1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700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磁路结构相同的位移</a:t>
            </a:r>
            <a:r>
              <a:rPr sz="7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</a:t>
            </a:r>
            <a:r>
              <a:rPr sz="7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感器</a:t>
            </a:r>
            <a:endParaRPr lang="en-US" altLang="en-US" sz="7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10" name="图片 9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2" name="picture 1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2927" y="1742924"/>
            <a:ext cx="2594089" cy="1964359"/>
          </a:xfrm>
          <a:prstGeom prst="rect">
            <a:avLst/>
          </a:prstGeom>
        </p:spPr>
      </p:pic>
      <p:sp>
        <p:nvSpPr>
          <p:cNvPr id="3" name="textbox 124"/>
          <p:cNvSpPr/>
          <p:nvPr/>
        </p:nvSpPr>
        <p:spPr>
          <a:xfrm>
            <a:off x="3450498" y="4910941"/>
            <a:ext cx="5203190" cy="8369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0035" algn="l" rtl="0" eaLnBrk="0">
              <a:lnSpc>
                <a:spcPct val="97000"/>
              </a:lnSpc>
            </a:pP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所示，在极性相对、磁场强度相同的两个磁钢气隙中置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入霍尔加速度传感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19000"/>
              </a:lnSpc>
            </a:pPr>
            <a:endParaRPr lang="en-US" altLang="en-US" sz="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eaLnBrk="0">
              <a:lnSpc>
                <a:spcPct val="129000"/>
              </a:lnSpc>
              <a:spcBef>
                <a:spcPts val="0"/>
              </a:spcBef>
            </a:pP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器。当被测物体静止时，霍尔加速度传感器处于中间位置，且同时受到大小相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、方向</a:t>
            </a: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相反的磁通作用，因而磁感应强度为零，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霍尔电压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。当质量为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的被测物体上下运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动时，将会带动霍尔加速度传感器上下运动，传感器上的磁感应强度发生变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化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传感器</a:t>
            </a:r>
            <a:r>
              <a:rPr lang="zh-CN" altLang="en-US" sz="10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输出霍尔电压</a:t>
            </a:r>
            <a:r>
              <a:rPr lang="en-US" altLang="zh-CN"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en-US" altLang="zh-CN"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lang="zh-CN" altLang="en-US" sz="5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altLang="en-US" sz="10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霍尔电压</a:t>
            </a:r>
            <a:r>
              <a:rPr lang="en-US" altLang="zh-CN"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en-US" altLang="zh-CN"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lang="zh-CN" altLang="en-US" sz="10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与加速度呈线性关系，根据测量转</a:t>
            </a:r>
            <a:r>
              <a:rPr lang="zh-CN" altLang="en-US"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换</a:t>
            </a:r>
            <a:r>
              <a:rPr lang="zh-CN" altLang="en-US"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电路可测得霍尔电</a:t>
            </a:r>
            <a:r>
              <a:rPr lang="zh-CN" altLang="en-US"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压的大小，由霍尔电压进而可以求得物体的</a:t>
            </a:r>
            <a:r>
              <a:rPr lang="zh-CN" altLang="en-US"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</a:t>
            </a:r>
            <a:r>
              <a:rPr lang="zh-CN" altLang="en-US"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速度。</a:t>
            </a:r>
            <a:endParaRPr lang="zh-CN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129000"/>
              </a:lnSpc>
              <a:spcBef>
                <a:spcPts val="0"/>
              </a:spcBef>
            </a:pPr>
            <a:endParaRPr lang="zh-CN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125"/>
          <p:cNvSpPr/>
          <p:nvPr>
            <p:custDataLst>
              <p:tags r:id="rId6"/>
            </p:custDataLst>
          </p:nvPr>
        </p:nvSpPr>
        <p:spPr>
          <a:xfrm>
            <a:off x="3449584" y="814632"/>
            <a:ext cx="5208270" cy="8089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5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7335" algn="l" rtl="0" eaLnBrk="0">
              <a:lnSpc>
                <a:spcPct val="129000"/>
              </a:lnSpc>
            </a:pP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任何非电量只要能转换成位移的变化，均可利用霍尔位移传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感器的工作原理将其变换成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霍尔电动势，霍尔压力传感器就是其中的一种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见图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13)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。弹性元件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可以是波登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管或膜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盒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将被测压力变换成位移，由于霍尔元件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固定在弹性元件的自由端上，因此，弹性元件产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位移时将带动霍尔元件在线性变化的磁场中移动，从而输出霍尔电动势。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130"/>
          <p:cNvSpPr/>
          <p:nvPr>
            <p:custDataLst>
              <p:tags r:id="rId7"/>
            </p:custDataLst>
          </p:nvPr>
        </p:nvSpPr>
        <p:spPr>
          <a:xfrm>
            <a:off x="5055551" y="3817218"/>
            <a:ext cx="1998979" cy="3384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7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1—</a:t>
            </a:r>
            <a:r>
              <a:rPr sz="7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弹性元件ꎻ</a:t>
            </a:r>
            <a:r>
              <a:rPr sz="7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2—</a:t>
            </a:r>
            <a:r>
              <a:rPr sz="7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磁铁ꎻ</a:t>
            </a:r>
            <a:r>
              <a:rPr sz="7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3—</a:t>
            </a:r>
            <a:r>
              <a:rPr sz="7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霍尔压力传感器。</a:t>
            </a:r>
            <a:endParaRPr lang="en-US" altLang="en-US" sz="7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lang="en-US" altLang="en-US" sz="2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9850" algn="l" rtl="0" eaLnBrk="0">
              <a:lnSpc>
                <a:spcPts val="1375"/>
              </a:lnSpc>
              <a:spcBef>
                <a:spcPts val="0"/>
              </a:spcBef>
            </a:pPr>
            <a:r>
              <a:rPr sz="8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8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8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</a:t>
            </a:r>
            <a:r>
              <a:rPr sz="8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霍尔压力传感器的工作</a:t>
            </a:r>
            <a:r>
              <a:rPr sz="8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</a:t>
            </a:r>
            <a:r>
              <a:rPr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</a:t>
            </a:r>
            <a:endParaRPr lang="en-US" altLang="en-US" sz="8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131"/>
          <p:cNvSpPr/>
          <p:nvPr>
            <p:custDataLst>
              <p:tags r:id="rId8"/>
            </p:custDataLst>
          </p:nvPr>
        </p:nvSpPr>
        <p:spPr>
          <a:xfrm>
            <a:off x="3451691" y="4527981"/>
            <a:ext cx="1942464" cy="1943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2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6.3.3</a:t>
            </a:r>
            <a:r>
              <a:rPr sz="12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霍尔加速</a:t>
            </a:r>
            <a:r>
              <a:rPr sz="12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传感器</a:t>
            </a:r>
            <a:endParaRPr lang="en-US" altLang="en-US" sz="12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132"/>
          <p:cNvSpPr/>
          <p:nvPr>
            <p:custDataLst>
              <p:tags r:id="rId9"/>
            </p:custDataLst>
          </p:nvPr>
        </p:nvSpPr>
        <p:spPr>
          <a:xfrm>
            <a:off x="3451691" y="432317"/>
            <a:ext cx="1778635" cy="1936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2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6.3.2</a:t>
            </a:r>
            <a:r>
              <a:rPr sz="12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</a:t>
            </a:r>
            <a:r>
              <a:rPr sz="12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尔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压力传感器</a:t>
            </a:r>
            <a:endParaRPr lang="en-US" altLang="en-US" sz="12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picture 13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58962" y="4730116"/>
            <a:ext cx="2700070" cy="27114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9" name="图片 8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2" name="picture 1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3319" y="3962787"/>
            <a:ext cx="4905971" cy="1324774"/>
          </a:xfrm>
          <a:prstGeom prst="rect">
            <a:avLst/>
          </a:prstGeom>
        </p:spPr>
      </p:pic>
      <p:pic>
        <p:nvPicPr>
          <p:cNvPr id="3" name="picture 1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9115" y="260813"/>
            <a:ext cx="2575598" cy="1791830"/>
          </a:xfrm>
          <a:prstGeom prst="rect">
            <a:avLst/>
          </a:prstGeom>
        </p:spPr>
      </p:pic>
      <p:sp>
        <p:nvSpPr>
          <p:cNvPr id="4" name="textbox 140"/>
          <p:cNvSpPr/>
          <p:nvPr/>
        </p:nvSpPr>
        <p:spPr>
          <a:xfrm>
            <a:off x="3346440" y="3034495"/>
            <a:ext cx="5203825" cy="8026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76860" algn="l" rtl="0" eaLnBrk="0">
              <a:lnSpc>
                <a:spcPct val="127000"/>
              </a:lnSpc>
              <a:spcBef>
                <a:spcPts val="0"/>
              </a:spcBef>
            </a:pP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是几种不同结构的霍尔转速传感器。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盘的输入轴与被测转轴相连，当被测</a:t>
            </a:r>
            <a:r>
              <a:rPr sz="10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转轴转动时，转盘随之转动，固定在转盘附近的霍尔传感器便可在每一个小磁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铁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通过时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产生一个相应的脉冲，检测出单位时间的脉冲数，便可知被测转速。根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据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磁性转盘上小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磁铁数目就可确定传感器测量转速的分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辨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率。</a:t>
            </a:r>
            <a:endParaRPr lang="en-US" altLang="en-US" sz="10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143"/>
          <p:cNvSpPr/>
          <p:nvPr>
            <p:custDataLst>
              <p:tags r:id="rId7"/>
            </p:custDataLst>
          </p:nvPr>
        </p:nvSpPr>
        <p:spPr>
          <a:xfrm>
            <a:off x="4808933" y="5397495"/>
            <a:ext cx="2284729" cy="3384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7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1—</a:t>
            </a:r>
            <a:r>
              <a:rPr sz="7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轴入轴ꎻ</a:t>
            </a:r>
            <a:r>
              <a:rPr sz="7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2—</a:t>
            </a:r>
            <a:r>
              <a:rPr sz="7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转盘ꎻ</a:t>
            </a:r>
            <a:r>
              <a:rPr sz="7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3—</a:t>
            </a:r>
            <a:r>
              <a:rPr sz="7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小磁铁ꎻ</a:t>
            </a:r>
            <a:r>
              <a:rPr sz="7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4—</a:t>
            </a:r>
            <a:r>
              <a:rPr sz="7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霍尔传感器</a:t>
            </a:r>
            <a:r>
              <a:rPr sz="7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7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lang="en-US" altLang="en-US" sz="2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8425" algn="l" rtl="0" eaLnBrk="0">
              <a:lnSpc>
                <a:spcPts val="1375"/>
              </a:lnSpc>
              <a:spcBef>
                <a:spcPts val="0"/>
              </a:spcBef>
            </a:pPr>
            <a:r>
              <a:rPr sz="8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800" b="1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8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b="1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</a:t>
            </a:r>
            <a:r>
              <a:rPr sz="8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几种不同结构的霍尔转</a:t>
            </a:r>
            <a:r>
              <a:rPr sz="8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速</a:t>
            </a:r>
            <a:r>
              <a:rPr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传感器</a:t>
            </a:r>
            <a:endParaRPr lang="en-US" altLang="en-US" sz="8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144"/>
          <p:cNvSpPr/>
          <p:nvPr>
            <p:custDataLst>
              <p:tags r:id="rId8"/>
            </p:custDataLst>
          </p:nvPr>
        </p:nvSpPr>
        <p:spPr>
          <a:xfrm>
            <a:off x="4952380" y="2096537"/>
            <a:ext cx="1999614" cy="2000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375"/>
              </a:lnSpc>
            </a:pPr>
            <a:r>
              <a:rPr sz="8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8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8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r>
              <a:rPr sz="8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霍尔加速度传感器的工作原</a:t>
            </a:r>
            <a:r>
              <a:rPr sz="8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</a:t>
            </a:r>
            <a:endParaRPr lang="en-US" altLang="en-US" sz="800" spc="3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145"/>
          <p:cNvSpPr/>
          <p:nvPr>
            <p:custDataLst>
              <p:tags r:id="rId9"/>
            </p:custDataLst>
          </p:nvPr>
        </p:nvSpPr>
        <p:spPr>
          <a:xfrm>
            <a:off x="3348025" y="2652180"/>
            <a:ext cx="1778635" cy="1943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2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6.3.4</a:t>
            </a:r>
            <a:r>
              <a:rPr sz="12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</a:t>
            </a:r>
            <a:r>
              <a:rPr sz="12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尔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转速传感器</a:t>
            </a:r>
            <a:endParaRPr lang="en-US" altLang="en-US" sz="12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picture 14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55295" y="2853670"/>
            <a:ext cx="2700070" cy="27114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7" name="图片 6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138"/>
          <p:cNvSpPr/>
          <p:nvPr/>
        </p:nvSpPr>
        <p:spPr>
          <a:xfrm>
            <a:off x="3157050" y="640989"/>
            <a:ext cx="5254625" cy="102044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2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91000"/>
              </a:lnSpc>
            </a:pPr>
            <a:r>
              <a:rPr sz="1000" spc="3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霍尔集成元件是将霍尔元件和放大器等集成在一块芯片上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。它由霍尔元件、放大器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电压调整电路、电流放大输出电路、失调调整及线性度调整电路等几部分组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成。它有三</a:t>
            </a:r>
            <a:r>
              <a:rPr sz="10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型单端输出和八脚双列直插型双端输出两种结构。它的特点是输出电压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在一定范围</a:t>
            </a:r>
            <a:r>
              <a:rPr sz="10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内与磁感应强度呈线性关系。霍尔开关传感器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SL</a:t>
            </a:r>
            <a:r>
              <a:rPr sz="1000" b="1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3501</a:t>
            </a:r>
            <a:r>
              <a:rPr sz="10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是具有较高灵敏度的</a:t>
            </a:r>
            <a:r>
              <a:rPr sz="10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尔集成元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件，能感受到很小的磁场变化，因而可对黑色金属零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件进行计数检测。图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</a:t>
            </a:r>
            <a:r>
              <a:rPr sz="1000" spc="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是对钢球</a:t>
            </a:r>
            <a:endParaRPr lang="zh-CN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635" algn="l" rtl="0" eaLnBrk="0">
              <a:lnSpc>
                <a:spcPct val="126000"/>
              </a:lnSpc>
            </a:pPr>
            <a:r>
              <a:rPr lang="zh-CN" altLang="en-US"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进行计数的工作示意和电路。当钢球通过霍尔开关传感器时，传</a:t>
            </a:r>
            <a:r>
              <a:rPr lang="zh-CN" altLang="en-US"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</a:t>
            </a:r>
            <a:r>
              <a:rPr lang="zh-CN" altLang="en-US"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器可输出峰值为</a:t>
            </a:r>
            <a:r>
              <a:rPr lang="en-US" altLang="zh-CN"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20mV</a:t>
            </a:r>
            <a:r>
              <a:rPr lang="zh-CN" altLang="en-US"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的脉冲电压，该电压经运算放大器</a:t>
            </a:r>
            <a:r>
              <a:rPr lang="en-US" altLang="zh-CN"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(μ</a:t>
            </a:r>
            <a:r>
              <a:rPr lang="en-US" altLang="zh-CN"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altLang="zh-CN"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741)</a:t>
            </a:r>
            <a:r>
              <a:rPr lang="zh-CN" altLang="en-US"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放大后，驱动半导体三极管</a:t>
            </a:r>
            <a:r>
              <a:rPr lang="en-US" altLang="zh-CN"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VT</a:t>
            </a:r>
            <a:r>
              <a:rPr lang="en-US" altLang="zh-CN" sz="900" b="1" spc="2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</a:t>
            </a:r>
            <a:r>
              <a:rPr lang="en-US" altLang="zh-CN"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en-US" altLang="zh-CN"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58</a:t>
            </a:r>
            <a:r>
              <a:rPr lang="en-US" altLang="zh-CN" sz="1000" b="1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2)</a:t>
            </a:r>
            <a:r>
              <a:rPr lang="zh-CN" altLang="en-US"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lang="zh-CN" altLang="en-US"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作，三极管</a:t>
            </a:r>
            <a:r>
              <a:rPr lang="en-US" altLang="zh-CN"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VT</a:t>
            </a:r>
            <a:r>
              <a:rPr lang="en-US" altLang="zh-CN" sz="900" b="1" spc="1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的输出端接通计数器进行计数，</a:t>
            </a:r>
            <a:r>
              <a:rPr lang="zh-CN" altLang="en-US"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并由显示器显示检测数值。</a:t>
            </a:r>
            <a:endParaRPr lang="zh-CN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5430" algn="l" rtl="0" eaLnBrk="0">
              <a:lnSpc>
                <a:spcPct val="131000"/>
              </a:lnSpc>
            </a:pPr>
            <a:endParaRPr lang="zh-CN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146"/>
          <p:cNvSpPr/>
          <p:nvPr>
            <p:custDataLst>
              <p:tags r:id="rId5"/>
            </p:custDataLst>
          </p:nvPr>
        </p:nvSpPr>
        <p:spPr>
          <a:xfrm>
            <a:off x="3158243" y="259281"/>
            <a:ext cx="1450975" cy="1917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2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6.3.5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霍尔计数器</a:t>
            </a:r>
            <a:endParaRPr lang="en-US" altLang="en-US" sz="12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picture 14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5513" y="459628"/>
            <a:ext cx="2700070" cy="27114"/>
          </a:xfrm>
          <a:prstGeom prst="rect">
            <a:avLst/>
          </a:prstGeom>
        </p:spPr>
      </p:pic>
      <p:pic>
        <p:nvPicPr>
          <p:cNvPr id="5" name="picture 15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5513" y="2178822"/>
            <a:ext cx="4968811" cy="4219550"/>
          </a:xfrm>
          <a:prstGeom prst="rect">
            <a:avLst/>
          </a:prstGeom>
        </p:spPr>
      </p:pic>
      <p:sp>
        <p:nvSpPr>
          <p:cNvPr id="6" name="textbox 159"/>
          <p:cNvSpPr/>
          <p:nvPr>
            <p:custDataLst>
              <p:tags r:id="rId8"/>
            </p:custDataLst>
          </p:nvPr>
        </p:nvSpPr>
        <p:spPr>
          <a:xfrm>
            <a:off x="4484099" y="6442254"/>
            <a:ext cx="2343150" cy="3886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375"/>
              </a:lnSpc>
            </a:pPr>
            <a:r>
              <a:rPr sz="8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800" b="1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8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b="1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</a:t>
            </a:r>
            <a:r>
              <a:rPr sz="8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霍尔计数装置的工作示意图及电</a:t>
            </a:r>
            <a:r>
              <a:rPr sz="8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</a:t>
            </a:r>
            <a:r>
              <a:rPr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endParaRPr lang="en-US" altLang="en-US" sz="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lang="en-US" altLang="en-US" sz="5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55320" algn="l" rtl="0" eaLnBrk="0">
              <a:lnSpc>
                <a:spcPct val="98000"/>
              </a:lnSpc>
              <a:spcBef>
                <a:spcPts val="5"/>
              </a:spcBef>
            </a:pPr>
            <a:r>
              <a:rPr sz="7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7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7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7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工作示意，</a:t>
            </a:r>
            <a:r>
              <a:rPr sz="7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(b)</a:t>
            </a:r>
            <a:r>
              <a:rPr sz="7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电路</a:t>
            </a:r>
            <a:endParaRPr lang="en-US" altLang="en-US" sz="7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8" name="图片 7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6" name="picture 16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6037" y="2771546"/>
            <a:ext cx="3713060" cy="1314907"/>
          </a:xfrm>
          <a:prstGeom prst="rect">
            <a:avLst/>
          </a:prstGeom>
        </p:spPr>
      </p:pic>
      <p:sp>
        <p:nvSpPr>
          <p:cNvPr id="2" name="textbox 153"/>
          <p:cNvSpPr/>
          <p:nvPr/>
        </p:nvSpPr>
        <p:spPr>
          <a:xfrm>
            <a:off x="1673525" y="647205"/>
            <a:ext cx="9149750" cy="15043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 fontAlgn="auto">
              <a:lnSpc>
                <a:spcPct val="150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115" algn="l" rtl="0" eaLnBrk="0" fontAlgn="auto">
              <a:lnSpc>
                <a:spcPct val="150000"/>
              </a:lnSpc>
            </a:pPr>
            <a:r>
              <a:rPr sz="1000" b="1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sz="10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</a:t>
            </a: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验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目的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8925" algn="l" rtl="0" eaLnBrk="0" fontAlgn="auto">
              <a:lnSpc>
                <a:spcPct val="150000"/>
              </a:lnSpc>
              <a:spcBef>
                <a:spcPts val="415"/>
              </a:spcBef>
            </a:pP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了解霍尔传感器的工作原理与应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4955" algn="l" rtl="0" eaLnBrk="0" fontAlgn="auto">
              <a:lnSpc>
                <a:spcPct val="150000"/>
              </a:lnSpc>
              <a:spcBef>
                <a:spcPts val="520"/>
              </a:spcBef>
            </a:pPr>
            <a:r>
              <a:rPr sz="1000" b="1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本原理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 fontAlgn="auto">
              <a:lnSpc>
                <a:spcPct val="150000"/>
              </a:lnSpc>
            </a:pPr>
            <a:endParaRPr lang="en-US" altLang="en-US" sz="3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 fontAlgn="auto">
              <a:lnSpc>
                <a:spcPct val="150000"/>
              </a:lnSpc>
            </a:pP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霍尔传感器是一种磁敏传感器，基于霍尔效应原理工作。它将被测量的磁场变化</a:t>
            </a:r>
            <a:r>
              <a:rPr sz="1000" b="1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以磁场为媒体</a:t>
            </a:r>
            <a:r>
              <a:rPr sz="10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转换成霍尔电动势输出。霍尔效应是具有载流子的导体</a:t>
            </a:r>
            <a:r>
              <a:rPr sz="10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半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导体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同时处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在电场和磁场中而产生电动势的一种现象。如图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17(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带正电的载流子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所示，把一块宽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，厚为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的导电板放在磁感应强度为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的磁场中，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并在导电板中通以纵向电流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，此</a:t>
            </a:r>
            <a:r>
              <a:rPr lang="zh-CN" altLang="en-US"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时在导电板的横向两侧面</a:t>
            </a:r>
            <a:r>
              <a:rPr lang="en-US" altLang="zh-CN"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altLang="zh-CN" sz="10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′</a:t>
            </a:r>
            <a:r>
              <a:rPr lang="zh-CN" altLang="en-US"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之间就呈现出一定的电势差，这一现象称</a:t>
            </a:r>
            <a:r>
              <a:rPr lang="zh-CN" altLang="en-US"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lang="zh-CN" altLang="en-US"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霍尔效应</a:t>
            </a:r>
            <a:r>
              <a:rPr lang="en-US" altLang="zh-CN"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</a:t>
            </a:r>
            <a:r>
              <a:rPr lang="zh-CN" altLang="en-US"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尔效应可以用洛伦兹力来解释</a:t>
            </a:r>
            <a:r>
              <a:rPr lang="en-US" altLang="zh-CN" sz="10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，所产生的电势差</a:t>
            </a:r>
            <a:r>
              <a:rPr lang="en-US" altLang="zh-CN"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en-US" altLang="zh-CN"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lang="zh-CN" altLang="en-US"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称霍尔电动势</a:t>
            </a:r>
            <a:r>
              <a:rPr lang="en-US" altLang="zh-CN" sz="10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或霍尔电压</a:t>
            </a:r>
            <a:r>
              <a:rPr lang="en-US" altLang="zh-CN" sz="10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altLang="en-US"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</a:t>
            </a:r>
            <a:r>
              <a:rPr lang="zh-CN" altLang="en-US"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尔</a:t>
            </a:r>
            <a:r>
              <a:rPr lang="zh-CN" altLang="en-US" sz="10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效应的数学表达</a:t>
            </a:r>
            <a:r>
              <a:rPr lang="zh-CN" altLang="en-US"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式</a:t>
            </a:r>
            <a:r>
              <a:rPr lang="zh-CN" altLang="en-US"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endParaRPr lang="zh-CN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 fontAlgn="auto">
              <a:lnSpc>
                <a:spcPct val="150000"/>
              </a:lnSpc>
            </a:pPr>
            <a:endParaRPr lang="zh-CN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66925" algn="l" rtl="0" eaLnBrk="0" fontAlgn="auto">
              <a:lnSpc>
                <a:spcPct val="150000"/>
              </a:lnSpc>
              <a:spcBef>
                <a:spcPts val="300"/>
              </a:spcBef>
            </a:pPr>
            <a:r>
              <a:rPr lang="en-US" altLang="zh-CN" sz="1500" b="1" spc="-50" baseline="1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en-US" altLang="zh-CN" sz="900" b="1" spc="-50" baseline="-6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lang="zh-CN" altLang="en-US" sz="1500" spc="-50" baseline="1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1500" b="1" spc="-40" baseline="1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sz="900" b="1" spc="0" baseline="-6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lang="zh-CN" altLang="en-US" sz="1500" spc="-50" baseline="1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1500" b="1" spc="0" baseline="1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lang="en-US" altLang="zh-CN" sz="900" b="1" spc="0" baseline="-6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lang="en-US" altLang="zh-CN" sz="1500" b="1" spc="0" baseline="1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IB</a:t>
            </a:r>
            <a:endParaRPr lang="zh-CN" altLang="en-US" sz="975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 fontAlgn="auto">
              <a:lnSpc>
                <a:spcPct val="150000"/>
              </a:lnSpc>
            </a:pPr>
            <a:endParaRPr lang="zh-CN" altLang="en-US" sz="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4445" algn="l" rtl="0" eaLnBrk="0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式中，</a:t>
            </a:r>
            <a:r>
              <a:rPr lang="en-US" altLang="zh-CN" sz="1000"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lang="zh-CN" altLang="en-US"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＝－</a:t>
            </a:r>
            <a:r>
              <a:rPr lang="en-US" altLang="zh-CN" sz="1000"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1/(</a:t>
            </a:r>
            <a:r>
              <a:rPr lang="en-US" altLang="zh-CN"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</a:t>
            </a:r>
            <a:r>
              <a:rPr lang="en-US" altLang="zh-CN" sz="1000"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，是由半导体本身载流子迁移率决定的物理常数，称为霍尔系数，</a:t>
            </a:r>
            <a:r>
              <a:rPr lang="en-US" altLang="zh-CN"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lang="en-US" altLang="zh-CN"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lang="zh-CN" altLang="en-US" sz="1500" spc="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lang="en-US" altLang="zh-CN"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/d</a:t>
            </a:r>
            <a:r>
              <a:rPr lang="zh-CN" altLang="en-US"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，称为灵敏度系数，与材料的物理性质和几何尺寸有关。</a:t>
            </a:r>
            <a:endParaRPr lang="zh-CN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4795" algn="l" rtl="0" eaLnBrk="0">
              <a:lnSpc>
                <a:spcPct val="137000"/>
              </a:lnSpc>
            </a:pPr>
            <a:endParaRPr lang="zh-CN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156"/>
          <p:cNvSpPr/>
          <p:nvPr>
            <p:custDataLst>
              <p:tags r:id="rId6"/>
            </p:custDataLst>
          </p:nvPr>
        </p:nvSpPr>
        <p:spPr>
          <a:xfrm>
            <a:off x="3124200" y="138430"/>
            <a:ext cx="5210175" cy="3422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8000"/>
              </a:lnSpc>
            </a:pP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1440" algn="l" rtl="0" eaLnBrk="0">
              <a:lnSpc>
                <a:spcPct val="93000"/>
              </a:lnSpc>
              <a:spcBef>
                <a:spcPts val="5"/>
              </a:spcBef>
            </a:pPr>
            <a:r>
              <a:rPr sz="1300" b="1" spc="8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6.4</a:t>
            </a:r>
            <a:r>
              <a:rPr sz="1300" spc="8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技能</a:t>
            </a:r>
            <a:r>
              <a:rPr sz="13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</a:t>
            </a:r>
            <a:r>
              <a:rPr sz="13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训</a:t>
            </a:r>
            <a:endParaRPr lang="en-US" altLang="en-US" sz="13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162"/>
          <p:cNvSpPr/>
          <p:nvPr>
            <p:custDataLst>
              <p:tags r:id="rId7"/>
            </p:custDataLst>
          </p:nvPr>
        </p:nvSpPr>
        <p:spPr>
          <a:xfrm>
            <a:off x="1673525" y="4046111"/>
            <a:ext cx="9230263" cy="40227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22475" algn="l" rtl="0" eaLnBrk="0">
              <a:lnSpc>
                <a:spcPts val="1375"/>
              </a:lnSpc>
            </a:pPr>
            <a:r>
              <a:rPr sz="8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8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8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17</a:t>
            </a:r>
            <a:r>
              <a:rPr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霍尔效应原理</a:t>
            </a:r>
            <a:endParaRPr lang="en-US" altLang="en-US" sz="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6510" indent="264160" algn="l" rtl="0" eaLnBrk="0">
              <a:lnSpc>
                <a:spcPct val="140000"/>
              </a:lnSpc>
              <a:spcBef>
                <a:spcPts val="435"/>
              </a:spcBef>
            </a:pP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具有上述霍尔效应的元件称为霍尔元件，霍尔元件大多采用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型半导体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材料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金属材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料中自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由电子浓度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很高，因而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很小，输出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极小，不宜用作霍尔元件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，厚度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只</a:t>
            </a:r>
            <a:r>
              <a:rPr sz="10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</a:t>
            </a:r>
            <a:r>
              <a:rPr sz="1000" b="1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1μ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</a:t>
            </a:r>
            <a:r>
              <a:rPr sz="10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左右。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6510" indent="265430" algn="l" rtl="0" eaLnBrk="0">
              <a:lnSpc>
                <a:spcPct val="129000"/>
              </a:lnSpc>
              <a:spcBef>
                <a:spcPts val="610"/>
              </a:spcBef>
            </a:pP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霍尔传感器有霍尔元件和集成霍尔传感器两种类型。集成霍尔传感器是把霍尔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件、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放大器等制作在一个芯片上的集成电路型结构。与霍尔元件相比，它具有微型化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灵敏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度高、可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靠性高、寿命长、功耗低、负载能力强以及使用方便等优点。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9240" algn="l" rtl="0" eaLnBrk="0">
              <a:lnSpc>
                <a:spcPct val="147000"/>
              </a:lnSpc>
              <a:spcBef>
                <a:spcPts val="35"/>
              </a:spcBef>
            </a:pP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本实验采用的霍尔位移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小位移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1~2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mm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传感器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由线性霍尔元件、两只半圆形永久磁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钢组成，其他很多物理量如力、加速度等本质上都可转变成位移的变化来测量。霍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尔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移传感器的工作原理和实验电路原理如图</a:t>
            </a:r>
            <a:r>
              <a:rPr sz="10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所示。将磁场强度相同的两个永久磁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钢极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性相对地放置，线性霍尔元件置于两块磁钢间的上下中点，其磁感应强度为零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设这个</a:t>
            </a:r>
            <a:r>
              <a:rPr sz="10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位置为位移的零点，即</a:t>
            </a:r>
            <a:r>
              <a:rPr sz="1000" b="1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sz="10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，因磁感应强度</a:t>
            </a:r>
            <a:r>
              <a:rPr sz="1000" b="1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0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，故输出电压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。当霍尔元件沿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轴有位移时，由于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≠0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，则有一电压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输出，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经差动放大器放大输出为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有一一对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应的线性关系。图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18(b)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中的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是用来调节霍尔元件的不定位电动势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的，所谓不定位电动势是指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500" spc="-1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≠0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13000"/>
              </a:lnSpc>
            </a:pP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6510" indent="268605" algn="l" rtl="0" eaLnBrk="0">
              <a:lnSpc>
                <a:spcPct val="130000"/>
              </a:lnSpc>
              <a:spcBef>
                <a:spcPts val="0"/>
              </a:spcBef>
            </a:pP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线性霍尔元件有四个引线端。涂黑两端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1(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3(V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是电源输入激励端，</a:t>
            </a: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另外两端</a:t>
            </a:r>
            <a:r>
              <a:rPr sz="1000" b="1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2(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</a:t>
            </a:r>
            <a:r>
              <a:rPr sz="1500" spc="-2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1000" b="1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b="1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4(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</a:t>
            </a:r>
            <a:r>
              <a:rPr sz="1500" spc="-2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是电压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输出端。接线时，电源输入激励端与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电压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输出端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不能颠倒，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否则将损坏霍尔元件。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170"/>
          <p:cNvSpPr/>
          <p:nvPr/>
        </p:nvSpPr>
        <p:spPr>
          <a:xfrm>
            <a:off x="1723487" y="3542506"/>
            <a:ext cx="5257165" cy="25177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735455" algn="l" rtl="0" eaLnBrk="0">
              <a:lnSpc>
                <a:spcPts val="1375"/>
              </a:lnSpc>
            </a:pPr>
            <a:r>
              <a:rPr sz="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8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</a:t>
            </a:r>
            <a:r>
              <a:rPr sz="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霍尔位移传感器</a:t>
            </a:r>
            <a:r>
              <a:rPr sz="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sz="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作原理</a:t>
            </a:r>
            <a:endParaRPr lang="en-US" altLang="en-US" sz="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889760" algn="l" rtl="0" eaLnBrk="0">
              <a:lnSpc>
                <a:spcPct val="98000"/>
              </a:lnSpc>
              <a:spcBef>
                <a:spcPts val="660"/>
              </a:spcBef>
            </a:pPr>
            <a:r>
              <a:rPr sz="700" b="1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7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700" b="1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7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工作原理，</a:t>
            </a:r>
            <a:r>
              <a:rPr sz="700" b="1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7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700" b="1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7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实验电</a:t>
            </a:r>
            <a:r>
              <a:rPr sz="7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</a:t>
            </a:r>
            <a:r>
              <a:rPr sz="7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原理</a:t>
            </a:r>
            <a:endParaRPr lang="en-US" altLang="en-US" sz="7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9400" algn="l" rtl="0" eaLnBrk="0">
              <a:lnSpc>
                <a:spcPts val="1300"/>
              </a:lnSpc>
              <a:spcBef>
                <a:spcPts val="1075"/>
              </a:spcBef>
            </a:pPr>
            <a:r>
              <a:rPr sz="1000" b="1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需用器件与单元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5240" indent="266700" algn="l" rtl="0" eaLnBrk="0">
              <a:lnSpc>
                <a:spcPct val="133000"/>
              </a:lnSpc>
              <a:spcBef>
                <a:spcPts val="495"/>
              </a:spcBef>
            </a:pPr>
            <a:r>
              <a:rPr sz="10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机头中的振动台、测微头、霍尔位移传感器，显示面板中的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sz="1000" b="1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0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</a:t>
            </a:r>
            <a:r>
              <a:rPr sz="1000" b="1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或电压表</a:t>
            </a:r>
            <a:r>
              <a:rPr sz="1000" b="1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±2~±10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步进可调直流稳压电源，调理电路单元中的霍尔元件，调理电路单元中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</a:t>
            </a:r>
            <a:r>
              <a:rPr sz="10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桥、差动放大器</a:t>
            </a: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8130" algn="l" rtl="0" eaLnBrk="0">
              <a:lnSpc>
                <a:spcPts val="1300"/>
              </a:lnSpc>
              <a:spcBef>
                <a:spcPts val="675"/>
              </a:spcBef>
            </a:pPr>
            <a:r>
              <a:rPr sz="1000" b="1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验步骤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lang="en-US" altLang="en-US" sz="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81940" algn="l" rtl="0" eaLnBrk="0">
              <a:lnSpc>
                <a:spcPct val="138000"/>
              </a:lnSpc>
            </a:pPr>
            <a:r>
              <a:rPr sz="10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差动放大器调零。按图</a:t>
            </a:r>
            <a:r>
              <a:rPr sz="10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示意接线，将电压表</a:t>
            </a:r>
            <a:r>
              <a:rPr sz="10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sz="10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</a:t>
            </a:r>
            <a:r>
              <a:rPr sz="10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程切换开关打到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挡，检查接线无误后闭合主、副电源开关。将差动放大器的增益电位器沿顺时针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</a:t>
            </a:r>
            <a:r>
              <a:rPr sz="10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缓慢转到底，再逆时针回转一点点</a:t>
            </a:r>
            <a:r>
              <a:rPr sz="1000" b="1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防止电位器的可调触点在极限端点位置接触不良</a:t>
            </a:r>
            <a:r>
              <a:rPr sz="1000" b="1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，调节差动放大器的调零电位器，使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电压表显示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。关闭主电源。</a:t>
            </a:r>
            <a:endParaRPr lang="en-US" altLang="en-US" sz="10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picture 17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5469" y="431321"/>
            <a:ext cx="3540531" cy="3067304"/>
          </a:xfrm>
          <a:prstGeom prst="rect">
            <a:avLst/>
          </a:prstGeom>
        </p:spPr>
      </p:pic>
      <p:pic>
        <p:nvPicPr>
          <p:cNvPr id="4" name="picture 1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9287" y="3831975"/>
            <a:ext cx="3045129" cy="1747469"/>
          </a:xfrm>
          <a:prstGeom prst="rect">
            <a:avLst/>
          </a:prstGeom>
        </p:spPr>
      </p:pic>
      <p:sp>
        <p:nvSpPr>
          <p:cNvPr id="5" name="textbox 175"/>
          <p:cNvSpPr/>
          <p:nvPr>
            <p:custDataLst>
              <p:tags r:id="rId7"/>
            </p:custDataLst>
          </p:nvPr>
        </p:nvSpPr>
        <p:spPr>
          <a:xfrm>
            <a:off x="9356810" y="6044057"/>
            <a:ext cx="1541144" cy="2000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375"/>
              </a:lnSpc>
            </a:pPr>
            <a:r>
              <a:rPr sz="8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8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8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</a:t>
            </a:r>
            <a:r>
              <a:rPr sz="8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差动放大器调</a:t>
            </a:r>
            <a:r>
              <a:rPr sz="8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零</a:t>
            </a:r>
            <a:r>
              <a:rPr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接线</a:t>
            </a:r>
            <a:endParaRPr lang="en-US" altLang="en-US" sz="8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10" name="图片 9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2" name="picture 17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7224" y="946424"/>
            <a:ext cx="5082197" cy="3131387"/>
          </a:xfrm>
          <a:prstGeom prst="rect">
            <a:avLst/>
          </a:prstGeom>
        </p:spPr>
      </p:pic>
      <p:sp>
        <p:nvSpPr>
          <p:cNvPr id="3" name="textbox 180"/>
          <p:cNvSpPr/>
          <p:nvPr/>
        </p:nvSpPr>
        <p:spPr>
          <a:xfrm>
            <a:off x="1385978" y="268294"/>
            <a:ext cx="9512060" cy="106298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82575" algn="l" rtl="0" eaLnBrk="0">
              <a:lnSpc>
                <a:spcPct val="136000"/>
              </a:lnSpc>
            </a:pPr>
            <a:r>
              <a:rPr sz="1000" b="1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sz="10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在振动台与测微头吸合的情况下，调节测微头使振动台上的霍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尔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位移传感器大约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处在两块磁钢间的上、下中点位置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目测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。将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±2~±10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步进可调直流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稳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压电源切换到</a:t>
            </a:r>
            <a:r>
              <a:rPr sz="1000" b="1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挡，再按</a:t>
            </a:r>
            <a:r>
              <a:rPr sz="1000" b="1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示意接线，将差动放大器的增益电位器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沿逆时针方向缓慢转到底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增益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最小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。检查接线无误后闭合主电源开关，仔细调节电桥单元中的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sz="900" b="1" spc="2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器，使电压表</a:t>
            </a:r>
            <a:r>
              <a:rPr sz="10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</a:t>
            </a:r>
            <a:r>
              <a:rPr sz="1000" b="1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000" spc="-1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179"/>
          <p:cNvSpPr/>
          <p:nvPr>
            <p:custDataLst>
              <p:tags r:id="rId6"/>
            </p:custDataLst>
          </p:nvPr>
        </p:nvSpPr>
        <p:spPr>
          <a:xfrm>
            <a:off x="1385978" y="4217287"/>
            <a:ext cx="9512060" cy="18548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08405" algn="l" rtl="0" eaLnBrk="0">
              <a:lnSpc>
                <a:spcPts val="1435"/>
              </a:lnSpc>
            </a:pPr>
            <a:r>
              <a:rPr sz="8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800" b="1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8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b="1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sz="8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线性霍尔传感器</a:t>
            </a:r>
            <a:r>
              <a:rPr sz="800" b="1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8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直流激励</a:t>
            </a:r>
            <a:r>
              <a:rPr sz="800" b="1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8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位移特性实验</a:t>
            </a:r>
            <a:r>
              <a:rPr sz="8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</a:t>
            </a:r>
            <a:r>
              <a:rPr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</a:t>
            </a:r>
            <a:endParaRPr lang="en-US" altLang="en-US" sz="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9240" algn="l" rtl="0" eaLnBrk="0">
              <a:lnSpc>
                <a:spcPct val="147000"/>
              </a:lnSpc>
              <a:spcBef>
                <a:spcPts val="210"/>
              </a:spcBef>
            </a:pP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线性霍尔元件有四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个引线端。涂黑两端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1(V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3(V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是电源输入激励端，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另外两个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2(V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4(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是电压输出端。接线时，电源输入激励端与电压输出端不能颠倒，否则会损坏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霍尔元件。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970" indent="279400" algn="l" rtl="0" eaLnBrk="0">
              <a:lnSpc>
                <a:spcPct val="130000"/>
              </a:lnSpc>
              <a:spcBef>
                <a:spcPts val="600"/>
              </a:spcBef>
            </a:pPr>
            <a:r>
              <a:rPr sz="10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将测微头向上调节</a:t>
            </a:r>
            <a:r>
              <a:rPr sz="10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mm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作为位移起点并记录电压表读数。之后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反方向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顺时针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方向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仔细调节测微头的微分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筒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(0.01mm/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每小格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，每隔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Δx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0.1mm(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实验总位移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8mm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从电压表上读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出相应的电压值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</a:t>
            </a:r>
            <a:r>
              <a:rPr sz="5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将数据填入表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12000"/>
              </a:lnSpc>
            </a:pP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54702" y="5347014"/>
            <a:ext cx="6096000" cy="267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55140" algn="l" rtl="0" eaLnBrk="0">
              <a:lnSpc>
                <a:spcPts val="1375"/>
              </a:lnSpc>
              <a:spcBef>
                <a:spcPts val="5"/>
              </a:spcBef>
            </a:pPr>
            <a:r>
              <a:rPr lang="zh-CN" altLang="en-US"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</a:t>
            </a:r>
            <a:r>
              <a:rPr lang="en-US" altLang="zh-CN" sz="10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10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霍尔传感器位移实验数</a:t>
            </a:r>
            <a:r>
              <a:rPr lang="zh-CN" altLang="en-US"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据</a:t>
            </a:r>
            <a:endParaRPr lang="zh-CN" altLang="en-US" sz="1000" spc="2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181"/>
          <p:cNvSpPr/>
          <p:nvPr>
            <p:custDataLst>
              <p:tags r:id="rId7"/>
            </p:custDataLst>
          </p:nvPr>
        </p:nvSpPr>
        <p:spPr>
          <a:xfrm>
            <a:off x="1385978" y="6392725"/>
            <a:ext cx="9425796" cy="8445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80035" algn="l" rtl="0" eaLnBrk="0">
              <a:lnSpc>
                <a:spcPct val="119000"/>
              </a:lnSpc>
            </a:pPr>
            <a:r>
              <a:rPr sz="10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根据表</a:t>
            </a:r>
            <a:r>
              <a:rPr sz="10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61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中的实验数据作出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特性实验曲线，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好的区域作为传感器的位移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量程。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80035" algn="l" rtl="0" eaLnBrk="0">
              <a:lnSpc>
                <a:spcPct val="148000"/>
              </a:lnSpc>
              <a:spcBef>
                <a:spcPts val="30"/>
              </a:spcBef>
            </a:pPr>
            <a:r>
              <a:rPr sz="1000" b="1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(5)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分析曲线，计算不同测量范围</a:t>
            </a:r>
            <a:r>
              <a:rPr sz="1000" b="1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(±0.5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mm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b="1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±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1mm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误差。实验完毕，关闭电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源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7" name="table 182"/>
          <p:cNvGraphicFramePr>
            <a:graphicFrameLocks noGrp="1"/>
          </p:cNvGraphicFramePr>
          <p:nvPr/>
        </p:nvGraphicFramePr>
        <p:xfrm>
          <a:off x="3213997" y="5622954"/>
          <a:ext cx="5192393" cy="483868"/>
        </p:xfrm>
        <a:graphic>
          <a:graphicData uri="http://schemas.openxmlformats.org/drawingml/2006/table">
            <a:tbl>
              <a:tblPr/>
              <a:tblGrid>
                <a:gridCol w="868680"/>
                <a:gridCol w="539750"/>
                <a:gridCol w="539750"/>
                <a:gridCol w="539750"/>
                <a:gridCol w="539750"/>
                <a:gridCol w="541019"/>
                <a:gridCol w="539750"/>
                <a:gridCol w="539750"/>
                <a:gridCol w="544194"/>
              </a:tblGrid>
              <a:tr h="23240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5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99720" algn="l" rtl="0" eaLnBrk="0">
                        <a:lnSpc>
                          <a:spcPct val="82000"/>
                        </a:lnSpc>
                        <a:spcBef>
                          <a:spcPts val="5"/>
                        </a:spcBef>
                      </a:pPr>
                      <a:r>
                        <a:rPr sz="800" b="1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/>
                        </a:rPr>
                        <a:t>x</a:t>
                      </a:r>
                      <a:r>
                        <a:rPr sz="800" b="1" spc="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/>
                        </a:rPr>
                        <a:t>/</a:t>
                      </a:r>
                      <a:r>
                        <a:rPr sz="800" b="1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/>
                        </a:rPr>
                        <a:t>mm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5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3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327025" algn="l" rtl="0" eaLnBrk="0">
                        <a:lnSpc>
                          <a:spcPts val="600"/>
                        </a:lnSpc>
                        <a:spcBef>
                          <a:spcPts val="5"/>
                        </a:spcBef>
                      </a:pPr>
                      <a:r>
                        <a:rPr sz="800" b="1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/>
                        </a:rPr>
                        <a:t>V</a:t>
                      </a:r>
                      <a:r>
                        <a:rPr sz="800" b="1" spc="1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/>
                        </a:rPr>
                        <a:t>/</a:t>
                      </a:r>
                      <a:r>
                        <a:rPr sz="800" b="1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/>
                        </a:rPr>
                        <a:t>V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386080" algn="l" rtl="0" eaLnBrk="0">
                        <a:lnSpc>
                          <a:spcPts val="300"/>
                        </a:lnSpc>
                      </a:pPr>
                      <a:r>
                        <a:rPr sz="400" b="1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/>
                        </a:rPr>
                        <a:t>o</a:t>
                      </a: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184"/>
          <p:cNvSpPr/>
          <p:nvPr>
            <p:custDataLst>
              <p:tags r:id="rId8"/>
            </p:custDataLst>
          </p:nvPr>
        </p:nvSpPr>
        <p:spPr>
          <a:xfrm>
            <a:off x="6721101" y="6649901"/>
            <a:ext cx="1685289" cy="1644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1000"/>
              </a:lnSpc>
            </a:pPr>
            <a:r>
              <a:rPr sz="1000" b="1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±2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mm</a:t>
            </a:r>
            <a:r>
              <a:rPr sz="1000" b="1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时的灵敏度和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非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线性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185"/>
          <p:cNvSpPr/>
          <p:nvPr>
            <p:custDataLst>
              <p:tags r:id="rId9"/>
            </p:custDataLst>
          </p:nvPr>
        </p:nvSpPr>
        <p:spPr>
          <a:xfrm>
            <a:off x="6749040" y="6392725"/>
            <a:ext cx="1657350" cy="1631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2700" algn="l" rtl="0" eaLnBrk="0">
              <a:lnSpc>
                <a:spcPct val="90000"/>
              </a:lnSpc>
            </a:pPr>
            <a:r>
              <a:rPr sz="1000" spc="8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在实验曲线上截取线性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较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191"/>
          <p:cNvSpPr/>
          <p:nvPr/>
        </p:nvSpPr>
        <p:spPr>
          <a:xfrm>
            <a:off x="3149221" y="1417462"/>
            <a:ext cx="5194300" cy="6311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7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2700" indent="262255" algn="l" rtl="0" eaLnBrk="0">
              <a:lnSpc>
                <a:spcPct val="200000"/>
              </a:lnSpc>
            </a:pPr>
            <a:r>
              <a:rPr sz="2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霍尔传感器是基于霍尔效应所制成的敏感元件，通常用于位移</a:t>
            </a:r>
            <a:r>
              <a:rPr sz="2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、</a:t>
            </a:r>
            <a:r>
              <a:rPr sz="2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转速等的测量</a:t>
            </a:r>
            <a:r>
              <a:rPr sz="2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</a:t>
            </a:r>
            <a:r>
              <a:rPr sz="20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于输出端的不对称以及其他因素的影响，霍尔元件在无外磁场的条件下，仍</a:t>
            </a:r>
            <a:r>
              <a:rPr sz="2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然会输出电</a:t>
            </a:r>
            <a:r>
              <a:rPr sz="2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动势。因此，使</a:t>
            </a:r>
            <a:r>
              <a:rPr sz="2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用时需考虑不等位电动势的补偿。</a:t>
            </a:r>
            <a:endParaRPr lang="en-US" altLang="en-US" sz="20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picture 19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8410" y="1057343"/>
            <a:ext cx="1137449" cy="220586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11" name="图片 10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4"/>
          <p:cNvSpPr/>
          <p:nvPr/>
        </p:nvSpPr>
        <p:spPr>
          <a:xfrm>
            <a:off x="1581504" y="2417334"/>
            <a:ext cx="3816350" cy="174243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❷掌握霍尔传感器的工作原理及测量转换电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路。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755"/>
              </a:lnSpc>
            </a:pP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❸熟悉霍尔传感器在工程上的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应用。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148000"/>
              </a:lnSpc>
              <a:spcBef>
                <a:spcPts val="20"/>
              </a:spcBef>
            </a:pP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技能目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sz="1000" b="1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148000"/>
              </a:lnSpc>
              <a:spcBef>
                <a:spcPts val="20"/>
              </a:spcBef>
            </a:pP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❶能够使用常用仪器检查霍尔传感器性能并判别其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坏。</a:t>
            </a:r>
            <a:endParaRPr sz="10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148000"/>
              </a:lnSpc>
              <a:spcBef>
                <a:spcPts val="20"/>
              </a:spcBef>
            </a:pP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❷能够运用所学知识设计制作基本检测单元模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电路。</a:t>
            </a:r>
            <a:endParaRPr sz="10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148000"/>
              </a:lnSpc>
              <a:spcBef>
                <a:spcPts val="20"/>
              </a:spcBef>
            </a:pP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❸能够对制作的模块电路进行简单的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试。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335" algn="l" rtl="0" eaLnBrk="0">
              <a:lnSpc>
                <a:spcPts val="1300"/>
              </a:lnSpc>
              <a:spcBef>
                <a:spcPts val="500"/>
              </a:spcBef>
            </a:pP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素质目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lang="en-US" altLang="en-US" sz="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3020" algn="l" rtl="0" eaLnBrk="0">
              <a:lnSpc>
                <a:spcPts val="1220"/>
              </a:lnSpc>
              <a:spcBef>
                <a:spcPts val="0"/>
              </a:spcBef>
            </a:pP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了解我国对霍尔效应的研究，引导学生继承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并发扬优秀科研精神。</a:t>
            </a:r>
            <a:endParaRPr lang="en-US" altLang="en-US" sz="10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6"/>
          <p:cNvSpPr/>
          <p:nvPr>
            <p:custDataLst>
              <p:tags r:id="rId5"/>
            </p:custDataLst>
          </p:nvPr>
        </p:nvSpPr>
        <p:spPr>
          <a:xfrm>
            <a:off x="1582549" y="4664648"/>
            <a:ext cx="1818639" cy="8547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300"/>
              </a:lnSpc>
            </a:pP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教学重点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9050" algn="l" rtl="0" eaLnBrk="0">
              <a:lnSpc>
                <a:spcPts val="1220"/>
              </a:lnSpc>
              <a:spcBef>
                <a:spcPts val="490"/>
              </a:spcBef>
            </a:pP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霍尔传感器的工作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原理和应用。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300"/>
              </a:lnSpc>
              <a:spcBef>
                <a:spcPts val="500"/>
              </a:spcBef>
            </a:pP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教学难点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9050" algn="l" rtl="0" eaLnBrk="0">
              <a:lnSpc>
                <a:spcPts val="1220"/>
              </a:lnSpc>
              <a:spcBef>
                <a:spcPts val="0"/>
              </a:spcBef>
            </a:pP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霍尔传感器的测量电路。</a:t>
            </a:r>
            <a:endParaRPr lang="en-US" altLang="en-US" sz="1000" spc="2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7"/>
          <p:cNvSpPr/>
          <p:nvPr>
            <p:custDataLst>
              <p:tags r:id="rId6"/>
            </p:custDataLst>
          </p:nvPr>
        </p:nvSpPr>
        <p:spPr>
          <a:xfrm>
            <a:off x="1581504" y="1967041"/>
            <a:ext cx="2085975" cy="40766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1905" algn="l" rtl="0" eaLnBrk="0">
              <a:lnSpc>
                <a:spcPct val="125000"/>
              </a:lnSpc>
            </a:pP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知识目标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sz="1000" b="1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1905" algn="l" rtl="0" eaLnBrk="0">
              <a:lnSpc>
                <a:spcPct val="125000"/>
              </a:lnSpc>
            </a:pP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❶了解霍尔元件的结构和不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同参数。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rect"/>
          <p:cNvSpPr/>
          <p:nvPr>
            <p:custDataLst>
              <p:tags r:id="rId7"/>
            </p:custDataLst>
          </p:nvPr>
        </p:nvSpPr>
        <p:spPr>
          <a:xfrm>
            <a:off x="1327902" y="4353371"/>
            <a:ext cx="1020173" cy="238903"/>
          </a:xfrm>
          <a:prstGeom prst="rect">
            <a:avLst/>
          </a:prstGeom>
          <a:solidFill>
            <a:srgbClr val="01BDF2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" name="table 9"/>
          <p:cNvGraphicFramePr>
            <a:graphicFrameLocks noGrp="1"/>
          </p:cNvGraphicFramePr>
          <p:nvPr/>
        </p:nvGraphicFramePr>
        <p:xfrm>
          <a:off x="1325212" y="4350861"/>
          <a:ext cx="927734" cy="240664"/>
        </p:xfrm>
        <a:graphic>
          <a:graphicData uri="http://schemas.openxmlformats.org/drawingml/2006/table">
            <a:tbl>
              <a:tblPr/>
              <a:tblGrid>
                <a:gridCol w="927734"/>
              </a:tblGrid>
              <a:tr h="24066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2390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1100" spc="10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教学重难</a:t>
                      </a:r>
                      <a:r>
                        <a:rPr sz="1100" spc="7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点</a:t>
                      </a:r>
                      <a:endParaRPr lang="en-US" altLang="en-US" sz="11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"/>
          <p:cNvSpPr/>
          <p:nvPr>
            <p:custDataLst>
              <p:tags r:id="rId8"/>
            </p:custDataLst>
          </p:nvPr>
        </p:nvSpPr>
        <p:spPr>
          <a:xfrm>
            <a:off x="1327902" y="1655764"/>
            <a:ext cx="893300" cy="238903"/>
          </a:xfrm>
          <a:prstGeom prst="rect">
            <a:avLst/>
          </a:prstGeom>
          <a:solidFill>
            <a:srgbClr val="01BDF2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8" name="table 11"/>
          <p:cNvGraphicFramePr>
            <a:graphicFrameLocks noGrp="1"/>
          </p:cNvGraphicFramePr>
          <p:nvPr/>
        </p:nvGraphicFramePr>
        <p:xfrm>
          <a:off x="1325212" y="1653254"/>
          <a:ext cx="800734" cy="240665"/>
        </p:xfrm>
        <a:graphic>
          <a:graphicData uri="http://schemas.openxmlformats.org/drawingml/2006/table">
            <a:tbl>
              <a:tblPr/>
              <a:tblGrid>
                <a:gridCol w="800734"/>
              </a:tblGrid>
              <a:tr h="24066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2390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1100" spc="10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教学目</a:t>
                      </a:r>
                      <a:r>
                        <a:rPr sz="1100" spc="7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标</a:t>
                      </a:r>
                      <a:endParaRPr lang="en-US" altLang="en-US" sz="11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22466" y="1654058"/>
            <a:ext cx="100847" cy="242283"/>
          </a:xfrm>
          <a:prstGeom prst="rect">
            <a:avLst/>
          </a:prstGeom>
        </p:spPr>
      </p:pic>
      <p:pic>
        <p:nvPicPr>
          <p:cNvPr id="10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49339" y="4351665"/>
            <a:ext cx="100847" cy="242283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189"/>
          <p:cNvSpPr/>
          <p:nvPr/>
        </p:nvSpPr>
        <p:spPr>
          <a:xfrm>
            <a:off x="738766" y="578662"/>
            <a:ext cx="10297037" cy="2187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200000"/>
              </a:lnSpc>
            </a:pPr>
            <a:endParaRPr lang="en-US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74955" algn="l" rtl="0" eaLnBrk="0">
              <a:lnSpc>
                <a:spcPct val="200000"/>
              </a:lnSpc>
            </a:pPr>
            <a:r>
              <a:rPr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霍尔效应是一种常见的电磁现象，广泛应用于电磁传感器和半导体工业。德国科</a:t>
            </a:r>
            <a:r>
              <a:rPr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</a:t>
            </a:r>
            <a:r>
              <a:rPr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家克劳斯</a:t>
            </a:r>
            <a:r>
              <a:rPr b="1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冯</a:t>
            </a:r>
            <a:r>
              <a:rPr b="1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克利钦于</a:t>
            </a:r>
            <a:r>
              <a:rPr b="1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1980</a:t>
            </a:r>
            <a:r>
              <a:rPr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年发现的整数量子霍尔效应，以及美国科学家崔琦</a:t>
            </a:r>
            <a:r>
              <a:rPr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施特</a:t>
            </a:r>
            <a:r>
              <a:rPr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默于</a:t>
            </a:r>
            <a:r>
              <a:rPr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1982</a:t>
            </a:r>
            <a:r>
              <a:rPr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年发现的分数量子霍尔效应，向人们揭示出一种新的物质态</a:t>
            </a:r>
            <a:r>
              <a:rPr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拓扑量子物态。</a:t>
            </a:r>
            <a:r>
              <a:rPr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量子反常霍尔效应是一个全新的量子化的霍尔效应。在真实材料实验中发现量子反常</a:t>
            </a:r>
            <a:r>
              <a:rPr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</a:t>
            </a:r>
            <a:r>
              <a:rPr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尔效应一直是物理学家追求的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目标，但美国、德国、日本等科学家均未取得最后的成功。</a:t>
            </a:r>
            <a:r>
              <a:rPr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2009</a:t>
            </a:r>
            <a:r>
              <a:rPr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年，薛其坤领导的实验团队对量子反常霍尔效应的实验进行攻关，</a:t>
            </a:r>
            <a:r>
              <a:rPr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2012</a:t>
            </a:r>
            <a:r>
              <a:rPr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年底</a:t>
            </a:r>
            <a:r>
              <a:rPr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他们</a:t>
            </a:r>
            <a:r>
              <a:rPr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从实验上首次观测到量子反常霍尔效应。这是在美国物理学家霍尔于</a:t>
            </a:r>
            <a:r>
              <a:rPr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1880</a:t>
            </a:r>
            <a:r>
              <a:rPr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现反常霍</a:t>
            </a:r>
            <a:r>
              <a:rPr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尔效应</a:t>
            </a:r>
            <a:r>
              <a:rPr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133</a:t>
            </a:r>
            <a:r>
              <a:rPr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年后，首次实现量子反常霍尔效应的实</a:t>
            </a:r>
            <a:r>
              <a:rPr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验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。薛其坤领导的科研团队中的每一位</a:t>
            </a:r>
            <a:r>
              <a:rPr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成员不辱使命、敢为人先、挑战极限、挑战自我、追求极致、</a:t>
            </a:r>
            <a:r>
              <a:rPr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谨求实的科学精神和科</a:t>
            </a:r>
            <a:r>
              <a:rPr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研作风是取得这项世界级实验难题成功的法</a:t>
            </a:r>
            <a:r>
              <a:rPr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宝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picture 19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766" y="647382"/>
            <a:ext cx="1137449" cy="220586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190"/>
          <p:cNvSpPr/>
          <p:nvPr/>
        </p:nvSpPr>
        <p:spPr>
          <a:xfrm>
            <a:off x="749385" y="573847"/>
            <a:ext cx="7549225" cy="10598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200000"/>
              </a:lnSpc>
            </a:pPr>
            <a:endParaRPr lang="en-US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0830" algn="l" rtl="0" eaLnBrk="0">
              <a:lnSpc>
                <a:spcPct val="200000"/>
              </a:lnSpc>
            </a:pPr>
            <a:r>
              <a:rPr b="1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什么</a:t>
            </a:r>
            <a:r>
              <a:rPr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霍尔效应</a:t>
            </a:r>
            <a:r>
              <a:rPr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endParaRPr lang="en-US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0035" algn="l" rtl="0" eaLnBrk="0">
              <a:lnSpc>
                <a:spcPct val="200000"/>
              </a:lnSpc>
              <a:spcBef>
                <a:spcPts val="655"/>
              </a:spcBef>
            </a:pPr>
            <a:r>
              <a:rPr b="1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spc="3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霍尔电压与哪些因素</a:t>
            </a:r>
            <a:r>
              <a:rPr spc="1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</a:t>
            </a:r>
            <a:r>
              <a:rPr spc="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</a:t>
            </a:r>
            <a:r>
              <a:rPr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endParaRPr lang="en-US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9240" algn="l" rtl="0" eaLnBrk="0">
              <a:lnSpc>
                <a:spcPct val="200000"/>
              </a:lnSpc>
              <a:spcBef>
                <a:spcPts val="0"/>
              </a:spcBef>
            </a:pPr>
            <a:r>
              <a:rPr b="1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某霍尔元件</a:t>
            </a:r>
            <a:r>
              <a:rPr b="1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b="1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尺寸分别为</a:t>
            </a:r>
            <a:r>
              <a:rPr b="1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1.0</a:t>
            </a:r>
            <a:r>
              <a:rPr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mm</a:t>
            </a:r>
            <a:r>
              <a:rPr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b="1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3.5</a:t>
            </a:r>
            <a:r>
              <a:rPr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mm</a:t>
            </a:r>
            <a:r>
              <a:rPr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b="1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0.1</a:t>
            </a:r>
            <a:r>
              <a:rPr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mm</a:t>
            </a:r>
            <a:r>
              <a:rPr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，沿</a:t>
            </a:r>
            <a:r>
              <a:rPr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方向通以电流</a:t>
            </a:r>
            <a:r>
              <a:rPr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1.0mA</a:t>
            </a:r>
            <a:r>
              <a:rPr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，在垂直</a:t>
            </a:r>
            <a:r>
              <a:rPr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lb</a:t>
            </a:r>
            <a:r>
              <a:rPr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面加有均匀磁场</a:t>
            </a:r>
            <a:r>
              <a:rPr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0.3</a:t>
            </a:r>
            <a:r>
              <a:rPr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，传感器的灵敏度系数为</a:t>
            </a:r>
            <a:r>
              <a:rPr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22</a:t>
            </a:r>
            <a:r>
              <a:rPr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/(</a:t>
            </a:r>
            <a:r>
              <a:rPr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求输出霍尔元件的霍尔电压。</a:t>
            </a:r>
            <a:endParaRPr lang="en-US" altLang="en-US" spc="3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picture 19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026" y="573847"/>
            <a:ext cx="1340789" cy="220586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9" name="图片 8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16"/>
          <p:cNvSpPr/>
          <p:nvPr/>
        </p:nvSpPr>
        <p:spPr>
          <a:xfrm>
            <a:off x="2936405" y="2571848"/>
            <a:ext cx="5207000" cy="28809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1940" algn="l" rtl="0" eaLnBrk="0">
              <a:lnSpc>
                <a:spcPct val="89000"/>
              </a:lnSpc>
            </a:pP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置于磁场中的静止载流导体，当通过它的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流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4605" algn="l" rtl="0" eaLnBrk="0">
              <a:lnSpc>
                <a:spcPts val="1755"/>
              </a:lnSpc>
            </a:pP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方向与磁场方向不一致时，载流导体将产生垂直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于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670" algn="l" rtl="0" eaLnBrk="0">
              <a:lnSpc>
                <a:spcPts val="1755"/>
              </a:lnSpc>
            </a:pP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电流和磁场的方向的电动势，这种现象称为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尔效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970" algn="l" rtl="0" eaLnBrk="0">
              <a:lnSpc>
                <a:spcPts val="1755"/>
              </a:lnSpc>
            </a:pP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应，该电动势称为霍尔电动势。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霍尔效应原理如图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705"/>
              </a:lnSpc>
            </a:pPr>
            <a:r>
              <a:rPr sz="900" b="1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9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9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lang="en-US" altLang="en-US" sz="9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1940" algn="l" rtl="0" eaLnBrk="0">
              <a:lnSpc>
                <a:spcPct val="97000"/>
              </a:lnSpc>
              <a:spcBef>
                <a:spcPts val="745"/>
              </a:spcBef>
            </a:pP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在垂直于外磁场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的方向上放置一导电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板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，导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670" algn="l" rtl="0" eaLnBrk="0">
              <a:lnSpc>
                <a:spcPts val="1555"/>
              </a:lnSpc>
              <a:spcBef>
                <a:spcPts val="105"/>
              </a:spcBef>
            </a:pPr>
            <a:r>
              <a:rPr sz="1500" spc="20" baseline="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电板通以电流</a:t>
            </a:r>
            <a:r>
              <a:rPr sz="1500" b="1" spc="0" baseline="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9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500" spc="20" baseline="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电流方向如图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500" spc="20" baseline="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</a:t>
            </a:r>
            <a:r>
              <a:rPr sz="9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sz="1500" spc="20" baseline="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电流使</a:t>
            </a:r>
            <a:r>
              <a:rPr sz="1300" spc="0" baseline="17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300" b="1" spc="0" baseline="17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300" spc="0" baseline="21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300" b="1" spc="0" baseline="17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300" spc="0" baseline="17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霍尔效应原理</a:t>
            </a:r>
            <a:endParaRPr lang="en-US" altLang="en-US" sz="845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4605" indent="1905" algn="l" rtl="0" eaLnBrk="0">
              <a:lnSpc>
                <a:spcPct val="151000"/>
              </a:lnSpc>
              <a:spcBef>
                <a:spcPts val="130"/>
              </a:spcBef>
            </a:pP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导电板中的自由电子在电场作用下做定向运动。此时，每个电子受洛伦兹力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用，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的大小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 rtl="0" eaLnBrk="0">
              <a:lnSpc>
                <a:spcPct val="96000"/>
              </a:lnSpc>
              <a:spcBef>
                <a:spcPts val="675"/>
              </a:spcBef>
            </a:pP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sz="800" b="1" spc="0" baseline="-26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sz="9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eBv(6</a:t>
            </a:r>
            <a:r>
              <a:rPr sz="9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1)</a:t>
            </a:r>
            <a:endParaRPr lang="en-US" altLang="en-US" sz="9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5240" algn="l" rtl="0" eaLnBrk="0">
              <a:lnSpc>
                <a:spcPct val="97000"/>
              </a:lnSpc>
              <a:spcBef>
                <a:spcPts val="640"/>
              </a:spcBef>
            </a:pP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式中，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为电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子电荷ꎻ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为电子运动平均速度ꎻ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为磁场的磁感应强度。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5240" indent="265430" algn="l" rtl="0" eaLnBrk="0">
              <a:lnSpc>
                <a:spcPct val="150000"/>
              </a:lnSpc>
              <a:spcBef>
                <a:spcPts val="5"/>
              </a:spcBef>
            </a:pP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的方向如图</a:t>
            </a:r>
            <a:r>
              <a:rPr sz="1000"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所示，此时，电子除了沿电流反方向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做定向运动外，还在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的作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用下漂移，使导电板内侧面积累电子，而外侧面积累正电荷，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从而形成了附加内电场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5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5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17"/>
          <p:cNvSpPr/>
          <p:nvPr>
            <p:custDataLst>
              <p:tags r:id="rId5"/>
            </p:custDataLst>
          </p:nvPr>
        </p:nvSpPr>
        <p:spPr>
          <a:xfrm>
            <a:off x="2938664" y="1005626"/>
            <a:ext cx="5254625" cy="13665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5430" algn="l" rtl="0" eaLnBrk="0">
              <a:lnSpc>
                <a:spcPct val="135000"/>
              </a:lnSpc>
            </a:pPr>
            <a:r>
              <a:rPr sz="10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霍尔传感器是基于霍尔效应的一种传感器。随着半导体技术的发展，用半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体材料</a:t>
            </a:r>
            <a:r>
              <a:rPr sz="10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制成的霍尔元件得到了广泛应用和发展。霍尔传感器具有结构简单、体积小、无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触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点、</a:t>
            </a:r>
            <a:r>
              <a:rPr sz="10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可靠性高、使用寿命长、频率响应宽</a:t>
            </a:r>
            <a:r>
              <a:rPr sz="1000" b="1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从直流到微波</a:t>
            </a:r>
            <a:r>
              <a:rPr sz="1000" b="1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以及易于集成电路化和微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型化等特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点，广泛应用于测量技术、自动控制和信息处理等领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域。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99000"/>
              </a:lnSpc>
            </a:pP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lang="en-US" altLang="en-US" sz="3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970" algn="l" rtl="0" eaLnBrk="0">
              <a:lnSpc>
                <a:spcPct val="92000"/>
              </a:lnSpc>
            </a:pPr>
            <a:r>
              <a:rPr sz="12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6.1.1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霍尔效应</a:t>
            </a:r>
            <a:endParaRPr lang="en-US" altLang="en-US" sz="12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52633" y="2652811"/>
            <a:ext cx="1944637" cy="1152245"/>
          </a:xfrm>
          <a:prstGeom prst="rect">
            <a:avLst/>
          </a:prstGeom>
        </p:spPr>
      </p:pic>
      <p:sp>
        <p:nvSpPr>
          <p:cNvPr id="7" name="textbox 24"/>
          <p:cNvSpPr/>
          <p:nvPr>
            <p:custDataLst>
              <p:tags r:id="rId7"/>
            </p:custDataLst>
          </p:nvPr>
        </p:nvSpPr>
        <p:spPr>
          <a:xfrm>
            <a:off x="2934335" y="484505"/>
            <a:ext cx="5210175" cy="3422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1440" algn="l" rtl="0" eaLnBrk="0">
              <a:lnSpc>
                <a:spcPct val="95000"/>
              </a:lnSpc>
              <a:spcBef>
                <a:spcPts val="5"/>
              </a:spcBef>
            </a:pPr>
            <a:r>
              <a:rPr sz="1300" b="1" spc="1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6.1</a:t>
            </a:r>
            <a:r>
              <a:rPr sz="1300" spc="1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霍尔传感器的工作</a:t>
            </a:r>
            <a:r>
              <a:rPr sz="1300" spc="1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</a:t>
            </a:r>
            <a:r>
              <a:rPr sz="13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</a:t>
            </a:r>
            <a:endParaRPr lang="en-US" altLang="en-US" sz="13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picture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47128" y="2380446"/>
            <a:ext cx="2700070" cy="27114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17" name="图片 16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18"/>
          <p:cNvSpPr/>
          <p:nvPr/>
        </p:nvSpPr>
        <p:spPr>
          <a:xfrm>
            <a:off x="2822731" y="1002358"/>
            <a:ext cx="5204459" cy="6261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5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6065" algn="l" rtl="0" eaLnBrk="0">
              <a:lnSpc>
                <a:spcPct val="131000"/>
              </a:lnSpc>
            </a:pP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霍尔电场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的出现，使做定向运动的电子除了受洛伦兹力作用外，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还受到霍尔电场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的作用，其力的大小为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eE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5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此力阻止电荷继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续积累。随着内、外侧面积累电荷的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增加，霍尔电场逐渐增大，电子受到的霍尔电场力也逐渐增大，当电子所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受洛伦兹力与</a:t>
            </a:r>
            <a:endParaRPr lang="en-US" altLang="en-US" sz="10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19"/>
          <p:cNvSpPr/>
          <p:nvPr>
            <p:custDataLst>
              <p:tags r:id="rId5"/>
            </p:custDataLst>
          </p:nvPr>
        </p:nvSpPr>
        <p:spPr>
          <a:xfrm>
            <a:off x="2822208" y="116827"/>
            <a:ext cx="2828925" cy="8382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该电场称霍尔电场，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电场强度为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15000"/>
              </a:lnSpc>
            </a:pP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352040" algn="l" rtl="0" eaLnBrk="0">
              <a:lnSpc>
                <a:spcPts val="1155"/>
              </a:lnSpc>
              <a:spcBef>
                <a:spcPts val="280"/>
              </a:spcBef>
            </a:pPr>
            <a:r>
              <a:rPr sz="1400" b="1" spc="0" baseline="2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800" b="1" spc="0" baseline="9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400" spc="0" baseline="28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endParaRPr sz="8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lang="en-US" altLang="en-US" sz="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970" algn="l" rtl="0" eaLnBrk="0">
              <a:lnSpc>
                <a:spcPts val="1205"/>
              </a:lnSpc>
              <a:spcBef>
                <a:spcPts val="5"/>
              </a:spcBef>
            </a:pP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式中，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900" b="1" spc="0" baseline="-2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为霍尔电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势。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99329" y="376856"/>
            <a:ext cx="155282" cy="336510"/>
          </a:xfrm>
          <a:prstGeom prst="rect">
            <a:avLst/>
          </a:prstGeom>
        </p:spPr>
      </p:pic>
      <p:sp>
        <p:nvSpPr>
          <p:cNvPr id="5" name="textbox 22"/>
          <p:cNvSpPr/>
          <p:nvPr>
            <p:custDataLst>
              <p:tags r:id="rId7"/>
            </p:custDataLst>
          </p:nvPr>
        </p:nvSpPr>
        <p:spPr>
          <a:xfrm>
            <a:off x="2822731" y="1679436"/>
            <a:ext cx="2867025" cy="62356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霍尔电场力大小相等方向相反，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 rtl="0" eaLnBrk="0">
              <a:lnSpc>
                <a:spcPts val="1140"/>
              </a:lnSpc>
              <a:spcBef>
                <a:spcPts val="780"/>
              </a:spcBef>
            </a:pPr>
            <a:r>
              <a:rPr sz="900" b="1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eE</a:t>
            </a:r>
            <a:r>
              <a:rPr sz="800" b="1" spc="-4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300" spc="-40" baseline="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b="1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eBv</a:t>
            </a:r>
            <a:endParaRPr lang="en-US" altLang="en-US" sz="9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30000"/>
              </a:lnSpc>
            </a:pPr>
            <a:endParaRPr lang="en-US" altLang="en-US" sz="3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9685" algn="l" rtl="0" eaLnBrk="0">
              <a:lnSpc>
                <a:spcPts val="1145"/>
              </a:lnSpc>
              <a:spcBef>
                <a:spcPts val="5"/>
              </a:spcBef>
            </a:pPr>
            <a:r>
              <a:rPr sz="9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</a:t>
            </a:r>
            <a:endParaRPr lang="en-US" altLang="en-US" sz="9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28"/>
          <p:cNvSpPr/>
          <p:nvPr>
            <p:custDataLst>
              <p:tags r:id="rId8"/>
            </p:custDataLst>
          </p:nvPr>
        </p:nvSpPr>
        <p:spPr>
          <a:xfrm>
            <a:off x="5172927" y="2377818"/>
            <a:ext cx="462915" cy="1720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155"/>
              </a:lnSpc>
            </a:pPr>
            <a:r>
              <a:rPr sz="900" b="1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800" b="1" spc="-3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400" spc="-30" baseline="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b="1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vB</a:t>
            </a:r>
            <a:endParaRPr lang="en-US" altLang="en-US" sz="900" b="1" spc="-3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29"/>
          <p:cNvSpPr/>
          <p:nvPr>
            <p:custDataLst>
              <p:tags r:id="rId9"/>
            </p:custDataLst>
          </p:nvPr>
        </p:nvSpPr>
        <p:spPr>
          <a:xfrm>
            <a:off x="7644930" y="466065"/>
            <a:ext cx="370840" cy="1524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83000"/>
              </a:lnSpc>
            </a:pPr>
            <a:r>
              <a:rPr sz="1000" b="1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2)</a:t>
            </a:r>
            <a:endParaRPr lang="en-US" altLang="en-US" sz="1000" b="1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30"/>
          <p:cNvSpPr/>
          <p:nvPr>
            <p:custDataLst>
              <p:tags r:id="rId10"/>
            </p:custDataLst>
          </p:nvPr>
        </p:nvSpPr>
        <p:spPr>
          <a:xfrm>
            <a:off x="7644930" y="1917763"/>
            <a:ext cx="370840" cy="1524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83000"/>
              </a:lnSpc>
            </a:pPr>
            <a:r>
              <a:rPr sz="1000" b="1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3)</a:t>
            </a:r>
            <a:endParaRPr lang="en-US" altLang="en-US" sz="1000" b="1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31"/>
          <p:cNvSpPr/>
          <p:nvPr>
            <p:custDataLst>
              <p:tags r:id="rId11"/>
            </p:custDataLst>
          </p:nvPr>
        </p:nvSpPr>
        <p:spPr>
          <a:xfrm>
            <a:off x="7644930" y="2368804"/>
            <a:ext cx="370840" cy="1524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83000"/>
              </a:lnSpc>
            </a:pPr>
            <a:r>
              <a:rPr sz="1000" b="1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4)</a:t>
            </a:r>
            <a:endParaRPr lang="en-US" altLang="en-US" sz="1000" b="1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34"/>
          <p:cNvSpPr/>
          <p:nvPr>
            <p:custDataLst>
              <p:tags r:id="rId12"/>
            </p:custDataLst>
          </p:nvPr>
        </p:nvSpPr>
        <p:spPr>
          <a:xfrm>
            <a:off x="2569110" y="2742374"/>
            <a:ext cx="5207634" cy="22929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0670" algn="l" rtl="0" eaLnBrk="0">
              <a:lnSpc>
                <a:spcPct val="91000"/>
              </a:lnSpc>
            </a:pP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此时电荷不再向两侧面积累，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达到平衡状态。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7970" algn="l" rtl="0" eaLnBrk="0">
              <a:lnSpc>
                <a:spcPct val="151000"/>
              </a:lnSpc>
              <a:spcBef>
                <a:spcPts val="280"/>
              </a:spcBef>
            </a:pPr>
            <a:r>
              <a:rPr sz="10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若导电板单位体积内电子数为</a:t>
            </a:r>
            <a:r>
              <a:rPr sz="1000" b="1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10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，电子定向运动平均速度为</a:t>
            </a:r>
            <a:r>
              <a:rPr sz="1000" b="1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0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，则激励电流</a:t>
            </a:r>
            <a:r>
              <a:rPr sz="900" b="1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9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b="1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nevb</a:t>
            </a:r>
            <a:r>
              <a:rPr sz="900" b="1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sz="9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，即</a:t>
            </a:r>
            <a:endParaRPr lang="en-US" altLang="en-US" sz="9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 rtl="0" eaLnBrk="0">
              <a:lnSpc>
                <a:spcPct val="98000"/>
              </a:lnSpc>
              <a:spcBef>
                <a:spcPts val="1260"/>
              </a:spcBef>
            </a:pPr>
            <a:r>
              <a:rPr sz="1300" b="1" spc="0" baseline="28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300" spc="-10" baseline="3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300" b="1" spc="0" baseline="28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300" spc="0" baseline="3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300" b="1" spc="0" baseline="28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5)</a:t>
            </a:r>
            <a:endParaRPr lang="en-US" altLang="en-US" sz="845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1305" algn="l" rtl="0" eaLnBrk="0">
              <a:lnSpc>
                <a:spcPct val="92000"/>
              </a:lnSpc>
              <a:spcBef>
                <a:spcPts val="1395"/>
              </a:spcBef>
            </a:pP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将式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5)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入式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4)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 rtl="0" eaLnBrk="0">
              <a:lnSpc>
                <a:spcPct val="95000"/>
              </a:lnSpc>
              <a:spcBef>
                <a:spcPts val="1450"/>
              </a:spcBef>
            </a:pPr>
            <a:r>
              <a:rPr sz="1400" b="1" spc="0" baseline="2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800" b="1" spc="0" baseline="7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400" spc="-10" baseline="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400" b="1" spc="0" baseline="2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400" spc="0" baseline="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400" b="1" spc="0" baseline="2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6)</a:t>
            </a:r>
            <a:endParaRPr lang="en-US" altLang="en-US" sz="91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1305" algn="l" rtl="0" eaLnBrk="0">
              <a:lnSpc>
                <a:spcPct val="92000"/>
              </a:lnSpc>
              <a:spcBef>
                <a:spcPts val="1355"/>
              </a:spcBef>
            </a:pP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将式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5)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入式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2)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lang="en-US" altLang="en-US" sz="12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7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 rtl="0" eaLnBrk="0">
              <a:lnSpc>
                <a:spcPct val="95000"/>
              </a:lnSpc>
            </a:pPr>
            <a:r>
              <a:rPr sz="1400" b="1" spc="0" baseline="11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800" b="1" spc="0" baseline="-7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400" spc="-10" baseline="1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400" b="1" spc="0" baseline="11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400" spc="0" baseline="1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400" b="1" spc="0" baseline="11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7)</a:t>
            </a:r>
            <a:endParaRPr lang="en-US" altLang="en-US" sz="1400" b="1" spc="0" baseline="1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picture 3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46114" y="4703626"/>
            <a:ext cx="188544" cy="315555"/>
          </a:xfrm>
          <a:prstGeom prst="rect">
            <a:avLst/>
          </a:prstGeom>
        </p:spPr>
      </p:pic>
      <p:pic>
        <p:nvPicPr>
          <p:cNvPr id="12" name="picture 3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99373" y="4073897"/>
            <a:ext cx="250164" cy="315555"/>
          </a:xfrm>
          <a:prstGeom prst="rect">
            <a:avLst/>
          </a:prstGeom>
        </p:spPr>
      </p:pic>
      <p:pic>
        <p:nvPicPr>
          <p:cNvPr id="13" name="picture 3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62329" y="3445399"/>
            <a:ext cx="250164" cy="315555"/>
          </a:xfrm>
          <a:prstGeom prst="rect">
            <a:avLst/>
          </a:prstGeom>
        </p:spPr>
      </p:pic>
      <p:sp>
        <p:nvSpPr>
          <p:cNvPr id="14" name="textbox 40"/>
          <p:cNvSpPr/>
          <p:nvPr>
            <p:custDataLst>
              <p:tags r:id="rId16"/>
            </p:custDataLst>
          </p:nvPr>
        </p:nvSpPr>
        <p:spPr>
          <a:xfrm>
            <a:off x="2573029" y="5679453"/>
            <a:ext cx="5203190" cy="11150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560"/>
              </a:lnSpc>
            </a:pP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式中，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sz="900" b="1" spc="0" baseline="-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500" spc="-20" baseline="1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0" baseline="-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b="1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b="1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为霍尔元件的厚度</a:t>
            </a:r>
            <a:r>
              <a:rPr sz="1000" b="1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sz="900" b="1" spc="0" baseline="-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称为霍尔元件的灵敏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7145" indent="276225" algn="l" rtl="0" eaLnBrk="0">
              <a:lnSpc>
                <a:spcPct val="140000"/>
              </a:lnSpc>
              <a:spcBef>
                <a:spcPts val="250"/>
              </a:spcBef>
            </a:pP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由式</a:t>
            </a:r>
            <a:r>
              <a:rPr sz="10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8)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可知，霍尔电动势正比于激励电流及磁感应强度，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霍尔元件灵敏度与霍尔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系数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成正比而与霍尔元件厚度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成反比。为了提高传感器灵敏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度，霍尔元件常制成薄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7145" algn="l" rtl="0" eaLnBrk="0">
              <a:lnSpc>
                <a:spcPct val="89000"/>
              </a:lnSpc>
              <a:spcBef>
                <a:spcPts val="460"/>
              </a:spcBef>
            </a:pP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片形状。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33000"/>
              </a:lnSpc>
            </a:pPr>
            <a:endParaRPr lang="en-US" altLang="en-US" sz="2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8130" algn="l" rtl="0" eaLnBrk="0">
              <a:lnSpc>
                <a:spcPts val="1560"/>
              </a:lnSpc>
              <a:spcBef>
                <a:spcPts val="0"/>
              </a:spcBef>
            </a:pP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霍尔元件激励极间电阻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ρ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/(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bd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，同时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El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/(μ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nevbd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sz="1000" b="1" spc="-1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41"/>
          <p:cNvSpPr/>
          <p:nvPr>
            <p:custDataLst>
              <p:tags r:id="rId17"/>
            </p:custDataLst>
          </p:nvPr>
        </p:nvSpPr>
        <p:spPr>
          <a:xfrm>
            <a:off x="2834779" y="5030001"/>
            <a:ext cx="4196079" cy="6800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560"/>
              </a:lnSpc>
            </a:pP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0" baseline="-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称为霍尔系数，其大小取决于导体载流子密度，令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0" baseline="-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500" spc="0" baseline="1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1/(ne)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23000"/>
              </a:lnSpc>
            </a:pPr>
            <a:endParaRPr lang="en-US" altLang="en-US" sz="2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816735" algn="l" rtl="0" eaLnBrk="0">
              <a:lnSpc>
                <a:spcPct val="99000"/>
              </a:lnSpc>
            </a:pPr>
            <a:r>
              <a:rPr sz="1500" b="1" spc="-5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900" b="1" spc="-50" baseline="-17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500" spc="-50" baseline="7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＝＝</a:t>
            </a:r>
            <a:r>
              <a:rPr sz="1500" b="1" spc="-2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sz="900" b="1" spc="0" baseline="-17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500" b="1" spc="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IB</a:t>
            </a:r>
            <a:endParaRPr lang="en-US" altLang="en-US" sz="1500" b="1" spc="0" baseline="3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picture 4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977473" y="5331994"/>
            <a:ext cx="281180" cy="336640"/>
          </a:xfrm>
          <a:prstGeom prst="rect">
            <a:avLst/>
          </a:prstGeom>
        </p:spPr>
      </p:pic>
      <p:sp>
        <p:nvSpPr>
          <p:cNvPr id="18" name="textbox 47"/>
          <p:cNvSpPr/>
          <p:nvPr>
            <p:custDataLst>
              <p:tags r:id="rId19"/>
            </p:custDataLst>
          </p:nvPr>
        </p:nvSpPr>
        <p:spPr>
          <a:xfrm>
            <a:off x="7394314" y="5421320"/>
            <a:ext cx="370840" cy="1524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900" b="1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9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900" b="1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sz="9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en-US" sz="900" b="1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0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2" name="图片 1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29132" y="485318"/>
            <a:ext cx="6096000" cy="30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14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因为</a:t>
            </a:r>
            <a:r>
              <a:rPr lang="el-GR" altLang="zh-CN" sz="1400"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μ</a:t>
            </a:r>
            <a:r>
              <a:rPr lang="zh-CN" altLang="el-GR"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endParaRPr lang="zh-CN" altLang="el-GR" sz="14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3"/>
          <p:cNvSpPr/>
          <p:nvPr>
            <p:custDataLst>
              <p:tags r:id="rId5"/>
            </p:custDataLst>
          </p:nvPr>
        </p:nvSpPr>
        <p:spPr>
          <a:xfrm>
            <a:off x="3405389" y="485318"/>
            <a:ext cx="2906395" cy="8375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560"/>
              </a:lnSpc>
            </a:pPr>
            <a:r>
              <a:rPr sz="14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4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sz="14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4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4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μ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为电子迁移率</a:t>
            </a:r>
            <a:r>
              <a:rPr sz="14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</a:t>
            </a:r>
            <a:endParaRPr lang="en-US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286000" indent="-1905" algn="l" rtl="0" eaLnBrk="0">
              <a:lnSpc>
                <a:spcPct val="134000"/>
              </a:lnSpc>
              <a:spcBef>
                <a:spcPts val="185"/>
              </a:spcBef>
              <a:tabLst>
                <a:tab pos="2893060" algn="l"/>
              </a:tabLst>
            </a:pPr>
            <a:r>
              <a:rPr sz="1000" b="1" u="sng" spc="-10" dirty="0" err="1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ρ</a:t>
            </a:r>
            <a:r>
              <a:rPr sz="1000" b="1" u="sng" spc="0" dirty="0" err="1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sz="1000" b="1" u="sng" spc="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zh-CN" altLang="en-US" sz="1000" u="sng" spc="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900" b="1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bd</a:t>
            </a:r>
            <a:r>
              <a:rPr sz="1300" spc="-60" baseline="6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b="1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μne</a:t>
            </a:r>
            <a:r>
              <a:rPr sz="900" b="1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9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endParaRPr lang="en-US" altLang="en-US" sz="9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8000"/>
              </a:lnSpc>
            </a:pP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1940" algn="l" rtl="0" eaLnBrk="0">
              <a:lnSpc>
                <a:spcPct val="89000"/>
              </a:lnSpc>
              <a:spcBef>
                <a:spcPts val="5"/>
              </a:spcBef>
            </a:pPr>
            <a:endParaRPr lang="en-US" altLang="en-US" sz="1400" spc="4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1940" algn="l" rtl="0" eaLnBrk="0">
              <a:lnSpc>
                <a:spcPct val="89000"/>
              </a:lnSpc>
              <a:spcBef>
                <a:spcPts val="5"/>
              </a:spcBef>
            </a:pPr>
            <a:r>
              <a:rPr sz="1400" spc="4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</a:t>
            </a:r>
            <a:r>
              <a:rPr sz="1400" spc="2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</a:t>
            </a:r>
            <a:endParaRPr lang="en-US" altLang="en-US" sz="1400" spc="20" dirty="0" err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38"/>
          <p:cNvSpPr/>
          <p:nvPr>
            <p:custDataLst>
              <p:tags r:id="rId6"/>
            </p:custDataLst>
          </p:nvPr>
        </p:nvSpPr>
        <p:spPr>
          <a:xfrm>
            <a:off x="1999674" y="1405110"/>
            <a:ext cx="5205095" cy="13462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 rtl="0" eaLnBrk="0">
              <a:lnSpc>
                <a:spcPct val="86000"/>
              </a:lnSpc>
            </a:pP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1500" spc="-2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μρ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500" spc="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10)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5430" algn="l" rtl="0" eaLnBrk="0">
              <a:lnSpc>
                <a:spcPct val="148000"/>
              </a:lnSpc>
              <a:spcBef>
                <a:spcPts val="50"/>
              </a:spcBef>
            </a:pP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从式</a:t>
            </a:r>
            <a:r>
              <a:rPr sz="10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10)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可知，霍尔系数等于霍尔元件材料的电阻率与电子迁移率</a:t>
            </a:r>
            <a:r>
              <a:rPr sz="10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μ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的乘积ꎮ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若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要增强霍尔效应，则应使霍尔元件具有较大的霍尔系数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5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即选择霍尔元件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时要求霍尔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元件材料应具有较大的电阻率和载流子迁移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率。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91000"/>
              </a:lnSpc>
            </a:pP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lang="en-US" altLang="en-US" sz="3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5240" algn="l" rtl="0" eaLnBrk="0">
              <a:lnSpc>
                <a:spcPct val="92000"/>
              </a:lnSpc>
              <a:spcBef>
                <a:spcPts val="5"/>
              </a:spcBef>
            </a:pPr>
            <a:r>
              <a:rPr sz="12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6.1.2</a:t>
            </a:r>
            <a:r>
              <a:rPr sz="12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霍尔元件的主要</a:t>
            </a:r>
            <a:r>
              <a:rPr sz="12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</a:t>
            </a:r>
            <a:endParaRPr lang="en-US" altLang="en-US" sz="12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39"/>
          <p:cNvSpPr/>
          <p:nvPr>
            <p:custDataLst>
              <p:tags r:id="rId7"/>
            </p:custDataLst>
          </p:nvPr>
        </p:nvSpPr>
        <p:spPr>
          <a:xfrm>
            <a:off x="1999674" y="2952453"/>
            <a:ext cx="8524552" cy="128396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80035" algn="l" rtl="0" eaLnBrk="0">
              <a:lnSpc>
                <a:spcPct val="150000"/>
              </a:lnSpc>
            </a:pPr>
            <a:r>
              <a:rPr sz="10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额定激励电流和最大允许激励电流。当霍尔元件自身的温度升高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℃时，流过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自身的激励电流称为额定激励电流，用符号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表示。由于霍尔电动势随激励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流增大而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增大，故在应用中总希望选用较大的激励电流。但激励电流增大，霍尔元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件的功耗会增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大，霍尔元件的温度也随之升高，会使霍尔电动势的温漂增大，因此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每种型号的霍尔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元件均规定了相应的最大允许激励电流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</a:t>
            </a:r>
            <a:r>
              <a:rPr sz="5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它的数值范围从几毫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安至十几毫安。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50000"/>
              </a:lnSpc>
            </a:pP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2735" eaLnBrk="0">
              <a:lnSpc>
                <a:spcPct val="150000"/>
              </a:lnSpc>
              <a:spcBef>
                <a:spcPts val="5"/>
              </a:spcBef>
            </a:pPr>
            <a:r>
              <a:rPr sz="1000" b="1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sz="10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输入电阻和输出电阻。输入电阻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1000" spc="5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是指霍尔元件两个激励电流端之间的电</a:t>
            </a:r>
            <a:r>
              <a:rPr sz="1000" spc="3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阻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10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输出电阻</a:t>
            </a:r>
            <a:r>
              <a:rPr lang="en-US" altLang="zh-CN"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</a:t>
            </a:r>
            <a:r>
              <a:rPr lang="zh-CN" altLang="en-US" sz="10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是指两个霍尔电动势输出端之间的电阻。输入电阻和输出</a:t>
            </a:r>
            <a:r>
              <a:rPr lang="zh-CN" altLang="en-US"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电阻的阻值范围从</a:t>
            </a:r>
            <a:r>
              <a:rPr lang="zh-CN" altLang="en-US"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几十欧姆到几百</a:t>
            </a:r>
            <a:r>
              <a:rPr lang="zh-CN" altLang="en-US"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欧</a:t>
            </a:r>
            <a:r>
              <a:rPr lang="zh-CN" altLang="en-US"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姆。</a:t>
            </a:r>
            <a:endParaRPr lang="zh-CN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2735" algn="l" rtl="0" eaLnBrk="0">
              <a:lnSpc>
                <a:spcPct val="95000"/>
              </a:lnSpc>
              <a:spcBef>
                <a:spcPts val="5"/>
              </a:spcBef>
            </a:pPr>
            <a:endParaRPr lang="zh-CN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picture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09574" y="2760018"/>
            <a:ext cx="2700070" cy="27114"/>
          </a:xfrm>
          <a:prstGeom prst="rect">
            <a:avLst/>
          </a:prstGeom>
        </p:spPr>
      </p:pic>
      <p:sp>
        <p:nvSpPr>
          <p:cNvPr id="8" name="textbox 51"/>
          <p:cNvSpPr/>
          <p:nvPr>
            <p:custDataLst>
              <p:tags r:id="rId9"/>
            </p:custDataLst>
          </p:nvPr>
        </p:nvSpPr>
        <p:spPr>
          <a:xfrm>
            <a:off x="1994073" y="4437565"/>
            <a:ext cx="8635422" cy="28505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80035" algn="l" rtl="0" eaLnBrk="0">
              <a:lnSpc>
                <a:spcPct val="145000"/>
              </a:lnSpc>
              <a:spcBef>
                <a:spcPts val="40"/>
              </a:spcBef>
            </a:pPr>
            <a:r>
              <a:rPr sz="10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不等位电动势和不等位电阻。不等位电动势是指霍尔元件在额定激励电流下，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外加磁场为零时，霍尔元件输出端之间的开路电压，用符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900" b="1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表示。产生这一现象的原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因有以下几点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9400" algn="l" rtl="0" eaLnBrk="0">
              <a:lnSpc>
                <a:spcPct val="94000"/>
              </a:lnSpc>
              <a:spcBef>
                <a:spcPts val="635"/>
              </a:spcBef>
            </a:pP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①霍尔电极安装位置不对称或不在同一等电位面上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9400" algn="l" rtl="0" eaLnBrk="0">
              <a:lnSpc>
                <a:spcPts val="1210"/>
              </a:lnSpc>
              <a:spcBef>
                <a:spcPts val="595"/>
              </a:spcBef>
            </a:pP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②半导体材料不均匀造成了电阻率不均匀或是几何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尺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寸不均匀。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9400" algn="l" rtl="0" eaLnBrk="0">
              <a:lnSpc>
                <a:spcPct val="94000"/>
              </a:lnSpc>
              <a:spcBef>
                <a:spcPts val="575"/>
              </a:spcBef>
            </a:pP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③激励电极接触不良造成激励电流分布不均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匀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80035" algn="l" rtl="0" eaLnBrk="0">
              <a:lnSpc>
                <a:spcPct val="146000"/>
              </a:lnSpc>
              <a:spcBef>
                <a:spcPts val="15"/>
              </a:spcBef>
            </a:pPr>
            <a:r>
              <a:rPr sz="10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寄生直流电动势。当没有外加磁场，霍尔元件采用交流控制电流时，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尔电极的</a:t>
            </a:r>
            <a:r>
              <a:rPr sz="10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输出端有一个寄生直流电动势，它主要是由控制电极和基片之间的非完全欧姆接触所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生的整流效应造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" indent="267335" algn="l" rtl="0" eaLnBrk="0">
              <a:lnSpc>
                <a:spcPct val="147000"/>
              </a:lnSpc>
              <a:spcBef>
                <a:spcPts val="40"/>
              </a:spcBef>
            </a:pPr>
            <a:r>
              <a:rPr sz="10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(5)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霍尔电动势的温度系数。霍尔电动势的温度系数</a:t>
            </a:r>
            <a:r>
              <a:rPr sz="10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α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是指在一定磁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应强度和控制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电流下，温度每变化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℃时霍尔电动势的变化率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12" name="图片 11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52"/>
          <p:cNvSpPr/>
          <p:nvPr/>
        </p:nvSpPr>
        <p:spPr>
          <a:xfrm>
            <a:off x="2811751" y="1459673"/>
            <a:ext cx="5203825" cy="6261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8130" algn="l" rtl="0" eaLnBrk="0">
              <a:lnSpc>
                <a:spcPct val="92000"/>
              </a:lnSpc>
            </a:pP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霍尔传感器的基本测量电路</a:t>
            </a:r>
            <a:r>
              <a:rPr sz="1000" b="1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见图</a:t>
            </a:r>
            <a:r>
              <a:rPr sz="1000" b="1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2)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由电源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提供激励电流。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通过霍尔传感器的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89000"/>
              </a:lnSpc>
              <a:spcBef>
                <a:spcPts val="670"/>
              </a:spcBef>
            </a:pPr>
            <a:r>
              <a:rPr sz="10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额定激励电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流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35000"/>
              </a:lnSpc>
            </a:pPr>
            <a:endParaRPr lang="en-US" altLang="en-US" sz="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 rtl="0" eaLnBrk="0">
              <a:lnSpc>
                <a:spcPts val="1560"/>
              </a:lnSpc>
            </a:pP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800" b="1" spc="0" baseline="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z="1400" spc="-10" baseline="21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/(</a:t>
            </a: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800" b="1" spc="0" baseline="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1400" spc="-10" baseline="21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800" b="1" spc="0" baseline="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400" spc="-10" baseline="21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800" b="1" spc="0" baseline="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sz="900" b="1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400" spc="0" baseline="21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9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11)</a:t>
            </a:r>
            <a:endParaRPr lang="en-US" altLang="en-US" sz="900" b="1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picture 5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0494" y="2209276"/>
            <a:ext cx="1502231" cy="1642719"/>
          </a:xfrm>
          <a:prstGeom prst="rect">
            <a:avLst/>
          </a:prstGeom>
        </p:spPr>
      </p:pic>
      <p:sp>
        <p:nvSpPr>
          <p:cNvPr id="6" name="textbox 55"/>
          <p:cNvSpPr/>
          <p:nvPr>
            <p:custDataLst>
              <p:tags r:id="rId6"/>
            </p:custDataLst>
          </p:nvPr>
        </p:nvSpPr>
        <p:spPr>
          <a:xfrm>
            <a:off x="2807970" y="264160"/>
            <a:ext cx="5210175" cy="3422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1440" algn="l" rtl="0" eaLnBrk="0">
              <a:lnSpc>
                <a:spcPct val="95000"/>
              </a:lnSpc>
              <a:spcBef>
                <a:spcPts val="5"/>
              </a:spcBef>
            </a:pPr>
            <a:r>
              <a:rPr sz="1300" b="1" spc="1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6.2</a:t>
            </a:r>
            <a:r>
              <a:rPr sz="1300" spc="1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霍尔传感器的测量转换</a:t>
            </a:r>
            <a:r>
              <a:rPr sz="1300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</a:t>
            </a:r>
            <a:r>
              <a:rPr sz="13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</a:t>
            </a:r>
            <a:endParaRPr lang="en-US" altLang="en-US" sz="13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58"/>
          <p:cNvSpPr/>
          <p:nvPr>
            <p:custDataLst>
              <p:tags r:id="rId7"/>
            </p:custDataLst>
          </p:nvPr>
        </p:nvSpPr>
        <p:spPr>
          <a:xfrm>
            <a:off x="3077421" y="3895865"/>
            <a:ext cx="3197225" cy="4476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 rtl="0" eaLnBrk="0">
              <a:lnSpc>
                <a:spcPts val="1375"/>
              </a:lnSpc>
            </a:pPr>
            <a:r>
              <a:rPr sz="8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8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8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8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霍尔传感器基本测量</a:t>
            </a:r>
            <a:r>
              <a:rPr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电路</a:t>
            </a:r>
            <a:endParaRPr lang="en-US" altLang="en-US" sz="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15000"/>
              </a:lnSpc>
            </a:pPr>
            <a:endParaRPr lang="en-US" altLang="en-US" sz="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3000"/>
              </a:lnSpc>
              <a:spcBef>
                <a:spcPts val="5"/>
              </a:spcBef>
            </a:pP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传感器的偏置电路如图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59"/>
          <p:cNvSpPr/>
          <p:nvPr>
            <p:custDataLst>
              <p:tags r:id="rId8"/>
            </p:custDataLst>
          </p:nvPr>
        </p:nvSpPr>
        <p:spPr>
          <a:xfrm>
            <a:off x="2813336" y="1066272"/>
            <a:ext cx="2270760" cy="1936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2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6.2.1</a:t>
            </a:r>
            <a:r>
              <a:rPr sz="12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霍尔传感</a:t>
            </a:r>
            <a:r>
              <a:rPr sz="12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器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的基本电路</a:t>
            </a:r>
            <a:endParaRPr lang="en-US" altLang="en-US" sz="12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picture 6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18328" y="4401637"/>
            <a:ext cx="4636084" cy="1390091"/>
          </a:xfrm>
          <a:prstGeom prst="rect">
            <a:avLst/>
          </a:prstGeom>
        </p:spPr>
      </p:pic>
      <p:sp>
        <p:nvSpPr>
          <p:cNvPr id="11" name="textbox 67"/>
          <p:cNvSpPr/>
          <p:nvPr>
            <p:custDataLst>
              <p:tags r:id="rId10"/>
            </p:custDataLst>
          </p:nvPr>
        </p:nvSpPr>
        <p:spPr>
          <a:xfrm>
            <a:off x="4178861" y="5835596"/>
            <a:ext cx="2928620" cy="5797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75005" algn="l" rtl="0" eaLnBrk="0">
              <a:lnSpc>
                <a:spcPts val="1375"/>
              </a:lnSpc>
            </a:pPr>
            <a:r>
              <a:rPr sz="8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8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8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8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霍尔传感器的</a:t>
            </a:r>
            <a:r>
              <a:rPr sz="8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偏</a:t>
            </a:r>
            <a:r>
              <a:rPr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置电路</a:t>
            </a:r>
            <a:endParaRPr lang="en-US" altLang="en-US" sz="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25755" indent="-313055" algn="l" rtl="0" eaLnBrk="0">
              <a:lnSpc>
                <a:spcPct val="176000"/>
              </a:lnSpc>
              <a:spcBef>
                <a:spcPts val="30"/>
              </a:spcBef>
            </a:pPr>
            <a:r>
              <a:rPr sz="700" b="1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7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700" b="1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700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无外接偏置电阻时的电路ꎻ</a:t>
            </a:r>
            <a:r>
              <a:rPr sz="700" b="1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7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700" b="1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700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有外接偏置电阻时的偏置</a:t>
            </a:r>
            <a:r>
              <a:rPr sz="7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</a:t>
            </a:r>
            <a:r>
              <a:rPr sz="7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路ꎻ</a:t>
            </a:r>
            <a:r>
              <a:rPr sz="700" b="1" spc="8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7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z="700" b="1" spc="8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700" spc="8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电源负极与霍尔元件之间串联电阻时的偏置电</a:t>
            </a:r>
            <a:r>
              <a:rPr sz="7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</a:t>
            </a:r>
            <a:endParaRPr lang="en-US" altLang="en-US" sz="700" spc="4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8" name="图片 7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63"/>
          <p:cNvSpPr/>
          <p:nvPr/>
        </p:nvSpPr>
        <p:spPr>
          <a:xfrm>
            <a:off x="3259131" y="525332"/>
            <a:ext cx="5205095" cy="172973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4765" indent="255270" algn="l" rtl="0" eaLnBrk="0">
              <a:lnSpc>
                <a:spcPct val="129000"/>
              </a:lnSpc>
            </a:pP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霍尔传感器的集成电路具有体积较小、灵敏度高、输出幅度较大、温漂小、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电源</a:t>
            </a:r>
            <a:r>
              <a:rPr sz="10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的稳定性要求较低等优点，它可分为线性型霍尔传感器的集成电路和开关型霍尔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感器</a:t>
            </a: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的集成电路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7020" algn="l" rtl="0" eaLnBrk="0">
              <a:lnSpc>
                <a:spcPts val="1305"/>
              </a:lnSpc>
              <a:spcBef>
                <a:spcPts val="585"/>
              </a:spcBef>
            </a:pP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线性型霍尔传感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器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的集成电路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lang="en-US" altLang="en-US" sz="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7335" algn="l" rtl="0" eaLnBrk="0">
              <a:lnSpc>
                <a:spcPct val="133000"/>
              </a:lnSpc>
              <a:spcBef>
                <a:spcPts val="0"/>
              </a:spcBef>
            </a:pPr>
            <a:r>
              <a:rPr sz="10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线性型霍尔传感器的集成电路的内部电路是将霍尔元件、恒流源、线性差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放大器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制作在同一个芯片上。线性型霍尔传感器集成电路输出电压的单位为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，比直接使用霍尔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元件要方便很多。比较典型的线性型霍尔传感器是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UGN3501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UGN3501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线性型霍尔传感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器的外形及其内部集成电路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lang="en-US" altLang="en-US" sz="10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65"/>
          <p:cNvSpPr/>
          <p:nvPr>
            <p:custDataLst>
              <p:tags r:id="rId5"/>
            </p:custDataLst>
          </p:nvPr>
        </p:nvSpPr>
        <p:spPr>
          <a:xfrm>
            <a:off x="3259653" y="3929442"/>
            <a:ext cx="5205729" cy="10909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52195" algn="l" rtl="0" eaLnBrk="0">
              <a:lnSpc>
                <a:spcPts val="1375"/>
              </a:lnSpc>
            </a:pPr>
            <a:r>
              <a:rPr sz="8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800" b="1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8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b="1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sz="8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UGN</a:t>
            </a:r>
            <a:r>
              <a:rPr sz="800" b="1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3501</a:t>
            </a:r>
            <a:r>
              <a:rPr sz="8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线性型霍尔传感器的外形及其内</a:t>
            </a:r>
            <a:r>
              <a:rPr sz="8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</a:t>
            </a:r>
            <a:r>
              <a:rPr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集成电路</a:t>
            </a:r>
            <a:endParaRPr lang="en-US" altLang="en-US" sz="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90420" algn="l" rtl="0" eaLnBrk="0">
              <a:lnSpc>
                <a:spcPct val="98000"/>
              </a:lnSpc>
              <a:spcBef>
                <a:spcPts val="660"/>
              </a:spcBef>
            </a:pPr>
            <a:r>
              <a:rPr sz="7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7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7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7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外形ꎻ</a:t>
            </a:r>
            <a:r>
              <a:rPr sz="7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7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7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7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集成电</a:t>
            </a:r>
            <a:r>
              <a:rPr sz="7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</a:t>
            </a:r>
            <a:endParaRPr lang="en-US" altLang="en-US" sz="7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77495" algn="l" rtl="0" eaLnBrk="0">
              <a:lnSpc>
                <a:spcPct val="148000"/>
              </a:lnSpc>
              <a:spcBef>
                <a:spcPts val="205"/>
              </a:spcBef>
            </a:pP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0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给出了具有双端差动输出特性的线性霍尔器件的输出特性曲线。当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磁场强度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为零时，它的输出电压等于零ꎻ当磁场方向为正向</a:t>
            </a:r>
            <a:r>
              <a:rPr sz="10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磁钢的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极对准霍尔器件的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正面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输出电压为正ꎻ当磁场方向为反向时，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输出电压为负。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picture 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19347" y="2390720"/>
            <a:ext cx="3481375" cy="1494840"/>
          </a:xfrm>
          <a:prstGeom prst="rect">
            <a:avLst/>
          </a:prstGeom>
        </p:spPr>
      </p:pic>
      <p:sp>
        <p:nvSpPr>
          <p:cNvPr id="5" name="textbox 69"/>
          <p:cNvSpPr/>
          <p:nvPr>
            <p:custDataLst>
              <p:tags r:id="rId7"/>
            </p:custDataLst>
          </p:nvPr>
        </p:nvSpPr>
        <p:spPr>
          <a:xfrm>
            <a:off x="3261761" y="131806"/>
            <a:ext cx="2270760" cy="1943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2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6.2.2</a:t>
            </a:r>
            <a:r>
              <a:rPr sz="12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霍尔传感</a:t>
            </a:r>
            <a:r>
              <a:rPr sz="12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器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的集成电路</a:t>
            </a:r>
            <a:endParaRPr lang="en-US" altLang="en-US" sz="12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picture 7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29777" y="4836944"/>
            <a:ext cx="2187410" cy="176594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19066" y="6563841"/>
            <a:ext cx="6096000" cy="267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46555" algn="l" rtl="0" eaLnBrk="0">
              <a:lnSpc>
                <a:spcPts val="1375"/>
              </a:lnSpc>
            </a:pPr>
            <a:r>
              <a:rPr lang="zh-CN" altLang="en-US" sz="11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100" b="1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11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1100" b="1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11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线性霍尔器件的输出</a:t>
            </a:r>
            <a:r>
              <a:rPr lang="zh-CN" altLang="en-US" sz="11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</a:t>
            </a:r>
            <a:r>
              <a:rPr lang="zh-CN" altLang="en-US" sz="11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性曲线</a:t>
            </a:r>
            <a:endParaRPr lang="zh-CN" altLang="en-US" sz="11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7" name="图片 6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74"/>
          <p:cNvSpPr/>
          <p:nvPr/>
        </p:nvSpPr>
        <p:spPr>
          <a:xfrm>
            <a:off x="3018263" y="245962"/>
            <a:ext cx="5255259" cy="201548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6225" algn="l" rtl="0" eaLnBrk="0">
              <a:lnSpc>
                <a:spcPts val="1980"/>
              </a:lnSpc>
            </a:pP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开关型霍尔传感器的集成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lang="en-US" altLang="en-US" sz="5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9240" algn="l" rtl="0" eaLnBrk="0">
              <a:lnSpc>
                <a:spcPct val="139000"/>
              </a:lnSpc>
              <a:spcBef>
                <a:spcPts val="5"/>
              </a:spcBef>
            </a:pPr>
            <a:r>
              <a:rPr sz="10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开关型霍尔传感器的集成电路是将霍尔元件、稳压电路、放大器、施密特触发器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OC</a:t>
            </a:r>
            <a:r>
              <a:rPr sz="10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门</a:t>
            </a:r>
            <a:r>
              <a:rPr sz="1000" b="1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集电极开路输出门</a:t>
            </a:r>
            <a:r>
              <a:rPr sz="1000" b="1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等制作在同一个芯片上。当外加磁场强度超过规定的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作点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OC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门由高阻态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或高电平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变为导通状态，输出变为低电平ꎻ当外加磁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强度低于释</a:t>
            </a:r>
            <a:r>
              <a:rPr sz="1000" spc="-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放点时，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OC</a:t>
            </a:r>
            <a:r>
              <a:rPr sz="1000" spc="-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门重新变为高阻态，输出变为高电平。较典型的开关型霍尔传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感器是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UGN</a:t>
            </a:r>
            <a:r>
              <a:rPr sz="1000" b="1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3020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UGN</a:t>
            </a:r>
            <a:r>
              <a:rPr sz="1000" b="1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开关型霍尔传感器的外形及其内部集成电路如图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所示。开关型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霍尔传感器的集成电路中的施密特触发器电路的输出特性如图</a:t>
            </a:r>
            <a:r>
              <a:rPr sz="10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所示，图中曲线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回差越大，施密特触发器电路抗振动干扰能力就越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0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picture 7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6336" y="4364938"/>
            <a:ext cx="2905874" cy="1579867"/>
          </a:xfrm>
          <a:prstGeom prst="rect">
            <a:avLst/>
          </a:prstGeom>
        </p:spPr>
      </p:pic>
      <p:pic>
        <p:nvPicPr>
          <p:cNvPr id="4" name="picture 7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8977" y="2390736"/>
            <a:ext cx="3100577" cy="1378991"/>
          </a:xfrm>
          <a:prstGeom prst="rect">
            <a:avLst/>
          </a:prstGeom>
        </p:spPr>
      </p:pic>
      <p:sp>
        <p:nvSpPr>
          <p:cNvPr id="5" name="textbox 80"/>
          <p:cNvSpPr/>
          <p:nvPr>
            <p:custDataLst>
              <p:tags r:id="rId7"/>
            </p:custDataLst>
          </p:nvPr>
        </p:nvSpPr>
        <p:spPr>
          <a:xfrm>
            <a:off x="4309244" y="3813609"/>
            <a:ext cx="2632075" cy="3886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375"/>
              </a:lnSpc>
            </a:pPr>
            <a:r>
              <a:rPr sz="8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800" b="1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8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b="1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8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开关型霍尔传感器的外形及其内部集</a:t>
            </a:r>
            <a:r>
              <a:rPr sz="8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</a:t>
            </a:r>
            <a:r>
              <a:rPr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电路</a:t>
            </a:r>
            <a:endParaRPr lang="en-US" altLang="en-US" sz="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9000"/>
              </a:lnSpc>
            </a:pPr>
            <a:endParaRPr lang="en-US" altLang="en-US" sz="5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99465" algn="l" rtl="0" eaLnBrk="0">
              <a:lnSpc>
                <a:spcPct val="98000"/>
              </a:lnSpc>
              <a:spcBef>
                <a:spcPts val="5"/>
              </a:spcBef>
            </a:pPr>
            <a:r>
              <a:rPr sz="7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7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7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7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外形ꎻ</a:t>
            </a:r>
            <a:r>
              <a:rPr sz="7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7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7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7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集成电</a:t>
            </a:r>
            <a:r>
              <a:rPr sz="7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</a:t>
            </a:r>
            <a:endParaRPr lang="en-US" altLang="en-US" sz="700" spc="1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81"/>
          <p:cNvSpPr/>
          <p:nvPr>
            <p:custDataLst>
              <p:tags r:id="rId8"/>
            </p:custDataLst>
          </p:nvPr>
        </p:nvSpPr>
        <p:spPr>
          <a:xfrm>
            <a:off x="4538467" y="5988687"/>
            <a:ext cx="2173604" cy="2000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375"/>
              </a:lnSpc>
            </a:pPr>
            <a:r>
              <a:rPr sz="8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800" b="1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8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b="1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sz="8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施密特触发器电路的输出特性</a:t>
            </a:r>
            <a:r>
              <a:rPr sz="8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曲</a:t>
            </a:r>
            <a:r>
              <a:rPr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</a:t>
            </a:r>
            <a:endParaRPr lang="en-US" altLang="en-US" sz="8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12" name="图片 11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84"/>
          <p:cNvSpPr/>
          <p:nvPr/>
        </p:nvSpPr>
        <p:spPr>
          <a:xfrm>
            <a:off x="2760453" y="2889349"/>
            <a:ext cx="6878128" cy="19640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7335" algn="l" rtl="0" eaLnBrk="0">
              <a:lnSpc>
                <a:spcPct val="130000"/>
              </a:lnSpc>
            </a:pPr>
            <a:r>
              <a:rPr sz="10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不等位电动势与霍尔电动势具有相同的数量级，有时甚至超过霍尔电动势，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但实际</a:t>
            </a:r>
            <a:r>
              <a:rPr sz="10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应用中要消除不等位电动势是极其困难的，因此必须采用补偿的方法。分析不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位电动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势时，可以把霍尔元件等效为一个电桥，用分析电桥平衡的方法来补偿不等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位电动势。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20000"/>
              </a:lnSpc>
            </a:pPr>
            <a:endParaRPr lang="en-US" altLang="en-US" sz="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77495" algn="l" rtl="0" eaLnBrk="0">
              <a:lnSpc>
                <a:spcPct val="139000"/>
              </a:lnSpc>
              <a:spcBef>
                <a:spcPts val="0"/>
              </a:spcBef>
            </a:pPr>
            <a:r>
              <a:rPr sz="10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000" b="1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sz="10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为霍尔元件的等效电路，其中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10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0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为霍尔电极，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为激励电极，电极分</a:t>
            </a: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布电阻分别用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-1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-1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10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表示，把它们看作电桥的四个桥臂。在理想情况下，电极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0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处于同一等电位面上，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-3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500" spc="-3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-3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1500" spc="-3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-3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1500" spc="-3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900" b="1" spc="-3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sz="5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电桥平衡，不等位电动势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</a:t>
            </a:r>
            <a:r>
              <a:rPr sz="10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sz="1000" b="1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。实际上，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由于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电极不在同一等电位面上，因此四个电阻阻值不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相等，电桥不平衡，不等位电动势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不等于</a:t>
            </a:r>
            <a:r>
              <a:rPr sz="1000" b="1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。此时可根据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两点电位的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高低，判断应在哪一桥臂上并联一定的电阻，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电桥达到平衡，从而使不等位电动势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900" b="1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sz="1000" b="1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0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85"/>
          <p:cNvSpPr/>
          <p:nvPr>
            <p:custDataLst>
              <p:tags r:id="rId5"/>
            </p:custDataLst>
          </p:nvPr>
        </p:nvSpPr>
        <p:spPr>
          <a:xfrm>
            <a:off x="2760453" y="436475"/>
            <a:ext cx="6803366" cy="8413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7655" algn="l" rtl="0" eaLnBrk="0">
              <a:lnSpc>
                <a:spcPts val="1305"/>
              </a:lnSpc>
            </a:pPr>
            <a:r>
              <a:rPr sz="10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不等位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动势误差的补偿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6000"/>
              </a:lnSpc>
            </a:pP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77495" algn="l" rtl="0" eaLnBrk="0">
              <a:lnSpc>
                <a:spcPct val="128000"/>
              </a:lnSpc>
              <a:spcBef>
                <a:spcPts val="5"/>
              </a:spcBef>
            </a:pP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当霍尔元件的激励电流为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时，若元件所处位置磁感应强度为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零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，则它的霍尔电动势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应该为零，但实际上它是不为零的，这时测得的空载霍尔电动势称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不等位电动势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见图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8)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。不等位电动势是霍尔元件最主要的一种误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差。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86"/>
          <p:cNvSpPr/>
          <p:nvPr>
            <p:custDataLst>
              <p:tags r:id="rId6"/>
            </p:custDataLst>
          </p:nvPr>
        </p:nvSpPr>
        <p:spPr>
          <a:xfrm>
            <a:off x="2760454" y="5938381"/>
            <a:ext cx="6952890" cy="6686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863090" algn="l" rtl="0" eaLnBrk="0">
              <a:lnSpc>
                <a:spcPts val="1375"/>
              </a:lnSpc>
            </a:pPr>
            <a:r>
              <a:rPr sz="8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8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8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sz="8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霍尔元件的等效电</a:t>
            </a:r>
            <a:r>
              <a:rPr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</a:t>
            </a:r>
            <a:endParaRPr lang="en-US" altLang="en-US" sz="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52730" algn="l" rtl="0" eaLnBrk="0">
              <a:lnSpc>
                <a:spcPct val="145000"/>
              </a:lnSpc>
              <a:spcBef>
                <a:spcPts val="210"/>
              </a:spcBef>
            </a:pP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几种补偿线路如图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所示。图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10(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(b)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为常见的补偿电路，图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10(b)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z="1000" b="1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相当于在等效电桥的两个桥臂上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同时并联电阻，图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10(d)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用于交流供电的情况。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picture 8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71368" y="4577076"/>
            <a:ext cx="1685848" cy="1190447"/>
          </a:xfrm>
          <a:prstGeom prst="rect">
            <a:avLst/>
          </a:prstGeom>
        </p:spPr>
      </p:pic>
      <p:pic>
        <p:nvPicPr>
          <p:cNvPr id="6" name="picture 8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71368" y="1090477"/>
            <a:ext cx="1631619" cy="927951"/>
          </a:xfrm>
          <a:prstGeom prst="rect">
            <a:avLst/>
          </a:prstGeom>
        </p:spPr>
      </p:pic>
      <p:sp>
        <p:nvSpPr>
          <p:cNvPr id="7" name="textbox 90"/>
          <p:cNvSpPr/>
          <p:nvPr>
            <p:custDataLst>
              <p:tags r:id="rId9"/>
            </p:custDataLst>
          </p:nvPr>
        </p:nvSpPr>
        <p:spPr>
          <a:xfrm>
            <a:off x="4004089" y="2057179"/>
            <a:ext cx="2910204" cy="4533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 rtl="0" eaLnBrk="0">
              <a:lnSpc>
                <a:spcPts val="1375"/>
              </a:lnSpc>
            </a:pPr>
            <a:r>
              <a:rPr sz="8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8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8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b="1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sz="8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</a:t>
            </a:r>
            <a:r>
              <a:rPr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等位电动势</a:t>
            </a:r>
            <a:endParaRPr lang="en-US" altLang="en-US" sz="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15000"/>
              </a:lnSpc>
            </a:pPr>
            <a:endParaRPr lang="en-US" altLang="en-US" sz="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7000"/>
              </a:lnSpc>
              <a:spcBef>
                <a:spcPts val="5"/>
              </a:spcBef>
            </a:pP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不等位电动势可以用不等位电阻表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，即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91"/>
          <p:cNvSpPr/>
          <p:nvPr>
            <p:custDataLst>
              <p:tags r:id="rId10"/>
            </p:custDataLst>
          </p:nvPr>
        </p:nvSpPr>
        <p:spPr>
          <a:xfrm>
            <a:off x="3014471" y="49474"/>
            <a:ext cx="1778635" cy="1943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1200" b="1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6.2.3</a:t>
            </a:r>
            <a:r>
              <a:rPr sz="12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</a:t>
            </a:r>
            <a:r>
              <a:rPr sz="12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误差及补偿</a:t>
            </a:r>
            <a:endParaRPr lang="en-US" altLang="en-US" sz="12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3"/>
          <p:cNvSpPr/>
          <p:nvPr>
            <p:custDataLst>
              <p:tags r:id="rId11"/>
            </p:custDataLst>
          </p:nvPr>
        </p:nvSpPr>
        <p:spPr>
          <a:xfrm>
            <a:off x="5413976" y="2499392"/>
            <a:ext cx="398779" cy="3460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136000"/>
              </a:lnSpc>
            </a:pPr>
            <a:r>
              <a:rPr sz="1400" b="1" spc="0" baseline="-37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1400" spc="-10" baseline="-3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400" b="1" u="sng" spc="0" baseline="2200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sz="700" b="1" u="sng" spc="0" baseline="700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</a:t>
            </a:r>
            <a:endParaRPr lang="en-US" altLang="en-US" sz="455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2230" algn="l" rtl="0" eaLnBrk="0">
              <a:lnSpc>
                <a:spcPct val="94000"/>
              </a:lnSpc>
              <a:spcBef>
                <a:spcPts val="5"/>
              </a:spcBef>
            </a:pPr>
            <a:r>
              <a:rPr sz="800" b="1" spc="0" baseline="39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</a:t>
            </a:r>
            <a:r>
              <a:rPr sz="1400" b="1" spc="0" baseline="-7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endParaRPr lang="en-US" altLang="en-US" sz="1400" b="1" spc="0" baseline="-7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95"/>
          <p:cNvSpPr/>
          <p:nvPr>
            <p:custDataLst>
              <p:tags r:id="rId12"/>
            </p:custDataLst>
          </p:nvPr>
        </p:nvSpPr>
        <p:spPr>
          <a:xfrm>
            <a:off x="7711737" y="2672429"/>
            <a:ext cx="436244" cy="1524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83000"/>
              </a:lnSpc>
            </a:pPr>
            <a:r>
              <a:rPr sz="1000" b="1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</a:t>
            </a: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000" b="1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sz="1000" b="1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en-US" sz="1000" b="1" spc="-1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15020_1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CHIP_GROUPID" val="5faa41e40f63d42c4847739d"/>
  <p:tag name="KSO_WM_CHIP_XID" val="5faa41e40f63d42c4847739e"/>
  <p:tag name="KSO_WM_UNIT_DEC_AREA_ID" val="0b847ab448dd416eab65bf9d2e5fa27a"/>
  <p:tag name="KSO_WM_UNIT_DECORATE_INFO" val=""/>
  <p:tag name="KSO_WM_UNIT_SM_LIMIT_TYPE" val="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5d9a1865a2c4a05b9ede80102b9d307"/>
</p:tagLst>
</file>

<file path=ppt/tags/tag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5020_1*a*1"/>
  <p:tag name="KSO_WM_TEMPLATE_CATEGORY" val="custom"/>
  <p:tag name="KSO_WM_TEMPLATE_INDEX" val="20215020"/>
  <p:tag name="KSO_WM_UNIT_LAYERLEVEL" val="1"/>
  <p:tag name="KSO_WM_TAG_VERSION" val="1.0"/>
  <p:tag name="KSO_WM_BEAUTIFY_FLAG" val="#wm#"/>
  <p:tag name="KSO_WM_UNIT_PRESET_TEXT" val="单击添加大标题"/>
  <p:tag name="KSO_WM_UNIT_DEFAULT_FONT" val="40;56;4"/>
  <p:tag name="KSO_WM_UNIT_BLOCK" val="0"/>
  <p:tag name="KSO_WM_UNIT_DEC_AREA_ID" val="d1cee2a3ff9a41d08653e8cec1142ffc"/>
  <p:tag name="KSO_WM_CHIP_GROUPID" val="5ebe40d00ac41c4a0a525616"/>
  <p:tag name="KSO_WM_CHIP_XID" val="5ebe40d00ac41c4a0a525617"/>
  <p:tag name="KSO_WM_CHIP_FILLAREA_FILL_RULE" val="{&quot;fill_align&quot;:&quot;cm&quot;,&quot;fill_mode&quot;:&quot;adaptive&quot;,&quot;sacle_strategy&quot;:&quot;smart&quot;}"/>
  <p:tag name="KSO_WM_ASSEMBLE_CHIP_INDEX" val="b5cc9cf2e339465e957d4360e0ba9810"/>
  <p:tag name="KSO_WM_UNIT_TEXT_FILL_FORE_SCHEMECOLOR_INDEX_BRIGHTNESS" val="0.15"/>
  <p:tag name="KSO_WM_UNIT_TEXT_FILL_FORE_SCHEMECOLOR_INDEX" val="13"/>
  <p:tag name="KSO_WM_UNIT_TEXT_FILL_TYPE" val="1"/>
  <p:tag name="KSO_WM_TEMPLATE_ASSEMBLE_XID" val="5fab3f17b46e6ebd99076cd4"/>
  <p:tag name="KSO_WM_TEMPLATE_ASSEMBLE_GROUPID" val="5faa41e40f63d42c4847739d"/>
</p:tagLst>
</file>

<file path=ppt/tags/tag1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SLIDE_BACKGROUND_TYPE" val="general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</p:tagLst>
</file>

<file path=ppt/tags/tag1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4.xml><?xml version="1.0" encoding="utf-8"?>
<p:tagLst xmlns:p="http://schemas.openxmlformats.org/presentationml/2006/main">
  <p:tag name="KSO_WM_SLIDE_BACKGROUND_TYPE" val="general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</p:tagLst>
</file>

<file path=ppt/tags/tag1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1.xml><?xml version="1.0" encoding="utf-8"?>
<p:tagLst xmlns:p="http://schemas.openxmlformats.org/presentationml/2006/main">
  <p:tag name="KSO_WM_SLIDE_BACKGROUND_TYPE" val="general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8.xml><?xml version="1.0" encoding="utf-8"?>
<p:tagLst xmlns:p="http://schemas.openxmlformats.org/presentationml/2006/main">
  <p:tag name="KSO_WM_SLIDE_BACKGROUND_TYPE" val="general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3.xml><?xml version="1.0" encoding="utf-8"?>
<p:tagLst xmlns:p="http://schemas.openxmlformats.org/presentationml/2006/main">
  <p:tag name="KSO_WM_SLIDE_BACKGROUND_TYPE" val="general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8.xml><?xml version="1.0" encoding="utf-8"?>
<p:tagLst xmlns:p="http://schemas.openxmlformats.org/presentationml/2006/main">
  <p:tag name="KSO_WM_SLIDE_BACKGROUND_TYPE" val="general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7.xml><?xml version="1.0" encoding="utf-8"?>
<p:tagLst xmlns:p="http://schemas.openxmlformats.org/presentationml/2006/main">
  <p:tag name="KSO_WM_SLIDE_BACKGROUND_TYPE" val="general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2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9f"/>
  <p:tag name="KSO_WM_UNIT_DEC_AREA_ID" val="d0f831481c364412bd9df5e87e23d1f2"/>
  <p:tag name="KSO_WM_UNIT_DECORATE_INFO" val=""/>
  <p:tag name="KSO_WM_UNIT_SM_LIMIT_TYPE" val=""/>
  <p:tag name="KSO_WM_CHIP_FILLAREA_FILL_RULE" val="{&quot;fill_align&quot;:&quot;lm&quot;,&quot;fill_effect&quot;:[],&quot;fill_mode&quot;:&quot;adaptive&quot;,&quot;sacle_strategy&quot;:&quot;stretch&quot;}"/>
  <p:tag name="KSO_WM_ASSEMBLE_CHIP_INDEX" val="86a0e3ac51cf46ed957b949866745a5d"/>
</p:tagLst>
</file>

<file path=ppt/tags/tag1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3.xml><?xml version="1.0" encoding="utf-8"?>
<p:tagLst xmlns:p="http://schemas.openxmlformats.org/presentationml/2006/main">
  <p:tag name="KSO_WM_SLIDE_BACKGROUND_TYPE" val="general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9.xml><?xml version="1.0" encoding="utf-8"?>
<p:tagLst xmlns:p="http://schemas.openxmlformats.org/presentationml/2006/main">
  <p:tag name="KSO_WM_SLIDE_BACKGROUND_TYPE" val="general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d4df5d64ece24983a5431869add205c9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14c8357b1ff4479b3fa18ed865430fb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6.xml><?xml version="1.0" encoding="utf-8"?>
<p:tagLst xmlns:p="http://schemas.openxmlformats.org/presentationml/2006/main">
  <p:tag name="KSO_WM_SLIDE_BACKGROUND_TYPE" val="general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</p:tagLst>
</file>

<file path=ppt/tags/tag1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3.xml><?xml version="1.0" encoding="utf-8"?>
<p:tagLst xmlns:p="http://schemas.openxmlformats.org/presentationml/2006/main">
  <p:tag name="KSO_WM_SLIDE_BACKGROUND_TYPE" val="general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9.xml><?xml version="1.0" encoding="utf-8"?>
<p:tagLst xmlns:p="http://schemas.openxmlformats.org/presentationml/2006/main">
  <p:tag name="KSO_WM_SLIDE_BACKGROUND_TYPE" val="general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4.xml><?xml version="1.0" encoding="utf-8"?>
<p:tagLst xmlns:p="http://schemas.openxmlformats.org/presentationml/2006/main">
  <p:tag name="KSO_WM_SLIDE_BACKGROUND_TYPE" val="general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9.xml><?xml version="1.0" encoding="utf-8"?>
<p:tagLst xmlns:p="http://schemas.openxmlformats.org/presentationml/2006/main">
  <p:tag name="KSO_WM_SLIDE_BACKGROUND_TYPE" val="general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3.xml><?xml version="1.0" encoding="utf-8"?>
<p:tagLst xmlns:p="http://schemas.openxmlformats.org/presentationml/2006/main">
  <p:tag name="KSO_WM_SLIDE_BACKGROUND_TYPE" val="general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ISCONTENTSTITLE" val="0"/>
  <p:tag name="KSO_WM_UNIT_ISNUMDGMTITLE" val="0"/>
  <p:tag name="KSO_WM_UNIT_PRESET_TEXT" val="单/击/此/处/添/加/副/标/题/内/容"/>
  <p:tag name="KSO_WM_UNIT_NOCLEAR" val="0"/>
  <p:tag name="KSO_WM_UNIT_VALUE" val="64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15020_1*b*1"/>
  <p:tag name="KSO_WM_TEMPLATE_CATEGORY" val="custom"/>
  <p:tag name="KSO_WM_TEMPLATE_INDEX" val="20215020"/>
  <p:tag name="KSO_WM_UNIT_LAYERLEVEL" val="1"/>
  <p:tag name="KSO_WM_TAG_VERSION" val="1.0"/>
  <p:tag name="KSO_WM_BEAUTIFY_FLAG" val="#wm#"/>
  <p:tag name="KSO_WM_UNIT_DEFAULT_FONT" val="18;24;2"/>
  <p:tag name="KSO_WM_UNIT_BLOCK" val="0"/>
  <p:tag name="KSO_WM_UNIT_DEC_AREA_ID" val="820b359ba1854bd3a15824d026f41afc"/>
  <p:tag name="KSO_WM_CHIP_GROUPID" val="5eccc115ec5f7d17b1744893"/>
  <p:tag name="KSO_WM_CHIP_XID" val="5eccc10bec5f7d17b1744890"/>
  <p:tag name="KSO_WM_CHIP_FILLAREA_FILL_RULE" val="{&quot;fill_align&quot;:&quot;cm&quot;,&quot;fill_mode&quot;:&quot;adaptive&quot;,&quot;sacle_strategy&quot;:&quot;smart&quot;}"/>
  <p:tag name="KSO_WM_ASSEMBLE_CHIP_INDEX" val="b8151b03d5a74b25b89a13aaa8004e45"/>
  <p:tag name="KSO_WM_UNIT_TEXT_FILL_FORE_SCHEMECOLOR_INDEX_BRIGHTNESS" val="0.35"/>
  <p:tag name="KSO_WM_UNIT_TEXT_FILL_FORE_SCHEMECOLOR_INDEX" val="13"/>
  <p:tag name="KSO_WM_UNIT_TEXT_FILL_TYPE" val="1"/>
  <p:tag name="KSO_WM_TEMPLATE_ASSEMBLE_XID" val="5fab3f17b46e6ebd99076d0a"/>
  <p:tag name="KSO_WM_TEMPLATE_ASSEMBLE_GROUPID" val="5faa41e40f63d42c4847739d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</p:tagLst>
</file>

<file path=ppt/tags/tag200.xml><?xml version="1.0" encoding="utf-8"?>
<p:tagLst xmlns:p="http://schemas.openxmlformats.org/presentationml/2006/main">
  <p:tag name="KSO_WM_SLIDE_BACKGROUND_TYPE" val="general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03.xml><?xml version="1.0" encoding="utf-8"?>
<p:tagLst xmlns:p="http://schemas.openxmlformats.org/presentationml/2006/main">
  <p:tag name="KSO_WM_SLIDE_BACKGROUND_TYPE" val="general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06.xml><?xml version="1.0" encoding="utf-8"?>
<p:tagLst xmlns:p="http://schemas.openxmlformats.org/presentationml/2006/main">
  <p:tag name="KSO_WM_SLIDE_BACKGROUND_TYPE" val="general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09.xml><?xml version="1.0" encoding="utf-8"?>
<p:tagLst xmlns:p="http://schemas.openxmlformats.org/presentationml/2006/main">
  <p:tag name="KSO_WM_SLIDE_BACKGROUND_TYPE" val="general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</p:tagLst>
</file>

<file path=ppt/tags/tag210.xml><?xml version="1.0" encoding="utf-8"?>
<p:tagLst xmlns:p="http://schemas.openxmlformats.org/presentationml/2006/main">
  <p:tag name="KSO_WPP_MARK_KEY" val="354e8e6e-d5a3-4ce7-a595-558d9f548958"/>
  <p:tag name="COMMONDATA" val="eyJoZGlkIjoiYjI4ODBlMmU1ZjU2MDFkMGNlYjRhMDAzZTY0ZTUyMDkifQ==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15020_1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CHIP_GROUPID" val="5faa41e40f63d42c4847739d"/>
  <p:tag name="KSO_WM_CHIP_XID" val="5faa41e40f63d42c4847739e"/>
  <p:tag name="KSO_WM_UNIT_DEC_AREA_ID" val="0b847ab448dd416eab65bf9d2e5fa27a"/>
  <p:tag name="KSO_WM_UNIT_DECORATE_INFO" val=""/>
  <p:tag name="KSO_WM_UNIT_SM_LIMIT_TYPE" val="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5d9a1865a2c4a05b9ede80102b9d307"/>
</p:tagLst>
</file>

<file path=ppt/tags/tag24.xml><?xml version="1.0" encoding="utf-8"?>
<p:tagLst xmlns:p="http://schemas.openxmlformats.org/presentationml/2006/main">
  <p:tag name="KSO_WM_UNIT_ISCONTENTSTITLE" val="0"/>
  <p:tag name="KSO_WM_UNIT_ISNUMDGMTITLE" val="0"/>
  <p:tag name="KSO_WM_UNIT_NOCLEAR" val="1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5020_1*a*1"/>
  <p:tag name="KSO_WM_TEMPLATE_CATEGORY" val="custom"/>
  <p:tag name="KSO_WM_TEMPLATE_INDEX" val="20215020"/>
  <p:tag name="KSO_WM_UNIT_LAYERLEVEL" val="1"/>
  <p:tag name="KSO_WM_TAG_VERSION" val="1.0"/>
  <p:tag name="KSO_WM_BEAUTIFY_FLAG" val="#wm#"/>
  <p:tag name="KSO_WM_UNIT_PRESET_TEXT" val="THANKS"/>
  <p:tag name="KSO_WM_UNIT_DEFAULT_FONT" val="24;80;4"/>
  <p:tag name="KSO_WM_UNIT_BLOCK" val="0"/>
  <p:tag name="KSO_WM_UNIT_DEC_AREA_ID" val="82b7c928a14848fb99d4b9a7b154c5c2"/>
  <p:tag name="KSO_WM_CHIP_GROUPID" val="5ebdf5a90ac41c4a0a525507"/>
  <p:tag name="KSO_WM_CHIP_XID" val="5ebdf5a90ac41c4a0a525508"/>
  <p:tag name="KSO_WM_CHIP_FILLAREA_FILL_RULE" val="{&quot;fill_align&quot;:&quot;cm&quot;,&quot;fill_mode&quot;:&quot;adaptive&quot;,&quot;sacle_strategy&quot;:&quot;smart&quot;}"/>
  <p:tag name="KSO_WM_ASSEMBLE_CHIP_INDEX" val="ec5be99acbce4758b3eaf20c51969ed6"/>
  <p:tag name="KSO_WM_UNIT_TEXT_FILL_FORE_SCHEMECOLOR_INDEX_BRIGHTNESS" val="0.15"/>
  <p:tag name="KSO_WM_UNIT_TEXT_FILL_FORE_SCHEMECOLOR_INDEX" val="13"/>
  <p:tag name="KSO_WM_UNIT_TEXT_FILL_TYPE" val="1"/>
  <p:tag name="KSO_WM_TEMPLATE_ASSEMBLE_XID" val="5fab3f17b46e6ebd99076d12"/>
  <p:tag name="KSO_WM_TEMPLATE_ASSEMBLE_GROUPID" val="5faa41e40f63d42c4847739d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7.xml><?xml version="1.0" encoding="utf-8"?>
<p:tagLst xmlns:p="http://schemas.openxmlformats.org/presentationml/2006/main">
  <p:tag name="KSO_WM_SLIDE_BACKGROUND_TYPE" val="general"/>
</p:tagLst>
</file>

<file path=ppt/tags/tag28.xml><?xml version="1.0" encoding="utf-8"?>
<p:tagLst xmlns:p="http://schemas.openxmlformats.org/presentationml/2006/main">
  <p:tag name="KSO_WM_SLIDE_BACKGROUND_TYPE" val="general"/>
</p:tagLst>
</file>

<file path=ppt/tags/tag29.xml><?xml version="1.0" encoding="utf-8"?>
<p:tagLst xmlns:p="http://schemas.openxmlformats.org/presentationml/2006/main">
  <p:tag name="KSO_WM_SLIDE_BACKGROUND_TYPE" val="general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PRESET_TEXT" val="追逐梦想 勇往直前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5020_1*a*1"/>
  <p:tag name="KSO_WM_TEMPLATE_CATEGORY" val="custom"/>
  <p:tag name="KSO_WM_TEMPLATE_INDEX" val="20215020"/>
  <p:tag name="KSO_WM_UNIT_LAYERLEVEL" val="1"/>
  <p:tag name="KSO_WM_TAG_VERSION" val="1.0"/>
  <p:tag name="KSO_WM_BEAUTIFY_FLAG" val="#wm#"/>
  <p:tag name="KSO_WM_UNIT_DEFAULT_FONT" val="60;80;4"/>
  <p:tag name="KSO_WM_UNIT_BLOCK" val="0"/>
  <p:tag name="KSO_WM_UNIT_DEC_AREA_ID" val="448321a4422a4ff9a56594f4cc870c89"/>
  <p:tag name="KSO_WM_CHIP_GROUPID" val="5eccc115ec5f7d17b1744893"/>
  <p:tag name="KSO_WM_CHIP_XID" val="5eccc10bec5f7d17b1744890"/>
  <p:tag name="KSO_WM_CHIP_FILLAREA_FILL_RULE" val="{&quot;fill_align&quot;:&quot;cm&quot;,&quot;fill_mode&quot;:&quot;adaptive&quot;,&quot;sacle_strategy&quot;:&quot;smart&quot;}"/>
  <p:tag name="KSO_WM_ASSEMBLE_CHIP_INDEX" val="b8151b03d5a74b25b89a13aaa8004e45"/>
  <p:tag name="KSO_WM_UNIT_TEXT_FILL_FORE_SCHEMECOLOR_INDEX_BRIGHTNESS" val="0.15"/>
  <p:tag name="KSO_WM_UNIT_TEXT_FILL_FORE_SCHEMECOLOR_INDEX" val="13"/>
  <p:tag name="KSO_WM_UNIT_TEXT_FILL_TYPE" val="1"/>
  <p:tag name="KSO_WM_TEMPLATE_ASSEMBLE_XID" val="5fab3f17b46e6ebd99076d0a"/>
  <p:tag name="KSO_WM_TEMPLATE_ASSEMBLE_GROUPID" val="5faa41e40f63d42c4847739d"/>
</p:tagLst>
</file>

<file path=ppt/tags/tag30.xml><?xml version="1.0" encoding="utf-8"?>
<p:tagLst xmlns:p="http://schemas.openxmlformats.org/presentationml/2006/main">
  <p:tag name="KSO_WM_SLIDE_BACKGROUND_TYPE" val="general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5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1e40f63d42c4847739d"/>
  <p:tag name="KSO_WM_CHIP_XID" val="5faa41e40f63d42c484773a2"/>
  <p:tag name="KSO_WM_UNIT_DEC_AREA_ID" val="497d139e3a2749d29f540bf9d723e47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4240a33859c04feb8950504561c367f2"/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3b629913616641edb96b8fcda9b64315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6d44519715c4017840b114bc21a18a8"/>
  <p:tag name="KSO_WM_SLIDE_BACKGROUND_TYPE" val="frame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e6882bca53b54aa1b1a52c7d46e23334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66fc64c9bbdf401fa3cad0a483bbfda6"/>
  <p:tag name="KSO_WM_SLIDE_BACKGROUND_TYPE" val="frame"/>
</p:tagLst>
</file>

<file path=ppt/tags/tag34.xml><?xml version="1.0" encoding="utf-8"?>
<p:tagLst xmlns:p="http://schemas.openxmlformats.org/presentationml/2006/main">
  <p:tag name="KSO_WM_SLIDE_BACKGROUND_TYPE" val="frame"/>
</p:tagLst>
</file>

<file path=ppt/tags/tag35.xml><?xml version="1.0" encoding="utf-8"?>
<p:tagLst xmlns:p="http://schemas.openxmlformats.org/presentationml/2006/main">
  <p:tag name="KSO_WM_SLIDE_BACKGROUND_TYPE" val="frame"/>
</p:tagLst>
</file>

<file path=ppt/tags/tag36.xml><?xml version="1.0" encoding="utf-8"?>
<p:tagLst xmlns:p="http://schemas.openxmlformats.org/presentationml/2006/main">
  <p:tag name="KSO_WM_SLIDE_BACKGROUND_TYPE" val="frame"/>
</p:tagLst>
</file>

<file path=ppt/tags/tag37.xml><?xml version="1.0" encoding="utf-8"?>
<p:tagLst xmlns:p="http://schemas.openxmlformats.org/presentationml/2006/main">
  <p:tag name="KSO_WM_SLIDE_BACKGROUND_TYPE" val="frame"/>
</p:tagLst>
</file>

<file path=ppt/tags/tag38.xml><?xml version="1.0" encoding="utf-8"?>
<p:tagLst xmlns:p="http://schemas.openxmlformats.org/presentationml/2006/main">
  <p:tag name="KSO_WM_SLIDE_BACKGROUND_TYPE" val="frame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5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1e40f63d42c4847739d"/>
  <p:tag name="KSO_WM_CHIP_XID" val="5faa41e40f63d42c484773a2"/>
  <p:tag name="KSO_WM_UNIT_DEC_AREA_ID" val="b21c7aaadc904b5ea7d962ccd040bf64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f65cace338784585a316f3122a69fd03"/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6c0ca9b402f04d3a9c23a2783edb36a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14cfe4e0bb0643c59f24aa8f4dc9b834"/>
  <p:tag name="KSO_WM_SLIDE_BACKGROUND_TYPE" val="leftRight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2369b4771be847ec8cfd2042bed32af8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39e039bc1700447b8f5a7fe50ac2e5d3"/>
  <p:tag name="KSO_WM_SLIDE_BACKGROUND_TYPE" val="leftRight"/>
</p:tagLst>
</file>

<file path=ppt/tags/tag42.xml><?xml version="1.0" encoding="utf-8"?>
<p:tagLst xmlns:p="http://schemas.openxmlformats.org/presentationml/2006/main">
  <p:tag name="KSO_WM_SLIDE_BACKGROUND_TYPE" val="leftRight"/>
</p:tagLst>
</file>

<file path=ppt/tags/tag43.xml><?xml version="1.0" encoding="utf-8"?>
<p:tagLst xmlns:p="http://schemas.openxmlformats.org/presentationml/2006/main">
  <p:tag name="KSO_WM_SLIDE_BACKGROUND_TYPE" val="leftRight"/>
</p:tagLst>
</file>

<file path=ppt/tags/tag44.xml><?xml version="1.0" encoding="utf-8"?>
<p:tagLst xmlns:p="http://schemas.openxmlformats.org/presentationml/2006/main">
  <p:tag name="KSO_WM_SLIDE_BACKGROUND_TYPE" val="leftRight"/>
</p:tagLst>
</file>

<file path=ppt/tags/tag45.xml><?xml version="1.0" encoding="utf-8"?>
<p:tagLst xmlns:p="http://schemas.openxmlformats.org/presentationml/2006/main">
  <p:tag name="KSO_WM_SLIDE_BACKGROUND_TYPE" val="leftRight"/>
</p:tagLst>
</file>

<file path=ppt/tags/tag46.xml><?xml version="1.0" encoding="utf-8"?>
<p:tagLst xmlns:p="http://schemas.openxmlformats.org/presentationml/2006/main">
  <p:tag name="KSO_WM_SLIDE_BACKGROUND_TYPE" val="leftRight"/>
</p:tagLst>
</file>

<file path=ppt/tags/tag47.xml><?xml version="1.0" encoding="utf-8"?>
<p:tagLst xmlns:p="http://schemas.openxmlformats.org/presentationml/2006/main">
  <p:tag name="KSO_WM_SLIDE_BACKGROUND_TYPE" val="leftRight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5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1e40f63d42c4847739d"/>
  <p:tag name="KSO_WM_CHIP_XID" val="5faa41e40f63d42c484773a2"/>
  <p:tag name="KSO_WM_UNIT_DEC_AREA_ID" val="9a582c96a1884900ab25bcd4ad2fcfea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8eeca23323284b12b09dcc900ab580c6"/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7fb6e06dadf5409ba5e4ef72dd72d1e9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99a1bc94b5ec46378e07ab8be366c542"/>
  <p:tag name="KSO_WM_SLIDE_BACKGROUND_TYPE" val="topBottom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fc842350a91d488bab8cbd2bef1b45e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3961de6266554bdca998cf3056a08218"/>
  <p:tag name="KSO_WM_SLIDE_BACKGROUND_TYPE" val="topBottom"/>
</p:tagLst>
</file>

<file path=ppt/tags/tag51.xml><?xml version="1.0" encoding="utf-8"?>
<p:tagLst xmlns:p="http://schemas.openxmlformats.org/presentationml/2006/main">
  <p:tag name="KSO_WM_SLIDE_BACKGROUND_TYPE" val="topBottom"/>
</p:tagLst>
</file>

<file path=ppt/tags/tag52.xml><?xml version="1.0" encoding="utf-8"?>
<p:tagLst xmlns:p="http://schemas.openxmlformats.org/presentationml/2006/main">
  <p:tag name="KSO_WM_SLIDE_BACKGROUND_TYPE" val="topBottom"/>
</p:tagLst>
</file>

<file path=ppt/tags/tag53.xml><?xml version="1.0" encoding="utf-8"?>
<p:tagLst xmlns:p="http://schemas.openxmlformats.org/presentationml/2006/main">
  <p:tag name="KSO_WM_SLIDE_BACKGROUND_TYPE" val="topBottom"/>
</p:tagLst>
</file>

<file path=ppt/tags/tag54.xml><?xml version="1.0" encoding="utf-8"?>
<p:tagLst xmlns:p="http://schemas.openxmlformats.org/presentationml/2006/main">
  <p:tag name="KSO_WM_SLIDE_BACKGROUND_TYPE" val="topBottom"/>
</p:tagLst>
</file>

<file path=ppt/tags/tag55.xml><?xml version="1.0" encoding="utf-8"?>
<p:tagLst xmlns:p="http://schemas.openxmlformats.org/presentationml/2006/main">
  <p:tag name="KSO_WM_SLIDE_BACKGROUND_TYPE" val="topBottom"/>
</p:tagLst>
</file>

<file path=ppt/tags/tag56.xml><?xml version="1.0" encoding="utf-8"?>
<p:tagLst xmlns:p="http://schemas.openxmlformats.org/presentationml/2006/main">
  <p:tag name="KSO_WM_SLIDE_BACKGROUND_TYPE" val="topBottom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5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1e40f63d42c4847739d"/>
  <p:tag name="KSO_WM_CHIP_XID" val="5faa41e40f63d42c484773a2"/>
  <p:tag name="KSO_WM_UNIT_DEC_AREA_ID" val="ddad1f542fba4a0a9a8435fb33fa28fa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f403da270cde40ae8e249066dec5c49e"/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7f62c1a4f08a4b7788e5c87737e763ae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e826f06ccb944bf4ae60b214f7a01f12"/>
  <p:tag name="KSO_WM_SLIDE_BACKGROUND_TYPE" val="bottomTop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3df12600d79c49888ac14c797f4de3df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943d4dc785e84282824f3a63469f8ddf"/>
  <p:tag name="KSO_WM_SLIDE_BACKGROUND_TYPE" val="bottomTop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2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9f"/>
  <p:tag name="KSO_WM_UNIT_DEC_AREA_ID" val="8f35c3469d004840b6ce6cbe661daf73"/>
  <p:tag name="KSO_WM_UNIT_DECORATE_INFO" val=""/>
  <p:tag name="KSO_WM_UNIT_SM_LIMIT_TYPE" val=""/>
  <p:tag name="KSO_WM_CHIP_FILLAREA_FILL_RULE" val="{&quot;fill_align&quot;:&quot;lm&quot;,&quot;fill_effect&quot;:[],&quot;fill_mode&quot;:&quot;adaptive&quot;,&quot;sacle_strategy&quot;:&quot;stretch&quot;}"/>
  <p:tag name="KSO_WM_ASSEMBLE_CHIP_INDEX" val="d70faa1b13584720b82f22a7599fe4fd"/>
</p:tagLst>
</file>

<file path=ppt/tags/tag60.xml><?xml version="1.0" encoding="utf-8"?>
<p:tagLst xmlns:p="http://schemas.openxmlformats.org/presentationml/2006/main">
  <p:tag name="KSO_WM_SLIDE_BACKGROUND_TYPE" val="bottomTop"/>
</p:tagLst>
</file>

<file path=ppt/tags/tag61.xml><?xml version="1.0" encoding="utf-8"?>
<p:tagLst xmlns:p="http://schemas.openxmlformats.org/presentationml/2006/main">
  <p:tag name="KSO_WM_SLIDE_BACKGROUND_TYPE" val="bottomTop"/>
</p:tagLst>
</file>

<file path=ppt/tags/tag62.xml><?xml version="1.0" encoding="utf-8"?>
<p:tagLst xmlns:p="http://schemas.openxmlformats.org/presentationml/2006/main">
  <p:tag name="KSO_WM_SLIDE_BACKGROUND_TYPE" val="bottomTop"/>
</p:tagLst>
</file>

<file path=ppt/tags/tag63.xml><?xml version="1.0" encoding="utf-8"?>
<p:tagLst xmlns:p="http://schemas.openxmlformats.org/presentationml/2006/main">
  <p:tag name="KSO_WM_SLIDE_BACKGROUND_TYPE" val="bottomTop"/>
</p:tagLst>
</file>

<file path=ppt/tags/tag64.xml><?xml version="1.0" encoding="utf-8"?>
<p:tagLst xmlns:p="http://schemas.openxmlformats.org/presentationml/2006/main">
  <p:tag name="KSO_WM_SLIDE_BACKGROUND_TYPE" val="bottomTop"/>
</p:tagLst>
</file>

<file path=ppt/tags/tag65.xml><?xml version="1.0" encoding="utf-8"?>
<p:tagLst xmlns:p="http://schemas.openxmlformats.org/presentationml/2006/main">
  <p:tag name="KSO_WM_SLIDE_BACKGROUND_TYPE" val="bottomTop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5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1e40f63d42c4847739d"/>
  <p:tag name="KSO_WM_CHIP_XID" val="5faa41e40f63d42c484773a2"/>
  <p:tag name="KSO_WM_UNIT_DEC_AREA_ID" val="76384e2edc6148358540ce908fcd996e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140abd7b09e544f3abb9c3ab02871f54"/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d14dc1f413d44f80b9fc624b70d0f3e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ff935274d044ea98850e50d0ded08f5"/>
  <p:tag name="KSO_WM_SLIDE_BACKGROUND_TYPE" val="navigation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3bde42022f25451fa4b3d7271064777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bf1a33db0684fdc87c3dd58a5e75e65"/>
  <p:tag name="KSO_WM_SLIDE_BACKGROUND_TYPE" val="navigation"/>
</p:tagLst>
</file>

<file path=ppt/tags/tag69.xml><?xml version="1.0" encoding="utf-8"?>
<p:tagLst xmlns:p="http://schemas.openxmlformats.org/presentationml/2006/main">
  <p:tag name="KSO_WM_SLIDE_BACKGROUND_TYPE" val="navigation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0611e43eb80b41e184a8443503efa441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10b1d4579fb1485c8a044e9b21c1211c"/>
</p:tagLst>
</file>

<file path=ppt/tags/tag70.xml><?xml version="1.0" encoding="utf-8"?>
<p:tagLst xmlns:p="http://schemas.openxmlformats.org/presentationml/2006/main">
  <p:tag name="KSO_WM_SLIDE_BACKGROUND_TYPE" val="navigation"/>
</p:tagLst>
</file>

<file path=ppt/tags/tag71.xml><?xml version="1.0" encoding="utf-8"?>
<p:tagLst xmlns:p="http://schemas.openxmlformats.org/presentationml/2006/main">
  <p:tag name="KSO_WM_SLIDE_BACKGROUND_TYPE" val="navigation"/>
</p:tagLst>
</file>

<file path=ppt/tags/tag72.xml><?xml version="1.0" encoding="utf-8"?>
<p:tagLst xmlns:p="http://schemas.openxmlformats.org/presentationml/2006/main">
  <p:tag name="KSO_WM_SLIDE_BACKGROUND_TYPE" val="navigation"/>
</p:tagLst>
</file>

<file path=ppt/tags/tag73.xml><?xml version="1.0" encoding="utf-8"?>
<p:tagLst xmlns:p="http://schemas.openxmlformats.org/presentationml/2006/main">
  <p:tag name="KSO_WM_SLIDE_BACKGROUND_TYPE" val="navigation"/>
</p:tagLst>
</file>

<file path=ppt/tags/tag74.xml><?xml version="1.0" encoding="utf-8"?>
<p:tagLst xmlns:p="http://schemas.openxmlformats.org/presentationml/2006/main">
  <p:tag name="KSO_WM_SLIDE_BACKGROUND_TYPE" val="navigation"/>
</p:tagLst>
</file>

<file path=ppt/tags/tag75.xml><?xml version="1.0" encoding="utf-8"?>
<p:tagLst xmlns:p="http://schemas.openxmlformats.org/presentationml/2006/main">
  <p:tag name="KSO_WM_SLIDE_BACKGROUND_TYPE" val="navigation"/>
</p:tagLst>
</file>

<file path=ppt/tags/tag76.xml><?xml version="1.0" encoding="utf-8"?>
<p:tagLst xmlns:p="http://schemas.openxmlformats.org/presentationml/2006/main">
  <p:tag name="KSO_WM_SLIDE_BACKGROUND_TYPE" val="navigation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5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1e40f63d42c4847739d"/>
  <p:tag name="KSO_WM_CHIP_XID" val="5faa41e40f63d42c484773a2"/>
  <p:tag name="KSO_WM_UNIT_DEC_AREA_ID" val="45f3b07fad5743668d394feecce4fdd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be6f88858854bf1be9a427fa9bdb155"/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fab68ff08214ef9b56641b736fd38f7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d07dfb7485444f78a2f4234af2ee19d0"/>
  <p:tag name="KSO_WM_SLIDE_BACKGROUND_TYPE" val="belt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4934d4df72e499f8f3694908fefb826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1ce7ff5a6d456582c269bd7694e602"/>
  <p:tag name="KSO_WM_SLIDE_BACKGROUND_TYPE" val="belt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0a7c88671fbe423597183ea936273e7f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196b54f6f50f4e0189ba8aed226434cd"/>
</p:tagLst>
</file>

<file path=ppt/tags/tag80.xml><?xml version="1.0" encoding="utf-8"?>
<p:tagLst xmlns:p="http://schemas.openxmlformats.org/presentationml/2006/main">
  <p:tag name="KSO_WM_SLIDE_BACKGROUND_TYPE" val="belt"/>
</p:tagLst>
</file>

<file path=ppt/tags/tag81.xml><?xml version="1.0" encoding="utf-8"?>
<p:tagLst xmlns:p="http://schemas.openxmlformats.org/presentationml/2006/main">
  <p:tag name="KSO_WM_SLIDE_BACKGROUND_TYPE" val="belt"/>
</p:tagLst>
</file>

<file path=ppt/tags/tag82.xml><?xml version="1.0" encoding="utf-8"?>
<p:tagLst xmlns:p="http://schemas.openxmlformats.org/presentationml/2006/main">
  <p:tag name="KSO_WM_SLIDE_BACKGROUND_TYPE" val="belt"/>
</p:tagLst>
</file>

<file path=ppt/tags/tag83.xml><?xml version="1.0" encoding="utf-8"?>
<p:tagLst xmlns:p="http://schemas.openxmlformats.org/presentationml/2006/main">
  <p:tag name="KSO_WM_SLIDE_BACKGROUND_TYPE" val="belt"/>
</p:tagLst>
</file>

<file path=ppt/tags/tag84.xml><?xml version="1.0" encoding="utf-8"?>
<p:tagLst xmlns:p="http://schemas.openxmlformats.org/presentationml/2006/main">
  <p:tag name="KSO_WM_SLIDE_BACKGROUND_TYPE" val="belt"/>
</p:tagLst>
</file>

<file path=ppt/tags/tag85.xml><?xml version="1.0" encoding="utf-8"?>
<p:tagLst xmlns:p="http://schemas.openxmlformats.org/presentationml/2006/main">
  <p:tag name="KSO_WM_TEMPLATE_CATEGORY" val="custom"/>
  <p:tag name="KSO_WM_TEMPLATE_INDEX" val="20215020"/>
</p:tagLst>
</file>

<file path=ppt/tags/tag86.xml><?xml version="1.0" encoding="utf-8"?>
<p:tagLst xmlns:p="http://schemas.openxmlformats.org/presentationml/2006/main">
  <p:tag name="KSO_WM_TEMPLATE_CATEGORY" val="custom"/>
  <p:tag name="KSO_WM_TEMPLATE_INDEX" val="20215020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15020"/>
</p:tagLst>
</file>

<file path=ppt/tags/tag88.xml><?xml version="1.0" encoding="utf-8"?>
<p:tagLst xmlns:p="http://schemas.openxmlformats.org/presentationml/2006/main">
  <p:tag name="KSO_WM_UNIT_SUBTYPE" val="b"/>
  <p:tag name="KSO_WM_UNIT_PRESET_TEXT" val="汇报人姓名&#13;汇报日期"/>
  <p:tag name="KSO_WM_UNIT_NOCLEAR" val="0"/>
  <p:tag name="KSO_WM_UNIT_VALUE" val="22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15020_1*f*1"/>
  <p:tag name="KSO_WM_TEMPLATE_CATEGORY" val="custom"/>
  <p:tag name="KSO_WM_TEMPLATE_INDEX" val="20215020"/>
  <p:tag name="KSO_WM_UNIT_LAYERLEVEL" val="1"/>
  <p:tag name="KSO_WM_TAG_VERSION" val="1.0"/>
  <p:tag name="KSO_WM_BEAUTIFY_FLAG" val="#wm#"/>
  <p:tag name="KSO_WM_UNIT_DEFAULT_FONT" val="14;20;2"/>
  <p:tag name="KSO_WM_UNIT_BLOCK" val="0"/>
  <p:tag name="KSO_WM_UNIT_DEC_AREA_ID" val="dc3e3f3f8d8b4382b7712983fb3cace6"/>
  <p:tag name="KSO_WM_CHIP_GROUPID" val="5eccc115ec5f7d17b1744893"/>
  <p:tag name="KSO_WM_CHIP_XID" val="5eccc10bec5f7d17b1744890"/>
  <p:tag name="KSO_WM_CHIP_FILLAREA_FILL_RULE" val="{&quot;fill_align&quot;:&quot;cm&quot;,&quot;fill_mode&quot;:&quot;adaptive&quot;,&quot;sacle_strategy&quot;:&quot;smart&quot;}"/>
  <p:tag name="KSO_WM_ASSEMBLE_CHIP_INDEX" val="b8151b03d5a74b25b89a13aaa8004e45"/>
  <p:tag name="KSO_WM_UNIT_TEXT_FILL_FORE_SCHEMECOLOR_INDEX_BRIGHTNESS" val="0.35"/>
  <p:tag name="KSO_WM_UNIT_TEXT_FILL_FORE_SCHEMECOLOR_INDEX" val="13"/>
  <p:tag name="KSO_WM_UNIT_TEXT_FILL_TYPE" val="1"/>
</p:tagLst>
</file>

<file path=ppt/tags/tag89.xml><?xml version="1.0" encoding="utf-8"?>
<p:tagLst xmlns:p="http://schemas.openxmlformats.org/presentationml/2006/main">
  <p:tag name="KSO_WM_CHIP_INFOS" val="{&quot;layout_type&quot;:&quot;formiddle3&quot;,&quot;slide_type&quot;:[&quot;title&quot;],&quot;aspect_ratio&quot;:&quot;16:9&quot;}"/>
  <p:tag name="KSO_WM_CHIP_XID" val="5ebe041a0ac41c4a0a52557e"/>
  <p:tag name="KSO_WM_CHIP_FILLPROP" val="[[{&quot;fill_id&quot;:&quot;0fc8cb0b5be24332a6c5a6db9e174d8a&quot;,&quot;fill_align&quot;:&quot;cm&quot;,&quot;text_align&quot;:&quot;cm&quot;,&quot;text_direction&quot;:&quot;horizontal&quot;,&quot;chip_types&quot;:[&quot;text&quot;,&quot;header&quot;]}]]"/>
  <p:tag name="KSO_WM_SLIDE_ID" val="custom20215020_1"/>
  <p:tag name="KSO_WM_TEMPLATE_SUBCATEGORY" val="21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SLIDE_SIZE" val="700*380"/>
  <p:tag name="KSO_WM_SLIDE_POSITION" val="130*79"/>
  <p:tag name="KSO_WM_TAG_VERSION" val="1.0"/>
  <p:tag name="KSO_WM_BEAUTIFY_FLAG" val="#wm#"/>
  <p:tag name="KSO_WM_TEMPLATE_CATEGORY" val="custom"/>
  <p:tag name="KSO_WM_TEMPLATE_INDEX" val="20215020"/>
  <p:tag name="KSO_WM_SLIDE_LAYOUT" val="a_b_f"/>
  <p:tag name="KSO_WM_SLIDE_LAYOUT_CNT" val="1_1_1"/>
  <p:tag name="KSO_WM_CHIP_GROUPID" val="5ebf6661ddc3daf3fef3f760"/>
  <p:tag name="KSO_WM_SLIDE_LAYOUT_INFO" val="{&quot;id&quot;:&quot;2020-11-11T09:32:55&quot;,&quot;maxSize&quot;:{&quot;size1&quot;:33.62334074797454},&quot;minSize&quot;:{&quot;size1&quot;:26.523340747974537},&quot;normalSize&quot;:{&quot;size1&quot;:33.62334074797454},&quot;subLayout&quot;:[{&quot;id&quot;:&quot;2020-11-11T09:32:55&quot;,&quot;margin&quot;:{&quot;bottom&quot;:0.1646629422903061,&quot;left&quot;:5.3140788078308105,&quot;right&quot;:5.306846618652344,&quot;top&quot;:2.822166681289673},&quot;type&quot;:0},{&quot;id&quot;:&quot;2020-11-11T09:32:55&quot;,&quot;maxSize&quot;:{&quot;size1&quot;:32.249701545248755},&quot;minSize&quot;:{&quot;size1&quot;:19.849701545248752},&quot;normalSize&quot;:{&quot;size1&quot;:19.849701545248752},&quot;subLayout&quot;:[{&quot;id&quot;:&quot;2020-11-11T09:32:55&quot;,&quot;margin&quot;:{&quot;bottom&quot;:0.11683502048254013,&quot;left&quot;:5.3140788078308105,&quot;right&quot;:5.306846618652344,&quot;top&quot;:0.07169811427593231},&quot;type&quot;:0},{&quot;id&quot;:&quot;2020-11-11T09:32:55&quot;,&quot;margin&quot;:{&quot;bottom&quot;:2.822171926498413,&quot;left&quot;:5.3140788078308105,&quot;right&quot;:5.306846618652344,&quot;top&quot;:0.11952608078718185},&quot;type&quot;:0}],&quot;type&quot;:0}],&quot;type&quot;:0}"/>
  <p:tag name="KSO_WM_SLIDE_BK_DARK_LIGHT" val="2"/>
  <p:tag name="KSO_WM_SLIDE_BACKGROUND_TYPE" val="general"/>
  <p:tag name="KSO_WM_SLIDE_SUPPORT_FEATURE_TYPE" val="0"/>
  <p:tag name="KSO_WM_TEMPLATE_MASTER_THUMB_INDEX" val="13"/>
  <p:tag name="KSO_WM_TEMPLATE_ASSEMBLE_XID" val="5fab3f17b46e6ebd99076d0a"/>
  <p:tag name="KSO_WM_TEMPLATE_ASSEMBLE_GROUPID" val="5faa41e40f63d42c4847739d"/>
  <p:tag name="KSO_WM_TEMPLATE_THUMBS_INDEX" val="1、7、13、14、15、47"/>
</p:tagLst>
</file>

<file path=ppt/tags/tag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15020_1*b*1"/>
  <p:tag name="KSO_WM_TEMPLATE_CATEGORY" val="custom"/>
  <p:tag name="KSO_WM_TEMPLATE_INDEX" val="20215020"/>
  <p:tag name="KSO_WM_UNIT_LAYERLEVEL" val="1"/>
  <p:tag name="KSO_WM_TAG_VERSION" val="1.0"/>
  <p:tag name="KSO_WM_BEAUTIFY_FLAG" val="#wm#"/>
  <p:tag name="KSO_WM_UNIT_PRESET_TEXT" val="单击此处添加副标题内容"/>
  <p:tag name="KSO_WM_UNIT_DEFAULT_FONT" val="14;18;2"/>
  <p:tag name="KSO_WM_UNIT_BLOCK" val="0"/>
  <p:tag name="KSO_WM_UNIT_DEC_AREA_ID" val="37cb1827c6254ff3a8ce0a003e3a0086"/>
  <p:tag name="KSO_WM_CHIP_GROUPID" val="5ebe40d00ac41c4a0a525616"/>
  <p:tag name="KSO_WM_CHIP_XID" val="5ebe40d00ac41c4a0a525617"/>
  <p:tag name="KSO_WM_CHIP_FILLAREA_FILL_RULE" val="{&quot;fill_align&quot;:&quot;cm&quot;,&quot;fill_mode&quot;:&quot;adaptive&quot;,&quot;sacle_strategy&quot;:&quot;smart&quot;}"/>
  <p:tag name="KSO_WM_ASSEMBLE_CHIP_INDEX" val="b5cc9cf2e339465e957d4360e0ba9810"/>
  <p:tag name="KSO_WM_UNIT_TEXT_FILL_FORE_SCHEMECOLOR_INDEX_BRIGHTNESS" val="0.35"/>
  <p:tag name="KSO_WM_UNIT_TEXT_FILL_FORE_SCHEMECOLOR_INDEX" val="13"/>
  <p:tag name="KSO_WM_UNIT_TEXT_FILL_TYPE" val="1"/>
  <p:tag name="KSO_WM_TEMPLATE_ASSEMBLE_XID" val="5fab3f17b46e6ebd99076cd4"/>
  <p:tag name="KSO_WM_TEMPLATE_ASSEMBLE_GROUPID" val="5faa41e40f63d42c4847739d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SLIDE_BACKGROUND_TYPE" val="general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CBE8F6"/>
      </a:dk2>
      <a:lt2>
        <a:srgbClr val="E4F4FB"/>
      </a:lt2>
      <a:accent1>
        <a:srgbClr val="1B88C0"/>
      </a:accent1>
      <a:accent2>
        <a:srgbClr val="0D8270"/>
      </a:accent2>
      <a:accent3>
        <a:srgbClr val="2D702A"/>
      </a:accent3>
      <a:accent4>
        <a:srgbClr val="67520E"/>
      </a:accent4>
      <a:accent5>
        <a:srgbClr val="AA3012"/>
      </a:accent5>
      <a:accent6>
        <a:srgbClr val="BE1A38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8612</Words>
  <Application>WPS 演示</Application>
  <PresentationFormat>宽屏</PresentationFormat>
  <Paragraphs>332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黑体</vt:lpstr>
      <vt:lpstr>Arial</vt:lpstr>
      <vt:lpstr>微软雅黑</vt:lpstr>
      <vt:lpstr>MS Gothic</vt:lpstr>
      <vt:lpstr>Microsoft Yi Baiti</vt:lpstr>
      <vt:lpstr>等线</vt:lpstr>
      <vt:lpstr>Arial Unicode MS</vt:lpstr>
      <vt:lpstr>等线 Light</vt:lpstr>
      <vt:lpstr>Calibri</vt:lpstr>
      <vt:lpstr>汉仪旗黑-85S</vt:lpstr>
      <vt:lpstr>Wingdings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洛 桑</dc:creator>
  <cp:lastModifiedBy>光之精灵</cp:lastModifiedBy>
  <cp:revision>3</cp:revision>
  <dcterms:created xsi:type="dcterms:W3CDTF">2023-08-02T07:44:00Z</dcterms:created>
  <dcterms:modified xsi:type="dcterms:W3CDTF">2023-08-04T13:48:54Z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70EC2268955C4A62925B36CF980E95EC_12</vt:lpwstr>
  </property>
  <property fmtid="{D5CDD505-2E9C-101B-9397-08002B2CF9AE}" pid="3" name="KSOProductBuildVer">
    <vt:lpwstr>2052-11.1.0.14309</vt:lpwstr>
  </property>
</Properties>
</file>