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7"/>
  </p:notesMasterIdLst>
  <p:sldIdLst>
    <p:sldId id="659" r:id="rId2"/>
    <p:sldId id="812" r:id="rId3"/>
    <p:sldId id="740" r:id="rId4"/>
    <p:sldId id="742" r:id="rId5"/>
    <p:sldId id="744" r:id="rId6"/>
    <p:sldId id="743" r:id="rId7"/>
    <p:sldId id="790" r:id="rId8"/>
    <p:sldId id="841" r:id="rId9"/>
    <p:sldId id="861" r:id="rId10"/>
    <p:sldId id="862" r:id="rId11"/>
    <p:sldId id="863" r:id="rId12"/>
    <p:sldId id="864" r:id="rId13"/>
    <p:sldId id="842" r:id="rId14"/>
    <p:sldId id="843" r:id="rId15"/>
    <p:sldId id="844" r:id="rId16"/>
    <p:sldId id="865" r:id="rId17"/>
    <p:sldId id="866" r:id="rId18"/>
    <p:sldId id="867" r:id="rId19"/>
    <p:sldId id="868" r:id="rId20"/>
    <p:sldId id="869" r:id="rId21"/>
    <p:sldId id="870" r:id="rId22"/>
    <p:sldId id="871" r:id="rId23"/>
    <p:sldId id="872" r:id="rId24"/>
    <p:sldId id="873" r:id="rId25"/>
    <p:sldId id="874" r:id="rId26"/>
    <p:sldId id="875" r:id="rId27"/>
    <p:sldId id="876" r:id="rId28"/>
    <p:sldId id="877" r:id="rId29"/>
    <p:sldId id="879" r:id="rId30"/>
    <p:sldId id="878" r:id="rId31"/>
    <p:sldId id="845" r:id="rId32"/>
    <p:sldId id="846" r:id="rId33"/>
    <p:sldId id="880" r:id="rId34"/>
    <p:sldId id="847" r:id="rId35"/>
    <p:sldId id="881" r:id="rId36"/>
    <p:sldId id="882" r:id="rId37"/>
    <p:sldId id="883" r:id="rId38"/>
    <p:sldId id="791" r:id="rId39"/>
    <p:sldId id="848" r:id="rId40"/>
    <p:sldId id="884" r:id="rId41"/>
    <p:sldId id="792" r:id="rId42"/>
    <p:sldId id="813" r:id="rId43"/>
    <p:sldId id="885" r:id="rId44"/>
    <p:sldId id="886" r:id="rId45"/>
    <p:sldId id="887" r:id="rId46"/>
    <p:sldId id="888" r:id="rId47"/>
    <p:sldId id="889" r:id="rId48"/>
    <p:sldId id="890" r:id="rId49"/>
    <p:sldId id="891" r:id="rId50"/>
    <p:sldId id="892" r:id="rId51"/>
    <p:sldId id="893" r:id="rId52"/>
    <p:sldId id="793" r:id="rId53"/>
    <p:sldId id="808" r:id="rId54"/>
    <p:sldId id="894" r:id="rId55"/>
    <p:sldId id="895" r:id="rId56"/>
    <p:sldId id="896" r:id="rId57"/>
    <p:sldId id="897" r:id="rId58"/>
    <p:sldId id="898" r:id="rId59"/>
    <p:sldId id="899" r:id="rId60"/>
    <p:sldId id="814" r:id="rId61"/>
    <p:sldId id="900" r:id="rId62"/>
    <p:sldId id="816" r:id="rId63"/>
    <p:sldId id="901" r:id="rId64"/>
    <p:sldId id="817" r:id="rId65"/>
    <p:sldId id="902" r:id="rId66"/>
    <p:sldId id="903" r:id="rId67"/>
    <p:sldId id="904" r:id="rId68"/>
    <p:sldId id="905" r:id="rId69"/>
    <p:sldId id="906" r:id="rId70"/>
    <p:sldId id="907" r:id="rId71"/>
    <p:sldId id="908" r:id="rId72"/>
    <p:sldId id="909" r:id="rId73"/>
    <p:sldId id="910" r:id="rId74"/>
    <p:sldId id="911" r:id="rId75"/>
    <p:sldId id="912" r:id="rId76"/>
    <p:sldId id="913" r:id="rId77"/>
    <p:sldId id="914" r:id="rId78"/>
    <p:sldId id="818" r:id="rId79"/>
    <p:sldId id="849" r:id="rId80"/>
    <p:sldId id="850" r:id="rId81"/>
    <p:sldId id="851" r:id="rId82"/>
    <p:sldId id="852" r:id="rId83"/>
    <p:sldId id="915" r:id="rId84"/>
    <p:sldId id="916" r:id="rId85"/>
    <p:sldId id="917" r:id="rId86"/>
    <p:sldId id="918" r:id="rId87"/>
    <p:sldId id="919" r:id="rId88"/>
    <p:sldId id="920" r:id="rId89"/>
    <p:sldId id="922" r:id="rId90"/>
    <p:sldId id="921" r:id="rId91"/>
    <p:sldId id="923" r:id="rId92"/>
    <p:sldId id="924" r:id="rId93"/>
    <p:sldId id="925" r:id="rId94"/>
    <p:sldId id="926" r:id="rId95"/>
    <p:sldId id="660" r:id="rId9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6726"/>
    <a:srgbClr val="F2F2F2"/>
    <a:srgbClr val="EAE8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000" autoAdjust="0"/>
    <p:restoredTop sz="94660"/>
  </p:normalViewPr>
  <p:slideViewPr>
    <p:cSldViewPr snapToGrid="0">
      <p:cViewPr varScale="1">
        <p:scale>
          <a:sx n="59" d="100"/>
          <a:sy n="59" d="100"/>
        </p:scale>
        <p:origin x="-918" y="-90"/>
      </p:cViewPr>
      <p:guideLst>
        <p:guide orient="horz" pos="2160"/>
        <p:guide pos="3840"/>
      </p:guideLst>
    </p:cSldViewPr>
  </p:slideViewPr>
  <p:notesTextViewPr>
    <p:cViewPr>
      <p:scale>
        <a:sx n="1" d="1"/>
        <a:sy n="1" d="1"/>
      </p:scale>
      <p:origin x="0" y="0"/>
    </p:cViewPr>
  </p:notesTextViewPr>
  <p:sorterViewPr>
    <p:cViewPr>
      <p:scale>
        <a:sx n="82" d="100"/>
        <a:sy n="82" d="100"/>
      </p:scale>
      <p:origin x="0" y="15906"/>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F97318-4D90-4C2F-82F5-46718BCC68D4}" type="datetimeFigureOut">
              <a:rPr lang="zh-CN" altLang="en-US" smtClean="0"/>
              <a:pPr/>
              <a:t>2019/12/3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44E8663-F36A-4F99-8D1B-CC2B1FAC053F}" type="slidenum">
              <a:rPr lang="zh-CN" altLang="en-US" smtClean="0"/>
              <a:pPr/>
              <a:t>‹#›</a:t>
            </a:fld>
            <a:endParaRPr lang="zh-CN" altLang="en-US"/>
          </a:p>
        </p:txBody>
      </p:sp>
    </p:spTree>
    <p:extLst>
      <p:ext uri="{BB962C8B-B14F-4D97-AF65-F5344CB8AC3E}">
        <p14:creationId xmlns:p14="http://schemas.microsoft.com/office/powerpoint/2010/main" val="32766626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lang="zh-CN"/>
            </a:pPr>
            <a:r>
              <a:rPr lang="zh-CN" dirty="0" smtClean="0"/>
              <a:t>在组设置中可使用此模板作为演示培训材料的起始文件。</a:t>
            </a:r>
          </a:p>
          <a:p>
            <a:endParaRPr lang="zh-CN" dirty="0" smtClean="0"/>
          </a:p>
          <a:p>
            <a:pPr lvl="0"/>
            <a:r>
              <a:rPr lang="zh-CN" sz="1200" b="1" dirty="0" smtClean="0"/>
              <a:t>节</a:t>
            </a:r>
            <a:endParaRPr lang="zh-CN" sz="1200" b="0" dirty="0" smtClean="0"/>
          </a:p>
          <a:p>
            <a:pPr lvl="0"/>
            <a:r>
              <a:rPr lang="zh-CN" sz="1200" b="0" dirty="0" smtClean="0"/>
              <a:t>右键单击幻灯片以添加节。</a:t>
            </a:r>
            <a:r>
              <a:rPr lang="zh-CN" sz="1200" b="0" baseline="0" dirty="0" smtClean="0"/>
              <a:t> 节可以帮助您组织幻灯片或促进多个作者之间的协作。</a:t>
            </a:r>
            <a:endParaRPr lang="zh-CN" sz="1200" b="0" dirty="0" smtClean="0"/>
          </a:p>
          <a:p>
            <a:pPr lvl="0"/>
            <a:endParaRPr lang="zh-CN" sz="1200" b="1" dirty="0" smtClean="0"/>
          </a:p>
          <a:p>
            <a:pPr lvl="0"/>
            <a:r>
              <a:rPr lang="zh-CN" sz="1200" b="1" dirty="0" smtClean="0"/>
              <a:t>备注</a:t>
            </a:r>
          </a:p>
          <a:p>
            <a:pPr lvl="0"/>
            <a:r>
              <a:rPr lang="zh-CN" sz="1200" dirty="0" smtClean="0"/>
              <a:t>使用“备注”节传递备注或为受众提供其他详细信息。</a:t>
            </a:r>
            <a:r>
              <a:rPr lang="zh-CN" sz="1200" baseline="0" dirty="0" smtClean="0"/>
              <a:t> 演示过程中，可在“演示文稿视图”中查看这些备注。 </a:t>
            </a:r>
          </a:p>
          <a:p>
            <a:pPr lvl="0">
              <a:buFontTx/>
              <a:buNone/>
            </a:pPr>
            <a:r>
              <a:rPr lang="zh-CN" sz="1200" dirty="0" smtClean="0"/>
              <a:t>请记住字体大小(对于可访问性、可见性、录像和联机生产都非常重要)</a:t>
            </a:r>
          </a:p>
          <a:p>
            <a:pPr lvl="0"/>
            <a:endParaRPr lang="zh-CN" sz="1200" dirty="0" smtClean="0"/>
          </a:p>
          <a:p>
            <a:pPr lvl="0">
              <a:buFontTx/>
              <a:buNone/>
            </a:pPr>
            <a:r>
              <a:rPr lang="zh-CN" sz="1200" b="1" dirty="0" smtClean="0"/>
              <a:t>协调的色彩 </a:t>
            </a:r>
          </a:p>
          <a:p>
            <a:pPr lvl="0">
              <a:buFontTx/>
              <a:buNone/>
            </a:pPr>
            <a:r>
              <a:rPr lang="zh-CN" sz="1200" dirty="0" smtClean="0"/>
              <a:t>特别注意图形、图表和文本框。</a:t>
            </a:r>
            <a:r>
              <a:rPr lang="zh-CN" sz="1200" baseline="0" dirty="0" smtClean="0"/>
              <a:t> </a:t>
            </a:r>
            <a:endParaRPr lang="zh-CN" sz="1200" dirty="0" smtClean="0"/>
          </a:p>
          <a:p>
            <a:pPr lvl="0"/>
            <a:r>
              <a:rPr lang="zh-CN" sz="1200" dirty="0" smtClean="0"/>
              <a:t>请考虑与会者将以黑白或 </a:t>
            </a:r>
            <a:r>
              <a:rPr lang="zh-CN" sz="1200" dirty="0" err="1" smtClean="0"/>
              <a:t>灰色调</a:t>
            </a:r>
            <a:r>
              <a:rPr lang="zh-CN" sz="1200" dirty="0" smtClean="0"/>
              <a:t>打印。请运行测试打印，以确保当以纯黑白和 </a:t>
            </a:r>
            <a:r>
              <a:rPr lang="zh-CN" sz="1200" dirty="0" err="1" smtClean="0"/>
              <a:t>灰色调</a:t>
            </a:r>
            <a:r>
              <a:rPr lang="zh-CN" sz="1200" dirty="0" smtClean="0"/>
              <a:t>打印时，您的颜色工作正常。</a:t>
            </a:r>
          </a:p>
          <a:p>
            <a:pPr lvl="0">
              <a:buFontTx/>
              <a:buNone/>
            </a:pPr>
            <a:endParaRPr lang="zh-CN" sz="1200" dirty="0" smtClean="0"/>
          </a:p>
          <a:p>
            <a:pPr lvl="0">
              <a:buFontTx/>
              <a:buNone/>
            </a:pPr>
            <a:r>
              <a:rPr lang="zh-CN" sz="1200" b="1" dirty="0" smtClean="0"/>
              <a:t>图形、表格和图表</a:t>
            </a:r>
          </a:p>
          <a:p>
            <a:pPr lvl="0"/>
            <a:r>
              <a:rPr lang="zh-CN" sz="1200" dirty="0" smtClean="0"/>
              <a:t>保持简单: 如果可能，请使用一致的、不分散的样式和颜色。</a:t>
            </a:r>
          </a:p>
          <a:p>
            <a:pPr lvl="0"/>
            <a:r>
              <a:rPr lang="zh-CN" sz="1200" dirty="0" smtClean="0"/>
              <a:t>标记所有图表和表格。</a:t>
            </a:r>
          </a:p>
          <a:p>
            <a:endParaRPr lang="zh-CN" dirty="0" smtClean="0"/>
          </a:p>
          <a:p>
            <a:endParaRPr lang="zh-CN" dirty="0" smtClean="0"/>
          </a:p>
          <a:p>
            <a:endParaRPr lang="zh-CN" dirty="0"/>
          </a:p>
        </p:txBody>
      </p:sp>
      <p:sp>
        <p:nvSpPr>
          <p:cNvPr id="4" name="Slide Number Placeholder 3"/>
          <p:cNvSpPr>
            <a:spLocks noGrp="1"/>
          </p:cNvSpPr>
          <p:nvPr>
            <p:ph type="sldNum" sz="quarter" idx="10"/>
          </p:nvPr>
        </p:nvSpPr>
        <p:spPr/>
        <p:txBody>
          <a:bodyPr/>
          <a:lstStyle/>
          <a:p>
            <a:fld id="{EC6EAC7D-5A89-47C2-8ABA-56C9C2DEF7A4}" type="slidenum">
              <a:rPr lang="en-US" altLang="zh-CN" smtClean="0"/>
              <a:pPr/>
              <a:t>1</a:t>
            </a:fld>
            <a:endParaRPr 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3"/>
          <p:cNvSpPr>
            <a:spLocks noGrp="1" noChangeArrowheads="1"/>
          </p:cNvSpPr>
          <p:nvPr>
            <p:ph type="hdr" sz="quarter"/>
          </p:nvPr>
        </p:nvSpPr>
        <p:spPr>
          <a:noFill/>
        </p:spPr>
        <p:txBody>
          <a:bodyPr/>
          <a:lstStyle/>
          <a:p>
            <a:r>
              <a:rPr lang="zh-CN" dirty="0" smtClean="0"/>
              <a:t>Microsoft </a:t>
            </a:r>
            <a:r>
              <a:rPr lang="zh-CN" b="1" dirty="0" smtClean="0"/>
              <a:t>Engineering Excellence</a:t>
            </a:r>
            <a:endParaRPr lang="zh-CN" dirty="0" smtClean="0"/>
          </a:p>
        </p:txBody>
      </p:sp>
      <p:sp>
        <p:nvSpPr>
          <p:cNvPr id="43011" name="Rectangle 25"/>
          <p:cNvSpPr>
            <a:spLocks noGrp="1" noChangeArrowheads="1"/>
          </p:cNvSpPr>
          <p:nvPr>
            <p:ph type="ftr" sz="quarter" idx="4"/>
          </p:nvPr>
        </p:nvSpPr>
        <p:spPr>
          <a:noFill/>
        </p:spPr>
        <p:txBody>
          <a:bodyPr/>
          <a:lstStyle/>
          <a:p>
            <a:r>
              <a:rPr lang="zh-CN" dirty="0" smtClean="0"/>
              <a:t>Microsoft 机密</a:t>
            </a:r>
          </a:p>
        </p:txBody>
      </p:sp>
      <p:sp>
        <p:nvSpPr>
          <p:cNvPr id="43012" name="Rectangle 26"/>
          <p:cNvSpPr>
            <a:spLocks noGrp="1" noChangeArrowheads="1"/>
          </p:cNvSpPr>
          <p:nvPr>
            <p:ph type="sldNum" sz="quarter" idx="5"/>
          </p:nvPr>
        </p:nvSpPr>
        <p:spPr>
          <a:noFill/>
        </p:spPr>
        <p:txBody>
          <a:bodyPr/>
          <a:lstStyle/>
          <a:p>
            <a:fld id="{B5FF76F4-FC11-42FE-9D94-04E3E6D16C06}" type="slidenum">
              <a:rPr lang="en-US" altLang="zh-CN" smtClean="0"/>
              <a:pPr/>
              <a:t>95</a:t>
            </a:fld>
            <a:endParaRPr lang="zh-CN" dirty="0" smtClean="0"/>
          </a:p>
        </p:txBody>
      </p:sp>
      <p:sp>
        <p:nvSpPr>
          <p:cNvPr id="43013" name="Rectangle 2"/>
          <p:cNvSpPr>
            <a:spLocks noGrp="1" noRot="1" noChangeAspect="1" noChangeArrowheads="1" noTextEdit="1"/>
          </p:cNvSpPr>
          <p:nvPr>
            <p:ph type="sldImg"/>
          </p:nvPr>
        </p:nvSpPr>
        <p:spPr>
          <a:xfrm>
            <a:off x="381000" y="450850"/>
            <a:ext cx="6096000" cy="3429000"/>
          </a:xfrm>
          <a:ln/>
        </p:spPr>
      </p:sp>
      <p:sp>
        <p:nvSpPr>
          <p:cNvPr id="43014" name="Rectangle 3"/>
          <p:cNvSpPr>
            <a:spLocks noGrp="1" noChangeArrowheads="1"/>
          </p:cNvSpPr>
          <p:nvPr>
            <p:ph type="body" idx="1"/>
          </p:nvPr>
        </p:nvSpPr>
        <p:spPr>
          <a:xfrm>
            <a:off x="307492" y="4130103"/>
            <a:ext cx="6261652" cy="4603230"/>
          </a:xfrm>
          <a:noFill/>
          <a:ln/>
        </p:spPr>
        <p:txBody>
          <a:bodyPr/>
          <a:lstStyle/>
          <a:p>
            <a:r>
              <a:rPr lang="zh-CN" dirty="0" smtClean="0"/>
              <a:t>演示文稿是否尽可能简明扼要? 请考虑将多余的内容移到附录。</a:t>
            </a:r>
          </a:p>
          <a:p>
            <a:r>
              <a:rPr lang="zh-CN" dirty="0" smtClean="0"/>
              <a:t>将放映问题幻灯片期间想作为参考或可能对参与者未来进一步研究有帮助的内容存储在附录幻灯片。</a:t>
            </a:r>
          </a:p>
          <a:p>
            <a:pPr>
              <a:buFontTx/>
              <a:buNone/>
            </a:pPr>
            <a:endParaRPr lang="zh-CN" dirty="0" smtClean="0"/>
          </a:p>
          <a:p>
            <a:endParaRPr lang="zh-CN" dirty="0" smtClean="0"/>
          </a:p>
          <a:p>
            <a:endParaRPr lang="zh-CN" dirty="0" smtClean="0"/>
          </a:p>
          <a:p>
            <a:endParaRPr lang="zh-CN"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9A78CD94-564A-45F2-A9DF-DA6EB11E1A0A}"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A78CD94-564A-45F2-A9DF-DA6EB11E1A0A}"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A78CD94-564A-45F2-A9DF-DA6EB11E1A0A}"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8058" y="0"/>
            <a:ext cx="12133943" cy="6879771"/>
          </a:xfrm>
          <a:prstGeom prst="rect">
            <a:avLst/>
          </a:prstGeom>
        </p:spPr>
      </p:pic>
      <p:sp>
        <p:nvSpPr>
          <p:cNvPr id="2" name="Title 1"/>
          <p:cNvSpPr>
            <a:spLocks noGrp="1"/>
          </p:cNvSpPr>
          <p:nvPr>
            <p:ph type="ctrTitle" hasCustomPrompt="1"/>
          </p:nvPr>
        </p:nvSpPr>
        <p:spPr>
          <a:xfrm>
            <a:off x="3454400" y="2286001"/>
            <a:ext cx="8240299" cy="1470025"/>
          </a:xfrm>
        </p:spPr>
        <p:txBody>
          <a:bodyPr anchor="t"/>
          <a:lstStyle>
            <a:lvl1pPr algn="r" eaLnBrk="1" latinLnBrk="0" hangingPunct="1">
              <a:defRPr kumimoji="0" lang="zh-CN" b="1" cap="small" baseline="0">
                <a:solidFill>
                  <a:srgbClr val="003300"/>
                </a:solidFill>
              </a:defRPr>
            </a:lvl1pPr>
          </a:lstStyle>
          <a:p>
            <a:r>
              <a:rPr kumimoji="0" lang="zh-CN"/>
              <a:t>单击此处编辑母版标题样式</a:t>
            </a:r>
          </a:p>
        </p:txBody>
      </p:sp>
      <p:sp>
        <p:nvSpPr>
          <p:cNvPr id="3" name="Subtitle 2"/>
          <p:cNvSpPr>
            <a:spLocks noGrp="1"/>
          </p:cNvSpPr>
          <p:nvPr>
            <p:ph type="subTitle" idx="1"/>
          </p:nvPr>
        </p:nvSpPr>
        <p:spPr>
          <a:xfrm>
            <a:off x="5283200" y="4038600"/>
            <a:ext cx="6363371" cy="990600"/>
          </a:xfrm>
        </p:spPr>
        <p:txBody>
          <a:bodyPr>
            <a:normAutofit/>
          </a:bodyPr>
          <a:lstStyle>
            <a:lvl1pPr marL="0" indent="0" algn="r" eaLnBrk="1" latinLnBrk="0" hangingPunct="1">
              <a:buNone/>
              <a:defRPr kumimoji="0" lang="zh-CN" sz="2000" b="0">
                <a:solidFill>
                  <a:schemeClr val="tx1"/>
                </a:solidFill>
                <a:latin typeface="Georgia" pitchFamily="18" charset="0"/>
              </a:defRPr>
            </a:lvl1pPr>
            <a:lvl2pPr marL="457200" indent="0" algn="ctr" eaLnBrk="1" latinLnBrk="0" hangingPunct="1">
              <a:buNone/>
              <a:defRPr kumimoji="0" lang="zh-CN">
                <a:solidFill>
                  <a:schemeClr val="tx1">
                    <a:tint val="75000"/>
                  </a:schemeClr>
                </a:solidFill>
              </a:defRPr>
            </a:lvl2pPr>
            <a:lvl3pPr marL="914400" indent="0" algn="ctr" eaLnBrk="1" latinLnBrk="0" hangingPunct="1">
              <a:buNone/>
              <a:defRPr kumimoji="0" lang="zh-CN">
                <a:solidFill>
                  <a:schemeClr val="tx1">
                    <a:tint val="75000"/>
                  </a:schemeClr>
                </a:solidFill>
              </a:defRPr>
            </a:lvl3pPr>
            <a:lvl4pPr marL="1371600" indent="0" algn="ctr" eaLnBrk="1" latinLnBrk="0" hangingPunct="1">
              <a:buNone/>
              <a:defRPr kumimoji="0" lang="zh-CN">
                <a:solidFill>
                  <a:schemeClr val="tx1">
                    <a:tint val="75000"/>
                  </a:schemeClr>
                </a:solidFill>
              </a:defRPr>
            </a:lvl4pPr>
            <a:lvl5pPr marL="1828800" indent="0" algn="ctr" eaLnBrk="1" latinLnBrk="0" hangingPunct="1">
              <a:buNone/>
              <a:defRPr kumimoji="0" lang="zh-CN">
                <a:solidFill>
                  <a:schemeClr val="tx1">
                    <a:tint val="75000"/>
                  </a:schemeClr>
                </a:solidFill>
              </a:defRPr>
            </a:lvl5pPr>
            <a:lvl6pPr marL="2286000" indent="0" algn="ctr" eaLnBrk="1" latinLnBrk="0" hangingPunct="1">
              <a:buNone/>
              <a:defRPr kumimoji="0" lang="zh-CN">
                <a:solidFill>
                  <a:schemeClr val="tx1">
                    <a:tint val="75000"/>
                  </a:schemeClr>
                </a:solidFill>
              </a:defRPr>
            </a:lvl6pPr>
            <a:lvl7pPr marL="2743200" indent="0" algn="ctr" eaLnBrk="1" latinLnBrk="0" hangingPunct="1">
              <a:buNone/>
              <a:defRPr kumimoji="0" lang="zh-CN">
                <a:solidFill>
                  <a:schemeClr val="tx1">
                    <a:tint val="75000"/>
                  </a:schemeClr>
                </a:solidFill>
              </a:defRPr>
            </a:lvl7pPr>
            <a:lvl8pPr marL="3200400" indent="0" algn="ctr" eaLnBrk="1" latinLnBrk="0" hangingPunct="1">
              <a:buNone/>
              <a:defRPr kumimoji="0" lang="zh-CN">
                <a:solidFill>
                  <a:schemeClr val="tx1">
                    <a:tint val="75000"/>
                  </a:schemeClr>
                </a:solidFill>
              </a:defRPr>
            </a:lvl8pPr>
            <a:lvl9pPr marL="3657600" indent="0" algn="ctr" eaLnBrk="1" latinLnBrk="0" hangingPunct="1">
              <a:buNone/>
              <a:defRPr kumimoji="0" lang="zh-CN">
                <a:solidFill>
                  <a:schemeClr val="tx1">
                    <a:tint val="75000"/>
                  </a:schemeClr>
                </a:solidFill>
              </a:defRPr>
            </a:lvl9pPr>
          </a:lstStyle>
          <a:p>
            <a:pPr eaLnBrk="1" latinLnBrk="0" hangingPunct="1"/>
            <a:r>
              <a:rPr lang="zh-CN" altLang="en-US" smtClean="0"/>
              <a:t>单击此处编辑母版副标题样式</a:t>
            </a:r>
            <a:endParaRPr/>
          </a:p>
        </p:txBody>
      </p:sp>
      <p:pic>
        <p:nvPicPr>
          <p:cNvPr id="7" name="Picture 6"/>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0" y="1251"/>
            <a:ext cx="4962157" cy="6858000"/>
          </a:xfrm>
          <a:prstGeom prst="rect">
            <a:avLst/>
          </a:prstGeom>
        </p:spPr>
      </p:pic>
      <p:sp>
        <p:nvSpPr>
          <p:cNvPr id="10" name="Picture Placeholder 9"/>
          <p:cNvSpPr>
            <a:spLocks noGrp="1"/>
          </p:cNvSpPr>
          <p:nvPr>
            <p:ph type="pic" sz="quarter" idx="13" hasCustomPrompt="1"/>
          </p:nvPr>
        </p:nvSpPr>
        <p:spPr>
          <a:xfrm>
            <a:off x="9144000" y="5105400"/>
            <a:ext cx="2438400" cy="990600"/>
          </a:xfrm>
        </p:spPr>
        <p:txBody>
          <a:bodyPr>
            <a:normAutofit/>
          </a:bodyPr>
          <a:lstStyle>
            <a:lvl1pPr marL="0" indent="0" algn="ctr" eaLnBrk="1" latinLnBrk="0" hangingPunct="1">
              <a:buNone/>
              <a:defRPr kumimoji="0" lang="zh-CN" sz="2000" baseline="0"/>
            </a:lvl1pPr>
          </a:lstStyle>
          <a:p>
            <a:r>
              <a:rPr kumimoji="0" lang="zh-CN"/>
              <a:t>公司徽标</a:t>
            </a:r>
          </a:p>
        </p:txBody>
      </p:sp>
    </p:spTree>
    <p:extLst>
      <p:ext uri="{BB962C8B-B14F-4D97-AF65-F5344CB8AC3E}">
        <p14:creationId xmlns:p14="http://schemas.microsoft.com/office/powerpoint/2010/main" val="2272928232"/>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2_节标题">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8058" y="0"/>
            <a:ext cx="12133943" cy="6879771"/>
          </a:xfrm>
          <a:prstGeom prst="rect">
            <a:avLst/>
          </a:prstGeom>
        </p:spPr>
      </p:pic>
      <p:pic>
        <p:nvPicPr>
          <p:cNvPr id="8" name="Picture 7"/>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rot="5400000">
            <a:off x="4684632" y="-4705653"/>
            <a:ext cx="2819400" cy="12230708"/>
          </a:xfrm>
          <a:prstGeom prst="rect">
            <a:avLst/>
          </a:prstGeom>
        </p:spPr>
      </p:pic>
      <p:sp>
        <p:nvSpPr>
          <p:cNvPr id="2" name="Title 1"/>
          <p:cNvSpPr>
            <a:spLocks noGrp="1"/>
          </p:cNvSpPr>
          <p:nvPr>
            <p:ph type="title" hasCustomPrompt="1"/>
          </p:nvPr>
        </p:nvSpPr>
        <p:spPr>
          <a:xfrm>
            <a:off x="6096000" y="3048000"/>
            <a:ext cx="5791200" cy="1362075"/>
          </a:xfrm>
        </p:spPr>
        <p:txBody>
          <a:bodyPr anchor="b" anchorCtr="0"/>
          <a:lstStyle>
            <a:lvl1pPr algn="l" eaLnBrk="1" latinLnBrk="0" hangingPunct="1">
              <a:defRPr kumimoji="0" lang="zh-CN" sz="4000" b="1" cap="small" baseline="0">
                <a:solidFill>
                  <a:srgbClr val="003300"/>
                </a:solidFill>
              </a:defRPr>
            </a:lvl1pPr>
          </a:lstStyle>
          <a:p>
            <a:r>
              <a:rPr kumimoji="0" lang="zh-CN"/>
              <a:t>单击此处编辑母版标题样式</a:t>
            </a:r>
          </a:p>
        </p:txBody>
      </p:sp>
      <p:sp>
        <p:nvSpPr>
          <p:cNvPr id="4" name="Date Placeholder 3"/>
          <p:cNvSpPr>
            <a:spLocks noGrp="1"/>
          </p:cNvSpPr>
          <p:nvPr>
            <p:ph type="dt" sz="half" idx="10"/>
          </p:nvPr>
        </p:nvSpPr>
        <p:spPr/>
        <p:txBody>
          <a:bodyPr/>
          <a:lstStyle/>
          <a:p>
            <a:fld id="{757B281C-5159-4971-8228-52B9A72E9ED2}" type="datetimeFigureOut">
              <a:rPr lang="zh-CN" altLang="en-US"/>
              <a:pPr/>
              <a:t>2019/12/3</a:t>
            </a:fld>
            <a:endParaRPr kumimoji="0" lang="zh-CN"/>
          </a:p>
        </p:txBody>
      </p:sp>
      <p:sp>
        <p:nvSpPr>
          <p:cNvPr id="5" name="Footer Placeholder 4"/>
          <p:cNvSpPr>
            <a:spLocks noGrp="1"/>
          </p:cNvSpPr>
          <p:nvPr>
            <p:ph type="ftr" sz="quarter" idx="11"/>
          </p:nvPr>
        </p:nvSpPr>
        <p:spPr/>
        <p:txBody>
          <a:bodyPr/>
          <a:lstStyle/>
          <a:p>
            <a:endParaRPr kumimoji="0" lang="zh-CN"/>
          </a:p>
        </p:txBody>
      </p:sp>
      <p:sp>
        <p:nvSpPr>
          <p:cNvPr id="6" name="Slide Number Placeholder 5"/>
          <p:cNvSpPr>
            <a:spLocks noGrp="1"/>
          </p:cNvSpPr>
          <p:nvPr>
            <p:ph type="sldNum" sz="quarter" idx="12"/>
          </p:nvPr>
        </p:nvSpPr>
        <p:spPr/>
        <p:txBody>
          <a:bodyPr/>
          <a:lstStyle/>
          <a:p>
            <a:fld id="{33D6E5A2-EC83-451F-A719-9AC1370DD5CF}" type="slidenum">
              <a:rPr/>
              <a:pPr/>
              <a:t>‹#›</a:t>
            </a:fld>
            <a:endParaRPr kumimoji="0" lang="zh-CN"/>
          </a:p>
        </p:txBody>
      </p:sp>
      <p:sp>
        <p:nvSpPr>
          <p:cNvPr id="10" name="Picture Placeholder 9"/>
          <p:cNvSpPr>
            <a:spLocks noGrp="1"/>
          </p:cNvSpPr>
          <p:nvPr>
            <p:ph type="pic" sz="quarter" idx="13" hasCustomPrompt="1"/>
          </p:nvPr>
        </p:nvSpPr>
        <p:spPr>
          <a:xfrm>
            <a:off x="9042400" y="5334000"/>
            <a:ext cx="2844800" cy="990600"/>
          </a:xfrm>
        </p:spPr>
        <p:txBody>
          <a:bodyPr>
            <a:normAutofit/>
          </a:bodyPr>
          <a:lstStyle>
            <a:lvl1pPr marL="0" indent="0" algn="ctr" eaLnBrk="1" latinLnBrk="0" hangingPunct="1">
              <a:buNone/>
              <a:defRPr kumimoji="0" lang="zh-CN" sz="1800"/>
            </a:lvl1pPr>
          </a:lstStyle>
          <a:p>
            <a:r>
              <a:rPr kumimoji="0" lang="zh-CN"/>
              <a:t>公司徽标</a:t>
            </a:r>
          </a:p>
        </p:txBody>
      </p:sp>
    </p:spTree>
    <p:extLst>
      <p:ext uri="{BB962C8B-B14F-4D97-AF65-F5344CB8AC3E}">
        <p14:creationId xmlns:p14="http://schemas.microsoft.com/office/powerpoint/2010/main" val="2851941961"/>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A78CD94-564A-45F2-A9DF-DA6EB11E1A0A}"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9A78CD94-564A-45F2-A9DF-DA6EB11E1A0A}" type="datetimeFigureOut">
              <a:rPr lang="zh-CN" altLang="en-US" smtClean="0"/>
              <a:pPr/>
              <a:t>2019/12/3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A78CD94-564A-45F2-A9DF-DA6EB11E1A0A}"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A78CD94-564A-45F2-A9DF-DA6EB11E1A0A}" type="datetimeFigureOut">
              <a:rPr lang="zh-CN" altLang="en-US" smtClean="0"/>
              <a:pPr/>
              <a:t>2019/12/3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A78CD94-564A-45F2-A9DF-DA6EB11E1A0A}" type="datetimeFigureOut">
              <a:rPr lang="zh-CN" altLang="en-US" smtClean="0"/>
              <a:pPr/>
              <a:t>2019/12/3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A78CD94-564A-45F2-A9DF-DA6EB11E1A0A}" type="datetimeFigureOut">
              <a:rPr lang="zh-CN" altLang="en-US" smtClean="0"/>
              <a:pPr/>
              <a:t>2019/12/3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9A78CD94-564A-45F2-A9DF-DA6EB11E1A0A}"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9A78CD94-564A-45F2-A9DF-DA6EB11E1A0A}" type="datetimeFigureOut">
              <a:rPr lang="zh-CN" altLang="en-US" smtClean="0"/>
              <a:pPr/>
              <a:t>2019/12/3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78CD94-564A-45F2-A9DF-DA6EB11E1A0A}" type="datetimeFigureOut">
              <a:rPr lang="zh-CN" altLang="en-US" smtClean="0"/>
              <a:pPr/>
              <a:t>2019/12/3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92976A-C8C1-482B-AA4D-AE337FB13CF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2" r:id="rId12"/>
    <p:sldLayoutId id="214748366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custDataLst>
              <p:tags r:id="rId2"/>
            </p:custDataLst>
          </p:nvPr>
        </p:nvSpPr>
        <p:spPr>
          <a:xfrm>
            <a:off x="1967058" y="2334127"/>
            <a:ext cx="10032437" cy="1470025"/>
          </a:xfrm>
        </p:spPr>
        <p:txBody>
          <a:bodyPr>
            <a:normAutofit/>
          </a:bodyPr>
          <a:lstStyle/>
          <a:p>
            <a:pPr algn="ctr"/>
            <a:r>
              <a:rPr lang="zh-CN" altLang="en-US" sz="6600" dirty="0" smtClean="0">
                <a:solidFill>
                  <a:srgbClr val="002060"/>
                </a:solidFill>
                <a:latin typeface="黑体" panose="02010609060101010101" pitchFamily="49" charset="-122"/>
                <a:ea typeface="黑体" panose="02010609060101010101" pitchFamily="49" charset="-122"/>
              </a:rPr>
              <a:t>现代教育技术</a:t>
            </a:r>
            <a:endParaRPr lang="zh-CN" sz="6600" dirty="0">
              <a:solidFill>
                <a:srgbClr val="002060"/>
              </a:solidFill>
              <a:latin typeface="黑体" panose="02010609060101010101" pitchFamily="49" charset="-122"/>
              <a:ea typeface="黑体" panose="02010609060101010101" pitchFamily="49" charset="-122"/>
            </a:endParaRPr>
          </a:p>
        </p:txBody>
      </p:sp>
    </p:spTree>
    <p:custDataLst>
      <p:tags r:id="rId1"/>
    </p:custDataLst>
    <p:extLst>
      <p:ext uri="{BB962C8B-B14F-4D97-AF65-F5344CB8AC3E}">
        <p14:creationId xmlns:p14="http://schemas.microsoft.com/office/powerpoint/2010/main" val="2698155397"/>
      </p:ext>
    </p:ext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996049" y="240632"/>
            <a:ext cx="9976752" cy="6192252"/>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3200" b="1" dirty="0">
                <a:solidFill>
                  <a:srgbClr val="002060"/>
                </a:solidFill>
                <a:latin typeface="楷体_GB2312" pitchFamily="49" charset="-122"/>
                <a:ea typeface="楷体_GB2312" pitchFamily="49" charset="-122"/>
              </a:rPr>
              <a:t>4.MP4</a:t>
            </a:r>
            <a:r>
              <a:rPr lang="zh-CN" altLang="en-US" sz="3200" b="1" dirty="0">
                <a:solidFill>
                  <a:srgbClr val="002060"/>
                </a:solidFill>
                <a:latin typeface="楷体_GB2312" pitchFamily="49" charset="-122"/>
                <a:ea typeface="楷体_GB2312" pitchFamily="49" charset="-122"/>
              </a:rPr>
              <a:t>视频格式</a:t>
            </a:r>
          </a:p>
          <a:p>
            <a:pPr marL="0" indent="0">
              <a:buNone/>
            </a:pPr>
            <a:r>
              <a:rPr lang="en-US" altLang="zh-CN" sz="3200" b="1" dirty="0">
                <a:solidFill>
                  <a:srgbClr val="002060"/>
                </a:solidFill>
                <a:latin typeface="楷体_GB2312" pitchFamily="49" charset="-122"/>
                <a:ea typeface="楷体_GB2312" pitchFamily="49" charset="-122"/>
              </a:rPr>
              <a:t>MP4</a:t>
            </a:r>
            <a:r>
              <a:rPr lang="zh-CN" altLang="en-US" sz="3200" b="1" dirty="0">
                <a:solidFill>
                  <a:srgbClr val="002060"/>
                </a:solidFill>
                <a:latin typeface="楷体_GB2312" pitchFamily="49" charset="-122"/>
                <a:ea typeface="楷体_GB2312" pitchFamily="49" charset="-122"/>
              </a:rPr>
              <a:t>是一套用于视频、音频信息的压缩编码标准，由国际标准化组织（</a:t>
            </a:r>
            <a:r>
              <a:rPr lang="en-US" altLang="zh-CN" sz="3200" b="1" dirty="0">
                <a:solidFill>
                  <a:srgbClr val="002060"/>
                </a:solidFill>
                <a:latin typeface="楷体_GB2312" pitchFamily="49" charset="-122"/>
                <a:ea typeface="楷体_GB2312" pitchFamily="49" charset="-122"/>
              </a:rPr>
              <a:t>ISO</a:t>
            </a:r>
            <a:r>
              <a:rPr lang="zh-CN" altLang="en-US" sz="3200" b="1" dirty="0">
                <a:solidFill>
                  <a:srgbClr val="002060"/>
                </a:solidFill>
                <a:latin typeface="楷体_GB2312" pitchFamily="49" charset="-122"/>
                <a:ea typeface="楷体_GB2312" pitchFamily="49" charset="-122"/>
              </a:rPr>
              <a:t>）和国际电工委员会（</a:t>
            </a:r>
            <a:r>
              <a:rPr lang="en-US" altLang="zh-CN" sz="3200" b="1" dirty="0">
                <a:solidFill>
                  <a:srgbClr val="002060"/>
                </a:solidFill>
                <a:latin typeface="楷体_GB2312" pitchFamily="49" charset="-122"/>
                <a:ea typeface="楷体_GB2312" pitchFamily="49" charset="-122"/>
              </a:rPr>
              <a:t>IEC</a:t>
            </a:r>
            <a:r>
              <a:rPr lang="zh-CN" altLang="en-US" sz="3200" b="1" dirty="0">
                <a:solidFill>
                  <a:srgbClr val="002060"/>
                </a:solidFill>
                <a:latin typeface="楷体_GB2312" pitchFamily="49" charset="-122"/>
                <a:ea typeface="楷体_GB2312" pitchFamily="49" charset="-122"/>
              </a:rPr>
              <a:t>）下属的动态图像专家组制定，第一版在</a:t>
            </a:r>
            <a:r>
              <a:rPr lang="en-US" altLang="zh-CN" sz="3200" b="1" dirty="0">
                <a:solidFill>
                  <a:srgbClr val="002060"/>
                </a:solidFill>
                <a:latin typeface="楷体_GB2312" pitchFamily="49" charset="-122"/>
                <a:ea typeface="楷体_GB2312" pitchFamily="49" charset="-122"/>
              </a:rPr>
              <a:t>1998</a:t>
            </a:r>
            <a:r>
              <a:rPr lang="zh-CN" altLang="en-US" sz="3200" b="1" dirty="0">
                <a:solidFill>
                  <a:srgbClr val="002060"/>
                </a:solidFill>
                <a:latin typeface="楷体_GB2312" pitchFamily="49" charset="-122"/>
                <a:ea typeface="楷体_GB2312" pitchFamily="49" charset="-122"/>
              </a:rPr>
              <a:t>年</a:t>
            </a:r>
            <a:r>
              <a:rPr lang="en-US" altLang="zh-CN" sz="3200" b="1" dirty="0">
                <a:solidFill>
                  <a:srgbClr val="002060"/>
                </a:solidFill>
                <a:latin typeface="楷体_GB2312" pitchFamily="49" charset="-122"/>
                <a:ea typeface="楷体_GB2312" pitchFamily="49" charset="-122"/>
              </a:rPr>
              <a:t>10</a:t>
            </a:r>
            <a:r>
              <a:rPr lang="zh-CN" altLang="en-US" sz="3200" b="1" dirty="0">
                <a:solidFill>
                  <a:srgbClr val="002060"/>
                </a:solidFill>
                <a:latin typeface="楷体_GB2312" pitchFamily="49" charset="-122"/>
                <a:ea typeface="楷体_GB2312" pitchFamily="49" charset="-122"/>
              </a:rPr>
              <a:t>月通过，第二版在</a:t>
            </a:r>
            <a:r>
              <a:rPr lang="en-US" altLang="zh-CN" sz="3200" b="1" dirty="0">
                <a:solidFill>
                  <a:srgbClr val="002060"/>
                </a:solidFill>
                <a:latin typeface="楷体_GB2312" pitchFamily="49" charset="-122"/>
                <a:ea typeface="楷体_GB2312" pitchFamily="49" charset="-122"/>
              </a:rPr>
              <a:t>1999</a:t>
            </a:r>
            <a:r>
              <a:rPr lang="zh-CN" altLang="en-US" sz="3200" b="1" dirty="0">
                <a:solidFill>
                  <a:srgbClr val="002060"/>
                </a:solidFill>
                <a:latin typeface="楷体_GB2312" pitchFamily="49" charset="-122"/>
                <a:ea typeface="楷体_GB2312" pitchFamily="49" charset="-122"/>
              </a:rPr>
              <a:t>年</a:t>
            </a:r>
            <a:r>
              <a:rPr lang="en-US" altLang="zh-CN" sz="3200" b="1" dirty="0">
                <a:solidFill>
                  <a:srgbClr val="002060"/>
                </a:solidFill>
                <a:latin typeface="楷体_GB2312" pitchFamily="49" charset="-122"/>
                <a:ea typeface="楷体_GB2312" pitchFamily="49" charset="-122"/>
              </a:rPr>
              <a:t>12</a:t>
            </a:r>
            <a:r>
              <a:rPr lang="zh-CN" altLang="en-US" sz="3200" b="1" dirty="0">
                <a:solidFill>
                  <a:srgbClr val="002060"/>
                </a:solidFill>
                <a:latin typeface="楷体_GB2312" pitchFamily="49" charset="-122"/>
                <a:ea typeface="楷体_GB2312" pitchFamily="49" charset="-122"/>
              </a:rPr>
              <a:t>月通过。</a:t>
            </a:r>
            <a:r>
              <a:rPr lang="en-US" altLang="zh-CN" sz="3200" b="1" dirty="0">
                <a:solidFill>
                  <a:srgbClr val="002060"/>
                </a:solidFill>
                <a:latin typeface="楷体_GB2312" pitchFamily="49" charset="-122"/>
                <a:ea typeface="楷体_GB2312" pitchFamily="49" charset="-122"/>
              </a:rPr>
              <a:t>MP4</a:t>
            </a:r>
            <a:r>
              <a:rPr lang="zh-CN" altLang="en-US" sz="3200" b="1" dirty="0">
                <a:solidFill>
                  <a:srgbClr val="002060"/>
                </a:solidFill>
                <a:latin typeface="楷体_GB2312" pitchFamily="49" charset="-122"/>
                <a:ea typeface="楷体_GB2312" pitchFamily="49" charset="-122"/>
              </a:rPr>
              <a:t>格式的主要用于网上视频传播以及数字电视视频传播。</a:t>
            </a:r>
          </a:p>
          <a:p>
            <a:pPr marL="0" indent="0">
              <a:buNone/>
            </a:pPr>
            <a:r>
              <a:rPr lang="en-US" altLang="zh-CN" sz="3200" b="1" dirty="0">
                <a:solidFill>
                  <a:srgbClr val="002060"/>
                </a:solidFill>
                <a:latin typeface="楷体_GB2312" pitchFamily="49" charset="-122"/>
                <a:ea typeface="楷体_GB2312" pitchFamily="49" charset="-122"/>
              </a:rPr>
              <a:t>5.WMV</a:t>
            </a:r>
            <a:r>
              <a:rPr lang="zh-CN" altLang="en-US" sz="3200" b="1" dirty="0">
                <a:solidFill>
                  <a:srgbClr val="002060"/>
                </a:solidFill>
                <a:latin typeface="楷体_GB2312" pitchFamily="49" charset="-122"/>
                <a:ea typeface="楷体_GB2312" pitchFamily="49" charset="-122"/>
              </a:rPr>
              <a:t>视频格式</a:t>
            </a:r>
          </a:p>
          <a:p>
            <a:pPr marL="0" indent="0">
              <a:buNone/>
            </a:pPr>
            <a:r>
              <a:rPr lang="en-US" altLang="zh-CN" sz="3200" b="1" dirty="0">
                <a:solidFill>
                  <a:srgbClr val="002060"/>
                </a:solidFill>
                <a:latin typeface="楷体_GB2312" pitchFamily="49" charset="-122"/>
                <a:ea typeface="楷体_GB2312" pitchFamily="49" charset="-122"/>
              </a:rPr>
              <a:t>WMV</a:t>
            </a: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Windows Media Video</a:t>
            </a:r>
            <a:r>
              <a:rPr lang="zh-CN" altLang="en-US" sz="3200" b="1" dirty="0">
                <a:solidFill>
                  <a:srgbClr val="002060"/>
                </a:solidFill>
                <a:latin typeface="楷体_GB2312" pitchFamily="49" charset="-122"/>
                <a:ea typeface="楷体_GB2312" pitchFamily="49" charset="-122"/>
              </a:rPr>
              <a:t>）是微软开发的一系列视频编解码和其相关的视频编码格式的统称，是微软</a:t>
            </a:r>
            <a:r>
              <a:rPr lang="en-US" altLang="zh-CN" sz="3200" b="1" dirty="0">
                <a:solidFill>
                  <a:srgbClr val="002060"/>
                </a:solidFill>
                <a:latin typeface="楷体_GB2312" pitchFamily="49" charset="-122"/>
                <a:ea typeface="楷体_GB2312" pitchFamily="49" charset="-122"/>
              </a:rPr>
              <a:t>Windows</a:t>
            </a:r>
            <a:r>
              <a:rPr lang="zh-CN" altLang="en-US" sz="3200" b="1" dirty="0">
                <a:solidFill>
                  <a:srgbClr val="002060"/>
                </a:solidFill>
                <a:latin typeface="楷体_GB2312" pitchFamily="49" charset="-122"/>
                <a:ea typeface="楷体_GB2312" pitchFamily="49" charset="-122"/>
              </a:rPr>
              <a:t>媒体框架的一部分。</a:t>
            </a:r>
            <a:r>
              <a:rPr lang="en-US" altLang="zh-CN" sz="3200" b="1" dirty="0">
                <a:solidFill>
                  <a:srgbClr val="002060"/>
                </a:solidFill>
                <a:latin typeface="楷体_GB2312" pitchFamily="49" charset="-122"/>
                <a:ea typeface="楷体_GB2312" pitchFamily="49" charset="-122"/>
              </a:rPr>
              <a:t>WMV</a:t>
            </a:r>
            <a:r>
              <a:rPr lang="zh-CN" altLang="en-US" sz="3200" b="1" dirty="0">
                <a:solidFill>
                  <a:srgbClr val="002060"/>
                </a:solidFill>
                <a:latin typeface="楷体_GB2312" pitchFamily="49" charset="-122"/>
                <a:ea typeface="楷体_GB2312" pitchFamily="49" charset="-122"/>
              </a:rPr>
              <a:t>文件一般同时包含视频和音频部分。视频部分使用</a:t>
            </a:r>
            <a:r>
              <a:rPr lang="en-US" altLang="zh-CN" sz="3200" b="1" dirty="0">
                <a:solidFill>
                  <a:srgbClr val="002060"/>
                </a:solidFill>
                <a:latin typeface="楷体_GB2312" pitchFamily="49" charset="-122"/>
                <a:ea typeface="楷体_GB2312" pitchFamily="49" charset="-122"/>
              </a:rPr>
              <a:t>Windows Media Video</a:t>
            </a:r>
            <a:r>
              <a:rPr lang="zh-CN" altLang="en-US" sz="3200" b="1" dirty="0">
                <a:solidFill>
                  <a:srgbClr val="002060"/>
                </a:solidFill>
                <a:latin typeface="楷体_GB2312" pitchFamily="49" charset="-122"/>
                <a:ea typeface="楷体_GB2312" pitchFamily="49" charset="-122"/>
              </a:rPr>
              <a:t>编码，音频部分使用</a:t>
            </a:r>
            <a:r>
              <a:rPr lang="en-US" altLang="zh-CN" sz="3200" b="1" dirty="0">
                <a:solidFill>
                  <a:srgbClr val="002060"/>
                </a:solidFill>
                <a:latin typeface="楷体_GB2312" pitchFamily="49" charset="-122"/>
                <a:ea typeface="楷体_GB2312" pitchFamily="49" charset="-122"/>
              </a:rPr>
              <a:t>Windows Media Audio</a:t>
            </a:r>
            <a:r>
              <a:rPr lang="zh-CN" altLang="en-US" sz="3200" b="1" dirty="0">
                <a:solidFill>
                  <a:srgbClr val="002060"/>
                </a:solidFill>
                <a:latin typeface="楷体_GB2312" pitchFamily="49" charset="-122"/>
                <a:ea typeface="楷体_GB2312" pitchFamily="49" charset="-122"/>
              </a:rPr>
              <a:t>编码。从技术角度来讲，</a:t>
            </a:r>
            <a:r>
              <a:rPr lang="en-US" altLang="zh-CN" sz="3200" b="1" dirty="0">
                <a:solidFill>
                  <a:srgbClr val="002060"/>
                </a:solidFill>
                <a:latin typeface="楷体_GB2312" pitchFamily="49" charset="-122"/>
                <a:ea typeface="楷体_GB2312" pitchFamily="49" charset="-122"/>
              </a:rPr>
              <a:t>WMV</a:t>
            </a:r>
            <a:r>
              <a:rPr lang="zh-CN" altLang="en-US" sz="3200" b="1" dirty="0">
                <a:solidFill>
                  <a:srgbClr val="002060"/>
                </a:solidFill>
                <a:latin typeface="楷体_GB2312" pitchFamily="49" charset="-122"/>
                <a:ea typeface="楷体_GB2312" pitchFamily="49" charset="-122"/>
              </a:rPr>
              <a:t>也是一种流媒体格式，它是在“同门”的</a:t>
            </a:r>
            <a:r>
              <a:rPr lang="en-US" altLang="zh-CN" sz="3200" b="1" dirty="0">
                <a:solidFill>
                  <a:srgbClr val="002060"/>
                </a:solidFill>
                <a:latin typeface="楷体_GB2312" pitchFamily="49" charset="-122"/>
                <a:ea typeface="楷体_GB2312" pitchFamily="49" charset="-122"/>
              </a:rPr>
              <a:t>ASF</a:t>
            </a: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Advanced Stream Format</a:t>
            </a:r>
            <a:r>
              <a:rPr lang="zh-CN" altLang="en-US" sz="3200" b="1" dirty="0">
                <a:solidFill>
                  <a:srgbClr val="002060"/>
                </a:solidFill>
                <a:latin typeface="楷体_GB2312" pitchFamily="49" charset="-122"/>
                <a:ea typeface="楷体_GB2312" pitchFamily="49" charset="-122"/>
              </a:rPr>
              <a:t>）格式升级延伸来得。在同等视频质量下，</a:t>
            </a:r>
            <a:r>
              <a:rPr lang="en-US" altLang="zh-CN" sz="3200" b="1" dirty="0">
                <a:solidFill>
                  <a:srgbClr val="002060"/>
                </a:solidFill>
                <a:latin typeface="楷体_GB2312" pitchFamily="49" charset="-122"/>
                <a:ea typeface="楷体_GB2312" pitchFamily="49" charset="-122"/>
              </a:rPr>
              <a:t>WMV</a:t>
            </a:r>
            <a:r>
              <a:rPr lang="zh-CN" altLang="en-US" sz="3200" b="1" dirty="0">
                <a:solidFill>
                  <a:srgbClr val="002060"/>
                </a:solidFill>
                <a:latin typeface="楷体_GB2312" pitchFamily="49" charset="-122"/>
                <a:ea typeface="楷体_GB2312" pitchFamily="49" charset="-122"/>
              </a:rPr>
              <a:t>格式的体积非常小，因此很适合在网上播放和传输。</a:t>
            </a:r>
          </a:p>
          <a:p>
            <a:pPr marL="0" indent="0">
              <a:buNone/>
            </a:pP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40122568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1300849" y="2502569"/>
            <a:ext cx="9976752" cy="15400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2  </a:t>
            </a:r>
            <a:r>
              <a:rPr lang="zh-CN" altLang="en-US" sz="3200" b="1" dirty="0">
                <a:solidFill>
                  <a:srgbClr val="002060"/>
                </a:solidFill>
                <a:latin typeface="楷体_GB2312" pitchFamily="49" charset="-122"/>
                <a:ea typeface="楷体_GB2312" pitchFamily="49" charset="-122"/>
              </a:rPr>
              <a:t>不同格式的视频素材文件</a:t>
            </a:r>
          </a:p>
          <a:p>
            <a:pPr marL="0" indent="0">
              <a:buNone/>
            </a:pPr>
            <a:r>
              <a:rPr lang="zh-CN" altLang="en-US" sz="3200" b="1" dirty="0">
                <a:solidFill>
                  <a:srgbClr val="002060"/>
                </a:solidFill>
                <a:latin typeface="楷体_GB2312" pitchFamily="49" charset="-122"/>
                <a:ea typeface="楷体_GB2312" pitchFamily="49" charset="-122"/>
              </a:rPr>
              <a:t>见网络资源学习平台。</a:t>
            </a:r>
          </a:p>
          <a:p>
            <a:pPr marL="0" indent="0">
              <a:buNone/>
            </a:pP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426765878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1300849" y="2502569"/>
            <a:ext cx="9976752" cy="7700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3200" b="1" dirty="0">
                <a:solidFill>
                  <a:srgbClr val="002060"/>
                </a:solidFill>
                <a:latin typeface="楷体_GB2312" pitchFamily="49" charset="-122"/>
                <a:ea typeface="楷体_GB2312" pitchFamily="49" charset="-122"/>
              </a:rPr>
              <a:t>活动</a:t>
            </a:r>
            <a:r>
              <a:rPr lang="en-US" altLang="zh-CN" sz="3200" b="1" dirty="0">
                <a:solidFill>
                  <a:srgbClr val="002060"/>
                </a:solidFill>
                <a:latin typeface="楷体_GB2312" pitchFamily="49" charset="-122"/>
                <a:ea typeface="楷体_GB2312" pitchFamily="49" charset="-122"/>
              </a:rPr>
              <a:t>2  </a:t>
            </a:r>
            <a:r>
              <a:rPr lang="zh-CN" altLang="en-US" sz="3200" b="1" dirty="0">
                <a:solidFill>
                  <a:srgbClr val="002060"/>
                </a:solidFill>
                <a:latin typeface="楷体_GB2312" pitchFamily="49" charset="-122"/>
                <a:ea typeface="楷体_GB2312" pitchFamily="49" charset="-122"/>
              </a:rPr>
              <a:t>视频素材的获取与制作</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2687328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996049" y="240632"/>
            <a:ext cx="9976752" cy="619225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FF0000"/>
                </a:solidFill>
                <a:latin typeface="楷体_GB2312" pitchFamily="49" charset="-122"/>
                <a:ea typeface="楷体_GB2312" pitchFamily="49" charset="-122"/>
              </a:rPr>
              <a:t>活动目标</a:t>
            </a:r>
          </a:p>
          <a:p>
            <a:pPr marL="0" indent="0">
              <a:buNone/>
            </a:pPr>
            <a:r>
              <a:rPr lang="zh-CN" altLang="en-US" sz="3200" b="1" dirty="0">
                <a:solidFill>
                  <a:srgbClr val="002060"/>
                </a:solidFill>
                <a:latin typeface="楷体_GB2312" pitchFamily="49" charset="-122"/>
                <a:ea typeface="楷体_GB2312" pitchFamily="49" charset="-122"/>
              </a:rPr>
              <a:t>掌握多媒体视频素材的基本获取方法，掌握利用浏览器插件下载视频的基本方法，掌握利用格式转换器转换视频格式的方法，掌握利用会声会影简单编辑视频的方法。</a:t>
            </a:r>
          </a:p>
          <a:p>
            <a:pPr marL="0" indent="0">
              <a:buNone/>
            </a:pPr>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时间</a:t>
            </a:r>
          </a:p>
          <a:p>
            <a:pPr marL="0" indent="0">
              <a:buNone/>
            </a:pPr>
            <a:r>
              <a:rPr lang="en-US" altLang="zh-CN" sz="3200" b="1" dirty="0">
                <a:solidFill>
                  <a:srgbClr val="002060"/>
                </a:solidFill>
                <a:latin typeface="楷体_GB2312" pitchFamily="49" charset="-122"/>
                <a:ea typeface="楷体_GB2312" pitchFamily="49" charset="-122"/>
              </a:rPr>
              <a:t>225</a:t>
            </a:r>
            <a:r>
              <a:rPr lang="zh-CN" altLang="en-US" sz="3200" b="1" dirty="0">
                <a:solidFill>
                  <a:srgbClr val="002060"/>
                </a:solidFill>
                <a:latin typeface="楷体_GB2312" pitchFamily="49" charset="-122"/>
                <a:ea typeface="楷体_GB2312" pitchFamily="49" charset="-122"/>
              </a:rPr>
              <a:t>分钟</a:t>
            </a:r>
          </a:p>
          <a:p>
            <a:pPr marL="0" indent="0">
              <a:buNone/>
            </a:pPr>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材料</a:t>
            </a:r>
          </a:p>
          <a:p>
            <a:pPr marL="0" indent="0">
              <a:buNone/>
            </a:pP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多媒体视频素材的获取与操作</a:t>
            </a:r>
          </a:p>
          <a:p>
            <a:pPr marL="0" indent="0">
              <a:buNone/>
            </a:pP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屏幕录制软件录制视频的方法</a:t>
            </a:r>
          </a:p>
          <a:p>
            <a:pPr marL="0" indent="0">
              <a:buNone/>
            </a:pP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视频素材文件的编辑软件操作</a:t>
            </a:r>
          </a:p>
          <a:p>
            <a:pPr marL="0" indent="0">
              <a:buNone/>
            </a:pPr>
            <a:endParaRPr lang="en-US" altLang="zh-CN" sz="3200" b="1" dirty="0" smtClean="0">
              <a:solidFill>
                <a:srgbClr val="002060"/>
              </a:solidFill>
              <a:latin typeface="楷体_GB2312" pitchFamily="49" charset="-122"/>
              <a:ea typeface="楷体_GB2312" pitchFamily="49" charset="-122"/>
            </a:endParaRPr>
          </a:p>
          <a:p>
            <a:pPr marL="0" indent="0">
              <a:buNone/>
            </a:pP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9735861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290195" y="385011"/>
            <a:ext cx="11372415" cy="6192252"/>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002060"/>
                </a:solidFill>
                <a:latin typeface="楷体_GB2312" pitchFamily="49" charset="-122"/>
                <a:ea typeface="楷体_GB2312" pitchFamily="49" charset="-122"/>
              </a:rPr>
              <a:t>活动过程</a:t>
            </a:r>
          </a:p>
          <a:p>
            <a:pPr marL="0" indent="0">
              <a:buNone/>
            </a:pPr>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步：教师通过课件向学生介绍多媒体视频素材获取的基本知识。</a:t>
            </a:r>
          </a:p>
          <a:p>
            <a:pPr marL="0" indent="0">
              <a:buNone/>
            </a:pPr>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步：教师演示通过</a:t>
            </a:r>
            <a:r>
              <a:rPr lang="en-US" altLang="zh-CN" sz="3200" b="1" dirty="0">
                <a:solidFill>
                  <a:srgbClr val="002060"/>
                </a:solidFill>
                <a:latin typeface="楷体_GB2312" pitchFamily="49" charset="-122"/>
                <a:ea typeface="楷体_GB2312" pitchFamily="49" charset="-122"/>
              </a:rPr>
              <a:t>360</a:t>
            </a:r>
            <a:r>
              <a:rPr lang="zh-CN" altLang="en-US" sz="3200" b="1" dirty="0">
                <a:solidFill>
                  <a:srgbClr val="002060"/>
                </a:solidFill>
                <a:latin typeface="楷体_GB2312" pitchFamily="49" charset="-122"/>
                <a:ea typeface="楷体_GB2312" pitchFamily="49" charset="-122"/>
              </a:rPr>
              <a:t>极速浏览器的视频下载插件下载网络视频的方法，学生结合材料</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自主完成相关操作练习。</a:t>
            </a:r>
          </a:p>
          <a:p>
            <a:pPr marL="0" indent="0">
              <a:buNone/>
            </a:pPr>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步：教师演示通过格式工厂进行不同视频格式转换的方法，学生结合材料</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自主完成相关操作练习。</a:t>
            </a:r>
          </a:p>
          <a:p>
            <a:pPr marL="0" indent="0">
              <a:buNone/>
            </a:pPr>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步：教师演示通过屏幕录制软件录制网络视频的方法，学生结合材料</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自主完成相关操作练习。</a:t>
            </a:r>
          </a:p>
          <a:p>
            <a:pPr marL="0" indent="0">
              <a:buNone/>
            </a:pPr>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5</a:t>
            </a:r>
            <a:r>
              <a:rPr lang="zh-CN" altLang="en-US" sz="3200" b="1" dirty="0">
                <a:solidFill>
                  <a:srgbClr val="002060"/>
                </a:solidFill>
                <a:latin typeface="楷体_GB2312" pitchFamily="49" charset="-122"/>
                <a:ea typeface="楷体_GB2312" pitchFamily="49" charset="-122"/>
              </a:rPr>
              <a:t>步：教师演示利用会声会影非线性编辑软件对视频素材文件进行简单编辑的方法。</a:t>
            </a:r>
          </a:p>
          <a:p>
            <a:pPr marL="0" indent="0">
              <a:buNone/>
            </a:pPr>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6</a:t>
            </a:r>
            <a:r>
              <a:rPr lang="zh-CN" altLang="en-US" sz="3200" b="1" dirty="0">
                <a:solidFill>
                  <a:srgbClr val="002060"/>
                </a:solidFill>
                <a:latin typeface="楷体_GB2312" pitchFamily="49" charset="-122"/>
                <a:ea typeface="楷体_GB2312" pitchFamily="49" charset="-122"/>
              </a:rPr>
              <a:t>步：学生利用会声会影软件完成对前面录制的网络视频的编辑练习。</a:t>
            </a:r>
          </a:p>
          <a:p>
            <a:pPr marL="0" indent="0">
              <a:buNone/>
            </a:pP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426019874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290196" y="633664"/>
            <a:ext cx="11580962" cy="622433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1  </a:t>
            </a:r>
            <a:r>
              <a:rPr lang="zh-CN" altLang="en-US" sz="3200" b="1" dirty="0">
                <a:solidFill>
                  <a:srgbClr val="002060"/>
                </a:solidFill>
                <a:latin typeface="楷体_GB2312" pitchFamily="49" charset="-122"/>
                <a:ea typeface="楷体_GB2312" pitchFamily="49" charset="-122"/>
              </a:rPr>
              <a:t>多媒体视频素材的获取与操作</a:t>
            </a:r>
          </a:p>
          <a:p>
            <a:pPr marL="0" indent="0">
              <a:buNone/>
            </a:pPr>
            <a:r>
              <a:rPr lang="zh-CN" altLang="en-US" sz="3200" b="1" dirty="0">
                <a:solidFill>
                  <a:srgbClr val="002060"/>
                </a:solidFill>
                <a:latin typeface="楷体_GB2312" pitchFamily="49" charset="-122"/>
                <a:ea typeface="楷体_GB2312" pitchFamily="49" charset="-122"/>
              </a:rPr>
              <a:t>（一）视频素材获取的一般方法</a:t>
            </a:r>
          </a:p>
          <a:p>
            <a:pPr marL="0" indent="0">
              <a:buNone/>
            </a:pPr>
            <a:r>
              <a:rPr lang="zh-CN" altLang="en-US" sz="3200" b="1" dirty="0">
                <a:solidFill>
                  <a:srgbClr val="002060"/>
                </a:solidFill>
                <a:latin typeface="楷体_GB2312" pitchFamily="49" charset="-122"/>
                <a:ea typeface="楷体_GB2312" pitchFamily="49" charset="-122"/>
              </a:rPr>
              <a:t>多媒体视频素材的获取一般有下列三种途径。</a:t>
            </a:r>
          </a:p>
          <a:p>
            <a:pPr marL="0" indent="0">
              <a:buNone/>
            </a:pP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使用数字视频录制设备自行录制</a:t>
            </a:r>
          </a:p>
          <a:p>
            <a:pPr marL="0" indent="0">
              <a:buNone/>
            </a:pPr>
            <a:r>
              <a:rPr lang="en-US" altLang="zh-CN" sz="3200" b="1" dirty="0" smtClean="0">
                <a:solidFill>
                  <a:srgbClr val="002060"/>
                </a:solidFill>
                <a:latin typeface="楷体_GB2312" pitchFamily="49" charset="-122"/>
                <a:ea typeface="楷体_GB2312" pitchFamily="49" charset="-122"/>
              </a:rPr>
              <a:t>2</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通过网络下载获取</a:t>
            </a:r>
          </a:p>
          <a:p>
            <a:pPr marL="0" indent="0">
              <a:buNone/>
            </a:pPr>
            <a:r>
              <a:rPr lang="en-US" altLang="zh-CN" sz="3200" b="1" dirty="0" smtClean="0">
                <a:solidFill>
                  <a:srgbClr val="002060"/>
                </a:solidFill>
                <a:latin typeface="楷体_GB2312" pitchFamily="49" charset="-122"/>
                <a:ea typeface="楷体_GB2312" pitchFamily="49" charset="-122"/>
              </a:rPr>
              <a:t>3</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通过屏幕录制的方法来获取</a:t>
            </a:r>
          </a:p>
          <a:p>
            <a:pPr marL="0" indent="0">
              <a:buNone/>
            </a:pP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45373921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290196" y="633664"/>
            <a:ext cx="11580962" cy="622433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002060"/>
                </a:solidFill>
                <a:latin typeface="楷体_GB2312" pitchFamily="49" charset="-122"/>
                <a:ea typeface="楷体_GB2312" pitchFamily="49" charset="-122"/>
              </a:rPr>
              <a:t>（二）通过网页插件下载网络视频的</a:t>
            </a:r>
            <a:r>
              <a:rPr lang="zh-CN" altLang="en-US" sz="3200" b="1" dirty="0" smtClean="0">
                <a:solidFill>
                  <a:srgbClr val="002060"/>
                </a:solidFill>
                <a:latin typeface="楷体_GB2312" pitchFamily="49" charset="-122"/>
                <a:ea typeface="楷体_GB2312" pitchFamily="49" charset="-122"/>
              </a:rPr>
              <a:t>方式</a:t>
            </a:r>
            <a:endParaRPr lang="en-US" altLang="zh-CN" sz="3200" b="1" dirty="0" smtClean="0">
              <a:solidFill>
                <a:srgbClr val="002060"/>
              </a:solidFill>
              <a:latin typeface="楷体_GB2312" pitchFamily="49" charset="-122"/>
              <a:ea typeface="楷体_GB2312" pitchFamily="49" charset="-122"/>
            </a:endParaRPr>
          </a:p>
          <a:p>
            <a:pPr marL="0" indent="0">
              <a:buNone/>
            </a:pP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打开</a:t>
            </a:r>
            <a:r>
              <a:rPr lang="en-US" altLang="zh-CN" sz="3200" b="1" dirty="0">
                <a:solidFill>
                  <a:srgbClr val="002060"/>
                </a:solidFill>
                <a:latin typeface="楷体_GB2312" pitchFamily="49" charset="-122"/>
                <a:ea typeface="楷体_GB2312" pitchFamily="49" charset="-122"/>
              </a:rPr>
              <a:t>360</a:t>
            </a:r>
            <a:r>
              <a:rPr lang="zh-CN" altLang="en-US" sz="3200" b="1" dirty="0">
                <a:solidFill>
                  <a:srgbClr val="002060"/>
                </a:solidFill>
                <a:latin typeface="楷体_GB2312" pitchFamily="49" charset="-122"/>
                <a:ea typeface="楷体_GB2312" pitchFamily="49" charset="-122"/>
              </a:rPr>
              <a:t>极速浏览器，打开开发工具选项，选择需要的视频下载</a:t>
            </a:r>
            <a:r>
              <a:rPr lang="zh-CN" altLang="en-US" sz="3200" b="1" dirty="0" smtClean="0">
                <a:solidFill>
                  <a:srgbClr val="002060"/>
                </a:solidFill>
                <a:latin typeface="楷体_GB2312" pitchFamily="49" charset="-122"/>
                <a:ea typeface="楷体_GB2312" pitchFamily="49" charset="-122"/>
              </a:rPr>
              <a:t>工具</a:t>
            </a:r>
            <a:endParaRPr lang="en-US" altLang="zh-CN" sz="3200" b="1" dirty="0" smtClean="0">
              <a:solidFill>
                <a:srgbClr val="002060"/>
              </a:solidFill>
              <a:latin typeface="楷体_GB2312" pitchFamily="49" charset="-122"/>
              <a:ea typeface="楷体_GB2312" pitchFamily="49" charset="-122"/>
            </a:endParaRPr>
          </a:p>
          <a:p>
            <a:pPr marL="0" indent="0">
              <a:buNone/>
            </a:pPr>
            <a:endParaRPr lang="en-US" altLang="zh-CN" sz="3200" b="1" dirty="0" smtClean="0">
              <a:solidFill>
                <a:srgbClr val="002060"/>
              </a:solidFill>
              <a:latin typeface="楷体_GB2312" pitchFamily="49" charset="-122"/>
              <a:ea typeface="楷体_GB2312" pitchFamily="49" charset="-122"/>
            </a:endParaRPr>
          </a:p>
          <a:p>
            <a:pPr marL="0" indent="0">
              <a:buNone/>
            </a:pPr>
            <a:endParaRPr lang="zh-CN" altLang="en-US" sz="3200" b="1" dirty="0">
              <a:solidFill>
                <a:srgbClr val="002060"/>
              </a:solidFill>
              <a:latin typeface="楷体_GB2312" pitchFamily="49" charset="-122"/>
              <a:ea typeface="楷体_GB2312" pitchFamily="49" charset="-122"/>
            </a:endParaRP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1954" y="2668629"/>
            <a:ext cx="9942930" cy="29621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2188828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290196" y="633664"/>
            <a:ext cx="11580962" cy="622433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打开开发工具选项界面，在列出的工具中选择一款需要的视频下载工具</a:t>
            </a:r>
            <a:endParaRPr lang="en-US" altLang="zh-CN" sz="3200" b="1" dirty="0" smtClean="0">
              <a:solidFill>
                <a:srgbClr val="002060"/>
              </a:solidFill>
              <a:latin typeface="楷体_GB2312" pitchFamily="49" charset="-122"/>
              <a:ea typeface="楷体_GB2312" pitchFamily="49" charset="-122"/>
            </a:endParaRPr>
          </a:p>
          <a:p>
            <a:pPr marL="0" indent="0">
              <a:buNone/>
            </a:pPr>
            <a:endParaRPr lang="zh-CN" altLang="en-US" sz="3200" b="1" dirty="0">
              <a:solidFill>
                <a:srgbClr val="002060"/>
              </a:solidFill>
              <a:latin typeface="楷体_GB2312" pitchFamily="49" charset="-122"/>
              <a:ea typeface="楷体_GB2312" pitchFamily="49" charset="-122"/>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99138" y="3308350"/>
            <a:ext cx="593725" cy="241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51538" y="3460750"/>
            <a:ext cx="593725" cy="241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1811" y="2008939"/>
            <a:ext cx="10427451" cy="41993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5213887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290196" y="633664"/>
            <a:ext cx="11580962" cy="622433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点击其中一款视频下载工具，比如图</a:t>
            </a:r>
            <a:r>
              <a:rPr lang="en-US" altLang="zh-CN" sz="3200" b="1" dirty="0">
                <a:solidFill>
                  <a:srgbClr val="002060"/>
                </a:solidFill>
                <a:latin typeface="楷体_GB2312" pitchFamily="49" charset="-122"/>
                <a:ea typeface="楷体_GB2312" pitchFamily="49" charset="-122"/>
              </a:rPr>
              <a:t>8-2-3</a:t>
            </a:r>
            <a:r>
              <a:rPr lang="zh-CN" altLang="en-US" sz="3200" b="1" dirty="0">
                <a:solidFill>
                  <a:srgbClr val="002060"/>
                </a:solidFill>
                <a:latin typeface="楷体_GB2312" pitchFamily="49" charset="-122"/>
                <a:ea typeface="楷体_GB2312" pitchFamily="49" charset="-122"/>
              </a:rPr>
              <a:t>所示的猫抓，下载安装到浏览器</a:t>
            </a:r>
            <a:r>
              <a:rPr lang="zh-CN" altLang="en-US" sz="3200" b="1" dirty="0" smtClean="0">
                <a:solidFill>
                  <a:srgbClr val="002060"/>
                </a:solidFill>
                <a:latin typeface="楷体_GB2312" pitchFamily="49" charset="-122"/>
                <a:ea typeface="楷体_GB2312" pitchFamily="49" charset="-122"/>
              </a:rPr>
              <a:t>中</a:t>
            </a:r>
            <a:endParaRPr lang="en-US" altLang="zh-CN" sz="3200" b="1" dirty="0" smtClean="0">
              <a:solidFill>
                <a:srgbClr val="002060"/>
              </a:solidFill>
              <a:latin typeface="楷体_GB2312" pitchFamily="49" charset="-122"/>
              <a:ea typeface="楷体_GB2312" pitchFamily="49" charset="-122"/>
            </a:endParaRPr>
          </a:p>
          <a:p>
            <a:pPr marL="0" indent="0">
              <a:buNone/>
            </a:pPr>
            <a:endParaRPr lang="zh-CN" altLang="en-US" sz="3200" b="1" dirty="0">
              <a:solidFill>
                <a:srgbClr val="002060"/>
              </a:solidFill>
              <a:latin typeface="楷体_GB2312" pitchFamily="49" charset="-122"/>
              <a:ea typeface="楷体_GB2312" pitchFamily="49" charset="-122"/>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99138" y="3308350"/>
            <a:ext cx="593725" cy="241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51538" y="3460750"/>
            <a:ext cx="593725" cy="241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8542" y="1893177"/>
            <a:ext cx="10020300" cy="43792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7351188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290196" y="633664"/>
            <a:ext cx="11580962" cy="622433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安装完成后，可以在浏览器右上角的浏览器工具栏中看到安装在浏览器中的视频下载</a:t>
            </a:r>
            <a:r>
              <a:rPr lang="zh-CN" altLang="en-US" sz="3200" b="1" dirty="0" smtClean="0">
                <a:solidFill>
                  <a:srgbClr val="002060"/>
                </a:solidFill>
                <a:latin typeface="楷体_GB2312" pitchFamily="49" charset="-122"/>
                <a:ea typeface="楷体_GB2312" pitchFamily="49" charset="-122"/>
              </a:rPr>
              <a:t>工具</a:t>
            </a:r>
            <a:endParaRPr lang="en-US" altLang="zh-CN" sz="3200" b="1" dirty="0" smtClean="0">
              <a:solidFill>
                <a:srgbClr val="002060"/>
              </a:solidFill>
              <a:latin typeface="楷体_GB2312" pitchFamily="49" charset="-122"/>
              <a:ea typeface="楷体_GB2312" pitchFamily="49" charset="-122"/>
            </a:endParaRPr>
          </a:p>
          <a:p>
            <a:pPr marL="0" indent="0">
              <a:buNone/>
            </a:pPr>
            <a:endParaRPr lang="zh-CN" altLang="en-US" sz="3200" b="1" dirty="0">
              <a:solidFill>
                <a:srgbClr val="002060"/>
              </a:solidFill>
              <a:latin typeface="楷体_GB2312" pitchFamily="49" charset="-122"/>
              <a:ea typeface="楷体_GB2312" pitchFamily="49" charset="-122"/>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99138" y="3308350"/>
            <a:ext cx="593725" cy="241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51538" y="3460750"/>
            <a:ext cx="593725" cy="241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0082" y="2585787"/>
            <a:ext cx="10976636" cy="19912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0863069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1546" y="1468322"/>
            <a:ext cx="12253546" cy="3886200"/>
          </a:xfrm>
          <a:prstGeom prst="rect">
            <a:avLst/>
          </a:pr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58"/>
          <p:cNvSpPr txBox="1"/>
          <p:nvPr/>
        </p:nvSpPr>
        <p:spPr>
          <a:xfrm>
            <a:off x="352926" y="3074037"/>
            <a:ext cx="8511674" cy="707886"/>
          </a:xfrm>
          <a:prstGeom prst="rect">
            <a:avLst/>
          </a:prstGeom>
          <a:noFill/>
        </p:spPr>
        <p:txBody>
          <a:bodyPr wrap="square">
            <a:spAutoFit/>
          </a:bodyPr>
          <a:lstStyle/>
          <a:p>
            <a:pPr>
              <a:defRPr/>
            </a:pPr>
            <a:r>
              <a:rPr lang="zh-CN" altLang="en-US" sz="4000" b="1" dirty="0">
                <a:solidFill>
                  <a:srgbClr val="5B9BD5"/>
                </a:solidFill>
                <a:latin typeface="微软雅黑" panose="020B0503020204020204" pitchFamily="34" charset="-122"/>
                <a:ea typeface="微软雅黑" panose="020B0503020204020204" pitchFamily="34" charset="-122"/>
              </a:rPr>
              <a:t>模块</a:t>
            </a:r>
            <a:r>
              <a:rPr lang="en-US" altLang="zh-CN" sz="4000" b="1" dirty="0">
                <a:solidFill>
                  <a:srgbClr val="5B9BD5"/>
                </a:solidFill>
                <a:latin typeface="微软雅黑" panose="020B0503020204020204" pitchFamily="34" charset="-122"/>
                <a:ea typeface="微软雅黑" panose="020B0503020204020204" pitchFamily="34" charset="-122"/>
              </a:rPr>
              <a:t>8  </a:t>
            </a:r>
            <a:r>
              <a:rPr lang="zh-CN" altLang="en-US" sz="4000" b="1" dirty="0">
                <a:solidFill>
                  <a:srgbClr val="5B9BD5"/>
                </a:solidFill>
                <a:latin typeface="微软雅黑" panose="020B0503020204020204" pitchFamily="34" charset="-122"/>
                <a:ea typeface="微软雅黑" panose="020B0503020204020204" pitchFamily="34" charset="-122"/>
              </a:rPr>
              <a:t>视频、音频素材的制作与应用</a:t>
            </a:r>
            <a:endParaRPr lang="zh-CN" altLang="en-US" sz="4000" b="1" dirty="0">
              <a:solidFill>
                <a:srgbClr val="5B9BD5"/>
              </a:solidFill>
              <a:latin typeface="微软雅黑" panose="020B0503020204020204" pitchFamily="34" charset="-122"/>
              <a:ea typeface="微软雅黑" panose="020B0503020204020204" pitchFamily="34" charset="-122"/>
            </a:endParaRPr>
          </a:p>
        </p:txBody>
      </p:sp>
      <p:sp>
        <p:nvSpPr>
          <p:cNvPr id="9" name="等腰三角形 8"/>
          <p:cNvSpPr/>
          <p:nvPr/>
        </p:nvSpPr>
        <p:spPr>
          <a:xfrm rot="9233090">
            <a:off x="8731250" y="2454275"/>
            <a:ext cx="266700" cy="230188"/>
          </a:xfrm>
          <a:prstGeom prst="triangle">
            <a:avLst/>
          </a:pr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0" name="等腰三角形 9"/>
          <p:cNvSpPr/>
          <p:nvPr/>
        </p:nvSpPr>
        <p:spPr>
          <a:xfrm rot="15569576">
            <a:off x="8378826" y="3128963"/>
            <a:ext cx="396875" cy="342900"/>
          </a:xfrm>
          <a:prstGeom prst="triangle">
            <a:avLst/>
          </a:prstGeom>
          <a:solidFill>
            <a:schemeClr val="accent1">
              <a:lumMod val="60000"/>
              <a:lumOff val="4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1" name="等腰三角形 10"/>
          <p:cNvSpPr/>
          <p:nvPr/>
        </p:nvSpPr>
        <p:spPr>
          <a:xfrm rot="21371394">
            <a:off x="8247063" y="1804989"/>
            <a:ext cx="266700" cy="230187"/>
          </a:xfrm>
          <a:prstGeom prst="triangle">
            <a:avLst/>
          </a:prstGeom>
          <a:solidFill>
            <a:schemeClr val="accent1">
              <a:lumMod val="60000"/>
              <a:lumOff val="4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2" name="等腰三角形 11"/>
          <p:cNvSpPr/>
          <p:nvPr/>
        </p:nvSpPr>
        <p:spPr>
          <a:xfrm rot="12912161">
            <a:off x="9288463" y="3487739"/>
            <a:ext cx="944562" cy="815975"/>
          </a:xfrm>
          <a:prstGeom prst="triangl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3" name="等腰三角形 12"/>
          <p:cNvSpPr/>
          <p:nvPr/>
        </p:nvSpPr>
        <p:spPr>
          <a:xfrm rot="12912161">
            <a:off x="9156700" y="3427413"/>
            <a:ext cx="1176338" cy="1014412"/>
          </a:xfrm>
          <a:prstGeom prst="triangle">
            <a:avLst/>
          </a:prstGeom>
          <a:noFill/>
          <a:ln w="12700" cap="flat" cmpd="sng" algn="ctr">
            <a:solidFill>
              <a:schemeClr val="accent1"/>
            </a:solid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4" name="椭圆 13"/>
          <p:cNvSpPr/>
          <p:nvPr/>
        </p:nvSpPr>
        <p:spPr>
          <a:xfrm rot="9110320">
            <a:off x="10477500" y="3792539"/>
            <a:ext cx="114300" cy="115887"/>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ea typeface="幼圆" panose="02010509060101010101" charset="-122"/>
            </a:endParaRPr>
          </a:p>
        </p:txBody>
      </p:sp>
      <p:sp>
        <p:nvSpPr>
          <p:cNvPr id="15" name="椭圆 14"/>
          <p:cNvSpPr/>
          <p:nvPr/>
        </p:nvSpPr>
        <p:spPr>
          <a:xfrm rot="9110320">
            <a:off x="9388475" y="4295775"/>
            <a:ext cx="115888" cy="115888"/>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ea typeface="幼圆" panose="02010509060101010101" charset="-122"/>
            </a:endParaRPr>
          </a:p>
        </p:txBody>
      </p:sp>
      <p:sp>
        <p:nvSpPr>
          <p:cNvPr id="16" name="椭圆 15"/>
          <p:cNvSpPr/>
          <p:nvPr/>
        </p:nvSpPr>
        <p:spPr>
          <a:xfrm rot="9110320">
            <a:off x="9505950" y="3132139"/>
            <a:ext cx="114300" cy="115887"/>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ea typeface="幼圆" panose="02010509060101010101" charset="-122"/>
            </a:endParaRPr>
          </a:p>
        </p:txBody>
      </p:sp>
      <p:sp>
        <p:nvSpPr>
          <p:cNvPr id="17" name="等腰三角形 16"/>
          <p:cNvSpPr/>
          <p:nvPr/>
        </p:nvSpPr>
        <p:spPr>
          <a:xfrm rot="18210217">
            <a:off x="7838282" y="2162970"/>
            <a:ext cx="127000" cy="109537"/>
          </a:xfrm>
          <a:prstGeom prst="triangle">
            <a:avLst/>
          </a:pr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8" name="等腰三角形 17"/>
          <p:cNvSpPr/>
          <p:nvPr/>
        </p:nvSpPr>
        <p:spPr>
          <a:xfrm rot="8748521">
            <a:off x="8196264" y="2314575"/>
            <a:ext cx="128587" cy="109538"/>
          </a:xfrm>
          <a:prstGeom prst="triangle">
            <a:avLst/>
          </a:prstGeom>
          <a:solidFill>
            <a:schemeClr val="accent1">
              <a:lumMod val="40000"/>
              <a:lumOff val="6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cxnSp>
        <p:nvCxnSpPr>
          <p:cNvPr id="19" name="Straight Connector 13"/>
          <p:cNvCxnSpPr>
            <a:cxnSpLocks noChangeShapeType="1"/>
          </p:cNvCxnSpPr>
          <p:nvPr/>
        </p:nvCxnSpPr>
        <p:spPr bwMode="auto">
          <a:xfrm flipH="1">
            <a:off x="1524000" y="4110038"/>
            <a:ext cx="6732588" cy="0"/>
          </a:xfrm>
          <a:prstGeom prst="line">
            <a:avLst/>
          </a:prstGeom>
          <a:noFill/>
          <a:ln w="19050" cap="sq" algn="ctr">
            <a:solidFill>
              <a:schemeClr val="accent1"/>
            </a:solidFill>
            <a:miter lim="800000"/>
            <a:headEnd type="oval"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666725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250" fill="hold"/>
                                        <p:tgtEl>
                                          <p:spTgt spid="19"/>
                                        </p:tgtEl>
                                        <p:attrNameLst>
                                          <p:attrName>ppt_x</p:attrName>
                                        </p:attrNameLst>
                                      </p:cBhvr>
                                      <p:tavLst>
                                        <p:tav tm="0">
                                          <p:val>
                                            <p:strVal val="0-#ppt_w/2"/>
                                          </p:val>
                                        </p:tav>
                                        <p:tav tm="100000">
                                          <p:val>
                                            <p:strVal val="#ppt_x"/>
                                          </p:val>
                                        </p:tav>
                                      </p:tavLst>
                                    </p:anim>
                                    <p:anim calcmode="lin" valueType="num">
                                      <p:cBhvr additive="base">
                                        <p:cTn id="8" dur="25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290196" y="633664"/>
            <a:ext cx="11580962" cy="622433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3200" b="1" dirty="0">
                <a:solidFill>
                  <a:srgbClr val="002060"/>
                </a:solidFill>
                <a:latin typeface="楷体_GB2312" pitchFamily="49" charset="-122"/>
                <a:ea typeface="楷体_GB2312" pitchFamily="49" charset="-122"/>
              </a:rPr>
              <a:t>5.</a:t>
            </a:r>
            <a:r>
              <a:rPr lang="zh-CN" altLang="en-US" sz="3200" b="1" dirty="0">
                <a:solidFill>
                  <a:srgbClr val="002060"/>
                </a:solidFill>
                <a:latin typeface="楷体_GB2312" pitchFamily="49" charset="-122"/>
                <a:ea typeface="楷体_GB2312" pitchFamily="49" charset="-122"/>
              </a:rPr>
              <a:t>当视频下载工具嵌入到浏览器界面后就可以打开有需要下载视频的浏览器界面，让视频能正常播放，这是嵌入浏览器界面的下载视频工具会自动搜索到当前界面播放的视频</a:t>
            </a:r>
            <a:endParaRPr lang="zh-CN" altLang="en-US" sz="3200" b="1" dirty="0">
              <a:solidFill>
                <a:srgbClr val="002060"/>
              </a:solidFill>
              <a:latin typeface="楷体_GB2312" pitchFamily="49" charset="-122"/>
              <a:ea typeface="楷体_GB2312" pitchFamily="49" charset="-122"/>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99138" y="3308350"/>
            <a:ext cx="593725" cy="241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51538" y="3460750"/>
            <a:ext cx="593725" cy="241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9761" y="2432050"/>
            <a:ext cx="10608259" cy="34714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5274759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290196" y="633664"/>
            <a:ext cx="11580962" cy="622433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3200" b="1" dirty="0">
                <a:solidFill>
                  <a:srgbClr val="002060"/>
                </a:solidFill>
                <a:latin typeface="楷体_GB2312" pitchFamily="49" charset="-122"/>
                <a:ea typeface="楷体_GB2312" pitchFamily="49" charset="-122"/>
              </a:rPr>
              <a:t>6.</a:t>
            </a:r>
            <a:r>
              <a:rPr lang="zh-CN" altLang="en-US" sz="3200" b="1" dirty="0">
                <a:solidFill>
                  <a:srgbClr val="002060"/>
                </a:solidFill>
                <a:latin typeface="楷体_GB2312" pitchFamily="49" charset="-122"/>
                <a:ea typeface="楷体_GB2312" pitchFamily="49" charset="-122"/>
              </a:rPr>
              <a:t>找到视频下载工具中的视频信息后，选择并利用工具中的下载选择</a:t>
            </a:r>
            <a:r>
              <a:rPr lang="zh-CN" altLang="en-US" sz="3200" b="1" dirty="0" smtClean="0">
                <a:solidFill>
                  <a:srgbClr val="002060"/>
                </a:solidFill>
                <a:latin typeface="楷体_GB2312" pitchFamily="49" charset="-122"/>
                <a:ea typeface="楷体_GB2312" pitchFamily="49" charset="-122"/>
              </a:rPr>
              <a:t>按钮</a:t>
            </a:r>
            <a:endParaRPr lang="en-US" altLang="zh-CN" sz="3200" b="1" dirty="0" smtClean="0">
              <a:solidFill>
                <a:srgbClr val="002060"/>
              </a:solidFill>
              <a:latin typeface="楷体_GB2312" pitchFamily="49" charset="-122"/>
              <a:ea typeface="楷体_GB2312" pitchFamily="49" charset="-122"/>
            </a:endParaRPr>
          </a:p>
          <a:p>
            <a:pPr marL="0" indent="0">
              <a:buNone/>
            </a:pPr>
            <a:endParaRPr lang="zh-CN" altLang="en-US" sz="3200" b="1" dirty="0">
              <a:solidFill>
                <a:srgbClr val="002060"/>
              </a:solidFill>
              <a:latin typeface="楷体_GB2312" pitchFamily="49" charset="-122"/>
              <a:ea typeface="楷体_GB2312" pitchFamily="49" charset="-122"/>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99138" y="3308350"/>
            <a:ext cx="593725" cy="241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51538" y="3460750"/>
            <a:ext cx="593725" cy="241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5919" y="2718594"/>
            <a:ext cx="11438750" cy="24020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0594830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290196" y="633664"/>
            <a:ext cx="11580962" cy="622433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3200" b="1" dirty="0">
                <a:solidFill>
                  <a:srgbClr val="002060"/>
                </a:solidFill>
                <a:latin typeface="楷体_GB2312" pitchFamily="49" charset="-122"/>
                <a:ea typeface="楷体_GB2312" pitchFamily="49" charset="-122"/>
              </a:rPr>
              <a:t>7.</a:t>
            </a:r>
            <a:r>
              <a:rPr lang="zh-CN" altLang="en-US" sz="3200" b="1" dirty="0">
                <a:solidFill>
                  <a:srgbClr val="002060"/>
                </a:solidFill>
                <a:latin typeface="楷体_GB2312" pitchFamily="49" charset="-122"/>
                <a:ea typeface="楷体_GB2312" pitchFamily="49" charset="-122"/>
              </a:rPr>
              <a:t>在打开的下载界面中选择文件的保存位置并完成下载</a:t>
            </a:r>
            <a:endParaRPr lang="zh-CN" altLang="en-US" sz="3200" b="1" dirty="0">
              <a:solidFill>
                <a:srgbClr val="002060"/>
              </a:solidFill>
              <a:latin typeface="楷体_GB2312" pitchFamily="49" charset="-122"/>
              <a:ea typeface="楷体_GB2312" pitchFamily="49" charset="-122"/>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99138" y="3308350"/>
            <a:ext cx="593725" cy="241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51538" y="3460750"/>
            <a:ext cx="593725" cy="241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图片 5"/>
          <p:cNvPicPr/>
          <p:nvPr/>
        </p:nvPicPr>
        <p:blipFill>
          <a:blip r:embed="rId3"/>
          <a:stretch>
            <a:fillRect/>
          </a:stretch>
        </p:blipFill>
        <p:spPr>
          <a:xfrm>
            <a:off x="2046821" y="1685665"/>
            <a:ext cx="8749515" cy="3929072"/>
          </a:xfrm>
          <a:prstGeom prst="rect">
            <a:avLst/>
          </a:prstGeom>
        </p:spPr>
      </p:pic>
    </p:spTree>
    <p:extLst>
      <p:ext uri="{BB962C8B-B14F-4D97-AF65-F5344CB8AC3E}">
        <p14:creationId xmlns:p14="http://schemas.microsoft.com/office/powerpoint/2010/main" val="33389390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290196" y="633664"/>
            <a:ext cx="11580962" cy="622433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002060"/>
                </a:solidFill>
                <a:latin typeface="楷体_GB2312" pitchFamily="49" charset="-122"/>
                <a:ea typeface="楷体_GB2312" pitchFamily="49" charset="-122"/>
              </a:rPr>
              <a:t>二、	利用格式工厂实现不同视频格式之间的转换</a:t>
            </a:r>
          </a:p>
          <a:p>
            <a:pPr marL="0" indent="0">
              <a:buNone/>
            </a:pPr>
            <a:r>
              <a:rPr lang="zh-CN" altLang="en-US" sz="3200" b="1" dirty="0">
                <a:solidFill>
                  <a:srgbClr val="002060"/>
                </a:solidFill>
                <a:latin typeface="楷体_GB2312" pitchFamily="49" charset="-122"/>
                <a:ea typeface="楷体_GB2312" pitchFamily="49" charset="-122"/>
              </a:rPr>
              <a:t>通过网页工具下载下来的视频有时为了满足需求还需要进行一定的视频格式转换，这时就会用到格式转换软件。这里以格式工厂为例介绍一下利用格式转换软件转换视频格式的方法。</a:t>
            </a:r>
          </a:p>
          <a:p>
            <a:pPr marL="0" indent="0">
              <a:buNone/>
            </a:pP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格式工厂</a:t>
            </a:r>
            <a:r>
              <a:rPr lang="zh-CN" altLang="en-US" sz="3200" b="1" dirty="0" smtClean="0">
                <a:solidFill>
                  <a:srgbClr val="002060"/>
                </a:solidFill>
                <a:latin typeface="楷体_GB2312" pitchFamily="49" charset="-122"/>
                <a:ea typeface="楷体_GB2312" pitchFamily="49" charset="-122"/>
              </a:rPr>
              <a:t>软件</a:t>
            </a:r>
            <a:endParaRPr lang="en-US" altLang="zh-CN" sz="3200" b="1" dirty="0" smtClean="0">
              <a:solidFill>
                <a:srgbClr val="002060"/>
              </a:solidFill>
              <a:latin typeface="楷体_GB2312" pitchFamily="49" charset="-122"/>
              <a:ea typeface="楷体_GB2312" pitchFamily="49" charset="-122"/>
            </a:endParaRPr>
          </a:p>
          <a:p>
            <a:pPr marL="0" indent="0">
              <a:buNone/>
            </a:pPr>
            <a:endParaRPr lang="zh-CN" altLang="en-US" sz="3200" b="1" dirty="0">
              <a:solidFill>
                <a:srgbClr val="002060"/>
              </a:solidFill>
              <a:latin typeface="楷体_GB2312" pitchFamily="49" charset="-122"/>
              <a:ea typeface="楷体_GB2312" pitchFamily="49" charset="-122"/>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99138" y="3308350"/>
            <a:ext cx="593725" cy="241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51538" y="3460750"/>
            <a:ext cx="593725" cy="241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07924" y="2626561"/>
            <a:ext cx="5524834" cy="3964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8147164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290196" y="633664"/>
            <a:ext cx="11580962" cy="622433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利用格式工厂实现视频格式之间的转换步骤</a:t>
            </a:r>
          </a:p>
          <a:p>
            <a:pPr marL="0" indent="0">
              <a:buNone/>
            </a:pPr>
            <a:r>
              <a:rPr lang="zh-CN" altLang="en-US" sz="3200" b="1" dirty="0">
                <a:solidFill>
                  <a:srgbClr val="002060"/>
                </a:solidFill>
                <a:latin typeface="楷体_GB2312" pitchFamily="49" charset="-122"/>
                <a:ea typeface="楷体_GB2312" pitchFamily="49" charset="-122"/>
              </a:rPr>
              <a:t>下面以</a:t>
            </a:r>
            <a:r>
              <a:rPr lang="en-US" altLang="zh-CN" sz="3200" b="1" dirty="0">
                <a:solidFill>
                  <a:srgbClr val="002060"/>
                </a:solidFill>
                <a:latin typeface="楷体_GB2312" pitchFamily="49" charset="-122"/>
                <a:ea typeface="楷体_GB2312" pitchFamily="49" charset="-122"/>
              </a:rPr>
              <a:t>FLV</a:t>
            </a:r>
            <a:r>
              <a:rPr lang="zh-CN" altLang="en-US" sz="3200" b="1" dirty="0">
                <a:solidFill>
                  <a:srgbClr val="002060"/>
                </a:solidFill>
                <a:latin typeface="楷体_GB2312" pitchFamily="49" charset="-122"/>
                <a:ea typeface="楷体_GB2312" pitchFamily="49" charset="-122"/>
              </a:rPr>
              <a:t>向</a:t>
            </a:r>
            <a:r>
              <a:rPr lang="en-US" altLang="zh-CN" sz="3200" b="1" dirty="0">
                <a:solidFill>
                  <a:srgbClr val="002060"/>
                </a:solidFill>
                <a:latin typeface="楷体_GB2312" pitchFamily="49" charset="-122"/>
                <a:ea typeface="楷体_GB2312" pitchFamily="49" charset="-122"/>
              </a:rPr>
              <a:t>WMV</a:t>
            </a:r>
            <a:r>
              <a:rPr lang="zh-CN" altLang="en-US" sz="3200" b="1" dirty="0">
                <a:solidFill>
                  <a:srgbClr val="002060"/>
                </a:solidFill>
                <a:latin typeface="楷体_GB2312" pitchFamily="49" charset="-122"/>
                <a:ea typeface="楷体_GB2312" pitchFamily="49" charset="-122"/>
              </a:rPr>
              <a:t>格式的转换为例介绍视频格式转换的步骤。</a:t>
            </a:r>
          </a:p>
          <a:p>
            <a:pPr marL="0" indent="0">
              <a:buNone/>
            </a:pP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）选择转换的视频文件格式</a:t>
            </a:r>
          </a:p>
          <a:p>
            <a:pPr marL="0" indent="0">
              <a:buNone/>
            </a:pPr>
            <a:endParaRPr lang="zh-CN" altLang="en-US" sz="3200" b="1" dirty="0">
              <a:solidFill>
                <a:srgbClr val="002060"/>
              </a:solidFill>
              <a:latin typeface="楷体_GB2312" pitchFamily="49" charset="-122"/>
              <a:ea typeface="楷体_GB2312" pitchFamily="49" charset="-122"/>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99138" y="3308350"/>
            <a:ext cx="593725" cy="241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51538" y="3460750"/>
            <a:ext cx="593725" cy="241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03604" y="2176712"/>
            <a:ext cx="6289591" cy="45093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4602186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290196" y="633664"/>
            <a:ext cx="11580962" cy="622433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）在弹出的对话框中选择添加文件按钮</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99138" y="3308350"/>
            <a:ext cx="593725" cy="241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51538" y="3460750"/>
            <a:ext cx="593725" cy="241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图片 5"/>
          <p:cNvPicPr/>
          <p:nvPr/>
        </p:nvPicPr>
        <p:blipFill>
          <a:blip r:embed="rId3"/>
          <a:stretch>
            <a:fillRect/>
          </a:stretch>
        </p:blipFill>
        <p:spPr>
          <a:xfrm>
            <a:off x="1417637" y="1467685"/>
            <a:ext cx="10036426" cy="3922462"/>
          </a:xfrm>
          <a:prstGeom prst="rect">
            <a:avLst/>
          </a:prstGeom>
        </p:spPr>
      </p:pic>
    </p:spTree>
    <p:extLst>
      <p:ext uri="{BB962C8B-B14F-4D97-AF65-F5344CB8AC3E}">
        <p14:creationId xmlns:p14="http://schemas.microsoft.com/office/powerpoint/2010/main" val="301534190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290196" y="633664"/>
            <a:ext cx="11580962" cy="622433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）在添加文件对话框中选择添加视频文件的文件夹中的视频文件</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99138" y="3308350"/>
            <a:ext cx="593725" cy="241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51538" y="3460750"/>
            <a:ext cx="593725" cy="241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74930" y="1443930"/>
            <a:ext cx="8681828" cy="45929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4190371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290196" y="633664"/>
            <a:ext cx="11580962" cy="622433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）添加完成后，在输出文件夹中选择输出到源文件目录选项，以便转换完成后方便地找到转换完成后的视频格式文件</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99138" y="3308350"/>
            <a:ext cx="593725" cy="241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51538" y="3460750"/>
            <a:ext cx="593725" cy="241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图片 5"/>
          <p:cNvPicPr/>
          <p:nvPr/>
        </p:nvPicPr>
        <p:blipFill>
          <a:blip r:embed="rId3"/>
          <a:srcRect l="23714" t="45824" r="23682" b="17131"/>
          <a:stretch>
            <a:fillRect/>
          </a:stretch>
        </p:blipFill>
        <p:spPr>
          <a:xfrm>
            <a:off x="1480009" y="1833395"/>
            <a:ext cx="9536782" cy="4278647"/>
          </a:xfrm>
          <a:prstGeom prst="rect">
            <a:avLst/>
          </a:prstGeom>
          <a:ln>
            <a:noFill/>
          </a:ln>
        </p:spPr>
      </p:pic>
    </p:spTree>
    <p:extLst>
      <p:ext uri="{BB962C8B-B14F-4D97-AF65-F5344CB8AC3E}">
        <p14:creationId xmlns:p14="http://schemas.microsoft.com/office/powerpoint/2010/main" val="164102331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290196" y="633664"/>
            <a:ext cx="11580962" cy="622433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5</a:t>
            </a:r>
            <a:r>
              <a:rPr lang="zh-CN" altLang="en-US" sz="3200" b="1" dirty="0">
                <a:solidFill>
                  <a:srgbClr val="002060"/>
                </a:solidFill>
                <a:latin typeface="楷体_GB2312" pitchFamily="49" charset="-122"/>
                <a:ea typeface="楷体_GB2312" pitchFamily="49" charset="-122"/>
              </a:rPr>
              <a:t>）选择完成后，直接按确定按钮进入转换界面</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99138" y="3308350"/>
            <a:ext cx="593725" cy="241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51538" y="3460750"/>
            <a:ext cx="593725" cy="241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6420" y="1783514"/>
            <a:ext cx="9630235" cy="30496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9138070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290196" y="633664"/>
            <a:ext cx="11580962" cy="622433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6</a:t>
            </a:r>
            <a:r>
              <a:rPr lang="zh-CN" altLang="en-US" sz="3200" b="1" dirty="0">
                <a:solidFill>
                  <a:srgbClr val="002060"/>
                </a:solidFill>
                <a:latin typeface="楷体_GB2312" pitchFamily="49" charset="-122"/>
                <a:ea typeface="楷体_GB2312" pitchFamily="49" charset="-122"/>
              </a:rPr>
              <a:t>）进入转换界面，等待格式转换完成</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99138" y="3308350"/>
            <a:ext cx="593725" cy="241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51538" y="3460750"/>
            <a:ext cx="593725" cy="241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065" y="1244947"/>
            <a:ext cx="10459870" cy="41268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577516" y="5704656"/>
            <a:ext cx="11020926" cy="1077218"/>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7</a:t>
            </a:r>
            <a:r>
              <a:rPr lang="zh-CN" altLang="en-US" sz="3200" b="1" dirty="0">
                <a:solidFill>
                  <a:srgbClr val="002060"/>
                </a:solidFill>
                <a:latin typeface="楷体_GB2312" pitchFamily="49" charset="-122"/>
                <a:ea typeface="楷体_GB2312" pitchFamily="49" charset="-122"/>
              </a:rPr>
              <a:t>）转换完成后，打开转换时设置的输出文件夹即可找到转换完成后的视频格式文件</a:t>
            </a:r>
          </a:p>
        </p:txBody>
      </p:sp>
    </p:spTree>
    <p:extLst>
      <p:ext uri="{BB962C8B-B14F-4D97-AF65-F5344CB8AC3E}">
        <p14:creationId xmlns:p14="http://schemas.microsoft.com/office/powerpoint/2010/main" val="32134096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1606359" y="1070000"/>
            <a:ext cx="8785225" cy="44484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dirty="0">
                <a:solidFill>
                  <a:srgbClr val="002060"/>
                </a:solidFill>
                <a:latin typeface="黑体" pitchFamily="2" charset="-122"/>
                <a:ea typeface="黑体" pitchFamily="2" charset="-122"/>
              </a:rPr>
              <a:t>学习目标</a:t>
            </a:r>
          </a:p>
          <a:p>
            <a:pPr marL="0" indent="0">
              <a:buNone/>
            </a:pPr>
            <a:r>
              <a:rPr lang="en-US" altLang="zh-CN" sz="3200" dirty="0">
                <a:solidFill>
                  <a:srgbClr val="002060"/>
                </a:solidFill>
                <a:latin typeface="黑体" pitchFamily="2" charset="-122"/>
                <a:ea typeface="黑体" pitchFamily="2" charset="-122"/>
              </a:rPr>
              <a:t>1.</a:t>
            </a:r>
            <a:r>
              <a:rPr lang="zh-CN" altLang="en-US" sz="3200" dirty="0">
                <a:solidFill>
                  <a:srgbClr val="002060"/>
                </a:solidFill>
                <a:latin typeface="黑体" pitchFamily="2" charset="-122"/>
                <a:ea typeface="黑体" pitchFamily="2" charset="-122"/>
              </a:rPr>
              <a:t>了解多媒体视频素材的基本类型及其特征。</a:t>
            </a:r>
          </a:p>
          <a:p>
            <a:pPr marL="0" indent="0">
              <a:buNone/>
            </a:pPr>
            <a:r>
              <a:rPr lang="en-US" altLang="zh-CN" sz="3200" dirty="0">
                <a:solidFill>
                  <a:srgbClr val="002060"/>
                </a:solidFill>
                <a:latin typeface="黑体" pitchFamily="2" charset="-122"/>
                <a:ea typeface="黑体" pitchFamily="2" charset="-122"/>
              </a:rPr>
              <a:t>2.</a:t>
            </a:r>
            <a:r>
              <a:rPr lang="zh-CN" altLang="en-US" sz="3200" dirty="0">
                <a:solidFill>
                  <a:srgbClr val="002060"/>
                </a:solidFill>
                <a:latin typeface="黑体" pitchFamily="2" charset="-122"/>
                <a:ea typeface="黑体" pitchFamily="2" charset="-122"/>
              </a:rPr>
              <a:t>掌握多媒体视频素材获取与制作的基本方法。</a:t>
            </a:r>
          </a:p>
          <a:p>
            <a:pPr marL="0" indent="0">
              <a:buNone/>
            </a:pPr>
            <a:r>
              <a:rPr lang="en-US" altLang="zh-CN" sz="3200" dirty="0">
                <a:solidFill>
                  <a:srgbClr val="002060"/>
                </a:solidFill>
                <a:latin typeface="黑体" pitchFamily="2" charset="-122"/>
                <a:ea typeface="黑体" pitchFamily="2" charset="-122"/>
              </a:rPr>
              <a:t>3.</a:t>
            </a:r>
            <a:r>
              <a:rPr lang="zh-CN" altLang="en-US" sz="3200" dirty="0">
                <a:solidFill>
                  <a:srgbClr val="002060"/>
                </a:solidFill>
                <a:latin typeface="黑体" pitchFamily="2" charset="-122"/>
                <a:ea typeface="黑体" pitchFamily="2" charset="-122"/>
              </a:rPr>
              <a:t>了解多媒体音频素材的基本类型及其特征。</a:t>
            </a:r>
          </a:p>
          <a:p>
            <a:pPr marL="0" indent="0">
              <a:buNone/>
            </a:pPr>
            <a:r>
              <a:rPr lang="en-US" altLang="zh-CN" sz="3200" dirty="0">
                <a:solidFill>
                  <a:srgbClr val="002060"/>
                </a:solidFill>
                <a:latin typeface="黑体" pitchFamily="2" charset="-122"/>
                <a:ea typeface="黑体" pitchFamily="2" charset="-122"/>
              </a:rPr>
              <a:t>4.</a:t>
            </a:r>
            <a:r>
              <a:rPr lang="zh-CN" altLang="en-US" sz="3200" dirty="0">
                <a:solidFill>
                  <a:srgbClr val="002060"/>
                </a:solidFill>
                <a:latin typeface="黑体" pitchFamily="2" charset="-122"/>
                <a:ea typeface="黑体" pitchFamily="2" charset="-122"/>
              </a:rPr>
              <a:t>掌握多媒体音频素材获取与制作的基本方法。</a:t>
            </a:r>
          </a:p>
          <a:p>
            <a:pPr marL="0" indent="0">
              <a:buNone/>
            </a:pPr>
            <a:r>
              <a:rPr lang="en-US" altLang="zh-CN" sz="3200" dirty="0">
                <a:solidFill>
                  <a:srgbClr val="002060"/>
                </a:solidFill>
                <a:latin typeface="黑体" pitchFamily="2" charset="-122"/>
                <a:ea typeface="黑体" pitchFamily="2" charset="-122"/>
              </a:rPr>
              <a:t>5.</a:t>
            </a:r>
            <a:r>
              <a:rPr lang="zh-CN" altLang="en-US" sz="3200" dirty="0">
                <a:solidFill>
                  <a:srgbClr val="002060"/>
                </a:solidFill>
                <a:latin typeface="黑体" pitchFamily="2" charset="-122"/>
                <a:ea typeface="黑体" pitchFamily="2" charset="-122"/>
              </a:rPr>
              <a:t>掌握多媒体视频、音频素材在课件中的应用方法。</a:t>
            </a:r>
          </a:p>
        </p:txBody>
      </p:sp>
    </p:spTree>
    <p:extLst>
      <p:ext uri="{BB962C8B-B14F-4D97-AF65-F5344CB8AC3E}">
        <p14:creationId xmlns:p14="http://schemas.microsoft.com/office/powerpoint/2010/main" val="61225264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290196" y="633664"/>
            <a:ext cx="11580962" cy="622433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2  </a:t>
            </a:r>
            <a:r>
              <a:rPr lang="zh-CN" altLang="en-US" sz="3200" b="1" dirty="0">
                <a:solidFill>
                  <a:srgbClr val="002060"/>
                </a:solidFill>
                <a:latin typeface="楷体_GB2312" pitchFamily="49" charset="-122"/>
                <a:ea typeface="楷体_GB2312" pitchFamily="49" charset="-122"/>
              </a:rPr>
              <a:t>屏幕录制软件录制视频的方法</a:t>
            </a:r>
          </a:p>
          <a:p>
            <a:pPr marL="0" indent="0">
              <a:buNone/>
            </a:pPr>
            <a:r>
              <a:rPr lang="zh-CN" altLang="en-US" sz="3200" b="1" dirty="0">
                <a:solidFill>
                  <a:srgbClr val="002060"/>
                </a:solidFill>
                <a:latin typeface="楷体_GB2312" pitchFamily="49" charset="-122"/>
                <a:ea typeface="楷体_GB2312" pitchFamily="49" charset="-122"/>
              </a:rPr>
              <a:t>当不能用网络下载的方式获取网络视频素材时还可以采用屏幕录制软件录制屏幕的方式完成视频素材的获取。</a:t>
            </a:r>
          </a:p>
          <a:p>
            <a:pPr marL="0" indent="0">
              <a:buNone/>
            </a:pPr>
            <a:r>
              <a:rPr lang="zh-CN" altLang="en-US" sz="3200" b="1" dirty="0">
                <a:solidFill>
                  <a:srgbClr val="002060"/>
                </a:solidFill>
                <a:latin typeface="楷体_GB2312" pitchFamily="49" charset="-122"/>
                <a:ea typeface="楷体_GB2312" pitchFamily="49" charset="-122"/>
              </a:rPr>
              <a:t>一、	屏幕录制软件</a:t>
            </a:r>
            <a:r>
              <a:rPr lang="zh-CN" altLang="en-US" sz="3200" b="1" dirty="0" smtClean="0">
                <a:solidFill>
                  <a:srgbClr val="002060"/>
                </a:solidFill>
                <a:latin typeface="楷体_GB2312" pitchFamily="49" charset="-122"/>
                <a:ea typeface="楷体_GB2312" pitchFamily="49" charset="-122"/>
              </a:rPr>
              <a:t>介绍</a:t>
            </a:r>
            <a:endParaRPr lang="en-US" altLang="zh-CN" sz="3200" b="1" dirty="0" smtClean="0">
              <a:solidFill>
                <a:srgbClr val="002060"/>
              </a:solidFill>
              <a:latin typeface="楷体_GB2312" pitchFamily="49" charset="-122"/>
              <a:ea typeface="楷体_GB2312" pitchFamily="49" charset="-122"/>
            </a:endParaRPr>
          </a:p>
          <a:p>
            <a:pPr marL="0" indent="0">
              <a:buNone/>
            </a:pPr>
            <a:r>
              <a:rPr lang="zh-CN" altLang="en-US" sz="3200" b="1" dirty="0">
                <a:solidFill>
                  <a:srgbClr val="002060"/>
                </a:solidFill>
                <a:latin typeface="楷体_GB2312" pitchFamily="49" charset="-122"/>
                <a:ea typeface="楷体_GB2312" pitchFamily="49" charset="-122"/>
              </a:rPr>
              <a:t> </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屏幕录像专家</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99138" y="3308350"/>
            <a:ext cx="593725" cy="241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51538" y="3460750"/>
            <a:ext cx="593725" cy="241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9365" y="2530475"/>
            <a:ext cx="5699876" cy="4260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5048320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242070" y="401053"/>
            <a:ext cx="11597004" cy="43794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3200" b="1" dirty="0">
                <a:solidFill>
                  <a:srgbClr val="002060"/>
                </a:solidFill>
                <a:latin typeface="楷体_GB2312" pitchFamily="49" charset="-122"/>
                <a:ea typeface="楷体_GB2312" pitchFamily="49" charset="-122"/>
              </a:rPr>
              <a:t>2.Camtasia </a:t>
            </a:r>
            <a:r>
              <a:rPr lang="en-US" altLang="zh-CN" sz="3200" b="1" dirty="0" smtClean="0">
                <a:solidFill>
                  <a:srgbClr val="002060"/>
                </a:solidFill>
                <a:latin typeface="楷体_GB2312" pitchFamily="49" charset="-122"/>
                <a:ea typeface="楷体_GB2312" pitchFamily="49" charset="-122"/>
              </a:rPr>
              <a:t>Studio</a:t>
            </a:r>
          </a:p>
          <a:p>
            <a:pPr marL="0" indent="0">
              <a:buNone/>
            </a:pPr>
            <a:r>
              <a:rPr lang="en-US" altLang="zh-CN" sz="3200" b="1" dirty="0" err="1">
                <a:solidFill>
                  <a:srgbClr val="002060"/>
                </a:solidFill>
                <a:latin typeface="楷体_GB2312" pitchFamily="49" charset="-122"/>
                <a:ea typeface="楷体_GB2312" pitchFamily="49" charset="-122"/>
              </a:rPr>
              <a:t>Camtasia</a:t>
            </a:r>
            <a:r>
              <a:rPr lang="en-US" altLang="zh-CN" sz="3200" b="1" dirty="0">
                <a:solidFill>
                  <a:srgbClr val="002060"/>
                </a:solidFill>
                <a:latin typeface="楷体_GB2312" pitchFamily="49" charset="-122"/>
                <a:ea typeface="楷体_GB2312" pitchFamily="49" charset="-122"/>
              </a:rPr>
              <a:t> Studio</a:t>
            </a:r>
            <a:r>
              <a:rPr lang="zh-CN" altLang="en-US" sz="3200" b="1" dirty="0">
                <a:solidFill>
                  <a:srgbClr val="002060"/>
                </a:solidFill>
                <a:latin typeface="楷体_GB2312" pitchFamily="49" charset="-122"/>
                <a:ea typeface="楷体_GB2312" pitchFamily="49" charset="-122"/>
              </a:rPr>
              <a:t>是最专业的国外屏幕录像和编辑的软件套装（图</a:t>
            </a:r>
            <a:r>
              <a:rPr lang="en-US" altLang="zh-CN" sz="3200" b="1" dirty="0">
                <a:solidFill>
                  <a:srgbClr val="002060"/>
                </a:solidFill>
                <a:latin typeface="楷体_GB2312" pitchFamily="49" charset="-122"/>
                <a:ea typeface="楷体_GB2312" pitchFamily="49" charset="-122"/>
              </a:rPr>
              <a:t>8-2-16</a:t>
            </a:r>
            <a:r>
              <a:rPr lang="zh-CN" altLang="en-US" sz="3200" b="1" dirty="0">
                <a:solidFill>
                  <a:srgbClr val="002060"/>
                </a:solidFill>
                <a:latin typeface="楷体_GB2312" pitchFamily="49" charset="-122"/>
                <a:ea typeface="楷体_GB2312" pitchFamily="49" charset="-122"/>
              </a:rPr>
              <a:t>）。该软件提供了强大的屏幕录像、视频编辑和编辑、视频菜单制作、视频剧场和视频播放等功能。使用本套装软件，用户可以方便地进行屏幕操作的录制和配音、视频的编辑和过场动画、添加说明字幕和水印、制作视频封面和菜单、视频压缩和播放</a:t>
            </a:r>
            <a:endParaRPr lang="zh-CN" altLang="en-US" sz="3200" b="1" dirty="0">
              <a:solidFill>
                <a:srgbClr val="002060"/>
              </a:solidFill>
              <a:latin typeface="楷体_GB2312" pitchFamily="49" charset="-122"/>
              <a:ea typeface="楷体_GB2312" pitchFamily="49" charset="-122"/>
            </a:endParaRPr>
          </a:p>
        </p:txBody>
      </p:sp>
      <p:pic>
        <p:nvPicPr>
          <p:cNvPr id="5" name="图片 4"/>
          <p:cNvPicPr/>
          <p:nvPr/>
        </p:nvPicPr>
        <p:blipFill>
          <a:blip r:embed="rId2">
            <a:extLst>
              <a:ext uri="{28A0092B-C50C-407E-A947-70E740481C1C}">
                <a14:useLocalDpi xmlns:a14="http://schemas.microsoft.com/office/drawing/2010/main" val="0"/>
              </a:ext>
            </a:extLst>
          </a:blip>
          <a:stretch>
            <a:fillRect/>
          </a:stretch>
        </p:blipFill>
        <p:spPr>
          <a:xfrm>
            <a:off x="3860967" y="3400374"/>
            <a:ext cx="4865938" cy="3241058"/>
          </a:xfrm>
          <a:prstGeom prst="rect">
            <a:avLst/>
          </a:prstGeom>
          <a:noFill/>
          <a:ln>
            <a:noFill/>
          </a:ln>
        </p:spPr>
      </p:pic>
    </p:spTree>
    <p:extLst>
      <p:ext uri="{BB962C8B-B14F-4D97-AF65-F5344CB8AC3E}">
        <p14:creationId xmlns:p14="http://schemas.microsoft.com/office/powerpoint/2010/main" val="427448286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290194" y="288759"/>
            <a:ext cx="11693257" cy="43794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002060"/>
                </a:solidFill>
                <a:latin typeface="楷体_GB2312" pitchFamily="49" charset="-122"/>
                <a:ea typeface="楷体_GB2312" pitchFamily="49" charset="-122"/>
              </a:rPr>
              <a:t>二、	利用屏幕录制专家录制屏幕的方法</a:t>
            </a:r>
          </a:p>
          <a:p>
            <a:pPr marL="0" indent="0">
              <a:buNone/>
            </a:pPr>
            <a:r>
              <a:rPr lang="zh-CN" altLang="en-US" sz="3200" b="1" dirty="0">
                <a:solidFill>
                  <a:srgbClr val="002060"/>
                </a:solidFill>
                <a:latin typeface="楷体_GB2312" pitchFamily="49" charset="-122"/>
                <a:ea typeface="楷体_GB2312" pitchFamily="49" charset="-122"/>
              </a:rPr>
              <a:t>屏幕录制专家是一款非常实用的屏幕录制软件，下面就以它为例来介绍一下屏幕录制软件的使用方法。</a:t>
            </a:r>
          </a:p>
          <a:p>
            <a:pPr marL="0" indent="0">
              <a:buNone/>
            </a:pP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录制屏幕前的软件参数调节</a:t>
            </a:r>
            <a:endParaRPr lang="zh-CN" altLang="en-US" sz="3200" b="1" dirty="0">
              <a:solidFill>
                <a:srgbClr val="002060"/>
              </a:solidFill>
              <a:latin typeface="楷体_GB2312" pitchFamily="49" charset="-122"/>
              <a:ea typeface="楷体_GB2312" pitchFamily="49" charset="-122"/>
            </a:endParaRP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6043" y="2478506"/>
            <a:ext cx="10900946" cy="41629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4009019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290194" y="288759"/>
            <a:ext cx="11693257" cy="43794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3200" b="1" dirty="0">
                <a:solidFill>
                  <a:srgbClr val="002060"/>
                </a:solidFill>
                <a:latin typeface="楷体_GB2312" pitchFamily="49" charset="-122"/>
                <a:ea typeface="楷体_GB2312" pitchFamily="49" charset="-122"/>
              </a:rPr>
              <a:t>(1)	</a:t>
            </a:r>
            <a:r>
              <a:rPr lang="zh-CN" altLang="en-US" sz="3200" b="1" dirty="0">
                <a:solidFill>
                  <a:srgbClr val="002060"/>
                </a:solidFill>
                <a:latin typeface="楷体_GB2312" pitchFamily="49" charset="-122"/>
                <a:ea typeface="楷体_GB2312" pitchFamily="49" charset="-122"/>
              </a:rPr>
              <a:t>录像模式设置</a:t>
            </a:r>
          </a:p>
          <a:p>
            <a:pPr marL="0" indent="0">
              <a:buNone/>
            </a:pPr>
            <a:r>
              <a:rPr lang="zh-CN" altLang="en-US" sz="3200" b="1" dirty="0">
                <a:solidFill>
                  <a:srgbClr val="002060"/>
                </a:solidFill>
                <a:latin typeface="楷体_GB2312" pitchFamily="49" charset="-122"/>
                <a:ea typeface="楷体_GB2312" pitchFamily="49" charset="-122"/>
              </a:rPr>
              <a:t>这个部分有四个可选项：同时录制声音、同时录制光标、录制视频、录制透明窗体。建议选择第一与第三项即可</a:t>
            </a:r>
          </a:p>
        </p:txBody>
      </p:sp>
      <p:pic>
        <p:nvPicPr>
          <p:cNvPr id="5" name="图片 4"/>
          <p:cNvPicPr/>
          <p:nvPr/>
        </p:nvPicPr>
        <p:blipFill>
          <a:blip r:embed="rId2"/>
          <a:stretch>
            <a:fillRect/>
          </a:stretch>
        </p:blipFill>
        <p:spPr>
          <a:xfrm>
            <a:off x="3175332" y="2146700"/>
            <a:ext cx="5922979" cy="3275531"/>
          </a:xfrm>
          <a:prstGeom prst="rect">
            <a:avLst/>
          </a:prstGeom>
        </p:spPr>
      </p:pic>
    </p:spTree>
    <p:extLst>
      <p:ext uri="{BB962C8B-B14F-4D97-AF65-F5344CB8AC3E}">
        <p14:creationId xmlns:p14="http://schemas.microsoft.com/office/powerpoint/2010/main" val="92359191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290196" y="272716"/>
            <a:ext cx="11228036" cy="27271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）录制声音设置</a:t>
            </a:r>
          </a:p>
          <a:p>
            <a:pPr marL="0" indent="0">
              <a:buNone/>
            </a:pPr>
            <a:r>
              <a:rPr lang="zh-CN" altLang="en-US" sz="3200" b="1" dirty="0">
                <a:solidFill>
                  <a:srgbClr val="002060"/>
                </a:solidFill>
                <a:latin typeface="楷体_GB2312" pitchFamily="49" charset="-122"/>
                <a:ea typeface="楷体_GB2312" pitchFamily="49" charset="-122"/>
              </a:rPr>
              <a:t>点击主界面上的声音按钮就进入了声音设置界面</a:t>
            </a:r>
            <a:endParaRPr lang="zh-CN" altLang="en-US" sz="3200" b="1" dirty="0">
              <a:solidFill>
                <a:srgbClr val="002060"/>
              </a:solidFill>
              <a:latin typeface="楷体_GB2312" pitchFamily="49" charset="-122"/>
              <a:ea typeface="楷体_GB2312" pitchFamily="49" charset="-122"/>
            </a:endParaRPr>
          </a:p>
        </p:txBody>
      </p:sp>
      <p:pic>
        <p:nvPicPr>
          <p:cNvPr id="5" name="图片 4"/>
          <p:cNvPicPr/>
          <p:nvPr/>
        </p:nvPicPr>
        <p:blipFill>
          <a:blip r:embed="rId2"/>
          <a:stretch>
            <a:fillRect/>
          </a:stretch>
        </p:blipFill>
        <p:spPr>
          <a:xfrm>
            <a:off x="1449687" y="1765901"/>
            <a:ext cx="10309175" cy="4249887"/>
          </a:xfrm>
          <a:prstGeom prst="rect">
            <a:avLst/>
          </a:prstGeom>
        </p:spPr>
      </p:pic>
    </p:spTree>
    <p:extLst>
      <p:ext uri="{BB962C8B-B14F-4D97-AF65-F5344CB8AC3E}">
        <p14:creationId xmlns:p14="http://schemas.microsoft.com/office/powerpoint/2010/main" val="352879591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290196" y="272716"/>
            <a:ext cx="11228036" cy="27271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）录制帧速设置</a:t>
            </a:r>
          </a:p>
          <a:p>
            <a:pPr marL="0" indent="0">
              <a:buNone/>
            </a:pPr>
            <a:r>
              <a:rPr lang="zh-CN" altLang="en-US" sz="3200" b="1" dirty="0">
                <a:solidFill>
                  <a:srgbClr val="002060"/>
                </a:solidFill>
                <a:latin typeface="楷体_GB2312" pitchFamily="49" charset="-122"/>
                <a:ea typeface="楷体_GB2312" pitchFamily="49" charset="-122"/>
              </a:rPr>
              <a:t>屏幕录像专家默认帧速为</a:t>
            </a:r>
            <a:r>
              <a:rPr lang="en-US" altLang="zh-CN" sz="3200" b="1" dirty="0">
                <a:solidFill>
                  <a:srgbClr val="002060"/>
                </a:solidFill>
                <a:latin typeface="楷体_GB2312" pitchFamily="49" charset="-122"/>
                <a:ea typeface="楷体_GB2312" pitchFamily="49" charset="-122"/>
              </a:rPr>
              <a:t>5</a:t>
            </a:r>
            <a:r>
              <a:rPr lang="zh-CN" altLang="en-US" sz="3200" b="1" dirty="0">
                <a:solidFill>
                  <a:srgbClr val="002060"/>
                </a:solidFill>
                <a:latin typeface="楷体_GB2312" pitchFamily="49" charset="-122"/>
                <a:ea typeface="楷体_GB2312" pitchFamily="49" charset="-122"/>
              </a:rPr>
              <a:t>帧</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秒，可以根据自己计算机的配置适当加大帧数以保证录制视频播放的流畅性</a:t>
            </a: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4434" y="2672765"/>
            <a:ext cx="8571691" cy="3280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9698038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290196" y="272716"/>
            <a:ext cx="11228036" cy="27271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）录制生成文件格式设置</a:t>
            </a:r>
          </a:p>
          <a:p>
            <a:pPr marL="0" indent="0">
              <a:buNone/>
            </a:pPr>
            <a:r>
              <a:rPr lang="zh-CN" altLang="en-US" sz="3200" b="1" dirty="0">
                <a:solidFill>
                  <a:srgbClr val="002060"/>
                </a:solidFill>
                <a:latin typeface="楷体_GB2312" pitchFamily="49" charset="-122"/>
                <a:ea typeface="楷体_GB2312" pitchFamily="49" charset="-122"/>
              </a:rPr>
              <a:t>录制生成文件格式设置有五个选项：</a:t>
            </a:r>
            <a:r>
              <a:rPr lang="en-US" altLang="zh-CN" sz="3200" b="1" dirty="0">
                <a:solidFill>
                  <a:srgbClr val="002060"/>
                </a:solidFill>
                <a:latin typeface="楷体_GB2312" pitchFamily="49" charset="-122"/>
                <a:ea typeface="楷体_GB2312" pitchFamily="49" charset="-122"/>
              </a:rPr>
              <a:t>LXE</a:t>
            </a: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EXE</a:t>
            </a: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AVI</a:t>
            </a:r>
            <a:r>
              <a:rPr lang="zh-CN" altLang="en-US" sz="3200" b="1" dirty="0">
                <a:solidFill>
                  <a:srgbClr val="002060"/>
                </a:solidFill>
                <a:latin typeface="楷体_GB2312" pitchFamily="49" charset="-122"/>
                <a:ea typeface="楷体_GB2312" pitchFamily="49" charset="-122"/>
              </a:rPr>
              <a:t>、</a:t>
            </a:r>
            <a:r>
              <a:rPr lang="en-US" altLang="zh-CN" sz="3200" b="1" dirty="0" smtClean="0">
                <a:solidFill>
                  <a:srgbClr val="002060"/>
                </a:solidFill>
                <a:latin typeface="楷体_GB2312" pitchFamily="49" charset="-122"/>
                <a:ea typeface="楷体_GB2312" pitchFamily="49" charset="-122"/>
              </a:rPr>
              <a:t>WMV</a:t>
            </a:r>
            <a:r>
              <a:rPr lang="zh-CN" altLang="en-US" sz="3200" b="1" dirty="0" smtClean="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其中，</a:t>
            </a:r>
            <a:r>
              <a:rPr lang="en-US" altLang="zh-CN" sz="3200" b="1" dirty="0">
                <a:solidFill>
                  <a:srgbClr val="002060"/>
                </a:solidFill>
                <a:latin typeface="楷体_GB2312" pitchFamily="49" charset="-122"/>
                <a:ea typeface="楷体_GB2312" pitchFamily="49" charset="-122"/>
              </a:rPr>
              <a:t>LEX</a:t>
            </a: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EXE</a:t>
            </a:r>
            <a:r>
              <a:rPr lang="zh-CN" altLang="en-US" sz="3200" b="1" dirty="0">
                <a:solidFill>
                  <a:srgbClr val="002060"/>
                </a:solidFill>
                <a:latin typeface="楷体_GB2312" pitchFamily="49" charset="-122"/>
                <a:ea typeface="楷体_GB2312" pitchFamily="49" charset="-122"/>
              </a:rPr>
              <a:t>由于不是标准的视频格式所以一般不选，</a:t>
            </a:r>
            <a:r>
              <a:rPr lang="en-US" altLang="zh-CN" sz="3200" b="1" dirty="0">
                <a:solidFill>
                  <a:srgbClr val="002060"/>
                </a:solidFill>
                <a:latin typeface="楷体_GB2312" pitchFamily="49" charset="-122"/>
                <a:ea typeface="楷体_GB2312" pitchFamily="49" charset="-122"/>
              </a:rPr>
              <a:t>AVI</a:t>
            </a:r>
            <a:r>
              <a:rPr lang="zh-CN" altLang="en-US" sz="3200" b="1" dirty="0">
                <a:solidFill>
                  <a:srgbClr val="002060"/>
                </a:solidFill>
                <a:latin typeface="楷体_GB2312" pitchFamily="49" charset="-122"/>
                <a:ea typeface="楷体_GB2312" pitchFamily="49" charset="-122"/>
              </a:rPr>
              <a:t>格式由于不能直接插入</a:t>
            </a:r>
            <a:r>
              <a:rPr lang="en-US" altLang="zh-CN" sz="3200" b="1" dirty="0">
                <a:solidFill>
                  <a:srgbClr val="002060"/>
                </a:solidFill>
                <a:latin typeface="楷体_GB2312" pitchFamily="49" charset="-122"/>
                <a:ea typeface="楷体_GB2312" pitchFamily="49" charset="-122"/>
              </a:rPr>
              <a:t>PowerPoint</a:t>
            </a:r>
            <a:r>
              <a:rPr lang="zh-CN" altLang="en-US" sz="3200" b="1" dirty="0">
                <a:solidFill>
                  <a:srgbClr val="002060"/>
                </a:solidFill>
                <a:latin typeface="楷体_GB2312" pitchFamily="49" charset="-122"/>
                <a:ea typeface="楷体_GB2312" pitchFamily="49" charset="-122"/>
              </a:rPr>
              <a:t>课件中，也建议不选，</a:t>
            </a:r>
            <a:r>
              <a:rPr lang="en-US" altLang="zh-CN" sz="3200" b="1" dirty="0">
                <a:solidFill>
                  <a:srgbClr val="002060"/>
                </a:solidFill>
                <a:latin typeface="楷体_GB2312" pitchFamily="49" charset="-122"/>
                <a:ea typeface="楷体_GB2312" pitchFamily="49" charset="-122"/>
              </a:rPr>
              <a:t>WMV</a:t>
            </a:r>
            <a:r>
              <a:rPr lang="zh-CN" altLang="en-US" sz="3200" b="1" dirty="0">
                <a:solidFill>
                  <a:srgbClr val="002060"/>
                </a:solidFill>
                <a:latin typeface="楷体_GB2312" pitchFamily="49" charset="-122"/>
                <a:ea typeface="楷体_GB2312" pitchFamily="49" charset="-122"/>
              </a:rPr>
              <a:t>格式录制完成后能直接插入到</a:t>
            </a:r>
            <a:r>
              <a:rPr lang="en-US" altLang="zh-CN" sz="3200" b="1" dirty="0">
                <a:solidFill>
                  <a:srgbClr val="002060"/>
                </a:solidFill>
                <a:latin typeface="楷体_GB2312" pitchFamily="49" charset="-122"/>
                <a:ea typeface="楷体_GB2312" pitchFamily="49" charset="-122"/>
              </a:rPr>
              <a:t>PowerPoint</a:t>
            </a:r>
            <a:r>
              <a:rPr lang="zh-CN" altLang="en-US" sz="3200" b="1" dirty="0">
                <a:solidFill>
                  <a:srgbClr val="002060"/>
                </a:solidFill>
                <a:latin typeface="楷体_GB2312" pitchFamily="49" charset="-122"/>
                <a:ea typeface="楷体_GB2312" pitchFamily="49" charset="-122"/>
              </a:rPr>
              <a:t>课件中，所以建议选择</a:t>
            </a: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32371" y="2881313"/>
            <a:ext cx="4442661" cy="34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2267559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290196" y="272715"/>
            <a:ext cx="11228036" cy="598370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录制屏幕的基本步骤</a:t>
            </a:r>
          </a:p>
          <a:p>
            <a:pPr marL="0" indent="0">
              <a:buNone/>
            </a:pP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）打开浏览器，找到需要录制的视频界面，播放视频保证其能正常播放。</a:t>
            </a:r>
          </a:p>
          <a:p>
            <a:pPr marL="0" indent="0">
              <a:buNone/>
            </a:pP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）在视频能正常播放的前提下，打开屏幕录像专家按照上述要求完成相关的设置。</a:t>
            </a:r>
          </a:p>
          <a:p>
            <a:pPr marL="0" indent="0">
              <a:buNone/>
            </a:pP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）完成录像专家录制前的设置后利用浏览器播放视频，当要播放到需要录制的内容时按网页上视频播放器的暂停键，暂停其播放。</a:t>
            </a:r>
          </a:p>
          <a:p>
            <a:pPr marL="0" indent="0">
              <a:buNone/>
            </a:pP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）找到屏幕录制专家软件的录像键，然后按下录制按钮开始</a:t>
            </a:r>
            <a:r>
              <a:rPr lang="zh-CN" altLang="en-US" sz="3200" b="1" dirty="0" smtClean="0">
                <a:solidFill>
                  <a:srgbClr val="002060"/>
                </a:solidFill>
                <a:latin typeface="楷体_GB2312" pitchFamily="49" charset="-122"/>
                <a:ea typeface="楷体_GB2312" pitchFamily="49" charset="-122"/>
              </a:rPr>
              <a:t>录制。</a:t>
            </a:r>
            <a:r>
              <a:rPr lang="zh-CN" altLang="en-US" sz="3200" b="1" dirty="0">
                <a:solidFill>
                  <a:srgbClr val="002060"/>
                </a:solidFill>
                <a:latin typeface="楷体_GB2312" pitchFamily="49" charset="-122"/>
                <a:ea typeface="楷体_GB2312" pitchFamily="49" charset="-122"/>
              </a:rPr>
              <a:t>开始录制后屏幕录制软件会自动最小化到操作系统右下角的状态栏中</a:t>
            </a:r>
          </a:p>
        </p:txBody>
      </p:sp>
    </p:spTree>
    <p:extLst>
      <p:ext uri="{BB962C8B-B14F-4D97-AF65-F5344CB8AC3E}">
        <p14:creationId xmlns:p14="http://schemas.microsoft.com/office/powerpoint/2010/main" val="288084067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665419"/>
            <a:ext cx="12191999" cy="5509200"/>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5</a:t>
            </a:r>
            <a:r>
              <a:rPr lang="zh-CN" altLang="en-US" sz="3200" b="1" dirty="0">
                <a:solidFill>
                  <a:srgbClr val="002060"/>
                </a:solidFill>
                <a:latin typeface="楷体_GB2312" pitchFamily="49" charset="-122"/>
                <a:ea typeface="楷体_GB2312" pitchFamily="49" charset="-122"/>
              </a:rPr>
              <a:t>）当需要录制的网页视频播放完毕后，先按网页视频的播放停止键停止其播放，然后单击操作系统右下角的最小化的屏幕录像专家软件图标，使其恢复到正常软件操作界面，然后按如图</a:t>
            </a:r>
            <a:r>
              <a:rPr lang="en-US" altLang="zh-CN" sz="3200" b="1" dirty="0">
                <a:solidFill>
                  <a:srgbClr val="002060"/>
                </a:solidFill>
                <a:latin typeface="楷体_GB2312" pitchFamily="49" charset="-122"/>
                <a:ea typeface="楷体_GB2312" pitchFamily="49" charset="-122"/>
              </a:rPr>
              <a:t>8-22</a:t>
            </a:r>
            <a:r>
              <a:rPr lang="zh-CN" altLang="en-US" sz="3200" b="1" dirty="0">
                <a:solidFill>
                  <a:srgbClr val="002060"/>
                </a:solidFill>
                <a:latin typeface="楷体_GB2312" pitchFamily="49" charset="-122"/>
                <a:ea typeface="楷体_GB2312" pitchFamily="49" charset="-122"/>
              </a:rPr>
              <a:t>所示的录像停止键停止录像即可。</a:t>
            </a:r>
          </a:p>
          <a:p>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录像的相关注意事项</a:t>
            </a:r>
          </a:p>
          <a:p>
            <a:r>
              <a:rPr lang="zh-CN" altLang="en-US" sz="3200" b="1" dirty="0">
                <a:solidFill>
                  <a:srgbClr val="002060"/>
                </a:solidFill>
                <a:latin typeface="楷体_GB2312" pitchFamily="49" charset="-122"/>
                <a:ea typeface="楷体_GB2312" pitchFamily="49" charset="-122"/>
              </a:rPr>
              <a:t>利用屏幕录像专家录制网络视频时要注意两点。</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）要保证网络视频播放的流畅性，如果网络状态不好导致视频播放不流畅时应该停止录制，待网络畅通视频播放流畅时再录制。</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）录制完成后的视频由于录制有软件操作的不需要的视频内容，所以一般不能直接使用，需要利用非线性编辑软件对录制后的视频进行处理即剪切掉视频中不需要的部分方可插入多媒体课件中使用</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92056522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60422" y="216239"/>
            <a:ext cx="12191999" cy="3046988"/>
          </a:xfrm>
          <a:prstGeom prst="rect">
            <a:avLst/>
          </a:prstGeom>
        </p:spPr>
        <p:txBody>
          <a:bodyPr wrap="square">
            <a:spAutoFit/>
          </a:bodyPr>
          <a:lstStyle/>
          <a:p>
            <a:pPr algn="ct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3  </a:t>
            </a:r>
            <a:r>
              <a:rPr lang="zh-CN" altLang="en-US" sz="3200" b="1" dirty="0">
                <a:solidFill>
                  <a:srgbClr val="002060"/>
                </a:solidFill>
                <a:latin typeface="楷体_GB2312" pitchFamily="49" charset="-122"/>
                <a:ea typeface="楷体_GB2312" pitchFamily="49" charset="-122"/>
              </a:rPr>
              <a:t>视频素材文件的编辑软件</a:t>
            </a:r>
            <a:r>
              <a:rPr lang="zh-CN" altLang="en-US" sz="3200" b="1" dirty="0" smtClean="0">
                <a:solidFill>
                  <a:srgbClr val="002060"/>
                </a:solidFill>
                <a:latin typeface="楷体_GB2312" pitchFamily="49" charset="-122"/>
                <a:ea typeface="楷体_GB2312" pitchFamily="49" charset="-122"/>
              </a:rPr>
              <a:t>操作</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一、非线性视频编辑软件会声会影介绍</a:t>
            </a:r>
          </a:p>
          <a:p>
            <a:r>
              <a:rPr lang="zh-CN" altLang="en-US" sz="3200" b="1" dirty="0">
                <a:solidFill>
                  <a:srgbClr val="002060"/>
                </a:solidFill>
                <a:latin typeface="楷体_GB2312" pitchFamily="49" charset="-122"/>
                <a:ea typeface="楷体_GB2312" pitchFamily="49" charset="-122"/>
              </a:rPr>
              <a:t>对于非线性视频编辑软件的使用，这里选取会声会影中文版给大家做一个介绍。</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会声会影软件</a:t>
            </a:r>
          </a:p>
          <a:p>
            <a:endParaRPr lang="zh-CN" altLang="en-US" sz="3200" b="1" dirty="0">
              <a:solidFill>
                <a:srgbClr val="002060"/>
              </a:solidFill>
              <a:latin typeface="楷体_GB2312" pitchFamily="49" charset="-122"/>
              <a:ea typeface="楷体_GB2312" pitchFamily="49" charset="-122"/>
            </a:endParaRPr>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10510" y="2452604"/>
            <a:ext cx="6091822" cy="3811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763366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2933715" y="2664059"/>
            <a:ext cx="7525738" cy="11384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600" b="1" dirty="0" smtClean="0">
                <a:solidFill>
                  <a:srgbClr val="002060"/>
                </a:solidFill>
                <a:latin typeface="楷体_GB2312" pitchFamily="49" charset="-122"/>
                <a:ea typeface="楷体_GB2312" pitchFamily="49" charset="-122"/>
              </a:rPr>
              <a:t>活动</a:t>
            </a:r>
            <a:r>
              <a:rPr lang="en-US" altLang="zh-CN" sz="3600" b="1" dirty="0" smtClean="0">
                <a:solidFill>
                  <a:srgbClr val="002060"/>
                </a:solidFill>
                <a:latin typeface="楷体_GB2312" pitchFamily="49" charset="-122"/>
                <a:ea typeface="楷体_GB2312" pitchFamily="49" charset="-122"/>
              </a:rPr>
              <a:t>1  </a:t>
            </a:r>
            <a:r>
              <a:rPr lang="zh-CN" altLang="en-US" sz="3600" b="1" dirty="0" smtClean="0">
                <a:solidFill>
                  <a:srgbClr val="002060"/>
                </a:solidFill>
                <a:latin typeface="楷体_GB2312" pitchFamily="49" charset="-122"/>
                <a:ea typeface="楷体_GB2312" pitchFamily="49" charset="-122"/>
              </a:rPr>
              <a:t>了解中小学多媒体课件</a:t>
            </a:r>
            <a:endParaRPr lang="zh-CN" altLang="en-US" sz="3600" b="1" dirty="0" smtClean="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17356397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60422" y="216239"/>
            <a:ext cx="12191999" cy="6494085"/>
          </a:xfrm>
          <a:prstGeom prst="rect">
            <a:avLst/>
          </a:prstGeom>
        </p:spPr>
        <p:txBody>
          <a:bodyPr wrap="square">
            <a:spAutoFit/>
          </a:bodyPr>
          <a:lstStyle/>
          <a:p>
            <a:pPr algn="ct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3  </a:t>
            </a:r>
            <a:r>
              <a:rPr lang="zh-CN" altLang="en-US" sz="3200" b="1" dirty="0">
                <a:solidFill>
                  <a:srgbClr val="002060"/>
                </a:solidFill>
                <a:latin typeface="楷体_GB2312" pitchFamily="49" charset="-122"/>
                <a:ea typeface="楷体_GB2312" pitchFamily="49" charset="-122"/>
              </a:rPr>
              <a:t>视频素材文件的编辑软件</a:t>
            </a:r>
            <a:r>
              <a:rPr lang="zh-CN" altLang="en-US" sz="3200" b="1" dirty="0" smtClean="0">
                <a:solidFill>
                  <a:srgbClr val="002060"/>
                </a:solidFill>
                <a:latin typeface="楷体_GB2312" pitchFamily="49" charset="-122"/>
                <a:ea typeface="楷体_GB2312" pitchFamily="49" charset="-122"/>
              </a:rPr>
              <a:t>操作</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一、非线性视频编辑软件会声会影介绍</a:t>
            </a:r>
          </a:p>
          <a:p>
            <a:r>
              <a:rPr lang="zh-CN" altLang="en-US" sz="3200" b="1" dirty="0">
                <a:solidFill>
                  <a:srgbClr val="002060"/>
                </a:solidFill>
                <a:latin typeface="楷体_GB2312" pitchFamily="49" charset="-122"/>
                <a:ea typeface="楷体_GB2312" pitchFamily="49" charset="-122"/>
              </a:rPr>
              <a:t>对于非线性视频编辑软件的使用，这里选取会声会影中文版给大家做一个介绍。</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会声会影</a:t>
            </a:r>
            <a:r>
              <a:rPr lang="zh-CN" altLang="en-US" sz="3200" b="1" dirty="0" smtClean="0">
                <a:solidFill>
                  <a:srgbClr val="002060"/>
                </a:solidFill>
                <a:latin typeface="楷体_GB2312" pitchFamily="49" charset="-122"/>
                <a:ea typeface="楷体_GB2312" pitchFamily="49" charset="-122"/>
              </a:rPr>
              <a:t>软件</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会声会影是加拿大</a:t>
            </a:r>
            <a:r>
              <a:rPr lang="en-US" altLang="zh-CN" sz="3200" b="1" dirty="0">
                <a:solidFill>
                  <a:srgbClr val="002060"/>
                </a:solidFill>
                <a:latin typeface="楷体_GB2312" pitchFamily="49" charset="-122"/>
                <a:ea typeface="楷体_GB2312" pitchFamily="49" charset="-122"/>
              </a:rPr>
              <a:t>Corel</a:t>
            </a:r>
            <a:r>
              <a:rPr lang="zh-CN" altLang="en-US" sz="3200" b="1" dirty="0">
                <a:solidFill>
                  <a:srgbClr val="002060"/>
                </a:solidFill>
                <a:latin typeface="楷体_GB2312" pitchFamily="49" charset="-122"/>
                <a:ea typeface="楷体_GB2312" pitchFamily="49" charset="-122"/>
              </a:rPr>
              <a:t>公司制作的一款功能强大的非线性视频编辑</a:t>
            </a:r>
            <a:r>
              <a:rPr lang="zh-CN" altLang="en-US" sz="3200" b="1" dirty="0" smtClean="0">
                <a:solidFill>
                  <a:srgbClr val="002060"/>
                </a:solidFill>
                <a:latin typeface="楷体_GB2312" pitchFamily="49" charset="-122"/>
                <a:ea typeface="楷体_GB2312" pitchFamily="49" charset="-122"/>
              </a:rPr>
              <a:t>软件，</a:t>
            </a:r>
            <a:r>
              <a:rPr lang="zh-CN" altLang="en-US" sz="3200" b="1" dirty="0">
                <a:solidFill>
                  <a:srgbClr val="002060"/>
                </a:solidFill>
                <a:latin typeface="楷体_GB2312" pitchFamily="49" charset="-122"/>
                <a:ea typeface="楷体_GB2312" pitchFamily="49" charset="-122"/>
              </a:rPr>
              <a:t>正版英文名为</a:t>
            </a:r>
            <a:r>
              <a:rPr lang="en-US" altLang="zh-CN" sz="3200" b="1" dirty="0">
                <a:solidFill>
                  <a:srgbClr val="002060"/>
                </a:solidFill>
                <a:latin typeface="楷体_GB2312" pitchFamily="49" charset="-122"/>
                <a:ea typeface="楷体_GB2312" pitchFamily="49" charset="-122"/>
              </a:rPr>
              <a:t>Corel Video Studio</a:t>
            </a:r>
            <a:r>
              <a:rPr lang="zh-CN" altLang="en-US" sz="3200" b="1" dirty="0">
                <a:solidFill>
                  <a:srgbClr val="002060"/>
                </a:solidFill>
                <a:latin typeface="楷体_GB2312" pitchFamily="49" charset="-122"/>
                <a:ea typeface="楷体_GB2312" pitchFamily="49" charset="-122"/>
              </a:rPr>
              <a:t>，具有图像抓取和编辑功能，可以抓取、转换</a:t>
            </a:r>
            <a:r>
              <a:rPr lang="en-US" altLang="zh-CN" sz="3200" b="1" dirty="0">
                <a:solidFill>
                  <a:srgbClr val="002060"/>
                </a:solidFill>
                <a:latin typeface="楷体_GB2312" pitchFamily="49" charset="-122"/>
                <a:ea typeface="楷体_GB2312" pitchFamily="49" charset="-122"/>
              </a:rPr>
              <a:t>MV</a:t>
            </a: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DV</a:t>
            </a: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V8</a:t>
            </a: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TV</a:t>
            </a:r>
            <a:r>
              <a:rPr lang="zh-CN" altLang="en-US" sz="3200" b="1" dirty="0">
                <a:solidFill>
                  <a:srgbClr val="002060"/>
                </a:solidFill>
                <a:latin typeface="楷体_GB2312" pitchFamily="49" charset="-122"/>
                <a:ea typeface="楷体_GB2312" pitchFamily="49" charset="-122"/>
              </a:rPr>
              <a:t>和实时记录画面文件，并提供超过</a:t>
            </a:r>
            <a:r>
              <a:rPr lang="en-US" altLang="zh-CN" sz="3200" b="1" dirty="0">
                <a:solidFill>
                  <a:srgbClr val="002060"/>
                </a:solidFill>
                <a:latin typeface="楷体_GB2312" pitchFamily="49" charset="-122"/>
                <a:ea typeface="楷体_GB2312" pitchFamily="49" charset="-122"/>
              </a:rPr>
              <a:t>100</a:t>
            </a:r>
            <a:r>
              <a:rPr lang="zh-CN" altLang="en-US" sz="3200" b="1" dirty="0">
                <a:solidFill>
                  <a:srgbClr val="002060"/>
                </a:solidFill>
                <a:latin typeface="楷体_GB2312" pitchFamily="49" charset="-122"/>
                <a:ea typeface="楷体_GB2312" pitchFamily="49" charset="-122"/>
              </a:rPr>
              <a:t>多种的编辑功能与效果，可导出多种常见的视频格式，甚至可以直接制作成</a:t>
            </a:r>
            <a:r>
              <a:rPr lang="en-US" altLang="zh-CN" sz="3200" b="1" dirty="0">
                <a:solidFill>
                  <a:srgbClr val="002060"/>
                </a:solidFill>
                <a:latin typeface="楷体_GB2312" pitchFamily="49" charset="-122"/>
                <a:ea typeface="楷体_GB2312" pitchFamily="49" charset="-122"/>
              </a:rPr>
              <a:t>DVD</a:t>
            </a:r>
            <a:r>
              <a:rPr lang="zh-CN" altLang="en-US" sz="3200" b="1" dirty="0">
                <a:solidFill>
                  <a:srgbClr val="002060"/>
                </a:solidFill>
                <a:latin typeface="楷体_GB2312" pitchFamily="49" charset="-122"/>
                <a:ea typeface="楷体_GB2312" pitchFamily="49" charset="-122"/>
              </a:rPr>
              <a:t>和</a:t>
            </a:r>
            <a:r>
              <a:rPr lang="en-US" altLang="zh-CN" sz="3200" b="1" dirty="0">
                <a:solidFill>
                  <a:srgbClr val="002060"/>
                </a:solidFill>
                <a:latin typeface="楷体_GB2312" pitchFamily="49" charset="-122"/>
                <a:ea typeface="楷体_GB2312" pitchFamily="49" charset="-122"/>
              </a:rPr>
              <a:t>VCD</a:t>
            </a:r>
            <a:r>
              <a:rPr lang="zh-CN" altLang="en-US" sz="3200" b="1" dirty="0">
                <a:solidFill>
                  <a:srgbClr val="002060"/>
                </a:solidFill>
                <a:latin typeface="楷体_GB2312" pitchFamily="49" charset="-122"/>
                <a:ea typeface="楷体_GB2312" pitchFamily="49" charset="-122"/>
              </a:rPr>
              <a:t>光盘。该软件在同类型编辑软件中对计算机系统的硬件要求相对较低，从捕获、剪接、转场、特效、覆叠、字幕、配乐到刻录，能让用户全方位地完成对视频素材的编辑。</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406033023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166" y="367848"/>
            <a:ext cx="10503401" cy="628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1756390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286765" y="145447"/>
            <a:ext cx="11905233" cy="315976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002060"/>
                </a:solidFill>
                <a:latin typeface="楷体_GB2312" pitchFamily="49" charset="-122"/>
                <a:ea typeface="楷体_GB2312" pitchFamily="49" charset="-122"/>
              </a:rPr>
              <a:t>二、会声会影视频编辑操作步骤</a:t>
            </a:r>
          </a:p>
          <a:p>
            <a:pPr marL="0" indent="0">
              <a:buNone/>
            </a:pPr>
            <a:r>
              <a:rPr lang="zh-CN" altLang="en-US" sz="3200" b="1" dirty="0">
                <a:solidFill>
                  <a:srgbClr val="002060"/>
                </a:solidFill>
                <a:latin typeface="楷体_GB2312" pitchFamily="49" charset="-122"/>
                <a:ea typeface="楷体_GB2312" pitchFamily="49" charset="-122"/>
              </a:rPr>
              <a:t>非线性编辑的内容较多，这里只给大家介绍一下如何利用非线性视频编辑软件对视频素材进行简单的编辑。</a:t>
            </a:r>
          </a:p>
          <a:p>
            <a:pPr marL="0" indent="0">
              <a:buNone/>
            </a:pP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打开会声会影软件，在启动画面中选择会声会影影片编辑器模式，进入编辑状态</a:t>
            </a:r>
            <a:endParaRPr lang="zh-CN" altLang="en-US" sz="3200" b="1" dirty="0" smtClean="0">
              <a:solidFill>
                <a:srgbClr val="002060"/>
              </a:solidFill>
              <a:latin typeface="楷体_GB2312" pitchFamily="49" charset="-122"/>
              <a:ea typeface="楷体_GB2312" pitchFamily="49" charset="-122"/>
            </a:endParaRPr>
          </a:p>
        </p:txBody>
      </p:sp>
      <p:pic>
        <p:nvPicPr>
          <p:cNvPr id="3" name="图片 2"/>
          <p:cNvPicPr/>
          <p:nvPr/>
        </p:nvPicPr>
        <p:blipFill>
          <a:blip r:embed="rId2"/>
          <a:srcRect r="9997"/>
          <a:stretch>
            <a:fillRect/>
          </a:stretch>
        </p:blipFill>
        <p:spPr>
          <a:xfrm>
            <a:off x="3817018" y="2864836"/>
            <a:ext cx="5102392" cy="3503880"/>
          </a:xfrm>
          <a:prstGeom prst="rect">
            <a:avLst/>
          </a:prstGeom>
          <a:ln>
            <a:noFill/>
          </a:ln>
        </p:spPr>
      </p:pic>
    </p:spTree>
    <p:extLst>
      <p:ext uri="{BB962C8B-B14F-4D97-AF65-F5344CB8AC3E}">
        <p14:creationId xmlns:p14="http://schemas.microsoft.com/office/powerpoint/2010/main" val="286208414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286765" y="145447"/>
            <a:ext cx="11905233" cy="315976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点击界面右上方的素材库的视频文件夹选项添加想要进行编辑的视频文件</a:t>
            </a:r>
            <a:endParaRPr lang="zh-CN" altLang="en-US" sz="3200" b="1" dirty="0" smtClean="0">
              <a:solidFill>
                <a:srgbClr val="002060"/>
              </a:solidFill>
              <a:latin typeface="楷体_GB2312" pitchFamily="49" charset="-122"/>
              <a:ea typeface="楷体_GB2312" pitchFamily="49" charset="-122"/>
            </a:endParaRPr>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74565" y="1242011"/>
            <a:ext cx="7266739" cy="55121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4604350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286765" y="145447"/>
            <a:ext cx="11905233" cy="315976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将最右边的鼠标滑块向下拉找到新添加的视频，并用鼠标拉至下方的视频编辑轨道中</a:t>
            </a:r>
            <a:endParaRPr lang="zh-CN" altLang="en-US" sz="3200" b="1" dirty="0" smtClean="0">
              <a:solidFill>
                <a:srgbClr val="002060"/>
              </a:solidFill>
              <a:latin typeface="楷体_GB2312" pitchFamily="49" charset="-122"/>
              <a:ea typeface="楷体_GB2312" pitchFamily="49" charset="-122"/>
            </a:endParaRPr>
          </a:p>
        </p:txBody>
      </p:sp>
      <p:pic>
        <p:nvPicPr>
          <p:cNvPr id="5" name="图片 4"/>
          <p:cNvPicPr/>
          <p:nvPr/>
        </p:nvPicPr>
        <p:blipFill>
          <a:blip r:embed="rId2" cstate="print">
            <a:extLst>
              <a:ext uri="{28A0092B-C50C-407E-A947-70E740481C1C}">
                <a14:useLocalDpi xmlns:a14="http://schemas.microsoft.com/office/drawing/2010/main" val="0"/>
              </a:ext>
            </a:extLst>
          </a:blip>
          <a:stretch>
            <a:fillRect/>
          </a:stretch>
        </p:blipFill>
        <p:spPr>
          <a:xfrm>
            <a:off x="1742389" y="1363594"/>
            <a:ext cx="9198327" cy="4732405"/>
          </a:xfrm>
          <a:prstGeom prst="rect">
            <a:avLst/>
          </a:prstGeom>
          <a:ln>
            <a:noFill/>
          </a:ln>
        </p:spPr>
      </p:pic>
    </p:spTree>
    <p:extLst>
      <p:ext uri="{BB962C8B-B14F-4D97-AF65-F5344CB8AC3E}">
        <p14:creationId xmlns:p14="http://schemas.microsoft.com/office/powerpoint/2010/main" val="77367308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286765" y="145447"/>
            <a:ext cx="11905233" cy="315976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播放视频，到了需要编辑的地方时先按暂停，然后按剪刀工具进行裁剪</a:t>
            </a:r>
            <a:endParaRPr lang="zh-CN" altLang="en-US" sz="3200" b="1" dirty="0" smtClean="0">
              <a:solidFill>
                <a:srgbClr val="002060"/>
              </a:solidFill>
              <a:latin typeface="楷体_GB2312" pitchFamily="49" charset="-122"/>
              <a:ea typeface="楷体_GB2312" pitchFamily="49" charset="-122"/>
            </a:endParaRPr>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7929" y="1075072"/>
            <a:ext cx="9108407" cy="5173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7482919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286765" y="145447"/>
            <a:ext cx="11905233" cy="315976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3200" b="1" dirty="0">
                <a:solidFill>
                  <a:srgbClr val="002060"/>
                </a:solidFill>
                <a:latin typeface="楷体_GB2312" pitchFamily="49" charset="-122"/>
                <a:ea typeface="楷体_GB2312" pitchFamily="49" charset="-122"/>
              </a:rPr>
              <a:t>5.</a:t>
            </a:r>
            <a:r>
              <a:rPr lang="zh-CN" altLang="en-US" sz="3200" b="1" dirty="0">
                <a:solidFill>
                  <a:srgbClr val="002060"/>
                </a:solidFill>
                <a:latin typeface="楷体_GB2312" pitchFamily="49" charset="-122"/>
                <a:ea typeface="楷体_GB2312" pitchFamily="49" charset="-122"/>
              </a:rPr>
              <a:t>视频被剪为两段，并以此方法把所有不需要的或需要重新排序的视频片段分离出来</a:t>
            </a:r>
            <a:endParaRPr lang="zh-CN" altLang="en-US" sz="3200" b="1" dirty="0" smtClean="0">
              <a:solidFill>
                <a:srgbClr val="002060"/>
              </a:solidFill>
              <a:latin typeface="楷体_GB2312" pitchFamily="49" charset="-122"/>
              <a:ea typeface="楷体_GB2312" pitchFamily="49" charset="-122"/>
            </a:endParaRPr>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367" y="1205080"/>
            <a:ext cx="8125159" cy="5131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0120050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286765" y="145447"/>
            <a:ext cx="11905233" cy="315976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3200" b="1" dirty="0">
                <a:solidFill>
                  <a:srgbClr val="002060"/>
                </a:solidFill>
                <a:latin typeface="楷体_GB2312" pitchFamily="49" charset="-122"/>
                <a:ea typeface="楷体_GB2312" pitchFamily="49" charset="-122"/>
              </a:rPr>
              <a:t>6.</a:t>
            </a:r>
            <a:r>
              <a:rPr lang="zh-CN" altLang="en-US" sz="3200" b="1" dirty="0">
                <a:solidFill>
                  <a:srgbClr val="002060"/>
                </a:solidFill>
                <a:latin typeface="楷体_GB2312" pitchFamily="49" charset="-122"/>
                <a:ea typeface="楷体_GB2312" pitchFamily="49" charset="-122"/>
              </a:rPr>
              <a:t>选择不需要的视频片段进行直接删除，并按需要在轨道上重新排列视频片段的播放顺序</a:t>
            </a:r>
            <a:endParaRPr lang="zh-CN" altLang="en-US" sz="3200" b="1" dirty="0" smtClean="0">
              <a:solidFill>
                <a:srgbClr val="002060"/>
              </a:solidFill>
              <a:latin typeface="楷体_GB2312" pitchFamily="49" charset="-122"/>
              <a:ea typeface="楷体_GB2312" pitchFamily="49" charset="-122"/>
            </a:endParaRPr>
          </a:p>
        </p:txBody>
      </p:sp>
      <p:pic>
        <p:nvPicPr>
          <p:cNvPr id="5" name="图片 4"/>
          <p:cNvPicPr/>
          <p:nvPr/>
        </p:nvPicPr>
        <p:blipFill>
          <a:blip r:embed="rId2">
            <a:extLst>
              <a:ext uri="{28A0092B-C50C-407E-A947-70E740481C1C}">
                <a14:useLocalDpi xmlns:a14="http://schemas.microsoft.com/office/drawing/2010/main" val="0"/>
              </a:ext>
            </a:extLst>
          </a:blip>
          <a:stretch>
            <a:fillRect/>
          </a:stretch>
        </p:blipFill>
        <p:spPr>
          <a:xfrm>
            <a:off x="1475874" y="1122947"/>
            <a:ext cx="9753600" cy="5181600"/>
          </a:xfrm>
          <a:prstGeom prst="rect">
            <a:avLst/>
          </a:prstGeom>
          <a:ln>
            <a:noFill/>
          </a:ln>
        </p:spPr>
      </p:pic>
    </p:spTree>
    <p:extLst>
      <p:ext uri="{BB962C8B-B14F-4D97-AF65-F5344CB8AC3E}">
        <p14:creationId xmlns:p14="http://schemas.microsoft.com/office/powerpoint/2010/main" val="287638881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286765" y="145447"/>
            <a:ext cx="11905233" cy="315976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3200" b="1" dirty="0">
                <a:solidFill>
                  <a:srgbClr val="002060"/>
                </a:solidFill>
                <a:latin typeface="楷体_GB2312" pitchFamily="49" charset="-122"/>
                <a:ea typeface="楷体_GB2312" pitchFamily="49" charset="-122"/>
              </a:rPr>
              <a:t>7.</a:t>
            </a:r>
            <a:r>
              <a:rPr lang="zh-CN" altLang="en-US" sz="3200" b="1" dirty="0">
                <a:solidFill>
                  <a:srgbClr val="002060"/>
                </a:solidFill>
                <a:latin typeface="楷体_GB2312" pitchFamily="49" charset="-122"/>
                <a:ea typeface="楷体_GB2312" pitchFamily="49" charset="-122"/>
              </a:rPr>
              <a:t>如有需要编辑字幕，在上方栏中点击“标题”，双击输入文字，然后在右边的编辑框里选择字幕效果，字幕条可以用鼠标拖拉位置和长度以配合视频的播放时间，字幕可以添加动画效果</a:t>
            </a:r>
            <a:endParaRPr lang="zh-CN" altLang="en-US" sz="3200" b="1" dirty="0" smtClean="0">
              <a:solidFill>
                <a:srgbClr val="002060"/>
              </a:solidFill>
              <a:latin typeface="楷体_GB2312" pitchFamily="49" charset="-122"/>
              <a:ea typeface="楷体_GB2312" pitchFamily="49" charset="-122"/>
            </a:endParaRPr>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6822" y="1821578"/>
            <a:ext cx="10088483" cy="45471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676055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286765" y="145447"/>
            <a:ext cx="11905233" cy="315976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3200" b="1" dirty="0">
                <a:solidFill>
                  <a:srgbClr val="002060"/>
                </a:solidFill>
                <a:latin typeface="楷体_GB2312" pitchFamily="49" charset="-122"/>
                <a:ea typeface="楷体_GB2312" pitchFamily="49" charset="-122"/>
              </a:rPr>
              <a:t>8.</a:t>
            </a:r>
            <a:r>
              <a:rPr lang="zh-CN" altLang="en-US" sz="3200" b="1" dirty="0">
                <a:solidFill>
                  <a:srgbClr val="002060"/>
                </a:solidFill>
                <a:latin typeface="楷体_GB2312" pitchFamily="49" charset="-122"/>
                <a:ea typeface="楷体_GB2312" pitchFamily="49" charset="-122"/>
              </a:rPr>
              <a:t>编辑过程中注意保存项目文件（*</a:t>
            </a:r>
            <a:r>
              <a:rPr lang="en-US" altLang="zh-CN" sz="3200" b="1" dirty="0">
                <a:solidFill>
                  <a:srgbClr val="002060"/>
                </a:solidFill>
                <a:latin typeface="楷体_GB2312" pitchFamily="49" charset="-122"/>
                <a:ea typeface="楷体_GB2312" pitchFamily="49" charset="-122"/>
              </a:rPr>
              <a:t>.VSP</a:t>
            </a:r>
            <a:r>
              <a:rPr lang="zh-CN" altLang="en-US" sz="3200" b="1" dirty="0">
                <a:solidFill>
                  <a:srgbClr val="002060"/>
                </a:solidFill>
                <a:latin typeface="楷体_GB2312" pitchFamily="49" charset="-122"/>
                <a:ea typeface="楷体_GB2312" pitchFamily="49" charset="-122"/>
              </a:rPr>
              <a:t>），以便随时修改或补充视频的编辑</a:t>
            </a:r>
            <a:endParaRPr lang="zh-CN" altLang="en-US" sz="3200" b="1" dirty="0" smtClean="0">
              <a:solidFill>
                <a:srgbClr val="002060"/>
              </a:solidFill>
              <a:latin typeface="楷体_GB2312" pitchFamily="49" charset="-122"/>
              <a:ea typeface="楷体_GB2312" pitchFamily="49" charset="-122"/>
            </a:endParaRPr>
          </a:p>
        </p:txBody>
      </p:sp>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64490" y="1222207"/>
            <a:ext cx="9024352" cy="53710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526638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624113" y="1446594"/>
            <a:ext cx="10628905" cy="338296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smtClean="0">
                <a:solidFill>
                  <a:srgbClr val="FF0000"/>
                </a:solidFill>
                <a:latin typeface="楷体_GB2312" pitchFamily="49" charset="-122"/>
                <a:ea typeface="楷体_GB2312" pitchFamily="49" charset="-122"/>
              </a:rPr>
              <a:t>活动目标</a:t>
            </a:r>
            <a:endParaRPr lang="zh-CN" altLang="en-US" sz="3200" b="1" dirty="0">
              <a:solidFill>
                <a:srgbClr val="FF0000"/>
              </a:solidFill>
              <a:latin typeface="楷体_GB2312" pitchFamily="49" charset="-122"/>
              <a:ea typeface="楷体_GB2312" pitchFamily="49" charset="-122"/>
            </a:endParaRPr>
          </a:p>
          <a:p>
            <a:pPr marL="0" indent="0">
              <a:buNone/>
            </a:pPr>
            <a:r>
              <a:rPr lang="zh-CN" altLang="en-US" sz="3200" b="1" dirty="0" smtClean="0">
                <a:solidFill>
                  <a:srgbClr val="002060"/>
                </a:solidFill>
                <a:latin typeface="楷体_GB2312" pitchFamily="49" charset="-122"/>
                <a:ea typeface="楷体_GB2312" pitchFamily="49" charset="-122"/>
              </a:rPr>
              <a:t>了解</a:t>
            </a:r>
            <a:r>
              <a:rPr lang="zh-CN" altLang="en-US" sz="3200" b="1" dirty="0">
                <a:solidFill>
                  <a:srgbClr val="002060"/>
                </a:solidFill>
                <a:latin typeface="楷体_GB2312" pitchFamily="49" charset="-122"/>
                <a:ea typeface="楷体_GB2312" pitchFamily="49" charset="-122"/>
              </a:rPr>
              <a:t>多媒体视频素材的基本类型及其特征。</a:t>
            </a:r>
          </a:p>
          <a:p>
            <a:pPr marL="0" indent="0">
              <a:buNone/>
            </a:pPr>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时间</a:t>
            </a:r>
          </a:p>
          <a:p>
            <a:pPr marL="0" indent="0">
              <a:buNone/>
            </a:pPr>
            <a:r>
              <a:rPr lang="en-US" altLang="zh-CN" sz="3200" b="1" dirty="0">
                <a:solidFill>
                  <a:srgbClr val="002060"/>
                </a:solidFill>
                <a:latin typeface="楷体_GB2312" pitchFamily="49" charset="-122"/>
                <a:ea typeface="楷体_GB2312" pitchFamily="49" charset="-122"/>
              </a:rPr>
              <a:t>30</a:t>
            </a:r>
            <a:r>
              <a:rPr lang="zh-CN" altLang="en-US" sz="3200" b="1" dirty="0">
                <a:solidFill>
                  <a:srgbClr val="002060"/>
                </a:solidFill>
                <a:latin typeface="楷体_GB2312" pitchFamily="49" charset="-122"/>
                <a:ea typeface="楷体_GB2312" pitchFamily="49" charset="-122"/>
              </a:rPr>
              <a:t>分钟</a:t>
            </a:r>
          </a:p>
          <a:p>
            <a:pPr marL="0" indent="0">
              <a:buNone/>
            </a:pPr>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材料</a:t>
            </a:r>
          </a:p>
          <a:p>
            <a:pPr marL="0" indent="0">
              <a:buNone/>
            </a:pP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视频素材概述</a:t>
            </a:r>
          </a:p>
          <a:p>
            <a:pPr marL="0" indent="0">
              <a:buNone/>
            </a:pP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不同格式的视频素材文件</a:t>
            </a:r>
          </a:p>
          <a:p>
            <a:pPr marL="0" indent="0">
              <a:buNone/>
            </a:pPr>
            <a:r>
              <a:rPr lang="zh-CN" altLang="en-US" sz="3200" b="1" dirty="0" smtClean="0">
                <a:solidFill>
                  <a:srgbClr val="002060"/>
                </a:solidFill>
                <a:latin typeface="楷体_GB2312" pitchFamily="49" charset="-122"/>
                <a:ea typeface="楷体_GB2312" pitchFamily="49" charset="-122"/>
              </a:rPr>
              <a:t></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76548938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286765" y="145447"/>
            <a:ext cx="11905233" cy="315976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3200" b="1" dirty="0">
                <a:solidFill>
                  <a:srgbClr val="002060"/>
                </a:solidFill>
                <a:latin typeface="楷体_GB2312" pitchFamily="49" charset="-122"/>
                <a:ea typeface="楷体_GB2312" pitchFamily="49" charset="-122"/>
              </a:rPr>
              <a:t>9.</a:t>
            </a:r>
            <a:r>
              <a:rPr lang="zh-CN" altLang="en-US" sz="3200" b="1" dirty="0">
                <a:solidFill>
                  <a:srgbClr val="002060"/>
                </a:solidFill>
                <a:latin typeface="楷体_GB2312" pitchFamily="49" charset="-122"/>
                <a:ea typeface="楷体_GB2312" pitchFamily="49" charset="-122"/>
              </a:rPr>
              <a:t>编辑完成之后，点击上方栏中的“分享”，创建所需格式的视频文件，将视频保存到电脑的指定文件夹中</a:t>
            </a:r>
            <a:endParaRPr lang="zh-CN" altLang="en-US" sz="3200" b="1" dirty="0" smtClean="0">
              <a:solidFill>
                <a:srgbClr val="002060"/>
              </a:solidFill>
              <a:latin typeface="楷体_GB2312" pitchFamily="49" charset="-122"/>
              <a:ea typeface="楷体_GB2312" pitchFamily="49" charset="-122"/>
            </a:endParaRPr>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3987" y="1081965"/>
            <a:ext cx="8893592" cy="47702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矩形 1"/>
          <p:cNvSpPr/>
          <p:nvPr/>
        </p:nvSpPr>
        <p:spPr>
          <a:xfrm>
            <a:off x="373856" y="5942325"/>
            <a:ext cx="11818141" cy="584775"/>
          </a:xfrm>
          <a:prstGeom prst="rect">
            <a:avLst/>
          </a:prstGeom>
        </p:spPr>
        <p:txBody>
          <a:bodyPr wrap="square">
            <a:spAutoFit/>
          </a:bodyPr>
          <a:lstStyle/>
          <a:p>
            <a:r>
              <a:rPr lang="en-US" altLang="zh-CN" sz="3200" b="1" dirty="0">
                <a:solidFill>
                  <a:srgbClr val="002060"/>
                </a:solidFill>
                <a:latin typeface="楷体_GB2312" pitchFamily="49" charset="-122"/>
                <a:ea typeface="楷体_GB2312" pitchFamily="49" charset="-122"/>
              </a:rPr>
              <a:t>10.</a:t>
            </a:r>
            <a:r>
              <a:rPr lang="zh-CN" altLang="en-US" sz="3200" b="1" dirty="0">
                <a:solidFill>
                  <a:srgbClr val="002060"/>
                </a:solidFill>
                <a:latin typeface="楷体_GB2312" pitchFamily="49" charset="-122"/>
                <a:ea typeface="楷体_GB2312" pitchFamily="49" charset="-122"/>
              </a:rPr>
              <a:t>等待软件按照选择的文件格式产生最终的视频格式素材文件。</a:t>
            </a:r>
          </a:p>
        </p:txBody>
      </p:sp>
    </p:spTree>
    <p:extLst>
      <p:ext uri="{BB962C8B-B14F-4D97-AF65-F5344CB8AC3E}">
        <p14:creationId xmlns:p14="http://schemas.microsoft.com/office/powerpoint/2010/main" val="189781707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286764" y="2904689"/>
            <a:ext cx="11905233" cy="89729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3200" b="1" dirty="0">
                <a:solidFill>
                  <a:srgbClr val="002060"/>
                </a:solidFill>
                <a:latin typeface="楷体_GB2312" pitchFamily="49" charset="-122"/>
                <a:ea typeface="楷体_GB2312" pitchFamily="49" charset="-122"/>
              </a:rPr>
              <a:t>活动</a:t>
            </a:r>
            <a:r>
              <a:rPr lang="en-US" altLang="zh-CN" sz="3200" b="1" dirty="0">
                <a:solidFill>
                  <a:srgbClr val="002060"/>
                </a:solidFill>
                <a:latin typeface="楷体_GB2312" pitchFamily="49" charset="-122"/>
                <a:ea typeface="楷体_GB2312" pitchFamily="49" charset="-122"/>
              </a:rPr>
              <a:t>3  </a:t>
            </a:r>
            <a:r>
              <a:rPr lang="zh-CN" altLang="en-US" sz="3200" b="1" dirty="0">
                <a:solidFill>
                  <a:srgbClr val="002060"/>
                </a:solidFill>
                <a:latin typeface="楷体_GB2312" pitchFamily="49" charset="-122"/>
                <a:ea typeface="楷体_GB2312" pitchFamily="49" charset="-122"/>
              </a:rPr>
              <a:t>了解音频素材</a:t>
            </a:r>
            <a:endParaRPr lang="zh-CN" altLang="en-US" sz="3200" b="1" dirty="0" smtClean="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28371952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04800" y="236457"/>
            <a:ext cx="11726779" cy="6986528"/>
          </a:xfrm>
          <a:prstGeom prst="rect">
            <a:avLst/>
          </a:prstGeom>
        </p:spPr>
        <p:txBody>
          <a:bodyPr wrap="square">
            <a:spAutoFit/>
          </a:bodyPr>
          <a:lstStyle/>
          <a:p>
            <a:r>
              <a:rPr lang="zh-CN" altLang="en-US" sz="3200" b="1" dirty="0">
                <a:solidFill>
                  <a:srgbClr val="FF0000"/>
                </a:solidFill>
                <a:latin typeface="楷体_GB2312" pitchFamily="49" charset="-122"/>
                <a:ea typeface="楷体_GB2312" pitchFamily="49" charset="-122"/>
              </a:rPr>
              <a:t>活动目标</a:t>
            </a:r>
          </a:p>
          <a:p>
            <a:r>
              <a:rPr lang="zh-CN" altLang="en-US" sz="3200" b="1" dirty="0" smtClean="0">
                <a:solidFill>
                  <a:srgbClr val="002060"/>
                </a:solidFill>
                <a:latin typeface="楷体_GB2312" pitchFamily="49" charset="-122"/>
                <a:ea typeface="楷体_GB2312" pitchFamily="49" charset="-122"/>
              </a:rPr>
              <a:t>了解</a:t>
            </a:r>
            <a:r>
              <a:rPr lang="zh-CN" altLang="en-US" sz="3200" b="1" dirty="0">
                <a:solidFill>
                  <a:srgbClr val="002060"/>
                </a:solidFill>
                <a:latin typeface="楷体_GB2312" pitchFamily="49" charset="-122"/>
                <a:ea typeface="楷体_GB2312" pitchFamily="49" charset="-122"/>
              </a:rPr>
              <a:t>多媒体音频素材的基本类型，理解不同类型音频素材的特征。</a:t>
            </a:r>
          </a:p>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时间</a:t>
            </a:r>
          </a:p>
          <a:p>
            <a:r>
              <a:rPr lang="en-US" altLang="zh-CN" sz="3200" b="1" dirty="0">
                <a:solidFill>
                  <a:srgbClr val="002060"/>
                </a:solidFill>
                <a:latin typeface="楷体_GB2312" pitchFamily="49" charset="-122"/>
                <a:ea typeface="楷体_GB2312" pitchFamily="49" charset="-122"/>
              </a:rPr>
              <a:t>30</a:t>
            </a:r>
            <a:r>
              <a:rPr lang="zh-CN" altLang="en-US" sz="3200" b="1" dirty="0">
                <a:solidFill>
                  <a:srgbClr val="002060"/>
                </a:solidFill>
                <a:latin typeface="楷体_GB2312" pitchFamily="49" charset="-122"/>
                <a:ea typeface="楷体_GB2312" pitchFamily="49" charset="-122"/>
              </a:rPr>
              <a:t>分钟</a:t>
            </a:r>
          </a:p>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材料</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多媒体音频素材的基本类型及其特征</a:t>
            </a: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不同格式的音频素材文件</a:t>
            </a:r>
          </a:p>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过程</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步：教师通过课件向学生讲解多媒体音频素材的基本类型及其特征。</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步：学生通过扬声器或者耳机听课程配套网络资源学习平台中的不同类型音频素材，通过音频播放对比其声音质量及其文件大小。</a:t>
            </a:r>
          </a:p>
          <a:p>
            <a:endParaRPr lang="en-US" altLang="zh-CN"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52872185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4344" y="368968"/>
            <a:ext cx="11663277" cy="5016758"/>
          </a:xfrm>
          <a:prstGeom prst="rect">
            <a:avLst/>
          </a:prstGeom>
        </p:spPr>
        <p:txBody>
          <a:bodyPr wrap="square">
            <a:spAutoFit/>
          </a:bodyPr>
          <a:lstStyle/>
          <a:p>
            <a:pPr algn="ct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1  </a:t>
            </a:r>
            <a:r>
              <a:rPr lang="zh-CN" altLang="en-US" sz="3200" b="1" dirty="0">
                <a:solidFill>
                  <a:srgbClr val="002060"/>
                </a:solidFill>
                <a:latin typeface="楷体_GB2312" pitchFamily="49" charset="-122"/>
                <a:ea typeface="楷体_GB2312" pitchFamily="49" charset="-122"/>
              </a:rPr>
              <a:t>音频素材概述</a:t>
            </a:r>
          </a:p>
          <a:p>
            <a:r>
              <a:rPr lang="zh-CN" altLang="en-US" sz="3200" b="1" dirty="0">
                <a:solidFill>
                  <a:srgbClr val="002060"/>
                </a:solidFill>
                <a:latin typeface="楷体_GB2312" pitchFamily="49" charset="-122"/>
                <a:ea typeface="楷体_GB2312" pitchFamily="49" charset="-122"/>
              </a:rPr>
              <a:t>多媒体音频素材也是一种重要的多媒体课件素材，主要在课件展示中为教学提供所需要的不同声音效果，如标准的示范朗读、背景音乐、各种音效等。</a:t>
            </a:r>
          </a:p>
          <a:p>
            <a:r>
              <a:rPr lang="zh-CN" altLang="en-US" sz="3200" b="1" dirty="0">
                <a:solidFill>
                  <a:srgbClr val="002060"/>
                </a:solidFill>
                <a:latin typeface="楷体_GB2312" pitchFamily="49" charset="-122"/>
                <a:ea typeface="楷体_GB2312" pitchFamily="49" charset="-122"/>
              </a:rPr>
              <a:t>（一）什么是多媒体音频素材</a:t>
            </a:r>
          </a:p>
          <a:p>
            <a:r>
              <a:rPr lang="zh-CN" altLang="en-US" sz="3200" b="1" dirty="0">
                <a:solidFill>
                  <a:srgbClr val="002060"/>
                </a:solidFill>
                <a:latin typeface="楷体_GB2312" pitchFamily="49" charset="-122"/>
                <a:ea typeface="楷体_GB2312" pitchFamily="49" charset="-122"/>
              </a:rPr>
              <a:t>多媒体音频频素材是以教学为目的，通过录制、网络下载及后期编辑而形成的多媒体教学课件音频材料。</a:t>
            </a:r>
          </a:p>
          <a:p>
            <a:r>
              <a:rPr lang="zh-CN" altLang="en-US" sz="3200" b="1" dirty="0">
                <a:solidFill>
                  <a:srgbClr val="002060"/>
                </a:solidFill>
                <a:latin typeface="楷体_GB2312" pitchFamily="49" charset="-122"/>
                <a:ea typeface="楷体_GB2312" pitchFamily="49" charset="-122"/>
              </a:rPr>
              <a:t>（二）多媒体音频素材的基本类型及其特征</a:t>
            </a:r>
          </a:p>
          <a:p>
            <a:r>
              <a:rPr lang="zh-CN" altLang="en-US" sz="3200" b="1" dirty="0">
                <a:solidFill>
                  <a:srgbClr val="002060"/>
                </a:solidFill>
                <a:latin typeface="楷体_GB2312" pitchFamily="49" charset="-122"/>
                <a:ea typeface="楷体_GB2312" pitchFamily="49" charset="-122"/>
              </a:rPr>
              <a:t>常见的多媒体音频素材有以下几种。</a:t>
            </a:r>
          </a:p>
          <a:p>
            <a:r>
              <a:rPr lang="en-US" altLang="zh-CN" sz="3200" b="1" dirty="0">
                <a:solidFill>
                  <a:srgbClr val="002060"/>
                </a:solidFill>
                <a:latin typeface="楷体_GB2312" pitchFamily="49" charset="-122"/>
                <a:ea typeface="楷体_GB2312" pitchFamily="49" charset="-122"/>
              </a:rPr>
              <a:t>1.CD</a:t>
            </a:r>
            <a:r>
              <a:rPr lang="zh-CN" altLang="en-US" sz="3200" b="1" dirty="0">
                <a:solidFill>
                  <a:srgbClr val="002060"/>
                </a:solidFill>
                <a:latin typeface="楷体_GB2312" pitchFamily="49" charset="-122"/>
                <a:ea typeface="楷体_GB2312" pitchFamily="49" charset="-122"/>
              </a:rPr>
              <a:t>格式</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97896210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4344" y="368968"/>
            <a:ext cx="11663277" cy="6001643"/>
          </a:xfrm>
          <a:prstGeom prst="rect">
            <a:avLst/>
          </a:prstGeom>
        </p:spPr>
        <p:txBody>
          <a:bodyPr wrap="square">
            <a:spAutoFit/>
          </a:bodyPr>
          <a:lstStyle/>
          <a:p>
            <a:pPr algn="ct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1  </a:t>
            </a:r>
            <a:r>
              <a:rPr lang="zh-CN" altLang="en-US" sz="3200" b="1" dirty="0">
                <a:solidFill>
                  <a:srgbClr val="002060"/>
                </a:solidFill>
                <a:latin typeface="楷体_GB2312" pitchFamily="49" charset="-122"/>
                <a:ea typeface="楷体_GB2312" pitchFamily="49" charset="-122"/>
              </a:rPr>
              <a:t>音频素材概述</a:t>
            </a:r>
          </a:p>
          <a:p>
            <a:r>
              <a:rPr lang="zh-CN" altLang="en-US" sz="3200" b="1" dirty="0">
                <a:solidFill>
                  <a:srgbClr val="002060"/>
                </a:solidFill>
                <a:latin typeface="楷体_GB2312" pitchFamily="49" charset="-122"/>
                <a:ea typeface="楷体_GB2312" pitchFamily="49" charset="-122"/>
              </a:rPr>
              <a:t>多媒体音频素材也是一种重要的多媒体课件素材，主要在课件展示中为教学提供所需要的不同声音效果，如标准的示范朗读、背景音乐、各种音效等。</a:t>
            </a:r>
          </a:p>
          <a:p>
            <a:r>
              <a:rPr lang="zh-CN" altLang="en-US" sz="3200" b="1" dirty="0">
                <a:solidFill>
                  <a:srgbClr val="002060"/>
                </a:solidFill>
                <a:latin typeface="楷体_GB2312" pitchFamily="49" charset="-122"/>
                <a:ea typeface="楷体_GB2312" pitchFamily="49" charset="-122"/>
              </a:rPr>
              <a:t>（一）什么是多媒体音频素材</a:t>
            </a:r>
          </a:p>
          <a:p>
            <a:r>
              <a:rPr lang="zh-CN" altLang="en-US" sz="3200" b="1" dirty="0">
                <a:solidFill>
                  <a:srgbClr val="002060"/>
                </a:solidFill>
                <a:latin typeface="楷体_GB2312" pitchFamily="49" charset="-122"/>
                <a:ea typeface="楷体_GB2312" pitchFamily="49" charset="-122"/>
              </a:rPr>
              <a:t>多媒体音频频素材是以教学为目的，通过录制、网络下载及后期编辑而形成的多媒体教学课件音频材料。</a:t>
            </a:r>
          </a:p>
          <a:p>
            <a:r>
              <a:rPr lang="zh-CN" altLang="en-US" sz="3200" b="1" dirty="0">
                <a:solidFill>
                  <a:srgbClr val="002060"/>
                </a:solidFill>
                <a:latin typeface="楷体_GB2312" pitchFamily="49" charset="-122"/>
                <a:ea typeface="楷体_GB2312" pitchFamily="49" charset="-122"/>
              </a:rPr>
              <a:t>（二）多媒体音频素材的基本类型及其特征</a:t>
            </a:r>
          </a:p>
          <a:p>
            <a:r>
              <a:rPr lang="zh-CN" altLang="en-US" sz="3200" b="1" dirty="0">
                <a:solidFill>
                  <a:srgbClr val="002060"/>
                </a:solidFill>
                <a:latin typeface="楷体_GB2312" pitchFamily="49" charset="-122"/>
                <a:ea typeface="楷体_GB2312" pitchFamily="49" charset="-122"/>
              </a:rPr>
              <a:t>常见的多媒体音频素材有以下几种。</a:t>
            </a:r>
          </a:p>
          <a:p>
            <a:r>
              <a:rPr lang="en-US" altLang="zh-CN" sz="3200" b="1" dirty="0">
                <a:solidFill>
                  <a:srgbClr val="002060"/>
                </a:solidFill>
                <a:latin typeface="楷体_GB2312" pitchFamily="49" charset="-122"/>
                <a:ea typeface="楷体_GB2312" pitchFamily="49" charset="-122"/>
              </a:rPr>
              <a:t>1.CD</a:t>
            </a:r>
            <a:r>
              <a:rPr lang="zh-CN" altLang="en-US" sz="3200" b="1" dirty="0" smtClean="0">
                <a:solidFill>
                  <a:srgbClr val="002060"/>
                </a:solidFill>
                <a:latin typeface="楷体_GB2312" pitchFamily="49" charset="-122"/>
                <a:ea typeface="楷体_GB2312" pitchFamily="49" charset="-122"/>
              </a:rPr>
              <a:t>格式</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CD</a:t>
            </a:r>
            <a:r>
              <a:rPr lang="zh-CN" altLang="en-US" sz="3200" b="1" dirty="0">
                <a:solidFill>
                  <a:srgbClr val="002060"/>
                </a:solidFill>
                <a:latin typeface="楷体_GB2312" pitchFamily="49" charset="-122"/>
                <a:ea typeface="楷体_GB2312" pitchFamily="49" charset="-122"/>
              </a:rPr>
              <a:t>格式是音质比较高的音频格式，在大多数播放软件的“打开文件类型”中，都可以看到*</a:t>
            </a:r>
            <a:r>
              <a:rPr lang="en-US" altLang="zh-CN" sz="3200" b="1" dirty="0">
                <a:solidFill>
                  <a:srgbClr val="002060"/>
                </a:solidFill>
                <a:latin typeface="楷体_GB2312" pitchFamily="49" charset="-122"/>
                <a:ea typeface="楷体_GB2312" pitchFamily="49" charset="-122"/>
              </a:rPr>
              <a:t>.</a:t>
            </a:r>
            <a:r>
              <a:rPr lang="en-US" altLang="zh-CN" sz="3200" b="1" dirty="0" err="1">
                <a:solidFill>
                  <a:srgbClr val="002060"/>
                </a:solidFill>
                <a:latin typeface="楷体_GB2312" pitchFamily="49" charset="-122"/>
                <a:ea typeface="楷体_GB2312" pitchFamily="49" charset="-122"/>
              </a:rPr>
              <a:t>cda</a:t>
            </a:r>
            <a:r>
              <a:rPr lang="zh-CN" altLang="en-US" sz="3200" b="1" dirty="0">
                <a:solidFill>
                  <a:srgbClr val="002060"/>
                </a:solidFill>
                <a:latin typeface="楷体_GB2312" pitchFamily="49" charset="-122"/>
                <a:ea typeface="楷体_GB2312" pitchFamily="49" charset="-122"/>
              </a:rPr>
              <a:t>格式，这就是</a:t>
            </a:r>
            <a:r>
              <a:rPr lang="en-US" altLang="zh-CN" sz="3200" b="1" dirty="0">
                <a:solidFill>
                  <a:srgbClr val="002060"/>
                </a:solidFill>
                <a:latin typeface="楷体_GB2312" pitchFamily="49" charset="-122"/>
                <a:ea typeface="楷体_GB2312" pitchFamily="49" charset="-122"/>
              </a:rPr>
              <a:t>CD</a:t>
            </a:r>
            <a:r>
              <a:rPr lang="zh-CN" altLang="en-US" sz="3200" b="1" dirty="0">
                <a:solidFill>
                  <a:srgbClr val="002060"/>
                </a:solidFill>
                <a:latin typeface="楷体_GB2312" pitchFamily="49" charset="-122"/>
                <a:ea typeface="楷体_GB2312" pitchFamily="49" charset="-122"/>
              </a:rPr>
              <a:t>音轨了</a:t>
            </a:r>
            <a:r>
              <a:rPr lang="zh-CN" altLang="en-US" sz="3200" b="1" dirty="0" smtClean="0">
                <a:solidFill>
                  <a:srgbClr val="002060"/>
                </a:solidFill>
                <a:latin typeface="楷体_GB2312" pitchFamily="49" charset="-122"/>
                <a:ea typeface="楷体_GB2312" pitchFamily="49" charset="-122"/>
              </a:rPr>
              <a:t>。</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06033556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4344" y="368968"/>
            <a:ext cx="11663277" cy="4524315"/>
          </a:xfrm>
          <a:prstGeom prst="rect">
            <a:avLst/>
          </a:prstGeom>
        </p:spPr>
        <p:txBody>
          <a:bodyPr wrap="square">
            <a:spAutoFit/>
          </a:bodyPr>
          <a:lstStyle/>
          <a:p>
            <a:r>
              <a:rPr lang="en-US" altLang="zh-CN" sz="3200" b="1" dirty="0">
                <a:solidFill>
                  <a:srgbClr val="002060"/>
                </a:solidFill>
                <a:latin typeface="楷体_GB2312" pitchFamily="49" charset="-122"/>
                <a:ea typeface="楷体_GB2312" pitchFamily="49" charset="-122"/>
              </a:rPr>
              <a:t>2.WAV</a:t>
            </a:r>
            <a:r>
              <a:rPr lang="zh-CN" altLang="en-US" sz="3200" b="1" dirty="0">
                <a:solidFill>
                  <a:srgbClr val="002060"/>
                </a:solidFill>
                <a:latin typeface="楷体_GB2312" pitchFamily="49" charset="-122"/>
                <a:ea typeface="楷体_GB2312" pitchFamily="49" charset="-122"/>
              </a:rPr>
              <a:t>格式</a:t>
            </a:r>
          </a:p>
          <a:p>
            <a:r>
              <a:rPr lang="en-US" altLang="zh-CN" sz="3200" b="1" dirty="0">
                <a:solidFill>
                  <a:srgbClr val="002060"/>
                </a:solidFill>
                <a:latin typeface="楷体_GB2312" pitchFamily="49" charset="-122"/>
                <a:ea typeface="楷体_GB2312" pitchFamily="49" charset="-122"/>
              </a:rPr>
              <a:t>WAV</a:t>
            </a:r>
            <a:r>
              <a:rPr lang="zh-CN" altLang="en-US" sz="3200" b="1" dirty="0">
                <a:solidFill>
                  <a:srgbClr val="002060"/>
                </a:solidFill>
                <a:latin typeface="楷体_GB2312" pitchFamily="49" charset="-122"/>
                <a:ea typeface="楷体_GB2312" pitchFamily="49" charset="-122"/>
              </a:rPr>
              <a:t>是微软公司开发的一种声音文件格式，它符合</a:t>
            </a:r>
            <a:r>
              <a:rPr lang="en-US" altLang="zh-CN" sz="3200" b="1" dirty="0">
                <a:solidFill>
                  <a:srgbClr val="002060"/>
                </a:solidFill>
                <a:latin typeface="楷体_GB2312" pitchFamily="49" charset="-122"/>
                <a:ea typeface="楷体_GB2312" pitchFamily="49" charset="-122"/>
              </a:rPr>
              <a:t>PIFF Resource Interchange File Format</a:t>
            </a:r>
            <a:r>
              <a:rPr lang="zh-CN" altLang="en-US" sz="3200" b="1" dirty="0">
                <a:solidFill>
                  <a:srgbClr val="002060"/>
                </a:solidFill>
                <a:latin typeface="楷体_GB2312" pitchFamily="49" charset="-122"/>
                <a:ea typeface="楷体_GB2312" pitchFamily="49" charset="-122"/>
              </a:rPr>
              <a:t>文件规范，用于保存</a:t>
            </a:r>
            <a:r>
              <a:rPr lang="en-US" altLang="zh-CN" sz="3200" b="1" dirty="0">
                <a:solidFill>
                  <a:srgbClr val="002060"/>
                </a:solidFill>
                <a:latin typeface="楷体_GB2312" pitchFamily="49" charset="-122"/>
                <a:ea typeface="楷体_GB2312" pitchFamily="49" charset="-122"/>
              </a:rPr>
              <a:t>Windows</a:t>
            </a:r>
            <a:r>
              <a:rPr lang="zh-CN" altLang="en-US" sz="3200" b="1" dirty="0">
                <a:solidFill>
                  <a:srgbClr val="002060"/>
                </a:solidFill>
                <a:latin typeface="楷体_GB2312" pitchFamily="49" charset="-122"/>
                <a:ea typeface="楷体_GB2312" pitchFamily="49" charset="-122"/>
              </a:rPr>
              <a:t>平台的音频信息资源，被</a:t>
            </a:r>
            <a:r>
              <a:rPr lang="en-US" altLang="zh-CN" sz="3200" b="1" dirty="0">
                <a:solidFill>
                  <a:srgbClr val="002060"/>
                </a:solidFill>
                <a:latin typeface="楷体_GB2312" pitchFamily="49" charset="-122"/>
                <a:ea typeface="楷体_GB2312" pitchFamily="49" charset="-122"/>
              </a:rPr>
              <a:t>Windows</a:t>
            </a:r>
            <a:r>
              <a:rPr lang="zh-CN" altLang="en-US" sz="3200" b="1" dirty="0">
                <a:solidFill>
                  <a:srgbClr val="002060"/>
                </a:solidFill>
                <a:latin typeface="楷体_GB2312" pitchFamily="49" charset="-122"/>
                <a:ea typeface="楷体_GB2312" pitchFamily="49" charset="-122"/>
              </a:rPr>
              <a:t>平台及其应用程序所支持。</a:t>
            </a:r>
            <a:r>
              <a:rPr lang="en-US" altLang="zh-CN" sz="3200" b="1" dirty="0">
                <a:solidFill>
                  <a:srgbClr val="002060"/>
                </a:solidFill>
                <a:latin typeface="楷体_GB2312" pitchFamily="49" charset="-122"/>
                <a:ea typeface="楷体_GB2312" pitchFamily="49" charset="-122"/>
              </a:rPr>
              <a:t>WAV</a:t>
            </a:r>
            <a:r>
              <a:rPr lang="zh-CN" altLang="en-US" sz="3200" b="1" dirty="0">
                <a:solidFill>
                  <a:srgbClr val="002060"/>
                </a:solidFill>
                <a:latin typeface="楷体_GB2312" pitchFamily="49" charset="-122"/>
                <a:ea typeface="楷体_GB2312" pitchFamily="49" charset="-122"/>
              </a:rPr>
              <a:t>格式支持</a:t>
            </a:r>
            <a:r>
              <a:rPr lang="en-US" altLang="zh-CN" sz="3200" b="1" dirty="0" err="1">
                <a:solidFill>
                  <a:srgbClr val="002060"/>
                </a:solidFill>
                <a:latin typeface="楷体_GB2312" pitchFamily="49" charset="-122"/>
                <a:ea typeface="楷体_GB2312" pitchFamily="49" charset="-122"/>
              </a:rPr>
              <a:t>Msadpcm</a:t>
            </a:r>
            <a:r>
              <a:rPr lang="zh-CN" altLang="en-US" sz="3200" b="1" dirty="0">
                <a:solidFill>
                  <a:srgbClr val="002060"/>
                </a:solidFill>
                <a:latin typeface="楷体_GB2312" pitchFamily="49" charset="-122"/>
                <a:ea typeface="楷体_GB2312" pitchFamily="49" charset="-122"/>
              </a:rPr>
              <a:t>、</a:t>
            </a:r>
            <a:r>
              <a:rPr lang="en-US" altLang="zh-CN" sz="3200" b="1" dirty="0" err="1">
                <a:solidFill>
                  <a:srgbClr val="002060"/>
                </a:solidFill>
                <a:latin typeface="楷体_GB2312" pitchFamily="49" charset="-122"/>
                <a:ea typeface="楷体_GB2312" pitchFamily="49" charset="-122"/>
              </a:rPr>
              <a:t>Ccitt</a:t>
            </a:r>
            <a:r>
              <a:rPr lang="en-US" altLang="zh-CN" sz="3200" b="1" dirty="0">
                <a:solidFill>
                  <a:srgbClr val="002060"/>
                </a:solidFill>
                <a:latin typeface="楷体_GB2312" pitchFamily="49" charset="-122"/>
                <a:ea typeface="楷体_GB2312" pitchFamily="49" charset="-122"/>
              </a:rPr>
              <a:t> a law</a:t>
            </a:r>
            <a:r>
              <a:rPr lang="zh-CN" altLang="en-US" sz="3200" b="1" dirty="0">
                <a:solidFill>
                  <a:srgbClr val="002060"/>
                </a:solidFill>
                <a:latin typeface="楷体_GB2312" pitchFamily="49" charset="-122"/>
                <a:ea typeface="楷体_GB2312" pitchFamily="49" charset="-122"/>
              </a:rPr>
              <a:t>等多种压缩算法，支持多种音频位数、采样频率和声道。标准格式的</a:t>
            </a:r>
            <a:r>
              <a:rPr lang="en-US" altLang="zh-CN" sz="3200" b="1" dirty="0">
                <a:solidFill>
                  <a:srgbClr val="002060"/>
                </a:solidFill>
                <a:latin typeface="楷体_GB2312" pitchFamily="49" charset="-122"/>
                <a:ea typeface="楷体_GB2312" pitchFamily="49" charset="-122"/>
              </a:rPr>
              <a:t>WAV</a:t>
            </a:r>
            <a:r>
              <a:rPr lang="zh-CN" altLang="en-US" sz="3200" b="1" dirty="0">
                <a:solidFill>
                  <a:srgbClr val="002060"/>
                </a:solidFill>
                <a:latin typeface="楷体_GB2312" pitchFamily="49" charset="-122"/>
                <a:ea typeface="楷体_GB2312" pitchFamily="49" charset="-122"/>
              </a:rPr>
              <a:t>文件和</a:t>
            </a:r>
            <a:r>
              <a:rPr lang="en-US" altLang="zh-CN" sz="3200" b="1" dirty="0">
                <a:solidFill>
                  <a:srgbClr val="002060"/>
                </a:solidFill>
                <a:latin typeface="楷体_GB2312" pitchFamily="49" charset="-122"/>
                <a:ea typeface="楷体_GB2312" pitchFamily="49" charset="-122"/>
              </a:rPr>
              <a:t>CD</a:t>
            </a:r>
            <a:r>
              <a:rPr lang="zh-CN" altLang="en-US" sz="3200" b="1" dirty="0">
                <a:solidFill>
                  <a:srgbClr val="002060"/>
                </a:solidFill>
                <a:latin typeface="楷体_GB2312" pitchFamily="49" charset="-122"/>
                <a:ea typeface="楷体_GB2312" pitchFamily="49" charset="-122"/>
              </a:rPr>
              <a:t>格式一样，也是</a:t>
            </a:r>
            <a:r>
              <a:rPr lang="en-US" altLang="zh-CN" sz="3200" b="1" dirty="0">
                <a:solidFill>
                  <a:srgbClr val="002060"/>
                </a:solidFill>
                <a:latin typeface="楷体_GB2312" pitchFamily="49" charset="-122"/>
                <a:ea typeface="楷体_GB2312" pitchFamily="49" charset="-122"/>
              </a:rPr>
              <a:t>44.1K</a:t>
            </a:r>
            <a:r>
              <a:rPr lang="zh-CN" altLang="en-US" sz="3200" b="1" dirty="0">
                <a:solidFill>
                  <a:srgbClr val="002060"/>
                </a:solidFill>
                <a:latin typeface="楷体_GB2312" pitchFamily="49" charset="-122"/>
                <a:ea typeface="楷体_GB2312" pitchFamily="49" charset="-122"/>
              </a:rPr>
              <a:t>的采样频率，</a:t>
            </a:r>
            <a:r>
              <a:rPr lang="en-US" altLang="zh-CN" sz="3200" b="1" dirty="0">
                <a:solidFill>
                  <a:srgbClr val="002060"/>
                </a:solidFill>
                <a:latin typeface="楷体_GB2312" pitchFamily="49" charset="-122"/>
                <a:ea typeface="楷体_GB2312" pitchFamily="49" charset="-122"/>
              </a:rPr>
              <a:t>1411K/</a:t>
            </a:r>
            <a:r>
              <a:rPr lang="zh-CN" altLang="en-US" sz="3200" b="1" dirty="0">
                <a:solidFill>
                  <a:srgbClr val="002060"/>
                </a:solidFill>
                <a:latin typeface="楷体_GB2312" pitchFamily="49" charset="-122"/>
                <a:ea typeface="楷体_GB2312" pitchFamily="49" charset="-122"/>
              </a:rPr>
              <a:t>秒的速率，</a:t>
            </a:r>
            <a:r>
              <a:rPr lang="en-US" altLang="zh-CN" sz="3200" b="1" dirty="0">
                <a:solidFill>
                  <a:srgbClr val="002060"/>
                </a:solidFill>
                <a:latin typeface="楷体_GB2312" pitchFamily="49" charset="-122"/>
                <a:ea typeface="楷体_GB2312" pitchFamily="49" charset="-122"/>
              </a:rPr>
              <a:t>16</a:t>
            </a:r>
            <a:r>
              <a:rPr lang="zh-CN" altLang="en-US" sz="3200" b="1" dirty="0">
                <a:solidFill>
                  <a:srgbClr val="002060"/>
                </a:solidFill>
                <a:latin typeface="楷体_GB2312" pitchFamily="49" charset="-122"/>
                <a:ea typeface="楷体_GB2312" pitchFamily="49" charset="-122"/>
              </a:rPr>
              <a:t>位量化的位数。</a:t>
            </a:r>
            <a:r>
              <a:rPr lang="en-US" altLang="zh-CN" sz="3200" b="1" dirty="0">
                <a:solidFill>
                  <a:srgbClr val="002060"/>
                </a:solidFill>
                <a:latin typeface="楷体_GB2312" pitchFamily="49" charset="-122"/>
                <a:ea typeface="楷体_GB2312" pitchFamily="49" charset="-122"/>
              </a:rPr>
              <a:t>WAV</a:t>
            </a:r>
            <a:r>
              <a:rPr lang="zh-CN" altLang="en-US" sz="3200" b="1" dirty="0">
                <a:solidFill>
                  <a:srgbClr val="002060"/>
                </a:solidFill>
                <a:latin typeface="楷体_GB2312" pitchFamily="49" charset="-122"/>
                <a:ea typeface="楷体_GB2312" pitchFamily="49" charset="-122"/>
              </a:rPr>
              <a:t>格式的声音文件质量和</a:t>
            </a:r>
            <a:r>
              <a:rPr lang="en-US" altLang="zh-CN" sz="3200" b="1" dirty="0">
                <a:solidFill>
                  <a:srgbClr val="002060"/>
                </a:solidFill>
                <a:latin typeface="楷体_GB2312" pitchFamily="49" charset="-122"/>
                <a:ea typeface="楷体_GB2312" pitchFamily="49" charset="-122"/>
              </a:rPr>
              <a:t>CD</a:t>
            </a:r>
            <a:r>
              <a:rPr lang="zh-CN" altLang="en-US" sz="3200" b="1" dirty="0">
                <a:solidFill>
                  <a:srgbClr val="002060"/>
                </a:solidFill>
                <a:latin typeface="楷体_GB2312" pitchFamily="49" charset="-122"/>
                <a:ea typeface="楷体_GB2312" pitchFamily="49" charset="-122"/>
              </a:rPr>
              <a:t>相差无几，也是目前</a:t>
            </a:r>
            <a:r>
              <a:rPr lang="en-US" altLang="zh-CN" sz="3200" b="1" dirty="0">
                <a:solidFill>
                  <a:srgbClr val="002060"/>
                </a:solidFill>
                <a:latin typeface="楷体_GB2312" pitchFamily="49" charset="-122"/>
                <a:ea typeface="楷体_GB2312" pitchFamily="49" charset="-122"/>
              </a:rPr>
              <a:t>PC</a:t>
            </a:r>
            <a:r>
              <a:rPr lang="zh-CN" altLang="en-US" sz="3200" b="1" dirty="0">
                <a:solidFill>
                  <a:srgbClr val="002060"/>
                </a:solidFill>
                <a:latin typeface="楷体_GB2312" pitchFamily="49" charset="-122"/>
                <a:ea typeface="楷体_GB2312" pitchFamily="49" charset="-122"/>
              </a:rPr>
              <a:t>上广为流行的声音文件格式，几乎所有的音频编辑软件都识别</a:t>
            </a:r>
            <a:r>
              <a:rPr lang="en-US" altLang="zh-CN" sz="3200" b="1" dirty="0">
                <a:solidFill>
                  <a:srgbClr val="002060"/>
                </a:solidFill>
                <a:latin typeface="楷体_GB2312" pitchFamily="49" charset="-122"/>
                <a:ea typeface="楷体_GB2312" pitchFamily="49" charset="-122"/>
              </a:rPr>
              <a:t>WAV</a:t>
            </a:r>
            <a:r>
              <a:rPr lang="zh-CN" altLang="en-US" sz="3200" b="1" dirty="0">
                <a:solidFill>
                  <a:srgbClr val="002060"/>
                </a:solidFill>
                <a:latin typeface="楷体_GB2312" pitchFamily="49" charset="-122"/>
                <a:ea typeface="楷体_GB2312" pitchFamily="49" charset="-122"/>
              </a:rPr>
              <a:t>格式。</a:t>
            </a:r>
          </a:p>
        </p:txBody>
      </p:sp>
    </p:spTree>
    <p:extLst>
      <p:ext uri="{BB962C8B-B14F-4D97-AF65-F5344CB8AC3E}">
        <p14:creationId xmlns:p14="http://schemas.microsoft.com/office/powerpoint/2010/main" val="394834836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4343" y="1026694"/>
            <a:ext cx="11663277" cy="4031873"/>
          </a:xfrm>
          <a:prstGeom prst="rect">
            <a:avLst/>
          </a:prstGeom>
        </p:spPr>
        <p:txBody>
          <a:bodyPr wrap="square">
            <a:spAutoFit/>
          </a:bodyPr>
          <a:lstStyle/>
          <a:p>
            <a:r>
              <a:rPr lang="en-US" altLang="zh-CN" sz="3200" b="1" dirty="0">
                <a:solidFill>
                  <a:srgbClr val="002060"/>
                </a:solidFill>
                <a:latin typeface="楷体_GB2312" pitchFamily="49" charset="-122"/>
                <a:ea typeface="楷体_GB2312" pitchFamily="49" charset="-122"/>
              </a:rPr>
              <a:t>3.AIFF</a:t>
            </a:r>
            <a:r>
              <a:rPr lang="zh-CN" altLang="en-US" sz="3200" b="1" dirty="0">
                <a:solidFill>
                  <a:srgbClr val="002060"/>
                </a:solidFill>
                <a:latin typeface="楷体_GB2312" pitchFamily="49" charset="-122"/>
                <a:ea typeface="楷体_GB2312" pitchFamily="49" charset="-122"/>
              </a:rPr>
              <a:t>格式</a:t>
            </a:r>
          </a:p>
          <a:p>
            <a:r>
              <a:rPr lang="en-US" altLang="zh-CN" sz="3200" b="1" dirty="0">
                <a:solidFill>
                  <a:srgbClr val="002060"/>
                </a:solidFill>
                <a:latin typeface="楷体_GB2312" pitchFamily="49" charset="-122"/>
                <a:ea typeface="楷体_GB2312" pitchFamily="49" charset="-122"/>
              </a:rPr>
              <a:t>AIFF</a:t>
            </a: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Audio Interchange File Format</a:t>
            </a:r>
            <a:r>
              <a:rPr lang="zh-CN" altLang="en-US" sz="3200" b="1" dirty="0">
                <a:solidFill>
                  <a:srgbClr val="002060"/>
                </a:solidFill>
                <a:latin typeface="楷体_GB2312" pitchFamily="49" charset="-122"/>
                <a:ea typeface="楷体_GB2312" pitchFamily="49" charset="-122"/>
              </a:rPr>
              <a:t>）格式和</a:t>
            </a:r>
            <a:r>
              <a:rPr lang="en-US" altLang="zh-CN" sz="3200" b="1" dirty="0">
                <a:solidFill>
                  <a:srgbClr val="002060"/>
                </a:solidFill>
                <a:latin typeface="楷体_GB2312" pitchFamily="49" charset="-122"/>
                <a:ea typeface="楷体_GB2312" pitchFamily="49" charset="-122"/>
              </a:rPr>
              <a:t>AD</a:t>
            </a:r>
            <a:r>
              <a:rPr lang="zh-CN" altLang="en-US" sz="3200" b="1" dirty="0">
                <a:solidFill>
                  <a:srgbClr val="002060"/>
                </a:solidFill>
                <a:latin typeface="楷体_GB2312" pitchFamily="49" charset="-122"/>
                <a:ea typeface="楷体_GB2312" pitchFamily="49" charset="-122"/>
              </a:rPr>
              <a:t>格式，它们都和</a:t>
            </a:r>
            <a:r>
              <a:rPr lang="en-US" altLang="zh-CN" sz="3200" b="1" dirty="0">
                <a:solidFill>
                  <a:srgbClr val="002060"/>
                </a:solidFill>
                <a:latin typeface="楷体_GB2312" pitchFamily="49" charset="-122"/>
                <a:ea typeface="楷体_GB2312" pitchFamily="49" charset="-122"/>
              </a:rPr>
              <a:t>WAV</a:t>
            </a:r>
            <a:r>
              <a:rPr lang="zh-CN" altLang="en-US" sz="3200" b="1" dirty="0">
                <a:solidFill>
                  <a:srgbClr val="002060"/>
                </a:solidFill>
                <a:latin typeface="楷体_GB2312" pitchFamily="49" charset="-122"/>
                <a:ea typeface="楷体_GB2312" pitchFamily="49" charset="-122"/>
              </a:rPr>
              <a:t>非常相像，大多数的音频编辑软件也都支持它们这几种常见的音乐格式。</a:t>
            </a:r>
            <a:r>
              <a:rPr lang="en-US" altLang="zh-CN" sz="3200" b="1" dirty="0">
                <a:solidFill>
                  <a:srgbClr val="002060"/>
                </a:solidFill>
                <a:latin typeface="楷体_GB2312" pitchFamily="49" charset="-122"/>
                <a:ea typeface="楷体_GB2312" pitchFamily="49" charset="-122"/>
              </a:rPr>
              <a:t>AIFF</a:t>
            </a:r>
            <a:r>
              <a:rPr lang="zh-CN" altLang="en-US" sz="3200" b="1" dirty="0">
                <a:solidFill>
                  <a:srgbClr val="002060"/>
                </a:solidFill>
                <a:latin typeface="楷体_GB2312" pitchFamily="49" charset="-122"/>
                <a:ea typeface="楷体_GB2312" pitchFamily="49" charset="-122"/>
              </a:rPr>
              <a:t>是</a:t>
            </a:r>
            <a:r>
              <a:rPr lang="en-US" altLang="zh-CN" sz="3200" b="1" dirty="0">
                <a:solidFill>
                  <a:srgbClr val="002060"/>
                </a:solidFill>
                <a:latin typeface="楷体_GB2312" pitchFamily="49" charset="-122"/>
                <a:ea typeface="楷体_GB2312" pitchFamily="49" charset="-122"/>
              </a:rPr>
              <a:t>Apple</a:t>
            </a:r>
            <a:r>
              <a:rPr lang="zh-CN" altLang="en-US" sz="3200" b="1" dirty="0">
                <a:solidFill>
                  <a:srgbClr val="002060"/>
                </a:solidFill>
                <a:latin typeface="楷体_GB2312" pitchFamily="49" charset="-122"/>
                <a:ea typeface="楷体_GB2312" pitchFamily="49" charset="-122"/>
              </a:rPr>
              <a:t>公司开发的一种音频文件格式，被</a:t>
            </a:r>
            <a:r>
              <a:rPr lang="en-US" altLang="zh-CN" sz="3200" b="1" dirty="0">
                <a:solidFill>
                  <a:srgbClr val="002060"/>
                </a:solidFill>
                <a:latin typeface="楷体_GB2312" pitchFamily="49" charset="-122"/>
                <a:ea typeface="楷体_GB2312" pitchFamily="49" charset="-122"/>
              </a:rPr>
              <a:t>Macintosh</a:t>
            </a:r>
            <a:r>
              <a:rPr lang="zh-CN" altLang="en-US" sz="3200" b="1" dirty="0">
                <a:solidFill>
                  <a:srgbClr val="002060"/>
                </a:solidFill>
                <a:latin typeface="楷体_GB2312" pitchFamily="49" charset="-122"/>
                <a:ea typeface="楷体_GB2312" pitchFamily="49" charset="-122"/>
              </a:rPr>
              <a:t>平台及其应用程序所支持，</a:t>
            </a:r>
            <a:r>
              <a:rPr lang="en-US" altLang="zh-CN" sz="3200" b="1" dirty="0">
                <a:solidFill>
                  <a:srgbClr val="002060"/>
                </a:solidFill>
                <a:latin typeface="楷体_GB2312" pitchFamily="49" charset="-122"/>
                <a:ea typeface="楷体_GB2312" pitchFamily="49" charset="-122"/>
              </a:rPr>
              <a:t>Netscape</a:t>
            </a:r>
            <a:r>
              <a:rPr lang="zh-CN" altLang="en-US" sz="3200" b="1" dirty="0">
                <a:solidFill>
                  <a:srgbClr val="002060"/>
                </a:solidFill>
                <a:latin typeface="楷体_GB2312" pitchFamily="49" charset="-122"/>
                <a:ea typeface="楷体_GB2312" pitchFamily="49" charset="-122"/>
              </a:rPr>
              <a:t>浏览器中</a:t>
            </a:r>
            <a:r>
              <a:rPr lang="en-US" altLang="zh-CN" sz="3200" b="1" dirty="0" err="1">
                <a:solidFill>
                  <a:srgbClr val="002060"/>
                </a:solidFill>
                <a:latin typeface="楷体_GB2312" pitchFamily="49" charset="-122"/>
                <a:ea typeface="楷体_GB2312" pitchFamily="49" charset="-122"/>
              </a:rPr>
              <a:t>Liveaudio</a:t>
            </a:r>
            <a:r>
              <a:rPr lang="zh-CN" altLang="en-US" sz="3200" b="1" dirty="0">
                <a:solidFill>
                  <a:srgbClr val="002060"/>
                </a:solidFill>
                <a:latin typeface="楷体_GB2312" pitchFamily="49" charset="-122"/>
                <a:ea typeface="楷体_GB2312" pitchFamily="49" charset="-122"/>
              </a:rPr>
              <a:t>也支持</a:t>
            </a:r>
            <a:r>
              <a:rPr lang="en-US" altLang="zh-CN" sz="3200" b="1" dirty="0">
                <a:solidFill>
                  <a:srgbClr val="002060"/>
                </a:solidFill>
                <a:latin typeface="楷体_GB2312" pitchFamily="49" charset="-122"/>
                <a:ea typeface="楷体_GB2312" pitchFamily="49" charset="-122"/>
              </a:rPr>
              <a:t>AIFF</a:t>
            </a:r>
            <a:r>
              <a:rPr lang="zh-CN" altLang="en-US" sz="3200" b="1" dirty="0">
                <a:solidFill>
                  <a:srgbClr val="002060"/>
                </a:solidFill>
                <a:latin typeface="楷体_GB2312" pitchFamily="49" charset="-122"/>
                <a:ea typeface="楷体_GB2312" pitchFamily="49" charset="-122"/>
              </a:rPr>
              <a:t>格式。</a:t>
            </a:r>
            <a:r>
              <a:rPr lang="en-US" altLang="zh-CN" sz="3200" b="1" dirty="0">
                <a:solidFill>
                  <a:srgbClr val="002060"/>
                </a:solidFill>
                <a:latin typeface="楷体_GB2312" pitchFamily="49" charset="-122"/>
                <a:ea typeface="楷体_GB2312" pitchFamily="49" charset="-122"/>
              </a:rPr>
              <a:t>AIFF</a:t>
            </a:r>
            <a:r>
              <a:rPr lang="zh-CN" altLang="en-US" sz="3200" b="1" dirty="0">
                <a:solidFill>
                  <a:srgbClr val="002060"/>
                </a:solidFill>
                <a:latin typeface="楷体_GB2312" pitchFamily="49" charset="-122"/>
                <a:ea typeface="楷体_GB2312" pitchFamily="49" charset="-122"/>
              </a:rPr>
              <a:t>是</a:t>
            </a:r>
            <a:r>
              <a:rPr lang="en-US" altLang="zh-CN" sz="3200" b="1" dirty="0">
                <a:solidFill>
                  <a:srgbClr val="002060"/>
                </a:solidFill>
                <a:latin typeface="楷体_GB2312" pitchFamily="49" charset="-122"/>
                <a:ea typeface="楷体_GB2312" pitchFamily="49" charset="-122"/>
              </a:rPr>
              <a:t>Apple</a:t>
            </a:r>
            <a:r>
              <a:rPr lang="zh-CN" altLang="en-US" sz="3200" b="1" dirty="0">
                <a:solidFill>
                  <a:srgbClr val="002060"/>
                </a:solidFill>
                <a:latin typeface="楷体_GB2312" pitchFamily="49" charset="-122"/>
                <a:ea typeface="楷体_GB2312" pitchFamily="49" charset="-122"/>
              </a:rPr>
              <a:t>苹果电脑上面的标准音频格式，属于</a:t>
            </a:r>
            <a:r>
              <a:rPr lang="en-US" altLang="zh-CN" sz="3200" b="1" dirty="0">
                <a:solidFill>
                  <a:srgbClr val="002060"/>
                </a:solidFill>
                <a:latin typeface="楷体_GB2312" pitchFamily="49" charset="-122"/>
                <a:ea typeface="楷体_GB2312" pitchFamily="49" charset="-122"/>
              </a:rPr>
              <a:t>QuickTime</a:t>
            </a:r>
            <a:r>
              <a:rPr lang="zh-CN" altLang="en-US" sz="3200" b="1" dirty="0">
                <a:solidFill>
                  <a:srgbClr val="002060"/>
                </a:solidFill>
                <a:latin typeface="楷体_GB2312" pitchFamily="49" charset="-122"/>
                <a:ea typeface="楷体_GB2312" pitchFamily="49" charset="-122"/>
              </a:rPr>
              <a:t>技术的一部分。这一格式的特点就是格式本身与数据的意义无关，因此受到了</a:t>
            </a:r>
            <a:r>
              <a:rPr lang="en-US" altLang="zh-CN" sz="3200" b="1" dirty="0">
                <a:solidFill>
                  <a:srgbClr val="002060"/>
                </a:solidFill>
                <a:latin typeface="楷体_GB2312" pitchFamily="49" charset="-122"/>
                <a:ea typeface="楷体_GB2312" pitchFamily="49" charset="-122"/>
              </a:rPr>
              <a:t>Microsoft</a:t>
            </a:r>
            <a:r>
              <a:rPr lang="zh-CN" altLang="en-US" sz="3200" b="1" dirty="0">
                <a:solidFill>
                  <a:srgbClr val="002060"/>
                </a:solidFill>
                <a:latin typeface="楷体_GB2312" pitchFamily="49" charset="-122"/>
                <a:ea typeface="楷体_GB2312" pitchFamily="49" charset="-122"/>
              </a:rPr>
              <a:t>的青睐。</a:t>
            </a:r>
          </a:p>
        </p:txBody>
      </p:sp>
    </p:spTree>
    <p:extLst>
      <p:ext uri="{BB962C8B-B14F-4D97-AF65-F5344CB8AC3E}">
        <p14:creationId xmlns:p14="http://schemas.microsoft.com/office/powerpoint/2010/main" val="273047723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7670" y="320842"/>
            <a:ext cx="11663277" cy="5016758"/>
          </a:xfrm>
          <a:prstGeom prst="rect">
            <a:avLst/>
          </a:prstGeom>
        </p:spPr>
        <p:txBody>
          <a:bodyPr wrap="square">
            <a:spAutoFit/>
          </a:bodyPr>
          <a:lstStyle/>
          <a:p>
            <a:r>
              <a:rPr lang="en-US" altLang="zh-CN" sz="3200" b="1" dirty="0">
                <a:solidFill>
                  <a:srgbClr val="002060"/>
                </a:solidFill>
                <a:latin typeface="楷体_GB2312" pitchFamily="49" charset="-122"/>
                <a:ea typeface="楷体_GB2312" pitchFamily="49" charset="-122"/>
              </a:rPr>
              <a:t>4.MP3</a:t>
            </a:r>
            <a:r>
              <a:rPr lang="zh-CN" altLang="en-US" sz="3200" b="1" dirty="0">
                <a:solidFill>
                  <a:srgbClr val="002060"/>
                </a:solidFill>
                <a:latin typeface="楷体_GB2312" pitchFamily="49" charset="-122"/>
                <a:ea typeface="楷体_GB2312" pitchFamily="49" charset="-122"/>
              </a:rPr>
              <a:t>格式</a:t>
            </a:r>
          </a:p>
          <a:p>
            <a:r>
              <a:rPr lang="en-US" altLang="zh-CN" sz="3200" b="1" dirty="0">
                <a:solidFill>
                  <a:srgbClr val="002060"/>
                </a:solidFill>
                <a:latin typeface="楷体_GB2312" pitchFamily="49" charset="-122"/>
                <a:ea typeface="楷体_GB2312" pitchFamily="49" charset="-122"/>
              </a:rPr>
              <a:t>MP3</a:t>
            </a:r>
            <a:r>
              <a:rPr lang="zh-CN" altLang="en-US" sz="3200" b="1" dirty="0">
                <a:solidFill>
                  <a:srgbClr val="002060"/>
                </a:solidFill>
                <a:latin typeface="楷体_GB2312" pitchFamily="49" charset="-122"/>
                <a:ea typeface="楷体_GB2312" pitchFamily="49" charset="-122"/>
              </a:rPr>
              <a:t>格式诞生于</a:t>
            </a:r>
            <a:r>
              <a:rPr lang="en-US" altLang="zh-CN" sz="3200" b="1" dirty="0">
                <a:solidFill>
                  <a:srgbClr val="002060"/>
                </a:solidFill>
                <a:latin typeface="楷体_GB2312" pitchFamily="49" charset="-122"/>
                <a:ea typeface="楷体_GB2312" pitchFamily="49" charset="-122"/>
              </a:rPr>
              <a:t>20</a:t>
            </a:r>
            <a:r>
              <a:rPr lang="zh-CN" altLang="en-US" sz="3200" b="1" dirty="0">
                <a:solidFill>
                  <a:srgbClr val="002060"/>
                </a:solidFill>
                <a:latin typeface="楷体_GB2312" pitchFamily="49" charset="-122"/>
                <a:ea typeface="楷体_GB2312" pitchFamily="49" charset="-122"/>
              </a:rPr>
              <a:t>世纪</a:t>
            </a:r>
            <a:r>
              <a:rPr lang="en-US" altLang="zh-CN" sz="3200" b="1" dirty="0">
                <a:solidFill>
                  <a:srgbClr val="002060"/>
                </a:solidFill>
                <a:latin typeface="楷体_GB2312" pitchFamily="49" charset="-122"/>
                <a:ea typeface="楷体_GB2312" pitchFamily="49" charset="-122"/>
              </a:rPr>
              <a:t>80</a:t>
            </a:r>
            <a:r>
              <a:rPr lang="zh-CN" altLang="en-US" sz="3200" b="1" dirty="0">
                <a:solidFill>
                  <a:srgbClr val="002060"/>
                </a:solidFill>
                <a:latin typeface="楷体_GB2312" pitchFamily="49" charset="-122"/>
                <a:ea typeface="楷体_GB2312" pitchFamily="49" charset="-122"/>
              </a:rPr>
              <a:t>年代的德国，是</a:t>
            </a:r>
            <a:r>
              <a:rPr lang="en-US" altLang="zh-CN" sz="3200" b="1" dirty="0">
                <a:solidFill>
                  <a:srgbClr val="002060"/>
                </a:solidFill>
                <a:latin typeface="楷体_GB2312" pitchFamily="49" charset="-122"/>
                <a:ea typeface="楷体_GB2312" pitchFamily="49" charset="-122"/>
              </a:rPr>
              <a:t>MPEG</a:t>
            </a:r>
            <a:r>
              <a:rPr lang="zh-CN" altLang="en-US" sz="3200" b="1" dirty="0">
                <a:solidFill>
                  <a:srgbClr val="002060"/>
                </a:solidFill>
                <a:latin typeface="楷体_GB2312" pitchFamily="49" charset="-122"/>
                <a:ea typeface="楷体_GB2312" pitchFamily="49" charset="-122"/>
              </a:rPr>
              <a:t>标准中的音频部分，也就是</a:t>
            </a:r>
            <a:r>
              <a:rPr lang="en-US" altLang="zh-CN" sz="3200" b="1" dirty="0">
                <a:solidFill>
                  <a:srgbClr val="002060"/>
                </a:solidFill>
                <a:latin typeface="楷体_GB2312" pitchFamily="49" charset="-122"/>
                <a:ea typeface="楷体_GB2312" pitchFamily="49" charset="-122"/>
              </a:rPr>
              <a:t>MPEG</a:t>
            </a:r>
            <a:r>
              <a:rPr lang="zh-CN" altLang="en-US" sz="3200" b="1" dirty="0">
                <a:solidFill>
                  <a:srgbClr val="002060"/>
                </a:solidFill>
                <a:latin typeface="楷体_GB2312" pitchFamily="49" charset="-122"/>
                <a:ea typeface="楷体_GB2312" pitchFamily="49" charset="-122"/>
              </a:rPr>
              <a:t>音频层。根据压缩质量和编码处理的不同分为</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层，分别对应*</a:t>
            </a:r>
            <a:r>
              <a:rPr lang="en-US" altLang="zh-CN" sz="3200" b="1" dirty="0">
                <a:solidFill>
                  <a:srgbClr val="002060"/>
                </a:solidFill>
                <a:latin typeface="楷体_GB2312" pitchFamily="49" charset="-122"/>
                <a:ea typeface="楷体_GB2312" pitchFamily="49" charset="-122"/>
              </a:rPr>
              <a:t>.mp1/*.mp2/*.mp3</a:t>
            </a:r>
            <a:r>
              <a:rPr lang="zh-CN" altLang="en-US" sz="3200" b="1" dirty="0">
                <a:solidFill>
                  <a:srgbClr val="002060"/>
                </a:solidFill>
                <a:latin typeface="楷体_GB2312" pitchFamily="49" charset="-122"/>
                <a:ea typeface="楷体_GB2312" pitchFamily="49" charset="-122"/>
              </a:rPr>
              <a:t>这</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种声音文件</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5.MIDI</a:t>
            </a:r>
            <a:r>
              <a:rPr lang="zh-CN" altLang="en-US" sz="3200" b="1" dirty="0">
                <a:solidFill>
                  <a:srgbClr val="002060"/>
                </a:solidFill>
                <a:latin typeface="楷体_GB2312" pitchFamily="49" charset="-122"/>
                <a:ea typeface="楷体_GB2312" pitchFamily="49" charset="-122"/>
              </a:rPr>
              <a:t>格式</a:t>
            </a:r>
          </a:p>
          <a:p>
            <a:r>
              <a:rPr lang="en-US" altLang="zh-CN" sz="3200" b="1" dirty="0">
                <a:solidFill>
                  <a:srgbClr val="002060"/>
                </a:solidFill>
                <a:latin typeface="楷体_GB2312" pitchFamily="49" charset="-122"/>
                <a:ea typeface="楷体_GB2312" pitchFamily="49" charset="-122"/>
              </a:rPr>
              <a:t>MIDI</a:t>
            </a: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Musical Instrument Digital Interface</a:t>
            </a:r>
            <a:r>
              <a:rPr lang="zh-CN" altLang="en-US" sz="3200" b="1" dirty="0">
                <a:solidFill>
                  <a:srgbClr val="002060"/>
                </a:solidFill>
                <a:latin typeface="楷体_GB2312" pitchFamily="49" charset="-122"/>
                <a:ea typeface="楷体_GB2312" pitchFamily="49" charset="-122"/>
              </a:rPr>
              <a:t>）格式经常被音乐专业人员使用，允许数字合成器和其他设备交换数据。</a:t>
            </a:r>
            <a:r>
              <a:rPr lang="en-US" altLang="zh-CN" sz="3200" b="1" dirty="0">
                <a:solidFill>
                  <a:srgbClr val="002060"/>
                </a:solidFill>
                <a:latin typeface="楷体_GB2312" pitchFamily="49" charset="-122"/>
                <a:ea typeface="楷体_GB2312" pitchFamily="49" charset="-122"/>
              </a:rPr>
              <a:t>MIDI</a:t>
            </a:r>
            <a:r>
              <a:rPr lang="zh-CN" altLang="en-US" sz="3200" b="1" dirty="0">
                <a:solidFill>
                  <a:srgbClr val="002060"/>
                </a:solidFill>
                <a:latin typeface="楷体_GB2312" pitchFamily="49" charset="-122"/>
                <a:ea typeface="楷体_GB2312" pitchFamily="49" charset="-122"/>
              </a:rPr>
              <a:t>格式文件并不是一段录制好的声音，而是记录声音的信息，然后再告诉声卡如何再现音乐的一组指令</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82782654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7670" y="320842"/>
            <a:ext cx="11663277" cy="6001643"/>
          </a:xfrm>
          <a:prstGeom prst="rect">
            <a:avLst/>
          </a:prstGeom>
        </p:spPr>
        <p:txBody>
          <a:bodyPr wrap="square">
            <a:spAutoFit/>
          </a:bodyPr>
          <a:lstStyle/>
          <a:p>
            <a:r>
              <a:rPr lang="en-US" altLang="zh-CN" sz="3200" b="1" dirty="0">
                <a:solidFill>
                  <a:srgbClr val="002060"/>
                </a:solidFill>
                <a:latin typeface="楷体_GB2312" pitchFamily="49" charset="-122"/>
                <a:ea typeface="楷体_GB2312" pitchFamily="49" charset="-122"/>
              </a:rPr>
              <a:t>6.Real Audio</a:t>
            </a:r>
            <a:r>
              <a:rPr lang="zh-CN" altLang="en-US" sz="3200" b="1" dirty="0">
                <a:solidFill>
                  <a:srgbClr val="002060"/>
                </a:solidFill>
                <a:latin typeface="楷体_GB2312" pitchFamily="49" charset="-122"/>
                <a:ea typeface="楷体_GB2312" pitchFamily="49" charset="-122"/>
              </a:rPr>
              <a:t>格式</a:t>
            </a:r>
          </a:p>
          <a:p>
            <a:r>
              <a:rPr lang="en-US" altLang="zh-CN" sz="3200" b="1" dirty="0">
                <a:solidFill>
                  <a:srgbClr val="002060"/>
                </a:solidFill>
                <a:latin typeface="楷体_GB2312" pitchFamily="49" charset="-122"/>
                <a:ea typeface="楷体_GB2312" pitchFamily="49" charset="-122"/>
              </a:rPr>
              <a:t>Real Audio</a:t>
            </a:r>
            <a:r>
              <a:rPr lang="zh-CN" altLang="en-US" sz="3200" b="1" dirty="0">
                <a:solidFill>
                  <a:srgbClr val="002060"/>
                </a:solidFill>
                <a:latin typeface="楷体_GB2312" pitchFamily="49" charset="-122"/>
                <a:ea typeface="楷体_GB2312" pitchFamily="49" charset="-122"/>
              </a:rPr>
              <a:t>主要适用于在网络上的在线音乐欣赏。</a:t>
            </a:r>
            <a:r>
              <a:rPr lang="en-US" altLang="zh-CN" sz="3200" b="1" dirty="0">
                <a:solidFill>
                  <a:srgbClr val="002060"/>
                </a:solidFill>
                <a:latin typeface="楷体_GB2312" pitchFamily="49" charset="-122"/>
                <a:ea typeface="楷体_GB2312" pitchFamily="49" charset="-122"/>
              </a:rPr>
              <a:t>Real</a:t>
            </a:r>
            <a:r>
              <a:rPr lang="zh-CN" altLang="en-US" sz="3200" b="1" dirty="0">
                <a:solidFill>
                  <a:srgbClr val="002060"/>
                </a:solidFill>
                <a:latin typeface="楷体_GB2312" pitchFamily="49" charset="-122"/>
                <a:ea typeface="楷体_GB2312" pitchFamily="49" charset="-122"/>
              </a:rPr>
              <a:t>的文件格式主要有</a:t>
            </a:r>
            <a:r>
              <a:rPr lang="en-US" altLang="zh-CN" sz="3200" b="1" dirty="0">
                <a:solidFill>
                  <a:srgbClr val="002060"/>
                </a:solidFill>
                <a:latin typeface="楷体_GB2312" pitchFamily="49" charset="-122"/>
                <a:ea typeface="楷体_GB2312" pitchFamily="49" charset="-122"/>
              </a:rPr>
              <a:t>RA</a:t>
            </a: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Real Audio</a:t>
            </a: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RM</a:t>
            </a: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Real Media</a:t>
            </a: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Real Audio G2</a:t>
            </a: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RMX</a:t>
            </a: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Real Audio Secured</a:t>
            </a:r>
            <a:r>
              <a:rPr lang="zh-CN" altLang="en-US" sz="3200" b="1" dirty="0">
                <a:solidFill>
                  <a:srgbClr val="002060"/>
                </a:solidFill>
                <a:latin typeface="楷体_GB2312" pitchFamily="49" charset="-122"/>
                <a:ea typeface="楷体_GB2312" pitchFamily="49" charset="-122"/>
              </a:rPr>
              <a:t>）。这些格式的特点是可以随网络带宽的不同而改变声音的质量，在保证大多数人听到流畅声音的前提下，让带宽较富裕的听众获得较好的音质。</a:t>
            </a:r>
          </a:p>
          <a:p>
            <a:r>
              <a:rPr lang="en-US" altLang="zh-CN" sz="3200" b="1" dirty="0">
                <a:solidFill>
                  <a:srgbClr val="002060"/>
                </a:solidFill>
                <a:latin typeface="楷体_GB2312" pitchFamily="49" charset="-122"/>
                <a:ea typeface="楷体_GB2312" pitchFamily="49" charset="-122"/>
              </a:rPr>
              <a:t>7.WMA</a:t>
            </a:r>
            <a:r>
              <a:rPr lang="zh-CN" altLang="en-US" sz="3200" b="1" dirty="0">
                <a:solidFill>
                  <a:srgbClr val="002060"/>
                </a:solidFill>
                <a:latin typeface="楷体_GB2312" pitchFamily="49" charset="-122"/>
                <a:ea typeface="楷体_GB2312" pitchFamily="49" charset="-122"/>
              </a:rPr>
              <a:t>格式</a:t>
            </a:r>
          </a:p>
          <a:p>
            <a:r>
              <a:rPr lang="en-US" altLang="zh-CN" sz="3200" b="1" dirty="0">
                <a:solidFill>
                  <a:srgbClr val="002060"/>
                </a:solidFill>
                <a:latin typeface="楷体_GB2312" pitchFamily="49" charset="-122"/>
                <a:ea typeface="楷体_GB2312" pitchFamily="49" charset="-122"/>
              </a:rPr>
              <a:t>WMA</a:t>
            </a: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Windows Media Audio</a:t>
            </a:r>
            <a:r>
              <a:rPr lang="zh-CN" altLang="en-US" sz="3200" b="1" dirty="0">
                <a:solidFill>
                  <a:srgbClr val="002060"/>
                </a:solidFill>
                <a:latin typeface="楷体_GB2312" pitchFamily="49" charset="-122"/>
                <a:ea typeface="楷体_GB2312" pitchFamily="49" charset="-122"/>
              </a:rPr>
              <a:t>）格式是来自于微软的重量级选手，后台强硬，音质要强于</a:t>
            </a:r>
            <a:r>
              <a:rPr lang="en-US" altLang="zh-CN" sz="3200" b="1" dirty="0">
                <a:solidFill>
                  <a:srgbClr val="002060"/>
                </a:solidFill>
                <a:latin typeface="楷体_GB2312" pitchFamily="49" charset="-122"/>
                <a:ea typeface="楷体_GB2312" pitchFamily="49" charset="-122"/>
              </a:rPr>
              <a:t>MP3</a:t>
            </a:r>
            <a:r>
              <a:rPr lang="zh-CN" altLang="en-US" sz="3200" b="1" dirty="0">
                <a:solidFill>
                  <a:srgbClr val="002060"/>
                </a:solidFill>
                <a:latin typeface="楷体_GB2312" pitchFamily="49" charset="-122"/>
                <a:ea typeface="楷体_GB2312" pitchFamily="49" charset="-122"/>
              </a:rPr>
              <a:t>格式，更远胜于</a:t>
            </a:r>
            <a:r>
              <a:rPr lang="en-US" altLang="zh-CN" sz="3200" b="1" dirty="0">
                <a:solidFill>
                  <a:srgbClr val="002060"/>
                </a:solidFill>
                <a:latin typeface="楷体_GB2312" pitchFamily="49" charset="-122"/>
                <a:ea typeface="楷体_GB2312" pitchFamily="49" charset="-122"/>
              </a:rPr>
              <a:t>RA</a:t>
            </a:r>
            <a:r>
              <a:rPr lang="zh-CN" altLang="en-US" sz="3200" b="1" dirty="0">
                <a:solidFill>
                  <a:srgbClr val="002060"/>
                </a:solidFill>
                <a:latin typeface="楷体_GB2312" pitchFamily="49" charset="-122"/>
                <a:ea typeface="楷体_GB2312" pitchFamily="49" charset="-122"/>
              </a:rPr>
              <a:t>格式，它和日本</a:t>
            </a:r>
            <a:r>
              <a:rPr lang="en-US" altLang="zh-CN" sz="3200" b="1" dirty="0">
                <a:solidFill>
                  <a:srgbClr val="002060"/>
                </a:solidFill>
                <a:latin typeface="楷体_GB2312" pitchFamily="49" charset="-122"/>
                <a:ea typeface="楷体_GB2312" pitchFamily="49" charset="-122"/>
              </a:rPr>
              <a:t>Yamaha</a:t>
            </a:r>
            <a:r>
              <a:rPr lang="zh-CN" altLang="en-US" sz="3200" b="1" dirty="0">
                <a:solidFill>
                  <a:srgbClr val="002060"/>
                </a:solidFill>
                <a:latin typeface="楷体_GB2312" pitchFamily="49" charset="-122"/>
                <a:ea typeface="楷体_GB2312" pitchFamily="49" charset="-122"/>
              </a:rPr>
              <a:t>公司开发的</a:t>
            </a:r>
            <a:r>
              <a:rPr lang="en-US" altLang="zh-CN" sz="3200" b="1" dirty="0">
                <a:solidFill>
                  <a:srgbClr val="002060"/>
                </a:solidFill>
                <a:latin typeface="楷体_GB2312" pitchFamily="49" charset="-122"/>
                <a:ea typeface="楷体_GB2312" pitchFamily="49" charset="-122"/>
              </a:rPr>
              <a:t>VQF</a:t>
            </a:r>
            <a:r>
              <a:rPr lang="zh-CN" altLang="en-US" sz="3200" b="1" dirty="0">
                <a:solidFill>
                  <a:srgbClr val="002060"/>
                </a:solidFill>
                <a:latin typeface="楷体_GB2312" pitchFamily="49" charset="-122"/>
                <a:ea typeface="楷体_GB2312" pitchFamily="49" charset="-122"/>
              </a:rPr>
              <a:t>格式一样，是以减少数据流量但保持音质的方法来达到比</a:t>
            </a:r>
            <a:r>
              <a:rPr lang="en-US" altLang="zh-CN" sz="3200" b="1" dirty="0">
                <a:solidFill>
                  <a:srgbClr val="002060"/>
                </a:solidFill>
                <a:latin typeface="楷体_GB2312" pitchFamily="49" charset="-122"/>
                <a:ea typeface="楷体_GB2312" pitchFamily="49" charset="-122"/>
              </a:rPr>
              <a:t>MP3</a:t>
            </a:r>
            <a:r>
              <a:rPr lang="zh-CN" altLang="en-US" sz="3200" b="1" dirty="0">
                <a:solidFill>
                  <a:srgbClr val="002060"/>
                </a:solidFill>
                <a:latin typeface="楷体_GB2312" pitchFamily="49" charset="-122"/>
                <a:ea typeface="楷体_GB2312" pitchFamily="49" charset="-122"/>
              </a:rPr>
              <a:t>压缩率更高的目的，</a:t>
            </a:r>
            <a:r>
              <a:rPr lang="en-US" altLang="zh-CN" sz="3200" b="1" dirty="0">
                <a:solidFill>
                  <a:srgbClr val="002060"/>
                </a:solidFill>
                <a:latin typeface="楷体_GB2312" pitchFamily="49" charset="-122"/>
                <a:ea typeface="楷体_GB2312" pitchFamily="49" charset="-122"/>
              </a:rPr>
              <a:t>WMA</a:t>
            </a:r>
            <a:r>
              <a:rPr lang="zh-CN" altLang="en-US" sz="3200" b="1" dirty="0">
                <a:solidFill>
                  <a:srgbClr val="002060"/>
                </a:solidFill>
                <a:latin typeface="楷体_GB2312" pitchFamily="49" charset="-122"/>
                <a:ea typeface="楷体_GB2312" pitchFamily="49" charset="-122"/>
              </a:rPr>
              <a:t>的压缩率一般都可以达到</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18</a:t>
            </a:r>
            <a:r>
              <a:rPr lang="zh-CN" altLang="en-US" sz="3200" b="1" dirty="0">
                <a:solidFill>
                  <a:srgbClr val="002060"/>
                </a:solidFill>
                <a:latin typeface="楷体_GB2312" pitchFamily="49" charset="-122"/>
                <a:ea typeface="楷体_GB2312" pitchFamily="49" charset="-122"/>
              </a:rPr>
              <a:t>左右。</a:t>
            </a:r>
          </a:p>
        </p:txBody>
      </p:sp>
    </p:spTree>
    <p:extLst>
      <p:ext uri="{BB962C8B-B14F-4D97-AF65-F5344CB8AC3E}">
        <p14:creationId xmlns:p14="http://schemas.microsoft.com/office/powerpoint/2010/main" val="380622925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27670" y="320842"/>
            <a:ext cx="11663277" cy="5016758"/>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（三）音频素材格式的比较</a:t>
            </a:r>
          </a:p>
          <a:p>
            <a:r>
              <a:rPr lang="en-US" altLang="zh-CN" sz="3200" b="1" dirty="0" smtClean="0">
                <a:solidFill>
                  <a:srgbClr val="002060"/>
                </a:solidFill>
                <a:latin typeface="楷体_GB2312" pitchFamily="49" charset="-122"/>
                <a:ea typeface="楷体_GB2312" pitchFamily="49" charset="-122"/>
              </a:rPr>
              <a:t>MP3</a:t>
            </a:r>
            <a:r>
              <a:rPr lang="zh-CN" altLang="en-US" sz="3200" b="1" dirty="0">
                <a:solidFill>
                  <a:srgbClr val="002060"/>
                </a:solidFill>
                <a:latin typeface="楷体_GB2312" pitchFamily="49" charset="-122"/>
                <a:ea typeface="楷体_GB2312" pitchFamily="49" charset="-122"/>
              </a:rPr>
              <a:t>支持格式有</a:t>
            </a:r>
            <a:r>
              <a:rPr lang="en-US" altLang="zh-CN" sz="3200" b="1" dirty="0">
                <a:solidFill>
                  <a:srgbClr val="002060"/>
                </a:solidFill>
                <a:latin typeface="楷体_GB2312" pitchFamily="49" charset="-122"/>
                <a:ea typeface="楷体_GB2312" pitchFamily="49" charset="-122"/>
              </a:rPr>
              <a:t>MP3</a:t>
            </a:r>
            <a:r>
              <a:rPr lang="zh-CN" altLang="en-US" sz="3200" b="1" dirty="0">
                <a:solidFill>
                  <a:srgbClr val="002060"/>
                </a:solidFill>
                <a:latin typeface="楷体_GB2312" pitchFamily="49" charset="-122"/>
                <a:ea typeface="楷体_GB2312" pitchFamily="49" charset="-122"/>
              </a:rPr>
              <a:t>和</a:t>
            </a:r>
            <a:r>
              <a:rPr lang="en-US" altLang="zh-CN" sz="3200" b="1" dirty="0">
                <a:solidFill>
                  <a:srgbClr val="002060"/>
                </a:solidFill>
                <a:latin typeface="楷体_GB2312" pitchFamily="49" charset="-122"/>
                <a:ea typeface="楷体_GB2312" pitchFamily="49" charset="-122"/>
              </a:rPr>
              <a:t>WMA</a:t>
            </a: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MP3</a:t>
            </a:r>
            <a:r>
              <a:rPr lang="zh-CN" altLang="en-US" sz="3200" b="1" dirty="0">
                <a:solidFill>
                  <a:srgbClr val="002060"/>
                </a:solidFill>
                <a:latin typeface="楷体_GB2312" pitchFamily="49" charset="-122"/>
                <a:ea typeface="楷体_GB2312" pitchFamily="49" charset="-122"/>
              </a:rPr>
              <a:t>由于是有损压缩，因此讲求采样率，一般是</a:t>
            </a:r>
            <a:r>
              <a:rPr lang="en-US" altLang="zh-CN" sz="3200" b="1" dirty="0">
                <a:solidFill>
                  <a:srgbClr val="002060"/>
                </a:solidFill>
                <a:latin typeface="楷体_GB2312" pitchFamily="49" charset="-122"/>
                <a:ea typeface="楷体_GB2312" pitchFamily="49" charset="-122"/>
              </a:rPr>
              <a:t>44.1KHz</a:t>
            </a:r>
            <a:r>
              <a:rPr lang="zh-CN" altLang="en-US" sz="3200" b="1" dirty="0">
                <a:solidFill>
                  <a:srgbClr val="002060"/>
                </a:solidFill>
                <a:latin typeface="楷体_GB2312" pitchFamily="49" charset="-122"/>
                <a:ea typeface="楷体_GB2312" pitchFamily="49" charset="-122"/>
              </a:rPr>
              <a:t>。另外，还有比特率，即数据流，一般为</a:t>
            </a:r>
            <a:r>
              <a:rPr lang="en-US" altLang="zh-CN" sz="3200" b="1" dirty="0">
                <a:solidFill>
                  <a:srgbClr val="002060"/>
                </a:solidFill>
                <a:latin typeface="楷体_GB2312" pitchFamily="49" charset="-122"/>
                <a:ea typeface="楷体_GB2312" pitchFamily="49" charset="-122"/>
              </a:rPr>
              <a:t>8~320KBPS</a:t>
            </a:r>
            <a:r>
              <a:rPr lang="zh-CN" altLang="en-US" sz="3200" b="1" dirty="0">
                <a:solidFill>
                  <a:srgbClr val="002060"/>
                </a:solidFill>
                <a:latin typeface="楷体_GB2312" pitchFamily="49" charset="-122"/>
                <a:ea typeface="楷体_GB2312" pitchFamily="49" charset="-122"/>
              </a:rPr>
              <a:t>。在</a:t>
            </a:r>
            <a:r>
              <a:rPr lang="en-US" altLang="zh-CN" sz="3200" b="1" dirty="0">
                <a:solidFill>
                  <a:srgbClr val="002060"/>
                </a:solidFill>
                <a:latin typeface="楷体_GB2312" pitchFamily="49" charset="-122"/>
                <a:ea typeface="楷体_GB2312" pitchFamily="49" charset="-122"/>
              </a:rPr>
              <a:t>MP3</a:t>
            </a:r>
            <a:r>
              <a:rPr lang="zh-CN" altLang="en-US" sz="3200" b="1" dirty="0">
                <a:solidFill>
                  <a:srgbClr val="002060"/>
                </a:solidFill>
                <a:latin typeface="楷体_GB2312" pitchFamily="49" charset="-122"/>
                <a:ea typeface="楷体_GB2312" pitchFamily="49" charset="-122"/>
              </a:rPr>
              <a:t>编码时，还看看它是否支持可变比特率（</a:t>
            </a:r>
            <a:r>
              <a:rPr lang="en-US" altLang="zh-CN" sz="3200" b="1" dirty="0">
                <a:solidFill>
                  <a:srgbClr val="002060"/>
                </a:solidFill>
                <a:latin typeface="楷体_GB2312" pitchFamily="49" charset="-122"/>
                <a:ea typeface="楷体_GB2312" pitchFamily="49" charset="-122"/>
              </a:rPr>
              <a:t>VBR</a:t>
            </a:r>
            <a:r>
              <a:rPr lang="zh-CN" altLang="en-US" sz="3200" b="1" dirty="0">
                <a:solidFill>
                  <a:srgbClr val="002060"/>
                </a:solidFill>
                <a:latin typeface="楷体_GB2312" pitchFamily="49" charset="-122"/>
                <a:ea typeface="楷体_GB2312" pitchFamily="49" charset="-122"/>
              </a:rPr>
              <a:t>），现在出产的</a:t>
            </a:r>
            <a:r>
              <a:rPr lang="en-US" altLang="zh-CN" sz="3200" b="1" dirty="0">
                <a:solidFill>
                  <a:srgbClr val="002060"/>
                </a:solidFill>
                <a:latin typeface="楷体_GB2312" pitchFamily="49" charset="-122"/>
                <a:ea typeface="楷体_GB2312" pitchFamily="49" charset="-122"/>
              </a:rPr>
              <a:t>MP3</a:t>
            </a:r>
            <a:r>
              <a:rPr lang="zh-CN" altLang="en-US" sz="3200" b="1" dirty="0">
                <a:solidFill>
                  <a:srgbClr val="002060"/>
                </a:solidFill>
                <a:latin typeface="楷体_GB2312" pitchFamily="49" charset="-122"/>
                <a:ea typeface="楷体_GB2312" pitchFamily="49" charset="-122"/>
              </a:rPr>
              <a:t>机大部分都支持，这样可以减小有效文件的体积。</a:t>
            </a:r>
            <a:r>
              <a:rPr lang="en-US" altLang="zh-CN" sz="3200" b="1" dirty="0">
                <a:solidFill>
                  <a:srgbClr val="002060"/>
                </a:solidFill>
                <a:latin typeface="楷体_GB2312" pitchFamily="49" charset="-122"/>
                <a:ea typeface="楷体_GB2312" pitchFamily="49" charset="-122"/>
              </a:rPr>
              <a:t>WMA</a:t>
            </a:r>
            <a:r>
              <a:rPr lang="zh-CN" altLang="en-US" sz="3200" b="1" dirty="0">
                <a:solidFill>
                  <a:srgbClr val="002060"/>
                </a:solidFill>
                <a:latin typeface="楷体_GB2312" pitchFamily="49" charset="-122"/>
                <a:ea typeface="楷体_GB2312" pitchFamily="49" charset="-122"/>
              </a:rPr>
              <a:t>则是微软力推的一种音频格式，相对来说要比</a:t>
            </a:r>
            <a:r>
              <a:rPr lang="en-US" altLang="zh-CN" sz="3200" b="1" dirty="0">
                <a:solidFill>
                  <a:srgbClr val="002060"/>
                </a:solidFill>
                <a:latin typeface="楷体_GB2312" pitchFamily="49" charset="-122"/>
                <a:ea typeface="楷体_GB2312" pitchFamily="49" charset="-122"/>
              </a:rPr>
              <a:t>MP3</a:t>
            </a:r>
            <a:r>
              <a:rPr lang="zh-CN" altLang="en-US" sz="3200" b="1" dirty="0">
                <a:solidFill>
                  <a:srgbClr val="002060"/>
                </a:solidFill>
                <a:latin typeface="楷体_GB2312" pitchFamily="49" charset="-122"/>
                <a:ea typeface="楷体_GB2312" pitchFamily="49" charset="-122"/>
              </a:rPr>
              <a:t>体积更小。</a:t>
            </a:r>
          </a:p>
          <a:p>
            <a:r>
              <a:rPr lang="zh-CN" altLang="en-US" sz="3200" b="1" dirty="0">
                <a:solidFill>
                  <a:srgbClr val="002060"/>
                </a:solidFill>
                <a:latin typeface="楷体_GB2312" pitchFamily="49" charset="-122"/>
                <a:ea typeface="楷体_GB2312" pitchFamily="49" charset="-122"/>
              </a:rPr>
              <a:t>综合各方面因素，建议在多媒体课件的音频素材格式选择中以</a:t>
            </a:r>
            <a:r>
              <a:rPr lang="en-US" altLang="zh-CN" sz="3200" b="1" dirty="0">
                <a:solidFill>
                  <a:srgbClr val="002060"/>
                </a:solidFill>
                <a:latin typeface="楷体_GB2312" pitchFamily="49" charset="-122"/>
                <a:ea typeface="楷体_GB2312" pitchFamily="49" charset="-122"/>
              </a:rPr>
              <a:t>MP3</a:t>
            </a:r>
            <a:r>
              <a:rPr lang="zh-CN" altLang="en-US" sz="3200" b="1" dirty="0">
                <a:solidFill>
                  <a:srgbClr val="002060"/>
                </a:solidFill>
                <a:latin typeface="楷体_GB2312" pitchFamily="49" charset="-122"/>
                <a:ea typeface="楷体_GB2312" pitchFamily="49" charset="-122"/>
              </a:rPr>
              <a:t>为最佳。此外，目前主流的课件制作软件都支持</a:t>
            </a:r>
            <a:r>
              <a:rPr lang="en-US" altLang="zh-CN" sz="3200" b="1" dirty="0">
                <a:solidFill>
                  <a:srgbClr val="002060"/>
                </a:solidFill>
                <a:latin typeface="楷体_GB2312" pitchFamily="49" charset="-122"/>
                <a:ea typeface="楷体_GB2312" pitchFamily="49" charset="-122"/>
              </a:rPr>
              <a:t>MP3</a:t>
            </a:r>
            <a:r>
              <a:rPr lang="zh-CN" altLang="en-US" sz="3200" b="1" dirty="0">
                <a:solidFill>
                  <a:srgbClr val="002060"/>
                </a:solidFill>
                <a:latin typeface="楷体_GB2312" pitchFamily="49" charset="-122"/>
                <a:ea typeface="楷体_GB2312" pitchFamily="49" charset="-122"/>
              </a:rPr>
              <a:t>格式，这对于课件制作者来说是很重要的。</a:t>
            </a:r>
          </a:p>
        </p:txBody>
      </p:sp>
    </p:spTree>
    <p:extLst>
      <p:ext uri="{BB962C8B-B14F-4D97-AF65-F5344CB8AC3E}">
        <p14:creationId xmlns:p14="http://schemas.microsoft.com/office/powerpoint/2010/main" val="742441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386449" y="1353269"/>
            <a:ext cx="11308246" cy="33470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FF0000"/>
                </a:solidFill>
                <a:latin typeface="楷体_GB2312" pitchFamily="49" charset="-122"/>
                <a:ea typeface="楷体_GB2312" pitchFamily="49" charset="-122"/>
              </a:rPr>
              <a:t>活动过程</a:t>
            </a:r>
          </a:p>
          <a:p>
            <a:pPr marL="0" indent="0">
              <a:buNone/>
            </a:pPr>
            <a:r>
              <a:rPr lang="zh-CN" altLang="en-US" sz="3200" b="1" dirty="0" smtClean="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步：教师通过课件向学生讲解视频素材的基本类型及其特征。</a:t>
            </a:r>
          </a:p>
          <a:p>
            <a:pPr marL="0" indent="0">
              <a:buNone/>
            </a:pPr>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步：学生观看课程配套网络资源学习平台中的不同类型视频素材，通过视频播放对比其视频图像质量及其文件大小。</a:t>
            </a:r>
          </a:p>
        </p:txBody>
      </p:sp>
    </p:spTree>
    <p:extLst>
      <p:ext uri="{BB962C8B-B14F-4D97-AF65-F5344CB8AC3E}">
        <p14:creationId xmlns:p14="http://schemas.microsoft.com/office/powerpoint/2010/main" val="418571899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603545" y="1365818"/>
            <a:ext cx="8422771" cy="1077218"/>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2  </a:t>
            </a:r>
            <a:r>
              <a:rPr lang="zh-CN" altLang="en-US" sz="3200" b="1" dirty="0">
                <a:solidFill>
                  <a:srgbClr val="002060"/>
                </a:solidFill>
                <a:latin typeface="楷体_GB2312" pitchFamily="49" charset="-122"/>
                <a:ea typeface="楷体_GB2312" pitchFamily="49" charset="-122"/>
              </a:rPr>
              <a:t>不同格式的音频素材文件</a:t>
            </a:r>
          </a:p>
          <a:p>
            <a:r>
              <a:rPr lang="zh-CN" altLang="en-US" sz="3200" b="1" dirty="0">
                <a:solidFill>
                  <a:srgbClr val="002060"/>
                </a:solidFill>
                <a:latin typeface="楷体_GB2312" pitchFamily="49" charset="-122"/>
                <a:ea typeface="楷体_GB2312" pitchFamily="49" charset="-122"/>
              </a:rPr>
              <a:t>见网络资源学习平台。</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1198667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30240" y="2585018"/>
            <a:ext cx="8422771" cy="58477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活动</a:t>
            </a:r>
            <a:r>
              <a:rPr lang="en-US" altLang="zh-CN" sz="3200" b="1" dirty="0">
                <a:solidFill>
                  <a:srgbClr val="002060"/>
                </a:solidFill>
                <a:latin typeface="楷体_GB2312" pitchFamily="49" charset="-122"/>
                <a:ea typeface="楷体_GB2312" pitchFamily="49" charset="-122"/>
              </a:rPr>
              <a:t>4  </a:t>
            </a:r>
            <a:r>
              <a:rPr lang="zh-CN" altLang="en-US" sz="3200" b="1" dirty="0">
                <a:solidFill>
                  <a:srgbClr val="002060"/>
                </a:solidFill>
                <a:latin typeface="楷体_GB2312" pitchFamily="49" charset="-122"/>
                <a:ea typeface="楷体_GB2312" pitchFamily="49" charset="-122"/>
              </a:rPr>
              <a:t>音频素材的获取与制作</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74905766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49" y="146618"/>
            <a:ext cx="11198055" cy="5016758"/>
          </a:xfrm>
          <a:prstGeom prst="rect">
            <a:avLst/>
          </a:prstGeom>
        </p:spPr>
        <p:txBody>
          <a:bodyPr wrap="square">
            <a:spAutoFit/>
          </a:bodyPr>
          <a:lstStyle/>
          <a:p>
            <a:r>
              <a:rPr lang="zh-CN" altLang="en-US" sz="3200" b="1" dirty="0">
                <a:solidFill>
                  <a:srgbClr val="FF0000"/>
                </a:solidFill>
                <a:latin typeface="楷体_GB2312" pitchFamily="49" charset="-122"/>
                <a:ea typeface="楷体_GB2312" pitchFamily="49" charset="-122"/>
              </a:rPr>
              <a:t>活动目标</a:t>
            </a:r>
          </a:p>
          <a:p>
            <a:r>
              <a:rPr lang="zh-CN" altLang="en-US" sz="3200" b="1" dirty="0" smtClean="0">
                <a:solidFill>
                  <a:srgbClr val="002060"/>
                </a:solidFill>
                <a:latin typeface="楷体_GB2312" pitchFamily="49" charset="-122"/>
                <a:ea typeface="楷体_GB2312" pitchFamily="49" charset="-122"/>
              </a:rPr>
              <a:t>掌握</a:t>
            </a:r>
            <a:r>
              <a:rPr lang="zh-CN" altLang="en-US" sz="3200" b="1" dirty="0">
                <a:solidFill>
                  <a:srgbClr val="002060"/>
                </a:solidFill>
                <a:latin typeface="楷体_GB2312" pitchFamily="49" charset="-122"/>
                <a:ea typeface="楷体_GB2312" pitchFamily="49" charset="-122"/>
              </a:rPr>
              <a:t>多媒体音频素材的基本获取方法，掌握利用浏览器插件下载音频的基本方法，掌握利用格式转换器转换音频格式的方法，掌握利用会声会影简单编辑音频的方法。</a:t>
            </a:r>
          </a:p>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时间</a:t>
            </a:r>
          </a:p>
          <a:p>
            <a:r>
              <a:rPr lang="en-US" altLang="zh-CN" sz="3200" b="1" dirty="0">
                <a:solidFill>
                  <a:srgbClr val="002060"/>
                </a:solidFill>
                <a:latin typeface="楷体_GB2312" pitchFamily="49" charset="-122"/>
                <a:ea typeface="楷体_GB2312" pitchFamily="49" charset="-122"/>
              </a:rPr>
              <a:t>130</a:t>
            </a:r>
            <a:r>
              <a:rPr lang="zh-CN" altLang="en-US" sz="3200" b="1" dirty="0">
                <a:solidFill>
                  <a:srgbClr val="002060"/>
                </a:solidFill>
                <a:latin typeface="楷体_GB2312" pitchFamily="49" charset="-122"/>
                <a:ea typeface="楷体_GB2312" pitchFamily="49" charset="-122"/>
              </a:rPr>
              <a:t>分钟</a:t>
            </a:r>
          </a:p>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材料</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多媒体音频素材的获取</a:t>
            </a: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多媒体音频素材的制作</a:t>
            </a: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格式工厂与会声会影软件</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42342174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48" y="964765"/>
            <a:ext cx="11198055" cy="4524315"/>
          </a:xfrm>
          <a:prstGeom prst="rect">
            <a:avLst/>
          </a:prstGeom>
        </p:spPr>
        <p:txBody>
          <a:bodyPr wrap="square">
            <a:spAutoFit/>
          </a:bodyPr>
          <a:lstStyle/>
          <a:p>
            <a:r>
              <a:rPr lang="zh-CN" altLang="en-US" sz="3200" b="1" dirty="0" smtClean="0">
                <a:solidFill>
                  <a:srgbClr val="FF0000"/>
                </a:solidFill>
                <a:latin typeface="楷体_GB2312" pitchFamily="49" charset="-122"/>
                <a:ea typeface="楷体_GB2312" pitchFamily="49" charset="-122"/>
              </a:rPr>
              <a:t>活动过程</a:t>
            </a:r>
            <a:endParaRPr lang="en-US" altLang="zh-CN" sz="3200" b="1" dirty="0" smtClean="0">
              <a:solidFill>
                <a:srgbClr val="FF0000"/>
              </a:solidFill>
              <a:latin typeface="楷体_GB2312" pitchFamily="49" charset="-122"/>
              <a:ea typeface="楷体_GB2312" pitchFamily="49" charset="-122"/>
            </a:endParaRPr>
          </a:p>
          <a:p>
            <a:r>
              <a:rPr lang="zh-CN" altLang="en-US" sz="3200" b="1" dirty="0" smtClean="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步：教师通过课件向学生介绍多媒体音频素材获取的基本知识。</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步：教师演示通过</a:t>
            </a:r>
            <a:r>
              <a:rPr lang="en-US" altLang="zh-CN" sz="3200" b="1" dirty="0">
                <a:solidFill>
                  <a:srgbClr val="002060"/>
                </a:solidFill>
                <a:latin typeface="楷体_GB2312" pitchFamily="49" charset="-122"/>
                <a:ea typeface="楷体_GB2312" pitchFamily="49" charset="-122"/>
              </a:rPr>
              <a:t>360</a:t>
            </a:r>
            <a:r>
              <a:rPr lang="zh-CN" altLang="en-US" sz="3200" b="1" dirty="0">
                <a:solidFill>
                  <a:srgbClr val="002060"/>
                </a:solidFill>
                <a:latin typeface="楷体_GB2312" pitchFamily="49" charset="-122"/>
                <a:ea typeface="楷体_GB2312" pitchFamily="49" charset="-122"/>
              </a:rPr>
              <a:t>极速浏览器的音频下载插件下载网络音频的方法，学生结合材料</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自主完成相关操作练习。</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步：教师演示通过格式工厂进行不同音频格式转换的方法，学生结合材料</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自主完成相关操作练习。</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步：教师演示利用会声会影非线性编辑软件对音频素材文件进行简单编辑的方法，学习自主完成相关练习。</a:t>
            </a:r>
          </a:p>
        </p:txBody>
      </p:sp>
    </p:spTree>
    <p:extLst>
      <p:ext uri="{BB962C8B-B14F-4D97-AF65-F5344CB8AC3E}">
        <p14:creationId xmlns:p14="http://schemas.microsoft.com/office/powerpoint/2010/main" val="50561194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50" y="611839"/>
            <a:ext cx="11198055" cy="5016758"/>
          </a:xfrm>
          <a:prstGeom prst="rect">
            <a:avLst/>
          </a:prstGeom>
        </p:spPr>
        <p:txBody>
          <a:bodyPr wrap="square">
            <a:spAutoFit/>
          </a:bodyPr>
          <a:lstStyle/>
          <a:p>
            <a:pPr algn="ct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1  </a:t>
            </a:r>
            <a:r>
              <a:rPr lang="zh-CN" altLang="en-US" sz="3200" b="1" dirty="0">
                <a:solidFill>
                  <a:srgbClr val="002060"/>
                </a:solidFill>
                <a:latin typeface="楷体_GB2312" pitchFamily="49" charset="-122"/>
                <a:ea typeface="楷体_GB2312" pitchFamily="49" charset="-122"/>
              </a:rPr>
              <a:t>多媒体音频素材的获取</a:t>
            </a:r>
          </a:p>
          <a:p>
            <a:r>
              <a:rPr lang="zh-CN" altLang="en-US" sz="3200" b="1" dirty="0">
                <a:solidFill>
                  <a:srgbClr val="002060"/>
                </a:solidFill>
                <a:latin typeface="楷体_GB2312" pitchFamily="49" charset="-122"/>
                <a:ea typeface="楷体_GB2312" pitchFamily="49" charset="-122"/>
              </a:rPr>
              <a:t>（一）获取音频素材的一般</a:t>
            </a:r>
            <a:r>
              <a:rPr lang="zh-CN" altLang="en-US" sz="3200" b="1" dirty="0" smtClean="0">
                <a:solidFill>
                  <a:srgbClr val="002060"/>
                </a:solidFill>
                <a:latin typeface="楷体_GB2312" pitchFamily="49" charset="-122"/>
                <a:ea typeface="楷体_GB2312" pitchFamily="49" charset="-122"/>
              </a:rPr>
              <a:t>方法</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使用数字音频录制设备自行录制</a:t>
            </a:r>
          </a:p>
          <a:p>
            <a:r>
              <a:rPr lang="zh-CN" altLang="en-US" sz="3200" b="1" dirty="0">
                <a:solidFill>
                  <a:srgbClr val="002060"/>
                </a:solidFill>
                <a:latin typeface="楷体_GB2312" pitchFamily="49" charset="-122"/>
                <a:ea typeface="楷体_GB2312" pitchFamily="49" charset="-122"/>
              </a:rPr>
              <a:t>主要指使用数字录音机或者带音频录制功能的智能手机、智能平板等设备自行进行录制</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en-US" altLang="zh-CN" sz="3200" b="1" dirty="0" smtClean="0">
                <a:solidFill>
                  <a:srgbClr val="002060"/>
                </a:solidFill>
                <a:latin typeface="楷体_GB2312" pitchFamily="49" charset="-122"/>
                <a:ea typeface="楷体_GB2312" pitchFamily="49" charset="-122"/>
              </a:rPr>
              <a:t>2</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通过网络下载获取</a:t>
            </a:r>
          </a:p>
          <a:p>
            <a:r>
              <a:rPr lang="zh-CN" altLang="en-US" sz="3200" b="1" dirty="0">
                <a:solidFill>
                  <a:srgbClr val="002060"/>
                </a:solidFill>
                <a:latin typeface="楷体_GB2312" pitchFamily="49" charset="-122"/>
                <a:ea typeface="楷体_GB2312" pitchFamily="49" charset="-122"/>
              </a:rPr>
              <a:t>通过网络下载获取也是一种重要的多媒体课件音频素材获取方法，作为世界上最大的资源库，互联网上分布着海量的各类音频，包括人的语言、音乐及其各种音效，通过下载可以从中得到教学所需的各种不同内容的音频</a:t>
            </a:r>
            <a:r>
              <a:rPr lang="zh-CN" altLang="en-US" sz="3200" b="1" dirty="0" smtClean="0">
                <a:solidFill>
                  <a:srgbClr val="002060"/>
                </a:solidFill>
                <a:latin typeface="楷体_GB2312" pitchFamily="49" charset="-122"/>
                <a:ea typeface="楷体_GB2312" pitchFamily="49" charset="-122"/>
              </a:rPr>
              <a:t>。</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8126801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50" y="611839"/>
            <a:ext cx="11198055" cy="1569660"/>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（二）通过网页插件下载网络音频的</a:t>
            </a:r>
            <a:r>
              <a:rPr lang="zh-CN" altLang="en-US" sz="3200" b="1" dirty="0" smtClean="0">
                <a:solidFill>
                  <a:srgbClr val="002060"/>
                </a:solidFill>
                <a:latin typeface="楷体_GB2312" pitchFamily="49" charset="-122"/>
                <a:ea typeface="楷体_GB2312" pitchFamily="49" charset="-122"/>
              </a:rPr>
              <a:t>方式</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）打开</a:t>
            </a:r>
            <a:r>
              <a:rPr lang="en-US" altLang="zh-CN" sz="3200" b="1" dirty="0">
                <a:solidFill>
                  <a:srgbClr val="002060"/>
                </a:solidFill>
                <a:latin typeface="楷体_GB2312" pitchFamily="49" charset="-122"/>
                <a:ea typeface="楷体_GB2312" pitchFamily="49" charset="-122"/>
              </a:rPr>
              <a:t>360</a:t>
            </a:r>
            <a:r>
              <a:rPr lang="zh-CN" altLang="en-US" sz="3200" b="1" dirty="0">
                <a:solidFill>
                  <a:srgbClr val="002060"/>
                </a:solidFill>
                <a:latin typeface="楷体_GB2312" pitchFamily="49" charset="-122"/>
                <a:ea typeface="楷体_GB2312" pitchFamily="49" charset="-122"/>
              </a:rPr>
              <a:t>极速浏览器，打开开发工具</a:t>
            </a:r>
            <a:r>
              <a:rPr lang="zh-CN" altLang="en-US" sz="3200" b="1" dirty="0" smtClean="0">
                <a:solidFill>
                  <a:srgbClr val="002060"/>
                </a:solidFill>
                <a:latin typeface="楷体_GB2312" pitchFamily="49" charset="-122"/>
                <a:ea typeface="楷体_GB2312" pitchFamily="49" charset="-122"/>
              </a:rPr>
              <a:t>选项选择</a:t>
            </a:r>
            <a:r>
              <a:rPr lang="zh-CN" altLang="en-US" sz="3200" b="1" dirty="0">
                <a:solidFill>
                  <a:srgbClr val="002060"/>
                </a:solidFill>
                <a:latin typeface="楷体_GB2312" pitchFamily="49" charset="-122"/>
                <a:ea typeface="楷体_GB2312" pitchFamily="49" charset="-122"/>
              </a:rPr>
              <a:t>需要的视频下载工具。</a:t>
            </a:r>
            <a:endParaRPr lang="zh-CN" altLang="en-US" sz="3200" b="1" dirty="0">
              <a:solidFill>
                <a:srgbClr val="002060"/>
              </a:solidFill>
              <a:latin typeface="楷体_GB2312" pitchFamily="49" charset="-122"/>
              <a:ea typeface="楷体_GB2312" pitchFamily="49" charset="-122"/>
            </a:endParaRPr>
          </a:p>
        </p:txBody>
      </p:sp>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4589" y="2550695"/>
            <a:ext cx="10812379" cy="3023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8296786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50" y="611839"/>
            <a:ext cx="11198055" cy="1077218"/>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）打开开发工具选项界面，在列出的工具中选择一款需要的视频下载工具</a:t>
            </a:r>
            <a:endParaRPr lang="zh-CN" altLang="en-US" sz="3200" b="1" dirty="0">
              <a:solidFill>
                <a:srgbClr val="002060"/>
              </a:solidFill>
              <a:latin typeface="楷体_GB2312" pitchFamily="49" charset="-122"/>
              <a:ea typeface="楷体_GB2312" pitchFamily="49" charset="-122"/>
            </a:endParaRPr>
          </a:p>
        </p:txBody>
      </p:sp>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29193" y="2160923"/>
            <a:ext cx="9439860" cy="36382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9760370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50" y="611839"/>
            <a:ext cx="11198055" cy="58477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）点击其中一款视频下载工具，下载安装到浏览器中</a:t>
            </a:r>
            <a:endParaRPr lang="zh-CN" altLang="en-US" sz="3200" b="1" dirty="0">
              <a:solidFill>
                <a:srgbClr val="002060"/>
              </a:solidFill>
              <a:latin typeface="楷体_GB2312" pitchFamily="49" charset="-122"/>
              <a:ea typeface="楷体_GB2312" pitchFamily="49" charset="-122"/>
            </a:endParaRPr>
          </a:p>
        </p:txBody>
      </p:sp>
      <p:pic>
        <p:nvPicPr>
          <p:cNvPr id="4" name="图片 3"/>
          <p:cNvPicPr/>
          <p:nvPr/>
        </p:nvPicPr>
        <p:blipFill>
          <a:blip r:embed="rId2"/>
          <a:stretch>
            <a:fillRect/>
          </a:stretch>
        </p:blipFill>
        <p:spPr>
          <a:xfrm>
            <a:off x="1912920" y="1749926"/>
            <a:ext cx="9043837" cy="4025232"/>
          </a:xfrm>
          <a:prstGeom prst="rect">
            <a:avLst/>
          </a:prstGeom>
        </p:spPr>
      </p:pic>
    </p:spTree>
    <p:extLst>
      <p:ext uri="{BB962C8B-B14F-4D97-AF65-F5344CB8AC3E}">
        <p14:creationId xmlns:p14="http://schemas.microsoft.com/office/powerpoint/2010/main" val="369632267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50" y="611839"/>
            <a:ext cx="11198055" cy="1077218"/>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）安装完成后，可以在浏览器右上角的浏览器工具栏中看到安装在浏览器中的视频下载工具</a:t>
            </a:r>
            <a:endParaRPr lang="zh-CN" altLang="en-US" sz="3200" b="1" dirty="0">
              <a:solidFill>
                <a:srgbClr val="002060"/>
              </a:solidFill>
              <a:latin typeface="楷体_GB2312" pitchFamily="49" charset="-122"/>
              <a:ea typeface="楷体_GB2312" pitchFamily="49" charset="-122"/>
            </a:endParaRPr>
          </a:p>
        </p:txBody>
      </p:sp>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6849" y="2312820"/>
            <a:ext cx="11198055" cy="17307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73947153"/>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50" y="611839"/>
            <a:ext cx="11198055" cy="1569660"/>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5</a:t>
            </a:r>
            <a:r>
              <a:rPr lang="zh-CN" altLang="en-US" sz="3200" b="1" dirty="0">
                <a:solidFill>
                  <a:srgbClr val="002060"/>
                </a:solidFill>
                <a:latin typeface="楷体_GB2312" pitchFamily="49" charset="-122"/>
                <a:ea typeface="楷体_GB2312" pitchFamily="49" charset="-122"/>
              </a:rPr>
              <a:t>）当视频下载工具嵌入到浏览器界面后就可以打开有需要下载音频的浏览器界面，让音频能正常播放，这是嵌入浏览器界面的下载视频工具会自动搜索到当前界面播放的音频</a:t>
            </a:r>
            <a:endParaRPr lang="zh-CN" altLang="en-US" sz="3200" b="1" dirty="0">
              <a:solidFill>
                <a:srgbClr val="002060"/>
              </a:solidFill>
              <a:latin typeface="楷体_GB2312" pitchFamily="49" charset="-122"/>
              <a:ea typeface="楷体_GB2312" pitchFamily="49" charset="-122"/>
            </a:endParaRPr>
          </a:p>
        </p:txBody>
      </p:sp>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60127" y="2630093"/>
            <a:ext cx="9592000" cy="23657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524662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1204597" y="946484"/>
            <a:ext cx="9976752" cy="532597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1  </a:t>
            </a:r>
            <a:r>
              <a:rPr lang="zh-CN" altLang="en-US" sz="3200" b="1" dirty="0">
                <a:solidFill>
                  <a:srgbClr val="002060"/>
                </a:solidFill>
                <a:latin typeface="楷体_GB2312" pitchFamily="49" charset="-122"/>
                <a:ea typeface="楷体_GB2312" pitchFamily="49" charset="-122"/>
              </a:rPr>
              <a:t>视频素材概述</a:t>
            </a:r>
          </a:p>
          <a:p>
            <a:pPr marL="0" indent="0">
              <a:buNone/>
            </a:pPr>
            <a:r>
              <a:rPr lang="zh-CN" altLang="en-US" sz="3200" b="1" dirty="0">
                <a:solidFill>
                  <a:srgbClr val="002060"/>
                </a:solidFill>
                <a:latin typeface="楷体_GB2312" pitchFamily="49" charset="-122"/>
                <a:ea typeface="楷体_GB2312" pitchFamily="49" charset="-122"/>
              </a:rPr>
              <a:t>视频素材是多媒体课件中相当重要的一种课件素材，从素材的技术形态上讲，视频包含了运动图像与声音，它在教学中能够展现的信息量较大，声画并茂、形象而直观，所以一直以来深受中小学教师的欢迎，在课件中大量地采用。</a:t>
            </a:r>
          </a:p>
          <a:p>
            <a:pPr marL="0" indent="0">
              <a:buNone/>
            </a:pPr>
            <a:r>
              <a:rPr lang="zh-CN" altLang="en-US" sz="3200" b="1" dirty="0">
                <a:solidFill>
                  <a:srgbClr val="002060"/>
                </a:solidFill>
                <a:latin typeface="楷体_GB2312" pitchFamily="49" charset="-122"/>
                <a:ea typeface="楷体_GB2312" pitchFamily="49" charset="-122"/>
              </a:rPr>
              <a:t>（一）什么是多媒体视频素材</a:t>
            </a:r>
          </a:p>
          <a:p>
            <a:pPr marL="0" indent="0">
              <a:buNone/>
            </a:pPr>
            <a:r>
              <a:rPr lang="zh-CN" altLang="en-US" sz="3200" b="1" dirty="0">
                <a:solidFill>
                  <a:srgbClr val="002060"/>
                </a:solidFill>
                <a:latin typeface="楷体_GB2312" pitchFamily="49" charset="-122"/>
                <a:ea typeface="楷体_GB2312" pitchFamily="49" charset="-122"/>
              </a:rPr>
              <a:t>多媒体视频素材是以教学为目的，通过拍摄、网络下载及后期编辑而形成的多媒体教学课件视频材料。</a:t>
            </a:r>
          </a:p>
          <a:p>
            <a:pPr marL="0" indent="0">
              <a:buNone/>
            </a:pP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911808764"/>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50" y="611839"/>
            <a:ext cx="11198055" cy="1077218"/>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6</a:t>
            </a:r>
            <a:r>
              <a:rPr lang="zh-CN" altLang="en-US" sz="3200" b="1" dirty="0">
                <a:solidFill>
                  <a:srgbClr val="002060"/>
                </a:solidFill>
                <a:latin typeface="楷体_GB2312" pitchFamily="49" charset="-122"/>
                <a:ea typeface="楷体_GB2312" pitchFamily="49" charset="-122"/>
              </a:rPr>
              <a:t>）找到视频下载工具中的音频信息后，选择并利用工具中的下载选择按钮</a:t>
            </a:r>
            <a:endParaRPr lang="zh-CN" altLang="en-US" sz="3200" b="1" dirty="0">
              <a:solidFill>
                <a:srgbClr val="002060"/>
              </a:solidFill>
              <a:latin typeface="楷体_GB2312" pitchFamily="49" charset="-122"/>
              <a:ea typeface="楷体_GB2312" pitchFamily="49" charset="-122"/>
            </a:endParaRPr>
          </a:p>
        </p:txBody>
      </p:sp>
      <p:pic>
        <p:nvPicPr>
          <p:cNvPr id="276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30421" y="2565734"/>
            <a:ext cx="9075175" cy="22148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78451862"/>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50" y="611839"/>
            <a:ext cx="11198055" cy="58477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7</a:t>
            </a:r>
            <a:r>
              <a:rPr lang="zh-CN" altLang="en-US" sz="3200" b="1" dirty="0">
                <a:solidFill>
                  <a:srgbClr val="002060"/>
                </a:solidFill>
                <a:latin typeface="楷体_GB2312" pitchFamily="49" charset="-122"/>
                <a:ea typeface="楷体_GB2312" pitchFamily="49" charset="-122"/>
              </a:rPr>
              <a:t>）在打开的下载界面中选择文件的保存位置并完成下载</a:t>
            </a:r>
            <a:endParaRPr lang="zh-CN" altLang="en-US" sz="3200" b="1" dirty="0">
              <a:solidFill>
                <a:srgbClr val="002060"/>
              </a:solidFill>
              <a:latin typeface="楷体_GB2312" pitchFamily="49" charset="-122"/>
              <a:ea typeface="楷体_GB2312" pitchFamily="49" charset="-122"/>
            </a:endParaRPr>
          </a:p>
        </p:txBody>
      </p:sp>
      <p:pic>
        <p:nvPicPr>
          <p:cNvPr id="2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71457" y="1502695"/>
            <a:ext cx="9529680" cy="5133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72961748"/>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50" y="611839"/>
            <a:ext cx="11198055" cy="2554545"/>
          </a:xfrm>
          <a:prstGeom prst="rect">
            <a:avLst/>
          </a:prstGeom>
        </p:spPr>
        <p:txBody>
          <a:bodyPr wrap="square">
            <a:spAutoFit/>
          </a:bodyPr>
          <a:lstStyle/>
          <a:p>
            <a:pPr algn="ct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2  </a:t>
            </a:r>
            <a:r>
              <a:rPr lang="zh-CN" altLang="en-US" sz="3200" b="1" dirty="0">
                <a:solidFill>
                  <a:srgbClr val="002060"/>
                </a:solidFill>
                <a:latin typeface="楷体_GB2312" pitchFamily="49" charset="-122"/>
                <a:ea typeface="楷体_GB2312" pitchFamily="49" charset="-122"/>
              </a:rPr>
              <a:t>多媒体音频素材的</a:t>
            </a:r>
            <a:r>
              <a:rPr lang="zh-CN" altLang="en-US" sz="3200" b="1" dirty="0" smtClean="0">
                <a:solidFill>
                  <a:srgbClr val="002060"/>
                </a:solidFill>
                <a:latin typeface="楷体_GB2312" pitchFamily="49" charset="-122"/>
                <a:ea typeface="楷体_GB2312" pitchFamily="49" charset="-122"/>
              </a:rPr>
              <a:t>制作</a:t>
            </a:r>
            <a:endParaRPr lang="en-US" altLang="zh-CN" sz="3200" b="1" dirty="0" smtClean="0">
              <a:solidFill>
                <a:srgbClr val="002060"/>
              </a:solidFill>
              <a:latin typeface="楷体_GB2312" pitchFamily="49" charset="-122"/>
              <a:ea typeface="楷体_GB2312" pitchFamily="49" charset="-122"/>
            </a:endParaRPr>
          </a:p>
          <a:p>
            <a:r>
              <a:rPr lang="zh-CN" altLang="en-US" sz="3200" b="1" dirty="0" smtClean="0">
                <a:solidFill>
                  <a:srgbClr val="002060"/>
                </a:solidFill>
                <a:latin typeface="楷体_GB2312" pitchFamily="49" charset="-122"/>
                <a:ea typeface="楷体_GB2312" pitchFamily="49" charset="-122"/>
              </a:rPr>
              <a:t>（一）利用格式工厂实现不同音频格式之间的转换</a:t>
            </a:r>
          </a:p>
          <a:p>
            <a:r>
              <a:rPr lang="zh-CN" altLang="en-US" sz="3200" b="1" dirty="0" smtClean="0">
                <a:solidFill>
                  <a:srgbClr val="002060"/>
                </a:solidFill>
                <a:latin typeface="楷体_GB2312" pitchFamily="49" charset="-122"/>
                <a:ea typeface="楷体_GB2312" pitchFamily="49" charset="-122"/>
              </a:rPr>
              <a:t>下面</a:t>
            </a:r>
            <a:r>
              <a:rPr lang="zh-CN" altLang="en-US" sz="3200" b="1" dirty="0">
                <a:solidFill>
                  <a:srgbClr val="002060"/>
                </a:solidFill>
                <a:latin typeface="楷体_GB2312" pitchFamily="49" charset="-122"/>
                <a:ea typeface="楷体_GB2312" pitchFamily="49" charset="-122"/>
              </a:rPr>
              <a:t>以</a:t>
            </a:r>
            <a:r>
              <a:rPr lang="en-US" altLang="zh-CN" sz="3200" b="1" dirty="0">
                <a:solidFill>
                  <a:srgbClr val="002060"/>
                </a:solidFill>
                <a:latin typeface="楷体_GB2312" pitchFamily="49" charset="-122"/>
                <a:ea typeface="楷体_GB2312" pitchFamily="49" charset="-122"/>
              </a:rPr>
              <a:t>WAV</a:t>
            </a:r>
            <a:r>
              <a:rPr lang="zh-CN" altLang="en-US" sz="3200" b="1" dirty="0">
                <a:solidFill>
                  <a:srgbClr val="002060"/>
                </a:solidFill>
                <a:latin typeface="楷体_GB2312" pitchFamily="49" charset="-122"/>
                <a:ea typeface="楷体_GB2312" pitchFamily="49" charset="-122"/>
              </a:rPr>
              <a:t>向</a:t>
            </a:r>
            <a:r>
              <a:rPr lang="en-US" altLang="zh-CN" sz="3200" b="1" dirty="0">
                <a:solidFill>
                  <a:srgbClr val="002060"/>
                </a:solidFill>
                <a:latin typeface="楷体_GB2312" pitchFamily="49" charset="-122"/>
                <a:ea typeface="楷体_GB2312" pitchFamily="49" charset="-122"/>
              </a:rPr>
              <a:t>MP3</a:t>
            </a:r>
            <a:r>
              <a:rPr lang="zh-CN" altLang="en-US" sz="3200" b="1" dirty="0">
                <a:solidFill>
                  <a:srgbClr val="002060"/>
                </a:solidFill>
                <a:latin typeface="楷体_GB2312" pitchFamily="49" charset="-122"/>
                <a:ea typeface="楷体_GB2312" pitchFamily="49" charset="-122"/>
              </a:rPr>
              <a:t>格式的转换为例做格式转换介绍。</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）选择转换的音频文件格式</a:t>
            </a:r>
          </a:p>
          <a:p>
            <a:endParaRPr lang="zh-CN" altLang="en-US" sz="3200" b="1" dirty="0">
              <a:solidFill>
                <a:srgbClr val="002060"/>
              </a:solidFill>
              <a:latin typeface="楷体_GB2312" pitchFamily="49" charset="-122"/>
              <a:ea typeface="楷体_GB2312" pitchFamily="49" charset="-122"/>
            </a:endParaRPr>
          </a:p>
        </p:txBody>
      </p:sp>
      <p:pic>
        <p:nvPicPr>
          <p:cNvPr id="296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9271" y="2954337"/>
            <a:ext cx="4755874" cy="29331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52846277"/>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50" y="611839"/>
            <a:ext cx="11198055" cy="58477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）在弹出的对话框中选择添加文件按钮</a:t>
            </a:r>
            <a:endParaRPr lang="zh-CN" altLang="en-US" sz="3200" b="1" dirty="0">
              <a:solidFill>
                <a:srgbClr val="002060"/>
              </a:solidFill>
              <a:latin typeface="楷体_GB2312" pitchFamily="49" charset="-122"/>
              <a:ea typeface="楷体_GB2312" pitchFamily="49" charset="-122"/>
            </a:endParaRPr>
          </a:p>
        </p:txBody>
      </p:sp>
      <p:pic>
        <p:nvPicPr>
          <p:cNvPr id="307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6843" y="1292824"/>
            <a:ext cx="8358020" cy="4787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5430742"/>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50" y="611839"/>
            <a:ext cx="11198055" cy="58477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）在添加文件对话框中选择需要添加的音频文件</a:t>
            </a:r>
            <a:endParaRPr lang="zh-CN" altLang="en-US" sz="3200" b="1" dirty="0">
              <a:solidFill>
                <a:srgbClr val="002060"/>
              </a:solidFill>
              <a:latin typeface="楷体_GB2312" pitchFamily="49" charset="-122"/>
              <a:ea typeface="楷体_GB2312" pitchFamily="49" charset="-122"/>
            </a:endParaRPr>
          </a:p>
        </p:txBody>
      </p:sp>
      <p:pic>
        <p:nvPicPr>
          <p:cNvPr id="317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4895" y="1530350"/>
            <a:ext cx="9896095" cy="43089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326059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50" y="611839"/>
            <a:ext cx="11198055" cy="1077218"/>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）添加完成后，在输出文件夹中选择输出到源文件目录选项，以便转换完成后方便地找到转换完成后的音频格式文件</a:t>
            </a:r>
            <a:endParaRPr lang="zh-CN" altLang="en-US" sz="3200" b="1" dirty="0">
              <a:solidFill>
                <a:srgbClr val="002060"/>
              </a:solidFill>
              <a:latin typeface="楷体_GB2312" pitchFamily="49" charset="-122"/>
              <a:ea typeface="楷体_GB2312" pitchFamily="49" charset="-122"/>
            </a:endParaRPr>
          </a:p>
        </p:txBody>
      </p:sp>
      <p:pic>
        <p:nvPicPr>
          <p:cNvPr id="327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17800" y="2697163"/>
            <a:ext cx="7154691" cy="2837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65943544"/>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50" y="611839"/>
            <a:ext cx="11198055" cy="58477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5</a:t>
            </a:r>
            <a:r>
              <a:rPr lang="zh-CN" altLang="en-US" sz="3200" b="1" dirty="0">
                <a:solidFill>
                  <a:srgbClr val="002060"/>
                </a:solidFill>
                <a:latin typeface="楷体_GB2312" pitchFamily="49" charset="-122"/>
                <a:ea typeface="楷体_GB2312" pitchFamily="49" charset="-122"/>
              </a:rPr>
              <a:t>）选择完成后，直接按确定按钮进入转换界面</a:t>
            </a:r>
            <a:endParaRPr lang="zh-CN" altLang="en-US" sz="3200" b="1" dirty="0">
              <a:solidFill>
                <a:srgbClr val="002060"/>
              </a:solidFill>
              <a:latin typeface="楷体_GB2312" pitchFamily="49" charset="-122"/>
              <a:ea typeface="楷体_GB2312" pitchFamily="49" charset="-122"/>
            </a:endParaRPr>
          </a:p>
        </p:txBody>
      </p:sp>
      <p:pic>
        <p:nvPicPr>
          <p:cNvPr id="337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0660" y="1523583"/>
            <a:ext cx="9944435" cy="4877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92160172"/>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2050" y="319451"/>
            <a:ext cx="11198055" cy="58477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6</a:t>
            </a:r>
            <a:r>
              <a:rPr lang="zh-CN" altLang="en-US" sz="3200" b="1" dirty="0">
                <a:solidFill>
                  <a:srgbClr val="002060"/>
                </a:solidFill>
                <a:latin typeface="楷体_GB2312" pitchFamily="49" charset="-122"/>
                <a:ea typeface="楷体_GB2312" pitchFamily="49" charset="-122"/>
              </a:rPr>
              <a:t>）进入转换界面，等待格式转换完成</a:t>
            </a:r>
            <a:endParaRPr lang="zh-CN" altLang="en-US" sz="3200" b="1" dirty="0">
              <a:solidFill>
                <a:srgbClr val="002060"/>
              </a:solidFill>
              <a:latin typeface="楷体_GB2312" pitchFamily="49" charset="-122"/>
              <a:ea typeface="楷体_GB2312" pitchFamily="49" charset="-122"/>
            </a:endParaRPr>
          </a:p>
        </p:txBody>
      </p:sp>
      <p:pic>
        <p:nvPicPr>
          <p:cNvPr id="348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3947" y="904226"/>
            <a:ext cx="6874259" cy="3598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401053" y="4774214"/>
            <a:ext cx="11261558" cy="1077218"/>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7</a:t>
            </a:r>
            <a:r>
              <a:rPr lang="zh-CN" altLang="en-US" sz="3200" b="1" dirty="0">
                <a:solidFill>
                  <a:srgbClr val="002060"/>
                </a:solidFill>
                <a:latin typeface="楷体_GB2312" pitchFamily="49" charset="-122"/>
                <a:ea typeface="楷体_GB2312" pitchFamily="49" charset="-122"/>
              </a:rPr>
              <a:t>）转换完成后，打开转换时设置的输出文件夹即可找到转换完成后的音频格式文件。</a:t>
            </a:r>
          </a:p>
        </p:txBody>
      </p:sp>
    </p:spTree>
    <p:extLst>
      <p:ext uri="{BB962C8B-B14F-4D97-AF65-F5344CB8AC3E}">
        <p14:creationId xmlns:p14="http://schemas.microsoft.com/office/powerpoint/2010/main" val="300248712"/>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5797" y="352926"/>
            <a:ext cx="11198055" cy="3046988"/>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（二）音频素材文件的简单编辑</a:t>
            </a:r>
          </a:p>
          <a:p>
            <a:r>
              <a:rPr lang="zh-CN" altLang="en-US" sz="3200" b="1" dirty="0">
                <a:solidFill>
                  <a:srgbClr val="002060"/>
                </a:solidFill>
                <a:latin typeface="楷体_GB2312" pitchFamily="49" charset="-122"/>
                <a:ea typeface="楷体_GB2312" pitchFamily="49" charset="-122"/>
              </a:rPr>
              <a:t>对于音频素材文件的编辑软件来讲可以用专用的音频编辑软件如音频编辑</a:t>
            </a:r>
            <a:r>
              <a:rPr lang="zh-CN" altLang="en-US" sz="3200" b="1" dirty="0" smtClean="0">
                <a:solidFill>
                  <a:srgbClr val="002060"/>
                </a:solidFill>
                <a:latin typeface="楷体_GB2312" pitchFamily="49" charset="-122"/>
                <a:ea typeface="楷体_GB2312" pitchFamily="49" charset="-122"/>
              </a:rPr>
              <a:t>专家，也</a:t>
            </a:r>
            <a:r>
              <a:rPr lang="zh-CN" altLang="en-US" sz="3200" b="1" dirty="0">
                <a:solidFill>
                  <a:srgbClr val="002060"/>
                </a:solidFill>
                <a:latin typeface="楷体_GB2312" pitchFamily="49" charset="-122"/>
                <a:ea typeface="楷体_GB2312" pitchFamily="49" charset="-122"/>
              </a:rPr>
              <a:t>可以直接用视频编辑软件如前述的会声会影来完成，只不过用的是视频编辑软件的音频编辑功能部分。对于具体的编辑过程这里就不再赘述了，有兴趣的可以通过网络搜索相关资料自行学习掌握。</a:t>
            </a:r>
            <a:endParaRPr lang="zh-CN" altLang="en-US" sz="3200" b="1" dirty="0">
              <a:solidFill>
                <a:srgbClr val="002060"/>
              </a:solidFill>
              <a:latin typeface="楷体_GB2312" pitchFamily="49" charset="-122"/>
              <a:ea typeface="楷体_GB2312" pitchFamily="49" charset="-122"/>
            </a:endParaRPr>
          </a:p>
        </p:txBody>
      </p:sp>
      <p:pic>
        <p:nvPicPr>
          <p:cNvPr id="358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53649" y="3606299"/>
            <a:ext cx="4224337" cy="260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6925997"/>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93945" y="2197769"/>
            <a:ext cx="11198055" cy="58477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活动</a:t>
            </a:r>
            <a:r>
              <a:rPr lang="en-US" altLang="zh-CN" sz="3200" b="1" dirty="0">
                <a:solidFill>
                  <a:srgbClr val="002060"/>
                </a:solidFill>
                <a:latin typeface="楷体_GB2312" pitchFamily="49" charset="-122"/>
                <a:ea typeface="楷体_GB2312" pitchFamily="49" charset="-122"/>
              </a:rPr>
              <a:t>5  </a:t>
            </a:r>
            <a:r>
              <a:rPr lang="zh-CN" altLang="en-US" sz="3200" b="1" dirty="0">
                <a:solidFill>
                  <a:srgbClr val="002060"/>
                </a:solidFill>
                <a:latin typeface="楷体_GB2312" pitchFamily="49" charset="-122"/>
                <a:ea typeface="楷体_GB2312" pitchFamily="49" charset="-122"/>
              </a:rPr>
              <a:t>视频、音频素材在课件中的应用</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38672759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996049" y="240632"/>
            <a:ext cx="9976752" cy="619225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002060"/>
                </a:solidFill>
                <a:latin typeface="楷体_GB2312" pitchFamily="49" charset="-122"/>
                <a:ea typeface="楷体_GB2312" pitchFamily="49" charset="-122"/>
              </a:rPr>
              <a:t>（二）多媒体视频素材的基本类型及其特征</a:t>
            </a:r>
          </a:p>
          <a:p>
            <a:pPr marL="0" indent="0">
              <a:buNone/>
            </a:pPr>
            <a:r>
              <a:rPr lang="zh-CN" altLang="en-US" sz="3200" b="1" dirty="0">
                <a:solidFill>
                  <a:srgbClr val="002060"/>
                </a:solidFill>
                <a:latin typeface="楷体_GB2312" pitchFamily="49" charset="-122"/>
                <a:ea typeface="楷体_GB2312" pitchFamily="49" charset="-122"/>
              </a:rPr>
              <a:t>多媒体视频素材类型主要指它的视频文件格式，根据不同视频文件制作时所采用的编码技术的不同，不同的视频文件形成了不同的格式，常见的视频文件格式有以下一些</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pPr marL="0" indent="0">
              <a:buNone/>
            </a:pPr>
            <a:r>
              <a:rPr lang="en-US" altLang="zh-CN" sz="3200" b="1" dirty="0">
                <a:solidFill>
                  <a:srgbClr val="002060"/>
                </a:solidFill>
                <a:latin typeface="楷体_GB2312" pitchFamily="49" charset="-122"/>
                <a:ea typeface="楷体_GB2312" pitchFamily="49" charset="-122"/>
              </a:rPr>
              <a:t>1.AVI</a:t>
            </a:r>
            <a:r>
              <a:rPr lang="zh-CN" altLang="en-US" sz="3200" b="1" dirty="0">
                <a:solidFill>
                  <a:srgbClr val="002060"/>
                </a:solidFill>
                <a:latin typeface="楷体_GB2312" pitchFamily="49" charset="-122"/>
                <a:ea typeface="楷体_GB2312" pitchFamily="49" charset="-122"/>
              </a:rPr>
              <a:t>视频格式</a:t>
            </a:r>
          </a:p>
          <a:p>
            <a:pPr marL="0" indent="0">
              <a:buNone/>
            </a:pPr>
            <a:r>
              <a:rPr lang="en-US" altLang="zh-CN" sz="3200" b="1" dirty="0">
                <a:solidFill>
                  <a:srgbClr val="002060"/>
                </a:solidFill>
                <a:latin typeface="楷体_GB2312" pitchFamily="49" charset="-122"/>
                <a:ea typeface="楷体_GB2312" pitchFamily="49" charset="-122"/>
              </a:rPr>
              <a:t>AVI</a:t>
            </a:r>
            <a:r>
              <a:rPr lang="zh-CN" altLang="en-US" sz="3200" b="1" dirty="0">
                <a:solidFill>
                  <a:srgbClr val="002060"/>
                </a:solidFill>
                <a:latin typeface="楷体_GB2312" pitchFamily="49" charset="-122"/>
                <a:ea typeface="楷体_GB2312" pitchFamily="49" charset="-122"/>
              </a:rPr>
              <a:t>英文全称为</a:t>
            </a:r>
            <a:r>
              <a:rPr lang="en-US" altLang="zh-CN" sz="3200" b="1" dirty="0">
                <a:solidFill>
                  <a:srgbClr val="002060"/>
                </a:solidFill>
                <a:latin typeface="楷体_GB2312" pitchFamily="49" charset="-122"/>
                <a:ea typeface="楷体_GB2312" pitchFamily="49" charset="-122"/>
              </a:rPr>
              <a:t>Audio Video Interleaved</a:t>
            </a:r>
            <a:r>
              <a:rPr lang="zh-CN" altLang="en-US" sz="3200" b="1" dirty="0">
                <a:solidFill>
                  <a:srgbClr val="002060"/>
                </a:solidFill>
                <a:latin typeface="楷体_GB2312" pitchFamily="49" charset="-122"/>
                <a:ea typeface="楷体_GB2312" pitchFamily="49" charset="-122"/>
              </a:rPr>
              <a:t>，即音频视频交错格式，是将语音和影像同步组合在一起的文件格式。它对视频文件采用了一种有损压缩方式，但压缩相对其他视频格式比较低，因此画面质量好，应用范围非常广泛。</a:t>
            </a:r>
            <a:r>
              <a:rPr lang="en-US" altLang="zh-CN" sz="3200" b="1" dirty="0">
                <a:solidFill>
                  <a:srgbClr val="002060"/>
                </a:solidFill>
                <a:latin typeface="楷体_GB2312" pitchFamily="49" charset="-122"/>
                <a:ea typeface="楷体_GB2312" pitchFamily="49" charset="-122"/>
              </a:rPr>
              <a:t>AVI</a:t>
            </a:r>
            <a:r>
              <a:rPr lang="zh-CN" altLang="en-US" sz="3200" b="1" dirty="0">
                <a:solidFill>
                  <a:srgbClr val="002060"/>
                </a:solidFill>
                <a:latin typeface="楷体_GB2312" pitchFamily="49" charset="-122"/>
                <a:ea typeface="楷体_GB2312" pitchFamily="49" charset="-122"/>
              </a:rPr>
              <a:t>格式视频信息主要应用在保存电视、电影等各种影像的基础视频素材上，一般实际使用中还需要通过编辑后转为其他视频格式。</a:t>
            </a:r>
          </a:p>
          <a:p>
            <a:pPr marL="0" indent="0">
              <a:buNone/>
            </a:pP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667656444"/>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64552" y="1106905"/>
            <a:ext cx="11198055" cy="4524315"/>
          </a:xfrm>
          <a:prstGeom prst="rect">
            <a:avLst/>
          </a:prstGeom>
        </p:spPr>
        <p:txBody>
          <a:bodyPr wrap="square">
            <a:spAutoFit/>
          </a:bodyPr>
          <a:lstStyle/>
          <a:p>
            <a:r>
              <a:rPr lang="zh-CN" altLang="en-US" sz="3200" b="1" dirty="0">
                <a:solidFill>
                  <a:srgbClr val="FF0000"/>
                </a:solidFill>
                <a:latin typeface="楷体_GB2312" pitchFamily="49" charset="-122"/>
                <a:ea typeface="楷体_GB2312" pitchFamily="49" charset="-122"/>
              </a:rPr>
              <a:t>活动目标</a:t>
            </a:r>
          </a:p>
          <a:p>
            <a:r>
              <a:rPr lang="zh-CN" altLang="en-US" sz="3200" b="1" dirty="0">
                <a:solidFill>
                  <a:srgbClr val="002060"/>
                </a:solidFill>
                <a:latin typeface="楷体_GB2312" pitchFamily="49" charset="-122"/>
                <a:ea typeface="楷体_GB2312" pitchFamily="49" charset="-122"/>
              </a:rPr>
              <a:t>掌握多媒体视频、音频素材插入</a:t>
            </a:r>
            <a:r>
              <a:rPr lang="en-US" altLang="zh-CN" sz="3200" b="1" dirty="0">
                <a:solidFill>
                  <a:srgbClr val="002060"/>
                </a:solidFill>
                <a:latin typeface="楷体_GB2312" pitchFamily="49" charset="-122"/>
                <a:ea typeface="楷体_GB2312" pitchFamily="49" charset="-122"/>
              </a:rPr>
              <a:t>PowerPoint</a:t>
            </a:r>
            <a:r>
              <a:rPr lang="zh-CN" altLang="en-US" sz="3200" b="1" dirty="0">
                <a:solidFill>
                  <a:srgbClr val="002060"/>
                </a:solidFill>
                <a:latin typeface="楷体_GB2312" pitchFamily="49" charset="-122"/>
                <a:ea typeface="楷体_GB2312" pitchFamily="49" charset="-122"/>
              </a:rPr>
              <a:t>课件的基本方法，掌握视频素材在</a:t>
            </a:r>
            <a:r>
              <a:rPr lang="en-US" altLang="zh-CN" sz="3200" b="1" dirty="0">
                <a:solidFill>
                  <a:srgbClr val="002060"/>
                </a:solidFill>
                <a:latin typeface="楷体_GB2312" pitchFamily="49" charset="-122"/>
                <a:ea typeface="楷体_GB2312" pitchFamily="49" charset="-122"/>
              </a:rPr>
              <a:t>PowerPoint</a:t>
            </a:r>
            <a:r>
              <a:rPr lang="zh-CN" altLang="en-US" sz="3200" b="1" dirty="0">
                <a:solidFill>
                  <a:srgbClr val="002060"/>
                </a:solidFill>
                <a:latin typeface="楷体_GB2312" pitchFamily="49" charset="-122"/>
                <a:ea typeface="楷体_GB2312" pitchFamily="49" charset="-122"/>
              </a:rPr>
              <a:t>中的播放控制，掌握音频素材在</a:t>
            </a:r>
            <a:r>
              <a:rPr lang="en-US" altLang="zh-CN" sz="3200" b="1" dirty="0">
                <a:solidFill>
                  <a:srgbClr val="002060"/>
                </a:solidFill>
                <a:latin typeface="楷体_GB2312" pitchFamily="49" charset="-122"/>
                <a:ea typeface="楷体_GB2312" pitchFamily="49" charset="-122"/>
              </a:rPr>
              <a:t>PowerPoint</a:t>
            </a:r>
            <a:r>
              <a:rPr lang="zh-CN" altLang="en-US" sz="3200" b="1" dirty="0">
                <a:solidFill>
                  <a:srgbClr val="002060"/>
                </a:solidFill>
                <a:latin typeface="楷体_GB2312" pitchFamily="49" charset="-122"/>
                <a:ea typeface="楷体_GB2312" pitchFamily="49" charset="-122"/>
              </a:rPr>
              <a:t>中跨页播放的设置。</a:t>
            </a:r>
          </a:p>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时间</a:t>
            </a:r>
          </a:p>
          <a:p>
            <a:r>
              <a:rPr lang="en-US" altLang="zh-CN" sz="3200" b="1" dirty="0">
                <a:solidFill>
                  <a:srgbClr val="002060"/>
                </a:solidFill>
                <a:latin typeface="楷体_GB2312" pitchFamily="49" charset="-122"/>
                <a:ea typeface="楷体_GB2312" pitchFamily="49" charset="-122"/>
              </a:rPr>
              <a:t>45</a:t>
            </a:r>
            <a:r>
              <a:rPr lang="zh-CN" altLang="en-US" sz="3200" b="1" dirty="0">
                <a:solidFill>
                  <a:srgbClr val="002060"/>
                </a:solidFill>
                <a:latin typeface="楷体_GB2312" pitchFamily="49" charset="-122"/>
                <a:ea typeface="楷体_GB2312" pitchFamily="49" charset="-122"/>
              </a:rPr>
              <a:t>分钟</a:t>
            </a:r>
          </a:p>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材料</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视频素材在</a:t>
            </a:r>
            <a:r>
              <a:rPr lang="en-US" altLang="zh-CN" sz="3200" b="1" dirty="0">
                <a:solidFill>
                  <a:srgbClr val="002060"/>
                </a:solidFill>
                <a:latin typeface="楷体_GB2312" pitchFamily="49" charset="-122"/>
                <a:ea typeface="楷体_GB2312" pitchFamily="49" charset="-122"/>
              </a:rPr>
              <a:t>PowerPoint</a:t>
            </a:r>
            <a:r>
              <a:rPr lang="zh-CN" altLang="en-US" sz="3200" b="1" dirty="0">
                <a:solidFill>
                  <a:srgbClr val="002060"/>
                </a:solidFill>
                <a:latin typeface="楷体_GB2312" pitchFamily="49" charset="-122"/>
                <a:ea typeface="楷体_GB2312" pitchFamily="49" charset="-122"/>
              </a:rPr>
              <a:t>课件中的应用</a:t>
            </a: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音频素材在</a:t>
            </a:r>
            <a:r>
              <a:rPr lang="en-US" altLang="zh-CN" sz="3200" b="1" dirty="0">
                <a:solidFill>
                  <a:srgbClr val="002060"/>
                </a:solidFill>
                <a:latin typeface="楷体_GB2312" pitchFamily="49" charset="-122"/>
                <a:ea typeface="楷体_GB2312" pitchFamily="49" charset="-122"/>
              </a:rPr>
              <a:t>PowerPoint</a:t>
            </a:r>
            <a:r>
              <a:rPr lang="zh-CN" altLang="en-US" sz="3200" b="1" dirty="0">
                <a:solidFill>
                  <a:srgbClr val="002060"/>
                </a:solidFill>
                <a:latin typeface="楷体_GB2312" pitchFamily="49" charset="-122"/>
                <a:ea typeface="楷体_GB2312" pitchFamily="49" charset="-122"/>
              </a:rPr>
              <a:t>课件中的应用</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452592124"/>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88088" y="1427747"/>
            <a:ext cx="11198055" cy="4031873"/>
          </a:xfrm>
          <a:prstGeom prst="rect">
            <a:avLst/>
          </a:prstGeom>
        </p:spPr>
        <p:txBody>
          <a:bodyPr wrap="square">
            <a:spAutoFit/>
          </a:bodyPr>
          <a:lstStyle/>
          <a:p>
            <a:r>
              <a:rPr lang="zh-CN" altLang="en-US" sz="3200" b="1" dirty="0">
                <a:solidFill>
                  <a:srgbClr val="FF0000"/>
                </a:solidFill>
                <a:latin typeface="楷体_GB2312" pitchFamily="49" charset="-122"/>
                <a:ea typeface="楷体_GB2312" pitchFamily="49" charset="-122"/>
              </a:rPr>
              <a:t>活动过程</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步：教师通过课件向学生演示视频素材在</a:t>
            </a:r>
            <a:r>
              <a:rPr lang="en-US" altLang="zh-CN" sz="3200" b="1" dirty="0">
                <a:solidFill>
                  <a:srgbClr val="002060"/>
                </a:solidFill>
                <a:latin typeface="楷体_GB2312" pitchFamily="49" charset="-122"/>
                <a:ea typeface="楷体_GB2312" pitchFamily="49" charset="-122"/>
              </a:rPr>
              <a:t>PowerPoint</a:t>
            </a:r>
            <a:r>
              <a:rPr lang="zh-CN" altLang="en-US" sz="3200" b="1" dirty="0">
                <a:solidFill>
                  <a:srgbClr val="002060"/>
                </a:solidFill>
                <a:latin typeface="楷体_GB2312" pitchFamily="49" charset="-122"/>
                <a:ea typeface="楷体_GB2312" pitchFamily="49" charset="-122"/>
              </a:rPr>
              <a:t>课件中的插入方法与播放控制。</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步：教师通过课件向学生演示音频素材在</a:t>
            </a:r>
            <a:r>
              <a:rPr lang="en-US" altLang="zh-CN" sz="3200" b="1" dirty="0">
                <a:solidFill>
                  <a:srgbClr val="002060"/>
                </a:solidFill>
                <a:latin typeface="楷体_GB2312" pitchFamily="49" charset="-122"/>
                <a:ea typeface="楷体_GB2312" pitchFamily="49" charset="-122"/>
              </a:rPr>
              <a:t>PowerPoint</a:t>
            </a:r>
            <a:r>
              <a:rPr lang="zh-CN" altLang="en-US" sz="3200" b="1" dirty="0">
                <a:solidFill>
                  <a:srgbClr val="002060"/>
                </a:solidFill>
                <a:latin typeface="楷体_GB2312" pitchFamily="49" charset="-122"/>
                <a:ea typeface="楷体_GB2312" pitchFamily="49" charset="-122"/>
              </a:rPr>
              <a:t>课件中的插入方法与跨页播放设置。</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步：学生结合材料</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自主进行视频、音频素材在</a:t>
            </a:r>
            <a:r>
              <a:rPr lang="en-US" altLang="zh-CN" sz="3200" b="1" dirty="0">
                <a:solidFill>
                  <a:srgbClr val="002060"/>
                </a:solidFill>
                <a:latin typeface="楷体_GB2312" pitchFamily="49" charset="-122"/>
                <a:ea typeface="楷体_GB2312" pitchFamily="49" charset="-122"/>
              </a:rPr>
              <a:t>PowerPoint</a:t>
            </a:r>
            <a:r>
              <a:rPr lang="zh-CN" altLang="en-US" sz="3200" b="1" dirty="0">
                <a:solidFill>
                  <a:srgbClr val="002060"/>
                </a:solidFill>
                <a:latin typeface="楷体_GB2312" pitchFamily="49" charset="-122"/>
                <a:ea typeface="楷体_GB2312" pitchFamily="49" charset="-122"/>
              </a:rPr>
              <a:t>课件中的插入练习，并掌握视频播放控制与音频跨页播放控制的方法。</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784239170"/>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88089" y="144379"/>
            <a:ext cx="11198055" cy="3046988"/>
          </a:xfrm>
          <a:prstGeom prst="rect">
            <a:avLst/>
          </a:prstGeom>
        </p:spPr>
        <p:txBody>
          <a:bodyPr wrap="square">
            <a:spAutoFit/>
          </a:bodyPr>
          <a:lstStyle/>
          <a:p>
            <a:pPr algn="ct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1  </a:t>
            </a:r>
            <a:r>
              <a:rPr lang="zh-CN" altLang="en-US" sz="3200" b="1" dirty="0">
                <a:solidFill>
                  <a:srgbClr val="002060"/>
                </a:solidFill>
                <a:latin typeface="楷体_GB2312" pitchFamily="49" charset="-122"/>
                <a:ea typeface="楷体_GB2312" pitchFamily="49" charset="-122"/>
              </a:rPr>
              <a:t>视频素材在</a:t>
            </a:r>
            <a:r>
              <a:rPr lang="en-US" altLang="zh-CN" sz="3200" b="1" dirty="0">
                <a:solidFill>
                  <a:srgbClr val="002060"/>
                </a:solidFill>
                <a:latin typeface="楷体_GB2312" pitchFamily="49" charset="-122"/>
                <a:ea typeface="楷体_GB2312" pitchFamily="49" charset="-122"/>
              </a:rPr>
              <a:t>PowerPoint</a:t>
            </a:r>
            <a:r>
              <a:rPr lang="zh-CN" altLang="en-US" sz="3200" b="1" dirty="0">
                <a:solidFill>
                  <a:srgbClr val="002060"/>
                </a:solidFill>
                <a:latin typeface="楷体_GB2312" pitchFamily="49" charset="-122"/>
                <a:ea typeface="楷体_GB2312" pitchFamily="49" charset="-122"/>
              </a:rPr>
              <a:t>课件中的应用</a:t>
            </a:r>
          </a:p>
          <a:p>
            <a:r>
              <a:rPr lang="zh-CN" altLang="en-US" sz="3200" b="1" dirty="0" smtClean="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一）视频素材插入</a:t>
            </a:r>
            <a:r>
              <a:rPr lang="en-US" altLang="zh-CN" sz="3200" b="1" dirty="0">
                <a:solidFill>
                  <a:srgbClr val="002060"/>
                </a:solidFill>
                <a:latin typeface="楷体_GB2312" pitchFamily="49" charset="-122"/>
                <a:ea typeface="楷体_GB2312" pitchFamily="49" charset="-122"/>
              </a:rPr>
              <a:t>PowerPoint</a:t>
            </a:r>
            <a:r>
              <a:rPr lang="zh-CN" altLang="en-US" sz="3200" b="1" dirty="0">
                <a:solidFill>
                  <a:srgbClr val="002060"/>
                </a:solidFill>
                <a:latin typeface="楷体_GB2312" pitchFamily="49" charset="-122"/>
                <a:ea typeface="楷体_GB2312" pitchFamily="49" charset="-122"/>
              </a:rPr>
              <a:t>课件中的方法</a:t>
            </a:r>
          </a:p>
          <a:p>
            <a:r>
              <a:rPr lang="zh-CN" altLang="en-US" sz="3200" b="1" dirty="0">
                <a:solidFill>
                  <a:srgbClr val="002060"/>
                </a:solidFill>
                <a:latin typeface="楷体_GB2312" pitchFamily="49" charset="-122"/>
                <a:ea typeface="楷体_GB2312" pitchFamily="49" charset="-122"/>
              </a:rPr>
              <a:t>视频素材插人</a:t>
            </a:r>
            <a:r>
              <a:rPr lang="en-US" altLang="zh-CN" sz="3200" b="1" dirty="0">
                <a:solidFill>
                  <a:srgbClr val="002060"/>
                </a:solidFill>
                <a:latin typeface="楷体_GB2312" pitchFamily="49" charset="-122"/>
                <a:ea typeface="楷体_GB2312" pitchFamily="49" charset="-122"/>
              </a:rPr>
              <a:t>PowerPoint</a:t>
            </a:r>
            <a:r>
              <a:rPr lang="zh-CN" altLang="en-US" sz="3200" b="1" dirty="0">
                <a:solidFill>
                  <a:srgbClr val="002060"/>
                </a:solidFill>
                <a:latin typeface="楷体_GB2312" pitchFamily="49" charset="-122"/>
                <a:ea typeface="楷体_GB2312" pitchFamily="49" charset="-122"/>
              </a:rPr>
              <a:t>课件中基本有两种方法。</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视频素材直接插入</a:t>
            </a:r>
            <a:r>
              <a:rPr lang="en-US" altLang="zh-CN" sz="3200" b="1" dirty="0">
                <a:solidFill>
                  <a:srgbClr val="002060"/>
                </a:solidFill>
                <a:latin typeface="楷体_GB2312" pitchFamily="49" charset="-122"/>
                <a:ea typeface="楷体_GB2312" pitchFamily="49" charset="-122"/>
              </a:rPr>
              <a:t>PowerPoint</a:t>
            </a:r>
            <a:r>
              <a:rPr lang="zh-CN" altLang="en-US" sz="3200" b="1" dirty="0">
                <a:solidFill>
                  <a:srgbClr val="002060"/>
                </a:solidFill>
                <a:latin typeface="楷体_GB2312" pitchFamily="49" charset="-122"/>
                <a:ea typeface="楷体_GB2312" pitchFamily="49" charset="-122"/>
              </a:rPr>
              <a:t>课件并</a:t>
            </a:r>
            <a:r>
              <a:rPr lang="zh-CN" altLang="en-US" sz="3200" b="1" dirty="0" smtClean="0">
                <a:solidFill>
                  <a:srgbClr val="002060"/>
                </a:solidFill>
                <a:latin typeface="楷体_GB2312" pitchFamily="49" charset="-122"/>
                <a:ea typeface="楷体_GB2312" pitchFamily="49" charset="-122"/>
              </a:rPr>
              <a:t>播放</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）打开需要插入视频的</a:t>
            </a:r>
            <a:r>
              <a:rPr lang="en-US" altLang="zh-CN" sz="3200" b="1" dirty="0">
                <a:solidFill>
                  <a:srgbClr val="002060"/>
                </a:solidFill>
                <a:latin typeface="楷体_GB2312" pitchFamily="49" charset="-122"/>
                <a:ea typeface="楷体_GB2312" pitchFamily="49" charset="-122"/>
              </a:rPr>
              <a:t>PowerPoint</a:t>
            </a:r>
            <a:r>
              <a:rPr lang="zh-CN" altLang="en-US" sz="3200" b="1" dirty="0">
                <a:solidFill>
                  <a:srgbClr val="002060"/>
                </a:solidFill>
                <a:latin typeface="楷体_GB2312" pitchFamily="49" charset="-122"/>
                <a:ea typeface="楷体_GB2312" pitchFamily="49" charset="-122"/>
              </a:rPr>
              <a:t>课件，然后直接选择插入功能区中的插入视频选项</a:t>
            </a:r>
            <a:endParaRPr lang="zh-CN" altLang="en-US" sz="3200" b="1" dirty="0">
              <a:solidFill>
                <a:srgbClr val="002060"/>
              </a:solidFill>
              <a:latin typeface="楷体_GB2312" pitchFamily="49" charset="-122"/>
              <a:ea typeface="楷体_GB2312" pitchFamily="49" charset="-122"/>
            </a:endParaRPr>
          </a:p>
        </p:txBody>
      </p:sp>
      <p:pic>
        <p:nvPicPr>
          <p:cNvPr id="368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9051" y="3429333"/>
            <a:ext cx="8806865" cy="27196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93111006"/>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88089" y="144379"/>
            <a:ext cx="11198055" cy="1077218"/>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）在视频选项中选择视频来源后把视频直接插入到</a:t>
            </a:r>
            <a:r>
              <a:rPr lang="en-US" altLang="zh-CN" sz="3200" b="1" dirty="0">
                <a:solidFill>
                  <a:srgbClr val="002060"/>
                </a:solidFill>
                <a:latin typeface="楷体_GB2312" pitchFamily="49" charset="-122"/>
                <a:ea typeface="楷体_GB2312" pitchFamily="49" charset="-122"/>
              </a:rPr>
              <a:t>PowerPoint</a:t>
            </a:r>
            <a:r>
              <a:rPr lang="zh-CN" altLang="en-US" sz="3200" b="1" dirty="0">
                <a:solidFill>
                  <a:srgbClr val="002060"/>
                </a:solidFill>
                <a:latin typeface="楷体_GB2312" pitchFamily="49" charset="-122"/>
                <a:ea typeface="楷体_GB2312" pitchFamily="49" charset="-122"/>
              </a:rPr>
              <a:t>课件中</a:t>
            </a:r>
            <a:endParaRPr lang="zh-CN" altLang="en-US" sz="3200" b="1" dirty="0">
              <a:solidFill>
                <a:srgbClr val="002060"/>
              </a:solidFill>
              <a:latin typeface="楷体_GB2312" pitchFamily="49" charset="-122"/>
              <a:ea typeface="楷体_GB2312" pitchFamily="49" charset="-122"/>
            </a:endParaRPr>
          </a:p>
        </p:txBody>
      </p:sp>
      <p:pic>
        <p:nvPicPr>
          <p:cNvPr id="4" name="图片 3"/>
          <p:cNvPicPr/>
          <p:nvPr/>
        </p:nvPicPr>
        <p:blipFill>
          <a:blip r:embed="rId2">
            <a:extLst>
              <a:ext uri="{28A0092B-C50C-407E-A947-70E740481C1C}">
                <a14:useLocalDpi xmlns:a14="http://schemas.microsoft.com/office/drawing/2010/main" val="0"/>
              </a:ext>
            </a:extLst>
          </a:blip>
          <a:stretch>
            <a:fillRect/>
          </a:stretch>
        </p:blipFill>
        <p:spPr>
          <a:xfrm>
            <a:off x="2685113" y="1684403"/>
            <a:ext cx="5480317" cy="3753870"/>
          </a:xfrm>
          <a:prstGeom prst="rect">
            <a:avLst/>
          </a:prstGeom>
        </p:spPr>
      </p:pic>
    </p:spTree>
    <p:extLst>
      <p:ext uri="{BB962C8B-B14F-4D97-AF65-F5344CB8AC3E}">
        <p14:creationId xmlns:p14="http://schemas.microsoft.com/office/powerpoint/2010/main" val="1410855028"/>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88089" y="144379"/>
            <a:ext cx="11198055" cy="1569660"/>
          </a:xfrm>
          <a:prstGeom prst="rect">
            <a:avLst/>
          </a:prstGeom>
        </p:spPr>
        <p:txBody>
          <a:bodyPr wrap="square">
            <a:spAutoFit/>
          </a:bodyPr>
          <a:lstStyle/>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通过界面链接的方式调用视频</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）在</a:t>
            </a:r>
            <a:r>
              <a:rPr lang="en-US" altLang="zh-CN" sz="3200" b="1" dirty="0">
                <a:solidFill>
                  <a:srgbClr val="002060"/>
                </a:solidFill>
                <a:latin typeface="楷体_GB2312" pitchFamily="49" charset="-122"/>
                <a:ea typeface="楷体_GB2312" pitchFamily="49" charset="-122"/>
              </a:rPr>
              <a:t>PowerPoint</a:t>
            </a:r>
            <a:r>
              <a:rPr lang="zh-CN" altLang="en-US" sz="3200" b="1" dirty="0">
                <a:solidFill>
                  <a:srgbClr val="002060"/>
                </a:solidFill>
                <a:latin typeface="楷体_GB2312" pitchFamily="49" charset="-122"/>
                <a:ea typeface="楷体_GB2312" pitchFamily="49" charset="-122"/>
              </a:rPr>
              <a:t>课件需要播放的界面先建立一个文本或者图形对象</a:t>
            </a:r>
          </a:p>
        </p:txBody>
      </p:sp>
      <p:pic>
        <p:nvPicPr>
          <p:cNvPr id="378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6692" y="2117056"/>
            <a:ext cx="9814233" cy="35200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77007653"/>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88089" y="144379"/>
            <a:ext cx="11198055" cy="1077218"/>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）选中建立视频链接的文字，单击鼠标右键，在弹出的快捷菜单中选择超链接，进入超链接设置界面</a:t>
            </a:r>
          </a:p>
        </p:txBody>
      </p:sp>
      <p:pic>
        <p:nvPicPr>
          <p:cNvPr id="389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1285" y="1793792"/>
            <a:ext cx="9593177" cy="44626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12507592"/>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16425" y="1860883"/>
            <a:ext cx="11198055" cy="2062103"/>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a:t>
            </a:r>
            <a:r>
              <a:rPr lang="zh-CN" altLang="en-US" sz="3200" b="1" dirty="0" smtClean="0">
                <a:solidFill>
                  <a:srgbClr val="002060"/>
                </a:solidFill>
                <a:latin typeface="楷体_GB2312" pitchFamily="49" charset="-122"/>
                <a:ea typeface="楷体_GB2312" pitchFamily="49" charset="-122"/>
              </a:rPr>
              <a:t>在界面</a:t>
            </a:r>
            <a:r>
              <a:rPr lang="zh-CN" altLang="en-US" sz="3200" b="1" dirty="0">
                <a:solidFill>
                  <a:srgbClr val="002060"/>
                </a:solidFill>
                <a:latin typeface="楷体_GB2312" pitchFamily="49" charset="-122"/>
                <a:ea typeface="楷体_GB2312" pitchFamily="49" charset="-122"/>
              </a:rPr>
              <a:t>中选择好超链接的视频文件即可。</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）需要播放视频时把</a:t>
            </a:r>
            <a:r>
              <a:rPr lang="en-US" altLang="zh-CN" sz="3200" b="1" dirty="0">
                <a:solidFill>
                  <a:srgbClr val="002060"/>
                </a:solidFill>
                <a:latin typeface="楷体_GB2312" pitchFamily="49" charset="-122"/>
                <a:ea typeface="楷体_GB2312" pitchFamily="49" charset="-122"/>
              </a:rPr>
              <a:t>PowerPoint</a:t>
            </a:r>
            <a:r>
              <a:rPr lang="zh-CN" altLang="en-US" sz="3200" b="1" dirty="0">
                <a:solidFill>
                  <a:srgbClr val="002060"/>
                </a:solidFill>
                <a:latin typeface="楷体_GB2312" pitchFamily="49" charset="-122"/>
                <a:ea typeface="楷体_GB2312" pitchFamily="49" charset="-122"/>
              </a:rPr>
              <a:t>课件置于播放状态，然后用鼠标直接单击建立了视频超链接的文字即可调用计算机本机的播放器实现视频的播放。</a:t>
            </a:r>
          </a:p>
        </p:txBody>
      </p:sp>
    </p:spTree>
    <p:extLst>
      <p:ext uri="{BB962C8B-B14F-4D97-AF65-F5344CB8AC3E}">
        <p14:creationId xmlns:p14="http://schemas.microsoft.com/office/powerpoint/2010/main" val="770990231"/>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5793" y="583609"/>
            <a:ext cx="11198055" cy="255454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（二）视频素材插入</a:t>
            </a:r>
            <a:r>
              <a:rPr lang="en-US" altLang="zh-CN" sz="3200" b="1" dirty="0">
                <a:solidFill>
                  <a:srgbClr val="002060"/>
                </a:solidFill>
                <a:latin typeface="楷体_GB2312" pitchFamily="49" charset="-122"/>
                <a:ea typeface="楷体_GB2312" pitchFamily="49" charset="-122"/>
              </a:rPr>
              <a:t>PowerPoint</a:t>
            </a:r>
            <a:r>
              <a:rPr lang="zh-CN" altLang="en-US" sz="3200" b="1" dirty="0">
                <a:solidFill>
                  <a:srgbClr val="002060"/>
                </a:solidFill>
                <a:latin typeface="楷体_GB2312" pitchFamily="49" charset="-122"/>
                <a:ea typeface="楷体_GB2312" pitchFamily="49" charset="-122"/>
              </a:rPr>
              <a:t>课件后的播放控制</a:t>
            </a:r>
          </a:p>
          <a:p>
            <a:r>
              <a:rPr lang="zh-CN" altLang="en-US" sz="3200" b="1" dirty="0">
                <a:solidFill>
                  <a:srgbClr val="002060"/>
                </a:solidFill>
                <a:latin typeface="楷体_GB2312" pitchFamily="49" charset="-122"/>
                <a:ea typeface="楷体_GB2312" pitchFamily="49" charset="-122"/>
              </a:rPr>
              <a:t>视频插入</a:t>
            </a:r>
            <a:r>
              <a:rPr lang="en-US" altLang="zh-CN" sz="3200" b="1" dirty="0">
                <a:solidFill>
                  <a:srgbClr val="002060"/>
                </a:solidFill>
                <a:latin typeface="楷体_GB2312" pitchFamily="49" charset="-122"/>
                <a:ea typeface="楷体_GB2312" pitchFamily="49" charset="-122"/>
              </a:rPr>
              <a:t>PowerPoint</a:t>
            </a:r>
            <a:r>
              <a:rPr lang="zh-CN" altLang="en-US" sz="3200" b="1" dirty="0">
                <a:solidFill>
                  <a:srgbClr val="002060"/>
                </a:solidFill>
                <a:latin typeface="楷体_GB2312" pitchFamily="49" charset="-122"/>
                <a:ea typeface="楷体_GB2312" pitchFamily="49" charset="-122"/>
              </a:rPr>
              <a:t>课件后，主要利用软件自动带入的播放控制条即可控制视频的播放。控制视频播放的播放条在视频播放窗口的下方，主要由播放、暂停、播放搜索条及音量控制等构成</a:t>
            </a:r>
          </a:p>
        </p:txBody>
      </p:sp>
      <p:pic>
        <p:nvPicPr>
          <p:cNvPr id="399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0581" y="3572231"/>
            <a:ext cx="9780178" cy="26920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00846796"/>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45896" y="1039263"/>
            <a:ext cx="8117304" cy="4944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18776154"/>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5793" y="583609"/>
            <a:ext cx="11198055" cy="1569660"/>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）在音频选项中选择音频来源后把音频直接插入到</a:t>
            </a:r>
            <a:r>
              <a:rPr lang="en-US" altLang="zh-CN" sz="3200" b="1" dirty="0">
                <a:solidFill>
                  <a:srgbClr val="002060"/>
                </a:solidFill>
                <a:latin typeface="楷体_GB2312" pitchFamily="49" charset="-122"/>
                <a:ea typeface="楷体_GB2312" pitchFamily="49" charset="-122"/>
              </a:rPr>
              <a:t>PowerPoint</a:t>
            </a:r>
            <a:r>
              <a:rPr lang="zh-CN" altLang="en-US" sz="3200" b="1" dirty="0">
                <a:solidFill>
                  <a:srgbClr val="002060"/>
                </a:solidFill>
                <a:latin typeface="楷体_GB2312" pitchFamily="49" charset="-122"/>
                <a:ea typeface="楷体_GB2312" pitchFamily="49" charset="-122"/>
              </a:rPr>
              <a:t>课件中，音频插入后会形成一个播放的小喇叭标记</a:t>
            </a:r>
          </a:p>
        </p:txBody>
      </p:sp>
      <p:pic>
        <p:nvPicPr>
          <p:cNvPr id="419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8164" y="1833229"/>
            <a:ext cx="4432467" cy="3811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710066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996049" y="240632"/>
            <a:ext cx="9976752" cy="6192252"/>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3200" b="1" dirty="0">
                <a:solidFill>
                  <a:srgbClr val="002060"/>
                </a:solidFill>
                <a:latin typeface="楷体_GB2312" pitchFamily="49" charset="-122"/>
                <a:ea typeface="楷体_GB2312" pitchFamily="49" charset="-122"/>
              </a:rPr>
              <a:t>2.MPEG</a:t>
            </a:r>
            <a:r>
              <a:rPr lang="zh-CN" altLang="en-US" sz="3200" b="1" dirty="0">
                <a:solidFill>
                  <a:srgbClr val="002060"/>
                </a:solidFill>
                <a:latin typeface="楷体_GB2312" pitchFamily="49" charset="-122"/>
                <a:ea typeface="楷体_GB2312" pitchFamily="49" charset="-122"/>
              </a:rPr>
              <a:t>视频格式</a:t>
            </a:r>
          </a:p>
          <a:p>
            <a:pPr marL="0" indent="0">
              <a:buNone/>
            </a:pPr>
            <a:r>
              <a:rPr lang="en-US" altLang="zh-CN" sz="3200" b="1" dirty="0">
                <a:solidFill>
                  <a:srgbClr val="002060"/>
                </a:solidFill>
                <a:latin typeface="楷体_GB2312" pitchFamily="49" charset="-122"/>
                <a:ea typeface="楷体_GB2312" pitchFamily="49" charset="-122"/>
              </a:rPr>
              <a:t>MPEG</a:t>
            </a: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Moving Picture Experts Group</a:t>
            </a:r>
            <a:r>
              <a:rPr lang="zh-CN" altLang="en-US" sz="3200" b="1" dirty="0">
                <a:solidFill>
                  <a:srgbClr val="002060"/>
                </a:solidFill>
                <a:latin typeface="楷体_GB2312" pitchFamily="49" charset="-122"/>
                <a:ea typeface="楷体_GB2312" pitchFamily="49" charset="-122"/>
              </a:rPr>
              <a:t>），是一个国际标准化组织（</a:t>
            </a:r>
            <a:r>
              <a:rPr lang="en-US" altLang="zh-CN" sz="3200" b="1" dirty="0">
                <a:solidFill>
                  <a:srgbClr val="002060"/>
                </a:solidFill>
                <a:latin typeface="楷体_GB2312" pitchFamily="49" charset="-122"/>
                <a:ea typeface="楷体_GB2312" pitchFamily="49" charset="-122"/>
              </a:rPr>
              <a:t>ISO</a:t>
            </a:r>
            <a:r>
              <a:rPr lang="zh-CN" altLang="en-US" sz="3200" b="1" dirty="0">
                <a:solidFill>
                  <a:srgbClr val="002060"/>
                </a:solidFill>
                <a:latin typeface="楷体_GB2312" pitchFamily="49" charset="-122"/>
                <a:ea typeface="楷体_GB2312" pitchFamily="49" charset="-122"/>
              </a:rPr>
              <a:t>）认可的视频媒体封装格式，受到大部分机器的支持。</a:t>
            </a:r>
            <a:r>
              <a:rPr lang="en-US" altLang="zh-CN" sz="3200" b="1" dirty="0">
                <a:solidFill>
                  <a:srgbClr val="002060"/>
                </a:solidFill>
                <a:latin typeface="楷体_GB2312" pitchFamily="49" charset="-122"/>
                <a:ea typeface="楷体_GB2312" pitchFamily="49" charset="-122"/>
              </a:rPr>
              <a:t>MPEG</a:t>
            </a:r>
            <a:r>
              <a:rPr lang="zh-CN" altLang="en-US" sz="3200" b="1" dirty="0">
                <a:solidFill>
                  <a:srgbClr val="002060"/>
                </a:solidFill>
                <a:latin typeface="楷体_GB2312" pitchFamily="49" charset="-122"/>
                <a:ea typeface="楷体_GB2312" pitchFamily="49" charset="-122"/>
              </a:rPr>
              <a:t>是一种常见的视频压缩格式，其视频压缩比比</a:t>
            </a:r>
            <a:r>
              <a:rPr lang="en-US" altLang="zh-CN" sz="3200" b="1" dirty="0">
                <a:solidFill>
                  <a:srgbClr val="002060"/>
                </a:solidFill>
                <a:latin typeface="楷体_GB2312" pitchFamily="49" charset="-122"/>
                <a:ea typeface="楷体_GB2312" pitchFamily="49" charset="-122"/>
              </a:rPr>
              <a:t>AVI</a:t>
            </a:r>
            <a:r>
              <a:rPr lang="zh-CN" altLang="en-US" sz="3200" b="1" dirty="0">
                <a:solidFill>
                  <a:srgbClr val="002060"/>
                </a:solidFill>
                <a:latin typeface="楷体_GB2312" pitchFamily="49" charset="-122"/>
                <a:ea typeface="楷体_GB2312" pitchFamily="49" charset="-122"/>
              </a:rPr>
              <a:t>大很多，因而形成的视频文件体积较为适中，图像质量也能够满足需求。一般而言，</a:t>
            </a:r>
            <a:r>
              <a:rPr lang="en-US" altLang="zh-CN" sz="3200" b="1" dirty="0">
                <a:solidFill>
                  <a:srgbClr val="002060"/>
                </a:solidFill>
                <a:latin typeface="楷体_GB2312" pitchFamily="49" charset="-122"/>
                <a:ea typeface="楷体_GB2312" pitchFamily="49" charset="-122"/>
              </a:rPr>
              <a:t>MPEG</a:t>
            </a:r>
            <a:r>
              <a:rPr lang="zh-CN" altLang="en-US" sz="3200" b="1" dirty="0">
                <a:solidFill>
                  <a:srgbClr val="002060"/>
                </a:solidFill>
                <a:latin typeface="楷体_GB2312" pitchFamily="49" charset="-122"/>
                <a:ea typeface="楷体_GB2312" pitchFamily="49" charset="-122"/>
              </a:rPr>
              <a:t>格式又可以分为两种：</a:t>
            </a:r>
            <a:r>
              <a:rPr lang="en-US" altLang="zh-CN" sz="3200" b="1" dirty="0">
                <a:solidFill>
                  <a:srgbClr val="002060"/>
                </a:solidFill>
                <a:latin typeface="楷体_GB2312" pitchFamily="49" charset="-122"/>
                <a:ea typeface="楷体_GB2312" pitchFamily="49" charset="-122"/>
              </a:rPr>
              <a:t>MPEG1</a:t>
            </a:r>
            <a:r>
              <a:rPr lang="zh-CN" altLang="en-US" sz="3200" b="1" dirty="0">
                <a:solidFill>
                  <a:srgbClr val="002060"/>
                </a:solidFill>
                <a:latin typeface="楷体_GB2312" pitchFamily="49" charset="-122"/>
                <a:ea typeface="楷体_GB2312" pitchFamily="49" charset="-122"/>
              </a:rPr>
              <a:t>与</a:t>
            </a:r>
            <a:r>
              <a:rPr lang="en-US" altLang="zh-CN" sz="3200" b="1" dirty="0">
                <a:solidFill>
                  <a:srgbClr val="002060"/>
                </a:solidFill>
                <a:latin typeface="楷体_GB2312" pitchFamily="49" charset="-122"/>
                <a:ea typeface="楷体_GB2312" pitchFamily="49" charset="-122"/>
              </a:rPr>
              <a:t>MPEG2</a:t>
            </a:r>
            <a:r>
              <a:rPr lang="zh-CN" altLang="en-US" sz="3200" b="1" dirty="0">
                <a:solidFill>
                  <a:srgbClr val="002060"/>
                </a:solidFill>
                <a:latin typeface="楷体_GB2312" pitchFamily="49" charset="-122"/>
                <a:ea typeface="楷体_GB2312" pitchFamily="49" charset="-122"/>
              </a:rPr>
              <a:t>。</a:t>
            </a:r>
          </a:p>
          <a:p>
            <a:pPr marL="0" indent="0">
              <a:buNone/>
            </a:pPr>
            <a:r>
              <a:rPr lang="en-US" altLang="zh-CN" sz="3200" b="1" dirty="0">
                <a:solidFill>
                  <a:srgbClr val="002060"/>
                </a:solidFill>
                <a:latin typeface="楷体_GB2312" pitchFamily="49" charset="-122"/>
                <a:ea typeface="楷体_GB2312" pitchFamily="49" charset="-122"/>
              </a:rPr>
              <a:t>3.FLV</a:t>
            </a:r>
            <a:r>
              <a:rPr lang="zh-CN" altLang="en-US" sz="3200" b="1" dirty="0">
                <a:solidFill>
                  <a:srgbClr val="002060"/>
                </a:solidFill>
                <a:latin typeface="楷体_GB2312" pitchFamily="49" charset="-122"/>
                <a:ea typeface="楷体_GB2312" pitchFamily="49" charset="-122"/>
              </a:rPr>
              <a:t>视频格式</a:t>
            </a:r>
          </a:p>
          <a:p>
            <a:pPr marL="0" indent="0">
              <a:buNone/>
            </a:pPr>
            <a:r>
              <a:rPr lang="en-US" altLang="zh-CN" sz="3200" b="1" dirty="0">
                <a:solidFill>
                  <a:srgbClr val="002060"/>
                </a:solidFill>
                <a:latin typeface="楷体_GB2312" pitchFamily="49" charset="-122"/>
                <a:ea typeface="楷体_GB2312" pitchFamily="49" charset="-122"/>
              </a:rPr>
              <a:t>FLV</a:t>
            </a:r>
            <a:r>
              <a:rPr lang="zh-CN" altLang="en-US" sz="3200" b="1" dirty="0">
                <a:solidFill>
                  <a:srgbClr val="002060"/>
                </a:solidFill>
                <a:latin typeface="楷体_GB2312" pitchFamily="49" charset="-122"/>
                <a:ea typeface="楷体_GB2312" pitchFamily="49" charset="-122"/>
              </a:rPr>
              <a:t>是</a:t>
            </a:r>
            <a:r>
              <a:rPr lang="en-US" altLang="zh-CN" sz="3200" b="1" dirty="0">
                <a:solidFill>
                  <a:srgbClr val="002060"/>
                </a:solidFill>
                <a:latin typeface="楷体_GB2312" pitchFamily="49" charset="-122"/>
                <a:ea typeface="楷体_GB2312" pitchFamily="49" charset="-122"/>
              </a:rPr>
              <a:t>Flash Video</a:t>
            </a:r>
            <a:r>
              <a:rPr lang="zh-CN" altLang="en-US" sz="3200" b="1" dirty="0">
                <a:solidFill>
                  <a:srgbClr val="002060"/>
                </a:solidFill>
                <a:latin typeface="楷体_GB2312" pitchFamily="49" charset="-122"/>
                <a:ea typeface="楷体_GB2312" pitchFamily="49" charset="-122"/>
              </a:rPr>
              <a:t>的简称，是随着</a:t>
            </a:r>
            <a:r>
              <a:rPr lang="en-US" altLang="zh-CN" sz="3200" b="1" dirty="0">
                <a:solidFill>
                  <a:srgbClr val="002060"/>
                </a:solidFill>
                <a:latin typeface="楷体_GB2312" pitchFamily="49" charset="-122"/>
                <a:ea typeface="楷体_GB2312" pitchFamily="49" charset="-122"/>
              </a:rPr>
              <a:t>Flash MX</a:t>
            </a:r>
            <a:r>
              <a:rPr lang="zh-CN" altLang="en-US" sz="3200" b="1" dirty="0">
                <a:solidFill>
                  <a:srgbClr val="002060"/>
                </a:solidFill>
                <a:latin typeface="楷体_GB2312" pitchFamily="49" charset="-122"/>
                <a:ea typeface="楷体_GB2312" pitchFamily="49" charset="-122"/>
              </a:rPr>
              <a:t>的推出而发展出来的视频格式。由于它形成的文件极小、加载速度极快，使得在网络上观看视频成为可能。它的出现有效地解决了视频文件导入</a:t>
            </a:r>
            <a:r>
              <a:rPr lang="en-US" altLang="zh-CN" sz="3200" b="1" dirty="0">
                <a:solidFill>
                  <a:srgbClr val="002060"/>
                </a:solidFill>
                <a:latin typeface="楷体_GB2312" pitchFamily="49" charset="-122"/>
                <a:ea typeface="楷体_GB2312" pitchFamily="49" charset="-122"/>
              </a:rPr>
              <a:t>Flash</a:t>
            </a:r>
            <a:r>
              <a:rPr lang="zh-CN" altLang="en-US" sz="3200" b="1" dirty="0">
                <a:solidFill>
                  <a:srgbClr val="002060"/>
                </a:solidFill>
                <a:latin typeface="楷体_GB2312" pitchFamily="49" charset="-122"/>
                <a:ea typeface="楷体_GB2312" pitchFamily="49" charset="-122"/>
              </a:rPr>
              <a:t>后，使导出的</a:t>
            </a:r>
            <a:r>
              <a:rPr lang="en-US" altLang="zh-CN" sz="3200" b="1" dirty="0">
                <a:solidFill>
                  <a:srgbClr val="002060"/>
                </a:solidFill>
                <a:latin typeface="楷体_GB2312" pitchFamily="49" charset="-122"/>
                <a:ea typeface="楷体_GB2312" pitchFamily="49" charset="-122"/>
              </a:rPr>
              <a:t>SWF</a:t>
            </a:r>
            <a:r>
              <a:rPr lang="zh-CN" altLang="en-US" sz="3200" b="1" dirty="0">
                <a:solidFill>
                  <a:srgbClr val="002060"/>
                </a:solidFill>
                <a:latin typeface="楷体_GB2312" pitchFamily="49" charset="-122"/>
                <a:ea typeface="楷体_GB2312" pitchFamily="49" charset="-122"/>
              </a:rPr>
              <a:t>文件体积庞大，不能在网络上很好地使用等问题。</a:t>
            </a:r>
          </a:p>
          <a:p>
            <a:pPr marL="0" indent="0">
              <a:buNone/>
            </a:pPr>
            <a:r>
              <a:rPr lang="en-US" altLang="zh-CN" sz="3200" b="1" dirty="0">
                <a:solidFill>
                  <a:srgbClr val="002060"/>
                </a:solidFill>
                <a:latin typeface="楷体_GB2312" pitchFamily="49" charset="-122"/>
                <a:ea typeface="楷体_GB2312" pitchFamily="49" charset="-122"/>
              </a:rPr>
              <a:t>FLV</a:t>
            </a:r>
            <a:r>
              <a:rPr lang="zh-CN" altLang="en-US" sz="3200" b="1" dirty="0">
                <a:solidFill>
                  <a:srgbClr val="002060"/>
                </a:solidFill>
                <a:latin typeface="楷体_GB2312" pitchFamily="49" charset="-122"/>
                <a:ea typeface="楷体_GB2312" pitchFamily="49" charset="-122"/>
              </a:rPr>
              <a:t>视频文件不大，但是需要注意的是它不能在</a:t>
            </a:r>
            <a:r>
              <a:rPr lang="en-US" altLang="zh-CN" sz="3200" b="1" dirty="0">
                <a:solidFill>
                  <a:srgbClr val="002060"/>
                </a:solidFill>
                <a:latin typeface="楷体_GB2312" pitchFamily="49" charset="-122"/>
                <a:ea typeface="楷体_GB2312" pitchFamily="49" charset="-122"/>
              </a:rPr>
              <a:t>PowerPoint</a:t>
            </a:r>
            <a:r>
              <a:rPr lang="zh-CN" altLang="en-US" sz="3200" b="1" dirty="0">
                <a:solidFill>
                  <a:srgbClr val="002060"/>
                </a:solidFill>
                <a:latin typeface="楷体_GB2312" pitchFamily="49" charset="-122"/>
                <a:ea typeface="楷体_GB2312" pitchFamily="49" charset="-122"/>
              </a:rPr>
              <a:t>上直接以插入的方式调用，只能以链接的方式调用。</a:t>
            </a:r>
          </a:p>
          <a:p>
            <a:pPr marL="0" indent="0">
              <a:buNone/>
            </a:pP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432170954"/>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5793" y="1850932"/>
            <a:ext cx="11198055" cy="255454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）当</a:t>
            </a:r>
            <a:r>
              <a:rPr lang="en-US" altLang="zh-CN" sz="3200" b="1" dirty="0">
                <a:solidFill>
                  <a:srgbClr val="002060"/>
                </a:solidFill>
                <a:latin typeface="楷体_GB2312" pitchFamily="49" charset="-122"/>
                <a:ea typeface="楷体_GB2312" pitchFamily="49" charset="-122"/>
              </a:rPr>
              <a:t>PowerPoint</a:t>
            </a:r>
            <a:r>
              <a:rPr lang="zh-CN" altLang="en-US" sz="3200" b="1" dirty="0">
                <a:solidFill>
                  <a:srgbClr val="002060"/>
                </a:solidFill>
                <a:latin typeface="楷体_GB2312" pitchFamily="49" charset="-122"/>
                <a:ea typeface="楷体_GB2312" pitchFamily="49" charset="-122"/>
              </a:rPr>
              <a:t>设置于播放状态后可以直接单击小喇叭来实现音频文件的播放。</a:t>
            </a: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通过界面链接的方式调用音频</a:t>
            </a:r>
          </a:p>
          <a:p>
            <a:r>
              <a:rPr lang="zh-CN" altLang="en-US" sz="3200" b="1" dirty="0">
                <a:solidFill>
                  <a:srgbClr val="002060"/>
                </a:solidFill>
                <a:latin typeface="楷体_GB2312" pitchFamily="49" charset="-122"/>
                <a:ea typeface="楷体_GB2312" pitchFamily="49" charset="-122"/>
              </a:rPr>
              <a:t>通过界面链接的方式调用音频与视频的调用方法类似，可以参看前面的描述，这里就不再赘述了。</a:t>
            </a:r>
          </a:p>
        </p:txBody>
      </p:sp>
    </p:spTree>
    <p:extLst>
      <p:ext uri="{BB962C8B-B14F-4D97-AF65-F5344CB8AC3E}">
        <p14:creationId xmlns:p14="http://schemas.microsoft.com/office/powerpoint/2010/main" val="3245918429"/>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5793" y="519437"/>
            <a:ext cx="11198055" cy="1569660"/>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（二）音频素材插入</a:t>
            </a:r>
            <a:r>
              <a:rPr lang="en-US" altLang="zh-CN" sz="3200" b="1" dirty="0">
                <a:solidFill>
                  <a:srgbClr val="002060"/>
                </a:solidFill>
                <a:latin typeface="楷体_GB2312" pitchFamily="49" charset="-122"/>
                <a:ea typeface="楷体_GB2312" pitchFamily="49" charset="-122"/>
              </a:rPr>
              <a:t>PowerPoint</a:t>
            </a:r>
            <a:r>
              <a:rPr lang="zh-CN" altLang="en-US" sz="3200" b="1" dirty="0">
                <a:solidFill>
                  <a:srgbClr val="002060"/>
                </a:solidFill>
                <a:latin typeface="楷体_GB2312" pitchFamily="49" charset="-122"/>
                <a:ea typeface="楷体_GB2312" pitchFamily="49" charset="-122"/>
              </a:rPr>
              <a:t>课件后的播放控制</a:t>
            </a:r>
          </a:p>
          <a:p>
            <a:r>
              <a:rPr lang="zh-CN" altLang="en-US" sz="3200" b="1" dirty="0">
                <a:solidFill>
                  <a:srgbClr val="002060"/>
                </a:solidFill>
                <a:latin typeface="楷体_GB2312" pitchFamily="49" charset="-122"/>
                <a:ea typeface="楷体_GB2312" pitchFamily="49" charset="-122"/>
              </a:rPr>
              <a:t>音频插入</a:t>
            </a:r>
            <a:r>
              <a:rPr lang="en-US" altLang="zh-CN" sz="3200" b="1" dirty="0">
                <a:solidFill>
                  <a:srgbClr val="002060"/>
                </a:solidFill>
                <a:latin typeface="楷体_GB2312" pitchFamily="49" charset="-122"/>
                <a:ea typeface="楷体_GB2312" pitchFamily="49" charset="-122"/>
              </a:rPr>
              <a:t>PowerPoint</a:t>
            </a:r>
            <a:r>
              <a:rPr lang="zh-CN" altLang="en-US" sz="3200" b="1" dirty="0">
                <a:solidFill>
                  <a:srgbClr val="002060"/>
                </a:solidFill>
                <a:latin typeface="楷体_GB2312" pitchFamily="49" charset="-122"/>
                <a:ea typeface="楷体_GB2312" pitchFamily="49" charset="-122"/>
              </a:rPr>
              <a:t>课件后也可以利用播放器下面的播放条来实现播放控制</a:t>
            </a:r>
          </a:p>
        </p:txBody>
      </p:sp>
      <p:pic>
        <p:nvPicPr>
          <p:cNvPr id="430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54530" y="2773362"/>
            <a:ext cx="5830264" cy="26809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54421311"/>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5793" y="519437"/>
            <a:ext cx="11198055" cy="1569660"/>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（三）音频素材在</a:t>
            </a:r>
            <a:r>
              <a:rPr lang="en-US" altLang="zh-CN" sz="3200" b="1" dirty="0">
                <a:solidFill>
                  <a:srgbClr val="002060"/>
                </a:solidFill>
                <a:latin typeface="楷体_GB2312" pitchFamily="49" charset="-122"/>
                <a:ea typeface="楷体_GB2312" pitchFamily="49" charset="-122"/>
              </a:rPr>
              <a:t>PowerPoint</a:t>
            </a:r>
            <a:r>
              <a:rPr lang="zh-CN" altLang="en-US" sz="3200" b="1" dirty="0">
                <a:solidFill>
                  <a:srgbClr val="002060"/>
                </a:solidFill>
                <a:latin typeface="楷体_GB2312" pitchFamily="49" charset="-122"/>
                <a:ea typeface="楷体_GB2312" pitchFamily="49" charset="-122"/>
              </a:rPr>
              <a:t>课件中的跨页播放设置</a:t>
            </a:r>
          </a:p>
          <a:p>
            <a:r>
              <a:rPr lang="zh-CN" altLang="en-US" sz="3200" b="1" dirty="0" smtClean="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）选中已经插入音频后形成的小喇叭图标，然后打开动画窗格，在动画窗格中可以看到插入的音频对象名称</a:t>
            </a:r>
          </a:p>
        </p:txBody>
      </p:sp>
      <p:pic>
        <p:nvPicPr>
          <p:cNvPr id="4" name="图片 3"/>
          <p:cNvPicPr/>
          <p:nvPr/>
        </p:nvPicPr>
        <p:blipFill>
          <a:blip r:embed="rId2"/>
          <a:srcRect l="38038" t="23769" r="811" b="32120"/>
          <a:stretch>
            <a:fillRect/>
          </a:stretch>
        </p:blipFill>
        <p:spPr>
          <a:xfrm>
            <a:off x="2337451" y="2312818"/>
            <a:ext cx="9036397" cy="3430255"/>
          </a:xfrm>
          <a:prstGeom prst="rect">
            <a:avLst/>
          </a:prstGeom>
          <a:ln>
            <a:noFill/>
          </a:ln>
        </p:spPr>
      </p:pic>
    </p:spTree>
    <p:extLst>
      <p:ext uri="{BB962C8B-B14F-4D97-AF65-F5344CB8AC3E}">
        <p14:creationId xmlns:p14="http://schemas.microsoft.com/office/powerpoint/2010/main" val="3034350591"/>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5792" y="182553"/>
            <a:ext cx="11198055" cy="1077218"/>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）单击动画窗格的音频对象，在弹出的选项中选择效果选项，</a:t>
            </a:r>
          </a:p>
        </p:txBody>
      </p:sp>
      <p:pic>
        <p:nvPicPr>
          <p:cNvPr id="440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0980" y="945232"/>
            <a:ext cx="5307680" cy="55215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71830676"/>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5792" y="182553"/>
            <a:ext cx="11198055" cy="1569660"/>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）在对话框的停止播放选项中选择在多少张幻灯片以后，然后输入数字即可实现从当前幻灯片到后面多少张幻灯片之间的音频跨页播放效果</a:t>
            </a:r>
          </a:p>
        </p:txBody>
      </p:sp>
      <p:pic>
        <p:nvPicPr>
          <p:cNvPr id="450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80716" y="2390525"/>
            <a:ext cx="6395369" cy="28101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33767788"/>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965804" y="2852936"/>
            <a:ext cx="7141699" cy="1754326"/>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zh-CN" altLang="en-US"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多谢你的聆听！</a:t>
            </a:r>
            <a:r>
              <a:rPr lang="en-US" altLang="zh-CN"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a:r>
            <a:br>
              <a:rPr lang="en-US" altLang="zh-CN"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br>
            <a:r>
              <a:rPr lang="zh-CN" altLang="en-US"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欢迎提出宝贵的意见！</a:t>
            </a:r>
            <a:endParaRPr lang="zh-CN" altLang="en-US"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custDataLst>
      <p:tags r:id="rId1"/>
    </p:custDataLst>
    <p:extLst>
      <p:ext uri="{BB962C8B-B14F-4D97-AF65-F5344CB8AC3E}">
        <p14:creationId xmlns:p14="http://schemas.microsoft.com/office/powerpoint/2010/main" val="3111765070"/>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VSECTIONID" val="yI2DOt6RzRcU51QxdhNewL"/>
</p:tagLst>
</file>

<file path=ppt/tags/tag2.xml><?xml version="1.0" encoding="utf-8"?>
<p:tagLst xmlns:a="http://schemas.openxmlformats.org/drawingml/2006/main" xmlns:r="http://schemas.openxmlformats.org/officeDocument/2006/relationships" xmlns:p="http://schemas.openxmlformats.org/presentationml/2006/main">
  <p:tag name="DVSHAPEID" val="HAGzTPKJNXuuOK4v20iPS7"/>
</p:tagLst>
</file>

<file path=ppt/tags/tag3.xml><?xml version="1.0" encoding="utf-8"?>
<p:tagLst xmlns:a="http://schemas.openxmlformats.org/drawingml/2006/main" xmlns:r="http://schemas.openxmlformats.org/officeDocument/2006/relationships" xmlns:p="http://schemas.openxmlformats.org/presentationml/2006/main">
  <p:tag name="DVSECTIONID" val="c48BxRTjzwKhAarpC8SPOi"/>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3328</TotalTime>
  <Words>5053</Words>
  <Application>Microsoft Office PowerPoint</Application>
  <PresentationFormat>自定义</PresentationFormat>
  <Paragraphs>273</Paragraphs>
  <Slides>95</Slides>
  <Notes>2</Notes>
  <HiddenSlides>0</HiddenSlides>
  <MMClips>0</MMClips>
  <ScaleCrop>false</ScaleCrop>
  <HeadingPairs>
    <vt:vector size="4" baseType="variant">
      <vt:variant>
        <vt:lpstr>主题</vt:lpstr>
      </vt:variant>
      <vt:variant>
        <vt:i4>1</vt:i4>
      </vt:variant>
      <vt:variant>
        <vt:lpstr>幻灯片标题</vt:lpstr>
      </vt:variant>
      <vt:variant>
        <vt:i4>95</vt:i4>
      </vt:variant>
    </vt:vector>
  </HeadingPairs>
  <TitlesOfParts>
    <vt:vector size="96" baseType="lpstr">
      <vt:lpstr>Office 主题​​</vt:lpstr>
      <vt:lpstr>现代教育技术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科文部</dc:creator>
  <cp:lastModifiedBy>Administrator</cp:lastModifiedBy>
  <cp:revision>247</cp:revision>
  <dcterms:created xsi:type="dcterms:W3CDTF">2016-11-03T14:25:00Z</dcterms:created>
  <dcterms:modified xsi:type="dcterms:W3CDTF">2019-12-04T00:51:36Z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2052-10.1.0.6029</vt:lpwstr>
  </property>
</Properties>
</file>