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659" r:id="rId2"/>
    <p:sldId id="812" r:id="rId3"/>
    <p:sldId id="740" r:id="rId4"/>
    <p:sldId id="742" r:id="rId5"/>
    <p:sldId id="744" r:id="rId6"/>
    <p:sldId id="743" r:id="rId7"/>
    <p:sldId id="790" r:id="rId8"/>
    <p:sldId id="841" r:id="rId9"/>
    <p:sldId id="861" r:id="rId10"/>
    <p:sldId id="862" r:id="rId11"/>
    <p:sldId id="863" r:id="rId12"/>
    <p:sldId id="842" r:id="rId13"/>
    <p:sldId id="864" r:id="rId14"/>
    <p:sldId id="791" r:id="rId15"/>
    <p:sldId id="865" r:id="rId16"/>
    <p:sldId id="848" r:id="rId17"/>
    <p:sldId id="866" r:id="rId18"/>
    <p:sldId id="792" r:id="rId19"/>
    <p:sldId id="849" r:id="rId20"/>
    <p:sldId id="867" r:id="rId21"/>
    <p:sldId id="868" r:id="rId22"/>
    <p:sldId id="869" r:id="rId23"/>
    <p:sldId id="870" r:id="rId24"/>
    <p:sldId id="871" r:id="rId25"/>
    <p:sldId id="872" r:id="rId26"/>
    <p:sldId id="873" r:id="rId27"/>
    <p:sldId id="850" r:id="rId28"/>
    <p:sldId id="874" r:id="rId29"/>
    <p:sldId id="875" r:id="rId30"/>
    <p:sldId id="876" r:id="rId31"/>
    <p:sldId id="877" r:id="rId32"/>
    <p:sldId id="878" r:id="rId33"/>
    <p:sldId id="879" r:id="rId34"/>
    <p:sldId id="880" r:id="rId35"/>
    <p:sldId id="881" r:id="rId36"/>
    <p:sldId id="808" r:id="rId37"/>
    <p:sldId id="882" r:id="rId38"/>
    <p:sldId id="883" r:id="rId39"/>
    <p:sldId id="818" r:id="rId40"/>
    <p:sldId id="884" r:id="rId41"/>
    <p:sldId id="851" r:id="rId42"/>
    <p:sldId id="886" r:id="rId43"/>
    <p:sldId id="887" r:id="rId44"/>
    <p:sldId id="885" r:id="rId45"/>
    <p:sldId id="888" r:id="rId46"/>
    <p:sldId id="813" r:id="rId47"/>
    <p:sldId id="793" r:id="rId48"/>
    <p:sldId id="814" r:id="rId49"/>
    <p:sldId id="816" r:id="rId50"/>
    <p:sldId id="889" r:id="rId51"/>
    <p:sldId id="890" r:id="rId52"/>
    <p:sldId id="891" r:id="rId53"/>
    <p:sldId id="892" r:id="rId54"/>
    <p:sldId id="893" r:id="rId55"/>
    <p:sldId id="894" r:id="rId56"/>
    <p:sldId id="660"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94660"/>
  </p:normalViewPr>
  <p:slideViewPr>
    <p:cSldViewPr snapToGrid="0">
      <p:cViewPr varScale="1">
        <p:scale>
          <a:sx n="66" d="100"/>
          <a:sy n="66" d="100"/>
        </p:scale>
        <p:origin x="-678" y="-102"/>
      </p:cViewPr>
      <p:guideLst>
        <p:guide orient="horz" pos="2160"/>
        <p:guide pos="3840"/>
      </p:guideLst>
    </p:cSldViewPr>
  </p:slideViewPr>
  <p:notesTextViewPr>
    <p:cViewPr>
      <p:scale>
        <a:sx n="1" d="1"/>
        <a:sy n="1" d="1"/>
      </p:scale>
      <p:origin x="0" y="0"/>
    </p:cViewPr>
  </p:notesTextViewPr>
  <p:sorterViewPr>
    <p:cViewPr>
      <p:scale>
        <a:sx n="82" d="100"/>
        <a:sy n="82" d="100"/>
      </p:scale>
      <p:origin x="0" y="1228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56</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2019/12/12</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2019/12/12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1059543"/>
            <a:ext cx="9976752" cy="45865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（五）</a:t>
            </a:r>
            <a:r>
              <a:rPr lang="en-US" altLang="zh-CN" sz="3200" b="1" dirty="0" err="1">
                <a:solidFill>
                  <a:srgbClr val="002060"/>
                </a:solidFill>
                <a:latin typeface="楷体_GB2312" pitchFamily="49" charset="-122"/>
                <a:ea typeface="楷体_GB2312" pitchFamily="49" charset="-122"/>
              </a:rPr>
              <a:t>Tif</a:t>
            </a:r>
            <a:r>
              <a:rPr lang="zh-CN" altLang="en-US" sz="3200" b="1" dirty="0">
                <a:solidFill>
                  <a:srgbClr val="002060"/>
                </a:solidFill>
                <a:latin typeface="楷体_GB2312" pitchFamily="49" charset="-122"/>
                <a:ea typeface="楷体_GB2312" pitchFamily="49" charset="-122"/>
              </a:rPr>
              <a:t>格式图片</a:t>
            </a:r>
          </a:p>
          <a:p>
            <a:pPr marL="0" indent="0">
              <a:buNone/>
            </a:pPr>
            <a:r>
              <a:rPr lang="en-US" altLang="zh-CN" sz="3200" b="1" dirty="0">
                <a:solidFill>
                  <a:srgbClr val="002060"/>
                </a:solidFill>
                <a:latin typeface="楷体_GB2312" pitchFamily="49" charset="-122"/>
                <a:ea typeface="楷体_GB2312" pitchFamily="49" charset="-122"/>
              </a:rPr>
              <a:t>Tiff</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Tag Image File Format</a:t>
            </a:r>
            <a:r>
              <a:rPr lang="zh-CN" altLang="en-US" sz="3200" b="1" dirty="0">
                <a:solidFill>
                  <a:srgbClr val="002060"/>
                </a:solidFill>
                <a:latin typeface="楷体_GB2312" pitchFamily="49" charset="-122"/>
                <a:ea typeface="楷体_GB2312" pitchFamily="49" charset="-122"/>
              </a:rPr>
              <a:t>）是标签图像文件格式，是一种灵活的位图格式，主要用来存储包括照片和艺术图在内的图像</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Tiff</a:t>
            </a:r>
            <a:r>
              <a:rPr lang="zh-CN" altLang="en-US" sz="3200" b="1" dirty="0">
                <a:solidFill>
                  <a:srgbClr val="002060"/>
                </a:solidFill>
                <a:latin typeface="楷体_GB2312" pitchFamily="49" charset="-122"/>
                <a:ea typeface="楷体_GB2312" pitchFamily="49" charset="-122"/>
              </a:rPr>
              <a:t>是广泛支持的格式，尤其是在</a:t>
            </a:r>
            <a:r>
              <a:rPr lang="en-US" altLang="zh-CN" sz="3200" b="1" dirty="0">
                <a:solidFill>
                  <a:srgbClr val="002060"/>
                </a:solidFill>
                <a:latin typeface="楷体_GB2312" pitchFamily="49" charset="-122"/>
                <a:ea typeface="楷体_GB2312" pitchFamily="49" charset="-122"/>
              </a:rPr>
              <a:t>Macintosh</a:t>
            </a:r>
            <a:r>
              <a:rPr lang="zh-CN" altLang="en-US" sz="3200" b="1" dirty="0">
                <a:solidFill>
                  <a:srgbClr val="002060"/>
                </a:solidFill>
                <a:latin typeface="楷体_GB2312" pitchFamily="49" charset="-122"/>
                <a:ea typeface="楷体_GB2312" pitchFamily="49" charset="-122"/>
              </a:rPr>
              <a:t>计算机和基于</a:t>
            </a:r>
            <a:r>
              <a:rPr lang="en-US" altLang="zh-CN" sz="3200" b="1" dirty="0">
                <a:solidFill>
                  <a:srgbClr val="002060"/>
                </a:solidFill>
                <a:latin typeface="楷体_GB2312" pitchFamily="49" charset="-122"/>
                <a:ea typeface="楷体_GB2312" pitchFamily="49" charset="-122"/>
              </a:rPr>
              <a:t>Windows</a:t>
            </a:r>
            <a:r>
              <a:rPr lang="zh-CN" altLang="en-US" sz="3200" b="1" dirty="0">
                <a:solidFill>
                  <a:srgbClr val="002060"/>
                </a:solidFill>
                <a:latin typeface="楷体_GB2312" pitchFamily="49" charset="-122"/>
                <a:ea typeface="楷体_GB2312" pitchFamily="49" charset="-122"/>
              </a:rPr>
              <a:t>的计算机之间，支持可选压缩，可扩展格式支持许多可选功能。但</a:t>
            </a:r>
            <a:r>
              <a:rPr lang="en-US" altLang="zh-CN" sz="3200" b="1" dirty="0">
                <a:solidFill>
                  <a:srgbClr val="002060"/>
                </a:solidFill>
                <a:latin typeface="楷体_GB2312" pitchFamily="49" charset="-122"/>
                <a:ea typeface="楷体_GB2312" pitchFamily="49" charset="-122"/>
              </a:rPr>
              <a:t>Tiff</a:t>
            </a:r>
            <a:r>
              <a:rPr lang="zh-CN" altLang="en-US" sz="3200" b="1" dirty="0">
                <a:solidFill>
                  <a:srgbClr val="002060"/>
                </a:solidFill>
                <a:latin typeface="楷体_GB2312" pitchFamily="49" charset="-122"/>
                <a:ea typeface="楷体_GB2312" pitchFamily="49" charset="-122"/>
              </a:rPr>
              <a:t>不受</a:t>
            </a:r>
            <a:r>
              <a:rPr lang="en-US" altLang="zh-CN" sz="3200" b="1" dirty="0">
                <a:solidFill>
                  <a:srgbClr val="002060"/>
                </a:solidFill>
                <a:latin typeface="楷体_GB2312" pitchFamily="49" charset="-122"/>
                <a:ea typeface="楷体_GB2312" pitchFamily="49" charset="-122"/>
              </a:rPr>
              <a:t>Web</a:t>
            </a:r>
            <a:r>
              <a:rPr lang="zh-CN" altLang="en-US" sz="3200" b="1" dirty="0">
                <a:solidFill>
                  <a:srgbClr val="002060"/>
                </a:solidFill>
                <a:latin typeface="楷体_GB2312" pitchFamily="49" charset="-122"/>
                <a:ea typeface="楷体_GB2312" pitchFamily="49" charset="-122"/>
              </a:rPr>
              <a:t>浏览器支持，可扩展性会导致许多不同类型的</a:t>
            </a:r>
            <a:r>
              <a:rPr lang="en-US" altLang="zh-CN" sz="3200" b="1" dirty="0">
                <a:solidFill>
                  <a:srgbClr val="002060"/>
                </a:solidFill>
                <a:latin typeface="楷体_GB2312" pitchFamily="49" charset="-122"/>
                <a:ea typeface="楷体_GB2312" pitchFamily="49" charset="-122"/>
              </a:rPr>
              <a:t>Tiff</a:t>
            </a:r>
            <a:r>
              <a:rPr lang="zh-CN" altLang="en-US" sz="3200" b="1" dirty="0">
                <a:solidFill>
                  <a:srgbClr val="002060"/>
                </a:solidFill>
                <a:latin typeface="楷体_GB2312" pitchFamily="49" charset="-122"/>
                <a:ea typeface="楷体_GB2312" pitchFamily="49" charset="-122"/>
              </a:rPr>
              <a:t>图片，并不是所有</a:t>
            </a:r>
            <a:r>
              <a:rPr lang="en-US" altLang="zh-CN" sz="3200" b="1" dirty="0">
                <a:solidFill>
                  <a:srgbClr val="002060"/>
                </a:solidFill>
                <a:latin typeface="楷体_GB2312" pitchFamily="49" charset="-122"/>
                <a:ea typeface="楷体_GB2312" pitchFamily="49" charset="-122"/>
              </a:rPr>
              <a:t>Tiff</a:t>
            </a:r>
            <a:r>
              <a:rPr lang="zh-CN" altLang="en-US" sz="3200" b="1" dirty="0">
                <a:solidFill>
                  <a:srgbClr val="002060"/>
                </a:solidFill>
                <a:latin typeface="楷体_GB2312" pitchFamily="49" charset="-122"/>
                <a:ea typeface="楷体_GB2312" pitchFamily="49" charset="-122"/>
              </a:rPr>
              <a:t>文件都与所有支持基本</a:t>
            </a:r>
            <a:r>
              <a:rPr lang="en-US" altLang="zh-CN" sz="3200" b="1" dirty="0">
                <a:solidFill>
                  <a:srgbClr val="002060"/>
                </a:solidFill>
                <a:latin typeface="楷体_GB2312" pitchFamily="49" charset="-122"/>
                <a:ea typeface="楷体_GB2312" pitchFamily="49" charset="-122"/>
              </a:rPr>
              <a:t>Tiff</a:t>
            </a:r>
            <a:r>
              <a:rPr lang="zh-CN" altLang="en-US" sz="3200" b="1" dirty="0">
                <a:solidFill>
                  <a:srgbClr val="002060"/>
                </a:solidFill>
                <a:latin typeface="楷体_GB2312" pitchFamily="49" charset="-122"/>
                <a:ea typeface="楷体_GB2312" pitchFamily="49" charset="-122"/>
              </a:rPr>
              <a:t>标准的程序兼容。</a:t>
            </a:r>
          </a:p>
        </p:txBody>
      </p:sp>
    </p:spTree>
    <p:extLst>
      <p:ext uri="{BB962C8B-B14F-4D97-AF65-F5344CB8AC3E}">
        <p14:creationId xmlns:p14="http://schemas.microsoft.com/office/powerpoint/2010/main" val="41297600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322286"/>
            <a:ext cx="9976752" cy="7402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图片素材的获取与处理</a:t>
            </a:r>
          </a:p>
        </p:txBody>
      </p:sp>
    </p:spTree>
    <p:extLst>
      <p:ext uri="{BB962C8B-B14F-4D97-AF65-F5344CB8AC3E}">
        <p14:creationId xmlns:p14="http://schemas.microsoft.com/office/powerpoint/2010/main" val="3036793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活动目标</a:t>
            </a:r>
          </a:p>
          <a:p>
            <a:pPr marL="0" indent="0">
              <a:buNone/>
            </a:pPr>
            <a:r>
              <a:rPr lang="zh-CN" altLang="en-US" sz="3200" b="1" dirty="0">
                <a:solidFill>
                  <a:srgbClr val="002060"/>
                </a:solidFill>
                <a:latin typeface="楷体_GB2312" pitchFamily="49" charset="-122"/>
                <a:ea typeface="楷体_GB2312" pitchFamily="49" charset="-122"/>
              </a:rPr>
              <a:t>掌握从网络上获取图片素材的方法；掌握</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软件的基本操作，达到使用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软件处理图片素材以满足多媒体课件制作的要求。</a:t>
            </a:r>
          </a:p>
          <a:p>
            <a:pPr marL="0" indent="0">
              <a:buNone/>
            </a:pPr>
            <a:r>
              <a:rPr lang="zh-CN" altLang="en-US" sz="3200" b="1" dirty="0" smtClean="0">
                <a:solidFill>
                  <a:srgbClr val="FF0000"/>
                </a:solidFill>
                <a:latin typeface="楷体_GB2312" pitchFamily="49" charset="-122"/>
                <a:ea typeface="楷体_GB2312" pitchFamily="49" charset="-122"/>
              </a:rPr>
              <a:t>活动时间</a:t>
            </a:r>
            <a:endParaRPr lang="zh-CN" altLang="en-US" sz="3200" b="1" dirty="0">
              <a:solidFill>
                <a:srgbClr val="FF000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270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网络图片素材的获取方法</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利用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处理图片素材</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735861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pPr marL="0" indent="0">
              <a:buNone/>
            </a:pPr>
            <a:r>
              <a:rPr lang="zh-CN" altLang="en-US" sz="3200" b="1" dirty="0">
                <a:solidFill>
                  <a:srgbClr val="002060"/>
                </a:solidFill>
                <a:latin typeface="楷体_GB2312" pitchFamily="49" charset="-122"/>
                <a:ea typeface="楷体_GB2312" pitchFamily="49" charset="-122"/>
              </a:rPr>
              <a:t>第一步：教师通过材料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向学生展示网络图片素材的获取方法，学生借助网络工具，跟随教师的演示练习网络图片的获取。</a:t>
            </a:r>
          </a:p>
          <a:p>
            <a:pPr marL="0" indent="0">
              <a:buNone/>
            </a:pPr>
            <a:r>
              <a:rPr lang="zh-CN" altLang="en-US" sz="3200" b="1" dirty="0">
                <a:solidFill>
                  <a:srgbClr val="002060"/>
                </a:solidFill>
                <a:latin typeface="楷体_GB2312" pitchFamily="49" charset="-122"/>
                <a:ea typeface="楷体_GB2312" pitchFamily="49" charset="-122"/>
              </a:rPr>
              <a:t>第二步：学生以小组为单位在组内展开交流，教师随机进行指导与交流。</a:t>
            </a:r>
          </a:p>
          <a:p>
            <a:pPr marL="0" indent="0">
              <a:buNone/>
            </a:pPr>
            <a:r>
              <a:rPr lang="zh-CN" altLang="en-US" sz="3200" b="1" dirty="0">
                <a:solidFill>
                  <a:srgbClr val="002060"/>
                </a:solidFill>
                <a:latin typeface="楷体_GB2312" pitchFamily="49" charset="-122"/>
                <a:ea typeface="楷体_GB2312" pitchFamily="49" charset="-122"/>
              </a:rPr>
              <a:t>第三步：教师通过材料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向学生展示</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软件基本信息，并利用软件带领学生一起进行图片素材处理的实际操作。</a:t>
            </a:r>
          </a:p>
          <a:p>
            <a:pPr marL="0" indent="0">
              <a:buNone/>
            </a:pPr>
            <a:r>
              <a:rPr lang="zh-CN" altLang="en-US" sz="3200" b="1" dirty="0">
                <a:solidFill>
                  <a:srgbClr val="002060"/>
                </a:solidFill>
                <a:latin typeface="楷体_GB2312" pitchFamily="49" charset="-122"/>
                <a:ea typeface="楷体_GB2312" pitchFamily="49" charset="-122"/>
              </a:rPr>
              <a:t>第四步：学生利用规定素材自主完成常用的图片处理。</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775883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428606"/>
            <a:ext cx="12191999" cy="3170099"/>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网络图片素材的获取</a:t>
            </a:r>
            <a:r>
              <a:rPr lang="zh-CN" altLang="en-US" sz="3200" b="1" dirty="0" smtClean="0">
                <a:solidFill>
                  <a:srgbClr val="002060"/>
                </a:solidFill>
                <a:latin typeface="楷体_GB2312" pitchFamily="49" charset="-122"/>
                <a:ea typeface="楷体_GB2312" pitchFamily="49" charset="-122"/>
              </a:rPr>
              <a:t>方法</a:t>
            </a:r>
            <a:endParaRPr lang="en-US" altLang="zh-CN" sz="3200" b="1" dirty="0" smtClean="0">
              <a:solidFill>
                <a:srgbClr val="002060"/>
              </a:solidFill>
              <a:latin typeface="楷体_GB2312" pitchFamily="49" charset="-122"/>
              <a:ea typeface="楷体_GB2312" pitchFamily="49" charset="-122"/>
            </a:endParaRPr>
          </a:p>
          <a:p>
            <a:r>
              <a:rPr lang="zh-CN" altLang="en-US" sz="2800" b="1" dirty="0">
                <a:solidFill>
                  <a:srgbClr val="002060"/>
                </a:solidFill>
                <a:latin typeface="楷体_GB2312" pitchFamily="49" charset="-122"/>
                <a:ea typeface="楷体_GB2312" pitchFamily="49" charset="-122"/>
              </a:rPr>
              <a:t>（一）下载网络图片</a:t>
            </a:r>
          </a:p>
          <a:p>
            <a:r>
              <a:rPr lang="zh-CN" altLang="en-US" sz="2800" b="1" dirty="0">
                <a:solidFill>
                  <a:srgbClr val="002060"/>
                </a:solidFill>
                <a:latin typeface="楷体_GB2312" pitchFamily="49" charset="-122"/>
                <a:ea typeface="楷体_GB2312" pitchFamily="49" charset="-122"/>
              </a:rPr>
              <a:t>网络图片的下载又可以分为两种：一是直接在网页上下载某一张图片。首先需要检索到指定图片，现在常见的浏览器均支持图片检索功能，这里以“</a:t>
            </a:r>
            <a:r>
              <a:rPr lang="en-US" altLang="zh-CN" sz="2800" b="1" dirty="0">
                <a:solidFill>
                  <a:srgbClr val="002060"/>
                </a:solidFill>
                <a:latin typeface="楷体_GB2312" pitchFamily="49" charset="-122"/>
                <a:ea typeface="楷体_GB2312" pitchFamily="49" charset="-122"/>
              </a:rPr>
              <a:t>360</a:t>
            </a:r>
            <a:r>
              <a:rPr lang="zh-CN" altLang="en-US" sz="2800" b="1" dirty="0">
                <a:solidFill>
                  <a:srgbClr val="002060"/>
                </a:solidFill>
                <a:latin typeface="楷体_GB2312" pitchFamily="49" charset="-122"/>
                <a:ea typeface="楷体_GB2312" pitchFamily="49" charset="-122"/>
              </a:rPr>
              <a:t>极速浏览器</a:t>
            </a:r>
            <a:r>
              <a:rPr lang="en-US" altLang="zh-CN" sz="2800" b="1" dirty="0">
                <a:solidFill>
                  <a:srgbClr val="002060"/>
                </a:solidFill>
                <a:latin typeface="楷体_GB2312" pitchFamily="49" charset="-122"/>
                <a:ea typeface="楷体_GB2312" pitchFamily="49" charset="-122"/>
              </a:rPr>
              <a:t>9.5”</a:t>
            </a:r>
            <a:r>
              <a:rPr lang="zh-CN" altLang="en-US" sz="2800" b="1" dirty="0">
                <a:solidFill>
                  <a:srgbClr val="002060"/>
                </a:solidFill>
                <a:latin typeface="楷体_GB2312" pitchFamily="49" charset="-122"/>
                <a:ea typeface="楷体_GB2312" pitchFamily="49" charset="-122"/>
              </a:rPr>
              <a:t>为例。在物理教学中讲授“电阻”这一知识点而要配以相应的电阻照片时，只需要在</a:t>
            </a:r>
            <a:r>
              <a:rPr lang="en-US" altLang="zh-CN" sz="2800" b="1" dirty="0">
                <a:solidFill>
                  <a:srgbClr val="002060"/>
                </a:solidFill>
                <a:latin typeface="楷体_GB2312" pitchFamily="49" charset="-122"/>
                <a:ea typeface="楷体_GB2312" pitchFamily="49" charset="-122"/>
              </a:rPr>
              <a:t>360</a:t>
            </a:r>
            <a:r>
              <a:rPr lang="zh-CN" altLang="en-US" sz="2800" b="1" dirty="0">
                <a:solidFill>
                  <a:srgbClr val="002060"/>
                </a:solidFill>
                <a:latin typeface="楷体_GB2312" pitchFamily="49" charset="-122"/>
                <a:ea typeface="楷体_GB2312" pitchFamily="49" charset="-122"/>
              </a:rPr>
              <a:t>浏览器搜索界面选择图片，然后输入“电阻”点击搜索就可以得到大量关于电阻的图片</a:t>
            </a:r>
            <a:endParaRPr lang="zh-CN" altLang="en-US" sz="2800" b="1" dirty="0">
              <a:solidFill>
                <a:srgbClr val="002060"/>
              </a:solidFill>
              <a:latin typeface="楷体_GB2312" pitchFamily="49" charset="-122"/>
              <a:ea typeface="楷体_GB2312"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3602" y="3598705"/>
            <a:ext cx="6464793" cy="2797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68949"/>
            <a:ext cx="12191999" cy="3108543"/>
          </a:xfrm>
          <a:prstGeom prst="rect">
            <a:avLst/>
          </a:prstGeom>
        </p:spPr>
        <p:txBody>
          <a:bodyPr wrap="square">
            <a:spAutoFit/>
          </a:bodyPr>
          <a:lstStyle/>
          <a:p>
            <a:r>
              <a:rPr lang="zh-CN" altLang="en-US" sz="2800" b="1" dirty="0">
                <a:solidFill>
                  <a:srgbClr val="002060"/>
                </a:solidFill>
                <a:latin typeface="楷体_GB2312" pitchFamily="49" charset="-122"/>
                <a:ea typeface="楷体_GB2312" pitchFamily="49" charset="-122"/>
              </a:rPr>
              <a:t>有一些图片利用浏览器的图片搜索功能难以直接搜索到，而现今网络上针对各种领域的专业资源比比皆是，关于教育资源的也不例外，其中就有许多优秀的多媒体课件。我们可以在网上学习优秀教师的多媒体课件，同时也可以借鉴他们的一些图片素材。这就需要我们会搜索指定多媒体课件资源，目前有两种方式，一是在“百度文库”等这种综合性资料库里面直接搜索（图</a:t>
            </a:r>
            <a:r>
              <a:rPr lang="en-US" altLang="zh-CN" sz="2800" b="1" dirty="0">
                <a:solidFill>
                  <a:srgbClr val="002060"/>
                </a:solidFill>
                <a:latin typeface="楷体_GB2312" pitchFamily="49" charset="-122"/>
                <a:ea typeface="楷体_GB2312" pitchFamily="49" charset="-122"/>
              </a:rPr>
              <a:t>6-2-3</a:t>
            </a:r>
            <a:r>
              <a:rPr lang="zh-CN" altLang="en-US" sz="2800" b="1" dirty="0">
                <a:solidFill>
                  <a:srgbClr val="002060"/>
                </a:solidFill>
                <a:latin typeface="楷体_GB2312" pitchFamily="49" charset="-122"/>
                <a:ea typeface="楷体_GB2312" pitchFamily="49" charset="-122"/>
              </a:rPr>
              <a:t>）；二是先找到专业的教育资源网站如“第一范文网”（图</a:t>
            </a:r>
            <a:r>
              <a:rPr lang="en-US" altLang="zh-CN" sz="2800" b="1" dirty="0">
                <a:solidFill>
                  <a:srgbClr val="002060"/>
                </a:solidFill>
                <a:latin typeface="楷体_GB2312" pitchFamily="49" charset="-122"/>
                <a:ea typeface="楷体_GB2312" pitchFamily="49" charset="-122"/>
              </a:rPr>
              <a:t>6-2-4</a:t>
            </a:r>
            <a:r>
              <a:rPr lang="zh-CN" altLang="en-US" sz="2800" b="1" dirty="0">
                <a:solidFill>
                  <a:srgbClr val="002060"/>
                </a:solidFill>
                <a:latin typeface="楷体_GB2312" pitchFamily="49" charset="-122"/>
                <a:ea typeface="楷体_GB2312" pitchFamily="49" charset="-122"/>
              </a:rPr>
              <a:t>），然后检索指定课件并下载。</a:t>
            </a:r>
            <a:endParaRPr lang="zh-CN" altLang="en-US" sz="24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2431" y="3702957"/>
            <a:ext cx="7761740" cy="2629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61452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330061"/>
            <a:ext cx="12191999" cy="3170099"/>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（二）利用裁剪功能获取网络</a:t>
            </a:r>
            <a:r>
              <a:rPr lang="zh-CN" altLang="en-US" sz="3200" b="1" dirty="0" smtClean="0">
                <a:solidFill>
                  <a:srgbClr val="002060"/>
                </a:solidFill>
                <a:latin typeface="楷体_GB2312" pitchFamily="49" charset="-122"/>
                <a:ea typeface="楷体_GB2312" pitchFamily="49" charset="-122"/>
              </a:rPr>
              <a:t>图片</a:t>
            </a:r>
            <a:endParaRPr lang="en-US" altLang="zh-CN" sz="3200" b="1" dirty="0" smtClean="0">
              <a:solidFill>
                <a:srgbClr val="002060"/>
              </a:solidFill>
              <a:latin typeface="楷体_GB2312" pitchFamily="49" charset="-122"/>
              <a:ea typeface="楷体_GB2312" pitchFamily="49" charset="-122"/>
            </a:endParaRPr>
          </a:p>
          <a:p>
            <a:r>
              <a:rPr lang="en-US" altLang="zh-CN" sz="2800" b="1" dirty="0">
                <a:solidFill>
                  <a:srgbClr val="002060"/>
                </a:solidFill>
                <a:latin typeface="楷体_GB2312" pitchFamily="49" charset="-122"/>
                <a:ea typeface="楷体_GB2312" pitchFamily="49" charset="-122"/>
              </a:rPr>
              <a:t>1.QQ</a:t>
            </a:r>
            <a:r>
              <a:rPr lang="zh-CN" altLang="en-US" sz="2800" b="1" dirty="0">
                <a:solidFill>
                  <a:srgbClr val="002060"/>
                </a:solidFill>
                <a:latin typeface="楷体_GB2312" pitchFamily="49" charset="-122"/>
                <a:ea typeface="楷体_GB2312" pitchFamily="49" charset="-122"/>
              </a:rPr>
              <a:t>截屏</a:t>
            </a:r>
            <a:r>
              <a:rPr lang="zh-CN" altLang="en-US" sz="2800" b="1" dirty="0" smtClean="0">
                <a:solidFill>
                  <a:srgbClr val="002060"/>
                </a:solidFill>
                <a:latin typeface="楷体_GB2312" pitchFamily="49" charset="-122"/>
                <a:ea typeface="楷体_GB2312" pitchFamily="49" charset="-122"/>
              </a:rPr>
              <a:t>功能</a:t>
            </a:r>
            <a:endParaRPr lang="en-US" altLang="zh-CN" sz="2800" b="1" dirty="0" smtClean="0">
              <a:solidFill>
                <a:srgbClr val="002060"/>
              </a:solidFill>
              <a:latin typeface="楷体_GB2312" pitchFamily="49" charset="-122"/>
              <a:ea typeface="楷体_GB2312" pitchFamily="49" charset="-122"/>
            </a:endParaRPr>
          </a:p>
          <a:p>
            <a:r>
              <a:rPr lang="zh-CN" altLang="en-US" sz="2800" b="1" dirty="0">
                <a:solidFill>
                  <a:srgbClr val="002060"/>
                </a:solidFill>
                <a:latin typeface="楷体_GB2312" pitchFamily="49" charset="-122"/>
                <a:ea typeface="楷体_GB2312" pitchFamily="49" charset="-122"/>
              </a:rPr>
              <a:t>有两种方法可以启动</a:t>
            </a:r>
            <a:r>
              <a:rPr lang="en-US" altLang="zh-CN" sz="2800" b="1" dirty="0">
                <a:solidFill>
                  <a:srgbClr val="002060"/>
                </a:solidFill>
                <a:latin typeface="楷体_GB2312" pitchFamily="49" charset="-122"/>
                <a:ea typeface="楷体_GB2312" pitchFamily="49" charset="-122"/>
              </a:rPr>
              <a:t>QQ</a:t>
            </a:r>
            <a:r>
              <a:rPr lang="zh-CN" altLang="en-US" sz="2800" b="1" dirty="0">
                <a:solidFill>
                  <a:srgbClr val="002060"/>
                </a:solidFill>
                <a:latin typeface="楷体_GB2312" pitchFamily="49" charset="-122"/>
                <a:ea typeface="楷体_GB2312" pitchFamily="49" charset="-122"/>
              </a:rPr>
              <a:t>的截图功能，一是在聊天界面输入文字的上方点击一个剪刀形状的图标即可（图</a:t>
            </a:r>
            <a:r>
              <a:rPr lang="en-US" altLang="zh-CN" sz="2800" b="1" dirty="0">
                <a:solidFill>
                  <a:srgbClr val="002060"/>
                </a:solidFill>
                <a:latin typeface="楷体_GB2312" pitchFamily="49" charset="-122"/>
                <a:ea typeface="楷体_GB2312" pitchFamily="49" charset="-122"/>
              </a:rPr>
              <a:t>6-2-5</a:t>
            </a:r>
            <a:r>
              <a:rPr lang="zh-CN" altLang="en-US" sz="2800" b="1" dirty="0">
                <a:solidFill>
                  <a:srgbClr val="002060"/>
                </a:solidFill>
                <a:latin typeface="楷体_GB2312" pitchFamily="49" charset="-122"/>
                <a:ea typeface="楷体_GB2312" pitchFamily="49" charset="-122"/>
              </a:rPr>
              <a:t>），这种方法聊天界面会留在电脑屏幕上，有时会遮挡想要的画面，操作困难。另一种便捷的操作方法是当</a:t>
            </a:r>
            <a:r>
              <a:rPr lang="en-US" altLang="zh-CN" sz="2800" b="1" dirty="0">
                <a:solidFill>
                  <a:srgbClr val="002060"/>
                </a:solidFill>
                <a:latin typeface="楷体_GB2312" pitchFamily="49" charset="-122"/>
                <a:ea typeface="楷体_GB2312" pitchFamily="49" charset="-122"/>
              </a:rPr>
              <a:t>QQ</a:t>
            </a:r>
            <a:r>
              <a:rPr lang="zh-CN" altLang="en-US" sz="2800" b="1" dirty="0">
                <a:solidFill>
                  <a:srgbClr val="002060"/>
                </a:solidFill>
                <a:latin typeface="楷体_GB2312" pitchFamily="49" charset="-122"/>
                <a:ea typeface="楷体_GB2312" pitchFamily="49" charset="-122"/>
              </a:rPr>
              <a:t>软件处于最小化状态时，同时按下软件自定义的热键“</a:t>
            </a:r>
            <a:r>
              <a:rPr lang="en-US" altLang="zh-CN" sz="2800" b="1" dirty="0" err="1">
                <a:solidFill>
                  <a:srgbClr val="002060"/>
                </a:solidFill>
                <a:latin typeface="楷体_GB2312" pitchFamily="49" charset="-122"/>
                <a:ea typeface="楷体_GB2312" pitchFamily="49" charset="-122"/>
              </a:rPr>
              <a:t>Ctrl+Alt+A</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便可启动截图功能，并且在截图后可以增加注解编辑功能如笔刷、图形标记以及文字标注等。</a:t>
            </a:r>
            <a:endParaRPr lang="zh-CN" altLang="en-US" sz="2800" b="1" dirty="0">
              <a:solidFill>
                <a:srgbClr val="002060"/>
              </a:solidFill>
              <a:latin typeface="楷体_GB2312" pitchFamily="49" charset="-122"/>
              <a:ea typeface="楷体_GB2312"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1514" y="3661002"/>
            <a:ext cx="9151754" cy="2594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3366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330061"/>
            <a:ext cx="12191999" cy="3600986"/>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2.FastStone Capture</a:t>
            </a:r>
            <a:r>
              <a:rPr lang="zh-CN" altLang="en-US" sz="3200" b="1" dirty="0">
                <a:solidFill>
                  <a:srgbClr val="002060"/>
                </a:solidFill>
                <a:latin typeface="楷体_GB2312" pitchFamily="49" charset="-122"/>
                <a:ea typeface="楷体_GB2312" pitchFamily="49" charset="-122"/>
              </a:rPr>
              <a:t>截屏</a:t>
            </a:r>
            <a:r>
              <a:rPr lang="zh-CN" altLang="en-US" sz="3200" b="1" dirty="0" smtClean="0">
                <a:solidFill>
                  <a:srgbClr val="002060"/>
                </a:solidFill>
                <a:latin typeface="楷体_GB2312" pitchFamily="49" charset="-122"/>
                <a:ea typeface="楷体_GB2312" pitchFamily="49" charset="-122"/>
              </a:rPr>
              <a:t>软件</a:t>
            </a:r>
            <a:endParaRPr lang="en-US" altLang="zh-CN" sz="2800" b="1" dirty="0">
              <a:solidFill>
                <a:srgbClr val="002060"/>
              </a:solidFill>
              <a:latin typeface="楷体_GB2312" pitchFamily="49" charset="-122"/>
              <a:ea typeface="楷体_GB2312" pitchFamily="49" charset="-122"/>
            </a:endParaRPr>
          </a:p>
          <a:p>
            <a:r>
              <a:rPr lang="en-US" altLang="zh-CN" sz="2800" b="1" dirty="0" err="1">
                <a:solidFill>
                  <a:srgbClr val="002060"/>
                </a:solidFill>
                <a:latin typeface="楷体_GB2312" pitchFamily="49" charset="-122"/>
                <a:ea typeface="楷体_GB2312" pitchFamily="49" charset="-122"/>
              </a:rPr>
              <a:t>FastStone</a:t>
            </a:r>
            <a:r>
              <a:rPr lang="en-US" altLang="zh-CN" sz="2800" b="1" dirty="0">
                <a:solidFill>
                  <a:srgbClr val="002060"/>
                </a:solidFill>
                <a:latin typeface="楷体_GB2312" pitchFamily="49" charset="-122"/>
                <a:ea typeface="楷体_GB2312" pitchFamily="49" charset="-122"/>
              </a:rPr>
              <a:t> Capture</a:t>
            </a:r>
            <a:r>
              <a:rPr lang="zh-CN" altLang="en-US" sz="2800" b="1" dirty="0">
                <a:solidFill>
                  <a:srgbClr val="002060"/>
                </a:solidFill>
                <a:latin typeface="楷体_GB2312" pitchFamily="49" charset="-122"/>
                <a:ea typeface="楷体_GB2312" pitchFamily="49" charset="-122"/>
              </a:rPr>
              <a:t>是一款经典免安装且非常好用的屏幕截图软件，该软件具有截图和屏幕录制两大</a:t>
            </a:r>
            <a:r>
              <a:rPr lang="zh-CN" altLang="en-US" sz="2800" b="1" dirty="0" smtClean="0">
                <a:solidFill>
                  <a:srgbClr val="002060"/>
                </a:solidFill>
                <a:latin typeface="楷体_GB2312" pitchFamily="49" charset="-122"/>
                <a:ea typeface="楷体_GB2312" pitchFamily="49" charset="-122"/>
              </a:rPr>
              <a:t>功能</a:t>
            </a:r>
            <a:r>
              <a:rPr lang="en-US" altLang="zh-CN" sz="2800" b="1" dirty="0" smtClean="0">
                <a:solidFill>
                  <a:srgbClr val="002060"/>
                </a:solidFill>
                <a:latin typeface="楷体_GB2312" pitchFamily="49" charset="-122"/>
                <a:ea typeface="楷体_GB2312" pitchFamily="49" charset="-122"/>
              </a:rPr>
              <a:t>.</a:t>
            </a:r>
          </a:p>
          <a:p>
            <a:r>
              <a:rPr lang="zh-CN" altLang="en-US" sz="2800" b="1" dirty="0">
                <a:solidFill>
                  <a:srgbClr val="002060"/>
                </a:solidFill>
                <a:latin typeface="楷体_GB2312" pitchFamily="49" charset="-122"/>
                <a:ea typeface="楷体_GB2312" pitchFamily="49" charset="-122"/>
              </a:rPr>
              <a:t>双击打开</a:t>
            </a:r>
            <a:r>
              <a:rPr lang="en-US" altLang="zh-CN" sz="2800" b="1" dirty="0" err="1">
                <a:solidFill>
                  <a:srgbClr val="002060"/>
                </a:solidFill>
                <a:latin typeface="楷体_GB2312" pitchFamily="49" charset="-122"/>
                <a:ea typeface="楷体_GB2312" pitchFamily="49" charset="-122"/>
              </a:rPr>
              <a:t>FastStone</a:t>
            </a:r>
            <a:r>
              <a:rPr lang="en-US" altLang="zh-CN" sz="2800" b="1" dirty="0">
                <a:solidFill>
                  <a:srgbClr val="002060"/>
                </a:solidFill>
                <a:latin typeface="楷体_GB2312" pitchFamily="49" charset="-122"/>
                <a:ea typeface="楷体_GB2312" pitchFamily="49" charset="-122"/>
              </a:rPr>
              <a:t> Capture</a:t>
            </a:r>
            <a:r>
              <a:rPr lang="zh-CN" altLang="en-US" sz="2800" b="1" dirty="0">
                <a:solidFill>
                  <a:srgbClr val="002060"/>
                </a:solidFill>
                <a:latin typeface="楷体_GB2312" pitchFamily="49" charset="-122"/>
                <a:ea typeface="楷体_GB2312" pitchFamily="49" charset="-122"/>
              </a:rPr>
              <a:t>软件可以发现其界面非常简洁明了，主要截图功能均以示意图的形式展示在菜单栏中。其中左数第一个示意图表示打开图片命令（图</a:t>
            </a:r>
            <a:r>
              <a:rPr lang="en-US" altLang="zh-CN" sz="2800" b="1" dirty="0">
                <a:solidFill>
                  <a:srgbClr val="002060"/>
                </a:solidFill>
                <a:latin typeface="楷体_GB2312" pitchFamily="49" charset="-122"/>
                <a:ea typeface="楷体_GB2312" pitchFamily="49" charset="-122"/>
              </a:rPr>
              <a:t>6-2-6</a:t>
            </a:r>
            <a:r>
              <a:rPr lang="zh-CN" altLang="en-US" sz="2800" b="1" dirty="0">
                <a:solidFill>
                  <a:srgbClr val="002060"/>
                </a:solidFill>
                <a:latin typeface="楷体_GB2312" pitchFamily="49" charset="-122"/>
                <a:ea typeface="楷体_GB2312" pitchFamily="49" charset="-122"/>
              </a:rPr>
              <a:t>），表明该软件具有查看编辑图片的功能。如图</a:t>
            </a:r>
            <a:r>
              <a:rPr lang="en-US" altLang="zh-CN" sz="2800" b="1" dirty="0">
                <a:solidFill>
                  <a:srgbClr val="002060"/>
                </a:solidFill>
                <a:latin typeface="楷体_GB2312" pitchFamily="49" charset="-122"/>
                <a:ea typeface="楷体_GB2312" pitchFamily="49" charset="-122"/>
              </a:rPr>
              <a:t>6-2-7</a:t>
            </a:r>
            <a:r>
              <a:rPr lang="zh-CN" altLang="en-US" sz="2800" b="1" dirty="0">
                <a:solidFill>
                  <a:srgbClr val="002060"/>
                </a:solidFill>
                <a:latin typeface="楷体_GB2312" pitchFamily="49" charset="-122"/>
                <a:ea typeface="楷体_GB2312" pitchFamily="49" charset="-122"/>
              </a:rPr>
              <a:t>所示红色框内示意图表示截取当前活动窗口的命令，左键单击该按钮便自动将当前活动窗口整个截取下来，不需要手动进行选择。</a:t>
            </a:r>
            <a:endParaRPr lang="zh-CN" altLang="en-US" sz="2800" b="1" dirty="0">
              <a:solidFill>
                <a:srgbClr val="002060"/>
              </a:solidFill>
              <a:latin typeface="楷体_GB2312" pitchFamily="49" charset="-122"/>
              <a:ea typeface="楷体_GB2312"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405" y="3786188"/>
            <a:ext cx="7710231" cy="2962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73153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2967" y="1752146"/>
            <a:ext cx="7842396" cy="2660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2" y="391833"/>
            <a:ext cx="11198055" cy="600164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利用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处理图片</a:t>
            </a:r>
            <a:r>
              <a:rPr lang="zh-CN" altLang="en-US" sz="3200" b="1" dirty="0" smtClean="0">
                <a:solidFill>
                  <a:srgbClr val="002060"/>
                </a:solidFill>
                <a:latin typeface="楷体_GB2312" pitchFamily="49" charset="-122"/>
                <a:ea typeface="楷体_GB2312" pitchFamily="49" charset="-122"/>
              </a:rPr>
              <a:t>素材</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（一）图片素材使用前的</a:t>
            </a:r>
            <a:r>
              <a:rPr lang="zh-CN" altLang="en-US" sz="3200" b="1" dirty="0" smtClean="0">
                <a:solidFill>
                  <a:srgbClr val="002060"/>
                </a:solidFill>
                <a:latin typeface="楷体_GB2312" pitchFamily="49" charset="-122"/>
                <a:ea typeface="楷体_GB2312" pitchFamily="49" charset="-122"/>
              </a:rPr>
              <a:t>处理</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）图片格式和分辨率的转换，因为课件制作中对不同用处的图片有相应的格式和分辨率要求。</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）剪裁图片改变尺寸大小，因为课件需要的图片可能只是获取图片的一部分，或者受展示版面的限制，必须对原始图片进行相应的剪裁或者调整大小。</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）修正图片倾斜，这是因为有时获取的图片具有一定的倾斜角度，影响美观，这需要我们对图片进行相应的矫正。</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）抠轮廓去除背景，因为有时课件制作中我们只需要图片中的某一项元素，这就需要我们利用手段从整个图片中将该元素提取出来</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867275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856313" y="3057479"/>
            <a:ext cx="8511674" cy="707886"/>
          </a:xfrm>
          <a:prstGeom prst="rect">
            <a:avLst/>
          </a:prstGeom>
          <a:noFill/>
        </p:spPr>
        <p:txBody>
          <a:bodyPr wrap="square">
            <a:spAutoFit/>
          </a:bodyPr>
          <a:lstStyle/>
          <a:p>
            <a:pPr>
              <a:defRPr/>
            </a:pPr>
            <a:r>
              <a:rPr lang="zh-CN" altLang="en-US" sz="4000" b="1" dirty="0">
                <a:solidFill>
                  <a:srgbClr val="5B9BD5"/>
                </a:solidFill>
                <a:latin typeface="微软雅黑" panose="020B0503020204020204" pitchFamily="34" charset="-122"/>
                <a:ea typeface="微软雅黑" panose="020B0503020204020204" pitchFamily="34" charset="-122"/>
              </a:rPr>
              <a:t>模块</a:t>
            </a:r>
            <a:r>
              <a:rPr lang="en-US" altLang="zh-CN" sz="4000" b="1" dirty="0">
                <a:solidFill>
                  <a:srgbClr val="5B9BD5"/>
                </a:solidFill>
                <a:latin typeface="微软雅黑" panose="020B0503020204020204" pitchFamily="34" charset="-122"/>
                <a:ea typeface="微软雅黑" panose="020B0503020204020204" pitchFamily="34" charset="-122"/>
              </a:rPr>
              <a:t>6  </a:t>
            </a:r>
            <a:r>
              <a:rPr lang="zh-CN" altLang="en-US" sz="4000" b="1" dirty="0">
                <a:solidFill>
                  <a:srgbClr val="5B9BD5"/>
                </a:solidFill>
                <a:latin typeface="微软雅黑" panose="020B0503020204020204" pitchFamily="34" charset="-122"/>
                <a:ea typeface="微软雅黑" panose="020B0503020204020204" pitchFamily="34" charset="-122"/>
              </a:rPr>
              <a:t>图片素材的制作与应用</a:t>
            </a:r>
            <a:endParaRPr lang="zh-CN" altLang="en-US" sz="40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1" y="899833"/>
            <a:ext cx="11198055" cy="5016758"/>
          </a:xfrm>
          <a:prstGeom prst="rect">
            <a:avLst/>
          </a:prstGeom>
        </p:spPr>
        <p:txBody>
          <a:bodyPr wrap="square">
            <a:spAutoFit/>
          </a:bodyPr>
          <a:lstStyle/>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）调整图片对比度、纯度、饱和度，一方面为了使图片更加美观，另一方面是为了多媒体课件的整体协调性。</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）羽化图片边缘，是为了将图片更好地融入多媒体课件中。</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）降低图片透明度，常用于多媒体课件背景图片的制作，给课件增加风格的同时又避免了喧宾夺主。</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8</a:t>
            </a:r>
            <a:r>
              <a:rPr lang="zh-CN" altLang="en-US" sz="3200" b="1" dirty="0">
                <a:solidFill>
                  <a:srgbClr val="002060"/>
                </a:solidFill>
                <a:latin typeface="楷体_GB2312" pitchFamily="49" charset="-122"/>
                <a:ea typeface="楷体_GB2312" pitchFamily="49" charset="-122"/>
              </a:rPr>
              <a:t>）水印的添加与去除，添加水印主要是为自己原创图片加上自己的标志或者学校的标志，去除水印主要应用于图片的清洗如抠除遮挡物。</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）多张图片拼接成一张图片，常应用于多种元素的组合。</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491192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9409" y="507947"/>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软件的基本知识</a:t>
            </a:r>
          </a:p>
          <a:p>
            <a:r>
              <a:rPr lang="en-US" altLang="zh-CN" sz="3200" b="1" dirty="0">
                <a:solidFill>
                  <a:srgbClr val="002060"/>
                </a:solidFill>
                <a:latin typeface="楷体_GB2312" pitchFamily="49" charset="-122"/>
                <a:ea typeface="楷体_GB2312" pitchFamily="49" charset="-122"/>
              </a:rPr>
              <a:t>1.Photoshop</a:t>
            </a:r>
            <a:r>
              <a:rPr lang="zh-CN" altLang="en-US" sz="3200" b="1" dirty="0">
                <a:solidFill>
                  <a:srgbClr val="002060"/>
                </a:solidFill>
                <a:latin typeface="楷体_GB2312" pitchFamily="49" charset="-122"/>
                <a:ea typeface="楷体_GB2312" pitchFamily="49" charset="-122"/>
              </a:rPr>
              <a:t>软件介绍</a:t>
            </a:r>
          </a:p>
          <a:p>
            <a:endParaRPr lang="zh-CN" altLang="en-US" sz="3200" b="1" dirty="0">
              <a:solidFill>
                <a:srgbClr val="002060"/>
              </a:solidFill>
              <a:latin typeface="楷体_GB2312" pitchFamily="49" charset="-122"/>
              <a:ea typeface="楷体_GB2312"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3343" y="1795463"/>
            <a:ext cx="8351818" cy="4590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67516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9409" y="507947"/>
            <a:ext cx="11198055" cy="255454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2.Photoshop</a:t>
            </a:r>
            <a:r>
              <a:rPr lang="zh-CN" altLang="en-US" sz="3200" b="1" dirty="0">
                <a:solidFill>
                  <a:srgbClr val="002060"/>
                </a:solidFill>
                <a:latin typeface="楷体_GB2312" pitchFamily="49" charset="-122"/>
                <a:ea typeface="楷体_GB2312" pitchFamily="49" charset="-122"/>
              </a:rPr>
              <a:t>的基本</a:t>
            </a:r>
            <a:r>
              <a:rPr lang="zh-CN" altLang="en-US" sz="3200" b="1" dirty="0" smtClean="0">
                <a:solidFill>
                  <a:srgbClr val="002060"/>
                </a:solidFill>
                <a:latin typeface="楷体_GB2312" pitchFamily="49" charset="-122"/>
                <a:ea typeface="楷体_GB2312" pitchFamily="49" charset="-122"/>
              </a:rPr>
              <a:t>操作</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）新建</a:t>
            </a:r>
            <a:r>
              <a:rPr lang="zh-CN" altLang="en-US" sz="3200" b="1" dirty="0" smtClean="0">
                <a:solidFill>
                  <a:srgbClr val="002060"/>
                </a:solidFill>
                <a:latin typeface="楷体_GB2312" pitchFamily="49" charset="-122"/>
                <a:ea typeface="楷体_GB2312" pitchFamily="49" charset="-122"/>
              </a:rPr>
              <a:t>文件</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启动软件，单击菜单栏“文件”选项，在下拉菜单中单击“新建”选项弹出画布属性选择框（图</a:t>
            </a:r>
            <a:r>
              <a:rPr lang="en-US" altLang="zh-CN" sz="3200" b="1" dirty="0">
                <a:solidFill>
                  <a:srgbClr val="002060"/>
                </a:solidFill>
                <a:latin typeface="楷体_GB2312" pitchFamily="49" charset="-122"/>
                <a:ea typeface="楷体_GB2312" pitchFamily="49" charset="-122"/>
              </a:rPr>
              <a:t>6-2-15</a:t>
            </a:r>
            <a:r>
              <a:rPr lang="zh-CN" altLang="en-US" sz="3200" b="1" dirty="0">
                <a:solidFill>
                  <a:srgbClr val="002060"/>
                </a:solidFill>
                <a:latin typeface="楷体_GB2312" pitchFamily="49" charset="-122"/>
                <a:ea typeface="楷体_GB2312" pitchFamily="49" charset="-122"/>
              </a:rPr>
              <a:t>），包括确定文件名称、画布尺寸、分辨率、颜色模式、背景内容。</a:t>
            </a:r>
            <a:endParaRPr lang="zh-CN" altLang="en-US" sz="3200" b="1" dirty="0">
              <a:solidFill>
                <a:srgbClr val="002060"/>
              </a:solidFill>
              <a:latin typeface="楷体_GB2312" pitchFamily="49" charset="-122"/>
              <a:ea typeface="楷体_GB2312" pitchFamily="49"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1189" y="3062492"/>
            <a:ext cx="5939784" cy="3280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72664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9409" y="319261"/>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）图层相关知识</a:t>
            </a:r>
          </a:p>
          <a:p>
            <a:r>
              <a:rPr lang="zh-CN" altLang="en-US" sz="3200" b="1" dirty="0">
                <a:solidFill>
                  <a:srgbClr val="002060"/>
                </a:solidFill>
                <a:latin typeface="楷体_GB2312" pitchFamily="49" charset="-122"/>
                <a:ea typeface="楷体_GB2312" pitchFamily="49" charset="-122"/>
              </a:rPr>
              <a:t>利用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软件处理图片时都是在一系列的图层上进行的，图层就像一张张透明的纸，我们的所有操作就像是在每张透明纸上添加修改元素，当所有的操作完成以后，所有的元素按照顺序叠加起来就是我们想要的图片。</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4317" y="2996747"/>
            <a:ext cx="6137336" cy="3229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30418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9409" y="319261"/>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软件处理多媒体课件中的图片素材</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制作透明背景的</a:t>
            </a:r>
            <a:r>
              <a:rPr lang="zh-CN" altLang="en-US" sz="3200" b="1" dirty="0" smtClean="0">
                <a:solidFill>
                  <a:srgbClr val="002060"/>
                </a:solidFill>
                <a:latin typeface="楷体_GB2312" pitchFamily="49" charset="-122"/>
                <a:ea typeface="楷体_GB2312" pitchFamily="49" charset="-122"/>
              </a:rPr>
              <a:t>图片</a:t>
            </a:r>
            <a:endParaRPr lang="en-US" altLang="zh-CN" sz="3200" b="1" dirty="0" smtClean="0">
              <a:solidFill>
                <a:srgbClr val="002060"/>
              </a:solidFill>
              <a:latin typeface="楷体_GB2312" pitchFamily="49" charset="-122"/>
              <a:ea typeface="楷体_GB2312" pitchFamily="49" charset="-122"/>
            </a:endParaRPr>
          </a:p>
          <a:p>
            <a:pPr marL="514350" indent="-514350">
              <a:buAutoNum type="circleNumDbPlain"/>
            </a:pPr>
            <a:r>
              <a:rPr lang="zh-CN" altLang="en-US" sz="3200" b="1" dirty="0" smtClean="0">
                <a:solidFill>
                  <a:srgbClr val="002060"/>
                </a:solidFill>
                <a:latin typeface="楷体_GB2312" pitchFamily="49" charset="-122"/>
                <a:ea typeface="楷体_GB2312" pitchFamily="49" charset="-122"/>
              </a:rPr>
              <a:t>处理</a:t>
            </a:r>
            <a:r>
              <a:rPr lang="zh-CN" altLang="en-US" sz="3200" b="1" dirty="0">
                <a:solidFill>
                  <a:srgbClr val="002060"/>
                </a:solidFill>
                <a:latin typeface="楷体_GB2312" pitchFamily="49" charset="-122"/>
                <a:ea typeface="楷体_GB2312" pitchFamily="49" charset="-122"/>
              </a:rPr>
              <a:t>背景或者元素是单一色的</a:t>
            </a:r>
            <a:r>
              <a:rPr lang="zh-CN" altLang="en-US" sz="3200" b="1" dirty="0" smtClean="0">
                <a:solidFill>
                  <a:srgbClr val="002060"/>
                </a:solidFill>
                <a:latin typeface="楷体_GB2312" pitchFamily="49" charset="-122"/>
                <a:ea typeface="楷体_GB2312" pitchFamily="49" charset="-122"/>
              </a:rPr>
              <a:t>图片</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如图</a:t>
            </a:r>
            <a:r>
              <a:rPr lang="en-US" altLang="zh-CN" sz="3200" b="1" dirty="0">
                <a:solidFill>
                  <a:srgbClr val="002060"/>
                </a:solidFill>
                <a:latin typeface="楷体_GB2312" pitchFamily="49" charset="-122"/>
                <a:ea typeface="楷体_GB2312" pitchFamily="49" charset="-122"/>
              </a:rPr>
              <a:t>6-2-23</a:t>
            </a:r>
            <a:r>
              <a:rPr lang="zh-CN" altLang="en-US" sz="3200" b="1" dirty="0">
                <a:solidFill>
                  <a:srgbClr val="002060"/>
                </a:solidFill>
                <a:latin typeface="楷体_GB2312" pitchFamily="49" charset="-122"/>
                <a:ea typeface="楷体_GB2312" pitchFamily="49" charset="-122"/>
              </a:rPr>
              <a:t>所示的背景色单一的电阻照片，如何只将其中的电阻提取出来呢？首先用软件打开该图片，选择“魔棒工具”，点击蓝色背景图片中的任意位置，先选中一个区块（图</a:t>
            </a:r>
            <a:r>
              <a:rPr lang="en-US" altLang="zh-CN" sz="3200" b="1" dirty="0">
                <a:solidFill>
                  <a:srgbClr val="002060"/>
                </a:solidFill>
                <a:latin typeface="楷体_GB2312" pitchFamily="49" charset="-122"/>
                <a:ea typeface="楷体_GB2312" pitchFamily="49" charset="-122"/>
              </a:rPr>
              <a:t>6-2-24</a:t>
            </a:r>
            <a:r>
              <a:rPr lang="zh-CN" altLang="en-US" sz="3200" b="1" dirty="0">
                <a:solidFill>
                  <a:srgbClr val="002060"/>
                </a:solidFill>
                <a:latin typeface="楷体_GB2312" pitchFamily="49" charset="-122"/>
                <a:ea typeface="楷体_GB2312" pitchFamily="49" charset="-122"/>
              </a:rPr>
              <a:t>），然后选择“添加到选区”，依次点击其他剩余蓝色区块直到所有背景均被选中</a:t>
            </a:r>
          </a:p>
        </p:txBody>
      </p:sp>
    </p:spTree>
    <p:extLst>
      <p:ext uri="{BB962C8B-B14F-4D97-AF65-F5344CB8AC3E}">
        <p14:creationId xmlns:p14="http://schemas.microsoft.com/office/powerpoint/2010/main" val="31105019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3813" y="1317624"/>
            <a:ext cx="6126940" cy="3747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265291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0571" y="321323"/>
            <a:ext cx="5965372" cy="6028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88475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5866" y="522130"/>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②	</a:t>
            </a:r>
            <a:r>
              <a:rPr lang="zh-CN" altLang="en-US" sz="3200" b="1" dirty="0" smtClean="0">
                <a:solidFill>
                  <a:srgbClr val="002060"/>
                </a:solidFill>
                <a:latin typeface="楷体_GB2312" pitchFamily="49" charset="-122"/>
                <a:ea typeface="楷体_GB2312" pitchFamily="49" charset="-122"/>
              </a:rPr>
              <a:t>处理</a:t>
            </a:r>
            <a:r>
              <a:rPr lang="zh-CN" altLang="en-US" sz="3200" b="1" dirty="0">
                <a:solidFill>
                  <a:srgbClr val="002060"/>
                </a:solidFill>
                <a:latin typeface="楷体_GB2312" pitchFamily="49" charset="-122"/>
                <a:ea typeface="楷体_GB2312" pitchFamily="49" charset="-122"/>
              </a:rPr>
              <a:t>元素与背景边界明显的图片</a:t>
            </a:r>
            <a:endParaRPr lang="zh-CN" altLang="en-US" sz="3200" b="1" dirty="0">
              <a:solidFill>
                <a:srgbClr val="002060"/>
              </a:solidFill>
              <a:latin typeface="楷体_GB2312" pitchFamily="49" charset="-122"/>
              <a:ea typeface="楷体_GB2312" pitchFamily="49" charset="-122"/>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4688" y="1106905"/>
            <a:ext cx="5798683" cy="5664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25921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5866" y="522130"/>
            <a:ext cx="11198055" cy="584775"/>
          </a:xfrm>
          <a:prstGeom prst="rect">
            <a:avLst/>
          </a:prstGeom>
        </p:spPr>
        <p:txBody>
          <a:bodyPr wrap="square">
            <a:spAutoFit/>
          </a:bodyPr>
          <a:lstStyle/>
          <a:p>
            <a:r>
              <a:rPr lang="zh-CN" altLang="en-US" sz="3200" b="1" dirty="0" smtClean="0">
                <a:solidFill>
                  <a:srgbClr val="002060"/>
                </a:solidFill>
                <a:latin typeface="楷体_GB2312" pitchFamily="49" charset="-122"/>
                <a:ea typeface="楷体_GB2312" pitchFamily="49" charset="-122"/>
              </a:rPr>
              <a:t>③</a:t>
            </a:r>
            <a:r>
              <a:rPr lang="zh-CN" altLang="en-US" sz="3200" b="1" dirty="0">
                <a:solidFill>
                  <a:srgbClr val="002060"/>
                </a:solidFill>
                <a:latin typeface="楷体_GB2312" pitchFamily="49" charset="-122"/>
                <a:ea typeface="楷体_GB2312" pitchFamily="49" charset="-122"/>
              </a:rPr>
              <a:t>	</a:t>
            </a:r>
            <a:r>
              <a:rPr lang="zh-CN" altLang="en-US" sz="3200" b="1" dirty="0" smtClean="0">
                <a:solidFill>
                  <a:srgbClr val="002060"/>
                </a:solidFill>
                <a:latin typeface="楷体_GB2312" pitchFamily="49" charset="-122"/>
                <a:ea typeface="楷体_GB2312" pitchFamily="49" charset="-122"/>
              </a:rPr>
              <a:t>处理</a:t>
            </a:r>
            <a:r>
              <a:rPr lang="zh-CN" altLang="en-US" sz="3200" b="1" dirty="0">
                <a:solidFill>
                  <a:srgbClr val="002060"/>
                </a:solidFill>
                <a:latin typeface="楷体_GB2312" pitchFamily="49" charset="-122"/>
                <a:ea typeface="楷体_GB2312" pitchFamily="49" charset="-122"/>
              </a:rPr>
              <a:t>元素与背景边界轮廓复杂或者存在过渡的图片</a:t>
            </a:r>
            <a:endParaRPr lang="zh-CN" altLang="en-US" sz="3200" b="1" dirty="0">
              <a:solidFill>
                <a:srgbClr val="002060"/>
              </a:solidFill>
              <a:latin typeface="楷体_GB2312" pitchFamily="49" charset="-122"/>
              <a:ea typeface="楷体_GB2312" pitchFamily="49"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7754" y="1537381"/>
            <a:ext cx="4857750" cy="488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997205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5865" y="229742"/>
            <a:ext cx="11198055" cy="206210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矫正</a:t>
            </a:r>
            <a:r>
              <a:rPr lang="zh-CN" altLang="en-US" sz="3200" b="1" dirty="0" smtClean="0">
                <a:solidFill>
                  <a:srgbClr val="002060"/>
                </a:solidFill>
                <a:latin typeface="楷体_GB2312" pitchFamily="49" charset="-122"/>
                <a:ea typeface="楷体_GB2312" pitchFamily="49" charset="-122"/>
              </a:rPr>
              <a:t>图片</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有时我们需要用到自己拍摄的照片，但是由于客观条件的原因，拍摄的照片经常会有一定程度的</a:t>
            </a:r>
            <a:r>
              <a:rPr lang="zh-CN" altLang="en-US" sz="3200" b="1" dirty="0" smtClean="0">
                <a:solidFill>
                  <a:srgbClr val="002060"/>
                </a:solidFill>
                <a:latin typeface="楷体_GB2312" pitchFamily="49" charset="-122"/>
                <a:ea typeface="楷体_GB2312" pitchFamily="49" charset="-122"/>
              </a:rPr>
              <a:t>倾斜，会</a:t>
            </a:r>
            <a:r>
              <a:rPr lang="zh-CN" altLang="en-US" sz="3200" b="1" dirty="0">
                <a:solidFill>
                  <a:srgbClr val="002060"/>
                </a:solidFill>
                <a:latin typeface="楷体_GB2312" pitchFamily="49" charset="-122"/>
                <a:ea typeface="楷体_GB2312" pitchFamily="49" charset="-122"/>
              </a:rPr>
              <a:t>影响到多媒体课件的美观。我们可以利用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软件处理这种情况</a:t>
            </a:r>
            <a:endParaRPr lang="zh-CN" altLang="en-US" sz="3200" b="1" dirty="0">
              <a:solidFill>
                <a:srgbClr val="002060"/>
              </a:solidFill>
              <a:latin typeface="楷体_GB2312" pitchFamily="49" charset="-122"/>
              <a:ea typeface="楷体_GB2312" pitchFamily="49" charset="-122"/>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3679" y="2394857"/>
            <a:ext cx="4162425" cy="4027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1622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9" y="1070000"/>
            <a:ext cx="8785225" cy="44484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了解多媒体图片素材的主要类型及其特征。</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掌握获取网络图片素材的方法。</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掌握</a:t>
            </a:r>
            <a:r>
              <a:rPr lang="en-US" altLang="zh-CN" sz="3200" dirty="0">
                <a:solidFill>
                  <a:srgbClr val="002060"/>
                </a:solidFill>
                <a:latin typeface="黑体" pitchFamily="2" charset="-122"/>
                <a:ea typeface="黑体" pitchFamily="2" charset="-122"/>
              </a:rPr>
              <a:t>Photoshop</a:t>
            </a:r>
            <a:r>
              <a:rPr lang="zh-CN" altLang="en-US" sz="3200" dirty="0">
                <a:solidFill>
                  <a:srgbClr val="002060"/>
                </a:solidFill>
                <a:latin typeface="黑体" pitchFamily="2" charset="-122"/>
                <a:ea typeface="黑体" pitchFamily="2" charset="-122"/>
              </a:rPr>
              <a:t>软件的基本操作，能够利用</a:t>
            </a:r>
            <a:r>
              <a:rPr lang="en-US" altLang="zh-CN" sz="3200" dirty="0">
                <a:solidFill>
                  <a:srgbClr val="002060"/>
                </a:solidFill>
                <a:latin typeface="黑体" pitchFamily="2" charset="-122"/>
                <a:ea typeface="黑体" pitchFamily="2" charset="-122"/>
              </a:rPr>
              <a:t>Photoshop</a:t>
            </a:r>
            <a:r>
              <a:rPr lang="zh-CN" altLang="en-US" sz="3200" dirty="0">
                <a:solidFill>
                  <a:srgbClr val="002060"/>
                </a:solidFill>
                <a:latin typeface="黑体" pitchFamily="2" charset="-122"/>
                <a:ea typeface="黑体" pitchFamily="2" charset="-122"/>
              </a:rPr>
              <a:t>软件进行常见图片素材的处理，满足多媒体课件中图片素材的使用要求。</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了解多媒体课件中图片素材的常见应用类型，能够根据课件需要选择、处理合适的图片素材。</a:t>
            </a: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5865" y="229742"/>
            <a:ext cx="11198055"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去除水印或者修复图片</a:t>
            </a:r>
          </a:p>
          <a:p>
            <a:r>
              <a:rPr lang="zh-CN" altLang="en-US" sz="3200" b="1" dirty="0">
                <a:solidFill>
                  <a:srgbClr val="002060"/>
                </a:solidFill>
                <a:latin typeface="楷体_GB2312" pitchFamily="49" charset="-122"/>
                <a:ea typeface="楷体_GB2312" pitchFamily="49" charset="-122"/>
              </a:rPr>
              <a:t>水印或者说图片上的一些污点会影响图片整体的展示效果。多媒体课件制作过程中遇到了类似的图片，就需要将图片中的水印或者污点清除掉，尽量恢复图片的原貌。其在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中的处理方法是：选中“仿制图章工具”，利用键盘上的“</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和“</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调整工具的笔头大小，在原图中水印附近有图案的区域按</a:t>
            </a:r>
            <a:r>
              <a:rPr lang="en-US" altLang="zh-CN" sz="3200" b="1" dirty="0">
                <a:solidFill>
                  <a:srgbClr val="002060"/>
                </a:solidFill>
                <a:latin typeface="楷体_GB2312" pitchFamily="49" charset="-122"/>
                <a:ea typeface="楷体_GB2312" pitchFamily="49" charset="-122"/>
              </a:rPr>
              <a:t>Alt</a:t>
            </a:r>
            <a:r>
              <a:rPr lang="zh-CN" altLang="en-US" sz="3200" b="1" dirty="0">
                <a:solidFill>
                  <a:srgbClr val="002060"/>
                </a:solidFill>
                <a:latin typeface="楷体_GB2312" pitchFamily="49" charset="-122"/>
                <a:ea typeface="楷体_GB2312" pitchFamily="49" charset="-122"/>
              </a:rPr>
              <a:t>键的同时单击确定基准点即复制该点的图样，然后松开</a:t>
            </a:r>
            <a:r>
              <a:rPr lang="en-US" altLang="zh-CN" sz="3200" b="1" dirty="0">
                <a:solidFill>
                  <a:srgbClr val="002060"/>
                </a:solidFill>
                <a:latin typeface="楷体_GB2312" pitchFamily="49" charset="-122"/>
                <a:ea typeface="楷体_GB2312" pitchFamily="49" charset="-122"/>
              </a:rPr>
              <a:t>Alt</a:t>
            </a:r>
            <a:r>
              <a:rPr lang="zh-CN" altLang="en-US" sz="3200" b="1" dirty="0">
                <a:solidFill>
                  <a:srgbClr val="002060"/>
                </a:solidFill>
                <a:latin typeface="楷体_GB2312" pitchFamily="49" charset="-122"/>
                <a:ea typeface="楷体_GB2312" pitchFamily="49" charset="-122"/>
              </a:rPr>
              <a:t>键在临近的水印上点击进行复制（图</a:t>
            </a:r>
            <a:r>
              <a:rPr lang="en-US" altLang="zh-CN" sz="3200" b="1" dirty="0">
                <a:solidFill>
                  <a:srgbClr val="002060"/>
                </a:solidFill>
                <a:latin typeface="楷体_GB2312" pitchFamily="49" charset="-122"/>
                <a:ea typeface="楷体_GB2312" pitchFamily="49" charset="-122"/>
              </a:rPr>
              <a:t>6-2-35</a:t>
            </a:r>
            <a:r>
              <a:rPr lang="zh-CN" altLang="en-US" sz="3200" b="1" dirty="0">
                <a:solidFill>
                  <a:srgbClr val="002060"/>
                </a:solidFill>
                <a:latin typeface="楷体_GB2312" pitchFamily="49" charset="-122"/>
                <a:ea typeface="楷体_GB2312" pitchFamily="49" charset="-122"/>
              </a:rPr>
              <a:t>）。注意，为了尽可能地恢复图片原貌，尽量多次选择不同基准点且笔头不易过大，多次复制直到逼真状态。修复后的效果如图</a:t>
            </a:r>
            <a:r>
              <a:rPr lang="en-US" altLang="zh-CN" sz="3200" b="1" dirty="0">
                <a:solidFill>
                  <a:srgbClr val="002060"/>
                </a:solidFill>
                <a:latin typeface="楷体_GB2312" pitchFamily="49" charset="-122"/>
                <a:ea typeface="楷体_GB2312" pitchFamily="49" charset="-122"/>
              </a:rPr>
              <a:t>6-2-36</a:t>
            </a:r>
            <a:r>
              <a:rPr lang="zh-CN" altLang="en-US" sz="3200" b="1" dirty="0">
                <a:solidFill>
                  <a:srgbClr val="002060"/>
                </a:solidFill>
                <a:latin typeface="楷体_GB2312" pitchFamily="49" charset="-122"/>
                <a:ea typeface="楷体_GB2312" pitchFamily="49" charset="-122"/>
              </a:rPr>
              <a:t>所示。</a:t>
            </a:r>
          </a:p>
        </p:txBody>
      </p:sp>
    </p:spTree>
    <p:extLst>
      <p:ext uri="{BB962C8B-B14F-4D97-AF65-F5344CB8AC3E}">
        <p14:creationId xmlns:p14="http://schemas.microsoft.com/office/powerpoint/2010/main" val="42422700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7824" y="371928"/>
            <a:ext cx="5718175" cy="5743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77206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5865" y="229742"/>
            <a:ext cx="11198055" cy="58477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制作特殊按钮</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5284" y="1047749"/>
            <a:ext cx="5339216" cy="5620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23048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3631" y="928913"/>
            <a:ext cx="6378709" cy="3788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91070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5929" y="306842"/>
            <a:ext cx="6152242" cy="6399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47190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7828" y="1306285"/>
            <a:ext cx="7268136" cy="4093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30427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8507" y="393134"/>
            <a:ext cx="11198055" cy="58477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制作艺术相框</a:t>
            </a:r>
            <a:endParaRPr lang="zh-CN" altLang="en-US" sz="3200" b="1" dirty="0">
              <a:solidFill>
                <a:srgbClr val="002060"/>
              </a:solidFill>
              <a:latin typeface="楷体_GB2312" pitchFamily="49" charset="-122"/>
              <a:ea typeface="楷体_GB2312"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2850" y="1185863"/>
            <a:ext cx="5289550" cy="5063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954" y="279627"/>
            <a:ext cx="6057446" cy="6116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2408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4954" y="279627"/>
            <a:ext cx="6057446" cy="6116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8181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9412" y="363621"/>
            <a:ext cx="11198055" cy="58477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制作卷页效果</a:t>
            </a:r>
            <a:endParaRPr lang="zh-CN" altLang="en-US" sz="3200" b="1" dirty="0">
              <a:solidFill>
                <a:srgbClr val="002060"/>
              </a:solidFill>
              <a:latin typeface="楷体_GB2312" pitchFamily="49" charset="-122"/>
              <a:ea typeface="楷体_GB2312"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7613" y="1142999"/>
            <a:ext cx="5575073" cy="5450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933715" y="2664059"/>
            <a:ext cx="7525738"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了解图片素材</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0788" y="1403804"/>
            <a:ext cx="7588341" cy="4271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87351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1975" y="841064"/>
            <a:ext cx="11198055" cy="452431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制作不同风格的课件</a:t>
            </a:r>
            <a:r>
              <a:rPr lang="zh-CN" altLang="en-US" sz="3200" b="1" dirty="0" smtClean="0">
                <a:solidFill>
                  <a:srgbClr val="002060"/>
                </a:solidFill>
                <a:latin typeface="楷体_GB2312" pitchFamily="49" charset="-122"/>
                <a:ea typeface="楷体_GB2312" pitchFamily="49" charset="-122"/>
              </a:rPr>
              <a:t>背景</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）分割型课件背景</a:t>
            </a:r>
          </a:p>
          <a:p>
            <a:r>
              <a:rPr lang="zh-CN" altLang="en-US" sz="3200" b="1" dirty="0">
                <a:solidFill>
                  <a:srgbClr val="002060"/>
                </a:solidFill>
                <a:latin typeface="楷体_GB2312" pitchFamily="49" charset="-122"/>
                <a:ea typeface="楷体_GB2312" pitchFamily="49" charset="-122"/>
              </a:rPr>
              <a:t>打开如图</a:t>
            </a:r>
            <a:r>
              <a:rPr lang="en-US" altLang="zh-CN" sz="3200" b="1" dirty="0">
                <a:solidFill>
                  <a:srgbClr val="002060"/>
                </a:solidFill>
                <a:latin typeface="楷体_GB2312" pitchFamily="49" charset="-122"/>
                <a:ea typeface="楷体_GB2312" pitchFamily="49" charset="-122"/>
              </a:rPr>
              <a:t>6-2-51</a:t>
            </a:r>
            <a:r>
              <a:rPr lang="zh-CN" altLang="en-US" sz="3200" b="1" dirty="0">
                <a:solidFill>
                  <a:srgbClr val="002060"/>
                </a:solidFill>
                <a:latin typeface="楷体_GB2312" pitchFamily="49" charset="-122"/>
                <a:ea typeface="楷体_GB2312" pitchFamily="49" charset="-122"/>
              </a:rPr>
              <a:t>所示的素材，选择“椭圆选框工具”选中图片中的上半部分，然后右键单击选择“变换选区”，调整选区范围以及倾斜角度，直到满意为止（图</a:t>
            </a:r>
            <a:r>
              <a:rPr lang="en-US" altLang="zh-CN" sz="3200" b="1" dirty="0">
                <a:solidFill>
                  <a:srgbClr val="002060"/>
                </a:solidFill>
                <a:latin typeface="楷体_GB2312" pitchFamily="49" charset="-122"/>
                <a:ea typeface="楷体_GB2312" pitchFamily="49" charset="-122"/>
              </a:rPr>
              <a:t>6-2-52</a:t>
            </a:r>
            <a:r>
              <a:rPr lang="zh-CN" altLang="en-US" sz="3200" b="1" dirty="0">
                <a:solidFill>
                  <a:srgbClr val="002060"/>
                </a:solidFill>
                <a:latin typeface="楷体_GB2312" pitchFamily="49" charset="-122"/>
                <a:ea typeface="楷体_GB2312" pitchFamily="49" charset="-122"/>
              </a:rPr>
              <a:t>）；设置前景色的时候，利用“吸管工具”吸取剩余图像的上部浅色部位的颜色，并将其设置为前景色，然后同时按下</a:t>
            </a:r>
            <a:r>
              <a:rPr lang="en-US" altLang="zh-CN" sz="3200" b="1" dirty="0">
                <a:solidFill>
                  <a:srgbClr val="002060"/>
                </a:solidFill>
                <a:latin typeface="楷体_GB2312" pitchFamily="49" charset="-122"/>
                <a:ea typeface="楷体_GB2312" pitchFamily="49" charset="-122"/>
              </a:rPr>
              <a:t>Alt</a:t>
            </a:r>
            <a:r>
              <a:rPr lang="zh-CN" altLang="en-US" sz="3200" b="1" dirty="0">
                <a:solidFill>
                  <a:srgbClr val="002060"/>
                </a:solidFill>
                <a:latin typeface="楷体_GB2312" pitchFamily="49" charset="-122"/>
                <a:ea typeface="楷体_GB2312" pitchFamily="49" charset="-122"/>
              </a:rPr>
              <a:t>和</a:t>
            </a:r>
            <a:r>
              <a:rPr lang="en-US" altLang="zh-CN" sz="3200" b="1" dirty="0">
                <a:solidFill>
                  <a:srgbClr val="002060"/>
                </a:solidFill>
                <a:latin typeface="楷体_GB2312" pitchFamily="49" charset="-122"/>
                <a:ea typeface="楷体_GB2312" pitchFamily="49" charset="-122"/>
              </a:rPr>
              <a:t>Delete</a:t>
            </a:r>
            <a:r>
              <a:rPr lang="zh-CN" altLang="en-US" sz="3200" b="1" dirty="0">
                <a:solidFill>
                  <a:srgbClr val="002060"/>
                </a:solidFill>
                <a:latin typeface="楷体_GB2312" pitchFamily="49" charset="-122"/>
                <a:ea typeface="楷体_GB2312" pitchFamily="49" charset="-122"/>
              </a:rPr>
              <a:t>键将选区充填为前景色即可（图</a:t>
            </a:r>
            <a:r>
              <a:rPr lang="en-US" altLang="zh-CN" sz="3200" b="1" dirty="0">
                <a:solidFill>
                  <a:srgbClr val="002060"/>
                </a:solidFill>
                <a:latin typeface="楷体_GB2312" pitchFamily="49" charset="-122"/>
                <a:ea typeface="楷体_GB2312" pitchFamily="49" charset="-122"/>
              </a:rPr>
              <a:t>6-2-53</a:t>
            </a:r>
            <a:r>
              <a:rPr lang="zh-CN" altLang="en-US" sz="3200" b="1" dirty="0">
                <a:solidFill>
                  <a:srgbClr val="002060"/>
                </a:solidFill>
                <a:latin typeface="楷体_GB2312" pitchFamily="49" charset="-122"/>
                <a:ea typeface="楷体_GB2312" pitchFamily="49" charset="-122"/>
              </a:rPr>
              <a:t>）。</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7842391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3570" y="482374"/>
            <a:ext cx="6760029" cy="6144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79237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2860" y="427038"/>
            <a:ext cx="9773112" cy="5581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8289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1975" y="841064"/>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）柔化型课件背景</a:t>
            </a:r>
          </a:p>
          <a:p>
            <a:r>
              <a:rPr lang="zh-CN" altLang="en-US" sz="3200" b="1" dirty="0">
                <a:solidFill>
                  <a:srgbClr val="002060"/>
                </a:solidFill>
                <a:latin typeface="楷体_GB2312" pitchFamily="49" charset="-122"/>
                <a:ea typeface="楷体_GB2312" pitchFamily="49" charset="-122"/>
              </a:rPr>
              <a:t>打开如图</a:t>
            </a:r>
            <a:r>
              <a:rPr lang="en-US" altLang="zh-CN" sz="3200" b="1" dirty="0">
                <a:solidFill>
                  <a:srgbClr val="002060"/>
                </a:solidFill>
                <a:latin typeface="楷体_GB2312" pitchFamily="49" charset="-122"/>
                <a:ea typeface="楷体_GB2312" pitchFamily="49" charset="-122"/>
              </a:rPr>
              <a:t>6-2-54</a:t>
            </a:r>
            <a:r>
              <a:rPr lang="zh-CN" altLang="en-US" sz="3200" b="1" dirty="0">
                <a:solidFill>
                  <a:srgbClr val="002060"/>
                </a:solidFill>
                <a:latin typeface="楷体_GB2312" pitchFamily="49" charset="-122"/>
                <a:ea typeface="楷体_GB2312" pitchFamily="49" charset="-122"/>
              </a:rPr>
              <a:t>所示的素材，选择的“画笔工具”，同时将主直径设为</a:t>
            </a:r>
            <a:r>
              <a:rPr lang="en-US" altLang="zh-CN" sz="3200" b="1" dirty="0">
                <a:solidFill>
                  <a:srgbClr val="002060"/>
                </a:solidFill>
                <a:latin typeface="楷体_GB2312" pitchFamily="49" charset="-122"/>
                <a:ea typeface="楷体_GB2312" pitchFamily="49" charset="-122"/>
              </a:rPr>
              <a:t>2000</a:t>
            </a:r>
            <a:r>
              <a:rPr lang="zh-CN" altLang="en-US" sz="3200" b="1" dirty="0">
                <a:solidFill>
                  <a:srgbClr val="002060"/>
                </a:solidFill>
                <a:latin typeface="楷体_GB2312" pitchFamily="49" charset="-122"/>
                <a:ea typeface="楷体_GB2312" pitchFamily="49" charset="-122"/>
              </a:rPr>
              <a:t>左右，画笔硬度调到最小；把前景色调整为希望的颜色；直接用画笔在图片的中间点击即可完成，效果如图</a:t>
            </a:r>
            <a:r>
              <a:rPr lang="en-US" altLang="zh-CN" sz="3200" b="1" dirty="0">
                <a:solidFill>
                  <a:srgbClr val="002060"/>
                </a:solidFill>
                <a:latin typeface="楷体_GB2312" pitchFamily="49" charset="-122"/>
                <a:ea typeface="楷体_GB2312" pitchFamily="49" charset="-122"/>
              </a:rPr>
              <a:t>6-2-55</a:t>
            </a:r>
            <a:r>
              <a:rPr lang="zh-CN" altLang="en-US" sz="3200" b="1" dirty="0">
                <a:solidFill>
                  <a:srgbClr val="002060"/>
                </a:solidFill>
                <a:latin typeface="楷体_GB2312" pitchFamily="49" charset="-122"/>
                <a:ea typeface="楷体_GB2312" pitchFamily="49" charset="-122"/>
              </a:rPr>
              <a:t>所示。</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158802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5791" y="540656"/>
            <a:ext cx="5459866" cy="5836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87105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3  </a:t>
            </a:r>
            <a:r>
              <a:rPr lang="zh-CN" altLang="en-US" sz="3600" b="1" dirty="0">
                <a:solidFill>
                  <a:srgbClr val="002060"/>
                </a:solidFill>
                <a:latin typeface="楷体_GB2312" pitchFamily="49" charset="-122"/>
                <a:ea typeface="楷体_GB2312" pitchFamily="49" charset="-122"/>
              </a:rPr>
              <a:t>图片素材在课件中的应用</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9335" y="396114"/>
            <a:ext cx="9311148" cy="501675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掌握</a:t>
            </a:r>
            <a:r>
              <a:rPr lang="zh-CN" altLang="en-US" sz="3200" b="1" dirty="0">
                <a:solidFill>
                  <a:srgbClr val="002060"/>
                </a:solidFill>
                <a:latin typeface="楷体_GB2312" pitchFamily="49" charset="-122"/>
                <a:ea typeface="楷体_GB2312" pitchFamily="49" charset="-122"/>
              </a:rPr>
              <a:t>图片素材在课件中的使用注意事项，各种图片在多媒体课件中的主要用途，学会在课件中有目的地、有针对性地使用图片素材。</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60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图片素材在多媒体课件中的使用原则</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图片素材在多媒体课件中的应用范围</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46655" y="975460"/>
            <a:ext cx="10201916" cy="353943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步：教师通过课件向学生介绍图片素材在多媒体课件中的使用原则，包括图片格式的选择、图片素材与课件风格的匹配等；然后展示不同图片素材在课件中的主要应用。</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步：学生通过网络等途径搜集优秀的多媒体课件，学习其中图片素材的应用技巧，并归纳总结，收集素材。</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678" y="148093"/>
            <a:ext cx="11615151" cy="649408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图片素材在多媒体课件中的使用</a:t>
            </a:r>
            <a:r>
              <a:rPr lang="zh-CN" altLang="en-US" sz="3200" b="1" dirty="0" smtClean="0">
                <a:solidFill>
                  <a:srgbClr val="002060"/>
                </a:solidFill>
                <a:latin typeface="楷体_GB2312" pitchFamily="49" charset="-122"/>
                <a:ea typeface="楷体_GB2312" pitchFamily="49" charset="-122"/>
              </a:rPr>
              <a:t>原则</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（一）使用前图片素材的处理</a:t>
            </a:r>
          </a:p>
          <a:p>
            <a:r>
              <a:rPr lang="zh-CN" altLang="en-US" sz="3200" b="1" dirty="0">
                <a:solidFill>
                  <a:srgbClr val="002060"/>
                </a:solidFill>
                <a:latin typeface="楷体_GB2312" pitchFamily="49" charset="-122"/>
                <a:ea typeface="楷体_GB2312" pitchFamily="49" charset="-122"/>
              </a:rPr>
              <a:t>无论是从网上下载的图片，还是通过扫描、数码相机拍摄或截图软件直接抓屏获取的图片，往往需要对图片的大小、尺寸、颜色、亮度、表现内容等方面进行修改处理，才能用于课件。</a:t>
            </a:r>
          </a:p>
          <a:p>
            <a:r>
              <a:rPr lang="zh-CN" altLang="en-US" sz="3200" b="1" dirty="0">
                <a:solidFill>
                  <a:srgbClr val="002060"/>
                </a:solidFill>
                <a:latin typeface="楷体_GB2312" pitchFamily="49" charset="-122"/>
                <a:ea typeface="楷体_GB2312" pitchFamily="49" charset="-122"/>
              </a:rPr>
              <a:t>（二）图片素材的使用要注意色彩的搭配</a:t>
            </a:r>
          </a:p>
          <a:p>
            <a:r>
              <a:rPr lang="zh-CN" altLang="en-US" sz="3200" b="1" dirty="0">
                <a:solidFill>
                  <a:srgbClr val="002060"/>
                </a:solidFill>
                <a:latin typeface="楷体_GB2312" pitchFamily="49" charset="-122"/>
                <a:ea typeface="楷体_GB2312" pitchFamily="49" charset="-122"/>
              </a:rPr>
              <a:t>图片素材的使用必须要注意课件整体色彩的协调性，相对于亮度来说，人眼对色彩的敏感度更高，因此色彩更容易吸引人们的注意力，能够更加有效地传递信息</a:t>
            </a:r>
            <a:r>
              <a:rPr lang="zh-CN" altLang="en-US" sz="3200" b="1" dirty="0" smtClean="0">
                <a:solidFill>
                  <a:srgbClr val="002060"/>
                </a:solidFill>
                <a:latin typeface="楷体_GB2312" pitchFamily="49" charset="-122"/>
                <a:ea typeface="楷体_GB2312" pitchFamily="49" charset="-122"/>
              </a:rPr>
              <a:t>。在</a:t>
            </a:r>
            <a:r>
              <a:rPr lang="zh-CN" altLang="en-US" sz="3200" b="1" dirty="0">
                <a:solidFill>
                  <a:srgbClr val="002060"/>
                </a:solidFill>
                <a:latin typeface="楷体_GB2312" pitchFamily="49" charset="-122"/>
                <a:ea typeface="楷体_GB2312" pitchFamily="49" charset="-122"/>
              </a:rPr>
              <a:t>课件的制作过程中，为了尽量缓解视觉疲劳，提高视觉的信息获取能力，通常选择蓝色、绿色或者浅灰色为主要背景色，因为这些颜色都具有心理效应爽快、轻松的特点。背景色确定以后还要注意选择与之相适应的前景色。</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3" y="484068"/>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pPr marL="0" indent="0">
              <a:buNone/>
            </a:pPr>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图片素材的基本类型及其特征，能够通过计算机等设备识别各种图片类型，掌握其适用范围。</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图片素材对于多媒体教学的意义</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图片素材的基本类型及其特征</a:t>
            </a: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678" y="148093"/>
            <a:ext cx="11615151"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（三）不同用处的图片要选择合适的格式</a:t>
            </a:r>
          </a:p>
          <a:p>
            <a:r>
              <a:rPr lang="zh-CN" altLang="en-US" sz="3200" b="1" dirty="0">
                <a:solidFill>
                  <a:srgbClr val="002060"/>
                </a:solidFill>
                <a:latin typeface="楷体_GB2312" pitchFamily="49" charset="-122"/>
                <a:ea typeface="楷体_GB2312" pitchFamily="49" charset="-122"/>
              </a:rPr>
              <a:t>在制作多媒体课件的过程中除了需要注意上述问题外，还要注意一个重要的问题，即不同用处的图片素材需要选择恰当的格式，因为不同格式的图片其分辨率、存储空间存在很大的差异。</a:t>
            </a:r>
            <a:endParaRPr lang="zh-CN" altLang="en-US" sz="3200" b="1" dirty="0">
              <a:solidFill>
                <a:srgbClr val="002060"/>
              </a:solidFill>
              <a:latin typeface="楷体_GB2312" pitchFamily="49" charset="-122"/>
              <a:ea typeface="楷体_GB2312" pitchFamily="49"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9142" y="2406196"/>
            <a:ext cx="9806276" cy="409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64136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678" y="148093"/>
            <a:ext cx="11615151" cy="3539430"/>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图片素材在多媒体课件中的应用</a:t>
            </a:r>
            <a:r>
              <a:rPr lang="zh-CN" altLang="en-US" sz="3200" b="1" dirty="0" smtClean="0">
                <a:solidFill>
                  <a:srgbClr val="002060"/>
                </a:solidFill>
                <a:latin typeface="楷体_GB2312" pitchFamily="49" charset="-122"/>
                <a:ea typeface="楷体_GB2312" pitchFamily="49" charset="-122"/>
              </a:rPr>
              <a:t>范围</a:t>
            </a:r>
            <a:endParaRPr lang="zh-CN" altLang="en-US" sz="3200" b="1" dirty="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（一）修饰性图片</a:t>
            </a:r>
          </a:p>
          <a:p>
            <a:r>
              <a:rPr lang="zh-CN" altLang="en-US" sz="3200" b="1" dirty="0">
                <a:solidFill>
                  <a:srgbClr val="002060"/>
                </a:solidFill>
                <a:latin typeface="楷体_GB2312" pitchFamily="49" charset="-122"/>
                <a:ea typeface="楷体_GB2312" pitchFamily="49" charset="-122"/>
              </a:rPr>
              <a:t>修饰性图片在多媒体课件中是最常见的类型之一，其存在可以避免课件全文字的单调性，能够增加课堂教学的趣味性，缓解单纯文字给学生带来的厌倦，提高学生的注意力。背景图片作为修饰性图片中的一种，在多媒体课件中最为常见，某种程度上决定了课件的整体风格，因此它的选择非常重要（图</a:t>
            </a:r>
            <a:r>
              <a:rPr lang="en-US" altLang="zh-CN" sz="3200" b="1" dirty="0">
                <a:solidFill>
                  <a:srgbClr val="002060"/>
                </a:solidFill>
                <a:latin typeface="楷体_GB2312" pitchFamily="49" charset="-122"/>
                <a:ea typeface="楷体_GB2312" pitchFamily="49" charset="-122"/>
              </a:rPr>
              <a:t>6-3-1</a:t>
            </a:r>
            <a:r>
              <a:rPr lang="zh-CN" altLang="en-US" sz="3200" b="1" dirty="0">
                <a:solidFill>
                  <a:srgbClr val="002060"/>
                </a:solidFill>
                <a:latin typeface="楷体_GB2312" pitchFamily="49" charset="-122"/>
                <a:ea typeface="楷体_GB2312" pitchFamily="49" charset="-122"/>
              </a:rPr>
              <a:t>）。</a:t>
            </a: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93218" y="3687523"/>
            <a:ext cx="4286250" cy="2552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530770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678" y="148093"/>
            <a:ext cx="11615151"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（二）程序性图片</a:t>
            </a:r>
          </a:p>
          <a:p>
            <a:r>
              <a:rPr lang="zh-CN" altLang="en-US" sz="3200" b="1" dirty="0">
                <a:solidFill>
                  <a:srgbClr val="002060"/>
                </a:solidFill>
                <a:latin typeface="楷体_GB2312" pitchFamily="49" charset="-122"/>
                <a:ea typeface="楷体_GB2312" pitchFamily="49" charset="-122"/>
              </a:rPr>
              <a:t>程序性图片主要用于实验、手工等操作性内容的讲解，通过有序列的操作性图片来解释一些流程性的知识内容。通常用于操作性实验内容的讲解。例如，在教小学生用纸折考拉时，就可借助一系列的过程图片来说明，学生依照图片显示的过程及匹配的相关文字说明便可自行完成考拉的折叠（图</a:t>
            </a:r>
            <a:r>
              <a:rPr lang="en-US" altLang="zh-CN" sz="3200" b="1" dirty="0">
                <a:solidFill>
                  <a:srgbClr val="002060"/>
                </a:solidFill>
                <a:latin typeface="楷体_GB2312" pitchFamily="49" charset="-122"/>
                <a:ea typeface="楷体_GB2312" pitchFamily="49" charset="-122"/>
              </a:rPr>
              <a:t>6-3-3</a:t>
            </a:r>
            <a:r>
              <a:rPr lang="zh-CN" altLang="en-US" sz="3200" b="1" dirty="0">
                <a:solidFill>
                  <a:srgbClr val="002060"/>
                </a:solidFill>
                <a:latin typeface="楷体_GB2312" pitchFamily="49" charset="-122"/>
                <a:ea typeface="楷体_GB2312" pitchFamily="49" charset="-122"/>
              </a:rPr>
              <a:t>）。</a:t>
            </a: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7112" y="3195081"/>
            <a:ext cx="5057775"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33863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678" y="148093"/>
            <a:ext cx="11615151"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（三）表征性图片</a:t>
            </a:r>
          </a:p>
          <a:p>
            <a:r>
              <a:rPr lang="zh-CN" altLang="en-US" sz="3200" b="1" dirty="0">
                <a:solidFill>
                  <a:srgbClr val="002060"/>
                </a:solidFill>
                <a:latin typeface="楷体_GB2312" pitchFamily="49" charset="-122"/>
                <a:ea typeface="楷体_GB2312" pitchFamily="49" charset="-122"/>
              </a:rPr>
              <a:t>表征性图片是指在课件中用来指代人、物、事件的图片，可以直观地表达多媒体课件中的部分重要信息。如在地质科普课堂中讲关于我们生活的地球内部结构特征时，配以图</a:t>
            </a:r>
            <a:r>
              <a:rPr lang="en-US" altLang="zh-CN" sz="3200" b="1" dirty="0">
                <a:solidFill>
                  <a:srgbClr val="002060"/>
                </a:solidFill>
                <a:latin typeface="楷体_GB2312" pitchFamily="49" charset="-122"/>
                <a:ea typeface="楷体_GB2312" pitchFamily="49" charset="-122"/>
              </a:rPr>
              <a:t>6-3-4</a:t>
            </a:r>
            <a:r>
              <a:rPr lang="zh-CN" altLang="en-US" sz="3200" b="1" dirty="0">
                <a:solidFill>
                  <a:srgbClr val="002060"/>
                </a:solidFill>
                <a:latin typeface="楷体_GB2312" pitchFamily="49" charset="-122"/>
                <a:ea typeface="楷体_GB2312" pitchFamily="49" charset="-122"/>
              </a:rPr>
              <a:t>这样的结构示意图，学生便可以直观地认识到地球的内部结构组成及其相互间的关系。</a:t>
            </a: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6028" y="3025321"/>
            <a:ext cx="3505200" cy="339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49467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678" y="148093"/>
            <a:ext cx="11615151" cy="1569660"/>
          </a:xfrm>
          <a:prstGeom prst="rect">
            <a:avLst/>
          </a:prstGeom>
        </p:spPr>
        <p:txBody>
          <a:bodyPr wrap="square">
            <a:spAutoFit/>
          </a:bodyPr>
          <a:lstStyle/>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四）解释性图片</a:t>
            </a:r>
          </a:p>
          <a:p>
            <a:r>
              <a:rPr lang="zh-CN" altLang="en-US" sz="3200" b="1" dirty="0">
                <a:solidFill>
                  <a:srgbClr val="002060"/>
                </a:solidFill>
                <a:latin typeface="楷体_GB2312" pitchFamily="49" charset="-122"/>
                <a:ea typeface="楷体_GB2312" pitchFamily="49" charset="-122"/>
              </a:rPr>
              <a:t>解释性图片是指为使抽象内容更加形象具体化而使用的图片，借助图片视觉的直观来辅助对抽象文字内容的理解。</a:t>
            </a: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5645" y="2071687"/>
            <a:ext cx="4901885" cy="4096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508748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2678" y="148093"/>
            <a:ext cx="11615151"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（五）功能性图片</a:t>
            </a:r>
          </a:p>
          <a:p>
            <a:r>
              <a:rPr lang="zh-CN" altLang="en-US" sz="3200" b="1" dirty="0">
                <a:solidFill>
                  <a:srgbClr val="002060"/>
                </a:solidFill>
                <a:latin typeface="楷体_GB2312" pitchFamily="49" charset="-122"/>
                <a:ea typeface="楷体_GB2312" pitchFamily="49" charset="-122"/>
              </a:rPr>
              <a:t>功能性图片主要指的是多媒体课件中代表交互性功能的按钮，如表示播放视频、声音等文件的按钮（图</a:t>
            </a:r>
            <a:r>
              <a:rPr lang="en-US" altLang="zh-CN" sz="3200" b="1" dirty="0">
                <a:solidFill>
                  <a:srgbClr val="002060"/>
                </a:solidFill>
                <a:latin typeface="楷体_GB2312" pitchFamily="49" charset="-122"/>
                <a:ea typeface="楷体_GB2312" pitchFamily="49" charset="-122"/>
              </a:rPr>
              <a:t>6-3-6</a:t>
            </a:r>
            <a:r>
              <a:rPr lang="zh-CN" altLang="en-US" sz="3200" b="1" dirty="0">
                <a:solidFill>
                  <a:srgbClr val="002060"/>
                </a:solidFill>
                <a:latin typeface="楷体_GB2312" pitchFamily="49" charset="-122"/>
                <a:ea typeface="楷体_GB2312" pitchFamily="49" charset="-122"/>
              </a:rPr>
              <a:t>）。该类图片一般与教学内容无直接关系，但是它们也是多媒体课件中的重要图片类型之一，指示了课件中各种功能的位置及衔接关系等，指导教师授课时、学生自学时对课件的操作。在使用时需要注意图片的选择必须简单明了，图片内容要与日常生活中的相关功能相符。</a:t>
            </a: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8775" y="3637302"/>
            <a:ext cx="3376096" cy="279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731450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1353269"/>
            <a:ext cx="11308246" cy="3347069"/>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和材料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向学生介绍图片素材对于多媒体教学的重要性，以及图片素材的基本类型和特征，并对不同类型图片的应用范围及优缺点进行介绍。</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步：学生借助网络进一步查找了解不同类型图片素材的信息。</a:t>
            </a:r>
          </a:p>
          <a:p>
            <a:pPr marL="0" indent="0">
              <a:buNone/>
            </a:pPr>
            <a:r>
              <a:rPr lang="en-US" altLang="zh-CN" sz="3200" b="1" dirty="0" smtClean="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步：教师利用课件向学生介绍中小学多媒体课件的基础知识。</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步：学生以小组为单位通过材料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了解中小学多媒体课件的主要教学应用模式，学习过程中教师进行</a:t>
            </a:r>
            <a:r>
              <a:rPr lang="zh-CN" altLang="en-US" sz="3200" b="1" dirty="0" smtClean="0">
                <a:solidFill>
                  <a:srgbClr val="002060"/>
                </a:solidFill>
                <a:latin typeface="楷体_GB2312" pitchFamily="49" charset="-122"/>
                <a:ea typeface="楷体_GB2312" pitchFamily="49" charset="-122"/>
              </a:rPr>
              <a:t>指导</a:t>
            </a:r>
            <a:r>
              <a:rPr lang="en-US" altLang="zh-CN" sz="3200" b="1" dirty="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图片素材对于多媒体教学的意义</a:t>
            </a:r>
          </a:p>
          <a:p>
            <a:pPr marL="0" indent="0">
              <a:buNone/>
            </a:pPr>
            <a:r>
              <a:rPr lang="zh-CN" altLang="en-US" sz="3200" b="1" dirty="0" smtClean="0">
                <a:solidFill>
                  <a:srgbClr val="002060"/>
                </a:solidFill>
                <a:latin typeface="楷体_GB2312" pitchFamily="49" charset="-122"/>
                <a:ea typeface="楷体_GB2312" pitchFamily="49" charset="-122"/>
              </a:rPr>
              <a:t>  图片</a:t>
            </a:r>
            <a:r>
              <a:rPr lang="zh-CN" altLang="en-US" sz="3200" b="1" dirty="0">
                <a:solidFill>
                  <a:srgbClr val="002060"/>
                </a:solidFill>
                <a:latin typeface="楷体_GB2312" pitchFamily="49" charset="-122"/>
                <a:ea typeface="楷体_GB2312" pitchFamily="49" charset="-122"/>
              </a:rPr>
              <a:t>在多媒体课件中的应用对于教学内容的形象化展示具有较好的促进效果，因为图片是学生借以获得视觉表象的手段，而视觉表现恰好又是极其重要的记忆编码和存储形式。另一方面，心理学认为图片能够更加直观地刺激人类的视觉神经，而视觉是我们获取信息的主要通道，因此图片的应用可以帮助学生获取知识信息。所以图片在多媒体课件中的应用具有重要意义，其不仅可以引起学生的兴趣，而且能够加深学生对知识的记忆，从而帮助学生较快且有效地掌握所学知识。</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1"/>
            <a:ext cx="9976752" cy="6493997"/>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图片素材的基本类型及其</a:t>
            </a:r>
            <a:r>
              <a:rPr lang="zh-CN" altLang="en-US" sz="3200" b="1" dirty="0" smtClean="0">
                <a:solidFill>
                  <a:srgbClr val="002060"/>
                </a:solidFill>
                <a:latin typeface="楷体_GB2312" pitchFamily="49" charset="-122"/>
                <a:ea typeface="楷体_GB2312" pitchFamily="49" charset="-122"/>
              </a:rPr>
              <a:t>特征</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格式图片</a:t>
            </a:r>
          </a:p>
          <a:p>
            <a:pPr marL="0" indent="0">
              <a:buNone/>
            </a:pP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Graphics Interchange Format</a:t>
            </a:r>
            <a:r>
              <a:rPr lang="zh-CN" altLang="en-US" sz="3200" b="1" dirty="0">
                <a:solidFill>
                  <a:srgbClr val="002060"/>
                </a:solidFill>
                <a:latin typeface="楷体_GB2312" pitchFamily="49" charset="-122"/>
                <a:ea typeface="楷体_GB2312" pitchFamily="49" charset="-122"/>
              </a:rPr>
              <a:t>）的原义是“图像互换格式”，是</a:t>
            </a:r>
            <a:r>
              <a:rPr lang="en-US" altLang="zh-CN" sz="3200" b="1" dirty="0">
                <a:solidFill>
                  <a:srgbClr val="002060"/>
                </a:solidFill>
                <a:latin typeface="楷体_GB2312" pitchFamily="49" charset="-122"/>
                <a:ea typeface="楷体_GB2312" pitchFamily="49" charset="-122"/>
              </a:rPr>
              <a:t>CompuServe</a:t>
            </a:r>
            <a:r>
              <a:rPr lang="zh-CN" altLang="en-US" sz="3200" b="1" dirty="0">
                <a:solidFill>
                  <a:srgbClr val="002060"/>
                </a:solidFill>
                <a:latin typeface="楷体_GB2312" pitchFamily="49" charset="-122"/>
                <a:ea typeface="楷体_GB2312" pitchFamily="49" charset="-122"/>
              </a:rPr>
              <a:t>公司在</a:t>
            </a:r>
            <a:r>
              <a:rPr lang="en-US" altLang="zh-CN" sz="3200" b="1" dirty="0">
                <a:solidFill>
                  <a:srgbClr val="002060"/>
                </a:solidFill>
                <a:latin typeface="楷体_GB2312" pitchFamily="49" charset="-122"/>
                <a:ea typeface="楷体_GB2312" pitchFamily="49" charset="-122"/>
              </a:rPr>
              <a:t>1987</a:t>
            </a:r>
            <a:r>
              <a:rPr lang="zh-CN" altLang="en-US" sz="3200" b="1" dirty="0">
                <a:solidFill>
                  <a:srgbClr val="002060"/>
                </a:solidFill>
                <a:latin typeface="楷体_GB2312" pitchFamily="49" charset="-122"/>
                <a:ea typeface="楷体_GB2312" pitchFamily="49" charset="-122"/>
              </a:rPr>
              <a:t>年开发的图像文件格式。</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是一种基于</a:t>
            </a:r>
            <a:r>
              <a:rPr lang="en-US" altLang="zh-CN" sz="3200" b="1" dirty="0">
                <a:solidFill>
                  <a:srgbClr val="002060"/>
                </a:solidFill>
                <a:latin typeface="楷体_GB2312" pitchFamily="49" charset="-122"/>
                <a:ea typeface="楷体_GB2312" pitchFamily="49" charset="-122"/>
              </a:rPr>
              <a:t>LZW</a:t>
            </a:r>
            <a:r>
              <a:rPr lang="zh-CN" altLang="en-US" sz="3200" b="1" dirty="0">
                <a:solidFill>
                  <a:srgbClr val="002060"/>
                </a:solidFill>
                <a:latin typeface="楷体_GB2312" pitchFamily="49" charset="-122"/>
                <a:ea typeface="楷体_GB2312" pitchFamily="49" charset="-122"/>
              </a:rPr>
              <a:t>算法的连续色调的无损压缩格式。其压缩率一般在</a:t>
            </a:r>
            <a:r>
              <a:rPr lang="en-US" altLang="zh-CN" sz="3200" b="1" dirty="0">
                <a:solidFill>
                  <a:srgbClr val="002060"/>
                </a:solidFill>
                <a:latin typeface="楷体_GB2312" pitchFamily="49" charset="-122"/>
                <a:ea typeface="楷体_GB2312" pitchFamily="49" charset="-122"/>
              </a:rPr>
              <a:t>50%</a:t>
            </a:r>
            <a:r>
              <a:rPr lang="zh-CN" altLang="en-US" sz="3200" b="1" dirty="0">
                <a:solidFill>
                  <a:srgbClr val="002060"/>
                </a:solidFill>
                <a:latin typeface="楷体_GB2312" pitchFamily="49" charset="-122"/>
                <a:ea typeface="楷体_GB2312" pitchFamily="49" charset="-122"/>
              </a:rPr>
              <a:t>左右，不属于任何应用程序。</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格式可以存多幅彩色图像，如果把存于一个文件中的多幅图像数据逐幅读出并显示到屏幕上，就可构成一种最简单的动画。</a:t>
            </a:r>
          </a:p>
          <a:p>
            <a:pPr marL="0" indent="0">
              <a:buNone/>
            </a:pP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分为静态</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和动画</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两种，扩展名为</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，是一种压缩位图格式，“体型”很小，只能显示</a:t>
            </a:r>
            <a:r>
              <a:rPr lang="en-US" altLang="zh-CN" sz="3200" b="1" dirty="0">
                <a:solidFill>
                  <a:srgbClr val="002060"/>
                </a:solidFill>
                <a:latin typeface="楷体_GB2312" pitchFamily="49" charset="-122"/>
                <a:ea typeface="楷体_GB2312" pitchFamily="49" charset="-122"/>
              </a:rPr>
              <a:t>256</a:t>
            </a:r>
            <a:r>
              <a:rPr lang="zh-CN" altLang="en-US" sz="3200" b="1" dirty="0">
                <a:solidFill>
                  <a:srgbClr val="002060"/>
                </a:solidFill>
                <a:latin typeface="楷体_GB2312" pitchFamily="49" charset="-122"/>
                <a:ea typeface="楷体_GB2312" pitchFamily="49" charset="-122"/>
              </a:rPr>
              <a:t>色，和</a:t>
            </a:r>
            <a:r>
              <a:rPr lang="en-US" altLang="zh-CN" sz="3200" b="1" dirty="0">
                <a:solidFill>
                  <a:srgbClr val="002060"/>
                </a:solidFill>
                <a:latin typeface="楷体_GB2312" pitchFamily="49" charset="-122"/>
                <a:ea typeface="楷体_GB2312" pitchFamily="49" charset="-122"/>
              </a:rPr>
              <a:t>Jpg</a:t>
            </a:r>
            <a:r>
              <a:rPr lang="zh-CN" altLang="en-US" sz="3200" b="1" dirty="0">
                <a:solidFill>
                  <a:srgbClr val="002060"/>
                </a:solidFill>
                <a:latin typeface="楷体_GB2312" pitchFamily="49" charset="-122"/>
                <a:ea typeface="楷体_GB2312" pitchFamily="49" charset="-122"/>
              </a:rPr>
              <a:t>格式一样。</a:t>
            </a:r>
          </a:p>
          <a:p>
            <a:pPr marL="0" indent="0">
              <a:buNone/>
            </a:pPr>
            <a:r>
              <a:rPr lang="zh-CN" altLang="en-US" sz="3200" b="1" dirty="0">
                <a:solidFill>
                  <a:srgbClr val="002060"/>
                </a:solidFill>
                <a:latin typeface="楷体_GB2312" pitchFamily="49" charset="-122"/>
                <a:ea typeface="楷体_GB2312" pitchFamily="49" charset="-122"/>
              </a:rPr>
              <a:t>（二）</a:t>
            </a:r>
            <a:r>
              <a:rPr lang="en-US" altLang="zh-CN" sz="3200" b="1" dirty="0">
                <a:solidFill>
                  <a:srgbClr val="002060"/>
                </a:solidFill>
                <a:latin typeface="楷体_GB2312" pitchFamily="49" charset="-122"/>
                <a:ea typeface="楷体_GB2312" pitchFamily="49" charset="-122"/>
              </a:rPr>
              <a:t>Jpg</a:t>
            </a:r>
            <a:r>
              <a:rPr lang="zh-CN" altLang="en-US" sz="3200" b="1" dirty="0">
                <a:solidFill>
                  <a:srgbClr val="002060"/>
                </a:solidFill>
                <a:latin typeface="楷体_GB2312" pitchFamily="49" charset="-122"/>
                <a:ea typeface="楷体_GB2312" pitchFamily="49" charset="-122"/>
              </a:rPr>
              <a:t>格式图片</a:t>
            </a:r>
          </a:p>
          <a:p>
            <a:pPr marL="0" indent="0">
              <a:buNone/>
            </a:pPr>
            <a:r>
              <a:rPr lang="en-US" altLang="zh-CN" sz="3200" b="1" dirty="0">
                <a:solidFill>
                  <a:srgbClr val="002060"/>
                </a:solidFill>
                <a:latin typeface="楷体_GB2312" pitchFamily="49" charset="-122"/>
                <a:ea typeface="楷体_GB2312" pitchFamily="49" charset="-122"/>
              </a:rPr>
              <a:t>Jpg</a:t>
            </a:r>
            <a:r>
              <a:rPr lang="zh-CN" altLang="en-US" sz="3200" b="1" dirty="0">
                <a:solidFill>
                  <a:srgbClr val="002060"/>
                </a:solidFill>
                <a:latin typeface="楷体_GB2312" pitchFamily="49" charset="-122"/>
                <a:ea typeface="楷体_GB2312" pitchFamily="49" charset="-122"/>
              </a:rPr>
              <a:t>全名是</a:t>
            </a:r>
            <a:r>
              <a:rPr lang="en-US" altLang="zh-CN" sz="3200" b="1" dirty="0">
                <a:solidFill>
                  <a:srgbClr val="002060"/>
                </a:solidFill>
                <a:latin typeface="楷体_GB2312" pitchFamily="49" charset="-122"/>
                <a:ea typeface="楷体_GB2312" pitchFamily="49" charset="-122"/>
              </a:rPr>
              <a:t>JPEG</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Joint Photo graphic Experts Group</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Jpg</a:t>
            </a:r>
            <a:r>
              <a:rPr lang="zh-CN" altLang="en-US" sz="3200" b="1" dirty="0">
                <a:solidFill>
                  <a:srgbClr val="002060"/>
                </a:solidFill>
                <a:latin typeface="楷体_GB2312" pitchFamily="49" charset="-122"/>
                <a:ea typeface="楷体_GB2312" pitchFamily="49" charset="-122"/>
              </a:rPr>
              <a:t>图片以</a:t>
            </a:r>
            <a:r>
              <a:rPr lang="en-US" altLang="zh-CN" sz="3200" b="1" dirty="0">
                <a:solidFill>
                  <a:srgbClr val="002060"/>
                </a:solidFill>
                <a:latin typeface="楷体_GB2312" pitchFamily="49" charset="-122"/>
                <a:ea typeface="楷体_GB2312" pitchFamily="49" charset="-122"/>
              </a:rPr>
              <a:t>24</a:t>
            </a:r>
            <a:r>
              <a:rPr lang="zh-CN" altLang="en-US" sz="3200" b="1" dirty="0">
                <a:solidFill>
                  <a:srgbClr val="002060"/>
                </a:solidFill>
                <a:latin typeface="楷体_GB2312" pitchFamily="49" charset="-122"/>
                <a:ea typeface="楷体_GB2312" pitchFamily="49" charset="-122"/>
              </a:rPr>
              <a:t>位颜色存储单个位图。</a:t>
            </a:r>
            <a:r>
              <a:rPr lang="en-US" altLang="zh-CN" sz="3200" b="1" dirty="0">
                <a:solidFill>
                  <a:srgbClr val="002060"/>
                </a:solidFill>
                <a:latin typeface="楷体_GB2312" pitchFamily="49" charset="-122"/>
                <a:ea typeface="楷体_GB2312" pitchFamily="49" charset="-122"/>
              </a:rPr>
              <a:t>Jpg</a:t>
            </a:r>
            <a:r>
              <a:rPr lang="zh-CN" altLang="en-US" sz="3200" b="1" dirty="0">
                <a:solidFill>
                  <a:srgbClr val="002060"/>
                </a:solidFill>
                <a:latin typeface="楷体_GB2312" pitchFamily="49" charset="-122"/>
                <a:ea typeface="楷体_GB2312" pitchFamily="49" charset="-122"/>
              </a:rPr>
              <a:t>是与平台无关的格式，支持最高级别的压缩，不过，这种压缩是有损耗的</a:t>
            </a:r>
            <a:r>
              <a:rPr lang="zh-CN" altLang="en-US" sz="3200" b="1" dirty="0" smtClean="0">
                <a:solidFill>
                  <a:srgbClr val="002060"/>
                </a:solidFill>
                <a:latin typeface="楷体_GB2312" pitchFamily="49" charset="-122"/>
                <a:ea typeface="楷体_GB2312" pitchFamily="49" charset="-122"/>
              </a:rPr>
              <a:t>。优点</a:t>
            </a:r>
            <a:r>
              <a:rPr lang="zh-CN" altLang="en-US" sz="3200" b="1" dirty="0">
                <a:solidFill>
                  <a:srgbClr val="002060"/>
                </a:solidFill>
                <a:latin typeface="楷体_GB2312" pitchFamily="49" charset="-122"/>
                <a:ea typeface="楷体_GB2312" pitchFamily="49" charset="-122"/>
              </a:rPr>
              <a:t>是可以利用可变的压缩比控制文件大小。由于体积小，</a:t>
            </a:r>
            <a:r>
              <a:rPr lang="en-US" altLang="zh-CN" sz="3200" b="1" dirty="0">
                <a:solidFill>
                  <a:srgbClr val="002060"/>
                </a:solidFill>
                <a:latin typeface="楷体_GB2312" pitchFamily="49" charset="-122"/>
                <a:ea typeface="楷体_GB2312" pitchFamily="49" charset="-122"/>
              </a:rPr>
              <a:t>Jpg</a:t>
            </a:r>
            <a:r>
              <a:rPr lang="zh-CN" altLang="en-US" sz="3200" b="1" dirty="0">
                <a:solidFill>
                  <a:srgbClr val="002060"/>
                </a:solidFill>
                <a:latin typeface="楷体_GB2312" pitchFamily="49" charset="-122"/>
                <a:ea typeface="楷体_GB2312" pitchFamily="49" charset="-122"/>
              </a:rPr>
              <a:t>格式在万维网中被用来储存和传输照片。支持上百万种颜色，从而可以用来表现照片。缺点是有损耗压缩会使原始图片数据质量下降。</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676564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1"/>
            <a:ext cx="9976752" cy="64939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a:t>
            </a:r>
            <a:r>
              <a:rPr lang="en-US" altLang="zh-CN" sz="3200" b="1" dirty="0" err="1">
                <a:solidFill>
                  <a:srgbClr val="002060"/>
                </a:solidFill>
                <a:latin typeface="楷体_GB2312" pitchFamily="49" charset="-122"/>
                <a:ea typeface="楷体_GB2312" pitchFamily="49" charset="-122"/>
              </a:rPr>
              <a:t>Png</a:t>
            </a:r>
            <a:r>
              <a:rPr lang="zh-CN" altLang="en-US" sz="3200" b="1" dirty="0">
                <a:solidFill>
                  <a:srgbClr val="002060"/>
                </a:solidFill>
                <a:latin typeface="楷体_GB2312" pitchFamily="49" charset="-122"/>
                <a:ea typeface="楷体_GB2312" pitchFamily="49" charset="-122"/>
              </a:rPr>
              <a:t>格式图片</a:t>
            </a:r>
          </a:p>
          <a:p>
            <a:pPr marL="0" indent="0">
              <a:buNone/>
            </a:pPr>
            <a:r>
              <a:rPr lang="en-US" altLang="zh-CN" sz="3200" b="1" dirty="0" err="1">
                <a:solidFill>
                  <a:srgbClr val="002060"/>
                </a:solidFill>
                <a:latin typeface="楷体_GB2312" pitchFamily="49" charset="-122"/>
                <a:ea typeface="楷体_GB2312" pitchFamily="49" charset="-122"/>
              </a:rPr>
              <a:t>Png</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Portable Network Graphic Format</a:t>
            </a:r>
            <a:r>
              <a:rPr lang="zh-CN" altLang="en-US" sz="3200" b="1" dirty="0">
                <a:solidFill>
                  <a:srgbClr val="002060"/>
                </a:solidFill>
                <a:latin typeface="楷体_GB2312" pitchFamily="49" charset="-122"/>
                <a:ea typeface="楷体_GB2312" pitchFamily="49" charset="-122"/>
              </a:rPr>
              <a:t>），该名称来自非官方的“</a:t>
            </a:r>
            <a:r>
              <a:rPr lang="en-US" altLang="zh-CN" sz="3200" b="1" dirty="0">
                <a:solidFill>
                  <a:srgbClr val="002060"/>
                </a:solidFill>
                <a:latin typeface="楷体_GB2312" pitchFamily="49" charset="-122"/>
                <a:ea typeface="楷体_GB2312" pitchFamily="49" charset="-122"/>
              </a:rPr>
              <a:t>PNG's Not GIF”</a:t>
            </a:r>
            <a:r>
              <a:rPr lang="zh-CN" altLang="en-US" sz="3200" b="1" dirty="0">
                <a:solidFill>
                  <a:srgbClr val="002060"/>
                </a:solidFill>
                <a:latin typeface="楷体_GB2312" pitchFamily="49" charset="-122"/>
                <a:ea typeface="楷体_GB2312" pitchFamily="49" charset="-122"/>
              </a:rPr>
              <a:t>，属于位图文件存储格式，它的目的是试图替代</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和</a:t>
            </a:r>
            <a:r>
              <a:rPr lang="en-US" altLang="zh-CN" sz="3200" b="1" dirty="0">
                <a:solidFill>
                  <a:srgbClr val="002060"/>
                </a:solidFill>
                <a:latin typeface="楷体_GB2312" pitchFamily="49" charset="-122"/>
                <a:ea typeface="楷体_GB2312" pitchFamily="49" charset="-122"/>
              </a:rPr>
              <a:t>Tiff</a:t>
            </a:r>
            <a:r>
              <a:rPr lang="zh-CN" altLang="en-US" sz="3200" b="1" dirty="0">
                <a:solidFill>
                  <a:srgbClr val="002060"/>
                </a:solidFill>
                <a:latin typeface="楷体_GB2312" pitchFamily="49" charset="-122"/>
                <a:ea typeface="楷体_GB2312" pitchFamily="49" charset="-122"/>
              </a:rPr>
              <a:t>文件格式，同时增加一些</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文件格式所不具备的特性。其具有体积小、无损压缩、索引彩色模式、更优化的网络传输显示、支持透明效果等特性。对于需要高保真的较复杂的图像，</a:t>
            </a:r>
            <a:r>
              <a:rPr lang="en-US" altLang="zh-CN" sz="3200" b="1" dirty="0" err="1">
                <a:solidFill>
                  <a:srgbClr val="002060"/>
                </a:solidFill>
                <a:latin typeface="楷体_GB2312" pitchFamily="49" charset="-122"/>
                <a:ea typeface="楷体_GB2312" pitchFamily="49" charset="-122"/>
              </a:rPr>
              <a:t>Png</a:t>
            </a:r>
            <a:r>
              <a:rPr lang="zh-CN" altLang="en-US" sz="3200" b="1" dirty="0">
                <a:solidFill>
                  <a:srgbClr val="002060"/>
                </a:solidFill>
                <a:latin typeface="楷体_GB2312" pitchFamily="49" charset="-122"/>
                <a:ea typeface="楷体_GB2312" pitchFamily="49" charset="-122"/>
              </a:rPr>
              <a:t>虽然能无损压缩，但图片文件较大。</a:t>
            </a:r>
          </a:p>
          <a:p>
            <a:pPr marL="0" indent="0">
              <a:buNone/>
            </a:pPr>
            <a:r>
              <a:rPr lang="zh-CN" altLang="en-US" sz="3200" b="1" dirty="0">
                <a:solidFill>
                  <a:srgbClr val="002060"/>
                </a:solidFill>
                <a:latin typeface="楷体_GB2312" pitchFamily="49" charset="-122"/>
                <a:ea typeface="楷体_GB2312" pitchFamily="49" charset="-122"/>
              </a:rPr>
              <a:t>（四）</a:t>
            </a:r>
            <a:r>
              <a:rPr lang="en-US" altLang="zh-CN" sz="3200" b="1" dirty="0">
                <a:solidFill>
                  <a:srgbClr val="002060"/>
                </a:solidFill>
                <a:latin typeface="楷体_GB2312" pitchFamily="49" charset="-122"/>
                <a:ea typeface="楷体_GB2312" pitchFamily="49" charset="-122"/>
              </a:rPr>
              <a:t>Bmp</a:t>
            </a:r>
            <a:r>
              <a:rPr lang="zh-CN" altLang="en-US" sz="3200" b="1" dirty="0">
                <a:solidFill>
                  <a:srgbClr val="002060"/>
                </a:solidFill>
                <a:latin typeface="楷体_GB2312" pitchFamily="49" charset="-122"/>
                <a:ea typeface="楷体_GB2312" pitchFamily="49" charset="-122"/>
              </a:rPr>
              <a:t>格式图片</a:t>
            </a:r>
          </a:p>
          <a:p>
            <a:pPr marL="0" indent="0">
              <a:buNone/>
            </a:pPr>
            <a:r>
              <a:rPr lang="en-US" altLang="zh-CN" sz="3200" b="1" dirty="0">
                <a:solidFill>
                  <a:srgbClr val="002060"/>
                </a:solidFill>
                <a:latin typeface="楷体_GB2312" pitchFamily="49" charset="-122"/>
                <a:ea typeface="楷体_GB2312" pitchFamily="49" charset="-122"/>
              </a:rPr>
              <a:t>Bmp</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Bitmap</a:t>
            </a:r>
            <a:r>
              <a:rPr lang="zh-CN" altLang="en-US" sz="3200" b="1" dirty="0">
                <a:solidFill>
                  <a:srgbClr val="002060"/>
                </a:solidFill>
                <a:latin typeface="楷体_GB2312" pitchFamily="49" charset="-122"/>
                <a:ea typeface="楷体_GB2312" pitchFamily="49" charset="-122"/>
              </a:rPr>
              <a:t>）是</a:t>
            </a:r>
            <a:r>
              <a:rPr lang="en-US" altLang="zh-CN" sz="3200" b="1" dirty="0">
                <a:solidFill>
                  <a:srgbClr val="002060"/>
                </a:solidFill>
                <a:latin typeface="楷体_GB2312" pitchFamily="49" charset="-122"/>
                <a:ea typeface="楷体_GB2312" pitchFamily="49" charset="-122"/>
              </a:rPr>
              <a:t>Windows</a:t>
            </a:r>
            <a:r>
              <a:rPr lang="zh-CN" altLang="en-US" sz="3200" b="1" dirty="0">
                <a:solidFill>
                  <a:srgbClr val="002060"/>
                </a:solidFill>
                <a:latin typeface="楷体_GB2312" pitchFamily="49" charset="-122"/>
                <a:ea typeface="楷体_GB2312" pitchFamily="49" charset="-122"/>
              </a:rPr>
              <a:t>操作系统中的标准图像文件格式，可以分成两类：设备有向量相关位图（</a:t>
            </a:r>
            <a:r>
              <a:rPr lang="en-US" altLang="zh-CN" sz="3200" b="1" dirty="0">
                <a:solidFill>
                  <a:srgbClr val="002060"/>
                </a:solidFill>
                <a:latin typeface="楷体_GB2312" pitchFamily="49" charset="-122"/>
                <a:ea typeface="楷体_GB2312" pitchFamily="49" charset="-122"/>
              </a:rPr>
              <a:t>DDB</a:t>
            </a:r>
            <a:r>
              <a:rPr lang="zh-CN" altLang="en-US" sz="3200" b="1" dirty="0">
                <a:solidFill>
                  <a:srgbClr val="002060"/>
                </a:solidFill>
                <a:latin typeface="楷体_GB2312" pitchFamily="49" charset="-122"/>
                <a:ea typeface="楷体_GB2312" pitchFamily="49" charset="-122"/>
              </a:rPr>
              <a:t>）和设备无向量相关位图（</a:t>
            </a:r>
            <a:r>
              <a:rPr lang="en-US" altLang="zh-CN" sz="3200" b="1" dirty="0">
                <a:solidFill>
                  <a:srgbClr val="002060"/>
                </a:solidFill>
                <a:latin typeface="楷体_GB2312" pitchFamily="49" charset="-122"/>
                <a:ea typeface="楷体_GB2312" pitchFamily="49" charset="-122"/>
              </a:rPr>
              <a:t>DIB</a:t>
            </a:r>
            <a:r>
              <a:rPr lang="zh-CN" altLang="en-US" sz="3200" b="1" dirty="0">
                <a:solidFill>
                  <a:srgbClr val="002060"/>
                </a:solidFill>
                <a:latin typeface="楷体_GB2312" pitchFamily="49" charset="-122"/>
                <a:ea typeface="楷体_GB2312" pitchFamily="49" charset="-122"/>
              </a:rPr>
              <a:t>），使用非常广。</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5514149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TotalTime>
  <Words>3426</Words>
  <Application>Microsoft Office PowerPoint</Application>
  <PresentationFormat>自定义</PresentationFormat>
  <Paragraphs>149</Paragraphs>
  <Slides>56</Slides>
  <Notes>2</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240</cp:revision>
  <dcterms:created xsi:type="dcterms:W3CDTF">2016-11-03T14:25:00Z</dcterms:created>
  <dcterms:modified xsi:type="dcterms:W3CDTF">2019-12-12T13:37:11Z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