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8"/>
  </p:notesMasterIdLst>
  <p:sldIdLst>
    <p:sldId id="659" r:id="rId2"/>
    <p:sldId id="812" r:id="rId3"/>
    <p:sldId id="740" r:id="rId4"/>
    <p:sldId id="742" r:id="rId5"/>
    <p:sldId id="744" r:id="rId6"/>
    <p:sldId id="743" r:id="rId7"/>
    <p:sldId id="790" r:id="rId8"/>
    <p:sldId id="791" r:id="rId9"/>
    <p:sldId id="792" r:id="rId10"/>
    <p:sldId id="842" r:id="rId11"/>
    <p:sldId id="841" r:id="rId12"/>
    <p:sldId id="843" r:id="rId13"/>
    <p:sldId id="844" r:id="rId14"/>
    <p:sldId id="845" r:id="rId15"/>
    <p:sldId id="846" r:id="rId16"/>
    <p:sldId id="847" r:id="rId17"/>
    <p:sldId id="848" r:id="rId18"/>
    <p:sldId id="849" r:id="rId19"/>
    <p:sldId id="850" r:id="rId20"/>
    <p:sldId id="851" r:id="rId21"/>
    <p:sldId id="852" r:id="rId22"/>
    <p:sldId id="853" r:id="rId23"/>
    <p:sldId id="854" r:id="rId24"/>
    <p:sldId id="813" r:id="rId25"/>
    <p:sldId id="793" r:id="rId26"/>
    <p:sldId id="794" r:id="rId27"/>
    <p:sldId id="808" r:id="rId28"/>
    <p:sldId id="855" r:id="rId29"/>
    <p:sldId id="856" r:id="rId30"/>
    <p:sldId id="857" r:id="rId31"/>
    <p:sldId id="858" r:id="rId32"/>
    <p:sldId id="859" r:id="rId33"/>
    <p:sldId id="860" r:id="rId34"/>
    <p:sldId id="861" r:id="rId35"/>
    <p:sldId id="862" r:id="rId36"/>
    <p:sldId id="814" r:id="rId37"/>
    <p:sldId id="863" r:id="rId38"/>
    <p:sldId id="864" r:id="rId39"/>
    <p:sldId id="816" r:id="rId40"/>
    <p:sldId id="817" r:id="rId41"/>
    <p:sldId id="818" r:id="rId42"/>
    <p:sldId id="865" r:id="rId43"/>
    <p:sldId id="819" r:id="rId44"/>
    <p:sldId id="866" r:id="rId45"/>
    <p:sldId id="867" r:id="rId46"/>
    <p:sldId id="868" r:id="rId47"/>
    <p:sldId id="820" r:id="rId48"/>
    <p:sldId id="821" r:id="rId49"/>
    <p:sldId id="869" r:id="rId50"/>
    <p:sldId id="822" r:id="rId51"/>
    <p:sldId id="870" r:id="rId52"/>
    <p:sldId id="871" r:id="rId53"/>
    <p:sldId id="872" r:id="rId54"/>
    <p:sldId id="823" r:id="rId55"/>
    <p:sldId id="873" r:id="rId56"/>
    <p:sldId id="660" r:id="rId5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6726"/>
    <a:srgbClr val="F2F2F2"/>
    <a:srgbClr val="EAE8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59" d="100"/>
          <a:sy n="59" d="100"/>
        </p:scale>
        <p:origin x="-918" y="-90"/>
      </p:cViewPr>
      <p:guideLst>
        <p:guide orient="horz" pos="2160"/>
        <p:guide pos="3840"/>
      </p:guideLst>
    </p:cSldViewPr>
  </p:slideViewPr>
  <p:notesTextViewPr>
    <p:cViewPr>
      <p:scale>
        <a:sx n="1" d="1"/>
        <a:sy n="1" d="1"/>
      </p:scale>
      <p:origin x="0" y="0"/>
    </p:cViewPr>
  </p:notesTextViewPr>
  <p:sorterViewPr>
    <p:cViewPr>
      <p:scale>
        <a:sx n="82" d="100"/>
        <a:sy n="82" d="100"/>
      </p:scale>
      <p:origin x="0" y="1257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F97318-4D90-4C2F-82F5-46718BCC68D4}" type="datetimeFigureOut">
              <a:rPr lang="zh-CN" altLang="en-US" smtClean="0"/>
              <a:pPr/>
              <a:t>2019/9/29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4E8663-F36A-4F99-8D1B-CC2B1FAC053F}" type="slidenum">
              <a:rPr lang="zh-CN" altLang="en-US" smtClean="0"/>
              <a:pPr/>
              <a:t>‹#›</a:t>
            </a:fld>
            <a:endParaRPr lang="zh-CN" altLang="en-US"/>
          </a:p>
        </p:txBody>
      </p:sp>
    </p:spTree>
    <p:extLst>
      <p:ext uri="{BB962C8B-B14F-4D97-AF65-F5344CB8AC3E}">
        <p14:creationId xmlns:p14="http://schemas.microsoft.com/office/powerpoint/2010/main" val="3276662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lang="zh-CN"/>
            </a:pPr>
            <a:r>
              <a:rPr lang="zh-CN" dirty="0" smtClean="0"/>
              <a:t>在组设置中可使用此模板作为演示培训材料的起始文件。</a:t>
            </a:r>
          </a:p>
          <a:p>
            <a:endParaRPr lang="zh-CN" dirty="0" smtClean="0"/>
          </a:p>
          <a:p>
            <a:pPr lvl="0"/>
            <a:r>
              <a:rPr lang="zh-CN" sz="1200" b="1" dirty="0" smtClean="0"/>
              <a:t>节</a:t>
            </a:r>
            <a:endParaRPr lang="zh-CN" sz="1200" b="0" dirty="0" smtClean="0"/>
          </a:p>
          <a:p>
            <a:pPr lvl="0"/>
            <a:r>
              <a:rPr lang="zh-CN" sz="1200" b="0" dirty="0" smtClean="0"/>
              <a:t>右键单击幻灯片以添加节。</a:t>
            </a:r>
            <a:r>
              <a:rPr lang="zh-CN" sz="1200" b="0" baseline="0" dirty="0" smtClean="0"/>
              <a:t> 节可以帮助您组织幻灯片或促进多个作者之间的协作。</a:t>
            </a:r>
            <a:endParaRPr lang="zh-CN" sz="1200" b="0" dirty="0" smtClean="0"/>
          </a:p>
          <a:p>
            <a:pPr lvl="0"/>
            <a:endParaRPr lang="zh-CN" sz="1200" b="1" dirty="0" smtClean="0"/>
          </a:p>
          <a:p>
            <a:pPr lvl="0"/>
            <a:r>
              <a:rPr lang="zh-CN" sz="1200" b="1" dirty="0" smtClean="0"/>
              <a:t>备注</a:t>
            </a:r>
          </a:p>
          <a:p>
            <a:pPr lvl="0"/>
            <a:r>
              <a:rPr lang="zh-CN" sz="1200" dirty="0" smtClean="0"/>
              <a:t>使用“备注”节传递备注或为受众提供其他详细信息。</a:t>
            </a:r>
            <a:r>
              <a:rPr lang="zh-CN" sz="1200" baseline="0" dirty="0" smtClean="0"/>
              <a:t> 演示过程中，可在“演示文稿视图”中查看这些备注。 </a:t>
            </a:r>
          </a:p>
          <a:p>
            <a:pPr lvl="0">
              <a:buFontTx/>
              <a:buNone/>
            </a:pPr>
            <a:r>
              <a:rPr lang="zh-CN" sz="1200" dirty="0" smtClean="0"/>
              <a:t>请记住字体大小(对于可访问性、可见性、录像和联机生产都非常重要)</a:t>
            </a:r>
          </a:p>
          <a:p>
            <a:pPr lvl="0"/>
            <a:endParaRPr lang="zh-CN" sz="1200" dirty="0" smtClean="0"/>
          </a:p>
          <a:p>
            <a:pPr lvl="0">
              <a:buFontTx/>
              <a:buNone/>
            </a:pPr>
            <a:r>
              <a:rPr lang="zh-CN" sz="1200" b="1" dirty="0" smtClean="0"/>
              <a:t>协调的色彩 </a:t>
            </a:r>
          </a:p>
          <a:p>
            <a:pPr lvl="0">
              <a:buFontTx/>
              <a:buNone/>
            </a:pPr>
            <a:r>
              <a:rPr lang="zh-CN" sz="1200" dirty="0" smtClean="0"/>
              <a:t>特别注意图形、图表和文本框。</a:t>
            </a:r>
            <a:r>
              <a:rPr lang="zh-CN" sz="1200" baseline="0" dirty="0" smtClean="0"/>
              <a:t> </a:t>
            </a:r>
            <a:endParaRPr lang="zh-CN" sz="1200" dirty="0" smtClean="0"/>
          </a:p>
          <a:p>
            <a:pPr lvl="0"/>
            <a:r>
              <a:rPr lang="zh-CN" sz="1200" dirty="0" smtClean="0"/>
              <a:t>请考虑与会者将以黑白或 </a:t>
            </a:r>
            <a:r>
              <a:rPr lang="zh-CN" sz="1200" dirty="0" err="1" smtClean="0"/>
              <a:t>灰色调</a:t>
            </a:r>
            <a:r>
              <a:rPr lang="zh-CN" sz="1200" dirty="0" smtClean="0"/>
              <a:t>打印。请运行测试打印，以确保当以纯黑白和 </a:t>
            </a:r>
            <a:r>
              <a:rPr lang="zh-CN" sz="1200" dirty="0" err="1" smtClean="0"/>
              <a:t>灰色调</a:t>
            </a:r>
            <a:r>
              <a:rPr lang="zh-CN" sz="1200" dirty="0" smtClean="0"/>
              <a:t>打印时，您的颜色工作正常。</a:t>
            </a:r>
          </a:p>
          <a:p>
            <a:pPr lvl="0">
              <a:buFontTx/>
              <a:buNone/>
            </a:pPr>
            <a:endParaRPr lang="zh-CN" sz="1200" dirty="0" smtClean="0"/>
          </a:p>
          <a:p>
            <a:pPr lvl="0">
              <a:buFontTx/>
              <a:buNone/>
            </a:pPr>
            <a:r>
              <a:rPr lang="zh-CN" sz="1200" b="1" dirty="0" smtClean="0"/>
              <a:t>图形、表格和图表</a:t>
            </a:r>
          </a:p>
          <a:p>
            <a:pPr lvl="0"/>
            <a:r>
              <a:rPr lang="zh-CN" sz="1200" dirty="0" smtClean="0"/>
              <a:t>保持简单: 如果可能，请使用一致的、不分散的样式和颜色。</a:t>
            </a:r>
          </a:p>
          <a:p>
            <a:pPr lvl="0"/>
            <a:r>
              <a:rPr lang="zh-CN" sz="1200" dirty="0" smtClean="0"/>
              <a:t>标记所有图表和表格。</a:t>
            </a:r>
          </a:p>
          <a:p>
            <a:endParaRPr lang="zh-CN" dirty="0" smtClean="0"/>
          </a:p>
          <a:p>
            <a:endParaRPr lang="zh-CN" dirty="0" smtClean="0"/>
          </a:p>
          <a:p>
            <a:endParaRPr lang="zh-CN" dirty="0"/>
          </a:p>
        </p:txBody>
      </p:sp>
      <p:sp>
        <p:nvSpPr>
          <p:cNvPr id="4" name="Slide Number Placeholder 3"/>
          <p:cNvSpPr>
            <a:spLocks noGrp="1"/>
          </p:cNvSpPr>
          <p:nvPr>
            <p:ph type="sldNum" sz="quarter" idx="10"/>
          </p:nvPr>
        </p:nvSpPr>
        <p:spPr/>
        <p:txBody>
          <a:bodyPr/>
          <a:lstStyle/>
          <a:p>
            <a:fld id="{EC6EAC7D-5A89-47C2-8ABA-56C9C2DEF7A4}" type="slidenum">
              <a:rPr lang="en-US" altLang="zh-CN" smtClean="0"/>
              <a:pPr/>
              <a:t>1</a:t>
            </a:fld>
            <a:endParaRPr 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3"/>
          <p:cNvSpPr>
            <a:spLocks noGrp="1" noChangeArrowheads="1"/>
          </p:cNvSpPr>
          <p:nvPr>
            <p:ph type="hdr" sz="quarter"/>
          </p:nvPr>
        </p:nvSpPr>
        <p:spPr>
          <a:noFill/>
        </p:spPr>
        <p:txBody>
          <a:bodyPr/>
          <a:lstStyle/>
          <a:p>
            <a:r>
              <a:rPr lang="zh-CN" dirty="0" smtClean="0"/>
              <a:t>Microsoft </a:t>
            </a:r>
            <a:r>
              <a:rPr lang="zh-CN" b="1" dirty="0" smtClean="0"/>
              <a:t>Engineering Excellence</a:t>
            </a:r>
            <a:endParaRPr lang="zh-CN" dirty="0" smtClean="0"/>
          </a:p>
        </p:txBody>
      </p:sp>
      <p:sp>
        <p:nvSpPr>
          <p:cNvPr id="43011" name="Rectangle 25"/>
          <p:cNvSpPr>
            <a:spLocks noGrp="1" noChangeArrowheads="1"/>
          </p:cNvSpPr>
          <p:nvPr>
            <p:ph type="ftr" sz="quarter" idx="4"/>
          </p:nvPr>
        </p:nvSpPr>
        <p:spPr>
          <a:noFill/>
        </p:spPr>
        <p:txBody>
          <a:bodyPr/>
          <a:lstStyle/>
          <a:p>
            <a:r>
              <a:rPr lang="zh-CN" dirty="0" smtClean="0"/>
              <a:t>Microsoft 机密</a:t>
            </a:r>
          </a:p>
        </p:txBody>
      </p:sp>
      <p:sp>
        <p:nvSpPr>
          <p:cNvPr id="43012" name="Rectangle 26"/>
          <p:cNvSpPr>
            <a:spLocks noGrp="1" noChangeArrowheads="1"/>
          </p:cNvSpPr>
          <p:nvPr>
            <p:ph type="sldNum" sz="quarter" idx="5"/>
          </p:nvPr>
        </p:nvSpPr>
        <p:spPr>
          <a:noFill/>
        </p:spPr>
        <p:txBody>
          <a:bodyPr/>
          <a:lstStyle/>
          <a:p>
            <a:fld id="{B5FF76F4-FC11-42FE-9D94-04E3E6D16C06}" type="slidenum">
              <a:rPr lang="en-US" altLang="zh-CN" smtClean="0"/>
              <a:pPr/>
              <a:t>56</a:t>
            </a:fld>
            <a:endParaRPr lang="zh-CN" dirty="0" smtClean="0"/>
          </a:p>
        </p:txBody>
      </p:sp>
      <p:sp>
        <p:nvSpPr>
          <p:cNvPr id="43013" name="Rectangle 2"/>
          <p:cNvSpPr>
            <a:spLocks noGrp="1" noRot="1" noChangeAspect="1" noChangeArrowheads="1" noTextEdit="1"/>
          </p:cNvSpPr>
          <p:nvPr>
            <p:ph type="sldImg"/>
          </p:nvPr>
        </p:nvSpPr>
        <p:spPr>
          <a:xfrm>
            <a:off x="381000" y="450850"/>
            <a:ext cx="6096000" cy="3429000"/>
          </a:xfrm>
          <a:ln/>
        </p:spPr>
      </p:sp>
      <p:sp>
        <p:nvSpPr>
          <p:cNvPr id="43014" name="Rectangle 3"/>
          <p:cNvSpPr>
            <a:spLocks noGrp="1" noChangeArrowheads="1"/>
          </p:cNvSpPr>
          <p:nvPr>
            <p:ph type="body" idx="1"/>
          </p:nvPr>
        </p:nvSpPr>
        <p:spPr>
          <a:xfrm>
            <a:off x="307492" y="4130103"/>
            <a:ext cx="6261652" cy="4603230"/>
          </a:xfrm>
          <a:noFill/>
          <a:ln/>
        </p:spPr>
        <p:txBody>
          <a:bodyPr/>
          <a:lstStyle/>
          <a:p>
            <a:r>
              <a:rPr lang="zh-CN" dirty="0" smtClean="0"/>
              <a:t>演示文稿是否尽可能简明扼要? 请考虑将多余的内容移到附录。</a:t>
            </a:r>
          </a:p>
          <a:p>
            <a:r>
              <a:rPr lang="zh-CN" dirty="0" smtClean="0"/>
              <a:t>将放映问题幻灯片期间想作为参考或可能对参与者未来进一步研究有帮助的内容存储在附录幻灯片。</a:t>
            </a:r>
          </a:p>
          <a:p>
            <a:pPr>
              <a:buFontTx/>
              <a:buNone/>
            </a:pPr>
            <a:endParaRPr lang="zh-CN" dirty="0" smtClean="0"/>
          </a:p>
          <a:p>
            <a:endParaRPr lang="zh-CN" dirty="0" smtClean="0"/>
          </a:p>
          <a:p>
            <a:endParaRPr lang="zh-CN" dirty="0" smtClean="0"/>
          </a:p>
          <a:p>
            <a:endParaRPr lang="zh-CN"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sp>
        <p:nvSpPr>
          <p:cNvPr id="2" name="Title 1"/>
          <p:cNvSpPr>
            <a:spLocks noGrp="1"/>
          </p:cNvSpPr>
          <p:nvPr>
            <p:ph type="ctrTitle" hasCustomPrompt="1"/>
          </p:nvPr>
        </p:nvSpPr>
        <p:spPr>
          <a:xfrm>
            <a:off x="3454400" y="2286001"/>
            <a:ext cx="8240299" cy="1470025"/>
          </a:xfrm>
        </p:spPr>
        <p:txBody>
          <a:bodyPr anchor="t"/>
          <a:lstStyle>
            <a:lvl1pPr algn="r" eaLnBrk="1" latinLnBrk="0" hangingPunct="1">
              <a:defRPr kumimoji="0" lang="zh-CN" b="1" cap="small" baseline="0">
                <a:solidFill>
                  <a:srgbClr val="003300"/>
                </a:solidFill>
              </a:defRPr>
            </a:lvl1pPr>
          </a:lstStyle>
          <a:p>
            <a:r>
              <a:rPr kumimoji="0" lang="zh-CN"/>
              <a:t>单击此处编辑母版标题样式</a:t>
            </a:r>
          </a:p>
        </p:txBody>
      </p:sp>
      <p:sp>
        <p:nvSpPr>
          <p:cNvPr id="3" name="Subtitle 2"/>
          <p:cNvSpPr>
            <a:spLocks noGrp="1"/>
          </p:cNvSpPr>
          <p:nvPr>
            <p:ph type="subTitle" idx="1"/>
          </p:nvPr>
        </p:nvSpPr>
        <p:spPr>
          <a:xfrm>
            <a:off x="5283200" y="4038600"/>
            <a:ext cx="6363371" cy="990600"/>
          </a:xfrm>
        </p:spPr>
        <p:txBody>
          <a:bodyPr>
            <a:normAutofit/>
          </a:bodyPr>
          <a:lstStyle>
            <a:lvl1pPr marL="0" indent="0" algn="r" eaLnBrk="1" latinLnBrk="0" hangingPunct="1">
              <a:buNone/>
              <a:defRPr kumimoji="0" lang="zh-CN" sz="2000" b="0">
                <a:solidFill>
                  <a:schemeClr val="tx1"/>
                </a:solidFill>
                <a:latin typeface="Georgia" pitchFamily="18" charset="0"/>
              </a:defRPr>
            </a:lvl1pPr>
            <a:lvl2pPr marL="457200" indent="0" algn="ctr" eaLnBrk="1" latinLnBrk="0" hangingPunct="1">
              <a:buNone/>
              <a:defRPr kumimoji="0" lang="zh-CN">
                <a:solidFill>
                  <a:schemeClr val="tx1">
                    <a:tint val="75000"/>
                  </a:schemeClr>
                </a:solidFill>
              </a:defRPr>
            </a:lvl2pPr>
            <a:lvl3pPr marL="914400" indent="0" algn="ctr" eaLnBrk="1" latinLnBrk="0" hangingPunct="1">
              <a:buNone/>
              <a:defRPr kumimoji="0" lang="zh-CN">
                <a:solidFill>
                  <a:schemeClr val="tx1">
                    <a:tint val="75000"/>
                  </a:schemeClr>
                </a:solidFill>
              </a:defRPr>
            </a:lvl3pPr>
            <a:lvl4pPr marL="1371600" indent="0" algn="ctr" eaLnBrk="1" latinLnBrk="0" hangingPunct="1">
              <a:buNone/>
              <a:defRPr kumimoji="0" lang="zh-CN">
                <a:solidFill>
                  <a:schemeClr val="tx1">
                    <a:tint val="75000"/>
                  </a:schemeClr>
                </a:solidFill>
              </a:defRPr>
            </a:lvl4pPr>
            <a:lvl5pPr marL="1828800" indent="0" algn="ctr" eaLnBrk="1" latinLnBrk="0" hangingPunct="1">
              <a:buNone/>
              <a:defRPr kumimoji="0" lang="zh-CN">
                <a:solidFill>
                  <a:schemeClr val="tx1">
                    <a:tint val="75000"/>
                  </a:schemeClr>
                </a:solidFill>
              </a:defRPr>
            </a:lvl5pPr>
            <a:lvl6pPr marL="2286000" indent="0" algn="ctr" eaLnBrk="1" latinLnBrk="0" hangingPunct="1">
              <a:buNone/>
              <a:defRPr kumimoji="0" lang="zh-CN">
                <a:solidFill>
                  <a:schemeClr val="tx1">
                    <a:tint val="75000"/>
                  </a:schemeClr>
                </a:solidFill>
              </a:defRPr>
            </a:lvl6pPr>
            <a:lvl7pPr marL="2743200" indent="0" algn="ctr" eaLnBrk="1" latinLnBrk="0" hangingPunct="1">
              <a:buNone/>
              <a:defRPr kumimoji="0" lang="zh-CN">
                <a:solidFill>
                  <a:schemeClr val="tx1">
                    <a:tint val="75000"/>
                  </a:schemeClr>
                </a:solidFill>
              </a:defRPr>
            </a:lvl7pPr>
            <a:lvl8pPr marL="3200400" indent="0" algn="ctr" eaLnBrk="1" latinLnBrk="0" hangingPunct="1">
              <a:buNone/>
              <a:defRPr kumimoji="0" lang="zh-CN">
                <a:solidFill>
                  <a:schemeClr val="tx1">
                    <a:tint val="75000"/>
                  </a:schemeClr>
                </a:solidFill>
              </a:defRPr>
            </a:lvl8pPr>
            <a:lvl9pPr marL="3657600" indent="0" algn="ctr" eaLnBrk="1" latinLnBrk="0" hangingPunct="1">
              <a:buNone/>
              <a:defRPr kumimoji="0" lang="zh-CN">
                <a:solidFill>
                  <a:schemeClr val="tx1">
                    <a:tint val="75000"/>
                  </a:schemeClr>
                </a:solidFill>
              </a:defRPr>
            </a:lvl9pPr>
          </a:lstStyle>
          <a:p>
            <a:pPr eaLnBrk="1" latinLnBrk="0" hangingPunct="1"/>
            <a:r>
              <a:rPr lang="zh-CN" altLang="en-US" smtClean="0"/>
              <a:t>单击此处编辑母版副标题样式</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251"/>
            <a:ext cx="4962157" cy="6858000"/>
          </a:xfrm>
          <a:prstGeom prst="rect">
            <a:avLst/>
          </a:prstGeom>
        </p:spPr>
      </p:pic>
      <p:sp>
        <p:nvSpPr>
          <p:cNvPr id="10" name="Picture Placeholder 9"/>
          <p:cNvSpPr>
            <a:spLocks noGrp="1"/>
          </p:cNvSpPr>
          <p:nvPr>
            <p:ph type="pic" sz="quarter" idx="13" hasCustomPrompt="1"/>
          </p:nvPr>
        </p:nvSpPr>
        <p:spPr>
          <a:xfrm>
            <a:off x="9144000" y="5105400"/>
            <a:ext cx="2438400" cy="990600"/>
          </a:xfrm>
        </p:spPr>
        <p:txBody>
          <a:bodyPr>
            <a:normAutofit/>
          </a:bodyPr>
          <a:lstStyle>
            <a:lvl1pPr marL="0" indent="0" algn="ctr" eaLnBrk="1" latinLnBrk="0" hangingPunct="1">
              <a:buNone/>
              <a:defRPr kumimoji="0" lang="zh-CN" sz="2000" baseline="0"/>
            </a:lvl1pPr>
          </a:lstStyle>
          <a:p>
            <a:r>
              <a:rPr kumimoji="0" lang="zh-CN"/>
              <a:t>公司徽标</a:t>
            </a:r>
          </a:p>
        </p:txBody>
      </p:sp>
    </p:spTree>
    <p:extLst>
      <p:ext uri="{BB962C8B-B14F-4D97-AF65-F5344CB8AC3E}">
        <p14:creationId xmlns:p14="http://schemas.microsoft.com/office/powerpoint/2010/main" val="227292823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4684632" y="-4705653"/>
            <a:ext cx="2819400" cy="12230708"/>
          </a:xfrm>
          <a:prstGeom prst="rect">
            <a:avLst/>
          </a:prstGeom>
        </p:spPr>
      </p:pic>
      <p:sp>
        <p:nvSpPr>
          <p:cNvPr id="2" name="Title 1"/>
          <p:cNvSpPr>
            <a:spLocks noGrp="1"/>
          </p:cNvSpPr>
          <p:nvPr>
            <p:ph type="title" hasCustomPrompt="1"/>
          </p:nvPr>
        </p:nvSpPr>
        <p:spPr>
          <a:xfrm>
            <a:off x="6096000" y="3048000"/>
            <a:ext cx="5791200" cy="1362075"/>
          </a:xfrm>
        </p:spPr>
        <p:txBody>
          <a:bodyPr anchor="b" anchorCtr="0"/>
          <a:lstStyle>
            <a:lvl1pPr algn="l" eaLnBrk="1" latinLnBrk="0" hangingPunct="1">
              <a:defRPr kumimoji="0" lang="zh-CN" sz="4000" b="1" cap="small" baseline="0">
                <a:solidFill>
                  <a:srgbClr val="003300"/>
                </a:solidFill>
              </a:defRPr>
            </a:lvl1pPr>
          </a:lstStyle>
          <a:p>
            <a:r>
              <a:rPr kumimoji="0" lang="zh-CN"/>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rPr lang="zh-CN" altLang="en-US"/>
              <a:pPr/>
              <a:t>2019/9/29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rPr/>
              <a:pPr/>
              <a:t>‹#›</a:t>
            </a:fld>
            <a:endParaRPr kumimoji="0" lang="zh-CN"/>
          </a:p>
        </p:txBody>
      </p:sp>
      <p:sp>
        <p:nvSpPr>
          <p:cNvPr id="10" name="Picture Placeholder 9"/>
          <p:cNvSpPr>
            <a:spLocks noGrp="1"/>
          </p:cNvSpPr>
          <p:nvPr>
            <p:ph type="pic" sz="quarter" idx="13" hasCustomPrompt="1"/>
          </p:nvPr>
        </p:nvSpPr>
        <p:spPr>
          <a:xfrm>
            <a:off x="9042400" y="5334000"/>
            <a:ext cx="2844800" cy="990600"/>
          </a:xfrm>
        </p:spPr>
        <p:txBody>
          <a:bodyPr>
            <a:normAutofit/>
          </a:bodyPr>
          <a:lstStyle>
            <a:lvl1pPr marL="0" indent="0" algn="ctr" eaLnBrk="1" latinLnBrk="0" hangingPunct="1">
              <a:buNone/>
              <a:defRPr kumimoji="0" lang="zh-CN" sz="1800"/>
            </a:lvl1pPr>
          </a:lstStyle>
          <a:p>
            <a:r>
              <a:rPr kumimoji="0" lang="zh-CN"/>
              <a:t>公司徽标</a:t>
            </a:r>
          </a:p>
        </p:txBody>
      </p:sp>
    </p:spTree>
    <p:extLst>
      <p:ext uri="{BB962C8B-B14F-4D97-AF65-F5344CB8AC3E}">
        <p14:creationId xmlns:p14="http://schemas.microsoft.com/office/powerpoint/2010/main" val="285194196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78CD94-564A-45F2-A9DF-DA6EB11E1A0A}" type="datetimeFigureOut">
              <a:rPr lang="zh-CN" altLang="en-US" smtClean="0"/>
              <a:pPr/>
              <a:t>2019/9/29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92976A-C8C1-482B-AA4D-AE337FB13CF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967058" y="2334127"/>
            <a:ext cx="10032437" cy="1470025"/>
          </a:xfrm>
        </p:spPr>
        <p:txBody>
          <a:bodyPr>
            <a:normAutofit/>
          </a:bodyPr>
          <a:lstStyle/>
          <a:p>
            <a:pPr algn="ctr"/>
            <a:r>
              <a:rPr lang="zh-CN" altLang="en-US" sz="6600" dirty="0" smtClean="0">
                <a:solidFill>
                  <a:srgbClr val="002060"/>
                </a:solidFill>
                <a:latin typeface="黑体" panose="02010609060101010101" pitchFamily="49" charset="-122"/>
                <a:ea typeface="黑体" panose="02010609060101010101" pitchFamily="49" charset="-122"/>
              </a:rPr>
              <a:t>现代教育技术</a:t>
            </a:r>
            <a:endParaRPr lang="zh-CN" sz="6600" dirty="0">
              <a:solidFill>
                <a:srgbClr val="002060"/>
              </a:solidFill>
              <a:latin typeface="黑体" panose="02010609060101010101" pitchFamily="49" charset="-122"/>
              <a:ea typeface="黑体" panose="02010609060101010101" pitchFamily="49" charset="-122"/>
            </a:endParaRPr>
          </a:p>
        </p:txBody>
      </p:sp>
    </p:spTree>
    <p:custDataLst>
      <p:tags r:id="rId1"/>
    </p:custDataLst>
    <p:extLst>
      <p:ext uri="{BB962C8B-B14F-4D97-AF65-F5344CB8AC3E}">
        <p14:creationId xmlns:p14="http://schemas.microsoft.com/office/powerpoint/2010/main" val="2698155397"/>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653" y="367849"/>
            <a:ext cx="10191603" cy="403187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（四）典型中小学网络教学资源介绍</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华师慕课</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华师慕</a:t>
            </a:r>
            <a:r>
              <a:rPr lang="zh-CN" altLang="en-US" sz="3200" b="1" dirty="0" smtClean="0">
                <a:solidFill>
                  <a:srgbClr val="002060"/>
                </a:solidFill>
                <a:latin typeface="楷体_GB2312" pitchFamily="49" charset="-122"/>
                <a:ea typeface="楷体_GB2312" pitchFamily="49" charset="-122"/>
              </a:rPr>
              <a:t>课</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  通过</a:t>
            </a:r>
            <a:r>
              <a:rPr lang="zh-CN" altLang="en-US" sz="3200" b="1" dirty="0">
                <a:solidFill>
                  <a:srgbClr val="002060"/>
                </a:solidFill>
                <a:latin typeface="楷体_GB2312" pitchFamily="49" charset="-122"/>
                <a:ea typeface="楷体_GB2312" pitchFamily="49" charset="-122"/>
              </a:rPr>
              <a:t>华师慕课，华东师范大学慕课中心将借助大学的学术优势，联合全国高等师范院校与知名中小学，开发高质量在线课程，使优质教育资源为全社会共享；积极探索个别化、自主性与互动式的人才培养模式，提高人才培养质量，推动我国基础教育与教师教育的改革与发展。</a:t>
            </a:r>
          </a:p>
        </p:txBody>
      </p:sp>
    </p:spTree>
    <p:extLst>
      <p:ext uri="{BB962C8B-B14F-4D97-AF65-F5344CB8AC3E}">
        <p14:creationId xmlns:p14="http://schemas.microsoft.com/office/powerpoint/2010/main" val="17428564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p:nvPr/>
        </p:nvPicPr>
        <p:blipFill>
          <a:blip r:embed="rId2">
            <a:extLst>
              <a:ext uri="{28A0092B-C50C-407E-A947-70E740481C1C}">
                <a14:useLocalDpi xmlns:a14="http://schemas.microsoft.com/office/drawing/2010/main" val="0"/>
              </a:ext>
            </a:extLst>
          </a:blip>
          <a:stretch>
            <a:fillRect/>
          </a:stretch>
        </p:blipFill>
        <p:spPr>
          <a:xfrm>
            <a:off x="599990" y="264894"/>
            <a:ext cx="10966367" cy="6200073"/>
          </a:xfrm>
          <a:prstGeom prst="rect">
            <a:avLst/>
          </a:prstGeom>
        </p:spPr>
      </p:pic>
    </p:spTree>
    <p:extLst>
      <p:ext uri="{BB962C8B-B14F-4D97-AF65-F5344CB8AC3E}">
        <p14:creationId xmlns:p14="http://schemas.microsoft.com/office/powerpoint/2010/main" val="22985189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653" y="367849"/>
            <a:ext cx="10191603"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（五）互联网上的教育资源网站推荐</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华师慕课网</a:t>
            </a:r>
            <a:r>
              <a:rPr lang="en-US" altLang="zh-CN" sz="3200" b="1" dirty="0">
                <a:solidFill>
                  <a:srgbClr val="002060"/>
                </a:solidFill>
                <a:latin typeface="楷体_GB2312" pitchFamily="49" charset="-122"/>
                <a:ea typeface="楷体_GB2312" pitchFamily="49" charset="-122"/>
              </a:rPr>
              <a:t>http://home.c20.org.cn/mooc/</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中国基础教育网</a:t>
            </a:r>
            <a:r>
              <a:rPr lang="en-US" altLang="zh-CN" sz="3200" b="1" dirty="0">
                <a:solidFill>
                  <a:srgbClr val="002060"/>
                </a:solidFill>
                <a:latin typeface="楷体_GB2312" pitchFamily="49" charset="-122"/>
                <a:ea typeface="楷体_GB2312" pitchFamily="49" charset="-122"/>
              </a:rPr>
              <a:t>http://www.cbe21.com/</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中国教育在线</a:t>
            </a:r>
            <a:r>
              <a:rPr lang="en-US" altLang="zh-CN" sz="3200" b="1" dirty="0">
                <a:solidFill>
                  <a:srgbClr val="002060"/>
                </a:solidFill>
                <a:latin typeface="楷体_GB2312" pitchFamily="49" charset="-122"/>
                <a:ea typeface="楷体_GB2312" pitchFamily="49" charset="-122"/>
              </a:rPr>
              <a:t>http://www.eol.cn/</a:t>
            </a:r>
          </a:p>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教育资源中心</a:t>
            </a:r>
            <a:r>
              <a:rPr lang="en-US" altLang="zh-CN" sz="3200" b="1" dirty="0">
                <a:solidFill>
                  <a:srgbClr val="002060"/>
                </a:solidFill>
                <a:latin typeface="楷体_GB2312" pitchFamily="49" charset="-122"/>
                <a:ea typeface="楷体_GB2312" pitchFamily="49" charset="-122"/>
              </a:rPr>
              <a:t>http://www.source.edu.cn/</a:t>
            </a:r>
          </a:p>
          <a:p>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中国中小学教育教学网</a:t>
            </a:r>
            <a:r>
              <a:rPr lang="en-US" altLang="zh-CN" sz="3200" b="1" dirty="0">
                <a:solidFill>
                  <a:srgbClr val="002060"/>
                </a:solidFill>
                <a:latin typeface="楷体_GB2312" pitchFamily="49" charset="-122"/>
                <a:ea typeface="楷体_GB2312" pitchFamily="49" charset="-122"/>
              </a:rPr>
              <a:t>http://www.k12.com.cn/</a:t>
            </a:r>
          </a:p>
          <a:p>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中国高等学校教学资源网 </a:t>
            </a:r>
            <a:r>
              <a:rPr lang="en-US" altLang="zh-CN" sz="3200" b="1" dirty="0">
                <a:solidFill>
                  <a:srgbClr val="002060"/>
                </a:solidFill>
                <a:latin typeface="楷体_GB2312" pitchFamily="49" charset="-122"/>
                <a:ea typeface="楷体_GB2312" pitchFamily="49" charset="-122"/>
              </a:rPr>
              <a:t>http://www.cctr.net.cn/</a:t>
            </a:r>
          </a:p>
          <a:p>
            <a:r>
              <a:rPr lang="en-US" altLang="zh-CN" sz="3200" b="1" dirty="0">
                <a:solidFill>
                  <a:srgbClr val="002060"/>
                </a:solidFill>
                <a:latin typeface="楷体_GB2312" pitchFamily="49" charset="-122"/>
                <a:ea typeface="楷体_GB2312" pitchFamily="49" charset="-122"/>
              </a:rPr>
              <a:t>7.</a:t>
            </a:r>
            <a:r>
              <a:rPr lang="zh-CN" altLang="en-US" sz="3200" b="1" dirty="0">
                <a:solidFill>
                  <a:srgbClr val="002060"/>
                </a:solidFill>
                <a:latin typeface="楷体_GB2312" pitchFamily="49" charset="-122"/>
                <a:ea typeface="楷体_GB2312" pitchFamily="49" charset="-122"/>
              </a:rPr>
              <a:t>中小学教育资源交流中心 </a:t>
            </a:r>
            <a:r>
              <a:rPr lang="en-US" altLang="zh-CN" sz="3200" b="1" dirty="0">
                <a:solidFill>
                  <a:srgbClr val="002060"/>
                </a:solidFill>
                <a:latin typeface="楷体_GB2312" pitchFamily="49" charset="-122"/>
                <a:ea typeface="楷体_GB2312" pitchFamily="49" charset="-122"/>
              </a:rPr>
              <a:t>http://www.k12zy.com/</a:t>
            </a:r>
          </a:p>
          <a:p>
            <a:r>
              <a:rPr lang="en-US" altLang="zh-CN" sz="3200" b="1" dirty="0">
                <a:solidFill>
                  <a:srgbClr val="002060"/>
                </a:solidFill>
                <a:latin typeface="楷体_GB2312" pitchFamily="49" charset="-122"/>
                <a:ea typeface="楷体_GB2312" pitchFamily="49" charset="-122"/>
              </a:rPr>
              <a:t>8.</a:t>
            </a:r>
            <a:r>
              <a:rPr lang="zh-CN" altLang="en-US" sz="3200" b="1" dirty="0">
                <a:solidFill>
                  <a:srgbClr val="002060"/>
                </a:solidFill>
                <a:latin typeface="楷体_GB2312" pitchFamily="49" charset="-122"/>
                <a:ea typeface="楷体_GB2312" pitchFamily="49" charset="-122"/>
              </a:rPr>
              <a:t>小学教育资源网</a:t>
            </a:r>
            <a:r>
              <a:rPr lang="en-US" altLang="zh-CN" sz="3200" b="1" dirty="0">
                <a:solidFill>
                  <a:srgbClr val="002060"/>
                </a:solidFill>
                <a:latin typeface="楷体_GB2312" pitchFamily="49" charset="-122"/>
                <a:ea typeface="楷体_GB2312" pitchFamily="49" charset="-122"/>
              </a:rPr>
              <a:t>http://xiaoxue.21cnjy.com/</a:t>
            </a:r>
          </a:p>
          <a:p>
            <a:r>
              <a:rPr lang="en-US" altLang="zh-CN" sz="3200" b="1" dirty="0">
                <a:solidFill>
                  <a:srgbClr val="002060"/>
                </a:solidFill>
                <a:latin typeface="楷体_GB2312" pitchFamily="49" charset="-122"/>
                <a:ea typeface="楷体_GB2312" pitchFamily="49" charset="-122"/>
              </a:rPr>
              <a:t>9.</a:t>
            </a:r>
            <a:r>
              <a:rPr lang="zh-CN" altLang="en-US" sz="3200" b="1" dirty="0">
                <a:solidFill>
                  <a:srgbClr val="002060"/>
                </a:solidFill>
                <a:latin typeface="楷体_GB2312" pitchFamily="49" charset="-122"/>
                <a:ea typeface="楷体_GB2312" pitchFamily="49" charset="-122"/>
              </a:rPr>
              <a:t>高中教育资源网</a:t>
            </a:r>
            <a:r>
              <a:rPr lang="en-US" altLang="zh-CN" sz="3200" b="1" dirty="0">
                <a:solidFill>
                  <a:srgbClr val="002060"/>
                </a:solidFill>
                <a:latin typeface="楷体_GB2312" pitchFamily="49" charset="-122"/>
                <a:ea typeface="楷体_GB2312" pitchFamily="49" charset="-122"/>
              </a:rPr>
              <a:t>http://gzzyw.net/</a:t>
            </a:r>
          </a:p>
          <a:p>
            <a:r>
              <a:rPr lang="en-US" altLang="zh-CN" sz="3200" b="1" dirty="0">
                <a:solidFill>
                  <a:srgbClr val="002060"/>
                </a:solidFill>
                <a:latin typeface="楷体_GB2312" pitchFamily="49" charset="-122"/>
                <a:ea typeface="楷体_GB2312" pitchFamily="49" charset="-122"/>
              </a:rPr>
              <a:t>10.</a:t>
            </a:r>
            <a:r>
              <a:rPr lang="zh-CN" altLang="en-US" sz="3200" b="1" dirty="0">
                <a:solidFill>
                  <a:srgbClr val="002060"/>
                </a:solidFill>
                <a:latin typeface="楷体_GB2312" pitchFamily="49" charset="-122"/>
                <a:ea typeface="楷体_GB2312" pitchFamily="49" charset="-122"/>
              </a:rPr>
              <a:t>成都教育在线</a:t>
            </a:r>
            <a:r>
              <a:rPr lang="en-US" altLang="zh-CN" sz="3200" b="1" dirty="0">
                <a:solidFill>
                  <a:srgbClr val="002060"/>
                </a:solidFill>
                <a:latin typeface="楷体_GB2312" pitchFamily="49" charset="-122"/>
                <a:ea typeface="楷体_GB2312" pitchFamily="49" charset="-122"/>
              </a:rPr>
              <a:t>http://www.cdedu.com/center/</a:t>
            </a:r>
          </a:p>
        </p:txBody>
      </p:sp>
    </p:spTree>
    <p:extLst>
      <p:ext uri="{BB962C8B-B14F-4D97-AF65-F5344CB8AC3E}">
        <p14:creationId xmlns:p14="http://schemas.microsoft.com/office/powerpoint/2010/main" val="16422488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5148" y="143260"/>
            <a:ext cx="10191603" cy="698652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3  </a:t>
            </a:r>
            <a:r>
              <a:rPr lang="zh-CN" altLang="en-US" sz="3200" b="1" dirty="0">
                <a:solidFill>
                  <a:srgbClr val="002060"/>
                </a:solidFill>
                <a:latin typeface="楷体_GB2312" pitchFamily="49" charset="-122"/>
                <a:ea typeface="楷体_GB2312" pitchFamily="49" charset="-122"/>
              </a:rPr>
              <a:t>搜索引擎及其使用</a:t>
            </a:r>
            <a:r>
              <a:rPr lang="zh-CN" altLang="en-US" sz="3200" b="1" dirty="0" smtClean="0">
                <a:solidFill>
                  <a:srgbClr val="002060"/>
                </a:solidFill>
                <a:latin typeface="楷体_GB2312" pitchFamily="49" charset="-122"/>
                <a:ea typeface="楷体_GB2312" pitchFamily="49" charset="-122"/>
              </a:rPr>
              <a:t>技巧</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（一）什么是搜索引擎</a:t>
            </a:r>
          </a:p>
          <a:p>
            <a:r>
              <a:rPr lang="zh-CN" altLang="en-US" sz="3200" b="1" dirty="0">
                <a:solidFill>
                  <a:srgbClr val="002060"/>
                </a:solidFill>
                <a:latin typeface="楷体_GB2312" pitchFamily="49" charset="-122"/>
                <a:ea typeface="楷体_GB2312" pitchFamily="49" charset="-122"/>
              </a:rPr>
              <a:t>搜索引擎（</a:t>
            </a:r>
            <a:r>
              <a:rPr lang="en-US" altLang="zh-CN" sz="3200" b="1" dirty="0">
                <a:solidFill>
                  <a:srgbClr val="002060"/>
                </a:solidFill>
                <a:latin typeface="楷体_GB2312" pitchFamily="49" charset="-122"/>
                <a:ea typeface="楷体_GB2312" pitchFamily="49" charset="-122"/>
              </a:rPr>
              <a:t>search engine</a:t>
            </a:r>
            <a:r>
              <a:rPr lang="zh-CN" altLang="en-US" sz="3200" b="1" dirty="0">
                <a:solidFill>
                  <a:srgbClr val="002060"/>
                </a:solidFill>
                <a:latin typeface="楷体_GB2312" pitchFamily="49" charset="-122"/>
                <a:ea typeface="楷体_GB2312" pitchFamily="49" charset="-122"/>
              </a:rPr>
              <a:t>）是指根据一定的策略，运用特定的计算机程序从互联网上搜集信息，在对信息进行组织和处理后，为用户提供检索服务，将用户检索相关的信息展示给用户的系统。搜索引擎包括全文索引、目录索引、元搜索引擎、垂直搜索引擎、集合式搜索引擎、门户搜索引擎与免费链接列表等。</a:t>
            </a:r>
          </a:p>
          <a:p>
            <a:r>
              <a:rPr lang="zh-CN" altLang="en-US" sz="3200" b="1" dirty="0">
                <a:solidFill>
                  <a:srgbClr val="002060"/>
                </a:solidFill>
                <a:latin typeface="楷体_GB2312" pitchFamily="49" charset="-122"/>
                <a:ea typeface="楷体_GB2312" pitchFamily="49" charset="-122"/>
              </a:rPr>
              <a:t>（二）搜索引擎的发展</a:t>
            </a:r>
          </a:p>
          <a:p>
            <a:r>
              <a:rPr lang="zh-CN" altLang="en-US" sz="3200" b="1" dirty="0">
                <a:solidFill>
                  <a:srgbClr val="002060"/>
                </a:solidFill>
                <a:latin typeface="楷体_GB2312" pitchFamily="49" charset="-122"/>
                <a:ea typeface="楷体_GB2312" pitchFamily="49" charset="-122"/>
              </a:rPr>
              <a:t>在互联网发展初期，网站相对较少，信息查找比较容易。然而伴随互联网爆炸性的发展，普通网络用户想找到所需的资料简直如同大海捞针，这时为满足大众信息检索需求的专业搜索网站便应运而生了。</a:t>
            </a:r>
          </a:p>
          <a:p>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2853542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5148" y="143260"/>
            <a:ext cx="10191603" cy="600164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（三）搜索引擎的工作原理</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抓取网页</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处理网页</a:t>
            </a:r>
          </a:p>
          <a:p>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提供检索服务</a:t>
            </a:r>
          </a:p>
          <a:p>
            <a:r>
              <a:rPr lang="zh-CN" altLang="en-US" sz="3200" b="1" dirty="0">
                <a:solidFill>
                  <a:srgbClr val="002060"/>
                </a:solidFill>
                <a:latin typeface="楷体_GB2312" pitchFamily="49" charset="-122"/>
                <a:ea typeface="楷体_GB2312" pitchFamily="49" charset="-122"/>
              </a:rPr>
              <a:t>（四）搜索引擎的使用方法：关键词搜索</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以百度为</a:t>
            </a:r>
            <a:r>
              <a:rPr lang="zh-CN" altLang="en-US" sz="3200" b="1" dirty="0" smtClean="0">
                <a:solidFill>
                  <a:srgbClr val="002060"/>
                </a:solidFill>
                <a:latin typeface="楷体_GB2312" pitchFamily="49" charset="-122"/>
                <a:ea typeface="楷体_GB2312" pitchFamily="49" charset="-122"/>
              </a:rPr>
              <a:t>例</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什么是关键词</a:t>
            </a:r>
          </a:p>
          <a:p>
            <a:r>
              <a:rPr lang="zh-CN" altLang="en-US" sz="3200" b="1" dirty="0">
                <a:solidFill>
                  <a:srgbClr val="002060"/>
                </a:solidFill>
                <a:latin typeface="楷体_GB2312" pitchFamily="49" charset="-122"/>
                <a:ea typeface="楷体_GB2312" pitchFamily="49" charset="-122"/>
              </a:rPr>
              <a:t>关键词，就是用户输入搜索框中的文字，也就是命令百度寻找的东西。可以命令百度寻找任何内容，所以关键词的内容可以是人名、网站、新闻、小说、软件、游戏、星座、工作、购物、论文等等。</a:t>
            </a:r>
            <a:r>
              <a:rPr lang="zh-CN" altLang="en-US" sz="3200" dirty="0">
                <a:solidFill>
                  <a:srgbClr val="002060"/>
                </a:solidFill>
                <a:latin typeface="楷体_GB2312" pitchFamily="49" charset="-122"/>
                <a:ea typeface="楷体_GB2312" pitchFamily="49" charset="-122"/>
              </a:rPr>
              <a:t>关键词可以是任何中文、英文、数字，或中文英文数字的混合体</a:t>
            </a:r>
            <a:r>
              <a:rPr lang="zh-CN" altLang="en-US" sz="3200" dirty="0" smtClean="0">
                <a:solidFill>
                  <a:srgbClr val="002060"/>
                </a:solidFill>
                <a:latin typeface="楷体_GB2312" pitchFamily="49" charset="-122"/>
                <a:ea typeface="楷体_GB2312" pitchFamily="49" charset="-122"/>
              </a:rPr>
              <a:t>。</a:t>
            </a:r>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314734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5148" y="143260"/>
            <a:ext cx="10191603" cy="5509200"/>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单个关键词的搜索及</a:t>
            </a:r>
            <a:r>
              <a:rPr lang="zh-CN" altLang="en-US" sz="3200" b="1" dirty="0" smtClean="0">
                <a:solidFill>
                  <a:srgbClr val="002060"/>
                </a:solidFill>
                <a:latin typeface="楷体_GB2312" pitchFamily="49" charset="-122"/>
                <a:ea typeface="楷体_GB2312" pitchFamily="49" charset="-122"/>
              </a:rPr>
              <a:t>技巧</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单个关键词搜索时如果关键词是一个组合词，那么与组成关键词的独立词相关的网页都会出现。如图</a:t>
            </a:r>
            <a:r>
              <a:rPr lang="en-US" altLang="zh-CN" sz="3200" b="1" dirty="0">
                <a:solidFill>
                  <a:srgbClr val="002060"/>
                </a:solidFill>
                <a:latin typeface="楷体_GB2312" pitchFamily="49" charset="-122"/>
                <a:ea typeface="楷体_GB2312" pitchFamily="49" charset="-122"/>
              </a:rPr>
              <a:t>4-6</a:t>
            </a:r>
            <a:r>
              <a:rPr lang="zh-CN" altLang="en-US" sz="3200" b="1" dirty="0">
                <a:solidFill>
                  <a:srgbClr val="002060"/>
                </a:solidFill>
                <a:latin typeface="楷体_GB2312" pitchFamily="49" charset="-122"/>
                <a:ea typeface="楷体_GB2312" pitchFamily="49" charset="-122"/>
              </a:rPr>
              <a:t>，当输入“教育技术”这一关键词时，搜索引擎把“教育技术”分解为“教育”与“技术”两个词汇，并且网页中包含“教育”或者“技术”两个词的网页都会被搜索出来。</a:t>
            </a:r>
          </a:p>
          <a:p>
            <a:r>
              <a:rPr lang="zh-CN" altLang="en-US" sz="3200" b="1" dirty="0">
                <a:solidFill>
                  <a:srgbClr val="002060"/>
                </a:solidFill>
                <a:latin typeface="楷体_GB2312" pitchFamily="49" charset="-122"/>
                <a:ea typeface="楷体_GB2312" pitchFamily="49" charset="-122"/>
              </a:rPr>
              <a:t>显然，如果遇到组合词汇，按照上面的原则搜索的结果会很多，以此，如何想把“教育技术”作为一个整体词汇就应该给它加上英文双引号，这样搜索引擎才会把它作为一个整体词汇来看待</a:t>
            </a:r>
          </a:p>
          <a:p>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1395142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5148" y="143260"/>
            <a:ext cx="10191603" cy="5509200"/>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输入两个及两个以上关键词的搜索</a:t>
            </a:r>
          </a:p>
          <a:p>
            <a:r>
              <a:rPr lang="zh-CN" altLang="en-US" sz="3200" b="1" dirty="0">
                <a:solidFill>
                  <a:srgbClr val="002060"/>
                </a:solidFill>
                <a:latin typeface="楷体_GB2312" pitchFamily="49" charset="-122"/>
                <a:ea typeface="楷体_GB2312" pitchFamily="49" charset="-122"/>
              </a:rPr>
              <a:t>当输入两个及两个以上关键词时，多个关键词之间就会形成一定的逻辑关系，常见的多个关键词之间的逻辑关系主要有三种：“与”的关系、“或”的关系、“非”的关系。</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）“与”的关系。“与”的逻辑关系就是同时满足的意思</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）“或”的关系。“或”的逻辑关系就是或者，也就是说只要包含多个关键词中的一个即可</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）“非”的关系。“非”的逻辑关系就是排除的意思，有时候排除含有某些词语的资料有利于缩小查询范围</a:t>
            </a:r>
            <a:r>
              <a:rPr lang="zh-CN" altLang="en-US" sz="3200" b="1" dirty="0" smtClean="0">
                <a:solidFill>
                  <a:srgbClr val="002060"/>
                </a:solidFill>
                <a:latin typeface="楷体_GB2312" pitchFamily="49" charset="-122"/>
                <a:ea typeface="楷体_GB2312" pitchFamily="49" charset="-122"/>
              </a:rPr>
              <a:t>。</a:t>
            </a:r>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6108291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5148" y="143260"/>
            <a:ext cx="10191603" cy="6494085"/>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3.filetype</a:t>
            </a:r>
            <a:r>
              <a:rPr lang="zh-CN" altLang="en-US" sz="3200" b="1" dirty="0">
                <a:solidFill>
                  <a:srgbClr val="002060"/>
                </a:solidFill>
                <a:latin typeface="楷体_GB2312" pitchFamily="49" charset="-122"/>
                <a:ea typeface="楷体_GB2312" pitchFamily="49" charset="-122"/>
              </a:rPr>
              <a:t>语法</a:t>
            </a:r>
          </a:p>
          <a:p>
            <a:r>
              <a:rPr lang="zh-CN" altLang="en-US" sz="3200" b="1" dirty="0">
                <a:solidFill>
                  <a:srgbClr val="002060"/>
                </a:solidFill>
                <a:latin typeface="楷体_GB2312" pitchFamily="49" charset="-122"/>
                <a:ea typeface="楷体_GB2312" pitchFamily="49" charset="-122"/>
              </a:rPr>
              <a:t>借助</a:t>
            </a:r>
            <a:r>
              <a:rPr lang="en-US" altLang="zh-CN" sz="3200" b="1" dirty="0" err="1">
                <a:solidFill>
                  <a:srgbClr val="002060"/>
                </a:solidFill>
                <a:latin typeface="楷体_GB2312" pitchFamily="49" charset="-122"/>
                <a:ea typeface="楷体_GB2312" pitchFamily="49" charset="-122"/>
              </a:rPr>
              <a:t>filetype</a:t>
            </a:r>
            <a:r>
              <a:rPr lang="zh-CN" altLang="en-US" sz="3200" b="1" dirty="0" smtClean="0">
                <a:solidFill>
                  <a:srgbClr val="002060"/>
                </a:solidFill>
                <a:latin typeface="楷体_GB2312" pitchFamily="49" charset="-122"/>
                <a:ea typeface="楷体_GB2312" pitchFamily="49" charset="-122"/>
              </a:rPr>
              <a:t>语法可以</a:t>
            </a:r>
            <a:r>
              <a:rPr lang="zh-CN" altLang="en-US" sz="3200" b="1" dirty="0">
                <a:solidFill>
                  <a:srgbClr val="002060"/>
                </a:solidFill>
                <a:latin typeface="楷体_GB2312" pitchFamily="49" charset="-122"/>
                <a:ea typeface="楷体_GB2312" pitchFamily="49" charset="-122"/>
              </a:rPr>
              <a:t>搜索文件的格式。例如，想搜索刻舟求剑</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课件文件，就写“刻舟求剑</a:t>
            </a:r>
            <a:r>
              <a:rPr lang="en-US" altLang="zh-CN" sz="3200" b="1" dirty="0" err="1">
                <a:solidFill>
                  <a:srgbClr val="002060"/>
                </a:solidFill>
                <a:latin typeface="楷体_GB2312" pitchFamily="49" charset="-122"/>
                <a:ea typeface="楷体_GB2312" pitchFamily="49" charset="-122"/>
              </a:rPr>
              <a:t>filetype:PPT</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，此后搜索出来的界面就只有与刻舟求剑相关的</a:t>
            </a:r>
            <a:r>
              <a:rPr lang="en-US" altLang="zh-CN" sz="3200" b="1" dirty="0">
                <a:solidFill>
                  <a:srgbClr val="002060"/>
                </a:solidFill>
                <a:latin typeface="楷体_GB2312" pitchFamily="49" charset="-122"/>
                <a:ea typeface="楷体_GB2312" pitchFamily="49" charset="-122"/>
              </a:rPr>
              <a:t>PPT</a:t>
            </a:r>
            <a:r>
              <a:rPr lang="zh-CN" altLang="en-US" sz="3200" b="1" dirty="0">
                <a:solidFill>
                  <a:srgbClr val="002060"/>
                </a:solidFill>
                <a:latin typeface="楷体_GB2312" pitchFamily="49" charset="-122"/>
                <a:ea typeface="楷体_GB2312" pitchFamily="49" charset="-122"/>
              </a:rPr>
              <a:t>课件类型文件了，再加上其他的语法可以更精确地搜索。</a:t>
            </a:r>
          </a:p>
          <a:p>
            <a:r>
              <a:rPr lang="zh-CN" altLang="en-US" sz="3200" b="1" dirty="0">
                <a:solidFill>
                  <a:srgbClr val="002060"/>
                </a:solidFill>
                <a:latin typeface="楷体_GB2312" pitchFamily="49" charset="-122"/>
                <a:ea typeface="楷体_GB2312" pitchFamily="49" charset="-122"/>
              </a:rPr>
              <a:t>（六）搜索引擎网站范例列表</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百度</a:t>
            </a:r>
            <a:r>
              <a:rPr lang="en-US" altLang="zh-CN" sz="3200" b="1" dirty="0">
                <a:solidFill>
                  <a:srgbClr val="002060"/>
                </a:solidFill>
                <a:latin typeface="楷体_GB2312" pitchFamily="49" charset="-122"/>
                <a:ea typeface="楷体_GB2312" pitchFamily="49" charset="-122"/>
              </a:rPr>
              <a:t>http://www.baidu.com</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谷歌</a:t>
            </a:r>
            <a:r>
              <a:rPr lang="en-US" altLang="zh-CN" sz="3200" b="1" dirty="0">
                <a:solidFill>
                  <a:srgbClr val="002060"/>
                </a:solidFill>
                <a:latin typeface="楷体_GB2312" pitchFamily="49" charset="-122"/>
                <a:ea typeface="楷体_GB2312" pitchFamily="49" charset="-122"/>
              </a:rPr>
              <a:t>http://www.google.hk</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雅虎</a:t>
            </a:r>
            <a:r>
              <a:rPr lang="en-US" altLang="zh-CN" sz="3200" b="1" dirty="0">
                <a:solidFill>
                  <a:srgbClr val="002060"/>
                </a:solidFill>
                <a:latin typeface="楷体_GB2312" pitchFamily="49" charset="-122"/>
                <a:ea typeface="楷体_GB2312" pitchFamily="49" charset="-122"/>
              </a:rPr>
              <a:t>http://www.yahoo.cn</a:t>
            </a:r>
          </a:p>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搜狗</a:t>
            </a:r>
            <a:r>
              <a:rPr lang="en-US" altLang="zh-CN" sz="3200" b="1" dirty="0">
                <a:solidFill>
                  <a:srgbClr val="002060"/>
                </a:solidFill>
                <a:latin typeface="楷体_GB2312" pitchFamily="49" charset="-122"/>
                <a:ea typeface="楷体_GB2312" pitchFamily="49" charset="-122"/>
              </a:rPr>
              <a:t>http://www.sogou.com/</a:t>
            </a:r>
          </a:p>
          <a:p>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新浪爱问</a:t>
            </a:r>
            <a:r>
              <a:rPr lang="en-US" altLang="zh-CN" sz="3200" b="1" dirty="0">
                <a:solidFill>
                  <a:srgbClr val="002060"/>
                </a:solidFill>
                <a:latin typeface="楷体_GB2312" pitchFamily="49" charset="-122"/>
                <a:ea typeface="楷体_GB2312" pitchFamily="49" charset="-122"/>
              </a:rPr>
              <a:t>http://www.iask.com/</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1602162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5148" y="143260"/>
            <a:ext cx="10191603" cy="649408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（五）特殊语法的输入</a:t>
            </a:r>
          </a:p>
          <a:p>
            <a:r>
              <a:rPr lang="zh-CN" altLang="en-US" sz="3200" b="1" dirty="0">
                <a:solidFill>
                  <a:srgbClr val="002060"/>
                </a:solidFill>
                <a:latin typeface="楷体_GB2312" pitchFamily="49" charset="-122"/>
                <a:ea typeface="楷体_GB2312" pitchFamily="49" charset="-122"/>
              </a:rPr>
              <a:t>百度还允许一些特殊语法的输入，下面介绍一些方法。</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用“</a:t>
            </a:r>
            <a:r>
              <a:rPr lang="en-US" altLang="zh-CN" sz="3200" b="1" dirty="0" err="1">
                <a:solidFill>
                  <a:srgbClr val="002060"/>
                </a:solidFill>
                <a:latin typeface="楷体_GB2312" pitchFamily="49" charset="-122"/>
                <a:ea typeface="楷体_GB2312" pitchFamily="49" charset="-122"/>
              </a:rPr>
              <a:t>intitle</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缩小包围圈</a:t>
            </a:r>
          </a:p>
          <a:p>
            <a:r>
              <a:rPr lang="zh-CN" altLang="en-US" sz="3200" b="1" dirty="0">
                <a:solidFill>
                  <a:srgbClr val="002060"/>
                </a:solidFill>
                <a:latin typeface="楷体_GB2312" pitchFamily="49" charset="-122"/>
                <a:ea typeface="楷体_GB2312" pitchFamily="49" charset="-122"/>
              </a:rPr>
              <a:t>“</a:t>
            </a:r>
            <a:r>
              <a:rPr lang="en-US" altLang="zh-CN" sz="3200" b="1" dirty="0" err="1">
                <a:solidFill>
                  <a:srgbClr val="002060"/>
                </a:solidFill>
                <a:latin typeface="楷体_GB2312" pitchFamily="49" charset="-122"/>
                <a:ea typeface="楷体_GB2312" pitchFamily="49" charset="-122"/>
              </a:rPr>
              <a:t>intitle</a:t>
            </a:r>
            <a:r>
              <a:rPr lang="en-US" altLang="zh-CN" sz="3200" b="1" dirty="0">
                <a:solidFill>
                  <a:srgbClr val="002060"/>
                </a:solidFill>
                <a:latin typeface="楷体_GB2312" pitchFamily="49" charset="-122"/>
                <a:ea typeface="楷体_GB2312" pitchFamily="49" charset="-122"/>
              </a:rPr>
              <a:t>”</a:t>
            </a:r>
            <a:r>
              <a:rPr lang="zh-CN" altLang="en-US" sz="3200" b="1" dirty="0" smtClean="0">
                <a:solidFill>
                  <a:srgbClr val="002060"/>
                </a:solidFill>
                <a:latin typeface="楷体_GB2312" pitchFamily="49" charset="-122"/>
                <a:ea typeface="楷体_GB2312" pitchFamily="49" charset="-122"/>
              </a:rPr>
              <a:t>语法的</a:t>
            </a:r>
            <a:r>
              <a:rPr lang="zh-CN" altLang="en-US" sz="3200" b="1" dirty="0">
                <a:solidFill>
                  <a:srgbClr val="002060"/>
                </a:solidFill>
                <a:latin typeface="楷体_GB2312" pitchFamily="49" charset="-122"/>
                <a:ea typeface="楷体_GB2312" pitchFamily="49" charset="-122"/>
              </a:rPr>
              <a:t>标准搜索语法是“关键字</a:t>
            </a:r>
            <a:r>
              <a:rPr lang="en-US" altLang="zh-CN" sz="3200" b="1" dirty="0" err="1">
                <a:solidFill>
                  <a:srgbClr val="002060"/>
                </a:solidFill>
                <a:latin typeface="楷体_GB2312" pitchFamily="49" charset="-122"/>
                <a:ea typeface="楷体_GB2312" pitchFamily="49" charset="-122"/>
              </a:rPr>
              <a:t>intitle</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关键字”，比如搜索“教学策略</a:t>
            </a:r>
            <a:r>
              <a:rPr lang="en-US" altLang="zh-CN" sz="3200" b="1" dirty="0" err="1">
                <a:solidFill>
                  <a:srgbClr val="002060"/>
                </a:solidFill>
                <a:latin typeface="楷体_GB2312" pitchFamily="49" charset="-122"/>
                <a:ea typeface="楷体_GB2312" pitchFamily="49" charset="-122"/>
              </a:rPr>
              <a:t>intitle</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教学设计”（冒号请在英文状态下输入），那么百度就只会在所有标题中包含“教学设计”这个词的网页中寻找出现了“教学策略</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这个关键词的结果</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只要来自一个站点的搜索结果</a:t>
            </a:r>
            <a:r>
              <a:rPr lang="en-US" altLang="zh-CN" sz="3200" b="1" dirty="0">
                <a:solidFill>
                  <a:srgbClr val="002060"/>
                </a:solidFill>
                <a:latin typeface="楷体_GB2312" pitchFamily="49" charset="-122"/>
                <a:ea typeface="楷体_GB2312" pitchFamily="49" charset="-122"/>
              </a:rPr>
              <a:t>——site:</a:t>
            </a:r>
            <a:r>
              <a:rPr lang="zh-CN" altLang="en-US" sz="3200" b="1" dirty="0">
                <a:solidFill>
                  <a:srgbClr val="002060"/>
                </a:solidFill>
                <a:latin typeface="楷体_GB2312" pitchFamily="49" charset="-122"/>
                <a:ea typeface="楷体_GB2312" pitchFamily="49" charset="-122"/>
              </a:rPr>
              <a:t>语句</a:t>
            </a:r>
          </a:p>
          <a:p>
            <a:r>
              <a:rPr lang="zh-CN" altLang="en-US" sz="3200" b="1" dirty="0">
                <a:solidFill>
                  <a:srgbClr val="002060"/>
                </a:solidFill>
                <a:latin typeface="楷体_GB2312" pitchFamily="49" charset="-122"/>
                <a:ea typeface="楷体_GB2312" pitchFamily="49" charset="-122"/>
              </a:rPr>
              <a:t>其标准语法是“关键词 </a:t>
            </a:r>
            <a:r>
              <a:rPr lang="en-US" altLang="zh-CN" sz="3200" b="1" dirty="0" err="1">
                <a:solidFill>
                  <a:srgbClr val="002060"/>
                </a:solidFill>
                <a:latin typeface="楷体_GB2312" pitchFamily="49" charset="-122"/>
                <a:ea typeface="楷体_GB2312" pitchFamily="49" charset="-122"/>
              </a:rPr>
              <a:t>site:www.xxx.com</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或者“关键词 </a:t>
            </a:r>
            <a:r>
              <a:rPr lang="en-US" altLang="zh-CN" sz="3200" b="1" dirty="0" err="1">
                <a:solidFill>
                  <a:srgbClr val="002060"/>
                </a:solidFill>
                <a:latin typeface="楷体_GB2312" pitchFamily="49" charset="-122"/>
                <a:ea typeface="楷体_GB2312" pitchFamily="49" charset="-122"/>
              </a:rPr>
              <a:t>site:xxx.com</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，意思是只在</a:t>
            </a:r>
            <a:r>
              <a:rPr lang="en-US" altLang="zh-CN" sz="3200" b="1" dirty="0">
                <a:solidFill>
                  <a:srgbClr val="002060"/>
                </a:solidFill>
                <a:latin typeface="楷体_GB2312" pitchFamily="49" charset="-122"/>
                <a:ea typeface="楷体_GB2312" pitchFamily="49" charset="-122"/>
              </a:rPr>
              <a:t>xxx.com</a:t>
            </a:r>
            <a:r>
              <a:rPr lang="zh-CN" altLang="en-US" sz="3200" b="1" dirty="0">
                <a:solidFill>
                  <a:srgbClr val="002060"/>
                </a:solidFill>
                <a:latin typeface="楷体_GB2312" pitchFamily="49" charset="-122"/>
                <a:ea typeface="楷体_GB2312" pitchFamily="49" charset="-122"/>
              </a:rPr>
              <a:t>的站点界面中查找关键词。</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7780367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5148" y="143260"/>
            <a:ext cx="10191603" cy="6678751"/>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4  </a:t>
            </a:r>
            <a:r>
              <a:rPr lang="zh-CN" altLang="en-US" sz="3200" b="1" dirty="0">
                <a:solidFill>
                  <a:srgbClr val="002060"/>
                </a:solidFill>
                <a:latin typeface="楷体_GB2312" pitchFamily="49" charset="-122"/>
                <a:ea typeface="楷体_GB2312" pitchFamily="49" charset="-122"/>
              </a:rPr>
              <a:t>网络图书馆与专业</a:t>
            </a:r>
            <a:r>
              <a:rPr lang="zh-CN" altLang="en-US" sz="3200" b="1" dirty="0" smtClean="0">
                <a:solidFill>
                  <a:srgbClr val="002060"/>
                </a:solidFill>
                <a:latin typeface="楷体_GB2312" pitchFamily="49" charset="-122"/>
                <a:ea typeface="楷体_GB2312" pitchFamily="49" charset="-122"/>
              </a:rPr>
              <a:t>数据库</a:t>
            </a:r>
            <a:endParaRPr lang="en-US" altLang="zh-CN" sz="3200" b="1" dirty="0" smtClean="0">
              <a:solidFill>
                <a:srgbClr val="002060"/>
              </a:solidFill>
              <a:latin typeface="楷体_GB2312" pitchFamily="49" charset="-122"/>
              <a:ea typeface="楷体_GB2312" pitchFamily="49" charset="-122"/>
            </a:endParaRPr>
          </a:p>
          <a:p>
            <a:r>
              <a:rPr lang="zh-CN" altLang="zh-CN" sz="3200" b="1" dirty="0">
                <a:solidFill>
                  <a:srgbClr val="002060"/>
                </a:solidFill>
              </a:rPr>
              <a:t>（一）网络图书馆</a:t>
            </a:r>
          </a:p>
          <a:p>
            <a:r>
              <a:rPr lang="zh-CN" altLang="en-US" sz="2800" b="1" dirty="0">
                <a:solidFill>
                  <a:srgbClr val="002060"/>
                </a:solidFill>
                <a:latin typeface="楷体_GB2312" pitchFamily="49" charset="-122"/>
                <a:ea typeface="楷体_GB2312" pitchFamily="49" charset="-122"/>
              </a:rPr>
              <a:t>网络图书馆，被誉为“知识宝库、知识喷泉、社会心脏、校外第二课堂”，其职能如下。</a:t>
            </a: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1</a:t>
            </a:r>
            <a:r>
              <a:rPr lang="zh-CN" altLang="en-US" sz="2800" b="1" dirty="0">
                <a:solidFill>
                  <a:srgbClr val="002060"/>
                </a:solidFill>
                <a:latin typeface="楷体_GB2312" pitchFamily="49" charset="-122"/>
                <a:ea typeface="楷体_GB2312" pitchFamily="49" charset="-122"/>
              </a:rPr>
              <a:t>）加快了传播人类文化遗产的速度与广度。电子保存，突破了手写时代和印刷局限。电子出版物具有存储量大、出版周期短、检索便捷、声像并重、大批量生产、成本低等特点。</a:t>
            </a: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2</a:t>
            </a:r>
            <a:r>
              <a:rPr lang="zh-CN" altLang="en-US" sz="2800" b="1" dirty="0">
                <a:solidFill>
                  <a:srgbClr val="002060"/>
                </a:solidFill>
                <a:latin typeface="楷体_GB2312" pitchFamily="49" charset="-122"/>
                <a:ea typeface="楷体_GB2312" pitchFamily="49" charset="-122"/>
              </a:rPr>
              <a:t>）大大强化了信息资源开发。传统图书馆收藏着大量的文献信息资源，其基础职能在当今社会全球一体化进程中，运用远程服务等手段，大大提升了“文献时效性与人类文明传播速度”。</a:t>
            </a: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3</a:t>
            </a:r>
            <a:r>
              <a:rPr lang="zh-CN" altLang="en-US" sz="2800" b="1" dirty="0">
                <a:solidFill>
                  <a:srgbClr val="002060"/>
                </a:solidFill>
                <a:latin typeface="楷体_GB2312" pitchFamily="49" charset="-122"/>
                <a:ea typeface="楷体_GB2312" pitchFamily="49" charset="-122"/>
              </a:rPr>
              <a:t>）以网络为纽带对馆外资源搜索过滤，成为虚拟馆藏，而更具现代化</a:t>
            </a:r>
            <a:r>
              <a:rPr lang="en-US" altLang="zh-CN" sz="2800" b="1" dirty="0">
                <a:solidFill>
                  <a:srgbClr val="002060"/>
                </a:solidFill>
                <a:latin typeface="楷体_GB2312" pitchFamily="49" charset="-122"/>
                <a:ea typeface="楷体_GB2312" pitchFamily="49" charset="-122"/>
              </a:rPr>
              <a:t>——</a:t>
            </a:r>
            <a:r>
              <a:rPr lang="zh-CN" altLang="en-US" sz="2800" b="1" dirty="0">
                <a:solidFill>
                  <a:srgbClr val="002060"/>
                </a:solidFill>
                <a:latin typeface="楷体_GB2312" pitchFamily="49" charset="-122"/>
                <a:ea typeface="楷体_GB2312" pitchFamily="49" charset="-122"/>
              </a:rPr>
              <a:t>馆藏文献走向数字化。</a:t>
            </a: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4</a:t>
            </a:r>
            <a:r>
              <a:rPr lang="zh-CN" altLang="en-US" sz="2800" b="1" dirty="0">
                <a:solidFill>
                  <a:srgbClr val="002060"/>
                </a:solidFill>
                <a:latin typeface="楷体_GB2312" pitchFamily="49" charset="-122"/>
                <a:ea typeface="楷体_GB2312" pitchFamily="49" charset="-122"/>
              </a:rPr>
              <a:t>）参与社会教育的职能、思想教育的职能、文明建设的教育职能、文化素质的教育职能、丰富群众文化生活教育的职能。</a:t>
            </a:r>
          </a:p>
          <a:p>
            <a:endParaRPr lang="zh-CN" altLang="en-US" sz="28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82476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546" y="1468322"/>
            <a:ext cx="12253546" cy="3886200"/>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58"/>
          <p:cNvSpPr txBox="1"/>
          <p:nvPr/>
        </p:nvSpPr>
        <p:spPr>
          <a:xfrm>
            <a:off x="609599" y="3074037"/>
            <a:ext cx="8836819" cy="769441"/>
          </a:xfrm>
          <a:prstGeom prst="rect">
            <a:avLst/>
          </a:prstGeom>
          <a:noFill/>
        </p:spPr>
        <p:txBody>
          <a:bodyPr wrap="square">
            <a:spAutoFit/>
          </a:bodyPr>
          <a:lstStyle/>
          <a:p>
            <a:pPr>
              <a:defRPr/>
            </a:pPr>
            <a:r>
              <a:rPr lang="zh-CN" altLang="en-US" sz="4400" b="1" dirty="0">
                <a:solidFill>
                  <a:srgbClr val="5B9BD5"/>
                </a:solidFill>
                <a:latin typeface="微软雅黑" panose="020B0503020204020204" pitchFamily="34" charset="-122"/>
                <a:ea typeface="微软雅黑" panose="020B0503020204020204" pitchFamily="34" charset="-122"/>
              </a:rPr>
              <a:t>模块</a:t>
            </a:r>
            <a:r>
              <a:rPr lang="en-US" altLang="zh-CN" sz="4400" b="1" dirty="0">
                <a:solidFill>
                  <a:srgbClr val="5B9BD5"/>
                </a:solidFill>
                <a:latin typeface="微软雅黑" panose="020B0503020204020204" pitchFamily="34" charset="-122"/>
                <a:ea typeface="微软雅黑" panose="020B0503020204020204" pitchFamily="34" charset="-122"/>
              </a:rPr>
              <a:t>4  </a:t>
            </a:r>
            <a:r>
              <a:rPr lang="zh-CN" altLang="en-US" sz="4400" b="1" dirty="0">
                <a:solidFill>
                  <a:srgbClr val="5B9BD5"/>
                </a:solidFill>
                <a:latin typeface="微软雅黑" panose="020B0503020204020204" pitchFamily="34" charset="-122"/>
                <a:ea typeface="微软雅黑" panose="020B0503020204020204" pitchFamily="34" charset="-122"/>
              </a:rPr>
              <a:t>中小学课堂教学信息化工具</a:t>
            </a:r>
            <a:endParaRPr lang="zh-CN" altLang="en-US" sz="4400" b="1" dirty="0">
              <a:solidFill>
                <a:srgbClr val="5B9BD5"/>
              </a:solidFill>
              <a:latin typeface="微软雅黑" panose="020B0503020204020204" pitchFamily="34" charset="-122"/>
              <a:ea typeface="微软雅黑" panose="020B0503020204020204" pitchFamily="34" charset="-122"/>
            </a:endParaRPr>
          </a:p>
        </p:txBody>
      </p:sp>
      <p:sp>
        <p:nvSpPr>
          <p:cNvPr id="9" name="等腰三角形 8"/>
          <p:cNvSpPr/>
          <p:nvPr/>
        </p:nvSpPr>
        <p:spPr>
          <a:xfrm rot="9233090">
            <a:off x="8731250" y="2454275"/>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0" name="等腰三角形 9"/>
          <p:cNvSpPr/>
          <p:nvPr/>
        </p:nvSpPr>
        <p:spPr>
          <a:xfrm rot="15569576">
            <a:off x="8378826" y="3128963"/>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1" name="等腰三角形 10"/>
          <p:cNvSpPr/>
          <p:nvPr/>
        </p:nvSpPr>
        <p:spPr>
          <a:xfrm rot="21371394">
            <a:off x="8247063" y="1804989"/>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2" name="等腰三角形 11"/>
          <p:cNvSpPr/>
          <p:nvPr/>
        </p:nvSpPr>
        <p:spPr>
          <a:xfrm rot="12912161">
            <a:off x="9288463" y="3487739"/>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3" name="等腰三角形 12"/>
          <p:cNvSpPr/>
          <p:nvPr/>
        </p:nvSpPr>
        <p:spPr>
          <a:xfrm rot="12912161">
            <a:off x="9156700" y="3427413"/>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4" name="椭圆 13"/>
          <p:cNvSpPr/>
          <p:nvPr/>
        </p:nvSpPr>
        <p:spPr>
          <a:xfrm rot="9110320">
            <a:off x="10477500" y="37925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5" name="椭圆 14"/>
          <p:cNvSpPr/>
          <p:nvPr/>
        </p:nvSpPr>
        <p:spPr>
          <a:xfrm rot="9110320">
            <a:off x="9388475" y="4295775"/>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6" name="椭圆 15"/>
          <p:cNvSpPr/>
          <p:nvPr/>
        </p:nvSpPr>
        <p:spPr>
          <a:xfrm rot="9110320">
            <a:off x="9505950" y="31321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7" name="等腰三角形 16"/>
          <p:cNvSpPr/>
          <p:nvPr/>
        </p:nvSpPr>
        <p:spPr>
          <a:xfrm rot="18210217">
            <a:off x="7838282" y="2162970"/>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8" name="等腰三角形 17"/>
          <p:cNvSpPr/>
          <p:nvPr/>
        </p:nvSpPr>
        <p:spPr>
          <a:xfrm rot="8748521">
            <a:off x="8196264" y="2314575"/>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cxnSp>
        <p:nvCxnSpPr>
          <p:cNvPr id="19" name="Straight Connector 13"/>
          <p:cNvCxnSpPr>
            <a:cxnSpLocks noChangeShapeType="1"/>
          </p:cNvCxnSpPr>
          <p:nvPr/>
        </p:nvCxnSpPr>
        <p:spPr bwMode="auto">
          <a:xfrm flipH="1">
            <a:off x="1524000" y="4110038"/>
            <a:ext cx="6732588" cy="0"/>
          </a:xfrm>
          <a:prstGeom prst="line">
            <a:avLst/>
          </a:prstGeom>
          <a:noFill/>
          <a:ln w="19050" cap="sq" algn="ctr">
            <a:solidFill>
              <a:schemeClr val="accent1"/>
            </a:solidFill>
            <a:miter lim="800000"/>
            <a:head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66672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250" fill="hold"/>
                                        <p:tgtEl>
                                          <p:spTgt spid="19"/>
                                        </p:tgtEl>
                                        <p:attrNameLst>
                                          <p:attrName>ppt_x</p:attrName>
                                        </p:attrNameLst>
                                      </p:cBhvr>
                                      <p:tavLst>
                                        <p:tav tm="0">
                                          <p:val>
                                            <p:strVal val="0-#ppt_w/2"/>
                                          </p:val>
                                        </p:tav>
                                        <p:tav tm="100000">
                                          <p:val>
                                            <p:strVal val="#ppt_x"/>
                                          </p:val>
                                        </p:tav>
                                      </p:tavLst>
                                    </p:anim>
                                    <p:anim calcmode="lin" valueType="num">
                                      <p:cBhvr additive="base">
                                        <p:cTn id="8" dur="2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5148" y="143260"/>
            <a:ext cx="10191603"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（二）专业数据库</a:t>
            </a:r>
          </a:p>
          <a:p>
            <a:r>
              <a:rPr lang="zh-CN" altLang="en-US" sz="3200" b="1" dirty="0">
                <a:solidFill>
                  <a:srgbClr val="002060"/>
                </a:solidFill>
                <a:latin typeface="楷体_GB2312" pitchFamily="49" charset="-122"/>
                <a:ea typeface="楷体_GB2312" pitchFamily="49" charset="-122"/>
              </a:rPr>
              <a:t>专业数据库指在互联网上专门提供期刊、书目以及论文等参考资料检索的网站，这些数据库中一些是免费使用的，而另一些只是在检索论文题目和论文摘要时是免费的，如果需要获得论文全文，则需要支付一定的费用，方可从该网站上下载论文的全文。</a:t>
            </a:r>
            <a:endParaRPr lang="zh-CN" altLang="en-US" sz="2800" b="1" dirty="0">
              <a:solidFill>
                <a:srgbClr val="002060"/>
              </a:solidFill>
              <a:latin typeface="楷体_GB2312" pitchFamily="49" charset="-122"/>
              <a:ea typeface="楷体_GB2312" pitchFamily="49" charset="-122"/>
            </a:endParaRPr>
          </a:p>
        </p:txBody>
      </p:sp>
      <p:pic>
        <p:nvPicPr>
          <p:cNvPr id="3" name="图片 2"/>
          <p:cNvPicPr/>
          <p:nvPr/>
        </p:nvPicPr>
        <p:blipFill>
          <a:blip r:embed="rId2" cstate="print">
            <a:extLst>
              <a:ext uri="{28A0092B-C50C-407E-A947-70E740481C1C}">
                <a14:useLocalDpi xmlns:a14="http://schemas.microsoft.com/office/drawing/2010/main" val="0"/>
              </a:ext>
            </a:extLst>
          </a:blip>
          <a:stretch>
            <a:fillRect/>
          </a:stretch>
        </p:blipFill>
        <p:spPr>
          <a:xfrm>
            <a:off x="2784725" y="3406892"/>
            <a:ext cx="6909289" cy="2817445"/>
          </a:xfrm>
          <a:prstGeom prst="rect">
            <a:avLst/>
          </a:prstGeom>
        </p:spPr>
      </p:pic>
    </p:spTree>
    <p:extLst>
      <p:ext uri="{BB962C8B-B14F-4D97-AF65-F5344CB8AC3E}">
        <p14:creationId xmlns:p14="http://schemas.microsoft.com/office/powerpoint/2010/main" val="26345864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5147" y="1362460"/>
            <a:ext cx="10191603" cy="4031873"/>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5  </a:t>
            </a:r>
            <a:r>
              <a:rPr lang="zh-CN" altLang="en-US" sz="3200" b="1" dirty="0">
                <a:solidFill>
                  <a:srgbClr val="002060"/>
                </a:solidFill>
                <a:latin typeface="楷体_GB2312" pitchFamily="49" charset="-122"/>
                <a:ea typeface="楷体_GB2312" pitchFamily="49" charset="-122"/>
              </a:rPr>
              <a:t>网络资源的获取</a:t>
            </a:r>
          </a:p>
          <a:p>
            <a:r>
              <a:rPr lang="zh-CN" altLang="en-US" sz="3200" b="1" dirty="0">
                <a:solidFill>
                  <a:srgbClr val="002060"/>
                </a:solidFill>
                <a:latin typeface="楷体_GB2312" pitchFamily="49" charset="-122"/>
                <a:ea typeface="楷体_GB2312" pitchFamily="49" charset="-122"/>
              </a:rPr>
              <a:t>网络资源的获取主要通过网络文本复制、粘贴，网络文件下载，网络图片截图等方式来</a:t>
            </a:r>
            <a:r>
              <a:rPr lang="zh-CN" altLang="en-US" sz="3200" b="1" dirty="0" smtClean="0">
                <a:solidFill>
                  <a:srgbClr val="002060"/>
                </a:solidFill>
                <a:latin typeface="楷体_GB2312" pitchFamily="49" charset="-122"/>
                <a:ea typeface="楷体_GB2312" pitchFamily="49" charset="-122"/>
              </a:rPr>
              <a:t>实现</a:t>
            </a:r>
            <a:r>
              <a:rPr lang="en-US" altLang="zh-CN"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（一）文件下载与上</a:t>
            </a:r>
            <a:r>
              <a:rPr lang="zh-CN" altLang="en-US" sz="3200" b="1" dirty="0" smtClean="0">
                <a:solidFill>
                  <a:srgbClr val="002060"/>
                </a:solidFill>
                <a:latin typeface="楷体_GB2312" pitchFamily="49" charset="-122"/>
                <a:ea typeface="楷体_GB2312" pitchFamily="49" charset="-122"/>
              </a:rPr>
              <a:t>传</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文件传输包括下载和上传两种方式。下载文件是从远程服务器复制文件到本地计算机上，上传文件则是将文件从本地计算机中复制到远程服务器上，这种文件传输方式与浏览</a:t>
            </a:r>
            <a:r>
              <a:rPr lang="en-US" altLang="zh-CN" sz="3200" b="1" dirty="0">
                <a:solidFill>
                  <a:srgbClr val="002060"/>
                </a:solidFill>
                <a:latin typeface="楷体_GB2312" pitchFamily="49" charset="-122"/>
                <a:ea typeface="楷体_GB2312" pitchFamily="49" charset="-122"/>
              </a:rPr>
              <a:t>WWW</a:t>
            </a:r>
            <a:r>
              <a:rPr lang="zh-CN" altLang="en-US" sz="3200" b="1" dirty="0">
                <a:solidFill>
                  <a:srgbClr val="002060"/>
                </a:solidFill>
                <a:latin typeface="楷体_GB2312" pitchFamily="49" charset="-122"/>
                <a:ea typeface="楷体_GB2312" pitchFamily="49" charset="-122"/>
              </a:rPr>
              <a:t>网页的信息下载的方式是有很大的区别的。</a:t>
            </a:r>
          </a:p>
        </p:txBody>
      </p:sp>
    </p:spTree>
    <p:extLst>
      <p:ext uri="{BB962C8B-B14F-4D97-AF65-F5344CB8AC3E}">
        <p14:creationId xmlns:p14="http://schemas.microsoft.com/office/powerpoint/2010/main" val="11464186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5147" y="624523"/>
            <a:ext cx="10191603" cy="206210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（二）网络图片资源获取</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截图</a:t>
            </a:r>
          </a:p>
          <a:p>
            <a:r>
              <a:rPr lang="zh-CN" altLang="en-US" sz="3200" b="1" dirty="0">
                <a:solidFill>
                  <a:srgbClr val="002060"/>
                </a:solidFill>
                <a:latin typeface="楷体_GB2312" pitchFamily="49" charset="-122"/>
                <a:ea typeface="楷体_GB2312" pitchFamily="49" charset="-122"/>
              </a:rPr>
              <a:t>截图是一种重要的获取网络图片资源的方式，截图的方法一般有键盘截图法与软件截图法</a:t>
            </a:r>
            <a:r>
              <a:rPr lang="zh-CN" altLang="en-US" sz="3200" b="1" dirty="0" smtClean="0">
                <a:solidFill>
                  <a:srgbClr val="002060"/>
                </a:solidFill>
                <a:latin typeface="楷体_GB2312" pitchFamily="49" charset="-122"/>
                <a:ea typeface="楷体_GB2312" pitchFamily="49" charset="-122"/>
              </a:rPr>
              <a:t>两种</a:t>
            </a:r>
            <a:r>
              <a:rPr lang="en-US" altLang="zh-CN"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利用</a:t>
            </a:r>
            <a:r>
              <a:rPr lang="en-US" altLang="zh-CN" sz="3200" b="1" dirty="0" err="1">
                <a:solidFill>
                  <a:srgbClr val="002060"/>
                </a:solidFill>
                <a:latin typeface="楷体_GB2312" pitchFamily="49" charset="-122"/>
                <a:ea typeface="楷体_GB2312" pitchFamily="49" charset="-122"/>
              </a:rPr>
              <a:t>PrintScreen</a:t>
            </a:r>
            <a:r>
              <a:rPr lang="zh-CN" altLang="en-US" sz="3200" b="1" dirty="0">
                <a:solidFill>
                  <a:srgbClr val="002060"/>
                </a:solidFill>
                <a:latin typeface="楷体_GB2312" pitchFamily="49" charset="-122"/>
                <a:ea typeface="楷体_GB2312" pitchFamily="49" charset="-122"/>
              </a:rPr>
              <a:t>键抓图的方法</a:t>
            </a:r>
          </a:p>
        </p:txBody>
      </p:sp>
      <p:pic>
        <p:nvPicPr>
          <p:cNvPr id="3" name="图片 2"/>
          <p:cNvPicPr/>
          <p:nvPr/>
        </p:nvPicPr>
        <p:blipFill>
          <a:blip r:embed="rId2" cstate="print">
            <a:extLst>
              <a:ext uri="{28A0092B-C50C-407E-A947-70E740481C1C}">
                <a14:useLocalDpi xmlns:a14="http://schemas.microsoft.com/office/drawing/2010/main" val="0"/>
              </a:ext>
            </a:extLst>
          </a:blip>
          <a:stretch>
            <a:fillRect/>
          </a:stretch>
        </p:blipFill>
        <p:spPr>
          <a:xfrm>
            <a:off x="2369585" y="3124317"/>
            <a:ext cx="7624646" cy="3533157"/>
          </a:xfrm>
          <a:prstGeom prst="rect">
            <a:avLst/>
          </a:prstGeom>
        </p:spPr>
      </p:pic>
    </p:spTree>
    <p:extLst>
      <p:ext uri="{BB962C8B-B14F-4D97-AF65-F5344CB8AC3E}">
        <p14:creationId xmlns:p14="http://schemas.microsoft.com/office/powerpoint/2010/main" val="31646085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45147" y="624523"/>
            <a:ext cx="10191603" cy="2062103"/>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利用专用抓屏软件（</a:t>
            </a:r>
            <a:r>
              <a:rPr lang="en-US" altLang="zh-CN" sz="3200" b="1" dirty="0">
                <a:solidFill>
                  <a:srgbClr val="002060"/>
                </a:solidFill>
                <a:latin typeface="楷体_GB2312" pitchFamily="49" charset="-122"/>
                <a:ea typeface="楷体_GB2312" pitchFamily="49" charset="-122"/>
              </a:rPr>
              <a:t>HyperSnap-DX4</a:t>
            </a:r>
            <a:r>
              <a:rPr lang="zh-CN" altLang="en-US" sz="3200" b="1" dirty="0">
                <a:solidFill>
                  <a:srgbClr val="002060"/>
                </a:solidFill>
                <a:latin typeface="楷体_GB2312" pitchFamily="49" charset="-122"/>
                <a:ea typeface="楷体_GB2312" pitchFamily="49" charset="-122"/>
              </a:rPr>
              <a:t>）抓屏</a:t>
            </a:r>
          </a:p>
          <a:p>
            <a:r>
              <a:rPr lang="en-US" altLang="zh-CN" sz="3200" b="1" dirty="0">
                <a:solidFill>
                  <a:srgbClr val="002060"/>
                </a:solidFill>
                <a:latin typeface="楷体_GB2312" pitchFamily="49" charset="-122"/>
                <a:ea typeface="楷体_GB2312" pitchFamily="49" charset="-122"/>
              </a:rPr>
              <a:t>HyperSnap-DX4</a:t>
            </a:r>
            <a:r>
              <a:rPr lang="zh-CN" altLang="en-US" sz="3200" b="1" dirty="0">
                <a:solidFill>
                  <a:srgbClr val="002060"/>
                </a:solidFill>
                <a:latin typeface="楷体_GB2312" pitchFamily="49" charset="-122"/>
                <a:ea typeface="楷体_GB2312" pitchFamily="49" charset="-122"/>
              </a:rPr>
              <a:t>是专用的抓屏</a:t>
            </a:r>
            <a:r>
              <a:rPr lang="zh-CN" altLang="en-US" sz="3200" b="1" dirty="0" smtClean="0">
                <a:solidFill>
                  <a:srgbClr val="002060"/>
                </a:solidFill>
                <a:latin typeface="楷体_GB2312" pitchFamily="49" charset="-122"/>
                <a:ea typeface="楷体_GB2312" pitchFamily="49" charset="-122"/>
              </a:rPr>
              <a:t>软件它</a:t>
            </a:r>
            <a:r>
              <a:rPr lang="zh-CN" altLang="en-US" sz="3200" b="1" dirty="0">
                <a:solidFill>
                  <a:srgbClr val="002060"/>
                </a:solidFill>
                <a:latin typeface="楷体_GB2312" pitchFamily="49" charset="-122"/>
                <a:ea typeface="楷体_GB2312" pitchFamily="49" charset="-122"/>
              </a:rPr>
              <a:t>在使用时相对灵活，可以抓全屏幕，可以抓活动窗口，还可以选择一定的指定区域抓屏。</a:t>
            </a:r>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a:xfrm>
            <a:off x="3196522" y="2520096"/>
            <a:ext cx="6733541" cy="4137377"/>
          </a:xfrm>
          <a:prstGeom prst="rect">
            <a:avLst/>
          </a:prstGeom>
          <a:noFill/>
          <a:ln>
            <a:noFill/>
          </a:ln>
        </p:spPr>
      </p:pic>
    </p:spTree>
    <p:extLst>
      <p:ext uri="{BB962C8B-B14F-4D97-AF65-F5344CB8AC3E}">
        <p14:creationId xmlns:p14="http://schemas.microsoft.com/office/powerpoint/2010/main" val="28132224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211820" y="2807903"/>
            <a:ext cx="8793064"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2  </a:t>
            </a:r>
            <a:r>
              <a:rPr lang="zh-CN" altLang="en-US" sz="3600" b="1" dirty="0">
                <a:solidFill>
                  <a:srgbClr val="002060"/>
                </a:solidFill>
                <a:latin typeface="楷体_GB2312" pitchFamily="49" charset="-122"/>
                <a:ea typeface="楷体_GB2312" pitchFamily="49" charset="-122"/>
              </a:rPr>
              <a:t>信息化教学资料推送</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8620841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77882" y="573341"/>
            <a:ext cx="9311148" cy="5509200"/>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a:solidFill>
                  <a:srgbClr val="002060"/>
                </a:solidFill>
                <a:latin typeface="楷体_GB2312" pitchFamily="49" charset="-122"/>
                <a:ea typeface="楷体_GB2312" pitchFamily="49" charset="-122"/>
              </a:rPr>
              <a:t>了解二维码及其特征，掌握利用二维码推送网页、文本资源、课件资源和基于</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的学习资源的方法。</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135</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学习资源的二维码推送</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文本资源的二维码推送</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课件资源的二维码推送</a:t>
            </a:r>
          </a:p>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基于</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的学习资源推送</a:t>
            </a:r>
          </a:p>
          <a:p>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5287218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192365" y="1084291"/>
            <a:ext cx="10105859" cy="146162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活动过程</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步：教师演示利用网络浏览器插件推送网页资源的方式，学生结合材料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完成实际的上机操练。</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步：教师演示利用草料二维码平台推送文本学习资源的方式，学生结合材料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完成实际的上机操练。</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步：教师演示利用皮皮匠平台推送</a:t>
            </a:r>
            <a:r>
              <a:rPr lang="en-US" altLang="zh-CN" sz="3200" b="1" dirty="0">
                <a:solidFill>
                  <a:srgbClr val="002060"/>
                </a:solidFill>
                <a:latin typeface="楷体_GB2312" pitchFamily="49" charset="-122"/>
                <a:ea typeface="楷体_GB2312" pitchFamily="49" charset="-122"/>
              </a:rPr>
              <a:t>PPT</a:t>
            </a:r>
            <a:r>
              <a:rPr lang="zh-CN" altLang="en-US" sz="3200" b="1" dirty="0">
                <a:solidFill>
                  <a:srgbClr val="002060"/>
                </a:solidFill>
                <a:latin typeface="楷体_GB2312" pitchFamily="49" charset="-122"/>
                <a:ea typeface="楷体_GB2312" pitchFamily="49" charset="-122"/>
              </a:rPr>
              <a:t>课件资源的方式，学生结合材料</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完成实际的上机操练。</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步：教师演示基于</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的学习资源推送，学生结合材料</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根据自己的需求完成相应的练习。</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8520038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135566" y="315822"/>
            <a:ext cx="7628686"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学习资源的二维码推送</a:t>
            </a:r>
            <a:endParaRPr lang="en-US" altLang="zh-CN" sz="3200" b="1" dirty="0">
              <a:solidFill>
                <a:srgbClr val="002060"/>
              </a:solidFill>
              <a:latin typeface="楷体_GB2312" pitchFamily="49" charset="-122"/>
              <a:ea typeface="楷体_GB2312" pitchFamily="49" charset="-122"/>
            </a:endParaRPr>
          </a:p>
        </p:txBody>
      </p:sp>
      <p:sp>
        <p:nvSpPr>
          <p:cNvPr id="3" name="矩形 2"/>
          <p:cNvSpPr/>
          <p:nvPr/>
        </p:nvSpPr>
        <p:spPr>
          <a:xfrm>
            <a:off x="576849" y="1606450"/>
            <a:ext cx="11198055"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（一）二维码技术简介</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什么是二维码</a:t>
            </a:r>
          </a:p>
          <a:p>
            <a:r>
              <a:rPr lang="zh-CN" altLang="en-US" sz="3200" b="1" dirty="0">
                <a:solidFill>
                  <a:srgbClr val="002060"/>
                </a:solidFill>
                <a:latin typeface="楷体_GB2312" pitchFamily="49" charset="-122"/>
                <a:ea typeface="楷体_GB2312" pitchFamily="49" charset="-122"/>
              </a:rPr>
              <a:t>二维码（</a:t>
            </a:r>
            <a:r>
              <a:rPr lang="en-US" altLang="zh-CN" sz="3200" b="1" dirty="0">
                <a:solidFill>
                  <a:srgbClr val="002060"/>
                </a:solidFill>
                <a:latin typeface="楷体_GB2312" pitchFamily="49" charset="-122"/>
                <a:ea typeface="楷体_GB2312" pitchFamily="49" charset="-122"/>
              </a:rPr>
              <a:t>2-dimensional bar code</a:t>
            </a:r>
            <a:r>
              <a:rPr lang="zh-CN" altLang="en-US" sz="3200" b="1" dirty="0" smtClean="0">
                <a:solidFill>
                  <a:srgbClr val="002060"/>
                </a:solidFill>
                <a:latin typeface="楷体_GB2312" pitchFamily="49" charset="-122"/>
                <a:ea typeface="楷体_GB2312" pitchFamily="49" charset="-122"/>
              </a:rPr>
              <a:t>）又</a:t>
            </a:r>
            <a:r>
              <a:rPr lang="zh-CN" altLang="en-US" sz="3200" b="1" dirty="0">
                <a:solidFill>
                  <a:srgbClr val="002060"/>
                </a:solidFill>
                <a:latin typeface="楷体_GB2312" pitchFamily="49" charset="-122"/>
                <a:ea typeface="楷体_GB2312" pitchFamily="49" charset="-122"/>
              </a:rPr>
              <a:t>称二维条码，常见的二维码为</a:t>
            </a:r>
            <a:r>
              <a:rPr lang="en-US" altLang="zh-CN" sz="3200" b="1" dirty="0">
                <a:solidFill>
                  <a:srgbClr val="002060"/>
                </a:solidFill>
                <a:latin typeface="楷体_GB2312" pitchFamily="49" charset="-122"/>
                <a:ea typeface="楷体_GB2312" pitchFamily="49" charset="-122"/>
              </a:rPr>
              <a:t>QR Code</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QR</a:t>
            </a:r>
            <a:r>
              <a:rPr lang="zh-CN" altLang="en-US" sz="3200" b="1" dirty="0">
                <a:solidFill>
                  <a:srgbClr val="002060"/>
                </a:solidFill>
                <a:latin typeface="楷体_GB2312" pitchFamily="49" charset="-122"/>
                <a:ea typeface="楷体_GB2312" pitchFamily="49" charset="-122"/>
              </a:rPr>
              <a:t>全称为</a:t>
            </a:r>
            <a:r>
              <a:rPr lang="en-US" altLang="zh-CN" sz="3200" b="1" dirty="0">
                <a:solidFill>
                  <a:srgbClr val="002060"/>
                </a:solidFill>
                <a:latin typeface="楷体_GB2312" pitchFamily="49" charset="-122"/>
                <a:ea typeface="楷体_GB2312" pitchFamily="49" charset="-122"/>
              </a:rPr>
              <a:t>Quick Response</a:t>
            </a:r>
            <a:r>
              <a:rPr lang="zh-CN" altLang="en-US" sz="3200" b="1" dirty="0">
                <a:solidFill>
                  <a:srgbClr val="002060"/>
                </a:solidFill>
                <a:latin typeface="楷体_GB2312" pitchFamily="49" charset="-122"/>
                <a:ea typeface="楷体_GB2312" pitchFamily="49" charset="-122"/>
              </a:rPr>
              <a:t>，是一个近几年来移动设备上超流行的一种编码方式，它比传统的</a:t>
            </a:r>
            <a:r>
              <a:rPr lang="en-US" altLang="zh-CN" sz="3200" b="1" dirty="0">
                <a:solidFill>
                  <a:srgbClr val="002060"/>
                </a:solidFill>
                <a:latin typeface="楷体_GB2312" pitchFamily="49" charset="-122"/>
                <a:ea typeface="楷体_GB2312" pitchFamily="49" charset="-122"/>
              </a:rPr>
              <a:t>Bar Code</a:t>
            </a:r>
            <a:r>
              <a:rPr lang="zh-CN" altLang="en-US" sz="3200" b="1" dirty="0">
                <a:solidFill>
                  <a:srgbClr val="002060"/>
                </a:solidFill>
                <a:latin typeface="楷体_GB2312" pitchFamily="49" charset="-122"/>
                <a:ea typeface="楷体_GB2312" pitchFamily="49" charset="-122"/>
              </a:rPr>
              <a:t>条形码能存更多的信息，也能表示更多的数据类型。</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9789621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1061019"/>
            <a:ext cx="11198055" cy="206210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（二）二维码在教育活动中的</a:t>
            </a:r>
            <a:r>
              <a:rPr lang="zh-CN" altLang="en-US" sz="3200" b="1" dirty="0" smtClean="0">
                <a:solidFill>
                  <a:srgbClr val="002060"/>
                </a:solidFill>
                <a:latin typeface="楷体_GB2312" pitchFamily="49" charset="-122"/>
                <a:ea typeface="楷体_GB2312" pitchFamily="49" charset="-122"/>
              </a:rPr>
              <a:t>应用</a:t>
            </a:r>
            <a:endParaRPr lang="en-US" altLang="zh-CN" sz="3200" b="1" dirty="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实现网址访问的信息化推送</a:t>
            </a:r>
          </a:p>
          <a:p>
            <a:r>
              <a:rPr lang="zh-CN" altLang="en-US" sz="3200" b="1" dirty="0">
                <a:solidFill>
                  <a:srgbClr val="002060"/>
                </a:solidFill>
                <a:latin typeface="楷体_GB2312" pitchFamily="49" charset="-122"/>
                <a:ea typeface="楷体_GB2312" pitchFamily="49" charset="-122"/>
              </a:rPr>
              <a:t>主要指利用二维码来向移动学生推送需要的网址资源</a:t>
            </a:r>
          </a:p>
          <a:p>
            <a:endParaRPr lang="zh-CN" altLang="en-US" sz="3200" b="1" dirty="0">
              <a:solidFill>
                <a:srgbClr val="002060"/>
              </a:solidFill>
              <a:latin typeface="楷体_GB2312" pitchFamily="49" charset="-122"/>
              <a:ea typeface="楷体_GB2312" pitchFamily="49" charset="-122"/>
            </a:endParaRPr>
          </a:p>
        </p:txBody>
      </p:sp>
      <p:pic>
        <p:nvPicPr>
          <p:cNvPr id="5" name="Picture 2"/>
          <p:cNvPicPr/>
          <p:nvPr/>
        </p:nvPicPr>
        <p:blipFill>
          <a:blip r:embed="rId2" cstate="print">
            <a:extLst>
              <a:ext uri="{28A0092B-C50C-407E-A947-70E740481C1C}">
                <a14:useLocalDpi xmlns:a14="http://schemas.microsoft.com/office/drawing/2010/main" val="0"/>
              </a:ext>
            </a:extLst>
          </a:blip>
          <a:srcRect/>
          <a:stretch>
            <a:fillRect/>
          </a:stretch>
        </p:blipFill>
        <p:spPr>
          <a:xfrm>
            <a:off x="4529104" y="3249362"/>
            <a:ext cx="2561507" cy="2461628"/>
          </a:xfrm>
          <a:prstGeom prst="rect">
            <a:avLst/>
          </a:prstGeom>
          <a:noFill/>
          <a:ln>
            <a:noFill/>
          </a:ln>
          <a:effectLst/>
        </p:spPr>
      </p:pic>
    </p:spTree>
    <p:extLst>
      <p:ext uri="{BB962C8B-B14F-4D97-AF65-F5344CB8AC3E}">
        <p14:creationId xmlns:p14="http://schemas.microsoft.com/office/powerpoint/2010/main" val="10645169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1061019"/>
            <a:ext cx="11198055" cy="1077218"/>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实现文本资源的信息化推送</a:t>
            </a:r>
          </a:p>
          <a:p>
            <a:r>
              <a:rPr lang="zh-CN" altLang="en-US" sz="3200" b="1" dirty="0">
                <a:solidFill>
                  <a:srgbClr val="002060"/>
                </a:solidFill>
                <a:latin typeface="楷体_GB2312" pitchFamily="49" charset="-122"/>
                <a:ea typeface="楷体_GB2312" pitchFamily="49" charset="-122"/>
              </a:rPr>
              <a:t>主要指利用二维码来向移动学生推送需要的文本资源</a:t>
            </a:r>
          </a:p>
        </p:txBody>
      </p:sp>
      <p:pic>
        <p:nvPicPr>
          <p:cNvPr id="4" name="Picture 2"/>
          <p:cNvPicPr/>
          <p:nvPr/>
        </p:nvPicPr>
        <p:blipFill>
          <a:blip r:embed="rId2">
            <a:extLst>
              <a:ext uri="{28A0092B-C50C-407E-A947-70E740481C1C}">
                <a14:useLocalDpi xmlns:a14="http://schemas.microsoft.com/office/drawing/2010/main" val="0"/>
              </a:ext>
            </a:extLst>
          </a:blip>
          <a:srcRect/>
          <a:stretch>
            <a:fillRect/>
          </a:stretch>
        </p:blipFill>
        <p:spPr>
          <a:xfrm>
            <a:off x="4035776" y="2454559"/>
            <a:ext cx="3407761" cy="3320599"/>
          </a:xfrm>
          <a:prstGeom prst="rect">
            <a:avLst/>
          </a:prstGeom>
          <a:noFill/>
          <a:ln>
            <a:noFill/>
          </a:ln>
          <a:effectLst/>
        </p:spPr>
      </p:pic>
    </p:spTree>
    <p:extLst>
      <p:ext uri="{BB962C8B-B14F-4D97-AF65-F5344CB8AC3E}">
        <p14:creationId xmlns:p14="http://schemas.microsoft.com/office/powerpoint/2010/main" val="27220940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06359" y="1070000"/>
            <a:ext cx="8785225" cy="444848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dirty="0" smtClean="0">
                <a:solidFill>
                  <a:srgbClr val="002060"/>
                </a:solidFill>
                <a:latin typeface="黑体" pitchFamily="2" charset="-122"/>
                <a:ea typeface="黑体" pitchFamily="2" charset="-122"/>
              </a:rPr>
              <a:t></a:t>
            </a:r>
            <a:r>
              <a:rPr lang="zh-CN" altLang="en-US" sz="3200" dirty="0">
                <a:solidFill>
                  <a:srgbClr val="002060"/>
                </a:solidFill>
                <a:latin typeface="黑体" pitchFamily="2" charset="-122"/>
                <a:ea typeface="黑体" pitchFamily="2" charset="-122"/>
              </a:rPr>
              <a:t>学习目标</a:t>
            </a:r>
          </a:p>
          <a:p>
            <a:pPr marL="0" indent="0">
              <a:buNone/>
            </a:pPr>
            <a:r>
              <a:rPr lang="en-US" altLang="zh-CN" sz="3200" dirty="0">
                <a:solidFill>
                  <a:srgbClr val="002060"/>
                </a:solidFill>
                <a:latin typeface="黑体" pitchFamily="2" charset="-122"/>
                <a:ea typeface="黑体" pitchFamily="2" charset="-122"/>
              </a:rPr>
              <a:t>1.</a:t>
            </a:r>
            <a:r>
              <a:rPr lang="zh-CN" altLang="en-US" sz="3200" dirty="0">
                <a:solidFill>
                  <a:srgbClr val="002060"/>
                </a:solidFill>
                <a:latin typeface="黑体" pitchFamily="2" charset="-122"/>
                <a:ea typeface="黑体" pitchFamily="2" charset="-122"/>
              </a:rPr>
              <a:t>了解互联网教学资源的相关知识，掌握信息化教学资源获取工具的使用方法。</a:t>
            </a:r>
          </a:p>
          <a:p>
            <a:pPr marL="0" indent="0">
              <a:buNone/>
            </a:pPr>
            <a:r>
              <a:rPr lang="en-US" altLang="zh-CN" sz="3200" dirty="0">
                <a:solidFill>
                  <a:srgbClr val="002060"/>
                </a:solidFill>
                <a:latin typeface="黑体" pitchFamily="2" charset="-122"/>
                <a:ea typeface="黑体" pitchFamily="2" charset="-122"/>
              </a:rPr>
              <a:t>2.</a:t>
            </a:r>
            <a:r>
              <a:rPr lang="zh-CN" altLang="en-US" sz="3200" dirty="0">
                <a:solidFill>
                  <a:srgbClr val="002060"/>
                </a:solidFill>
                <a:latin typeface="黑体" pitchFamily="2" charset="-122"/>
                <a:ea typeface="黑体" pitchFamily="2" charset="-122"/>
              </a:rPr>
              <a:t>了解二维码的基本知识，掌握信息化教学资源推送的基本方法。</a:t>
            </a:r>
          </a:p>
          <a:p>
            <a:pPr marL="0" indent="0">
              <a:buNone/>
            </a:pPr>
            <a:r>
              <a:rPr lang="en-US" altLang="zh-CN" sz="3200" dirty="0">
                <a:solidFill>
                  <a:srgbClr val="002060"/>
                </a:solidFill>
                <a:latin typeface="黑体" pitchFamily="2" charset="-122"/>
                <a:ea typeface="黑体" pitchFamily="2" charset="-122"/>
              </a:rPr>
              <a:t>3.</a:t>
            </a:r>
            <a:r>
              <a:rPr lang="zh-CN" altLang="en-US" sz="3200" dirty="0">
                <a:solidFill>
                  <a:srgbClr val="002060"/>
                </a:solidFill>
                <a:latin typeface="黑体" pitchFamily="2" charset="-122"/>
                <a:ea typeface="黑体" pitchFamily="2" charset="-122"/>
              </a:rPr>
              <a:t>了解信息化学习过程管理的基本知识，掌握利用希沃信息化工具来管理学习过程的方法。</a:t>
            </a:r>
          </a:p>
          <a:p>
            <a:pPr marL="0" indent="0">
              <a:buNone/>
            </a:pPr>
            <a:r>
              <a:rPr lang="en-US" altLang="zh-CN" sz="3200" dirty="0">
                <a:solidFill>
                  <a:srgbClr val="002060"/>
                </a:solidFill>
                <a:latin typeface="黑体" pitchFamily="2" charset="-122"/>
                <a:ea typeface="黑体" pitchFamily="2" charset="-122"/>
              </a:rPr>
              <a:t>4.</a:t>
            </a:r>
            <a:r>
              <a:rPr lang="zh-CN" altLang="en-US" sz="3200" dirty="0">
                <a:solidFill>
                  <a:srgbClr val="002060"/>
                </a:solidFill>
                <a:latin typeface="黑体" pitchFamily="2" charset="-122"/>
                <a:ea typeface="黑体" pitchFamily="2" charset="-122"/>
              </a:rPr>
              <a:t>了解信息化学习结果评价的基本知识，掌握问卷星的使用方法。</a:t>
            </a:r>
            <a:endParaRPr lang="zh-CN" altLang="en-US" sz="3200" dirty="0">
              <a:solidFill>
                <a:srgbClr val="002060"/>
              </a:solidFill>
              <a:latin typeface="黑体" pitchFamily="2" charset="-122"/>
              <a:ea typeface="黑体" pitchFamily="2" charset="-122"/>
            </a:endParaRPr>
          </a:p>
        </p:txBody>
      </p:sp>
    </p:spTree>
    <p:extLst>
      <p:ext uri="{BB962C8B-B14F-4D97-AF65-F5344CB8AC3E}">
        <p14:creationId xmlns:p14="http://schemas.microsoft.com/office/powerpoint/2010/main" val="6122526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1061019"/>
            <a:ext cx="11198055" cy="1077218"/>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实现课件资源的信息化推送</a:t>
            </a:r>
          </a:p>
          <a:p>
            <a:r>
              <a:rPr lang="zh-CN" altLang="en-US" sz="3200" b="1" dirty="0">
                <a:solidFill>
                  <a:srgbClr val="002060"/>
                </a:solidFill>
                <a:latin typeface="楷体_GB2312" pitchFamily="49" charset="-122"/>
                <a:ea typeface="楷体_GB2312" pitchFamily="49" charset="-122"/>
              </a:rPr>
              <a:t>主要指利用二维码来向移动学生推送需要的课件资源</a:t>
            </a:r>
          </a:p>
        </p:txBody>
      </p:sp>
      <p:pic>
        <p:nvPicPr>
          <p:cNvPr id="5" name="Picture 2"/>
          <p:cNvPicPr/>
          <p:nvPr/>
        </p:nvPicPr>
        <p:blipFill>
          <a:blip r:embed="rId2">
            <a:extLst>
              <a:ext uri="{28A0092B-C50C-407E-A947-70E740481C1C}">
                <a14:useLocalDpi xmlns:a14="http://schemas.microsoft.com/office/drawing/2010/main" val="0"/>
              </a:ext>
            </a:extLst>
          </a:blip>
          <a:srcRect b="14229"/>
          <a:stretch>
            <a:fillRect/>
          </a:stretch>
        </p:blipFill>
        <p:spPr>
          <a:xfrm>
            <a:off x="4434613" y="2605788"/>
            <a:ext cx="3482524" cy="3169369"/>
          </a:xfrm>
          <a:prstGeom prst="rect">
            <a:avLst/>
          </a:prstGeom>
          <a:noFill/>
          <a:ln>
            <a:noFill/>
          </a:ln>
        </p:spPr>
      </p:pic>
    </p:spTree>
    <p:extLst>
      <p:ext uri="{BB962C8B-B14F-4D97-AF65-F5344CB8AC3E}">
        <p14:creationId xmlns:p14="http://schemas.microsoft.com/office/powerpoint/2010/main" val="18418349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1061019"/>
            <a:ext cx="11198055" cy="1569660"/>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实现学习评价的快速建立</a:t>
            </a:r>
          </a:p>
          <a:p>
            <a:r>
              <a:rPr lang="zh-CN" altLang="en-US" sz="3200" b="1" dirty="0">
                <a:solidFill>
                  <a:srgbClr val="002060"/>
                </a:solidFill>
                <a:latin typeface="楷体_GB2312" pitchFamily="49" charset="-122"/>
                <a:ea typeface="楷体_GB2312" pitchFamily="49" charset="-122"/>
              </a:rPr>
              <a:t>主要指利用二维码来向移动学生推送用于参与学习评价活动的资源信息</a:t>
            </a:r>
          </a:p>
        </p:txBody>
      </p:sp>
      <p:pic>
        <p:nvPicPr>
          <p:cNvPr id="4" name="图片 3"/>
          <p:cNvPicPr/>
          <p:nvPr/>
        </p:nvPicPr>
        <p:blipFill>
          <a:blip r:embed="rId2"/>
          <a:stretch>
            <a:fillRect/>
          </a:stretch>
        </p:blipFill>
        <p:spPr>
          <a:xfrm>
            <a:off x="4335578" y="2458269"/>
            <a:ext cx="3680594" cy="3717942"/>
          </a:xfrm>
          <a:prstGeom prst="rect">
            <a:avLst/>
          </a:prstGeom>
        </p:spPr>
      </p:pic>
    </p:spTree>
    <p:extLst>
      <p:ext uri="{BB962C8B-B14F-4D97-AF65-F5344CB8AC3E}">
        <p14:creationId xmlns:p14="http://schemas.microsoft.com/office/powerpoint/2010/main" val="15563304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1061019"/>
            <a:ext cx="11198055" cy="255454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（三）网址的二维码推送方法</a:t>
            </a:r>
          </a:p>
          <a:p>
            <a:r>
              <a:rPr lang="zh-CN" altLang="en-US" sz="3200" b="1" dirty="0" smtClean="0">
                <a:solidFill>
                  <a:srgbClr val="002060"/>
                </a:solidFill>
                <a:latin typeface="楷体_GB2312" pitchFamily="49" charset="-122"/>
                <a:ea typeface="楷体_GB2312" pitchFamily="49" charset="-122"/>
              </a:rPr>
              <a:t>  网址</a:t>
            </a:r>
            <a:r>
              <a:rPr lang="zh-CN" altLang="en-US" sz="3200" b="1" dirty="0">
                <a:solidFill>
                  <a:srgbClr val="002060"/>
                </a:solidFill>
                <a:latin typeface="楷体_GB2312" pitchFamily="49" charset="-122"/>
                <a:ea typeface="楷体_GB2312" pitchFamily="49" charset="-122"/>
              </a:rPr>
              <a:t>的二维码推送方法主要指将要推送的网页生成一个相关联的二维码，然后通过一定的方式把能扫一扫就访问的二维码图片推送给学生，学生利用智能手机上的扫一扫方便快速访问推送的网页资源的一种方式。</a:t>
            </a:r>
          </a:p>
        </p:txBody>
      </p:sp>
    </p:spTree>
    <p:extLst>
      <p:ext uri="{BB962C8B-B14F-4D97-AF65-F5344CB8AC3E}">
        <p14:creationId xmlns:p14="http://schemas.microsoft.com/office/powerpoint/2010/main" val="18799475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403293"/>
            <a:ext cx="11198055" cy="6001643"/>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文本资源的二维码推送</a:t>
            </a:r>
          </a:p>
          <a:p>
            <a:r>
              <a:rPr lang="zh-CN" altLang="en-US" sz="3200" b="1" dirty="0">
                <a:solidFill>
                  <a:srgbClr val="002060"/>
                </a:solidFill>
                <a:latin typeface="楷体_GB2312" pitchFamily="49" charset="-122"/>
                <a:ea typeface="楷体_GB2312" pitchFamily="49" charset="-122"/>
              </a:rPr>
              <a:t>文本资源的二维码推送主要借助的是一个叫草料二维码的网络平台，推送者可以通过这个平台把文本资源传送到平台，传送完毕后平台会自动返回一个二维码，只要把这个二维码图片推送给学生，学生扫一扫就可以方便地实现对文本资源的访问</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（一）草料二维</a:t>
            </a:r>
            <a:r>
              <a:rPr lang="zh-CN" altLang="en-US" sz="3200" b="1" dirty="0" smtClean="0">
                <a:solidFill>
                  <a:srgbClr val="002060"/>
                </a:solidFill>
                <a:latin typeface="楷体_GB2312" pitchFamily="49" charset="-122"/>
                <a:ea typeface="楷体_GB2312" pitchFamily="49" charset="-122"/>
              </a:rPr>
              <a:t>码</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草料二维</a:t>
            </a:r>
            <a:r>
              <a:rPr lang="zh-CN" altLang="en-US" sz="3200" b="1" dirty="0" smtClean="0">
                <a:solidFill>
                  <a:srgbClr val="002060"/>
                </a:solidFill>
                <a:latin typeface="楷体_GB2312" pitchFamily="49" charset="-122"/>
                <a:ea typeface="楷体_GB2312" pitchFamily="49" charset="-122"/>
              </a:rPr>
              <a:t>码隶属于</a:t>
            </a:r>
            <a:r>
              <a:rPr lang="zh-CN" altLang="en-US" sz="3200" b="1" dirty="0">
                <a:solidFill>
                  <a:srgbClr val="002060"/>
                </a:solidFill>
                <a:latin typeface="楷体_GB2312" pitchFamily="49" charset="-122"/>
                <a:ea typeface="楷体_GB2312" pitchFamily="49" charset="-122"/>
              </a:rPr>
              <a:t>宁波邻家网络科技有限公司，是国内专业的二维码在线服务平台，专注于提供专业化的二维码管理</a:t>
            </a:r>
            <a:r>
              <a:rPr lang="en-US" altLang="zh-CN" sz="3200" b="1" dirty="0">
                <a:solidFill>
                  <a:srgbClr val="002060"/>
                </a:solidFill>
                <a:latin typeface="楷体_GB2312" pitchFamily="49" charset="-122"/>
                <a:ea typeface="楷体_GB2312" pitchFamily="49" charset="-122"/>
              </a:rPr>
              <a:t>SAAS</a:t>
            </a:r>
            <a:r>
              <a:rPr lang="zh-CN" altLang="en-US" sz="3200" b="1" dirty="0">
                <a:solidFill>
                  <a:srgbClr val="002060"/>
                </a:solidFill>
                <a:latin typeface="楷体_GB2312" pitchFamily="49" charset="-122"/>
                <a:ea typeface="楷体_GB2312" pitchFamily="49" charset="-122"/>
              </a:rPr>
              <a:t>服务，帮助企业用二维码快速实现价值。草料开发的专利活码管理系统，能够解决二维码图案与内容分别管理的行业痛点。</a:t>
            </a:r>
          </a:p>
        </p:txBody>
      </p:sp>
    </p:spTree>
    <p:extLst>
      <p:ext uri="{BB962C8B-B14F-4D97-AF65-F5344CB8AC3E}">
        <p14:creationId xmlns:p14="http://schemas.microsoft.com/office/powerpoint/2010/main" val="27790178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403293"/>
            <a:ext cx="11198055"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（二）利用草料二维码推送文本资源的方法</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）打开浏览器，打开草料二维码的网络界面，注册、登录进入草料二维</a:t>
            </a:r>
            <a:r>
              <a:rPr lang="zh-CN" altLang="en-US" sz="3200" b="1" dirty="0" smtClean="0">
                <a:solidFill>
                  <a:srgbClr val="002060"/>
                </a:solidFill>
                <a:latin typeface="楷体_GB2312" pitchFamily="49" charset="-122"/>
                <a:ea typeface="楷体_GB2312" pitchFamily="49" charset="-122"/>
              </a:rPr>
              <a:t>码</a:t>
            </a:r>
            <a:r>
              <a:rPr lang="en-US" altLang="zh-CN" sz="3200" b="1" dirty="0" smtClean="0">
                <a:solidFill>
                  <a:srgbClr val="002060"/>
                </a:solidFill>
                <a:latin typeface="楷体_GB2312" pitchFamily="49" charset="-122"/>
                <a:ea typeface="楷体_GB2312" pitchFamily="49" charset="-122"/>
              </a:rPr>
              <a:t>.</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）根据不同的内容可制作不同样式的二维码。这里单击活码选项，打开相关输入</a:t>
            </a:r>
            <a:r>
              <a:rPr lang="zh-CN" altLang="en-US" sz="3200" b="1" dirty="0" smtClean="0">
                <a:solidFill>
                  <a:srgbClr val="002060"/>
                </a:solidFill>
                <a:latin typeface="楷体_GB2312" pitchFamily="49" charset="-122"/>
                <a:ea typeface="楷体_GB2312" pitchFamily="49" charset="-122"/>
              </a:rPr>
              <a:t>界面</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）单击新建活码，打开对应</a:t>
            </a:r>
            <a:r>
              <a:rPr lang="zh-CN" altLang="en-US" sz="3200" b="1" dirty="0" smtClean="0">
                <a:solidFill>
                  <a:srgbClr val="002060"/>
                </a:solidFill>
                <a:latin typeface="楷体_GB2312" pitchFamily="49" charset="-122"/>
                <a:ea typeface="楷体_GB2312" pitchFamily="49" charset="-122"/>
              </a:rPr>
              <a:t>界面</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）在文本输入区输入文本，然后点击生成二维码按钮，即可完成文本内容的上传。</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）文本上传完成后，网页会自动返回一个文本对应的二维码，通过截图软件截取二维码图片，把图片发送给学生即可</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5201378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403293"/>
            <a:ext cx="11198055" cy="3046988"/>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3  </a:t>
            </a:r>
            <a:r>
              <a:rPr lang="zh-CN" altLang="en-US" sz="3200" b="1" dirty="0">
                <a:solidFill>
                  <a:srgbClr val="002060"/>
                </a:solidFill>
                <a:latin typeface="楷体_GB2312" pitchFamily="49" charset="-122"/>
                <a:ea typeface="楷体_GB2312" pitchFamily="49" charset="-122"/>
              </a:rPr>
              <a:t>课件资源的二维码推</a:t>
            </a:r>
            <a:r>
              <a:rPr lang="zh-CN" altLang="en-US" sz="3200" b="1" dirty="0" smtClean="0">
                <a:solidFill>
                  <a:srgbClr val="002060"/>
                </a:solidFill>
                <a:latin typeface="楷体_GB2312" pitchFamily="49" charset="-122"/>
                <a:ea typeface="楷体_GB2312" pitchFamily="49" charset="-122"/>
              </a:rPr>
              <a:t>送</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（一）皮皮匠网络平台</a:t>
            </a:r>
          </a:p>
          <a:p>
            <a:r>
              <a:rPr lang="zh-CN" altLang="en-US" sz="3200" b="1" dirty="0">
                <a:solidFill>
                  <a:srgbClr val="002060"/>
                </a:solidFill>
                <a:latin typeface="楷体_GB2312" pitchFamily="49" charset="-122"/>
                <a:ea typeface="楷体_GB2312" pitchFamily="49" charset="-122"/>
              </a:rPr>
              <a:t>皮</a:t>
            </a:r>
            <a:r>
              <a:rPr lang="zh-CN" altLang="en-US" sz="3200" b="1" dirty="0" smtClean="0">
                <a:solidFill>
                  <a:srgbClr val="002060"/>
                </a:solidFill>
                <a:latin typeface="楷体_GB2312" pitchFamily="49" charset="-122"/>
                <a:ea typeface="楷体_GB2312" pitchFamily="49" charset="-122"/>
              </a:rPr>
              <a:t>皮匠是</a:t>
            </a:r>
            <a:r>
              <a:rPr lang="zh-CN" altLang="en-US" sz="3200" b="1" dirty="0">
                <a:solidFill>
                  <a:srgbClr val="002060"/>
                </a:solidFill>
                <a:latin typeface="楷体_GB2312" pitchFamily="49" charset="-122"/>
                <a:ea typeface="楷体_GB2312" pitchFamily="49" charset="-122"/>
              </a:rPr>
              <a:t>一个利用</a:t>
            </a:r>
            <a:r>
              <a:rPr lang="en-US" altLang="zh-CN" sz="3200" b="1" dirty="0">
                <a:solidFill>
                  <a:srgbClr val="002060"/>
                </a:solidFill>
                <a:latin typeface="楷体_GB2312" pitchFamily="49" charset="-122"/>
                <a:ea typeface="楷体_GB2312" pitchFamily="49" charset="-122"/>
              </a:rPr>
              <a:t>HTML5</a:t>
            </a:r>
            <a:r>
              <a:rPr lang="zh-CN" altLang="en-US" sz="3200" b="1" dirty="0">
                <a:solidFill>
                  <a:srgbClr val="002060"/>
                </a:solidFill>
                <a:latin typeface="楷体_GB2312" pitchFamily="49" charset="-122"/>
                <a:ea typeface="楷体_GB2312" pitchFamily="49" charset="-122"/>
              </a:rPr>
              <a:t>技术实现把上传的</a:t>
            </a:r>
            <a:r>
              <a:rPr lang="en-US" altLang="zh-CN" sz="3200" b="1" dirty="0">
                <a:solidFill>
                  <a:srgbClr val="002060"/>
                </a:solidFill>
                <a:latin typeface="楷体_GB2312" pitchFamily="49" charset="-122"/>
                <a:ea typeface="楷体_GB2312" pitchFamily="49" charset="-122"/>
              </a:rPr>
              <a:t>PPT</a:t>
            </a:r>
            <a:r>
              <a:rPr lang="zh-CN" altLang="en-US" sz="3200" b="1" dirty="0">
                <a:solidFill>
                  <a:srgbClr val="002060"/>
                </a:solidFill>
                <a:latin typeface="楷体_GB2312" pitchFamily="49" charset="-122"/>
                <a:ea typeface="楷体_GB2312" pitchFamily="49" charset="-122"/>
              </a:rPr>
              <a:t>课件一键转换，无需二次制作，生成二维码，通过移动实现</a:t>
            </a:r>
            <a:r>
              <a:rPr lang="en-US" altLang="zh-CN" sz="3200" b="1" dirty="0">
                <a:solidFill>
                  <a:srgbClr val="002060"/>
                </a:solidFill>
                <a:latin typeface="楷体_GB2312" pitchFamily="49" charset="-122"/>
                <a:ea typeface="楷体_GB2312" pitchFamily="49" charset="-122"/>
              </a:rPr>
              <a:t>PPT</a:t>
            </a:r>
            <a:r>
              <a:rPr lang="zh-CN" altLang="en-US" sz="3200" b="1" dirty="0">
                <a:solidFill>
                  <a:srgbClr val="002060"/>
                </a:solidFill>
                <a:latin typeface="楷体_GB2312" pitchFamily="49" charset="-122"/>
                <a:ea typeface="楷体_GB2312" pitchFamily="49" charset="-122"/>
              </a:rPr>
              <a:t>课件资源推送的网络平台</a:t>
            </a:r>
          </a:p>
          <a:p>
            <a:pPr algn="ctr"/>
            <a:endParaRPr lang="zh-CN" altLang="en-US" sz="3200" b="1" dirty="0">
              <a:solidFill>
                <a:srgbClr val="002060"/>
              </a:solidFill>
              <a:latin typeface="楷体_GB2312" pitchFamily="49" charset="-122"/>
              <a:ea typeface="楷体_GB2312" pitchFamily="49" charset="-122"/>
            </a:endParaRPr>
          </a:p>
        </p:txBody>
      </p:sp>
      <p:pic>
        <p:nvPicPr>
          <p:cNvPr id="4" name="图片 3"/>
          <p:cNvPicPr/>
          <p:nvPr/>
        </p:nvPicPr>
        <p:blipFill>
          <a:blip r:embed="rId2"/>
          <a:stretch>
            <a:fillRect/>
          </a:stretch>
        </p:blipFill>
        <p:spPr>
          <a:xfrm>
            <a:off x="3507874" y="2561588"/>
            <a:ext cx="6133432" cy="3999631"/>
          </a:xfrm>
          <a:prstGeom prst="rect">
            <a:avLst/>
          </a:prstGeom>
        </p:spPr>
      </p:pic>
    </p:spTree>
    <p:extLst>
      <p:ext uri="{BB962C8B-B14F-4D97-AF65-F5344CB8AC3E}">
        <p14:creationId xmlns:p14="http://schemas.microsoft.com/office/powerpoint/2010/main" val="15592562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965998"/>
            <a:ext cx="11198055"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（二）皮皮匠推送</a:t>
            </a:r>
            <a:r>
              <a:rPr lang="en-US" altLang="zh-CN" sz="3200" b="1" dirty="0">
                <a:solidFill>
                  <a:srgbClr val="002060"/>
                </a:solidFill>
                <a:latin typeface="楷体_GB2312" pitchFamily="49" charset="-122"/>
                <a:ea typeface="楷体_GB2312" pitchFamily="49" charset="-122"/>
              </a:rPr>
              <a:t>PPT</a:t>
            </a:r>
            <a:r>
              <a:rPr lang="zh-CN" altLang="en-US" sz="3200" b="1" dirty="0">
                <a:solidFill>
                  <a:srgbClr val="002060"/>
                </a:solidFill>
                <a:latin typeface="楷体_GB2312" pitchFamily="49" charset="-122"/>
                <a:ea typeface="楷体_GB2312" pitchFamily="49" charset="-122"/>
              </a:rPr>
              <a:t>课件资源的方法</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）打开浏览器，打开皮皮匠的网络界面（网址：</a:t>
            </a:r>
            <a:r>
              <a:rPr lang="en-US" altLang="zh-CN" sz="3200" b="1" dirty="0">
                <a:solidFill>
                  <a:srgbClr val="002060"/>
                </a:solidFill>
                <a:latin typeface="楷体_GB2312" pitchFamily="49" charset="-122"/>
                <a:ea typeface="楷体_GB2312" pitchFamily="49" charset="-122"/>
              </a:rPr>
              <a:t>http://www.ppj.io/</a:t>
            </a:r>
            <a:r>
              <a:rPr lang="zh-CN" altLang="en-US" sz="3200" b="1" dirty="0">
                <a:solidFill>
                  <a:srgbClr val="002060"/>
                </a:solidFill>
                <a:latin typeface="楷体_GB2312" pitchFamily="49" charset="-122"/>
                <a:ea typeface="楷体_GB2312" pitchFamily="49" charset="-122"/>
              </a:rPr>
              <a:t>），注册、登录进入皮皮匠网络</a:t>
            </a:r>
            <a:r>
              <a:rPr lang="zh-CN" altLang="en-US" sz="3200" b="1" dirty="0" smtClean="0">
                <a:solidFill>
                  <a:srgbClr val="002060"/>
                </a:solidFill>
                <a:latin typeface="楷体_GB2312" pitchFamily="49" charset="-122"/>
                <a:ea typeface="楷体_GB2312" pitchFamily="49" charset="-122"/>
              </a:rPr>
              <a:t>界面</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）单击新建项目，打开相关输入</a:t>
            </a:r>
            <a:r>
              <a:rPr lang="zh-CN" altLang="en-US" sz="3200" b="1" dirty="0" smtClean="0">
                <a:solidFill>
                  <a:srgbClr val="002060"/>
                </a:solidFill>
                <a:latin typeface="楷体_GB2312" pitchFamily="49" charset="-122"/>
                <a:ea typeface="楷体_GB2312" pitchFamily="49" charset="-122"/>
              </a:rPr>
              <a:t>界面</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）单击选择上传，打开计算机上的</a:t>
            </a:r>
            <a:r>
              <a:rPr lang="en-US" altLang="zh-CN" sz="3200" b="1" dirty="0">
                <a:solidFill>
                  <a:srgbClr val="002060"/>
                </a:solidFill>
                <a:latin typeface="楷体_GB2312" pitchFamily="49" charset="-122"/>
                <a:ea typeface="楷体_GB2312" pitchFamily="49" charset="-122"/>
              </a:rPr>
              <a:t>PPT</a:t>
            </a:r>
            <a:r>
              <a:rPr lang="zh-CN" altLang="en-US" sz="3200" b="1" dirty="0">
                <a:solidFill>
                  <a:srgbClr val="002060"/>
                </a:solidFill>
                <a:latin typeface="楷体_GB2312" pitchFamily="49" charset="-122"/>
                <a:ea typeface="楷体_GB2312" pitchFamily="49" charset="-122"/>
              </a:rPr>
              <a:t>课件，上传课件。</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）在文本输入区输入文本，然后点击生成二维码按钮，即可完成文本内容的上传。上传可能会花费一定的时间，耐心等待上传完成</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PPT</a:t>
            </a:r>
            <a:r>
              <a:rPr lang="zh-CN" altLang="en-US" sz="3200" b="1" dirty="0">
                <a:solidFill>
                  <a:srgbClr val="002060"/>
                </a:solidFill>
                <a:latin typeface="楷体_GB2312" pitchFamily="49" charset="-122"/>
                <a:ea typeface="楷体_GB2312" pitchFamily="49" charset="-122"/>
              </a:rPr>
              <a:t>课件上传完成后，网页会自动返回一个课件对应的二维码，通过截图软件截取二维码图片，把图片发送给学生即可</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19866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340356"/>
            <a:ext cx="11198055" cy="5509200"/>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4  </a:t>
            </a:r>
            <a:r>
              <a:rPr lang="zh-CN" altLang="en-US" sz="3200" b="1" dirty="0">
                <a:solidFill>
                  <a:srgbClr val="002060"/>
                </a:solidFill>
                <a:latin typeface="楷体_GB2312" pitchFamily="49" charset="-122"/>
                <a:ea typeface="楷体_GB2312" pitchFamily="49" charset="-122"/>
              </a:rPr>
              <a:t>基于</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的学习资源推送</a:t>
            </a:r>
          </a:p>
          <a:p>
            <a:r>
              <a:rPr lang="zh-CN" altLang="en-US" sz="3200" b="1" dirty="0">
                <a:solidFill>
                  <a:srgbClr val="002060"/>
                </a:solidFill>
                <a:latin typeface="楷体_GB2312" pitchFamily="49" charset="-122"/>
                <a:ea typeface="楷体_GB2312" pitchFamily="49" charset="-122"/>
              </a:rPr>
              <a:t>（一）学习</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介绍</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什么叫</a:t>
            </a:r>
            <a:r>
              <a:rPr lang="en-US" altLang="zh-CN" sz="3200" b="1" dirty="0">
                <a:solidFill>
                  <a:srgbClr val="002060"/>
                </a:solidFill>
                <a:latin typeface="楷体_GB2312" pitchFamily="49" charset="-122"/>
                <a:ea typeface="楷体_GB2312" pitchFamily="49" charset="-122"/>
              </a:rPr>
              <a:t>App</a:t>
            </a:r>
          </a:p>
          <a:p>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是英文</a:t>
            </a:r>
            <a:r>
              <a:rPr lang="en-US" altLang="zh-CN" sz="3200" b="1" dirty="0">
                <a:solidFill>
                  <a:srgbClr val="002060"/>
                </a:solidFill>
                <a:latin typeface="楷体_GB2312" pitchFamily="49" charset="-122"/>
                <a:ea typeface="楷体_GB2312" pitchFamily="49" charset="-122"/>
              </a:rPr>
              <a:t>Application</a:t>
            </a:r>
            <a:r>
              <a:rPr lang="zh-CN" altLang="en-US" sz="3200" b="1" dirty="0">
                <a:solidFill>
                  <a:srgbClr val="002060"/>
                </a:solidFill>
                <a:latin typeface="楷体_GB2312" pitchFamily="49" charset="-122"/>
                <a:ea typeface="楷体_GB2312" pitchFamily="49" charset="-122"/>
              </a:rPr>
              <a:t>的简称，在</a:t>
            </a:r>
            <a:r>
              <a:rPr lang="en-US" altLang="zh-CN" sz="3200" b="1" dirty="0">
                <a:solidFill>
                  <a:srgbClr val="002060"/>
                </a:solidFill>
                <a:latin typeface="楷体_GB2312" pitchFamily="49" charset="-122"/>
                <a:ea typeface="楷体_GB2312" pitchFamily="49" charset="-122"/>
              </a:rPr>
              <a:t>IT</a:t>
            </a:r>
            <a:r>
              <a:rPr lang="zh-CN" altLang="en-US" sz="3200" b="1" dirty="0">
                <a:solidFill>
                  <a:srgbClr val="002060"/>
                </a:solidFill>
                <a:latin typeface="楷体_GB2312" pitchFamily="49" charset="-122"/>
                <a:ea typeface="楷体_GB2312" pitchFamily="49" charset="-122"/>
              </a:rPr>
              <a:t>术语中，</a:t>
            </a:r>
            <a:r>
              <a:rPr lang="en-US" altLang="zh-CN" sz="3200" b="1" dirty="0">
                <a:solidFill>
                  <a:srgbClr val="002060"/>
                </a:solidFill>
                <a:latin typeface="楷体_GB2312" pitchFamily="49" charset="-122"/>
                <a:ea typeface="楷体_GB2312" pitchFamily="49" charset="-122"/>
              </a:rPr>
              <a:t>application</a:t>
            </a:r>
            <a:r>
              <a:rPr lang="zh-CN" altLang="en-US" sz="3200" b="1" dirty="0">
                <a:solidFill>
                  <a:srgbClr val="002060"/>
                </a:solidFill>
                <a:latin typeface="楷体_GB2312" pitchFamily="49" charset="-122"/>
                <a:ea typeface="楷体_GB2312" pitchFamily="49" charset="-122"/>
              </a:rPr>
              <a:t>表示某种技术、系统或者产品的应用。当前</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专指软件公司开发的应用于移动设备（智能手机，智能平板）上的应用程序软件。</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教学</a:t>
            </a:r>
            <a:r>
              <a:rPr lang="en-US" altLang="zh-CN" sz="3200" b="1" dirty="0">
                <a:solidFill>
                  <a:srgbClr val="002060"/>
                </a:solidFill>
                <a:latin typeface="楷体_GB2312" pitchFamily="49" charset="-122"/>
                <a:ea typeface="楷体_GB2312" pitchFamily="49" charset="-122"/>
              </a:rPr>
              <a:t>App</a:t>
            </a:r>
          </a:p>
          <a:p>
            <a:r>
              <a:rPr lang="zh-CN" altLang="en-US" sz="3200" b="1" dirty="0">
                <a:solidFill>
                  <a:srgbClr val="002060"/>
                </a:solidFill>
                <a:latin typeface="楷体_GB2312" pitchFamily="49" charset="-122"/>
                <a:ea typeface="楷体_GB2312" pitchFamily="49" charset="-122"/>
              </a:rPr>
              <a:t>教学</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是开发的基于手机，平板电脑，移动智能设备使用的教育教学软件，利用这些</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教师与学生可以比较方便地获取最新的教育教学信息</a:t>
            </a:r>
          </a:p>
        </p:txBody>
      </p:sp>
    </p:spTree>
    <p:extLst>
      <p:ext uri="{BB962C8B-B14F-4D97-AF65-F5344CB8AC3E}">
        <p14:creationId xmlns:p14="http://schemas.microsoft.com/office/powerpoint/2010/main" val="40301445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340356"/>
            <a:ext cx="10540331"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（二）实现学习资源推送的</a:t>
            </a:r>
            <a:r>
              <a:rPr lang="en-US" altLang="zh-CN" sz="3200" b="1" dirty="0">
                <a:solidFill>
                  <a:srgbClr val="002060"/>
                </a:solidFill>
                <a:latin typeface="楷体_GB2312" pitchFamily="49" charset="-122"/>
                <a:ea typeface="楷体_GB2312" pitchFamily="49" charset="-122"/>
              </a:rPr>
              <a:t>APP</a:t>
            </a:r>
          </a:p>
          <a:p>
            <a:r>
              <a:rPr lang="zh-CN" altLang="en-US" sz="3200" b="1" dirty="0">
                <a:solidFill>
                  <a:srgbClr val="002060"/>
                </a:solidFill>
                <a:latin typeface="楷体_GB2312" pitchFamily="49" charset="-122"/>
                <a:ea typeface="楷体_GB2312" pitchFamily="49" charset="-122"/>
              </a:rPr>
              <a:t>从某种意义上说，每一款学习</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都能够实现学习资源的推送，应该说实现学习资源推送是学习</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的基本功能。由于篇幅的限制，这里只以“语文</a:t>
            </a:r>
            <a:r>
              <a:rPr lang="en-US" altLang="zh-CN" sz="3200" b="1" dirty="0">
                <a:solidFill>
                  <a:srgbClr val="002060"/>
                </a:solidFill>
                <a:latin typeface="楷体_GB2312" pitchFamily="49" charset="-122"/>
                <a:ea typeface="楷体_GB2312" pitchFamily="49" charset="-122"/>
              </a:rPr>
              <a:t>100</a:t>
            </a:r>
            <a:r>
              <a:rPr lang="zh-CN" altLang="en-US" sz="3200" b="1" dirty="0">
                <a:solidFill>
                  <a:srgbClr val="002060"/>
                </a:solidFill>
                <a:latin typeface="楷体_GB2312" pitchFamily="49" charset="-122"/>
                <a:ea typeface="楷体_GB2312" pitchFamily="49" charset="-122"/>
              </a:rPr>
              <a:t>分”</a:t>
            </a:r>
            <a:r>
              <a:rPr lang="en-US" altLang="zh-CN" sz="3200" b="1" dirty="0" smtClean="0">
                <a:solidFill>
                  <a:srgbClr val="002060"/>
                </a:solidFill>
                <a:latin typeface="楷体_GB2312" pitchFamily="49" charset="-122"/>
                <a:ea typeface="楷体_GB2312" pitchFamily="49" charset="-122"/>
              </a:rPr>
              <a:t>App</a:t>
            </a:r>
            <a:r>
              <a:rPr lang="zh-CN" altLang="en-US" sz="3200" b="1" dirty="0" smtClean="0">
                <a:solidFill>
                  <a:srgbClr val="002060"/>
                </a:solidFill>
                <a:latin typeface="楷体_GB2312" pitchFamily="49" charset="-122"/>
                <a:ea typeface="楷体_GB2312" pitchFamily="49" charset="-122"/>
              </a:rPr>
              <a:t>为</a:t>
            </a:r>
            <a:r>
              <a:rPr lang="zh-CN" altLang="en-US" sz="3200" b="1" dirty="0">
                <a:solidFill>
                  <a:srgbClr val="002060"/>
                </a:solidFill>
                <a:latin typeface="楷体_GB2312" pitchFamily="49" charset="-122"/>
                <a:ea typeface="楷体_GB2312" pitchFamily="49" charset="-122"/>
              </a:rPr>
              <a:t>例做一个简单的介绍。</a:t>
            </a:r>
          </a:p>
          <a:p>
            <a:r>
              <a:rPr lang="zh-CN" altLang="en-US" sz="3200" b="1" dirty="0">
                <a:solidFill>
                  <a:srgbClr val="002060"/>
                </a:solidFill>
                <a:latin typeface="楷体_GB2312" pitchFamily="49" charset="-122"/>
                <a:ea typeface="楷体_GB2312" pitchFamily="49" charset="-122"/>
              </a:rPr>
              <a:t>“语文</a:t>
            </a:r>
            <a:r>
              <a:rPr lang="en-US" altLang="zh-CN" sz="3200" b="1" dirty="0">
                <a:solidFill>
                  <a:srgbClr val="002060"/>
                </a:solidFill>
                <a:latin typeface="楷体_GB2312" pitchFamily="49" charset="-122"/>
                <a:ea typeface="楷体_GB2312" pitchFamily="49" charset="-122"/>
              </a:rPr>
              <a:t>100</a:t>
            </a:r>
            <a:r>
              <a:rPr lang="zh-CN" altLang="en-US" sz="3200" b="1" dirty="0">
                <a:solidFill>
                  <a:srgbClr val="002060"/>
                </a:solidFill>
                <a:latin typeface="楷体_GB2312" pitchFamily="49" charset="-122"/>
                <a:ea typeface="楷体_GB2312" pitchFamily="49" charset="-122"/>
              </a:rPr>
              <a:t>分”</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是首款支持全国小学语文课文朗读、听写的应用，互动学习帮助学生争夺语文</a:t>
            </a:r>
            <a:r>
              <a:rPr lang="en-US" altLang="zh-CN" sz="3200" b="1" dirty="0">
                <a:solidFill>
                  <a:srgbClr val="002060"/>
                </a:solidFill>
                <a:latin typeface="楷体_GB2312" pitchFamily="49" charset="-122"/>
                <a:ea typeface="楷体_GB2312" pitchFamily="49" charset="-122"/>
              </a:rPr>
              <a:t>100</a:t>
            </a:r>
            <a:r>
              <a:rPr lang="zh-CN" altLang="en-US" sz="3200" b="1" dirty="0">
                <a:solidFill>
                  <a:srgbClr val="002060"/>
                </a:solidFill>
                <a:latin typeface="楷体_GB2312" pitchFamily="49" charset="-122"/>
                <a:ea typeface="楷体_GB2312" pitchFamily="49" charset="-122"/>
              </a:rPr>
              <a:t>分。这是</a:t>
            </a:r>
            <a:r>
              <a:rPr lang="en-US" altLang="zh-CN" sz="3200" b="1" dirty="0">
                <a:solidFill>
                  <a:srgbClr val="002060"/>
                </a:solidFill>
                <a:latin typeface="楷体_GB2312" pitchFamily="49" charset="-122"/>
                <a:ea typeface="楷体_GB2312" pitchFamily="49" charset="-122"/>
              </a:rPr>
              <a:t>2015</a:t>
            </a:r>
            <a:r>
              <a:rPr lang="zh-CN" altLang="en-US" sz="3200" b="1" dirty="0">
                <a:solidFill>
                  <a:srgbClr val="002060"/>
                </a:solidFill>
                <a:latin typeface="楷体_GB2312" pitchFamily="49" charset="-122"/>
                <a:ea typeface="楷体_GB2312" pitchFamily="49" charset="-122"/>
              </a:rPr>
              <a:t>年首部最受学生家长欢迎的教学应用，涵盖权威的人教版、北师版、苏教版等多套教育部语文教材，让学习考试拥有更权威的指导和帮助。同时，独家上线的</a:t>
            </a:r>
            <a:r>
              <a:rPr lang="en-US" altLang="zh-CN" sz="3200" b="1" dirty="0">
                <a:solidFill>
                  <a:srgbClr val="002060"/>
                </a:solidFill>
                <a:latin typeface="楷体_GB2312" pitchFamily="49" charset="-122"/>
                <a:ea typeface="楷体_GB2312" pitchFamily="49" charset="-122"/>
              </a:rPr>
              <a:t>UI</a:t>
            </a:r>
            <a:r>
              <a:rPr lang="zh-CN" altLang="en-US" sz="3200" b="1" dirty="0">
                <a:solidFill>
                  <a:srgbClr val="002060"/>
                </a:solidFill>
                <a:latin typeface="楷体_GB2312" pitchFamily="49" charset="-122"/>
                <a:ea typeface="楷体_GB2312" pitchFamily="49" charset="-122"/>
              </a:rPr>
              <a:t>界面交互设计，每一次使用都能获得美好的体验。</a:t>
            </a:r>
          </a:p>
        </p:txBody>
      </p:sp>
    </p:spTree>
    <p:extLst>
      <p:ext uri="{BB962C8B-B14F-4D97-AF65-F5344CB8AC3E}">
        <p14:creationId xmlns:p14="http://schemas.microsoft.com/office/powerpoint/2010/main" val="330620764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2"/>
          <a:stretch>
            <a:fillRect/>
          </a:stretch>
        </p:blipFill>
        <p:spPr>
          <a:xfrm>
            <a:off x="234381" y="673441"/>
            <a:ext cx="11492398" cy="5005463"/>
          </a:xfrm>
          <a:prstGeom prst="rect">
            <a:avLst/>
          </a:prstGeom>
        </p:spPr>
      </p:pic>
    </p:spTree>
    <p:extLst>
      <p:ext uri="{BB962C8B-B14F-4D97-AF65-F5344CB8AC3E}">
        <p14:creationId xmlns:p14="http://schemas.microsoft.com/office/powerpoint/2010/main" val="24234217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3142262" y="2599356"/>
            <a:ext cx="6338624"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1  </a:t>
            </a:r>
            <a:r>
              <a:rPr lang="zh-CN" altLang="en-US" sz="3600" b="1" dirty="0">
                <a:solidFill>
                  <a:srgbClr val="002060"/>
                </a:solidFill>
                <a:latin typeface="楷体_GB2312" pitchFamily="49" charset="-122"/>
                <a:ea typeface="楷体_GB2312" pitchFamily="49" charset="-122"/>
              </a:rPr>
              <a:t>信息化教学资源获取</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735639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1750828"/>
            <a:ext cx="11198055" cy="584775"/>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活动</a:t>
            </a:r>
            <a:r>
              <a:rPr lang="en-US" altLang="zh-CN" sz="3200" b="1" dirty="0">
                <a:solidFill>
                  <a:srgbClr val="002060"/>
                </a:solidFill>
                <a:latin typeface="楷体_GB2312" pitchFamily="49" charset="-122"/>
                <a:ea typeface="楷体_GB2312" pitchFamily="49" charset="-122"/>
              </a:rPr>
              <a:t>3  </a:t>
            </a:r>
            <a:r>
              <a:rPr lang="zh-CN" altLang="en-US" sz="3200" b="1" dirty="0">
                <a:solidFill>
                  <a:srgbClr val="002060"/>
                </a:solidFill>
                <a:latin typeface="楷体_GB2312" pitchFamily="49" charset="-122"/>
                <a:ea typeface="楷体_GB2312" pitchFamily="49" charset="-122"/>
              </a:rPr>
              <a:t>信息化教学过程管理</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8126801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643923"/>
            <a:ext cx="11198055" cy="501675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活动目标</a:t>
            </a:r>
          </a:p>
          <a:p>
            <a:r>
              <a:rPr lang="zh-CN" altLang="en-US" sz="3200" b="1" dirty="0">
                <a:solidFill>
                  <a:srgbClr val="002060"/>
                </a:solidFill>
                <a:latin typeface="楷体_GB2312" pitchFamily="49" charset="-122"/>
                <a:ea typeface="楷体_GB2312" pitchFamily="49" charset="-122"/>
              </a:rPr>
              <a:t>了解希沃信息化教学工具，掌握屏幕放大软件的使用，掌握希沃授课助手的使用方法，能用希沃班级优化大师来实现教学过程的管理。</a:t>
            </a:r>
          </a:p>
          <a:p>
            <a:r>
              <a:rPr lang="zh-CN" altLang="en-US" sz="3200" b="1" dirty="0" smtClean="0">
                <a:solidFill>
                  <a:srgbClr val="002060"/>
                </a:solidFill>
                <a:latin typeface="楷体_GB2312" pitchFamily="49" charset="-122"/>
                <a:ea typeface="楷体_GB2312" pitchFamily="49" charset="-122"/>
              </a:rPr>
              <a:t>活动</a:t>
            </a:r>
            <a:r>
              <a:rPr lang="zh-CN" altLang="en-US" sz="3200" b="1" dirty="0">
                <a:solidFill>
                  <a:srgbClr val="00206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90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002060"/>
                </a:solidFill>
                <a:latin typeface="楷体_GB2312" pitchFamily="49" charset="-122"/>
                <a:ea typeface="楷体_GB2312" pitchFamily="49" charset="-122"/>
              </a:rPr>
              <a:t>活动</a:t>
            </a:r>
            <a:r>
              <a:rPr lang="zh-CN" altLang="en-US" sz="3200" b="1" dirty="0">
                <a:solidFill>
                  <a:srgbClr val="00206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屏幕放大软件工具的教学应用</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希沃授课助手</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希沃班级优化大师</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2692599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05187" y="646162"/>
            <a:ext cx="11198055" cy="501675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活动过程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步：教师演示屏幕放大工具的使用，学生结合材料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完成实际的上机操练。</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步：教师介绍希沃系列信息化教学工具，演示希沃授课助手的使用，学生结合材料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完成实际的上机操练。</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步：教师演示希沃班级大师的使用，学生结合材料</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完成实际的上机操练。</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步：学生以小组为单元，结合希沃系列信息化教学工具的使用，小组内交流如何利用课堂教学信息化工具提升教学实效。</a:t>
            </a:r>
          </a:p>
        </p:txBody>
      </p:sp>
    </p:spTree>
    <p:extLst>
      <p:ext uri="{BB962C8B-B14F-4D97-AF65-F5344CB8AC3E}">
        <p14:creationId xmlns:p14="http://schemas.microsoft.com/office/powerpoint/2010/main" val="399331473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643923"/>
            <a:ext cx="11198055"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屏幕放大软件工具的教学应用</a:t>
            </a:r>
            <a:endParaRPr lang="zh-CN" altLang="en-US" sz="3200" b="1" dirty="0">
              <a:solidFill>
                <a:srgbClr val="002060"/>
              </a:solidFill>
              <a:latin typeface="楷体_GB2312" pitchFamily="49" charset="-122"/>
              <a:ea typeface="楷体_GB2312" pitchFamily="49" charset="-122"/>
            </a:endParaRPr>
          </a:p>
          <a:p>
            <a:r>
              <a:rPr lang="en-US" altLang="zh-CN" sz="3200" b="1" dirty="0" err="1">
                <a:solidFill>
                  <a:srgbClr val="002060"/>
                </a:solidFill>
                <a:latin typeface="楷体_GB2312" pitchFamily="49" charset="-122"/>
                <a:ea typeface="楷体_GB2312" pitchFamily="49" charset="-122"/>
              </a:rPr>
              <a:t>ZoomIt</a:t>
            </a:r>
            <a:r>
              <a:rPr lang="zh-CN" altLang="en-US" sz="3200" b="1" dirty="0">
                <a:solidFill>
                  <a:srgbClr val="002060"/>
                </a:solidFill>
                <a:latin typeface="楷体_GB2312" pitchFamily="49" charset="-122"/>
                <a:ea typeface="楷体_GB2312" pitchFamily="49" charset="-122"/>
              </a:rPr>
              <a:t>是一款非常实用的投影演示辅助软件。它源自</a:t>
            </a:r>
            <a:r>
              <a:rPr lang="en-US" altLang="zh-CN" sz="3200" b="1" dirty="0" err="1">
                <a:solidFill>
                  <a:srgbClr val="002060"/>
                </a:solidFill>
                <a:latin typeface="楷体_GB2312" pitchFamily="49" charset="-122"/>
                <a:ea typeface="楷体_GB2312" pitchFamily="49" charset="-122"/>
              </a:rPr>
              <a:t>Sysinternals</a:t>
            </a:r>
            <a:r>
              <a:rPr lang="zh-CN" altLang="en-US" sz="3200" b="1" dirty="0">
                <a:solidFill>
                  <a:srgbClr val="002060"/>
                </a:solidFill>
                <a:latin typeface="楷体_GB2312" pitchFamily="49" charset="-122"/>
                <a:ea typeface="楷体_GB2312" pitchFamily="49" charset="-122"/>
              </a:rPr>
              <a:t>公司，后来此公司被微软收购。</a:t>
            </a:r>
            <a:r>
              <a:rPr lang="en-US" altLang="zh-CN" sz="3200" b="1" dirty="0" err="1">
                <a:solidFill>
                  <a:srgbClr val="002060"/>
                </a:solidFill>
                <a:latin typeface="楷体_GB2312" pitchFamily="49" charset="-122"/>
                <a:ea typeface="楷体_GB2312" pitchFamily="49" charset="-122"/>
              </a:rPr>
              <a:t>ZoomIt</a:t>
            </a:r>
            <a:r>
              <a:rPr lang="zh-CN" altLang="en-US" sz="3200" b="1" dirty="0">
                <a:solidFill>
                  <a:srgbClr val="002060"/>
                </a:solidFill>
                <a:latin typeface="楷体_GB2312" pitchFamily="49" charset="-122"/>
                <a:ea typeface="楷体_GB2312" pitchFamily="49" charset="-122"/>
              </a:rPr>
              <a:t>体积小巧（只有一个</a:t>
            </a:r>
            <a:r>
              <a:rPr lang="en-US" altLang="zh-CN" sz="3200" b="1" dirty="0">
                <a:solidFill>
                  <a:srgbClr val="002060"/>
                </a:solidFill>
                <a:latin typeface="楷体_GB2312" pitchFamily="49" charset="-122"/>
                <a:ea typeface="楷体_GB2312" pitchFamily="49" charset="-122"/>
              </a:rPr>
              <a:t>.exe</a:t>
            </a:r>
            <a:r>
              <a:rPr lang="zh-CN" altLang="en-US" sz="3200" b="1" dirty="0">
                <a:solidFill>
                  <a:srgbClr val="002060"/>
                </a:solidFill>
                <a:latin typeface="楷体_GB2312" pitchFamily="49" charset="-122"/>
                <a:ea typeface="楷体_GB2312" pitchFamily="49" charset="-122"/>
              </a:rPr>
              <a:t>文件，</a:t>
            </a:r>
            <a:r>
              <a:rPr lang="en-US" altLang="zh-CN" sz="3200" b="1" dirty="0">
                <a:solidFill>
                  <a:srgbClr val="002060"/>
                </a:solidFill>
                <a:latin typeface="楷体_GB2312" pitchFamily="49" charset="-122"/>
                <a:ea typeface="楷体_GB2312" pitchFamily="49" charset="-122"/>
              </a:rPr>
              <a:t>0.2MB</a:t>
            </a:r>
            <a:r>
              <a:rPr lang="zh-CN" altLang="en-US" sz="3200" b="1" dirty="0">
                <a:solidFill>
                  <a:srgbClr val="002060"/>
                </a:solidFill>
                <a:latin typeface="楷体_GB2312" pitchFamily="49" charset="-122"/>
                <a:ea typeface="楷体_GB2312" pitchFamily="49" charset="-122"/>
              </a:rPr>
              <a:t>），完全免费，易于使用。通过快捷键可以很方便地调用</a:t>
            </a:r>
            <a:r>
              <a:rPr lang="en-US" altLang="zh-CN" sz="3200" b="1" dirty="0" err="1">
                <a:solidFill>
                  <a:srgbClr val="002060"/>
                </a:solidFill>
                <a:latin typeface="楷体_GB2312" pitchFamily="49" charset="-122"/>
                <a:ea typeface="楷体_GB2312" pitchFamily="49" charset="-122"/>
              </a:rPr>
              <a:t>ZoomIt</a:t>
            </a:r>
            <a:r>
              <a:rPr lang="zh-CN" altLang="en-US" sz="3200" b="1" dirty="0">
                <a:solidFill>
                  <a:srgbClr val="002060"/>
                </a:solidFill>
                <a:latin typeface="楷体_GB2312" pitchFamily="49" charset="-122"/>
                <a:ea typeface="楷体_GB2312" pitchFamily="49" charset="-122"/>
              </a:rPr>
              <a:t>三项功能：屏幕放大、屏幕标注、定时提醒。</a:t>
            </a:r>
            <a:endParaRPr lang="en-US" altLang="zh-CN" sz="3200" b="1" dirty="0">
              <a:solidFill>
                <a:srgbClr val="002060"/>
              </a:solidFill>
              <a:latin typeface="楷体_GB2312" pitchFamily="49" charset="-122"/>
              <a:ea typeface="楷体_GB2312" pitchFamily="49" charset="-122"/>
            </a:endParaRPr>
          </a:p>
        </p:txBody>
      </p:sp>
      <p:pic>
        <p:nvPicPr>
          <p:cNvPr id="4" name="图片 3"/>
          <p:cNvPicPr/>
          <p:nvPr/>
        </p:nvPicPr>
        <p:blipFill>
          <a:blip r:embed="rId2">
            <a:extLst>
              <a:ext uri="{28A0092B-C50C-407E-A947-70E740481C1C}">
                <a14:useLocalDpi xmlns:a14="http://schemas.microsoft.com/office/drawing/2010/main" val="0"/>
              </a:ext>
            </a:extLst>
          </a:blip>
          <a:stretch>
            <a:fillRect/>
          </a:stretch>
        </p:blipFill>
        <p:spPr>
          <a:xfrm>
            <a:off x="4551445" y="3506469"/>
            <a:ext cx="2619375" cy="2685783"/>
          </a:xfrm>
          <a:prstGeom prst="rect">
            <a:avLst/>
          </a:prstGeom>
          <a:ln>
            <a:noFill/>
          </a:ln>
        </p:spPr>
      </p:pic>
    </p:spTree>
    <p:extLst>
      <p:ext uri="{BB962C8B-B14F-4D97-AF65-F5344CB8AC3E}">
        <p14:creationId xmlns:p14="http://schemas.microsoft.com/office/powerpoint/2010/main" val="32579372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643923"/>
            <a:ext cx="11198055" cy="600164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希沃授课</a:t>
            </a:r>
            <a:r>
              <a:rPr lang="zh-CN" altLang="en-US" sz="3200" b="1" dirty="0" smtClean="0">
                <a:solidFill>
                  <a:srgbClr val="002060"/>
                </a:solidFill>
                <a:latin typeface="楷体_GB2312" pitchFamily="49" charset="-122"/>
                <a:ea typeface="楷体_GB2312" pitchFamily="49" charset="-122"/>
              </a:rPr>
              <a:t>助手</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希沃授课助手介绍</a:t>
            </a:r>
          </a:p>
          <a:p>
            <a:r>
              <a:rPr lang="zh-CN" altLang="en-US" sz="3200" b="1" dirty="0">
                <a:solidFill>
                  <a:srgbClr val="002060"/>
                </a:solidFill>
                <a:latin typeface="楷体_GB2312" pitchFamily="49" charset="-122"/>
                <a:ea typeface="楷体_GB2312" pitchFamily="49" charset="-122"/>
              </a:rPr>
              <a:t>希沃授课助手是希沃开发软件出来，专为教学设计的大小屏互动软件，教师可轻松采集讲义一键上传至大屏，实现远程控制交互智能平板，包括手机移动端和电脑端。</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希沃授课助手的主要功能</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）桌面同步，即把智能手机上的桌面传到大屏幕上，以便教师使用智能手机演示教学内容</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）拍照上传。可以利用智能手机对教学场景及材料进行实时拍照，拍照完成后实时上传到大屏幕上</a:t>
            </a:r>
            <a:r>
              <a:rPr lang="zh-CN" altLang="en-US" sz="3200" b="1" dirty="0" smtClean="0">
                <a:solidFill>
                  <a:srgbClr val="002060"/>
                </a:solidFill>
                <a:latin typeface="楷体_GB2312" pitchFamily="49" charset="-122"/>
                <a:ea typeface="楷体_GB2312" pitchFamily="49" charset="-122"/>
              </a:rPr>
              <a:t>演示</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）课件演示。能够把智能手机变为可以控制大屏幕上演示课件的控制器，教师方便地利用它来完成课件的演示</a:t>
            </a:r>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1385312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307039"/>
            <a:ext cx="11198055" cy="501675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3  </a:t>
            </a:r>
            <a:r>
              <a:rPr lang="zh-CN" altLang="en-US" sz="3200" b="1" dirty="0">
                <a:solidFill>
                  <a:srgbClr val="002060"/>
                </a:solidFill>
                <a:latin typeface="楷体_GB2312" pitchFamily="49" charset="-122"/>
                <a:ea typeface="楷体_GB2312" pitchFamily="49" charset="-122"/>
              </a:rPr>
              <a:t>希沃班级优化</a:t>
            </a:r>
            <a:r>
              <a:rPr lang="zh-CN" altLang="en-US" sz="3200" b="1" dirty="0" smtClean="0">
                <a:solidFill>
                  <a:srgbClr val="002060"/>
                </a:solidFill>
                <a:latin typeface="楷体_GB2312" pitchFamily="49" charset="-122"/>
                <a:ea typeface="楷体_GB2312" pitchFamily="49" charset="-122"/>
              </a:rPr>
              <a:t>大师</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（一）希沃班级优化大师介绍</a:t>
            </a:r>
          </a:p>
          <a:p>
            <a:r>
              <a:rPr lang="zh-CN" altLang="en-US" sz="3200" b="1" dirty="0">
                <a:solidFill>
                  <a:srgbClr val="002060"/>
                </a:solidFill>
                <a:latin typeface="楷体_GB2312" pitchFamily="49" charset="-122"/>
                <a:ea typeface="楷体_GB2312" pitchFamily="49" charset="-122"/>
              </a:rPr>
              <a:t>希沃班级优化大师是希沃开发的一款实现课堂信息化过程管理的信息化工具，通过班级优化大师，教师可以方便地进行日常的课堂考勤、课堂学习表现等学习过程性信息的记录，并在期末时调出相关过程性记录，针对记录数据生成一些报表。通过希沃班级优化大师，可以充分借助信息化教学管理工具把教师从日常的学习过程记录中解放出来，提供课堂管理的效率。</a:t>
            </a:r>
          </a:p>
          <a:p>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24730241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69353" y="611839"/>
            <a:ext cx="11198055"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（二）班级优化大师的基本使用</a:t>
            </a:r>
          </a:p>
          <a:p>
            <a:r>
              <a:rPr lang="zh-CN" altLang="en-US" sz="3200" b="1" dirty="0">
                <a:solidFill>
                  <a:srgbClr val="002060"/>
                </a:solidFill>
                <a:latin typeface="楷体_GB2312" pitchFamily="49" charset="-122"/>
                <a:ea typeface="楷体_GB2312" pitchFamily="49" charset="-122"/>
              </a:rPr>
              <a:t>第一步：在网页端注册一个账号并登录，要选择教师身份</a:t>
            </a:r>
          </a:p>
          <a:p>
            <a:r>
              <a:rPr lang="zh-CN" altLang="en-US" sz="3200" b="1" dirty="0">
                <a:solidFill>
                  <a:srgbClr val="002060"/>
                </a:solidFill>
                <a:latin typeface="楷体_GB2312" pitchFamily="49" charset="-122"/>
                <a:ea typeface="楷体_GB2312" pitchFamily="49" charset="-122"/>
              </a:rPr>
              <a:t>第二步：创建或加入</a:t>
            </a:r>
            <a:r>
              <a:rPr lang="zh-CN" altLang="en-US" sz="3200" b="1" dirty="0" smtClean="0">
                <a:solidFill>
                  <a:srgbClr val="002060"/>
                </a:solidFill>
                <a:latin typeface="楷体_GB2312" pitchFamily="49" charset="-122"/>
                <a:ea typeface="楷体_GB2312" pitchFamily="49" charset="-122"/>
              </a:rPr>
              <a:t>班级</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第三步：设置班级</a:t>
            </a:r>
            <a:r>
              <a:rPr lang="zh-CN" altLang="en-US" sz="3200" b="1" dirty="0" smtClean="0">
                <a:solidFill>
                  <a:srgbClr val="002060"/>
                </a:solidFill>
                <a:latin typeface="楷体_GB2312" pitchFamily="49" charset="-122"/>
                <a:ea typeface="楷体_GB2312" pitchFamily="49" charset="-122"/>
              </a:rPr>
              <a:t>名称</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第四步：添加</a:t>
            </a:r>
            <a:r>
              <a:rPr lang="zh-CN" altLang="en-US" sz="3200" b="1" dirty="0" smtClean="0">
                <a:solidFill>
                  <a:srgbClr val="002060"/>
                </a:solidFill>
                <a:latin typeface="楷体_GB2312" pitchFamily="49" charset="-122"/>
                <a:ea typeface="楷体_GB2312" pitchFamily="49" charset="-122"/>
              </a:rPr>
              <a:t>学生</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第五步：设置点评</a:t>
            </a:r>
            <a:r>
              <a:rPr lang="zh-CN" altLang="en-US" sz="3200" b="1" dirty="0" smtClean="0">
                <a:solidFill>
                  <a:srgbClr val="002060"/>
                </a:solidFill>
                <a:latin typeface="楷体_GB2312" pitchFamily="49" charset="-122"/>
                <a:ea typeface="楷体_GB2312" pitchFamily="49" charset="-122"/>
              </a:rPr>
              <a:t>项</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第六步：邀请家长加入</a:t>
            </a:r>
            <a:r>
              <a:rPr lang="zh-CN" altLang="en-US" sz="3200" b="1" dirty="0" smtClean="0">
                <a:solidFill>
                  <a:srgbClr val="002060"/>
                </a:solidFill>
                <a:latin typeface="楷体_GB2312" pitchFamily="49" charset="-122"/>
                <a:ea typeface="楷体_GB2312" pitchFamily="49" charset="-122"/>
              </a:rPr>
              <a:t>班级</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第七步：发送短信邀请</a:t>
            </a:r>
            <a:r>
              <a:rPr lang="zh-CN" altLang="en-US" sz="3200" b="1" dirty="0" smtClean="0">
                <a:solidFill>
                  <a:srgbClr val="002060"/>
                </a:solidFill>
                <a:latin typeface="楷体_GB2312" pitchFamily="49" charset="-122"/>
                <a:ea typeface="楷体_GB2312" pitchFamily="49" charset="-122"/>
              </a:rPr>
              <a:t>家长</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第八步：下载</a:t>
            </a:r>
            <a:r>
              <a:rPr lang="en-US" altLang="zh-CN" sz="3200" b="1" dirty="0">
                <a:solidFill>
                  <a:srgbClr val="002060"/>
                </a:solidFill>
                <a:latin typeface="楷体_GB2312" pitchFamily="49" charset="-122"/>
                <a:ea typeface="楷体_GB2312" pitchFamily="49" charset="-122"/>
              </a:rPr>
              <a:t>PC</a:t>
            </a:r>
            <a:r>
              <a:rPr lang="zh-CN" altLang="en-US" sz="3200" b="1" dirty="0">
                <a:solidFill>
                  <a:srgbClr val="002060"/>
                </a:solidFill>
                <a:latin typeface="楷体_GB2312" pitchFamily="49" charset="-122"/>
                <a:ea typeface="楷体_GB2312" pitchFamily="49" charset="-122"/>
              </a:rPr>
              <a:t>端和手机端，方便课内和课外的使用。</a:t>
            </a:r>
            <a:r>
              <a:rPr lang="en-US" altLang="zh-CN" sz="3200" b="1" dirty="0">
                <a:solidFill>
                  <a:srgbClr val="002060"/>
                </a:solidFill>
                <a:latin typeface="楷体_GB2312" pitchFamily="49" charset="-122"/>
                <a:ea typeface="楷体_GB2312" pitchFamily="49" charset="-122"/>
              </a:rPr>
              <a:t>PC</a:t>
            </a:r>
            <a:r>
              <a:rPr lang="zh-CN" altLang="en-US" sz="3200" b="1" dirty="0">
                <a:solidFill>
                  <a:srgbClr val="002060"/>
                </a:solidFill>
                <a:latin typeface="楷体_GB2312" pitchFamily="49" charset="-122"/>
                <a:ea typeface="楷体_GB2312" pitchFamily="49" charset="-122"/>
              </a:rPr>
              <a:t>端下载地址：</a:t>
            </a:r>
            <a:r>
              <a:rPr lang="en-US" altLang="zh-CN" sz="3200" b="1" dirty="0">
                <a:solidFill>
                  <a:srgbClr val="002060"/>
                </a:solidFill>
                <a:latin typeface="楷体_GB2312" pitchFamily="49" charset="-122"/>
                <a:ea typeface="楷体_GB2312" pitchFamily="49" charset="-122"/>
              </a:rPr>
              <a:t>http://care.seewo.com/pc/download</a:t>
            </a:r>
            <a:r>
              <a:rPr lang="zh-CN" altLang="en-US" sz="3200" b="1" dirty="0">
                <a:solidFill>
                  <a:srgbClr val="002060"/>
                </a:solidFill>
                <a:latin typeface="楷体_GB2312" pitchFamily="49" charset="-122"/>
                <a:ea typeface="楷体_GB2312" pitchFamily="49" charset="-122"/>
              </a:rPr>
              <a:t>；手机端下载方式：用手机微信或浏览器扫描下方二维码进行下载。</a:t>
            </a:r>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73825523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211820" y="2807903"/>
            <a:ext cx="8793064"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4  </a:t>
            </a:r>
            <a:r>
              <a:rPr lang="zh-CN" altLang="en-US" sz="3600" b="1" dirty="0">
                <a:solidFill>
                  <a:srgbClr val="002060"/>
                </a:solidFill>
                <a:latin typeface="楷体_GB2312" pitchFamily="49" charset="-122"/>
                <a:ea typeface="楷体_GB2312" pitchFamily="49" charset="-122"/>
              </a:rPr>
              <a:t>信息化学习结果评价</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43827092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387249"/>
            <a:ext cx="11198055" cy="4031873"/>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smtClean="0">
                <a:solidFill>
                  <a:srgbClr val="002060"/>
                </a:solidFill>
                <a:latin typeface="楷体_GB2312" pitchFamily="49" charset="-122"/>
                <a:ea typeface="楷体_GB2312" pitchFamily="49" charset="-122"/>
              </a:rPr>
              <a:t>了解</a:t>
            </a:r>
            <a:r>
              <a:rPr lang="zh-CN" altLang="en-US" sz="3200" b="1" dirty="0">
                <a:solidFill>
                  <a:srgbClr val="002060"/>
                </a:solidFill>
                <a:latin typeface="楷体_GB2312" pitchFamily="49" charset="-122"/>
                <a:ea typeface="楷体_GB2312" pitchFamily="49" charset="-122"/>
              </a:rPr>
              <a:t>信息化学习结果评价的基本知识，掌握问卷星的使用方法，掌握基于</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的信息化学习结果评价方法。</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90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信息化学习结果评价工具</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问卷星</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基于</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的信息化学习结果评价</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猿题库</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92126783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1061017"/>
            <a:ext cx="11198055" cy="3539430"/>
          </a:xfrm>
          <a:prstGeom prst="rect">
            <a:avLst/>
          </a:prstGeom>
        </p:spPr>
        <p:txBody>
          <a:bodyPr wrap="square">
            <a:spAutoFit/>
          </a:bodyPr>
          <a:lstStyle/>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步：教师介绍问卷星的基本特征，演示问卷星的使用方法，学生结合材料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完成实际的操练。</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步：教师介绍猿题库的基本情况，演示猿题库的使用方法，学生结合材料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完成实际的操练。</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步：学生以小组为单元，结合学习的信息化教学评价工具的使用开展小组内的互相交流。</a:t>
            </a:r>
          </a:p>
        </p:txBody>
      </p:sp>
    </p:spTree>
    <p:extLst>
      <p:ext uri="{BB962C8B-B14F-4D97-AF65-F5344CB8AC3E}">
        <p14:creationId xmlns:p14="http://schemas.microsoft.com/office/powerpoint/2010/main" val="25691068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495777" y="18847"/>
            <a:ext cx="10628905" cy="33829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smtClean="0">
                <a:solidFill>
                  <a:srgbClr val="002060"/>
                </a:solidFill>
                <a:latin typeface="楷体_GB2312" pitchFamily="49" charset="-122"/>
                <a:ea typeface="楷体_GB2312" pitchFamily="49" charset="-122"/>
              </a:rPr>
              <a:t>活动</a:t>
            </a:r>
            <a:r>
              <a:rPr lang="zh-CN" altLang="en-US" sz="3200" b="1" dirty="0">
                <a:solidFill>
                  <a:srgbClr val="002060"/>
                </a:solidFill>
                <a:latin typeface="楷体_GB2312" pitchFamily="49" charset="-122"/>
                <a:ea typeface="楷体_GB2312" pitchFamily="49" charset="-122"/>
              </a:rPr>
              <a:t>目标</a:t>
            </a:r>
          </a:p>
          <a:p>
            <a:pPr marL="0" indent="0">
              <a:buNone/>
            </a:pPr>
            <a:r>
              <a:rPr lang="zh-CN" altLang="en-US" sz="3200" b="1" dirty="0">
                <a:solidFill>
                  <a:srgbClr val="002060"/>
                </a:solidFill>
                <a:latin typeface="楷体_GB2312" pitchFamily="49" charset="-122"/>
                <a:ea typeface="楷体_GB2312" pitchFamily="49" charset="-122"/>
              </a:rPr>
              <a:t>了解互联网上教育资源的基本知识，了解搜索引擎的概念及基本使用知识，掌握搜索引擎的特殊语法使用方法；了解网络图书馆与专业数据库的使用方式，掌握网络资源的基本获取方式。</a:t>
            </a:r>
          </a:p>
          <a:p>
            <a:pPr marL="0" indent="0">
              <a:buNone/>
            </a:pPr>
            <a:r>
              <a:rPr lang="zh-CN" altLang="en-US" sz="3200" b="1" dirty="0" smtClean="0">
                <a:solidFill>
                  <a:srgbClr val="002060"/>
                </a:solidFill>
                <a:latin typeface="楷体_GB2312" pitchFamily="49" charset="-122"/>
                <a:ea typeface="楷体_GB2312" pitchFamily="49" charset="-122"/>
              </a:rPr>
              <a:t>活动</a:t>
            </a:r>
            <a:r>
              <a:rPr lang="zh-CN" altLang="en-US" sz="3200" b="1" dirty="0">
                <a:solidFill>
                  <a:srgbClr val="002060"/>
                </a:solidFill>
                <a:latin typeface="楷体_GB2312" pitchFamily="49" charset="-122"/>
                <a:ea typeface="楷体_GB2312" pitchFamily="49" charset="-122"/>
              </a:rPr>
              <a:t>时间</a:t>
            </a:r>
          </a:p>
          <a:p>
            <a:pPr marL="0" indent="0">
              <a:buNone/>
            </a:pPr>
            <a:r>
              <a:rPr lang="en-US" altLang="zh-CN" sz="3200" b="1" dirty="0">
                <a:solidFill>
                  <a:srgbClr val="002060"/>
                </a:solidFill>
                <a:latin typeface="楷体_GB2312" pitchFamily="49" charset="-122"/>
                <a:ea typeface="楷体_GB2312" pitchFamily="49" charset="-122"/>
              </a:rPr>
              <a:t>125</a:t>
            </a:r>
            <a:r>
              <a:rPr lang="zh-CN" altLang="en-US" sz="3200" b="1" dirty="0">
                <a:solidFill>
                  <a:srgbClr val="002060"/>
                </a:solidFill>
                <a:latin typeface="楷体_GB2312" pitchFamily="49" charset="-122"/>
                <a:ea typeface="楷体_GB2312" pitchFamily="49" charset="-122"/>
              </a:rPr>
              <a:t>分钟</a:t>
            </a:r>
          </a:p>
          <a:p>
            <a:pPr marL="0" indent="0">
              <a:buNone/>
            </a:pPr>
            <a:r>
              <a:rPr lang="zh-CN" altLang="en-US" sz="3200" b="1" dirty="0" smtClean="0">
                <a:solidFill>
                  <a:srgbClr val="002060"/>
                </a:solidFill>
                <a:latin typeface="楷体_GB2312" pitchFamily="49" charset="-122"/>
                <a:ea typeface="楷体_GB2312" pitchFamily="49" charset="-122"/>
              </a:rPr>
              <a:t>活动</a:t>
            </a:r>
            <a:r>
              <a:rPr lang="zh-CN" altLang="en-US" sz="3200" b="1" dirty="0">
                <a:solidFill>
                  <a:srgbClr val="002060"/>
                </a:solidFill>
                <a:latin typeface="楷体_GB2312" pitchFamily="49" charset="-122"/>
                <a:ea typeface="楷体_GB2312" pitchFamily="49" charset="-122"/>
              </a:rPr>
              <a:t>材料</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互联网上的教育资源</a:t>
            </a:r>
          </a:p>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教育资源网站浏览活动记录表</a:t>
            </a:r>
          </a:p>
          <a:p>
            <a:pPr marL="0" indent="0">
              <a:buNone/>
            </a:pP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搜索引擎及其使用技巧</a:t>
            </a:r>
          </a:p>
          <a:p>
            <a:pPr marL="0" indent="0">
              <a:buNone/>
            </a:pP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网络图书馆与专业数据库</a:t>
            </a:r>
          </a:p>
          <a:p>
            <a:pPr marL="0" indent="0">
              <a:buNone/>
            </a:pP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网络资源的获取</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7654893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6" y="1171920"/>
            <a:ext cx="11198055" cy="403187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信息化学习结果评价工具</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问卷</a:t>
            </a:r>
            <a:r>
              <a:rPr lang="zh-CN" altLang="en-US" sz="3200" b="1" dirty="0" smtClean="0">
                <a:solidFill>
                  <a:srgbClr val="002060"/>
                </a:solidFill>
                <a:latin typeface="楷体_GB2312" pitchFamily="49" charset="-122"/>
                <a:ea typeface="楷体_GB2312" pitchFamily="49" charset="-122"/>
              </a:rPr>
              <a:t>星</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一</a:t>
            </a:r>
            <a:r>
              <a:rPr lang="zh-CN" altLang="en-US" sz="3200" b="1" dirty="0" smtClean="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问卷星简介</a:t>
            </a:r>
          </a:p>
          <a:p>
            <a:r>
              <a:rPr lang="zh-CN" altLang="en-US" sz="3200" b="1" dirty="0">
                <a:solidFill>
                  <a:srgbClr val="002060"/>
                </a:solidFill>
                <a:latin typeface="楷体_GB2312" pitchFamily="49" charset="-122"/>
                <a:ea typeface="楷体_GB2312" pitchFamily="49" charset="-122"/>
              </a:rPr>
              <a:t>问卷</a:t>
            </a:r>
            <a:r>
              <a:rPr lang="zh-CN" altLang="en-US" sz="3200" b="1" dirty="0" smtClean="0">
                <a:solidFill>
                  <a:srgbClr val="002060"/>
                </a:solidFill>
                <a:latin typeface="楷体_GB2312" pitchFamily="49" charset="-122"/>
                <a:ea typeface="楷体_GB2312" pitchFamily="49" charset="-122"/>
              </a:rPr>
              <a:t>星是</a:t>
            </a:r>
            <a:r>
              <a:rPr lang="zh-CN" altLang="en-US" sz="3200" b="1" dirty="0">
                <a:solidFill>
                  <a:srgbClr val="002060"/>
                </a:solidFill>
                <a:latin typeface="楷体_GB2312" pitchFamily="49" charset="-122"/>
                <a:ea typeface="楷体_GB2312" pitchFamily="49" charset="-122"/>
              </a:rPr>
              <a:t>一个专业的在线问卷调查、测评、投票平台，专注于为用户提供功能强大、人性化的在线设计问卷、采集数据、自定义报表、调查结果分析系列服务。与传统调查方式和其他调查网站或调查系统相比，问卷星具有快捷、易用、低成本的明显优势，已经被大量企业和个人广泛使用</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23289261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9600" y="452564"/>
            <a:ext cx="11198055" cy="5755422"/>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（三）问卷星的主要功能</a:t>
            </a:r>
          </a:p>
          <a:p>
            <a:r>
              <a:rPr lang="zh-CN" altLang="en-US" sz="2800" b="1" dirty="0">
                <a:solidFill>
                  <a:srgbClr val="002060"/>
                </a:solidFill>
                <a:latin typeface="楷体_GB2312" pitchFamily="49" charset="-122"/>
                <a:ea typeface="楷体_GB2312" pitchFamily="49" charset="-122"/>
              </a:rPr>
              <a:t>问卷星主要有如下的一些功能。</a:t>
            </a: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1</a:t>
            </a:r>
            <a:r>
              <a:rPr lang="zh-CN" altLang="en-US" sz="2800" b="1" dirty="0">
                <a:solidFill>
                  <a:srgbClr val="002060"/>
                </a:solidFill>
                <a:latin typeface="楷体_GB2312" pitchFamily="49" charset="-122"/>
                <a:ea typeface="楷体_GB2312" pitchFamily="49" charset="-122"/>
              </a:rPr>
              <a:t>）在线设计问卷：问卷星提供了所见即所得的设计问卷界面，支持多种题型以及信息栏和分页栏，并可以给选项设置分数（可用于量表题或者测试问卷），可以设置跳转逻辑，同时还提供了数十种专业问卷模板供用户选择</a:t>
            </a: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2</a:t>
            </a:r>
            <a:r>
              <a:rPr lang="zh-CN" altLang="en-US" sz="2800" b="1" dirty="0">
                <a:solidFill>
                  <a:srgbClr val="002060"/>
                </a:solidFill>
                <a:latin typeface="楷体_GB2312" pitchFamily="49" charset="-122"/>
                <a:ea typeface="楷体_GB2312" pitchFamily="49" charset="-122"/>
              </a:rPr>
              <a:t>）发布问卷并设置属性：问卷设计好后可以直接发布并设置相关属性，如问卷分类、说明、公开级别、访问密码等。</a:t>
            </a: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3</a:t>
            </a:r>
            <a:r>
              <a:rPr lang="zh-CN" altLang="en-US" sz="2800" b="1" dirty="0">
                <a:solidFill>
                  <a:srgbClr val="002060"/>
                </a:solidFill>
                <a:latin typeface="楷体_GB2312" pitchFamily="49" charset="-122"/>
                <a:ea typeface="楷体_GB2312" pitchFamily="49" charset="-122"/>
              </a:rPr>
              <a:t>）发送问卷：通过发送邀请邮件，或者用</a:t>
            </a:r>
            <a:r>
              <a:rPr lang="en-US" altLang="zh-CN" sz="2800" b="1" dirty="0">
                <a:solidFill>
                  <a:srgbClr val="002060"/>
                </a:solidFill>
                <a:latin typeface="楷体_GB2312" pitchFamily="49" charset="-122"/>
                <a:ea typeface="楷体_GB2312" pitchFamily="49" charset="-122"/>
              </a:rPr>
              <a:t>Flash</a:t>
            </a:r>
            <a:r>
              <a:rPr lang="zh-CN" altLang="en-US" sz="2800" b="1" dirty="0">
                <a:solidFill>
                  <a:srgbClr val="002060"/>
                </a:solidFill>
                <a:latin typeface="楷体_GB2312" pitchFamily="49" charset="-122"/>
                <a:ea typeface="楷体_GB2312" pitchFamily="49" charset="-122"/>
              </a:rPr>
              <a:t>等方式嵌入到公司网站或者通过</a:t>
            </a:r>
            <a:r>
              <a:rPr lang="en-US" altLang="zh-CN" sz="2800" b="1" dirty="0">
                <a:solidFill>
                  <a:srgbClr val="002060"/>
                </a:solidFill>
                <a:latin typeface="楷体_GB2312" pitchFamily="49" charset="-122"/>
                <a:ea typeface="楷体_GB2312" pitchFamily="49" charset="-122"/>
              </a:rPr>
              <a:t>QQ</a:t>
            </a:r>
            <a:r>
              <a:rPr lang="zh-CN" altLang="en-US" sz="2800" b="1" dirty="0">
                <a:solidFill>
                  <a:srgbClr val="002060"/>
                </a:solidFill>
                <a:latin typeface="楷体_GB2312" pitchFamily="49" charset="-122"/>
                <a:ea typeface="楷体_GB2312" pitchFamily="49" charset="-122"/>
              </a:rPr>
              <a:t>、微博、邮件等方式将问卷链接发给调查对象填写。</a:t>
            </a: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4</a:t>
            </a:r>
            <a:r>
              <a:rPr lang="zh-CN" altLang="en-US" sz="2800" b="1" dirty="0">
                <a:solidFill>
                  <a:srgbClr val="002060"/>
                </a:solidFill>
                <a:latin typeface="楷体_GB2312" pitchFamily="49" charset="-122"/>
                <a:ea typeface="楷体_GB2312" pitchFamily="49" charset="-122"/>
              </a:rPr>
              <a:t>）查看调查结果：可以通过柱状图和饼状图查看统计图表，卡片式查看答卷详情，分析答卷来源的时间段、地区和网站</a:t>
            </a:r>
          </a:p>
          <a:p>
            <a:endParaRPr lang="zh-CN" altLang="en-US" sz="28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28949895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9599" y="1687806"/>
            <a:ext cx="11198055" cy="335476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）创建自定义报表：自定义报表中可以设置一系列筛选条件，不仅可以根据答案来做交叉分析和分类统计（如统计年龄在</a:t>
            </a:r>
            <a:r>
              <a:rPr lang="en-US" altLang="zh-CN" sz="3200" b="1" dirty="0">
                <a:solidFill>
                  <a:srgbClr val="002060"/>
                </a:solidFill>
                <a:latin typeface="楷体_GB2312" pitchFamily="49" charset="-122"/>
                <a:ea typeface="楷体_GB2312" pitchFamily="49" charset="-122"/>
              </a:rPr>
              <a:t>20~30</a:t>
            </a:r>
            <a:r>
              <a:rPr lang="zh-CN" altLang="en-US" sz="3200" b="1" dirty="0">
                <a:solidFill>
                  <a:srgbClr val="002060"/>
                </a:solidFill>
                <a:latin typeface="楷体_GB2312" pitchFamily="49" charset="-122"/>
                <a:ea typeface="楷体_GB2312" pitchFamily="49" charset="-122"/>
              </a:rPr>
              <a:t>岁的女性受访者的数据），还可以根据填写问卷所用时间、来源地区和网站等筛选出符合条件的答卷</a:t>
            </a:r>
            <a:r>
              <a:rPr lang="zh-CN" altLang="en-US" sz="3200" b="1" dirty="0" smtClean="0">
                <a:solidFill>
                  <a:srgbClr val="002060"/>
                </a:solidFill>
                <a:latin typeface="楷体_GB2312" pitchFamily="49" charset="-122"/>
                <a:ea typeface="楷体_GB2312" pitchFamily="49" charset="-122"/>
              </a:rPr>
              <a:t>集合</a:t>
            </a:r>
            <a:endParaRPr lang="en-US" altLang="zh-CN" sz="3200" b="1" dirty="0" smtClean="0">
              <a:solidFill>
                <a:srgbClr val="002060"/>
              </a:solidFill>
              <a:latin typeface="楷体_GB2312" pitchFamily="49" charset="-122"/>
              <a:ea typeface="楷体_GB2312" pitchFamily="49" charset="-122"/>
            </a:endParaRP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6</a:t>
            </a:r>
            <a:r>
              <a:rPr lang="zh-CN" altLang="en-US" sz="2800" b="1" dirty="0">
                <a:solidFill>
                  <a:srgbClr val="002060"/>
                </a:solidFill>
                <a:latin typeface="楷体_GB2312" pitchFamily="49" charset="-122"/>
                <a:ea typeface="楷体_GB2312" pitchFamily="49" charset="-122"/>
              </a:rPr>
              <a:t>）下载调查数据：调查完成后，可以下载统计图表到</a:t>
            </a:r>
            <a:r>
              <a:rPr lang="en-US" altLang="zh-CN" sz="2800" b="1" dirty="0">
                <a:solidFill>
                  <a:srgbClr val="002060"/>
                </a:solidFill>
                <a:latin typeface="楷体_GB2312" pitchFamily="49" charset="-122"/>
                <a:ea typeface="楷体_GB2312" pitchFamily="49" charset="-122"/>
              </a:rPr>
              <a:t>Word</a:t>
            </a:r>
            <a:r>
              <a:rPr lang="zh-CN" altLang="en-US" sz="2800" b="1" dirty="0">
                <a:solidFill>
                  <a:srgbClr val="002060"/>
                </a:solidFill>
                <a:latin typeface="楷体_GB2312" pitchFamily="49" charset="-122"/>
                <a:ea typeface="楷体_GB2312" pitchFamily="49" charset="-122"/>
              </a:rPr>
              <a:t>文件保存、打印，或者下载原始数据到</a:t>
            </a:r>
            <a:r>
              <a:rPr lang="en-US" altLang="zh-CN" sz="2800" b="1" dirty="0">
                <a:solidFill>
                  <a:srgbClr val="002060"/>
                </a:solidFill>
                <a:latin typeface="楷体_GB2312" pitchFamily="49" charset="-122"/>
                <a:ea typeface="楷体_GB2312" pitchFamily="49" charset="-122"/>
              </a:rPr>
              <a:t>Excel</a:t>
            </a:r>
            <a:r>
              <a:rPr lang="zh-CN" altLang="en-US" sz="2800" b="1" dirty="0">
                <a:solidFill>
                  <a:srgbClr val="002060"/>
                </a:solidFill>
                <a:latin typeface="楷体_GB2312" pitchFamily="49" charset="-122"/>
                <a:ea typeface="楷体_GB2312" pitchFamily="49" charset="-122"/>
              </a:rPr>
              <a:t>，导入</a:t>
            </a:r>
            <a:r>
              <a:rPr lang="en-US" altLang="zh-CN" sz="2800" b="1" dirty="0">
                <a:solidFill>
                  <a:srgbClr val="002060"/>
                </a:solidFill>
                <a:latin typeface="楷体_GB2312" pitchFamily="49" charset="-122"/>
                <a:ea typeface="楷体_GB2312" pitchFamily="49" charset="-122"/>
              </a:rPr>
              <a:t>SPSS</a:t>
            </a:r>
            <a:r>
              <a:rPr lang="zh-CN" altLang="en-US" sz="2800" b="1" dirty="0">
                <a:solidFill>
                  <a:srgbClr val="002060"/>
                </a:solidFill>
                <a:latin typeface="楷体_GB2312" pitchFamily="49" charset="-122"/>
                <a:ea typeface="楷体_GB2312" pitchFamily="49" charset="-122"/>
              </a:rPr>
              <a:t>等调查分析软件做进一步的分析</a:t>
            </a:r>
            <a:endParaRPr lang="zh-CN" altLang="en-US" sz="28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06610679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9598" y="656754"/>
            <a:ext cx="11198055" cy="4216539"/>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（四）问卷星使用的基本步骤</a:t>
            </a:r>
          </a:p>
          <a:p>
            <a:r>
              <a:rPr lang="zh-CN" altLang="en-US" sz="3200" b="1" dirty="0">
                <a:solidFill>
                  <a:srgbClr val="002060"/>
                </a:solidFill>
                <a:latin typeface="楷体_GB2312" pitchFamily="49" charset="-122"/>
                <a:ea typeface="楷体_GB2312" pitchFamily="49" charset="-122"/>
              </a:rPr>
              <a:t>问卷星使用流程分为下面几个步骤。</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）访问问卷星主页（</a:t>
            </a:r>
            <a:r>
              <a:rPr lang="en-US" altLang="zh-CN" sz="3200" b="1" dirty="0">
                <a:solidFill>
                  <a:srgbClr val="002060"/>
                </a:solidFill>
                <a:latin typeface="楷体_GB2312" pitchFamily="49" charset="-122"/>
                <a:ea typeface="楷体_GB2312" pitchFamily="49" charset="-122"/>
              </a:rPr>
              <a:t>https://www.wjx.cn/</a:t>
            </a:r>
            <a:r>
              <a:rPr lang="zh-CN" altLang="en-US" sz="3200" b="1" dirty="0">
                <a:solidFill>
                  <a:srgbClr val="002060"/>
                </a:solidFill>
                <a:latin typeface="楷体_GB2312" pitchFamily="49" charset="-122"/>
                <a:ea typeface="楷体_GB2312" pitchFamily="49" charset="-122"/>
              </a:rPr>
              <a:t>）完成注册，登陆进入问卷星主</a:t>
            </a:r>
            <a:r>
              <a:rPr lang="zh-CN" altLang="en-US" sz="3200" b="1" dirty="0" smtClean="0">
                <a:solidFill>
                  <a:srgbClr val="002060"/>
                </a:solidFill>
                <a:latin typeface="楷体_GB2312" pitchFamily="49" charset="-122"/>
                <a:ea typeface="楷体_GB2312" pitchFamily="49" charset="-122"/>
              </a:rPr>
              <a:t>界面</a:t>
            </a:r>
            <a:endParaRPr lang="en-US" altLang="zh-CN" sz="3200" b="1" dirty="0" smtClean="0">
              <a:solidFill>
                <a:srgbClr val="002060"/>
              </a:solidFill>
              <a:latin typeface="楷体_GB2312" pitchFamily="49" charset="-122"/>
              <a:ea typeface="楷体_GB2312" pitchFamily="49" charset="-122"/>
            </a:endParaRP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2</a:t>
            </a:r>
            <a:r>
              <a:rPr lang="zh-CN" altLang="en-US" sz="2800" b="1" dirty="0">
                <a:solidFill>
                  <a:srgbClr val="002060"/>
                </a:solidFill>
                <a:latin typeface="楷体_GB2312" pitchFamily="49" charset="-122"/>
                <a:ea typeface="楷体_GB2312" pitchFamily="49" charset="-122"/>
              </a:rPr>
              <a:t>）在线设计</a:t>
            </a:r>
            <a:r>
              <a:rPr lang="zh-CN" altLang="en-US" sz="2800" b="1" dirty="0" smtClean="0">
                <a:solidFill>
                  <a:srgbClr val="002060"/>
                </a:solidFill>
                <a:latin typeface="楷体_GB2312" pitchFamily="49" charset="-122"/>
                <a:ea typeface="楷体_GB2312" pitchFamily="49" charset="-122"/>
              </a:rPr>
              <a:t>问卷</a:t>
            </a:r>
            <a:endParaRPr lang="en-US" altLang="zh-CN" sz="2800" b="1" dirty="0" smtClean="0">
              <a:solidFill>
                <a:srgbClr val="002060"/>
              </a:solidFill>
              <a:latin typeface="楷体_GB2312" pitchFamily="49" charset="-122"/>
              <a:ea typeface="楷体_GB2312" pitchFamily="49" charset="-122"/>
            </a:endParaRP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3</a:t>
            </a:r>
            <a:r>
              <a:rPr lang="zh-CN" altLang="en-US" sz="2800" b="1" dirty="0">
                <a:solidFill>
                  <a:srgbClr val="002060"/>
                </a:solidFill>
                <a:latin typeface="楷体_GB2312" pitchFamily="49" charset="-122"/>
                <a:ea typeface="楷体_GB2312" pitchFamily="49" charset="-122"/>
              </a:rPr>
              <a:t>）发布问卷并设置</a:t>
            </a:r>
            <a:r>
              <a:rPr lang="zh-CN" altLang="en-US" sz="2800" b="1" dirty="0" smtClean="0">
                <a:solidFill>
                  <a:srgbClr val="002060"/>
                </a:solidFill>
                <a:latin typeface="楷体_GB2312" pitchFamily="49" charset="-122"/>
                <a:ea typeface="楷体_GB2312" pitchFamily="49" charset="-122"/>
              </a:rPr>
              <a:t>属性</a:t>
            </a:r>
            <a:endParaRPr lang="en-US" altLang="zh-CN" sz="2800" b="1" dirty="0" smtClean="0">
              <a:solidFill>
                <a:srgbClr val="002060"/>
              </a:solidFill>
              <a:latin typeface="楷体_GB2312" pitchFamily="49" charset="-122"/>
              <a:ea typeface="楷体_GB2312" pitchFamily="49" charset="-122"/>
            </a:endParaRP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4</a:t>
            </a:r>
            <a:r>
              <a:rPr lang="zh-CN" altLang="en-US" sz="2800" b="1" dirty="0">
                <a:solidFill>
                  <a:srgbClr val="002060"/>
                </a:solidFill>
                <a:latin typeface="楷体_GB2312" pitchFamily="49" charset="-122"/>
                <a:ea typeface="楷体_GB2312" pitchFamily="49" charset="-122"/>
              </a:rPr>
              <a:t>）发送问卷。通过网络渠道发送试卷访问二维码图片。</a:t>
            </a: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5</a:t>
            </a:r>
            <a:r>
              <a:rPr lang="zh-CN" altLang="en-US" sz="2800" b="1" dirty="0">
                <a:solidFill>
                  <a:srgbClr val="002060"/>
                </a:solidFill>
                <a:latin typeface="楷体_GB2312" pitchFamily="49" charset="-122"/>
                <a:ea typeface="楷体_GB2312" pitchFamily="49" charset="-122"/>
              </a:rPr>
              <a:t>）查看调查结果。调查完成后，再次登陆问卷星，查看问卷的结果</a:t>
            </a: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6</a:t>
            </a:r>
            <a:r>
              <a:rPr lang="zh-CN" altLang="en-US" sz="2800" b="1" dirty="0">
                <a:solidFill>
                  <a:srgbClr val="002060"/>
                </a:solidFill>
                <a:latin typeface="楷体_GB2312" pitchFamily="49" charset="-122"/>
                <a:ea typeface="楷体_GB2312" pitchFamily="49" charset="-122"/>
              </a:rPr>
              <a:t>）创建自定义报表，下载调查数据并做相应的数据后续处理。</a:t>
            </a:r>
            <a:endParaRPr lang="zh-CN" altLang="en-US" sz="28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76062468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33523" y="412075"/>
            <a:ext cx="11198055" cy="403187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基于</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的信息化学习结果评价</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猿</a:t>
            </a:r>
            <a:r>
              <a:rPr lang="zh-CN" altLang="en-US" sz="3200" b="1" dirty="0" smtClean="0">
                <a:solidFill>
                  <a:srgbClr val="002060"/>
                </a:solidFill>
                <a:latin typeface="楷体_GB2312" pitchFamily="49" charset="-122"/>
                <a:ea typeface="楷体_GB2312" pitchFamily="49" charset="-122"/>
              </a:rPr>
              <a:t>题库</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（一）猿题库介绍</a:t>
            </a:r>
          </a:p>
          <a:p>
            <a:r>
              <a:rPr lang="zh-CN" altLang="en-US" sz="3200" b="1" dirty="0">
                <a:solidFill>
                  <a:srgbClr val="002060"/>
                </a:solidFill>
                <a:latin typeface="楷体_GB2312" pitchFamily="49" charset="-122"/>
                <a:ea typeface="楷体_GB2312" pitchFamily="49" charset="-122"/>
              </a:rPr>
              <a:t>猿</a:t>
            </a:r>
            <a:r>
              <a:rPr lang="zh-CN" altLang="en-US" sz="3200" b="1" dirty="0" smtClean="0">
                <a:solidFill>
                  <a:srgbClr val="002060"/>
                </a:solidFill>
                <a:latin typeface="楷体_GB2312" pitchFamily="49" charset="-122"/>
                <a:ea typeface="楷体_GB2312" pitchFamily="49" charset="-122"/>
              </a:rPr>
              <a:t>题库是</a:t>
            </a:r>
            <a:r>
              <a:rPr lang="zh-CN" altLang="en-US" sz="3200" b="1" dirty="0">
                <a:solidFill>
                  <a:srgbClr val="002060"/>
                </a:solidFill>
                <a:latin typeface="楷体_GB2312" pitchFamily="49" charset="-122"/>
                <a:ea typeface="楷体_GB2312" pitchFamily="49" charset="-122"/>
              </a:rPr>
              <a:t>一款手机智能做题软件，已经完成对初中和高中</a:t>
            </a: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个年级的全面覆盖。猿题库针对高三学生还提供了总复习模式，涵盖全国各省市近六年高考真题和近四年模拟题。并匹配各省考试大纲和命题方向，可按考区、学科、知识点自主选择真题或模拟题练习</a:t>
            </a:r>
          </a:p>
          <a:p>
            <a:endParaRPr lang="zh-CN" altLang="en-US" sz="3200" b="1" dirty="0">
              <a:solidFill>
                <a:srgbClr val="002060"/>
              </a:solidFill>
              <a:latin typeface="楷体_GB2312" pitchFamily="49" charset="-122"/>
              <a:ea typeface="楷体_GB2312" pitchFamily="49" charset="-122"/>
            </a:endParaRPr>
          </a:p>
        </p:txBody>
      </p:sp>
      <p:pic>
        <p:nvPicPr>
          <p:cNvPr id="4" name="图片 3"/>
          <p:cNvPicPr/>
          <p:nvPr/>
        </p:nvPicPr>
        <p:blipFill>
          <a:blip r:embed="rId2">
            <a:extLst>
              <a:ext uri="{28A0092B-C50C-407E-A947-70E740481C1C}">
                <a14:useLocalDpi xmlns:a14="http://schemas.microsoft.com/office/drawing/2010/main" val="0"/>
              </a:ext>
            </a:extLst>
          </a:blip>
          <a:stretch>
            <a:fillRect/>
          </a:stretch>
        </p:blipFill>
        <p:spPr>
          <a:xfrm>
            <a:off x="4855861" y="3659621"/>
            <a:ext cx="3763645" cy="2426335"/>
          </a:xfrm>
          <a:prstGeom prst="rect">
            <a:avLst/>
          </a:prstGeom>
          <a:noFill/>
          <a:ln>
            <a:noFill/>
          </a:ln>
        </p:spPr>
      </p:pic>
    </p:spTree>
    <p:extLst>
      <p:ext uri="{BB962C8B-B14F-4D97-AF65-F5344CB8AC3E}">
        <p14:creationId xmlns:p14="http://schemas.microsoft.com/office/powerpoint/2010/main" val="103086519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8933" y="171443"/>
            <a:ext cx="11198055" cy="649408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（二）猿题库的特色</a:t>
            </a:r>
          </a:p>
          <a:p>
            <a:r>
              <a:rPr lang="zh-CN" altLang="en-US" sz="3200" b="1" dirty="0">
                <a:solidFill>
                  <a:srgbClr val="002060"/>
                </a:solidFill>
                <a:latin typeface="楷体_GB2312" pitchFamily="49" charset="-122"/>
                <a:ea typeface="楷体_GB2312" pitchFamily="49" charset="-122"/>
              </a:rPr>
              <a:t>作为一款实用的学习</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，猿题库有如下一些特色。</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）覆盖初、高中所有知识点。</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）支持各种版本教材的同步练习。</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）实时提供做题报告、评估能力、预测考试分数。</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）中高考总复习集：历年高考真题、名校期末试题、真题及时更新。</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）各科题目的优质解析：比教师课上讲的还详细；刚做过的题，考试就可能考到。</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）各种实用贴心功能：随身的错题本和草稿纸，让学习更加高效便捷。</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7</a:t>
            </a:r>
            <a:r>
              <a:rPr lang="zh-CN" altLang="en-US" sz="3200" b="1" dirty="0">
                <a:solidFill>
                  <a:srgbClr val="002060"/>
                </a:solidFill>
                <a:latin typeface="楷体_GB2312" pitchFamily="49" charset="-122"/>
                <a:ea typeface="楷体_GB2312" pitchFamily="49" charset="-122"/>
              </a:rPr>
              <a:t>）支持多平台：全面支持安卓、</a:t>
            </a:r>
            <a:r>
              <a:rPr lang="en-US" altLang="zh-CN" sz="3200" b="1" dirty="0">
                <a:solidFill>
                  <a:srgbClr val="002060"/>
                </a:solidFill>
                <a:latin typeface="楷体_GB2312" pitchFamily="49" charset="-122"/>
                <a:ea typeface="楷体_GB2312" pitchFamily="49" charset="-122"/>
              </a:rPr>
              <a:t>iPhone</a:t>
            </a:r>
            <a:r>
              <a:rPr lang="zh-CN" altLang="en-US" sz="3200" b="1" dirty="0">
                <a:solidFill>
                  <a:srgbClr val="002060"/>
                </a:solidFill>
                <a:latin typeface="楷体_GB2312" pitchFamily="49" charset="-122"/>
                <a:ea typeface="楷体_GB2312" pitchFamily="49" charset="-122"/>
              </a:rPr>
              <a:t>、</a:t>
            </a:r>
            <a:r>
              <a:rPr lang="en-US" altLang="zh-CN" sz="3200" b="1" dirty="0" err="1">
                <a:solidFill>
                  <a:srgbClr val="002060"/>
                </a:solidFill>
                <a:latin typeface="楷体_GB2312" pitchFamily="49" charset="-122"/>
                <a:ea typeface="楷体_GB2312" pitchFamily="49" charset="-122"/>
              </a:rPr>
              <a:t>iPad</a:t>
            </a:r>
            <a:r>
              <a:rPr lang="zh-CN" altLang="en-US" sz="3200" b="1" dirty="0">
                <a:solidFill>
                  <a:srgbClr val="002060"/>
                </a:solidFill>
                <a:latin typeface="楷体_GB2312" pitchFamily="49" charset="-122"/>
                <a:ea typeface="楷体_GB2312" pitchFamily="49" charset="-122"/>
              </a:rPr>
              <a:t>同步使用。</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84992861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65804" y="2852936"/>
            <a:ext cx="7141699"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多谢你的聆听！</a:t>
            </a: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欢迎提出宝贵的意见！</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ustDataLst>
      <p:tags r:id="rId1"/>
    </p:custDataLst>
    <p:extLst>
      <p:ext uri="{BB962C8B-B14F-4D97-AF65-F5344CB8AC3E}">
        <p14:creationId xmlns:p14="http://schemas.microsoft.com/office/powerpoint/2010/main" val="311176507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86449" y="406784"/>
            <a:ext cx="11308246" cy="58175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活动过程</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步：学生以学习小组为单位，在阅读材料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的同时在学习小组内就互联网上的教育资源做组内的学习交流，并填写教育资源网站浏览活动记录表。</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步：教师演示搜索引擎的基本使用方法及特殊语法的使用技巧，学生做相应的上机操练。</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步：教师介绍网络图书馆与专业数据库，借助网络做演示。学生上网访问典型的网络图书馆与专业数据库。</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步：教师演示网络资源下载的基本方法，演示截图软件的使用方法，学生做相应的上机操练。</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1857189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885638"/>
            <a:ext cx="9976752" cy="4488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互联网上的教育</a:t>
            </a:r>
            <a:r>
              <a:rPr lang="zh-CN" altLang="en-US" sz="3200" b="1" dirty="0" smtClean="0">
                <a:solidFill>
                  <a:srgbClr val="002060"/>
                </a:solidFill>
                <a:latin typeface="楷体_GB2312" pitchFamily="49" charset="-122"/>
                <a:ea typeface="楷体_GB2312" pitchFamily="49" charset="-122"/>
              </a:rPr>
              <a:t>资源</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（一）网络教育资源的概念</a:t>
            </a:r>
          </a:p>
          <a:p>
            <a:pPr marL="0" indent="0">
              <a:buNone/>
            </a:pPr>
            <a:r>
              <a:rPr lang="zh-CN" altLang="en-US" sz="3200" b="1" dirty="0">
                <a:solidFill>
                  <a:srgbClr val="002060"/>
                </a:solidFill>
                <a:latin typeface="楷体_GB2312" pitchFamily="49" charset="-122"/>
                <a:ea typeface="楷体_GB2312" pitchFamily="49" charset="-122"/>
              </a:rPr>
              <a:t>我们所说的网络教育资源包括网络环境资源、网络信息资源、网络人力资源。网络环境资源是指构成网络教育空间的各种物理器件、硬件设备等，如计算机设备、网络设备、通信设备等，以及形成网络正常运行空间的各类系统软件、应用软件</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9118087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61768" y="930443"/>
            <a:ext cx="9311148" cy="403187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（二）网络教育资源的优点</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形式多样</a:t>
            </a: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开放获取</a:t>
            </a:r>
          </a:p>
          <a:p>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获取便捷</a:t>
            </a:r>
          </a:p>
          <a:p>
            <a:r>
              <a:rPr lang="en-US" altLang="zh-CN" sz="3200" b="1" dirty="0" smtClean="0">
                <a:solidFill>
                  <a:srgbClr val="002060"/>
                </a:solidFill>
                <a:latin typeface="楷体_GB2312" pitchFamily="49" charset="-122"/>
                <a:ea typeface="楷体_GB2312" pitchFamily="49" charset="-122"/>
              </a:rPr>
              <a:t>4</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信息共享</a:t>
            </a:r>
          </a:p>
          <a:p>
            <a:r>
              <a:rPr lang="en-US" altLang="zh-CN" sz="3200" b="1" dirty="0" smtClean="0">
                <a:solidFill>
                  <a:srgbClr val="002060"/>
                </a:solidFill>
                <a:latin typeface="楷体_GB2312" pitchFamily="49" charset="-122"/>
                <a:ea typeface="楷体_GB2312" pitchFamily="49" charset="-122"/>
              </a:rPr>
              <a:t>5</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时效性高</a:t>
            </a:r>
          </a:p>
          <a:p>
            <a:r>
              <a:rPr lang="en-US" altLang="zh-CN" sz="3200" b="1" dirty="0" smtClean="0">
                <a:solidFill>
                  <a:srgbClr val="002060"/>
                </a:solidFill>
                <a:latin typeface="楷体_GB2312" pitchFamily="49" charset="-122"/>
                <a:ea typeface="楷体_GB2312" pitchFamily="49" charset="-122"/>
              </a:rPr>
              <a:t>6</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交互性强</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205652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653" y="367849"/>
            <a:ext cx="10191603" cy="600164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（三）网络教育资源的作用</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构建超媒体教材</a:t>
            </a:r>
          </a:p>
          <a:p>
            <a:r>
              <a:rPr lang="zh-CN" altLang="en-US" sz="3200" b="1" dirty="0">
                <a:solidFill>
                  <a:srgbClr val="002060"/>
                </a:solidFill>
                <a:latin typeface="楷体_GB2312" pitchFamily="49" charset="-122"/>
                <a:ea typeface="楷体_GB2312" pitchFamily="49" charset="-122"/>
              </a:rPr>
              <a:t>基于各种资源，可以构建结构化、动态化、形象化教学内容的超媒体学科教材。不但能够从感官上增强教材的教学性能，而且具有交互、虚拟和非线性的特点，把原来的“死书”变成地地道道的“活书”。</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优化教育环境</a:t>
            </a:r>
          </a:p>
          <a:p>
            <a:r>
              <a:rPr lang="zh-CN" altLang="en-US" sz="3200" b="1" dirty="0">
                <a:solidFill>
                  <a:srgbClr val="002060"/>
                </a:solidFill>
                <a:latin typeface="楷体_GB2312" pitchFamily="49" charset="-122"/>
                <a:ea typeface="楷体_GB2312" pitchFamily="49" charset="-122"/>
              </a:rPr>
              <a:t>基于网络的教育资源构成了一个自由的、共享的、广阔的教育环境，丰富的教育资源从内容、形式到检索、应用都较传统的教育资源提供的环境更优化。真正做到了足不出户就能“读天下书”“知天下事”。</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实施多模式教学</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21756390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3.xml><?xml version="1.0" encoding="utf-8"?>
<p:tagLst xmlns:a="http://schemas.openxmlformats.org/drawingml/2006/main" xmlns:r="http://schemas.openxmlformats.org/officeDocument/2006/relationships" xmlns:p="http://schemas.openxmlformats.org/presentationml/2006/main">
  <p:tag name="DVSECTIONID" val="c48BxRTjzwKhAarpC8SPOi"/>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3446</TotalTime>
  <Words>4910</Words>
  <Application>Microsoft Office PowerPoint</Application>
  <PresentationFormat>自定义</PresentationFormat>
  <Paragraphs>267</Paragraphs>
  <Slides>56</Slides>
  <Notes>2</Notes>
  <HiddenSlides>0</HiddenSlides>
  <MMClips>0</MMClips>
  <ScaleCrop>false</ScaleCrop>
  <HeadingPairs>
    <vt:vector size="4" baseType="variant">
      <vt:variant>
        <vt:lpstr>主题</vt:lpstr>
      </vt:variant>
      <vt:variant>
        <vt:i4>1</vt:i4>
      </vt:variant>
      <vt:variant>
        <vt:lpstr>幻灯片标题</vt:lpstr>
      </vt:variant>
      <vt:variant>
        <vt:i4>56</vt:i4>
      </vt:variant>
    </vt:vector>
  </HeadingPairs>
  <TitlesOfParts>
    <vt:vector size="57" baseType="lpstr">
      <vt:lpstr>Office 主题​​</vt:lpstr>
      <vt:lpstr>现代教育技术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科文部</dc:creator>
  <cp:lastModifiedBy>Administrator</cp:lastModifiedBy>
  <cp:revision>213</cp:revision>
  <dcterms:created xsi:type="dcterms:W3CDTF">2016-11-03T14:25:00Z</dcterms:created>
  <dcterms:modified xsi:type="dcterms:W3CDTF">2019-09-30T14:19:48Z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