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sldIdLst>
    <p:sldId id="659" r:id="rId2"/>
    <p:sldId id="812" r:id="rId3"/>
    <p:sldId id="740" r:id="rId4"/>
    <p:sldId id="742" r:id="rId5"/>
    <p:sldId id="744" r:id="rId6"/>
    <p:sldId id="790" r:id="rId7"/>
    <p:sldId id="861" r:id="rId8"/>
    <p:sldId id="862" r:id="rId9"/>
    <p:sldId id="841" r:id="rId10"/>
    <p:sldId id="842" r:id="rId11"/>
    <p:sldId id="791" r:id="rId12"/>
    <p:sldId id="863" r:id="rId13"/>
    <p:sldId id="864" r:id="rId14"/>
    <p:sldId id="865" r:id="rId15"/>
    <p:sldId id="848" r:id="rId16"/>
    <p:sldId id="792" r:id="rId17"/>
    <p:sldId id="866" r:id="rId18"/>
    <p:sldId id="867" r:id="rId19"/>
    <p:sldId id="868" r:id="rId20"/>
    <p:sldId id="869" r:id="rId21"/>
    <p:sldId id="870" r:id="rId22"/>
    <p:sldId id="871" r:id="rId23"/>
    <p:sldId id="872" r:id="rId24"/>
    <p:sldId id="873" r:id="rId25"/>
    <p:sldId id="874" r:id="rId26"/>
    <p:sldId id="877" r:id="rId27"/>
    <p:sldId id="876" r:id="rId28"/>
    <p:sldId id="878" r:id="rId29"/>
    <p:sldId id="875" r:id="rId30"/>
    <p:sldId id="879" r:id="rId31"/>
    <p:sldId id="880" r:id="rId32"/>
    <p:sldId id="881" r:id="rId33"/>
    <p:sldId id="882" r:id="rId34"/>
    <p:sldId id="885" r:id="rId35"/>
    <p:sldId id="813" r:id="rId36"/>
    <p:sldId id="793" r:id="rId37"/>
    <p:sldId id="886" r:id="rId38"/>
    <p:sldId id="808" r:id="rId39"/>
    <p:sldId id="887" r:id="rId40"/>
    <p:sldId id="888" r:id="rId41"/>
    <p:sldId id="889" r:id="rId42"/>
    <p:sldId id="890" r:id="rId43"/>
    <p:sldId id="891" r:id="rId44"/>
    <p:sldId id="814" r:id="rId45"/>
    <p:sldId id="66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94660"/>
  </p:normalViewPr>
  <p:slideViewPr>
    <p:cSldViewPr snapToGrid="0">
      <p:cViewPr varScale="1">
        <p:scale>
          <a:sx n="71" d="100"/>
          <a:sy n="71" d="100"/>
        </p:scale>
        <p:origin x="-480" y="-102"/>
      </p:cViewPr>
      <p:guideLst>
        <p:guide orient="horz" pos="2160"/>
        <p:guide pos="3840"/>
      </p:guideLst>
    </p:cSldViewPr>
  </p:slideViewPr>
  <p:notesTextViewPr>
    <p:cViewPr>
      <p:scale>
        <a:sx n="1" d="1"/>
        <a:sy n="1" d="1"/>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2019-12-13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45</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2019-12-13</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2019-12-13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活动目标</a:t>
            </a:r>
          </a:p>
          <a:p>
            <a:pPr marL="0" indent="0">
              <a:buNone/>
            </a:pPr>
            <a:r>
              <a:rPr lang="zh-CN" altLang="en-US" sz="3200" b="1" dirty="0">
                <a:solidFill>
                  <a:srgbClr val="002060"/>
                </a:solidFill>
                <a:latin typeface="楷体_GB2312" pitchFamily="49" charset="-122"/>
                <a:ea typeface="楷体_GB2312" pitchFamily="49" charset="-122"/>
              </a:rPr>
              <a:t>掌握动画素材的获取方法，能够自主熟练地获取指定的动画素材；掌握动画素材的常规处理手段。</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180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动画素材的获取方法</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动画素材的处理手段</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和材料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向学生展示各种动画素材的获取方法及其处理手段。</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步：学生通过网络等途径利用介绍的方法自主获取动画素材，并进行处理。</a:t>
            </a:r>
          </a:p>
          <a:p>
            <a:pPr marL="0" indent="0">
              <a:buNone/>
            </a:pPr>
            <a:r>
              <a:rPr lang="zh-CN" altLang="en-US" sz="3200" b="1" dirty="0" smtClean="0">
                <a:solidFill>
                  <a:srgbClr val="002060"/>
                </a:solidFill>
                <a:latin typeface="楷体_GB2312" pitchFamily="49" charset="-122"/>
                <a:ea typeface="楷体_GB2312" pitchFamily="49" charset="-122"/>
              </a:rPr>
              <a:t>为</a:t>
            </a:r>
            <a:r>
              <a:rPr lang="zh-CN" altLang="en-US" sz="3200" b="1" dirty="0">
                <a:solidFill>
                  <a:srgbClr val="002060"/>
                </a:solidFill>
                <a:latin typeface="楷体_GB2312" pitchFamily="49" charset="-122"/>
                <a:ea typeface="楷体_GB2312" pitchFamily="49" charset="-122"/>
              </a:rPr>
              <a:t>多媒体课件的教学功能拓展提供了新的思路。</a:t>
            </a:r>
          </a:p>
          <a:p>
            <a:pPr marL="0" indent="0">
              <a:buNone/>
            </a:pP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735861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7692"/>
            <a:ext cx="12191999" cy="3539430"/>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动画素材的获取</a:t>
            </a:r>
            <a:r>
              <a:rPr lang="zh-CN" altLang="en-US" sz="3200" b="1" dirty="0" smtClean="0">
                <a:solidFill>
                  <a:srgbClr val="002060"/>
                </a:solidFill>
                <a:latin typeface="楷体_GB2312" pitchFamily="49" charset="-122"/>
                <a:ea typeface="楷体_GB2312" pitchFamily="49" charset="-122"/>
              </a:rPr>
              <a:t>方法</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（一）网络下载获取动画</a:t>
            </a:r>
            <a:r>
              <a:rPr lang="zh-CN" altLang="en-US" sz="3200" b="1" dirty="0" smtClean="0">
                <a:solidFill>
                  <a:srgbClr val="002060"/>
                </a:solidFill>
                <a:latin typeface="楷体_GB2312" pitchFamily="49" charset="-122"/>
                <a:ea typeface="楷体_GB2312" pitchFamily="49" charset="-122"/>
              </a:rPr>
              <a:t>素材</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    要</a:t>
            </a:r>
            <a:r>
              <a:rPr lang="zh-CN" altLang="en-US" sz="3200" b="1" dirty="0">
                <a:solidFill>
                  <a:srgbClr val="002060"/>
                </a:solidFill>
                <a:latin typeface="楷体_GB2312" pitchFamily="49" charset="-122"/>
                <a:ea typeface="楷体_GB2312" pitchFamily="49" charset="-122"/>
              </a:rPr>
              <a:t>想在网络上下载动画素材，首先必须能够检索到该动画。一些常规的动画直接利用浏览器就能直接搜索到，比如生物课上想要展示花开的过程，我们可以在浏览器检索口输入“花开的动图”即会弹出一系列与花开有关的动态图片（图</a:t>
            </a:r>
            <a:r>
              <a:rPr lang="en-US" altLang="zh-CN" sz="3200" b="1" dirty="0">
                <a:solidFill>
                  <a:srgbClr val="002060"/>
                </a:solidFill>
                <a:latin typeface="楷体_GB2312" pitchFamily="49" charset="-122"/>
                <a:ea typeface="楷体_GB2312" pitchFamily="49" charset="-122"/>
              </a:rPr>
              <a:t>7-2-1</a:t>
            </a:r>
            <a:r>
              <a:rPr lang="zh-CN" altLang="en-US" sz="3200" b="1" dirty="0">
                <a:solidFill>
                  <a:srgbClr val="002060"/>
                </a:solidFill>
                <a:latin typeface="楷体_GB2312" pitchFamily="49" charset="-122"/>
                <a:ea typeface="楷体_GB2312" pitchFamily="49" charset="-122"/>
              </a:rPr>
              <a:t>），点击进入相应的网页链接一般就可以下载了</a:t>
            </a:r>
            <a:endParaRPr lang="zh-CN" altLang="en-US" sz="3200" b="1" dirty="0">
              <a:solidFill>
                <a:srgbClr val="002060"/>
              </a:solidFill>
              <a:latin typeface="楷体_GB2312" pitchFamily="49" charset="-122"/>
              <a:ea typeface="楷体_GB2312"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6111" y="3776383"/>
            <a:ext cx="6905064" cy="230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7692"/>
            <a:ext cx="12191999"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（二）在线抓取方式获取动画</a:t>
            </a:r>
            <a:r>
              <a:rPr lang="zh-CN" altLang="en-US" sz="3200" b="1" dirty="0" smtClean="0">
                <a:solidFill>
                  <a:srgbClr val="002060"/>
                </a:solidFill>
                <a:latin typeface="楷体_GB2312" pitchFamily="49" charset="-122"/>
                <a:ea typeface="楷体_GB2312" pitchFamily="49" charset="-122"/>
              </a:rPr>
              <a:t>素材</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   有</a:t>
            </a:r>
            <a:r>
              <a:rPr lang="zh-CN" altLang="en-US" sz="3200" b="1" dirty="0">
                <a:solidFill>
                  <a:srgbClr val="002060"/>
                </a:solidFill>
                <a:latin typeface="楷体_GB2312" pitchFamily="49" charset="-122"/>
                <a:ea typeface="楷体_GB2312" pitchFamily="49" charset="-122"/>
              </a:rPr>
              <a:t>的时候虽然在网络上检索到了理想的动画素材，但有的动画是直接嵌套在网页中的，不能够直接下载。遇到这样的动画，可以利用专业的动画抓捕工具，如</a:t>
            </a:r>
            <a:r>
              <a:rPr lang="en-US" altLang="zh-CN" sz="3200" b="1" dirty="0">
                <a:solidFill>
                  <a:srgbClr val="002060"/>
                </a:solidFill>
                <a:latin typeface="楷体_GB2312" pitchFamily="49" charset="-122"/>
                <a:ea typeface="楷体_GB2312" pitchFamily="49" charset="-122"/>
              </a:rPr>
              <a:t>Flash Catcher</a:t>
            </a:r>
            <a:r>
              <a:rPr lang="zh-CN" altLang="en-US" sz="3200" b="1" dirty="0">
                <a:solidFill>
                  <a:srgbClr val="002060"/>
                </a:solidFill>
                <a:latin typeface="楷体_GB2312" pitchFamily="49" charset="-122"/>
                <a:ea typeface="楷体_GB2312" pitchFamily="49" charset="-122"/>
              </a:rPr>
              <a:t>软件。</a:t>
            </a:r>
            <a:endParaRPr lang="zh-CN" altLang="en-US" sz="3200" b="1" dirty="0">
              <a:solidFill>
                <a:srgbClr val="002060"/>
              </a:solidFill>
              <a:latin typeface="楷体_GB2312" pitchFamily="49" charset="-122"/>
              <a:ea typeface="楷体_GB2312"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1764" y="2285160"/>
            <a:ext cx="5581650" cy="368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96536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7692"/>
            <a:ext cx="12191999"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（三）利用专业软件自行制作动画</a:t>
            </a:r>
            <a:r>
              <a:rPr lang="zh-CN" altLang="en-US" sz="3200" b="1" dirty="0" smtClean="0">
                <a:solidFill>
                  <a:srgbClr val="002060"/>
                </a:solidFill>
                <a:latin typeface="楷体_GB2312" pitchFamily="49" charset="-122"/>
                <a:ea typeface="楷体_GB2312" pitchFamily="49" charset="-122"/>
              </a:rPr>
              <a:t>素材</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利用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软件制作简单的二维动画</a:t>
            </a:r>
            <a:endParaRPr lang="zh-CN" altLang="en-US" sz="3200" b="1" dirty="0">
              <a:solidFill>
                <a:srgbClr val="002060"/>
              </a:solidFill>
              <a:latin typeface="楷体_GB2312" pitchFamily="49" charset="-122"/>
              <a:ea typeface="楷体_GB2312" pitchFamily="49" charset="-122"/>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7146" y="1473013"/>
            <a:ext cx="6885454" cy="425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97879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647" y="627249"/>
            <a:ext cx="9596718" cy="5778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9463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 y="366988"/>
            <a:ext cx="12191999" cy="58477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利用</a:t>
            </a:r>
            <a:r>
              <a:rPr lang="en-US" altLang="zh-CN" sz="3200" b="1" dirty="0">
                <a:solidFill>
                  <a:srgbClr val="002060"/>
                </a:solidFill>
                <a:latin typeface="楷体_GB2312" pitchFamily="49" charset="-122"/>
                <a:ea typeface="楷体_GB2312" pitchFamily="49" charset="-122"/>
              </a:rPr>
              <a:t>Adobe Flash</a:t>
            </a:r>
            <a:r>
              <a:rPr lang="zh-CN" altLang="en-US" sz="3200" b="1" dirty="0">
                <a:solidFill>
                  <a:srgbClr val="002060"/>
                </a:solidFill>
                <a:latin typeface="楷体_GB2312" pitchFamily="49" charset="-122"/>
                <a:ea typeface="楷体_GB2312" pitchFamily="49" charset="-122"/>
              </a:rPr>
              <a:t>软件制作动画素材</a:t>
            </a:r>
            <a:endParaRPr lang="zh-CN" altLang="en-US" sz="3200" b="1" dirty="0">
              <a:solidFill>
                <a:srgbClr val="002060"/>
              </a:solidFill>
              <a:latin typeface="楷体_GB2312" pitchFamily="49" charset="-122"/>
              <a:ea typeface="楷体_GB2312" pitchFamily="49"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4354" y="1069041"/>
            <a:ext cx="9577387" cy="5384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63366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89" y="127879"/>
            <a:ext cx="10191603" cy="2554545"/>
          </a:xfrm>
          <a:prstGeom prst="rect">
            <a:avLst/>
          </a:prstGeom>
        </p:spPr>
        <p:txBody>
          <a:bodyPr wrap="square">
            <a:spAutoFit/>
          </a:bodyPr>
          <a:lstStyle/>
          <a:p>
            <a:r>
              <a:rPr lang="zh-CN" altLang="en-US" sz="3200" b="1" dirty="0" smtClean="0">
                <a:solidFill>
                  <a:srgbClr val="002060"/>
                </a:solidFill>
                <a:latin typeface="楷体_GB2312" pitchFamily="49" charset="-122"/>
                <a:ea typeface="楷体_GB2312" pitchFamily="49" charset="-122"/>
              </a:rPr>
              <a:t>  前面</a:t>
            </a:r>
            <a:r>
              <a:rPr lang="zh-CN" altLang="en-US" sz="3200" b="1" dirty="0">
                <a:solidFill>
                  <a:srgbClr val="002060"/>
                </a:solidFill>
                <a:latin typeface="楷体_GB2312" pitchFamily="49" charset="-122"/>
                <a:ea typeface="楷体_GB2312" pitchFamily="49" charset="-122"/>
              </a:rPr>
              <a:t>已经介绍了利用</a:t>
            </a:r>
            <a:r>
              <a:rPr lang="en-US" altLang="zh-CN" sz="3200" b="1" dirty="0">
                <a:solidFill>
                  <a:srgbClr val="002060"/>
                </a:solidFill>
                <a:latin typeface="楷体_GB2312" pitchFamily="49" charset="-122"/>
                <a:ea typeface="楷体_GB2312" pitchFamily="49" charset="-122"/>
              </a:rPr>
              <a:t>Photoshop</a:t>
            </a:r>
            <a:r>
              <a:rPr lang="zh-CN" altLang="en-US" sz="3200" b="1" dirty="0">
                <a:solidFill>
                  <a:srgbClr val="002060"/>
                </a:solidFill>
                <a:latin typeface="楷体_GB2312" pitchFamily="49" charset="-122"/>
                <a:ea typeface="楷体_GB2312" pitchFamily="49" charset="-122"/>
              </a:rPr>
              <a:t>软件制作简单的二维逐帧动画，这里主要以化学中氯酸钾加热制取氧气的动画制作为例，介绍利用</a:t>
            </a:r>
            <a:r>
              <a:rPr lang="en-US" altLang="zh-CN" sz="3200" b="1" dirty="0">
                <a:solidFill>
                  <a:srgbClr val="002060"/>
                </a:solidFill>
                <a:latin typeface="楷体_GB2312" pitchFamily="49" charset="-122"/>
                <a:ea typeface="楷体_GB2312" pitchFamily="49" charset="-122"/>
              </a:rPr>
              <a:t>Adobe Flash</a:t>
            </a:r>
            <a:r>
              <a:rPr lang="zh-CN" altLang="en-US" sz="3200" b="1" dirty="0">
                <a:solidFill>
                  <a:srgbClr val="002060"/>
                </a:solidFill>
                <a:latin typeface="楷体_GB2312" pitchFamily="49" charset="-122"/>
                <a:ea typeface="楷体_GB2312" pitchFamily="49" charset="-122"/>
              </a:rPr>
              <a:t>软件制作一些相对复杂的二维动画。如图</a:t>
            </a:r>
            <a:r>
              <a:rPr lang="en-US" altLang="zh-CN" sz="3200" b="1" dirty="0">
                <a:solidFill>
                  <a:srgbClr val="002060"/>
                </a:solidFill>
                <a:latin typeface="楷体_GB2312" pitchFamily="49" charset="-122"/>
                <a:ea typeface="楷体_GB2312" pitchFamily="49" charset="-122"/>
              </a:rPr>
              <a:t>7-2-10</a:t>
            </a:r>
            <a:r>
              <a:rPr lang="zh-CN" altLang="en-US" sz="3200" b="1" dirty="0">
                <a:solidFill>
                  <a:srgbClr val="002060"/>
                </a:solidFill>
                <a:latin typeface="楷体_GB2312" pitchFamily="49" charset="-122"/>
                <a:ea typeface="楷体_GB2312" pitchFamily="49" charset="-122"/>
              </a:rPr>
              <a:t>所示，在该动画中关键点是酒精灯火焰的闪动和氧气在水中的上升。</a:t>
            </a:r>
            <a:endParaRPr lang="en-US" altLang="zh-CN" sz="3200" b="1" dirty="0">
              <a:solidFill>
                <a:srgbClr val="002060"/>
              </a:solidFill>
              <a:latin typeface="楷体_GB2312" pitchFamily="49" charset="-122"/>
              <a:ea typeface="楷体_GB2312" pitchFamily="49" charset="-122"/>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8513" y="2704540"/>
            <a:ext cx="5514975"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89" y="127879"/>
            <a:ext cx="10191603"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具体操作步骤如下。</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）单击菜单栏中的“文件</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导入</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导入到舞台”，导入一张没有火焰和气泡的图片到舞台（图</a:t>
            </a:r>
            <a:r>
              <a:rPr lang="en-US" altLang="zh-CN" sz="3200" b="1" dirty="0">
                <a:solidFill>
                  <a:srgbClr val="002060"/>
                </a:solidFill>
                <a:latin typeface="楷体_GB2312" pitchFamily="49" charset="-122"/>
                <a:ea typeface="楷体_GB2312" pitchFamily="49" charset="-122"/>
              </a:rPr>
              <a:t>7-2-11</a:t>
            </a:r>
            <a:r>
              <a:rPr lang="zh-CN" altLang="en-US" sz="3200" b="1" dirty="0">
                <a:solidFill>
                  <a:srgbClr val="002060"/>
                </a:solidFill>
                <a:latin typeface="楷体_GB2312" pitchFamily="49" charset="-122"/>
                <a:ea typeface="楷体_GB2312" pitchFamily="49" charset="-122"/>
              </a:rPr>
              <a:t>），单击图片查看其尺寸，然后点击空白处的舞台，在属性栏中修改舞台的尺寸，保证舞台与图片大小一致；在“时间轴”中将图层</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重命名为“背景”。</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4968" y="3174867"/>
            <a:ext cx="5143500"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85537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89" y="127879"/>
            <a:ext cx="10191603"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）在“时间轴”中新建</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个图层，从下到上依次命名为“火焰”“气泡</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气泡</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气泡</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气泡</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气泡</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气泡</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，选中“火焰”层，在第一帧上利用钢笔工具绘制一个火焰图形；然后选中“气泡</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层，在第一帧上背景图片右边水缸内绘制一个气泡，如图</a:t>
            </a:r>
            <a:r>
              <a:rPr lang="en-US" altLang="zh-CN" sz="3200" b="1" dirty="0">
                <a:solidFill>
                  <a:srgbClr val="002060"/>
                </a:solidFill>
                <a:latin typeface="楷体_GB2312" pitchFamily="49" charset="-122"/>
                <a:ea typeface="楷体_GB2312" pitchFamily="49" charset="-122"/>
              </a:rPr>
              <a:t>7-2-12</a:t>
            </a:r>
            <a:r>
              <a:rPr lang="zh-CN" altLang="en-US" sz="3200" b="1" dirty="0">
                <a:solidFill>
                  <a:srgbClr val="002060"/>
                </a:solidFill>
                <a:latin typeface="楷体_GB2312" pitchFamily="49" charset="-122"/>
                <a:ea typeface="楷体_GB2312" pitchFamily="49" charset="-122"/>
              </a:rPr>
              <a:t>所示。绘制火焰的方法是，选中工具栏中的钢笔工具在酒精灯上方勾绘出一个火焰图形，然后选择径向渐变充填，由内到外选择三种颜色，利用“渐变变形”工具将充填颜色渐变中心拖动到火焰下部。气泡的绘制方法是选择“椭圆”工具，在水缸内绘制一个圆形，为使其具有立体感，同样选择径向充填。</a:t>
            </a:r>
          </a:p>
        </p:txBody>
      </p:sp>
    </p:spTree>
    <p:extLst>
      <p:ext uri="{BB962C8B-B14F-4D97-AF65-F5344CB8AC3E}">
        <p14:creationId xmlns:p14="http://schemas.microsoft.com/office/powerpoint/2010/main" val="37256769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0957" y="1271308"/>
            <a:ext cx="7657819" cy="4402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52710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663220" y="3133580"/>
            <a:ext cx="8511674" cy="707886"/>
          </a:xfrm>
          <a:prstGeom prst="rect">
            <a:avLst/>
          </a:prstGeom>
          <a:noFill/>
        </p:spPr>
        <p:txBody>
          <a:bodyPr wrap="square">
            <a:spAutoFit/>
          </a:bodyPr>
          <a:lstStyle/>
          <a:p>
            <a:pPr>
              <a:defRPr/>
            </a:pPr>
            <a:r>
              <a:rPr lang="zh-CN" altLang="en-US" sz="4000" b="1" dirty="0">
                <a:solidFill>
                  <a:srgbClr val="5B9BD5"/>
                </a:solidFill>
                <a:latin typeface="微软雅黑" panose="020B0503020204020204" pitchFamily="34" charset="-122"/>
                <a:ea typeface="微软雅黑" panose="020B0503020204020204" pitchFamily="34" charset="-122"/>
              </a:rPr>
              <a:t>模块</a:t>
            </a:r>
            <a:r>
              <a:rPr lang="en-US" altLang="zh-CN" sz="4000" b="1" dirty="0">
                <a:solidFill>
                  <a:srgbClr val="5B9BD5"/>
                </a:solidFill>
                <a:latin typeface="微软雅黑" panose="020B0503020204020204" pitchFamily="34" charset="-122"/>
                <a:ea typeface="微软雅黑" panose="020B0503020204020204" pitchFamily="34" charset="-122"/>
              </a:rPr>
              <a:t>7  </a:t>
            </a:r>
            <a:r>
              <a:rPr lang="zh-CN" altLang="en-US" sz="4000" b="1" dirty="0">
                <a:solidFill>
                  <a:srgbClr val="5B9BD5"/>
                </a:solidFill>
                <a:latin typeface="微软雅黑" panose="020B0503020204020204" pitchFamily="34" charset="-122"/>
                <a:ea typeface="微软雅黑" panose="020B0503020204020204" pitchFamily="34" charset="-122"/>
              </a:rPr>
              <a:t>动画素材的制作与应用</a:t>
            </a:r>
            <a:endParaRPr lang="zh-CN" altLang="en-US" sz="40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89" y="127879"/>
            <a:ext cx="10191603"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）接下来使火焰“燃烧”起来，其方法是选中“火焰”层，在第</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帧插入关键帧，然后将该帧里面的火焰调高，再在第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帧到第</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帧之间插入“创建补间形状”，当动画从第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帧播放到第</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帧时，火焰就会逐渐变大；以同样的方法在第</a:t>
            </a:r>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帧插入关键帧，这时应该将第</a:t>
            </a:r>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帧内的火焰调小，然后创建补间形状，如此循环到第</a:t>
            </a:r>
            <a:r>
              <a:rPr lang="en-US" altLang="zh-CN" sz="3200" b="1" dirty="0">
                <a:solidFill>
                  <a:srgbClr val="002060"/>
                </a:solidFill>
                <a:latin typeface="楷体_GB2312" pitchFamily="49" charset="-122"/>
                <a:ea typeface="楷体_GB2312" pitchFamily="49" charset="-122"/>
              </a:rPr>
              <a:t>100</a:t>
            </a:r>
            <a:r>
              <a:rPr lang="zh-CN" altLang="en-US" sz="3200" b="1" dirty="0">
                <a:solidFill>
                  <a:srgbClr val="002060"/>
                </a:solidFill>
                <a:latin typeface="楷体_GB2312" pitchFamily="49" charset="-122"/>
                <a:ea typeface="楷体_GB2312" pitchFamily="49" charset="-122"/>
              </a:rPr>
              <a:t>帧即可（图</a:t>
            </a:r>
            <a:r>
              <a:rPr lang="en-US" altLang="zh-CN" sz="3200" b="1" dirty="0">
                <a:solidFill>
                  <a:srgbClr val="002060"/>
                </a:solidFill>
                <a:latin typeface="楷体_GB2312" pitchFamily="49" charset="-122"/>
                <a:ea typeface="楷体_GB2312" pitchFamily="49" charset="-122"/>
              </a:rPr>
              <a:t>7-2-13</a:t>
            </a:r>
            <a:r>
              <a:rPr lang="zh-CN" altLang="en-US" sz="3200" b="1" dirty="0">
                <a:solidFill>
                  <a:srgbClr val="002060"/>
                </a:solidFill>
                <a:latin typeface="楷体_GB2312" pitchFamily="49" charset="-122"/>
                <a:ea typeface="楷体_GB2312" pitchFamily="49" charset="-122"/>
              </a:rPr>
              <a:t>）</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2713" y="3226733"/>
            <a:ext cx="6099922" cy="3623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051354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89" y="127879"/>
            <a:ext cx="10191603"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）让气泡不断地从玻璃管中冒出，其方式是：选中“气泡</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层，在第</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帧插入关键帧，将该帧内肉眼不可见的气泡调大，然后在第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帧和第</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帧之间“创建传统补间”，这样动画播放时，气泡就会从第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帧的位置逐渐漂浮到第</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帧，且气泡逐渐变大；之后在后面多插入几个关键帧，然后创建传统补间，每个关键帧气泡逐渐变大，位置逐渐上升，即可建立一个气泡从玻璃管中产生到上升到集气瓶中的动态过程（图</a:t>
            </a:r>
            <a:r>
              <a:rPr lang="en-US" altLang="zh-CN" sz="3200" b="1" dirty="0">
                <a:solidFill>
                  <a:srgbClr val="002060"/>
                </a:solidFill>
                <a:latin typeface="楷体_GB2312" pitchFamily="49" charset="-122"/>
                <a:ea typeface="楷体_GB2312" pitchFamily="49" charset="-122"/>
              </a:rPr>
              <a:t>7-2-14</a:t>
            </a:r>
            <a:r>
              <a:rPr lang="zh-CN" altLang="en-US" sz="3200" b="1" dirty="0">
                <a:solidFill>
                  <a:srgbClr val="002060"/>
                </a:solidFill>
                <a:latin typeface="楷体_GB2312" pitchFamily="49" charset="-122"/>
                <a:ea typeface="楷体_GB2312" pitchFamily="49" charset="-122"/>
              </a:rPr>
              <a:t>）。为了效果更好，我们事先预建了</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个气泡层，可以将“气泡</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层中每帧的内容复制到其余气泡层，但是要调整好每个气泡出来的时间及位置，使其更加自然，如图</a:t>
            </a:r>
            <a:r>
              <a:rPr lang="en-US" altLang="zh-CN" sz="3200" b="1" dirty="0">
                <a:solidFill>
                  <a:srgbClr val="002060"/>
                </a:solidFill>
                <a:latin typeface="楷体_GB2312" pitchFamily="49" charset="-122"/>
                <a:ea typeface="楷体_GB2312" pitchFamily="49" charset="-122"/>
              </a:rPr>
              <a:t>7-2-15</a:t>
            </a:r>
            <a:r>
              <a:rPr lang="zh-CN" altLang="en-US" sz="3200" b="1" dirty="0">
                <a:solidFill>
                  <a:srgbClr val="002060"/>
                </a:solidFill>
                <a:latin typeface="楷体_GB2312" pitchFamily="49" charset="-122"/>
                <a:ea typeface="楷体_GB2312" pitchFamily="49" charset="-122"/>
              </a:rPr>
              <a:t>所示。</a:t>
            </a:r>
          </a:p>
        </p:txBody>
      </p:sp>
    </p:spTree>
    <p:extLst>
      <p:ext uri="{BB962C8B-B14F-4D97-AF65-F5344CB8AC3E}">
        <p14:creationId xmlns:p14="http://schemas.microsoft.com/office/powerpoint/2010/main" val="4444300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765" y="383940"/>
            <a:ext cx="10260105" cy="6084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7597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6764" y="565896"/>
            <a:ext cx="10240318" cy="572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098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89" y="127879"/>
            <a:ext cx="10191603" cy="452431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动画素材的处理</a:t>
            </a:r>
            <a:r>
              <a:rPr lang="zh-CN" altLang="en-US" sz="3200" b="1" dirty="0" smtClean="0">
                <a:solidFill>
                  <a:srgbClr val="002060"/>
                </a:solidFill>
                <a:latin typeface="楷体_GB2312" pitchFamily="49" charset="-122"/>
                <a:ea typeface="楷体_GB2312" pitchFamily="49" charset="-122"/>
              </a:rPr>
              <a:t>手段</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  除了</a:t>
            </a:r>
            <a:r>
              <a:rPr lang="zh-CN" altLang="en-US" sz="3200" b="1" dirty="0">
                <a:solidFill>
                  <a:srgbClr val="002060"/>
                </a:solidFill>
                <a:latin typeface="楷体_GB2312" pitchFamily="49" charset="-122"/>
                <a:ea typeface="楷体_GB2312" pitchFamily="49" charset="-122"/>
              </a:rPr>
              <a:t>自己制作的动画是按照教学要求设计的以外，通过其他方法获取的动画可能某一方面不符合自己的教学目的，这就需要对其进行编辑修改。如果是简单的</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格式动画，那我们可以直接利用</a:t>
            </a:r>
            <a:r>
              <a:rPr lang="en-US" altLang="zh-CN" sz="3200" b="1" dirty="0">
                <a:solidFill>
                  <a:srgbClr val="002060"/>
                </a:solidFill>
                <a:latin typeface="楷体_GB2312" pitchFamily="49" charset="-122"/>
                <a:ea typeface="楷体_GB2312" pitchFamily="49" charset="-122"/>
              </a:rPr>
              <a:t>Adobe Flash</a:t>
            </a:r>
            <a:r>
              <a:rPr lang="zh-CN" altLang="en-US" sz="3200" b="1" dirty="0">
                <a:solidFill>
                  <a:srgbClr val="002060"/>
                </a:solidFill>
                <a:latin typeface="楷体_GB2312" pitchFamily="49" charset="-122"/>
                <a:ea typeface="楷体_GB2312" pitchFamily="49" charset="-122"/>
              </a:rPr>
              <a:t>软件打开该动画即可在时间轴上编辑修改动画的每一帧。例如，要修改如图</a:t>
            </a:r>
            <a:r>
              <a:rPr lang="en-US" altLang="zh-CN" sz="3200" b="1" dirty="0">
                <a:solidFill>
                  <a:srgbClr val="002060"/>
                </a:solidFill>
                <a:latin typeface="楷体_GB2312" pitchFamily="49" charset="-122"/>
                <a:ea typeface="楷体_GB2312" pitchFamily="49" charset="-122"/>
              </a:rPr>
              <a:t>7-2-21</a:t>
            </a:r>
            <a:r>
              <a:rPr lang="zh-CN" altLang="en-US" sz="3200" b="1" dirty="0">
                <a:solidFill>
                  <a:srgbClr val="002060"/>
                </a:solidFill>
                <a:latin typeface="楷体_GB2312" pitchFamily="49" charset="-122"/>
                <a:ea typeface="楷体_GB2312" pitchFamily="49" charset="-122"/>
              </a:rPr>
              <a:t>所示的</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动画，只需将其导入软件，就可以在时间轴里编辑每一帧皮卡丘的状态，从而改变整个动画（图</a:t>
            </a:r>
            <a:r>
              <a:rPr lang="en-US" altLang="zh-CN" sz="3200" b="1" dirty="0">
                <a:solidFill>
                  <a:srgbClr val="002060"/>
                </a:solidFill>
                <a:latin typeface="楷体_GB2312" pitchFamily="49" charset="-122"/>
                <a:ea typeface="楷体_GB2312" pitchFamily="49" charset="-122"/>
              </a:rPr>
              <a:t>7-2-22</a:t>
            </a:r>
            <a:r>
              <a:rPr lang="zh-CN" altLang="en-US" sz="3200" b="1" dirty="0">
                <a:solidFill>
                  <a:srgbClr val="002060"/>
                </a:solidFill>
                <a:latin typeface="楷体_GB2312" pitchFamily="49" charset="-122"/>
                <a:ea typeface="楷体_GB2312" pitchFamily="49" charset="-122"/>
              </a:rPr>
              <a:t>）。</a:t>
            </a:r>
          </a:p>
        </p:txBody>
      </p:sp>
    </p:spTree>
    <p:extLst>
      <p:ext uri="{BB962C8B-B14F-4D97-AF65-F5344CB8AC3E}">
        <p14:creationId xmlns:p14="http://schemas.microsoft.com/office/powerpoint/2010/main" val="6199215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6988" y="392638"/>
            <a:ext cx="6017559" cy="5959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28378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76289" y="1042279"/>
            <a:ext cx="10191603" cy="452431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如果是</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格式的动画，那么就不能直接对其进行编辑了，因为它是</a:t>
            </a:r>
            <a:r>
              <a:rPr lang="en-US" altLang="zh-CN" sz="3200" b="1" dirty="0">
                <a:solidFill>
                  <a:srgbClr val="002060"/>
                </a:solidFill>
                <a:latin typeface="楷体_GB2312" pitchFamily="49" charset="-122"/>
                <a:ea typeface="楷体_GB2312" pitchFamily="49" charset="-122"/>
              </a:rPr>
              <a:t>Adobe Flash</a:t>
            </a:r>
            <a:r>
              <a:rPr lang="zh-CN" altLang="en-US" sz="3200" b="1" dirty="0">
                <a:solidFill>
                  <a:srgbClr val="002060"/>
                </a:solidFill>
                <a:latin typeface="楷体_GB2312" pitchFamily="49" charset="-122"/>
                <a:ea typeface="楷体_GB2312" pitchFamily="49" charset="-122"/>
              </a:rPr>
              <a:t>软件导出的成品文件，只有</a:t>
            </a:r>
            <a:r>
              <a:rPr lang="en-US" altLang="zh-CN" sz="3200" b="1" dirty="0">
                <a:solidFill>
                  <a:srgbClr val="002060"/>
                </a:solidFill>
                <a:latin typeface="楷体_GB2312" pitchFamily="49" charset="-122"/>
                <a:ea typeface="楷体_GB2312" pitchFamily="49" charset="-122"/>
              </a:rPr>
              <a:t>Flash</a:t>
            </a:r>
            <a:r>
              <a:rPr lang="zh-CN" altLang="en-US" sz="3200" b="1" dirty="0">
                <a:solidFill>
                  <a:srgbClr val="002060"/>
                </a:solidFill>
                <a:latin typeface="楷体_GB2312" pitchFamily="49" charset="-122"/>
                <a:ea typeface="楷体_GB2312" pitchFamily="49" charset="-122"/>
              </a:rPr>
              <a:t>格式的源文件也就是工程文件才能进行编辑（除</a:t>
            </a:r>
            <a:r>
              <a:rPr lang="en-US" altLang="zh-CN" sz="3200" b="1" dirty="0">
                <a:solidFill>
                  <a:srgbClr val="002060"/>
                </a:solidFill>
                <a:latin typeface="楷体_GB2312" pitchFamily="49" charset="-122"/>
                <a:ea typeface="楷体_GB2312" pitchFamily="49" charset="-122"/>
              </a:rPr>
              <a:t>Adobe Flash Professional CS6</a:t>
            </a:r>
            <a:r>
              <a:rPr lang="zh-CN" altLang="en-US" sz="3200" b="1" dirty="0">
                <a:solidFill>
                  <a:srgbClr val="002060"/>
                </a:solidFill>
                <a:latin typeface="楷体_GB2312" pitchFamily="49" charset="-122"/>
                <a:ea typeface="楷体_GB2312" pitchFamily="49" charset="-122"/>
              </a:rPr>
              <a:t>以上版本外）。那么如果我们想要对获取的</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格式文件进行编辑，就需要将其反编译成</a:t>
            </a:r>
            <a:r>
              <a:rPr lang="en-US" altLang="zh-CN" sz="3200" b="1" dirty="0">
                <a:solidFill>
                  <a:srgbClr val="002060"/>
                </a:solidFill>
                <a:latin typeface="楷体_GB2312" pitchFamily="49" charset="-122"/>
                <a:ea typeface="楷体_GB2312" pitchFamily="49" charset="-122"/>
              </a:rPr>
              <a:t>Flash</a:t>
            </a:r>
            <a:r>
              <a:rPr lang="zh-CN" altLang="en-US" sz="3200" b="1" dirty="0">
                <a:solidFill>
                  <a:srgbClr val="002060"/>
                </a:solidFill>
                <a:latin typeface="楷体_GB2312" pitchFamily="49" charset="-122"/>
                <a:ea typeface="楷体_GB2312" pitchFamily="49" charset="-122"/>
              </a:rPr>
              <a:t>格式源文件。这里推荐使用软件“硕思闪客精灵”，其使用方法是打开软件，在左边选择打开要转换的</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动画，然后点击动画上方的“导出为</a:t>
            </a:r>
            <a:r>
              <a:rPr lang="en-US" altLang="zh-CN" sz="3200" b="1" dirty="0">
                <a:solidFill>
                  <a:srgbClr val="002060"/>
                </a:solidFill>
                <a:latin typeface="楷体_GB2312" pitchFamily="49" charset="-122"/>
                <a:ea typeface="楷体_GB2312" pitchFamily="49" charset="-122"/>
              </a:rPr>
              <a:t>FLA/FLEX”</a:t>
            </a:r>
            <a:r>
              <a:rPr lang="zh-CN" altLang="en-US" sz="3200" b="1" dirty="0">
                <a:solidFill>
                  <a:srgbClr val="002060"/>
                </a:solidFill>
                <a:latin typeface="楷体_GB2312" pitchFamily="49" charset="-122"/>
                <a:ea typeface="楷体_GB2312" pitchFamily="49" charset="-122"/>
              </a:rPr>
              <a:t>，在弹出的对话框中选择好路径即可（图</a:t>
            </a:r>
            <a:r>
              <a:rPr lang="en-US" altLang="zh-CN" sz="3200" b="1" dirty="0">
                <a:solidFill>
                  <a:srgbClr val="002060"/>
                </a:solidFill>
                <a:latin typeface="楷体_GB2312" pitchFamily="49" charset="-122"/>
                <a:ea typeface="楷体_GB2312" pitchFamily="49" charset="-122"/>
              </a:rPr>
              <a:t>7-2-23</a:t>
            </a:r>
            <a:r>
              <a:rPr lang="zh-CN" altLang="en-US" sz="3200" b="1" dirty="0">
                <a:solidFill>
                  <a:srgbClr val="002060"/>
                </a:solidFill>
                <a:latin typeface="楷体_GB2312" pitchFamily="49" charset="-122"/>
                <a:ea typeface="楷体_GB2312" pitchFamily="49" charset="-122"/>
              </a:rPr>
              <a:t>）。</a:t>
            </a:r>
          </a:p>
        </p:txBody>
      </p:sp>
    </p:spTree>
    <p:extLst>
      <p:ext uri="{BB962C8B-B14F-4D97-AF65-F5344CB8AC3E}">
        <p14:creationId xmlns:p14="http://schemas.microsoft.com/office/powerpoint/2010/main" val="29731621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227" y="322728"/>
            <a:ext cx="10366338" cy="5794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35333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8712" y="235455"/>
            <a:ext cx="10191603"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（二）动画的</a:t>
            </a:r>
            <a:r>
              <a:rPr lang="zh-CN" altLang="en-US" sz="3200" b="1" dirty="0" smtClean="0">
                <a:solidFill>
                  <a:srgbClr val="002060"/>
                </a:solidFill>
                <a:latin typeface="楷体_GB2312" pitchFamily="49" charset="-122"/>
                <a:ea typeface="楷体_GB2312" pitchFamily="49" charset="-122"/>
              </a:rPr>
              <a:t>修改</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动画大小的调整</a:t>
            </a:r>
          </a:p>
          <a:p>
            <a:r>
              <a:rPr lang="zh-CN" altLang="en-US" sz="3200" b="1" dirty="0">
                <a:solidFill>
                  <a:srgbClr val="002060"/>
                </a:solidFill>
                <a:latin typeface="楷体_GB2312" pitchFamily="49" charset="-122"/>
                <a:ea typeface="楷体_GB2312" pitchFamily="49" charset="-122"/>
              </a:rPr>
              <a:t>有时候获取的动画尺寸偏小使其在多媒体课件中的展示效果大打折扣，因此需要对动画的尺寸进行适当的调整。以前面的皮卡丘动画为例，在</a:t>
            </a:r>
            <a:r>
              <a:rPr lang="en-US" altLang="zh-CN" sz="3200" b="1" dirty="0">
                <a:solidFill>
                  <a:srgbClr val="002060"/>
                </a:solidFill>
                <a:latin typeface="楷体_GB2312" pitchFamily="49" charset="-122"/>
                <a:ea typeface="楷体_GB2312" pitchFamily="49" charset="-122"/>
              </a:rPr>
              <a:t>Adobe Flash</a:t>
            </a:r>
            <a:r>
              <a:rPr lang="zh-CN" altLang="en-US" sz="3200" b="1" dirty="0">
                <a:solidFill>
                  <a:srgbClr val="002060"/>
                </a:solidFill>
                <a:latin typeface="楷体_GB2312" pitchFamily="49" charset="-122"/>
                <a:ea typeface="楷体_GB2312" pitchFamily="49" charset="-122"/>
              </a:rPr>
              <a:t>软件中打开以后，选中要修改的某一帧，然后锁定图画的比例，在属性栏中修改宽或者高的尺寸即可，也可以利用“任意变形”工具拖动图画以改变其尺寸（图</a:t>
            </a:r>
            <a:r>
              <a:rPr lang="en-US" altLang="zh-CN" sz="3200" b="1" dirty="0">
                <a:solidFill>
                  <a:srgbClr val="002060"/>
                </a:solidFill>
                <a:latin typeface="楷体_GB2312" pitchFamily="49" charset="-122"/>
                <a:ea typeface="楷体_GB2312" pitchFamily="49" charset="-122"/>
              </a:rPr>
              <a:t>7-2-24</a:t>
            </a:r>
            <a:r>
              <a:rPr lang="zh-CN" altLang="en-US" sz="3200" b="1" dirty="0">
                <a:solidFill>
                  <a:srgbClr val="002060"/>
                </a:solidFill>
                <a:latin typeface="楷体_GB2312" pitchFamily="49" charset="-122"/>
                <a:ea typeface="楷体_GB2312" pitchFamily="49" charset="-122"/>
              </a:rPr>
              <a:t>）</a:t>
            </a:r>
          </a:p>
          <a:p>
            <a:endParaRPr lang="zh-CN" altLang="en-US" sz="3200" b="1" dirty="0">
              <a:solidFill>
                <a:srgbClr val="002060"/>
              </a:solidFill>
              <a:latin typeface="楷体_GB2312" pitchFamily="49" charset="-122"/>
              <a:ea typeface="楷体_GB2312" pitchFamily="49" charset="-122"/>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4605" y="4223777"/>
            <a:ext cx="4133850" cy="239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61146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4583" y="356480"/>
            <a:ext cx="10191603" cy="353943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动画播放时间的调整</a:t>
            </a:r>
          </a:p>
          <a:p>
            <a:r>
              <a:rPr lang="zh-CN" altLang="en-US" sz="3200" b="1" dirty="0">
                <a:solidFill>
                  <a:srgbClr val="002060"/>
                </a:solidFill>
                <a:latin typeface="楷体_GB2312" pitchFamily="49" charset="-122"/>
                <a:ea typeface="楷体_GB2312" pitchFamily="49" charset="-122"/>
              </a:rPr>
              <a:t>我们获取的动画播放速度是一定的，当认为其中某些片段非常重要且需要强调的时候，可以降低其播放速度，其方法是在</a:t>
            </a:r>
            <a:r>
              <a:rPr lang="en-US" altLang="zh-CN" sz="3200" b="1" dirty="0">
                <a:solidFill>
                  <a:srgbClr val="002060"/>
                </a:solidFill>
                <a:latin typeface="楷体_GB2312" pitchFamily="49" charset="-122"/>
                <a:ea typeface="楷体_GB2312" pitchFamily="49" charset="-122"/>
              </a:rPr>
              <a:t>Adobe Flash</a:t>
            </a:r>
            <a:r>
              <a:rPr lang="zh-CN" altLang="en-US" sz="3200" b="1" dirty="0">
                <a:solidFill>
                  <a:srgbClr val="002060"/>
                </a:solidFill>
                <a:latin typeface="楷体_GB2312" pitchFamily="49" charset="-122"/>
                <a:ea typeface="楷体_GB2312" pitchFamily="49" charset="-122"/>
              </a:rPr>
              <a:t>软件中打开以后，选中需要降低播放速度的帧，右键单击在其后面插入若干帧即可，帧插入得越多，其播放速度越缓慢（图</a:t>
            </a:r>
            <a:r>
              <a:rPr lang="en-US" altLang="zh-CN" sz="3200" b="1" dirty="0">
                <a:solidFill>
                  <a:srgbClr val="002060"/>
                </a:solidFill>
                <a:latin typeface="楷体_GB2312" pitchFamily="49" charset="-122"/>
                <a:ea typeface="楷体_GB2312" pitchFamily="49" charset="-122"/>
              </a:rPr>
              <a:t>7-2-25</a:t>
            </a:r>
            <a:r>
              <a:rPr lang="zh-CN" altLang="en-US" sz="3200" b="1" dirty="0">
                <a:solidFill>
                  <a:srgbClr val="002060"/>
                </a:solidFill>
                <a:latin typeface="楷体_GB2312" pitchFamily="49" charset="-122"/>
                <a:ea typeface="楷体_GB2312" pitchFamily="49" charset="-122"/>
              </a:rPr>
              <a:t>）。</a:t>
            </a:r>
          </a:p>
          <a:p>
            <a:endParaRPr lang="zh-CN" altLang="en-US" sz="3200" b="1" dirty="0">
              <a:solidFill>
                <a:srgbClr val="002060"/>
              </a:solidFill>
              <a:latin typeface="楷体_GB2312" pitchFamily="49" charset="-122"/>
              <a:ea typeface="楷体_GB2312" pitchFamily="49" charset="-122"/>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6332" y="3429000"/>
            <a:ext cx="5821456" cy="3218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55910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9" y="1070000"/>
            <a:ext cx="8785225" cy="44484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了解多媒体动画素材的主要类型及其特征。</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掌握获取动画素材的方法。</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掌握</a:t>
            </a:r>
            <a:r>
              <a:rPr lang="en-US" altLang="zh-CN" sz="3200" dirty="0">
                <a:solidFill>
                  <a:srgbClr val="002060"/>
                </a:solidFill>
                <a:latin typeface="黑体" pitchFamily="2" charset="-122"/>
                <a:ea typeface="黑体" pitchFamily="2" charset="-122"/>
              </a:rPr>
              <a:t>Adobe Flash</a:t>
            </a:r>
            <a:r>
              <a:rPr lang="zh-CN" altLang="en-US" sz="3200" dirty="0">
                <a:solidFill>
                  <a:srgbClr val="002060"/>
                </a:solidFill>
                <a:latin typeface="黑体" pitchFamily="2" charset="-122"/>
                <a:ea typeface="黑体" pitchFamily="2" charset="-122"/>
              </a:rPr>
              <a:t>软件的基本操作，能够利用</a:t>
            </a:r>
            <a:r>
              <a:rPr lang="en-US" altLang="zh-CN" sz="3200" dirty="0">
                <a:solidFill>
                  <a:srgbClr val="002060"/>
                </a:solidFill>
                <a:latin typeface="黑体" pitchFamily="2" charset="-122"/>
                <a:ea typeface="黑体" pitchFamily="2" charset="-122"/>
              </a:rPr>
              <a:t>Adobe Flash</a:t>
            </a:r>
            <a:r>
              <a:rPr lang="zh-CN" altLang="en-US" sz="3200" dirty="0">
                <a:solidFill>
                  <a:srgbClr val="002060"/>
                </a:solidFill>
                <a:latin typeface="黑体" pitchFamily="2" charset="-122"/>
                <a:ea typeface="黑体" pitchFamily="2" charset="-122"/>
              </a:rPr>
              <a:t>软件进行常见动画的制作及编辑修改，满足多媒体课件中动画素材的使用要求。</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了解多媒体课件中动画素材的常见应用类型，能够根据课件需要制作、处理合适的动画素材。</a:t>
            </a: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4583" y="759891"/>
            <a:ext cx="10191603" cy="452431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动画中文本的修改</a:t>
            </a:r>
          </a:p>
          <a:p>
            <a:r>
              <a:rPr lang="zh-CN" altLang="en-US" sz="3200" b="1" dirty="0">
                <a:solidFill>
                  <a:srgbClr val="002060"/>
                </a:solidFill>
                <a:latin typeface="楷体_GB2312" pitchFamily="49" charset="-122"/>
                <a:ea typeface="楷体_GB2312" pitchFamily="49" charset="-122"/>
              </a:rPr>
              <a:t>一般情况下，对</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格式动画的编辑都是编辑其中的元件，动画中的文本也属于一种元件。用</a:t>
            </a:r>
            <a:r>
              <a:rPr lang="en-US" altLang="zh-CN" sz="3200" b="1" dirty="0">
                <a:solidFill>
                  <a:srgbClr val="002060"/>
                </a:solidFill>
                <a:latin typeface="楷体_GB2312" pitchFamily="49" charset="-122"/>
                <a:ea typeface="楷体_GB2312" pitchFamily="49" charset="-122"/>
              </a:rPr>
              <a:t>Adobe Flash</a:t>
            </a:r>
            <a:r>
              <a:rPr lang="zh-CN" altLang="en-US" sz="3200" b="1" dirty="0">
                <a:solidFill>
                  <a:srgbClr val="002060"/>
                </a:solidFill>
                <a:latin typeface="楷体_GB2312" pitchFamily="49" charset="-122"/>
                <a:ea typeface="楷体_GB2312" pitchFamily="49" charset="-122"/>
              </a:rPr>
              <a:t>软件打开动画以后，双击要编辑修改的文本进入元件编辑区，然后选择“文本”工具对文本进行编辑（图</a:t>
            </a:r>
            <a:r>
              <a:rPr lang="en-US" altLang="zh-CN" sz="3200" b="1" dirty="0">
                <a:solidFill>
                  <a:srgbClr val="002060"/>
                </a:solidFill>
                <a:latin typeface="楷体_GB2312" pitchFamily="49" charset="-122"/>
                <a:ea typeface="楷体_GB2312" pitchFamily="49" charset="-122"/>
              </a:rPr>
              <a:t>7-2-26</a:t>
            </a:r>
            <a:r>
              <a:rPr lang="zh-CN" altLang="en-US" sz="3200" b="1" dirty="0">
                <a:solidFill>
                  <a:srgbClr val="002060"/>
                </a:solidFill>
                <a:latin typeface="楷体_GB2312" pitchFamily="49" charset="-122"/>
                <a:ea typeface="楷体_GB2312" pitchFamily="49" charset="-122"/>
              </a:rPr>
              <a:t>）。修改完成以后单击菜单栏中的“导出”，然后选择“导出影片（</a:t>
            </a:r>
            <a:r>
              <a:rPr lang="en-US" altLang="zh-CN" sz="3200" b="1" dirty="0">
                <a:solidFill>
                  <a:srgbClr val="002060"/>
                </a:solidFill>
                <a:latin typeface="楷体_GB2312" pitchFamily="49" charset="-122"/>
                <a:ea typeface="楷体_GB2312" pitchFamily="49" charset="-122"/>
              </a:rPr>
              <a:t>M</a:t>
            </a:r>
            <a:r>
              <a:rPr lang="zh-CN" altLang="en-US" sz="3200" b="1" dirty="0">
                <a:solidFill>
                  <a:srgbClr val="002060"/>
                </a:solidFill>
                <a:latin typeface="楷体_GB2312" pitchFamily="49" charset="-122"/>
                <a:ea typeface="楷体_GB2312" pitchFamily="49" charset="-122"/>
              </a:rPr>
              <a:t>）”，在弹出的对话框中选择好路径即可（图</a:t>
            </a:r>
            <a:r>
              <a:rPr lang="en-US" altLang="zh-CN" sz="3200" b="1" dirty="0">
                <a:solidFill>
                  <a:srgbClr val="002060"/>
                </a:solidFill>
                <a:latin typeface="楷体_GB2312" pitchFamily="49" charset="-122"/>
                <a:ea typeface="楷体_GB2312" pitchFamily="49" charset="-122"/>
              </a:rPr>
              <a:t>7-2-27</a:t>
            </a:r>
            <a:r>
              <a:rPr lang="zh-CN" altLang="en-US" sz="3200" b="1" dirty="0">
                <a:solidFill>
                  <a:srgbClr val="002060"/>
                </a:solidFill>
                <a:latin typeface="楷体_GB2312" pitchFamily="49" charset="-122"/>
                <a:ea typeface="楷体_GB2312" pitchFamily="49" charset="-122"/>
              </a:rPr>
              <a:t>）。</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2897511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4766" y="557772"/>
            <a:ext cx="9912163" cy="5926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65034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4583" y="759891"/>
            <a:ext cx="10191603"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引用其他动画中的元素</a:t>
            </a:r>
          </a:p>
          <a:p>
            <a:r>
              <a:rPr lang="zh-CN" altLang="en-US" sz="3200" b="1" dirty="0">
                <a:solidFill>
                  <a:srgbClr val="002060"/>
                </a:solidFill>
                <a:latin typeface="楷体_GB2312" pitchFamily="49" charset="-122"/>
                <a:ea typeface="楷体_GB2312" pitchFamily="49" charset="-122"/>
              </a:rPr>
              <a:t>有时为了制作更加符合实际的多媒体课件，需要自己制作一些实用的动画素材，然而动画的制作是需要大量时间的，主要是其中各种动画元素的绘制占用了大部分时间。既然我们可以编辑收集到的动画，那么自己制作动画的过程中也可以引用一些合适的动画元素。例如，我们制作的动画中需要如图</a:t>
            </a:r>
            <a:r>
              <a:rPr lang="en-US" altLang="zh-CN" sz="3200" b="1" dirty="0">
                <a:solidFill>
                  <a:srgbClr val="002060"/>
                </a:solidFill>
                <a:latin typeface="楷体_GB2312" pitchFamily="49" charset="-122"/>
                <a:ea typeface="楷体_GB2312" pitchFamily="49" charset="-122"/>
              </a:rPr>
              <a:t>7-2-28</a:t>
            </a:r>
            <a:r>
              <a:rPr lang="zh-CN" altLang="en-US" sz="3200" b="1" dirty="0">
                <a:solidFill>
                  <a:srgbClr val="002060"/>
                </a:solidFill>
                <a:latin typeface="楷体_GB2312" pitchFamily="49" charset="-122"/>
                <a:ea typeface="楷体_GB2312" pitchFamily="49" charset="-122"/>
              </a:rPr>
              <a:t>所示动画中说话的卡通小人这个元件，可以在库中选中该元件，右键单击复制该元件，然后切换到自己制作的动画中粘贴到指定位置再适当调整其大小即可（如图</a:t>
            </a:r>
            <a:r>
              <a:rPr lang="en-US" altLang="zh-CN" sz="3200" b="1" dirty="0">
                <a:solidFill>
                  <a:srgbClr val="002060"/>
                </a:solidFill>
                <a:latin typeface="楷体_GB2312" pitchFamily="49" charset="-122"/>
                <a:ea typeface="楷体_GB2312" pitchFamily="49" charset="-122"/>
              </a:rPr>
              <a:t>7-2-29</a:t>
            </a:r>
            <a:r>
              <a:rPr lang="zh-CN" altLang="en-US" sz="3200" b="1" dirty="0">
                <a:solidFill>
                  <a:srgbClr val="002060"/>
                </a:solidFill>
                <a:latin typeface="楷体_GB2312" pitchFamily="49" charset="-122"/>
                <a:ea typeface="楷体_GB2312" pitchFamily="49" charset="-122"/>
              </a:rPr>
              <a:t>）。</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6716286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336" y="349624"/>
            <a:ext cx="10641088" cy="6051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49548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337" y="309283"/>
            <a:ext cx="10454519" cy="593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92029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67343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3  </a:t>
            </a:r>
            <a:r>
              <a:rPr lang="zh-CN" altLang="en-US" sz="3600" b="1" dirty="0">
                <a:solidFill>
                  <a:srgbClr val="002060"/>
                </a:solidFill>
                <a:latin typeface="楷体_GB2312" pitchFamily="49" charset="-122"/>
                <a:ea typeface="楷体_GB2312" pitchFamily="49" charset="-122"/>
              </a:rPr>
              <a:t>动画素材在课件中的应用</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00394" y="1070175"/>
            <a:ext cx="9311148" cy="4031873"/>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动画素材在多媒体课件中的主要应用，能够举一反三在自己的课件中应用合适的动画素材。</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160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动画素材在多媒体课件中的应用条件</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动画素材在多媒体课件中的应用</a:t>
            </a:r>
            <a:r>
              <a:rPr lang="zh-CN" altLang="en-US" sz="3200" b="1" dirty="0" smtClean="0">
                <a:solidFill>
                  <a:srgbClr val="002060"/>
                </a:solidFill>
                <a:latin typeface="楷体_GB2312" pitchFamily="49" charset="-122"/>
                <a:ea typeface="楷体_GB2312" pitchFamily="49" charset="-122"/>
              </a:rPr>
              <a:t>范围</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13841" y="1285328"/>
            <a:ext cx="9311148" cy="4031873"/>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和材料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向学生展示动画素材在多媒体课件中的常用类型，并介绍课件中应用动画素材的注意事项。</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步：学生通过网络等途径搜集不同类型的多媒体课件，观察其中的动画素材特征，总结不同动画素材的应用方式。</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8307382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91670" y="1434107"/>
            <a:ext cx="10044954" cy="403187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动画素材在多媒体课件中的应用</a:t>
            </a:r>
            <a:r>
              <a:rPr lang="zh-CN" altLang="en-US" sz="3200" b="1" dirty="0" smtClean="0">
                <a:solidFill>
                  <a:srgbClr val="002060"/>
                </a:solidFill>
                <a:latin typeface="楷体_GB2312" pitchFamily="49" charset="-122"/>
                <a:ea typeface="楷体_GB2312" pitchFamily="49" charset="-122"/>
              </a:rPr>
              <a:t>条件</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    优质</a:t>
            </a:r>
            <a:r>
              <a:rPr lang="zh-CN" altLang="en-US" sz="3200" b="1" dirty="0">
                <a:solidFill>
                  <a:srgbClr val="002060"/>
                </a:solidFill>
                <a:latin typeface="楷体_GB2312" pitchFamily="49" charset="-122"/>
                <a:ea typeface="楷体_GB2312" pitchFamily="49" charset="-122"/>
              </a:rPr>
              <a:t>精美的动画要想在多媒体课件中起到促进教学的作用，动画必须要能够在课件中动起来。多媒体课件制作及演示的主要软件是</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，对于</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格式的动画，直接插入到多媒体课件中便可以显示动画效果。其方法是点击</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文档工具栏中的“插入</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图片</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来自文件”，在弹出的对话框中选中需要的</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动画，再点击对话框中的插入即可。</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91670" y="788649"/>
            <a:ext cx="10044954"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对于专业软件制作的</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格式动画，就需要一些前提条件才能在多媒体课件中显示动画效果。主要有两种方法：一是搭配额外的</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动画播放器，比如无需安装的</a:t>
            </a:r>
            <a:r>
              <a:rPr lang="en-US" altLang="zh-CN" sz="3200" b="1" dirty="0">
                <a:solidFill>
                  <a:srgbClr val="002060"/>
                </a:solidFill>
                <a:latin typeface="楷体_GB2312" pitchFamily="49" charset="-122"/>
                <a:ea typeface="楷体_GB2312" pitchFamily="49" charset="-122"/>
              </a:rPr>
              <a:t>SA Flash Player</a:t>
            </a:r>
            <a:r>
              <a:rPr lang="zh-CN" altLang="en-US" sz="3200" b="1" dirty="0">
                <a:solidFill>
                  <a:srgbClr val="002060"/>
                </a:solidFill>
                <a:latin typeface="楷体_GB2312" pitchFamily="49" charset="-122"/>
                <a:ea typeface="楷体_GB2312" pitchFamily="49" charset="-122"/>
              </a:rPr>
              <a:t>软件，其使用方法是将该软件与</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文件存放在相同目录下，在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文档中插入</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动画即可。该软件适用于课件中“超链接”和“对象法”两种动画的应用，其缺点是播放动画时会弹出一个新窗口；二是在</a:t>
            </a:r>
            <a:r>
              <a:rPr lang="en-US" altLang="zh-CN" sz="3200" b="1" dirty="0">
                <a:solidFill>
                  <a:srgbClr val="002060"/>
                </a:solidFill>
                <a:latin typeface="楷体_GB2312" pitchFamily="49" charset="-122"/>
                <a:ea typeface="楷体_GB2312" pitchFamily="49" charset="-122"/>
              </a:rPr>
              <a:t>PowerPoint</a:t>
            </a:r>
            <a:r>
              <a:rPr lang="zh-CN" altLang="en-US" sz="3200" b="1" dirty="0">
                <a:solidFill>
                  <a:srgbClr val="002060"/>
                </a:solidFill>
                <a:latin typeface="楷体_GB2312" pitchFamily="49" charset="-122"/>
                <a:ea typeface="楷体_GB2312" pitchFamily="49" charset="-122"/>
              </a:rPr>
              <a:t>中安装插件如</a:t>
            </a:r>
            <a:r>
              <a:rPr lang="en-US" altLang="zh-CN" sz="3200" b="1" dirty="0" err="1">
                <a:solidFill>
                  <a:srgbClr val="002060"/>
                </a:solidFill>
                <a:latin typeface="楷体_GB2312" pitchFamily="49" charset="-122"/>
                <a:ea typeface="楷体_GB2312" pitchFamily="49" charset="-122"/>
              </a:rPr>
              <a:t>Swiff</a:t>
            </a:r>
            <a:r>
              <a:rPr lang="en-US" altLang="zh-CN" sz="3200" b="1" dirty="0">
                <a:solidFill>
                  <a:srgbClr val="002060"/>
                </a:solidFill>
                <a:latin typeface="楷体_GB2312" pitchFamily="49" charset="-122"/>
                <a:ea typeface="楷体_GB2312" pitchFamily="49" charset="-122"/>
              </a:rPr>
              <a:t> Point Player</a:t>
            </a:r>
            <a:r>
              <a:rPr lang="zh-CN" altLang="en-US" sz="3200" b="1" dirty="0">
                <a:solidFill>
                  <a:srgbClr val="002060"/>
                </a:solidFill>
                <a:latin typeface="楷体_GB2312" pitchFamily="49" charset="-122"/>
                <a:ea typeface="楷体_GB2312" pitchFamily="49" charset="-122"/>
              </a:rPr>
              <a:t>，便可以使</a:t>
            </a:r>
            <a:r>
              <a:rPr lang="en-US" altLang="zh-CN" sz="3200" b="1" dirty="0">
                <a:solidFill>
                  <a:srgbClr val="002060"/>
                </a:solidFill>
                <a:latin typeface="楷体_GB2312" pitchFamily="49" charset="-122"/>
                <a:ea typeface="楷体_GB2312" pitchFamily="49" charset="-122"/>
              </a:rPr>
              <a:t>Flash</a:t>
            </a:r>
            <a:r>
              <a:rPr lang="zh-CN" altLang="en-US" sz="3200" b="1" dirty="0">
                <a:solidFill>
                  <a:srgbClr val="002060"/>
                </a:solidFill>
                <a:latin typeface="楷体_GB2312" pitchFamily="49" charset="-122"/>
                <a:ea typeface="楷体_GB2312" pitchFamily="49" charset="-122"/>
              </a:rPr>
              <a:t>动画直接在课件界面中播放，具有操作过程非常流畅的优点。</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385595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933715" y="2664059"/>
            <a:ext cx="7525738"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了解动画素材</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7163" y="1084485"/>
            <a:ext cx="10044954"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动画素材在多媒体课件中的应用</a:t>
            </a:r>
            <a:r>
              <a:rPr lang="zh-CN" altLang="en-US" sz="3200" b="1" dirty="0" smtClean="0">
                <a:solidFill>
                  <a:srgbClr val="002060"/>
                </a:solidFill>
                <a:latin typeface="楷体_GB2312" pitchFamily="49" charset="-122"/>
                <a:ea typeface="楷体_GB2312" pitchFamily="49" charset="-122"/>
              </a:rPr>
              <a:t>范围</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（一）知识性动画</a:t>
            </a:r>
          </a:p>
          <a:p>
            <a:r>
              <a:rPr lang="zh-CN" altLang="en-US" sz="3200" b="1" dirty="0">
                <a:solidFill>
                  <a:srgbClr val="002060"/>
                </a:solidFill>
                <a:latin typeface="楷体_GB2312" pitchFamily="49" charset="-122"/>
                <a:ea typeface="楷体_GB2312" pitchFamily="49" charset="-122"/>
              </a:rPr>
              <a:t>利用动画来展示的知识往往是那些抽象的、现实生活中难以见到的，比如化学中物质发生化学反应的微观过程、物理中的电场磁场等知识。如图</a:t>
            </a:r>
            <a:r>
              <a:rPr lang="en-US" altLang="zh-CN" sz="3200" b="1" dirty="0">
                <a:solidFill>
                  <a:srgbClr val="002060"/>
                </a:solidFill>
                <a:latin typeface="楷体_GB2312" pitchFamily="49" charset="-122"/>
                <a:ea typeface="楷体_GB2312" pitchFamily="49" charset="-122"/>
              </a:rPr>
              <a:t>7-3-1</a:t>
            </a:r>
            <a:r>
              <a:rPr lang="zh-CN" altLang="en-US" sz="3200" b="1" dirty="0">
                <a:solidFill>
                  <a:srgbClr val="002060"/>
                </a:solidFill>
                <a:latin typeface="楷体_GB2312" pitchFamily="49" charset="-122"/>
                <a:ea typeface="楷体_GB2312" pitchFamily="49" charset="-122"/>
              </a:rPr>
              <a:t>所示，该动画利用不同颜色的球形代表了不同的离子，对不同的离子规划指定的路径，便可以直观地展示出液体在导电时其中各种离子的运动状态。</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1753788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7707" y="302800"/>
            <a:ext cx="7115456" cy="6186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01686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7163" y="425579"/>
            <a:ext cx="10044954"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（二）装饰性动画</a:t>
            </a:r>
          </a:p>
          <a:p>
            <a:r>
              <a:rPr lang="zh-CN" altLang="en-US" sz="3200" b="1" dirty="0">
                <a:solidFill>
                  <a:srgbClr val="002060"/>
                </a:solidFill>
                <a:latin typeface="楷体_GB2312" pitchFamily="49" charset="-122"/>
                <a:ea typeface="楷体_GB2312" pitchFamily="49" charset="-122"/>
              </a:rPr>
              <a:t>装饰性动画与教学内容没有直接关系，它的作用就是给课件增加一点活力，点缀教学内容，如图</a:t>
            </a:r>
            <a:r>
              <a:rPr lang="en-US" altLang="zh-CN" sz="3200" b="1" dirty="0">
                <a:solidFill>
                  <a:srgbClr val="002060"/>
                </a:solidFill>
                <a:latin typeface="楷体_GB2312" pitchFamily="49" charset="-122"/>
                <a:ea typeface="楷体_GB2312" pitchFamily="49" charset="-122"/>
              </a:rPr>
              <a:t>7-3-2</a:t>
            </a:r>
            <a:r>
              <a:rPr lang="zh-CN" altLang="en-US" sz="3200" b="1" dirty="0">
                <a:solidFill>
                  <a:srgbClr val="002060"/>
                </a:solidFill>
                <a:latin typeface="楷体_GB2312" pitchFamily="49" charset="-122"/>
                <a:ea typeface="楷体_GB2312" pitchFamily="49" charset="-122"/>
              </a:rPr>
              <a:t>所示的课件中左边为一个持续旋转的地球，它主要是与课件内容相呼应，同时给以文字为主的课件界面增添活力。</a:t>
            </a:r>
          </a:p>
          <a:p>
            <a:endParaRPr lang="zh-CN" altLang="en-US" sz="3200" b="1" dirty="0">
              <a:solidFill>
                <a:srgbClr val="002060"/>
              </a:solidFill>
              <a:latin typeface="楷体_GB2312" pitchFamily="49" charset="-122"/>
              <a:ea typeface="楷体_GB2312"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6840" y="3429000"/>
            <a:ext cx="8404972" cy="2055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184401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7163" y="425579"/>
            <a:ext cx="10044954"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（三）交互性动画</a:t>
            </a:r>
          </a:p>
          <a:p>
            <a:r>
              <a:rPr lang="zh-CN" altLang="en-US" sz="3200" b="1" dirty="0">
                <a:solidFill>
                  <a:srgbClr val="002060"/>
                </a:solidFill>
                <a:latin typeface="楷体_GB2312" pitchFamily="49" charset="-122"/>
                <a:ea typeface="楷体_GB2312" pitchFamily="49" charset="-122"/>
              </a:rPr>
              <a:t>动画除了可以自主连续不停地播放外，还可以设计成具有交互功能的模式，即动画播放的过程中可以很好地和学生互动，使其参与到知识的展示过程中来，更加有助于学生理解记忆知识点。图</a:t>
            </a:r>
            <a:r>
              <a:rPr lang="en-US" altLang="zh-CN" sz="3200" b="1" dirty="0">
                <a:solidFill>
                  <a:srgbClr val="002060"/>
                </a:solidFill>
                <a:latin typeface="楷体_GB2312" pitchFamily="49" charset="-122"/>
                <a:ea typeface="楷体_GB2312" pitchFamily="49" charset="-122"/>
              </a:rPr>
              <a:t>7-3-3</a:t>
            </a:r>
            <a:r>
              <a:rPr lang="zh-CN" altLang="en-US" sz="3200" b="1" dirty="0">
                <a:solidFill>
                  <a:srgbClr val="002060"/>
                </a:solidFill>
                <a:latin typeface="楷体_GB2312" pitchFamily="49" charset="-122"/>
                <a:ea typeface="楷体_GB2312" pitchFamily="49" charset="-122"/>
              </a:rPr>
              <a:t>所示的是一个展示自由落体的动画，该动画不仅能够展示自由落体的特征，还可以通过三个按钮控制物体在自由落体过程中某一瞬间的状态。</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7191168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2798" y="193862"/>
            <a:ext cx="6561884" cy="6332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3" y="484068"/>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pPr marL="0" indent="0">
              <a:buNone/>
            </a:pPr>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多媒体动画素材的基本类型及特征。</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zh-CN" altLang="en-US" sz="3200" b="1" dirty="0">
                <a:solidFill>
                  <a:srgbClr val="002060"/>
                </a:solidFill>
                <a:latin typeface="楷体_GB2312" pitchFamily="49" charset="-122"/>
                <a:ea typeface="楷体_GB2312" pitchFamily="49" charset="-122"/>
              </a:rPr>
              <a:t>动画素材的基本类型及其特征</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步：教师通过材料向学生介绍多媒体动画素材的基本类型及其特征。</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步：学生借助网络进一步查找了解不同类型多媒体动画素材的信息。</a:t>
            </a: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1114691"/>
            <a:ext cx="9976752" cy="4600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  动画素材的基本类型及其</a:t>
            </a:r>
            <a:r>
              <a:rPr lang="zh-CN" altLang="en-US" sz="3200" b="1" dirty="0" smtClean="0">
                <a:solidFill>
                  <a:srgbClr val="002060"/>
                </a:solidFill>
                <a:latin typeface="楷体_GB2312" pitchFamily="49" charset="-122"/>
                <a:ea typeface="楷体_GB2312" pitchFamily="49" charset="-122"/>
              </a:rPr>
              <a:t>特征</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smtClean="0">
                <a:solidFill>
                  <a:srgbClr val="002060"/>
                </a:solidFill>
                <a:latin typeface="楷体_GB2312" pitchFamily="49" charset="-122"/>
                <a:ea typeface="楷体_GB2312" pitchFamily="49" charset="-122"/>
              </a:rPr>
              <a:t>  动画</a:t>
            </a:r>
            <a:r>
              <a:rPr lang="zh-CN" altLang="en-US" sz="3200" b="1" dirty="0">
                <a:solidFill>
                  <a:srgbClr val="002060"/>
                </a:solidFill>
                <a:latin typeface="楷体_GB2312" pitchFamily="49" charset="-122"/>
                <a:ea typeface="楷体_GB2312" pitchFamily="49" charset="-122"/>
              </a:rPr>
              <a:t>因为其具有直观、生动、形象的特点而在多媒体课件中得到广泛的应用，它与视频相似，都是由若干有联系的画面数据所组成的，由于人的眼睛具有视觉暂留效应，画面数据以一定的速度播放出来就可以产生连续的动态效果。据此我们可以知道动画就是连续播放的多幅画面，其中每一张也称为一帧，其每一帧画面可以自己人工制作也可以由计算机自动生成。一般情况下动画的播放速度是</a:t>
            </a:r>
            <a:r>
              <a:rPr lang="en-US" altLang="zh-CN" sz="3200" b="1" dirty="0">
                <a:solidFill>
                  <a:srgbClr val="002060"/>
                </a:solidFill>
                <a:latin typeface="楷体_GB2312" pitchFamily="49" charset="-122"/>
                <a:ea typeface="楷体_GB2312" pitchFamily="49" charset="-122"/>
              </a:rPr>
              <a:t>12</a:t>
            </a:r>
            <a:r>
              <a:rPr lang="zh-CN" altLang="en-US" sz="3200" b="1" dirty="0">
                <a:solidFill>
                  <a:srgbClr val="002060"/>
                </a:solidFill>
                <a:latin typeface="楷体_GB2312" pitchFamily="49" charset="-122"/>
                <a:ea typeface="楷体_GB2312" pitchFamily="49" charset="-122"/>
              </a:rPr>
              <a:t>帧</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秒左右。</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1114691"/>
            <a:ext cx="9976752" cy="4600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动画可以分为二维动画和三维动画。二维动画即是在平面上连续播放的画面，具有易于使数目繁多的画面保持统一和稳定而又明快、简洁的特点。二维动画的制作对硬件设备的要求相对较低且过程也简单一些。三维动画是立体动画，其是通过调整三维空间的视点（主视图、侧视图、俯视图）来实现立体感的，其表现非常逼真华丽且效果维妙维肖，</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947342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1114691"/>
            <a:ext cx="9976752" cy="46003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就动画的主要格式来说，目前常见的有</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和</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两种，其各有优势。其中，</a:t>
            </a:r>
            <a:r>
              <a:rPr lang="en-US" altLang="zh-CN" sz="3200" b="1" dirty="0">
                <a:solidFill>
                  <a:srgbClr val="002060"/>
                </a:solidFill>
                <a:latin typeface="楷体_GB2312" pitchFamily="49" charset="-122"/>
                <a:ea typeface="楷体_GB2312" pitchFamily="49" charset="-122"/>
              </a:rPr>
              <a:t>GIF</a:t>
            </a:r>
            <a:r>
              <a:rPr lang="zh-CN" altLang="en-US" sz="3200" b="1" dirty="0">
                <a:solidFill>
                  <a:srgbClr val="002060"/>
                </a:solidFill>
                <a:latin typeface="楷体_GB2312" pitchFamily="49" charset="-122"/>
                <a:ea typeface="楷体_GB2312" pitchFamily="49" charset="-122"/>
              </a:rPr>
              <a:t>格式动画由于制作简单，所需存储空间较小，常用于网络中小动画的展示，在多媒体课件中也有用到。相比之下，</a:t>
            </a:r>
            <a:r>
              <a:rPr lang="en-US" altLang="zh-CN" sz="3200" b="1" dirty="0">
                <a:solidFill>
                  <a:srgbClr val="002060"/>
                </a:solidFill>
                <a:latin typeface="楷体_GB2312" pitchFamily="49" charset="-122"/>
                <a:ea typeface="楷体_GB2312" pitchFamily="49" charset="-122"/>
              </a:rPr>
              <a:t>SWF</a:t>
            </a:r>
            <a:r>
              <a:rPr lang="zh-CN" altLang="en-US" sz="3200" b="1" dirty="0">
                <a:solidFill>
                  <a:srgbClr val="002060"/>
                </a:solidFill>
                <a:latin typeface="楷体_GB2312" pitchFamily="49" charset="-122"/>
                <a:ea typeface="楷体_GB2312" pitchFamily="49" charset="-122"/>
              </a:rPr>
              <a:t>格式动画具有更丰富的表现力，更能突出主题，由于其具有很好的交互功能，最能吸引学生的注意力，该动画格式也是目前网络上最常见的二维动画，因为其动画效果丰富、清晰且所需存储空间较小。它还具有优秀的网络传播功能，这就有利于优秀的网络课件资源的传播以及远程教育的高效开展。</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3454851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89626" y="3051067"/>
            <a:ext cx="6251916" cy="6603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动画素材的获取与处理</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6765644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TotalTime>
  <Words>2935</Words>
  <Application>Microsoft Office PowerPoint</Application>
  <PresentationFormat>自定义</PresentationFormat>
  <Paragraphs>106</Paragraphs>
  <Slides>45</Slides>
  <Notes>2</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Lenovo User</cp:lastModifiedBy>
  <cp:revision>236</cp:revision>
  <dcterms:created xsi:type="dcterms:W3CDTF">2016-11-03T14:25:00Z</dcterms:created>
  <dcterms:modified xsi:type="dcterms:W3CDTF">2019-12-13T01:41:31Z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