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659" r:id="rId2"/>
    <p:sldId id="812" r:id="rId3"/>
    <p:sldId id="740" r:id="rId4"/>
    <p:sldId id="742" r:id="rId5"/>
    <p:sldId id="744" r:id="rId6"/>
    <p:sldId id="743" r:id="rId7"/>
    <p:sldId id="790" r:id="rId8"/>
    <p:sldId id="841" r:id="rId9"/>
    <p:sldId id="842" r:id="rId10"/>
    <p:sldId id="843" r:id="rId11"/>
    <p:sldId id="844" r:id="rId12"/>
    <p:sldId id="845" r:id="rId13"/>
    <p:sldId id="846" r:id="rId14"/>
    <p:sldId id="847" r:id="rId15"/>
    <p:sldId id="791" r:id="rId16"/>
    <p:sldId id="848" r:id="rId17"/>
    <p:sldId id="792" r:id="rId18"/>
    <p:sldId id="813" r:id="rId19"/>
    <p:sldId id="793" r:id="rId20"/>
    <p:sldId id="808" r:id="rId21"/>
    <p:sldId id="814" r:id="rId22"/>
    <p:sldId id="816" r:id="rId23"/>
    <p:sldId id="817" r:id="rId24"/>
    <p:sldId id="818" r:id="rId25"/>
    <p:sldId id="849" r:id="rId26"/>
    <p:sldId id="850" r:id="rId27"/>
    <p:sldId id="851" r:id="rId28"/>
    <p:sldId id="852" r:id="rId29"/>
    <p:sldId id="853" r:id="rId30"/>
    <p:sldId id="819" r:id="rId31"/>
    <p:sldId id="821" r:id="rId32"/>
    <p:sldId id="822" r:id="rId33"/>
    <p:sldId id="854" r:id="rId34"/>
    <p:sldId id="855" r:id="rId35"/>
    <p:sldId id="856" r:id="rId36"/>
    <p:sldId id="857" r:id="rId37"/>
    <p:sldId id="824" r:id="rId38"/>
    <p:sldId id="825" r:id="rId39"/>
    <p:sldId id="826" r:id="rId40"/>
    <p:sldId id="827" r:id="rId41"/>
    <p:sldId id="858" r:id="rId42"/>
    <p:sldId id="828" r:id="rId43"/>
    <p:sldId id="859" r:id="rId44"/>
    <p:sldId id="860" r:id="rId45"/>
    <p:sldId id="829" r:id="rId46"/>
    <p:sldId id="660" r:id="rId4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726"/>
    <a:srgbClr val="F2F2F2"/>
    <a:srgbClr val="EAE8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00" autoAdjust="0"/>
    <p:restoredTop sz="94660"/>
  </p:normalViewPr>
  <p:slideViewPr>
    <p:cSldViewPr snapToGrid="0">
      <p:cViewPr varScale="1">
        <p:scale>
          <a:sx n="59" d="100"/>
          <a:sy n="59" d="100"/>
        </p:scale>
        <p:origin x="-918" y="-90"/>
      </p:cViewPr>
      <p:guideLst>
        <p:guide orient="horz" pos="2160"/>
        <p:guide pos="3840"/>
      </p:guideLst>
    </p:cSldViewPr>
  </p:slideViewPr>
  <p:notesTextViewPr>
    <p:cViewPr>
      <p:scale>
        <a:sx n="1" d="1"/>
        <a:sy n="1" d="1"/>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7318-4D90-4C2F-82F5-46718BCC68D4}" type="datetimeFigureOut">
              <a:rPr lang="zh-CN" altLang="en-US" smtClean="0"/>
              <a:pPr/>
              <a:t>2019/10/9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E8663-F36A-4F99-8D1B-CC2B1FAC053F}" type="slidenum">
              <a:rPr lang="zh-CN" altLang="en-US" smtClean="0"/>
              <a:pPr/>
              <a:t>‹#›</a:t>
            </a:fld>
            <a:endParaRPr lang="zh-CN" altLang="en-US"/>
          </a:p>
        </p:txBody>
      </p:sp>
    </p:spTree>
    <p:extLst>
      <p:ext uri="{BB962C8B-B14F-4D97-AF65-F5344CB8AC3E}">
        <p14:creationId xmlns:p14="http://schemas.microsoft.com/office/powerpoint/2010/main" val="327666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右键单击幻灯片以添加节。</a:t>
            </a:r>
            <a:r>
              <a:rPr lang="zh-CN" sz="1200" b="0" baseline="0" dirty="0" smtClean="0"/>
              <a:t> 节可以帮助您组织幻灯片或促进多个作者之间的协作。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演示过程中，可在“演示文稿视图”中查看这些备注。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en-US" altLang="zh-CN" smtClean="0"/>
              <a:pPr/>
              <a:t>1</a:t>
            </a:fld>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3"/>
          <p:cNvSpPr>
            <a:spLocks noGrp="1" noChangeArrowheads="1"/>
          </p:cNvSpPr>
          <p:nvPr>
            <p:ph type="hdr" sz="quarter"/>
          </p:nvPr>
        </p:nvSpPr>
        <p:spPr>
          <a:noFill/>
        </p:spPr>
        <p:txBody>
          <a:bodyPr/>
          <a:lstStyle/>
          <a:p>
            <a:r>
              <a:rPr lang="zh-CN" dirty="0" smtClean="0"/>
              <a:t>Microsoft </a:t>
            </a:r>
            <a:r>
              <a:rPr lang="zh-CN" b="1" dirty="0" smtClean="0"/>
              <a:t>Engineering Excellence</a:t>
            </a:r>
            <a:endParaRPr lang="zh-CN" dirty="0" smtClean="0"/>
          </a:p>
        </p:txBody>
      </p:sp>
      <p:sp>
        <p:nvSpPr>
          <p:cNvPr id="43011" name="Rectangle 25"/>
          <p:cNvSpPr>
            <a:spLocks noGrp="1" noChangeArrowheads="1"/>
          </p:cNvSpPr>
          <p:nvPr>
            <p:ph type="ftr" sz="quarter" idx="4"/>
          </p:nvPr>
        </p:nvSpPr>
        <p:spPr>
          <a:noFill/>
        </p:spPr>
        <p:txBody>
          <a:bodyPr/>
          <a:lstStyle/>
          <a:p>
            <a:r>
              <a:rPr lang="zh-CN" dirty="0" smtClean="0"/>
              <a:t>Microsoft 机密</a:t>
            </a:r>
          </a:p>
        </p:txBody>
      </p:sp>
      <p:sp>
        <p:nvSpPr>
          <p:cNvPr id="43012" name="Rectangle 26"/>
          <p:cNvSpPr>
            <a:spLocks noGrp="1" noChangeArrowheads="1"/>
          </p:cNvSpPr>
          <p:nvPr>
            <p:ph type="sldNum" sz="quarter" idx="5"/>
          </p:nvPr>
        </p:nvSpPr>
        <p:spPr>
          <a:noFill/>
        </p:spPr>
        <p:txBody>
          <a:bodyPr/>
          <a:lstStyle/>
          <a:p>
            <a:fld id="{B5FF76F4-FC11-42FE-9D94-04E3E6D16C06}" type="slidenum">
              <a:rPr lang="en-US" altLang="zh-CN" smtClean="0"/>
              <a:pPr/>
              <a:t>46</a:t>
            </a:fld>
            <a:endParaRPr lang="zh-CN" dirty="0" smtClean="0"/>
          </a:p>
        </p:txBody>
      </p:sp>
      <p:sp>
        <p:nvSpPr>
          <p:cNvPr id="43013" name="Rectangle 2"/>
          <p:cNvSpPr>
            <a:spLocks noGrp="1" noRot="1" noChangeAspect="1" noChangeArrowheads="1" noTextEdit="1"/>
          </p:cNvSpPr>
          <p:nvPr>
            <p:ph type="sldImg"/>
          </p:nvPr>
        </p:nvSpPr>
        <p:spPr>
          <a:xfrm>
            <a:off x="381000" y="450850"/>
            <a:ext cx="6096000" cy="3429000"/>
          </a:xfrm>
          <a:ln/>
        </p:spPr>
      </p:sp>
      <p:sp>
        <p:nvSpPr>
          <p:cNvPr id="43014" name="Rectangle 3"/>
          <p:cNvSpPr>
            <a:spLocks noGrp="1" noChangeArrowheads="1"/>
          </p:cNvSpPr>
          <p:nvPr>
            <p:ph type="body" idx="1"/>
          </p:nvPr>
        </p:nvSpPr>
        <p:spPr>
          <a:xfrm>
            <a:off x="307492" y="4130103"/>
            <a:ext cx="6261652" cy="4603230"/>
          </a:xfrm>
          <a:noFill/>
          <a:ln/>
        </p:spPr>
        <p:txBody>
          <a:bodyPr/>
          <a:lstStyle/>
          <a:p>
            <a:r>
              <a:rPr lang="zh-CN" dirty="0" smtClean="0"/>
              <a:t>演示文稿是否尽可能简明扼要? 请考虑将多余的内容移到附录。</a:t>
            </a:r>
          </a:p>
          <a:p>
            <a:r>
              <a:rPr lang="zh-CN" dirty="0" smtClean="0"/>
              <a:t>将放映问题幻灯片期间想作为参考或可能对参与者未来进一步研究有帮助的内容存储在附录幻灯片。</a:t>
            </a:r>
          </a:p>
          <a:p>
            <a:pPr>
              <a:buFontTx/>
              <a:buNone/>
            </a:pPr>
            <a:endParaRPr lang="zh-CN" dirty="0" smtClean="0"/>
          </a:p>
          <a:p>
            <a:endParaRPr lang="zh-CN" dirty="0" smtClean="0"/>
          </a:p>
          <a:p>
            <a:endParaRPr lang="zh-CN" dirty="0" smtClean="0"/>
          </a:p>
          <a:p>
            <a:endParaRPr 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sp>
        <p:nvSpPr>
          <p:cNvPr id="2" name="Title 1"/>
          <p:cNvSpPr>
            <a:spLocks noGrp="1"/>
          </p:cNvSpPr>
          <p:nvPr>
            <p:ph type="ctrTitle" hasCustomPrompt="1"/>
          </p:nvPr>
        </p:nvSpPr>
        <p:spPr>
          <a:xfrm>
            <a:off x="3454400" y="2286001"/>
            <a:ext cx="8240299"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5283200" y="4038600"/>
            <a:ext cx="6363371"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4962157" cy="6858000"/>
          </a:xfrm>
          <a:prstGeom prst="rect">
            <a:avLst/>
          </a:prstGeom>
        </p:spPr>
      </p:pic>
      <p:sp>
        <p:nvSpPr>
          <p:cNvPr id="10" name="Picture Placeholder 9"/>
          <p:cNvSpPr>
            <a:spLocks noGrp="1"/>
          </p:cNvSpPr>
          <p:nvPr>
            <p:ph type="pic" sz="quarter" idx="13" hasCustomPrompt="1"/>
          </p:nvPr>
        </p:nvSpPr>
        <p:spPr>
          <a:xfrm>
            <a:off x="9144000" y="5105400"/>
            <a:ext cx="2438400" cy="990600"/>
          </a:xfrm>
        </p:spPr>
        <p:txBody>
          <a:bodyPr>
            <a:normAutofit/>
          </a:bodyPr>
          <a:lstStyle>
            <a:lvl1pPr marL="0" indent="0" algn="ctr" eaLnBrk="1" latinLnBrk="0" hangingPunct="1">
              <a:buNone/>
              <a:defRPr kumimoji="0" lang="zh-CN" sz="2000" baseline="0"/>
            </a:lvl1pPr>
          </a:lstStyle>
          <a:p>
            <a:r>
              <a:rPr kumimoji="0" lang="zh-CN"/>
              <a:t>公司徽标</a:t>
            </a:r>
          </a:p>
        </p:txBody>
      </p:sp>
    </p:spTree>
    <p:extLst>
      <p:ext uri="{BB962C8B-B14F-4D97-AF65-F5344CB8AC3E}">
        <p14:creationId xmlns:p14="http://schemas.microsoft.com/office/powerpoint/2010/main" val="2272928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4684632" y="-4705653"/>
            <a:ext cx="2819400" cy="12230708"/>
          </a:xfrm>
          <a:prstGeom prst="rect">
            <a:avLst/>
          </a:prstGeom>
        </p:spPr>
      </p:pic>
      <p:sp>
        <p:nvSpPr>
          <p:cNvPr id="2" name="Title 1"/>
          <p:cNvSpPr>
            <a:spLocks noGrp="1"/>
          </p:cNvSpPr>
          <p:nvPr>
            <p:ph type="title" hasCustomPrompt="1"/>
          </p:nvPr>
        </p:nvSpPr>
        <p:spPr>
          <a:xfrm>
            <a:off x="6096000" y="3048000"/>
            <a:ext cx="5791200" cy="1362075"/>
          </a:xfrm>
        </p:spPr>
        <p:txBody>
          <a:bodyPr anchor="b" anchorCtr="0"/>
          <a:lstStyle>
            <a:lvl1pPr algn="l" eaLnBrk="1" latinLnBrk="0" hangingPunct="1">
              <a:defRPr kumimoji="0" lang="zh-CN" sz="4000" b="1" cap="small" baseline="0">
                <a:solidFill>
                  <a:srgbClr val="003300"/>
                </a:solidFill>
              </a:defRPr>
            </a:lvl1pPr>
          </a:lstStyle>
          <a:p>
            <a:r>
              <a:rPr kumimoji="0" lang="zh-CN"/>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lang="zh-CN" altLang="en-US"/>
              <a:pPr/>
              <a:t>2019/10/9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10" name="Picture Placeholder 9"/>
          <p:cNvSpPr>
            <a:spLocks noGrp="1"/>
          </p:cNvSpPr>
          <p:nvPr>
            <p:ph type="pic" sz="quarter" idx="13" hasCustomPrompt="1"/>
          </p:nvPr>
        </p:nvSpPr>
        <p:spPr>
          <a:xfrm>
            <a:off x="9042400" y="5334000"/>
            <a:ext cx="2844800" cy="990600"/>
          </a:xfrm>
        </p:spPr>
        <p:txBody>
          <a:bodyPr>
            <a:normAutofit/>
          </a:bodyPr>
          <a:lstStyle>
            <a:lvl1pPr marL="0" indent="0" algn="ctr" eaLnBrk="1" latinLnBrk="0" hangingPunct="1">
              <a:buNone/>
              <a:defRPr kumimoji="0" lang="zh-CN" sz="1800"/>
            </a:lvl1pPr>
          </a:lstStyle>
          <a:p>
            <a:r>
              <a:rPr kumimoji="0" lang="zh-CN"/>
              <a:t>公司徽标</a:t>
            </a:r>
          </a:p>
        </p:txBody>
      </p:sp>
    </p:spTree>
    <p:extLst>
      <p:ext uri="{BB962C8B-B14F-4D97-AF65-F5344CB8AC3E}">
        <p14:creationId xmlns:p14="http://schemas.microsoft.com/office/powerpoint/2010/main" val="285194196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78CD94-564A-45F2-A9DF-DA6EB11E1A0A}" type="datetimeFigureOut">
              <a:rPr lang="zh-CN" altLang="en-US" smtClean="0"/>
              <a:pPr/>
              <a:t>2019/10/9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2976A-C8C1-482B-AA4D-AE337FB13C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67058" y="2334127"/>
            <a:ext cx="10032437" cy="1470025"/>
          </a:xfrm>
        </p:spPr>
        <p:txBody>
          <a:bodyPr>
            <a:normAutofit/>
          </a:bodyPr>
          <a:lstStyle/>
          <a:p>
            <a:pPr algn="ctr"/>
            <a:r>
              <a:rPr lang="zh-CN" altLang="en-US" sz="6600" dirty="0" smtClean="0">
                <a:solidFill>
                  <a:srgbClr val="002060"/>
                </a:solidFill>
                <a:latin typeface="黑体" panose="02010609060101010101" pitchFamily="49" charset="-122"/>
                <a:ea typeface="黑体" panose="02010609060101010101" pitchFamily="49" charset="-122"/>
              </a:rPr>
              <a:t>现代教育技术</a:t>
            </a:r>
            <a:endParaRPr lang="zh-CN" sz="6600" dirty="0">
              <a:solidFill>
                <a:srgbClr val="002060"/>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val="269815539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385011"/>
            <a:ext cx="8051698"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（三）中小学多媒体课件的基本</a:t>
            </a:r>
            <a:r>
              <a:rPr lang="zh-CN" altLang="en-US" sz="3200" b="1" dirty="0" smtClean="0">
                <a:solidFill>
                  <a:srgbClr val="002060"/>
                </a:solidFill>
                <a:latin typeface="楷体_GB2312" pitchFamily="49" charset="-122"/>
                <a:ea typeface="楷体_GB2312" pitchFamily="49" charset="-122"/>
              </a:rPr>
              <a:t>类型</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1.PowerPoint</a:t>
            </a:r>
            <a:r>
              <a:rPr lang="zh-CN" altLang="en-US" sz="3200" b="1" dirty="0">
                <a:solidFill>
                  <a:srgbClr val="002060"/>
                </a:solidFill>
                <a:latin typeface="楷体_GB2312" pitchFamily="49" charset="-122"/>
                <a:ea typeface="楷体_GB2312" pitchFamily="49" charset="-122"/>
              </a:rPr>
              <a:t>演示文稿</a:t>
            </a:r>
            <a:r>
              <a:rPr lang="zh-CN" altLang="en-US" sz="3200" b="1" dirty="0" smtClean="0">
                <a:solidFill>
                  <a:srgbClr val="002060"/>
                </a:solidFill>
                <a:latin typeface="楷体_GB2312" pitchFamily="49" charset="-122"/>
                <a:ea typeface="楷体_GB2312" pitchFamily="49" charset="-122"/>
              </a:rPr>
              <a:t>型</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制作的中小学多媒体课件一般可以称为</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演示文稿型或者俗称为</a:t>
            </a:r>
            <a:r>
              <a:rPr lang="en-US" altLang="zh-CN" sz="3200" b="1" dirty="0" smtClean="0">
                <a:solidFill>
                  <a:srgbClr val="002060"/>
                </a:solidFill>
                <a:latin typeface="楷体_GB2312" pitchFamily="49" charset="-122"/>
                <a:ea typeface="楷体_GB2312" pitchFamily="49" charset="-122"/>
              </a:rPr>
              <a:t>PPT</a:t>
            </a:r>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是多年来主要的课件形态。究其原因主要有以下两方面：一方面，从制作的技术难度上来说，</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技术难度较低，掌握起来容易，非常适合中小学教师；另一方面，</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制作的多媒体课件能集成文本、图片、声音、动画、音频、视频等主要的课件元素，功能强大，能满足中小学常规教学的要求。</a:t>
            </a: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pic>
        <p:nvPicPr>
          <p:cNvPr id="3" name="图片 2"/>
          <p:cNvPicPr/>
          <p:nvPr/>
        </p:nvPicPr>
        <p:blipFill>
          <a:blip r:embed="rId2" cstate="print"/>
          <a:stretch>
            <a:fillRect/>
          </a:stretch>
        </p:blipFill>
        <p:spPr>
          <a:xfrm>
            <a:off x="8587706" y="2286133"/>
            <a:ext cx="3090946" cy="2157529"/>
          </a:xfrm>
          <a:prstGeom prst="rect">
            <a:avLst/>
          </a:prstGeom>
        </p:spPr>
      </p:pic>
    </p:spTree>
    <p:extLst>
      <p:ext uri="{BB962C8B-B14F-4D97-AF65-F5344CB8AC3E}">
        <p14:creationId xmlns:p14="http://schemas.microsoft.com/office/powerpoint/2010/main" val="42601987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1475874"/>
            <a:ext cx="6479572" cy="43794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2.Authorware</a:t>
            </a:r>
            <a:r>
              <a:rPr lang="zh-CN" altLang="en-US" sz="3200" b="1" dirty="0">
                <a:solidFill>
                  <a:srgbClr val="002060"/>
                </a:solidFill>
                <a:latin typeface="楷体_GB2312" pitchFamily="49" charset="-122"/>
                <a:ea typeface="楷体_GB2312" pitchFamily="49" charset="-122"/>
              </a:rPr>
              <a:t>多媒体交互型</a:t>
            </a:r>
          </a:p>
          <a:p>
            <a:pPr marL="0" indent="0">
              <a:buNone/>
            </a:pPr>
            <a:r>
              <a:rPr lang="en-US" altLang="zh-CN" sz="3200" b="1" dirty="0" err="1">
                <a:solidFill>
                  <a:srgbClr val="002060"/>
                </a:solidFill>
                <a:latin typeface="楷体_GB2312" pitchFamily="49" charset="-122"/>
                <a:ea typeface="楷体_GB2312" pitchFamily="49" charset="-122"/>
              </a:rPr>
              <a:t>Authorware</a:t>
            </a:r>
            <a:r>
              <a:rPr lang="zh-CN" altLang="en-US" sz="3200" b="1" dirty="0">
                <a:solidFill>
                  <a:srgbClr val="002060"/>
                </a:solidFill>
                <a:latin typeface="楷体_GB2312" pitchFamily="49" charset="-122"/>
                <a:ea typeface="楷体_GB2312" pitchFamily="49" charset="-122"/>
              </a:rPr>
              <a:t>是美国</a:t>
            </a:r>
            <a:r>
              <a:rPr lang="en-US" altLang="zh-CN" sz="3200" b="1" dirty="0">
                <a:solidFill>
                  <a:srgbClr val="002060"/>
                </a:solidFill>
                <a:latin typeface="楷体_GB2312" pitchFamily="49" charset="-122"/>
                <a:ea typeface="楷体_GB2312" pitchFamily="49" charset="-122"/>
              </a:rPr>
              <a:t>Macromedia</a:t>
            </a:r>
            <a:r>
              <a:rPr lang="zh-CN" altLang="en-US" sz="3200" b="1" dirty="0">
                <a:solidFill>
                  <a:srgbClr val="002060"/>
                </a:solidFill>
                <a:latin typeface="楷体_GB2312" pitchFamily="49" charset="-122"/>
                <a:ea typeface="楷体_GB2312" pitchFamily="49" charset="-122"/>
              </a:rPr>
              <a:t>公司的产品，自</a:t>
            </a:r>
            <a:r>
              <a:rPr lang="en-US" altLang="zh-CN" sz="3200" b="1" dirty="0">
                <a:solidFill>
                  <a:srgbClr val="002060"/>
                </a:solidFill>
                <a:latin typeface="楷体_GB2312" pitchFamily="49" charset="-122"/>
                <a:ea typeface="楷体_GB2312" pitchFamily="49" charset="-122"/>
              </a:rPr>
              <a:t>1987</a:t>
            </a:r>
            <a:r>
              <a:rPr lang="zh-CN" altLang="en-US" sz="3200" b="1" dirty="0">
                <a:solidFill>
                  <a:srgbClr val="002060"/>
                </a:solidFill>
                <a:latin typeface="楷体_GB2312" pitchFamily="49" charset="-122"/>
                <a:ea typeface="楷体_GB2312" pitchFamily="49" charset="-122"/>
              </a:rPr>
              <a:t>年问世以来，其面向对象、基于图标的设计方式，使多媒体开发不再困难。</a:t>
            </a:r>
            <a:r>
              <a:rPr lang="en-US" altLang="zh-CN" sz="3200" b="1" dirty="0" err="1" smtClean="0">
                <a:solidFill>
                  <a:srgbClr val="002060"/>
                </a:solidFill>
                <a:latin typeface="楷体_GB2312" pitchFamily="49" charset="-122"/>
                <a:ea typeface="楷体_GB2312" pitchFamily="49" charset="-122"/>
              </a:rPr>
              <a:t>Authorware</a:t>
            </a:r>
            <a:r>
              <a:rPr lang="zh-CN" altLang="en-US" sz="3200" b="1" dirty="0" smtClean="0">
                <a:solidFill>
                  <a:srgbClr val="002060"/>
                </a:solidFill>
                <a:latin typeface="楷体_GB2312" pitchFamily="49" charset="-122"/>
                <a:ea typeface="楷体_GB2312" pitchFamily="49" charset="-122"/>
              </a:rPr>
              <a:t>成为</a:t>
            </a:r>
            <a:r>
              <a:rPr lang="zh-CN" altLang="en-US" sz="3200" b="1" dirty="0">
                <a:solidFill>
                  <a:srgbClr val="002060"/>
                </a:solidFill>
                <a:latin typeface="楷体_GB2312" pitchFamily="49" charset="-122"/>
                <a:ea typeface="楷体_GB2312" pitchFamily="49" charset="-122"/>
              </a:rPr>
              <a:t>世界公认领先的开发因特网和教学应用的多媒体创作工具，被誉“多媒体大师”。</a:t>
            </a:r>
          </a:p>
        </p:txBody>
      </p:sp>
      <p:pic>
        <p:nvPicPr>
          <p:cNvPr id="5" name="图片 4"/>
          <p:cNvPicPr/>
          <p:nvPr/>
        </p:nvPicPr>
        <p:blipFill>
          <a:blip r:embed="rId2" cstate="print"/>
          <a:stretch>
            <a:fillRect/>
          </a:stretch>
        </p:blipFill>
        <p:spPr>
          <a:xfrm>
            <a:off x="7026941" y="1182010"/>
            <a:ext cx="4983413" cy="3346969"/>
          </a:xfrm>
          <a:prstGeom prst="rect">
            <a:avLst/>
          </a:prstGeom>
        </p:spPr>
      </p:pic>
    </p:spTree>
    <p:extLst>
      <p:ext uri="{BB962C8B-B14F-4D97-AF65-F5344CB8AC3E}">
        <p14:creationId xmlns:p14="http://schemas.microsoft.com/office/powerpoint/2010/main" val="24537392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1475874"/>
            <a:ext cx="6479572" cy="437949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3.Flash</a:t>
            </a:r>
            <a:r>
              <a:rPr lang="zh-CN" altLang="en-US" sz="3200" b="1" dirty="0">
                <a:solidFill>
                  <a:srgbClr val="002060"/>
                </a:solidFill>
                <a:latin typeface="楷体_GB2312" pitchFamily="49" charset="-122"/>
                <a:ea typeface="楷体_GB2312" pitchFamily="49" charset="-122"/>
              </a:rPr>
              <a:t>动画</a:t>
            </a:r>
            <a:r>
              <a:rPr lang="zh-CN" altLang="en-US" sz="3200" b="1" dirty="0" smtClean="0">
                <a:solidFill>
                  <a:srgbClr val="002060"/>
                </a:solidFill>
                <a:latin typeface="楷体_GB2312" pitchFamily="49" charset="-122"/>
                <a:ea typeface="楷体_GB2312" pitchFamily="49" charset="-122"/>
              </a:rPr>
              <a:t>型</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从技术方面来讲</a:t>
            </a:r>
            <a:r>
              <a:rPr lang="en-US" altLang="zh-CN" sz="3200" b="1" dirty="0">
                <a:solidFill>
                  <a:srgbClr val="002060"/>
                </a:solidFill>
                <a:latin typeface="楷体_GB2312" pitchFamily="49" charset="-122"/>
                <a:ea typeface="楷体_GB2312" pitchFamily="49" charset="-122"/>
              </a:rPr>
              <a:t>Flash</a:t>
            </a:r>
            <a:r>
              <a:rPr lang="zh-CN" altLang="en-US" sz="3200" b="1" dirty="0">
                <a:solidFill>
                  <a:srgbClr val="002060"/>
                </a:solidFill>
                <a:latin typeface="楷体_GB2312" pitchFamily="49" charset="-122"/>
                <a:ea typeface="楷体_GB2312" pitchFamily="49" charset="-122"/>
              </a:rPr>
              <a:t>的主要功能是制作动画，但是还可以利用其制作脚本语言，这样不仅可以制作动画还可以实现在不同的帧之间方便地进行跳转，这一点在实现界面的交互时特别有用。利用</a:t>
            </a:r>
            <a:r>
              <a:rPr lang="en-US" altLang="zh-CN" sz="3200" b="1" dirty="0">
                <a:solidFill>
                  <a:srgbClr val="002060"/>
                </a:solidFill>
                <a:latin typeface="楷体_GB2312" pitchFamily="49" charset="-122"/>
                <a:ea typeface="楷体_GB2312" pitchFamily="49" charset="-122"/>
              </a:rPr>
              <a:t>Flash</a:t>
            </a:r>
            <a:r>
              <a:rPr lang="zh-CN" altLang="en-US" sz="3200" b="1" dirty="0">
                <a:solidFill>
                  <a:srgbClr val="002060"/>
                </a:solidFill>
                <a:latin typeface="楷体_GB2312" pitchFamily="49" charset="-122"/>
                <a:ea typeface="楷体_GB2312" pitchFamily="49" charset="-122"/>
              </a:rPr>
              <a:t>来制作课件，可以实现很强的交互效果，这一点也是很多人利用它来制作高质量课件的原因。</a:t>
            </a:r>
          </a:p>
        </p:txBody>
      </p:sp>
      <p:pic>
        <p:nvPicPr>
          <p:cNvPr id="6" name="图片 5"/>
          <p:cNvPicPr/>
          <p:nvPr/>
        </p:nvPicPr>
        <p:blipFill>
          <a:blip r:embed="rId2" cstate="print"/>
          <a:srcRect l="17093" t="5353" r="18506" b="20343"/>
          <a:stretch>
            <a:fillRect/>
          </a:stretch>
        </p:blipFill>
        <p:spPr>
          <a:xfrm>
            <a:off x="6769768" y="2134519"/>
            <a:ext cx="4817143" cy="3062204"/>
          </a:xfrm>
          <a:prstGeom prst="rect">
            <a:avLst/>
          </a:prstGeom>
          <a:ln>
            <a:noFill/>
          </a:ln>
        </p:spPr>
      </p:pic>
    </p:spTree>
    <p:extLst>
      <p:ext uri="{BB962C8B-B14F-4D97-AF65-F5344CB8AC3E}">
        <p14:creationId xmlns:p14="http://schemas.microsoft.com/office/powerpoint/2010/main" val="42744828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1475874"/>
            <a:ext cx="6479572" cy="437949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计算机模拟型</a:t>
            </a:r>
          </a:p>
          <a:p>
            <a:pPr marL="0" indent="0">
              <a:buNone/>
            </a:pPr>
            <a:r>
              <a:rPr lang="zh-CN" altLang="en-US" sz="3200" b="1" dirty="0">
                <a:solidFill>
                  <a:srgbClr val="002060"/>
                </a:solidFill>
                <a:latin typeface="楷体_GB2312" pitchFamily="49" charset="-122"/>
                <a:ea typeface="楷体_GB2312" pitchFamily="49" charset="-122"/>
              </a:rPr>
              <a:t>计算机模拟实验是近几年出现的很受中小学理科教师欢迎的课件类型（图</a:t>
            </a:r>
            <a:r>
              <a:rPr lang="en-US" altLang="zh-CN" sz="3200" b="1" dirty="0">
                <a:solidFill>
                  <a:srgbClr val="002060"/>
                </a:solidFill>
                <a:latin typeface="楷体_GB2312" pitchFamily="49" charset="-122"/>
                <a:ea typeface="楷体_GB2312" pitchFamily="49" charset="-122"/>
              </a:rPr>
              <a:t>5-1-4</a:t>
            </a:r>
            <a:r>
              <a:rPr lang="zh-CN" altLang="en-US" sz="3200" b="1" dirty="0">
                <a:solidFill>
                  <a:srgbClr val="002060"/>
                </a:solidFill>
                <a:latin typeface="楷体_GB2312" pitchFamily="49" charset="-122"/>
                <a:ea typeface="楷体_GB2312" pitchFamily="49" charset="-122"/>
              </a:rPr>
              <a:t>），它利用计算机和软件通过人机对话介面和动画仿真操作，可以模拟诸多中小学实验，从实验原理、实验方法、实验仪器调节、实验过程的实现、数据的处理、问题分析讨论等完整的实验学习过程，使实验计算机化</a:t>
            </a:r>
          </a:p>
        </p:txBody>
      </p:sp>
      <p:pic>
        <p:nvPicPr>
          <p:cNvPr id="5" name="图片 4"/>
          <p:cNvPicPr/>
          <p:nvPr/>
        </p:nvPicPr>
        <p:blipFill>
          <a:blip r:embed="rId2" cstate="print"/>
          <a:srcRect l="20103" t="6638" r="15256" b="19272"/>
          <a:stretch>
            <a:fillRect/>
          </a:stretch>
        </p:blipFill>
        <p:spPr>
          <a:xfrm>
            <a:off x="7127207" y="1997508"/>
            <a:ext cx="4455194" cy="3729523"/>
          </a:xfrm>
          <a:prstGeom prst="rect">
            <a:avLst/>
          </a:prstGeom>
          <a:ln>
            <a:noFill/>
          </a:ln>
        </p:spPr>
      </p:pic>
    </p:spTree>
    <p:extLst>
      <p:ext uri="{BB962C8B-B14F-4D97-AF65-F5344CB8AC3E}">
        <p14:creationId xmlns:p14="http://schemas.microsoft.com/office/powerpoint/2010/main" val="11400901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272716"/>
            <a:ext cx="6479572" cy="27271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5.Focusky</a:t>
            </a:r>
            <a:r>
              <a:rPr lang="zh-CN" altLang="en-US" sz="3200" b="1" dirty="0">
                <a:solidFill>
                  <a:srgbClr val="002060"/>
                </a:solidFill>
                <a:latin typeface="楷体_GB2312" pitchFamily="49" charset="-122"/>
                <a:ea typeface="楷体_GB2312" pitchFamily="49" charset="-122"/>
              </a:rPr>
              <a:t>型</a:t>
            </a:r>
          </a:p>
          <a:p>
            <a:pPr marL="0" indent="0">
              <a:buNone/>
            </a:pPr>
            <a:r>
              <a:rPr lang="en-US" altLang="zh-CN" sz="3200" b="1" dirty="0" err="1">
                <a:solidFill>
                  <a:srgbClr val="002060"/>
                </a:solidFill>
                <a:latin typeface="楷体_GB2312" pitchFamily="49" charset="-122"/>
                <a:ea typeface="楷体_GB2312" pitchFamily="49" charset="-122"/>
              </a:rPr>
              <a:t>Focusky</a:t>
            </a:r>
            <a:r>
              <a:rPr lang="zh-CN" altLang="en-US" sz="3200" b="1" dirty="0">
                <a:solidFill>
                  <a:srgbClr val="002060"/>
                </a:solidFill>
                <a:latin typeface="楷体_GB2312" pitchFamily="49" charset="-122"/>
                <a:ea typeface="楷体_GB2312" pitchFamily="49" charset="-122"/>
              </a:rPr>
              <a:t>是一款新型多媒体幻灯片制作软件，操作便捷性以及演示效果超越</a:t>
            </a:r>
            <a:r>
              <a:rPr lang="en-US" altLang="zh-CN" sz="3200" b="1" dirty="0">
                <a:solidFill>
                  <a:srgbClr val="002060"/>
                </a:solidFill>
                <a:latin typeface="楷体_GB2312" pitchFamily="49" charset="-122"/>
                <a:ea typeface="楷体_GB2312" pitchFamily="49" charset="-122"/>
              </a:rPr>
              <a:t>PPT</a:t>
            </a:r>
            <a:r>
              <a:rPr lang="zh-CN" altLang="en-US" sz="3200" b="1" dirty="0">
                <a:solidFill>
                  <a:srgbClr val="002060"/>
                </a:solidFill>
                <a:latin typeface="楷体_GB2312" pitchFamily="49" charset="-122"/>
                <a:ea typeface="楷体_GB2312" pitchFamily="49" charset="-122"/>
              </a:rPr>
              <a:t>，主要通过缩放、旋转、移动动作使演示变得生动有趣。</a:t>
            </a:r>
          </a:p>
        </p:txBody>
      </p:sp>
      <p:pic>
        <p:nvPicPr>
          <p:cNvPr id="6" name="图片 5"/>
          <p:cNvPicPr/>
          <p:nvPr/>
        </p:nvPicPr>
        <p:blipFill>
          <a:blip r:embed="rId2"/>
          <a:stretch>
            <a:fillRect/>
          </a:stretch>
        </p:blipFill>
        <p:spPr>
          <a:xfrm>
            <a:off x="1803148" y="2711116"/>
            <a:ext cx="9933239" cy="3914174"/>
          </a:xfrm>
          <a:prstGeom prst="rect">
            <a:avLst/>
          </a:prstGeom>
        </p:spPr>
      </p:pic>
    </p:spTree>
    <p:extLst>
      <p:ext uri="{BB962C8B-B14F-4D97-AF65-F5344CB8AC3E}">
        <p14:creationId xmlns:p14="http://schemas.microsoft.com/office/powerpoint/2010/main" val="35287959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7692"/>
            <a:ext cx="12191999" cy="747897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中小学多媒体课件的教学</a:t>
            </a:r>
            <a:r>
              <a:rPr lang="zh-CN" altLang="en-US" sz="3200" b="1" dirty="0" smtClean="0">
                <a:solidFill>
                  <a:srgbClr val="002060"/>
                </a:solidFill>
                <a:latin typeface="楷体_GB2312" pitchFamily="49" charset="-122"/>
                <a:ea typeface="楷体_GB2312" pitchFamily="49" charset="-122"/>
              </a:rPr>
              <a:t>应用</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（一）与中小学多媒体课件应用相关的概念</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计算机辅助教育</a:t>
            </a:r>
          </a:p>
          <a:p>
            <a:r>
              <a:rPr lang="zh-CN" altLang="en-US" sz="3200" b="1" dirty="0">
                <a:solidFill>
                  <a:srgbClr val="002060"/>
                </a:solidFill>
                <a:latin typeface="楷体_GB2312" pitchFamily="49" charset="-122"/>
                <a:ea typeface="楷体_GB2312" pitchFamily="49" charset="-122"/>
              </a:rPr>
              <a:t>计算机辅助教育简称</a:t>
            </a:r>
            <a:r>
              <a:rPr lang="en-US" altLang="zh-CN" sz="3200" b="1" dirty="0">
                <a:solidFill>
                  <a:srgbClr val="002060"/>
                </a:solidFill>
                <a:latin typeface="楷体_GB2312" pitchFamily="49" charset="-122"/>
                <a:ea typeface="楷体_GB2312" pitchFamily="49" charset="-122"/>
              </a:rPr>
              <a:t>CBE</a:t>
            </a:r>
            <a:r>
              <a:rPr lang="zh-CN" altLang="en-US" sz="3200" b="1" dirty="0" smtClean="0">
                <a:solidFill>
                  <a:srgbClr val="002060"/>
                </a:solidFill>
                <a:latin typeface="楷体_GB2312" pitchFamily="49" charset="-122"/>
                <a:ea typeface="楷体_GB2312" pitchFamily="49" charset="-122"/>
              </a:rPr>
              <a:t>，主要</a:t>
            </a:r>
            <a:r>
              <a:rPr lang="zh-CN" altLang="en-US" sz="3200" b="1" dirty="0">
                <a:solidFill>
                  <a:srgbClr val="002060"/>
                </a:solidFill>
                <a:latin typeface="楷体_GB2312" pitchFamily="49" charset="-122"/>
                <a:ea typeface="楷体_GB2312" pitchFamily="49" charset="-122"/>
              </a:rPr>
              <a:t>指在教育活动中运用计算机及其软件来开展其活动。国内一般将其译为“计算机辅助教育”，是指以计算机为媒介所进行的各种教育活动。计算机辅助教育是比较早的计算机介入教育的形式。</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计算机辅助教学</a:t>
            </a:r>
          </a:p>
          <a:p>
            <a:r>
              <a:rPr lang="zh-CN" altLang="en-US" sz="3200" b="1" dirty="0">
                <a:solidFill>
                  <a:srgbClr val="002060"/>
                </a:solidFill>
                <a:latin typeface="楷体_GB2312" pitchFamily="49" charset="-122"/>
                <a:ea typeface="楷体_GB2312" pitchFamily="49" charset="-122"/>
              </a:rPr>
              <a:t>计算机辅助教学简称</a:t>
            </a:r>
            <a:r>
              <a:rPr lang="en-US" altLang="zh-CN" sz="3200" b="1" dirty="0">
                <a:solidFill>
                  <a:srgbClr val="002060"/>
                </a:solidFill>
                <a:latin typeface="楷体_GB2312" pitchFamily="49" charset="-122"/>
                <a:ea typeface="楷体_GB2312" pitchFamily="49" charset="-122"/>
              </a:rPr>
              <a:t>CAI</a:t>
            </a:r>
            <a:r>
              <a:rPr lang="zh-CN" altLang="en-US" sz="3200" b="1" dirty="0" smtClean="0">
                <a:solidFill>
                  <a:srgbClr val="002060"/>
                </a:solidFill>
                <a:latin typeface="楷体_GB2312" pitchFamily="49" charset="-122"/>
                <a:ea typeface="楷体_GB2312" pitchFamily="49" charset="-122"/>
              </a:rPr>
              <a:t>，是</a:t>
            </a:r>
            <a:r>
              <a:rPr lang="zh-CN" altLang="en-US" sz="3200" b="1" dirty="0">
                <a:solidFill>
                  <a:srgbClr val="002060"/>
                </a:solidFill>
                <a:latin typeface="楷体_GB2312" pitchFamily="49" charset="-122"/>
                <a:ea typeface="楷体_GB2312" pitchFamily="49" charset="-122"/>
              </a:rPr>
              <a:t>计算机辅助教育中的重要组成部分。狭义地理解，</a:t>
            </a:r>
            <a:r>
              <a:rPr lang="en-US" altLang="zh-CN" sz="3200" b="1" dirty="0">
                <a:solidFill>
                  <a:srgbClr val="002060"/>
                </a:solidFill>
                <a:latin typeface="楷体_GB2312" pitchFamily="49" charset="-122"/>
                <a:ea typeface="楷体_GB2312" pitchFamily="49" charset="-122"/>
              </a:rPr>
              <a:t>CAI</a:t>
            </a:r>
            <a:r>
              <a:rPr lang="zh-CN" altLang="en-US" sz="3200" b="1" dirty="0">
                <a:solidFill>
                  <a:srgbClr val="002060"/>
                </a:solidFill>
                <a:latin typeface="楷体_GB2312" pitchFamily="49" charset="-122"/>
                <a:ea typeface="楷体_GB2312" pitchFamily="49" charset="-122"/>
              </a:rPr>
              <a:t>是一种教学形态，是利用计算机的功能和特点，代替</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或部分代替</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教师面向学生，促进学生实现有效学习的教学形态。随着</a:t>
            </a:r>
            <a:r>
              <a:rPr lang="en-US" altLang="zh-CN" sz="3200" b="1" dirty="0">
                <a:solidFill>
                  <a:srgbClr val="002060"/>
                </a:solidFill>
                <a:latin typeface="楷体_GB2312" pitchFamily="49" charset="-122"/>
                <a:ea typeface="楷体_GB2312" pitchFamily="49" charset="-122"/>
              </a:rPr>
              <a:t>CAI</a:t>
            </a:r>
            <a:r>
              <a:rPr lang="zh-CN" altLang="en-US" sz="3200" b="1" dirty="0">
                <a:solidFill>
                  <a:srgbClr val="002060"/>
                </a:solidFill>
                <a:latin typeface="楷体_GB2312" pitchFamily="49" charset="-122"/>
                <a:ea typeface="楷体_GB2312" pitchFamily="49" charset="-122"/>
              </a:rPr>
              <a:t>的深入发展，可在更加广泛的意义上来理解这一概念。</a:t>
            </a:r>
            <a:r>
              <a:rPr lang="en-US" altLang="zh-CN" sz="3200" b="1" dirty="0">
                <a:solidFill>
                  <a:srgbClr val="002060"/>
                </a:solidFill>
                <a:latin typeface="楷体_GB2312" pitchFamily="49" charset="-122"/>
                <a:ea typeface="楷体_GB2312" pitchFamily="49" charset="-122"/>
              </a:rPr>
              <a:t>CAI</a:t>
            </a:r>
            <a:r>
              <a:rPr lang="zh-CN" altLang="en-US" sz="3200" b="1" dirty="0">
                <a:solidFill>
                  <a:srgbClr val="002060"/>
                </a:solidFill>
                <a:latin typeface="楷体_GB2312" pitchFamily="49" charset="-122"/>
                <a:ea typeface="楷体_GB2312" pitchFamily="49" charset="-122"/>
              </a:rPr>
              <a:t>是一项重要的新兴教育技术，包括了一个极为宽广的计算机应用领域。</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205652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1563776"/>
            <a:ext cx="12191999"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中小学多媒体课件的教学</a:t>
            </a:r>
            <a:r>
              <a:rPr lang="zh-CN" altLang="en-US" sz="3200" b="1" dirty="0" smtClean="0">
                <a:solidFill>
                  <a:srgbClr val="002060"/>
                </a:solidFill>
                <a:latin typeface="楷体_GB2312" pitchFamily="49" charset="-122"/>
                <a:ea typeface="楷体_GB2312" pitchFamily="49" charset="-122"/>
              </a:rPr>
              <a:t>应用</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（一）与中小学多媒体课件应用相关的概念</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计算机辅助教育</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计算机辅助教学</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计算机辅助学习</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计算机辅助管理</a:t>
            </a:r>
          </a:p>
          <a:p>
            <a:r>
              <a:rPr lang="en-US" altLang="zh-CN" sz="3200" b="1" dirty="0" smtClean="0">
                <a:solidFill>
                  <a:srgbClr val="002060"/>
                </a:solidFill>
                <a:latin typeface="楷体_GB2312" pitchFamily="49" charset="-122"/>
                <a:ea typeface="楷体_GB2312" pitchFamily="49" charset="-122"/>
              </a:rPr>
              <a:t>5</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计算机化教学</a:t>
            </a:r>
          </a:p>
          <a:p>
            <a:r>
              <a:rPr lang="en-US" altLang="zh-CN" sz="3200" b="1" dirty="0" smtClean="0">
                <a:solidFill>
                  <a:srgbClr val="002060"/>
                </a:solidFill>
                <a:latin typeface="楷体_GB2312" pitchFamily="49" charset="-122"/>
                <a:ea typeface="楷体_GB2312" pitchFamily="49" charset="-122"/>
              </a:rPr>
              <a:t>6</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计算机化学习</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763366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（二）中小学多媒体课件的应用</a:t>
            </a:r>
            <a:r>
              <a:rPr lang="zh-CN" altLang="en-US" sz="3200" b="1" dirty="0" smtClean="0">
                <a:solidFill>
                  <a:srgbClr val="002060"/>
                </a:solidFill>
                <a:latin typeface="楷体_GB2312" pitchFamily="49" charset="-122"/>
                <a:ea typeface="楷体_GB2312" pitchFamily="49" charset="-122"/>
              </a:rPr>
              <a:t>模式</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计算机支持讲授</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操练与练习</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个别指导</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教学模拟</a:t>
            </a:r>
          </a:p>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教学游戏</a:t>
            </a:r>
          </a:p>
          <a:p>
            <a:r>
              <a:rPr lang="en-US" altLang="zh-CN" sz="3200" b="1" dirty="0" smtClean="0">
                <a:solidFill>
                  <a:srgbClr val="002060"/>
                </a:solidFill>
                <a:latin typeface="楷体_GB2312" pitchFamily="49" charset="-122"/>
                <a:ea typeface="楷体_GB2312" pitchFamily="49" charset="-122"/>
              </a:rPr>
              <a:t>6</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智能授导系统</a:t>
            </a:r>
          </a:p>
          <a:p>
            <a:r>
              <a:rPr lang="en-US" altLang="zh-CN" sz="3200" b="1" dirty="0" smtClean="0">
                <a:solidFill>
                  <a:srgbClr val="002060"/>
                </a:solidFill>
                <a:latin typeface="楷体_GB2312" pitchFamily="49" charset="-122"/>
                <a:ea typeface="楷体_GB2312" pitchFamily="49" charset="-122"/>
              </a:rPr>
              <a:t>7</a:t>
            </a:r>
            <a:r>
              <a:rPr lang="en-US" altLang="zh-CN" sz="3200" b="1" dirty="0">
                <a:solidFill>
                  <a:srgbClr val="002060"/>
                </a:solidFill>
                <a:latin typeface="楷体_GB2312" pitchFamily="49" charset="-122"/>
                <a:ea typeface="楷体_GB2312" pitchFamily="49" charset="-122"/>
              </a:rPr>
              <a:t>.</a:t>
            </a:r>
            <a:r>
              <a:rPr lang="zh-CN" altLang="en-US" sz="3200" b="1" dirty="0" smtClean="0">
                <a:solidFill>
                  <a:srgbClr val="002060"/>
                </a:solidFill>
                <a:latin typeface="楷体_GB2312" pitchFamily="49" charset="-122"/>
                <a:ea typeface="楷体_GB2312" pitchFamily="49" charset="-122"/>
              </a:rPr>
              <a:t>问题求解</a:t>
            </a:r>
            <a:endParaRPr lang="zh-CN" altLang="en-US" sz="3200" b="1" dirty="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8.</a:t>
            </a:r>
            <a:r>
              <a:rPr lang="zh-CN" altLang="en-US" sz="3200" b="1" dirty="0">
                <a:solidFill>
                  <a:srgbClr val="002060"/>
                </a:solidFill>
                <a:latin typeface="楷体_GB2312" pitchFamily="49" charset="-122"/>
                <a:ea typeface="楷体_GB2312" pitchFamily="49" charset="-122"/>
              </a:rPr>
              <a:t>发现学习</a:t>
            </a:r>
          </a:p>
          <a:p>
            <a:r>
              <a:rPr lang="en-US" altLang="zh-CN" sz="3200" b="1" dirty="0" smtClean="0">
                <a:solidFill>
                  <a:srgbClr val="002060"/>
                </a:solidFill>
                <a:latin typeface="楷体_GB2312" pitchFamily="49" charset="-122"/>
                <a:ea typeface="楷体_GB2312" pitchFamily="49" charset="-122"/>
              </a:rPr>
              <a:t>9</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计算机辅助测验</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175639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2  </a:t>
            </a:r>
            <a:r>
              <a:rPr lang="zh-CN" altLang="en-US" sz="3600" b="1" dirty="0">
                <a:solidFill>
                  <a:srgbClr val="002060"/>
                </a:solidFill>
                <a:latin typeface="楷体_GB2312" pitchFamily="49" charset="-122"/>
                <a:ea typeface="楷体_GB2312" pitchFamily="49" charset="-122"/>
              </a:rPr>
              <a:t>观摩不同类型中小学多媒体课件</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620841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69335" y="236457"/>
            <a:ext cx="9311148" cy="6986528"/>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不同类型课件的演示情况，理解不同类型课件的特点。</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不同类型的多媒体课件</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优秀多媒体课件观摩记录表</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步：打开网络资源学习平台，观摩至少</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个不同类型的中小学多媒体课件。</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步：观摩过程中，填写优秀多媒体课件观摩记录表。</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87218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352926" y="3074037"/>
            <a:ext cx="8511674" cy="707886"/>
          </a:xfrm>
          <a:prstGeom prst="rect">
            <a:avLst/>
          </a:prstGeom>
          <a:noFill/>
        </p:spPr>
        <p:txBody>
          <a:bodyPr wrap="square">
            <a:spAutoFit/>
          </a:bodyPr>
          <a:lstStyle/>
          <a:p>
            <a:pPr>
              <a:defRPr/>
            </a:pPr>
            <a:r>
              <a:rPr lang="zh-CN" altLang="en-US" sz="4000" b="1" dirty="0">
                <a:solidFill>
                  <a:srgbClr val="5B9BD5"/>
                </a:solidFill>
                <a:latin typeface="微软雅黑" panose="020B0503020204020204" pitchFamily="34" charset="-122"/>
                <a:ea typeface="微软雅黑" panose="020B0503020204020204" pitchFamily="34" charset="-122"/>
              </a:rPr>
              <a:t>模块</a:t>
            </a:r>
            <a:r>
              <a:rPr lang="en-US" altLang="zh-CN" sz="4000" b="1" dirty="0">
                <a:solidFill>
                  <a:srgbClr val="5B9BD5"/>
                </a:solidFill>
                <a:latin typeface="微软雅黑" panose="020B0503020204020204" pitchFamily="34" charset="-122"/>
                <a:ea typeface="微软雅黑" panose="020B0503020204020204" pitchFamily="34" charset="-122"/>
              </a:rPr>
              <a:t>5  </a:t>
            </a:r>
            <a:r>
              <a:rPr lang="zh-CN" altLang="en-US" sz="4000" b="1" dirty="0">
                <a:solidFill>
                  <a:srgbClr val="5B9BD5"/>
                </a:solidFill>
                <a:latin typeface="微软雅黑" panose="020B0503020204020204" pitchFamily="34" charset="-122"/>
                <a:ea typeface="微软雅黑" panose="020B0503020204020204" pitchFamily="34" charset="-122"/>
              </a:rPr>
              <a:t>中小学多媒体课件设计与制作</a:t>
            </a:r>
            <a:endParaRPr lang="zh-CN" altLang="en-US" sz="4000" b="1" dirty="0">
              <a:solidFill>
                <a:srgbClr val="5B9BD5"/>
              </a:solidFill>
              <a:latin typeface="微软雅黑" panose="020B0503020204020204" pitchFamily="34" charset="-122"/>
              <a:ea typeface="微软雅黑" panose="020B0503020204020204" pitchFamily="34" charset="-122"/>
            </a:endParaRP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6672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1931648"/>
            <a:ext cx="11198055" cy="206210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不同类型的多媒体课件</a:t>
            </a:r>
          </a:p>
          <a:p>
            <a:r>
              <a:rPr lang="zh-CN" altLang="en-US" sz="3200" b="1" dirty="0" smtClean="0">
                <a:solidFill>
                  <a:srgbClr val="002060"/>
                </a:solidFill>
                <a:latin typeface="楷体_GB2312" pitchFamily="49" charset="-122"/>
                <a:ea typeface="楷体_GB2312" pitchFamily="49" charset="-122"/>
              </a:rPr>
              <a:t>      见</a:t>
            </a:r>
            <a:r>
              <a:rPr lang="zh-CN" altLang="en-US" sz="3200" b="1" dirty="0">
                <a:solidFill>
                  <a:srgbClr val="002060"/>
                </a:solidFill>
                <a:latin typeface="楷体_GB2312" pitchFamily="49" charset="-122"/>
                <a:ea typeface="楷体_GB2312" pitchFamily="49" charset="-122"/>
              </a:rPr>
              <a:t>网络资源学习平台。</a:t>
            </a:r>
          </a:p>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优秀多媒体课件观摩记录</a:t>
            </a:r>
            <a:r>
              <a:rPr lang="zh-CN" altLang="en-US" sz="3200" b="1" dirty="0" smtClean="0">
                <a:solidFill>
                  <a:srgbClr val="002060"/>
                </a:solidFill>
                <a:latin typeface="楷体_GB2312" pitchFamily="49" charset="-122"/>
                <a:ea typeface="楷体_GB2312" pitchFamily="49" charset="-122"/>
              </a:rPr>
              <a:t>表</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 </a:t>
            </a:r>
            <a:r>
              <a:rPr lang="en-US" altLang="zh-CN" sz="3200" b="1" dirty="0" smtClean="0">
                <a:solidFill>
                  <a:srgbClr val="002060"/>
                </a:solidFill>
                <a:latin typeface="楷体_GB2312" pitchFamily="49" charset="-122"/>
                <a:ea typeface="楷体_GB2312" pitchFamily="49" charset="-122"/>
              </a:rPr>
              <a:t>      </a:t>
            </a:r>
            <a:r>
              <a:rPr lang="zh-CN" altLang="en-US" sz="3200" b="1" dirty="0" smtClean="0">
                <a:solidFill>
                  <a:srgbClr val="002060"/>
                </a:solidFill>
                <a:latin typeface="楷体_GB2312" pitchFamily="49" charset="-122"/>
                <a:ea typeface="楷体_GB2312" pitchFamily="49" charset="-122"/>
              </a:rPr>
              <a:t>见教材相关材料</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9789621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04598" y="2905860"/>
            <a:ext cx="8422771"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中小学多媒体课件设计与制作步骤</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19866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146618"/>
            <a:ext cx="11198055" cy="6001643"/>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掌握中小学多媒体课件设计与制作的基本步骤。</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中小学多媒体课件设计与制作的基本步骤</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我的多媒体课件初步设计情况表</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步：以小组为单位学习材料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，教师随机参加小组学习交流，进行学习指导。</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步：学生自主初步设计自己的课程多媒体课件，结合材料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，填写“我的多媒体课件初步设计情况表”。</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234217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58477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中小学多媒体课件设计与制作的基本步骤</a:t>
            </a:r>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stretch>
            <a:fillRect/>
          </a:stretch>
        </p:blipFill>
        <p:spPr>
          <a:xfrm>
            <a:off x="4128903" y="1767205"/>
            <a:ext cx="4790507" cy="4457132"/>
          </a:xfrm>
          <a:prstGeom prst="rect">
            <a:avLst/>
          </a:prstGeom>
        </p:spPr>
      </p:pic>
    </p:spTree>
    <p:extLst>
      <p:ext uri="{BB962C8B-B14F-4D97-AF65-F5344CB8AC3E}">
        <p14:creationId xmlns:p14="http://schemas.microsoft.com/office/powerpoint/2010/main" val="812680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5" y="1074821"/>
            <a:ext cx="11198055"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（一）前期准备</a:t>
            </a:r>
          </a:p>
          <a:p>
            <a:r>
              <a:rPr lang="zh-CN" altLang="en-US" sz="3200" b="1" dirty="0">
                <a:solidFill>
                  <a:srgbClr val="002060"/>
                </a:solidFill>
                <a:latin typeface="楷体_GB2312" pitchFamily="49" charset="-122"/>
                <a:ea typeface="楷体_GB2312" pitchFamily="49" charset="-122"/>
              </a:rPr>
              <a:t>前期准备包含前期分析与教学设计两个步骤。</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前期分析</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）教学目标分析</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）学生特征分析</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）课件功能分析</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）明确课件限制条件</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）开发成本估算</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269259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3" y="930442"/>
            <a:ext cx="11198055" cy="353943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教学设计</a:t>
            </a:r>
          </a:p>
          <a:p>
            <a:r>
              <a:rPr lang="zh-CN" altLang="en-US" sz="3200" b="1" dirty="0">
                <a:solidFill>
                  <a:srgbClr val="002060"/>
                </a:solidFill>
                <a:latin typeface="楷体_GB2312" pitchFamily="49" charset="-122"/>
                <a:ea typeface="楷体_GB2312" pitchFamily="49" charset="-122"/>
              </a:rPr>
              <a:t>教学设计是课件开发过程中最能体现教师教学经验和教师风格的部分，是教师教学理念最直接和具体的体现。该阶段的主要任务有详细分解教学内容、划分教学单元、选择适当的教学模式等。</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）面向全教材的规模较大多媒体课件开发任务</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）面向一个课时的规模较小多媒体课件开发任务</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3867275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2" y="1106905"/>
            <a:ext cx="11198055"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（二）中期制作</a:t>
            </a:r>
          </a:p>
          <a:p>
            <a:r>
              <a:rPr lang="zh-CN" altLang="en-US" sz="3200" b="1" dirty="0">
                <a:solidFill>
                  <a:srgbClr val="002060"/>
                </a:solidFill>
                <a:latin typeface="楷体_GB2312" pitchFamily="49" charset="-122"/>
                <a:ea typeface="楷体_GB2312" pitchFamily="49" charset="-122"/>
              </a:rPr>
              <a:t>中期制作包括课件制作策划与软件制作两个步骤。</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课件制作策划</a:t>
            </a:r>
          </a:p>
          <a:p>
            <a:r>
              <a:rPr lang="zh-CN" altLang="en-US" sz="3200" b="1" dirty="0">
                <a:solidFill>
                  <a:srgbClr val="002060"/>
                </a:solidFill>
                <a:latin typeface="楷体_GB2312" pitchFamily="49" charset="-122"/>
                <a:ea typeface="楷体_GB2312" pitchFamily="49" charset="-122"/>
              </a:rPr>
              <a:t>在课件策划阶段主要有任务和概念分析、选择和收集资源、确定课件类型、描述可见顺序等步骤，简介如下。</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）任务和概念分析</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）选择和收集资源</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）确定课件类型</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）描述课件</a:t>
            </a:r>
            <a:r>
              <a:rPr lang="zh-CN" altLang="en-US" sz="3200" b="1" dirty="0" smtClean="0">
                <a:solidFill>
                  <a:srgbClr val="002060"/>
                </a:solidFill>
                <a:latin typeface="楷体_GB2312" pitchFamily="49" charset="-122"/>
                <a:ea typeface="楷体_GB2312" pitchFamily="49" charset="-122"/>
              </a:rPr>
              <a:t>顺序</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4525921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089" y="144379"/>
            <a:ext cx="11198055" cy="5016758"/>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软件制作</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）制作多媒体素材</a:t>
            </a:r>
          </a:p>
          <a:p>
            <a:r>
              <a:rPr lang="zh-CN" altLang="en-US" sz="3200" b="1" dirty="0">
                <a:solidFill>
                  <a:srgbClr val="002060"/>
                </a:solidFill>
                <a:latin typeface="楷体_GB2312" pitchFamily="49" charset="-122"/>
                <a:ea typeface="楷体_GB2312" pitchFamily="49" charset="-122"/>
              </a:rPr>
              <a:t>包括准备文本元素，创作图像和动画，制作视频和音频。</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）集成多媒体课件</a:t>
            </a:r>
          </a:p>
          <a:p>
            <a:r>
              <a:rPr lang="zh-CN" altLang="en-US" sz="3200" b="1" dirty="0">
                <a:solidFill>
                  <a:srgbClr val="002060"/>
                </a:solidFill>
                <a:latin typeface="楷体_GB2312" pitchFamily="49" charset="-122"/>
                <a:ea typeface="楷体_GB2312" pitchFamily="49" charset="-122"/>
              </a:rPr>
              <a:t>课件集成是按照流程图把多媒体素材编入课件程序，实现课件的功能</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）编写使用手册</a:t>
            </a:r>
          </a:p>
          <a:p>
            <a:r>
              <a:rPr lang="zh-CN" altLang="en-US" sz="3200" b="1" dirty="0">
                <a:solidFill>
                  <a:srgbClr val="002060"/>
                </a:solidFill>
                <a:latin typeface="楷体_GB2312" pitchFamily="49" charset="-122"/>
                <a:ea typeface="楷体_GB2312" pitchFamily="49" charset="-122"/>
              </a:rPr>
              <a:t>除了教师自编自用的课件外，大多数的课件应该配备印刷的支持材料，也就是各种使用手册，以保证课件的正确使用，便于交流推广。</a:t>
            </a:r>
          </a:p>
        </p:txBody>
      </p:sp>
    </p:spTree>
    <p:extLst>
      <p:ext uri="{BB962C8B-B14F-4D97-AF65-F5344CB8AC3E}">
        <p14:creationId xmlns:p14="http://schemas.microsoft.com/office/powerpoint/2010/main" val="27842391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089" y="144379"/>
            <a:ext cx="11198055"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（三）后期评价修改</a:t>
            </a:r>
          </a:p>
          <a:p>
            <a:r>
              <a:rPr lang="zh-CN" altLang="en-US" sz="3200" b="1" dirty="0">
                <a:solidFill>
                  <a:srgbClr val="002060"/>
                </a:solidFill>
                <a:latin typeface="楷体_GB2312" pitchFamily="49" charset="-122"/>
                <a:ea typeface="楷体_GB2312" pitchFamily="49" charset="-122"/>
              </a:rPr>
              <a:t>后期评价修改包括评价修改与形成课件两个步骤</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评价修改</a:t>
            </a:r>
          </a:p>
          <a:p>
            <a:r>
              <a:rPr lang="zh-CN" altLang="en-US" sz="3200" b="1" dirty="0">
                <a:solidFill>
                  <a:srgbClr val="002060"/>
                </a:solidFill>
                <a:latin typeface="楷体_GB2312" pitchFamily="49" charset="-122"/>
                <a:ea typeface="楷体_GB2312" pitchFamily="49" charset="-122"/>
              </a:rPr>
              <a:t>在开发制作阶段完成后，除了伴随过程的形成性评价外，还有最后对课件的测试修改、学生试用与总结性评价。</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）课件开发组测试</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）学生试用</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）总结性评价</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形成课件</a:t>
            </a:r>
          </a:p>
          <a:p>
            <a:r>
              <a:rPr lang="zh-CN" altLang="en-US" sz="3200" b="1" dirty="0">
                <a:solidFill>
                  <a:srgbClr val="002060"/>
                </a:solidFill>
                <a:latin typeface="楷体_GB2312" pitchFamily="49" charset="-122"/>
                <a:ea typeface="楷体_GB2312" pitchFamily="49" charset="-122"/>
              </a:rPr>
              <a:t>经过前面的一系列工作，特别是经过评价与修改环节，应该说多媒体课件就基本完成了设计与制作的步骤，可以形成成品课件交付使用了</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9931110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089" y="2342147"/>
            <a:ext cx="11198055" cy="1077218"/>
          </a:xfrm>
          <a:prstGeom prst="rect">
            <a:avLst/>
          </a:prstGeom>
        </p:spPr>
        <p:txBody>
          <a:bodyPr wrap="square">
            <a:spAutoFit/>
          </a:bodyPr>
          <a:lstStyle/>
          <a:p>
            <a:pPr algn="ctr"/>
            <a:r>
              <a:rPr lang="zh-CN" altLang="en-US" sz="3200" b="1" dirty="0" smtClean="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我的多媒体课件初步设计情况</a:t>
            </a:r>
            <a:r>
              <a:rPr lang="zh-CN" altLang="en-US" sz="3200" b="1" dirty="0" smtClean="0">
                <a:solidFill>
                  <a:srgbClr val="002060"/>
                </a:solidFill>
                <a:latin typeface="楷体_GB2312" pitchFamily="49" charset="-122"/>
                <a:ea typeface="楷体_GB2312" pitchFamily="49" charset="-122"/>
              </a:rPr>
              <a:t>表</a:t>
            </a:r>
            <a:endParaRPr lang="en-US" altLang="zh-CN" sz="3200" b="1" dirty="0" smtClean="0">
              <a:solidFill>
                <a:srgbClr val="002060"/>
              </a:solidFill>
              <a:latin typeface="楷体_GB2312" pitchFamily="49" charset="-122"/>
              <a:ea typeface="楷体_GB2312" pitchFamily="49" charset="-122"/>
            </a:endParaRPr>
          </a:p>
          <a:p>
            <a:pPr algn="ctr"/>
            <a:r>
              <a:rPr lang="zh-CN" altLang="en-US" sz="3200" b="1" dirty="0" smtClean="0">
                <a:solidFill>
                  <a:srgbClr val="002060"/>
                </a:solidFill>
                <a:latin typeface="楷体_GB2312" pitchFamily="49" charset="-122"/>
                <a:ea typeface="楷体_GB2312" pitchFamily="49" charset="-122"/>
              </a:rPr>
              <a:t>见教材相关材料</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0622474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06359" y="1070000"/>
            <a:ext cx="8785225" cy="44484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dirty="0" smtClean="0">
                <a:solidFill>
                  <a:srgbClr val="002060"/>
                </a:solidFill>
                <a:latin typeface="黑体" pitchFamily="2" charset="-122"/>
                <a:ea typeface="黑体" pitchFamily="2" charset="-122"/>
              </a:rPr>
              <a:t>学习</a:t>
            </a:r>
            <a:r>
              <a:rPr lang="zh-CN" altLang="en-US" sz="3200" dirty="0">
                <a:solidFill>
                  <a:srgbClr val="002060"/>
                </a:solidFill>
                <a:latin typeface="黑体" pitchFamily="2" charset="-122"/>
                <a:ea typeface="黑体" pitchFamily="2" charset="-122"/>
              </a:rPr>
              <a:t>目标</a:t>
            </a:r>
          </a:p>
          <a:p>
            <a:pPr marL="0" indent="0">
              <a:buNone/>
            </a:pPr>
            <a:r>
              <a:rPr lang="en-US" altLang="zh-CN" sz="3200" dirty="0">
                <a:solidFill>
                  <a:srgbClr val="002060"/>
                </a:solidFill>
                <a:latin typeface="黑体" pitchFamily="2" charset="-122"/>
                <a:ea typeface="黑体" pitchFamily="2" charset="-122"/>
              </a:rPr>
              <a:t>1.</a:t>
            </a:r>
            <a:r>
              <a:rPr lang="zh-CN" altLang="en-US" sz="3200" dirty="0">
                <a:solidFill>
                  <a:srgbClr val="002060"/>
                </a:solidFill>
                <a:latin typeface="黑体" pitchFamily="2" charset="-122"/>
                <a:ea typeface="黑体" pitchFamily="2" charset="-122"/>
              </a:rPr>
              <a:t>了解什么是多媒体课件及其特征。</a:t>
            </a:r>
          </a:p>
          <a:p>
            <a:pPr marL="0" indent="0">
              <a:buNone/>
            </a:pPr>
            <a:r>
              <a:rPr lang="en-US" altLang="zh-CN" sz="3200" dirty="0">
                <a:solidFill>
                  <a:srgbClr val="002060"/>
                </a:solidFill>
                <a:latin typeface="黑体" pitchFamily="2" charset="-122"/>
                <a:ea typeface="黑体" pitchFamily="2" charset="-122"/>
              </a:rPr>
              <a:t>2.</a:t>
            </a:r>
            <a:r>
              <a:rPr lang="zh-CN" altLang="en-US" sz="3200" dirty="0">
                <a:solidFill>
                  <a:srgbClr val="002060"/>
                </a:solidFill>
                <a:latin typeface="黑体" pitchFamily="2" charset="-122"/>
                <a:ea typeface="黑体" pitchFamily="2" charset="-122"/>
              </a:rPr>
              <a:t>了解中小学典型多媒体课件的类型及其特点。</a:t>
            </a:r>
          </a:p>
          <a:p>
            <a:pPr marL="0" indent="0">
              <a:buNone/>
            </a:pPr>
            <a:r>
              <a:rPr lang="en-US" altLang="zh-CN" sz="3200" dirty="0">
                <a:solidFill>
                  <a:srgbClr val="002060"/>
                </a:solidFill>
                <a:latin typeface="黑体" pitchFamily="2" charset="-122"/>
                <a:ea typeface="黑体" pitchFamily="2" charset="-122"/>
              </a:rPr>
              <a:t>3.</a:t>
            </a:r>
            <a:r>
              <a:rPr lang="zh-CN" altLang="en-US" sz="3200" dirty="0">
                <a:solidFill>
                  <a:srgbClr val="002060"/>
                </a:solidFill>
                <a:latin typeface="黑体" pitchFamily="2" charset="-122"/>
                <a:ea typeface="黑体" pitchFamily="2" charset="-122"/>
              </a:rPr>
              <a:t>掌握中小学多媒体课件设计与制作的基本步骤。</a:t>
            </a:r>
          </a:p>
          <a:p>
            <a:pPr marL="0" indent="0">
              <a:buNone/>
            </a:pPr>
            <a:r>
              <a:rPr lang="en-US" altLang="zh-CN" sz="3200" dirty="0">
                <a:solidFill>
                  <a:srgbClr val="002060"/>
                </a:solidFill>
                <a:latin typeface="黑体" pitchFamily="2" charset="-122"/>
                <a:ea typeface="黑体" pitchFamily="2" charset="-122"/>
              </a:rPr>
              <a:t>4.</a:t>
            </a:r>
            <a:r>
              <a:rPr lang="zh-CN" altLang="en-US" sz="3200" dirty="0">
                <a:solidFill>
                  <a:srgbClr val="002060"/>
                </a:solidFill>
                <a:latin typeface="黑体" pitchFamily="2" charset="-122"/>
                <a:ea typeface="黑体" pitchFamily="2" charset="-122"/>
              </a:rPr>
              <a:t>了解中小学多媒体课件素材的基本类型并理解其特征。</a:t>
            </a:r>
          </a:p>
          <a:p>
            <a:pPr marL="0" indent="0">
              <a:buNone/>
            </a:pPr>
            <a:r>
              <a:rPr lang="en-US" altLang="zh-CN" sz="3200" dirty="0">
                <a:solidFill>
                  <a:srgbClr val="002060"/>
                </a:solidFill>
                <a:latin typeface="黑体" pitchFamily="2" charset="-122"/>
                <a:ea typeface="黑体" pitchFamily="2" charset="-122"/>
              </a:rPr>
              <a:t>5.</a:t>
            </a:r>
            <a:r>
              <a:rPr lang="zh-CN" altLang="en-US" sz="3200" dirty="0">
                <a:solidFill>
                  <a:srgbClr val="002060"/>
                </a:solidFill>
                <a:latin typeface="黑体" pitchFamily="2" charset="-122"/>
                <a:ea typeface="黑体" pitchFamily="2" charset="-122"/>
              </a:rPr>
              <a:t>了解文本素材的基本类型及其特点，掌握文本素材获取与制作的基本方法。</a:t>
            </a:r>
            <a:endParaRPr lang="zh-CN" altLang="en-US" sz="3200" dirty="0">
              <a:solidFill>
                <a:srgbClr val="002060"/>
              </a:solidFill>
              <a:latin typeface="黑体" pitchFamily="2" charset="-122"/>
              <a:ea typeface="黑体" pitchFamily="2" charset="-122"/>
            </a:endParaRPr>
          </a:p>
        </p:txBody>
      </p:sp>
    </p:spTree>
    <p:extLst>
      <p:ext uri="{BB962C8B-B14F-4D97-AF65-F5344CB8AC3E}">
        <p14:creationId xmlns:p14="http://schemas.microsoft.com/office/powerpoint/2010/main" val="612252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06701" y="2601060"/>
            <a:ext cx="7412119"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4  </a:t>
            </a:r>
            <a:r>
              <a:rPr lang="zh-CN" altLang="en-US" sz="3200" b="1" dirty="0">
                <a:solidFill>
                  <a:srgbClr val="002060"/>
                </a:solidFill>
                <a:latin typeface="楷体_GB2312" pitchFamily="49" charset="-122"/>
                <a:ea typeface="楷体_GB2312" pitchFamily="49" charset="-122"/>
              </a:rPr>
              <a:t>认识中小学多媒体课件素材</a:t>
            </a: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2579372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178702"/>
            <a:ext cx="11198055" cy="6494085"/>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中小学多媒体课件素材的基本类型，理解课件素材的特征。</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中小学多媒体课件素材的基本类型及其特征</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我拟采用的课件素材情况表</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步：教师借助课件给学生展示</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种不同的课件素材，并结合课件讲解课件素材的特征。</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，思考将要完成的课程课件素材选择情况，填写“我拟采用的课件素材情况表”。</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9212678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3" y="531628"/>
            <a:ext cx="11198055"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中小学多媒体课件素材的基本类型及其</a:t>
            </a:r>
            <a:r>
              <a:rPr lang="zh-CN" altLang="en-US" sz="3200" b="1" dirty="0" smtClean="0">
                <a:solidFill>
                  <a:srgbClr val="002060"/>
                </a:solidFill>
                <a:latin typeface="楷体_GB2312" pitchFamily="49" charset="-122"/>
                <a:ea typeface="楷体_GB2312" pitchFamily="49" charset="-122"/>
              </a:rPr>
              <a:t>特征</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（一）多媒体素材的基本类型</a:t>
            </a:r>
          </a:p>
          <a:p>
            <a:r>
              <a:rPr lang="zh-CN" altLang="en-US" sz="3200" b="1" dirty="0">
                <a:solidFill>
                  <a:srgbClr val="002060"/>
                </a:solidFill>
                <a:latin typeface="楷体_GB2312" pitchFamily="49" charset="-122"/>
                <a:ea typeface="楷体_GB2312" pitchFamily="49" charset="-122"/>
              </a:rPr>
              <a:t>一般地，根据素材的文件格式不同，可将素材划分为文本、声音、图像、动画、视频等五种类型。</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文本</a:t>
            </a:r>
          </a:p>
          <a:p>
            <a:r>
              <a:rPr lang="zh-CN" altLang="en-US" sz="3200" b="1" dirty="0">
                <a:solidFill>
                  <a:srgbClr val="002060"/>
                </a:solidFill>
                <a:latin typeface="楷体_GB2312" pitchFamily="49" charset="-122"/>
                <a:ea typeface="楷体_GB2312" pitchFamily="49" charset="-122"/>
              </a:rPr>
              <a:t>文本素材主要指能在计算机屏幕上呈现的教学相关文字内容，它是准确、有效地传播教学信息的重要媒体元素</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图片</a:t>
            </a:r>
          </a:p>
          <a:p>
            <a:r>
              <a:rPr lang="zh-CN" altLang="en-US" sz="3200" b="1" dirty="0">
                <a:solidFill>
                  <a:srgbClr val="002060"/>
                </a:solidFill>
                <a:latin typeface="楷体_GB2312" pitchFamily="49" charset="-122"/>
                <a:ea typeface="楷体_GB2312" pitchFamily="49" charset="-122"/>
              </a:rPr>
              <a:t>图片素材也是课件中常用的一种视觉材料。图片是学生很容易接受的信息，一幅图片可以形象、生动、直观地表现出大量的信息。</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23289261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1" y="0"/>
            <a:ext cx="11198055" cy="6986528"/>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动画</a:t>
            </a:r>
          </a:p>
          <a:p>
            <a:r>
              <a:rPr lang="zh-CN" altLang="en-US" sz="3200" b="1" dirty="0">
                <a:solidFill>
                  <a:srgbClr val="002060"/>
                </a:solidFill>
                <a:latin typeface="楷体_GB2312" pitchFamily="49" charset="-122"/>
                <a:ea typeface="楷体_GB2312" pitchFamily="49" charset="-122"/>
              </a:rPr>
              <a:t>动画是对事物运动、变化过程的模拟，可以用来模拟事物的变化过程，说明科学原理。在某些方面，由于动画画面包含的无关信息比真实的视频要少，利用动画来表现事物甚至比视频效果更好</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音频</a:t>
            </a:r>
          </a:p>
          <a:p>
            <a:r>
              <a:rPr lang="zh-CN" altLang="en-US" sz="3200" b="1" dirty="0">
                <a:solidFill>
                  <a:srgbClr val="002060"/>
                </a:solidFill>
                <a:latin typeface="楷体_GB2312" pitchFamily="49" charset="-122"/>
                <a:ea typeface="楷体_GB2312" pitchFamily="49" charset="-122"/>
              </a:rPr>
              <a:t>音频素材是课件中重要的声音材料，在多媒体教学课件中应用也相当多。音频包括音乐、语音和各种音响效果</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5</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视频</a:t>
            </a:r>
          </a:p>
          <a:p>
            <a:r>
              <a:rPr lang="zh-CN" altLang="en-US" sz="3200" b="1" dirty="0">
                <a:solidFill>
                  <a:srgbClr val="002060"/>
                </a:solidFill>
                <a:latin typeface="楷体_GB2312" pitchFamily="49" charset="-122"/>
                <a:ea typeface="楷体_GB2312" pitchFamily="49" charset="-122"/>
              </a:rPr>
              <a:t>视频是对现实世界的真实记录，若干有联系的图像数据连续播放便形成了视频。视频从构成上讲是一系列静态图片的连续放映，但它又与图片素材不同，视频素材呈现的信息量比较大，比图片具有更强的感染力，适宜呈现一些学生感觉比较陌生的事物以及表现事物发展变化的过程。</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5860212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1" y="834189"/>
            <a:ext cx="11198055"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（二）多媒体素材的主要特征</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）根据其素材的使用中时间表现的限制性的不同可以把五种类型的多媒体素材分为两类。一类是非时基媒体素材</a:t>
            </a:r>
            <a:r>
              <a:rPr lang="zh-CN" altLang="en-US" sz="3200" b="1" dirty="0" smtClean="0">
                <a:solidFill>
                  <a:srgbClr val="002060"/>
                </a:solidFill>
                <a:latin typeface="楷体_GB2312" pitchFamily="49" charset="-122"/>
                <a:ea typeface="楷体_GB2312" pitchFamily="49" charset="-122"/>
              </a:rPr>
              <a:t>，另</a:t>
            </a:r>
            <a:r>
              <a:rPr lang="zh-CN" altLang="en-US" sz="3200" b="1" dirty="0">
                <a:solidFill>
                  <a:srgbClr val="002060"/>
                </a:solidFill>
                <a:latin typeface="楷体_GB2312" pitchFamily="49" charset="-122"/>
                <a:ea typeface="楷体_GB2312" pitchFamily="49" charset="-122"/>
              </a:rPr>
              <a:t>一类是时基媒体</a:t>
            </a:r>
            <a:r>
              <a:rPr lang="zh-CN" altLang="en-US" sz="3200" b="1" dirty="0" smtClean="0">
                <a:solidFill>
                  <a:srgbClr val="002060"/>
                </a:solidFill>
                <a:latin typeface="楷体_GB2312" pitchFamily="49" charset="-122"/>
                <a:ea typeface="楷体_GB2312" pitchFamily="49" charset="-122"/>
              </a:rPr>
              <a:t>素材</a:t>
            </a:r>
            <a:r>
              <a:rPr lang="en-US" altLang="zh-CN" sz="3200" b="1" dirty="0" smtClean="0">
                <a:solidFill>
                  <a:srgbClr val="002060"/>
                </a:solidFill>
                <a:latin typeface="楷体_GB2312" pitchFamily="49" charset="-122"/>
                <a:ea typeface="楷体_GB2312" pitchFamily="49" charset="-122"/>
              </a:rPr>
              <a:t>.</a:t>
            </a:r>
            <a:r>
              <a:rPr lang="zh-CN" altLang="en-US" sz="3200" b="1" dirty="0" smtClean="0">
                <a:solidFill>
                  <a:srgbClr val="002060"/>
                </a:solidFill>
                <a:latin typeface="楷体_GB2312" pitchFamily="49" charset="-122"/>
                <a:ea typeface="楷体_GB2312" pitchFamily="49" charset="-122"/>
              </a:rPr>
              <a:t> </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视觉对空间上的变化特别敏感，而听觉则对时间上的变化特别敏感。言语可以通过不同的形态感知，既可从阅读印刷文字感知，又可从听取口头讲话来感知。图像一般只能通过视觉接受，这些感觉上的不同将影响教学。</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）图片和言语具有互补的作用</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965039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0" y="705853"/>
            <a:ext cx="11198055" cy="5016758"/>
          </a:xfrm>
          <a:prstGeom prst="rect">
            <a:avLst/>
          </a:prstGeom>
        </p:spPr>
        <p:txBody>
          <a:bodyPr wrap="square">
            <a:spAutoFit/>
          </a:bodyPr>
          <a:lstStyle/>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）图形有时需要简单的线条或颜色加以辅助，有时借助一些辅助性简单线条，可以很好地解释图形。颜色也是应该可以考虑的因素，教师往往可以用颜色来突出图形中的重要部分</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）学习中学生对视觉与听觉材料的接受时间有所不同，学生只能在相对不长的时间内接收一个口头语言，但却能在相当长的一段时间内接受印刷文字</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）同一类多媒体素材涉及到不同的格式，不同的格式的演示效果与文件的大小有关。一般而言，效果越好的格式可能文件越大，在制作中往往需要我们进行一定的取舍</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4707279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3" y="2646947"/>
            <a:ext cx="11198055" cy="1077218"/>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我拟采用的课件素材情况</a:t>
            </a:r>
            <a:r>
              <a:rPr lang="zh-CN" altLang="en-US" sz="3200" b="1" dirty="0" smtClean="0">
                <a:solidFill>
                  <a:srgbClr val="002060"/>
                </a:solidFill>
                <a:latin typeface="楷体_GB2312" pitchFamily="49" charset="-122"/>
                <a:ea typeface="楷体_GB2312" pitchFamily="49" charset="-122"/>
              </a:rPr>
              <a:t>表</a:t>
            </a:r>
            <a:endParaRPr lang="en-US" altLang="zh-CN" sz="3200" b="1" dirty="0" smtClean="0">
              <a:solidFill>
                <a:srgbClr val="002060"/>
              </a:solidFill>
              <a:latin typeface="楷体_GB2312" pitchFamily="49" charset="-122"/>
              <a:ea typeface="楷体_GB2312" pitchFamily="49" charset="-122"/>
            </a:endParaRPr>
          </a:p>
          <a:p>
            <a:pPr algn="ctr"/>
            <a:r>
              <a:rPr lang="zh-CN" altLang="en-US" sz="3200" b="1" dirty="0" smtClean="0">
                <a:solidFill>
                  <a:srgbClr val="002060"/>
                </a:solidFill>
                <a:latin typeface="楷体_GB2312" pitchFamily="49" charset="-122"/>
                <a:ea typeface="楷体_GB2312" pitchFamily="49" charset="-122"/>
              </a:rPr>
              <a:t>见教材相关材料</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0008144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5  </a:t>
            </a:r>
            <a:r>
              <a:rPr lang="zh-CN" altLang="en-US" sz="3600" b="1" dirty="0">
                <a:solidFill>
                  <a:srgbClr val="002060"/>
                </a:solidFill>
                <a:latin typeface="楷体_GB2312" pitchFamily="49" charset="-122"/>
                <a:ea typeface="楷体_GB2312" pitchFamily="49" charset="-122"/>
              </a:rPr>
              <a:t>文本素材的制作与应用</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3477043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765000"/>
            <a:ext cx="11198055" cy="5016758"/>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多媒体文本素材的基本类型及其特点，掌握</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文档的制作方式，掌握利用软件把</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文档转换为</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文档的方式，掌握利用软件从文字图片中提取文字的方法。</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80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文本素材的基本类型及特点</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文本素材获取与制作的基本方法</a:t>
            </a:r>
          </a:p>
          <a:p>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3928352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7055" y="492286"/>
            <a:ext cx="11198055" cy="5509200"/>
          </a:xfrm>
          <a:prstGeom prst="rect">
            <a:avLst/>
          </a:prstGeom>
        </p:spPr>
        <p:txBody>
          <a:bodyPr wrap="square">
            <a:spAutoFit/>
          </a:bodyPr>
          <a:lstStyle/>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smtClean="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步：教师借助课件向学生介绍文本素材的基本类型及特点。</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步：教师利用</a:t>
            </a:r>
            <a:r>
              <a:rPr lang="en-US" altLang="zh-CN" sz="3200" b="1" dirty="0">
                <a:solidFill>
                  <a:srgbClr val="002060"/>
                </a:solidFill>
                <a:latin typeface="楷体_GB2312" pitchFamily="49" charset="-122"/>
                <a:ea typeface="楷体_GB2312" pitchFamily="49" charset="-122"/>
              </a:rPr>
              <a:t>Word2010</a:t>
            </a:r>
            <a:r>
              <a:rPr lang="zh-CN" altLang="en-US" sz="3200" b="1" dirty="0">
                <a:solidFill>
                  <a:srgbClr val="002060"/>
                </a:solidFill>
                <a:latin typeface="楷体_GB2312" pitchFamily="49" charset="-122"/>
                <a:ea typeface="楷体_GB2312" pitchFamily="49" charset="-122"/>
              </a:rPr>
              <a:t>向学生演示如何把</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文档转换为</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文档，利用</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转</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软件演示如何</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文档转换为</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文档。</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步：学生从网络资源学习平台下载练习素材文档，</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转</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软件完成</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文档与</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文档的相互转换。</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步：教师利用汉王</a:t>
            </a:r>
            <a:r>
              <a:rPr lang="en-US" altLang="zh-CN" sz="3200" b="1" dirty="0">
                <a:solidFill>
                  <a:srgbClr val="002060"/>
                </a:solidFill>
                <a:latin typeface="楷体_GB2312" pitchFamily="49" charset="-122"/>
                <a:ea typeface="楷体_GB2312" pitchFamily="49" charset="-122"/>
              </a:rPr>
              <a:t>PDF OCR</a:t>
            </a:r>
            <a:r>
              <a:rPr lang="zh-CN" altLang="en-US" sz="3200" b="1" dirty="0">
                <a:solidFill>
                  <a:srgbClr val="002060"/>
                </a:solidFill>
                <a:latin typeface="楷体_GB2312" pitchFamily="49" charset="-122"/>
                <a:ea typeface="楷体_GB2312" pitchFamily="49" charset="-122"/>
              </a:rPr>
              <a:t>软件向学生演示如何实现图片中文字的提取。</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步：学生从网络资源学习平台下载汉王</a:t>
            </a:r>
            <a:r>
              <a:rPr lang="en-US" altLang="zh-CN" sz="3200" b="1" dirty="0">
                <a:solidFill>
                  <a:srgbClr val="002060"/>
                </a:solidFill>
                <a:latin typeface="楷体_GB2312" pitchFamily="49" charset="-122"/>
                <a:ea typeface="楷体_GB2312" pitchFamily="49" charset="-122"/>
              </a:rPr>
              <a:t>PDF OCR</a:t>
            </a:r>
            <a:r>
              <a:rPr lang="zh-CN" altLang="en-US" sz="3200" b="1" dirty="0">
                <a:solidFill>
                  <a:srgbClr val="002060"/>
                </a:solidFill>
                <a:latin typeface="楷体_GB2312" pitchFamily="49" charset="-122"/>
                <a:ea typeface="楷体_GB2312" pitchFamily="49" charset="-122"/>
              </a:rPr>
              <a:t>软件练习从图片中提取文字。</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33305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933715" y="2664059"/>
            <a:ext cx="7525738"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1  </a:t>
            </a:r>
            <a:r>
              <a:rPr lang="zh-CN" altLang="en-US" sz="3600" b="1" dirty="0">
                <a:solidFill>
                  <a:srgbClr val="002060"/>
                </a:solidFill>
                <a:latin typeface="楷体_GB2312" pitchFamily="49" charset="-122"/>
                <a:ea typeface="楷体_GB2312" pitchFamily="49" charset="-122"/>
              </a:rPr>
              <a:t>了解中小学多媒体课件</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73563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5" y="637648"/>
            <a:ext cx="9850518"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文本素材的基本类型及</a:t>
            </a:r>
            <a:r>
              <a:rPr lang="zh-CN" altLang="en-US" sz="3200" b="1" dirty="0" smtClean="0">
                <a:solidFill>
                  <a:srgbClr val="002060"/>
                </a:solidFill>
                <a:latin typeface="楷体_GB2312" pitchFamily="49" charset="-122"/>
                <a:ea typeface="楷体_GB2312" pitchFamily="49" charset="-122"/>
              </a:rPr>
              <a:t>特点</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a:t>
            </a:r>
            <a:r>
              <a:rPr lang="en-US" altLang="zh-CN" sz="3200" b="1" dirty="0">
                <a:solidFill>
                  <a:srgbClr val="002060"/>
                </a:solidFill>
                <a:latin typeface="楷体_GB2312" pitchFamily="49" charset="-122"/>
                <a:ea typeface="楷体_GB2312" pitchFamily="49" charset="-122"/>
              </a:rPr>
              <a:t>.txt</a:t>
            </a:r>
            <a:r>
              <a:rPr lang="zh-CN" altLang="en-US" sz="3200" b="1" dirty="0">
                <a:solidFill>
                  <a:srgbClr val="002060"/>
                </a:solidFill>
                <a:latin typeface="楷体_GB2312" pitchFamily="49" charset="-122"/>
                <a:ea typeface="楷体_GB2312" pitchFamily="49" charset="-122"/>
              </a:rPr>
              <a:t>文档</a:t>
            </a:r>
          </a:p>
          <a:p>
            <a:r>
              <a:rPr lang="en-US" altLang="zh-CN" sz="3200" b="1" dirty="0">
                <a:solidFill>
                  <a:srgbClr val="002060"/>
                </a:solidFill>
                <a:latin typeface="楷体_GB2312" pitchFamily="49" charset="-122"/>
                <a:ea typeface="楷体_GB2312" pitchFamily="49" charset="-122"/>
              </a:rPr>
              <a:t>.txt</a:t>
            </a:r>
            <a:r>
              <a:rPr lang="zh-CN" altLang="en-US" sz="3200" b="1" dirty="0">
                <a:solidFill>
                  <a:srgbClr val="002060"/>
                </a:solidFill>
                <a:latin typeface="楷体_GB2312" pitchFamily="49" charset="-122"/>
                <a:ea typeface="楷体_GB2312" pitchFamily="49" charset="-122"/>
              </a:rPr>
              <a:t>是微软在操作系统上附带的一种文本格式，是早期</a:t>
            </a:r>
            <a:r>
              <a:rPr lang="en-US" altLang="zh-CN" sz="3200" b="1" dirty="0">
                <a:solidFill>
                  <a:srgbClr val="002060"/>
                </a:solidFill>
                <a:latin typeface="楷体_GB2312" pitchFamily="49" charset="-122"/>
                <a:ea typeface="楷体_GB2312" pitchFamily="49" charset="-122"/>
              </a:rPr>
              <a:t>windows</a:t>
            </a:r>
            <a:r>
              <a:rPr lang="zh-CN" altLang="en-US" sz="3200" b="1" dirty="0">
                <a:solidFill>
                  <a:srgbClr val="002060"/>
                </a:solidFill>
                <a:latin typeface="楷体_GB2312" pitchFamily="49" charset="-122"/>
                <a:ea typeface="楷体_GB2312" pitchFamily="49" charset="-122"/>
              </a:rPr>
              <a:t>系统支持的最常见的一种文件格式，</a:t>
            </a:r>
            <a:r>
              <a:rPr lang="en-US" altLang="zh-CN" sz="3200" b="1" dirty="0">
                <a:solidFill>
                  <a:srgbClr val="002060"/>
                </a:solidFill>
                <a:latin typeface="楷体_GB2312" pitchFamily="49" charset="-122"/>
                <a:ea typeface="楷体_GB2312" pitchFamily="49" charset="-122"/>
              </a:rPr>
              <a:t>TXT</a:t>
            </a:r>
            <a:r>
              <a:rPr lang="zh-CN" altLang="en-US" sz="3200" b="1" dirty="0">
                <a:solidFill>
                  <a:srgbClr val="002060"/>
                </a:solidFill>
                <a:latin typeface="楷体_GB2312" pitchFamily="49" charset="-122"/>
                <a:ea typeface="楷体_GB2312" pitchFamily="49" charset="-122"/>
              </a:rPr>
              <a:t>文本格式主要作用是存储文本信息，即文字信息，在微软操作系统使用记事本等程序来打开。</a:t>
            </a:r>
          </a:p>
          <a:p>
            <a:r>
              <a:rPr lang="zh-CN" altLang="en-US" sz="3200" b="1" dirty="0">
                <a:solidFill>
                  <a:srgbClr val="002060"/>
                </a:solidFill>
                <a:latin typeface="楷体_GB2312" pitchFamily="49" charset="-122"/>
                <a:ea typeface="楷体_GB2312" pitchFamily="49" charset="-122"/>
              </a:rPr>
              <a:t>（二）</a:t>
            </a:r>
            <a:r>
              <a:rPr lang="en-US" altLang="zh-CN" sz="3200" b="1" dirty="0">
                <a:solidFill>
                  <a:srgbClr val="002060"/>
                </a:solidFill>
                <a:latin typeface="楷体_GB2312" pitchFamily="49" charset="-122"/>
                <a:ea typeface="楷体_GB2312" pitchFamily="49" charset="-122"/>
              </a:rPr>
              <a:t>.doc</a:t>
            </a:r>
            <a:r>
              <a:rPr lang="zh-CN" altLang="en-US" sz="3200" b="1" dirty="0">
                <a:solidFill>
                  <a:srgbClr val="002060"/>
                </a:solidFill>
                <a:latin typeface="楷体_GB2312" pitchFamily="49" charset="-122"/>
                <a:ea typeface="楷体_GB2312" pitchFamily="49" charset="-122"/>
              </a:rPr>
              <a:t>文档</a:t>
            </a:r>
          </a:p>
          <a:p>
            <a:r>
              <a:rPr lang="en-US" altLang="zh-CN" sz="3200" b="1" dirty="0">
                <a:solidFill>
                  <a:srgbClr val="002060"/>
                </a:solidFill>
                <a:latin typeface="楷体_GB2312" pitchFamily="49" charset="-122"/>
                <a:ea typeface="楷体_GB2312" pitchFamily="49" charset="-122"/>
              </a:rPr>
              <a:t>.doc</a:t>
            </a:r>
            <a:r>
              <a:rPr lang="zh-CN" altLang="en-US" sz="3200" b="1" dirty="0">
                <a:solidFill>
                  <a:srgbClr val="002060"/>
                </a:solidFill>
                <a:latin typeface="楷体_GB2312" pitchFamily="49" charset="-122"/>
                <a:ea typeface="楷体_GB2312" pitchFamily="49" charset="-122"/>
              </a:rPr>
              <a:t>文档是微软</a:t>
            </a:r>
            <a:r>
              <a:rPr lang="en-US" altLang="zh-CN" sz="3200" b="1" dirty="0">
                <a:solidFill>
                  <a:srgbClr val="002060"/>
                </a:solidFill>
                <a:latin typeface="楷体_GB2312" pitchFamily="49" charset="-122"/>
                <a:ea typeface="楷体_GB2312" pitchFamily="49" charset="-122"/>
              </a:rPr>
              <a:t>Office</a:t>
            </a:r>
            <a:r>
              <a:rPr lang="zh-CN" altLang="en-US" sz="3200" b="1" dirty="0">
                <a:solidFill>
                  <a:srgbClr val="002060"/>
                </a:solidFill>
                <a:latin typeface="楷体_GB2312" pitchFamily="49" charset="-122"/>
                <a:ea typeface="楷体_GB2312" pitchFamily="49" charset="-122"/>
              </a:rPr>
              <a:t>系列办公软件中文本处理软件</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形成的文档，是目前全世界使用率最高的文本文件格式，电脑文件中常以</a:t>
            </a:r>
            <a:r>
              <a:rPr lang="en-US" altLang="zh-CN" sz="3200" b="1" dirty="0">
                <a:solidFill>
                  <a:srgbClr val="002060"/>
                </a:solidFill>
                <a:latin typeface="楷体_GB2312" pitchFamily="49" charset="-122"/>
                <a:ea typeface="楷体_GB2312" pitchFamily="49" charset="-122"/>
              </a:rPr>
              <a:t>.doc</a:t>
            </a:r>
            <a:r>
              <a:rPr lang="zh-CN" altLang="en-US" sz="3200" b="1" dirty="0">
                <a:solidFill>
                  <a:srgbClr val="002060"/>
                </a:solidFill>
                <a:latin typeface="楷体_GB2312" pitchFamily="49" charset="-122"/>
                <a:ea typeface="楷体_GB2312" pitchFamily="49" charset="-122"/>
              </a:rPr>
              <a:t>的文件后缀来标明，</a:t>
            </a:r>
            <a:r>
              <a:rPr lang="en-US" altLang="zh-CN" sz="3200" b="1" dirty="0">
                <a:solidFill>
                  <a:srgbClr val="002060"/>
                </a:solidFill>
                <a:latin typeface="楷体_GB2312" pitchFamily="49" charset="-122"/>
                <a:ea typeface="楷体_GB2312" pitchFamily="49" charset="-122"/>
              </a:rPr>
              <a:t>2007</a:t>
            </a:r>
            <a:r>
              <a:rPr lang="zh-CN" altLang="en-US" sz="3200" b="1" dirty="0">
                <a:solidFill>
                  <a:srgbClr val="002060"/>
                </a:solidFill>
                <a:latin typeface="楷体_GB2312" pitchFamily="49" charset="-122"/>
                <a:ea typeface="楷体_GB2312" pitchFamily="49" charset="-122"/>
              </a:rPr>
              <a:t>版之后标注为</a:t>
            </a:r>
            <a:r>
              <a:rPr lang="en-US" altLang="zh-CN" sz="3200" b="1" dirty="0">
                <a:solidFill>
                  <a:srgbClr val="002060"/>
                </a:solidFill>
                <a:latin typeface="楷体_GB2312" pitchFamily="49" charset="-122"/>
                <a:ea typeface="楷体_GB2312" pitchFamily="49" charset="-122"/>
              </a:rPr>
              <a:t>.</a:t>
            </a:r>
            <a:r>
              <a:rPr lang="en-US" altLang="zh-CN" sz="3200" b="1" dirty="0" err="1">
                <a:solidFill>
                  <a:srgbClr val="002060"/>
                </a:solidFill>
                <a:latin typeface="楷体_GB2312" pitchFamily="49" charset="-122"/>
                <a:ea typeface="楷体_GB2312" pitchFamily="49" charset="-122"/>
              </a:rPr>
              <a:t>docx</a:t>
            </a:r>
            <a:r>
              <a:rPr lang="zh-CN" altLang="en-US" sz="3200" b="1" dirty="0">
                <a:solidFill>
                  <a:srgbClr val="002060"/>
                </a:solidFill>
                <a:latin typeface="楷体_GB2312" pitchFamily="49" charset="-122"/>
                <a:ea typeface="楷体_GB2312" pitchFamily="49" charset="-122"/>
              </a:rPr>
              <a:t>。</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6497125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5" y="637648"/>
            <a:ext cx="9850518"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a:t>
            </a:r>
            <a:r>
              <a:rPr lang="en-US" altLang="zh-CN" sz="3200" b="1" dirty="0">
                <a:solidFill>
                  <a:srgbClr val="002060"/>
                </a:solidFill>
                <a:latin typeface="楷体_GB2312" pitchFamily="49" charset="-122"/>
                <a:ea typeface="楷体_GB2312" pitchFamily="49" charset="-122"/>
              </a:rPr>
              <a:t>.</a:t>
            </a:r>
            <a:r>
              <a:rPr lang="en-US" altLang="zh-CN" sz="3200" b="1" dirty="0" err="1">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a:t>
            </a:r>
          </a:p>
          <a:p>
            <a:r>
              <a:rPr lang="en-US" altLang="zh-CN" sz="3200" b="1" dirty="0">
                <a:solidFill>
                  <a:srgbClr val="002060"/>
                </a:solidFill>
                <a:latin typeface="楷体_GB2312" pitchFamily="49" charset="-122"/>
                <a:ea typeface="楷体_GB2312" pitchFamily="49" charset="-122"/>
              </a:rPr>
              <a:t>.</a:t>
            </a:r>
            <a:r>
              <a:rPr lang="en-US" altLang="zh-CN" sz="3200" b="1" dirty="0" err="1">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格式是由</a:t>
            </a:r>
            <a:r>
              <a:rPr lang="en-US" altLang="zh-CN" sz="3200" b="1" dirty="0">
                <a:solidFill>
                  <a:srgbClr val="002060"/>
                </a:solidFill>
                <a:latin typeface="楷体_GB2312" pitchFamily="49" charset="-122"/>
                <a:ea typeface="楷体_GB2312" pitchFamily="49" charset="-122"/>
              </a:rPr>
              <a:t>Adobe</a:t>
            </a:r>
            <a:r>
              <a:rPr lang="zh-CN" altLang="en-US" sz="3200" b="1" dirty="0">
                <a:solidFill>
                  <a:srgbClr val="002060"/>
                </a:solidFill>
                <a:latin typeface="楷体_GB2312" pitchFamily="49" charset="-122"/>
                <a:ea typeface="楷体_GB2312" pitchFamily="49" charset="-122"/>
              </a:rPr>
              <a:t>公司用与应用程序、操作系统、硬件无关的方式进行文件交换所发展出的文档格式。</a:t>
            </a:r>
            <a:r>
              <a:rPr lang="en-US" altLang="zh-CN" sz="3200" b="1" dirty="0">
                <a:solidFill>
                  <a:srgbClr val="002060"/>
                </a:solidFill>
                <a:latin typeface="楷体_GB2312" pitchFamily="49" charset="-122"/>
                <a:ea typeface="楷体_GB2312" pitchFamily="49" charset="-122"/>
              </a:rPr>
              <a:t>.</a:t>
            </a:r>
            <a:r>
              <a:rPr lang="en-US" altLang="zh-CN" sz="3200" b="1" dirty="0" err="1">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文档以</a:t>
            </a:r>
            <a:r>
              <a:rPr lang="en-US" altLang="zh-CN" sz="3200" b="1" dirty="0">
                <a:solidFill>
                  <a:srgbClr val="002060"/>
                </a:solidFill>
                <a:latin typeface="楷体_GB2312" pitchFamily="49" charset="-122"/>
                <a:ea typeface="楷体_GB2312" pitchFamily="49" charset="-122"/>
              </a:rPr>
              <a:t>PostScript</a:t>
            </a:r>
            <a:r>
              <a:rPr lang="zh-CN" altLang="en-US" sz="3200" b="1" dirty="0">
                <a:solidFill>
                  <a:srgbClr val="002060"/>
                </a:solidFill>
                <a:latin typeface="楷体_GB2312" pitchFamily="49" charset="-122"/>
                <a:ea typeface="楷体_GB2312" pitchFamily="49" charset="-122"/>
              </a:rPr>
              <a:t>语言图像模型为基础，无论在哪种打印机上都可保证精确的颜色和准确的打印效果，即</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会忠实地再现原稿的每一个字符、颜色以及图像。</a:t>
            </a:r>
          </a:p>
          <a:p>
            <a:endParaRPr lang="zh-CN" altLang="en-US" sz="3200" b="1" dirty="0">
              <a:solidFill>
                <a:srgbClr val="002060"/>
              </a:solidFill>
              <a:latin typeface="楷体_GB2312" pitchFamily="49" charset="-122"/>
              <a:ea typeface="楷体_GB2312" pitchFamily="49" charset="-122"/>
            </a:endParaRPr>
          </a:p>
        </p:txBody>
      </p:sp>
      <p:pic>
        <p:nvPicPr>
          <p:cNvPr id="4" name="图片 3" descr="https://gss2.bdstatic.com/-fo3dSag_xI4khGkpoWK1HF6hhy/baike/s%3D220/sign=0582163f3a12b31bc36cca2bb6183674/54fbb2fb43166d2239459fec452309f79052d29c.jpg"/>
          <p:cNvPicPr/>
          <p:nvPr/>
        </p:nvPicPr>
        <p:blipFill>
          <a:blip r:embed="rId2">
            <a:extLst>
              <a:ext uri="{28A0092B-C50C-407E-A947-70E740481C1C}">
                <a14:useLocalDpi xmlns:a14="http://schemas.microsoft.com/office/drawing/2010/main" val="0"/>
              </a:ext>
            </a:extLst>
          </a:blip>
          <a:srcRect/>
          <a:stretch>
            <a:fillRect/>
          </a:stretch>
        </p:blipFill>
        <p:spPr>
          <a:xfrm>
            <a:off x="4099133" y="3647907"/>
            <a:ext cx="2828508" cy="2544345"/>
          </a:xfrm>
          <a:prstGeom prst="rect">
            <a:avLst/>
          </a:prstGeom>
          <a:noFill/>
          <a:ln>
            <a:noFill/>
          </a:ln>
        </p:spPr>
      </p:pic>
    </p:spTree>
    <p:extLst>
      <p:ext uri="{BB962C8B-B14F-4D97-AF65-F5344CB8AC3E}">
        <p14:creationId xmlns:p14="http://schemas.microsoft.com/office/powerpoint/2010/main" val="76232518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9" y="556455"/>
            <a:ext cx="11198055"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材料２  文本素材获取与制作的基本</a:t>
            </a:r>
            <a:r>
              <a:rPr lang="zh-CN" altLang="en-US" sz="3200" b="1" dirty="0" smtClean="0">
                <a:solidFill>
                  <a:srgbClr val="002060"/>
                </a:solidFill>
                <a:latin typeface="楷体_GB2312" pitchFamily="49" charset="-122"/>
                <a:ea typeface="楷体_GB2312" pitchFamily="49" charset="-122"/>
              </a:rPr>
              <a:t>方法</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文档与</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文档的相互</a:t>
            </a:r>
            <a:r>
              <a:rPr lang="zh-CN" altLang="en-US" sz="3200" b="1" dirty="0" smtClean="0">
                <a:solidFill>
                  <a:srgbClr val="002060"/>
                </a:solidFill>
                <a:latin typeface="楷体_GB2312" pitchFamily="49" charset="-122"/>
                <a:ea typeface="楷体_GB2312" pitchFamily="49" charset="-122"/>
              </a:rPr>
              <a:t>转换</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1.Word</a:t>
            </a:r>
            <a:r>
              <a:rPr lang="zh-CN" altLang="en-US" sz="3200" b="1" dirty="0">
                <a:solidFill>
                  <a:srgbClr val="002060"/>
                </a:solidFill>
                <a:latin typeface="楷体_GB2312" pitchFamily="49" charset="-122"/>
                <a:ea typeface="楷体_GB2312" pitchFamily="49" charset="-122"/>
              </a:rPr>
              <a:t>文档转换为</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a:t>
            </a:r>
          </a:p>
          <a:p>
            <a:r>
              <a:rPr lang="zh-CN" altLang="en-US" sz="3200" b="1" dirty="0">
                <a:solidFill>
                  <a:srgbClr val="002060"/>
                </a:solidFill>
                <a:latin typeface="楷体_GB2312" pitchFamily="49" charset="-122"/>
                <a:ea typeface="楷体_GB2312" pitchFamily="49" charset="-122"/>
              </a:rPr>
              <a:t>对于</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文档要转换为</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文档一般有两个方式：第一种，利用</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转</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转换器来实现格式转换，这种方式主要适用于</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不能直接生成</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文档的情况，主要存在于</a:t>
            </a:r>
            <a:r>
              <a:rPr lang="en-US" altLang="zh-CN" sz="3200" b="1" dirty="0">
                <a:solidFill>
                  <a:srgbClr val="002060"/>
                </a:solidFill>
                <a:latin typeface="楷体_GB2312" pitchFamily="49" charset="-122"/>
                <a:ea typeface="楷体_GB2312" pitchFamily="49" charset="-122"/>
              </a:rPr>
              <a:t>Word2003</a:t>
            </a:r>
            <a:r>
              <a:rPr lang="zh-CN" altLang="en-US" sz="3200" b="1" dirty="0">
                <a:solidFill>
                  <a:srgbClr val="002060"/>
                </a:solidFill>
                <a:latin typeface="楷体_GB2312" pitchFamily="49" charset="-122"/>
                <a:ea typeface="楷体_GB2312" pitchFamily="49" charset="-122"/>
              </a:rPr>
              <a:t>版以前，目前主流的</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版本，如</a:t>
            </a:r>
            <a:r>
              <a:rPr lang="en-US" altLang="zh-CN" sz="3200" b="1" dirty="0">
                <a:solidFill>
                  <a:srgbClr val="002060"/>
                </a:solidFill>
                <a:latin typeface="楷体_GB2312" pitchFamily="49" charset="-122"/>
                <a:ea typeface="楷体_GB2312" pitchFamily="49" charset="-122"/>
              </a:rPr>
              <a:t>Word2010</a:t>
            </a:r>
            <a:r>
              <a:rPr lang="zh-CN" altLang="en-US" sz="3200" b="1" dirty="0">
                <a:solidFill>
                  <a:srgbClr val="002060"/>
                </a:solidFill>
                <a:latin typeface="楷体_GB2312" pitchFamily="49" charset="-122"/>
                <a:ea typeface="楷体_GB2312" pitchFamily="49" charset="-122"/>
              </a:rPr>
              <a:t>版以后已经不需要采用这种方式了。第二种，利用</a:t>
            </a:r>
            <a:r>
              <a:rPr lang="en-US" altLang="zh-CN" sz="3200" b="1" dirty="0">
                <a:solidFill>
                  <a:srgbClr val="002060"/>
                </a:solidFill>
                <a:latin typeface="楷体_GB2312" pitchFamily="49" charset="-122"/>
                <a:ea typeface="楷体_GB2312" pitchFamily="49" charset="-122"/>
              </a:rPr>
              <a:t>Word</a:t>
            </a:r>
            <a:r>
              <a:rPr lang="zh-CN" altLang="en-US" sz="3200" b="1" dirty="0">
                <a:solidFill>
                  <a:srgbClr val="002060"/>
                </a:solidFill>
                <a:latin typeface="楷体_GB2312" pitchFamily="49" charset="-122"/>
                <a:ea typeface="楷体_GB2312" pitchFamily="49" charset="-122"/>
              </a:rPr>
              <a:t>软件（</a:t>
            </a:r>
            <a:r>
              <a:rPr lang="en-US" altLang="zh-CN" sz="3200" b="1" dirty="0">
                <a:solidFill>
                  <a:srgbClr val="002060"/>
                </a:solidFill>
                <a:latin typeface="楷体_GB2312" pitchFamily="49" charset="-122"/>
                <a:ea typeface="楷体_GB2312" pitchFamily="49" charset="-122"/>
              </a:rPr>
              <a:t>2010</a:t>
            </a:r>
            <a:r>
              <a:rPr lang="zh-CN" altLang="en-US" sz="3200" b="1" dirty="0">
                <a:solidFill>
                  <a:srgbClr val="002060"/>
                </a:solidFill>
                <a:latin typeface="楷体_GB2312" pitchFamily="49" charset="-122"/>
                <a:ea typeface="楷体_GB2312" pitchFamily="49" charset="-122"/>
              </a:rPr>
              <a:t>版后）直接生成。</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236100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9" y="556455"/>
            <a:ext cx="11198055"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（二）图片文字的提取</a:t>
            </a:r>
          </a:p>
          <a:p>
            <a:r>
              <a:rPr lang="zh-CN" altLang="en-US" sz="3200" b="1" dirty="0">
                <a:solidFill>
                  <a:srgbClr val="002060"/>
                </a:solidFill>
                <a:latin typeface="楷体_GB2312" pitchFamily="49" charset="-122"/>
                <a:ea typeface="楷体_GB2312" pitchFamily="49" charset="-122"/>
              </a:rPr>
              <a:t>在文本的获取中，文字有时可能并不以独立的文本文件形式存在，而是存在于图片中，这时可以称其为图片</a:t>
            </a:r>
            <a:r>
              <a:rPr lang="zh-CN" altLang="en-US" sz="3200" b="1" dirty="0" smtClean="0">
                <a:solidFill>
                  <a:srgbClr val="002060"/>
                </a:solidFill>
                <a:latin typeface="楷体_GB2312" pitchFamily="49" charset="-122"/>
                <a:ea typeface="楷体_GB2312" pitchFamily="49" charset="-122"/>
              </a:rPr>
              <a:t>文字对于</a:t>
            </a:r>
            <a:r>
              <a:rPr lang="zh-CN" altLang="en-US" sz="3200" b="1" dirty="0">
                <a:solidFill>
                  <a:srgbClr val="002060"/>
                </a:solidFill>
                <a:latin typeface="楷体_GB2312" pitchFamily="49" charset="-122"/>
                <a:ea typeface="楷体_GB2312" pitchFamily="49" charset="-122"/>
              </a:rPr>
              <a:t>图片文字，利用</a:t>
            </a:r>
            <a:r>
              <a:rPr lang="en-US" altLang="zh-CN" sz="3200" b="1" dirty="0">
                <a:solidFill>
                  <a:srgbClr val="002060"/>
                </a:solidFill>
                <a:latin typeface="楷体_GB2312" pitchFamily="49" charset="-122"/>
                <a:ea typeface="楷体_GB2312" pitchFamily="49" charset="-122"/>
              </a:rPr>
              <a:t>OCR</a:t>
            </a:r>
            <a:r>
              <a:rPr lang="zh-CN" altLang="en-US" sz="3200" b="1" dirty="0">
                <a:solidFill>
                  <a:srgbClr val="002060"/>
                </a:solidFill>
                <a:latin typeface="楷体_GB2312" pitchFamily="49" charset="-122"/>
                <a:ea typeface="楷体_GB2312" pitchFamily="49" charset="-122"/>
              </a:rPr>
              <a:t>技术可以比较方便地实现大部分文字的</a:t>
            </a:r>
            <a:r>
              <a:rPr lang="zh-CN" altLang="en-US" sz="3200" b="1" dirty="0" smtClean="0">
                <a:solidFill>
                  <a:srgbClr val="002060"/>
                </a:solidFill>
                <a:latin typeface="楷体_GB2312" pitchFamily="49" charset="-122"/>
                <a:ea typeface="楷体_GB2312" pitchFamily="49" charset="-122"/>
              </a:rPr>
              <a:t>提取</a:t>
            </a:r>
            <a:r>
              <a:rPr lang="en-US" altLang="zh-CN" sz="3200" b="1" dirty="0" smtClean="0">
                <a:solidFill>
                  <a:srgbClr val="002060"/>
                </a:solidFill>
                <a:latin typeface="楷体_GB2312" pitchFamily="49" charset="-122"/>
                <a:ea typeface="楷体_GB2312" pitchFamily="49" charset="-122"/>
              </a:rPr>
              <a:t>.</a:t>
            </a:r>
          </a:p>
          <a:p>
            <a:r>
              <a:rPr lang="en-US" altLang="zh-CN" sz="3200" b="1" dirty="0">
                <a:solidFill>
                  <a:srgbClr val="002060"/>
                </a:solidFill>
                <a:latin typeface="楷体_GB2312" pitchFamily="49" charset="-122"/>
                <a:ea typeface="楷体_GB2312" pitchFamily="49" charset="-122"/>
              </a:rPr>
              <a:t>1.OCR</a:t>
            </a:r>
            <a:r>
              <a:rPr lang="zh-CN" altLang="en-US" sz="3200" b="1" dirty="0">
                <a:solidFill>
                  <a:srgbClr val="002060"/>
                </a:solidFill>
                <a:latin typeface="楷体_GB2312" pitchFamily="49" charset="-122"/>
                <a:ea typeface="楷体_GB2312" pitchFamily="49" charset="-122"/>
              </a:rPr>
              <a:t>介绍</a:t>
            </a:r>
          </a:p>
          <a:p>
            <a:r>
              <a:rPr lang="en-US" altLang="zh-CN" sz="3200" b="1" dirty="0">
                <a:solidFill>
                  <a:srgbClr val="002060"/>
                </a:solidFill>
                <a:latin typeface="楷体_GB2312" pitchFamily="49" charset="-122"/>
                <a:ea typeface="楷体_GB2312" pitchFamily="49" charset="-122"/>
              </a:rPr>
              <a:t>OCR</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Optical Character Recognition</a:t>
            </a:r>
            <a:r>
              <a:rPr lang="zh-CN" altLang="en-US" sz="3200" b="1" dirty="0">
                <a:solidFill>
                  <a:srgbClr val="002060"/>
                </a:solidFill>
                <a:latin typeface="楷体_GB2312" pitchFamily="49" charset="-122"/>
                <a:ea typeface="楷体_GB2312" pitchFamily="49" charset="-122"/>
              </a:rPr>
              <a:t>，光学字符识别）是指电子设备（如扫描仪或数码相机）检查纸上打印的字符，检测暗、亮的模式确定其形状，然后用字符识别方法将形状翻译成计算机文字的过程，即针对印刷体字符，采用光学的方式将纸质文档中的文字转换成为黑白点阵的图像文件，通过识别软件将图像中的文字转换成文本格式，供文字处理软件进一步编辑加工的技术。</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068175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9" y="556455"/>
            <a:ext cx="11198055" cy="2062103"/>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汉王</a:t>
            </a:r>
            <a:r>
              <a:rPr lang="en-US" altLang="zh-CN" sz="3200" b="1" dirty="0">
                <a:solidFill>
                  <a:srgbClr val="002060"/>
                </a:solidFill>
                <a:latin typeface="楷体_GB2312" pitchFamily="49" charset="-122"/>
                <a:ea typeface="楷体_GB2312" pitchFamily="49" charset="-122"/>
              </a:rPr>
              <a:t>PDF OCR</a:t>
            </a:r>
            <a:r>
              <a:rPr lang="zh-CN" altLang="en-US" sz="3200" b="1" dirty="0">
                <a:solidFill>
                  <a:srgbClr val="002060"/>
                </a:solidFill>
                <a:latin typeface="楷体_GB2312" pitchFamily="49" charset="-122"/>
                <a:ea typeface="楷体_GB2312" pitchFamily="49" charset="-122"/>
              </a:rPr>
              <a:t>软件介绍</a:t>
            </a:r>
          </a:p>
          <a:p>
            <a:r>
              <a:rPr lang="zh-CN" altLang="en-US" sz="3200" b="1" dirty="0">
                <a:solidFill>
                  <a:srgbClr val="002060"/>
                </a:solidFill>
                <a:latin typeface="楷体_GB2312" pitchFamily="49" charset="-122"/>
                <a:ea typeface="楷体_GB2312" pitchFamily="49" charset="-122"/>
              </a:rPr>
              <a:t>汉王</a:t>
            </a:r>
            <a:r>
              <a:rPr lang="en-US" altLang="zh-CN" sz="3200" b="1" dirty="0">
                <a:solidFill>
                  <a:srgbClr val="002060"/>
                </a:solidFill>
                <a:latin typeface="楷体_GB2312" pitchFamily="49" charset="-122"/>
                <a:ea typeface="楷体_GB2312" pitchFamily="49" charset="-122"/>
              </a:rPr>
              <a:t>PDF </a:t>
            </a:r>
            <a:r>
              <a:rPr lang="en-US" altLang="zh-CN" sz="3200" b="1" dirty="0" smtClean="0">
                <a:solidFill>
                  <a:srgbClr val="002060"/>
                </a:solidFill>
                <a:latin typeface="楷体_GB2312" pitchFamily="49" charset="-122"/>
                <a:ea typeface="楷体_GB2312" pitchFamily="49" charset="-122"/>
              </a:rPr>
              <a:t>OCR</a:t>
            </a:r>
            <a:r>
              <a:rPr lang="zh-CN" altLang="en-US" sz="3200" b="1" dirty="0" smtClean="0">
                <a:solidFill>
                  <a:srgbClr val="002060"/>
                </a:solidFill>
                <a:latin typeface="楷体_GB2312" pitchFamily="49" charset="-122"/>
                <a:ea typeface="楷体_GB2312" pitchFamily="49" charset="-122"/>
              </a:rPr>
              <a:t>支持</a:t>
            </a:r>
            <a:r>
              <a:rPr lang="zh-CN" altLang="en-US" sz="3200" b="1" dirty="0">
                <a:solidFill>
                  <a:srgbClr val="002060"/>
                </a:solidFill>
                <a:latin typeface="楷体_GB2312" pitchFamily="49" charset="-122"/>
                <a:ea typeface="楷体_GB2312" pitchFamily="49" charset="-122"/>
              </a:rPr>
              <a:t>文字型</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的直接转换和图像型</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的</a:t>
            </a:r>
            <a:r>
              <a:rPr lang="en-US" altLang="zh-CN" sz="3200" b="1" dirty="0">
                <a:solidFill>
                  <a:srgbClr val="002060"/>
                </a:solidFill>
                <a:latin typeface="楷体_GB2312" pitchFamily="49" charset="-122"/>
                <a:ea typeface="楷体_GB2312" pitchFamily="49" charset="-122"/>
              </a:rPr>
              <a:t>OCR</a:t>
            </a:r>
            <a:r>
              <a:rPr lang="zh-CN" altLang="en-US" sz="3200" b="1" dirty="0">
                <a:solidFill>
                  <a:srgbClr val="002060"/>
                </a:solidFill>
                <a:latin typeface="楷体_GB2312" pitchFamily="49" charset="-122"/>
                <a:ea typeface="楷体_GB2312" pitchFamily="49" charset="-122"/>
              </a:rPr>
              <a:t>识别，既可以采用</a:t>
            </a:r>
            <a:r>
              <a:rPr lang="en-US" altLang="zh-CN" sz="3200" b="1" dirty="0">
                <a:solidFill>
                  <a:srgbClr val="002060"/>
                </a:solidFill>
                <a:latin typeface="楷体_GB2312" pitchFamily="49" charset="-122"/>
                <a:ea typeface="楷体_GB2312" pitchFamily="49" charset="-122"/>
              </a:rPr>
              <a:t>OCR</a:t>
            </a:r>
            <a:r>
              <a:rPr lang="zh-CN" altLang="en-US" sz="3200" b="1" dirty="0">
                <a:solidFill>
                  <a:srgbClr val="002060"/>
                </a:solidFill>
                <a:latin typeface="楷体_GB2312" pitchFamily="49" charset="-122"/>
                <a:ea typeface="楷体_GB2312" pitchFamily="49" charset="-122"/>
              </a:rPr>
              <a:t>的方式，将</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文件转换为可编辑文档，也可以采用格式转换的方式直接转换</a:t>
            </a:r>
            <a:r>
              <a:rPr lang="en-US" altLang="zh-CN" sz="3200" b="1" dirty="0">
                <a:solidFill>
                  <a:srgbClr val="002060"/>
                </a:solidFill>
                <a:latin typeface="楷体_GB2312" pitchFamily="49" charset="-122"/>
                <a:ea typeface="楷体_GB2312" pitchFamily="49" charset="-122"/>
              </a:rPr>
              <a:t>PDF</a:t>
            </a:r>
            <a:r>
              <a:rPr lang="zh-CN" altLang="en-US" sz="3200" b="1" dirty="0">
                <a:solidFill>
                  <a:srgbClr val="002060"/>
                </a:solidFill>
                <a:latin typeface="楷体_GB2312" pitchFamily="49" charset="-122"/>
                <a:ea typeface="楷体_GB2312" pitchFamily="49" charset="-122"/>
              </a:rPr>
              <a:t>文件为文本。</a:t>
            </a:r>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stretch>
            <a:fillRect/>
          </a:stretch>
        </p:blipFill>
        <p:spPr>
          <a:xfrm>
            <a:off x="4521685" y="3276917"/>
            <a:ext cx="3531453" cy="2915336"/>
          </a:xfrm>
          <a:prstGeom prst="rect">
            <a:avLst/>
          </a:prstGeom>
        </p:spPr>
      </p:pic>
    </p:spTree>
    <p:extLst>
      <p:ext uri="{BB962C8B-B14F-4D97-AF65-F5344CB8AC3E}">
        <p14:creationId xmlns:p14="http://schemas.microsoft.com/office/powerpoint/2010/main" val="20364821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130" y="412075"/>
            <a:ext cx="11198055" cy="550920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利用汉王</a:t>
            </a:r>
            <a:r>
              <a:rPr lang="en-US" altLang="zh-CN" sz="3200" b="1" dirty="0">
                <a:solidFill>
                  <a:srgbClr val="002060"/>
                </a:solidFill>
                <a:latin typeface="楷体_GB2312" pitchFamily="49" charset="-122"/>
                <a:ea typeface="楷体_GB2312" pitchFamily="49" charset="-122"/>
              </a:rPr>
              <a:t>PDF OCR</a:t>
            </a:r>
            <a:r>
              <a:rPr lang="zh-CN" altLang="en-US" sz="3200" b="1" dirty="0">
                <a:solidFill>
                  <a:srgbClr val="002060"/>
                </a:solidFill>
                <a:latin typeface="楷体_GB2312" pitchFamily="49" charset="-122"/>
                <a:ea typeface="楷体_GB2312" pitchFamily="49" charset="-122"/>
              </a:rPr>
              <a:t>软件实现图片文字的</a:t>
            </a:r>
            <a:r>
              <a:rPr lang="zh-CN" altLang="en-US" sz="3200" b="1" dirty="0" smtClean="0">
                <a:solidFill>
                  <a:srgbClr val="002060"/>
                </a:solidFill>
                <a:latin typeface="楷体_GB2312" pitchFamily="49" charset="-122"/>
                <a:ea typeface="楷体_GB2312" pitchFamily="49" charset="-122"/>
              </a:rPr>
              <a:t>提取</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第一步：打开汉王</a:t>
            </a:r>
            <a:r>
              <a:rPr lang="en-US" altLang="zh-CN" sz="3200" b="1" dirty="0">
                <a:solidFill>
                  <a:srgbClr val="002060"/>
                </a:solidFill>
                <a:latin typeface="楷体_GB2312" pitchFamily="49" charset="-122"/>
                <a:ea typeface="楷体_GB2312" pitchFamily="49" charset="-122"/>
              </a:rPr>
              <a:t>PDF OCR</a:t>
            </a:r>
            <a:r>
              <a:rPr lang="zh-CN" altLang="en-US" sz="3200" b="1" dirty="0" smtClean="0">
                <a:solidFill>
                  <a:srgbClr val="002060"/>
                </a:solidFill>
                <a:latin typeface="楷体_GB2312" pitchFamily="49" charset="-122"/>
                <a:ea typeface="楷体_GB2312" pitchFamily="49" charset="-122"/>
              </a:rPr>
              <a:t>软件</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第二步：打开文件菜单，选择打开图片，然后选择需要提取文字的图片</a:t>
            </a:r>
            <a:r>
              <a:rPr lang="zh-CN" altLang="en-US" sz="3200" b="1" dirty="0" smtClean="0">
                <a:solidFill>
                  <a:srgbClr val="002060"/>
                </a:solidFill>
                <a:latin typeface="楷体_GB2312" pitchFamily="49" charset="-122"/>
                <a:ea typeface="楷体_GB2312" pitchFamily="49" charset="-122"/>
              </a:rPr>
              <a:t>文件</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第三步：在需要提取文字的图片载入后，打开编辑菜单，选择开始</a:t>
            </a:r>
            <a:r>
              <a:rPr lang="zh-CN" altLang="en-US" sz="3200" b="1" dirty="0" smtClean="0">
                <a:solidFill>
                  <a:srgbClr val="002060"/>
                </a:solidFill>
                <a:latin typeface="楷体_GB2312" pitchFamily="49" charset="-122"/>
                <a:ea typeface="楷体_GB2312" pitchFamily="49" charset="-122"/>
              </a:rPr>
              <a:t>识别</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第四部：等待软件识别，此时，软件显示窗口下部为图片，图片上部为已经提取出来的</a:t>
            </a:r>
            <a:r>
              <a:rPr lang="zh-CN" altLang="en-US" sz="3200" b="1" dirty="0" smtClean="0">
                <a:solidFill>
                  <a:srgbClr val="002060"/>
                </a:solidFill>
                <a:latin typeface="楷体_GB2312" pitchFamily="49" charset="-122"/>
                <a:ea typeface="楷体_GB2312" pitchFamily="49" charset="-122"/>
              </a:rPr>
              <a:t>文字</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第五步：待文字识别出来后可以直接输出为</a:t>
            </a:r>
            <a:r>
              <a:rPr lang="en-US" altLang="zh-CN" sz="3200" b="1" dirty="0">
                <a:solidFill>
                  <a:srgbClr val="002060"/>
                </a:solidFill>
                <a:latin typeface="楷体_GB2312" pitchFamily="49" charset="-122"/>
                <a:ea typeface="楷体_GB2312" pitchFamily="49" charset="-122"/>
              </a:rPr>
              <a:t>TXT</a:t>
            </a:r>
            <a:r>
              <a:rPr lang="zh-CN" altLang="en-US" sz="3200" b="1" dirty="0">
                <a:solidFill>
                  <a:srgbClr val="002060"/>
                </a:solidFill>
                <a:latin typeface="楷体_GB2312" pitchFamily="49" charset="-122"/>
                <a:ea typeface="楷体_GB2312" pitchFamily="49" charset="-122"/>
              </a:rPr>
              <a:t>文本，或者直接用鼠标选择需要的文本后复制，然后粘贴到所需要的地方即可</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37322567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5804" y="2852936"/>
            <a:ext cx="714169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多谢你的聆听！</a:t>
            </a: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欢迎提出宝贵的意见！</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ustDataLst>
      <p:tags r:id="rId1"/>
    </p:custDataLst>
    <p:extLst>
      <p:ext uri="{BB962C8B-B14F-4D97-AF65-F5344CB8AC3E}">
        <p14:creationId xmlns:p14="http://schemas.microsoft.com/office/powerpoint/2010/main" val="311176507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24113" y="484068"/>
            <a:ext cx="10628905" cy="33829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目标</a:t>
            </a:r>
          </a:p>
          <a:p>
            <a:pPr marL="0" indent="0">
              <a:buNone/>
            </a:pPr>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什么是课件和多媒体课件；了解典型中小学多媒体课件的类型及其特点；掌握中小学多媒体课件的基本应用形式及特点。</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中小学多媒体课件概述</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中小学多媒体课件的教学应用</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7654893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6449" y="1353269"/>
            <a:ext cx="11308246" cy="33470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smtClean="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步：教师利用课件向学生介绍中小学多媒体课件的基础知识。</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步：学生以小组为单位通过材料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了解中小学多媒体课件的主要教学应用模式，学习过程中教师进行</a:t>
            </a:r>
            <a:r>
              <a:rPr lang="zh-CN" altLang="en-US" sz="3200" b="1" dirty="0" smtClean="0">
                <a:solidFill>
                  <a:srgbClr val="002060"/>
                </a:solidFill>
                <a:latin typeface="楷体_GB2312" pitchFamily="49" charset="-122"/>
                <a:ea typeface="楷体_GB2312" pitchFamily="49" charset="-122"/>
              </a:rPr>
              <a:t>指导</a:t>
            </a:r>
            <a:r>
              <a:rPr lang="en-US" altLang="zh-CN" sz="3200" b="1" dirty="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1857189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中小学多媒体课件</a:t>
            </a:r>
            <a:r>
              <a:rPr lang="zh-CN" altLang="en-US" sz="3200" b="1" dirty="0" smtClean="0">
                <a:solidFill>
                  <a:srgbClr val="002060"/>
                </a:solidFill>
                <a:latin typeface="楷体_GB2312" pitchFamily="49" charset="-122"/>
                <a:ea typeface="楷体_GB2312" pitchFamily="49" charset="-122"/>
              </a:rPr>
              <a:t>概述</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（一）多媒体课件的内涵及其特征</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什么是课件</a:t>
            </a:r>
          </a:p>
          <a:p>
            <a:pPr marL="0" indent="0">
              <a:buNone/>
            </a:pPr>
            <a:r>
              <a:rPr lang="zh-CN" altLang="en-US" sz="3200" b="1" dirty="0">
                <a:solidFill>
                  <a:srgbClr val="002060"/>
                </a:solidFill>
                <a:latin typeface="楷体_GB2312" pitchFamily="49" charset="-122"/>
                <a:ea typeface="楷体_GB2312" pitchFamily="49" charset="-122"/>
              </a:rPr>
              <a:t>课件（</a:t>
            </a:r>
            <a:r>
              <a:rPr lang="en-US" altLang="zh-CN" sz="3200" b="1" dirty="0">
                <a:solidFill>
                  <a:srgbClr val="002060"/>
                </a:solidFill>
                <a:latin typeface="楷体_GB2312" pitchFamily="49" charset="-122"/>
                <a:ea typeface="楷体_GB2312" pitchFamily="49" charset="-122"/>
              </a:rPr>
              <a:t>courseware</a:t>
            </a:r>
            <a:r>
              <a:rPr lang="zh-CN" altLang="en-US" sz="3200" b="1" dirty="0">
                <a:solidFill>
                  <a:srgbClr val="002060"/>
                </a:solidFill>
                <a:latin typeface="楷体_GB2312" pitchFamily="49" charset="-122"/>
                <a:ea typeface="楷体_GB2312" pitchFamily="49" charset="-122"/>
              </a:rPr>
              <a:t>）主要指在一定的教育教学理论指导下，为达成特定的教学目标而设计教学活动并用来反映某种教学策略和教学内容的计算机软件</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什么是多媒体课件</a:t>
            </a:r>
          </a:p>
          <a:p>
            <a:pPr marL="0" indent="0">
              <a:buNone/>
            </a:pPr>
            <a:r>
              <a:rPr lang="zh-CN" altLang="en-US" sz="3200" b="1" dirty="0">
                <a:solidFill>
                  <a:srgbClr val="002060"/>
                </a:solidFill>
                <a:latin typeface="楷体_GB2312" pitchFamily="49" charset="-122"/>
                <a:ea typeface="楷体_GB2312" pitchFamily="49" charset="-122"/>
              </a:rPr>
              <a:t>“多媒体课件”英文为</a:t>
            </a:r>
            <a:r>
              <a:rPr lang="en-US" altLang="zh-CN" sz="3200" b="1" dirty="0">
                <a:solidFill>
                  <a:srgbClr val="002060"/>
                </a:solidFill>
                <a:latin typeface="楷体_GB2312" pitchFamily="49" charset="-122"/>
                <a:ea typeface="楷体_GB2312" pitchFamily="49" charset="-122"/>
              </a:rPr>
              <a:t>multimedia courseware</a:t>
            </a:r>
            <a:r>
              <a:rPr lang="zh-CN" altLang="en-US" sz="3200" b="1" dirty="0">
                <a:solidFill>
                  <a:srgbClr val="002060"/>
                </a:solidFill>
                <a:latin typeface="楷体_GB2312" pitchFamily="49" charset="-122"/>
                <a:ea typeface="楷体_GB2312" pitchFamily="49" charset="-122"/>
              </a:rPr>
              <a:t>，最直接的理解就是多种媒体表现形式的课件。多媒体课件在设计上把需要呈现的教学信息进行分类组织，在技术上以多媒体计算机系统为支撑，运用语音处理技术、图像处理技术、视听技术，把文字、图形（照片、图像、图表、图标）、声音、动画、影像视频等多种媒体素材在时间和空间两方面进行集成，使之能够按照教学设计意图有结构地呈现多种媒体信息并实现人机互动，从而辅助教与学的活动。</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11808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中小学多媒体课件的主要特征</a:t>
            </a:r>
          </a:p>
          <a:p>
            <a:pPr marL="0" indent="0">
              <a:buNone/>
            </a:pPr>
            <a:r>
              <a:rPr lang="zh-CN" altLang="en-US" sz="3200" b="1" dirty="0" smtClean="0">
                <a:solidFill>
                  <a:srgbClr val="002060"/>
                </a:solidFill>
                <a:latin typeface="楷体_GB2312" pitchFamily="49" charset="-122"/>
                <a:ea typeface="楷体_GB2312" pitchFamily="49" charset="-122"/>
              </a:rPr>
              <a:t>中小学</a:t>
            </a:r>
            <a:r>
              <a:rPr lang="zh-CN" altLang="en-US" sz="3200" b="1" dirty="0">
                <a:solidFill>
                  <a:srgbClr val="002060"/>
                </a:solidFill>
                <a:latin typeface="楷体_GB2312" pitchFamily="49" charset="-122"/>
                <a:ea typeface="楷体_GB2312" pitchFamily="49" charset="-122"/>
              </a:rPr>
              <a:t>多媒体课件的设计及制作也要适应中小学教育教学发展点。首先，从教育教学的适用范围来看，中小学多媒体课件还是要立足于课堂教学，为课堂教学提供信息化资源，帮助教师更好地展现教学材料，帮助学生更好地完成对知识的建构，这是优秀的中小学多媒体课件的必备要素。其次，从教育教学的实现来看要形式简单、易于制作、操作方便。中小学教学内容知识繁重，要求较高，而多媒体课件的使用环境千差万别，为此，中小学多媒体课件的制作应该充分考虑到中小学一线教学的实际，能充分展示教学内容，简单易行的教学课件更易获得中小学教师的认可及广泛使用。</a:t>
            </a:r>
          </a:p>
        </p:txBody>
      </p:sp>
    </p:spTree>
    <p:extLst>
      <p:ext uri="{BB962C8B-B14F-4D97-AF65-F5344CB8AC3E}">
        <p14:creationId xmlns:p14="http://schemas.microsoft.com/office/powerpoint/2010/main" val="6676564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（二）中小学多媒体课件的主要</a:t>
            </a:r>
            <a:r>
              <a:rPr lang="zh-CN" altLang="en-US" sz="3200" b="1" dirty="0" smtClean="0">
                <a:solidFill>
                  <a:srgbClr val="002060"/>
                </a:solidFill>
                <a:latin typeface="楷体_GB2312" pitchFamily="49" charset="-122"/>
                <a:ea typeface="楷体_GB2312" pitchFamily="49" charset="-122"/>
              </a:rPr>
              <a:t>功能</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助教</a:t>
            </a:r>
            <a:r>
              <a:rPr lang="zh-CN" altLang="en-US" sz="3200" b="1" dirty="0" smtClean="0">
                <a:solidFill>
                  <a:srgbClr val="002060"/>
                </a:solidFill>
                <a:latin typeface="楷体_GB2312" pitchFamily="49" charset="-122"/>
                <a:ea typeface="楷体_GB2312" pitchFamily="49" charset="-122"/>
              </a:rPr>
              <a:t>功能</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）渲染气氛，营造情境</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）展示事实，提供感知</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）提供示范，便于模仿</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）呈现过程，解释原理</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）设疑思辩，训练</a:t>
            </a:r>
            <a:r>
              <a:rPr lang="zh-CN" altLang="en-US" sz="3200" b="1" dirty="0" smtClean="0">
                <a:solidFill>
                  <a:srgbClr val="002060"/>
                </a:solidFill>
                <a:latin typeface="楷体_GB2312" pitchFamily="49" charset="-122"/>
                <a:ea typeface="楷体_GB2312" pitchFamily="49" charset="-122"/>
              </a:rPr>
              <a:t>思维</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助学功能</a:t>
            </a:r>
          </a:p>
          <a:p>
            <a:pPr marL="0" indent="0">
              <a:buNone/>
            </a:pPr>
            <a:r>
              <a:rPr lang="zh-CN" altLang="en-US" sz="3200" b="1" dirty="0">
                <a:solidFill>
                  <a:srgbClr val="002060"/>
                </a:solidFill>
                <a:latin typeface="楷体_GB2312" pitchFamily="49" charset="-122"/>
                <a:ea typeface="楷体_GB2312" pitchFamily="49" charset="-122"/>
              </a:rPr>
              <a:t>在中小学多媒体课件的教学应用中，从教师的角度讲，多媒体课件可以起到助教的作用，但从学生的角度来讲，多媒体课件同样可以起到助学的作用。现代的教学理论通过对学生知识掌握及学习过程的分析，揭示了学习过程中学生自我知识建构的重要性，从教育理论的角度强调了学习中学生主体作用与学习效果之间的内在因果关系，也为多媒体课件的教学功能拓展提供了新的思路。</a:t>
            </a:r>
          </a:p>
          <a:p>
            <a:pPr marL="0" indent="0">
              <a:buNone/>
            </a:pP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7358617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ECTIONID" val="c48BxRTjzwKhAarpC8SPO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2039</TotalTime>
  <Words>3643</Words>
  <Application>Microsoft Office PowerPoint</Application>
  <PresentationFormat>自定义</PresentationFormat>
  <Paragraphs>233</Paragraphs>
  <Slides>46</Slides>
  <Notes>2</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现代教育技术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科文部</dc:creator>
  <cp:lastModifiedBy>Administrator</cp:lastModifiedBy>
  <cp:revision>221</cp:revision>
  <dcterms:created xsi:type="dcterms:W3CDTF">2016-11-03T14:25:00Z</dcterms:created>
  <dcterms:modified xsi:type="dcterms:W3CDTF">2019-10-09T14:25:47Z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