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notesSlides/notesSlide1.xml" ContentType="application/vnd.openxmlformats-officedocument.presentationml.notesSlide+xml"/>
  <Override PartName="/ppt/tags/tag3.xml" ContentType="application/vnd.openxmlformats-officedocument.presentationml.tags+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6"/>
  </p:notesMasterIdLst>
  <p:sldIdLst>
    <p:sldId id="659" r:id="rId2"/>
    <p:sldId id="812" r:id="rId3"/>
    <p:sldId id="740" r:id="rId4"/>
    <p:sldId id="742" r:id="rId5"/>
    <p:sldId id="744" r:id="rId6"/>
    <p:sldId id="743" r:id="rId7"/>
    <p:sldId id="790" r:id="rId8"/>
    <p:sldId id="791" r:id="rId9"/>
    <p:sldId id="841" r:id="rId10"/>
    <p:sldId id="842" r:id="rId11"/>
    <p:sldId id="792" r:id="rId12"/>
    <p:sldId id="843" r:id="rId13"/>
    <p:sldId id="813" r:id="rId14"/>
    <p:sldId id="844" r:id="rId15"/>
    <p:sldId id="846" r:id="rId16"/>
    <p:sldId id="847" r:id="rId17"/>
    <p:sldId id="848" r:id="rId18"/>
    <p:sldId id="849" r:id="rId19"/>
    <p:sldId id="845" r:id="rId20"/>
    <p:sldId id="793" r:id="rId21"/>
    <p:sldId id="794" r:id="rId22"/>
    <p:sldId id="808" r:id="rId23"/>
    <p:sldId id="814" r:id="rId24"/>
    <p:sldId id="850" r:id="rId25"/>
    <p:sldId id="816" r:id="rId26"/>
    <p:sldId id="817" r:id="rId27"/>
    <p:sldId id="818" r:id="rId28"/>
    <p:sldId id="819" r:id="rId29"/>
    <p:sldId id="851" r:id="rId30"/>
    <p:sldId id="852" r:id="rId31"/>
    <p:sldId id="853" r:id="rId32"/>
    <p:sldId id="854" r:id="rId33"/>
    <p:sldId id="820" r:id="rId34"/>
    <p:sldId id="821" r:id="rId35"/>
    <p:sldId id="822" r:id="rId36"/>
    <p:sldId id="855" r:id="rId37"/>
    <p:sldId id="856" r:id="rId38"/>
    <p:sldId id="823" r:id="rId39"/>
    <p:sldId id="857" r:id="rId40"/>
    <p:sldId id="858" r:id="rId41"/>
    <p:sldId id="860" r:id="rId42"/>
    <p:sldId id="859" r:id="rId43"/>
    <p:sldId id="861" r:id="rId44"/>
    <p:sldId id="862" r:id="rId45"/>
    <p:sldId id="863" r:id="rId46"/>
    <p:sldId id="864" r:id="rId47"/>
    <p:sldId id="865" r:id="rId48"/>
    <p:sldId id="866" r:id="rId49"/>
    <p:sldId id="867" r:id="rId50"/>
    <p:sldId id="824" r:id="rId51"/>
    <p:sldId id="825" r:id="rId52"/>
    <p:sldId id="826" r:id="rId53"/>
    <p:sldId id="827" r:id="rId54"/>
    <p:sldId id="660" r:id="rId5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86726"/>
    <a:srgbClr val="F2F2F2"/>
    <a:srgbClr val="EAE8E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000" autoAdjust="0"/>
    <p:restoredTop sz="94660"/>
  </p:normalViewPr>
  <p:slideViewPr>
    <p:cSldViewPr snapToGrid="0">
      <p:cViewPr varScale="1">
        <p:scale>
          <a:sx n="59" d="100"/>
          <a:sy n="59" d="100"/>
        </p:scale>
        <p:origin x="-918" y="-90"/>
      </p:cViewPr>
      <p:guideLst>
        <p:guide orient="horz" pos="2160"/>
        <p:guide pos="3840"/>
      </p:guideLst>
    </p:cSldViewPr>
  </p:slideViewPr>
  <p:notesTextViewPr>
    <p:cViewPr>
      <p:scale>
        <a:sx n="1" d="1"/>
        <a:sy n="1" d="1"/>
      </p:scale>
      <p:origin x="0" y="0"/>
    </p:cViewPr>
  </p:notesTextViewPr>
  <p:sorterViewPr>
    <p:cViewPr>
      <p:scale>
        <a:sx n="82" d="100"/>
        <a:sy n="82"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3F97318-4D90-4C2F-82F5-46718BCC68D4}" type="datetimeFigureOut">
              <a:rPr lang="zh-CN" altLang="en-US" smtClean="0"/>
              <a:pPr/>
              <a:t>2019/9/29</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44E8663-F36A-4F99-8D1B-CC2B1FAC053F}" type="slidenum">
              <a:rPr lang="zh-CN" altLang="en-US" smtClean="0"/>
              <a:pPr/>
              <a:t>‹#›</a:t>
            </a:fld>
            <a:endParaRPr lang="zh-CN" altLang="en-US"/>
          </a:p>
        </p:txBody>
      </p:sp>
    </p:spTree>
    <p:extLst>
      <p:ext uri="{BB962C8B-B14F-4D97-AF65-F5344CB8AC3E}">
        <p14:creationId xmlns:p14="http://schemas.microsoft.com/office/powerpoint/2010/main" val="327666267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lang="zh-CN"/>
            </a:pPr>
            <a:r>
              <a:rPr lang="zh-CN" dirty="0" smtClean="0"/>
              <a:t>在组设置中可使用此模板作为演示培训材料的起始文件。</a:t>
            </a:r>
          </a:p>
          <a:p>
            <a:endParaRPr lang="zh-CN" dirty="0" smtClean="0"/>
          </a:p>
          <a:p>
            <a:pPr lvl="0"/>
            <a:r>
              <a:rPr lang="zh-CN" sz="1200" b="1" dirty="0" smtClean="0"/>
              <a:t>节</a:t>
            </a:r>
            <a:endParaRPr lang="zh-CN" sz="1200" b="0" dirty="0" smtClean="0"/>
          </a:p>
          <a:p>
            <a:pPr lvl="0"/>
            <a:r>
              <a:rPr lang="zh-CN" sz="1200" b="0" dirty="0" smtClean="0"/>
              <a:t>右键单击幻灯片以添加节。</a:t>
            </a:r>
            <a:r>
              <a:rPr lang="zh-CN" sz="1200" b="0" baseline="0" dirty="0" smtClean="0"/>
              <a:t> 节可以帮助您组织幻灯片或促进多个作者之间的协作。</a:t>
            </a:r>
            <a:endParaRPr lang="zh-CN" sz="1200" b="0" dirty="0" smtClean="0"/>
          </a:p>
          <a:p>
            <a:pPr lvl="0"/>
            <a:endParaRPr lang="zh-CN" sz="1200" b="1" dirty="0" smtClean="0"/>
          </a:p>
          <a:p>
            <a:pPr lvl="0"/>
            <a:r>
              <a:rPr lang="zh-CN" sz="1200" b="1" dirty="0" smtClean="0"/>
              <a:t>备注</a:t>
            </a:r>
          </a:p>
          <a:p>
            <a:pPr lvl="0"/>
            <a:r>
              <a:rPr lang="zh-CN" sz="1200" dirty="0" smtClean="0"/>
              <a:t>使用“备注”节传递备注或为受众提供其他详细信息。</a:t>
            </a:r>
            <a:r>
              <a:rPr lang="zh-CN" sz="1200" baseline="0" dirty="0" smtClean="0"/>
              <a:t> 演示过程中，可在“演示文稿视图”中查看这些备注。 </a:t>
            </a:r>
          </a:p>
          <a:p>
            <a:pPr lvl="0">
              <a:buFontTx/>
              <a:buNone/>
            </a:pPr>
            <a:r>
              <a:rPr lang="zh-CN" sz="1200" dirty="0" smtClean="0"/>
              <a:t>请记住字体大小(对于可访问性、可见性、录像和联机生产都非常重要)</a:t>
            </a:r>
          </a:p>
          <a:p>
            <a:pPr lvl="0"/>
            <a:endParaRPr lang="zh-CN" sz="1200" dirty="0" smtClean="0"/>
          </a:p>
          <a:p>
            <a:pPr lvl="0">
              <a:buFontTx/>
              <a:buNone/>
            </a:pPr>
            <a:r>
              <a:rPr lang="zh-CN" sz="1200" b="1" dirty="0" smtClean="0"/>
              <a:t>协调的色彩 </a:t>
            </a:r>
          </a:p>
          <a:p>
            <a:pPr lvl="0">
              <a:buFontTx/>
              <a:buNone/>
            </a:pPr>
            <a:r>
              <a:rPr lang="zh-CN" sz="1200" dirty="0" smtClean="0"/>
              <a:t>特别注意图形、图表和文本框。</a:t>
            </a:r>
            <a:r>
              <a:rPr lang="zh-CN" sz="1200" baseline="0" dirty="0" smtClean="0"/>
              <a:t> </a:t>
            </a:r>
            <a:endParaRPr lang="zh-CN" sz="1200" dirty="0" smtClean="0"/>
          </a:p>
          <a:p>
            <a:pPr lvl="0"/>
            <a:r>
              <a:rPr lang="zh-CN" sz="1200" dirty="0" smtClean="0"/>
              <a:t>请考虑与会者将以黑白或 </a:t>
            </a:r>
            <a:r>
              <a:rPr lang="zh-CN" sz="1200" dirty="0" err="1" smtClean="0"/>
              <a:t>灰色调</a:t>
            </a:r>
            <a:r>
              <a:rPr lang="zh-CN" sz="1200" dirty="0" smtClean="0"/>
              <a:t>打印。请运行测试打印，以确保当以纯黑白和 </a:t>
            </a:r>
            <a:r>
              <a:rPr lang="zh-CN" sz="1200" dirty="0" err="1" smtClean="0"/>
              <a:t>灰色调</a:t>
            </a:r>
            <a:r>
              <a:rPr lang="zh-CN" sz="1200" dirty="0" smtClean="0"/>
              <a:t>打印时，您的颜色工作正常。</a:t>
            </a:r>
          </a:p>
          <a:p>
            <a:pPr lvl="0">
              <a:buFontTx/>
              <a:buNone/>
            </a:pPr>
            <a:endParaRPr lang="zh-CN" sz="1200" dirty="0" smtClean="0"/>
          </a:p>
          <a:p>
            <a:pPr lvl="0">
              <a:buFontTx/>
              <a:buNone/>
            </a:pPr>
            <a:r>
              <a:rPr lang="zh-CN" sz="1200" b="1" dirty="0" smtClean="0"/>
              <a:t>图形、表格和图表</a:t>
            </a:r>
          </a:p>
          <a:p>
            <a:pPr lvl="0"/>
            <a:r>
              <a:rPr lang="zh-CN" sz="1200" dirty="0" smtClean="0"/>
              <a:t>保持简单: 如果可能，请使用一致的、不分散的样式和颜色。</a:t>
            </a:r>
          </a:p>
          <a:p>
            <a:pPr lvl="0"/>
            <a:r>
              <a:rPr lang="zh-CN" sz="1200" dirty="0" smtClean="0"/>
              <a:t>标记所有图表和表格。</a:t>
            </a:r>
          </a:p>
          <a:p>
            <a:endParaRPr lang="zh-CN" dirty="0" smtClean="0"/>
          </a:p>
          <a:p>
            <a:endParaRPr lang="zh-CN" dirty="0" smtClean="0"/>
          </a:p>
          <a:p>
            <a:endParaRPr lang="zh-CN" dirty="0"/>
          </a:p>
        </p:txBody>
      </p:sp>
      <p:sp>
        <p:nvSpPr>
          <p:cNvPr id="4" name="Slide Number Placeholder 3"/>
          <p:cNvSpPr>
            <a:spLocks noGrp="1"/>
          </p:cNvSpPr>
          <p:nvPr>
            <p:ph type="sldNum" sz="quarter" idx="10"/>
          </p:nvPr>
        </p:nvSpPr>
        <p:spPr/>
        <p:txBody>
          <a:bodyPr/>
          <a:lstStyle/>
          <a:p>
            <a:fld id="{EC6EAC7D-5A89-47C2-8ABA-56C9C2DEF7A4}" type="slidenum">
              <a:rPr lang="en-US" altLang="zh-CN" smtClean="0"/>
              <a:pPr/>
              <a:t>1</a:t>
            </a:fld>
            <a:endParaRPr lang="zh-CN"/>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3"/>
          <p:cNvSpPr>
            <a:spLocks noGrp="1" noChangeArrowheads="1"/>
          </p:cNvSpPr>
          <p:nvPr>
            <p:ph type="hdr" sz="quarter"/>
          </p:nvPr>
        </p:nvSpPr>
        <p:spPr>
          <a:noFill/>
        </p:spPr>
        <p:txBody>
          <a:bodyPr/>
          <a:lstStyle/>
          <a:p>
            <a:r>
              <a:rPr lang="zh-CN" dirty="0" smtClean="0"/>
              <a:t>Microsoft </a:t>
            </a:r>
            <a:r>
              <a:rPr lang="zh-CN" b="1" dirty="0" smtClean="0"/>
              <a:t>Engineering Excellence</a:t>
            </a:r>
            <a:endParaRPr lang="zh-CN" dirty="0" smtClean="0"/>
          </a:p>
        </p:txBody>
      </p:sp>
      <p:sp>
        <p:nvSpPr>
          <p:cNvPr id="43011" name="Rectangle 25"/>
          <p:cNvSpPr>
            <a:spLocks noGrp="1" noChangeArrowheads="1"/>
          </p:cNvSpPr>
          <p:nvPr>
            <p:ph type="ftr" sz="quarter" idx="4"/>
          </p:nvPr>
        </p:nvSpPr>
        <p:spPr>
          <a:noFill/>
        </p:spPr>
        <p:txBody>
          <a:bodyPr/>
          <a:lstStyle/>
          <a:p>
            <a:r>
              <a:rPr lang="zh-CN" dirty="0" smtClean="0"/>
              <a:t>Microsoft 机密</a:t>
            </a:r>
          </a:p>
        </p:txBody>
      </p:sp>
      <p:sp>
        <p:nvSpPr>
          <p:cNvPr id="43012" name="Rectangle 26"/>
          <p:cNvSpPr>
            <a:spLocks noGrp="1" noChangeArrowheads="1"/>
          </p:cNvSpPr>
          <p:nvPr>
            <p:ph type="sldNum" sz="quarter" idx="5"/>
          </p:nvPr>
        </p:nvSpPr>
        <p:spPr>
          <a:noFill/>
        </p:spPr>
        <p:txBody>
          <a:bodyPr/>
          <a:lstStyle/>
          <a:p>
            <a:fld id="{B5FF76F4-FC11-42FE-9D94-04E3E6D16C06}" type="slidenum">
              <a:rPr lang="en-US" altLang="zh-CN" smtClean="0"/>
              <a:pPr/>
              <a:t>54</a:t>
            </a:fld>
            <a:endParaRPr lang="zh-CN" dirty="0" smtClean="0"/>
          </a:p>
        </p:txBody>
      </p:sp>
      <p:sp>
        <p:nvSpPr>
          <p:cNvPr id="43013" name="Rectangle 2"/>
          <p:cNvSpPr>
            <a:spLocks noGrp="1" noRot="1" noChangeAspect="1" noChangeArrowheads="1" noTextEdit="1"/>
          </p:cNvSpPr>
          <p:nvPr>
            <p:ph type="sldImg"/>
          </p:nvPr>
        </p:nvSpPr>
        <p:spPr>
          <a:xfrm>
            <a:off x="381000" y="450850"/>
            <a:ext cx="6096000" cy="3429000"/>
          </a:xfrm>
          <a:ln/>
        </p:spPr>
      </p:sp>
      <p:sp>
        <p:nvSpPr>
          <p:cNvPr id="43014" name="Rectangle 3"/>
          <p:cNvSpPr>
            <a:spLocks noGrp="1" noChangeArrowheads="1"/>
          </p:cNvSpPr>
          <p:nvPr>
            <p:ph type="body" idx="1"/>
          </p:nvPr>
        </p:nvSpPr>
        <p:spPr>
          <a:xfrm>
            <a:off x="307492" y="4130103"/>
            <a:ext cx="6261652" cy="4603230"/>
          </a:xfrm>
          <a:noFill/>
          <a:ln/>
        </p:spPr>
        <p:txBody>
          <a:bodyPr/>
          <a:lstStyle/>
          <a:p>
            <a:r>
              <a:rPr lang="zh-CN" dirty="0" smtClean="0"/>
              <a:t>演示文稿是否尽可能简明扼要? 请考虑将多余的内容移到附录。</a:t>
            </a:r>
          </a:p>
          <a:p>
            <a:r>
              <a:rPr lang="zh-CN" dirty="0" smtClean="0"/>
              <a:t>将放映问题幻灯片期间想作为参考或可能对参与者未来进一步研究有帮助的内容存储在附录幻灯片。</a:t>
            </a:r>
          </a:p>
          <a:p>
            <a:pPr>
              <a:buFontTx/>
              <a:buNone/>
            </a:pPr>
            <a:endParaRPr lang="zh-CN" dirty="0" smtClean="0"/>
          </a:p>
          <a:p>
            <a:endParaRPr lang="zh-CN" dirty="0" smtClean="0"/>
          </a:p>
          <a:p>
            <a:endParaRPr lang="zh-CN" dirty="0" smtClean="0"/>
          </a:p>
          <a:p>
            <a:endParaRPr lang="zh-CN" dirty="0"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9A78CD94-564A-45F2-A9DF-DA6EB11E1A0A}" type="datetimeFigureOut">
              <a:rPr lang="zh-CN" altLang="en-US" smtClean="0"/>
              <a:pPr/>
              <a:t>2019/9/29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192976A-C8C1-482B-AA4D-AE337FB13CFD}"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9A78CD94-564A-45F2-A9DF-DA6EB11E1A0A}" type="datetimeFigureOut">
              <a:rPr lang="zh-CN" altLang="en-US" smtClean="0"/>
              <a:pPr/>
              <a:t>2019/9/29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192976A-C8C1-482B-AA4D-AE337FB13CFD}"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9A78CD94-564A-45F2-A9DF-DA6EB11E1A0A}" type="datetimeFigureOut">
              <a:rPr lang="zh-CN" altLang="en-US" smtClean="0"/>
              <a:pPr/>
              <a:t>2019/9/29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192976A-C8C1-482B-AA4D-AE337FB13CFD}" type="slidenum">
              <a:rPr lang="zh-CN" altLang="en-US" smtClean="0"/>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1_标题幻灯片">
    <p:spTree>
      <p:nvGrpSpPr>
        <p:cNvPr id="1" name=""/>
        <p:cNvGrpSpPr/>
        <p:nvPr/>
      </p:nvGrpSpPr>
      <p:grpSpPr>
        <a:xfrm>
          <a:off x="0" y="0"/>
          <a:ext cx="0" cy="0"/>
          <a:chOff x="0" y="0"/>
          <a:chExt cx="0" cy="0"/>
        </a:xfrm>
      </p:grpSpPr>
      <p:pic>
        <p:nvPicPr>
          <p:cNvPr id="6" name="Picture 5"/>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58058" y="0"/>
            <a:ext cx="12133943" cy="6879771"/>
          </a:xfrm>
          <a:prstGeom prst="rect">
            <a:avLst/>
          </a:prstGeom>
        </p:spPr>
      </p:pic>
      <p:sp>
        <p:nvSpPr>
          <p:cNvPr id="2" name="Title 1"/>
          <p:cNvSpPr>
            <a:spLocks noGrp="1"/>
          </p:cNvSpPr>
          <p:nvPr>
            <p:ph type="ctrTitle" hasCustomPrompt="1"/>
          </p:nvPr>
        </p:nvSpPr>
        <p:spPr>
          <a:xfrm>
            <a:off x="3454400" y="2286001"/>
            <a:ext cx="8240299" cy="1470025"/>
          </a:xfrm>
        </p:spPr>
        <p:txBody>
          <a:bodyPr anchor="t"/>
          <a:lstStyle>
            <a:lvl1pPr algn="r" eaLnBrk="1" latinLnBrk="0" hangingPunct="1">
              <a:defRPr kumimoji="0" lang="zh-CN" b="1" cap="small" baseline="0">
                <a:solidFill>
                  <a:srgbClr val="003300"/>
                </a:solidFill>
              </a:defRPr>
            </a:lvl1pPr>
          </a:lstStyle>
          <a:p>
            <a:r>
              <a:rPr kumimoji="0" lang="zh-CN"/>
              <a:t>单击此处编辑母版标题样式</a:t>
            </a:r>
          </a:p>
        </p:txBody>
      </p:sp>
      <p:sp>
        <p:nvSpPr>
          <p:cNvPr id="3" name="Subtitle 2"/>
          <p:cNvSpPr>
            <a:spLocks noGrp="1"/>
          </p:cNvSpPr>
          <p:nvPr>
            <p:ph type="subTitle" idx="1"/>
          </p:nvPr>
        </p:nvSpPr>
        <p:spPr>
          <a:xfrm>
            <a:off x="5283200" y="4038600"/>
            <a:ext cx="6363371" cy="990600"/>
          </a:xfrm>
        </p:spPr>
        <p:txBody>
          <a:bodyPr>
            <a:normAutofit/>
          </a:bodyPr>
          <a:lstStyle>
            <a:lvl1pPr marL="0" indent="0" algn="r" eaLnBrk="1" latinLnBrk="0" hangingPunct="1">
              <a:buNone/>
              <a:defRPr kumimoji="0" lang="zh-CN" sz="2000" b="0">
                <a:solidFill>
                  <a:schemeClr val="tx1"/>
                </a:solidFill>
                <a:latin typeface="Georgia" pitchFamily="18" charset="0"/>
              </a:defRPr>
            </a:lvl1pPr>
            <a:lvl2pPr marL="457200" indent="0" algn="ctr" eaLnBrk="1" latinLnBrk="0" hangingPunct="1">
              <a:buNone/>
              <a:defRPr kumimoji="0" lang="zh-CN">
                <a:solidFill>
                  <a:schemeClr val="tx1">
                    <a:tint val="75000"/>
                  </a:schemeClr>
                </a:solidFill>
              </a:defRPr>
            </a:lvl2pPr>
            <a:lvl3pPr marL="914400" indent="0" algn="ctr" eaLnBrk="1" latinLnBrk="0" hangingPunct="1">
              <a:buNone/>
              <a:defRPr kumimoji="0" lang="zh-CN">
                <a:solidFill>
                  <a:schemeClr val="tx1">
                    <a:tint val="75000"/>
                  </a:schemeClr>
                </a:solidFill>
              </a:defRPr>
            </a:lvl3pPr>
            <a:lvl4pPr marL="1371600" indent="0" algn="ctr" eaLnBrk="1" latinLnBrk="0" hangingPunct="1">
              <a:buNone/>
              <a:defRPr kumimoji="0" lang="zh-CN">
                <a:solidFill>
                  <a:schemeClr val="tx1">
                    <a:tint val="75000"/>
                  </a:schemeClr>
                </a:solidFill>
              </a:defRPr>
            </a:lvl4pPr>
            <a:lvl5pPr marL="1828800" indent="0" algn="ctr" eaLnBrk="1" latinLnBrk="0" hangingPunct="1">
              <a:buNone/>
              <a:defRPr kumimoji="0" lang="zh-CN">
                <a:solidFill>
                  <a:schemeClr val="tx1">
                    <a:tint val="75000"/>
                  </a:schemeClr>
                </a:solidFill>
              </a:defRPr>
            </a:lvl5pPr>
            <a:lvl6pPr marL="2286000" indent="0" algn="ctr" eaLnBrk="1" latinLnBrk="0" hangingPunct="1">
              <a:buNone/>
              <a:defRPr kumimoji="0" lang="zh-CN">
                <a:solidFill>
                  <a:schemeClr val="tx1">
                    <a:tint val="75000"/>
                  </a:schemeClr>
                </a:solidFill>
              </a:defRPr>
            </a:lvl6pPr>
            <a:lvl7pPr marL="2743200" indent="0" algn="ctr" eaLnBrk="1" latinLnBrk="0" hangingPunct="1">
              <a:buNone/>
              <a:defRPr kumimoji="0" lang="zh-CN">
                <a:solidFill>
                  <a:schemeClr val="tx1">
                    <a:tint val="75000"/>
                  </a:schemeClr>
                </a:solidFill>
              </a:defRPr>
            </a:lvl7pPr>
            <a:lvl8pPr marL="3200400" indent="0" algn="ctr" eaLnBrk="1" latinLnBrk="0" hangingPunct="1">
              <a:buNone/>
              <a:defRPr kumimoji="0" lang="zh-CN">
                <a:solidFill>
                  <a:schemeClr val="tx1">
                    <a:tint val="75000"/>
                  </a:schemeClr>
                </a:solidFill>
              </a:defRPr>
            </a:lvl8pPr>
            <a:lvl9pPr marL="3657600" indent="0" algn="ctr" eaLnBrk="1" latinLnBrk="0" hangingPunct="1">
              <a:buNone/>
              <a:defRPr kumimoji="0" lang="zh-CN">
                <a:solidFill>
                  <a:schemeClr val="tx1">
                    <a:tint val="75000"/>
                  </a:schemeClr>
                </a:solidFill>
              </a:defRPr>
            </a:lvl9pPr>
          </a:lstStyle>
          <a:p>
            <a:pPr eaLnBrk="1" latinLnBrk="0" hangingPunct="1"/>
            <a:r>
              <a:rPr lang="zh-CN" altLang="en-US" smtClean="0"/>
              <a:t>单击此处编辑母版副标题样式</a:t>
            </a:r>
            <a:endParaRPr/>
          </a:p>
        </p:txBody>
      </p:sp>
      <p:pic>
        <p:nvPicPr>
          <p:cNvPr id="7" name="Picture 6"/>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0" y="1251"/>
            <a:ext cx="4962157" cy="6858000"/>
          </a:xfrm>
          <a:prstGeom prst="rect">
            <a:avLst/>
          </a:prstGeom>
        </p:spPr>
      </p:pic>
      <p:sp>
        <p:nvSpPr>
          <p:cNvPr id="10" name="Picture Placeholder 9"/>
          <p:cNvSpPr>
            <a:spLocks noGrp="1"/>
          </p:cNvSpPr>
          <p:nvPr>
            <p:ph type="pic" sz="quarter" idx="13" hasCustomPrompt="1"/>
          </p:nvPr>
        </p:nvSpPr>
        <p:spPr>
          <a:xfrm>
            <a:off x="9144000" y="5105400"/>
            <a:ext cx="2438400" cy="990600"/>
          </a:xfrm>
        </p:spPr>
        <p:txBody>
          <a:bodyPr>
            <a:normAutofit/>
          </a:bodyPr>
          <a:lstStyle>
            <a:lvl1pPr marL="0" indent="0" algn="ctr" eaLnBrk="1" latinLnBrk="0" hangingPunct="1">
              <a:buNone/>
              <a:defRPr kumimoji="0" lang="zh-CN" sz="2000" baseline="0"/>
            </a:lvl1pPr>
          </a:lstStyle>
          <a:p>
            <a:r>
              <a:rPr kumimoji="0" lang="zh-CN"/>
              <a:t>公司徽标</a:t>
            </a:r>
          </a:p>
        </p:txBody>
      </p:sp>
    </p:spTree>
    <p:extLst>
      <p:ext uri="{BB962C8B-B14F-4D97-AF65-F5344CB8AC3E}">
        <p14:creationId xmlns:p14="http://schemas.microsoft.com/office/powerpoint/2010/main" val="2272928232"/>
      </p:ext>
    </p:extLst>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userDrawn="1">
  <p:cSld name="2_节标题">
    <p:spTree>
      <p:nvGrpSpPr>
        <p:cNvPr id="1" name=""/>
        <p:cNvGrpSpPr/>
        <p:nvPr/>
      </p:nvGrpSpPr>
      <p:grpSpPr>
        <a:xfrm>
          <a:off x="0" y="0"/>
          <a:ext cx="0" cy="0"/>
          <a:chOff x="0" y="0"/>
          <a:chExt cx="0" cy="0"/>
        </a:xfrm>
      </p:grpSpPr>
      <p:pic>
        <p:nvPicPr>
          <p:cNvPr id="7" name="Picture 6"/>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58058" y="0"/>
            <a:ext cx="12133943" cy="6879771"/>
          </a:xfrm>
          <a:prstGeom prst="rect">
            <a:avLst/>
          </a:prstGeom>
        </p:spPr>
      </p:pic>
      <p:pic>
        <p:nvPicPr>
          <p:cNvPr id="8" name="Picture 7"/>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rot="5400000">
            <a:off x="4684632" y="-4705653"/>
            <a:ext cx="2819400" cy="12230708"/>
          </a:xfrm>
          <a:prstGeom prst="rect">
            <a:avLst/>
          </a:prstGeom>
        </p:spPr>
      </p:pic>
      <p:sp>
        <p:nvSpPr>
          <p:cNvPr id="2" name="Title 1"/>
          <p:cNvSpPr>
            <a:spLocks noGrp="1"/>
          </p:cNvSpPr>
          <p:nvPr>
            <p:ph type="title" hasCustomPrompt="1"/>
          </p:nvPr>
        </p:nvSpPr>
        <p:spPr>
          <a:xfrm>
            <a:off x="6096000" y="3048000"/>
            <a:ext cx="5791200" cy="1362075"/>
          </a:xfrm>
        </p:spPr>
        <p:txBody>
          <a:bodyPr anchor="b" anchorCtr="0"/>
          <a:lstStyle>
            <a:lvl1pPr algn="l" eaLnBrk="1" latinLnBrk="0" hangingPunct="1">
              <a:defRPr kumimoji="0" lang="zh-CN" sz="4000" b="1" cap="small" baseline="0">
                <a:solidFill>
                  <a:srgbClr val="003300"/>
                </a:solidFill>
              </a:defRPr>
            </a:lvl1pPr>
          </a:lstStyle>
          <a:p>
            <a:r>
              <a:rPr kumimoji="0" lang="zh-CN"/>
              <a:t>单击此处编辑母版标题样式</a:t>
            </a:r>
          </a:p>
        </p:txBody>
      </p:sp>
      <p:sp>
        <p:nvSpPr>
          <p:cNvPr id="4" name="Date Placeholder 3"/>
          <p:cNvSpPr>
            <a:spLocks noGrp="1"/>
          </p:cNvSpPr>
          <p:nvPr>
            <p:ph type="dt" sz="half" idx="10"/>
          </p:nvPr>
        </p:nvSpPr>
        <p:spPr/>
        <p:txBody>
          <a:bodyPr/>
          <a:lstStyle/>
          <a:p>
            <a:fld id="{757B281C-5159-4971-8228-52B9A72E9ED2}" type="datetimeFigureOut">
              <a:rPr lang="zh-CN" altLang="en-US"/>
              <a:pPr/>
              <a:t>2019/9/29</a:t>
            </a:fld>
            <a:endParaRPr kumimoji="0" lang="zh-CN"/>
          </a:p>
        </p:txBody>
      </p:sp>
      <p:sp>
        <p:nvSpPr>
          <p:cNvPr id="5" name="Footer Placeholder 4"/>
          <p:cNvSpPr>
            <a:spLocks noGrp="1"/>
          </p:cNvSpPr>
          <p:nvPr>
            <p:ph type="ftr" sz="quarter" idx="11"/>
          </p:nvPr>
        </p:nvSpPr>
        <p:spPr/>
        <p:txBody>
          <a:bodyPr/>
          <a:lstStyle/>
          <a:p>
            <a:endParaRPr kumimoji="0" lang="zh-CN"/>
          </a:p>
        </p:txBody>
      </p:sp>
      <p:sp>
        <p:nvSpPr>
          <p:cNvPr id="6" name="Slide Number Placeholder 5"/>
          <p:cNvSpPr>
            <a:spLocks noGrp="1"/>
          </p:cNvSpPr>
          <p:nvPr>
            <p:ph type="sldNum" sz="quarter" idx="12"/>
          </p:nvPr>
        </p:nvSpPr>
        <p:spPr/>
        <p:txBody>
          <a:bodyPr/>
          <a:lstStyle/>
          <a:p>
            <a:fld id="{33D6E5A2-EC83-451F-A719-9AC1370DD5CF}" type="slidenum">
              <a:rPr/>
              <a:pPr/>
              <a:t>‹#›</a:t>
            </a:fld>
            <a:endParaRPr kumimoji="0" lang="zh-CN"/>
          </a:p>
        </p:txBody>
      </p:sp>
      <p:sp>
        <p:nvSpPr>
          <p:cNvPr id="10" name="Picture Placeholder 9"/>
          <p:cNvSpPr>
            <a:spLocks noGrp="1"/>
          </p:cNvSpPr>
          <p:nvPr>
            <p:ph type="pic" sz="quarter" idx="13" hasCustomPrompt="1"/>
          </p:nvPr>
        </p:nvSpPr>
        <p:spPr>
          <a:xfrm>
            <a:off x="9042400" y="5334000"/>
            <a:ext cx="2844800" cy="990600"/>
          </a:xfrm>
        </p:spPr>
        <p:txBody>
          <a:bodyPr>
            <a:normAutofit/>
          </a:bodyPr>
          <a:lstStyle>
            <a:lvl1pPr marL="0" indent="0" algn="ctr" eaLnBrk="1" latinLnBrk="0" hangingPunct="1">
              <a:buNone/>
              <a:defRPr kumimoji="0" lang="zh-CN" sz="1800"/>
            </a:lvl1pPr>
          </a:lstStyle>
          <a:p>
            <a:r>
              <a:rPr kumimoji="0" lang="zh-CN"/>
              <a:t>公司徽标</a:t>
            </a:r>
          </a:p>
        </p:txBody>
      </p:sp>
    </p:spTree>
    <p:extLst>
      <p:ext uri="{BB962C8B-B14F-4D97-AF65-F5344CB8AC3E}">
        <p14:creationId xmlns:p14="http://schemas.microsoft.com/office/powerpoint/2010/main" val="2851941961"/>
      </p:ext>
    </p:extLst>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9A78CD94-564A-45F2-A9DF-DA6EB11E1A0A}" type="datetimeFigureOut">
              <a:rPr lang="zh-CN" altLang="en-US" smtClean="0"/>
              <a:pPr/>
              <a:t>2019/9/29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192976A-C8C1-482B-AA4D-AE337FB13CFD}"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9A78CD94-564A-45F2-A9DF-DA6EB11E1A0A}" type="datetimeFigureOut">
              <a:rPr lang="zh-CN" altLang="en-US" smtClean="0"/>
              <a:pPr/>
              <a:t>2019/9/29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192976A-C8C1-482B-AA4D-AE337FB13CFD}"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9A78CD94-564A-45F2-A9DF-DA6EB11E1A0A}" type="datetimeFigureOut">
              <a:rPr lang="zh-CN" altLang="en-US" smtClean="0"/>
              <a:pPr/>
              <a:t>2019/9/29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192976A-C8C1-482B-AA4D-AE337FB13CFD}"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9A78CD94-564A-45F2-A9DF-DA6EB11E1A0A}" type="datetimeFigureOut">
              <a:rPr lang="zh-CN" altLang="en-US" smtClean="0"/>
              <a:pPr/>
              <a:t>2019/9/29</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C192976A-C8C1-482B-AA4D-AE337FB13CFD}"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9A78CD94-564A-45F2-A9DF-DA6EB11E1A0A}" type="datetimeFigureOut">
              <a:rPr lang="zh-CN" altLang="en-US" smtClean="0"/>
              <a:pPr/>
              <a:t>2019/9/29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C192976A-C8C1-482B-AA4D-AE337FB13CFD}"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A78CD94-564A-45F2-A9DF-DA6EB11E1A0A}" type="datetimeFigureOut">
              <a:rPr lang="zh-CN" altLang="en-US" smtClean="0"/>
              <a:pPr/>
              <a:t>2019/9/29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C192976A-C8C1-482B-AA4D-AE337FB13CFD}"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9A78CD94-564A-45F2-A9DF-DA6EB11E1A0A}" type="datetimeFigureOut">
              <a:rPr lang="zh-CN" altLang="en-US" smtClean="0"/>
              <a:pPr/>
              <a:t>2019/9/29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192976A-C8C1-482B-AA4D-AE337FB13CFD}"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9A78CD94-564A-45F2-A9DF-DA6EB11E1A0A}" type="datetimeFigureOut">
              <a:rPr lang="zh-CN" altLang="en-US" smtClean="0"/>
              <a:pPr/>
              <a:t>2019/9/29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192976A-C8C1-482B-AA4D-AE337FB13CFD}"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5">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A78CD94-564A-45F2-A9DF-DA6EB11E1A0A}" type="datetimeFigureOut">
              <a:rPr lang="zh-CN" altLang="en-US" smtClean="0"/>
              <a:pPr/>
              <a:t>2019/9/29</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192976A-C8C1-482B-AA4D-AE337FB13CFD}"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2" r:id="rId12"/>
    <p:sldLayoutId id="2147483663"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2.xml"/><Relationship Id="rId1" Type="http://schemas.openxmlformats.org/officeDocument/2006/relationships/tags" Target="../tags/tag1.xml"/><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3.xml"/><Relationship Id="rId1" Type="http://schemas.openxmlformats.org/officeDocument/2006/relationships/tags" Target="../tags/tag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custDataLst>
              <p:tags r:id="rId2"/>
            </p:custDataLst>
          </p:nvPr>
        </p:nvSpPr>
        <p:spPr>
          <a:xfrm>
            <a:off x="1967058" y="2334127"/>
            <a:ext cx="10032437" cy="1470025"/>
          </a:xfrm>
        </p:spPr>
        <p:txBody>
          <a:bodyPr>
            <a:normAutofit/>
          </a:bodyPr>
          <a:lstStyle/>
          <a:p>
            <a:pPr algn="ctr"/>
            <a:r>
              <a:rPr lang="zh-CN" altLang="en-US" sz="6600" dirty="0" smtClean="0">
                <a:solidFill>
                  <a:srgbClr val="002060"/>
                </a:solidFill>
                <a:latin typeface="黑体" panose="02010609060101010101" pitchFamily="49" charset="-122"/>
                <a:ea typeface="黑体" panose="02010609060101010101" pitchFamily="49" charset="-122"/>
              </a:rPr>
              <a:t>现代教育技术</a:t>
            </a:r>
            <a:endParaRPr lang="zh-CN" sz="6600" dirty="0">
              <a:solidFill>
                <a:srgbClr val="002060"/>
              </a:solidFill>
              <a:latin typeface="黑体" panose="02010609060101010101" pitchFamily="49" charset="-122"/>
              <a:ea typeface="黑体" panose="02010609060101010101" pitchFamily="49" charset="-122"/>
            </a:endParaRPr>
          </a:p>
        </p:txBody>
      </p:sp>
    </p:spTree>
    <p:custDataLst>
      <p:tags r:id="rId1"/>
    </p:custDataLst>
    <p:extLst>
      <p:ext uri="{BB962C8B-B14F-4D97-AF65-F5344CB8AC3E}">
        <p14:creationId xmlns:p14="http://schemas.microsoft.com/office/powerpoint/2010/main" val="2698155397"/>
      </p:ext>
    </p:extLst>
  </p:cSld>
  <p:clrMapOvr>
    <a:masterClrMapping/>
  </p:clrMapOvr>
  <p:transition spd="slow">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655916" y="498393"/>
            <a:ext cx="11151074" cy="584775"/>
          </a:xfrm>
          <a:prstGeom prst="rect">
            <a:avLst/>
          </a:prstGeom>
        </p:spPr>
        <p:txBody>
          <a:bodyPr wrap="square">
            <a:spAutoFit/>
          </a:bodyPr>
          <a:lstStyle/>
          <a:p>
            <a:r>
              <a:rPr lang="zh-CN" altLang="en-US" sz="3200" b="1" dirty="0">
                <a:solidFill>
                  <a:srgbClr val="002060"/>
                </a:solidFill>
                <a:latin typeface="楷体_GB2312" pitchFamily="49" charset="-122"/>
                <a:ea typeface="楷体_GB2312" pitchFamily="49" charset="-122"/>
              </a:rPr>
              <a:t>（四）课堂教学设计的一般模式</a:t>
            </a: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8107" y="1083168"/>
            <a:ext cx="9499683" cy="559939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42471576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962242" y="1667260"/>
            <a:ext cx="10191603" cy="3046988"/>
          </a:xfrm>
          <a:prstGeom prst="rect">
            <a:avLst/>
          </a:prstGeom>
        </p:spPr>
        <p:txBody>
          <a:bodyPr wrap="square">
            <a:spAutoFit/>
          </a:bodyPr>
          <a:lstStyle/>
          <a:p>
            <a:r>
              <a:rPr lang="zh-CN" altLang="en-US" sz="3200" b="1" dirty="0">
                <a:solidFill>
                  <a:srgbClr val="002060"/>
                </a:solidFill>
                <a:latin typeface="楷体_GB2312" pitchFamily="49" charset="-122"/>
                <a:ea typeface="楷体_GB2312" pitchFamily="49" charset="-122"/>
              </a:rPr>
              <a:t>（五）教学设计与教案设计的区别</a:t>
            </a:r>
          </a:p>
          <a:p>
            <a:r>
              <a:rPr lang="en-US" altLang="zh-CN" sz="3200" b="1" dirty="0" smtClean="0">
                <a:solidFill>
                  <a:srgbClr val="002060"/>
                </a:solidFill>
                <a:latin typeface="楷体_GB2312" pitchFamily="49" charset="-122"/>
                <a:ea typeface="楷体_GB2312" pitchFamily="49" charset="-122"/>
              </a:rPr>
              <a:t>1</a:t>
            </a:r>
            <a:r>
              <a:rPr lang="en-US" altLang="zh-CN" sz="3200" b="1" dirty="0">
                <a:solidFill>
                  <a:srgbClr val="002060"/>
                </a:solidFill>
                <a:latin typeface="楷体_GB2312" pitchFamily="49" charset="-122"/>
                <a:ea typeface="楷体_GB2312" pitchFamily="49" charset="-122"/>
              </a:rPr>
              <a:t>.</a:t>
            </a:r>
            <a:r>
              <a:rPr lang="zh-CN" altLang="en-US" sz="3200" b="1" dirty="0">
                <a:solidFill>
                  <a:srgbClr val="002060"/>
                </a:solidFill>
                <a:latin typeface="楷体_GB2312" pitchFamily="49" charset="-122"/>
                <a:ea typeface="楷体_GB2312" pitchFamily="49" charset="-122"/>
              </a:rPr>
              <a:t>理论基础不同</a:t>
            </a:r>
          </a:p>
          <a:p>
            <a:r>
              <a:rPr lang="en-US" altLang="zh-CN" sz="3200" b="1" dirty="0" smtClean="0">
                <a:solidFill>
                  <a:srgbClr val="002060"/>
                </a:solidFill>
                <a:latin typeface="楷体_GB2312" pitchFamily="49" charset="-122"/>
                <a:ea typeface="楷体_GB2312" pitchFamily="49" charset="-122"/>
              </a:rPr>
              <a:t>2</a:t>
            </a:r>
            <a:r>
              <a:rPr lang="en-US" altLang="zh-CN" sz="3200" b="1" dirty="0">
                <a:solidFill>
                  <a:srgbClr val="002060"/>
                </a:solidFill>
                <a:latin typeface="楷体_GB2312" pitchFamily="49" charset="-122"/>
                <a:ea typeface="楷体_GB2312" pitchFamily="49" charset="-122"/>
              </a:rPr>
              <a:t>.</a:t>
            </a:r>
            <a:r>
              <a:rPr lang="zh-CN" altLang="en-US" sz="3200" b="1" dirty="0">
                <a:solidFill>
                  <a:srgbClr val="002060"/>
                </a:solidFill>
                <a:latin typeface="楷体_GB2312" pitchFamily="49" charset="-122"/>
                <a:ea typeface="楷体_GB2312" pitchFamily="49" charset="-122"/>
              </a:rPr>
              <a:t>设计描述对象不一样</a:t>
            </a:r>
          </a:p>
          <a:p>
            <a:r>
              <a:rPr lang="en-US" altLang="zh-CN" sz="3200" b="1" dirty="0" smtClean="0">
                <a:solidFill>
                  <a:srgbClr val="002060"/>
                </a:solidFill>
                <a:latin typeface="楷体_GB2312" pitchFamily="49" charset="-122"/>
                <a:ea typeface="楷体_GB2312" pitchFamily="49" charset="-122"/>
              </a:rPr>
              <a:t>3</a:t>
            </a:r>
            <a:r>
              <a:rPr lang="en-US" altLang="zh-CN" sz="3200" b="1" dirty="0">
                <a:solidFill>
                  <a:srgbClr val="002060"/>
                </a:solidFill>
                <a:latin typeface="楷体_GB2312" pitchFamily="49" charset="-122"/>
                <a:ea typeface="楷体_GB2312" pitchFamily="49" charset="-122"/>
              </a:rPr>
              <a:t>.</a:t>
            </a:r>
            <a:r>
              <a:rPr lang="zh-CN" altLang="en-US" sz="3200" b="1" dirty="0">
                <a:solidFill>
                  <a:srgbClr val="002060"/>
                </a:solidFill>
                <a:latin typeface="楷体_GB2312" pitchFamily="49" charset="-122"/>
                <a:ea typeface="楷体_GB2312" pitchFamily="49" charset="-122"/>
              </a:rPr>
              <a:t>设计的要素不一样</a:t>
            </a:r>
          </a:p>
          <a:p>
            <a:r>
              <a:rPr lang="en-US" altLang="zh-CN" sz="3200" b="1" dirty="0" smtClean="0">
                <a:solidFill>
                  <a:srgbClr val="002060"/>
                </a:solidFill>
                <a:latin typeface="楷体_GB2312" pitchFamily="49" charset="-122"/>
                <a:ea typeface="楷体_GB2312" pitchFamily="49" charset="-122"/>
              </a:rPr>
              <a:t>4</a:t>
            </a:r>
            <a:r>
              <a:rPr lang="en-US" altLang="zh-CN" sz="3200" b="1" dirty="0">
                <a:solidFill>
                  <a:srgbClr val="002060"/>
                </a:solidFill>
                <a:latin typeface="楷体_GB2312" pitchFamily="49" charset="-122"/>
                <a:ea typeface="楷体_GB2312" pitchFamily="49" charset="-122"/>
              </a:rPr>
              <a:t>.</a:t>
            </a:r>
            <a:r>
              <a:rPr lang="zh-CN" altLang="en-US" sz="3200" b="1" dirty="0">
                <a:solidFill>
                  <a:srgbClr val="002060"/>
                </a:solidFill>
                <a:latin typeface="楷体_GB2312" pitchFamily="49" charset="-122"/>
                <a:ea typeface="楷体_GB2312" pitchFamily="49" charset="-122"/>
              </a:rPr>
              <a:t>设计的成果形式不一样</a:t>
            </a:r>
          </a:p>
          <a:p>
            <a:r>
              <a:rPr lang="en-US" altLang="zh-CN" sz="3200" b="1" dirty="0" smtClean="0">
                <a:solidFill>
                  <a:srgbClr val="002060"/>
                </a:solidFill>
                <a:latin typeface="楷体_GB2312" pitchFamily="49" charset="-122"/>
                <a:ea typeface="楷体_GB2312" pitchFamily="49" charset="-122"/>
              </a:rPr>
              <a:t>5</a:t>
            </a:r>
            <a:r>
              <a:rPr lang="en-US" altLang="zh-CN" sz="3200" b="1" dirty="0">
                <a:solidFill>
                  <a:srgbClr val="002060"/>
                </a:solidFill>
                <a:latin typeface="楷体_GB2312" pitchFamily="49" charset="-122"/>
                <a:ea typeface="楷体_GB2312" pitchFamily="49" charset="-122"/>
              </a:rPr>
              <a:t>.</a:t>
            </a:r>
            <a:r>
              <a:rPr lang="zh-CN" altLang="en-US" sz="3200" b="1" dirty="0">
                <a:solidFill>
                  <a:srgbClr val="002060"/>
                </a:solidFill>
                <a:latin typeface="楷体_GB2312" pitchFamily="49" charset="-122"/>
                <a:ea typeface="楷体_GB2312" pitchFamily="49" charset="-122"/>
              </a:rPr>
              <a:t>设计的适用对象</a:t>
            </a:r>
            <a:r>
              <a:rPr lang="zh-CN" altLang="en-US" sz="3200" b="1" dirty="0" smtClean="0">
                <a:solidFill>
                  <a:srgbClr val="002060"/>
                </a:solidFill>
                <a:latin typeface="楷体_GB2312" pitchFamily="49" charset="-122"/>
                <a:ea typeface="楷体_GB2312" pitchFamily="49" charset="-122"/>
              </a:rPr>
              <a:t>不同</a:t>
            </a:r>
            <a:endParaRPr lang="zh-CN" altLang="en-US" sz="3200" b="1" dirty="0">
              <a:solidFill>
                <a:srgbClr val="002060"/>
              </a:solidFill>
              <a:latin typeface="楷体_GB2312" pitchFamily="49" charset="-122"/>
              <a:ea typeface="楷体_GB2312" pitchFamily="49" charset="-122"/>
            </a:endParaRPr>
          </a:p>
        </p:txBody>
      </p:sp>
    </p:spTree>
    <p:extLst>
      <p:ext uri="{BB962C8B-B14F-4D97-AF65-F5344CB8AC3E}">
        <p14:creationId xmlns:p14="http://schemas.microsoft.com/office/powerpoint/2010/main" val="421756390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962242" y="1667260"/>
            <a:ext cx="10191603" cy="3046988"/>
          </a:xfrm>
          <a:prstGeom prst="rect">
            <a:avLst/>
          </a:prstGeom>
        </p:spPr>
        <p:txBody>
          <a:bodyPr wrap="square">
            <a:spAutoFit/>
          </a:bodyPr>
          <a:lstStyle/>
          <a:p>
            <a:r>
              <a:rPr lang="zh-CN" altLang="en-US" sz="3200" b="1" dirty="0">
                <a:solidFill>
                  <a:srgbClr val="002060"/>
                </a:solidFill>
                <a:latin typeface="楷体_GB2312" pitchFamily="49" charset="-122"/>
                <a:ea typeface="楷体_GB2312" pitchFamily="49" charset="-122"/>
              </a:rPr>
              <a:t>（五）教学设计与教案设计的区别</a:t>
            </a:r>
          </a:p>
          <a:p>
            <a:r>
              <a:rPr lang="en-US" altLang="zh-CN" sz="3200" b="1" dirty="0" smtClean="0">
                <a:solidFill>
                  <a:srgbClr val="002060"/>
                </a:solidFill>
                <a:latin typeface="楷体_GB2312" pitchFamily="49" charset="-122"/>
                <a:ea typeface="楷体_GB2312" pitchFamily="49" charset="-122"/>
              </a:rPr>
              <a:t>1</a:t>
            </a:r>
            <a:r>
              <a:rPr lang="en-US" altLang="zh-CN" sz="3200" b="1" dirty="0">
                <a:solidFill>
                  <a:srgbClr val="002060"/>
                </a:solidFill>
                <a:latin typeface="楷体_GB2312" pitchFamily="49" charset="-122"/>
                <a:ea typeface="楷体_GB2312" pitchFamily="49" charset="-122"/>
              </a:rPr>
              <a:t>.</a:t>
            </a:r>
            <a:r>
              <a:rPr lang="zh-CN" altLang="en-US" sz="3200" b="1" dirty="0">
                <a:solidFill>
                  <a:srgbClr val="002060"/>
                </a:solidFill>
                <a:latin typeface="楷体_GB2312" pitchFamily="49" charset="-122"/>
                <a:ea typeface="楷体_GB2312" pitchFamily="49" charset="-122"/>
              </a:rPr>
              <a:t>理论基础不同</a:t>
            </a:r>
          </a:p>
          <a:p>
            <a:r>
              <a:rPr lang="en-US" altLang="zh-CN" sz="3200" b="1" dirty="0" smtClean="0">
                <a:solidFill>
                  <a:srgbClr val="002060"/>
                </a:solidFill>
                <a:latin typeface="楷体_GB2312" pitchFamily="49" charset="-122"/>
                <a:ea typeface="楷体_GB2312" pitchFamily="49" charset="-122"/>
              </a:rPr>
              <a:t>2</a:t>
            </a:r>
            <a:r>
              <a:rPr lang="en-US" altLang="zh-CN" sz="3200" b="1" dirty="0">
                <a:solidFill>
                  <a:srgbClr val="002060"/>
                </a:solidFill>
                <a:latin typeface="楷体_GB2312" pitchFamily="49" charset="-122"/>
                <a:ea typeface="楷体_GB2312" pitchFamily="49" charset="-122"/>
              </a:rPr>
              <a:t>.</a:t>
            </a:r>
            <a:r>
              <a:rPr lang="zh-CN" altLang="en-US" sz="3200" b="1" dirty="0">
                <a:solidFill>
                  <a:srgbClr val="002060"/>
                </a:solidFill>
                <a:latin typeface="楷体_GB2312" pitchFamily="49" charset="-122"/>
                <a:ea typeface="楷体_GB2312" pitchFamily="49" charset="-122"/>
              </a:rPr>
              <a:t>设计描述对象不一样</a:t>
            </a:r>
          </a:p>
          <a:p>
            <a:r>
              <a:rPr lang="en-US" altLang="zh-CN" sz="3200" b="1" dirty="0" smtClean="0">
                <a:solidFill>
                  <a:srgbClr val="002060"/>
                </a:solidFill>
                <a:latin typeface="楷体_GB2312" pitchFamily="49" charset="-122"/>
                <a:ea typeface="楷体_GB2312" pitchFamily="49" charset="-122"/>
              </a:rPr>
              <a:t>3</a:t>
            </a:r>
            <a:r>
              <a:rPr lang="en-US" altLang="zh-CN" sz="3200" b="1" dirty="0">
                <a:solidFill>
                  <a:srgbClr val="002060"/>
                </a:solidFill>
                <a:latin typeface="楷体_GB2312" pitchFamily="49" charset="-122"/>
                <a:ea typeface="楷体_GB2312" pitchFamily="49" charset="-122"/>
              </a:rPr>
              <a:t>.</a:t>
            </a:r>
            <a:r>
              <a:rPr lang="zh-CN" altLang="en-US" sz="3200" b="1" dirty="0">
                <a:solidFill>
                  <a:srgbClr val="002060"/>
                </a:solidFill>
                <a:latin typeface="楷体_GB2312" pitchFamily="49" charset="-122"/>
                <a:ea typeface="楷体_GB2312" pitchFamily="49" charset="-122"/>
              </a:rPr>
              <a:t>设计的要素不一样</a:t>
            </a:r>
          </a:p>
          <a:p>
            <a:r>
              <a:rPr lang="en-US" altLang="zh-CN" sz="3200" b="1" dirty="0" smtClean="0">
                <a:solidFill>
                  <a:srgbClr val="002060"/>
                </a:solidFill>
                <a:latin typeface="楷体_GB2312" pitchFamily="49" charset="-122"/>
                <a:ea typeface="楷体_GB2312" pitchFamily="49" charset="-122"/>
              </a:rPr>
              <a:t>4</a:t>
            </a:r>
            <a:r>
              <a:rPr lang="en-US" altLang="zh-CN" sz="3200" b="1" dirty="0">
                <a:solidFill>
                  <a:srgbClr val="002060"/>
                </a:solidFill>
                <a:latin typeface="楷体_GB2312" pitchFamily="49" charset="-122"/>
                <a:ea typeface="楷体_GB2312" pitchFamily="49" charset="-122"/>
              </a:rPr>
              <a:t>.</a:t>
            </a:r>
            <a:r>
              <a:rPr lang="zh-CN" altLang="en-US" sz="3200" b="1" dirty="0">
                <a:solidFill>
                  <a:srgbClr val="002060"/>
                </a:solidFill>
                <a:latin typeface="楷体_GB2312" pitchFamily="49" charset="-122"/>
                <a:ea typeface="楷体_GB2312" pitchFamily="49" charset="-122"/>
              </a:rPr>
              <a:t>设计的成果形式不一样</a:t>
            </a:r>
          </a:p>
          <a:p>
            <a:r>
              <a:rPr lang="en-US" altLang="zh-CN" sz="3200" b="1" dirty="0" smtClean="0">
                <a:solidFill>
                  <a:srgbClr val="002060"/>
                </a:solidFill>
                <a:latin typeface="楷体_GB2312" pitchFamily="49" charset="-122"/>
                <a:ea typeface="楷体_GB2312" pitchFamily="49" charset="-122"/>
              </a:rPr>
              <a:t>5</a:t>
            </a:r>
            <a:r>
              <a:rPr lang="en-US" altLang="zh-CN" sz="3200" b="1" dirty="0">
                <a:solidFill>
                  <a:srgbClr val="002060"/>
                </a:solidFill>
                <a:latin typeface="楷体_GB2312" pitchFamily="49" charset="-122"/>
                <a:ea typeface="楷体_GB2312" pitchFamily="49" charset="-122"/>
              </a:rPr>
              <a:t>.</a:t>
            </a:r>
            <a:r>
              <a:rPr lang="zh-CN" altLang="en-US" sz="3200" b="1" dirty="0">
                <a:solidFill>
                  <a:srgbClr val="002060"/>
                </a:solidFill>
                <a:latin typeface="楷体_GB2312" pitchFamily="49" charset="-122"/>
                <a:ea typeface="楷体_GB2312" pitchFamily="49" charset="-122"/>
              </a:rPr>
              <a:t>设计的适用对象</a:t>
            </a:r>
            <a:r>
              <a:rPr lang="zh-CN" altLang="en-US" sz="3200" b="1" dirty="0" smtClean="0">
                <a:solidFill>
                  <a:srgbClr val="002060"/>
                </a:solidFill>
                <a:latin typeface="楷体_GB2312" pitchFamily="49" charset="-122"/>
                <a:ea typeface="楷体_GB2312" pitchFamily="49" charset="-122"/>
              </a:rPr>
              <a:t>不同</a:t>
            </a:r>
            <a:endParaRPr lang="zh-CN" altLang="en-US" sz="3200" b="1" dirty="0">
              <a:solidFill>
                <a:srgbClr val="002060"/>
              </a:solidFill>
              <a:latin typeface="楷体_GB2312" pitchFamily="49" charset="-122"/>
              <a:ea typeface="楷体_GB2312" pitchFamily="49" charset="-122"/>
            </a:endParaRPr>
          </a:p>
        </p:txBody>
      </p:sp>
    </p:spTree>
    <p:extLst>
      <p:ext uri="{BB962C8B-B14F-4D97-AF65-F5344CB8AC3E}">
        <p14:creationId xmlns:p14="http://schemas.microsoft.com/office/powerpoint/2010/main" val="191193230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txBox="1">
            <a:spLocks noChangeArrowheads="1"/>
          </p:cNvSpPr>
          <p:nvPr/>
        </p:nvSpPr>
        <p:spPr>
          <a:xfrm>
            <a:off x="784072" y="208547"/>
            <a:ext cx="11151253" cy="5999748"/>
          </a:xfrm>
          <a:prstGeom prst="rect">
            <a:avLst/>
          </a:prstGeom>
        </p:spPr>
        <p:txBody>
          <a:bodyPr vert="horz" lIns="91440" tIns="45720" rIns="91440" bIns="45720" rtlCol="0">
            <a:normAutofit fontScale="850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zh-CN" altLang="en-US" sz="3200" b="1" dirty="0">
                <a:solidFill>
                  <a:srgbClr val="002060"/>
                </a:solidFill>
                <a:latin typeface="楷体_GB2312" pitchFamily="49" charset="-122"/>
                <a:ea typeface="楷体_GB2312" pitchFamily="49" charset="-122"/>
              </a:rPr>
              <a:t>材料</a:t>
            </a:r>
            <a:r>
              <a:rPr lang="en-US" altLang="zh-CN" sz="3200" b="1" dirty="0">
                <a:solidFill>
                  <a:srgbClr val="002060"/>
                </a:solidFill>
                <a:latin typeface="楷体_GB2312" pitchFamily="49" charset="-122"/>
                <a:ea typeface="楷体_GB2312" pitchFamily="49" charset="-122"/>
              </a:rPr>
              <a:t>2  </a:t>
            </a:r>
            <a:r>
              <a:rPr lang="zh-CN" altLang="en-US" sz="3200" b="1" dirty="0">
                <a:solidFill>
                  <a:srgbClr val="002060"/>
                </a:solidFill>
                <a:latin typeface="楷体_GB2312" pitchFamily="49" charset="-122"/>
                <a:ea typeface="楷体_GB2312" pitchFamily="49" charset="-122"/>
              </a:rPr>
              <a:t>教学目标</a:t>
            </a:r>
            <a:r>
              <a:rPr lang="zh-CN" altLang="en-US" sz="3200" b="1" dirty="0" smtClean="0">
                <a:solidFill>
                  <a:srgbClr val="002060"/>
                </a:solidFill>
                <a:latin typeface="楷体_GB2312" pitchFamily="49" charset="-122"/>
                <a:ea typeface="楷体_GB2312" pitchFamily="49" charset="-122"/>
              </a:rPr>
              <a:t>分类</a:t>
            </a:r>
            <a:endParaRPr lang="en-US" altLang="zh-CN" sz="3200" b="1" dirty="0" smtClean="0">
              <a:solidFill>
                <a:srgbClr val="002060"/>
              </a:solidFill>
              <a:latin typeface="楷体_GB2312" pitchFamily="49" charset="-122"/>
              <a:ea typeface="楷体_GB2312" pitchFamily="49" charset="-122"/>
            </a:endParaRPr>
          </a:p>
          <a:p>
            <a:pPr marL="0" indent="0">
              <a:buNone/>
            </a:pPr>
            <a:r>
              <a:rPr lang="zh-CN" altLang="en-US" sz="3200" b="1" dirty="0">
                <a:solidFill>
                  <a:srgbClr val="002060"/>
                </a:solidFill>
                <a:latin typeface="楷体_GB2312" pitchFamily="49" charset="-122"/>
                <a:ea typeface="楷体_GB2312" pitchFamily="49" charset="-122"/>
              </a:rPr>
              <a:t>（一）布鲁姆教学目标分</a:t>
            </a:r>
            <a:r>
              <a:rPr lang="zh-CN" altLang="en-US" sz="3200" b="1" dirty="0" smtClean="0">
                <a:solidFill>
                  <a:srgbClr val="002060"/>
                </a:solidFill>
                <a:latin typeface="楷体_GB2312" pitchFamily="49" charset="-122"/>
                <a:ea typeface="楷体_GB2312" pitchFamily="49" charset="-122"/>
              </a:rPr>
              <a:t>类结构</a:t>
            </a:r>
            <a:endParaRPr lang="en-US" altLang="zh-CN" sz="3200" b="1" dirty="0" smtClean="0">
              <a:solidFill>
                <a:srgbClr val="002060"/>
              </a:solidFill>
              <a:latin typeface="楷体_GB2312" pitchFamily="49" charset="-122"/>
              <a:ea typeface="楷体_GB2312" pitchFamily="49" charset="-122"/>
            </a:endParaRPr>
          </a:p>
          <a:p>
            <a:pPr marL="0" indent="0">
              <a:buNone/>
            </a:pPr>
            <a:r>
              <a:rPr lang="en-US" altLang="zh-CN" sz="3200" b="1" dirty="0">
                <a:solidFill>
                  <a:srgbClr val="002060"/>
                </a:solidFill>
                <a:latin typeface="楷体_GB2312" pitchFamily="49" charset="-122"/>
                <a:ea typeface="楷体_GB2312" pitchFamily="49" charset="-122"/>
              </a:rPr>
              <a:t>1956</a:t>
            </a:r>
            <a:r>
              <a:rPr lang="zh-CN" altLang="en-US" sz="3200" b="1" dirty="0">
                <a:solidFill>
                  <a:srgbClr val="002060"/>
                </a:solidFill>
                <a:latin typeface="楷体_GB2312" pitchFamily="49" charset="-122"/>
                <a:ea typeface="楷体_GB2312" pitchFamily="49" charset="-122"/>
              </a:rPr>
              <a:t>年，芝加哥大学教授布鲁姆提出著名的“教育目标分类法”。布鲁姆分析了过去四十年来一直使用的六级认知层次，以验证教学活动促进学生高级思维技巧的发展，并在认知领域基础上又提出了有关情感领域和技能领域的六级认知</a:t>
            </a:r>
            <a:r>
              <a:rPr lang="zh-CN" altLang="en-US" sz="3200" b="1" dirty="0" smtClean="0">
                <a:solidFill>
                  <a:srgbClr val="002060"/>
                </a:solidFill>
                <a:latin typeface="楷体_GB2312" pitchFamily="49" charset="-122"/>
                <a:ea typeface="楷体_GB2312" pitchFamily="49" charset="-122"/>
              </a:rPr>
              <a:t>层次。</a:t>
            </a:r>
            <a:endParaRPr lang="zh-CN" altLang="en-US" sz="3200" b="1" dirty="0">
              <a:solidFill>
                <a:srgbClr val="002060"/>
              </a:solidFill>
              <a:latin typeface="楷体_GB2312" pitchFamily="49" charset="-122"/>
              <a:ea typeface="楷体_GB2312" pitchFamily="49" charset="-122"/>
            </a:endParaRPr>
          </a:p>
          <a:p>
            <a:pPr marL="0" indent="0">
              <a:buNone/>
            </a:pPr>
            <a:r>
              <a:rPr lang="zh-CN" altLang="en-US" sz="3200" b="1" dirty="0">
                <a:solidFill>
                  <a:srgbClr val="002060"/>
                </a:solidFill>
                <a:latin typeface="楷体_GB2312" pitchFamily="49" charset="-122"/>
                <a:ea typeface="楷体_GB2312" pitchFamily="49" charset="-122"/>
              </a:rPr>
              <a:t>认知领域：包括有关信息、知识的回忆和再认，以及智力技能和认知策略的形成按照智力特性的复杂程度可分为六级。</a:t>
            </a:r>
          </a:p>
          <a:p>
            <a:pPr marL="0" indent="0">
              <a:buNone/>
            </a:pPr>
            <a:r>
              <a:rPr lang="zh-CN" altLang="en-US" sz="3200" b="1" dirty="0">
                <a:solidFill>
                  <a:srgbClr val="002060"/>
                </a:solidFill>
                <a:latin typeface="楷体_GB2312" pitchFamily="49" charset="-122"/>
                <a:ea typeface="楷体_GB2312" pitchFamily="49" charset="-122"/>
              </a:rPr>
              <a:t>情感领域：情感是人对外界刺激的肯定或否定的心理反应，如喜欢、厌恶等。人的情感会影响人做出的行为选择。情感学习与形成或改变态度、提高鉴赏能力、更新价值观念、培养高尚情操等密切相关。这是学校教育的一个重要组成部分，然而，由于人的情感反应更多地表现为一种内部心理过程，具有一定的内隐性和抽象性，因而这个领域的学习目标相对难以编写。</a:t>
            </a:r>
          </a:p>
          <a:p>
            <a:pPr marL="0" indent="0">
              <a:buNone/>
            </a:pPr>
            <a:r>
              <a:rPr lang="zh-CN" altLang="en-US" sz="3200" b="1" dirty="0">
                <a:solidFill>
                  <a:srgbClr val="002060"/>
                </a:solidFill>
                <a:latin typeface="楷体_GB2312" pitchFamily="49" charset="-122"/>
                <a:ea typeface="楷体_GB2312" pitchFamily="49" charset="-122"/>
              </a:rPr>
              <a:t>动作技能领域：动作技能涉及骨骼和肌肉的运用、发展和协调。在实验课、体育课、职业培训、军事训练等科目中，是主要的教学目标。</a:t>
            </a:r>
          </a:p>
          <a:p>
            <a:pPr marL="0" indent="0">
              <a:buNone/>
            </a:pPr>
            <a:endParaRPr lang="zh-CN" altLang="en-US" sz="3200" b="1" dirty="0" smtClean="0">
              <a:solidFill>
                <a:srgbClr val="002060"/>
              </a:solidFill>
              <a:latin typeface="楷体_GB2312" pitchFamily="49" charset="-122"/>
              <a:ea typeface="楷体_GB2312" pitchFamily="49" charset="-122"/>
            </a:endParaRPr>
          </a:p>
        </p:txBody>
      </p:sp>
    </p:spTree>
    <p:extLst>
      <p:ext uri="{BB962C8B-B14F-4D97-AF65-F5344CB8AC3E}">
        <p14:creationId xmlns:p14="http://schemas.microsoft.com/office/powerpoint/2010/main" val="286208414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txBox="1">
            <a:spLocks noChangeArrowheads="1"/>
          </p:cNvSpPr>
          <p:nvPr/>
        </p:nvSpPr>
        <p:spPr>
          <a:xfrm>
            <a:off x="784072" y="208547"/>
            <a:ext cx="11151253" cy="5999748"/>
          </a:xfrm>
          <a:prstGeom prst="rect">
            <a:avLst/>
          </a:prstGeom>
        </p:spPr>
        <p:txBody>
          <a:bodyPr vert="horz" lIns="91440" tIns="45720" rIns="91440" bIns="45720" rtlCol="0">
            <a:normAutofit fontScale="850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zh-CN" altLang="en-US" sz="3200" b="1" dirty="0">
                <a:solidFill>
                  <a:srgbClr val="002060"/>
                </a:solidFill>
                <a:latin typeface="楷体_GB2312" pitchFamily="49" charset="-122"/>
                <a:ea typeface="楷体_GB2312" pitchFamily="49" charset="-122"/>
              </a:rPr>
              <a:t>（二）认知领域教学目标分类</a:t>
            </a:r>
          </a:p>
          <a:p>
            <a:pPr marL="0" indent="0">
              <a:buNone/>
            </a:pPr>
            <a:r>
              <a:rPr lang="zh-CN" altLang="en-US" sz="3200" b="1" dirty="0">
                <a:solidFill>
                  <a:srgbClr val="002060"/>
                </a:solidFill>
                <a:latin typeface="楷体_GB2312" pitchFamily="49" charset="-122"/>
                <a:ea typeface="楷体_GB2312" pitchFamily="49" charset="-122"/>
              </a:rPr>
              <a:t>在布鲁姆的教学目标分类领域中认知领域是得到最多赞誉的，也是运用最为广泛的教学目标分类。对于中小学教学来讲，主要的教学目标就分布在这一领域，下面就这个领域做一个较为详尽的介绍。</a:t>
            </a:r>
          </a:p>
          <a:p>
            <a:pPr marL="0" indent="0">
              <a:buNone/>
            </a:pPr>
            <a:r>
              <a:rPr lang="en-US" altLang="zh-CN" sz="3200" b="1" dirty="0">
                <a:solidFill>
                  <a:srgbClr val="002060"/>
                </a:solidFill>
                <a:latin typeface="楷体_GB2312" pitchFamily="49" charset="-122"/>
                <a:ea typeface="楷体_GB2312" pitchFamily="49" charset="-122"/>
              </a:rPr>
              <a:t>1.</a:t>
            </a:r>
            <a:r>
              <a:rPr lang="zh-CN" altLang="en-US" sz="3200" b="1" dirty="0">
                <a:solidFill>
                  <a:srgbClr val="002060"/>
                </a:solidFill>
                <a:latin typeface="楷体_GB2312" pitchFamily="49" charset="-122"/>
                <a:ea typeface="楷体_GB2312" pitchFamily="49" charset="-122"/>
              </a:rPr>
              <a:t>认知领域教学目标的内容</a:t>
            </a:r>
          </a:p>
          <a:p>
            <a:pPr marL="0" indent="0">
              <a:buNone/>
            </a:pPr>
            <a:r>
              <a:rPr lang="zh-CN" altLang="en-US" sz="3200" b="1" dirty="0">
                <a:solidFill>
                  <a:srgbClr val="002060"/>
                </a:solidFill>
                <a:latin typeface="楷体_GB2312" pitchFamily="49" charset="-122"/>
                <a:ea typeface="楷体_GB2312" pitchFamily="49" charset="-122"/>
              </a:rPr>
              <a:t>（</a:t>
            </a:r>
            <a:r>
              <a:rPr lang="en-US" altLang="zh-CN" sz="3200" b="1" dirty="0">
                <a:solidFill>
                  <a:srgbClr val="002060"/>
                </a:solidFill>
                <a:latin typeface="楷体_GB2312" pitchFamily="49" charset="-122"/>
                <a:ea typeface="楷体_GB2312" pitchFamily="49" charset="-122"/>
              </a:rPr>
              <a:t>1</a:t>
            </a:r>
            <a:r>
              <a:rPr lang="zh-CN" altLang="en-US" sz="3200" b="1" dirty="0">
                <a:solidFill>
                  <a:srgbClr val="002060"/>
                </a:solidFill>
                <a:latin typeface="楷体_GB2312" pitchFamily="49" charset="-122"/>
                <a:ea typeface="楷体_GB2312" pitchFamily="49" charset="-122"/>
              </a:rPr>
              <a:t>）知道（知识）（</a:t>
            </a:r>
            <a:r>
              <a:rPr lang="en-US" altLang="zh-CN" sz="3200" b="1" dirty="0">
                <a:solidFill>
                  <a:srgbClr val="002060"/>
                </a:solidFill>
                <a:latin typeface="楷体_GB2312" pitchFamily="49" charset="-122"/>
                <a:ea typeface="楷体_GB2312" pitchFamily="49" charset="-122"/>
              </a:rPr>
              <a:t>knowledge</a:t>
            </a:r>
            <a:r>
              <a:rPr lang="zh-CN" altLang="en-US" sz="3200" b="1" dirty="0">
                <a:solidFill>
                  <a:srgbClr val="002060"/>
                </a:solidFill>
                <a:latin typeface="楷体_GB2312" pitchFamily="49" charset="-122"/>
                <a:ea typeface="楷体_GB2312" pitchFamily="49" charset="-122"/>
              </a:rPr>
              <a:t>）</a:t>
            </a:r>
          </a:p>
          <a:p>
            <a:pPr marL="0" indent="0">
              <a:buNone/>
            </a:pPr>
            <a:r>
              <a:rPr lang="zh-CN" altLang="en-US" sz="3200" b="1" dirty="0">
                <a:solidFill>
                  <a:srgbClr val="002060"/>
                </a:solidFill>
                <a:latin typeface="楷体_GB2312" pitchFamily="49" charset="-122"/>
                <a:ea typeface="楷体_GB2312" pitchFamily="49" charset="-122"/>
              </a:rPr>
              <a:t>知道是指认识并记忆。这一层次所涉及的是具体知识或抽象知识的辨认，用一种非常接近于学生当初遇到的某种观念和现象时的形式，回想起这种观念或现象。</a:t>
            </a:r>
          </a:p>
          <a:p>
            <a:pPr marL="0" indent="0">
              <a:buNone/>
            </a:pPr>
            <a:r>
              <a:rPr lang="zh-CN" altLang="en-US" sz="3200" b="1" dirty="0">
                <a:solidFill>
                  <a:srgbClr val="002060"/>
                </a:solidFill>
                <a:latin typeface="楷体_GB2312" pitchFamily="49" charset="-122"/>
                <a:ea typeface="楷体_GB2312" pitchFamily="49" charset="-122"/>
              </a:rPr>
              <a:t>可使用行为动词：回忆、记忆、识别、列表、定义、陈述、呈现。</a:t>
            </a:r>
          </a:p>
          <a:p>
            <a:pPr marL="0" indent="0">
              <a:buNone/>
            </a:pPr>
            <a:r>
              <a:rPr lang="zh-CN" altLang="en-US" sz="3200" b="1" dirty="0">
                <a:solidFill>
                  <a:srgbClr val="002060"/>
                </a:solidFill>
                <a:latin typeface="楷体_GB2312" pitchFamily="49" charset="-122"/>
                <a:ea typeface="楷体_GB2312" pitchFamily="49" charset="-122"/>
              </a:rPr>
              <a:t>（</a:t>
            </a:r>
            <a:r>
              <a:rPr lang="en-US" altLang="zh-CN" sz="3200" b="1" dirty="0">
                <a:solidFill>
                  <a:srgbClr val="002060"/>
                </a:solidFill>
                <a:latin typeface="楷体_GB2312" pitchFamily="49" charset="-122"/>
                <a:ea typeface="楷体_GB2312" pitchFamily="49" charset="-122"/>
              </a:rPr>
              <a:t>2</a:t>
            </a:r>
            <a:r>
              <a:rPr lang="zh-CN" altLang="en-US" sz="3200" b="1" dirty="0">
                <a:solidFill>
                  <a:srgbClr val="002060"/>
                </a:solidFill>
                <a:latin typeface="楷体_GB2312" pitchFamily="49" charset="-122"/>
                <a:ea typeface="楷体_GB2312" pitchFamily="49" charset="-122"/>
              </a:rPr>
              <a:t>）领会（</a:t>
            </a:r>
            <a:r>
              <a:rPr lang="en-US" altLang="zh-CN" sz="3200" b="1" dirty="0">
                <a:solidFill>
                  <a:srgbClr val="002060"/>
                </a:solidFill>
                <a:latin typeface="楷体_GB2312" pitchFamily="49" charset="-122"/>
                <a:ea typeface="楷体_GB2312" pitchFamily="49" charset="-122"/>
              </a:rPr>
              <a:t>comprehension</a:t>
            </a:r>
            <a:r>
              <a:rPr lang="zh-CN" altLang="en-US" sz="3200" b="1" dirty="0">
                <a:solidFill>
                  <a:srgbClr val="002060"/>
                </a:solidFill>
                <a:latin typeface="楷体_GB2312" pitchFamily="49" charset="-122"/>
                <a:ea typeface="楷体_GB2312" pitchFamily="49" charset="-122"/>
              </a:rPr>
              <a:t>）</a:t>
            </a:r>
          </a:p>
          <a:p>
            <a:pPr marL="0" indent="0">
              <a:buNone/>
            </a:pPr>
            <a:r>
              <a:rPr lang="zh-CN" altLang="en-US" sz="3200" b="1" dirty="0">
                <a:solidFill>
                  <a:srgbClr val="002060"/>
                </a:solidFill>
                <a:latin typeface="楷体_GB2312" pitchFamily="49" charset="-122"/>
                <a:ea typeface="楷体_GB2312" pitchFamily="49" charset="-122"/>
              </a:rPr>
              <a:t>领会是指对事物的领会，但不要求深刻的领会，而是初步的，可能是肤浅的。其包括“转化”、解释、推断等。</a:t>
            </a:r>
          </a:p>
          <a:p>
            <a:pPr marL="0" indent="0">
              <a:buNone/>
            </a:pPr>
            <a:r>
              <a:rPr lang="zh-CN" altLang="en-US" sz="3200" b="1" dirty="0">
                <a:solidFill>
                  <a:srgbClr val="002060"/>
                </a:solidFill>
                <a:latin typeface="楷体_GB2312" pitchFamily="49" charset="-122"/>
                <a:ea typeface="楷体_GB2312" pitchFamily="49" charset="-122"/>
              </a:rPr>
              <a:t>可使用行为动词：说明、识别、描述、解释、区别、重述、归纳、比较。</a:t>
            </a:r>
          </a:p>
          <a:p>
            <a:pPr marL="0" indent="0">
              <a:buNone/>
            </a:pPr>
            <a:endParaRPr lang="zh-CN" altLang="en-US" sz="3200" b="1" dirty="0" smtClean="0">
              <a:solidFill>
                <a:srgbClr val="002060"/>
              </a:solidFill>
              <a:latin typeface="楷体_GB2312" pitchFamily="49" charset="-122"/>
              <a:ea typeface="楷体_GB2312" pitchFamily="49" charset="-122"/>
            </a:endParaRPr>
          </a:p>
        </p:txBody>
      </p:sp>
    </p:spTree>
    <p:extLst>
      <p:ext uri="{BB962C8B-B14F-4D97-AF65-F5344CB8AC3E}">
        <p14:creationId xmlns:p14="http://schemas.microsoft.com/office/powerpoint/2010/main" val="233063353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txBox="1">
            <a:spLocks noChangeArrowheads="1"/>
          </p:cNvSpPr>
          <p:nvPr/>
        </p:nvSpPr>
        <p:spPr>
          <a:xfrm>
            <a:off x="784072" y="208547"/>
            <a:ext cx="11151253" cy="5999748"/>
          </a:xfrm>
          <a:prstGeom prst="rect">
            <a:avLst/>
          </a:prstGeom>
        </p:spPr>
        <p:txBody>
          <a:bodyPr vert="horz" lIns="91440" tIns="45720" rIns="91440" bIns="45720" rtlCol="0">
            <a:normAutofit fontScale="92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3200" b="1" dirty="0">
                <a:solidFill>
                  <a:srgbClr val="002060"/>
                </a:solidFill>
                <a:latin typeface="楷体_GB2312" pitchFamily="49" charset="-122"/>
                <a:ea typeface="楷体_GB2312" pitchFamily="49" charset="-122"/>
              </a:rPr>
              <a:t>（</a:t>
            </a:r>
            <a:r>
              <a:rPr lang="en-US" altLang="zh-CN" sz="3200" b="1" dirty="0">
                <a:solidFill>
                  <a:srgbClr val="002060"/>
                </a:solidFill>
                <a:latin typeface="楷体_GB2312" pitchFamily="49" charset="-122"/>
                <a:ea typeface="楷体_GB2312" pitchFamily="49" charset="-122"/>
              </a:rPr>
              <a:t>3</a:t>
            </a:r>
            <a:r>
              <a:rPr lang="zh-CN" altLang="en-US" sz="3200" b="1" dirty="0">
                <a:solidFill>
                  <a:srgbClr val="002060"/>
                </a:solidFill>
                <a:latin typeface="楷体_GB2312" pitchFamily="49" charset="-122"/>
                <a:ea typeface="楷体_GB2312" pitchFamily="49" charset="-122"/>
              </a:rPr>
              <a:t>）应用（</a:t>
            </a:r>
            <a:r>
              <a:rPr lang="en-US" altLang="zh-CN" sz="3200" b="1" dirty="0">
                <a:solidFill>
                  <a:srgbClr val="002060"/>
                </a:solidFill>
                <a:latin typeface="楷体_GB2312" pitchFamily="49" charset="-122"/>
                <a:ea typeface="楷体_GB2312" pitchFamily="49" charset="-122"/>
              </a:rPr>
              <a:t>application</a:t>
            </a:r>
            <a:r>
              <a:rPr lang="zh-CN" altLang="en-US" sz="3200" b="1" dirty="0">
                <a:solidFill>
                  <a:srgbClr val="002060"/>
                </a:solidFill>
                <a:latin typeface="楷体_GB2312" pitchFamily="49" charset="-122"/>
                <a:ea typeface="楷体_GB2312" pitchFamily="49" charset="-122"/>
              </a:rPr>
              <a:t>）</a:t>
            </a:r>
          </a:p>
          <a:p>
            <a:pPr marL="0" indent="0">
              <a:buNone/>
            </a:pPr>
            <a:r>
              <a:rPr lang="zh-CN" altLang="en-US" sz="3200" b="1" dirty="0">
                <a:solidFill>
                  <a:srgbClr val="002060"/>
                </a:solidFill>
                <a:latin typeface="楷体_GB2312" pitchFamily="49" charset="-122"/>
                <a:ea typeface="楷体_GB2312" pitchFamily="49" charset="-122"/>
              </a:rPr>
              <a:t>应用是指对所学习的概念、法则、原理的运用。它要求在没有说明问题解决模式的情况下，学会正确地把抽象概念运用于适当的情况。这里所说的应用是初步的直接应用，而不是全面地、分析与综合地运用知识。</a:t>
            </a:r>
          </a:p>
          <a:p>
            <a:pPr marL="0" indent="0">
              <a:buNone/>
            </a:pPr>
            <a:r>
              <a:rPr lang="zh-CN" altLang="en-US" sz="3200" b="1" dirty="0">
                <a:solidFill>
                  <a:srgbClr val="002060"/>
                </a:solidFill>
                <a:latin typeface="楷体_GB2312" pitchFamily="49" charset="-122"/>
                <a:ea typeface="楷体_GB2312" pitchFamily="49" charset="-122"/>
              </a:rPr>
              <a:t>可使用行为动词：应用、论证、操作、实践、分类、举例说明、解决。</a:t>
            </a:r>
          </a:p>
          <a:p>
            <a:pPr marL="0" indent="0">
              <a:buNone/>
            </a:pPr>
            <a:r>
              <a:rPr lang="zh-CN" altLang="en-US" sz="3200" b="1" dirty="0">
                <a:solidFill>
                  <a:srgbClr val="002060"/>
                </a:solidFill>
                <a:latin typeface="楷体_GB2312" pitchFamily="49" charset="-122"/>
                <a:ea typeface="楷体_GB2312" pitchFamily="49" charset="-122"/>
              </a:rPr>
              <a:t>（</a:t>
            </a:r>
            <a:r>
              <a:rPr lang="en-US" altLang="zh-CN" sz="3200" b="1" dirty="0">
                <a:solidFill>
                  <a:srgbClr val="002060"/>
                </a:solidFill>
                <a:latin typeface="楷体_GB2312" pitchFamily="49" charset="-122"/>
                <a:ea typeface="楷体_GB2312" pitchFamily="49" charset="-122"/>
              </a:rPr>
              <a:t>4</a:t>
            </a:r>
            <a:r>
              <a:rPr lang="zh-CN" altLang="en-US" sz="3200" b="1" dirty="0">
                <a:solidFill>
                  <a:srgbClr val="002060"/>
                </a:solidFill>
                <a:latin typeface="楷体_GB2312" pitchFamily="49" charset="-122"/>
                <a:ea typeface="楷体_GB2312" pitchFamily="49" charset="-122"/>
              </a:rPr>
              <a:t>）分析（</a:t>
            </a:r>
            <a:r>
              <a:rPr lang="en-US" altLang="zh-CN" sz="3200" b="1" dirty="0">
                <a:solidFill>
                  <a:srgbClr val="002060"/>
                </a:solidFill>
                <a:latin typeface="楷体_GB2312" pitchFamily="49" charset="-122"/>
                <a:ea typeface="楷体_GB2312" pitchFamily="49" charset="-122"/>
              </a:rPr>
              <a:t>analysis</a:t>
            </a:r>
            <a:r>
              <a:rPr lang="zh-CN" altLang="en-US" sz="3200" b="1" dirty="0">
                <a:solidFill>
                  <a:srgbClr val="002060"/>
                </a:solidFill>
                <a:latin typeface="楷体_GB2312" pitchFamily="49" charset="-122"/>
                <a:ea typeface="楷体_GB2312" pitchFamily="49" charset="-122"/>
              </a:rPr>
              <a:t>）</a:t>
            </a:r>
          </a:p>
          <a:p>
            <a:pPr marL="0" indent="0">
              <a:buNone/>
            </a:pPr>
            <a:r>
              <a:rPr lang="zh-CN" altLang="en-US" sz="3200" b="1" dirty="0">
                <a:solidFill>
                  <a:srgbClr val="002060"/>
                </a:solidFill>
                <a:latin typeface="楷体_GB2312" pitchFamily="49" charset="-122"/>
                <a:ea typeface="楷体_GB2312" pitchFamily="49" charset="-122"/>
              </a:rPr>
              <a:t>分析是指把材料分解成它的组成要素部分，从而使各概念间的相互关系更加明确，材料的组织结构更为清晰，详细地阐明基础理论和基本原理。</a:t>
            </a:r>
          </a:p>
          <a:p>
            <a:pPr marL="0" indent="0">
              <a:buNone/>
            </a:pPr>
            <a:r>
              <a:rPr lang="zh-CN" altLang="en-US" sz="3200" b="1" dirty="0">
                <a:solidFill>
                  <a:srgbClr val="002060"/>
                </a:solidFill>
                <a:latin typeface="楷体_GB2312" pitchFamily="49" charset="-122"/>
                <a:ea typeface="楷体_GB2312" pitchFamily="49" charset="-122"/>
              </a:rPr>
              <a:t>可使用行为动词：分析、检查、实验、组织、对比、比较、辨别、区别。</a:t>
            </a:r>
          </a:p>
        </p:txBody>
      </p:sp>
    </p:spTree>
    <p:extLst>
      <p:ext uri="{BB962C8B-B14F-4D97-AF65-F5344CB8AC3E}">
        <p14:creationId xmlns:p14="http://schemas.microsoft.com/office/powerpoint/2010/main" val="212149584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txBox="1">
            <a:spLocks noChangeArrowheads="1"/>
          </p:cNvSpPr>
          <p:nvPr/>
        </p:nvSpPr>
        <p:spPr>
          <a:xfrm>
            <a:off x="784072" y="208547"/>
            <a:ext cx="11151253" cy="5999748"/>
          </a:xfrm>
          <a:prstGeom prst="rect">
            <a:avLst/>
          </a:prstGeom>
        </p:spPr>
        <p:txBody>
          <a:bodyPr vert="horz" lIns="91440" tIns="45720" rIns="91440" bIns="45720" rtlCol="0">
            <a:normAutofit fontScale="9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3200" b="1" dirty="0">
                <a:solidFill>
                  <a:srgbClr val="002060"/>
                </a:solidFill>
                <a:latin typeface="楷体_GB2312" pitchFamily="49" charset="-122"/>
                <a:ea typeface="楷体_GB2312" pitchFamily="49" charset="-122"/>
              </a:rPr>
              <a:t>（</a:t>
            </a:r>
            <a:r>
              <a:rPr lang="en-US" altLang="zh-CN" sz="3200" b="1" dirty="0">
                <a:solidFill>
                  <a:srgbClr val="002060"/>
                </a:solidFill>
                <a:latin typeface="楷体_GB2312" pitchFamily="49" charset="-122"/>
                <a:ea typeface="楷体_GB2312" pitchFamily="49" charset="-122"/>
              </a:rPr>
              <a:t>5</a:t>
            </a:r>
            <a:r>
              <a:rPr lang="zh-CN" altLang="en-US" sz="3200" b="1" dirty="0">
                <a:solidFill>
                  <a:srgbClr val="002060"/>
                </a:solidFill>
                <a:latin typeface="楷体_GB2312" pitchFamily="49" charset="-122"/>
                <a:ea typeface="楷体_GB2312" pitchFamily="49" charset="-122"/>
              </a:rPr>
              <a:t>）综合（</a:t>
            </a:r>
            <a:r>
              <a:rPr lang="en-US" altLang="zh-CN" sz="3200" b="1" dirty="0">
                <a:solidFill>
                  <a:srgbClr val="002060"/>
                </a:solidFill>
                <a:latin typeface="楷体_GB2312" pitchFamily="49" charset="-122"/>
                <a:ea typeface="楷体_GB2312" pitchFamily="49" charset="-122"/>
              </a:rPr>
              <a:t>synthesis</a:t>
            </a:r>
            <a:r>
              <a:rPr lang="zh-CN" altLang="en-US" sz="3200" b="1" dirty="0">
                <a:solidFill>
                  <a:srgbClr val="002060"/>
                </a:solidFill>
                <a:latin typeface="楷体_GB2312" pitchFamily="49" charset="-122"/>
                <a:ea typeface="楷体_GB2312" pitchFamily="49" charset="-122"/>
              </a:rPr>
              <a:t>）</a:t>
            </a:r>
          </a:p>
          <a:p>
            <a:pPr marL="0" indent="0">
              <a:buNone/>
            </a:pPr>
            <a:r>
              <a:rPr lang="zh-CN" altLang="en-US" sz="3200" b="1" dirty="0">
                <a:solidFill>
                  <a:srgbClr val="002060"/>
                </a:solidFill>
                <a:latin typeface="楷体_GB2312" pitchFamily="49" charset="-122"/>
                <a:ea typeface="楷体_GB2312" pitchFamily="49" charset="-122"/>
              </a:rPr>
              <a:t>综合是以分析为基础，全面加工已分解的各要素，并再次把它们按要求重新地组合成整体，以便综合地创造性地解决问题。它涉及具有特色的表达、制定合理的计划和可实施的步骤，根据基本材料推出某种规律等活动。它强调特性与首创性，是高层次的要求。</a:t>
            </a:r>
          </a:p>
          <a:p>
            <a:pPr marL="0" indent="0">
              <a:buNone/>
            </a:pPr>
            <a:r>
              <a:rPr lang="zh-CN" altLang="en-US" sz="3200" b="1" dirty="0">
                <a:solidFill>
                  <a:srgbClr val="002060"/>
                </a:solidFill>
                <a:latin typeface="楷体_GB2312" pitchFamily="49" charset="-122"/>
                <a:ea typeface="楷体_GB2312" pitchFamily="49" charset="-122"/>
              </a:rPr>
              <a:t>可使用行为动词：组成、建立、设计、开发、计划、支持、系统化。</a:t>
            </a:r>
          </a:p>
          <a:p>
            <a:pPr marL="0" indent="0">
              <a:buNone/>
            </a:pPr>
            <a:r>
              <a:rPr lang="zh-CN" altLang="en-US" sz="3200" b="1" dirty="0">
                <a:solidFill>
                  <a:srgbClr val="002060"/>
                </a:solidFill>
                <a:latin typeface="楷体_GB2312" pitchFamily="49" charset="-122"/>
                <a:ea typeface="楷体_GB2312" pitchFamily="49" charset="-122"/>
              </a:rPr>
              <a:t>（</a:t>
            </a:r>
            <a:r>
              <a:rPr lang="en-US" altLang="zh-CN" sz="3200" b="1" dirty="0">
                <a:solidFill>
                  <a:srgbClr val="002060"/>
                </a:solidFill>
                <a:latin typeface="楷体_GB2312" pitchFamily="49" charset="-122"/>
                <a:ea typeface="楷体_GB2312" pitchFamily="49" charset="-122"/>
              </a:rPr>
              <a:t>6</a:t>
            </a:r>
            <a:r>
              <a:rPr lang="zh-CN" altLang="en-US" sz="3200" b="1" dirty="0">
                <a:solidFill>
                  <a:srgbClr val="002060"/>
                </a:solidFill>
                <a:latin typeface="楷体_GB2312" pitchFamily="49" charset="-122"/>
                <a:ea typeface="楷体_GB2312" pitchFamily="49" charset="-122"/>
              </a:rPr>
              <a:t>）评价（</a:t>
            </a:r>
            <a:r>
              <a:rPr lang="en-US" altLang="zh-CN" sz="3200" b="1" dirty="0">
                <a:solidFill>
                  <a:srgbClr val="002060"/>
                </a:solidFill>
                <a:latin typeface="楷体_GB2312" pitchFamily="49" charset="-122"/>
                <a:ea typeface="楷体_GB2312" pitchFamily="49" charset="-122"/>
              </a:rPr>
              <a:t>evaluation</a:t>
            </a:r>
            <a:r>
              <a:rPr lang="zh-CN" altLang="en-US" sz="3200" b="1" dirty="0">
                <a:solidFill>
                  <a:srgbClr val="002060"/>
                </a:solidFill>
                <a:latin typeface="楷体_GB2312" pitchFamily="49" charset="-122"/>
                <a:ea typeface="楷体_GB2312" pitchFamily="49" charset="-122"/>
              </a:rPr>
              <a:t>）</a:t>
            </a:r>
          </a:p>
          <a:p>
            <a:pPr marL="0" indent="0">
              <a:buNone/>
            </a:pPr>
            <a:r>
              <a:rPr lang="zh-CN" altLang="en-US" sz="3200" b="1" dirty="0">
                <a:solidFill>
                  <a:srgbClr val="002060"/>
                </a:solidFill>
                <a:latin typeface="楷体_GB2312" pitchFamily="49" charset="-122"/>
                <a:ea typeface="楷体_GB2312" pitchFamily="49" charset="-122"/>
              </a:rPr>
              <a:t>评价是认知领域里教育目标的最高层次。这个层次的要求不是凭借直观的感受或观察的现象做出评判，而是理性地、深刻地对事物本质的价值做出有说服力的判断，它综合内在与外在的资料、信息，做出符合客观事实的推断。</a:t>
            </a:r>
          </a:p>
          <a:p>
            <a:pPr marL="0" indent="0">
              <a:buNone/>
            </a:pPr>
            <a:r>
              <a:rPr lang="zh-CN" altLang="en-US" sz="3200" b="1" dirty="0">
                <a:solidFill>
                  <a:srgbClr val="002060"/>
                </a:solidFill>
                <a:latin typeface="楷体_GB2312" pitchFamily="49" charset="-122"/>
                <a:ea typeface="楷体_GB2312" pitchFamily="49" charset="-122"/>
              </a:rPr>
              <a:t>可使用行为动词：评价、估计、评论、鉴定、辨明、辩护、证明、预测、预言、支持。</a:t>
            </a:r>
          </a:p>
        </p:txBody>
      </p:sp>
    </p:spTree>
    <p:extLst>
      <p:ext uri="{BB962C8B-B14F-4D97-AF65-F5344CB8AC3E}">
        <p14:creationId xmlns:p14="http://schemas.microsoft.com/office/powerpoint/2010/main" val="62354703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txBox="1">
            <a:spLocks noChangeArrowheads="1"/>
          </p:cNvSpPr>
          <p:nvPr/>
        </p:nvSpPr>
        <p:spPr>
          <a:xfrm>
            <a:off x="784072" y="208547"/>
            <a:ext cx="11151253" cy="6416842"/>
          </a:xfrm>
          <a:prstGeom prst="rect">
            <a:avLst/>
          </a:prstGeom>
        </p:spPr>
        <p:txBody>
          <a:bodyPr vert="horz" lIns="91440" tIns="45720" rIns="91440" bIns="45720" rtlCol="0">
            <a:normAutofit fontScale="8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3200" b="1" dirty="0">
                <a:solidFill>
                  <a:srgbClr val="002060"/>
                </a:solidFill>
                <a:latin typeface="楷体_GB2312" pitchFamily="49" charset="-122"/>
                <a:ea typeface="楷体_GB2312" pitchFamily="49" charset="-122"/>
              </a:rPr>
              <a:t>（三）新课程三维目标分类</a:t>
            </a:r>
          </a:p>
          <a:p>
            <a:pPr marL="0" indent="0">
              <a:buNone/>
            </a:pPr>
            <a:r>
              <a:rPr lang="zh-CN" altLang="en-US" sz="3200" b="1" dirty="0">
                <a:solidFill>
                  <a:srgbClr val="002060"/>
                </a:solidFill>
                <a:latin typeface="楷体_GB2312" pitchFamily="49" charset="-122"/>
                <a:ea typeface="楷体_GB2312" pitchFamily="49" charset="-122"/>
              </a:rPr>
              <a:t>布鲁姆教学目标分类在我国中小学应用的具体体现就是伴随新课程改革提出的三维目标分类。三维目标分类是指教育教学过程中应该达到的三个目标维度，即知识与技能（</a:t>
            </a:r>
            <a:r>
              <a:rPr lang="en-US" altLang="zh-CN" sz="3200" b="1" dirty="0">
                <a:solidFill>
                  <a:srgbClr val="002060"/>
                </a:solidFill>
                <a:latin typeface="楷体_GB2312" pitchFamily="49" charset="-122"/>
                <a:ea typeface="楷体_GB2312" pitchFamily="49" charset="-122"/>
              </a:rPr>
              <a:t>Knowledge &amp; skills</a:t>
            </a:r>
            <a:r>
              <a:rPr lang="zh-CN" altLang="en-US" sz="3200" b="1" dirty="0">
                <a:solidFill>
                  <a:srgbClr val="002060"/>
                </a:solidFill>
                <a:latin typeface="楷体_GB2312" pitchFamily="49" charset="-122"/>
                <a:ea typeface="楷体_GB2312" pitchFamily="49" charset="-122"/>
              </a:rPr>
              <a:t>）、过程与方法</a:t>
            </a:r>
            <a:r>
              <a:rPr lang="en-US" altLang="zh-CN" sz="3200" b="1" dirty="0">
                <a:solidFill>
                  <a:srgbClr val="002060"/>
                </a:solidFill>
                <a:latin typeface="楷体_GB2312" pitchFamily="49" charset="-122"/>
                <a:ea typeface="楷体_GB2312" pitchFamily="49" charset="-122"/>
              </a:rPr>
              <a:t>(Process &amp; steps )</a:t>
            </a:r>
            <a:r>
              <a:rPr lang="zh-CN" altLang="en-US" sz="3200" b="1" dirty="0">
                <a:solidFill>
                  <a:srgbClr val="002060"/>
                </a:solidFill>
                <a:latin typeface="楷体_GB2312" pitchFamily="49" charset="-122"/>
                <a:ea typeface="楷体_GB2312" pitchFamily="49" charset="-122"/>
              </a:rPr>
              <a:t>、情感态度与价值观（</a:t>
            </a:r>
            <a:r>
              <a:rPr lang="en-US" altLang="zh-CN" sz="3200" b="1" dirty="0">
                <a:solidFill>
                  <a:srgbClr val="002060"/>
                </a:solidFill>
                <a:latin typeface="楷体_GB2312" pitchFamily="49" charset="-122"/>
                <a:ea typeface="楷体_GB2312" pitchFamily="49" charset="-122"/>
              </a:rPr>
              <a:t>emotional attitude &amp; values</a:t>
            </a:r>
            <a:r>
              <a:rPr lang="zh-CN" altLang="en-US" sz="3200" b="1" dirty="0">
                <a:solidFill>
                  <a:srgbClr val="002060"/>
                </a:solidFill>
                <a:latin typeface="楷体_GB2312" pitchFamily="49" charset="-122"/>
                <a:ea typeface="楷体_GB2312" pitchFamily="49" charset="-122"/>
              </a:rPr>
              <a:t>）。</a:t>
            </a:r>
          </a:p>
          <a:p>
            <a:pPr marL="0" indent="0">
              <a:buNone/>
            </a:pPr>
            <a:r>
              <a:rPr lang="zh-CN" altLang="en-US" sz="3200" b="1" dirty="0">
                <a:solidFill>
                  <a:srgbClr val="002060"/>
                </a:solidFill>
                <a:latin typeface="楷体_GB2312" pitchFamily="49" charset="-122"/>
                <a:ea typeface="楷体_GB2312" pitchFamily="49" charset="-122"/>
              </a:rPr>
              <a:t>知识与技能目标：知识主要包括人类生存所不可或缺的核心知识和学科基本知识；基本能力包括获取、收集、处理、运用信息的能力，创新精神和实践的能力，终身学习的愿望和能力。</a:t>
            </a:r>
          </a:p>
          <a:p>
            <a:pPr marL="0" indent="0">
              <a:buNone/>
            </a:pPr>
            <a:r>
              <a:rPr lang="zh-CN" altLang="en-US" sz="3200" b="1" dirty="0">
                <a:solidFill>
                  <a:srgbClr val="002060"/>
                </a:solidFill>
                <a:latin typeface="楷体_GB2312" pitchFamily="49" charset="-122"/>
                <a:ea typeface="楷体_GB2312" pitchFamily="49" charset="-122"/>
              </a:rPr>
              <a:t>过程与方法目标：主要包括人类生存所不可或缺的过程与方法。过程是指应答性学习环境和交往、体验。方法包括基本的学习方式（自主学习、合作学习、探究学习）和具体的学习方式（发现式学习、小组式学习、交往式学习等）。</a:t>
            </a:r>
          </a:p>
          <a:p>
            <a:pPr marL="0" indent="0">
              <a:buNone/>
            </a:pPr>
            <a:r>
              <a:rPr lang="zh-CN" altLang="en-US" sz="3200" b="1" dirty="0">
                <a:solidFill>
                  <a:srgbClr val="002060"/>
                </a:solidFill>
                <a:latin typeface="楷体_GB2312" pitchFamily="49" charset="-122"/>
                <a:ea typeface="楷体_GB2312" pitchFamily="49" charset="-122"/>
              </a:rPr>
              <a:t>情感态度与价值观目标：情感不仅指学习兴趣、学习责任，更重要的是乐观的生活态度、求实的科学态度、宽容的人生态度。价值观不仅强调个人的价值，更强调个人价值和社会价值的统一；不仅强调科学的价值，更强调科学的价值和人文价值的统一；不仅强调人类价值，更强调人类价值和自然价值的统一，从而使学生内心确立起对真善美的价值追求以及人与自然和谐和可持续发展的理念。</a:t>
            </a:r>
          </a:p>
        </p:txBody>
      </p:sp>
    </p:spTree>
    <p:extLst>
      <p:ext uri="{BB962C8B-B14F-4D97-AF65-F5344CB8AC3E}">
        <p14:creationId xmlns:p14="http://schemas.microsoft.com/office/powerpoint/2010/main" val="424963483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txBox="1">
            <a:spLocks noChangeArrowheads="1"/>
          </p:cNvSpPr>
          <p:nvPr/>
        </p:nvSpPr>
        <p:spPr>
          <a:xfrm>
            <a:off x="784072" y="208547"/>
            <a:ext cx="11151253" cy="6416842"/>
          </a:xfrm>
          <a:prstGeom prst="rect">
            <a:avLst/>
          </a:prstGeom>
        </p:spPr>
        <p:txBody>
          <a:bodyPr vert="horz" lIns="91440" tIns="45720" rIns="91440" bIns="45720" rtlCol="0">
            <a:normAutofit fontScale="8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3200" b="1" dirty="0">
                <a:solidFill>
                  <a:srgbClr val="002060"/>
                </a:solidFill>
                <a:latin typeface="楷体_GB2312" pitchFamily="49" charset="-122"/>
                <a:ea typeface="楷体_GB2312" pitchFamily="49" charset="-122"/>
              </a:rPr>
              <a:t>（三）新课程三维目标分类</a:t>
            </a:r>
          </a:p>
          <a:p>
            <a:pPr marL="0" indent="0">
              <a:buNone/>
            </a:pPr>
            <a:r>
              <a:rPr lang="zh-CN" altLang="en-US" sz="3200" b="1" dirty="0">
                <a:solidFill>
                  <a:srgbClr val="002060"/>
                </a:solidFill>
                <a:latin typeface="楷体_GB2312" pitchFamily="49" charset="-122"/>
                <a:ea typeface="楷体_GB2312" pitchFamily="49" charset="-122"/>
              </a:rPr>
              <a:t>布鲁姆教学目标分类在我国中小学应用的具体体现就是伴随新课程改革提出的三维目标分类。三维目标分类是指教育教学过程中应该达到的三个目标维度，即知识与技能（</a:t>
            </a:r>
            <a:r>
              <a:rPr lang="en-US" altLang="zh-CN" sz="3200" b="1" dirty="0">
                <a:solidFill>
                  <a:srgbClr val="002060"/>
                </a:solidFill>
                <a:latin typeface="楷体_GB2312" pitchFamily="49" charset="-122"/>
                <a:ea typeface="楷体_GB2312" pitchFamily="49" charset="-122"/>
              </a:rPr>
              <a:t>Knowledge &amp; skills</a:t>
            </a:r>
            <a:r>
              <a:rPr lang="zh-CN" altLang="en-US" sz="3200" b="1" dirty="0">
                <a:solidFill>
                  <a:srgbClr val="002060"/>
                </a:solidFill>
                <a:latin typeface="楷体_GB2312" pitchFamily="49" charset="-122"/>
                <a:ea typeface="楷体_GB2312" pitchFamily="49" charset="-122"/>
              </a:rPr>
              <a:t>）、过程与方法</a:t>
            </a:r>
            <a:r>
              <a:rPr lang="en-US" altLang="zh-CN" sz="3200" b="1" dirty="0">
                <a:solidFill>
                  <a:srgbClr val="002060"/>
                </a:solidFill>
                <a:latin typeface="楷体_GB2312" pitchFamily="49" charset="-122"/>
                <a:ea typeface="楷体_GB2312" pitchFamily="49" charset="-122"/>
              </a:rPr>
              <a:t>(Process &amp; steps )</a:t>
            </a:r>
            <a:r>
              <a:rPr lang="zh-CN" altLang="en-US" sz="3200" b="1" dirty="0">
                <a:solidFill>
                  <a:srgbClr val="002060"/>
                </a:solidFill>
                <a:latin typeface="楷体_GB2312" pitchFamily="49" charset="-122"/>
                <a:ea typeface="楷体_GB2312" pitchFamily="49" charset="-122"/>
              </a:rPr>
              <a:t>、情感态度与价值观（</a:t>
            </a:r>
            <a:r>
              <a:rPr lang="en-US" altLang="zh-CN" sz="3200" b="1" dirty="0">
                <a:solidFill>
                  <a:srgbClr val="002060"/>
                </a:solidFill>
                <a:latin typeface="楷体_GB2312" pitchFamily="49" charset="-122"/>
                <a:ea typeface="楷体_GB2312" pitchFamily="49" charset="-122"/>
              </a:rPr>
              <a:t>emotional attitude &amp; values</a:t>
            </a:r>
            <a:r>
              <a:rPr lang="zh-CN" altLang="en-US" sz="3200" b="1" dirty="0">
                <a:solidFill>
                  <a:srgbClr val="002060"/>
                </a:solidFill>
                <a:latin typeface="楷体_GB2312" pitchFamily="49" charset="-122"/>
                <a:ea typeface="楷体_GB2312" pitchFamily="49" charset="-122"/>
              </a:rPr>
              <a:t>）。</a:t>
            </a:r>
          </a:p>
          <a:p>
            <a:pPr marL="0" indent="0">
              <a:buNone/>
            </a:pPr>
            <a:r>
              <a:rPr lang="zh-CN" altLang="en-US" sz="3200" b="1" dirty="0">
                <a:solidFill>
                  <a:srgbClr val="002060"/>
                </a:solidFill>
                <a:latin typeface="楷体_GB2312" pitchFamily="49" charset="-122"/>
                <a:ea typeface="楷体_GB2312" pitchFamily="49" charset="-122"/>
              </a:rPr>
              <a:t>知识与技能目标：知识主要包括人类生存所不可或缺的核心知识和学科基本知识；基本能力包括获取、收集、处理、运用信息的能力，创新精神和实践的能力，终身学习的愿望和能力。</a:t>
            </a:r>
          </a:p>
          <a:p>
            <a:pPr marL="0" indent="0">
              <a:buNone/>
            </a:pPr>
            <a:r>
              <a:rPr lang="zh-CN" altLang="en-US" sz="3200" b="1" dirty="0">
                <a:solidFill>
                  <a:srgbClr val="002060"/>
                </a:solidFill>
                <a:latin typeface="楷体_GB2312" pitchFamily="49" charset="-122"/>
                <a:ea typeface="楷体_GB2312" pitchFamily="49" charset="-122"/>
              </a:rPr>
              <a:t>过程与方法目标：主要包括人类生存所不可或缺的过程与方法。过程是指应答性学习环境和交往、体验。方法包括基本的学习方式（自主学习、合作学习、探究学习）和具体的学习方式（发现式学习、小组式学习、交往式学习等）。</a:t>
            </a:r>
          </a:p>
          <a:p>
            <a:pPr marL="0" indent="0">
              <a:buNone/>
            </a:pPr>
            <a:r>
              <a:rPr lang="zh-CN" altLang="en-US" sz="3200" b="1" dirty="0">
                <a:solidFill>
                  <a:srgbClr val="002060"/>
                </a:solidFill>
                <a:latin typeface="楷体_GB2312" pitchFamily="49" charset="-122"/>
                <a:ea typeface="楷体_GB2312" pitchFamily="49" charset="-122"/>
              </a:rPr>
              <a:t>情感态度与价值观目标：情感不仅指学习兴趣、学习责任，更重要的是乐观的生活态度、求实的科学态度、宽容的人生态度。价值观不仅强调个人的价值，更强调个人价值和社会价值的统一；不仅强调科学的价值，更强调科学的价值和人文价值的统一；不仅强调人类价值，更强调人类价值和自然价值的统一，从而使学生内心确立起对真善美的价值追求以及人与自然和谐和可持续发展的理念。</a:t>
            </a:r>
          </a:p>
        </p:txBody>
      </p:sp>
    </p:spTree>
    <p:extLst>
      <p:ext uri="{BB962C8B-B14F-4D97-AF65-F5344CB8AC3E}">
        <p14:creationId xmlns:p14="http://schemas.microsoft.com/office/powerpoint/2010/main" val="134209142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txBox="1">
            <a:spLocks noChangeArrowheads="1"/>
          </p:cNvSpPr>
          <p:nvPr/>
        </p:nvSpPr>
        <p:spPr>
          <a:xfrm>
            <a:off x="3142261" y="2599356"/>
            <a:ext cx="8327843" cy="113845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3600" b="1" dirty="0">
                <a:solidFill>
                  <a:srgbClr val="002060"/>
                </a:solidFill>
                <a:latin typeface="楷体_GB2312" pitchFamily="49" charset="-122"/>
                <a:ea typeface="楷体_GB2312" pitchFamily="49" charset="-122"/>
              </a:rPr>
              <a:t>活动</a:t>
            </a:r>
            <a:r>
              <a:rPr lang="en-US" altLang="zh-CN" sz="3600" b="1" dirty="0">
                <a:solidFill>
                  <a:srgbClr val="002060"/>
                </a:solidFill>
                <a:latin typeface="楷体_GB2312" pitchFamily="49" charset="-122"/>
                <a:ea typeface="楷体_GB2312" pitchFamily="49" charset="-122"/>
              </a:rPr>
              <a:t>2  </a:t>
            </a:r>
            <a:r>
              <a:rPr lang="zh-CN" altLang="en-US" sz="3600" b="1" dirty="0">
                <a:solidFill>
                  <a:srgbClr val="002060"/>
                </a:solidFill>
                <a:latin typeface="楷体_GB2312" pitchFamily="49" charset="-122"/>
                <a:ea typeface="楷体_GB2312" pitchFamily="49" charset="-122"/>
              </a:rPr>
              <a:t>观摩优秀教学设计视频案例</a:t>
            </a:r>
            <a:endParaRPr lang="zh-CN" altLang="en-US" sz="3600" b="1" dirty="0" smtClean="0">
              <a:solidFill>
                <a:srgbClr val="002060"/>
              </a:solidFill>
              <a:latin typeface="楷体_GB2312" pitchFamily="49" charset="-122"/>
              <a:ea typeface="楷体_GB2312" pitchFamily="49" charset="-122"/>
            </a:endParaRPr>
          </a:p>
        </p:txBody>
      </p:sp>
    </p:spTree>
    <p:extLst>
      <p:ext uri="{BB962C8B-B14F-4D97-AF65-F5344CB8AC3E}">
        <p14:creationId xmlns:p14="http://schemas.microsoft.com/office/powerpoint/2010/main" val="252425151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61546" y="1468322"/>
            <a:ext cx="12253546" cy="3886200"/>
          </a:xfrm>
          <a:prstGeom prst="rect">
            <a:avLst/>
          </a:prstGeom>
          <a:solidFill>
            <a:schemeClr val="bg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58"/>
          <p:cNvSpPr txBox="1"/>
          <p:nvPr/>
        </p:nvSpPr>
        <p:spPr>
          <a:xfrm>
            <a:off x="673768" y="3074037"/>
            <a:ext cx="8190832" cy="830997"/>
          </a:xfrm>
          <a:prstGeom prst="rect">
            <a:avLst/>
          </a:prstGeom>
          <a:noFill/>
        </p:spPr>
        <p:txBody>
          <a:bodyPr wrap="square">
            <a:spAutoFit/>
          </a:bodyPr>
          <a:lstStyle/>
          <a:p>
            <a:pPr>
              <a:defRPr/>
            </a:pPr>
            <a:r>
              <a:rPr lang="zh-CN" altLang="en-US" sz="4800" b="1" dirty="0">
                <a:solidFill>
                  <a:srgbClr val="5B9BD5"/>
                </a:solidFill>
                <a:latin typeface="微软雅黑" panose="020B0503020204020204" pitchFamily="34" charset="-122"/>
                <a:ea typeface="微软雅黑" panose="020B0503020204020204" pitchFamily="34" charset="-122"/>
              </a:rPr>
              <a:t>模块</a:t>
            </a:r>
            <a:r>
              <a:rPr lang="en-US" altLang="zh-CN" sz="4800" b="1" dirty="0">
                <a:solidFill>
                  <a:srgbClr val="5B9BD5"/>
                </a:solidFill>
                <a:latin typeface="微软雅黑" panose="020B0503020204020204" pitchFamily="34" charset="-122"/>
                <a:ea typeface="微软雅黑" panose="020B0503020204020204" pitchFamily="34" charset="-122"/>
              </a:rPr>
              <a:t>3  </a:t>
            </a:r>
            <a:r>
              <a:rPr lang="zh-CN" altLang="en-US" sz="4800" b="1" dirty="0">
                <a:solidFill>
                  <a:srgbClr val="5B9BD5"/>
                </a:solidFill>
                <a:latin typeface="微软雅黑" panose="020B0503020204020204" pitchFamily="34" charset="-122"/>
                <a:ea typeface="微软雅黑" panose="020B0503020204020204" pitchFamily="34" charset="-122"/>
              </a:rPr>
              <a:t>教学设计和教学评价</a:t>
            </a:r>
            <a:endParaRPr lang="zh-CN" altLang="en-US" sz="4800" b="1" dirty="0">
              <a:solidFill>
                <a:srgbClr val="5B9BD5"/>
              </a:solidFill>
              <a:latin typeface="微软雅黑" panose="020B0503020204020204" pitchFamily="34" charset="-122"/>
              <a:ea typeface="微软雅黑" panose="020B0503020204020204" pitchFamily="34" charset="-122"/>
            </a:endParaRPr>
          </a:p>
        </p:txBody>
      </p:sp>
      <p:sp>
        <p:nvSpPr>
          <p:cNvPr id="9" name="等腰三角形 8"/>
          <p:cNvSpPr/>
          <p:nvPr/>
        </p:nvSpPr>
        <p:spPr>
          <a:xfrm rot="9233090">
            <a:off x="8731250" y="2454275"/>
            <a:ext cx="266700" cy="230188"/>
          </a:xfrm>
          <a:prstGeom prst="triangle">
            <a:avLst/>
          </a:prstGeom>
          <a:solidFill>
            <a:schemeClr val="accent1">
              <a:lumMod val="20000"/>
              <a:lumOff val="80000"/>
            </a:schemeClr>
          </a:solidFill>
          <a:ln w="12700" cap="flat" cmpd="sng" algn="ctr">
            <a:noFill/>
            <a:prstDash val="solid"/>
            <a:miter lim="800000"/>
          </a:ln>
          <a:effectLst/>
        </p:spPr>
        <p:txBody>
          <a:bodyPr anchor="ctr"/>
          <a:lstStyle/>
          <a:p>
            <a:pPr algn="ctr">
              <a:defRPr/>
            </a:pPr>
            <a:endParaRPr lang="zh-CN" altLang="en-US" kern="0">
              <a:solidFill>
                <a:srgbClr val="FFC20F"/>
              </a:solidFill>
              <a:ea typeface="幼圆" panose="02010509060101010101" charset="-122"/>
            </a:endParaRPr>
          </a:p>
        </p:txBody>
      </p:sp>
      <p:sp>
        <p:nvSpPr>
          <p:cNvPr id="10" name="等腰三角形 9"/>
          <p:cNvSpPr/>
          <p:nvPr/>
        </p:nvSpPr>
        <p:spPr>
          <a:xfrm rot="15569576">
            <a:off x="8378826" y="3128963"/>
            <a:ext cx="396875" cy="342900"/>
          </a:xfrm>
          <a:prstGeom prst="triangle">
            <a:avLst/>
          </a:prstGeom>
          <a:solidFill>
            <a:schemeClr val="accent1">
              <a:lumMod val="60000"/>
              <a:lumOff val="40000"/>
            </a:schemeClr>
          </a:solidFill>
          <a:ln w="12700" cap="flat" cmpd="sng" algn="ctr">
            <a:noFill/>
            <a:prstDash val="solid"/>
            <a:miter lim="800000"/>
          </a:ln>
          <a:effectLst/>
        </p:spPr>
        <p:txBody>
          <a:bodyPr anchor="ctr"/>
          <a:lstStyle/>
          <a:p>
            <a:pPr algn="ctr">
              <a:defRPr/>
            </a:pPr>
            <a:endParaRPr lang="zh-CN" altLang="en-US" kern="0">
              <a:solidFill>
                <a:srgbClr val="FFC20F"/>
              </a:solidFill>
              <a:ea typeface="幼圆" panose="02010509060101010101" charset="-122"/>
            </a:endParaRPr>
          </a:p>
        </p:txBody>
      </p:sp>
      <p:sp>
        <p:nvSpPr>
          <p:cNvPr id="11" name="等腰三角形 10"/>
          <p:cNvSpPr/>
          <p:nvPr/>
        </p:nvSpPr>
        <p:spPr>
          <a:xfrm rot="21371394">
            <a:off x="8247063" y="1804989"/>
            <a:ext cx="266700" cy="230187"/>
          </a:xfrm>
          <a:prstGeom prst="triangle">
            <a:avLst/>
          </a:prstGeom>
          <a:solidFill>
            <a:schemeClr val="accent1">
              <a:lumMod val="60000"/>
              <a:lumOff val="40000"/>
            </a:schemeClr>
          </a:solidFill>
          <a:ln w="12700" cap="flat" cmpd="sng" algn="ctr">
            <a:noFill/>
            <a:prstDash val="solid"/>
            <a:miter lim="800000"/>
          </a:ln>
          <a:effectLst/>
        </p:spPr>
        <p:txBody>
          <a:bodyPr anchor="ctr"/>
          <a:lstStyle/>
          <a:p>
            <a:pPr algn="ctr">
              <a:defRPr/>
            </a:pPr>
            <a:endParaRPr lang="zh-CN" altLang="en-US" kern="0">
              <a:solidFill>
                <a:srgbClr val="FFC20F"/>
              </a:solidFill>
              <a:ea typeface="幼圆" panose="02010509060101010101" charset="-122"/>
            </a:endParaRPr>
          </a:p>
        </p:txBody>
      </p:sp>
      <p:sp>
        <p:nvSpPr>
          <p:cNvPr id="12" name="等腰三角形 11"/>
          <p:cNvSpPr/>
          <p:nvPr/>
        </p:nvSpPr>
        <p:spPr>
          <a:xfrm rot="12912161">
            <a:off x="9288463" y="3487739"/>
            <a:ext cx="944562" cy="815975"/>
          </a:xfrm>
          <a:prstGeom prst="triangle">
            <a:avLst/>
          </a:prstGeom>
          <a:solidFill>
            <a:schemeClr val="accent1"/>
          </a:solidFill>
          <a:ln w="12700" cap="flat" cmpd="sng" algn="ctr">
            <a:noFill/>
            <a:prstDash val="solid"/>
            <a:miter lim="800000"/>
          </a:ln>
          <a:effectLst/>
        </p:spPr>
        <p:txBody>
          <a:bodyPr anchor="ctr"/>
          <a:lstStyle/>
          <a:p>
            <a:pPr algn="ctr">
              <a:defRPr/>
            </a:pPr>
            <a:endParaRPr lang="zh-CN" altLang="en-US" kern="0">
              <a:solidFill>
                <a:srgbClr val="FFC20F"/>
              </a:solidFill>
              <a:ea typeface="幼圆" panose="02010509060101010101" charset="-122"/>
            </a:endParaRPr>
          </a:p>
        </p:txBody>
      </p:sp>
      <p:sp>
        <p:nvSpPr>
          <p:cNvPr id="13" name="等腰三角形 12"/>
          <p:cNvSpPr/>
          <p:nvPr/>
        </p:nvSpPr>
        <p:spPr>
          <a:xfrm rot="12912161">
            <a:off x="9156700" y="3427413"/>
            <a:ext cx="1176338" cy="1014412"/>
          </a:xfrm>
          <a:prstGeom prst="triangle">
            <a:avLst/>
          </a:prstGeom>
          <a:noFill/>
          <a:ln w="12700" cap="flat" cmpd="sng" algn="ctr">
            <a:solidFill>
              <a:schemeClr val="accent1"/>
            </a:solidFill>
            <a:prstDash val="solid"/>
            <a:miter lim="800000"/>
          </a:ln>
          <a:effectLst/>
        </p:spPr>
        <p:txBody>
          <a:bodyPr anchor="ctr"/>
          <a:lstStyle/>
          <a:p>
            <a:pPr algn="ctr">
              <a:defRPr/>
            </a:pPr>
            <a:endParaRPr lang="zh-CN" altLang="en-US" kern="0">
              <a:solidFill>
                <a:srgbClr val="FFC20F"/>
              </a:solidFill>
              <a:ea typeface="幼圆" panose="02010509060101010101" charset="-122"/>
            </a:endParaRPr>
          </a:p>
        </p:txBody>
      </p:sp>
      <p:sp>
        <p:nvSpPr>
          <p:cNvPr id="14" name="椭圆 13"/>
          <p:cNvSpPr/>
          <p:nvPr/>
        </p:nvSpPr>
        <p:spPr>
          <a:xfrm rot="9110320">
            <a:off x="10477500" y="3792539"/>
            <a:ext cx="114300" cy="115887"/>
          </a:xfrm>
          <a:prstGeom prst="ellipse">
            <a:avLst/>
          </a:prstGeom>
          <a:solidFill>
            <a:schemeClr val="accent1"/>
          </a:solidFill>
          <a:ln w="12700" cap="flat" cmpd="sng" algn="ctr">
            <a:noFill/>
            <a:prstDash val="solid"/>
            <a:miter lim="800000"/>
          </a:ln>
          <a:effectLst/>
        </p:spPr>
        <p:txBody>
          <a:bodyPr anchor="ctr"/>
          <a:lstStyle/>
          <a:p>
            <a:pPr algn="ctr">
              <a:defRPr/>
            </a:pPr>
            <a:endParaRPr lang="zh-CN" altLang="en-US" kern="0">
              <a:solidFill>
                <a:srgbClr val="FFFFFF"/>
              </a:solidFill>
              <a:ea typeface="幼圆" panose="02010509060101010101" charset="-122"/>
            </a:endParaRPr>
          </a:p>
        </p:txBody>
      </p:sp>
      <p:sp>
        <p:nvSpPr>
          <p:cNvPr id="15" name="椭圆 14"/>
          <p:cNvSpPr/>
          <p:nvPr/>
        </p:nvSpPr>
        <p:spPr>
          <a:xfrm rot="9110320">
            <a:off x="9388475" y="4295775"/>
            <a:ext cx="115888" cy="115888"/>
          </a:xfrm>
          <a:prstGeom prst="ellipse">
            <a:avLst/>
          </a:prstGeom>
          <a:solidFill>
            <a:schemeClr val="accent1"/>
          </a:solidFill>
          <a:ln w="12700" cap="flat" cmpd="sng" algn="ctr">
            <a:noFill/>
            <a:prstDash val="solid"/>
            <a:miter lim="800000"/>
          </a:ln>
          <a:effectLst/>
        </p:spPr>
        <p:txBody>
          <a:bodyPr anchor="ctr"/>
          <a:lstStyle/>
          <a:p>
            <a:pPr algn="ctr">
              <a:defRPr/>
            </a:pPr>
            <a:endParaRPr lang="zh-CN" altLang="en-US" kern="0">
              <a:solidFill>
                <a:srgbClr val="FFFFFF"/>
              </a:solidFill>
              <a:ea typeface="幼圆" panose="02010509060101010101" charset="-122"/>
            </a:endParaRPr>
          </a:p>
        </p:txBody>
      </p:sp>
      <p:sp>
        <p:nvSpPr>
          <p:cNvPr id="16" name="椭圆 15"/>
          <p:cNvSpPr/>
          <p:nvPr/>
        </p:nvSpPr>
        <p:spPr>
          <a:xfrm rot="9110320">
            <a:off x="9505950" y="3132139"/>
            <a:ext cx="114300" cy="115887"/>
          </a:xfrm>
          <a:prstGeom prst="ellipse">
            <a:avLst/>
          </a:prstGeom>
          <a:solidFill>
            <a:schemeClr val="accent1"/>
          </a:solidFill>
          <a:ln w="12700" cap="flat" cmpd="sng" algn="ctr">
            <a:noFill/>
            <a:prstDash val="solid"/>
            <a:miter lim="800000"/>
          </a:ln>
          <a:effectLst/>
        </p:spPr>
        <p:txBody>
          <a:bodyPr anchor="ctr"/>
          <a:lstStyle/>
          <a:p>
            <a:pPr algn="ctr">
              <a:defRPr/>
            </a:pPr>
            <a:endParaRPr lang="zh-CN" altLang="en-US" kern="0">
              <a:solidFill>
                <a:srgbClr val="FFFFFF"/>
              </a:solidFill>
              <a:ea typeface="幼圆" panose="02010509060101010101" charset="-122"/>
            </a:endParaRPr>
          </a:p>
        </p:txBody>
      </p:sp>
      <p:sp>
        <p:nvSpPr>
          <p:cNvPr id="17" name="等腰三角形 16"/>
          <p:cNvSpPr/>
          <p:nvPr/>
        </p:nvSpPr>
        <p:spPr>
          <a:xfrm rot="18210217">
            <a:off x="7838282" y="2162970"/>
            <a:ext cx="127000" cy="109537"/>
          </a:xfrm>
          <a:prstGeom prst="triangle">
            <a:avLst/>
          </a:prstGeom>
          <a:solidFill>
            <a:schemeClr val="accent1">
              <a:lumMod val="20000"/>
              <a:lumOff val="80000"/>
            </a:schemeClr>
          </a:solidFill>
          <a:ln w="12700" cap="flat" cmpd="sng" algn="ctr">
            <a:noFill/>
            <a:prstDash val="solid"/>
            <a:miter lim="800000"/>
          </a:ln>
          <a:effectLst/>
        </p:spPr>
        <p:txBody>
          <a:bodyPr anchor="ctr"/>
          <a:lstStyle/>
          <a:p>
            <a:pPr algn="ctr">
              <a:defRPr/>
            </a:pPr>
            <a:endParaRPr lang="zh-CN" altLang="en-US" kern="0">
              <a:solidFill>
                <a:srgbClr val="FFC20F"/>
              </a:solidFill>
              <a:ea typeface="幼圆" panose="02010509060101010101" charset="-122"/>
            </a:endParaRPr>
          </a:p>
        </p:txBody>
      </p:sp>
      <p:sp>
        <p:nvSpPr>
          <p:cNvPr id="18" name="等腰三角形 17"/>
          <p:cNvSpPr/>
          <p:nvPr/>
        </p:nvSpPr>
        <p:spPr>
          <a:xfrm rot="8748521">
            <a:off x="8196264" y="2314575"/>
            <a:ext cx="128587" cy="109538"/>
          </a:xfrm>
          <a:prstGeom prst="triangle">
            <a:avLst/>
          </a:prstGeom>
          <a:solidFill>
            <a:schemeClr val="accent1">
              <a:lumMod val="40000"/>
              <a:lumOff val="60000"/>
            </a:schemeClr>
          </a:solidFill>
          <a:ln w="12700" cap="flat" cmpd="sng" algn="ctr">
            <a:noFill/>
            <a:prstDash val="solid"/>
            <a:miter lim="800000"/>
          </a:ln>
          <a:effectLst/>
        </p:spPr>
        <p:txBody>
          <a:bodyPr anchor="ctr"/>
          <a:lstStyle/>
          <a:p>
            <a:pPr algn="ctr">
              <a:defRPr/>
            </a:pPr>
            <a:endParaRPr lang="zh-CN" altLang="en-US" kern="0">
              <a:solidFill>
                <a:srgbClr val="FFC20F"/>
              </a:solidFill>
              <a:ea typeface="幼圆" panose="02010509060101010101" charset="-122"/>
            </a:endParaRPr>
          </a:p>
        </p:txBody>
      </p:sp>
      <p:cxnSp>
        <p:nvCxnSpPr>
          <p:cNvPr id="19" name="Straight Connector 13"/>
          <p:cNvCxnSpPr>
            <a:cxnSpLocks noChangeShapeType="1"/>
          </p:cNvCxnSpPr>
          <p:nvPr/>
        </p:nvCxnSpPr>
        <p:spPr bwMode="auto">
          <a:xfrm flipH="1">
            <a:off x="1524000" y="4110038"/>
            <a:ext cx="6732588" cy="0"/>
          </a:xfrm>
          <a:prstGeom prst="line">
            <a:avLst/>
          </a:prstGeom>
          <a:noFill/>
          <a:ln w="19050" cap="sq" algn="ctr">
            <a:solidFill>
              <a:schemeClr val="accent1"/>
            </a:solidFill>
            <a:miter lim="800000"/>
            <a:headEnd type="oval" w="med" len="med"/>
          </a:ln>
          <a:extLst>
            <a:ext uri="{909E8E84-426E-40DD-AFC4-6F175D3DCCD1}">
              <a14:hiddenFill xmlns:a14="http://schemas.microsoft.com/office/drawing/2010/main">
                <a:noFill/>
              </a14:hiddenFill>
            </a:ext>
          </a:extLst>
        </p:spPr>
      </p:cxnSp>
    </p:spTree>
    <p:extLst>
      <p:ext uri="{BB962C8B-B14F-4D97-AF65-F5344CB8AC3E}">
        <p14:creationId xmlns:p14="http://schemas.microsoft.com/office/powerpoint/2010/main" val="16667250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250" fill="hold"/>
                                        <p:tgtEl>
                                          <p:spTgt spid="19"/>
                                        </p:tgtEl>
                                        <p:attrNameLst>
                                          <p:attrName>ppt_x</p:attrName>
                                        </p:attrNameLst>
                                      </p:cBhvr>
                                      <p:tavLst>
                                        <p:tav tm="0">
                                          <p:val>
                                            <p:strVal val="0-#ppt_w/2"/>
                                          </p:val>
                                        </p:tav>
                                        <p:tav tm="100000">
                                          <p:val>
                                            <p:strVal val="#ppt_x"/>
                                          </p:val>
                                        </p:tav>
                                      </p:tavLst>
                                    </p:anim>
                                    <p:anim calcmode="lin" valueType="num">
                                      <p:cBhvr additive="base">
                                        <p:cTn id="8" dur="250" fill="hold"/>
                                        <p:tgtEl>
                                          <p:spTgt spid="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477882" y="573341"/>
            <a:ext cx="9311148" cy="5016758"/>
          </a:xfrm>
          <a:prstGeom prst="rect">
            <a:avLst/>
          </a:prstGeom>
        </p:spPr>
        <p:txBody>
          <a:bodyPr wrap="square">
            <a:spAutoFit/>
          </a:bodyPr>
          <a:lstStyle/>
          <a:p>
            <a:r>
              <a:rPr lang="zh-CN" altLang="en-US" sz="3200" b="1" dirty="0" smtClean="0">
                <a:solidFill>
                  <a:srgbClr val="C00000"/>
                </a:solidFill>
                <a:latin typeface="楷体_GB2312" pitchFamily="49" charset="-122"/>
                <a:ea typeface="楷体_GB2312" pitchFamily="49" charset="-122"/>
              </a:rPr>
              <a:t>活动</a:t>
            </a:r>
            <a:r>
              <a:rPr lang="zh-CN" altLang="en-US" sz="3200" b="1" dirty="0">
                <a:solidFill>
                  <a:srgbClr val="C00000"/>
                </a:solidFill>
                <a:latin typeface="楷体_GB2312" pitchFamily="49" charset="-122"/>
                <a:ea typeface="楷体_GB2312" pitchFamily="49" charset="-122"/>
              </a:rPr>
              <a:t>目标</a:t>
            </a:r>
          </a:p>
          <a:p>
            <a:r>
              <a:rPr lang="zh-CN" altLang="en-US" sz="3200" b="1" dirty="0">
                <a:solidFill>
                  <a:srgbClr val="002060"/>
                </a:solidFill>
                <a:latin typeface="楷体_GB2312" pitchFamily="49" charset="-122"/>
                <a:ea typeface="楷体_GB2312" pitchFamily="49" charset="-122"/>
              </a:rPr>
              <a:t>通过观摩优秀教学视频案例，体会“好”的教学设计的作用是师生教学过程中有效的活动方案和学习指导。</a:t>
            </a:r>
          </a:p>
          <a:p>
            <a:r>
              <a:rPr lang="zh-CN" altLang="en-US" sz="3200" b="1" dirty="0" smtClean="0">
                <a:solidFill>
                  <a:srgbClr val="C00000"/>
                </a:solidFill>
                <a:latin typeface="楷体_GB2312" pitchFamily="49" charset="-122"/>
                <a:ea typeface="楷体_GB2312" pitchFamily="49" charset="-122"/>
              </a:rPr>
              <a:t>活动</a:t>
            </a:r>
            <a:r>
              <a:rPr lang="zh-CN" altLang="en-US" sz="3200" b="1" dirty="0">
                <a:solidFill>
                  <a:srgbClr val="C00000"/>
                </a:solidFill>
                <a:latin typeface="楷体_GB2312" pitchFamily="49" charset="-122"/>
                <a:ea typeface="楷体_GB2312" pitchFamily="49" charset="-122"/>
              </a:rPr>
              <a:t>时间</a:t>
            </a:r>
          </a:p>
          <a:p>
            <a:r>
              <a:rPr lang="en-US" altLang="zh-CN" sz="3200" b="1" dirty="0">
                <a:solidFill>
                  <a:srgbClr val="002060"/>
                </a:solidFill>
                <a:latin typeface="楷体_GB2312" pitchFamily="49" charset="-122"/>
                <a:ea typeface="楷体_GB2312" pitchFamily="49" charset="-122"/>
              </a:rPr>
              <a:t>30</a:t>
            </a:r>
            <a:r>
              <a:rPr lang="zh-CN" altLang="en-US" sz="3200" b="1" dirty="0">
                <a:solidFill>
                  <a:srgbClr val="002060"/>
                </a:solidFill>
                <a:latin typeface="楷体_GB2312" pitchFamily="49" charset="-122"/>
                <a:ea typeface="楷体_GB2312" pitchFamily="49" charset="-122"/>
              </a:rPr>
              <a:t>分钟</a:t>
            </a:r>
          </a:p>
          <a:p>
            <a:r>
              <a:rPr lang="zh-CN" altLang="en-US" sz="3200" b="1" dirty="0" smtClean="0">
                <a:solidFill>
                  <a:srgbClr val="C00000"/>
                </a:solidFill>
                <a:latin typeface="楷体_GB2312" pitchFamily="49" charset="-122"/>
                <a:ea typeface="楷体_GB2312" pitchFamily="49" charset="-122"/>
              </a:rPr>
              <a:t>活动</a:t>
            </a:r>
            <a:r>
              <a:rPr lang="zh-CN" altLang="en-US" sz="3200" b="1" dirty="0">
                <a:solidFill>
                  <a:srgbClr val="C00000"/>
                </a:solidFill>
                <a:latin typeface="楷体_GB2312" pitchFamily="49" charset="-122"/>
                <a:ea typeface="楷体_GB2312" pitchFamily="49" charset="-122"/>
              </a:rPr>
              <a:t>材料</a:t>
            </a:r>
          </a:p>
          <a:p>
            <a:r>
              <a:rPr lang="en-US" altLang="zh-CN" sz="3200" b="1" dirty="0">
                <a:solidFill>
                  <a:srgbClr val="002060"/>
                </a:solidFill>
                <a:latin typeface="楷体_GB2312" pitchFamily="49" charset="-122"/>
                <a:ea typeface="楷体_GB2312" pitchFamily="49" charset="-122"/>
              </a:rPr>
              <a:t>1.</a:t>
            </a:r>
            <a:r>
              <a:rPr lang="zh-CN" altLang="en-US" sz="3200" b="1" dirty="0">
                <a:solidFill>
                  <a:srgbClr val="002060"/>
                </a:solidFill>
                <a:latin typeface="楷体_GB2312" pitchFamily="49" charset="-122"/>
                <a:ea typeface="楷体_GB2312" pitchFamily="49" charset="-122"/>
              </a:rPr>
              <a:t>优秀中小学教学视频案例作品集</a:t>
            </a:r>
          </a:p>
          <a:p>
            <a:r>
              <a:rPr lang="en-US" altLang="zh-CN" sz="3200" b="1" dirty="0">
                <a:solidFill>
                  <a:srgbClr val="002060"/>
                </a:solidFill>
                <a:latin typeface="楷体_GB2312" pitchFamily="49" charset="-122"/>
                <a:ea typeface="楷体_GB2312" pitchFamily="49" charset="-122"/>
              </a:rPr>
              <a:t>2.</a:t>
            </a:r>
            <a:r>
              <a:rPr lang="zh-CN" altLang="en-US" sz="3200" b="1" dirty="0">
                <a:solidFill>
                  <a:srgbClr val="002060"/>
                </a:solidFill>
                <a:latin typeface="楷体_GB2312" pitchFamily="49" charset="-122"/>
                <a:ea typeface="楷体_GB2312" pitchFamily="49" charset="-122"/>
              </a:rPr>
              <a:t>优秀教学视频案例观摩记录表</a:t>
            </a:r>
          </a:p>
          <a:p>
            <a:endParaRPr lang="en-US" altLang="zh-CN" sz="3200" b="1" dirty="0">
              <a:solidFill>
                <a:srgbClr val="002060"/>
              </a:solidFill>
              <a:latin typeface="楷体_GB2312" pitchFamily="49" charset="-122"/>
              <a:ea typeface="楷体_GB2312" pitchFamily="49" charset="-122"/>
            </a:endParaRPr>
          </a:p>
        </p:txBody>
      </p:sp>
    </p:spTree>
    <p:extLst>
      <p:ext uri="{BB962C8B-B14F-4D97-AF65-F5344CB8AC3E}">
        <p14:creationId xmlns:p14="http://schemas.microsoft.com/office/powerpoint/2010/main" val="152872185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txBox="1">
            <a:spLocks noChangeArrowheads="1"/>
          </p:cNvSpPr>
          <p:nvPr/>
        </p:nvSpPr>
        <p:spPr>
          <a:xfrm>
            <a:off x="1192366" y="1613680"/>
            <a:ext cx="10105859" cy="1461626"/>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3200" b="1" dirty="0">
                <a:solidFill>
                  <a:srgbClr val="FF0000"/>
                </a:solidFill>
                <a:latin typeface="楷体_GB2312" pitchFamily="49" charset="-122"/>
                <a:ea typeface="楷体_GB2312" pitchFamily="49" charset="-122"/>
              </a:rPr>
              <a:t>活动过程</a:t>
            </a:r>
          </a:p>
          <a:p>
            <a:pPr marL="0" indent="0">
              <a:buNone/>
            </a:pPr>
            <a:r>
              <a:rPr lang="zh-CN" altLang="en-US" sz="3200" b="1" dirty="0">
                <a:solidFill>
                  <a:srgbClr val="002060"/>
                </a:solidFill>
                <a:latin typeface="楷体_GB2312" pitchFamily="49" charset="-122"/>
                <a:ea typeface="楷体_GB2312" pitchFamily="49" charset="-122"/>
              </a:rPr>
              <a:t>第</a:t>
            </a:r>
            <a:r>
              <a:rPr lang="en-US" altLang="zh-CN" sz="3200" b="1" dirty="0">
                <a:solidFill>
                  <a:srgbClr val="002060"/>
                </a:solidFill>
                <a:latin typeface="楷体_GB2312" pitchFamily="49" charset="-122"/>
                <a:ea typeface="楷体_GB2312" pitchFamily="49" charset="-122"/>
              </a:rPr>
              <a:t>1</a:t>
            </a:r>
            <a:r>
              <a:rPr lang="zh-CN" altLang="en-US" sz="3200" b="1" dirty="0">
                <a:solidFill>
                  <a:srgbClr val="002060"/>
                </a:solidFill>
                <a:latin typeface="楷体_GB2312" pitchFamily="49" charset="-122"/>
                <a:ea typeface="楷体_GB2312" pitchFamily="49" charset="-122"/>
              </a:rPr>
              <a:t>步：学生利用课程配套网络资源学习平台观摩优秀视频案例片段</a:t>
            </a:r>
            <a:r>
              <a:rPr lang="en-US" altLang="zh-CN" sz="3200" b="1" dirty="0">
                <a:solidFill>
                  <a:srgbClr val="002060"/>
                </a:solidFill>
                <a:latin typeface="楷体_GB2312" pitchFamily="49" charset="-122"/>
                <a:ea typeface="楷体_GB2312" pitchFamily="49" charset="-122"/>
              </a:rPr>
              <a:t>2~4</a:t>
            </a:r>
            <a:r>
              <a:rPr lang="zh-CN" altLang="en-US" sz="3200" b="1" dirty="0">
                <a:solidFill>
                  <a:srgbClr val="002060"/>
                </a:solidFill>
                <a:latin typeface="楷体_GB2312" pitchFamily="49" charset="-122"/>
                <a:ea typeface="楷体_GB2312" pitchFamily="49" charset="-122"/>
              </a:rPr>
              <a:t>个。</a:t>
            </a:r>
          </a:p>
          <a:p>
            <a:pPr marL="0" indent="0">
              <a:buNone/>
            </a:pPr>
            <a:r>
              <a:rPr lang="zh-CN" altLang="en-US" sz="3200" b="1" dirty="0">
                <a:solidFill>
                  <a:srgbClr val="002060"/>
                </a:solidFill>
                <a:latin typeface="楷体_GB2312" pitchFamily="49" charset="-122"/>
                <a:ea typeface="楷体_GB2312" pitchFamily="49" charset="-122"/>
              </a:rPr>
              <a:t>第</a:t>
            </a:r>
            <a:r>
              <a:rPr lang="en-US" altLang="zh-CN" sz="3200" b="1" dirty="0">
                <a:solidFill>
                  <a:srgbClr val="002060"/>
                </a:solidFill>
                <a:latin typeface="楷体_GB2312" pitchFamily="49" charset="-122"/>
                <a:ea typeface="楷体_GB2312" pitchFamily="49" charset="-122"/>
              </a:rPr>
              <a:t>2</a:t>
            </a:r>
            <a:r>
              <a:rPr lang="zh-CN" altLang="en-US" sz="3200" b="1" dirty="0">
                <a:solidFill>
                  <a:srgbClr val="002060"/>
                </a:solidFill>
                <a:latin typeface="楷体_GB2312" pitchFamily="49" charset="-122"/>
                <a:ea typeface="楷体_GB2312" pitchFamily="49" charset="-122"/>
              </a:rPr>
              <a:t>步：教师引导学生分析案例，重点是分析案例中的教学设计对于教学实施过程的指导作用，从而体会教学设计的功能。</a:t>
            </a:r>
          </a:p>
          <a:p>
            <a:pPr marL="0" indent="0">
              <a:buNone/>
            </a:pPr>
            <a:r>
              <a:rPr lang="zh-CN" altLang="en-US" sz="3200" b="1" dirty="0">
                <a:solidFill>
                  <a:srgbClr val="002060"/>
                </a:solidFill>
                <a:latin typeface="楷体_GB2312" pitchFamily="49" charset="-122"/>
                <a:ea typeface="楷体_GB2312" pitchFamily="49" charset="-122"/>
              </a:rPr>
              <a:t>第</a:t>
            </a:r>
            <a:r>
              <a:rPr lang="en-US" altLang="zh-CN" sz="3200" b="1" dirty="0">
                <a:solidFill>
                  <a:srgbClr val="002060"/>
                </a:solidFill>
                <a:latin typeface="楷体_GB2312" pitchFamily="49" charset="-122"/>
                <a:ea typeface="楷体_GB2312" pitchFamily="49" charset="-122"/>
              </a:rPr>
              <a:t>3</a:t>
            </a:r>
            <a:r>
              <a:rPr lang="zh-CN" altLang="en-US" sz="3200" b="1" dirty="0">
                <a:solidFill>
                  <a:srgbClr val="002060"/>
                </a:solidFill>
                <a:latin typeface="楷体_GB2312" pitchFamily="49" charset="-122"/>
                <a:ea typeface="楷体_GB2312" pitchFamily="49" charset="-122"/>
              </a:rPr>
              <a:t>步：根据对案例的观摩和教师的引导，将你所观看的教学视频案例的有关内容填写在学习表格</a:t>
            </a:r>
            <a:r>
              <a:rPr lang="en-US" altLang="zh-CN" sz="3200" b="1" dirty="0">
                <a:solidFill>
                  <a:srgbClr val="002060"/>
                </a:solidFill>
                <a:latin typeface="楷体_GB2312" pitchFamily="49" charset="-122"/>
                <a:ea typeface="楷体_GB2312" pitchFamily="49" charset="-122"/>
              </a:rPr>
              <a:t>3-2</a:t>
            </a:r>
            <a:r>
              <a:rPr lang="zh-CN" altLang="en-US" sz="3200" b="1" dirty="0">
                <a:solidFill>
                  <a:srgbClr val="002060"/>
                </a:solidFill>
                <a:latin typeface="楷体_GB2312" pitchFamily="49" charset="-122"/>
                <a:ea typeface="楷体_GB2312" pitchFamily="49" charset="-122"/>
              </a:rPr>
              <a:t>中，并将你自己的观摩体会填写在相应的栏目中。</a:t>
            </a:r>
            <a:endParaRPr lang="zh-CN" altLang="en-US" sz="3200" b="1" dirty="0">
              <a:solidFill>
                <a:srgbClr val="002060"/>
              </a:solidFill>
              <a:latin typeface="楷体_GB2312" pitchFamily="49" charset="-122"/>
              <a:ea typeface="楷体_GB2312" pitchFamily="49" charset="-122"/>
            </a:endParaRPr>
          </a:p>
        </p:txBody>
      </p:sp>
    </p:spTree>
    <p:extLst>
      <p:ext uri="{BB962C8B-B14F-4D97-AF65-F5344CB8AC3E}">
        <p14:creationId xmlns:p14="http://schemas.microsoft.com/office/powerpoint/2010/main" val="285200384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930441" y="294896"/>
            <a:ext cx="10764253" cy="4031873"/>
          </a:xfrm>
          <a:prstGeom prst="rect">
            <a:avLst/>
          </a:prstGeom>
        </p:spPr>
        <p:txBody>
          <a:bodyPr wrap="square">
            <a:spAutoFit/>
          </a:bodyPr>
          <a:lstStyle/>
          <a:p>
            <a:pPr algn="ctr"/>
            <a:r>
              <a:rPr lang="zh-CN" altLang="en-US" sz="3200" b="1" dirty="0">
                <a:solidFill>
                  <a:srgbClr val="002060"/>
                </a:solidFill>
                <a:latin typeface="楷体_GB2312" pitchFamily="49" charset="-122"/>
                <a:ea typeface="楷体_GB2312" pitchFamily="49" charset="-122"/>
              </a:rPr>
              <a:t>材料</a:t>
            </a:r>
            <a:r>
              <a:rPr lang="en-US" altLang="zh-CN" sz="3200" b="1" dirty="0">
                <a:solidFill>
                  <a:srgbClr val="002060"/>
                </a:solidFill>
                <a:latin typeface="楷体_GB2312" pitchFamily="49" charset="-122"/>
                <a:ea typeface="楷体_GB2312" pitchFamily="49" charset="-122"/>
              </a:rPr>
              <a:t>1  </a:t>
            </a:r>
            <a:r>
              <a:rPr lang="zh-CN" altLang="en-US" sz="3200" b="1" dirty="0">
                <a:solidFill>
                  <a:srgbClr val="002060"/>
                </a:solidFill>
                <a:latin typeface="楷体_GB2312" pitchFamily="49" charset="-122"/>
                <a:ea typeface="楷体_GB2312" pitchFamily="49" charset="-122"/>
              </a:rPr>
              <a:t>优秀中小学教学视频案例作品集</a:t>
            </a:r>
          </a:p>
          <a:p>
            <a:endParaRPr lang="en-US" altLang="zh-CN" sz="3200" b="1" dirty="0" smtClean="0">
              <a:solidFill>
                <a:srgbClr val="002060"/>
              </a:solidFill>
              <a:latin typeface="楷体_GB2312" pitchFamily="49" charset="-122"/>
              <a:ea typeface="楷体_GB2312" pitchFamily="49" charset="-122"/>
            </a:endParaRPr>
          </a:p>
          <a:p>
            <a:r>
              <a:rPr lang="zh-CN" altLang="en-US" sz="3200" b="1" dirty="0" smtClean="0">
                <a:solidFill>
                  <a:srgbClr val="002060"/>
                </a:solidFill>
                <a:latin typeface="楷体_GB2312" pitchFamily="49" charset="-122"/>
                <a:ea typeface="楷体_GB2312" pitchFamily="49" charset="-122"/>
              </a:rPr>
              <a:t>优秀</a:t>
            </a:r>
            <a:r>
              <a:rPr lang="zh-CN" altLang="en-US" sz="3200" b="1" dirty="0">
                <a:solidFill>
                  <a:srgbClr val="002060"/>
                </a:solidFill>
                <a:latin typeface="楷体_GB2312" pitchFamily="49" charset="-122"/>
                <a:ea typeface="楷体_GB2312" pitchFamily="49" charset="-122"/>
              </a:rPr>
              <a:t>中小学教学视频案例作品选集，详见网络资源学习平台模块</a:t>
            </a:r>
            <a:r>
              <a:rPr lang="en-US" altLang="zh-CN" sz="3200" b="1" dirty="0">
                <a:solidFill>
                  <a:srgbClr val="002060"/>
                </a:solidFill>
                <a:latin typeface="楷体_GB2312" pitchFamily="49" charset="-122"/>
                <a:ea typeface="楷体_GB2312" pitchFamily="49" charset="-122"/>
              </a:rPr>
              <a:t>3</a:t>
            </a:r>
            <a:r>
              <a:rPr lang="zh-CN" altLang="en-US" sz="3200" b="1" dirty="0">
                <a:solidFill>
                  <a:srgbClr val="002060"/>
                </a:solidFill>
                <a:latin typeface="楷体_GB2312" pitchFamily="49" charset="-122"/>
                <a:ea typeface="楷体_GB2312" pitchFamily="49" charset="-122"/>
              </a:rPr>
              <a:t>文件夹中的教学视频案例作品选集。</a:t>
            </a:r>
          </a:p>
          <a:p>
            <a:r>
              <a:rPr lang="zh-CN" altLang="en-US" sz="3200" b="1" dirty="0">
                <a:solidFill>
                  <a:srgbClr val="002060"/>
                </a:solidFill>
                <a:latin typeface="楷体_GB2312" pitchFamily="49" charset="-122"/>
                <a:ea typeface="楷体_GB2312" pitchFamily="49" charset="-122"/>
              </a:rPr>
              <a:t>小学语文课</a:t>
            </a:r>
            <a:r>
              <a:rPr lang="en-US" altLang="zh-CN" sz="3200" b="1" dirty="0">
                <a:solidFill>
                  <a:srgbClr val="002060"/>
                </a:solidFill>
                <a:latin typeface="楷体_GB2312" pitchFamily="49" charset="-122"/>
                <a:ea typeface="楷体_GB2312" pitchFamily="49" charset="-122"/>
              </a:rPr>
              <a:t>《</a:t>
            </a:r>
            <a:r>
              <a:rPr lang="zh-CN" altLang="en-US" sz="3200" b="1" dirty="0">
                <a:solidFill>
                  <a:srgbClr val="002060"/>
                </a:solidFill>
                <a:latin typeface="楷体_GB2312" pitchFamily="49" charset="-122"/>
                <a:ea typeface="楷体_GB2312" pitchFamily="49" charset="-122"/>
              </a:rPr>
              <a:t>成都街名研究</a:t>
            </a:r>
            <a:r>
              <a:rPr lang="en-US" altLang="zh-CN" sz="3200" b="1" dirty="0">
                <a:solidFill>
                  <a:srgbClr val="002060"/>
                </a:solidFill>
                <a:latin typeface="楷体_GB2312" pitchFamily="49" charset="-122"/>
                <a:ea typeface="楷体_GB2312" pitchFamily="49" charset="-122"/>
              </a:rPr>
              <a:t>》</a:t>
            </a:r>
          </a:p>
          <a:p>
            <a:r>
              <a:rPr lang="en-US" altLang="zh-CN" sz="3200" b="1" dirty="0">
                <a:solidFill>
                  <a:srgbClr val="002060"/>
                </a:solidFill>
                <a:latin typeface="楷体_GB2312" pitchFamily="49" charset="-122"/>
                <a:ea typeface="楷体_GB2312" pitchFamily="49" charset="-122"/>
              </a:rPr>
              <a:t></a:t>
            </a:r>
            <a:r>
              <a:rPr lang="zh-CN" altLang="en-US" sz="3200" b="1" dirty="0">
                <a:solidFill>
                  <a:srgbClr val="002060"/>
                </a:solidFill>
                <a:latin typeface="楷体_GB2312" pitchFamily="49" charset="-122"/>
                <a:ea typeface="楷体_GB2312" pitchFamily="49" charset="-122"/>
              </a:rPr>
              <a:t>小学数学课</a:t>
            </a:r>
            <a:r>
              <a:rPr lang="en-US" altLang="zh-CN" sz="3200" b="1" dirty="0">
                <a:solidFill>
                  <a:srgbClr val="002060"/>
                </a:solidFill>
                <a:latin typeface="楷体_GB2312" pitchFamily="49" charset="-122"/>
                <a:ea typeface="楷体_GB2312" pitchFamily="49" charset="-122"/>
              </a:rPr>
              <a:t>《</a:t>
            </a:r>
            <a:r>
              <a:rPr lang="zh-CN" altLang="en-US" sz="3200" b="1" dirty="0">
                <a:solidFill>
                  <a:srgbClr val="002060"/>
                </a:solidFill>
                <a:latin typeface="楷体_GB2312" pitchFamily="49" charset="-122"/>
                <a:ea typeface="楷体_GB2312" pitchFamily="49" charset="-122"/>
              </a:rPr>
              <a:t>认识“角”</a:t>
            </a:r>
            <a:r>
              <a:rPr lang="en-US" altLang="zh-CN" sz="3200" b="1" dirty="0">
                <a:solidFill>
                  <a:srgbClr val="002060"/>
                </a:solidFill>
                <a:latin typeface="楷体_GB2312" pitchFamily="49" charset="-122"/>
                <a:ea typeface="楷体_GB2312" pitchFamily="49" charset="-122"/>
              </a:rPr>
              <a:t>》</a:t>
            </a:r>
          </a:p>
          <a:p>
            <a:r>
              <a:rPr lang="en-US" altLang="zh-CN" sz="3200" b="1" dirty="0">
                <a:solidFill>
                  <a:srgbClr val="002060"/>
                </a:solidFill>
                <a:latin typeface="楷体_GB2312" pitchFamily="49" charset="-122"/>
                <a:ea typeface="楷体_GB2312" pitchFamily="49" charset="-122"/>
              </a:rPr>
              <a:t></a:t>
            </a:r>
            <a:r>
              <a:rPr lang="zh-CN" altLang="en-US" sz="3200" b="1" dirty="0">
                <a:solidFill>
                  <a:srgbClr val="002060"/>
                </a:solidFill>
                <a:latin typeface="楷体_GB2312" pitchFamily="49" charset="-122"/>
                <a:ea typeface="楷体_GB2312" pitchFamily="49" charset="-122"/>
              </a:rPr>
              <a:t>小学美术课</a:t>
            </a:r>
            <a:r>
              <a:rPr lang="en-US" altLang="zh-CN" sz="3200" b="1" dirty="0">
                <a:solidFill>
                  <a:srgbClr val="002060"/>
                </a:solidFill>
                <a:latin typeface="楷体_GB2312" pitchFamily="49" charset="-122"/>
                <a:ea typeface="楷体_GB2312" pitchFamily="49" charset="-122"/>
              </a:rPr>
              <a:t>《“</a:t>
            </a:r>
            <a:r>
              <a:rPr lang="zh-CN" altLang="en-US" sz="3200" b="1" dirty="0">
                <a:solidFill>
                  <a:srgbClr val="002060"/>
                </a:solidFill>
                <a:latin typeface="楷体_GB2312" pitchFamily="49" charset="-122"/>
                <a:ea typeface="楷体_GB2312" pitchFamily="49" charset="-122"/>
              </a:rPr>
              <a:t>画”汽车</a:t>
            </a:r>
            <a:r>
              <a:rPr lang="en-US" altLang="zh-CN" sz="3200" b="1" dirty="0">
                <a:solidFill>
                  <a:srgbClr val="002060"/>
                </a:solidFill>
                <a:latin typeface="楷体_GB2312" pitchFamily="49" charset="-122"/>
                <a:ea typeface="楷体_GB2312" pitchFamily="49" charset="-122"/>
              </a:rPr>
              <a:t>》</a:t>
            </a:r>
          </a:p>
          <a:p>
            <a:r>
              <a:rPr lang="en-US" altLang="zh-CN" sz="3200" b="1" dirty="0">
                <a:solidFill>
                  <a:srgbClr val="002060"/>
                </a:solidFill>
                <a:latin typeface="楷体_GB2312" pitchFamily="49" charset="-122"/>
                <a:ea typeface="楷体_GB2312" pitchFamily="49" charset="-122"/>
              </a:rPr>
              <a:t></a:t>
            </a:r>
            <a:r>
              <a:rPr lang="zh-CN" altLang="en-US" sz="3200" b="1" dirty="0">
                <a:solidFill>
                  <a:srgbClr val="002060"/>
                </a:solidFill>
                <a:latin typeface="楷体_GB2312" pitchFamily="49" charset="-122"/>
                <a:ea typeface="楷体_GB2312" pitchFamily="49" charset="-122"/>
              </a:rPr>
              <a:t>小学思想品德课</a:t>
            </a:r>
            <a:r>
              <a:rPr lang="en-US" altLang="zh-CN" sz="3200" b="1" dirty="0">
                <a:solidFill>
                  <a:srgbClr val="002060"/>
                </a:solidFill>
                <a:latin typeface="楷体_GB2312" pitchFamily="49" charset="-122"/>
                <a:ea typeface="楷体_GB2312" pitchFamily="49" charset="-122"/>
              </a:rPr>
              <a:t>《</a:t>
            </a:r>
            <a:r>
              <a:rPr lang="zh-CN" altLang="en-US" sz="3200" b="1" dirty="0">
                <a:solidFill>
                  <a:srgbClr val="002060"/>
                </a:solidFill>
                <a:latin typeface="楷体_GB2312" pitchFamily="49" charset="-122"/>
                <a:ea typeface="楷体_GB2312" pitchFamily="49" charset="-122"/>
              </a:rPr>
              <a:t>一起“画”学校</a:t>
            </a:r>
            <a:r>
              <a:rPr lang="en-US" altLang="zh-CN" sz="3200" b="1" dirty="0">
                <a:solidFill>
                  <a:srgbClr val="002060"/>
                </a:solidFill>
                <a:latin typeface="楷体_GB2312" pitchFamily="49" charset="-122"/>
                <a:ea typeface="楷体_GB2312" pitchFamily="49" charset="-122"/>
              </a:rPr>
              <a:t>》</a:t>
            </a:r>
            <a:endParaRPr lang="en-US" altLang="zh-CN" sz="3200" b="1" dirty="0">
              <a:solidFill>
                <a:srgbClr val="002060"/>
              </a:solidFill>
              <a:latin typeface="楷体_GB2312" pitchFamily="49" charset="-122"/>
              <a:ea typeface="楷体_GB2312" pitchFamily="49" charset="-122"/>
            </a:endParaRPr>
          </a:p>
        </p:txBody>
      </p:sp>
    </p:spTree>
    <p:extLst>
      <p:ext uri="{BB962C8B-B14F-4D97-AF65-F5344CB8AC3E}">
        <p14:creationId xmlns:p14="http://schemas.microsoft.com/office/powerpoint/2010/main" val="97896210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76850" y="1750828"/>
            <a:ext cx="11198055" cy="1077218"/>
          </a:xfrm>
          <a:prstGeom prst="rect">
            <a:avLst/>
          </a:prstGeom>
        </p:spPr>
        <p:txBody>
          <a:bodyPr wrap="square">
            <a:spAutoFit/>
          </a:bodyPr>
          <a:lstStyle/>
          <a:p>
            <a:r>
              <a:rPr lang="zh-CN" altLang="en-US" sz="3200" b="1" dirty="0">
                <a:solidFill>
                  <a:srgbClr val="002060"/>
                </a:solidFill>
                <a:latin typeface="楷体_GB2312" pitchFamily="49" charset="-122"/>
                <a:ea typeface="楷体_GB2312" pitchFamily="49" charset="-122"/>
              </a:rPr>
              <a:t>材料</a:t>
            </a:r>
            <a:r>
              <a:rPr lang="en-US" altLang="zh-CN" sz="3200" b="1" dirty="0">
                <a:solidFill>
                  <a:srgbClr val="002060"/>
                </a:solidFill>
                <a:latin typeface="楷体_GB2312" pitchFamily="49" charset="-122"/>
                <a:ea typeface="楷体_GB2312" pitchFamily="49" charset="-122"/>
              </a:rPr>
              <a:t>2  </a:t>
            </a:r>
            <a:r>
              <a:rPr lang="zh-CN" altLang="en-US" sz="3200" b="1" dirty="0">
                <a:solidFill>
                  <a:srgbClr val="002060"/>
                </a:solidFill>
                <a:latin typeface="楷体_GB2312" pitchFamily="49" charset="-122"/>
                <a:ea typeface="楷体_GB2312" pitchFamily="49" charset="-122"/>
              </a:rPr>
              <a:t>优秀教学视频案例观摩记录</a:t>
            </a:r>
            <a:r>
              <a:rPr lang="zh-CN" altLang="en-US" sz="3200" b="1" dirty="0" smtClean="0">
                <a:solidFill>
                  <a:srgbClr val="002060"/>
                </a:solidFill>
                <a:latin typeface="楷体_GB2312" pitchFamily="49" charset="-122"/>
                <a:ea typeface="楷体_GB2312" pitchFamily="49" charset="-122"/>
              </a:rPr>
              <a:t>表</a:t>
            </a:r>
            <a:endParaRPr lang="en-US" altLang="zh-CN" sz="3200" b="1" dirty="0" smtClean="0">
              <a:solidFill>
                <a:srgbClr val="002060"/>
              </a:solidFill>
              <a:latin typeface="楷体_GB2312" pitchFamily="49" charset="-122"/>
              <a:ea typeface="楷体_GB2312" pitchFamily="49" charset="-122"/>
            </a:endParaRPr>
          </a:p>
          <a:p>
            <a:pPr algn="just"/>
            <a:r>
              <a:rPr lang="en-US" altLang="zh-CN" sz="3200" b="1" dirty="0">
                <a:solidFill>
                  <a:srgbClr val="002060"/>
                </a:solidFill>
                <a:latin typeface="楷体_GB2312" pitchFamily="49" charset="-122"/>
                <a:ea typeface="楷体_GB2312" pitchFamily="49" charset="-122"/>
              </a:rPr>
              <a:t> </a:t>
            </a:r>
            <a:r>
              <a:rPr lang="en-US" altLang="zh-CN" sz="3200" b="1" dirty="0" smtClean="0">
                <a:solidFill>
                  <a:srgbClr val="002060"/>
                </a:solidFill>
                <a:latin typeface="楷体_GB2312" pitchFamily="49" charset="-122"/>
                <a:ea typeface="楷体_GB2312" pitchFamily="49" charset="-122"/>
              </a:rPr>
              <a:t>                   </a:t>
            </a:r>
            <a:r>
              <a:rPr lang="zh-CN" altLang="en-US" sz="3200" b="1" dirty="0" smtClean="0">
                <a:solidFill>
                  <a:srgbClr val="002060"/>
                </a:solidFill>
                <a:latin typeface="楷体_GB2312" pitchFamily="49" charset="-122"/>
                <a:ea typeface="楷体_GB2312" pitchFamily="49" charset="-122"/>
              </a:rPr>
              <a:t>见教材相关材料</a:t>
            </a:r>
            <a:endParaRPr lang="zh-CN" altLang="en-US" sz="3200" b="1" dirty="0">
              <a:solidFill>
                <a:srgbClr val="002060"/>
              </a:solidFill>
              <a:latin typeface="楷体_GB2312" pitchFamily="49" charset="-122"/>
              <a:ea typeface="楷体_GB2312" pitchFamily="49" charset="-122"/>
            </a:endParaRPr>
          </a:p>
        </p:txBody>
      </p:sp>
    </p:spTree>
    <p:extLst>
      <p:ext uri="{BB962C8B-B14F-4D97-AF65-F5344CB8AC3E}">
        <p14:creationId xmlns:p14="http://schemas.microsoft.com/office/powerpoint/2010/main" val="11198667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txBox="1">
            <a:spLocks noChangeArrowheads="1"/>
          </p:cNvSpPr>
          <p:nvPr/>
        </p:nvSpPr>
        <p:spPr>
          <a:xfrm>
            <a:off x="2677039" y="2599891"/>
            <a:ext cx="8327843" cy="113845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3600" b="1" dirty="0">
                <a:solidFill>
                  <a:srgbClr val="002060"/>
                </a:solidFill>
                <a:latin typeface="楷体_GB2312" pitchFamily="49" charset="-122"/>
                <a:ea typeface="楷体_GB2312" pitchFamily="49" charset="-122"/>
              </a:rPr>
              <a:t>活动</a:t>
            </a:r>
            <a:r>
              <a:rPr lang="en-US" altLang="zh-CN" sz="3600" b="1" dirty="0">
                <a:solidFill>
                  <a:srgbClr val="002060"/>
                </a:solidFill>
                <a:latin typeface="楷体_GB2312" pitchFamily="49" charset="-122"/>
                <a:ea typeface="楷体_GB2312" pitchFamily="49" charset="-122"/>
              </a:rPr>
              <a:t>3  </a:t>
            </a:r>
            <a:r>
              <a:rPr lang="zh-CN" altLang="en-US" sz="3600" b="1" dirty="0">
                <a:solidFill>
                  <a:srgbClr val="002060"/>
                </a:solidFill>
                <a:latin typeface="楷体_GB2312" pitchFamily="49" charset="-122"/>
                <a:ea typeface="楷体_GB2312" pitchFamily="49" charset="-122"/>
              </a:rPr>
              <a:t>编写教学设计方案</a:t>
            </a:r>
            <a:endParaRPr lang="zh-CN" altLang="en-US" sz="3600" b="1" dirty="0" smtClean="0">
              <a:solidFill>
                <a:srgbClr val="002060"/>
              </a:solidFill>
              <a:latin typeface="楷体_GB2312" pitchFamily="49" charset="-122"/>
              <a:ea typeface="楷体_GB2312" pitchFamily="49" charset="-122"/>
            </a:endParaRPr>
          </a:p>
        </p:txBody>
      </p:sp>
    </p:spTree>
    <p:extLst>
      <p:ext uri="{BB962C8B-B14F-4D97-AF65-F5344CB8AC3E}">
        <p14:creationId xmlns:p14="http://schemas.microsoft.com/office/powerpoint/2010/main" val="1441448472"/>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76850" y="579754"/>
            <a:ext cx="11198055" cy="5016758"/>
          </a:xfrm>
          <a:prstGeom prst="rect">
            <a:avLst/>
          </a:prstGeom>
        </p:spPr>
        <p:txBody>
          <a:bodyPr wrap="square">
            <a:spAutoFit/>
          </a:bodyPr>
          <a:lstStyle/>
          <a:p>
            <a:r>
              <a:rPr lang="zh-CN" altLang="en-US" sz="3200" b="1" dirty="0">
                <a:solidFill>
                  <a:srgbClr val="C00000"/>
                </a:solidFill>
                <a:latin typeface="楷体_GB2312" pitchFamily="49" charset="-122"/>
                <a:ea typeface="楷体_GB2312" pitchFamily="49" charset="-122"/>
              </a:rPr>
              <a:t>活动目标</a:t>
            </a:r>
          </a:p>
          <a:p>
            <a:r>
              <a:rPr lang="zh-CN" altLang="en-US" sz="3200" b="1" dirty="0">
                <a:solidFill>
                  <a:srgbClr val="002060"/>
                </a:solidFill>
                <a:latin typeface="楷体_GB2312" pitchFamily="49" charset="-122"/>
                <a:ea typeface="楷体_GB2312" pitchFamily="49" charset="-122"/>
              </a:rPr>
              <a:t>掌握教学设计方案编写的要点及教学设计的基本步骤，初步规划自己的课程教学设计方案。</a:t>
            </a:r>
          </a:p>
          <a:p>
            <a:r>
              <a:rPr lang="zh-CN" altLang="en-US" sz="3200" b="1" dirty="0" smtClean="0">
                <a:solidFill>
                  <a:srgbClr val="C00000"/>
                </a:solidFill>
                <a:latin typeface="楷体_GB2312" pitchFamily="49" charset="-122"/>
                <a:ea typeface="楷体_GB2312" pitchFamily="49" charset="-122"/>
              </a:rPr>
              <a:t>活动</a:t>
            </a:r>
            <a:r>
              <a:rPr lang="zh-CN" altLang="en-US" sz="3200" b="1" dirty="0">
                <a:solidFill>
                  <a:srgbClr val="C00000"/>
                </a:solidFill>
                <a:latin typeface="楷体_GB2312" pitchFamily="49" charset="-122"/>
                <a:ea typeface="楷体_GB2312" pitchFamily="49" charset="-122"/>
              </a:rPr>
              <a:t>时间</a:t>
            </a:r>
          </a:p>
          <a:p>
            <a:r>
              <a:rPr lang="en-US" altLang="zh-CN" sz="3200" b="1" dirty="0">
                <a:solidFill>
                  <a:srgbClr val="002060"/>
                </a:solidFill>
                <a:latin typeface="楷体_GB2312" pitchFamily="49" charset="-122"/>
                <a:ea typeface="楷体_GB2312" pitchFamily="49" charset="-122"/>
              </a:rPr>
              <a:t>40</a:t>
            </a:r>
            <a:r>
              <a:rPr lang="zh-CN" altLang="en-US" sz="3200" b="1" dirty="0">
                <a:solidFill>
                  <a:srgbClr val="002060"/>
                </a:solidFill>
                <a:latin typeface="楷体_GB2312" pitchFamily="49" charset="-122"/>
                <a:ea typeface="楷体_GB2312" pitchFamily="49" charset="-122"/>
              </a:rPr>
              <a:t>分钟</a:t>
            </a:r>
          </a:p>
          <a:p>
            <a:r>
              <a:rPr lang="zh-CN" altLang="en-US" sz="3200" b="1" dirty="0" smtClean="0">
                <a:solidFill>
                  <a:srgbClr val="C00000"/>
                </a:solidFill>
                <a:latin typeface="楷体_GB2312" pitchFamily="49" charset="-122"/>
                <a:ea typeface="楷体_GB2312" pitchFamily="49" charset="-122"/>
              </a:rPr>
              <a:t>活动</a:t>
            </a:r>
            <a:r>
              <a:rPr lang="zh-CN" altLang="en-US" sz="3200" b="1" dirty="0">
                <a:solidFill>
                  <a:srgbClr val="C00000"/>
                </a:solidFill>
                <a:latin typeface="楷体_GB2312" pitchFamily="49" charset="-122"/>
                <a:ea typeface="楷体_GB2312" pitchFamily="49" charset="-122"/>
              </a:rPr>
              <a:t>材料</a:t>
            </a:r>
          </a:p>
          <a:p>
            <a:r>
              <a:rPr lang="en-US" altLang="zh-CN" sz="3200" b="1" dirty="0">
                <a:solidFill>
                  <a:srgbClr val="002060"/>
                </a:solidFill>
                <a:latin typeface="楷体_GB2312" pitchFamily="49" charset="-122"/>
                <a:ea typeface="楷体_GB2312" pitchFamily="49" charset="-122"/>
              </a:rPr>
              <a:t>1.</a:t>
            </a:r>
            <a:r>
              <a:rPr lang="zh-CN" altLang="en-US" sz="3200" b="1" dirty="0">
                <a:solidFill>
                  <a:srgbClr val="002060"/>
                </a:solidFill>
                <a:latin typeface="楷体_GB2312" pitchFamily="49" charset="-122"/>
                <a:ea typeface="楷体_GB2312" pitchFamily="49" charset="-122"/>
              </a:rPr>
              <a:t>教学设计方案的编写</a:t>
            </a:r>
          </a:p>
          <a:p>
            <a:r>
              <a:rPr lang="en-US" altLang="zh-CN" sz="3200" b="1" dirty="0">
                <a:solidFill>
                  <a:srgbClr val="002060"/>
                </a:solidFill>
                <a:latin typeface="楷体_GB2312" pitchFamily="49" charset="-122"/>
                <a:ea typeface="楷体_GB2312" pitchFamily="49" charset="-122"/>
              </a:rPr>
              <a:t>2.</a:t>
            </a:r>
            <a:r>
              <a:rPr lang="zh-CN" altLang="en-US" sz="3200" b="1" dirty="0">
                <a:solidFill>
                  <a:srgbClr val="002060"/>
                </a:solidFill>
                <a:latin typeface="楷体_GB2312" pitchFamily="49" charset="-122"/>
                <a:ea typeface="楷体_GB2312" pitchFamily="49" charset="-122"/>
              </a:rPr>
              <a:t>教学设计方案模板</a:t>
            </a:r>
          </a:p>
          <a:p>
            <a:r>
              <a:rPr lang="en-US" altLang="zh-CN" sz="3200" b="1" dirty="0">
                <a:solidFill>
                  <a:srgbClr val="002060"/>
                </a:solidFill>
                <a:latin typeface="楷体_GB2312" pitchFamily="49" charset="-122"/>
                <a:ea typeface="楷体_GB2312" pitchFamily="49" charset="-122"/>
              </a:rPr>
              <a:t>3.</a:t>
            </a:r>
            <a:r>
              <a:rPr lang="zh-CN" altLang="en-US" sz="3200" b="1" dirty="0">
                <a:solidFill>
                  <a:srgbClr val="002060"/>
                </a:solidFill>
                <a:latin typeface="楷体_GB2312" pitchFamily="49" charset="-122"/>
                <a:ea typeface="楷体_GB2312" pitchFamily="49" charset="-122"/>
              </a:rPr>
              <a:t>小学各学科课程教学选题参考</a:t>
            </a:r>
          </a:p>
          <a:p>
            <a:r>
              <a:rPr lang="en-US" altLang="zh-CN" sz="3200" b="1" dirty="0">
                <a:solidFill>
                  <a:srgbClr val="002060"/>
                </a:solidFill>
                <a:latin typeface="楷体_GB2312" pitchFamily="49" charset="-122"/>
                <a:ea typeface="楷体_GB2312" pitchFamily="49" charset="-122"/>
              </a:rPr>
              <a:t>4.</a:t>
            </a:r>
            <a:r>
              <a:rPr lang="zh-CN" altLang="en-US" sz="3200" b="1" dirty="0">
                <a:solidFill>
                  <a:srgbClr val="002060"/>
                </a:solidFill>
                <a:latin typeface="楷体_GB2312" pitchFamily="49" charset="-122"/>
                <a:ea typeface="楷体_GB2312" pitchFamily="49" charset="-122"/>
              </a:rPr>
              <a:t>我的教学设计方案初步规划表</a:t>
            </a:r>
          </a:p>
        </p:txBody>
      </p:sp>
    </p:spTree>
    <p:extLst>
      <p:ext uri="{BB962C8B-B14F-4D97-AF65-F5344CB8AC3E}">
        <p14:creationId xmlns:p14="http://schemas.microsoft.com/office/powerpoint/2010/main" val="2423421743"/>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76849" y="1157270"/>
            <a:ext cx="11198055" cy="4031873"/>
          </a:xfrm>
          <a:prstGeom prst="rect">
            <a:avLst/>
          </a:prstGeom>
        </p:spPr>
        <p:txBody>
          <a:bodyPr wrap="square">
            <a:spAutoFit/>
          </a:bodyPr>
          <a:lstStyle/>
          <a:p>
            <a:r>
              <a:rPr lang="zh-CN" altLang="en-US" sz="3200" b="1" dirty="0">
                <a:solidFill>
                  <a:srgbClr val="C00000"/>
                </a:solidFill>
                <a:latin typeface="楷体_GB2312" pitchFamily="49" charset="-122"/>
                <a:ea typeface="楷体_GB2312" pitchFamily="49" charset="-122"/>
              </a:rPr>
              <a:t>活动过程</a:t>
            </a:r>
          </a:p>
          <a:p>
            <a:r>
              <a:rPr lang="zh-CN" altLang="en-US" sz="3200" b="1" dirty="0">
                <a:solidFill>
                  <a:srgbClr val="002060"/>
                </a:solidFill>
                <a:latin typeface="楷体_GB2312" pitchFamily="49" charset="-122"/>
                <a:ea typeface="楷体_GB2312" pitchFamily="49" charset="-122"/>
              </a:rPr>
              <a:t>第</a:t>
            </a:r>
            <a:r>
              <a:rPr lang="en-US" altLang="zh-CN" sz="3200" b="1" dirty="0">
                <a:solidFill>
                  <a:srgbClr val="002060"/>
                </a:solidFill>
                <a:latin typeface="楷体_GB2312" pitchFamily="49" charset="-122"/>
                <a:ea typeface="楷体_GB2312" pitchFamily="49" charset="-122"/>
              </a:rPr>
              <a:t>1</a:t>
            </a:r>
            <a:r>
              <a:rPr lang="zh-CN" altLang="en-US" sz="3200" b="1" dirty="0">
                <a:solidFill>
                  <a:srgbClr val="002060"/>
                </a:solidFill>
                <a:latin typeface="楷体_GB2312" pitchFamily="49" charset="-122"/>
                <a:ea typeface="楷体_GB2312" pitchFamily="49" charset="-122"/>
              </a:rPr>
              <a:t>步：教师通过课件向学生讲解教学设计方案编写的要点及基本步骤。</a:t>
            </a:r>
          </a:p>
          <a:p>
            <a:r>
              <a:rPr lang="zh-CN" altLang="en-US" sz="3200" b="1" dirty="0">
                <a:solidFill>
                  <a:srgbClr val="002060"/>
                </a:solidFill>
                <a:latin typeface="楷体_GB2312" pitchFamily="49" charset="-122"/>
                <a:ea typeface="楷体_GB2312" pitchFamily="49" charset="-122"/>
              </a:rPr>
              <a:t>第</a:t>
            </a:r>
            <a:r>
              <a:rPr lang="en-US" altLang="zh-CN" sz="3200" b="1" dirty="0">
                <a:solidFill>
                  <a:srgbClr val="002060"/>
                </a:solidFill>
                <a:latin typeface="楷体_GB2312" pitchFamily="49" charset="-122"/>
                <a:ea typeface="楷体_GB2312" pitchFamily="49" charset="-122"/>
              </a:rPr>
              <a:t>2</a:t>
            </a:r>
            <a:r>
              <a:rPr lang="zh-CN" altLang="en-US" sz="3200" b="1" dirty="0">
                <a:solidFill>
                  <a:srgbClr val="002060"/>
                </a:solidFill>
                <a:latin typeface="楷体_GB2312" pitchFamily="49" charset="-122"/>
                <a:ea typeface="楷体_GB2312" pitchFamily="49" charset="-122"/>
              </a:rPr>
              <a:t>步：学生结合教师的讲解通过材料</a:t>
            </a:r>
            <a:r>
              <a:rPr lang="en-US" altLang="zh-CN" sz="3200" b="1" dirty="0">
                <a:solidFill>
                  <a:srgbClr val="002060"/>
                </a:solidFill>
                <a:latin typeface="楷体_GB2312" pitchFamily="49" charset="-122"/>
                <a:ea typeface="楷体_GB2312" pitchFamily="49" charset="-122"/>
              </a:rPr>
              <a:t>2</a:t>
            </a:r>
            <a:r>
              <a:rPr lang="zh-CN" altLang="en-US" sz="3200" b="1" dirty="0">
                <a:solidFill>
                  <a:srgbClr val="002060"/>
                </a:solidFill>
                <a:latin typeface="楷体_GB2312" pitchFamily="49" charset="-122"/>
                <a:ea typeface="楷体_GB2312" pitchFamily="49" charset="-122"/>
              </a:rPr>
              <a:t>理解教学设计方案的编写步骤。</a:t>
            </a:r>
          </a:p>
          <a:p>
            <a:r>
              <a:rPr lang="zh-CN" altLang="en-US" sz="3200" b="1" dirty="0">
                <a:solidFill>
                  <a:srgbClr val="002060"/>
                </a:solidFill>
                <a:latin typeface="楷体_GB2312" pitchFamily="49" charset="-122"/>
                <a:ea typeface="楷体_GB2312" pitchFamily="49" charset="-122"/>
              </a:rPr>
              <a:t>第</a:t>
            </a:r>
            <a:r>
              <a:rPr lang="en-US" altLang="zh-CN" sz="3200" b="1" dirty="0">
                <a:solidFill>
                  <a:srgbClr val="002060"/>
                </a:solidFill>
                <a:latin typeface="楷体_GB2312" pitchFamily="49" charset="-122"/>
                <a:ea typeface="楷体_GB2312" pitchFamily="49" charset="-122"/>
              </a:rPr>
              <a:t>3</a:t>
            </a:r>
            <a:r>
              <a:rPr lang="zh-CN" altLang="en-US" sz="3200" b="1" dirty="0">
                <a:solidFill>
                  <a:srgbClr val="002060"/>
                </a:solidFill>
                <a:latin typeface="楷体_GB2312" pitchFamily="49" charset="-122"/>
                <a:ea typeface="楷体_GB2312" pitchFamily="49" charset="-122"/>
              </a:rPr>
              <a:t>步：学生通过网络搜索相关学习材料，参考材料</a:t>
            </a:r>
            <a:r>
              <a:rPr lang="en-US" altLang="zh-CN" sz="3200" b="1" dirty="0">
                <a:solidFill>
                  <a:srgbClr val="002060"/>
                </a:solidFill>
                <a:latin typeface="楷体_GB2312" pitchFamily="49" charset="-122"/>
                <a:ea typeface="楷体_GB2312" pitchFamily="49" charset="-122"/>
              </a:rPr>
              <a:t>3</a:t>
            </a:r>
            <a:r>
              <a:rPr lang="zh-CN" altLang="en-US" sz="3200" b="1" dirty="0">
                <a:solidFill>
                  <a:srgbClr val="002060"/>
                </a:solidFill>
                <a:latin typeface="楷体_GB2312" pitchFamily="49" charset="-122"/>
                <a:ea typeface="楷体_GB2312" pitchFamily="49" charset="-122"/>
              </a:rPr>
              <a:t>结合自己的实际完成课程教学设计方案的初步规划，填写“我的教学设计方案初步规划表”，并在小组内展开交流</a:t>
            </a:r>
            <a:r>
              <a:rPr lang="zh-CN" altLang="en-US" sz="3200" b="1" dirty="0" smtClean="0">
                <a:solidFill>
                  <a:srgbClr val="002060"/>
                </a:solidFill>
                <a:latin typeface="楷体_GB2312" pitchFamily="49" charset="-122"/>
                <a:ea typeface="楷体_GB2312" pitchFamily="49" charset="-122"/>
              </a:rPr>
              <a:t>。</a:t>
            </a:r>
            <a:endParaRPr lang="zh-CN" altLang="en-US" sz="3200" b="1" dirty="0">
              <a:solidFill>
                <a:srgbClr val="002060"/>
              </a:solidFill>
              <a:latin typeface="楷体_GB2312" pitchFamily="49" charset="-122"/>
              <a:ea typeface="楷体_GB2312" pitchFamily="49" charset="-122"/>
            </a:endParaRPr>
          </a:p>
        </p:txBody>
      </p:sp>
    </p:spTree>
    <p:extLst>
      <p:ext uri="{BB962C8B-B14F-4D97-AF65-F5344CB8AC3E}">
        <p14:creationId xmlns:p14="http://schemas.microsoft.com/office/powerpoint/2010/main" val="81268016"/>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76848" y="146618"/>
            <a:ext cx="11198055" cy="6986528"/>
          </a:xfrm>
          <a:prstGeom prst="rect">
            <a:avLst/>
          </a:prstGeom>
        </p:spPr>
        <p:txBody>
          <a:bodyPr wrap="square">
            <a:spAutoFit/>
          </a:bodyPr>
          <a:lstStyle/>
          <a:p>
            <a:pPr algn="ctr"/>
            <a:r>
              <a:rPr lang="zh-CN" altLang="en-US" sz="3200" b="1" dirty="0">
                <a:solidFill>
                  <a:srgbClr val="002060"/>
                </a:solidFill>
                <a:latin typeface="楷体_GB2312" pitchFamily="49" charset="-122"/>
                <a:ea typeface="楷体_GB2312" pitchFamily="49" charset="-122"/>
              </a:rPr>
              <a:t>材料</a:t>
            </a:r>
            <a:r>
              <a:rPr lang="en-US" altLang="zh-CN" sz="3200" b="1" dirty="0">
                <a:solidFill>
                  <a:srgbClr val="002060"/>
                </a:solidFill>
                <a:latin typeface="楷体_GB2312" pitchFamily="49" charset="-122"/>
                <a:ea typeface="楷体_GB2312" pitchFamily="49" charset="-122"/>
              </a:rPr>
              <a:t>1  </a:t>
            </a:r>
            <a:r>
              <a:rPr lang="zh-CN" altLang="en-US" sz="3200" b="1" dirty="0">
                <a:solidFill>
                  <a:srgbClr val="002060"/>
                </a:solidFill>
                <a:latin typeface="楷体_GB2312" pitchFamily="49" charset="-122"/>
                <a:ea typeface="楷体_GB2312" pitchFamily="49" charset="-122"/>
              </a:rPr>
              <a:t>教学设计方案的编写</a:t>
            </a:r>
          </a:p>
          <a:p>
            <a:r>
              <a:rPr lang="zh-CN" altLang="en-US" sz="3200" b="1" dirty="0" smtClean="0">
                <a:solidFill>
                  <a:srgbClr val="002060"/>
                </a:solidFill>
                <a:latin typeface="楷体_GB2312" pitchFamily="49" charset="-122"/>
                <a:ea typeface="楷体_GB2312" pitchFamily="49" charset="-122"/>
              </a:rPr>
              <a:t>（</a:t>
            </a:r>
            <a:r>
              <a:rPr lang="zh-CN" altLang="en-US" sz="3200" b="1" dirty="0">
                <a:solidFill>
                  <a:srgbClr val="002060"/>
                </a:solidFill>
                <a:latin typeface="楷体_GB2312" pitchFamily="49" charset="-122"/>
                <a:ea typeface="楷体_GB2312" pitchFamily="49" charset="-122"/>
              </a:rPr>
              <a:t>一）教学设计的基本</a:t>
            </a:r>
            <a:r>
              <a:rPr lang="zh-CN" altLang="en-US" sz="3200" b="1" dirty="0" smtClean="0">
                <a:solidFill>
                  <a:srgbClr val="002060"/>
                </a:solidFill>
                <a:latin typeface="楷体_GB2312" pitchFamily="49" charset="-122"/>
                <a:ea typeface="楷体_GB2312" pitchFamily="49" charset="-122"/>
              </a:rPr>
              <a:t>步骤</a:t>
            </a:r>
            <a:endParaRPr lang="en-US" altLang="zh-CN" sz="3200" b="1" dirty="0" smtClean="0">
              <a:solidFill>
                <a:srgbClr val="002060"/>
              </a:solidFill>
              <a:latin typeface="楷体_GB2312" pitchFamily="49" charset="-122"/>
              <a:ea typeface="楷体_GB2312" pitchFamily="49" charset="-122"/>
            </a:endParaRPr>
          </a:p>
          <a:p>
            <a:r>
              <a:rPr lang="en-US" altLang="zh-CN" sz="3200" b="1" dirty="0">
                <a:solidFill>
                  <a:srgbClr val="002060"/>
                </a:solidFill>
                <a:latin typeface="楷体_GB2312" pitchFamily="49" charset="-122"/>
                <a:ea typeface="楷体_GB2312" pitchFamily="49" charset="-122"/>
              </a:rPr>
              <a:t>1.</a:t>
            </a:r>
            <a:r>
              <a:rPr lang="zh-CN" altLang="en-US" sz="3200" b="1" dirty="0">
                <a:solidFill>
                  <a:srgbClr val="002060"/>
                </a:solidFill>
                <a:latin typeface="楷体_GB2312" pitchFamily="49" charset="-122"/>
                <a:ea typeface="楷体_GB2312" pitchFamily="49" charset="-122"/>
              </a:rPr>
              <a:t>教学前期分析</a:t>
            </a:r>
          </a:p>
          <a:p>
            <a:r>
              <a:rPr lang="zh-CN" altLang="en-US" sz="3200" b="1" dirty="0">
                <a:solidFill>
                  <a:srgbClr val="002060"/>
                </a:solidFill>
                <a:latin typeface="楷体_GB2312" pitchFamily="49" charset="-122"/>
                <a:ea typeface="楷体_GB2312" pitchFamily="49" charset="-122"/>
              </a:rPr>
              <a:t>教学前期分析主要包括以下内容。</a:t>
            </a:r>
          </a:p>
          <a:p>
            <a:r>
              <a:rPr lang="zh-CN" altLang="en-US" sz="3200" b="1" dirty="0">
                <a:solidFill>
                  <a:srgbClr val="002060"/>
                </a:solidFill>
                <a:latin typeface="楷体_GB2312" pitchFamily="49" charset="-122"/>
                <a:ea typeface="楷体_GB2312" pitchFamily="49" charset="-122"/>
              </a:rPr>
              <a:t>（</a:t>
            </a:r>
            <a:r>
              <a:rPr lang="en-US" altLang="zh-CN" sz="3200" b="1" dirty="0">
                <a:solidFill>
                  <a:srgbClr val="002060"/>
                </a:solidFill>
                <a:latin typeface="楷体_GB2312" pitchFamily="49" charset="-122"/>
                <a:ea typeface="楷体_GB2312" pitchFamily="49" charset="-122"/>
              </a:rPr>
              <a:t>1</a:t>
            </a:r>
            <a:r>
              <a:rPr lang="zh-CN" altLang="en-US" sz="3200" b="1" dirty="0">
                <a:solidFill>
                  <a:srgbClr val="002060"/>
                </a:solidFill>
                <a:latin typeface="楷体_GB2312" pitchFamily="49" charset="-122"/>
                <a:ea typeface="楷体_GB2312" pitchFamily="49" charset="-122"/>
              </a:rPr>
              <a:t>）学习内容及任务分析。以课程标准为基础，以学习理论为依据，对学习内容及任务进行分析，它是制定教学目标的主要依据。</a:t>
            </a:r>
          </a:p>
          <a:p>
            <a:r>
              <a:rPr lang="zh-CN" altLang="en-US" sz="3200" b="1" dirty="0">
                <a:solidFill>
                  <a:srgbClr val="002060"/>
                </a:solidFill>
                <a:latin typeface="楷体_GB2312" pitchFamily="49" charset="-122"/>
                <a:ea typeface="楷体_GB2312" pitchFamily="49" charset="-122"/>
              </a:rPr>
              <a:t>（</a:t>
            </a:r>
            <a:r>
              <a:rPr lang="en-US" altLang="zh-CN" sz="3200" b="1" dirty="0">
                <a:solidFill>
                  <a:srgbClr val="002060"/>
                </a:solidFill>
                <a:latin typeface="楷体_GB2312" pitchFamily="49" charset="-122"/>
                <a:ea typeface="楷体_GB2312" pitchFamily="49" charset="-122"/>
              </a:rPr>
              <a:t>2</a:t>
            </a:r>
            <a:r>
              <a:rPr lang="zh-CN" altLang="en-US" sz="3200" b="1" dirty="0">
                <a:solidFill>
                  <a:srgbClr val="002060"/>
                </a:solidFill>
                <a:latin typeface="楷体_GB2312" pitchFamily="49" charset="-122"/>
                <a:ea typeface="楷体_GB2312" pitchFamily="49" charset="-122"/>
              </a:rPr>
              <a:t>）学生特征的分析。了解学生的学习准备状态（学习起点水平的分析、认知发展水平的分析）及学习风格与动机等因素。</a:t>
            </a:r>
          </a:p>
          <a:p>
            <a:r>
              <a:rPr lang="zh-CN" altLang="en-US" sz="3200" b="1" dirty="0">
                <a:solidFill>
                  <a:srgbClr val="002060"/>
                </a:solidFill>
                <a:latin typeface="楷体_GB2312" pitchFamily="49" charset="-122"/>
                <a:ea typeface="楷体_GB2312" pitchFamily="49" charset="-122"/>
              </a:rPr>
              <a:t>（</a:t>
            </a:r>
            <a:r>
              <a:rPr lang="en-US" altLang="zh-CN" sz="3200" b="1" dirty="0">
                <a:solidFill>
                  <a:srgbClr val="002060"/>
                </a:solidFill>
                <a:latin typeface="楷体_GB2312" pitchFamily="49" charset="-122"/>
                <a:ea typeface="楷体_GB2312" pitchFamily="49" charset="-122"/>
              </a:rPr>
              <a:t>3</a:t>
            </a:r>
            <a:r>
              <a:rPr lang="zh-CN" altLang="en-US" sz="3200" b="1" dirty="0">
                <a:solidFill>
                  <a:srgbClr val="002060"/>
                </a:solidFill>
                <a:latin typeface="楷体_GB2312" pitchFamily="49" charset="-122"/>
                <a:ea typeface="楷体_GB2312" pitchFamily="49" charset="-122"/>
              </a:rPr>
              <a:t>）学习环境及条件分析。通过分析学习环境因素、物质条件和教学特性，来描述教学系统是如何在“真实世界”的系统中进行的。</a:t>
            </a:r>
          </a:p>
          <a:p>
            <a:endParaRPr lang="zh-CN" altLang="en-US" sz="3200" b="1" dirty="0">
              <a:solidFill>
                <a:srgbClr val="002060"/>
              </a:solidFill>
              <a:latin typeface="楷体_GB2312" pitchFamily="49" charset="-122"/>
              <a:ea typeface="楷体_GB2312" pitchFamily="49" charset="-122"/>
            </a:endParaRPr>
          </a:p>
        </p:txBody>
      </p:sp>
    </p:spTree>
    <p:extLst>
      <p:ext uri="{BB962C8B-B14F-4D97-AF65-F5344CB8AC3E}">
        <p14:creationId xmlns:p14="http://schemas.microsoft.com/office/powerpoint/2010/main" val="226925997"/>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76849" y="643923"/>
            <a:ext cx="11198055" cy="4524315"/>
          </a:xfrm>
          <a:prstGeom prst="rect">
            <a:avLst/>
          </a:prstGeom>
        </p:spPr>
        <p:txBody>
          <a:bodyPr wrap="square">
            <a:spAutoFit/>
          </a:bodyPr>
          <a:lstStyle/>
          <a:p>
            <a:r>
              <a:rPr lang="en-US" altLang="zh-CN" sz="3200" b="1" dirty="0">
                <a:solidFill>
                  <a:srgbClr val="002060"/>
                </a:solidFill>
                <a:latin typeface="楷体_GB2312" pitchFamily="49" charset="-122"/>
                <a:ea typeface="楷体_GB2312" pitchFamily="49" charset="-122"/>
              </a:rPr>
              <a:t>2.</a:t>
            </a:r>
            <a:r>
              <a:rPr lang="zh-CN" altLang="en-US" sz="3200" b="1" dirty="0">
                <a:solidFill>
                  <a:srgbClr val="002060"/>
                </a:solidFill>
                <a:latin typeface="楷体_GB2312" pitchFamily="49" charset="-122"/>
                <a:ea typeface="楷体_GB2312" pitchFamily="49" charset="-122"/>
              </a:rPr>
              <a:t>教学目标的确定</a:t>
            </a:r>
          </a:p>
          <a:p>
            <a:r>
              <a:rPr lang="zh-CN" altLang="en-US" sz="3200" b="1" dirty="0">
                <a:solidFill>
                  <a:srgbClr val="002060"/>
                </a:solidFill>
                <a:latin typeface="楷体_GB2312" pitchFamily="49" charset="-122"/>
                <a:ea typeface="楷体_GB2312" pitchFamily="49" charset="-122"/>
              </a:rPr>
              <a:t>经过教学前期分析后就可以结合布鲁姆教学目标分类与新课程的三维目标分类编写教学目标了。编写时要注意下面几点。</a:t>
            </a:r>
          </a:p>
          <a:p>
            <a:r>
              <a:rPr lang="zh-CN" altLang="en-US" sz="3200" b="1" dirty="0">
                <a:solidFill>
                  <a:srgbClr val="002060"/>
                </a:solidFill>
                <a:latin typeface="楷体_GB2312" pitchFamily="49" charset="-122"/>
                <a:ea typeface="楷体_GB2312" pitchFamily="49" charset="-122"/>
              </a:rPr>
              <a:t>（</a:t>
            </a:r>
            <a:r>
              <a:rPr lang="en-US" altLang="zh-CN" sz="3200" b="1" dirty="0">
                <a:solidFill>
                  <a:srgbClr val="002060"/>
                </a:solidFill>
                <a:latin typeface="楷体_GB2312" pitchFamily="49" charset="-122"/>
                <a:ea typeface="楷体_GB2312" pitchFamily="49" charset="-122"/>
              </a:rPr>
              <a:t>1</a:t>
            </a:r>
            <a:r>
              <a:rPr lang="zh-CN" altLang="en-US" sz="3200" b="1" dirty="0">
                <a:solidFill>
                  <a:srgbClr val="002060"/>
                </a:solidFill>
                <a:latin typeface="楷体_GB2312" pitchFamily="49" charset="-122"/>
                <a:ea typeface="楷体_GB2312" pitchFamily="49" charset="-122"/>
              </a:rPr>
              <a:t>）教学目标是对学生知识、能力达到水平的描述，不是对教师行为的描述，目标的制定要具体、适中。</a:t>
            </a:r>
          </a:p>
          <a:p>
            <a:r>
              <a:rPr lang="zh-CN" altLang="en-US" sz="3200" b="1" dirty="0">
                <a:solidFill>
                  <a:srgbClr val="002060"/>
                </a:solidFill>
                <a:latin typeface="楷体_GB2312" pitchFamily="49" charset="-122"/>
                <a:ea typeface="楷体_GB2312" pitchFamily="49" charset="-122"/>
              </a:rPr>
              <a:t>（</a:t>
            </a:r>
            <a:r>
              <a:rPr lang="en-US" altLang="zh-CN" sz="3200" b="1" dirty="0">
                <a:solidFill>
                  <a:srgbClr val="002060"/>
                </a:solidFill>
                <a:latin typeface="楷体_GB2312" pitchFamily="49" charset="-122"/>
                <a:ea typeface="楷体_GB2312" pitchFamily="49" charset="-122"/>
              </a:rPr>
              <a:t>2</a:t>
            </a:r>
            <a:r>
              <a:rPr lang="zh-CN" altLang="en-US" sz="3200" b="1" dirty="0">
                <a:solidFill>
                  <a:srgbClr val="002060"/>
                </a:solidFill>
                <a:latin typeface="楷体_GB2312" pitchFamily="49" charset="-122"/>
                <a:ea typeface="楷体_GB2312" pitchFamily="49" charset="-122"/>
              </a:rPr>
              <a:t>）教学目标应该涉及不同的目标层次，并按照层次由低向高排列。</a:t>
            </a:r>
          </a:p>
          <a:p>
            <a:r>
              <a:rPr lang="zh-CN" altLang="en-US" sz="3200" b="1" dirty="0">
                <a:solidFill>
                  <a:srgbClr val="002060"/>
                </a:solidFill>
                <a:latin typeface="楷体_GB2312" pitchFamily="49" charset="-122"/>
                <a:ea typeface="楷体_GB2312" pitchFamily="49" charset="-122"/>
              </a:rPr>
              <a:t>（</a:t>
            </a:r>
            <a:r>
              <a:rPr lang="en-US" altLang="zh-CN" sz="3200" b="1" dirty="0">
                <a:solidFill>
                  <a:srgbClr val="002060"/>
                </a:solidFill>
                <a:latin typeface="楷体_GB2312" pitchFamily="49" charset="-122"/>
                <a:ea typeface="楷体_GB2312" pitchFamily="49" charset="-122"/>
              </a:rPr>
              <a:t>3</a:t>
            </a:r>
            <a:r>
              <a:rPr lang="zh-CN" altLang="en-US" sz="3200" b="1" dirty="0">
                <a:solidFill>
                  <a:srgbClr val="002060"/>
                </a:solidFill>
                <a:latin typeface="楷体_GB2312" pitchFamily="49" charset="-122"/>
                <a:ea typeface="楷体_GB2312" pitchFamily="49" charset="-122"/>
              </a:rPr>
              <a:t>）教学目标的描述语言要规范、简洁，要能清晰地表达目标。</a:t>
            </a:r>
            <a:endParaRPr lang="zh-CN" altLang="en-US" sz="3200" b="1" dirty="0">
              <a:solidFill>
                <a:srgbClr val="002060"/>
              </a:solidFill>
              <a:latin typeface="楷体_GB2312" pitchFamily="49" charset="-122"/>
              <a:ea typeface="楷体_GB2312" pitchFamily="49" charset="-122"/>
            </a:endParaRPr>
          </a:p>
        </p:txBody>
      </p:sp>
    </p:spTree>
    <p:extLst>
      <p:ext uri="{BB962C8B-B14F-4D97-AF65-F5344CB8AC3E}">
        <p14:creationId xmlns:p14="http://schemas.microsoft.com/office/powerpoint/2010/main" val="325793722"/>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76849" y="643923"/>
            <a:ext cx="11198055" cy="5016758"/>
          </a:xfrm>
          <a:prstGeom prst="rect">
            <a:avLst/>
          </a:prstGeom>
        </p:spPr>
        <p:txBody>
          <a:bodyPr wrap="square">
            <a:spAutoFit/>
          </a:bodyPr>
          <a:lstStyle/>
          <a:p>
            <a:r>
              <a:rPr lang="en-US" altLang="zh-CN" sz="3200" b="1" dirty="0">
                <a:solidFill>
                  <a:srgbClr val="002060"/>
                </a:solidFill>
                <a:latin typeface="楷体_GB2312" pitchFamily="49" charset="-122"/>
                <a:ea typeface="楷体_GB2312" pitchFamily="49" charset="-122"/>
              </a:rPr>
              <a:t>3.</a:t>
            </a:r>
            <a:r>
              <a:rPr lang="zh-CN" altLang="en-US" sz="3200" b="1" dirty="0">
                <a:solidFill>
                  <a:srgbClr val="002060"/>
                </a:solidFill>
                <a:latin typeface="楷体_GB2312" pitchFamily="49" charset="-122"/>
                <a:ea typeface="楷体_GB2312" pitchFamily="49" charset="-122"/>
              </a:rPr>
              <a:t>教学策略的制定</a:t>
            </a:r>
          </a:p>
          <a:p>
            <a:r>
              <a:rPr lang="zh-CN" altLang="en-US" sz="3200" b="1" dirty="0">
                <a:solidFill>
                  <a:srgbClr val="002060"/>
                </a:solidFill>
                <a:latin typeface="楷体_GB2312" pitchFamily="49" charset="-122"/>
                <a:ea typeface="楷体_GB2312" pitchFamily="49" charset="-122"/>
              </a:rPr>
              <a:t>教学策略指在特定教学情境中为完成教学目标和适应学生认知需要而制定的教学程序计划和采取的教学实施措施</a:t>
            </a:r>
            <a:r>
              <a:rPr lang="zh-CN" altLang="en-US" sz="3200" b="1" dirty="0" smtClean="0">
                <a:solidFill>
                  <a:srgbClr val="002060"/>
                </a:solidFill>
                <a:latin typeface="楷体_GB2312" pitchFamily="49" charset="-122"/>
                <a:ea typeface="楷体_GB2312" pitchFamily="49" charset="-122"/>
              </a:rPr>
              <a:t>。</a:t>
            </a:r>
            <a:endParaRPr lang="en-US" altLang="zh-CN" sz="3200" b="1" dirty="0">
              <a:solidFill>
                <a:srgbClr val="002060"/>
              </a:solidFill>
              <a:latin typeface="楷体_GB2312" pitchFamily="49" charset="-122"/>
              <a:ea typeface="楷体_GB2312" pitchFamily="49" charset="-122"/>
            </a:endParaRPr>
          </a:p>
          <a:p>
            <a:r>
              <a:rPr lang="en-US" altLang="zh-CN" sz="3200" b="1" dirty="0">
                <a:solidFill>
                  <a:srgbClr val="002060"/>
                </a:solidFill>
                <a:latin typeface="楷体_GB2312" pitchFamily="49" charset="-122"/>
                <a:ea typeface="楷体_GB2312" pitchFamily="49" charset="-122"/>
              </a:rPr>
              <a:t>4.</a:t>
            </a:r>
            <a:r>
              <a:rPr lang="zh-CN" altLang="en-US" sz="3200" b="1" dirty="0">
                <a:solidFill>
                  <a:srgbClr val="002060"/>
                </a:solidFill>
                <a:latin typeface="楷体_GB2312" pitchFamily="49" charset="-122"/>
                <a:ea typeface="楷体_GB2312" pitchFamily="49" charset="-122"/>
              </a:rPr>
              <a:t>教学评价的建立</a:t>
            </a:r>
          </a:p>
          <a:p>
            <a:r>
              <a:rPr lang="zh-CN" altLang="en-US" sz="3200" b="1" dirty="0">
                <a:solidFill>
                  <a:srgbClr val="002060"/>
                </a:solidFill>
                <a:latin typeface="楷体_GB2312" pitchFamily="49" charset="-122"/>
                <a:ea typeface="楷体_GB2312" pitchFamily="49" charset="-122"/>
              </a:rPr>
              <a:t>教学评价是依据教学目标对教学过程及结果进行价值判断并为教学决策服务的活动，是对教学活动现实的或潜在的价值做出判断的过程。教学评价是研究教师的教和学生的学的价值的过程</a:t>
            </a:r>
            <a:r>
              <a:rPr lang="zh-CN" altLang="en-US" sz="3200" b="1" dirty="0" smtClean="0">
                <a:solidFill>
                  <a:srgbClr val="002060"/>
                </a:solidFill>
                <a:latin typeface="楷体_GB2312" pitchFamily="49" charset="-122"/>
                <a:ea typeface="楷体_GB2312" pitchFamily="49" charset="-122"/>
              </a:rPr>
              <a:t>。</a:t>
            </a:r>
            <a:endParaRPr lang="en-US" altLang="zh-CN" sz="3200" b="1" dirty="0" smtClean="0">
              <a:solidFill>
                <a:srgbClr val="002060"/>
              </a:solidFill>
              <a:latin typeface="楷体_GB2312" pitchFamily="49" charset="-122"/>
              <a:ea typeface="楷体_GB2312" pitchFamily="49" charset="-122"/>
            </a:endParaRPr>
          </a:p>
          <a:p>
            <a:r>
              <a:rPr lang="en-US" altLang="zh-CN" sz="3200" b="1" dirty="0">
                <a:solidFill>
                  <a:srgbClr val="002060"/>
                </a:solidFill>
                <a:latin typeface="楷体_GB2312" pitchFamily="49" charset="-122"/>
                <a:ea typeface="楷体_GB2312" pitchFamily="49" charset="-122"/>
              </a:rPr>
              <a:t>5.</a:t>
            </a:r>
            <a:r>
              <a:rPr lang="zh-CN" altLang="en-US" sz="3200" b="1" dirty="0">
                <a:solidFill>
                  <a:srgbClr val="002060"/>
                </a:solidFill>
                <a:latin typeface="楷体_GB2312" pitchFamily="49" charset="-122"/>
                <a:ea typeface="楷体_GB2312" pitchFamily="49" charset="-122"/>
              </a:rPr>
              <a:t>教学设计方案的编写</a:t>
            </a:r>
          </a:p>
          <a:p>
            <a:r>
              <a:rPr lang="zh-CN" altLang="en-US" sz="3200" b="1" dirty="0">
                <a:solidFill>
                  <a:srgbClr val="002060"/>
                </a:solidFill>
                <a:latin typeface="楷体_GB2312" pitchFamily="49" charset="-122"/>
                <a:ea typeface="楷体_GB2312" pitchFamily="49" charset="-122"/>
              </a:rPr>
              <a:t>教学设计方案的编写是教学设计成果的最终体现</a:t>
            </a:r>
          </a:p>
        </p:txBody>
      </p:sp>
    </p:spTree>
    <p:extLst>
      <p:ext uri="{BB962C8B-B14F-4D97-AF65-F5344CB8AC3E}">
        <p14:creationId xmlns:p14="http://schemas.microsoft.com/office/powerpoint/2010/main" val="257381547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txBox="1">
            <a:spLocks noChangeArrowheads="1"/>
          </p:cNvSpPr>
          <p:nvPr/>
        </p:nvSpPr>
        <p:spPr>
          <a:xfrm>
            <a:off x="1606359" y="1070000"/>
            <a:ext cx="8785225" cy="444848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2400" dirty="0" smtClean="0">
                <a:solidFill>
                  <a:srgbClr val="002060"/>
                </a:solidFill>
                <a:latin typeface="黑体" pitchFamily="2" charset="-122"/>
                <a:ea typeface="黑体" pitchFamily="2" charset="-122"/>
              </a:rPr>
              <a:t></a:t>
            </a:r>
            <a:r>
              <a:rPr lang="zh-CN" altLang="en-US" sz="3200" dirty="0">
                <a:solidFill>
                  <a:srgbClr val="002060"/>
                </a:solidFill>
                <a:latin typeface="黑体" pitchFamily="2" charset="-122"/>
                <a:ea typeface="黑体" pitchFamily="2" charset="-122"/>
              </a:rPr>
              <a:t>学习目标</a:t>
            </a:r>
          </a:p>
          <a:p>
            <a:pPr marL="0" indent="0">
              <a:buNone/>
            </a:pPr>
            <a:r>
              <a:rPr lang="en-US" altLang="zh-CN" sz="3200" dirty="0">
                <a:solidFill>
                  <a:srgbClr val="002060"/>
                </a:solidFill>
                <a:latin typeface="黑体" pitchFamily="2" charset="-122"/>
                <a:ea typeface="黑体" pitchFamily="2" charset="-122"/>
              </a:rPr>
              <a:t>1.</a:t>
            </a:r>
            <a:r>
              <a:rPr lang="zh-CN" altLang="en-US" sz="3200" dirty="0">
                <a:solidFill>
                  <a:srgbClr val="002060"/>
                </a:solidFill>
                <a:latin typeface="黑体" pitchFamily="2" charset="-122"/>
                <a:ea typeface="黑体" pitchFamily="2" charset="-122"/>
              </a:rPr>
              <a:t>了解教学设计的概念，理解它的理论基础。</a:t>
            </a:r>
          </a:p>
          <a:p>
            <a:pPr marL="0" indent="0">
              <a:buNone/>
            </a:pPr>
            <a:r>
              <a:rPr lang="en-US" altLang="zh-CN" sz="3200" dirty="0">
                <a:solidFill>
                  <a:srgbClr val="002060"/>
                </a:solidFill>
                <a:latin typeface="黑体" pitchFamily="2" charset="-122"/>
                <a:ea typeface="黑体" pitchFamily="2" charset="-122"/>
              </a:rPr>
              <a:t>2.</a:t>
            </a:r>
            <a:r>
              <a:rPr lang="zh-CN" altLang="en-US" sz="3200" dirty="0">
                <a:solidFill>
                  <a:srgbClr val="002060"/>
                </a:solidFill>
                <a:latin typeface="黑体" pitchFamily="2" charset="-122"/>
                <a:ea typeface="黑体" pitchFamily="2" charset="-122"/>
              </a:rPr>
              <a:t>掌握教学设计的主要设计要素以及教学设计的基本步骤。</a:t>
            </a:r>
          </a:p>
          <a:p>
            <a:pPr marL="0" indent="0">
              <a:buNone/>
            </a:pPr>
            <a:r>
              <a:rPr lang="en-US" altLang="zh-CN" sz="3200" dirty="0">
                <a:solidFill>
                  <a:srgbClr val="002060"/>
                </a:solidFill>
                <a:latin typeface="黑体" pitchFamily="2" charset="-122"/>
                <a:ea typeface="黑体" pitchFamily="2" charset="-122"/>
              </a:rPr>
              <a:t>3.</a:t>
            </a:r>
            <a:r>
              <a:rPr lang="zh-CN" altLang="en-US" sz="3200" dirty="0">
                <a:solidFill>
                  <a:srgbClr val="002060"/>
                </a:solidFill>
                <a:latin typeface="黑体" pitchFamily="2" charset="-122"/>
                <a:ea typeface="黑体" pitchFamily="2" charset="-122"/>
              </a:rPr>
              <a:t>了解教学评价的概念、基本内容，掌握教学评价量表的编辑。</a:t>
            </a:r>
          </a:p>
          <a:p>
            <a:pPr marL="0" indent="0">
              <a:buNone/>
            </a:pPr>
            <a:r>
              <a:rPr lang="en-US" altLang="zh-CN" sz="3200" dirty="0">
                <a:solidFill>
                  <a:srgbClr val="002060"/>
                </a:solidFill>
                <a:latin typeface="黑体" pitchFamily="2" charset="-122"/>
                <a:ea typeface="黑体" pitchFamily="2" charset="-122"/>
              </a:rPr>
              <a:t>4.</a:t>
            </a:r>
            <a:r>
              <a:rPr lang="zh-CN" altLang="en-US" sz="3200" dirty="0">
                <a:solidFill>
                  <a:srgbClr val="002060"/>
                </a:solidFill>
                <a:latin typeface="黑体" pitchFamily="2" charset="-122"/>
                <a:ea typeface="黑体" pitchFamily="2" charset="-122"/>
              </a:rPr>
              <a:t>完成自己教学设计方案的初步规划。</a:t>
            </a:r>
            <a:endParaRPr lang="zh-CN" altLang="en-US" sz="3200" dirty="0">
              <a:solidFill>
                <a:srgbClr val="002060"/>
              </a:solidFill>
              <a:latin typeface="黑体" pitchFamily="2" charset="-122"/>
              <a:ea typeface="黑体" pitchFamily="2" charset="-122"/>
            </a:endParaRPr>
          </a:p>
        </p:txBody>
      </p:sp>
    </p:spTree>
    <p:extLst>
      <p:ext uri="{BB962C8B-B14F-4D97-AF65-F5344CB8AC3E}">
        <p14:creationId xmlns:p14="http://schemas.microsoft.com/office/powerpoint/2010/main" val="612252645"/>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76849" y="643923"/>
            <a:ext cx="11198055" cy="5509200"/>
          </a:xfrm>
          <a:prstGeom prst="rect">
            <a:avLst/>
          </a:prstGeom>
        </p:spPr>
        <p:txBody>
          <a:bodyPr wrap="square">
            <a:spAutoFit/>
          </a:bodyPr>
          <a:lstStyle/>
          <a:p>
            <a:r>
              <a:rPr lang="zh-CN" altLang="en-US" sz="3200" b="1" dirty="0">
                <a:solidFill>
                  <a:srgbClr val="002060"/>
                </a:solidFill>
                <a:latin typeface="楷体_GB2312" pitchFamily="49" charset="-122"/>
                <a:ea typeface="楷体_GB2312" pitchFamily="49" charset="-122"/>
              </a:rPr>
              <a:t>（二）教学设计方案的基本内容</a:t>
            </a:r>
          </a:p>
          <a:p>
            <a:r>
              <a:rPr lang="zh-CN" altLang="en-US" sz="3200" b="1" dirty="0">
                <a:solidFill>
                  <a:srgbClr val="002060"/>
                </a:solidFill>
                <a:latin typeface="楷体_GB2312" pitchFamily="49" charset="-122"/>
                <a:ea typeface="楷体_GB2312" pitchFamily="49" charset="-122"/>
              </a:rPr>
              <a:t>教学设计方案在编写时应该包括以下主要内容。</a:t>
            </a:r>
          </a:p>
          <a:p>
            <a:r>
              <a:rPr lang="en-US" altLang="zh-CN" sz="3200" b="1" dirty="0">
                <a:solidFill>
                  <a:srgbClr val="002060"/>
                </a:solidFill>
                <a:latin typeface="楷体_GB2312" pitchFamily="49" charset="-122"/>
                <a:ea typeface="楷体_GB2312" pitchFamily="49" charset="-122"/>
              </a:rPr>
              <a:t>1.</a:t>
            </a:r>
            <a:r>
              <a:rPr lang="zh-CN" altLang="en-US" sz="3200" b="1" dirty="0">
                <a:solidFill>
                  <a:srgbClr val="002060"/>
                </a:solidFill>
                <a:latin typeface="楷体_GB2312" pitchFamily="49" charset="-122"/>
                <a:ea typeface="楷体_GB2312" pitchFamily="49" charset="-122"/>
              </a:rPr>
              <a:t>教学设计基本信息</a:t>
            </a:r>
          </a:p>
          <a:p>
            <a:r>
              <a:rPr lang="zh-CN" altLang="en-US" sz="3200" b="1" dirty="0">
                <a:solidFill>
                  <a:srgbClr val="002060"/>
                </a:solidFill>
                <a:latin typeface="楷体_GB2312" pitchFamily="49" charset="-122"/>
                <a:ea typeface="楷体_GB2312" pitchFamily="49" charset="-122"/>
              </a:rPr>
              <a:t>教学设计基本信息包括：课题、科目、教学对象、教材版本、教师姓名等信息。</a:t>
            </a:r>
          </a:p>
          <a:p>
            <a:r>
              <a:rPr lang="en-US" altLang="zh-CN" sz="3200" b="1" dirty="0">
                <a:solidFill>
                  <a:srgbClr val="002060"/>
                </a:solidFill>
                <a:latin typeface="楷体_GB2312" pitchFamily="49" charset="-122"/>
                <a:ea typeface="楷体_GB2312" pitchFamily="49" charset="-122"/>
              </a:rPr>
              <a:t>2.</a:t>
            </a:r>
            <a:r>
              <a:rPr lang="zh-CN" altLang="en-US" sz="3200" b="1" dirty="0">
                <a:solidFill>
                  <a:srgbClr val="002060"/>
                </a:solidFill>
                <a:latin typeface="楷体_GB2312" pitchFamily="49" charset="-122"/>
                <a:ea typeface="楷体_GB2312" pitchFamily="49" charset="-122"/>
              </a:rPr>
              <a:t>教材内容分析</a:t>
            </a:r>
          </a:p>
          <a:p>
            <a:r>
              <a:rPr lang="zh-CN" altLang="en-US" sz="3200" b="1" dirty="0">
                <a:solidFill>
                  <a:srgbClr val="002060"/>
                </a:solidFill>
                <a:latin typeface="楷体_GB2312" pitchFamily="49" charset="-122"/>
                <a:ea typeface="楷体_GB2312" pitchFamily="49" charset="-122"/>
              </a:rPr>
              <a:t>教材内容分析主要是结合教材对教学知识内容做简单的介绍，并进行必要的教学主要知识点、教学重点、难点做出必要的解析。</a:t>
            </a:r>
          </a:p>
          <a:p>
            <a:r>
              <a:rPr lang="en-US" altLang="zh-CN" sz="3200" b="1" dirty="0">
                <a:solidFill>
                  <a:srgbClr val="002060"/>
                </a:solidFill>
                <a:latin typeface="楷体_GB2312" pitchFamily="49" charset="-122"/>
                <a:ea typeface="楷体_GB2312" pitchFamily="49" charset="-122"/>
              </a:rPr>
              <a:t>3.</a:t>
            </a:r>
            <a:r>
              <a:rPr lang="zh-CN" altLang="en-US" sz="3200" b="1" dirty="0">
                <a:solidFill>
                  <a:srgbClr val="002060"/>
                </a:solidFill>
                <a:latin typeface="楷体_GB2312" pitchFamily="49" charset="-122"/>
                <a:ea typeface="楷体_GB2312" pitchFamily="49" charset="-122"/>
              </a:rPr>
              <a:t>教学目标</a:t>
            </a:r>
          </a:p>
          <a:p>
            <a:r>
              <a:rPr lang="zh-CN" altLang="en-US" sz="3200" b="1" dirty="0">
                <a:solidFill>
                  <a:srgbClr val="002060"/>
                </a:solidFill>
                <a:latin typeface="楷体_GB2312" pitchFamily="49" charset="-122"/>
                <a:ea typeface="楷体_GB2312" pitchFamily="49" charset="-122"/>
              </a:rPr>
              <a:t>结合教学设计环节的分析，写出具体的教学目标</a:t>
            </a:r>
            <a:r>
              <a:rPr lang="zh-CN" altLang="en-US" sz="3200" b="1" dirty="0" smtClean="0">
                <a:solidFill>
                  <a:srgbClr val="002060"/>
                </a:solidFill>
                <a:latin typeface="楷体_GB2312" pitchFamily="49" charset="-122"/>
                <a:ea typeface="楷体_GB2312" pitchFamily="49" charset="-122"/>
              </a:rPr>
              <a:t>。</a:t>
            </a:r>
            <a:endParaRPr lang="zh-CN" altLang="en-US" sz="3200" b="1" dirty="0">
              <a:solidFill>
                <a:srgbClr val="002060"/>
              </a:solidFill>
              <a:latin typeface="楷体_GB2312" pitchFamily="49" charset="-122"/>
              <a:ea typeface="楷体_GB2312" pitchFamily="49" charset="-122"/>
            </a:endParaRPr>
          </a:p>
        </p:txBody>
      </p:sp>
    </p:spTree>
    <p:extLst>
      <p:ext uri="{BB962C8B-B14F-4D97-AF65-F5344CB8AC3E}">
        <p14:creationId xmlns:p14="http://schemas.microsoft.com/office/powerpoint/2010/main" val="2694487109"/>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52259" y="162660"/>
            <a:ext cx="11839741" cy="6494085"/>
          </a:xfrm>
          <a:prstGeom prst="rect">
            <a:avLst/>
          </a:prstGeom>
        </p:spPr>
        <p:txBody>
          <a:bodyPr wrap="square">
            <a:spAutoFit/>
          </a:bodyPr>
          <a:lstStyle/>
          <a:p>
            <a:r>
              <a:rPr lang="en-US" altLang="zh-CN" sz="3200" b="1" dirty="0" smtClean="0">
                <a:solidFill>
                  <a:srgbClr val="002060"/>
                </a:solidFill>
                <a:latin typeface="楷体_GB2312" pitchFamily="49" charset="-122"/>
                <a:ea typeface="楷体_GB2312" pitchFamily="49" charset="-122"/>
              </a:rPr>
              <a:t>4</a:t>
            </a:r>
            <a:r>
              <a:rPr lang="en-US" altLang="zh-CN" sz="3200" b="1" dirty="0">
                <a:solidFill>
                  <a:srgbClr val="002060"/>
                </a:solidFill>
                <a:latin typeface="楷体_GB2312" pitchFamily="49" charset="-122"/>
                <a:ea typeface="楷体_GB2312" pitchFamily="49" charset="-122"/>
              </a:rPr>
              <a:t>.</a:t>
            </a:r>
            <a:r>
              <a:rPr lang="zh-CN" altLang="en-US" sz="3200" b="1" dirty="0">
                <a:solidFill>
                  <a:srgbClr val="002060"/>
                </a:solidFill>
                <a:latin typeface="楷体_GB2312" pitchFamily="49" charset="-122"/>
                <a:ea typeface="楷体_GB2312" pitchFamily="49" charset="-122"/>
              </a:rPr>
              <a:t>学生特征分析</a:t>
            </a:r>
          </a:p>
          <a:p>
            <a:r>
              <a:rPr lang="zh-CN" altLang="en-US" sz="3200" b="1" dirty="0">
                <a:solidFill>
                  <a:srgbClr val="002060"/>
                </a:solidFill>
                <a:latin typeface="楷体_GB2312" pitchFamily="49" charset="-122"/>
                <a:ea typeface="楷体_GB2312" pitchFamily="49" charset="-122"/>
              </a:rPr>
              <a:t>对教学对象的初始水平、认知特征、学习风格等做出必要的分析。</a:t>
            </a:r>
          </a:p>
          <a:p>
            <a:r>
              <a:rPr lang="en-US" altLang="zh-CN" sz="3200" b="1" dirty="0">
                <a:solidFill>
                  <a:srgbClr val="002060"/>
                </a:solidFill>
                <a:latin typeface="楷体_GB2312" pitchFamily="49" charset="-122"/>
                <a:ea typeface="楷体_GB2312" pitchFamily="49" charset="-122"/>
              </a:rPr>
              <a:t>5.</a:t>
            </a:r>
            <a:r>
              <a:rPr lang="zh-CN" altLang="en-US" sz="3200" b="1" dirty="0">
                <a:solidFill>
                  <a:srgbClr val="002060"/>
                </a:solidFill>
                <a:latin typeface="楷体_GB2312" pitchFamily="49" charset="-122"/>
                <a:ea typeface="楷体_GB2312" pitchFamily="49" charset="-122"/>
              </a:rPr>
              <a:t>教学策略选择与设计</a:t>
            </a:r>
          </a:p>
          <a:p>
            <a:r>
              <a:rPr lang="zh-CN" altLang="en-US" sz="3200" b="1" dirty="0">
                <a:solidFill>
                  <a:srgbClr val="002060"/>
                </a:solidFill>
                <a:latin typeface="楷体_GB2312" pitchFamily="49" charset="-122"/>
                <a:ea typeface="楷体_GB2312" pitchFamily="49" charset="-122"/>
              </a:rPr>
              <a:t>反映设计时教学策略选择的基本情况。</a:t>
            </a:r>
          </a:p>
          <a:p>
            <a:r>
              <a:rPr lang="en-US" altLang="zh-CN" sz="3200" b="1" dirty="0">
                <a:solidFill>
                  <a:srgbClr val="002060"/>
                </a:solidFill>
                <a:latin typeface="楷体_GB2312" pitchFamily="49" charset="-122"/>
                <a:ea typeface="楷体_GB2312" pitchFamily="49" charset="-122"/>
              </a:rPr>
              <a:t>6.</a:t>
            </a:r>
            <a:r>
              <a:rPr lang="zh-CN" altLang="en-US" sz="3200" b="1" dirty="0">
                <a:solidFill>
                  <a:srgbClr val="002060"/>
                </a:solidFill>
                <a:latin typeface="楷体_GB2312" pitchFamily="49" charset="-122"/>
                <a:ea typeface="楷体_GB2312" pitchFamily="49" charset="-122"/>
              </a:rPr>
              <a:t>教学环境及资源准备</a:t>
            </a:r>
          </a:p>
          <a:p>
            <a:r>
              <a:rPr lang="zh-CN" altLang="en-US" sz="3200" b="1" dirty="0">
                <a:solidFill>
                  <a:srgbClr val="002060"/>
                </a:solidFill>
                <a:latin typeface="楷体_GB2312" pitchFamily="49" charset="-122"/>
                <a:ea typeface="楷体_GB2312" pitchFamily="49" charset="-122"/>
              </a:rPr>
              <a:t>对教学的环境条件、用到的教学设备、教学的资源准备情况做出基本的说明。</a:t>
            </a:r>
          </a:p>
          <a:p>
            <a:r>
              <a:rPr lang="en-US" altLang="zh-CN" sz="3200" b="1" dirty="0">
                <a:solidFill>
                  <a:srgbClr val="002060"/>
                </a:solidFill>
                <a:latin typeface="楷体_GB2312" pitchFamily="49" charset="-122"/>
                <a:ea typeface="楷体_GB2312" pitchFamily="49" charset="-122"/>
              </a:rPr>
              <a:t>7.</a:t>
            </a:r>
            <a:r>
              <a:rPr lang="zh-CN" altLang="en-US" sz="3200" b="1" dirty="0">
                <a:solidFill>
                  <a:srgbClr val="002060"/>
                </a:solidFill>
                <a:latin typeface="楷体_GB2312" pitchFamily="49" charset="-122"/>
                <a:ea typeface="楷体_GB2312" pitchFamily="49" charset="-122"/>
              </a:rPr>
              <a:t>教学过程</a:t>
            </a:r>
          </a:p>
          <a:p>
            <a:r>
              <a:rPr lang="zh-CN" altLang="en-US" sz="3200" b="1" dirty="0">
                <a:solidFill>
                  <a:srgbClr val="002060"/>
                </a:solidFill>
                <a:latin typeface="楷体_GB2312" pitchFamily="49" charset="-122"/>
                <a:ea typeface="楷体_GB2312" pitchFamily="49" charset="-122"/>
              </a:rPr>
              <a:t>对教学的基本过程做出必要的描述。</a:t>
            </a:r>
          </a:p>
          <a:p>
            <a:r>
              <a:rPr lang="en-US" altLang="zh-CN" sz="3200" b="1" dirty="0">
                <a:solidFill>
                  <a:srgbClr val="002060"/>
                </a:solidFill>
                <a:latin typeface="楷体_GB2312" pitchFamily="49" charset="-122"/>
                <a:ea typeface="楷体_GB2312" pitchFamily="49" charset="-122"/>
              </a:rPr>
              <a:t>8.</a:t>
            </a:r>
            <a:r>
              <a:rPr lang="zh-CN" altLang="en-US" sz="3200" b="1" dirty="0">
                <a:solidFill>
                  <a:srgbClr val="002060"/>
                </a:solidFill>
                <a:latin typeface="楷体_GB2312" pitchFamily="49" charset="-122"/>
                <a:ea typeface="楷体_GB2312" pitchFamily="49" charset="-122"/>
              </a:rPr>
              <a:t>教学流程图</a:t>
            </a:r>
          </a:p>
          <a:p>
            <a:r>
              <a:rPr lang="zh-CN" altLang="en-US" sz="3200" b="1" dirty="0">
                <a:solidFill>
                  <a:srgbClr val="002060"/>
                </a:solidFill>
                <a:latin typeface="楷体_GB2312" pitchFamily="49" charset="-122"/>
                <a:ea typeface="楷体_GB2312" pitchFamily="49" charset="-122"/>
              </a:rPr>
              <a:t>利用流程图的形式直观地反映教学的基本过程。</a:t>
            </a:r>
          </a:p>
          <a:p>
            <a:r>
              <a:rPr lang="en-US" altLang="zh-CN" sz="3200" b="1" dirty="0">
                <a:solidFill>
                  <a:srgbClr val="002060"/>
                </a:solidFill>
                <a:latin typeface="楷体_GB2312" pitchFamily="49" charset="-122"/>
                <a:ea typeface="楷体_GB2312" pitchFamily="49" charset="-122"/>
              </a:rPr>
              <a:t>9.</a:t>
            </a:r>
            <a:r>
              <a:rPr lang="zh-CN" altLang="en-US" sz="3200" b="1" dirty="0">
                <a:solidFill>
                  <a:srgbClr val="002060"/>
                </a:solidFill>
                <a:latin typeface="楷体_GB2312" pitchFamily="49" charset="-122"/>
                <a:ea typeface="楷体_GB2312" pitchFamily="49" charset="-122"/>
              </a:rPr>
              <a:t>教学总结</a:t>
            </a:r>
          </a:p>
          <a:p>
            <a:r>
              <a:rPr lang="zh-CN" altLang="en-US" sz="3200" b="1" dirty="0">
                <a:solidFill>
                  <a:srgbClr val="002060"/>
                </a:solidFill>
                <a:latin typeface="楷体_GB2312" pitchFamily="49" charset="-122"/>
                <a:ea typeface="楷体_GB2312" pitchFamily="49" charset="-122"/>
              </a:rPr>
              <a:t>对教学设计做出整体的总结。</a:t>
            </a:r>
          </a:p>
        </p:txBody>
      </p:sp>
    </p:spTree>
    <p:extLst>
      <p:ext uri="{BB962C8B-B14F-4D97-AF65-F5344CB8AC3E}">
        <p14:creationId xmlns:p14="http://schemas.microsoft.com/office/powerpoint/2010/main" val="1582603159"/>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138323" y="2617102"/>
            <a:ext cx="11839741" cy="1077218"/>
          </a:xfrm>
          <a:prstGeom prst="rect">
            <a:avLst/>
          </a:prstGeom>
        </p:spPr>
        <p:txBody>
          <a:bodyPr wrap="square">
            <a:spAutoFit/>
          </a:bodyPr>
          <a:lstStyle/>
          <a:p>
            <a:r>
              <a:rPr lang="zh-CN" altLang="en-US" sz="3200" b="1" dirty="0">
                <a:solidFill>
                  <a:srgbClr val="002060"/>
                </a:solidFill>
                <a:latin typeface="楷体_GB2312" pitchFamily="49" charset="-122"/>
                <a:ea typeface="楷体_GB2312" pitchFamily="49" charset="-122"/>
              </a:rPr>
              <a:t>材料</a:t>
            </a:r>
            <a:r>
              <a:rPr lang="en-US" altLang="zh-CN" sz="3200" b="1" dirty="0">
                <a:solidFill>
                  <a:srgbClr val="002060"/>
                </a:solidFill>
                <a:latin typeface="楷体_GB2312" pitchFamily="49" charset="-122"/>
                <a:ea typeface="楷体_GB2312" pitchFamily="49" charset="-122"/>
              </a:rPr>
              <a:t>2  </a:t>
            </a:r>
            <a:r>
              <a:rPr lang="zh-CN" altLang="en-US" sz="3200" b="1" dirty="0">
                <a:solidFill>
                  <a:srgbClr val="002060"/>
                </a:solidFill>
                <a:latin typeface="楷体_GB2312" pitchFamily="49" charset="-122"/>
                <a:ea typeface="楷体_GB2312" pitchFamily="49" charset="-122"/>
              </a:rPr>
              <a:t>教学设计方案</a:t>
            </a:r>
            <a:r>
              <a:rPr lang="zh-CN" altLang="en-US" sz="3200" b="1" dirty="0" smtClean="0">
                <a:solidFill>
                  <a:srgbClr val="002060"/>
                </a:solidFill>
                <a:latin typeface="楷体_GB2312" pitchFamily="49" charset="-122"/>
                <a:ea typeface="楷体_GB2312" pitchFamily="49" charset="-122"/>
              </a:rPr>
              <a:t>模板</a:t>
            </a:r>
            <a:endParaRPr lang="en-US" altLang="zh-CN" sz="3200" b="1" dirty="0" smtClean="0">
              <a:solidFill>
                <a:srgbClr val="002060"/>
              </a:solidFill>
              <a:latin typeface="楷体_GB2312" pitchFamily="49" charset="-122"/>
              <a:ea typeface="楷体_GB2312" pitchFamily="49" charset="-122"/>
            </a:endParaRPr>
          </a:p>
          <a:p>
            <a:pPr algn="ctr"/>
            <a:r>
              <a:rPr lang="zh-CN" altLang="en-US" sz="3200" b="1" dirty="0" smtClean="0">
                <a:solidFill>
                  <a:srgbClr val="002060"/>
                </a:solidFill>
                <a:latin typeface="楷体_GB2312" pitchFamily="49" charset="-122"/>
                <a:ea typeface="楷体_GB2312" pitchFamily="49" charset="-122"/>
              </a:rPr>
              <a:t>见教材相关材料</a:t>
            </a:r>
            <a:endParaRPr lang="zh-CN" altLang="en-US" sz="3200" b="1" dirty="0">
              <a:solidFill>
                <a:srgbClr val="002060"/>
              </a:solidFill>
              <a:latin typeface="楷体_GB2312" pitchFamily="49" charset="-122"/>
              <a:ea typeface="楷体_GB2312" pitchFamily="49" charset="-122"/>
            </a:endParaRPr>
          </a:p>
        </p:txBody>
      </p:sp>
    </p:spTree>
    <p:extLst>
      <p:ext uri="{BB962C8B-B14F-4D97-AF65-F5344CB8AC3E}">
        <p14:creationId xmlns:p14="http://schemas.microsoft.com/office/powerpoint/2010/main" val="446851202"/>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txBox="1">
            <a:spLocks noChangeArrowheads="1"/>
          </p:cNvSpPr>
          <p:nvPr/>
        </p:nvSpPr>
        <p:spPr>
          <a:xfrm>
            <a:off x="3238515" y="2631439"/>
            <a:ext cx="5648812" cy="113845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3600" b="1" dirty="0">
                <a:solidFill>
                  <a:srgbClr val="002060"/>
                </a:solidFill>
                <a:latin typeface="楷体_GB2312" pitchFamily="49" charset="-122"/>
                <a:ea typeface="楷体_GB2312" pitchFamily="49" charset="-122"/>
              </a:rPr>
              <a:t>活动</a:t>
            </a:r>
            <a:r>
              <a:rPr lang="en-US" altLang="zh-CN" sz="3600" b="1" dirty="0">
                <a:solidFill>
                  <a:srgbClr val="002060"/>
                </a:solidFill>
                <a:latin typeface="楷体_GB2312" pitchFamily="49" charset="-122"/>
                <a:ea typeface="楷体_GB2312" pitchFamily="49" charset="-122"/>
              </a:rPr>
              <a:t>4  </a:t>
            </a:r>
            <a:r>
              <a:rPr lang="zh-CN" altLang="en-US" sz="3600" b="1" dirty="0">
                <a:solidFill>
                  <a:srgbClr val="002060"/>
                </a:solidFill>
                <a:latin typeface="楷体_GB2312" pitchFamily="49" charset="-122"/>
                <a:ea typeface="楷体_GB2312" pitchFamily="49" charset="-122"/>
              </a:rPr>
              <a:t>实施教学评价</a:t>
            </a:r>
            <a:endParaRPr lang="zh-CN" altLang="en-US" sz="3600" b="1" dirty="0" smtClean="0">
              <a:solidFill>
                <a:srgbClr val="002060"/>
              </a:solidFill>
              <a:latin typeface="楷体_GB2312" pitchFamily="49" charset="-122"/>
              <a:ea typeface="楷体_GB2312" pitchFamily="49" charset="-122"/>
            </a:endParaRPr>
          </a:p>
        </p:txBody>
      </p:sp>
    </p:spTree>
    <p:extLst>
      <p:ext uri="{BB962C8B-B14F-4D97-AF65-F5344CB8AC3E}">
        <p14:creationId xmlns:p14="http://schemas.microsoft.com/office/powerpoint/2010/main" val="3438270921"/>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76848" y="242870"/>
            <a:ext cx="11198055" cy="6986528"/>
          </a:xfrm>
          <a:prstGeom prst="rect">
            <a:avLst/>
          </a:prstGeom>
        </p:spPr>
        <p:txBody>
          <a:bodyPr wrap="square">
            <a:spAutoFit/>
          </a:bodyPr>
          <a:lstStyle/>
          <a:p>
            <a:r>
              <a:rPr lang="zh-CN" altLang="en-US" sz="3200" b="1" dirty="0" smtClean="0">
                <a:solidFill>
                  <a:srgbClr val="C00000"/>
                </a:solidFill>
                <a:latin typeface="楷体_GB2312" pitchFamily="49" charset="-122"/>
                <a:ea typeface="楷体_GB2312" pitchFamily="49" charset="-122"/>
              </a:rPr>
              <a:t>活动</a:t>
            </a:r>
            <a:r>
              <a:rPr lang="zh-CN" altLang="en-US" sz="3200" b="1" dirty="0">
                <a:solidFill>
                  <a:srgbClr val="C00000"/>
                </a:solidFill>
                <a:latin typeface="楷体_GB2312" pitchFamily="49" charset="-122"/>
                <a:ea typeface="楷体_GB2312" pitchFamily="49" charset="-122"/>
              </a:rPr>
              <a:t>目标</a:t>
            </a:r>
          </a:p>
          <a:p>
            <a:r>
              <a:rPr lang="zh-CN" altLang="en-US" sz="3200" b="1" dirty="0">
                <a:solidFill>
                  <a:srgbClr val="002060"/>
                </a:solidFill>
                <a:latin typeface="楷体_GB2312" pitchFamily="49" charset="-122"/>
                <a:ea typeface="楷体_GB2312" pitchFamily="49" charset="-122"/>
              </a:rPr>
              <a:t>了解教学评价的概念、类型与功能；了解常见教学评价的实施方法；掌握教学评价量表的编辑。</a:t>
            </a:r>
          </a:p>
          <a:p>
            <a:r>
              <a:rPr lang="zh-CN" altLang="en-US" sz="3200" b="1" dirty="0" smtClean="0">
                <a:solidFill>
                  <a:srgbClr val="C00000"/>
                </a:solidFill>
                <a:latin typeface="楷体_GB2312" pitchFamily="49" charset="-122"/>
                <a:ea typeface="楷体_GB2312" pitchFamily="49" charset="-122"/>
              </a:rPr>
              <a:t>活动</a:t>
            </a:r>
            <a:r>
              <a:rPr lang="zh-CN" altLang="en-US" sz="3200" b="1" dirty="0">
                <a:solidFill>
                  <a:srgbClr val="C00000"/>
                </a:solidFill>
                <a:latin typeface="楷体_GB2312" pitchFamily="49" charset="-122"/>
                <a:ea typeface="楷体_GB2312" pitchFamily="49" charset="-122"/>
              </a:rPr>
              <a:t>时间</a:t>
            </a:r>
          </a:p>
          <a:p>
            <a:r>
              <a:rPr lang="en-US" altLang="zh-CN" sz="3200" b="1" dirty="0">
                <a:solidFill>
                  <a:srgbClr val="002060"/>
                </a:solidFill>
                <a:latin typeface="楷体_GB2312" pitchFamily="49" charset="-122"/>
                <a:ea typeface="楷体_GB2312" pitchFamily="49" charset="-122"/>
              </a:rPr>
              <a:t>30</a:t>
            </a:r>
            <a:r>
              <a:rPr lang="zh-CN" altLang="en-US" sz="3200" b="1" dirty="0">
                <a:solidFill>
                  <a:srgbClr val="002060"/>
                </a:solidFill>
                <a:latin typeface="楷体_GB2312" pitchFamily="49" charset="-122"/>
                <a:ea typeface="楷体_GB2312" pitchFamily="49" charset="-122"/>
              </a:rPr>
              <a:t>分钟</a:t>
            </a:r>
          </a:p>
          <a:p>
            <a:r>
              <a:rPr lang="zh-CN" altLang="en-US" sz="3200" b="1" dirty="0" smtClean="0">
                <a:solidFill>
                  <a:srgbClr val="C00000"/>
                </a:solidFill>
                <a:latin typeface="楷体_GB2312" pitchFamily="49" charset="-122"/>
                <a:ea typeface="楷体_GB2312" pitchFamily="49" charset="-122"/>
              </a:rPr>
              <a:t>活动</a:t>
            </a:r>
            <a:r>
              <a:rPr lang="zh-CN" altLang="en-US" sz="3200" b="1" dirty="0">
                <a:solidFill>
                  <a:srgbClr val="C00000"/>
                </a:solidFill>
                <a:latin typeface="楷体_GB2312" pitchFamily="49" charset="-122"/>
                <a:ea typeface="楷体_GB2312" pitchFamily="49" charset="-122"/>
              </a:rPr>
              <a:t>材料</a:t>
            </a:r>
          </a:p>
          <a:p>
            <a:r>
              <a:rPr lang="en-US" altLang="zh-CN" sz="3200" b="1" dirty="0">
                <a:solidFill>
                  <a:srgbClr val="002060"/>
                </a:solidFill>
                <a:latin typeface="楷体_GB2312" pitchFamily="49" charset="-122"/>
                <a:ea typeface="楷体_GB2312" pitchFamily="49" charset="-122"/>
              </a:rPr>
              <a:t>1.</a:t>
            </a:r>
            <a:r>
              <a:rPr lang="zh-CN" altLang="en-US" sz="3200" b="1" dirty="0">
                <a:solidFill>
                  <a:srgbClr val="002060"/>
                </a:solidFill>
                <a:latin typeface="楷体_GB2312" pitchFamily="49" charset="-122"/>
                <a:ea typeface="楷体_GB2312" pitchFamily="49" charset="-122"/>
              </a:rPr>
              <a:t>教学评价概述</a:t>
            </a:r>
          </a:p>
          <a:p>
            <a:r>
              <a:rPr lang="en-US" altLang="zh-CN" sz="3200" b="1" dirty="0">
                <a:solidFill>
                  <a:srgbClr val="002060"/>
                </a:solidFill>
                <a:latin typeface="楷体_GB2312" pitchFamily="49" charset="-122"/>
                <a:ea typeface="楷体_GB2312" pitchFamily="49" charset="-122"/>
              </a:rPr>
              <a:t>2.</a:t>
            </a:r>
            <a:r>
              <a:rPr lang="zh-CN" altLang="en-US" sz="3200" b="1" dirty="0">
                <a:solidFill>
                  <a:srgbClr val="002060"/>
                </a:solidFill>
                <a:latin typeface="楷体_GB2312" pitchFamily="49" charset="-122"/>
                <a:ea typeface="楷体_GB2312" pitchFamily="49" charset="-122"/>
              </a:rPr>
              <a:t>常见教学评价实施方法</a:t>
            </a:r>
          </a:p>
          <a:p>
            <a:r>
              <a:rPr lang="en-US" altLang="zh-CN" sz="3200" b="1" dirty="0">
                <a:solidFill>
                  <a:srgbClr val="002060"/>
                </a:solidFill>
                <a:latin typeface="楷体_GB2312" pitchFamily="49" charset="-122"/>
                <a:ea typeface="楷体_GB2312" pitchFamily="49" charset="-122"/>
              </a:rPr>
              <a:t>3.</a:t>
            </a:r>
            <a:r>
              <a:rPr lang="zh-CN" altLang="en-US" sz="3200" b="1" dirty="0">
                <a:solidFill>
                  <a:srgbClr val="002060"/>
                </a:solidFill>
                <a:latin typeface="楷体_GB2312" pitchFamily="49" charset="-122"/>
                <a:ea typeface="楷体_GB2312" pitchFamily="49" charset="-122"/>
              </a:rPr>
              <a:t>教学评价量表的</a:t>
            </a:r>
            <a:r>
              <a:rPr lang="zh-CN" altLang="en-US" sz="3200" b="1" dirty="0" smtClean="0">
                <a:solidFill>
                  <a:srgbClr val="002060"/>
                </a:solidFill>
                <a:latin typeface="楷体_GB2312" pitchFamily="49" charset="-122"/>
                <a:ea typeface="楷体_GB2312" pitchFamily="49" charset="-122"/>
              </a:rPr>
              <a:t>编辑</a:t>
            </a:r>
            <a:endParaRPr lang="en-US" altLang="zh-CN" sz="3200" b="1" dirty="0" smtClean="0">
              <a:solidFill>
                <a:srgbClr val="002060"/>
              </a:solidFill>
              <a:latin typeface="楷体_GB2312" pitchFamily="49" charset="-122"/>
              <a:ea typeface="楷体_GB2312" pitchFamily="49" charset="-122"/>
            </a:endParaRPr>
          </a:p>
          <a:p>
            <a:r>
              <a:rPr lang="zh-CN" altLang="en-US" sz="3200" b="1" dirty="0">
                <a:solidFill>
                  <a:srgbClr val="C00000"/>
                </a:solidFill>
                <a:latin typeface="楷体_GB2312" pitchFamily="49" charset="-122"/>
                <a:ea typeface="楷体_GB2312" pitchFamily="49" charset="-122"/>
              </a:rPr>
              <a:t>活动过程</a:t>
            </a:r>
          </a:p>
          <a:p>
            <a:r>
              <a:rPr lang="zh-CN" altLang="en-US" sz="3200" b="1" dirty="0">
                <a:solidFill>
                  <a:srgbClr val="002060"/>
                </a:solidFill>
                <a:latin typeface="楷体_GB2312" pitchFamily="49" charset="-122"/>
                <a:ea typeface="楷体_GB2312" pitchFamily="49" charset="-122"/>
              </a:rPr>
              <a:t>第</a:t>
            </a:r>
            <a:r>
              <a:rPr lang="en-US" altLang="zh-CN" sz="3200" b="1" dirty="0">
                <a:solidFill>
                  <a:srgbClr val="002060"/>
                </a:solidFill>
                <a:latin typeface="楷体_GB2312" pitchFamily="49" charset="-122"/>
                <a:ea typeface="楷体_GB2312" pitchFamily="49" charset="-122"/>
              </a:rPr>
              <a:t>1</a:t>
            </a:r>
            <a:r>
              <a:rPr lang="zh-CN" altLang="en-US" sz="3200" b="1" dirty="0">
                <a:solidFill>
                  <a:srgbClr val="002060"/>
                </a:solidFill>
                <a:latin typeface="楷体_GB2312" pitchFamily="49" charset="-122"/>
                <a:ea typeface="楷体_GB2312" pitchFamily="49" charset="-122"/>
              </a:rPr>
              <a:t>步：教师结合材料</a:t>
            </a:r>
            <a:r>
              <a:rPr lang="en-US" altLang="zh-CN" sz="3200" b="1" dirty="0">
                <a:solidFill>
                  <a:srgbClr val="002060"/>
                </a:solidFill>
                <a:latin typeface="楷体_GB2312" pitchFamily="49" charset="-122"/>
                <a:ea typeface="楷体_GB2312" pitchFamily="49" charset="-122"/>
              </a:rPr>
              <a:t>1</a:t>
            </a:r>
            <a:r>
              <a:rPr lang="zh-CN" altLang="en-US" sz="3200" b="1" dirty="0">
                <a:solidFill>
                  <a:srgbClr val="002060"/>
                </a:solidFill>
                <a:latin typeface="楷体_GB2312" pitchFamily="49" charset="-122"/>
                <a:ea typeface="楷体_GB2312" pitchFamily="49" charset="-122"/>
              </a:rPr>
              <a:t>介绍教学评价的基本知识。</a:t>
            </a:r>
          </a:p>
          <a:p>
            <a:r>
              <a:rPr lang="zh-CN" altLang="en-US" sz="3200" b="1" dirty="0">
                <a:solidFill>
                  <a:srgbClr val="002060"/>
                </a:solidFill>
                <a:latin typeface="楷体_GB2312" pitchFamily="49" charset="-122"/>
                <a:ea typeface="楷体_GB2312" pitchFamily="49" charset="-122"/>
              </a:rPr>
              <a:t>第</a:t>
            </a:r>
            <a:r>
              <a:rPr lang="en-US" altLang="zh-CN" sz="3200" b="1" dirty="0">
                <a:solidFill>
                  <a:srgbClr val="002060"/>
                </a:solidFill>
                <a:latin typeface="楷体_GB2312" pitchFamily="49" charset="-122"/>
                <a:ea typeface="楷体_GB2312" pitchFamily="49" charset="-122"/>
              </a:rPr>
              <a:t>2</a:t>
            </a:r>
            <a:r>
              <a:rPr lang="zh-CN" altLang="en-US" sz="3200" b="1" dirty="0">
                <a:solidFill>
                  <a:srgbClr val="002060"/>
                </a:solidFill>
                <a:latin typeface="楷体_GB2312" pitchFamily="49" charset="-122"/>
                <a:ea typeface="楷体_GB2312" pitchFamily="49" charset="-122"/>
              </a:rPr>
              <a:t>步：学生以小组为单位学习材料</a:t>
            </a:r>
            <a:r>
              <a:rPr lang="en-US" altLang="zh-CN" sz="3200" b="1" dirty="0">
                <a:solidFill>
                  <a:srgbClr val="002060"/>
                </a:solidFill>
                <a:latin typeface="楷体_GB2312" pitchFamily="49" charset="-122"/>
                <a:ea typeface="楷体_GB2312" pitchFamily="49" charset="-122"/>
              </a:rPr>
              <a:t>2</a:t>
            </a:r>
            <a:r>
              <a:rPr lang="zh-CN" altLang="en-US" sz="3200" b="1" dirty="0">
                <a:solidFill>
                  <a:srgbClr val="002060"/>
                </a:solidFill>
                <a:latin typeface="楷体_GB2312" pitchFamily="49" charset="-122"/>
                <a:ea typeface="楷体_GB2312" pitchFamily="49" charset="-122"/>
              </a:rPr>
              <a:t>和材料</a:t>
            </a:r>
            <a:r>
              <a:rPr lang="en-US" altLang="zh-CN" sz="3200" b="1" dirty="0">
                <a:solidFill>
                  <a:srgbClr val="002060"/>
                </a:solidFill>
                <a:latin typeface="楷体_GB2312" pitchFamily="49" charset="-122"/>
                <a:ea typeface="楷体_GB2312" pitchFamily="49" charset="-122"/>
              </a:rPr>
              <a:t>3</a:t>
            </a:r>
            <a:r>
              <a:rPr lang="zh-CN" altLang="en-US" sz="3200" b="1" dirty="0">
                <a:solidFill>
                  <a:srgbClr val="002060"/>
                </a:solidFill>
                <a:latin typeface="楷体_GB2312" pitchFamily="49" charset="-122"/>
                <a:ea typeface="楷体_GB2312" pitchFamily="49" charset="-122"/>
              </a:rPr>
              <a:t>，教师随机参与到学习小组中进行学习指导与交流。</a:t>
            </a:r>
          </a:p>
          <a:p>
            <a:endParaRPr lang="zh-CN" altLang="en-US" sz="3200" b="1" dirty="0">
              <a:solidFill>
                <a:srgbClr val="002060"/>
              </a:solidFill>
              <a:latin typeface="楷体_GB2312" pitchFamily="49" charset="-122"/>
              <a:ea typeface="楷体_GB2312" pitchFamily="49" charset="-122"/>
            </a:endParaRPr>
          </a:p>
        </p:txBody>
      </p:sp>
    </p:spTree>
    <p:extLst>
      <p:ext uri="{BB962C8B-B14F-4D97-AF65-F5344CB8AC3E}">
        <p14:creationId xmlns:p14="http://schemas.microsoft.com/office/powerpoint/2010/main" val="1921267835"/>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865606" y="467460"/>
            <a:ext cx="11198055" cy="5016758"/>
          </a:xfrm>
          <a:prstGeom prst="rect">
            <a:avLst/>
          </a:prstGeom>
        </p:spPr>
        <p:txBody>
          <a:bodyPr wrap="square">
            <a:spAutoFit/>
          </a:bodyPr>
          <a:lstStyle/>
          <a:p>
            <a:pPr algn="ctr"/>
            <a:r>
              <a:rPr lang="zh-CN" altLang="en-US" sz="3200" b="1" dirty="0">
                <a:solidFill>
                  <a:srgbClr val="002060"/>
                </a:solidFill>
                <a:latin typeface="楷体_GB2312" pitchFamily="49" charset="-122"/>
                <a:ea typeface="楷体_GB2312" pitchFamily="49" charset="-122"/>
              </a:rPr>
              <a:t>材料</a:t>
            </a:r>
            <a:r>
              <a:rPr lang="en-US" altLang="zh-CN" sz="3200" b="1" dirty="0">
                <a:solidFill>
                  <a:srgbClr val="002060"/>
                </a:solidFill>
                <a:latin typeface="楷体_GB2312" pitchFamily="49" charset="-122"/>
                <a:ea typeface="楷体_GB2312" pitchFamily="49" charset="-122"/>
              </a:rPr>
              <a:t>1  </a:t>
            </a:r>
            <a:r>
              <a:rPr lang="zh-CN" altLang="en-US" sz="3200" b="1" dirty="0">
                <a:solidFill>
                  <a:srgbClr val="002060"/>
                </a:solidFill>
                <a:latin typeface="楷体_GB2312" pitchFamily="49" charset="-122"/>
                <a:ea typeface="楷体_GB2312" pitchFamily="49" charset="-122"/>
              </a:rPr>
              <a:t>教学评价</a:t>
            </a:r>
            <a:r>
              <a:rPr lang="zh-CN" altLang="en-US" sz="3200" b="1" dirty="0" smtClean="0">
                <a:solidFill>
                  <a:srgbClr val="002060"/>
                </a:solidFill>
                <a:latin typeface="楷体_GB2312" pitchFamily="49" charset="-122"/>
                <a:ea typeface="楷体_GB2312" pitchFamily="49" charset="-122"/>
              </a:rPr>
              <a:t>概述</a:t>
            </a:r>
            <a:endParaRPr lang="en-US" altLang="zh-CN" sz="3200" b="1" dirty="0" smtClean="0">
              <a:solidFill>
                <a:srgbClr val="002060"/>
              </a:solidFill>
              <a:latin typeface="楷体_GB2312" pitchFamily="49" charset="-122"/>
              <a:ea typeface="楷体_GB2312" pitchFamily="49" charset="-122"/>
            </a:endParaRPr>
          </a:p>
          <a:p>
            <a:r>
              <a:rPr lang="zh-CN" altLang="en-US" sz="3200" b="1" dirty="0">
                <a:solidFill>
                  <a:srgbClr val="002060"/>
                </a:solidFill>
                <a:latin typeface="楷体_GB2312" pitchFamily="49" charset="-122"/>
                <a:ea typeface="楷体_GB2312" pitchFamily="49" charset="-122"/>
              </a:rPr>
              <a:t>（一）教学评价的内涵及特征</a:t>
            </a:r>
          </a:p>
          <a:p>
            <a:r>
              <a:rPr lang="zh-CN" altLang="en-US" sz="3200" b="1" dirty="0">
                <a:solidFill>
                  <a:srgbClr val="002060"/>
                </a:solidFill>
                <a:latin typeface="楷体_GB2312" pitchFamily="49" charset="-122"/>
                <a:ea typeface="楷体_GB2312" pitchFamily="49" charset="-122"/>
              </a:rPr>
              <a:t>教学评价是指以教学目标为依据，制定科学的标准，运用一切有效的技术手段，对教学活动的过程及其结果进行测定、衡量，并给以价值判断。教学评价是教学设计中一个极其重要的部分</a:t>
            </a:r>
            <a:r>
              <a:rPr lang="zh-CN" altLang="en-US" sz="3200" b="1" dirty="0" smtClean="0">
                <a:solidFill>
                  <a:srgbClr val="002060"/>
                </a:solidFill>
                <a:latin typeface="楷体_GB2312" pitchFamily="49" charset="-122"/>
                <a:ea typeface="楷体_GB2312" pitchFamily="49" charset="-122"/>
              </a:rPr>
              <a:t>。</a:t>
            </a:r>
            <a:endParaRPr lang="en-US" altLang="zh-CN" sz="3200" b="1" dirty="0" smtClean="0">
              <a:solidFill>
                <a:srgbClr val="002060"/>
              </a:solidFill>
              <a:latin typeface="楷体_GB2312" pitchFamily="49" charset="-122"/>
              <a:ea typeface="楷体_GB2312" pitchFamily="49" charset="-122"/>
            </a:endParaRPr>
          </a:p>
          <a:p>
            <a:r>
              <a:rPr lang="zh-CN" altLang="en-US" sz="3200" b="1" dirty="0">
                <a:solidFill>
                  <a:srgbClr val="002060"/>
                </a:solidFill>
                <a:latin typeface="楷体_GB2312" pitchFamily="49" charset="-122"/>
                <a:ea typeface="楷体_GB2312" pitchFamily="49" charset="-122"/>
              </a:rPr>
              <a:t>（二）教学评价的类型</a:t>
            </a:r>
          </a:p>
          <a:p>
            <a:r>
              <a:rPr lang="en-US" altLang="zh-CN" sz="3200" b="1" dirty="0" smtClean="0">
                <a:solidFill>
                  <a:srgbClr val="002060"/>
                </a:solidFill>
                <a:latin typeface="楷体_GB2312" pitchFamily="49" charset="-122"/>
                <a:ea typeface="楷体_GB2312" pitchFamily="49" charset="-122"/>
              </a:rPr>
              <a:t>1</a:t>
            </a:r>
            <a:r>
              <a:rPr lang="en-US" altLang="zh-CN" sz="3200" b="1" dirty="0">
                <a:solidFill>
                  <a:srgbClr val="002060"/>
                </a:solidFill>
                <a:latin typeface="楷体_GB2312" pitchFamily="49" charset="-122"/>
                <a:ea typeface="楷体_GB2312" pitchFamily="49" charset="-122"/>
              </a:rPr>
              <a:t>.</a:t>
            </a:r>
            <a:r>
              <a:rPr lang="zh-CN" altLang="en-US" sz="3200" b="1" dirty="0">
                <a:solidFill>
                  <a:srgbClr val="002060"/>
                </a:solidFill>
                <a:latin typeface="楷体_GB2312" pitchFamily="49" charset="-122"/>
                <a:ea typeface="楷体_GB2312" pitchFamily="49" charset="-122"/>
              </a:rPr>
              <a:t>按照评价对象分类</a:t>
            </a:r>
          </a:p>
          <a:p>
            <a:r>
              <a:rPr lang="zh-CN" altLang="en-US" sz="3200" b="1" dirty="0">
                <a:solidFill>
                  <a:srgbClr val="002060"/>
                </a:solidFill>
                <a:latin typeface="楷体_GB2312" pitchFamily="49" charset="-122"/>
                <a:ea typeface="楷体_GB2312" pitchFamily="49" charset="-122"/>
              </a:rPr>
              <a:t>（</a:t>
            </a:r>
            <a:r>
              <a:rPr lang="en-US" altLang="zh-CN" sz="3200" b="1" dirty="0">
                <a:solidFill>
                  <a:srgbClr val="002060"/>
                </a:solidFill>
                <a:latin typeface="楷体_GB2312" pitchFamily="49" charset="-122"/>
                <a:ea typeface="楷体_GB2312" pitchFamily="49" charset="-122"/>
              </a:rPr>
              <a:t>1</a:t>
            </a:r>
            <a:r>
              <a:rPr lang="zh-CN" altLang="en-US" sz="3200" b="1" dirty="0">
                <a:solidFill>
                  <a:srgbClr val="002060"/>
                </a:solidFill>
                <a:latin typeface="楷体_GB2312" pitchFamily="49" charset="-122"/>
                <a:ea typeface="楷体_GB2312" pitchFamily="49" charset="-122"/>
              </a:rPr>
              <a:t>）面向学习过程的评价</a:t>
            </a:r>
            <a:r>
              <a:rPr lang="zh-CN" altLang="en-US" sz="3200" b="1" dirty="0" smtClean="0">
                <a:solidFill>
                  <a:srgbClr val="002060"/>
                </a:solidFill>
                <a:latin typeface="楷体_GB2312" pitchFamily="49" charset="-122"/>
                <a:ea typeface="楷体_GB2312" pitchFamily="49" charset="-122"/>
              </a:rPr>
              <a:t>。</a:t>
            </a:r>
            <a:endParaRPr lang="en-US" altLang="zh-CN" sz="3200" b="1" dirty="0" smtClean="0">
              <a:solidFill>
                <a:srgbClr val="002060"/>
              </a:solidFill>
              <a:latin typeface="楷体_GB2312" pitchFamily="49" charset="-122"/>
              <a:ea typeface="楷体_GB2312" pitchFamily="49" charset="-122"/>
            </a:endParaRPr>
          </a:p>
          <a:p>
            <a:r>
              <a:rPr lang="zh-CN" altLang="en-US" sz="3200" b="1" dirty="0" smtClean="0">
                <a:solidFill>
                  <a:srgbClr val="002060"/>
                </a:solidFill>
                <a:latin typeface="楷体_GB2312" pitchFamily="49" charset="-122"/>
                <a:ea typeface="楷体_GB2312" pitchFamily="49" charset="-122"/>
              </a:rPr>
              <a:t>（</a:t>
            </a:r>
            <a:r>
              <a:rPr lang="en-US" altLang="zh-CN" sz="3200" b="1" dirty="0">
                <a:solidFill>
                  <a:srgbClr val="002060"/>
                </a:solidFill>
                <a:latin typeface="楷体_GB2312" pitchFamily="49" charset="-122"/>
                <a:ea typeface="楷体_GB2312" pitchFamily="49" charset="-122"/>
              </a:rPr>
              <a:t>2</a:t>
            </a:r>
            <a:r>
              <a:rPr lang="zh-CN" altLang="en-US" sz="3200" b="1" dirty="0">
                <a:solidFill>
                  <a:srgbClr val="002060"/>
                </a:solidFill>
                <a:latin typeface="楷体_GB2312" pitchFamily="49" charset="-122"/>
                <a:ea typeface="楷体_GB2312" pitchFamily="49" charset="-122"/>
              </a:rPr>
              <a:t>）面向学习资源的评价。</a:t>
            </a:r>
          </a:p>
        </p:txBody>
      </p:sp>
    </p:spTree>
    <p:extLst>
      <p:ext uri="{BB962C8B-B14F-4D97-AF65-F5344CB8AC3E}">
        <p14:creationId xmlns:p14="http://schemas.microsoft.com/office/powerpoint/2010/main" val="1232892616"/>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721227" y="1911249"/>
            <a:ext cx="11198055" cy="3539430"/>
          </a:xfrm>
          <a:prstGeom prst="rect">
            <a:avLst/>
          </a:prstGeom>
        </p:spPr>
        <p:txBody>
          <a:bodyPr wrap="square">
            <a:spAutoFit/>
          </a:bodyPr>
          <a:lstStyle/>
          <a:p>
            <a:r>
              <a:rPr lang="en-US" altLang="zh-CN" sz="3200" b="1" dirty="0">
                <a:solidFill>
                  <a:srgbClr val="002060"/>
                </a:solidFill>
                <a:latin typeface="楷体_GB2312" pitchFamily="49" charset="-122"/>
                <a:ea typeface="楷体_GB2312" pitchFamily="49" charset="-122"/>
              </a:rPr>
              <a:t>2.</a:t>
            </a:r>
            <a:r>
              <a:rPr lang="zh-CN" altLang="en-US" sz="3200" b="1" dirty="0">
                <a:solidFill>
                  <a:srgbClr val="002060"/>
                </a:solidFill>
                <a:latin typeface="楷体_GB2312" pitchFamily="49" charset="-122"/>
                <a:ea typeface="楷体_GB2312" pitchFamily="49" charset="-122"/>
              </a:rPr>
              <a:t>按照教与学的评价主体分类</a:t>
            </a:r>
          </a:p>
          <a:p>
            <a:r>
              <a:rPr lang="zh-CN" altLang="en-US" sz="3200" b="1" dirty="0">
                <a:solidFill>
                  <a:srgbClr val="002060"/>
                </a:solidFill>
                <a:latin typeface="楷体_GB2312" pitchFamily="49" charset="-122"/>
                <a:ea typeface="楷体_GB2312" pitchFamily="49" charset="-122"/>
              </a:rPr>
              <a:t>（</a:t>
            </a:r>
            <a:r>
              <a:rPr lang="en-US" altLang="zh-CN" sz="3200" b="1" dirty="0">
                <a:solidFill>
                  <a:srgbClr val="002060"/>
                </a:solidFill>
                <a:latin typeface="楷体_GB2312" pitchFamily="49" charset="-122"/>
                <a:ea typeface="楷体_GB2312" pitchFamily="49" charset="-122"/>
              </a:rPr>
              <a:t>1</a:t>
            </a:r>
            <a:r>
              <a:rPr lang="zh-CN" altLang="en-US" sz="3200" b="1" dirty="0">
                <a:solidFill>
                  <a:srgbClr val="002060"/>
                </a:solidFill>
                <a:latin typeface="楷体_GB2312" pitchFamily="49" charset="-122"/>
                <a:ea typeface="楷体_GB2312" pitchFamily="49" charset="-122"/>
              </a:rPr>
              <a:t>）面向教师教学活动的评价</a:t>
            </a:r>
            <a:r>
              <a:rPr lang="zh-CN" altLang="en-US" sz="3200" b="1" dirty="0" smtClean="0">
                <a:solidFill>
                  <a:srgbClr val="002060"/>
                </a:solidFill>
                <a:latin typeface="楷体_GB2312" pitchFamily="49" charset="-122"/>
                <a:ea typeface="楷体_GB2312" pitchFamily="49" charset="-122"/>
              </a:rPr>
              <a:t>。</a:t>
            </a:r>
            <a:endParaRPr lang="en-US" altLang="zh-CN" sz="3200" b="1" dirty="0" smtClean="0">
              <a:solidFill>
                <a:srgbClr val="002060"/>
              </a:solidFill>
              <a:latin typeface="楷体_GB2312" pitchFamily="49" charset="-122"/>
              <a:ea typeface="楷体_GB2312" pitchFamily="49" charset="-122"/>
            </a:endParaRPr>
          </a:p>
          <a:p>
            <a:r>
              <a:rPr lang="zh-CN" altLang="en-US" sz="3200" b="1" dirty="0" smtClean="0">
                <a:solidFill>
                  <a:srgbClr val="002060"/>
                </a:solidFill>
                <a:latin typeface="楷体_GB2312" pitchFamily="49" charset="-122"/>
                <a:ea typeface="楷体_GB2312" pitchFamily="49" charset="-122"/>
              </a:rPr>
              <a:t>（</a:t>
            </a:r>
            <a:r>
              <a:rPr lang="en-US" altLang="zh-CN" sz="3200" b="1" dirty="0">
                <a:solidFill>
                  <a:srgbClr val="002060"/>
                </a:solidFill>
                <a:latin typeface="楷体_GB2312" pitchFamily="49" charset="-122"/>
                <a:ea typeface="楷体_GB2312" pitchFamily="49" charset="-122"/>
              </a:rPr>
              <a:t>2</a:t>
            </a:r>
            <a:r>
              <a:rPr lang="zh-CN" altLang="en-US" sz="3200" b="1" dirty="0">
                <a:solidFill>
                  <a:srgbClr val="002060"/>
                </a:solidFill>
                <a:latin typeface="楷体_GB2312" pitchFamily="49" charset="-122"/>
                <a:ea typeface="楷体_GB2312" pitchFamily="49" charset="-122"/>
              </a:rPr>
              <a:t>）面向学生学习活动的评价</a:t>
            </a:r>
            <a:r>
              <a:rPr lang="zh-CN" altLang="en-US" sz="3200" b="1" dirty="0" smtClean="0">
                <a:solidFill>
                  <a:srgbClr val="002060"/>
                </a:solidFill>
                <a:latin typeface="楷体_GB2312" pitchFamily="49" charset="-122"/>
                <a:ea typeface="楷体_GB2312" pitchFamily="49" charset="-122"/>
              </a:rPr>
              <a:t>。</a:t>
            </a:r>
            <a:endParaRPr lang="en-US" altLang="zh-CN" sz="3200" b="1" dirty="0" smtClean="0">
              <a:solidFill>
                <a:srgbClr val="002060"/>
              </a:solidFill>
              <a:latin typeface="楷体_GB2312" pitchFamily="49" charset="-122"/>
              <a:ea typeface="楷体_GB2312" pitchFamily="49" charset="-122"/>
            </a:endParaRPr>
          </a:p>
          <a:p>
            <a:r>
              <a:rPr lang="en-US" altLang="zh-CN" sz="3200" b="1" dirty="0" smtClean="0">
                <a:solidFill>
                  <a:srgbClr val="002060"/>
                </a:solidFill>
                <a:latin typeface="楷体_GB2312" pitchFamily="49" charset="-122"/>
                <a:ea typeface="楷体_GB2312" pitchFamily="49" charset="-122"/>
              </a:rPr>
              <a:t>3</a:t>
            </a:r>
            <a:r>
              <a:rPr lang="en-US" altLang="zh-CN" sz="3200" b="1" dirty="0">
                <a:solidFill>
                  <a:srgbClr val="002060"/>
                </a:solidFill>
                <a:latin typeface="楷体_GB2312" pitchFamily="49" charset="-122"/>
                <a:ea typeface="楷体_GB2312" pitchFamily="49" charset="-122"/>
              </a:rPr>
              <a:t>.</a:t>
            </a:r>
            <a:r>
              <a:rPr lang="zh-CN" altLang="en-US" sz="3200" b="1" dirty="0">
                <a:solidFill>
                  <a:srgbClr val="002060"/>
                </a:solidFill>
                <a:latin typeface="楷体_GB2312" pitchFamily="49" charset="-122"/>
                <a:ea typeface="楷体_GB2312" pitchFamily="49" charset="-122"/>
              </a:rPr>
              <a:t>按照教学评价所具有的功能分类</a:t>
            </a:r>
          </a:p>
          <a:p>
            <a:r>
              <a:rPr lang="zh-CN" altLang="en-US" sz="3200" b="1" dirty="0">
                <a:solidFill>
                  <a:srgbClr val="002060"/>
                </a:solidFill>
                <a:latin typeface="楷体_GB2312" pitchFamily="49" charset="-122"/>
                <a:ea typeface="楷体_GB2312" pitchFamily="49" charset="-122"/>
              </a:rPr>
              <a:t>（</a:t>
            </a:r>
            <a:r>
              <a:rPr lang="en-US" altLang="zh-CN" sz="3200" b="1" dirty="0">
                <a:solidFill>
                  <a:srgbClr val="002060"/>
                </a:solidFill>
                <a:latin typeface="楷体_GB2312" pitchFamily="49" charset="-122"/>
                <a:ea typeface="楷体_GB2312" pitchFamily="49" charset="-122"/>
              </a:rPr>
              <a:t>1</a:t>
            </a:r>
            <a:r>
              <a:rPr lang="zh-CN" altLang="en-US" sz="3200" b="1" dirty="0">
                <a:solidFill>
                  <a:srgbClr val="002060"/>
                </a:solidFill>
                <a:latin typeface="楷体_GB2312" pitchFamily="49" charset="-122"/>
                <a:ea typeface="楷体_GB2312" pitchFamily="49" charset="-122"/>
              </a:rPr>
              <a:t>）诊断性评价</a:t>
            </a:r>
            <a:r>
              <a:rPr lang="zh-CN" altLang="en-US" sz="3200" b="1" dirty="0" smtClean="0">
                <a:solidFill>
                  <a:srgbClr val="002060"/>
                </a:solidFill>
                <a:latin typeface="楷体_GB2312" pitchFamily="49" charset="-122"/>
                <a:ea typeface="楷体_GB2312" pitchFamily="49" charset="-122"/>
              </a:rPr>
              <a:t>。</a:t>
            </a:r>
            <a:endParaRPr lang="en-US" altLang="zh-CN" sz="3200" b="1" dirty="0" smtClean="0">
              <a:solidFill>
                <a:srgbClr val="002060"/>
              </a:solidFill>
              <a:latin typeface="楷体_GB2312" pitchFamily="49" charset="-122"/>
              <a:ea typeface="楷体_GB2312" pitchFamily="49" charset="-122"/>
            </a:endParaRPr>
          </a:p>
          <a:p>
            <a:r>
              <a:rPr lang="zh-CN" altLang="en-US" sz="3200" b="1" dirty="0">
                <a:solidFill>
                  <a:srgbClr val="002060"/>
                </a:solidFill>
                <a:latin typeface="楷体_GB2312" pitchFamily="49" charset="-122"/>
                <a:ea typeface="楷体_GB2312" pitchFamily="49" charset="-122"/>
              </a:rPr>
              <a:t>（</a:t>
            </a:r>
            <a:r>
              <a:rPr lang="en-US" altLang="zh-CN" sz="3200" b="1" dirty="0">
                <a:solidFill>
                  <a:srgbClr val="002060"/>
                </a:solidFill>
                <a:latin typeface="楷体_GB2312" pitchFamily="49" charset="-122"/>
                <a:ea typeface="楷体_GB2312" pitchFamily="49" charset="-122"/>
              </a:rPr>
              <a:t>2</a:t>
            </a:r>
            <a:r>
              <a:rPr lang="zh-CN" altLang="en-US" sz="3200" b="1" dirty="0">
                <a:solidFill>
                  <a:srgbClr val="002060"/>
                </a:solidFill>
                <a:latin typeface="楷体_GB2312" pitchFamily="49" charset="-122"/>
                <a:ea typeface="楷体_GB2312" pitchFamily="49" charset="-122"/>
              </a:rPr>
              <a:t>）形成性评价</a:t>
            </a:r>
            <a:r>
              <a:rPr lang="zh-CN" altLang="en-US" sz="3200" b="1" dirty="0" smtClean="0">
                <a:solidFill>
                  <a:srgbClr val="002060"/>
                </a:solidFill>
                <a:latin typeface="楷体_GB2312" pitchFamily="49" charset="-122"/>
                <a:ea typeface="楷体_GB2312" pitchFamily="49" charset="-122"/>
              </a:rPr>
              <a:t>。</a:t>
            </a:r>
            <a:endParaRPr lang="en-US" altLang="zh-CN" sz="3200" b="1" dirty="0" smtClean="0">
              <a:solidFill>
                <a:srgbClr val="002060"/>
              </a:solidFill>
              <a:latin typeface="楷体_GB2312" pitchFamily="49" charset="-122"/>
              <a:ea typeface="楷体_GB2312" pitchFamily="49" charset="-122"/>
            </a:endParaRPr>
          </a:p>
          <a:p>
            <a:r>
              <a:rPr lang="zh-CN" altLang="en-US" sz="3200" b="1" dirty="0" smtClean="0">
                <a:solidFill>
                  <a:srgbClr val="002060"/>
                </a:solidFill>
                <a:latin typeface="楷体_GB2312" pitchFamily="49" charset="-122"/>
                <a:ea typeface="楷体_GB2312" pitchFamily="49" charset="-122"/>
              </a:rPr>
              <a:t>（</a:t>
            </a:r>
            <a:r>
              <a:rPr lang="en-US" altLang="zh-CN" sz="3200" b="1" dirty="0">
                <a:solidFill>
                  <a:srgbClr val="002060"/>
                </a:solidFill>
                <a:latin typeface="楷体_GB2312" pitchFamily="49" charset="-122"/>
                <a:ea typeface="楷体_GB2312" pitchFamily="49" charset="-122"/>
              </a:rPr>
              <a:t>3</a:t>
            </a:r>
            <a:r>
              <a:rPr lang="zh-CN" altLang="en-US" sz="3200" b="1" dirty="0">
                <a:solidFill>
                  <a:srgbClr val="002060"/>
                </a:solidFill>
                <a:latin typeface="楷体_GB2312" pitchFamily="49" charset="-122"/>
                <a:ea typeface="楷体_GB2312" pitchFamily="49" charset="-122"/>
              </a:rPr>
              <a:t>）总结性评价。</a:t>
            </a:r>
          </a:p>
        </p:txBody>
      </p:sp>
    </p:spTree>
    <p:extLst>
      <p:ext uri="{BB962C8B-B14F-4D97-AF65-F5344CB8AC3E}">
        <p14:creationId xmlns:p14="http://schemas.microsoft.com/office/powerpoint/2010/main" val="3341292290"/>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60807" y="996850"/>
            <a:ext cx="11198055" cy="4031873"/>
          </a:xfrm>
          <a:prstGeom prst="rect">
            <a:avLst/>
          </a:prstGeom>
        </p:spPr>
        <p:txBody>
          <a:bodyPr wrap="square">
            <a:spAutoFit/>
          </a:bodyPr>
          <a:lstStyle/>
          <a:p>
            <a:r>
              <a:rPr lang="zh-CN" altLang="en-US" sz="3200" b="1" dirty="0">
                <a:solidFill>
                  <a:srgbClr val="002060"/>
                </a:solidFill>
                <a:latin typeface="楷体_GB2312" pitchFamily="49" charset="-122"/>
                <a:ea typeface="楷体_GB2312" pitchFamily="49" charset="-122"/>
              </a:rPr>
              <a:t>（三）教学评价的功能</a:t>
            </a:r>
          </a:p>
          <a:p>
            <a:r>
              <a:rPr lang="zh-CN" altLang="en-US" sz="3200" b="1" dirty="0">
                <a:solidFill>
                  <a:srgbClr val="002060"/>
                </a:solidFill>
                <a:latin typeface="楷体_GB2312" pitchFamily="49" charset="-122"/>
                <a:ea typeface="楷体_GB2312" pitchFamily="49" charset="-122"/>
              </a:rPr>
              <a:t>通常教学评价对提高教学效果的作用和功能，可以概括为如下几个方面。</a:t>
            </a:r>
          </a:p>
          <a:p>
            <a:r>
              <a:rPr lang="en-US" altLang="zh-CN" sz="3200" b="1" dirty="0">
                <a:solidFill>
                  <a:srgbClr val="002060"/>
                </a:solidFill>
                <a:latin typeface="楷体_GB2312" pitchFamily="49" charset="-122"/>
                <a:ea typeface="楷体_GB2312" pitchFamily="49" charset="-122"/>
              </a:rPr>
              <a:t>1.</a:t>
            </a:r>
            <a:r>
              <a:rPr lang="zh-CN" altLang="en-US" sz="3200" b="1" dirty="0">
                <a:solidFill>
                  <a:srgbClr val="002060"/>
                </a:solidFill>
                <a:latin typeface="楷体_GB2312" pitchFamily="49" charset="-122"/>
                <a:ea typeface="楷体_GB2312" pitchFamily="49" charset="-122"/>
              </a:rPr>
              <a:t>诊断功能</a:t>
            </a:r>
          </a:p>
          <a:p>
            <a:r>
              <a:rPr lang="en-US" altLang="zh-CN" sz="3200" b="1" dirty="0" smtClean="0">
                <a:solidFill>
                  <a:srgbClr val="002060"/>
                </a:solidFill>
                <a:latin typeface="楷体_GB2312" pitchFamily="49" charset="-122"/>
                <a:ea typeface="楷体_GB2312" pitchFamily="49" charset="-122"/>
              </a:rPr>
              <a:t>2</a:t>
            </a:r>
            <a:r>
              <a:rPr lang="en-US" altLang="zh-CN" sz="3200" b="1" dirty="0">
                <a:solidFill>
                  <a:srgbClr val="002060"/>
                </a:solidFill>
                <a:latin typeface="楷体_GB2312" pitchFamily="49" charset="-122"/>
                <a:ea typeface="楷体_GB2312" pitchFamily="49" charset="-122"/>
              </a:rPr>
              <a:t>.</a:t>
            </a:r>
            <a:r>
              <a:rPr lang="zh-CN" altLang="en-US" sz="3200" b="1" dirty="0">
                <a:solidFill>
                  <a:srgbClr val="002060"/>
                </a:solidFill>
                <a:latin typeface="楷体_GB2312" pitchFamily="49" charset="-122"/>
                <a:ea typeface="楷体_GB2312" pitchFamily="49" charset="-122"/>
              </a:rPr>
              <a:t>激励</a:t>
            </a:r>
            <a:r>
              <a:rPr lang="zh-CN" altLang="en-US" sz="3200" b="1" dirty="0" smtClean="0">
                <a:solidFill>
                  <a:srgbClr val="002060"/>
                </a:solidFill>
                <a:latin typeface="楷体_GB2312" pitchFamily="49" charset="-122"/>
                <a:ea typeface="楷体_GB2312" pitchFamily="49" charset="-122"/>
              </a:rPr>
              <a:t>功能</a:t>
            </a:r>
            <a:endParaRPr lang="en-US" altLang="zh-CN" sz="3200" b="1" dirty="0" smtClean="0">
              <a:solidFill>
                <a:srgbClr val="002060"/>
              </a:solidFill>
              <a:latin typeface="楷体_GB2312" pitchFamily="49" charset="-122"/>
              <a:ea typeface="楷体_GB2312" pitchFamily="49" charset="-122"/>
            </a:endParaRPr>
          </a:p>
          <a:p>
            <a:r>
              <a:rPr lang="en-US" altLang="zh-CN" sz="3200" b="1" dirty="0">
                <a:solidFill>
                  <a:srgbClr val="002060"/>
                </a:solidFill>
                <a:latin typeface="楷体_GB2312" pitchFamily="49" charset="-122"/>
                <a:ea typeface="楷体_GB2312" pitchFamily="49" charset="-122"/>
              </a:rPr>
              <a:t>3.</a:t>
            </a:r>
            <a:r>
              <a:rPr lang="zh-CN" altLang="en-US" sz="3200" b="1" dirty="0">
                <a:solidFill>
                  <a:srgbClr val="002060"/>
                </a:solidFill>
                <a:latin typeface="楷体_GB2312" pitchFamily="49" charset="-122"/>
                <a:ea typeface="楷体_GB2312" pitchFamily="49" charset="-122"/>
              </a:rPr>
              <a:t>调控功能</a:t>
            </a:r>
          </a:p>
          <a:p>
            <a:r>
              <a:rPr lang="en-US" altLang="zh-CN" sz="3200" b="1" dirty="0" smtClean="0">
                <a:solidFill>
                  <a:srgbClr val="002060"/>
                </a:solidFill>
                <a:latin typeface="楷体_GB2312" pitchFamily="49" charset="-122"/>
                <a:ea typeface="楷体_GB2312" pitchFamily="49" charset="-122"/>
              </a:rPr>
              <a:t>4</a:t>
            </a:r>
            <a:r>
              <a:rPr lang="en-US" altLang="zh-CN" sz="3200" b="1" dirty="0">
                <a:solidFill>
                  <a:srgbClr val="002060"/>
                </a:solidFill>
                <a:latin typeface="楷体_GB2312" pitchFamily="49" charset="-122"/>
                <a:ea typeface="楷体_GB2312" pitchFamily="49" charset="-122"/>
              </a:rPr>
              <a:t>.</a:t>
            </a:r>
            <a:r>
              <a:rPr lang="zh-CN" altLang="en-US" sz="3200" b="1" dirty="0">
                <a:solidFill>
                  <a:srgbClr val="002060"/>
                </a:solidFill>
                <a:latin typeface="楷体_GB2312" pitchFamily="49" charset="-122"/>
                <a:ea typeface="楷体_GB2312" pitchFamily="49" charset="-122"/>
              </a:rPr>
              <a:t>教学功能</a:t>
            </a:r>
          </a:p>
          <a:p>
            <a:endParaRPr lang="zh-CN" altLang="en-US" sz="3200" b="1" dirty="0">
              <a:solidFill>
                <a:srgbClr val="002060"/>
              </a:solidFill>
              <a:latin typeface="楷体_GB2312" pitchFamily="49" charset="-122"/>
              <a:ea typeface="楷体_GB2312" pitchFamily="49" charset="-122"/>
            </a:endParaRPr>
          </a:p>
        </p:txBody>
      </p:sp>
    </p:spTree>
    <p:extLst>
      <p:ext uri="{BB962C8B-B14F-4D97-AF65-F5344CB8AC3E}">
        <p14:creationId xmlns:p14="http://schemas.microsoft.com/office/powerpoint/2010/main" val="1723899822"/>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99715" y="593558"/>
            <a:ext cx="11198055" cy="4524315"/>
          </a:xfrm>
          <a:prstGeom prst="rect">
            <a:avLst/>
          </a:prstGeom>
        </p:spPr>
        <p:txBody>
          <a:bodyPr wrap="square">
            <a:spAutoFit/>
          </a:bodyPr>
          <a:lstStyle/>
          <a:p>
            <a:r>
              <a:rPr lang="zh-CN" altLang="en-US" sz="3200" b="1" dirty="0">
                <a:solidFill>
                  <a:srgbClr val="002060"/>
                </a:solidFill>
                <a:latin typeface="楷体_GB2312" pitchFamily="49" charset="-122"/>
                <a:ea typeface="楷体_GB2312" pitchFamily="49" charset="-122"/>
              </a:rPr>
              <a:t>（四）教学评价的原则</a:t>
            </a:r>
          </a:p>
          <a:p>
            <a:r>
              <a:rPr lang="zh-CN" altLang="en-US" sz="3200" b="1" dirty="0">
                <a:solidFill>
                  <a:srgbClr val="002060"/>
                </a:solidFill>
                <a:latin typeface="楷体_GB2312" pitchFamily="49" charset="-122"/>
                <a:ea typeface="楷体_GB2312" pitchFamily="49" charset="-122"/>
              </a:rPr>
              <a:t>为了做好各种教学评价工作，必须根据教学的规律和特点，确立一些基本的要求，作为评价的指导思想和实施准则。具体来说，教学评价应贯彻以下几条原则。</a:t>
            </a:r>
          </a:p>
          <a:p>
            <a:r>
              <a:rPr lang="en-US" altLang="zh-CN" sz="3200" b="1" dirty="0">
                <a:solidFill>
                  <a:srgbClr val="002060"/>
                </a:solidFill>
                <a:latin typeface="楷体_GB2312" pitchFamily="49" charset="-122"/>
                <a:ea typeface="楷体_GB2312" pitchFamily="49" charset="-122"/>
              </a:rPr>
              <a:t>1.</a:t>
            </a:r>
            <a:r>
              <a:rPr lang="zh-CN" altLang="en-US" sz="3200" b="1" dirty="0">
                <a:solidFill>
                  <a:srgbClr val="002060"/>
                </a:solidFill>
                <a:latin typeface="楷体_GB2312" pitchFamily="49" charset="-122"/>
                <a:ea typeface="楷体_GB2312" pitchFamily="49" charset="-122"/>
              </a:rPr>
              <a:t>客观性</a:t>
            </a:r>
            <a:r>
              <a:rPr lang="zh-CN" altLang="en-US" sz="3200" b="1" dirty="0" smtClean="0">
                <a:solidFill>
                  <a:srgbClr val="002060"/>
                </a:solidFill>
                <a:latin typeface="楷体_GB2312" pitchFamily="49" charset="-122"/>
                <a:ea typeface="楷体_GB2312" pitchFamily="49" charset="-122"/>
              </a:rPr>
              <a:t>原则</a:t>
            </a:r>
            <a:endParaRPr lang="zh-CN" altLang="en-US" sz="3200" b="1" dirty="0">
              <a:solidFill>
                <a:srgbClr val="002060"/>
              </a:solidFill>
              <a:latin typeface="楷体_GB2312" pitchFamily="49" charset="-122"/>
              <a:ea typeface="楷体_GB2312" pitchFamily="49" charset="-122"/>
            </a:endParaRPr>
          </a:p>
          <a:p>
            <a:r>
              <a:rPr lang="en-US" altLang="zh-CN" sz="3200" b="1" dirty="0">
                <a:solidFill>
                  <a:srgbClr val="002060"/>
                </a:solidFill>
                <a:latin typeface="楷体_GB2312" pitchFamily="49" charset="-122"/>
                <a:ea typeface="楷体_GB2312" pitchFamily="49" charset="-122"/>
              </a:rPr>
              <a:t>2.</a:t>
            </a:r>
            <a:r>
              <a:rPr lang="zh-CN" altLang="en-US" sz="3200" b="1" dirty="0">
                <a:solidFill>
                  <a:srgbClr val="002060"/>
                </a:solidFill>
                <a:latin typeface="楷体_GB2312" pitchFamily="49" charset="-122"/>
                <a:ea typeface="楷体_GB2312" pitchFamily="49" charset="-122"/>
              </a:rPr>
              <a:t>整体性</a:t>
            </a:r>
            <a:r>
              <a:rPr lang="zh-CN" altLang="en-US" sz="3200" b="1" dirty="0" smtClean="0">
                <a:solidFill>
                  <a:srgbClr val="002060"/>
                </a:solidFill>
                <a:latin typeface="楷体_GB2312" pitchFamily="49" charset="-122"/>
                <a:ea typeface="楷体_GB2312" pitchFamily="49" charset="-122"/>
              </a:rPr>
              <a:t>原则</a:t>
            </a:r>
            <a:endParaRPr lang="en-US" altLang="zh-CN" sz="3200" b="1" dirty="0" smtClean="0">
              <a:solidFill>
                <a:srgbClr val="002060"/>
              </a:solidFill>
              <a:latin typeface="楷体_GB2312" pitchFamily="49" charset="-122"/>
              <a:ea typeface="楷体_GB2312" pitchFamily="49" charset="-122"/>
            </a:endParaRPr>
          </a:p>
          <a:p>
            <a:r>
              <a:rPr lang="en-US" altLang="zh-CN" sz="3200" b="1" dirty="0">
                <a:solidFill>
                  <a:srgbClr val="002060"/>
                </a:solidFill>
                <a:latin typeface="楷体_GB2312" pitchFamily="49" charset="-122"/>
                <a:ea typeface="楷体_GB2312" pitchFamily="49" charset="-122"/>
              </a:rPr>
              <a:t>3.</a:t>
            </a:r>
            <a:r>
              <a:rPr lang="zh-CN" altLang="en-US" sz="3200" b="1" dirty="0">
                <a:solidFill>
                  <a:srgbClr val="002060"/>
                </a:solidFill>
                <a:latin typeface="楷体_GB2312" pitchFamily="49" charset="-122"/>
                <a:ea typeface="楷体_GB2312" pitchFamily="49" charset="-122"/>
              </a:rPr>
              <a:t>指导性原则</a:t>
            </a:r>
          </a:p>
          <a:p>
            <a:r>
              <a:rPr lang="en-US" altLang="zh-CN" sz="3200" b="1" dirty="0" smtClean="0">
                <a:solidFill>
                  <a:srgbClr val="002060"/>
                </a:solidFill>
                <a:latin typeface="楷体_GB2312" pitchFamily="49" charset="-122"/>
                <a:ea typeface="楷体_GB2312" pitchFamily="49" charset="-122"/>
              </a:rPr>
              <a:t>4</a:t>
            </a:r>
            <a:r>
              <a:rPr lang="en-US" altLang="zh-CN" sz="3200" b="1" dirty="0">
                <a:solidFill>
                  <a:srgbClr val="002060"/>
                </a:solidFill>
                <a:latin typeface="楷体_GB2312" pitchFamily="49" charset="-122"/>
                <a:ea typeface="楷体_GB2312" pitchFamily="49" charset="-122"/>
              </a:rPr>
              <a:t>.</a:t>
            </a:r>
            <a:r>
              <a:rPr lang="zh-CN" altLang="en-US" sz="3200" b="1" dirty="0">
                <a:solidFill>
                  <a:srgbClr val="002060"/>
                </a:solidFill>
                <a:latin typeface="楷体_GB2312" pitchFamily="49" charset="-122"/>
                <a:ea typeface="楷体_GB2312" pitchFamily="49" charset="-122"/>
              </a:rPr>
              <a:t>科学性原则</a:t>
            </a:r>
          </a:p>
          <a:p>
            <a:endParaRPr lang="zh-CN" altLang="en-US" sz="3200" b="1" dirty="0">
              <a:solidFill>
                <a:srgbClr val="002060"/>
              </a:solidFill>
              <a:latin typeface="楷体_GB2312" pitchFamily="49" charset="-122"/>
              <a:ea typeface="楷体_GB2312" pitchFamily="49" charset="-122"/>
            </a:endParaRPr>
          </a:p>
        </p:txBody>
      </p:sp>
    </p:spTree>
    <p:extLst>
      <p:ext uri="{BB962C8B-B14F-4D97-AF65-F5344CB8AC3E}">
        <p14:creationId xmlns:p14="http://schemas.microsoft.com/office/powerpoint/2010/main" val="1030865198"/>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99715" y="593558"/>
            <a:ext cx="11198055" cy="4524315"/>
          </a:xfrm>
          <a:prstGeom prst="rect">
            <a:avLst/>
          </a:prstGeom>
        </p:spPr>
        <p:txBody>
          <a:bodyPr wrap="square">
            <a:spAutoFit/>
          </a:bodyPr>
          <a:lstStyle/>
          <a:p>
            <a:r>
              <a:rPr lang="zh-CN" altLang="en-US" sz="3200" b="1" dirty="0">
                <a:solidFill>
                  <a:srgbClr val="002060"/>
                </a:solidFill>
                <a:latin typeface="楷体_GB2312" pitchFamily="49" charset="-122"/>
                <a:ea typeface="楷体_GB2312" pitchFamily="49" charset="-122"/>
              </a:rPr>
              <a:t>（五）教学评价的发展趋势</a:t>
            </a:r>
          </a:p>
          <a:p>
            <a:r>
              <a:rPr lang="zh-CN" altLang="en-US" sz="3200" b="1" dirty="0">
                <a:solidFill>
                  <a:srgbClr val="002060"/>
                </a:solidFill>
                <a:latin typeface="楷体_GB2312" pitchFamily="49" charset="-122"/>
                <a:ea typeface="楷体_GB2312" pitchFamily="49" charset="-122"/>
              </a:rPr>
              <a:t>随着我国基础教育课程改革的推进和教育中长期发展纲要的实施，教学评价从理论到实践都在不断发展之中，大体呈现如下趋势。</a:t>
            </a:r>
          </a:p>
          <a:p>
            <a:r>
              <a:rPr lang="zh-CN" altLang="en-US" sz="3200" b="1" dirty="0">
                <a:solidFill>
                  <a:srgbClr val="002060"/>
                </a:solidFill>
                <a:latin typeface="楷体_GB2312" pitchFamily="49" charset="-122"/>
                <a:ea typeface="楷体_GB2312" pitchFamily="49" charset="-122"/>
              </a:rPr>
              <a:t>（</a:t>
            </a:r>
            <a:r>
              <a:rPr lang="en-US" altLang="zh-CN" sz="3200" b="1" dirty="0">
                <a:solidFill>
                  <a:srgbClr val="002060"/>
                </a:solidFill>
                <a:latin typeface="楷体_GB2312" pitchFamily="49" charset="-122"/>
                <a:ea typeface="楷体_GB2312" pitchFamily="49" charset="-122"/>
              </a:rPr>
              <a:t>1</a:t>
            </a:r>
            <a:r>
              <a:rPr lang="zh-CN" altLang="en-US" sz="3200" b="1" dirty="0">
                <a:solidFill>
                  <a:srgbClr val="002060"/>
                </a:solidFill>
                <a:latin typeface="楷体_GB2312" pitchFamily="49" charset="-122"/>
                <a:ea typeface="楷体_GB2312" pitchFamily="49" charset="-122"/>
              </a:rPr>
              <a:t>）评价主体</a:t>
            </a:r>
            <a:r>
              <a:rPr lang="zh-CN" altLang="en-US" sz="3200" b="1" dirty="0" smtClean="0">
                <a:solidFill>
                  <a:srgbClr val="002060"/>
                </a:solidFill>
                <a:latin typeface="楷体_GB2312" pitchFamily="49" charset="-122"/>
                <a:ea typeface="楷体_GB2312" pitchFamily="49" charset="-122"/>
              </a:rPr>
              <a:t>多元化</a:t>
            </a:r>
            <a:endParaRPr lang="en-US" altLang="zh-CN" sz="3200" b="1" dirty="0" smtClean="0">
              <a:solidFill>
                <a:srgbClr val="002060"/>
              </a:solidFill>
              <a:latin typeface="楷体_GB2312" pitchFamily="49" charset="-122"/>
              <a:ea typeface="楷体_GB2312" pitchFamily="49" charset="-122"/>
            </a:endParaRPr>
          </a:p>
          <a:p>
            <a:r>
              <a:rPr lang="zh-CN" altLang="en-US" sz="3200" b="1" dirty="0" smtClean="0">
                <a:solidFill>
                  <a:srgbClr val="002060"/>
                </a:solidFill>
                <a:latin typeface="楷体_GB2312" pitchFamily="49" charset="-122"/>
                <a:ea typeface="楷体_GB2312" pitchFamily="49" charset="-122"/>
              </a:rPr>
              <a:t>（</a:t>
            </a:r>
            <a:r>
              <a:rPr lang="en-US" altLang="zh-CN" sz="3200" b="1" dirty="0">
                <a:solidFill>
                  <a:srgbClr val="002060"/>
                </a:solidFill>
                <a:latin typeface="楷体_GB2312" pitchFamily="49" charset="-122"/>
                <a:ea typeface="楷体_GB2312" pitchFamily="49" charset="-122"/>
              </a:rPr>
              <a:t>2</a:t>
            </a:r>
            <a:r>
              <a:rPr lang="zh-CN" altLang="en-US" sz="3200" b="1" dirty="0">
                <a:solidFill>
                  <a:srgbClr val="002060"/>
                </a:solidFill>
                <a:latin typeface="楷体_GB2312" pitchFamily="49" charset="-122"/>
                <a:ea typeface="楷体_GB2312" pitchFamily="49" charset="-122"/>
              </a:rPr>
              <a:t>）评价内容</a:t>
            </a:r>
            <a:r>
              <a:rPr lang="zh-CN" altLang="en-US" sz="3200" b="1" dirty="0" smtClean="0">
                <a:solidFill>
                  <a:srgbClr val="002060"/>
                </a:solidFill>
                <a:latin typeface="楷体_GB2312" pitchFamily="49" charset="-122"/>
                <a:ea typeface="楷体_GB2312" pitchFamily="49" charset="-122"/>
              </a:rPr>
              <a:t>全面化</a:t>
            </a:r>
            <a:endParaRPr lang="en-US" altLang="zh-CN" sz="3200" b="1" dirty="0" smtClean="0">
              <a:solidFill>
                <a:srgbClr val="002060"/>
              </a:solidFill>
              <a:latin typeface="楷体_GB2312" pitchFamily="49" charset="-122"/>
              <a:ea typeface="楷体_GB2312" pitchFamily="49" charset="-122"/>
            </a:endParaRPr>
          </a:p>
          <a:p>
            <a:r>
              <a:rPr lang="zh-CN" altLang="en-US" sz="3200" b="1" dirty="0">
                <a:solidFill>
                  <a:srgbClr val="002060"/>
                </a:solidFill>
                <a:latin typeface="楷体_GB2312" pitchFamily="49" charset="-122"/>
                <a:ea typeface="楷体_GB2312" pitchFamily="49" charset="-122"/>
              </a:rPr>
              <a:t>（</a:t>
            </a:r>
            <a:r>
              <a:rPr lang="en-US" altLang="zh-CN" sz="3200" b="1" dirty="0">
                <a:solidFill>
                  <a:srgbClr val="002060"/>
                </a:solidFill>
                <a:latin typeface="楷体_GB2312" pitchFamily="49" charset="-122"/>
                <a:ea typeface="楷体_GB2312" pitchFamily="49" charset="-122"/>
              </a:rPr>
              <a:t>3</a:t>
            </a:r>
            <a:r>
              <a:rPr lang="zh-CN" altLang="en-US" sz="3200" b="1" dirty="0">
                <a:solidFill>
                  <a:srgbClr val="002060"/>
                </a:solidFill>
                <a:latin typeface="楷体_GB2312" pitchFamily="49" charset="-122"/>
                <a:ea typeface="楷体_GB2312" pitchFamily="49" charset="-122"/>
              </a:rPr>
              <a:t>）评价方法</a:t>
            </a:r>
            <a:r>
              <a:rPr lang="zh-CN" altLang="en-US" sz="3200" b="1" dirty="0" smtClean="0">
                <a:solidFill>
                  <a:srgbClr val="002060"/>
                </a:solidFill>
                <a:latin typeface="楷体_GB2312" pitchFamily="49" charset="-122"/>
                <a:ea typeface="楷体_GB2312" pitchFamily="49" charset="-122"/>
              </a:rPr>
              <a:t>多样化</a:t>
            </a:r>
            <a:endParaRPr lang="en-US" altLang="zh-CN" sz="3200" b="1" dirty="0" smtClean="0">
              <a:solidFill>
                <a:srgbClr val="002060"/>
              </a:solidFill>
              <a:latin typeface="楷体_GB2312" pitchFamily="49" charset="-122"/>
              <a:ea typeface="楷体_GB2312" pitchFamily="49" charset="-122"/>
            </a:endParaRPr>
          </a:p>
          <a:p>
            <a:r>
              <a:rPr lang="zh-CN" altLang="en-US" sz="3200" b="1" dirty="0" smtClean="0">
                <a:solidFill>
                  <a:srgbClr val="002060"/>
                </a:solidFill>
                <a:latin typeface="楷体_GB2312" pitchFamily="49" charset="-122"/>
                <a:ea typeface="楷体_GB2312" pitchFamily="49" charset="-122"/>
              </a:rPr>
              <a:t>（</a:t>
            </a:r>
            <a:r>
              <a:rPr lang="en-US" altLang="zh-CN" sz="3200" b="1" dirty="0">
                <a:solidFill>
                  <a:srgbClr val="002060"/>
                </a:solidFill>
                <a:latin typeface="楷体_GB2312" pitchFamily="49" charset="-122"/>
                <a:ea typeface="楷体_GB2312" pitchFamily="49" charset="-122"/>
              </a:rPr>
              <a:t>4</a:t>
            </a:r>
            <a:r>
              <a:rPr lang="zh-CN" altLang="en-US" sz="3200" b="1" dirty="0">
                <a:solidFill>
                  <a:srgbClr val="002060"/>
                </a:solidFill>
                <a:latin typeface="楷体_GB2312" pitchFamily="49" charset="-122"/>
                <a:ea typeface="楷体_GB2312" pitchFamily="49" charset="-122"/>
              </a:rPr>
              <a:t>）评价时机全程</a:t>
            </a:r>
            <a:r>
              <a:rPr lang="zh-CN" altLang="en-US" sz="3200" b="1" dirty="0" smtClean="0">
                <a:solidFill>
                  <a:srgbClr val="002060"/>
                </a:solidFill>
                <a:latin typeface="楷体_GB2312" pitchFamily="49" charset="-122"/>
                <a:ea typeface="楷体_GB2312" pitchFamily="49" charset="-122"/>
              </a:rPr>
              <a:t>化</a:t>
            </a:r>
            <a:endParaRPr lang="en-US" altLang="zh-CN" sz="3200" b="1" dirty="0" smtClean="0">
              <a:solidFill>
                <a:srgbClr val="002060"/>
              </a:solidFill>
              <a:latin typeface="楷体_GB2312" pitchFamily="49" charset="-122"/>
              <a:ea typeface="楷体_GB2312" pitchFamily="49" charset="-122"/>
            </a:endParaRPr>
          </a:p>
          <a:p>
            <a:r>
              <a:rPr lang="zh-CN" altLang="en-US" sz="3200" b="1" dirty="0" smtClean="0">
                <a:solidFill>
                  <a:srgbClr val="002060"/>
                </a:solidFill>
                <a:latin typeface="楷体_GB2312" pitchFamily="49" charset="-122"/>
                <a:ea typeface="楷体_GB2312" pitchFamily="49" charset="-122"/>
              </a:rPr>
              <a:t>（</a:t>
            </a:r>
            <a:r>
              <a:rPr lang="en-US" altLang="zh-CN" sz="3200" b="1" dirty="0">
                <a:solidFill>
                  <a:srgbClr val="002060"/>
                </a:solidFill>
                <a:latin typeface="楷体_GB2312" pitchFamily="49" charset="-122"/>
                <a:ea typeface="楷体_GB2312" pitchFamily="49" charset="-122"/>
              </a:rPr>
              <a:t>5</a:t>
            </a:r>
            <a:r>
              <a:rPr lang="zh-CN" altLang="en-US" sz="3200" b="1" dirty="0">
                <a:solidFill>
                  <a:srgbClr val="002060"/>
                </a:solidFill>
                <a:latin typeface="楷体_GB2312" pitchFamily="49" charset="-122"/>
                <a:ea typeface="楷体_GB2312" pitchFamily="49" charset="-122"/>
              </a:rPr>
              <a:t>）重视教育技术在教学评价中的应用。</a:t>
            </a:r>
            <a:endParaRPr lang="zh-CN" altLang="en-US" sz="3200" b="1" dirty="0">
              <a:solidFill>
                <a:srgbClr val="002060"/>
              </a:solidFill>
              <a:latin typeface="楷体_GB2312" pitchFamily="49" charset="-122"/>
              <a:ea typeface="楷体_GB2312" pitchFamily="49" charset="-122"/>
            </a:endParaRPr>
          </a:p>
        </p:txBody>
      </p:sp>
    </p:spTree>
    <p:extLst>
      <p:ext uri="{BB962C8B-B14F-4D97-AF65-F5344CB8AC3E}">
        <p14:creationId xmlns:p14="http://schemas.microsoft.com/office/powerpoint/2010/main" val="133757983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txBox="1">
            <a:spLocks noChangeArrowheads="1"/>
          </p:cNvSpPr>
          <p:nvPr/>
        </p:nvSpPr>
        <p:spPr>
          <a:xfrm>
            <a:off x="3142262" y="2599356"/>
            <a:ext cx="6338624" cy="113845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3600" b="1" dirty="0">
                <a:solidFill>
                  <a:srgbClr val="002060"/>
                </a:solidFill>
                <a:latin typeface="楷体_GB2312" pitchFamily="49" charset="-122"/>
                <a:ea typeface="楷体_GB2312" pitchFamily="49" charset="-122"/>
              </a:rPr>
              <a:t>活动</a:t>
            </a:r>
            <a:r>
              <a:rPr lang="en-US" altLang="zh-CN" sz="3600" b="1" dirty="0">
                <a:solidFill>
                  <a:srgbClr val="002060"/>
                </a:solidFill>
                <a:latin typeface="楷体_GB2312" pitchFamily="49" charset="-122"/>
                <a:ea typeface="楷体_GB2312" pitchFamily="49" charset="-122"/>
              </a:rPr>
              <a:t>1  </a:t>
            </a:r>
            <a:r>
              <a:rPr lang="zh-CN" altLang="en-US" sz="3600" b="1" dirty="0">
                <a:solidFill>
                  <a:srgbClr val="002060"/>
                </a:solidFill>
                <a:latin typeface="楷体_GB2312" pitchFamily="49" charset="-122"/>
                <a:ea typeface="楷体_GB2312" pitchFamily="49" charset="-122"/>
              </a:rPr>
              <a:t>了解教学设计</a:t>
            </a:r>
            <a:endParaRPr lang="zh-CN" altLang="en-US" sz="3600" b="1" dirty="0" smtClean="0">
              <a:solidFill>
                <a:srgbClr val="002060"/>
              </a:solidFill>
              <a:latin typeface="楷体_GB2312" pitchFamily="49" charset="-122"/>
              <a:ea typeface="楷体_GB2312" pitchFamily="49" charset="-122"/>
            </a:endParaRPr>
          </a:p>
        </p:txBody>
      </p:sp>
    </p:spTree>
    <p:extLst>
      <p:ext uri="{BB962C8B-B14F-4D97-AF65-F5344CB8AC3E}">
        <p14:creationId xmlns:p14="http://schemas.microsoft.com/office/powerpoint/2010/main" val="1173563977"/>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99715" y="593558"/>
            <a:ext cx="11198055" cy="4524315"/>
          </a:xfrm>
          <a:prstGeom prst="rect">
            <a:avLst/>
          </a:prstGeom>
        </p:spPr>
        <p:txBody>
          <a:bodyPr wrap="square">
            <a:spAutoFit/>
          </a:bodyPr>
          <a:lstStyle/>
          <a:p>
            <a:pPr algn="ctr"/>
            <a:r>
              <a:rPr lang="zh-CN" altLang="en-US" sz="3200" b="1" dirty="0">
                <a:solidFill>
                  <a:srgbClr val="002060"/>
                </a:solidFill>
                <a:latin typeface="楷体_GB2312" pitchFamily="49" charset="-122"/>
                <a:ea typeface="楷体_GB2312" pitchFamily="49" charset="-122"/>
              </a:rPr>
              <a:t>材料</a:t>
            </a:r>
            <a:r>
              <a:rPr lang="en-US" altLang="zh-CN" sz="3200" b="1" dirty="0">
                <a:solidFill>
                  <a:srgbClr val="002060"/>
                </a:solidFill>
                <a:latin typeface="楷体_GB2312" pitchFamily="49" charset="-122"/>
                <a:ea typeface="楷体_GB2312" pitchFamily="49" charset="-122"/>
              </a:rPr>
              <a:t>2  </a:t>
            </a:r>
            <a:r>
              <a:rPr lang="zh-CN" altLang="en-US" sz="3200" b="1" dirty="0">
                <a:solidFill>
                  <a:srgbClr val="002060"/>
                </a:solidFill>
                <a:latin typeface="楷体_GB2312" pitchFamily="49" charset="-122"/>
                <a:ea typeface="楷体_GB2312" pitchFamily="49" charset="-122"/>
              </a:rPr>
              <a:t>常见教学评价实施</a:t>
            </a:r>
            <a:r>
              <a:rPr lang="zh-CN" altLang="en-US" sz="3200" b="1" dirty="0" smtClean="0">
                <a:solidFill>
                  <a:srgbClr val="002060"/>
                </a:solidFill>
                <a:latin typeface="楷体_GB2312" pitchFamily="49" charset="-122"/>
                <a:ea typeface="楷体_GB2312" pitchFamily="49" charset="-122"/>
              </a:rPr>
              <a:t>方法</a:t>
            </a:r>
            <a:endParaRPr lang="en-US" altLang="zh-CN" sz="3200" b="1" dirty="0" smtClean="0">
              <a:solidFill>
                <a:srgbClr val="002060"/>
              </a:solidFill>
              <a:latin typeface="楷体_GB2312" pitchFamily="49" charset="-122"/>
              <a:ea typeface="楷体_GB2312" pitchFamily="49" charset="-122"/>
            </a:endParaRPr>
          </a:p>
          <a:p>
            <a:r>
              <a:rPr lang="zh-CN" altLang="en-US" sz="3200" b="1" dirty="0">
                <a:solidFill>
                  <a:srgbClr val="002060"/>
                </a:solidFill>
                <a:latin typeface="楷体_GB2312" pitchFamily="49" charset="-122"/>
                <a:ea typeface="楷体_GB2312" pitchFamily="49" charset="-122"/>
              </a:rPr>
              <a:t>（一）教师观察</a:t>
            </a:r>
          </a:p>
          <a:p>
            <a:r>
              <a:rPr lang="zh-CN" altLang="en-US" sz="3200" b="1" dirty="0">
                <a:solidFill>
                  <a:srgbClr val="002060"/>
                </a:solidFill>
                <a:latin typeface="楷体_GB2312" pitchFamily="49" charset="-122"/>
                <a:ea typeface="楷体_GB2312" pitchFamily="49" charset="-122"/>
              </a:rPr>
              <a:t>教师观察是过程性评价中搜集情况和表现信息的有效方法之一。这里的观察不是日常用语中所说的“用眼睛看”，而是指有目的、有计划地关注评价对象的表现，搜集各种有关信息的过程。教师观察时首先有比较明确的观察目的，即针对评价要求，围绕评价指标，设计好观察要点。通常根据观察要点可分为以观察对象为标志和以观察现象为标志的两种观察</a:t>
            </a:r>
            <a:r>
              <a:rPr lang="zh-CN" altLang="en-US" sz="3200" b="1" dirty="0" smtClean="0">
                <a:solidFill>
                  <a:srgbClr val="002060"/>
                </a:solidFill>
                <a:latin typeface="楷体_GB2312" pitchFamily="49" charset="-122"/>
                <a:ea typeface="楷体_GB2312" pitchFamily="49" charset="-122"/>
              </a:rPr>
              <a:t>。</a:t>
            </a:r>
            <a:endParaRPr lang="zh-CN" altLang="en-US" sz="3200" b="1" dirty="0">
              <a:solidFill>
                <a:srgbClr val="002060"/>
              </a:solidFill>
              <a:latin typeface="楷体_GB2312" pitchFamily="49" charset="-122"/>
              <a:ea typeface="楷体_GB2312" pitchFamily="49" charset="-122"/>
            </a:endParaRPr>
          </a:p>
        </p:txBody>
      </p:sp>
    </p:spTree>
    <p:extLst>
      <p:ext uri="{BB962C8B-B14F-4D97-AF65-F5344CB8AC3E}">
        <p14:creationId xmlns:p14="http://schemas.microsoft.com/office/powerpoint/2010/main" val="1612461964"/>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99715" y="593558"/>
            <a:ext cx="11198055" cy="5016758"/>
          </a:xfrm>
          <a:prstGeom prst="rect">
            <a:avLst/>
          </a:prstGeom>
        </p:spPr>
        <p:txBody>
          <a:bodyPr wrap="square">
            <a:spAutoFit/>
          </a:bodyPr>
          <a:lstStyle/>
          <a:p>
            <a:r>
              <a:rPr lang="zh-CN" altLang="en-US" sz="3200" b="1" dirty="0" smtClean="0">
                <a:solidFill>
                  <a:srgbClr val="002060"/>
                </a:solidFill>
                <a:latin typeface="楷体_GB2312" pitchFamily="49" charset="-122"/>
                <a:ea typeface="楷体_GB2312" pitchFamily="49" charset="-122"/>
              </a:rPr>
              <a:t>（</a:t>
            </a:r>
            <a:r>
              <a:rPr lang="zh-CN" altLang="en-US" sz="3200" b="1" dirty="0">
                <a:solidFill>
                  <a:srgbClr val="002060"/>
                </a:solidFill>
                <a:latin typeface="楷体_GB2312" pitchFamily="49" charset="-122"/>
                <a:ea typeface="楷体_GB2312" pitchFamily="49" charset="-122"/>
              </a:rPr>
              <a:t>二）谈话和访谈</a:t>
            </a:r>
          </a:p>
          <a:p>
            <a:r>
              <a:rPr lang="zh-CN" altLang="en-US" sz="3200" b="1" dirty="0" smtClean="0">
                <a:solidFill>
                  <a:srgbClr val="002060"/>
                </a:solidFill>
                <a:latin typeface="楷体_GB2312" pitchFamily="49" charset="-122"/>
                <a:ea typeface="楷体_GB2312" pitchFamily="49" charset="-122"/>
              </a:rPr>
              <a:t>  谈话</a:t>
            </a:r>
            <a:r>
              <a:rPr lang="zh-CN" altLang="en-US" sz="3200" b="1" dirty="0">
                <a:solidFill>
                  <a:srgbClr val="002060"/>
                </a:solidFill>
                <a:latin typeface="楷体_GB2312" pitchFamily="49" charset="-122"/>
                <a:ea typeface="楷体_GB2312" pitchFamily="49" charset="-122"/>
              </a:rPr>
              <a:t>和访谈是过程性评价中搜集具体情况和征求意见时常用的办法。在教学实施中，教师通过对学生的个别谈话，可以较为深入地了解学生的思想、爱好、情趣、性格以及科学探究中的想法、困惑等诸多方面信息，作为过程性评价的数据，而这些信息往往是通过其他方法不容易获取的。教师在需要时也可通过访谈的方法向一切与科学课程有关的人员了解看法、征求意见。学生在进行社区调查、外出考察等活动时也可对特定的对象进行访谈，以主动获取资料与信息。</a:t>
            </a:r>
          </a:p>
          <a:p>
            <a:endParaRPr lang="zh-CN" altLang="en-US" sz="3200" b="1" dirty="0">
              <a:solidFill>
                <a:srgbClr val="002060"/>
              </a:solidFill>
              <a:latin typeface="楷体_GB2312" pitchFamily="49" charset="-122"/>
              <a:ea typeface="楷体_GB2312" pitchFamily="49" charset="-122"/>
            </a:endParaRPr>
          </a:p>
        </p:txBody>
      </p:sp>
    </p:spTree>
    <p:extLst>
      <p:ext uri="{BB962C8B-B14F-4D97-AF65-F5344CB8AC3E}">
        <p14:creationId xmlns:p14="http://schemas.microsoft.com/office/powerpoint/2010/main" val="4242243786"/>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99715" y="593558"/>
            <a:ext cx="11198055" cy="3539430"/>
          </a:xfrm>
          <a:prstGeom prst="rect">
            <a:avLst/>
          </a:prstGeom>
        </p:spPr>
        <p:txBody>
          <a:bodyPr wrap="square">
            <a:spAutoFit/>
          </a:bodyPr>
          <a:lstStyle/>
          <a:p>
            <a:r>
              <a:rPr lang="zh-CN" altLang="en-US" sz="3200" b="1" dirty="0">
                <a:solidFill>
                  <a:srgbClr val="002060"/>
                </a:solidFill>
                <a:latin typeface="楷体_GB2312" pitchFamily="49" charset="-122"/>
                <a:ea typeface="楷体_GB2312" pitchFamily="49" charset="-122"/>
              </a:rPr>
              <a:t>（三）问卷调查</a:t>
            </a:r>
          </a:p>
          <a:p>
            <a:r>
              <a:rPr lang="zh-CN" altLang="en-US" sz="3200" b="1" dirty="0">
                <a:solidFill>
                  <a:srgbClr val="002060"/>
                </a:solidFill>
                <a:latin typeface="楷体_GB2312" pitchFamily="49" charset="-122"/>
                <a:ea typeface="楷体_GB2312" pitchFamily="49" charset="-122"/>
              </a:rPr>
              <a:t>问卷调查是评价活动中常用的方法之一。通常评价者在问卷中设计出若干感兴趣的问题，评价对象通过答卷完成问卷调查的数据收集，评价者对收集的信息进行统计与分析后进行评价。问卷调查方法通常用于针对性的调查，为制定计划、作出决策提供参考；或者用于较大范围的数据收集，以便做出相关的统计分析。</a:t>
            </a:r>
          </a:p>
        </p:txBody>
      </p:sp>
    </p:spTree>
    <p:extLst>
      <p:ext uri="{BB962C8B-B14F-4D97-AF65-F5344CB8AC3E}">
        <p14:creationId xmlns:p14="http://schemas.microsoft.com/office/powerpoint/2010/main" val="614663174"/>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99715" y="593558"/>
            <a:ext cx="11198055" cy="5016758"/>
          </a:xfrm>
          <a:prstGeom prst="rect">
            <a:avLst/>
          </a:prstGeom>
        </p:spPr>
        <p:txBody>
          <a:bodyPr wrap="square">
            <a:spAutoFit/>
          </a:bodyPr>
          <a:lstStyle/>
          <a:p>
            <a:r>
              <a:rPr lang="zh-CN" altLang="en-US" sz="3200" b="1" dirty="0">
                <a:solidFill>
                  <a:srgbClr val="002060"/>
                </a:solidFill>
                <a:latin typeface="楷体_GB2312" pitchFamily="49" charset="-122"/>
                <a:ea typeface="楷体_GB2312" pitchFamily="49" charset="-122"/>
              </a:rPr>
              <a:t>（四）作业、作品分析</a:t>
            </a:r>
          </a:p>
          <a:p>
            <a:r>
              <a:rPr lang="zh-CN" altLang="en-US" sz="3200" b="1" dirty="0">
                <a:solidFill>
                  <a:srgbClr val="002060"/>
                </a:solidFill>
                <a:latin typeface="楷体_GB2312" pitchFamily="49" charset="-122"/>
                <a:ea typeface="楷体_GB2312" pitchFamily="49" charset="-122"/>
              </a:rPr>
              <a:t>科学教师通过提供布置作业任务，从学生完成作业的过程表现与完成作业或作品的质量，来评价其有关水平与能力。用该种方法既可以展示学生科学学习的整体质量，又可以从学生作业或作品的立意、设计、实施、结论、资料的正确性和完整性、科学性和独创性等方面，综合考察学生对所学知识技能的掌握水平以及科学方法与研究能力的运用水平。</a:t>
            </a:r>
          </a:p>
          <a:p>
            <a:r>
              <a:rPr lang="zh-CN" altLang="en-US" sz="3200" b="1" dirty="0">
                <a:solidFill>
                  <a:srgbClr val="002060"/>
                </a:solidFill>
                <a:latin typeface="楷体_GB2312" pitchFamily="49" charset="-122"/>
                <a:ea typeface="楷体_GB2312" pitchFamily="49" charset="-122"/>
              </a:rPr>
              <a:t>恰当的作业任务设计、教师全程参与和有效指导、建立作业或作品的评价标准是科学教师实施作业作品分析方法进行评价的基础。</a:t>
            </a:r>
          </a:p>
        </p:txBody>
      </p:sp>
    </p:spTree>
    <p:extLst>
      <p:ext uri="{BB962C8B-B14F-4D97-AF65-F5344CB8AC3E}">
        <p14:creationId xmlns:p14="http://schemas.microsoft.com/office/powerpoint/2010/main" val="1964811523"/>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99715" y="593558"/>
            <a:ext cx="11198055" cy="4524315"/>
          </a:xfrm>
          <a:prstGeom prst="rect">
            <a:avLst/>
          </a:prstGeom>
        </p:spPr>
        <p:txBody>
          <a:bodyPr wrap="square">
            <a:spAutoFit/>
          </a:bodyPr>
          <a:lstStyle/>
          <a:p>
            <a:r>
              <a:rPr lang="zh-CN" altLang="en-US" sz="3200" b="1" dirty="0">
                <a:solidFill>
                  <a:srgbClr val="002060"/>
                </a:solidFill>
                <a:latin typeface="楷体_GB2312" pitchFamily="49" charset="-122"/>
                <a:ea typeface="楷体_GB2312" pitchFamily="49" charset="-122"/>
              </a:rPr>
              <a:t>（五）学生成长记录袋</a:t>
            </a:r>
          </a:p>
          <a:p>
            <a:r>
              <a:rPr lang="zh-CN" altLang="en-US" sz="3200" b="1" dirty="0">
                <a:solidFill>
                  <a:srgbClr val="002060"/>
                </a:solidFill>
                <a:latin typeface="楷体_GB2312" pitchFamily="49" charset="-122"/>
                <a:ea typeface="楷体_GB2312" pitchFamily="49" charset="-122"/>
              </a:rPr>
              <a:t>学生成长记录袋是指用做档案的方法评价学生学业过程的工具与方法。</a:t>
            </a:r>
          </a:p>
          <a:p>
            <a:r>
              <a:rPr lang="zh-CN" altLang="en-US" sz="3200" b="1" dirty="0">
                <a:solidFill>
                  <a:srgbClr val="002060"/>
                </a:solidFill>
                <a:latin typeface="楷体_GB2312" pitchFamily="49" charset="-122"/>
                <a:ea typeface="楷体_GB2312" pitchFamily="49" charset="-122"/>
              </a:rPr>
              <a:t>学生成长记录袋中存放的资料可以包括：各阶段的学习目标（由教师指导学生制定），各阶段的单元测验成绩（由教师记录），学生典型问题诊断、矫正措施与效果，学业变化的代表作，优秀作业、作品、科学探究报告（任课教师搜集并记录）或日记等，学生各阶段学习表现的自评、互评、教师评价材料以及其他值得记录在案的重大事项。</a:t>
            </a:r>
          </a:p>
        </p:txBody>
      </p:sp>
    </p:spTree>
    <p:extLst>
      <p:ext uri="{BB962C8B-B14F-4D97-AF65-F5344CB8AC3E}">
        <p14:creationId xmlns:p14="http://schemas.microsoft.com/office/powerpoint/2010/main" val="1753795809"/>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99715" y="593558"/>
            <a:ext cx="11198055" cy="6494085"/>
          </a:xfrm>
          <a:prstGeom prst="rect">
            <a:avLst/>
          </a:prstGeom>
        </p:spPr>
        <p:txBody>
          <a:bodyPr wrap="square">
            <a:spAutoFit/>
          </a:bodyPr>
          <a:lstStyle/>
          <a:p>
            <a:r>
              <a:rPr lang="zh-CN" altLang="en-US" sz="3200" b="1" dirty="0">
                <a:solidFill>
                  <a:srgbClr val="002060"/>
                </a:solidFill>
                <a:latin typeface="楷体_GB2312" pitchFamily="49" charset="-122"/>
                <a:ea typeface="楷体_GB2312" pitchFamily="49" charset="-122"/>
              </a:rPr>
              <a:t>（六）评议法</a:t>
            </a:r>
          </a:p>
          <a:p>
            <a:r>
              <a:rPr lang="zh-CN" altLang="en-US" sz="3200" b="1" dirty="0">
                <a:solidFill>
                  <a:srgbClr val="002060"/>
                </a:solidFill>
                <a:latin typeface="楷体_GB2312" pitchFamily="49" charset="-122"/>
                <a:ea typeface="楷体_GB2312" pitchFamily="49" charset="-122"/>
              </a:rPr>
              <a:t>评价中涉及对学生情感态度与价值观等方面的指标，除上述方法外，还可采用评议法，即先由学生按指标要求自评，然后组成小组让学生互评，最后教师可根据学生自评与互评的结论，参照观察记录、作业与考试等情况做出综合文字评定</a:t>
            </a:r>
            <a:r>
              <a:rPr lang="zh-CN" altLang="en-US" sz="3200" b="1" dirty="0" smtClean="0">
                <a:solidFill>
                  <a:srgbClr val="002060"/>
                </a:solidFill>
                <a:latin typeface="楷体_GB2312" pitchFamily="49" charset="-122"/>
                <a:ea typeface="楷体_GB2312" pitchFamily="49" charset="-122"/>
              </a:rPr>
              <a:t>。</a:t>
            </a:r>
            <a:endParaRPr lang="en-US" altLang="zh-CN" sz="3200" b="1" dirty="0" smtClean="0">
              <a:solidFill>
                <a:srgbClr val="002060"/>
              </a:solidFill>
              <a:latin typeface="楷体_GB2312" pitchFamily="49" charset="-122"/>
              <a:ea typeface="楷体_GB2312" pitchFamily="49" charset="-122"/>
            </a:endParaRPr>
          </a:p>
          <a:p>
            <a:r>
              <a:rPr lang="zh-CN" altLang="en-US" sz="3200" b="1" dirty="0">
                <a:solidFill>
                  <a:srgbClr val="002060"/>
                </a:solidFill>
                <a:latin typeface="楷体_GB2312" pitchFamily="49" charset="-122"/>
                <a:ea typeface="楷体_GB2312" pitchFamily="49" charset="-122"/>
              </a:rPr>
              <a:t>（七）测验与考试</a:t>
            </a:r>
          </a:p>
          <a:p>
            <a:r>
              <a:rPr lang="zh-CN" altLang="en-US" sz="3200" b="1" dirty="0">
                <a:solidFill>
                  <a:srgbClr val="002060"/>
                </a:solidFill>
                <a:latin typeface="楷体_GB2312" pitchFamily="49" charset="-122"/>
                <a:ea typeface="楷体_GB2312" pitchFamily="49" charset="-122"/>
              </a:rPr>
              <a:t>学生科学素养的培养离不开必要的知识与能力基础的训练，测验与考试仍然是有效的一种评价方法，关键在于正确认识和恰当运用。通过测验与考试能反映整个教学是否达到预定的目标，从而对教学做出调整和改进。通过测验应力求反映出学生个体的进步与变化，以利于对学生个体差异进行评价，而不是单纯通过考试来对学生进行互相比较。</a:t>
            </a:r>
          </a:p>
          <a:p>
            <a:endParaRPr lang="zh-CN" altLang="en-US" sz="3200" b="1" dirty="0">
              <a:solidFill>
                <a:srgbClr val="002060"/>
              </a:solidFill>
              <a:latin typeface="楷体_GB2312" pitchFamily="49" charset="-122"/>
              <a:ea typeface="楷体_GB2312" pitchFamily="49" charset="-122"/>
            </a:endParaRPr>
          </a:p>
        </p:txBody>
      </p:sp>
    </p:spTree>
    <p:extLst>
      <p:ext uri="{BB962C8B-B14F-4D97-AF65-F5344CB8AC3E}">
        <p14:creationId xmlns:p14="http://schemas.microsoft.com/office/powerpoint/2010/main" val="2495375980"/>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99715" y="593558"/>
            <a:ext cx="11198055" cy="4031873"/>
          </a:xfrm>
          <a:prstGeom prst="rect">
            <a:avLst/>
          </a:prstGeom>
        </p:spPr>
        <p:txBody>
          <a:bodyPr wrap="square">
            <a:spAutoFit/>
          </a:bodyPr>
          <a:lstStyle/>
          <a:p>
            <a:r>
              <a:rPr lang="zh-CN" altLang="en-US" sz="3200" b="1" dirty="0">
                <a:solidFill>
                  <a:srgbClr val="002060"/>
                </a:solidFill>
                <a:latin typeface="楷体_GB2312" pitchFamily="49" charset="-122"/>
                <a:ea typeface="楷体_GB2312" pitchFamily="49" charset="-122"/>
              </a:rPr>
              <a:t>（八）评价量表</a:t>
            </a:r>
          </a:p>
          <a:p>
            <a:r>
              <a:rPr lang="zh-CN" altLang="en-US" sz="3200" b="1" dirty="0">
                <a:solidFill>
                  <a:srgbClr val="002060"/>
                </a:solidFill>
                <a:latin typeface="楷体_GB2312" pitchFamily="49" charset="-122"/>
                <a:ea typeface="楷体_GB2312" pitchFamily="49" charset="-122"/>
              </a:rPr>
              <a:t>评价量表是教育评价中对表现、满意度、没有现存工具可以测量的综合因素等比较抽象的评价对象进行评价时常用的办法。评价量表实质上是对评价者在价值判断中的感受程度的一种表达方式，它与用语言定性描述判断方法相比，有具有较高的精确性和评价对象个体之间的可比性等优点，但也有不够详细和生动的缺点。</a:t>
            </a:r>
          </a:p>
          <a:p>
            <a:endParaRPr lang="zh-CN" altLang="en-US" sz="3200" b="1" dirty="0">
              <a:solidFill>
                <a:srgbClr val="002060"/>
              </a:solidFill>
              <a:latin typeface="楷体_GB2312" pitchFamily="49" charset="-122"/>
              <a:ea typeface="楷体_GB2312" pitchFamily="49" charset="-122"/>
            </a:endParaRPr>
          </a:p>
        </p:txBody>
      </p:sp>
    </p:spTree>
    <p:extLst>
      <p:ext uri="{BB962C8B-B14F-4D97-AF65-F5344CB8AC3E}">
        <p14:creationId xmlns:p14="http://schemas.microsoft.com/office/powerpoint/2010/main" val="1990156078"/>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99715" y="593558"/>
            <a:ext cx="11198055" cy="6001643"/>
          </a:xfrm>
          <a:prstGeom prst="rect">
            <a:avLst/>
          </a:prstGeom>
        </p:spPr>
        <p:txBody>
          <a:bodyPr wrap="square">
            <a:spAutoFit/>
          </a:bodyPr>
          <a:lstStyle/>
          <a:p>
            <a:r>
              <a:rPr lang="zh-CN" altLang="en-US" sz="3200" b="1" dirty="0">
                <a:solidFill>
                  <a:srgbClr val="002060"/>
                </a:solidFill>
                <a:latin typeface="楷体_GB2312" pitchFamily="49" charset="-122"/>
                <a:ea typeface="楷体_GB2312" pitchFamily="49" charset="-122"/>
              </a:rPr>
              <a:t>（二）评价量表的基本类型</a:t>
            </a:r>
          </a:p>
          <a:p>
            <a:r>
              <a:rPr lang="en-US" altLang="zh-CN" sz="3200" b="1" dirty="0">
                <a:solidFill>
                  <a:srgbClr val="002060"/>
                </a:solidFill>
                <a:latin typeface="楷体_GB2312" pitchFamily="49" charset="-122"/>
                <a:ea typeface="楷体_GB2312" pitchFamily="49" charset="-122"/>
              </a:rPr>
              <a:t>1.</a:t>
            </a:r>
            <a:r>
              <a:rPr lang="zh-CN" altLang="en-US" sz="3200" b="1" dirty="0">
                <a:solidFill>
                  <a:srgbClr val="002060"/>
                </a:solidFill>
                <a:latin typeface="楷体_GB2312" pitchFamily="49" charset="-122"/>
                <a:ea typeface="楷体_GB2312" pitchFamily="49" charset="-122"/>
              </a:rPr>
              <a:t>数字等级评价量表</a:t>
            </a:r>
          </a:p>
          <a:p>
            <a:r>
              <a:rPr lang="zh-CN" altLang="en-US" sz="3200" b="1" dirty="0">
                <a:solidFill>
                  <a:srgbClr val="002060"/>
                </a:solidFill>
                <a:latin typeface="楷体_GB2312" pitchFamily="49" charset="-122"/>
                <a:ea typeface="楷体_GB2312" pitchFamily="49" charset="-122"/>
              </a:rPr>
              <a:t>数字等级评价量表是用圈画数字的形式来确定所列行为特征的等级。行为特性一般分</a:t>
            </a:r>
            <a:r>
              <a:rPr lang="en-US" altLang="zh-CN" sz="3200" b="1" dirty="0">
                <a:solidFill>
                  <a:srgbClr val="002060"/>
                </a:solidFill>
                <a:latin typeface="楷体_GB2312" pitchFamily="49" charset="-122"/>
                <a:ea typeface="楷体_GB2312" pitchFamily="49" charset="-122"/>
              </a:rPr>
              <a:t>3~5</a:t>
            </a:r>
            <a:r>
              <a:rPr lang="zh-CN" altLang="en-US" sz="3200" b="1" dirty="0">
                <a:solidFill>
                  <a:srgbClr val="002060"/>
                </a:solidFill>
                <a:latin typeface="楷体_GB2312" pitchFamily="49" charset="-122"/>
                <a:ea typeface="楷体_GB2312" pitchFamily="49" charset="-122"/>
              </a:rPr>
              <a:t>个等级，用数字</a:t>
            </a:r>
            <a:r>
              <a:rPr lang="en-US" altLang="zh-CN" sz="3200" b="1" dirty="0">
                <a:solidFill>
                  <a:srgbClr val="002060"/>
                </a:solidFill>
                <a:latin typeface="楷体_GB2312" pitchFamily="49" charset="-122"/>
                <a:ea typeface="楷体_GB2312" pitchFamily="49" charset="-122"/>
              </a:rPr>
              <a:t>1</a:t>
            </a:r>
            <a:r>
              <a:rPr lang="zh-CN" altLang="en-US" sz="3200" b="1" dirty="0">
                <a:solidFill>
                  <a:srgbClr val="002060"/>
                </a:solidFill>
                <a:latin typeface="楷体_GB2312" pitchFamily="49" charset="-122"/>
                <a:ea typeface="楷体_GB2312" pitchFamily="49" charset="-122"/>
              </a:rPr>
              <a:t>、</a:t>
            </a:r>
            <a:r>
              <a:rPr lang="en-US" altLang="zh-CN" sz="3200" b="1" dirty="0">
                <a:solidFill>
                  <a:srgbClr val="002060"/>
                </a:solidFill>
                <a:latin typeface="楷体_GB2312" pitchFamily="49" charset="-122"/>
                <a:ea typeface="楷体_GB2312" pitchFamily="49" charset="-122"/>
              </a:rPr>
              <a:t>2</a:t>
            </a:r>
            <a:r>
              <a:rPr lang="zh-CN" altLang="en-US" sz="3200" b="1" dirty="0">
                <a:solidFill>
                  <a:srgbClr val="002060"/>
                </a:solidFill>
                <a:latin typeface="楷体_GB2312" pitchFamily="49" charset="-122"/>
                <a:ea typeface="楷体_GB2312" pitchFamily="49" charset="-122"/>
              </a:rPr>
              <a:t>、</a:t>
            </a:r>
            <a:r>
              <a:rPr lang="en-US" altLang="zh-CN" sz="3200" b="1" dirty="0">
                <a:solidFill>
                  <a:srgbClr val="002060"/>
                </a:solidFill>
                <a:latin typeface="楷体_GB2312" pitchFamily="49" charset="-122"/>
                <a:ea typeface="楷体_GB2312" pitchFamily="49" charset="-122"/>
              </a:rPr>
              <a:t>3</a:t>
            </a:r>
            <a:r>
              <a:rPr lang="zh-CN" altLang="en-US" sz="3200" b="1" dirty="0">
                <a:solidFill>
                  <a:srgbClr val="002060"/>
                </a:solidFill>
                <a:latin typeface="楷体_GB2312" pitchFamily="49" charset="-122"/>
                <a:ea typeface="楷体_GB2312" pitchFamily="49" charset="-122"/>
              </a:rPr>
              <a:t>、</a:t>
            </a:r>
            <a:r>
              <a:rPr lang="en-US" altLang="zh-CN" sz="3200" b="1" dirty="0">
                <a:solidFill>
                  <a:srgbClr val="002060"/>
                </a:solidFill>
                <a:latin typeface="楷体_GB2312" pitchFamily="49" charset="-122"/>
                <a:ea typeface="楷体_GB2312" pitchFamily="49" charset="-122"/>
              </a:rPr>
              <a:t>4</a:t>
            </a:r>
            <a:r>
              <a:rPr lang="zh-CN" altLang="en-US" sz="3200" b="1" dirty="0">
                <a:solidFill>
                  <a:srgbClr val="002060"/>
                </a:solidFill>
                <a:latin typeface="楷体_GB2312" pitchFamily="49" charset="-122"/>
                <a:ea typeface="楷体_GB2312" pitchFamily="49" charset="-122"/>
              </a:rPr>
              <a:t>、</a:t>
            </a:r>
            <a:r>
              <a:rPr lang="en-US" altLang="zh-CN" sz="3200" b="1" dirty="0">
                <a:solidFill>
                  <a:srgbClr val="002060"/>
                </a:solidFill>
                <a:latin typeface="楷体_GB2312" pitchFamily="49" charset="-122"/>
                <a:ea typeface="楷体_GB2312" pitchFamily="49" charset="-122"/>
              </a:rPr>
              <a:t>5</a:t>
            </a:r>
            <a:r>
              <a:rPr lang="zh-CN" altLang="en-US" sz="3200" b="1" dirty="0">
                <a:solidFill>
                  <a:srgbClr val="002060"/>
                </a:solidFill>
                <a:latin typeface="楷体_GB2312" pitchFamily="49" charset="-122"/>
                <a:ea typeface="楷体_GB2312" pitchFamily="49" charset="-122"/>
              </a:rPr>
              <a:t>来表示，并对数字等级做简单的文字说明。</a:t>
            </a:r>
          </a:p>
          <a:p>
            <a:r>
              <a:rPr lang="en-US" altLang="zh-CN" sz="3200" b="1" dirty="0">
                <a:solidFill>
                  <a:srgbClr val="002060"/>
                </a:solidFill>
                <a:latin typeface="楷体_GB2312" pitchFamily="49" charset="-122"/>
                <a:ea typeface="楷体_GB2312" pitchFamily="49" charset="-122"/>
              </a:rPr>
              <a:t>2.</a:t>
            </a:r>
            <a:r>
              <a:rPr lang="zh-CN" altLang="en-US" sz="3200" b="1" dirty="0">
                <a:solidFill>
                  <a:srgbClr val="002060"/>
                </a:solidFill>
                <a:latin typeface="楷体_GB2312" pitchFamily="49" charset="-122"/>
                <a:ea typeface="楷体_GB2312" pitchFamily="49" charset="-122"/>
              </a:rPr>
              <a:t>图示等级评价量表</a:t>
            </a:r>
          </a:p>
          <a:p>
            <a:r>
              <a:rPr lang="zh-CN" altLang="en-US" sz="3200" b="1" dirty="0">
                <a:solidFill>
                  <a:srgbClr val="002060"/>
                </a:solidFill>
                <a:latin typeface="楷体_GB2312" pitchFamily="49" charset="-122"/>
                <a:ea typeface="楷体_GB2312" pitchFamily="49" charset="-122"/>
              </a:rPr>
              <a:t>图示等级评价量表是在每个行为特性项目的下边或右边给出水平横线图尺的等级刻度。</a:t>
            </a:r>
          </a:p>
          <a:p>
            <a:r>
              <a:rPr lang="zh-CN" altLang="en-US" sz="3200" b="1" dirty="0">
                <a:solidFill>
                  <a:srgbClr val="002060"/>
                </a:solidFill>
                <a:latin typeface="楷体_GB2312" pitchFamily="49" charset="-122"/>
                <a:ea typeface="楷体_GB2312" pitchFamily="49" charset="-122"/>
              </a:rPr>
              <a:t>图示等级评价量表和数字等级评价量表之间有许多相同的地方。但数字或词语等级评价量表只限于整数等级，而图示等级评价量表可以在连续的水平图尺线上，任意取值。</a:t>
            </a:r>
          </a:p>
          <a:p>
            <a:endParaRPr lang="zh-CN" altLang="en-US" sz="3200" b="1" dirty="0">
              <a:solidFill>
                <a:srgbClr val="002060"/>
              </a:solidFill>
              <a:latin typeface="楷体_GB2312" pitchFamily="49" charset="-122"/>
              <a:ea typeface="楷体_GB2312" pitchFamily="49" charset="-122"/>
            </a:endParaRPr>
          </a:p>
        </p:txBody>
      </p:sp>
    </p:spTree>
    <p:extLst>
      <p:ext uri="{BB962C8B-B14F-4D97-AF65-F5344CB8AC3E}">
        <p14:creationId xmlns:p14="http://schemas.microsoft.com/office/powerpoint/2010/main" val="3385842236"/>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99715" y="593558"/>
            <a:ext cx="11198055" cy="4031873"/>
          </a:xfrm>
          <a:prstGeom prst="rect">
            <a:avLst/>
          </a:prstGeom>
        </p:spPr>
        <p:txBody>
          <a:bodyPr wrap="square">
            <a:spAutoFit/>
          </a:bodyPr>
          <a:lstStyle/>
          <a:p>
            <a:r>
              <a:rPr lang="zh-CN" altLang="en-US" sz="3200" b="1" dirty="0">
                <a:solidFill>
                  <a:srgbClr val="002060"/>
                </a:solidFill>
                <a:latin typeface="楷体_GB2312" pitchFamily="49" charset="-122"/>
                <a:ea typeface="楷体_GB2312" pitchFamily="49" charset="-122"/>
              </a:rPr>
              <a:t>（三）量表评价法的优缺点</a:t>
            </a:r>
          </a:p>
          <a:p>
            <a:r>
              <a:rPr lang="en-US" altLang="zh-CN" sz="3200" b="1" dirty="0">
                <a:solidFill>
                  <a:srgbClr val="002060"/>
                </a:solidFill>
                <a:latin typeface="楷体_GB2312" pitchFamily="49" charset="-122"/>
                <a:ea typeface="楷体_GB2312" pitchFamily="49" charset="-122"/>
              </a:rPr>
              <a:t>1.</a:t>
            </a:r>
            <a:r>
              <a:rPr lang="zh-CN" altLang="en-US" sz="3200" b="1" dirty="0">
                <a:solidFill>
                  <a:srgbClr val="002060"/>
                </a:solidFill>
                <a:latin typeface="楷体_GB2312" pitchFamily="49" charset="-122"/>
                <a:ea typeface="楷体_GB2312" pitchFamily="49" charset="-122"/>
              </a:rPr>
              <a:t>量表评价法的优点</a:t>
            </a:r>
          </a:p>
          <a:p>
            <a:r>
              <a:rPr lang="zh-CN" altLang="en-US" sz="3200" b="1" dirty="0">
                <a:solidFill>
                  <a:srgbClr val="002060"/>
                </a:solidFill>
                <a:latin typeface="楷体_GB2312" pitchFamily="49" charset="-122"/>
                <a:ea typeface="楷体_GB2312" pitchFamily="49" charset="-122"/>
              </a:rPr>
              <a:t>在于评价者必须根据量表上提供的各项评价指标对被评价者进行评价，评价的视角比较全面、客观。</a:t>
            </a:r>
          </a:p>
          <a:p>
            <a:r>
              <a:rPr lang="en-US" altLang="zh-CN" sz="3200" b="1" dirty="0">
                <a:solidFill>
                  <a:srgbClr val="002060"/>
                </a:solidFill>
                <a:latin typeface="楷体_GB2312" pitchFamily="49" charset="-122"/>
                <a:ea typeface="楷体_GB2312" pitchFamily="49" charset="-122"/>
              </a:rPr>
              <a:t>2.</a:t>
            </a:r>
            <a:r>
              <a:rPr lang="zh-CN" altLang="en-US" sz="3200" b="1" dirty="0">
                <a:solidFill>
                  <a:srgbClr val="002060"/>
                </a:solidFill>
                <a:latin typeface="楷体_GB2312" pitchFamily="49" charset="-122"/>
                <a:ea typeface="楷体_GB2312" pitchFamily="49" charset="-122"/>
              </a:rPr>
              <a:t>量表评价法的缺点</a:t>
            </a:r>
          </a:p>
          <a:p>
            <a:r>
              <a:rPr lang="zh-CN" altLang="en-US" sz="3200" b="1" dirty="0">
                <a:solidFill>
                  <a:srgbClr val="002060"/>
                </a:solidFill>
                <a:latin typeface="楷体_GB2312" pitchFamily="49" charset="-122"/>
                <a:ea typeface="楷体_GB2312" pitchFamily="49" charset="-122"/>
              </a:rPr>
              <a:t>在于量表评价法有时由于过于量化，操作起来比较困难。量表设计的好坏也直接引导着评价方向，影响着评价的质量。</a:t>
            </a:r>
          </a:p>
          <a:p>
            <a:endParaRPr lang="zh-CN" altLang="en-US" sz="3200" b="1" dirty="0">
              <a:solidFill>
                <a:srgbClr val="002060"/>
              </a:solidFill>
              <a:latin typeface="楷体_GB2312" pitchFamily="49" charset="-122"/>
              <a:ea typeface="楷体_GB2312" pitchFamily="49" charset="-122"/>
            </a:endParaRPr>
          </a:p>
        </p:txBody>
      </p:sp>
    </p:spTree>
    <p:extLst>
      <p:ext uri="{BB962C8B-B14F-4D97-AF65-F5344CB8AC3E}">
        <p14:creationId xmlns:p14="http://schemas.microsoft.com/office/powerpoint/2010/main" val="124018241"/>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100180" y="2277979"/>
            <a:ext cx="8022390" cy="1077218"/>
          </a:xfrm>
          <a:prstGeom prst="rect">
            <a:avLst/>
          </a:prstGeom>
        </p:spPr>
        <p:txBody>
          <a:bodyPr wrap="square">
            <a:spAutoFit/>
          </a:bodyPr>
          <a:lstStyle/>
          <a:p>
            <a:r>
              <a:rPr lang="zh-CN" altLang="en-US" sz="3200" b="1" dirty="0">
                <a:solidFill>
                  <a:srgbClr val="002060"/>
                </a:solidFill>
                <a:latin typeface="楷体_GB2312" pitchFamily="49" charset="-122"/>
                <a:ea typeface="楷体_GB2312" pitchFamily="49" charset="-122"/>
              </a:rPr>
              <a:t>（四）教学评价量表</a:t>
            </a:r>
            <a:r>
              <a:rPr lang="zh-CN" altLang="en-US" sz="3200" b="1" dirty="0" smtClean="0">
                <a:solidFill>
                  <a:srgbClr val="002060"/>
                </a:solidFill>
                <a:latin typeface="楷体_GB2312" pitchFamily="49" charset="-122"/>
                <a:ea typeface="楷体_GB2312" pitchFamily="49" charset="-122"/>
              </a:rPr>
              <a:t>范例</a:t>
            </a:r>
            <a:endParaRPr lang="en-US" altLang="zh-CN" sz="3200" b="1" dirty="0" smtClean="0">
              <a:solidFill>
                <a:srgbClr val="002060"/>
              </a:solidFill>
              <a:latin typeface="楷体_GB2312" pitchFamily="49" charset="-122"/>
              <a:ea typeface="楷体_GB2312" pitchFamily="49" charset="-122"/>
            </a:endParaRPr>
          </a:p>
          <a:p>
            <a:r>
              <a:rPr lang="en-US" altLang="zh-CN" sz="3200" b="1" dirty="0">
                <a:solidFill>
                  <a:srgbClr val="002060"/>
                </a:solidFill>
                <a:latin typeface="楷体_GB2312" pitchFamily="49" charset="-122"/>
                <a:ea typeface="楷体_GB2312" pitchFamily="49" charset="-122"/>
              </a:rPr>
              <a:t> </a:t>
            </a:r>
            <a:r>
              <a:rPr lang="en-US" altLang="zh-CN" sz="3200" b="1" dirty="0" smtClean="0">
                <a:solidFill>
                  <a:srgbClr val="002060"/>
                </a:solidFill>
                <a:latin typeface="楷体_GB2312" pitchFamily="49" charset="-122"/>
                <a:ea typeface="楷体_GB2312" pitchFamily="49" charset="-122"/>
              </a:rPr>
              <a:t>            </a:t>
            </a:r>
            <a:r>
              <a:rPr lang="zh-CN" altLang="en-US" sz="3200" b="1" dirty="0" smtClean="0">
                <a:solidFill>
                  <a:srgbClr val="002060"/>
                </a:solidFill>
                <a:latin typeface="楷体_GB2312" pitchFamily="49" charset="-122"/>
                <a:ea typeface="楷体_GB2312" pitchFamily="49" charset="-122"/>
              </a:rPr>
              <a:t>见教材相关材料</a:t>
            </a:r>
            <a:endParaRPr lang="zh-CN" altLang="en-US" sz="3200" b="1" dirty="0">
              <a:solidFill>
                <a:srgbClr val="002060"/>
              </a:solidFill>
              <a:latin typeface="楷体_GB2312" pitchFamily="49" charset="-122"/>
              <a:ea typeface="楷体_GB2312" pitchFamily="49" charset="-122"/>
            </a:endParaRPr>
          </a:p>
        </p:txBody>
      </p:sp>
    </p:spTree>
    <p:extLst>
      <p:ext uri="{BB962C8B-B14F-4D97-AF65-F5344CB8AC3E}">
        <p14:creationId xmlns:p14="http://schemas.microsoft.com/office/powerpoint/2010/main" val="260076074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a:xfrm>
            <a:off x="624114" y="1414510"/>
            <a:ext cx="10628905" cy="3382962"/>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3200" b="1" dirty="0">
                <a:solidFill>
                  <a:srgbClr val="FF0000"/>
                </a:solidFill>
                <a:latin typeface="楷体_GB2312" pitchFamily="49" charset="-122"/>
                <a:ea typeface="楷体_GB2312" pitchFamily="49" charset="-122"/>
              </a:rPr>
              <a:t>活动目标</a:t>
            </a:r>
          </a:p>
          <a:p>
            <a:pPr marL="0" indent="0">
              <a:buNone/>
            </a:pPr>
            <a:r>
              <a:rPr lang="zh-CN" altLang="en-US" sz="3200" b="1" dirty="0">
                <a:solidFill>
                  <a:srgbClr val="002060"/>
                </a:solidFill>
                <a:latin typeface="楷体_GB2312" pitchFamily="49" charset="-122"/>
                <a:ea typeface="楷体_GB2312" pitchFamily="49" charset="-122"/>
              </a:rPr>
              <a:t>了解教学技术的概念，理解它的特征；掌握教学目标分类的基本方法，理解布鲁姆教学目标分类的内容。</a:t>
            </a:r>
          </a:p>
          <a:p>
            <a:pPr marL="0" indent="0">
              <a:buNone/>
            </a:pPr>
            <a:r>
              <a:rPr lang="zh-CN" altLang="en-US" sz="3200" b="1" dirty="0" smtClean="0">
                <a:solidFill>
                  <a:srgbClr val="FF0000"/>
                </a:solidFill>
                <a:latin typeface="楷体_GB2312" pitchFamily="49" charset="-122"/>
                <a:ea typeface="楷体_GB2312" pitchFamily="49" charset="-122"/>
              </a:rPr>
              <a:t>活动</a:t>
            </a:r>
            <a:r>
              <a:rPr lang="zh-CN" altLang="en-US" sz="3200" b="1" dirty="0">
                <a:solidFill>
                  <a:srgbClr val="FF0000"/>
                </a:solidFill>
                <a:latin typeface="楷体_GB2312" pitchFamily="49" charset="-122"/>
                <a:ea typeface="楷体_GB2312" pitchFamily="49" charset="-122"/>
              </a:rPr>
              <a:t>时间</a:t>
            </a:r>
          </a:p>
          <a:p>
            <a:pPr marL="0" indent="0">
              <a:buNone/>
            </a:pPr>
            <a:r>
              <a:rPr lang="en-US" altLang="zh-CN" sz="3200" b="1" dirty="0">
                <a:solidFill>
                  <a:srgbClr val="002060"/>
                </a:solidFill>
                <a:latin typeface="楷体_GB2312" pitchFamily="49" charset="-122"/>
                <a:ea typeface="楷体_GB2312" pitchFamily="49" charset="-122"/>
              </a:rPr>
              <a:t>40</a:t>
            </a:r>
            <a:r>
              <a:rPr lang="zh-CN" altLang="en-US" sz="3200" b="1" dirty="0">
                <a:solidFill>
                  <a:srgbClr val="002060"/>
                </a:solidFill>
                <a:latin typeface="楷体_GB2312" pitchFamily="49" charset="-122"/>
                <a:ea typeface="楷体_GB2312" pitchFamily="49" charset="-122"/>
              </a:rPr>
              <a:t>分钟</a:t>
            </a:r>
          </a:p>
          <a:p>
            <a:pPr marL="0" indent="0">
              <a:buNone/>
            </a:pPr>
            <a:r>
              <a:rPr lang="zh-CN" altLang="en-US" sz="3200" b="1" dirty="0" smtClean="0">
                <a:solidFill>
                  <a:srgbClr val="FF0000"/>
                </a:solidFill>
                <a:latin typeface="楷体_GB2312" pitchFamily="49" charset="-122"/>
                <a:ea typeface="楷体_GB2312" pitchFamily="49" charset="-122"/>
              </a:rPr>
              <a:t>活动</a:t>
            </a:r>
            <a:r>
              <a:rPr lang="zh-CN" altLang="en-US" sz="3200" b="1" dirty="0">
                <a:solidFill>
                  <a:srgbClr val="FF0000"/>
                </a:solidFill>
                <a:latin typeface="楷体_GB2312" pitchFamily="49" charset="-122"/>
                <a:ea typeface="楷体_GB2312" pitchFamily="49" charset="-122"/>
              </a:rPr>
              <a:t>材料</a:t>
            </a:r>
          </a:p>
          <a:p>
            <a:pPr marL="0" indent="0">
              <a:buNone/>
            </a:pPr>
            <a:r>
              <a:rPr lang="en-US" altLang="zh-CN" sz="3200" b="1" dirty="0">
                <a:solidFill>
                  <a:srgbClr val="002060"/>
                </a:solidFill>
                <a:latin typeface="楷体_GB2312" pitchFamily="49" charset="-122"/>
                <a:ea typeface="楷体_GB2312" pitchFamily="49" charset="-122"/>
              </a:rPr>
              <a:t>1.</a:t>
            </a:r>
            <a:r>
              <a:rPr lang="zh-CN" altLang="en-US" sz="3200" b="1" dirty="0">
                <a:solidFill>
                  <a:srgbClr val="002060"/>
                </a:solidFill>
                <a:latin typeface="楷体_GB2312" pitchFamily="49" charset="-122"/>
                <a:ea typeface="楷体_GB2312" pitchFamily="49" charset="-122"/>
              </a:rPr>
              <a:t>教学设计概述</a:t>
            </a:r>
          </a:p>
          <a:p>
            <a:pPr marL="0" indent="0">
              <a:buNone/>
            </a:pPr>
            <a:r>
              <a:rPr lang="en-US" altLang="zh-CN" sz="3200" b="1" dirty="0">
                <a:solidFill>
                  <a:srgbClr val="002060"/>
                </a:solidFill>
                <a:latin typeface="楷体_GB2312" pitchFamily="49" charset="-122"/>
                <a:ea typeface="楷体_GB2312" pitchFamily="49" charset="-122"/>
              </a:rPr>
              <a:t>2.</a:t>
            </a:r>
            <a:r>
              <a:rPr lang="zh-CN" altLang="en-US" sz="3200" b="1" dirty="0">
                <a:solidFill>
                  <a:srgbClr val="002060"/>
                </a:solidFill>
                <a:latin typeface="楷体_GB2312" pitchFamily="49" charset="-122"/>
                <a:ea typeface="楷体_GB2312" pitchFamily="49" charset="-122"/>
              </a:rPr>
              <a:t>教学目标分类</a:t>
            </a:r>
          </a:p>
          <a:p>
            <a:pPr marL="0" indent="0">
              <a:buNone/>
            </a:pPr>
            <a:r>
              <a:rPr lang="en-US" altLang="zh-CN" sz="3200" b="1" dirty="0">
                <a:solidFill>
                  <a:srgbClr val="002060"/>
                </a:solidFill>
                <a:latin typeface="楷体_GB2312" pitchFamily="49" charset="-122"/>
                <a:ea typeface="楷体_GB2312" pitchFamily="49" charset="-122"/>
              </a:rPr>
              <a:t>3.</a:t>
            </a:r>
            <a:r>
              <a:rPr lang="zh-CN" altLang="en-US" sz="3200" b="1" dirty="0">
                <a:solidFill>
                  <a:srgbClr val="002060"/>
                </a:solidFill>
                <a:latin typeface="楷体_GB2312" pitchFamily="49" charset="-122"/>
                <a:ea typeface="楷体_GB2312" pitchFamily="49" charset="-122"/>
              </a:rPr>
              <a:t>国家基础教育新课程标准网站参考</a:t>
            </a:r>
          </a:p>
        </p:txBody>
      </p:sp>
    </p:spTree>
    <p:extLst>
      <p:ext uri="{BB962C8B-B14F-4D97-AF65-F5344CB8AC3E}">
        <p14:creationId xmlns:p14="http://schemas.microsoft.com/office/powerpoint/2010/main" val="1765489385"/>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txBox="1">
            <a:spLocks noChangeArrowheads="1"/>
          </p:cNvSpPr>
          <p:nvPr/>
        </p:nvSpPr>
        <p:spPr>
          <a:xfrm>
            <a:off x="2211820" y="2807903"/>
            <a:ext cx="8793064" cy="113845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3600" b="1" dirty="0">
                <a:solidFill>
                  <a:srgbClr val="002060"/>
                </a:solidFill>
                <a:latin typeface="楷体_GB2312" pitchFamily="49" charset="-122"/>
                <a:ea typeface="楷体_GB2312" pitchFamily="49" charset="-122"/>
              </a:rPr>
              <a:t>活动</a:t>
            </a:r>
            <a:r>
              <a:rPr lang="en-US" altLang="zh-CN" sz="3600" b="1" dirty="0">
                <a:solidFill>
                  <a:srgbClr val="002060"/>
                </a:solidFill>
                <a:latin typeface="楷体_GB2312" pitchFamily="49" charset="-122"/>
                <a:ea typeface="楷体_GB2312" pitchFamily="49" charset="-122"/>
              </a:rPr>
              <a:t>5  </a:t>
            </a:r>
            <a:r>
              <a:rPr lang="zh-CN" altLang="en-US" sz="3600" b="1" dirty="0">
                <a:solidFill>
                  <a:srgbClr val="002060"/>
                </a:solidFill>
                <a:latin typeface="楷体_GB2312" pitchFamily="49" charset="-122"/>
                <a:ea typeface="楷体_GB2312" pitchFamily="49" charset="-122"/>
              </a:rPr>
              <a:t>交流教学设计方案</a:t>
            </a:r>
            <a:endParaRPr lang="zh-CN" altLang="en-US" sz="3600" b="1" dirty="0" smtClean="0">
              <a:solidFill>
                <a:srgbClr val="002060"/>
              </a:solidFill>
              <a:latin typeface="楷体_GB2312" pitchFamily="49" charset="-122"/>
              <a:ea typeface="楷体_GB2312" pitchFamily="49" charset="-122"/>
            </a:endParaRPr>
          </a:p>
        </p:txBody>
      </p:sp>
    </p:spTree>
    <p:extLst>
      <p:ext uri="{BB962C8B-B14F-4D97-AF65-F5344CB8AC3E}">
        <p14:creationId xmlns:p14="http://schemas.microsoft.com/office/powerpoint/2010/main" val="3934770438"/>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865604" y="765000"/>
            <a:ext cx="11198055" cy="5509200"/>
          </a:xfrm>
          <a:prstGeom prst="rect">
            <a:avLst/>
          </a:prstGeom>
        </p:spPr>
        <p:txBody>
          <a:bodyPr wrap="square">
            <a:spAutoFit/>
          </a:bodyPr>
          <a:lstStyle/>
          <a:p>
            <a:r>
              <a:rPr lang="zh-CN" altLang="en-US" sz="3200" b="1" dirty="0" smtClean="0">
                <a:solidFill>
                  <a:srgbClr val="C00000"/>
                </a:solidFill>
                <a:latin typeface="楷体_GB2312" pitchFamily="49" charset="-122"/>
                <a:ea typeface="楷体_GB2312" pitchFamily="49" charset="-122"/>
              </a:rPr>
              <a:t>活动</a:t>
            </a:r>
            <a:r>
              <a:rPr lang="zh-CN" altLang="en-US" sz="3200" b="1" dirty="0">
                <a:solidFill>
                  <a:srgbClr val="C00000"/>
                </a:solidFill>
                <a:latin typeface="楷体_GB2312" pitchFamily="49" charset="-122"/>
                <a:ea typeface="楷体_GB2312" pitchFamily="49" charset="-122"/>
              </a:rPr>
              <a:t>目标</a:t>
            </a:r>
          </a:p>
          <a:p>
            <a:r>
              <a:rPr lang="zh-CN" altLang="en-US" sz="3200" b="1" dirty="0">
                <a:solidFill>
                  <a:srgbClr val="002060"/>
                </a:solidFill>
                <a:latin typeface="楷体_GB2312" pitchFamily="49" charset="-122"/>
                <a:ea typeface="楷体_GB2312" pitchFamily="49" charset="-122"/>
              </a:rPr>
              <a:t>进一步理解教学设计；掌握优秀教学设计方案的编写方法；完善课程的教学设计方案。</a:t>
            </a:r>
          </a:p>
          <a:p>
            <a:r>
              <a:rPr lang="zh-CN" altLang="en-US" sz="3200" b="1" dirty="0" smtClean="0">
                <a:solidFill>
                  <a:srgbClr val="C00000"/>
                </a:solidFill>
                <a:latin typeface="楷体_GB2312" pitchFamily="49" charset="-122"/>
                <a:ea typeface="楷体_GB2312" pitchFamily="49" charset="-122"/>
              </a:rPr>
              <a:t>活动</a:t>
            </a:r>
            <a:r>
              <a:rPr lang="zh-CN" altLang="en-US" sz="3200" b="1" dirty="0">
                <a:solidFill>
                  <a:srgbClr val="C00000"/>
                </a:solidFill>
                <a:latin typeface="楷体_GB2312" pitchFamily="49" charset="-122"/>
                <a:ea typeface="楷体_GB2312" pitchFamily="49" charset="-122"/>
              </a:rPr>
              <a:t>时间</a:t>
            </a:r>
          </a:p>
          <a:p>
            <a:r>
              <a:rPr lang="en-US" altLang="zh-CN" sz="3200" b="1" dirty="0">
                <a:solidFill>
                  <a:srgbClr val="002060"/>
                </a:solidFill>
                <a:latin typeface="楷体_GB2312" pitchFamily="49" charset="-122"/>
                <a:ea typeface="楷体_GB2312" pitchFamily="49" charset="-122"/>
              </a:rPr>
              <a:t>40</a:t>
            </a:r>
            <a:r>
              <a:rPr lang="zh-CN" altLang="en-US" sz="3200" b="1" dirty="0">
                <a:solidFill>
                  <a:srgbClr val="002060"/>
                </a:solidFill>
                <a:latin typeface="楷体_GB2312" pitchFamily="49" charset="-122"/>
                <a:ea typeface="楷体_GB2312" pitchFamily="49" charset="-122"/>
              </a:rPr>
              <a:t>分钟</a:t>
            </a:r>
          </a:p>
          <a:p>
            <a:r>
              <a:rPr lang="zh-CN" altLang="en-US" sz="3200" b="1" dirty="0" smtClean="0">
                <a:solidFill>
                  <a:srgbClr val="C00000"/>
                </a:solidFill>
                <a:latin typeface="楷体_GB2312" pitchFamily="49" charset="-122"/>
                <a:ea typeface="楷体_GB2312" pitchFamily="49" charset="-122"/>
              </a:rPr>
              <a:t>活动</a:t>
            </a:r>
            <a:r>
              <a:rPr lang="zh-CN" altLang="en-US" sz="3200" b="1" dirty="0">
                <a:solidFill>
                  <a:srgbClr val="C00000"/>
                </a:solidFill>
                <a:latin typeface="楷体_GB2312" pitchFamily="49" charset="-122"/>
                <a:ea typeface="楷体_GB2312" pitchFamily="49" charset="-122"/>
              </a:rPr>
              <a:t>材料</a:t>
            </a:r>
          </a:p>
          <a:p>
            <a:r>
              <a:rPr lang="en-US" altLang="zh-CN" sz="3200" b="1" dirty="0">
                <a:solidFill>
                  <a:srgbClr val="002060"/>
                </a:solidFill>
                <a:latin typeface="楷体_GB2312" pitchFamily="49" charset="-122"/>
                <a:ea typeface="楷体_GB2312" pitchFamily="49" charset="-122"/>
              </a:rPr>
              <a:t>1.</a:t>
            </a:r>
            <a:r>
              <a:rPr lang="zh-CN" altLang="en-US" sz="3200" b="1" dirty="0">
                <a:solidFill>
                  <a:srgbClr val="002060"/>
                </a:solidFill>
                <a:latin typeface="楷体_GB2312" pitchFamily="49" charset="-122"/>
                <a:ea typeface="楷体_GB2312" pitchFamily="49" charset="-122"/>
              </a:rPr>
              <a:t>学生初步完成的教学设计方案</a:t>
            </a:r>
          </a:p>
          <a:p>
            <a:r>
              <a:rPr lang="en-US" altLang="zh-CN" sz="3200" b="1" dirty="0">
                <a:solidFill>
                  <a:srgbClr val="002060"/>
                </a:solidFill>
                <a:latin typeface="楷体_GB2312" pitchFamily="49" charset="-122"/>
                <a:ea typeface="楷体_GB2312" pitchFamily="49" charset="-122"/>
              </a:rPr>
              <a:t>2.</a:t>
            </a:r>
            <a:r>
              <a:rPr lang="zh-CN" altLang="en-US" sz="3200" b="1" dirty="0">
                <a:solidFill>
                  <a:srgbClr val="002060"/>
                </a:solidFill>
                <a:latin typeface="楷体_GB2312" pitchFamily="49" charset="-122"/>
                <a:ea typeface="楷体_GB2312" pitchFamily="49" charset="-122"/>
              </a:rPr>
              <a:t>教学设计方案评价量表</a:t>
            </a:r>
          </a:p>
          <a:p>
            <a:r>
              <a:rPr lang="en-US" altLang="zh-CN" sz="3200" b="1" dirty="0">
                <a:solidFill>
                  <a:srgbClr val="002060"/>
                </a:solidFill>
                <a:latin typeface="楷体_GB2312" pitchFamily="49" charset="-122"/>
                <a:ea typeface="楷体_GB2312" pitchFamily="49" charset="-122"/>
              </a:rPr>
              <a:t>3.</a:t>
            </a:r>
            <a:r>
              <a:rPr lang="zh-CN" altLang="en-US" sz="3200" b="1" dirty="0">
                <a:solidFill>
                  <a:srgbClr val="002060"/>
                </a:solidFill>
                <a:latin typeface="楷体_GB2312" pitchFamily="49" charset="-122"/>
                <a:ea typeface="楷体_GB2312" pitchFamily="49" charset="-122"/>
              </a:rPr>
              <a:t>学生优秀教学设计方案范例</a:t>
            </a:r>
          </a:p>
          <a:p>
            <a:endParaRPr lang="zh-CN" altLang="en-US" sz="3200" b="1" dirty="0">
              <a:solidFill>
                <a:srgbClr val="002060"/>
              </a:solidFill>
              <a:latin typeface="楷体_GB2312" pitchFamily="49" charset="-122"/>
              <a:ea typeface="楷体_GB2312" pitchFamily="49" charset="-122"/>
            </a:endParaRPr>
          </a:p>
          <a:p>
            <a:r>
              <a:rPr lang="zh-CN" altLang="en-US" sz="3200" b="1" dirty="0" smtClean="0">
                <a:solidFill>
                  <a:srgbClr val="002060"/>
                </a:solidFill>
                <a:latin typeface="楷体_GB2312" pitchFamily="49" charset="-122"/>
                <a:ea typeface="楷体_GB2312" pitchFamily="49" charset="-122"/>
              </a:rPr>
              <a:t></a:t>
            </a:r>
            <a:endParaRPr lang="zh-CN" altLang="en-US" sz="3200" b="1" dirty="0">
              <a:solidFill>
                <a:srgbClr val="002060"/>
              </a:solidFill>
              <a:latin typeface="楷体_GB2312" pitchFamily="49" charset="-122"/>
              <a:ea typeface="楷体_GB2312" pitchFamily="49" charset="-122"/>
            </a:endParaRPr>
          </a:p>
        </p:txBody>
      </p:sp>
    </p:spTree>
    <p:extLst>
      <p:ext uri="{BB962C8B-B14F-4D97-AF65-F5344CB8AC3E}">
        <p14:creationId xmlns:p14="http://schemas.microsoft.com/office/powerpoint/2010/main" val="3392835224"/>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76846" y="187484"/>
            <a:ext cx="11198055" cy="6494085"/>
          </a:xfrm>
          <a:prstGeom prst="rect">
            <a:avLst/>
          </a:prstGeom>
        </p:spPr>
        <p:txBody>
          <a:bodyPr wrap="square">
            <a:spAutoFit/>
          </a:bodyPr>
          <a:lstStyle/>
          <a:p>
            <a:r>
              <a:rPr lang="zh-CN" altLang="en-US" sz="3200" b="1" dirty="0" smtClean="0">
                <a:solidFill>
                  <a:srgbClr val="FF0000"/>
                </a:solidFill>
                <a:latin typeface="楷体_GB2312" pitchFamily="49" charset="-122"/>
                <a:ea typeface="楷体_GB2312" pitchFamily="49" charset="-122"/>
              </a:rPr>
              <a:t>活动</a:t>
            </a:r>
            <a:r>
              <a:rPr lang="zh-CN" altLang="en-US" sz="3200" b="1" dirty="0">
                <a:solidFill>
                  <a:srgbClr val="FF0000"/>
                </a:solidFill>
                <a:latin typeface="楷体_GB2312" pitchFamily="49" charset="-122"/>
                <a:ea typeface="楷体_GB2312" pitchFamily="49" charset="-122"/>
              </a:rPr>
              <a:t>过程</a:t>
            </a:r>
          </a:p>
          <a:p>
            <a:r>
              <a:rPr lang="zh-CN" altLang="en-US" sz="3200" b="1" dirty="0">
                <a:solidFill>
                  <a:srgbClr val="002060"/>
                </a:solidFill>
                <a:latin typeface="楷体_GB2312" pitchFamily="49" charset="-122"/>
                <a:ea typeface="楷体_GB2312" pitchFamily="49" charset="-122"/>
              </a:rPr>
              <a:t>第</a:t>
            </a:r>
            <a:r>
              <a:rPr lang="en-US" altLang="zh-CN" sz="3200" b="1" dirty="0">
                <a:solidFill>
                  <a:srgbClr val="002060"/>
                </a:solidFill>
                <a:latin typeface="楷体_GB2312" pitchFamily="49" charset="-122"/>
                <a:ea typeface="楷体_GB2312" pitchFamily="49" charset="-122"/>
              </a:rPr>
              <a:t>1</a:t>
            </a:r>
            <a:r>
              <a:rPr lang="zh-CN" altLang="en-US" sz="3200" b="1" dirty="0">
                <a:solidFill>
                  <a:srgbClr val="002060"/>
                </a:solidFill>
                <a:latin typeface="楷体_GB2312" pitchFamily="49" charset="-122"/>
                <a:ea typeface="楷体_GB2312" pitchFamily="49" charset="-122"/>
              </a:rPr>
              <a:t>步：以学习小组为单位，每个学生介绍自己完成的教学设计，主要是概述教学设计中的教学主题、教学内容、学生分析、教学目标、教学策略、教学媒体的设计和选择，以及你对学生的学习过程和学习成果的评价量表，教师随机参与到小组的学习活动中进行指导、交流。</a:t>
            </a:r>
          </a:p>
          <a:p>
            <a:r>
              <a:rPr lang="zh-CN" altLang="en-US" sz="3200" b="1" dirty="0">
                <a:solidFill>
                  <a:srgbClr val="002060"/>
                </a:solidFill>
                <a:latin typeface="楷体_GB2312" pitchFamily="49" charset="-122"/>
                <a:ea typeface="楷体_GB2312" pitchFamily="49" charset="-122"/>
              </a:rPr>
              <a:t>第</a:t>
            </a:r>
            <a:r>
              <a:rPr lang="en-US" altLang="zh-CN" sz="3200" b="1" dirty="0">
                <a:solidFill>
                  <a:srgbClr val="002060"/>
                </a:solidFill>
                <a:latin typeface="楷体_GB2312" pitchFamily="49" charset="-122"/>
                <a:ea typeface="楷体_GB2312" pitchFamily="49" charset="-122"/>
              </a:rPr>
              <a:t>2</a:t>
            </a:r>
            <a:r>
              <a:rPr lang="zh-CN" altLang="en-US" sz="3200" b="1" dirty="0">
                <a:solidFill>
                  <a:srgbClr val="002060"/>
                </a:solidFill>
                <a:latin typeface="楷体_GB2312" pitchFamily="49" charset="-122"/>
                <a:ea typeface="楷体_GB2312" pitchFamily="49" charset="-122"/>
              </a:rPr>
              <a:t>步：每个学生介绍后，由小组成员给出评价的意见或建议，并填写材料</a:t>
            </a:r>
            <a:r>
              <a:rPr lang="en-US" altLang="zh-CN" sz="3200" b="1" dirty="0">
                <a:solidFill>
                  <a:srgbClr val="002060"/>
                </a:solidFill>
                <a:latin typeface="楷体_GB2312" pitchFamily="49" charset="-122"/>
                <a:ea typeface="楷体_GB2312" pitchFamily="49" charset="-122"/>
              </a:rPr>
              <a:t>2</a:t>
            </a:r>
            <a:r>
              <a:rPr lang="zh-CN" altLang="en-US" sz="3200" b="1" dirty="0">
                <a:solidFill>
                  <a:srgbClr val="002060"/>
                </a:solidFill>
                <a:latin typeface="楷体_GB2312" pitchFamily="49" charset="-122"/>
                <a:ea typeface="楷体_GB2312" pitchFamily="49" charset="-122"/>
              </a:rPr>
              <a:t>的教学设计方案评价量表（互评表），直到小组每个人都介绍完毕。</a:t>
            </a:r>
          </a:p>
          <a:p>
            <a:r>
              <a:rPr lang="zh-CN" altLang="en-US" sz="3200" b="1" dirty="0">
                <a:solidFill>
                  <a:srgbClr val="002060"/>
                </a:solidFill>
                <a:latin typeface="楷体_GB2312" pitchFamily="49" charset="-122"/>
                <a:ea typeface="楷体_GB2312" pitchFamily="49" charset="-122"/>
              </a:rPr>
              <a:t>第</a:t>
            </a:r>
            <a:r>
              <a:rPr lang="en-US" altLang="zh-CN" sz="3200" b="1" dirty="0">
                <a:solidFill>
                  <a:srgbClr val="002060"/>
                </a:solidFill>
                <a:latin typeface="楷体_GB2312" pitchFamily="49" charset="-122"/>
                <a:ea typeface="楷体_GB2312" pitchFamily="49" charset="-122"/>
              </a:rPr>
              <a:t>3</a:t>
            </a:r>
            <a:r>
              <a:rPr lang="zh-CN" altLang="en-US" sz="3200" b="1" dirty="0">
                <a:solidFill>
                  <a:srgbClr val="002060"/>
                </a:solidFill>
                <a:latin typeface="楷体_GB2312" pitchFamily="49" charset="-122"/>
                <a:ea typeface="楷体_GB2312" pitchFamily="49" charset="-122"/>
              </a:rPr>
              <a:t>步：组长主持每个小组推选一名优秀教学设计范例，向全班展示。</a:t>
            </a:r>
          </a:p>
          <a:p>
            <a:r>
              <a:rPr lang="zh-CN" altLang="en-US" sz="3200" b="1" dirty="0">
                <a:solidFill>
                  <a:srgbClr val="002060"/>
                </a:solidFill>
                <a:latin typeface="楷体_GB2312" pitchFamily="49" charset="-122"/>
                <a:ea typeface="楷体_GB2312" pitchFamily="49" charset="-122"/>
              </a:rPr>
              <a:t>第</a:t>
            </a:r>
            <a:r>
              <a:rPr lang="en-US" altLang="zh-CN" sz="3200" b="1" dirty="0">
                <a:solidFill>
                  <a:srgbClr val="002060"/>
                </a:solidFill>
                <a:latin typeface="楷体_GB2312" pitchFamily="49" charset="-122"/>
                <a:ea typeface="楷体_GB2312" pitchFamily="49" charset="-122"/>
              </a:rPr>
              <a:t>4</a:t>
            </a:r>
            <a:r>
              <a:rPr lang="zh-CN" altLang="en-US" sz="3200" b="1" dirty="0">
                <a:solidFill>
                  <a:srgbClr val="002060"/>
                </a:solidFill>
                <a:latin typeface="楷体_GB2312" pitchFamily="49" charset="-122"/>
                <a:ea typeface="楷体_GB2312" pitchFamily="49" charset="-122"/>
              </a:rPr>
              <a:t>步：由教师组织全班范围交流各小组推选的优秀教学设计范例，请学生给出点评并从教师的角度给予评价。</a:t>
            </a:r>
            <a:endParaRPr lang="zh-CN" altLang="en-US" sz="3200" b="1" dirty="0">
              <a:solidFill>
                <a:srgbClr val="002060"/>
              </a:solidFill>
              <a:latin typeface="楷体_GB2312" pitchFamily="49" charset="-122"/>
              <a:ea typeface="楷体_GB2312" pitchFamily="49" charset="-122"/>
            </a:endParaRPr>
          </a:p>
        </p:txBody>
      </p:sp>
    </p:spTree>
    <p:extLst>
      <p:ext uri="{BB962C8B-B14F-4D97-AF65-F5344CB8AC3E}">
        <p14:creationId xmlns:p14="http://schemas.microsoft.com/office/powerpoint/2010/main" val="113330541"/>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865604" y="1406685"/>
            <a:ext cx="11198055" cy="2554545"/>
          </a:xfrm>
          <a:prstGeom prst="rect">
            <a:avLst/>
          </a:prstGeom>
        </p:spPr>
        <p:txBody>
          <a:bodyPr wrap="square">
            <a:spAutoFit/>
          </a:bodyPr>
          <a:lstStyle/>
          <a:p>
            <a:r>
              <a:rPr lang="zh-CN" altLang="en-US" sz="3200" b="1" dirty="0">
                <a:solidFill>
                  <a:srgbClr val="002060"/>
                </a:solidFill>
                <a:latin typeface="楷体_GB2312" pitchFamily="49" charset="-122"/>
                <a:ea typeface="楷体_GB2312" pitchFamily="49" charset="-122"/>
              </a:rPr>
              <a:t>材料</a:t>
            </a:r>
            <a:r>
              <a:rPr lang="en-US" altLang="zh-CN" sz="3200" b="1" dirty="0">
                <a:solidFill>
                  <a:srgbClr val="002060"/>
                </a:solidFill>
                <a:latin typeface="楷体_GB2312" pitchFamily="49" charset="-122"/>
                <a:ea typeface="楷体_GB2312" pitchFamily="49" charset="-122"/>
              </a:rPr>
              <a:t>1  </a:t>
            </a:r>
            <a:r>
              <a:rPr lang="zh-CN" altLang="en-US" sz="3200" b="1" dirty="0">
                <a:solidFill>
                  <a:srgbClr val="002060"/>
                </a:solidFill>
                <a:latin typeface="楷体_GB2312" pitchFamily="49" charset="-122"/>
                <a:ea typeface="楷体_GB2312" pitchFamily="49" charset="-122"/>
              </a:rPr>
              <a:t>学生初步完成的教学设计方案（略）</a:t>
            </a:r>
          </a:p>
          <a:p>
            <a:r>
              <a:rPr lang="zh-CN" altLang="en-US" sz="3200" b="1" dirty="0">
                <a:solidFill>
                  <a:srgbClr val="002060"/>
                </a:solidFill>
                <a:latin typeface="楷体_GB2312" pitchFamily="49" charset="-122"/>
                <a:ea typeface="楷体_GB2312" pitchFamily="49" charset="-122"/>
              </a:rPr>
              <a:t>材料</a:t>
            </a:r>
            <a:r>
              <a:rPr lang="en-US" altLang="zh-CN" sz="3200" b="1" dirty="0">
                <a:solidFill>
                  <a:srgbClr val="002060"/>
                </a:solidFill>
                <a:latin typeface="楷体_GB2312" pitchFamily="49" charset="-122"/>
                <a:ea typeface="楷体_GB2312" pitchFamily="49" charset="-122"/>
              </a:rPr>
              <a:t>2  </a:t>
            </a:r>
            <a:r>
              <a:rPr lang="zh-CN" altLang="en-US" sz="3200" b="1" dirty="0">
                <a:solidFill>
                  <a:srgbClr val="002060"/>
                </a:solidFill>
                <a:latin typeface="楷体_GB2312" pitchFamily="49" charset="-122"/>
                <a:ea typeface="楷体_GB2312" pitchFamily="49" charset="-122"/>
              </a:rPr>
              <a:t>教学设计方案评价量表</a:t>
            </a:r>
          </a:p>
          <a:p>
            <a:r>
              <a:rPr lang="zh-CN" altLang="en-US" sz="3200" b="1" dirty="0">
                <a:solidFill>
                  <a:srgbClr val="002060"/>
                </a:solidFill>
                <a:latin typeface="楷体_GB2312" pitchFamily="49" charset="-122"/>
                <a:ea typeface="楷体_GB2312" pitchFamily="49" charset="-122"/>
              </a:rPr>
              <a:t>材料</a:t>
            </a:r>
            <a:r>
              <a:rPr lang="en-US" altLang="zh-CN" sz="3200" b="1" dirty="0">
                <a:solidFill>
                  <a:srgbClr val="002060"/>
                </a:solidFill>
                <a:latin typeface="楷体_GB2312" pitchFamily="49" charset="-122"/>
                <a:ea typeface="楷体_GB2312" pitchFamily="49" charset="-122"/>
              </a:rPr>
              <a:t>3  </a:t>
            </a:r>
            <a:r>
              <a:rPr lang="zh-CN" altLang="en-US" sz="3200" b="1" dirty="0">
                <a:solidFill>
                  <a:srgbClr val="002060"/>
                </a:solidFill>
                <a:latin typeface="楷体_GB2312" pitchFamily="49" charset="-122"/>
                <a:ea typeface="楷体_GB2312" pitchFamily="49" charset="-122"/>
              </a:rPr>
              <a:t>学生优秀教学设计方案范例</a:t>
            </a:r>
          </a:p>
          <a:p>
            <a:r>
              <a:rPr lang="zh-CN" altLang="en-US" sz="3200" b="1" dirty="0">
                <a:solidFill>
                  <a:srgbClr val="002060"/>
                </a:solidFill>
                <a:latin typeface="楷体_GB2312" pitchFamily="49" charset="-122"/>
                <a:ea typeface="楷体_GB2312" pitchFamily="49" charset="-122"/>
              </a:rPr>
              <a:t>由学生自荐、小组推荐、教师评点共同筛选出</a:t>
            </a:r>
            <a:r>
              <a:rPr lang="en-US" altLang="zh-CN" sz="3200" b="1" dirty="0">
                <a:solidFill>
                  <a:srgbClr val="002060"/>
                </a:solidFill>
                <a:latin typeface="楷体_GB2312" pitchFamily="49" charset="-122"/>
                <a:ea typeface="楷体_GB2312" pitchFamily="49" charset="-122"/>
              </a:rPr>
              <a:t>3~5</a:t>
            </a:r>
            <a:r>
              <a:rPr lang="zh-CN" altLang="en-US" sz="3200" b="1" dirty="0">
                <a:solidFill>
                  <a:srgbClr val="002060"/>
                </a:solidFill>
                <a:latin typeface="楷体_GB2312" pitchFamily="49" charset="-122"/>
                <a:ea typeface="楷体_GB2312" pitchFamily="49" charset="-122"/>
              </a:rPr>
              <a:t>个优秀范例。</a:t>
            </a:r>
          </a:p>
          <a:p>
            <a:endParaRPr lang="zh-CN" altLang="en-US" sz="3200" b="1" dirty="0">
              <a:solidFill>
                <a:srgbClr val="002060"/>
              </a:solidFill>
              <a:latin typeface="楷体_GB2312" pitchFamily="49" charset="-122"/>
              <a:ea typeface="楷体_GB2312" pitchFamily="49" charset="-122"/>
            </a:endParaRPr>
          </a:p>
        </p:txBody>
      </p:sp>
    </p:spTree>
    <p:extLst>
      <p:ext uri="{BB962C8B-B14F-4D97-AF65-F5344CB8AC3E}">
        <p14:creationId xmlns:p14="http://schemas.microsoft.com/office/powerpoint/2010/main" val="3649712540"/>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965804" y="2852936"/>
            <a:ext cx="7141699" cy="1754326"/>
          </a:xfrm>
          <a:prstGeom prst="rect">
            <a:avLst/>
          </a:prstGeom>
          <a:noFill/>
        </p:spPr>
        <p:txBody>
          <a:bodyPr wrap="none" lIns="91440" tIns="45720" rIns="91440" bIns="4572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zh-CN" altLang="en-US" sz="5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多谢你的聆听！</a:t>
            </a:r>
            <a:r>
              <a:rPr lang="en-US" altLang="zh-CN" sz="5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
            </a:r>
            <a:br>
              <a:rPr lang="en-US" altLang="zh-CN" sz="5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br>
            <a:r>
              <a:rPr lang="zh-CN" altLang="en-US" sz="5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欢迎提出宝贵的意见！</a:t>
            </a:r>
            <a:endParaRPr lang="zh-CN" altLang="en-US" sz="5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p:txBody>
      </p:sp>
    </p:spTree>
    <p:custDataLst>
      <p:tags r:id="rId1"/>
    </p:custDataLst>
    <p:extLst>
      <p:ext uri="{BB962C8B-B14F-4D97-AF65-F5344CB8AC3E}">
        <p14:creationId xmlns:p14="http://schemas.microsoft.com/office/powerpoint/2010/main" val="3111765070"/>
      </p:ext>
    </p:extLst>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a:xfrm>
            <a:off x="546871" y="1754320"/>
            <a:ext cx="11308246" cy="376416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3200" b="1" dirty="0">
                <a:solidFill>
                  <a:srgbClr val="FF0000"/>
                </a:solidFill>
                <a:latin typeface="楷体_GB2312" pitchFamily="49" charset="-122"/>
                <a:ea typeface="楷体_GB2312" pitchFamily="49" charset="-122"/>
              </a:rPr>
              <a:t>活动过程</a:t>
            </a:r>
          </a:p>
          <a:p>
            <a:pPr marL="0" indent="0">
              <a:buNone/>
            </a:pPr>
            <a:r>
              <a:rPr lang="zh-CN" altLang="en-US" sz="3200" b="1" dirty="0">
                <a:solidFill>
                  <a:srgbClr val="002060"/>
                </a:solidFill>
                <a:latin typeface="楷体_GB2312" pitchFamily="49" charset="-122"/>
                <a:ea typeface="楷体_GB2312" pitchFamily="49" charset="-122"/>
              </a:rPr>
              <a:t>第</a:t>
            </a:r>
            <a:r>
              <a:rPr lang="en-US" altLang="zh-CN" sz="3200" b="1" dirty="0">
                <a:solidFill>
                  <a:srgbClr val="002060"/>
                </a:solidFill>
                <a:latin typeface="楷体_GB2312" pitchFamily="49" charset="-122"/>
                <a:ea typeface="楷体_GB2312" pitchFamily="49" charset="-122"/>
              </a:rPr>
              <a:t>1</a:t>
            </a:r>
            <a:r>
              <a:rPr lang="zh-CN" altLang="en-US" sz="3200" b="1" dirty="0">
                <a:solidFill>
                  <a:srgbClr val="002060"/>
                </a:solidFill>
                <a:latin typeface="楷体_GB2312" pitchFamily="49" charset="-122"/>
                <a:ea typeface="楷体_GB2312" pitchFamily="49" charset="-122"/>
              </a:rPr>
              <a:t>步：教师通过课件向学生讲解教学设计的基础知识内容。</a:t>
            </a:r>
          </a:p>
          <a:p>
            <a:pPr marL="0" indent="0">
              <a:buNone/>
            </a:pPr>
            <a:r>
              <a:rPr lang="zh-CN" altLang="en-US" sz="3200" b="1" dirty="0">
                <a:solidFill>
                  <a:srgbClr val="002060"/>
                </a:solidFill>
                <a:latin typeface="楷体_GB2312" pitchFamily="49" charset="-122"/>
                <a:ea typeface="楷体_GB2312" pitchFamily="49" charset="-122"/>
              </a:rPr>
              <a:t>第</a:t>
            </a:r>
            <a:r>
              <a:rPr lang="en-US" altLang="zh-CN" sz="3200" b="1" dirty="0">
                <a:solidFill>
                  <a:srgbClr val="002060"/>
                </a:solidFill>
                <a:latin typeface="楷体_GB2312" pitchFamily="49" charset="-122"/>
                <a:ea typeface="楷体_GB2312" pitchFamily="49" charset="-122"/>
              </a:rPr>
              <a:t>2</a:t>
            </a:r>
            <a:r>
              <a:rPr lang="zh-CN" altLang="en-US" sz="3200" b="1" dirty="0">
                <a:solidFill>
                  <a:srgbClr val="002060"/>
                </a:solidFill>
                <a:latin typeface="楷体_GB2312" pitchFamily="49" charset="-122"/>
                <a:ea typeface="楷体_GB2312" pitchFamily="49" charset="-122"/>
              </a:rPr>
              <a:t>步：教师通过课件向学生讲解教学目标分类的知识，重点介绍布鲁姆目标分类及新课程的三维目标设定。</a:t>
            </a:r>
          </a:p>
          <a:p>
            <a:pPr marL="0" indent="0">
              <a:buNone/>
            </a:pPr>
            <a:r>
              <a:rPr lang="zh-CN" altLang="en-US" sz="3200" b="1" dirty="0">
                <a:solidFill>
                  <a:srgbClr val="002060"/>
                </a:solidFill>
                <a:latin typeface="楷体_GB2312" pitchFamily="49" charset="-122"/>
                <a:ea typeface="楷体_GB2312" pitchFamily="49" charset="-122"/>
              </a:rPr>
              <a:t>第</a:t>
            </a:r>
            <a:r>
              <a:rPr lang="en-US" altLang="zh-CN" sz="3200" b="1" dirty="0">
                <a:solidFill>
                  <a:srgbClr val="002060"/>
                </a:solidFill>
                <a:latin typeface="楷体_GB2312" pitchFamily="49" charset="-122"/>
                <a:ea typeface="楷体_GB2312" pitchFamily="49" charset="-122"/>
              </a:rPr>
              <a:t>3</a:t>
            </a:r>
            <a:r>
              <a:rPr lang="zh-CN" altLang="en-US" sz="3200" b="1" dirty="0">
                <a:solidFill>
                  <a:srgbClr val="002060"/>
                </a:solidFill>
                <a:latin typeface="楷体_GB2312" pitchFamily="49" charset="-122"/>
                <a:ea typeface="楷体_GB2312" pitchFamily="49" charset="-122"/>
              </a:rPr>
              <a:t>步：学生上网搜索与新课程三维目标相关的资源，参考材料</a:t>
            </a:r>
            <a:r>
              <a:rPr lang="en-US" altLang="zh-CN" sz="3200" b="1" dirty="0">
                <a:solidFill>
                  <a:srgbClr val="002060"/>
                </a:solidFill>
                <a:latin typeface="楷体_GB2312" pitchFamily="49" charset="-122"/>
                <a:ea typeface="楷体_GB2312" pitchFamily="49" charset="-122"/>
              </a:rPr>
              <a:t>3</a:t>
            </a:r>
            <a:r>
              <a:rPr lang="zh-CN" altLang="en-US" sz="3200" b="1" dirty="0">
                <a:solidFill>
                  <a:srgbClr val="002060"/>
                </a:solidFill>
                <a:latin typeface="楷体_GB2312" pitchFamily="49" charset="-122"/>
                <a:ea typeface="楷体_GB2312" pitchFamily="49" charset="-122"/>
              </a:rPr>
              <a:t>，并就如何理解三维目标在学习小组内形成讨论与交流。</a:t>
            </a:r>
            <a:endParaRPr lang="zh-CN" altLang="en-US" sz="3200" b="1" dirty="0">
              <a:solidFill>
                <a:srgbClr val="002060"/>
              </a:solidFill>
              <a:latin typeface="楷体_GB2312" pitchFamily="49" charset="-122"/>
              <a:ea typeface="楷体_GB2312" pitchFamily="49" charset="-122"/>
            </a:endParaRPr>
          </a:p>
        </p:txBody>
      </p:sp>
    </p:spTree>
    <p:extLst>
      <p:ext uri="{BB962C8B-B14F-4D97-AF65-F5344CB8AC3E}">
        <p14:creationId xmlns:p14="http://schemas.microsoft.com/office/powerpoint/2010/main" val="418571899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a:xfrm>
            <a:off x="996049" y="885638"/>
            <a:ext cx="9976752" cy="533869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zh-CN" altLang="en-US" sz="3200" b="1" dirty="0">
                <a:solidFill>
                  <a:srgbClr val="002060"/>
                </a:solidFill>
                <a:latin typeface="楷体_GB2312" pitchFamily="49" charset="-122"/>
                <a:ea typeface="楷体_GB2312" pitchFamily="49" charset="-122"/>
              </a:rPr>
              <a:t>材料</a:t>
            </a:r>
            <a:r>
              <a:rPr lang="en-US" altLang="zh-CN" sz="3200" b="1" dirty="0">
                <a:solidFill>
                  <a:srgbClr val="002060"/>
                </a:solidFill>
                <a:latin typeface="楷体_GB2312" pitchFamily="49" charset="-122"/>
                <a:ea typeface="楷体_GB2312" pitchFamily="49" charset="-122"/>
              </a:rPr>
              <a:t>1  </a:t>
            </a:r>
            <a:r>
              <a:rPr lang="zh-CN" altLang="en-US" sz="3200" b="1" dirty="0">
                <a:solidFill>
                  <a:srgbClr val="002060"/>
                </a:solidFill>
                <a:latin typeface="楷体_GB2312" pitchFamily="49" charset="-122"/>
                <a:ea typeface="楷体_GB2312" pitchFamily="49" charset="-122"/>
              </a:rPr>
              <a:t>教学设计概述</a:t>
            </a:r>
          </a:p>
          <a:p>
            <a:pPr marL="0" indent="0" algn="ctr">
              <a:buNone/>
            </a:pPr>
            <a:r>
              <a:rPr lang="zh-CN" altLang="en-US" sz="3200" b="1" dirty="0">
                <a:solidFill>
                  <a:srgbClr val="002060"/>
                </a:solidFill>
                <a:latin typeface="楷体_GB2312" pitchFamily="49" charset="-122"/>
                <a:ea typeface="楷体_GB2312" pitchFamily="49" charset="-122"/>
              </a:rPr>
              <a:t>教学设计是起源于</a:t>
            </a:r>
            <a:r>
              <a:rPr lang="en-US" altLang="zh-CN" sz="3200" b="1" dirty="0">
                <a:solidFill>
                  <a:srgbClr val="002060"/>
                </a:solidFill>
                <a:latin typeface="楷体_GB2312" pitchFamily="49" charset="-122"/>
                <a:ea typeface="楷体_GB2312" pitchFamily="49" charset="-122"/>
              </a:rPr>
              <a:t>20</a:t>
            </a:r>
            <a:r>
              <a:rPr lang="zh-CN" altLang="en-US" sz="3200" b="1" dirty="0">
                <a:solidFill>
                  <a:srgbClr val="002060"/>
                </a:solidFill>
                <a:latin typeface="楷体_GB2312" pitchFamily="49" charset="-122"/>
                <a:ea typeface="楷体_GB2312" pitchFamily="49" charset="-122"/>
              </a:rPr>
              <a:t>世纪</a:t>
            </a:r>
            <a:r>
              <a:rPr lang="en-US" altLang="zh-CN" sz="3200" b="1" dirty="0">
                <a:solidFill>
                  <a:srgbClr val="002060"/>
                </a:solidFill>
                <a:latin typeface="楷体_GB2312" pitchFamily="49" charset="-122"/>
                <a:ea typeface="楷体_GB2312" pitchFamily="49" charset="-122"/>
              </a:rPr>
              <a:t>20</a:t>
            </a:r>
            <a:r>
              <a:rPr lang="zh-CN" altLang="en-US" sz="3200" b="1" dirty="0">
                <a:solidFill>
                  <a:srgbClr val="002060"/>
                </a:solidFill>
                <a:latin typeface="楷体_GB2312" pitchFamily="49" charset="-122"/>
                <a:ea typeface="楷体_GB2312" pitchFamily="49" charset="-122"/>
              </a:rPr>
              <a:t>年代，</a:t>
            </a:r>
            <a:r>
              <a:rPr lang="en-US" altLang="zh-CN" sz="3200" b="1" dirty="0">
                <a:solidFill>
                  <a:srgbClr val="002060"/>
                </a:solidFill>
                <a:latin typeface="楷体_GB2312" pitchFamily="49" charset="-122"/>
                <a:ea typeface="楷体_GB2312" pitchFamily="49" charset="-122"/>
              </a:rPr>
              <a:t>20</a:t>
            </a:r>
            <a:r>
              <a:rPr lang="zh-CN" altLang="en-US" sz="3200" b="1" dirty="0">
                <a:solidFill>
                  <a:srgbClr val="002060"/>
                </a:solidFill>
                <a:latin typeface="楷体_GB2312" pitchFamily="49" charset="-122"/>
                <a:ea typeface="楷体_GB2312" pitchFamily="49" charset="-122"/>
              </a:rPr>
              <a:t>世纪</a:t>
            </a:r>
            <a:r>
              <a:rPr lang="en-US" altLang="zh-CN" sz="3200" b="1" dirty="0">
                <a:solidFill>
                  <a:srgbClr val="002060"/>
                </a:solidFill>
                <a:latin typeface="楷体_GB2312" pitchFamily="49" charset="-122"/>
                <a:ea typeface="楷体_GB2312" pitchFamily="49" charset="-122"/>
              </a:rPr>
              <a:t>60</a:t>
            </a:r>
            <a:r>
              <a:rPr lang="zh-CN" altLang="en-US" sz="3200" b="1" dirty="0">
                <a:solidFill>
                  <a:srgbClr val="002060"/>
                </a:solidFill>
                <a:latin typeface="楷体_GB2312" pitchFamily="49" charset="-122"/>
                <a:ea typeface="楷体_GB2312" pitchFamily="49" charset="-122"/>
              </a:rPr>
              <a:t>年代以来逐渐形成与发展起来的，以解决教学问题为宗旨的一门实践性很强的新兴学科，是教育技术学领域中的一个重要分支。一般人们认为它是连接技术与教育实践活动之间的桥梁，在教育技术学中是一项非常重要的组成</a:t>
            </a:r>
            <a:r>
              <a:rPr lang="zh-CN" altLang="en-US" sz="3200" b="1" dirty="0" smtClean="0">
                <a:solidFill>
                  <a:srgbClr val="002060"/>
                </a:solidFill>
                <a:latin typeface="楷体_GB2312" pitchFamily="49" charset="-122"/>
                <a:ea typeface="楷体_GB2312" pitchFamily="49" charset="-122"/>
              </a:rPr>
              <a:t>。</a:t>
            </a:r>
            <a:endParaRPr lang="en-US" altLang="zh-CN" sz="3200" b="1" dirty="0" smtClean="0">
              <a:solidFill>
                <a:srgbClr val="002060"/>
              </a:solidFill>
              <a:latin typeface="楷体_GB2312" pitchFamily="49" charset="-122"/>
              <a:ea typeface="楷体_GB2312" pitchFamily="49" charset="-122"/>
            </a:endParaRPr>
          </a:p>
          <a:p>
            <a:pPr marL="0" indent="0">
              <a:buNone/>
            </a:pPr>
            <a:r>
              <a:rPr lang="zh-CN" altLang="en-US" sz="3200" b="1" dirty="0">
                <a:solidFill>
                  <a:srgbClr val="002060"/>
                </a:solidFill>
                <a:latin typeface="楷体_GB2312" pitchFamily="49" charset="-122"/>
                <a:ea typeface="楷体_GB2312" pitchFamily="49" charset="-122"/>
              </a:rPr>
              <a:t>（一）教学设计的</a:t>
            </a:r>
            <a:r>
              <a:rPr lang="zh-CN" altLang="en-US" sz="3200" b="1" dirty="0" smtClean="0">
                <a:solidFill>
                  <a:srgbClr val="002060"/>
                </a:solidFill>
                <a:latin typeface="楷体_GB2312" pitchFamily="49" charset="-122"/>
                <a:ea typeface="楷体_GB2312" pitchFamily="49" charset="-122"/>
              </a:rPr>
              <a:t>概念</a:t>
            </a:r>
            <a:endParaRPr lang="en-US" altLang="zh-CN" sz="3200" b="1" dirty="0" smtClean="0">
              <a:solidFill>
                <a:srgbClr val="002060"/>
              </a:solidFill>
              <a:latin typeface="楷体_GB2312" pitchFamily="49" charset="-122"/>
              <a:ea typeface="楷体_GB2312" pitchFamily="49" charset="-122"/>
            </a:endParaRPr>
          </a:p>
          <a:p>
            <a:pPr marL="0" indent="0">
              <a:buNone/>
            </a:pPr>
            <a:r>
              <a:rPr lang="zh-CN" altLang="en-US" sz="3200" b="1" dirty="0" smtClean="0">
                <a:solidFill>
                  <a:srgbClr val="002060"/>
                </a:solidFill>
                <a:latin typeface="楷体_GB2312" pitchFamily="49" charset="-122"/>
                <a:ea typeface="楷体_GB2312" pitchFamily="49" charset="-122"/>
              </a:rPr>
              <a:t>  教学</a:t>
            </a:r>
            <a:r>
              <a:rPr lang="zh-CN" altLang="en-US" sz="3200" b="1" dirty="0">
                <a:solidFill>
                  <a:srgbClr val="002060"/>
                </a:solidFill>
                <a:latin typeface="楷体_GB2312" pitchFamily="49" charset="-122"/>
                <a:ea typeface="楷体_GB2312" pitchFamily="49" charset="-122"/>
              </a:rPr>
              <a:t>设计是以获得优化的教学过程为目的，以传播理论、学习理论和教学理论为基础，运用系统方法分析教学问题、确定教学目标、建立解决教学问题的策略方案、试行解决方案、评价试行结果和修改方案的过程。</a:t>
            </a:r>
            <a:endParaRPr lang="zh-CN" altLang="en-US" sz="3200" b="1" dirty="0">
              <a:solidFill>
                <a:srgbClr val="002060"/>
              </a:solidFill>
              <a:latin typeface="楷体_GB2312" pitchFamily="49" charset="-122"/>
              <a:ea typeface="楷体_GB2312" pitchFamily="49" charset="-122"/>
            </a:endParaRPr>
          </a:p>
        </p:txBody>
      </p:sp>
    </p:spTree>
    <p:extLst>
      <p:ext uri="{BB962C8B-B14F-4D97-AF65-F5344CB8AC3E}">
        <p14:creationId xmlns:p14="http://schemas.microsoft.com/office/powerpoint/2010/main" val="291180876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040926" y="152072"/>
            <a:ext cx="11151074" cy="6617196"/>
          </a:xfrm>
          <a:prstGeom prst="rect">
            <a:avLst/>
          </a:prstGeom>
        </p:spPr>
        <p:txBody>
          <a:bodyPr wrap="square">
            <a:spAutoFit/>
          </a:bodyPr>
          <a:lstStyle/>
          <a:p>
            <a:r>
              <a:rPr lang="zh-CN" altLang="en-US" sz="3200" b="1" dirty="0">
                <a:solidFill>
                  <a:srgbClr val="002060"/>
                </a:solidFill>
                <a:latin typeface="楷体_GB2312" pitchFamily="49" charset="-122"/>
                <a:ea typeface="楷体_GB2312" pitchFamily="49" charset="-122"/>
              </a:rPr>
              <a:t>（二）教学设计的特征</a:t>
            </a:r>
          </a:p>
          <a:p>
            <a:r>
              <a:rPr lang="zh-CN" altLang="en-US" sz="3200" b="1" dirty="0">
                <a:solidFill>
                  <a:srgbClr val="002060"/>
                </a:solidFill>
                <a:latin typeface="楷体_GB2312" pitchFamily="49" charset="-122"/>
                <a:ea typeface="楷体_GB2312" pitchFamily="49" charset="-122"/>
              </a:rPr>
              <a:t>教学设计具有如下的一些特征。</a:t>
            </a:r>
          </a:p>
          <a:p>
            <a:r>
              <a:rPr lang="zh-CN" altLang="en-US" sz="2400" b="1" dirty="0">
                <a:solidFill>
                  <a:srgbClr val="002060"/>
                </a:solidFill>
                <a:latin typeface="楷体_GB2312" pitchFamily="49" charset="-122"/>
                <a:ea typeface="楷体_GB2312" pitchFamily="49" charset="-122"/>
              </a:rPr>
              <a:t>（</a:t>
            </a:r>
            <a:r>
              <a:rPr lang="en-US" altLang="zh-CN" sz="2400" b="1" dirty="0">
                <a:solidFill>
                  <a:srgbClr val="002060"/>
                </a:solidFill>
                <a:latin typeface="楷体_GB2312" pitchFamily="49" charset="-122"/>
                <a:ea typeface="楷体_GB2312" pitchFamily="49" charset="-122"/>
              </a:rPr>
              <a:t>1</a:t>
            </a:r>
            <a:r>
              <a:rPr lang="zh-CN" altLang="en-US" sz="2400" b="1" dirty="0">
                <a:solidFill>
                  <a:srgbClr val="002060"/>
                </a:solidFill>
                <a:latin typeface="楷体_GB2312" pitchFamily="49" charset="-122"/>
                <a:ea typeface="楷体_GB2312" pitchFamily="49" charset="-122"/>
              </a:rPr>
              <a:t>）教学设计以传播理论、学习理论、教学理论、系统理论为理论基础，这些理论为教学设计提供了必要的理论依据，使教学设计更为科学。</a:t>
            </a:r>
          </a:p>
          <a:p>
            <a:r>
              <a:rPr lang="zh-CN" altLang="en-US" sz="2400" b="1" dirty="0">
                <a:solidFill>
                  <a:srgbClr val="002060"/>
                </a:solidFill>
                <a:latin typeface="楷体_GB2312" pitchFamily="49" charset="-122"/>
                <a:ea typeface="楷体_GB2312" pitchFamily="49" charset="-122"/>
              </a:rPr>
              <a:t>（</a:t>
            </a:r>
            <a:r>
              <a:rPr lang="en-US" altLang="zh-CN" sz="2400" b="1" dirty="0">
                <a:solidFill>
                  <a:srgbClr val="002060"/>
                </a:solidFill>
                <a:latin typeface="楷体_GB2312" pitchFamily="49" charset="-122"/>
                <a:ea typeface="楷体_GB2312" pitchFamily="49" charset="-122"/>
              </a:rPr>
              <a:t>2</a:t>
            </a:r>
            <a:r>
              <a:rPr lang="zh-CN" altLang="en-US" sz="2400" b="1" dirty="0">
                <a:solidFill>
                  <a:srgbClr val="002060"/>
                </a:solidFill>
                <a:latin typeface="楷体_GB2312" pitchFamily="49" charset="-122"/>
                <a:ea typeface="楷体_GB2312" pitchFamily="49" charset="-122"/>
              </a:rPr>
              <a:t>）教学设计是把教学原理转化为教学材料和教学活动的计划。教学设计要遵循教学过程的基本规律，选择教学目标，以解决教什么的问题。</a:t>
            </a:r>
          </a:p>
          <a:p>
            <a:r>
              <a:rPr lang="zh-CN" altLang="en-US" sz="2400" b="1" dirty="0">
                <a:solidFill>
                  <a:srgbClr val="002060"/>
                </a:solidFill>
                <a:latin typeface="楷体_GB2312" pitchFamily="49" charset="-122"/>
                <a:ea typeface="楷体_GB2312" pitchFamily="49" charset="-122"/>
              </a:rPr>
              <a:t>（</a:t>
            </a:r>
            <a:r>
              <a:rPr lang="en-US" altLang="zh-CN" sz="2400" b="1" dirty="0">
                <a:solidFill>
                  <a:srgbClr val="002060"/>
                </a:solidFill>
                <a:latin typeface="楷体_GB2312" pitchFamily="49" charset="-122"/>
                <a:ea typeface="楷体_GB2312" pitchFamily="49" charset="-122"/>
              </a:rPr>
              <a:t>3</a:t>
            </a:r>
            <a:r>
              <a:rPr lang="zh-CN" altLang="en-US" sz="2400" b="1" dirty="0">
                <a:solidFill>
                  <a:srgbClr val="002060"/>
                </a:solidFill>
                <a:latin typeface="楷体_GB2312" pitchFamily="49" charset="-122"/>
                <a:ea typeface="楷体_GB2312" pitchFamily="49" charset="-122"/>
              </a:rPr>
              <a:t>）教学设计是实现教学目标的计划性和决策性活动。教学设计以计划和布局安排的形式，对怎样才能达到教学目标进行创造性的决策，以解决怎样教的问题。</a:t>
            </a:r>
          </a:p>
          <a:p>
            <a:r>
              <a:rPr lang="zh-CN" altLang="en-US" sz="2400" b="1" dirty="0">
                <a:solidFill>
                  <a:srgbClr val="002060"/>
                </a:solidFill>
                <a:latin typeface="楷体_GB2312" pitchFamily="49" charset="-122"/>
                <a:ea typeface="楷体_GB2312" pitchFamily="49" charset="-122"/>
              </a:rPr>
              <a:t>（</a:t>
            </a:r>
            <a:r>
              <a:rPr lang="en-US" altLang="zh-CN" sz="2400" b="1" dirty="0">
                <a:solidFill>
                  <a:srgbClr val="002060"/>
                </a:solidFill>
                <a:latin typeface="楷体_GB2312" pitchFamily="49" charset="-122"/>
                <a:ea typeface="楷体_GB2312" pitchFamily="49" charset="-122"/>
              </a:rPr>
              <a:t>4</a:t>
            </a:r>
            <a:r>
              <a:rPr lang="zh-CN" altLang="en-US" sz="2400" b="1" dirty="0">
                <a:solidFill>
                  <a:srgbClr val="002060"/>
                </a:solidFill>
                <a:latin typeface="楷体_GB2312" pitchFamily="49" charset="-122"/>
                <a:ea typeface="楷体_GB2312" pitchFamily="49" charset="-122"/>
              </a:rPr>
              <a:t>）教学设计是以系统方法为指导。教学设计把教学各要素看成一个系统，分析教学问题和需求，确立解决的程序纲要，使教学效果最优化。</a:t>
            </a:r>
          </a:p>
          <a:p>
            <a:r>
              <a:rPr lang="zh-CN" altLang="en-US" sz="2400" b="1" dirty="0">
                <a:solidFill>
                  <a:srgbClr val="002060"/>
                </a:solidFill>
                <a:latin typeface="楷体_GB2312" pitchFamily="49" charset="-122"/>
                <a:ea typeface="楷体_GB2312" pitchFamily="49" charset="-122"/>
              </a:rPr>
              <a:t>（</a:t>
            </a:r>
            <a:r>
              <a:rPr lang="en-US" altLang="zh-CN" sz="2400" b="1" dirty="0">
                <a:solidFill>
                  <a:srgbClr val="002060"/>
                </a:solidFill>
                <a:latin typeface="楷体_GB2312" pitchFamily="49" charset="-122"/>
                <a:ea typeface="楷体_GB2312" pitchFamily="49" charset="-122"/>
              </a:rPr>
              <a:t>5</a:t>
            </a:r>
            <a:r>
              <a:rPr lang="zh-CN" altLang="en-US" sz="2400" b="1" dirty="0">
                <a:solidFill>
                  <a:srgbClr val="002060"/>
                </a:solidFill>
                <a:latin typeface="楷体_GB2312" pitchFamily="49" charset="-122"/>
                <a:ea typeface="楷体_GB2312" pitchFamily="49" charset="-122"/>
              </a:rPr>
              <a:t>）教学设计是提高学生获得知识、技能的效率和兴趣的技术过程。教学设计是教育技术的组成部分，它的功能在于运用系统方法设计教学过程，使之成为一种具有操作性的程序。</a:t>
            </a:r>
          </a:p>
          <a:p>
            <a:r>
              <a:rPr lang="zh-CN" altLang="en-US" sz="2400" b="1" dirty="0">
                <a:solidFill>
                  <a:srgbClr val="002060"/>
                </a:solidFill>
                <a:latin typeface="楷体_GB2312" pitchFamily="49" charset="-122"/>
                <a:ea typeface="楷体_GB2312" pitchFamily="49" charset="-122"/>
              </a:rPr>
              <a:t>（</a:t>
            </a:r>
            <a:r>
              <a:rPr lang="en-US" altLang="zh-CN" sz="2400" b="1" dirty="0">
                <a:solidFill>
                  <a:srgbClr val="002060"/>
                </a:solidFill>
                <a:latin typeface="楷体_GB2312" pitchFamily="49" charset="-122"/>
                <a:ea typeface="楷体_GB2312" pitchFamily="49" charset="-122"/>
              </a:rPr>
              <a:t>6</a:t>
            </a:r>
            <a:r>
              <a:rPr lang="zh-CN" altLang="en-US" sz="2400" b="1" dirty="0">
                <a:solidFill>
                  <a:srgbClr val="002060"/>
                </a:solidFill>
                <a:latin typeface="楷体_GB2312" pitchFamily="49" charset="-122"/>
                <a:ea typeface="楷体_GB2312" pitchFamily="49" charset="-122"/>
              </a:rPr>
              <a:t>）教学设计的目的是为了提高教学效率和教学质量，使学生在单位时间内能够学到更多的知识，更大幅度地提高学生各方面的能力，从而使学生获得良好的发展。</a:t>
            </a:r>
          </a:p>
          <a:p>
            <a:endParaRPr lang="zh-CN" altLang="en-US" sz="2400" b="1" dirty="0">
              <a:solidFill>
                <a:srgbClr val="002060"/>
              </a:solidFill>
              <a:latin typeface="楷体_GB2312" pitchFamily="49" charset="-122"/>
              <a:ea typeface="楷体_GB2312" pitchFamily="49" charset="-122"/>
            </a:endParaRPr>
          </a:p>
        </p:txBody>
      </p:sp>
    </p:spTree>
    <p:extLst>
      <p:ext uri="{BB962C8B-B14F-4D97-AF65-F5344CB8AC3E}">
        <p14:creationId xmlns:p14="http://schemas.microsoft.com/office/powerpoint/2010/main" val="392056522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880505" y="1252372"/>
            <a:ext cx="11151074" cy="2554545"/>
          </a:xfrm>
          <a:prstGeom prst="rect">
            <a:avLst/>
          </a:prstGeom>
        </p:spPr>
        <p:txBody>
          <a:bodyPr wrap="square">
            <a:spAutoFit/>
          </a:bodyPr>
          <a:lstStyle/>
          <a:p>
            <a:r>
              <a:rPr lang="zh-CN" altLang="en-US" sz="3200" b="1" dirty="0">
                <a:solidFill>
                  <a:srgbClr val="002060"/>
                </a:solidFill>
                <a:latin typeface="楷体_GB2312" pitchFamily="49" charset="-122"/>
                <a:ea typeface="楷体_GB2312" pitchFamily="49" charset="-122"/>
              </a:rPr>
              <a:t>（三）教学设计的基本原则</a:t>
            </a:r>
          </a:p>
          <a:p>
            <a:r>
              <a:rPr lang="en-US" altLang="zh-CN" sz="3200" b="1" dirty="0">
                <a:solidFill>
                  <a:srgbClr val="002060"/>
                </a:solidFill>
                <a:latin typeface="楷体_GB2312" pitchFamily="49" charset="-122"/>
                <a:ea typeface="楷体_GB2312" pitchFamily="49" charset="-122"/>
              </a:rPr>
              <a:t>1.</a:t>
            </a:r>
            <a:r>
              <a:rPr lang="zh-CN" altLang="en-US" sz="3200" b="1" dirty="0">
                <a:solidFill>
                  <a:srgbClr val="002060"/>
                </a:solidFill>
                <a:latin typeface="楷体_GB2312" pitchFamily="49" charset="-122"/>
                <a:ea typeface="楷体_GB2312" pitchFamily="49" charset="-122"/>
              </a:rPr>
              <a:t>系统性原则</a:t>
            </a:r>
          </a:p>
          <a:p>
            <a:r>
              <a:rPr lang="en-US" altLang="zh-CN" sz="3200" b="1" dirty="0">
                <a:solidFill>
                  <a:srgbClr val="002060"/>
                </a:solidFill>
                <a:latin typeface="楷体_GB2312" pitchFamily="49" charset="-122"/>
                <a:ea typeface="楷体_GB2312" pitchFamily="49" charset="-122"/>
              </a:rPr>
              <a:t>2.</a:t>
            </a:r>
            <a:r>
              <a:rPr lang="zh-CN" altLang="en-US" sz="3200" b="1" dirty="0">
                <a:solidFill>
                  <a:srgbClr val="002060"/>
                </a:solidFill>
                <a:latin typeface="楷体_GB2312" pitchFamily="49" charset="-122"/>
                <a:ea typeface="楷体_GB2312" pitchFamily="49" charset="-122"/>
              </a:rPr>
              <a:t>程序性原则</a:t>
            </a:r>
          </a:p>
          <a:p>
            <a:r>
              <a:rPr lang="en-US" altLang="zh-CN" sz="3200" b="1" dirty="0" smtClean="0">
                <a:solidFill>
                  <a:srgbClr val="002060"/>
                </a:solidFill>
                <a:latin typeface="楷体_GB2312" pitchFamily="49" charset="-122"/>
                <a:ea typeface="楷体_GB2312" pitchFamily="49" charset="-122"/>
              </a:rPr>
              <a:t>3</a:t>
            </a:r>
            <a:r>
              <a:rPr lang="en-US" altLang="zh-CN" sz="3200" b="1" dirty="0">
                <a:solidFill>
                  <a:srgbClr val="002060"/>
                </a:solidFill>
                <a:latin typeface="楷体_GB2312" pitchFamily="49" charset="-122"/>
                <a:ea typeface="楷体_GB2312" pitchFamily="49" charset="-122"/>
              </a:rPr>
              <a:t>.</a:t>
            </a:r>
            <a:r>
              <a:rPr lang="zh-CN" altLang="en-US" sz="3200" b="1" dirty="0">
                <a:solidFill>
                  <a:srgbClr val="002060"/>
                </a:solidFill>
                <a:latin typeface="楷体_GB2312" pitchFamily="49" charset="-122"/>
                <a:ea typeface="楷体_GB2312" pitchFamily="49" charset="-122"/>
              </a:rPr>
              <a:t>可行性</a:t>
            </a:r>
            <a:r>
              <a:rPr lang="zh-CN" altLang="en-US" sz="3200" b="1" dirty="0" smtClean="0">
                <a:solidFill>
                  <a:srgbClr val="002060"/>
                </a:solidFill>
                <a:latin typeface="楷体_GB2312" pitchFamily="49" charset="-122"/>
                <a:ea typeface="楷体_GB2312" pitchFamily="49" charset="-122"/>
              </a:rPr>
              <a:t>原则</a:t>
            </a:r>
            <a:endParaRPr lang="zh-CN" altLang="en-US" sz="3200" b="1" dirty="0">
              <a:solidFill>
                <a:srgbClr val="002060"/>
              </a:solidFill>
              <a:latin typeface="楷体_GB2312" pitchFamily="49" charset="-122"/>
              <a:ea typeface="楷体_GB2312" pitchFamily="49" charset="-122"/>
            </a:endParaRPr>
          </a:p>
          <a:p>
            <a:r>
              <a:rPr lang="en-US" altLang="zh-CN" sz="3200" b="1" dirty="0">
                <a:solidFill>
                  <a:srgbClr val="002060"/>
                </a:solidFill>
                <a:latin typeface="楷体_GB2312" pitchFamily="49" charset="-122"/>
                <a:ea typeface="楷体_GB2312" pitchFamily="49" charset="-122"/>
              </a:rPr>
              <a:t>4.</a:t>
            </a:r>
            <a:r>
              <a:rPr lang="zh-CN" altLang="en-US" sz="3200" b="1" dirty="0">
                <a:solidFill>
                  <a:srgbClr val="002060"/>
                </a:solidFill>
                <a:latin typeface="楷体_GB2312" pitchFamily="49" charset="-122"/>
                <a:ea typeface="楷体_GB2312" pitchFamily="49" charset="-122"/>
              </a:rPr>
              <a:t>反馈性</a:t>
            </a:r>
            <a:r>
              <a:rPr lang="zh-CN" altLang="en-US" sz="3200" b="1" dirty="0" smtClean="0">
                <a:solidFill>
                  <a:srgbClr val="002060"/>
                </a:solidFill>
                <a:latin typeface="楷体_GB2312" pitchFamily="49" charset="-122"/>
                <a:ea typeface="楷体_GB2312" pitchFamily="49" charset="-122"/>
              </a:rPr>
              <a:t>原则</a:t>
            </a:r>
            <a:endParaRPr lang="zh-CN" altLang="en-US" sz="3200" b="1" dirty="0">
              <a:solidFill>
                <a:srgbClr val="002060"/>
              </a:solidFill>
              <a:latin typeface="楷体_GB2312" pitchFamily="49" charset="-122"/>
              <a:ea typeface="楷体_GB2312" pitchFamily="49" charset="-122"/>
            </a:endParaRPr>
          </a:p>
        </p:txBody>
      </p:sp>
    </p:spTree>
    <p:extLst>
      <p:ext uri="{BB962C8B-B14F-4D97-AF65-F5344CB8AC3E}">
        <p14:creationId xmlns:p14="http://schemas.microsoft.com/office/powerpoint/2010/main" val="1332608297"/>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DVSECTIONID" val="yI2DOt6RzRcU51QxdhNewL"/>
</p:tagLst>
</file>

<file path=ppt/tags/tag2.xml><?xml version="1.0" encoding="utf-8"?>
<p:tagLst xmlns:a="http://schemas.openxmlformats.org/drawingml/2006/main" xmlns:r="http://schemas.openxmlformats.org/officeDocument/2006/relationships" xmlns:p="http://schemas.openxmlformats.org/presentationml/2006/main">
  <p:tag name="DVSHAPEID" val="HAGzTPKJNXuuOK4v20iPS7"/>
</p:tagLst>
</file>

<file path=ppt/tags/tag3.xml><?xml version="1.0" encoding="utf-8"?>
<p:tagLst xmlns:a="http://schemas.openxmlformats.org/drawingml/2006/main" xmlns:r="http://schemas.openxmlformats.org/officeDocument/2006/relationships" xmlns:p="http://schemas.openxmlformats.org/presentationml/2006/main">
  <p:tag name="DVSECTIONID" val="c48BxRTjzwKhAarpC8SPOi"/>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2043</TotalTime>
  <Words>5079</Words>
  <Application>Microsoft Office PowerPoint</Application>
  <PresentationFormat>自定义</PresentationFormat>
  <Paragraphs>285</Paragraphs>
  <Slides>54</Slides>
  <Notes>2</Notes>
  <HiddenSlides>0</HiddenSlides>
  <MMClips>0</MMClips>
  <ScaleCrop>false</ScaleCrop>
  <HeadingPairs>
    <vt:vector size="4" baseType="variant">
      <vt:variant>
        <vt:lpstr>主题</vt:lpstr>
      </vt:variant>
      <vt:variant>
        <vt:i4>1</vt:i4>
      </vt:variant>
      <vt:variant>
        <vt:lpstr>幻灯片标题</vt:lpstr>
      </vt:variant>
      <vt:variant>
        <vt:i4>54</vt:i4>
      </vt:variant>
    </vt:vector>
  </HeadingPairs>
  <TitlesOfParts>
    <vt:vector size="55" baseType="lpstr">
      <vt:lpstr>Office 主题​​</vt:lpstr>
      <vt:lpstr>现代教育技术</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科文部</dc:creator>
  <cp:lastModifiedBy>Administrator</cp:lastModifiedBy>
  <cp:revision>217</cp:revision>
  <dcterms:created xsi:type="dcterms:W3CDTF">2016-11-03T14:25:00Z</dcterms:created>
  <dcterms:modified xsi:type="dcterms:W3CDTF">2019-09-29T14:00:53Z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2052-10.1.0.6029</vt:lpwstr>
  </property>
</Properties>
</file>