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5"/>
  </p:notesMasterIdLst>
  <p:sldIdLst>
    <p:sldId id="659" r:id="rId2"/>
    <p:sldId id="812" r:id="rId3"/>
    <p:sldId id="740" r:id="rId4"/>
    <p:sldId id="742" r:id="rId5"/>
    <p:sldId id="744" r:id="rId6"/>
    <p:sldId id="743" r:id="rId7"/>
    <p:sldId id="790" r:id="rId8"/>
    <p:sldId id="841" r:id="rId9"/>
    <p:sldId id="842" r:id="rId10"/>
    <p:sldId id="861" r:id="rId11"/>
    <p:sldId id="862" r:id="rId12"/>
    <p:sldId id="863" r:id="rId13"/>
    <p:sldId id="864" r:id="rId14"/>
    <p:sldId id="865" r:id="rId15"/>
    <p:sldId id="843" r:id="rId16"/>
    <p:sldId id="793" r:id="rId17"/>
    <p:sldId id="808" r:id="rId18"/>
    <p:sldId id="814" r:id="rId19"/>
    <p:sldId id="866" r:id="rId20"/>
    <p:sldId id="867" r:id="rId21"/>
    <p:sldId id="868" r:id="rId22"/>
    <p:sldId id="816" r:id="rId23"/>
    <p:sldId id="869" r:id="rId24"/>
    <p:sldId id="818" r:id="rId25"/>
    <p:sldId id="849" r:id="rId26"/>
    <p:sldId id="850" r:id="rId27"/>
    <p:sldId id="851" r:id="rId28"/>
    <p:sldId id="852" r:id="rId29"/>
    <p:sldId id="853" r:id="rId30"/>
    <p:sldId id="822" r:id="rId31"/>
    <p:sldId id="870" r:id="rId32"/>
    <p:sldId id="871" r:id="rId33"/>
    <p:sldId id="872" r:id="rId34"/>
    <p:sldId id="873" r:id="rId35"/>
    <p:sldId id="874" r:id="rId36"/>
    <p:sldId id="875" r:id="rId37"/>
    <p:sldId id="876" r:id="rId38"/>
    <p:sldId id="877" r:id="rId39"/>
    <p:sldId id="878" r:id="rId40"/>
    <p:sldId id="819" r:id="rId41"/>
    <p:sldId id="821" r:id="rId42"/>
    <p:sldId id="854" r:id="rId43"/>
    <p:sldId id="855" r:id="rId44"/>
    <p:sldId id="856" r:id="rId45"/>
    <p:sldId id="879" r:id="rId46"/>
    <p:sldId id="880" r:id="rId47"/>
    <p:sldId id="857" r:id="rId48"/>
    <p:sldId id="881" r:id="rId49"/>
    <p:sldId id="824" r:id="rId50"/>
    <p:sldId id="825" r:id="rId51"/>
    <p:sldId id="826" r:id="rId52"/>
    <p:sldId id="827" r:id="rId53"/>
    <p:sldId id="858" r:id="rId54"/>
    <p:sldId id="828" r:id="rId55"/>
    <p:sldId id="859" r:id="rId56"/>
    <p:sldId id="860" r:id="rId57"/>
    <p:sldId id="882" r:id="rId58"/>
    <p:sldId id="883" r:id="rId59"/>
    <p:sldId id="884" r:id="rId60"/>
    <p:sldId id="885" r:id="rId61"/>
    <p:sldId id="886" r:id="rId62"/>
    <p:sldId id="829" r:id="rId63"/>
    <p:sldId id="660" r:id="rId6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66" d="100"/>
          <a:sy n="66" d="100"/>
        </p:scale>
        <p:origin x="-678" y="-102"/>
      </p:cViewPr>
      <p:guideLst>
        <p:guide orient="horz" pos="2160"/>
        <p:guide pos="3840"/>
      </p:guideLst>
    </p:cSldViewPr>
  </p:slideViewPr>
  <p:notesTextViewPr>
    <p:cViewPr>
      <p:scale>
        <a:sx n="1" d="1"/>
        <a:sy n="1" d="1"/>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63</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2019/12/8</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2019/12/8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典型中小学信息化功能教室及其功能</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（一）多功能会议室</a:t>
            </a:r>
          </a:p>
          <a:p>
            <a:pPr marL="0" indent="0">
              <a:buNone/>
            </a:pPr>
            <a:r>
              <a:rPr lang="zh-CN" altLang="en-US" sz="3200" b="1" dirty="0">
                <a:solidFill>
                  <a:srgbClr val="002060"/>
                </a:solidFill>
                <a:latin typeface="楷体_GB2312" pitchFamily="49" charset="-122"/>
                <a:ea typeface="楷体_GB2312" pitchFamily="49" charset="-122"/>
              </a:rPr>
              <a:t>随着多媒体技术、网络技术、图像显示和压缩技术的不断发展，以多媒体计算机、大屏幕显示、远程视频会议、回声传译、网络录播为核心的多功能信息化多功能会议室已经在中小学校园信息化进程中得到广泛的使用</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1649" y="3336758"/>
            <a:ext cx="7931152" cy="3179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78845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（二）多功能学术报告厅</a:t>
            </a:r>
          </a:p>
          <a:p>
            <a:pPr marL="0" indent="0">
              <a:buNone/>
            </a:pPr>
            <a:r>
              <a:rPr lang="zh-CN" altLang="en-US" sz="3200" b="1" dirty="0">
                <a:solidFill>
                  <a:srgbClr val="002060"/>
                </a:solidFill>
                <a:latin typeface="楷体_GB2312" pitchFamily="49" charset="-122"/>
                <a:ea typeface="楷体_GB2312" pitchFamily="49" charset="-122"/>
              </a:rPr>
              <a:t>随着社会的发展，中小学进入了开放的教育发展新阶段，对内、对外的信息化交流需求促进了中小学信息化多功能学术报告厅的建设。</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7688" y="2704933"/>
            <a:ext cx="9141996" cy="3329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33459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（三）录播教室</a:t>
            </a:r>
          </a:p>
          <a:p>
            <a:pPr marL="0" indent="0">
              <a:buNone/>
            </a:pPr>
            <a:r>
              <a:rPr lang="zh-CN" altLang="en-US" sz="3200" b="1" dirty="0">
                <a:solidFill>
                  <a:srgbClr val="002060"/>
                </a:solidFill>
                <a:latin typeface="楷体_GB2312" pitchFamily="49" charset="-122"/>
                <a:ea typeface="楷体_GB2312" pitchFamily="49" charset="-122"/>
              </a:rPr>
              <a:t>随着中小学信息化校园建设以及信息化教育资源建设与精品课程交流的需要，全自动录播系统在校园中的应用更加普遍，不管是高校还是中小学校都在建设录播系统或者录播教室</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800" y="2760662"/>
            <a:ext cx="10516937" cy="36722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70346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（四）数字图书馆及阅览室</a:t>
            </a:r>
          </a:p>
          <a:p>
            <a:pPr marL="0" indent="0">
              <a:buNone/>
            </a:pPr>
            <a:r>
              <a:rPr lang="zh-CN" altLang="en-US" sz="3200" b="1" dirty="0">
                <a:solidFill>
                  <a:srgbClr val="002060"/>
                </a:solidFill>
                <a:latin typeface="楷体_GB2312" pitchFamily="49" charset="-122"/>
                <a:ea typeface="楷体_GB2312" pitchFamily="49" charset="-122"/>
              </a:rPr>
              <a:t>数字图书馆是用数字技术处理和存储各种图文并茂文献的图书馆，实质上是一种多媒体制作的分布式信息系统。它把各种不同载体、不同地理位置的信息资源用数字技术存储，以便于跨越区域、面向对象的网络查询和传播。它涉及信息资源加工、存储、检索、传输和利用的全过程。</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7425" y="3532939"/>
            <a:ext cx="8243901" cy="3131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73001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（五）数字实验室</a:t>
            </a:r>
          </a:p>
          <a:p>
            <a:pPr marL="0" indent="0">
              <a:buNone/>
            </a:pPr>
            <a:r>
              <a:rPr lang="zh-CN" altLang="en-US" sz="3200" b="1" dirty="0">
                <a:solidFill>
                  <a:srgbClr val="002060"/>
                </a:solidFill>
                <a:latin typeface="楷体_GB2312" pitchFamily="49" charset="-122"/>
                <a:ea typeface="楷体_GB2312" pitchFamily="49" charset="-122"/>
              </a:rPr>
              <a:t>数字实验室一般由传感器、数据采集器、计算机及相关数据处理软件等构成的测量、采集、处理设备和与之配套的相应的实验仪器装备组成的实验室（见</a:t>
            </a:r>
            <a:r>
              <a:rPr lang="en-US" altLang="zh-CN" sz="3200" b="1" dirty="0">
                <a:solidFill>
                  <a:srgbClr val="002060"/>
                </a:solidFill>
                <a:latin typeface="楷体_GB2312" pitchFamily="49" charset="-122"/>
                <a:ea typeface="楷体_GB2312" pitchFamily="49" charset="-122"/>
              </a:rPr>
              <a:t>9-1-5</a:t>
            </a:r>
            <a:r>
              <a:rPr lang="zh-CN" altLang="en-US" sz="3200" b="1" dirty="0">
                <a:solidFill>
                  <a:srgbClr val="002060"/>
                </a:solidFill>
                <a:latin typeface="楷体_GB2312" pitchFamily="49" charset="-122"/>
                <a:ea typeface="楷体_GB2312" pitchFamily="49" charset="-122"/>
              </a:rPr>
              <a:t>）。数字实验室是信息技术与传统实验课程整合的重要载体。</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951" y="2785478"/>
            <a:ext cx="9181850" cy="38559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64025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552133" y="2518611"/>
            <a:ext cx="8051698" cy="8662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使用与维护网络机房</a:t>
            </a:r>
          </a:p>
        </p:txBody>
      </p:sp>
    </p:spTree>
    <p:extLst>
      <p:ext uri="{BB962C8B-B14F-4D97-AF65-F5344CB8AC3E}">
        <p14:creationId xmlns:p14="http://schemas.microsoft.com/office/powerpoint/2010/main" val="42601987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9335" y="846057"/>
            <a:ext cx="9311148" cy="5509200"/>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网络机房的主要设备配置要点，熟悉网络机房的主要教学模式，掌握应用网络机房进行信息化教学的基本方法。</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45</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网络机房的构成、功能及典型教学模式</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网络机房的日常管理与基本维护</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网络机房使用情况调查表</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4345" y="568069"/>
            <a:ext cx="11198055" cy="4524315"/>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步：教师介绍网络机房的主要设备配置，网络机房教学的主要功能，帮助学生建立对网络机房教学的概况性认识。</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步：学生在教师引领下实地参观网络机房，听机房管理员介绍机房设备配置及机房使用情况。</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步：学生在教师及机房管理员指导下，以学习小组为单位，模拟练习使用网络机房。</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步：学生通过机房管理员，了解网络机房的日常管理及维护，填写学习表格</a:t>
            </a:r>
            <a:r>
              <a:rPr lang="en-US" altLang="zh-CN" sz="3200" b="1" dirty="0">
                <a:solidFill>
                  <a:srgbClr val="002060"/>
                </a:solidFill>
                <a:latin typeface="楷体_GB2312" pitchFamily="49" charset="-122"/>
                <a:ea typeface="楷体_GB2312" pitchFamily="49" charset="-122"/>
              </a:rPr>
              <a:t>9-1</a:t>
            </a:r>
            <a:r>
              <a:rPr lang="zh-CN" altLang="en-US" sz="3200" b="1" dirty="0">
                <a:solidFill>
                  <a:srgbClr val="002060"/>
                </a:solidFill>
                <a:latin typeface="楷体_GB2312" pitchFamily="49" charset="-122"/>
                <a:ea typeface="楷体_GB2312" pitchFamily="49" charset="-122"/>
              </a:rPr>
              <a:t>：网络机房使用情况表</a:t>
            </a: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323081"/>
            <a:ext cx="11614484" cy="5509200"/>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网络机房的构成、功能及典型教学模式</a:t>
            </a: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一）网络机房的一般构成</a:t>
            </a:r>
          </a:p>
          <a:p>
            <a:r>
              <a:rPr lang="zh-CN" altLang="en-US" sz="3200" b="1" dirty="0">
                <a:solidFill>
                  <a:srgbClr val="002060"/>
                </a:solidFill>
                <a:latin typeface="楷体_GB2312" pitchFamily="49" charset="-122"/>
                <a:ea typeface="楷体_GB2312" pitchFamily="49" charset="-122"/>
              </a:rPr>
              <a:t>网络机房一般由两部分构成：计算机网络和网络教学系统</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计算机网络</a:t>
            </a:r>
          </a:p>
          <a:p>
            <a:r>
              <a:rPr lang="zh-CN" altLang="en-US" sz="3200" b="1" dirty="0">
                <a:solidFill>
                  <a:srgbClr val="002060"/>
                </a:solidFill>
                <a:latin typeface="楷体_GB2312" pitchFamily="49" charset="-122"/>
                <a:ea typeface="楷体_GB2312" pitchFamily="49" charset="-122"/>
              </a:rPr>
              <a:t>多媒体网络机房中的计算机网络是一个小型局域网，可以直接（或通过代理服务器）与校园网或</a:t>
            </a:r>
            <a:r>
              <a:rPr lang="en-US" altLang="zh-CN" sz="3200" b="1" dirty="0">
                <a:solidFill>
                  <a:srgbClr val="002060"/>
                </a:solidFill>
                <a:latin typeface="楷体_GB2312" pitchFamily="49" charset="-122"/>
                <a:ea typeface="楷体_GB2312" pitchFamily="49" charset="-122"/>
              </a:rPr>
              <a:t>Internet</a:t>
            </a:r>
            <a:r>
              <a:rPr lang="zh-CN" altLang="en-US" sz="3200" b="1" dirty="0">
                <a:solidFill>
                  <a:srgbClr val="002060"/>
                </a:solidFill>
                <a:latin typeface="楷体_GB2312" pitchFamily="49" charset="-122"/>
                <a:ea typeface="楷体_GB2312" pitchFamily="49" charset="-122"/>
              </a:rPr>
              <a:t>连接。系统硬件的基本配置包括：学生机、教师机、集线器或交换机、服务器等设备</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网络教学系统</a:t>
            </a:r>
          </a:p>
          <a:p>
            <a:r>
              <a:rPr lang="zh-CN" altLang="en-US" sz="3200" b="1" dirty="0">
                <a:solidFill>
                  <a:srgbClr val="002060"/>
                </a:solidFill>
                <a:latin typeface="楷体_GB2312" pitchFamily="49" charset="-122"/>
                <a:ea typeface="楷体_GB2312" pitchFamily="49" charset="-122"/>
              </a:rPr>
              <a:t>网络教学系统是指在计算机网络硬件系统的基础上为开展网络多媒体教学所提供的控制系统，它包括多媒体控制与教学管理两部分</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627881"/>
            <a:ext cx="11614484"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（二）网络机房的主要</a:t>
            </a:r>
            <a:r>
              <a:rPr lang="zh-CN" altLang="en-US" sz="3200" b="1" dirty="0" smtClean="0">
                <a:solidFill>
                  <a:srgbClr val="002060"/>
                </a:solidFill>
                <a:latin typeface="楷体_GB2312" pitchFamily="49" charset="-122"/>
                <a:ea typeface="楷体_GB2312" pitchFamily="49" charset="-122"/>
              </a:rPr>
              <a:t>功能</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网络教学功能模块</a:t>
            </a:r>
          </a:p>
          <a:p>
            <a:r>
              <a:rPr lang="zh-CN" altLang="en-US" sz="3200" b="1" dirty="0">
                <a:solidFill>
                  <a:srgbClr val="002060"/>
                </a:solidFill>
                <a:latin typeface="楷体_GB2312" pitchFamily="49" charset="-122"/>
                <a:ea typeface="楷体_GB2312" pitchFamily="49" charset="-122"/>
              </a:rPr>
              <a:t>教师在此模块下可以通过控制端程序实现对网络教室的远程管理与教学，教师可以通过屏幕广播、发送消息、收发作业、随机选择题、共享演示窗口、共享画板等功能对学生进行教学演示与课程讲授。</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网络远程管理功能模块</a:t>
            </a:r>
          </a:p>
          <a:p>
            <a:r>
              <a:rPr lang="zh-CN" altLang="en-US" sz="3200" b="1" dirty="0">
                <a:solidFill>
                  <a:srgbClr val="002060"/>
                </a:solidFill>
                <a:latin typeface="楷体_GB2312" pitchFamily="49" charset="-122"/>
                <a:ea typeface="楷体_GB2312" pitchFamily="49" charset="-122"/>
              </a:rPr>
              <a:t>教师可以在控制端程序上通过远程管理的各项功能来操作与监管所有学生机，使教师可以方便地控制教学。</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3641232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352926" y="3074037"/>
            <a:ext cx="8511674" cy="707886"/>
          </a:xfrm>
          <a:prstGeom prst="rect">
            <a:avLst/>
          </a:prstGeom>
          <a:noFill/>
        </p:spPr>
        <p:txBody>
          <a:bodyPr wrap="square">
            <a:spAutoFit/>
          </a:bodyPr>
          <a:lstStyle/>
          <a:p>
            <a:pPr>
              <a:defRPr/>
            </a:pPr>
            <a:r>
              <a:rPr lang="zh-CN" altLang="en-US" sz="4000" b="1" dirty="0">
                <a:solidFill>
                  <a:srgbClr val="5B9BD5"/>
                </a:solidFill>
                <a:latin typeface="微软雅黑" panose="020B0503020204020204" pitchFamily="34" charset="-122"/>
                <a:ea typeface="微软雅黑" panose="020B0503020204020204" pitchFamily="34" charset="-122"/>
              </a:rPr>
              <a:t>模块</a:t>
            </a:r>
            <a:r>
              <a:rPr lang="en-US" altLang="zh-CN" sz="4000" b="1" dirty="0">
                <a:solidFill>
                  <a:srgbClr val="5B9BD5"/>
                </a:solidFill>
                <a:latin typeface="微软雅黑" panose="020B0503020204020204" pitchFamily="34" charset="-122"/>
                <a:ea typeface="微软雅黑" panose="020B0503020204020204" pitchFamily="34" charset="-122"/>
              </a:rPr>
              <a:t>9  </a:t>
            </a:r>
            <a:r>
              <a:rPr lang="zh-CN" altLang="en-US" sz="4000" b="1" dirty="0">
                <a:solidFill>
                  <a:srgbClr val="5B9BD5"/>
                </a:solidFill>
                <a:latin typeface="微软雅黑" panose="020B0503020204020204" pitchFamily="34" charset="-122"/>
                <a:ea typeface="微软雅黑" panose="020B0503020204020204" pitchFamily="34" charset="-122"/>
              </a:rPr>
              <a:t>中小学信息化环境应用与管理</a:t>
            </a: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627881"/>
            <a:ext cx="11614484"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（二）网络机房的主要</a:t>
            </a:r>
            <a:r>
              <a:rPr lang="zh-CN" altLang="en-US" sz="3200" b="1" dirty="0" smtClean="0">
                <a:solidFill>
                  <a:srgbClr val="002060"/>
                </a:solidFill>
                <a:latin typeface="楷体_GB2312" pitchFamily="49" charset="-122"/>
                <a:ea typeface="楷体_GB2312" pitchFamily="49" charset="-122"/>
              </a:rPr>
              <a:t>功能</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网络教学功能模块</a:t>
            </a:r>
          </a:p>
          <a:p>
            <a:r>
              <a:rPr lang="zh-CN" altLang="en-US" sz="3200" b="1" dirty="0">
                <a:solidFill>
                  <a:srgbClr val="002060"/>
                </a:solidFill>
                <a:latin typeface="楷体_GB2312" pitchFamily="49" charset="-122"/>
                <a:ea typeface="楷体_GB2312" pitchFamily="49" charset="-122"/>
              </a:rPr>
              <a:t>教师在此模块下可以通过控制端程序实现对网络教室的远程管理与教学，教师可以通过屏幕广播、发送消息、收发作业、随机选择题、共享演示窗口、共享画板等功能对学生进行教学演示与课程讲授。</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网络远程管理功能模块</a:t>
            </a:r>
          </a:p>
          <a:p>
            <a:r>
              <a:rPr lang="zh-CN" altLang="en-US" sz="3200" b="1" dirty="0">
                <a:solidFill>
                  <a:srgbClr val="002060"/>
                </a:solidFill>
                <a:latin typeface="楷体_GB2312" pitchFamily="49" charset="-122"/>
                <a:ea typeface="楷体_GB2312" pitchFamily="49" charset="-122"/>
              </a:rPr>
              <a:t>教师可以在控制端程序上通过远程管理的各项功能来操作与监管所有学生机，使教师可以方便地控制教学</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8364874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800" y="1670618"/>
            <a:ext cx="11614484" cy="4031873"/>
          </a:xfrm>
          <a:prstGeom prst="rect">
            <a:avLst/>
          </a:prstGeom>
        </p:spPr>
        <p:txBody>
          <a:bodyPr wrap="square">
            <a:spAutoFit/>
          </a:bodyPr>
          <a:lstStyle/>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资源共享与信息交流功能模块</a:t>
            </a:r>
          </a:p>
          <a:p>
            <a:r>
              <a:rPr lang="zh-CN" altLang="en-US" sz="3200" b="1" dirty="0">
                <a:solidFill>
                  <a:srgbClr val="002060"/>
                </a:solidFill>
                <a:latin typeface="楷体_GB2312" pitchFamily="49" charset="-122"/>
                <a:ea typeface="楷体_GB2312" pitchFamily="49" charset="-122"/>
              </a:rPr>
              <a:t>教师可根据教学需要，以班级、小组、个人组织方式，提供方便的小组合作学习、个人分期学习</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网络教学评测功能模块</a:t>
            </a:r>
          </a:p>
          <a:p>
            <a:r>
              <a:rPr lang="zh-CN" altLang="en-US" sz="3200" b="1" dirty="0">
                <a:solidFill>
                  <a:srgbClr val="002060"/>
                </a:solidFill>
                <a:latin typeface="楷体_GB2312" pitchFamily="49" charset="-122"/>
                <a:ea typeface="楷体_GB2312" pitchFamily="49" charset="-122"/>
              </a:rPr>
              <a:t>利用网络机房管理软件系统可以方便地完成在线的学习检测，可以方便地进行联机考试，使教学评测变得方便、简捷。</a:t>
            </a:r>
          </a:p>
          <a:p>
            <a:endParaRPr lang="zh-CN" altLang="en-US" sz="3200" b="1" dirty="0">
              <a:solidFill>
                <a:srgbClr val="002060"/>
              </a:solidFill>
              <a:latin typeface="楷体_GB2312" pitchFamily="49" charset="-122"/>
              <a:ea typeface="楷体_GB2312" pitchFamily="49" charset="-122"/>
            </a:endParaRP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8097737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146618"/>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（三）网络机房的典型教学</a:t>
            </a:r>
            <a:r>
              <a:rPr lang="zh-CN" altLang="en-US" sz="3200" b="1" dirty="0" smtClean="0">
                <a:solidFill>
                  <a:srgbClr val="002060"/>
                </a:solidFill>
                <a:latin typeface="楷体_GB2312" pitchFamily="49" charset="-122"/>
                <a:ea typeface="楷体_GB2312" pitchFamily="49" charset="-122"/>
              </a:rPr>
              <a:t>模式</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学生上机练习模式</a:t>
            </a:r>
          </a:p>
          <a:p>
            <a:r>
              <a:rPr lang="zh-CN" altLang="en-US" sz="3200" b="1" dirty="0">
                <a:solidFill>
                  <a:srgbClr val="002060"/>
                </a:solidFill>
                <a:latin typeface="楷体_GB2312" pitchFamily="49" charset="-122"/>
                <a:ea typeface="楷体_GB2312" pitchFamily="49" charset="-122"/>
              </a:rPr>
              <a:t>在此模式下，学生主要利用网络机房完成相应教学要求的上机练习</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教师讲解，学生分步练习模式</a:t>
            </a:r>
          </a:p>
          <a:p>
            <a:r>
              <a:rPr lang="zh-CN" altLang="en-US" sz="3200" b="1" dirty="0">
                <a:solidFill>
                  <a:srgbClr val="002060"/>
                </a:solidFill>
                <a:latin typeface="楷体_GB2312" pitchFamily="49" charset="-122"/>
                <a:ea typeface="楷体_GB2312" pitchFamily="49" charset="-122"/>
              </a:rPr>
              <a:t>在此模式下，教师通过网络机房配置的投影设备或通过控制软件在教师机上进行演示与讲解</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教师指导，学生小组合作学习模式</a:t>
            </a:r>
          </a:p>
          <a:p>
            <a:r>
              <a:rPr lang="zh-CN" altLang="en-US" sz="3200" b="1" dirty="0">
                <a:solidFill>
                  <a:srgbClr val="002060"/>
                </a:solidFill>
                <a:latin typeface="楷体_GB2312" pitchFamily="49" charset="-122"/>
                <a:ea typeface="楷体_GB2312" pitchFamily="49" charset="-122"/>
              </a:rPr>
              <a:t>在此模式下，教师主要采用的是以学生自主探究的教学模式。教师教学前先提出探究的题目及方向，然后让学生以小组的形式组成学习团队，通过网络进行资料的查询。</a:t>
            </a:r>
          </a:p>
        </p:txBody>
      </p:sp>
    </p:spTree>
    <p:extLst>
      <p:ext uri="{BB962C8B-B14F-4D97-AF65-F5344CB8AC3E}">
        <p14:creationId xmlns:p14="http://schemas.microsoft.com/office/powerpoint/2010/main" val="24234217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146618"/>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（三）网络机房的典型教学</a:t>
            </a:r>
            <a:r>
              <a:rPr lang="zh-CN" altLang="en-US" sz="3200" b="1" dirty="0" smtClean="0">
                <a:solidFill>
                  <a:srgbClr val="002060"/>
                </a:solidFill>
                <a:latin typeface="楷体_GB2312" pitchFamily="49" charset="-122"/>
                <a:ea typeface="楷体_GB2312" pitchFamily="49" charset="-122"/>
              </a:rPr>
              <a:t>模式</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学生上机练习模式</a:t>
            </a:r>
          </a:p>
          <a:p>
            <a:r>
              <a:rPr lang="zh-CN" altLang="en-US" sz="3200" b="1" dirty="0">
                <a:solidFill>
                  <a:srgbClr val="002060"/>
                </a:solidFill>
                <a:latin typeface="楷体_GB2312" pitchFamily="49" charset="-122"/>
                <a:ea typeface="楷体_GB2312" pitchFamily="49" charset="-122"/>
              </a:rPr>
              <a:t>在此模式下，学生主要利用网络机房完成相应教学要求的上机练习</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教师讲解，学生分步练习模式</a:t>
            </a:r>
          </a:p>
          <a:p>
            <a:r>
              <a:rPr lang="zh-CN" altLang="en-US" sz="3200" b="1" dirty="0">
                <a:solidFill>
                  <a:srgbClr val="002060"/>
                </a:solidFill>
                <a:latin typeface="楷体_GB2312" pitchFamily="49" charset="-122"/>
                <a:ea typeface="楷体_GB2312" pitchFamily="49" charset="-122"/>
              </a:rPr>
              <a:t>在此模式下，教师通过网络机房配置的投影设备或通过控制软件在教师机上进行演示与讲解</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教师指导，学生小组合作学习模式</a:t>
            </a:r>
          </a:p>
          <a:p>
            <a:r>
              <a:rPr lang="zh-CN" altLang="en-US" sz="3200" b="1" dirty="0">
                <a:solidFill>
                  <a:srgbClr val="002060"/>
                </a:solidFill>
                <a:latin typeface="楷体_GB2312" pitchFamily="49" charset="-122"/>
                <a:ea typeface="楷体_GB2312" pitchFamily="49" charset="-122"/>
              </a:rPr>
              <a:t>在此模式下，教师主要采用的是以学生自主探究的教学模式。教师教学前先提出探究的题目及方向，然后让学生以小组的形式组成学习团队，通过网络进行资料的查询。</a:t>
            </a:r>
          </a:p>
        </p:txBody>
      </p:sp>
    </p:spTree>
    <p:extLst>
      <p:ext uri="{BB962C8B-B14F-4D97-AF65-F5344CB8AC3E}">
        <p14:creationId xmlns:p14="http://schemas.microsoft.com/office/powerpoint/2010/main" val="42455539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5" y="1074821"/>
            <a:ext cx="11198055" cy="353943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网络联机考试模式</a:t>
            </a:r>
          </a:p>
          <a:p>
            <a:r>
              <a:rPr lang="zh-CN" altLang="en-US" sz="3200" b="1" dirty="0">
                <a:solidFill>
                  <a:srgbClr val="002060"/>
                </a:solidFill>
                <a:latin typeface="楷体_GB2312" pitchFamily="49" charset="-122"/>
                <a:ea typeface="楷体_GB2312" pitchFamily="49" charset="-122"/>
              </a:rPr>
              <a:t>在此模式下，教师主要通过网络机房来完成教学的评估与结果分析。利用管理软件，教师可以比较轻松地实现统一发卷、统一收卷、自动批阅和自动评分。考试完成后，学生可以立刻看到自己的考试结果，教师也可以及时地看到学生的考试情况，其中的考试结果评估与分析系统还可以帮助教师对考试结果进行科学的评估与分析。</a:t>
            </a:r>
          </a:p>
        </p:txBody>
      </p:sp>
    </p:spTree>
    <p:extLst>
      <p:ext uri="{BB962C8B-B14F-4D97-AF65-F5344CB8AC3E}">
        <p14:creationId xmlns:p14="http://schemas.microsoft.com/office/powerpoint/2010/main" val="2269259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2" y="1026695"/>
            <a:ext cx="11198055" cy="3539430"/>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网络机房的日常管理与维护</a:t>
            </a: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一）网络机房的日常管理</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建立、健全管理制度，以制度管理为依托</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机房的环境与卫生管理</a:t>
            </a:r>
          </a:p>
          <a:p>
            <a:r>
              <a:rPr lang="zh-CN" altLang="en-US" sz="3200" b="1" dirty="0" smtClean="0">
                <a:solidFill>
                  <a:srgbClr val="002060"/>
                </a:solidFill>
                <a:latin typeface="楷体_GB2312" pitchFamily="49" charset="-122"/>
                <a:ea typeface="楷体_GB2312" pitchFamily="49" charset="-122"/>
              </a:rPr>
              <a:t>（</a:t>
            </a:r>
            <a:r>
              <a:rPr lang="en-US" altLang="zh-CN" sz="3200" b="1" dirty="0" smtClean="0">
                <a:solidFill>
                  <a:srgbClr val="002060"/>
                </a:solidFill>
                <a:latin typeface="楷体_GB2312" pitchFamily="49" charset="-122"/>
                <a:ea typeface="楷体_GB2312" pitchFamily="49" charset="-122"/>
              </a:rPr>
              <a:t>1</a:t>
            </a:r>
            <a:r>
              <a:rPr lang="zh-CN" altLang="en-US" sz="3200" b="1" dirty="0" smtClean="0">
                <a:solidFill>
                  <a:srgbClr val="002060"/>
                </a:solidFill>
                <a:latin typeface="楷体_GB2312" pitchFamily="49" charset="-122"/>
                <a:ea typeface="楷体_GB2312" pitchFamily="49" charset="-122"/>
              </a:rPr>
              <a:t>）控制好所管机房的室内温度，确保机器正常运行</a:t>
            </a:r>
          </a:p>
          <a:p>
            <a:r>
              <a:rPr lang="zh-CN" altLang="en-US" sz="3200" b="1" dirty="0" smtClean="0">
                <a:solidFill>
                  <a:srgbClr val="002060"/>
                </a:solidFill>
                <a:latin typeface="楷体_GB2312" pitchFamily="49" charset="-122"/>
                <a:ea typeface="楷体_GB2312" pitchFamily="49" charset="-122"/>
              </a:rPr>
              <a:t>（</a:t>
            </a:r>
            <a:r>
              <a:rPr lang="en-US" altLang="zh-CN" sz="3200" b="1" dirty="0" smtClean="0">
                <a:solidFill>
                  <a:srgbClr val="002060"/>
                </a:solidFill>
                <a:latin typeface="楷体_GB2312" pitchFamily="49" charset="-122"/>
                <a:ea typeface="楷体_GB2312" pitchFamily="49" charset="-122"/>
              </a:rPr>
              <a:t>2</a:t>
            </a:r>
            <a:r>
              <a:rPr lang="zh-CN" altLang="en-US" sz="3200" b="1" dirty="0" smtClean="0">
                <a:solidFill>
                  <a:srgbClr val="002060"/>
                </a:solidFill>
                <a:latin typeface="楷体_GB2312" pitchFamily="49" charset="-122"/>
                <a:ea typeface="楷体_GB2312" pitchFamily="49" charset="-122"/>
              </a:rPr>
              <a:t>）要防尘以保持机房内清洁卫生</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）要注意对电脑的</a:t>
            </a:r>
            <a:r>
              <a:rPr lang="zh-CN" altLang="en-US" sz="3200" b="1" dirty="0" smtClean="0">
                <a:solidFill>
                  <a:srgbClr val="002060"/>
                </a:solidFill>
                <a:latin typeface="楷体_GB2312" pitchFamily="49" charset="-122"/>
                <a:ea typeface="楷体_GB2312" pitchFamily="49" charset="-122"/>
              </a:rPr>
              <a:t>清洁</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3867275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2" y="1106905"/>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（二）网络机房的日常维护</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对电脑硬件的管理</a:t>
            </a:r>
            <a:r>
              <a:rPr lang="zh-CN" altLang="en-US" sz="3200" b="1" dirty="0" smtClean="0">
                <a:solidFill>
                  <a:srgbClr val="002060"/>
                </a:solidFill>
                <a:latin typeface="楷体_GB2312" pitchFamily="49" charset="-122"/>
                <a:ea typeface="楷体_GB2312" pitchFamily="49" charset="-122"/>
              </a:rPr>
              <a:t>维护</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）显卡和内存</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）鼠标和键盘</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）网卡和网线</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电脑软件的管理</a:t>
            </a:r>
            <a:r>
              <a:rPr lang="zh-CN" altLang="en-US" sz="3200" b="1" dirty="0" smtClean="0">
                <a:solidFill>
                  <a:srgbClr val="002060"/>
                </a:solidFill>
                <a:latin typeface="楷体_GB2312" pitchFamily="49" charset="-122"/>
                <a:ea typeface="楷体_GB2312" pitchFamily="49" charset="-122"/>
              </a:rPr>
              <a:t>维护</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）利用硬盘还原保护技术</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）及时安装防病毒软件、防火墙并安装最新的系统漏洞补丁程序</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4525921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11116" y="2743200"/>
            <a:ext cx="6015786"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用好多媒体教室</a:t>
            </a:r>
          </a:p>
        </p:txBody>
      </p:sp>
    </p:spTree>
    <p:extLst>
      <p:ext uri="{BB962C8B-B14F-4D97-AF65-F5344CB8AC3E}">
        <p14:creationId xmlns:p14="http://schemas.microsoft.com/office/powerpoint/2010/main" val="27842391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8" y="1058779"/>
            <a:ext cx="11198055" cy="4524315"/>
          </a:xfrm>
          <a:prstGeom prst="rect">
            <a:avLst/>
          </a:prstGeom>
        </p:spPr>
        <p:txBody>
          <a:bodyPr wrap="square">
            <a:spAutoFit/>
          </a:bodyPr>
          <a:lstStyle/>
          <a:p>
            <a:r>
              <a:rPr lang="zh-CN" altLang="en-US" sz="3200" b="1" dirty="0">
                <a:solidFill>
                  <a:srgbClr val="C0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熟悉多媒体教室的主要设备配置，掌握多媒体教室的使用规范及简单的故障处理</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45</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多媒体教室的构成、功能及教学应用</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投影机的基本知识</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多媒体教室的日常管理及维护</a:t>
            </a:r>
          </a:p>
        </p:txBody>
      </p:sp>
    </p:spTree>
    <p:extLst>
      <p:ext uri="{BB962C8B-B14F-4D97-AF65-F5344CB8AC3E}">
        <p14:creationId xmlns:p14="http://schemas.microsoft.com/office/powerpoint/2010/main" val="9931110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9" y="1090863"/>
            <a:ext cx="11198055" cy="3539430"/>
          </a:xfrm>
          <a:prstGeom prst="rect">
            <a:avLst/>
          </a:prstGeom>
        </p:spPr>
        <p:txBody>
          <a:bodyPr wrap="square">
            <a:spAutoFit/>
          </a:bodyPr>
          <a:lstStyle/>
          <a:p>
            <a:r>
              <a:rPr lang="zh-CN" altLang="en-US" sz="3200" b="1" dirty="0">
                <a:solidFill>
                  <a:srgbClr val="C0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步：学生参观学校的多媒体教室，结合材料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听教师介绍多媒体教室的设备配置及教学应用。</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步：学生自主学习材料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，以学习小组为单位，模拟练习使用多媒体教室。</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步：学生通过学习了解多媒体教室的使用规范，并联系材料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学习多媒体教室维护的相关知识。</a:t>
            </a:r>
          </a:p>
        </p:txBody>
      </p:sp>
    </p:spTree>
    <p:extLst>
      <p:ext uri="{BB962C8B-B14F-4D97-AF65-F5344CB8AC3E}">
        <p14:creationId xmlns:p14="http://schemas.microsoft.com/office/powerpoint/2010/main" val="30622474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377758" y="685801"/>
            <a:ext cx="10361524" cy="516886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dirty="0">
                <a:solidFill>
                  <a:srgbClr val="002060"/>
                </a:solidFill>
                <a:latin typeface="黑体" pitchFamily="2" charset="-122"/>
                <a:ea typeface="黑体" pitchFamily="2" charset="-122"/>
              </a:rPr>
              <a:t>学习目标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熟悉典型中小学信息化环境的主要构成，熟悉典型中小学信息化功能教室的功能。</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熟悉网络机房的使用与维护。</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熟悉多媒体教室的使用规范，掌握多媒体教室的日常维护。</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熟悉语音实验室的基本类型及教学功能，掌握语音实验室的日常维护。</a:t>
            </a:r>
          </a:p>
          <a:p>
            <a:pPr marL="0" indent="0">
              <a:buNone/>
            </a:pPr>
            <a:r>
              <a:rPr lang="en-US" altLang="zh-CN" sz="3200" dirty="0">
                <a:solidFill>
                  <a:srgbClr val="002060"/>
                </a:solidFill>
                <a:latin typeface="黑体" pitchFamily="2" charset="-122"/>
                <a:ea typeface="黑体" pitchFamily="2" charset="-122"/>
              </a:rPr>
              <a:t>5.</a:t>
            </a:r>
            <a:r>
              <a:rPr lang="zh-CN" altLang="en-US" sz="3200" dirty="0">
                <a:solidFill>
                  <a:srgbClr val="002060"/>
                </a:solidFill>
                <a:latin typeface="黑体" pitchFamily="2" charset="-122"/>
                <a:ea typeface="黑体" pitchFamily="2" charset="-122"/>
              </a:rPr>
              <a:t>熟悉微格教室的教学功能，掌握微格教室的日常维护。</a:t>
            </a:r>
          </a:p>
          <a:p>
            <a:pPr marL="0" indent="0">
              <a:buNone/>
            </a:pPr>
            <a:r>
              <a:rPr lang="en-US" altLang="zh-CN" sz="3200" dirty="0">
                <a:solidFill>
                  <a:srgbClr val="002060"/>
                </a:solidFill>
                <a:latin typeface="黑体" pitchFamily="2" charset="-122"/>
                <a:ea typeface="黑体" pitchFamily="2" charset="-122"/>
              </a:rPr>
              <a:t>6.</a:t>
            </a:r>
            <a:r>
              <a:rPr lang="zh-CN" altLang="en-US" sz="3200" dirty="0">
                <a:solidFill>
                  <a:srgbClr val="002060"/>
                </a:solidFill>
                <a:latin typeface="黑体" pitchFamily="2" charset="-122"/>
                <a:ea typeface="黑体" pitchFamily="2" charset="-122"/>
              </a:rPr>
              <a:t>熟悉学校常规信息化功能教室的功能。</a:t>
            </a:r>
          </a:p>
          <a:p>
            <a:pPr marL="0" indent="0">
              <a:buNone/>
            </a:pPr>
            <a:r>
              <a:rPr lang="en-US" altLang="zh-CN" sz="3200" dirty="0">
                <a:solidFill>
                  <a:srgbClr val="002060"/>
                </a:solidFill>
                <a:latin typeface="黑体" pitchFamily="2" charset="-122"/>
                <a:ea typeface="黑体" pitchFamily="2" charset="-122"/>
              </a:rPr>
              <a:t>7.</a:t>
            </a:r>
            <a:r>
              <a:rPr lang="zh-CN" altLang="en-US" sz="3200" dirty="0">
                <a:solidFill>
                  <a:srgbClr val="002060"/>
                </a:solidFill>
                <a:latin typeface="黑体" pitchFamily="2" charset="-122"/>
                <a:ea typeface="黑体" pitchFamily="2" charset="-122"/>
              </a:rPr>
              <a:t>掌握中小学常规信息化环境的规划方法。</a:t>
            </a: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3" y="355165"/>
            <a:ext cx="11198055" cy="600164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多媒体教室的构成、功能及教学应用</a:t>
            </a: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一）多媒体教室系统的构成</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多媒体显示系统</a:t>
            </a:r>
          </a:p>
          <a:p>
            <a:r>
              <a:rPr lang="zh-CN" altLang="en-US" sz="3200" b="1" dirty="0">
                <a:solidFill>
                  <a:srgbClr val="002060"/>
                </a:solidFill>
                <a:latin typeface="楷体_GB2312" pitchFamily="49" charset="-122"/>
                <a:ea typeface="楷体_GB2312" pitchFamily="49" charset="-122"/>
              </a:rPr>
              <a:t>多媒体显示系统由高亮度、高解析度的液晶投影机和电动屏幕构成，能完成对各种图文资讯的大屏幕显示。</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多媒体教室</a:t>
            </a:r>
            <a:r>
              <a:rPr lang="en-US" altLang="zh-CN" sz="3200" b="1" dirty="0">
                <a:solidFill>
                  <a:srgbClr val="002060"/>
                </a:solidFill>
                <a:latin typeface="楷体_GB2312" pitchFamily="49" charset="-122"/>
                <a:ea typeface="楷体_GB2312" pitchFamily="49" charset="-122"/>
              </a:rPr>
              <a:t>A/V</a:t>
            </a:r>
            <a:r>
              <a:rPr lang="zh-CN" altLang="en-US" sz="3200" b="1" dirty="0">
                <a:solidFill>
                  <a:srgbClr val="002060"/>
                </a:solidFill>
                <a:latin typeface="楷体_GB2312" pitchFamily="49" charset="-122"/>
                <a:ea typeface="楷体_GB2312" pitchFamily="49" charset="-122"/>
              </a:rPr>
              <a:t>系统</a:t>
            </a:r>
          </a:p>
          <a:p>
            <a:r>
              <a:rPr lang="en-US" altLang="zh-CN" sz="3200" b="1" dirty="0">
                <a:solidFill>
                  <a:srgbClr val="002060"/>
                </a:solidFill>
                <a:latin typeface="楷体_GB2312" pitchFamily="49" charset="-122"/>
                <a:ea typeface="楷体_GB2312" pitchFamily="49" charset="-122"/>
              </a:rPr>
              <a:t>A/V</a:t>
            </a:r>
            <a:r>
              <a:rPr lang="zh-CN" altLang="en-US" sz="3200" b="1" dirty="0">
                <a:solidFill>
                  <a:srgbClr val="002060"/>
                </a:solidFill>
                <a:latin typeface="楷体_GB2312" pitchFamily="49" charset="-122"/>
                <a:ea typeface="楷体_GB2312" pitchFamily="49" charset="-122"/>
              </a:rPr>
              <a:t>系统由计算机、</a:t>
            </a:r>
            <a:r>
              <a:rPr lang="en-US" altLang="zh-CN" sz="3200" b="1" dirty="0">
                <a:solidFill>
                  <a:srgbClr val="002060"/>
                </a:solidFill>
                <a:latin typeface="楷体_GB2312" pitchFamily="49" charset="-122"/>
                <a:ea typeface="楷体_GB2312" pitchFamily="49" charset="-122"/>
              </a:rPr>
              <a:t>DVD</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VCR</a:t>
            </a:r>
            <a:r>
              <a:rPr lang="zh-CN" altLang="en-US" sz="3200" b="1" dirty="0">
                <a:solidFill>
                  <a:srgbClr val="002060"/>
                </a:solidFill>
                <a:latin typeface="楷体_GB2312" pitchFamily="49" charset="-122"/>
                <a:ea typeface="楷体_GB2312" pitchFamily="49" charset="-122"/>
              </a:rPr>
              <a:t>、实物展台、功放、音箱等</a:t>
            </a:r>
            <a:r>
              <a:rPr lang="en-US" altLang="zh-CN" sz="3200" b="1" dirty="0">
                <a:solidFill>
                  <a:srgbClr val="002060"/>
                </a:solidFill>
                <a:latin typeface="楷体_GB2312" pitchFamily="49" charset="-122"/>
                <a:ea typeface="楷体_GB2312" pitchFamily="49" charset="-122"/>
              </a:rPr>
              <a:t>A/V</a:t>
            </a:r>
            <a:r>
              <a:rPr lang="zh-CN" altLang="en-US" sz="3200" b="1" dirty="0">
                <a:solidFill>
                  <a:srgbClr val="002060"/>
                </a:solidFill>
                <a:latin typeface="楷体_GB2312" pitchFamily="49" charset="-122"/>
                <a:ea typeface="楷体_GB2312" pitchFamily="49" charset="-122"/>
              </a:rPr>
              <a:t>设备</a:t>
            </a:r>
            <a:r>
              <a:rPr lang="zh-CN" altLang="en-US" sz="3200" b="1" dirty="0" smtClean="0">
                <a:solidFill>
                  <a:srgbClr val="002060"/>
                </a:solidFill>
                <a:latin typeface="楷体_GB2312" pitchFamily="49" charset="-122"/>
                <a:ea typeface="楷体_GB2312" pitchFamily="49" charset="-122"/>
              </a:rPr>
              <a:t>构成</a:t>
            </a:r>
            <a:r>
              <a:rPr lang="en-US" altLang="zh-CN" sz="3200" b="1" dirty="0" smtClean="0">
                <a:solidFill>
                  <a:srgbClr val="002060"/>
                </a:solidFill>
                <a:latin typeface="楷体_GB2312" pitchFamily="49" charset="-122"/>
                <a:ea typeface="楷体_GB2312" pitchFamily="49" charset="-122"/>
              </a:rPr>
              <a:t>.</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智能型多媒体中央控制系统</a:t>
            </a:r>
          </a:p>
          <a:p>
            <a:r>
              <a:rPr lang="zh-CN" altLang="en-US" sz="3200" b="1" dirty="0">
                <a:solidFill>
                  <a:srgbClr val="002060"/>
                </a:solidFill>
                <a:latin typeface="楷体_GB2312" pitchFamily="49" charset="-122"/>
                <a:ea typeface="楷体_GB2312" pitchFamily="49" charset="-122"/>
              </a:rPr>
              <a:t>中央控制系统是用系统集成的方法，把整个多媒体演示教室的设备操作集成在一个平台上，所有设备的操作均可在这个平台上完成</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328926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3" y="355165"/>
            <a:ext cx="11198055"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（二）多媒体教室的基本功能及典型教学应用</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基本功能</a:t>
            </a:r>
          </a:p>
          <a:p>
            <a:r>
              <a:rPr lang="zh-CN" altLang="en-US" sz="3200" b="1" dirty="0">
                <a:solidFill>
                  <a:srgbClr val="002060"/>
                </a:solidFill>
                <a:latin typeface="楷体_GB2312" pitchFamily="49" charset="-122"/>
                <a:ea typeface="楷体_GB2312" pitchFamily="49" charset="-122"/>
              </a:rPr>
              <a:t>一个多媒体教室通常具备以下基本功能。</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）演示各类多媒体教学课件，开展计算机辅助教学。</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）播放录像、</a:t>
            </a:r>
            <a:r>
              <a:rPr lang="en-US" altLang="zh-CN" sz="3200" b="1" dirty="0">
                <a:solidFill>
                  <a:srgbClr val="002060"/>
                </a:solidFill>
                <a:latin typeface="楷体_GB2312" pitchFamily="49" charset="-122"/>
                <a:ea typeface="楷体_GB2312" pitchFamily="49" charset="-122"/>
              </a:rPr>
              <a:t>VCD</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DVD</a:t>
            </a:r>
            <a:r>
              <a:rPr lang="zh-CN" altLang="en-US" sz="3200" b="1" dirty="0">
                <a:solidFill>
                  <a:srgbClr val="002060"/>
                </a:solidFill>
                <a:latin typeface="楷体_GB2312" pitchFamily="49" charset="-122"/>
                <a:ea typeface="楷体_GB2312" pitchFamily="49" charset="-122"/>
              </a:rPr>
              <a:t>等视频教学节目。</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）播放各种声音信号，并能完成现场声音的录制。</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）展示实物投影。运用视频展示台可进行实物投影，以及投影各类幻灯片、照片、图片等。</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）连接校园网络和</a:t>
            </a:r>
            <a:r>
              <a:rPr lang="en-US" altLang="zh-CN" sz="3200" b="1" dirty="0">
                <a:solidFill>
                  <a:srgbClr val="002060"/>
                </a:solidFill>
                <a:latin typeface="楷体_GB2312" pitchFamily="49" charset="-122"/>
                <a:ea typeface="楷体_GB2312" pitchFamily="49" charset="-122"/>
              </a:rPr>
              <a:t>Internet</a:t>
            </a:r>
            <a:r>
              <a:rPr lang="zh-CN" altLang="en-US" sz="3200" b="1" dirty="0">
                <a:solidFill>
                  <a:srgbClr val="002060"/>
                </a:solidFill>
                <a:latin typeface="楷体_GB2312" pitchFamily="49" charset="-122"/>
                <a:ea typeface="楷体_GB2312" pitchFamily="49" charset="-122"/>
              </a:rPr>
              <a:t>，使教师能够根据教学需要方便地调用网络资源，实现网络联机教学。</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）与校园闭路电视网连接，可接收闭路电视节目，进行电视教学。</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48311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3" y="355165"/>
            <a:ext cx="11198055"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多媒体教室的教学应用</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）教师授课</a:t>
            </a:r>
          </a:p>
          <a:p>
            <a:r>
              <a:rPr lang="zh-CN" altLang="en-US" sz="3200" b="1" dirty="0">
                <a:solidFill>
                  <a:srgbClr val="002060"/>
                </a:solidFill>
                <a:latin typeface="楷体_GB2312" pitchFamily="49" charset="-122"/>
                <a:ea typeface="楷体_GB2312" pitchFamily="49" charset="-122"/>
              </a:rPr>
              <a:t>教师利用多媒体教室进行教学活动。授课时，教师通过多媒体设备，展示教学所需的图片、声音及视频教学材料，通过提供声画并茂的教学材料，吸引学生多种感官的教学参与，以达到最佳的教学效果</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）学生学习展示</a:t>
            </a:r>
          </a:p>
          <a:p>
            <a:r>
              <a:rPr lang="zh-CN" altLang="en-US" sz="3200" b="1" dirty="0">
                <a:solidFill>
                  <a:srgbClr val="002060"/>
                </a:solidFill>
                <a:latin typeface="楷体_GB2312" pitchFamily="49" charset="-122"/>
                <a:ea typeface="楷体_GB2312" pitchFamily="49" charset="-122"/>
              </a:rPr>
              <a:t>多媒体教室不仅是教师的教学活动场所，还可以是学生的学习活动展示场所。学生可以利用多媒体教室进行自主探究活动后的交流与展示，这样的展示，可以极大地提高学生的学习参与性，也便于学生相互的学习交流与促进</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6888432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2" y="210022"/>
            <a:ext cx="11198055" cy="649408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投影机的基本知识</a:t>
            </a: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一）液晶与数字投影机的特点</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液晶投影机的特点</a:t>
            </a:r>
          </a:p>
          <a:p>
            <a:r>
              <a:rPr lang="zh-CN" altLang="en-US" sz="3200" b="1" dirty="0">
                <a:solidFill>
                  <a:srgbClr val="002060"/>
                </a:solidFill>
                <a:latin typeface="楷体_GB2312" pitchFamily="49" charset="-122"/>
                <a:ea typeface="楷体_GB2312" pitchFamily="49" charset="-122"/>
              </a:rPr>
              <a:t>液晶投影机成像器件是液晶板，采用光透射式的投影方式，利用外光源金属卤素灯或</a:t>
            </a:r>
            <a:r>
              <a:rPr lang="en-US" altLang="zh-CN" sz="3200" b="1" dirty="0">
                <a:solidFill>
                  <a:srgbClr val="002060"/>
                </a:solidFill>
                <a:latin typeface="楷体_GB2312" pitchFamily="49" charset="-122"/>
                <a:ea typeface="楷体_GB2312" pitchFamily="49" charset="-122"/>
              </a:rPr>
              <a:t>UHP</a:t>
            </a:r>
            <a:r>
              <a:rPr lang="zh-CN" altLang="en-US" sz="3200" b="1" dirty="0">
                <a:solidFill>
                  <a:srgbClr val="002060"/>
                </a:solidFill>
                <a:latin typeface="楷体_GB2312" pitchFamily="49" charset="-122"/>
                <a:ea typeface="楷体_GB2312" pitchFamily="49" charset="-122"/>
              </a:rPr>
              <a:t>（冷光源），源信号经模数转换，调制在液晶板上控制液晶板上液晶单元的开启、闭合，从而控制光路通过，经光学镜头放大显示在屏幕上。液晶投影机根据液晶片数目的不同分单片机与三片机，其特点如下。</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）色彩还原性好。液晶投影机适合于对视频色彩要求高的图像的展示，但其成像文字材料时效果不如</a:t>
            </a:r>
            <a:r>
              <a:rPr lang="en-US" altLang="zh-CN" sz="3200" b="1" dirty="0">
                <a:solidFill>
                  <a:srgbClr val="002060"/>
                </a:solidFill>
                <a:latin typeface="楷体_GB2312" pitchFamily="49" charset="-122"/>
                <a:ea typeface="楷体_GB2312" pitchFamily="49" charset="-122"/>
              </a:rPr>
              <a:t>DLP</a:t>
            </a:r>
            <a:r>
              <a:rPr lang="zh-CN" altLang="en-US" sz="3200" b="1" dirty="0">
                <a:solidFill>
                  <a:srgbClr val="002060"/>
                </a:solidFill>
                <a:latin typeface="楷体_GB2312" pitchFamily="49" charset="-122"/>
                <a:ea typeface="楷体_GB2312" pitchFamily="49" charset="-122"/>
              </a:rPr>
              <a:t>。</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）对比度不高。液晶投影机由于其成像的器件为液晶板，所以其成像时对比度不高，从而其图像呈现的层次性不够好，其对比度一般为</a:t>
            </a:r>
            <a:r>
              <a:rPr lang="en-US" altLang="zh-CN" sz="3200" b="1" dirty="0">
                <a:solidFill>
                  <a:srgbClr val="002060"/>
                </a:solidFill>
                <a:latin typeface="楷体_GB2312" pitchFamily="49" charset="-122"/>
                <a:ea typeface="楷体_GB2312" pitchFamily="49" charset="-122"/>
              </a:rPr>
              <a:t>250:1~500:1</a:t>
            </a:r>
          </a:p>
        </p:txBody>
      </p:sp>
    </p:spTree>
    <p:extLst>
      <p:ext uri="{BB962C8B-B14F-4D97-AF65-F5344CB8AC3E}">
        <p14:creationId xmlns:p14="http://schemas.microsoft.com/office/powerpoint/2010/main" val="25884774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2" y="210022"/>
            <a:ext cx="11198055"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数字投影机的特点</a:t>
            </a:r>
          </a:p>
          <a:p>
            <a:r>
              <a:rPr lang="zh-CN" altLang="en-US" sz="3200" b="1" dirty="0">
                <a:solidFill>
                  <a:srgbClr val="002060"/>
                </a:solidFill>
                <a:latin typeface="楷体_GB2312" pitchFamily="49" charset="-122"/>
                <a:ea typeface="楷体_GB2312" pitchFamily="49" charset="-122"/>
              </a:rPr>
              <a:t>数字投影</a:t>
            </a:r>
            <a:r>
              <a:rPr lang="zh-CN" altLang="en-US" sz="3200" b="1" dirty="0" smtClean="0">
                <a:solidFill>
                  <a:srgbClr val="002060"/>
                </a:solidFill>
                <a:latin typeface="楷体_GB2312" pitchFamily="49" charset="-122"/>
                <a:ea typeface="楷体_GB2312" pitchFamily="49" charset="-122"/>
              </a:rPr>
              <a:t>机以</a:t>
            </a:r>
            <a:r>
              <a:rPr lang="en-US" altLang="zh-CN" sz="3200" b="1" dirty="0">
                <a:solidFill>
                  <a:srgbClr val="002060"/>
                </a:solidFill>
                <a:latin typeface="楷体_GB2312" pitchFamily="49" charset="-122"/>
                <a:ea typeface="楷体_GB2312" pitchFamily="49" charset="-122"/>
              </a:rPr>
              <a:t>DMD</a:t>
            </a:r>
            <a:r>
              <a:rPr lang="zh-CN" altLang="en-US" sz="3200" b="1" dirty="0">
                <a:solidFill>
                  <a:srgbClr val="002060"/>
                </a:solidFill>
                <a:latin typeface="楷体_GB2312" pitchFamily="49" charset="-122"/>
                <a:ea typeface="楷体_GB2312" pitchFamily="49" charset="-122"/>
              </a:rPr>
              <a:t>数字微反射器作为光阀器件，其寿命可达</a:t>
            </a:r>
            <a:r>
              <a:rPr lang="en-US" altLang="zh-CN" sz="3200" b="1" dirty="0">
                <a:solidFill>
                  <a:srgbClr val="002060"/>
                </a:solidFill>
                <a:latin typeface="楷体_GB2312" pitchFamily="49" charset="-122"/>
                <a:ea typeface="楷体_GB2312" pitchFamily="49" charset="-122"/>
              </a:rPr>
              <a:t>10</a:t>
            </a:r>
            <a:r>
              <a:rPr lang="zh-CN" altLang="en-US" sz="3200" b="1" dirty="0">
                <a:solidFill>
                  <a:srgbClr val="002060"/>
                </a:solidFill>
                <a:latin typeface="楷体_GB2312" pitchFamily="49" charset="-122"/>
                <a:ea typeface="楷体_GB2312" pitchFamily="49" charset="-122"/>
              </a:rPr>
              <a:t>万小时，图像灰度级为</a:t>
            </a:r>
            <a:r>
              <a:rPr lang="en-US" altLang="zh-CN" sz="3200" b="1" dirty="0">
                <a:solidFill>
                  <a:srgbClr val="002060"/>
                </a:solidFill>
                <a:latin typeface="楷体_GB2312" pitchFamily="49" charset="-122"/>
                <a:ea typeface="楷体_GB2312" pitchFamily="49" charset="-122"/>
              </a:rPr>
              <a:t>256~1024</a:t>
            </a:r>
            <a:r>
              <a:rPr lang="zh-CN" altLang="en-US" sz="3200" b="1" dirty="0">
                <a:solidFill>
                  <a:srgbClr val="002060"/>
                </a:solidFill>
                <a:latin typeface="楷体_GB2312" pitchFamily="49" charset="-122"/>
                <a:ea typeface="楷体_GB2312" pitchFamily="49" charset="-122"/>
              </a:rPr>
              <a:t>种，画面质量稳定，对比度与亮度均匀性好，其特点如下。</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）对比度高。由于其采用了特殊的</a:t>
            </a:r>
            <a:r>
              <a:rPr lang="en-US" altLang="zh-CN" sz="3200" b="1" dirty="0">
                <a:solidFill>
                  <a:srgbClr val="002060"/>
                </a:solidFill>
                <a:latin typeface="楷体_GB2312" pitchFamily="49" charset="-122"/>
                <a:ea typeface="楷体_GB2312" pitchFamily="49" charset="-122"/>
              </a:rPr>
              <a:t>DMD</a:t>
            </a:r>
            <a:r>
              <a:rPr lang="zh-CN" altLang="en-US" sz="3200" b="1" dirty="0">
                <a:solidFill>
                  <a:srgbClr val="002060"/>
                </a:solidFill>
                <a:latin typeface="楷体_GB2312" pitchFamily="49" charset="-122"/>
                <a:ea typeface="楷体_GB2312" pitchFamily="49" charset="-122"/>
              </a:rPr>
              <a:t>作为光阀器件，体积小，对比度高，对比度一般可达</a:t>
            </a:r>
            <a:r>
              <a:rPr lang="en-US" altLang="zh-CN" sz="3200" b="1" dirty="0">
                <a:solidFill>
                  <a:srgbClr val="002060"/>
                </a:solidFill>
                <a:latin typeface="楷体_GB2312" pitchFamily="49" charset="-122"/>
                <a:ea typeface="楷体_GB2312" pitchFamily="49" charset="-122"/>
              </a:rPr>
              <a:t>1500:1~2500:1</a:t>
            </a:r>
            <a:r>
              <a:rPr lang="zh-CN" altLang="en-US" sz="3200" b="1" dirty="0">
                <a:solidFill>
                  <a:srgbClr val="002060"/>
                </a:solidFill>
                <a:latin typeface="楷体_GB2312" pitchFamily="49" charset="-122"/>
                <a:ea typeface="楷体_GB2312" pitchFamily="49" charset="-122"/>
              </a:rPr>
              <a:t>，可以呈现具有丰富明暗层次的图形与运动的视频图像。</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）色彩还原性不够。</a:t>
            </a:r>
            <a:r>
              <a:rPr lang="en-US" altLang="zh-CN" sz="3200" b="1" dirty="0">
                <a:solidFill>
                  <a:srgbClr val="002060"/>
                </a:solidFill>
                <a:latin typeface="楷体_GB2312" pitchFamily="49" charset="-122"/>
                <a:ea typeface="楷体_GB2312" pitchFamily="49" charset="-122"/>
              </a:rPr>
              <a:t>DLP</a:t>
            </a:r>
            <a:r>
              <a:rPr lang="zh-CN" altLang="en-US" sz="3200" b="1" dirty="0">
                <a:solidFill>
                  <a:srgbClr val="002060"/>
                </a:solidFill>
                <a:latin typeface="楷体_GB2312" pitchFamily="49" charset="-122"/>
                <a:ea typeface="楷体_GB2312" pitchFamily="49" charset="-122"/>
              </a:rPr>
              <a:t>投影机的色彩还原性不够好，不适合呈现对色彩变化要求较高的图像（如</a:t>
            </a:r>
            <a:r>
              <a:rPr lang="en-US" altLang="zh-CN" sz="3200" b="1" dirty="0" err="1">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图形处理），但其显示文字时，边缘清晰，故比较适合呈现文字材料。</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3339" y="5151438"/>
            <a:ext cx="4779963" cy="1706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43485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2" y="210022"/>
            <a:ext cx="11198055"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（二）投影机的主要技术指标</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亮度</a:t>
            </a:r>
          </a:p>
          <a:p>
            <a:r>
              <a:rPr lang="zh-CN" altLang="en-US" sz="3200" b="1" dirty="0">
                <a:solidFill>
                  <a:srgbClr val="002060"/>
                </a:solidFill>
                <a:latin typeface="楷体_GB2312" pitchFamily="49" charset="-122"/>
                <a:ea typeface="楷体_GB2312" pitchFamily="49" charset="-122"/>
              </a:rPr>
              <a:t>亮度为投影机的重要技术指标，通常以光通量来</a:t>
            </a:r>
            <a:r>
              <a:rPr lang="zh-CN" altLang="en-US" sz="3200" b="1" dirty="0" smtClean="0">
                <a:solidFill>
                  <a:srgbClr val="002060"/>
                </a:solidFill>
                <a:latin typeface="楷体_GB2312" pitchFamily="49" charset="-122"/>
                <a:ea typeface="楷体_GB2312" pitchFamily="49" charset="-122"/>
              </a:rPr>
              <a:t>表示。</a:t>
            </a:r>
            <a:r>
              <a:rPr lang="zh-CN" altLang="en-US" sz="3200" b="1" dirty="0">
                <a:solidFill>
                  <a:srgbClr val="002060"/>
                </a:solidFill>
                <a:latin typeface="楷体_GB2312" pitchFamily="49" charset="-122"/>
                <a:ea typeface="楷体_GB2312" pitchFamily="49" charset="-122"/>
              </a:rPr>
              <a:t>投影机的投影亮度大小主要就是由灯泡的流明数来决定，现有投影机灯泡的流明数一般为</a:t>
            </a:r>
            <a:r>
              <a:rPr lang="en-US" altLang="zh-CN" sz="3200" b="1" dirty="0">
                <a:solidFill>
                  <a:srgbClr val="002060"/>
                </a:solidFill>
                <a:latin typeface="楷体_GB2312" pitchFamily="49" charset="-122"/>
                <a:ea typeface="楷体_GB2312" pitchFamily="49" charset="-122"/>
              </a:rPr>
              <a:t>1500~3000</a:t>
            </a:r>
            <a:r>
              <a:rPr lang="zh-CN" altLang="en-US" sz="3200" b="1" dirty="0">
                <a:solidFill>
                  <a:srgbClr val="002060"/>
                </a:solidFill>
                <a:latin typeface="楷体_GB2312" pitchFamily="49" charset="-122"/>
                <a:ea typeface="楷体_GB2312" pitchFamily="49" charset="-122"/>
              </a:rPr>
              <a:t>流明。</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分辨率</a:t>
            </a:r>
          </a:p>
          <a:p>
            <a:r>
              <a:rPr lang="zh-CN" altLang="en-US" sz="3200" b="1" dirty="0">
                <a:solidFill>
                  <a:srgbClr val="002060"/>
                </a:solidFill>
                <a:latin typeface="楷体_GB2312" pitchFamily="49" charset="-122"/>
                <a:ea typeface="楷体_GB2312" pitchFamily="49" charset="-122"/>
              </a:rPr>
              <a:t>分辨率是决定投影机清晰度的重要指标，与计算机连接时应注意与计算机的输出分辨率相匹配</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3.</a:t>
            </a:r>
            <a:r>
              <a:rPr lang="zh-CN" altLang="en-US" sz="3200" b="1" dirty="0" smtClean="0">
                <a:solidFill>
                  <a:srgbClr val="002060"/>
                </a:solidFill>
                <a:latin typeface="楷体_GB2312" pitchFamily="49" charset="-122"/>
                <a:ea typeface="楷体_GB2312" pitchFamily="49" charset="-122"/>
              </a:rPr>
              <a:t>对比度</a:t>
            </a:r>
          </a:p>
          <a:p>
            <a:r>
              <a:rPr lang="zh-CN" altLang="en-US" sz="3200" b="1" dirty="0" smtClean="0">
                <a:solidFill>
                  <a:srgbClr val="002060"/>
                </a:solidFill>
                <a:latin typeface="楷体_GB2312" pitchFamily="49" charset="-122"/>
                <a:ea typeface="楷体_GB2312" pitchFamily="49" charset="-122"/>
              </a:rPr>
              <a:t>对比度</a:t>
            </a:r>
            <a:r>
              <a:rPr lang="zh-CN" altLang="en-US" sz="3200" b="1" dirty="0">
                <a:solidFill>
                  <a:srgbClr val="002060"/>
                </a:solidFill>
                <a:latin typeface="楷体_GB2312" pitchFamily="49" charset="-122"/>
                <a:ea typeface="楷体_GB2312" pitchFamily="49" charset="-122"/>
              </a:rPr>
              <a:t>对视觉效果的影响非常关键，一般来说对比度越大，图像越清晰醒目，色彩也越鲜明艳丽；而对比度小，则会让整个画面都灰蒙蒙的</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6723318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1" y="659965"/>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（三）投影机的常用接口</a:t>
            </a:r>
          </a:p>
          <a:p>
            <a:r>
              <a:rPr lang="en-US" altLang="zh-CN" sz="3200" b="1" dirty="0">
                <a:solidFill>
                  <a:srgbClr val="002060"/>
                </a:solidFill>
                <a:latin typeface="楷体_GB2312" pitchFamily="49" charset="-122"/>
                <a:ea typeface="楷体_GB2312" pitchFamily="49" charset="-122"/>
              </a:rPr>
              <a:t>1.VGA</a:t>
            </a:r>
            <a:r>
              <a:rPr lang="zh-CN" altLang="en-US" sz="3200" b="1" dirty="0">
                <a:solidFill>
                  <a:srgbClr val="002060"/>
                </a:solidFill>
                <a:latin typeface="楷体_GB2312" pitchFamily="49" charset="-122"/>
                <a:ea typeface="楷体_GB2312" pitchFamily="49" charset="-122"/>
              </a:rPr>
              <a:t>数据接口</a:t>
            </a:r>
          </a:p>
          <a:p>
            <a:r>
              <a:rPr lang="en-US" altLang="zh-CN" sz="3200" b="1" dirty="0">
                <a:solidFill>
                  <a:srgbClr val="002060"/>
                </a:solidFill>
                <a:latin typeface="楷体_GB2312" pitchFamily="49" charset="-122"/>
                <a:ea typeface="楷体_GB2312" pitchFamily="49" charset="-122"/>
              </a:rPr>
              <a:t>VGA</a:t>
            </a:r>
            <a:r>
              <a:rPr lang="zh-CN" altLang="en-US" sz="3200" b="1" dirty="0">
                <a:solidFill>
                  <a:srgbClr val="002060"/>
                </a:solidFill>
                <a:latin typeface="楷体_GB2312" pitchFamily="49" charset="-122"/>
                <a:ea typeface="楷体_GB2312" pitchFamily="49" charset="-122"/>
              </a:rPr>
              <a:t>数据接口是投影机的主要信号输入、输出接口，其为</a:t>
            </a:r>
            <a:r>
              <a:rPr lang="en-US" altLang="zh-CN" sz="3200" b="1" dirty="0">
                <a:solidFill>
                  <a:srgbClr val="002060"/>
                </a:solidFill>
                <a:latin typeface="楷体_GB2312" pitchFamily="49" charset="-122"/>
                <a:ea typeface="楷体_GB2312" pitchFamily="49" charset="-122"/>
              </a:rPr>
              <a:t>15</a:t>
            </a:r>
            <a:r>
              <a:rPr lang="zh-CN" altLang="en-US" sz="3200" b="1" dirty="0">
                <a:solidFill>
                  <a:srgbClr val="002060"/>
                </a:solidFill>
                <a:latin typeface="楷体_GB2312" pitchFamily="49" charset="-122"/>
                <a:ea typeface="楷体_GB2312" pitchFamily="49" charset="-122"/>
              </a:rPr>
              <a:t>针的扁形接口，主要接收来自于计算机的</a:t>
            </a:r>
            <a:r>
              <a:rPr lang="en-US" altLang="zh-CN" sz="3200" b="1" dirty="0">
                <a:solidFill>
                  <a:srgbClr val="002060"/>
                </a:solidFill>
                <a:latin typeface="楷体_GB2312" pitchFamily="49" charset="-122"/>
                <a:ea typeface="楷体_GB2312" pitchFamily="49" charset="-122"/>
              </a:rPr>
              <a:t>VGA</a:t>
            </a:r>
            <a:r>
              <a:rPr lang="zh-CN" altLang="en-US" sz="3200" b="1" dirty="0">
                <a:solidFill>
                  <a:srgbClr val="002060"/>
                </a:solidFill>
                <a:latin typeface="楷体_GB2312" pitchFamily="49" charset="-122"/>
                <a:ea typeface="楷体_GB2312" pitchFamily="49" charset="-122"/>
              </a:rPr>
              <a:t>输出信号。</a:t>
            </a:r>
          </a:p>
          <a:p>
            <a:r>
              <a:rPr lang="en-US" altLang="zh-CN" sz="3200" b="1" dirty="0">
                <a:solidFill>
                  <a:srgbClr val="002060"/>
                </a:solidFill>
                <a:latin typeface="楷体_GB2312" pitchFamily="49" charset="-122"/>
                <a:ea typeface="楷体_GB2312" pitchFamily="49" charset="-122"/>
              </a:rPr>
              <a:t>2.Video</a:t>
            </a:r>
            <a:r>
              <a:rPr lang="zh-CN" altLang="en-US" sz="3200" b="1" dirty="0">
                <a:solidFill>
                  <a:srgbClr val="002060"/>
                </a:solidFill>
                <a:latin typeface="楷体_GB2312" pitchFamily="49" charset="-122"/>
                <a:ea typeface="楷体_GB2312" pitchFamily="49" charset="-122"/>
              </a:rPr>
              <a:t>与</a:t>
            </a:r>
            <a:r>
              <a:rPr lang="en-US" altLang="zh-CN" sz="3200" b="1" dirty="0">
                <a:solidFill>
                  <a:srgbClr val="002060"/>
                </a:solidFill>
                <a:latin typeface="楷体_GB2312" pitchFamily="49" charset="-122"/>
                <a:ea typeface="楷体_GB2312" pitchFamily="49" charset="-122"/>
              </a:rPr>
              <a:t>S-Video</a:t>
            </a:r>
            <a:r>
              <a:rPr lang="zh-CN" altLang="en-US" sz="3200" b="1" dirty="0">
                <a:solidFill>
                  <a:srgbClr val="002060"/>
                </a:solidFill>
                <a:latin typeface="楷体_GB2312" pitchFamily="49" charset="-122"/>
                <a:ea typeface="楷体_GB2312" pitchFamily="49" charset="-122"/>
              </a:rPr>
              <a:t>接口</a:t>
            </a:r>
          </a:p>
          <a:p>
            <a:r>
              <a:rPr lang="en-US" altLang="zh-CN" sz="3200" b="1" dirty="0">
                <a:solidFill>
                  <a:srgbClr val="002060"/>
                </a:solidFill>
                <a:latin typeface="楷体_GB2312" pitchFamily="49" charset="-122"/>
                <a:ea typeface="楷体_GB2312" pitchFamily="49" charset="-122"/>
              </a:rPr>
              <a:t>Video</a:t>
            </a:r>
            <a:r>
              <a:rPr lang="zh-CN" altLang="en-US" sz="3200" b="1" dirty="0">
                <a:solidFill>
                  <a:srgbClr val="002060"/>
                </a:solidFill>
                <a:latin typeface="楷体_GB2312" pitchFamily="49" charset="-122"/>
                <a:ea typeface="楷体_GB2312" pitchFamily="49" charset="-122"/>
              </a:rPr>
              <a:t>与</a:t>
            </a:r>
            <a:r>
              <a:rPr lang="en-US" altLang="zh-CN" sz="3200" b="1" dirty="0">
                <a:solidFill>
                  <a:srgbClr val="002060"/>
                </a:solidFill>
                <a:latin typeface="楷体_GB2312" pitchFamily="49" charset="-122"/>
                <a:ea typeface="楷体_GB2312" pitchFamily="49" charset="-122"/>
              </a:rPr>
              <a:t>S-Video</a:t>
            </a:r>
            <a:r>
              <a:rPr lang="zh-CN" altLang="en-US" sz="3200" b="1" dirty="0">
                <a:solidFill>
                  <a:srgbClr val="002060"/>
                </a:solidFill>
                <a:latin typeface="楷体_GB2312" pitchFamily="49" charset="-122"/>
                <a:ea typeface="楷体_GB2312" pitchFamily="49" charset="-122"/>
              </a:rPr>
              <a:t>接口主要是使视频设备如影碟机（</a:t>
            </a:r>
            <a:r>
              <a:rPr lang="en-US" altLang="zh-CN" sz="3200" b="1" dirty="0">
                <a:solidFill>
                  <a:srgbClr val="002060"/>
                </a:solidFill>
                <a:latin typeface="楷体_GB2312" pitchFamily="49" charset="-122"/>
                <a:ea typeface="楷体_GB2312" pitchFamily="49" charset="-122"/>
              </a:rPr>
              <a:t>VCD</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DVD</a:t>
            </a:r>
            <a:r>
              <a:rPr lang="zh-CN" altLang="en-US" sz="3200" b="1" dirty="0">
                <a:solidFill>
                  <a:srgbClr val="002060"/>
                </a:solidFill>
                <a:latin typeface="楷体_GB2312" pitchFamily="49" charset="-122"/>
                <a:ea typeface="楷体_GB2312" pitchFamily="49" charset="-122"/>
              </a:rPr>
              <a:t>）与视频展示台连接，接收来自于视频设备的视频模拟信号供投影机使用。</a:t>
            </a:r>
          </a:p>
          <a:p>
            <a:r>
              <a:rPr lang="zh-CN" altLang="en-US" sz="3200" b="1" dirty="0">
                <a:solidFill>
                  <a:srgbClr val="002060"/>
                </a:solidFill>
                <a:latin typeface="楷体_GB2312" pitchFamily="49" charset="-122"/>
                <a:ea typeface="楷体_GB2312" pitchFamily="49" charset="-122"/>
              </a:rPr>
              <a:t>投影机使用时往往与多媒体电脑配合，投影机是多媒体教室的基础视频设备。</a:t>
            </a:r>
          </a:p>
        </p:txBody>
      </p:sp>
    </p:spTree>
    <p:extLst>
      <p:ext uri="{BB962C8B-B14F-4D97-AF65-F5344CB8AC3E}">
        <p14:creationId xmlns:p14="http://schemas.microsoft.com/office/powerpoint/2010/main" val="15756399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6493" y="6822"/>
            <a:ext cx="11198055"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（四）投影机的使用注意事项</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必须定期滤网除尘</a:t>
            </a:r>
          </a:p>
          <a:p>
            <a:r>
              <a:rPr lang="zh-CN" altLang="en-US" sz="3200" b="1" dirty="0">
                <a:solidFill>
                  <a:srgbClr val="002060"/>
                </a:solidFill>
                <a:latin typeface="楷体_GB2312" pitchFamily="49" charset="-122"/>
                <a:ea typeface="楷体_GB2312" pitchFamily="49" charset="-122"/>
              </a:rPr>
              <a:t>除尘是投影机必不可少的维护工作，对液晶投影机来讲尤为重要</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）避免强烈的冲撞、挤压和震动</a:t>
            </a:r>
          </a:p>
          <a:p>
            <a:r>
              <a:rPr lang="zh-CN" altLang="en-US" sz="3200" b="1" dirty="0">
                <a:solidFill>
                  <a:srgbClr val="002060"/>
                </a:solidFill>
                <a:latin typeface="楷体_GB2312" pitchFamily="49" charset="-122"/>
                <a:ea typeface="楷体_GB2312" pitchFamily="49" charset="-122"/>
              </a:rPr>
              <a:t>强震能造成液晶片的位移，影响放映时三片</a:t>
            </a:r>
            <a:r>
              <a:rPr lang="en-US" altLang="zh-CN" sz="3200" b="1" dirty="0">
                <a:solidFill>
                  <a:srgbClr val="002060"/>
                </a:solidFill>
                <a:latin typeface="楷体_GB2312" pitchFamily="49" charset="-122"/>
                <a:ea typeface="楷体_GB2312" pitchFamily="49" charset="-122"/>
              </a:rPr>
              <a:t>LCD</a:t>
            </a:r>
            <a:r>
              <a:rPr lang="zh-CN" altLang="en-US" sz="3200" b="1" dirty="0">
                <a:solidFill>
                  <a:srgbClr val="002060"/>
                </a:solidFill>
                <a:latin typeface="楷体_GB2312" pitchFamily="49" charset="-122"/>
                <a:ea typeface="楷体_GB2312" pitchFamily="49" charset="-122"/>
              </a:rPr>
              <a:t>的会聚，出现</a:t>
            </a:r>
            <a:r>
              <a:rPr lang="en-US" altLang="zh-CN" sz="3200" b="1" dirty="0">
                <a:solidFill>
                  <a:srgbClr val="002060"/>
                </a:solidFill>
                <a:latin typeface="楷体_GB2312" pitchFamily="49" charset="-122"/>
                <a:ea typeface="楷体_GB2312" pitchFamily="49" charset="-122"/>
              </a:rPr>
              <a:t>RGB</a:t>
            </a:r>
            <a:r>
              <a:rPr lang="zh-CN" altLang="en-US" sz="3200" b="1" dirty="0">
                <a:solidFill>
                  <a:srgbClr val="002060"/>
                </a:solidFill>
                <a:latin typeface="楷体_GB2312" pitchFamily="49" charset="-122"/>
                <a:ea typeface="楷体_GB2312" pitchFamily="49" charset="-122"/>
              </a:rPr>
              <a:t>颜色不重合的</a:t>
            </a:r>
            <a:r>
              <a:rPr lang="zh-CN" altLang="en-US" sz="3200" b="1" dirty="0" smtClean="0">
                <a:solidFill>
                  <a:srgbClr val="002060"/>
                </a:solidFill>
                <a:latin typeface="楷体_GB2312" pitchFamily="49" charset="-122"/>
                <a:ea typeface="楷体_GB2312" pitchFamily="49" charset="-122"/>
              </a:rPr>
              <a:t>现象</a:t>
            </a:r>
            <a:r>
              <a:rPr lang="en-US" altLang="zh-CN" sz="3200" b="1" dirty="0" smtClean="0">
                <a:solidFill>
                  <a:srgbClr val="002060"/>
                </a:solidFill>
                <a:latin typeface="楷体_GB2312" pitchFamily="49" charset="-122"/>
                <a:ea typeface="楷体_GB2312" pitchFamily="49" charset="-122"/>
              </a:rPr>
              <a:t>.</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）尽量不要长时间使用投影机</a:t>
            </a:r>
          </a:p>
          <a:p>
            <a:r>
              <a:rPr lang="zh-CN" altLang="en-US" sz="3200" b="1" dirty="0" smtClean="0">
                <a:solidFill>
                  <a:srgbClr val="002060"/>
                </a:solidFill>
                <a:latin typeface="楷体_GB2312" pitchFamily="49" charset="-122"/>
                <a:ea typeface="楷体_GB2312" pitchFamily="49" charset="-122"/>
              </a:rPr>
              <a:t>建议</a:t>
            </a:r>
            <a:r>
              <a:rPr lang="zh-CN" altLang="en-US" sz="3200" b="1" dirty="0">
                <a:solidFill>
                  <a:srgbClr val="002060"/>
                </a:solidFill>
                <a:latin typeface="楷体_GB2312" pitchFamily="49" charset="-122"/>
                <a:ea typeface="楷体_GB2312" pitchFamily="49" charset="-122"/>
              </a:rPr>
              <a:t>用户使用投影机时一般不要连续超过</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个小时。</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）开关机频率不能过高</a:t>
            </a:r>
          </a:p>
          <a:p>
            <a:r>
              <a:rPr lang="zh-CN" altLang="en-US" sz="3200" b="1" dirty="0" smtClean="0">
                <a:solidFill>
                  <a:srgbClr val="002060"/>
                </a:solidFill>
                <a:latin typeface="楷体_GB2312" pitchFamily="49" charset="-122"/>
                <a:ea typeface="楷体_GB2312" pitchFamily="49" charset="-122"/>
              </a:rPr>
              <a:t>我们</a:t>
            </a:r>
            <a:r>
              <a:rPr lang="zh-CN" altLang="en-US" sz="3200" b="1" dirty="0">
                <a:solidFill>
                  <a:srgbClr val="002060"/>
                </a:solidFill>
                <a:latin typeface="楷体_GB2312" pitchFamily="49" charset="-122"/>
                <a:ea typeface="楷体_GB2312" pitchFamily="49" charset="-122"/>
              </a:rPr>
              <a:t>使用投影机时不要频繁开关机，避免投影灯泡和电路受到频繁电流或电压的冲击。</a:t>
            </a:r>
          </a:p>
        </p:txBody>
      </p:sp>
    </p:spTree>
    <p:extLst>
      <p:ext uri="{BB962C8B-B14F-4D97-AF65-F5344CB8AC3E}">
        <p14:creationId xmlns:p14="http://schemas.microsoft.com/office/powerpoint/2010/main" val="12360280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6493" y="6822"/>
            <a:ext cx="11198055" cy="649408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多媒体教室的日常管理及维护</a:t>
            </a: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一）多媒体教室的日常管理</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建立、健全常规管理制度，使日常管理工作做到规范、科学</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对使用教师进行必要的培训</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多媒体教室的环境与卫生管理</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）多媒体教室管理应该实行专人管理</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）多媒体教室的环境及卫生管理</a:t>
            </a:r>
          </a:p>
          <a:p>
            <a:r>
              <a:rPr lang="zh-CN" altLang="en-US" sz="3200" b="1" dirty="0">
                <a:solidFill>
                  <a:srgbClr val="002060"/>
                </a:solidFill>
                <a:latin typeface="楷体_GB2312" pitchFamily="49" charset="-122"/>
                <a:ea typeface="楷体_GB2312" pitchFamily="49" charset="-122"/>
              </a:rPr>
              <a:t>多媒体教室由于涉及比较多的电子设备，所有要多注意教室保持一定的温度环境与清洁。如有条件，可以给教室配置空调，以保障合理的温度范围。管理员要定期做好设备的维护、保养工作。定期给设备除尘，检查设备工作时的通风散热情况。长期多雾、潮湿天气时要定时给设备通电驱潮。</a:t>
            </a:r>
          </a:p>
        </p:txBody>
      </p:sp>
    </p:spTree>
    <p:extLst>
      <p:ext uri="{BB962C8B-B14F-4D97-AF65-F5344CB8AC3E}">
        <p14:creationId xmlns:p14="http://schemas.microsoft.com/office/powerpoint/2010/main" val="137272694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6493" y="964765"/>
            <a:ext cx="11198055"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（二）多媒体教室的日常维护</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对电脑硬件及软件的管理维护</a:t>
            </a:r>
          </a:p>
          <a:p>
            <a:r>
              <a:rPr lang="zh-CN" altLang="en-US" sz="3200" b="1" dirty="0">
                <a:solidFill>
                  <a:srgbClr val="002060"/>
                </a:solidFill>
                <a:latin typeface="楷体_GB2312" pitchFamily="49" charset="-122"/>
                <a:ea typeface="楷体_GB2312" pitchFamily="49" charset="-122"/>
              </a:rPr>
              <a:t>计算机是多媒体教室的主要设备，它的维护涉及到硬件与软件两方面。对于具体内容可以参考机房计算机维护的相关知识，这里不再赘述。</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做好投影机的维护，增加多媒体教室的使用寿命</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）注意防尘与防高温</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）注意进行日常的使用维护</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）定期地进行专用</a:t>
            </a:r>
            <a:r>
              <a:rPr lang="zh-CN" altLang="en-US" sz="3200" b="1" dirty="0" smtClean="0">
                <a:solidFill>
                  <a:srgbClr val="002060"/>
                </a:solidFill>
                <a:latin typeface="楷体_GB2312" pitchFamily="49" charset="-122"/>
                <a:ea typeface="楷体_GB2312" pitchFamily="49" charset="-122"/>
              </a:rPr>
              <a:t>维护</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0443481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933715" y="2664059"/>
            <a:ext cx="7525738"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了解中小学信息化校园环境</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06701" y="2601060"/>
            <a:ext cx="7412119"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4  </a:t>
            </a:r>
            <a:r>
              <a:rPr lang="zh-CN" altLang="en-US" sz="3200" b="1" dirty="0">
                <a:solidFill>
                  <a:srgbClr val="002060"/>
                </a:solidFill>
                <a:latin typeface="楷体_GB2312" pitchFamily="49" charset="-122"/>
                <a:ea typeface="楷体_GB2312" pitchFamily="49" charset="-122"/>
              </a:rPr>
              <a:t>用一用语言实验室与微格教室</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257937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78702"/>
            <a:ext cx="11198055" cy="4524315"/>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目标</a:t>
            </a:r>
          </a:p>
          <a:p>
            <a:r>
              <a:rPr lang="zh-CN" altLang="en-US" sz="3200" b="1" dirty="0">
                <a:solidFill>
                  <a:srgbClr val="002060"/>
                </a:solidFill>
                <a:latin typeface="楷体_GB2312" pitchFamily="49" charset="-122"/>
                <a:ea typeface="楷体_GB2312" pitchFamily="49" charset="-122"/>
              </a:rPr>
              <a:t>了解学校的语言实验室与微格教室这两个专用教室的教学设备配置及教学使用情况。熟悉其管理规范及了解日常维护的基本常识。</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60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语言实验室的基本类型及教学功能</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微格教室的构成及微格教学步骤</a:t>
            </a:r>
          </a:p>
        </p:txBody>
      </p:sp>
    </p:spTree>
    <p:extLst>
      <p:ext uri="{BB962C8B-B14F-4D97-AF65-F5344CB8AC3E}">
        <p14:creationId xmlns:p14="http://schemas.microsoft.com/office/powerpoint/2010/main" val="19212678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8092" y="1727200"/>
            <a:ext cx="11198055" cy="3046988"/>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步：学生在教师带领下参观学校的语言实验室，了解其教学使用及日常维护的情况。</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步：学生在教师带领下参观学校的微格教室，如条件允许，在教师指导下，实地使用微格教室进行一小段教学片段的录制及展示。</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58602123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20" y="616475"/>
            <a:ext cx="11198055" cy="649408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语言实验室的基本类型及教学功能</a:t>
            </a:r>
          </a:p>
          <a:p>
            <a:r>
              <a:rPr lang="zh-CN" altLang="en-US" sz="3200" b="1" dirty="0">
                <a:solidFill>
                  <a:srgbClr val="002060"/>
                </a:solidFill>
                <a:latin typeface="楷体_GB2312" pitchFamily="49" charset="-122"/>
                <a:ea typeface="楷体_GB2312" pitchFamily="49" charset="-122"/>
              </a:rPr>
              <a:t>语言实验室是由现代教学媒体和各种控制线路组成的进行语言教学与学习的专用教室</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一）语言实验室的基本类型</a:t>
            </a:r>
          </a:p>
          <a:p>
            <a:r>
              <a:rPr lang="zh-CN" altLang="en-US" sz="3200" b="1" dirty="0">
                <a:solidFill>
                  <a:srgbClr val="002060"/>
                </a:solidFill>
                <a:latin typeface="楷体_GB2312" pitchFamily="49" charset="-122"/>
                <a:ea typeface="楷体_GB2312" pitchFamily="49" charset="-122"/>
              </a:rPr>
              <a:t>语言实验室按功能不同，一般分为</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类。</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听音型（</a:t>
            </a:r>
            <a:r>
              <a:rPr lang="en-US" altLang="zh-CN" sz="3200" b="1" dirty="0">
                <a:solidFill>
                  <a:srgbClr val="002060"/>
                </a:solidFill>
                <a:latin typeface="楷体_GB2312" pitchFamily="49" charset="-122"/>
                <a:ea typeface="楷体_GB2312" pitchFamily="49" charset="-122"/>
              </a:rPr>
              <a:t>Audio-Passive</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AP</a:t>
            </a:r>
            <a:r>
              <a:rPr lang="zh-CN" altLang="en-US" sz="3200" b="1" dirty="0">
                <a:solidFill>
                  <a:srgbClr val="002060"/>
                </a:solidFill>
                <a:latin typeface="楷体_GB2312" pitchFamily="49" charset="-122"/>
                <a:ea typeface="楷体_GB2312" pitchFamily="49" charset="-122"/>
              </a:rPr>
              <a:t>）语言实验室</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听说型（</a:t>
            </a:r>
            <a:r>
              <a:rPr lang="en-US" altLang="zh-CN" sz="3200" b="1" dirty="0">
                <a:solidFill>
                  <a:srgbClr val="002060"/>
                </a:solidFill>
                <a:latin typeface="楷体_GB2312" pitchFamily="49" charset="-122"/>
                <a:ea typeface="楷体_GB2312" pitchFamily="49" charset="-122"/>
              </a:rPr>
              <a:t>Audio-Active</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AA</a:t>
            </a:r>
            <a:r>
              <a:rPr lang="zh-CN" altLang="en-US" sz="3200" b="1" dirty="0">
                <a:solidFill>
                  <a:srgbClr val="002060"/>
                </a:solidFill>
                <a:latin typeface="楷体_GB2312" pitchFamily="49" charset="-122"/>
                <a:ea typeface="楷体_GB2312" pitchFamily="49" charset="-122"/>
              </a:rPr>
              <a:t>）语言实验室</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听说对比型（</a:t>
            </a:r>
            <a:r>
              <a:rPr lang="en-US" altLang="zh-CN" sz="3200" b="1" dirty="0">
                <a:solidFill>
                  <a:srgbClr val="002060"/>
                </a:solidFill>
                <a:latin typeface="楷体_GB2312" pitchFamily="49" charset="-122"/>
                <a:ea typeface="楷体_GB2312" pitchFamily="49" charset="-122"/>
              </a:rPr>
              <a:t>Audio-Active Comparative</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AAC</a:t>
            </a:r>
            <a:r>
              <a:rPr lang="zh-CN" altLang="en-US" sz="3200" b="1" dirty="0">
                <a:solidFill>
                  <a:srgbClr val="002060"/>
                </a:solidFill>
                <a:latin typeface="楷体_GB2312" pitchFamily="49" charset="-122"/>
                <a:ea typeface="楷体_GB2312" pitchFamily="49" charset="-122"/>
              </a:rPr>
              <a:t>）语言实验室</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视听型（</a:t>
            </a:r>
            <a:r>
              <a:rPr lang="en-US" altLang="zh-CN" sz="3200" b="1" dirty="0">
                <a:solidFill>
                  <a:srgbClr val="002060"/>
                </a:solidFill>
                <a:latin typeface="楷体_GB2312" pitchFamily="49" charset="-122"/>
                <a:ea typeface="楷体_GB2312" pitchFamily="49" charset="-122"/>
              </a:rPr>
              <a:t>Audio-Active Comparative Visual</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AACV</a:t>
            </a:r>
            <a:r>
              <a:rPr lang="zh-CN" altLang="en-US" sz="3200" b="1" dirty="0">
                <a:solidFill>
                  <a:srgbClr val="002060"/>
                </a:solidFill>
                <a:latin typeface="楷体_GB2312" pitchFamily="49" charset="-122"/>
                <a:ea typeface="楷体_GB2312" pitchFamily="49" charset="-122"/>
              </a:rPr>
              <a:t>）语言实验室</a:t>
            </a:r>
          </a:p>
          <a:p>
            <a:r>
              <a:rPr lang="en-US" altLang="zh-CN" sz="3200" b="1" dirty="0" smtClean="0">
                <a:solidFill>
                  <a:srgbClr val="002060"/>
                </a:solidFill>
                <a:latin typeface="楷体_GB2312" pitchFamily="49" charset="-122"/>
                <a:ea typeface="楷体_GB2312" pitchFamily="49" charset="-122"/>
              </a:rPr>
              <a:t>5</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数字网络多媒体语言实验室</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965039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19" y="1199339"/>
            <a:ext cx="11198055"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（二）语言实验室的基本教学功能</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提供良好的语言学习环境</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提高教学效率</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有利于个别化教学，实现因材施教</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反馈</a:t>
            </a:r>
            <a:r>
              <a:rPr lang="zh-CN" altLang="en-US" sz="3200" b="1" dirty="0" smtClean="0">
                <a:solidFill>
                  <a:srgbClr val="002060"/>
                </a:solidFill>
                <a:latin typeface="楷体_GB2312" pitchFamily="49" charset="-122"/>
                <a:ea typeface="楷体_GB2312" pitchFamily="49" charset="-122"/>
              </a:rPr>
              <a:t>及时</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4707279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28718" y="226882"/>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（三）数字网络多媒体语言实验室的教学新功能</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2116" y="1503589"/>
            <a:ext cx="9268807" cy="425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33128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641" y="653142"/>
            <a:ext cx="10492730" cy="525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74789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6631" y="368204"/>
            <a:ext cx="11198055" cy="304698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微格教室的构成及微格教学</a:t>
            </a:r>
            <a:r>
              <a:rPr lang="zh-CN" altLang="en-US" sz="3200" b="1" dirty="0" smtClean="0">
                <a:solidFill>
                  <a:srgbClr val="002060"/>
                </a:solidFill>
                <a:latin typeface="楷体_GB2312" pitchFamily="49" charset="-122"/>
                <a:ea typeface="楷体_GB2312" pitchFamily="49" charset="-122"/>
              </a:rPr>
              <a:t>步骤</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（一）微格教室的构成 </a:t>
            </a:r>
          </a:p>
          <a:p>
            <a:r>
              <a:rPr lang="zh-CN" altLang="en-US" sz="3200" b="1" dirty="0">
                <a:solidFill>
                  <a:srgbClr val="002060"/>
                </a:solidFill>
                <a:latin typeface="楷体_GB2312" pitchFamily="49" charset="-122"/>
                <a:ea typeface="楷体_GB2312" pitchFamily="49" charset="-122"/>
              </a:rPr>
              <a:t>微格教室是开展微格教学的主要场所，它为微格教学提供了基本的设备配置及教学环境，主要由微型教室和控制室两部分组成。</a:t>
            </a:r>
          </a:p>
          <a:p>
            <a:pPr algn="ctr"/>
            <a:endParaRPr lang="zh-CN" altLang="en-US" sz="3200" b="1" dirty="0">
              <a:solidFill>
                <a:srgbClr val="002060"/>
              </a:solidFill>
              <a:latin typeface="楷体_GB2312" pitchFamily="49" charset="-122"/>
              <a:ea typeface="楷体_GB2312" pitchFamily="49"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1600" y="2538866"/>
            <a:ext cx="7024676" cy="4217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08144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6631" y="368204"/>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（二）微格教学的基本步骤</a:t>
            </a:r>
            <a:endParaRPr lang="zh-CN" altLang="en-US" sz="3200" b="1" dirty="0">
              <a:solidFill>
                <a:srgbClr val="002060"/>
              </a:solidFill>
              <a:latin typeface="楷体_GB2312" pitchFamily="49" charset="-122"/>
              <a:ea typeface="楷体_GB2312" pitchFamily="49"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6650" y="1057274"/>
            <a:ext cx="5757636" cy="5644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71868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9370580"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5  </a:t>
            </a:r>
            <a:r>
              <a:rPr lang="zh-CN" altLang="en-US" sz="3600" b="1" dirty="0">
                <a:solidFill>
                  <a:srgbClr val="002060"/>
                </a:solidFill>
                <a:latin typeface="楷体_GB2312" pitchFamily="49" charset="-122"/>
                <a:ea typeface="楷体_GB2312" pitchFamily="49" charset="-122"/>
              </a:rPr>
              <a:t>参观学校信息化功能教室及现代教育技术中心</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347704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3" y="484068"/>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目标</a:t>
            </a:r>
          </a:p>
          <a:p>
            <a:pPr marL="0" indent="0">
              <a:buNone/>
            </a:pPr>
            <a:r>
              <a:rPr lang="zh-CN" altLang="en-US" sz="3200" b="1" dirty="0" smtClean="0">
                <a:solidFill>
                  <a:srgbClr val="002060"/>
                </a:solidFill>
                <a:latin typeface="楷体_GB2312" pitchFamily="49" charset="-122"/>
                <a:ea typeface="楷体_GB2312" pitchFamily="49" charset="-122"/>
              </a:rPr>
              <a:t>熟悉</a:t>
            </a:r>
            <a:r>
              <a:rPr lang="zh-CN" altLang="en-US" sz="3200" b="1" dirty="0">
                <a:solidFill>
                  <a:srgbClr val="002060"/>
                </a:solidFill>
                <a:latin typeface="楷体_GB2312" pitchFamily="49" charset="-122"/>
                <a:ea typeface="楷体_GB2312" pitchFamily="49" charset="-122"/>
              </a:rPr>
              <a:t>当前典型的中小学信息化校园环境的基本构成情况，熟悉典型中小学信息化功能教室的功能特征。</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典型中小学信息化校园环境概述</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典型中小学信息化功能教室及其功能</a:t>
            </a: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765000"/>
            <a:ext cx="11198055" cy="3539430"/>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就读学校的信息化功能教室的配置及其使用情况，了解就读学校的现代教育技术中心的机构设置及其各部门职责。</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60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zh-CN" altLang="en-US" sz="3200" b="1" dirty="0">
                <a:solidFill>
                  <a:srgbClr val="002060"/>
                </a:solidFill>
                <a:latin typeface="楷体_GB2312" pitchFamily="49" charset="-122"/>
                <a:ea typeface="楷体_GB2312" pitchFamily="49" charset="-122"/>
              </a:rPr>
              <a:t>参观学校信息化功能教室及现代教育技术中心情况表</a:t>
            </a:r>
          </a:p>
        </p:txBody>
      </p:sp>
    </p:spTree>
    <p:extLst>
      <p:ext uri="{BB962C8B-B14F-4D97-AF65-F5344CB8AC3E}">
        <p14:creationId xmlns:p14="http://schemas.microsoft.com/office/powerpoint/2010/main" val="33928352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7054" y="1130915"/>
            <a:ext cx="11198055" cy="4031873"/>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smtClean="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步：教师引导结合管理人员介绍，以学习小组为单位，参观学校的信息化功能教室，了解其配置及其日常的使用情况。</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步：教师引导结合部门管理人员介绍，以学习小组为单位，参观学校的现代教育技术中心，了解其机构设置及其各部门职责，日常的运作情况。</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步：记录参观情况，参观完成后以小组为单位填写表</a:t>
            </a:r>
            <a:r>
              <a:rPr lang="en-US" altLang="zh-CN" sz="3200" b="1" dirty="0">
                <a:solidFill>
                  <a:srgbClr val="002060"/>
                </a:solidFill>
                <a:latin typeface="楷体_GB2312" pitchFamily="49" charset="-122"/>
                <a:ea typeface="楷体_GB2312" pitchFamily="49" charset="-122"/>
              </a:rPr>
              <a:t>9-5-1</a:t>
            </a:r>
            <a:r>
              <a:rPr lang="zh-CN" altLang="en-US" sz="3200" b="1" dirty="0">
                <a:solidFill>
                  <a:srgbClr val="002060"/>
                </a:solidFill>
                <a:latin typeface="楷体_GB2312" pitchFamily="49" charset="-122"/>
                <a:ea typeface="楷体_GB2312" pitchFamily="49" charset="-122"/>
              </a:rPr>
              <a:t>的具体内容。</a:t>
            </a:r>
          </a:p>
        </p:txBody>
      </p:sp>
    </p:spTree>
    <p:extLst>
      <p:ext uri="{BB962C8B-B14F-4D97-AF65-F5344CB8AC3E}">
        <p14:creationId xmlns:p14="http://schemas.microsoft.com/office/powerpoint/2010/main" val="11333054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5" y="2090197"/>
            <a:ext cx="10653388"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学校信息化功能教室及现代教育技术中心情况</a:t>
            </a:r>
            <a:r>
              <a:rPr lang="zh-CN" altLang="en-US" sz="3200" b="1" dirty="0" smtClean="0">
                <a:solidFill>
                  <a:srgbClr val="002060"/>
                </a:solidFill>
                <a:latin typeface="楷体_GB2312" pitchFamily="49" charset="-122"/>
                <a:ea typeface="楷体_GB2312" pitchFamily="49" charset="-122"/>
              </a:rPr>
              <a:t>表</a:t>
            </a:r>
            <a:endParaRPr lang="en-US" altLang="zh-CN" sz="3200" b="1" dirty="0" smtClean="0">
              <a:solidFill>
                <a:srgbClr val="002060"/>
              </a:solidFill>
              <a:latin typeface="楷体_GB2312" pitchFamily="49" charset="-122"/>
              <a:ea typeface="楷体_GB2312" pitchFamily="49" charset="-122"/>
            </a:endParaRPr>
          </a:p>
          <a:p>
            <a:pPr algn="ctr"/>
            <a:r>
              <a:rPr lang="zh-CN" altLang="en-US" sz="3200" b="1" dirty="0" smtClean="0">
                <a:solidFill>
                  <a:srgbClr val="002060"/>
                </a:solidFill>
                <a:latin typeface="楷体_GB2312" pitchFamily="49" charset="-122"/>
                <a:ea typeface="楷体_GB2312" pitchFamily="49" charset="-122"/>
              </a:rPr>
              <a:t>见教材相关表格</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6497125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38612" y="3047020"/>
            <a:ext cx="9850518"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6  </a:t>
            </a:r>
            <a:r>
              <a:rPr lang="zh-CN" altLang="en-US" sz="3200" b="1" dirty="0">
                <a:solidFill>
                  <a:srgbClr val="002060"/>
                </a:solidFill>
                <a:latin typeface="楷体_GB2312" pitchFamily="49" charset="-122"/>
                <a:ea typeface="楷体_GB2312" pitchFamily="49" charset="-122"/>
              </a:rPr>
              <a:t>中小学信息化校园环境规划</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7623251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8" y="1195084"/>
            <a:ext cx="11198055" cy="4524315"/>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了解中小学信息化校园环境规划的基本内容，理解</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中小学数字校园建设规范（试行）</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的核心内容。</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中小学信息化校园环境规划</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中小学数字校园建设规范（试行）</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解读</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2361001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8" y="1369255"/>
            <a:ext cx="11198055" cy="3539430"/>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步：以学习小组为单位，学习材料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了解中小学信息化校园环境规划的基本内容。</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步：教师结合本模块内容，对</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中小学数字校园建设规范（试行）</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进行解读。</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步：学生上网查找中小学数字校园建设实例方案，结合本模块进行学习。</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068175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9" y="0"/>
            <a:ext cx="11198055" cy="698652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中小学信息化校园环境规划</a:t>
            </a: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一）中小学信息化校园环境规划的主要目标与内容</a:t>
            </a:r>
          </a:p>
          <a:p>
            <a:r>
              <a:rPr lang="zh-CN" altLang="en-US" sz="3200" b="1" dirty="0">
                <a:solidFill>
                  <a:srgbClr val="002060"/>
                </a:solidFill>
                <a:latin typeface="楷体_GB2312" pitchFamily="49" charset="-122"/>
                <a:ea typeface="楷体_GB2312" pitchFamily="49" charset="-122"/>
              </a:rPr>
              <a:t>中小学信息化校园环境规划的主要目标是应用系统化顶层设计的思想与方法，在中小学校园内，按照科学的校园发展理念，以新一代信息技术和智慧应用为支撑，在泛在信息全面感知和互联的基础上，全面整合校内外的资源，实现人、物、校区功能系统之间无缝连接与协同联动的智能自感知、自适应、自优化，从而智能识别师生群体的学习、工作情境和个体的特征，将学校物理空间和数字空间有机衔接起来，为师生建立智能开放的教育教学环境，改变师生与学校资源、环境的交互方式，提高教育教学质量和管理水平，促进师生全面发展。</a:t>
            </a:r>
          </a:p>
          <a:p>
            <a:r>
              <a:rPr lang="zh-CN" altLang="en-US" sz="3200" b="1" dirty="0">
                <a:solidFill>
                  <a:srgbClr val="002060"/>
                </a:solidFill>
                <a:latin typeface="楷体_GB2312" pitchFamily="49" charset="-122"/>
                <a:ea typeface="楷体_GB2312" pitchFamily="49" charset="-122"/>
              </a:rPr>
              <a:t>中小学信息化校园环境规划的主要内容包括：硬件环境、软件环境与人文环境。</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0364821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8" y="1669143"/>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（二）中小学信息化校园环境规划的原则</a:t>
            </a:r>
          </a:p>
          <a:p>
            <a:r>
              <a:rPr lang="zh-CN" altLang="en-US" sz="3200" b="1" dirty="0">
                <a:solidFill>
                  <a:srgbClr val="002060"/>
                </a:solidFill>
                <a:latin typeface="楷体_GB2312" pitchFamily="49" charset="-122"/>
                <a:ea typeface="楷体_GB2312" pitchFamily="49" charset="-122"/>
              </a:rPr>
              <a:t>中小学信息化校园环境规划应该遵循下面的基本原则。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教育应用性原则</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先进实用性原则</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系统规划、分步实施原则</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可持续发展</a:t>
            </a:r>
            <a:r>
              <a:rPr lang="zh-CN" altLang="en-US" sz="3200" b="1" dirty="0" smtClean="0">
                <a:solidFill>
                  <a:srgbClr val="002060"/>
                </a:solidFill>
                <a:latin typeface="楷体_GB2312" pitchFamily="49" charset="-122"/>
                <a:ea typeface="楷体_GB2312" pitchFamily="49" charset="-122"/>
              </a:rPr>
              <a:t>原则</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0728335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7" y="145142"/>
            <a:ext cx="11198055" cy="649408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（三）中小学信息化校园规划的流程</a:t>
            </a:r>
          </a:p>
          <a:p>
            <a:r>
              <a:rPr lang="zh-CN" altLang="en-US" sz="3200" b="1" dirty="0">
                <a:solidFill>
                  <a:srgbClr val="002060"/>
                </a:solidFill>
                <a:latin typeface="楷体_GB2312" pitchFamily="49" charset="-122"/>
                <a:ea typeface="楷体_GB2312" pitchFamily="49" charset="-122"/>
              </a:rPr>
              <a:t>一般而言信息化校园环境的规划与设计可以分为四个阶段：需求分析，信息化校园环境架构，建设策略规划，管理规范</a:t>
            </a:r>
            <a:r>
              <a:rPr lang="zh-CN" altLang="en-US" sz="3200" b="1" dirty="0" smtClean="0">
                <a:solidFill>
                  <a:srgbClr val="002060"/>
                </a:solidFill>
                <a:latin typeface="楷体_GB2312" pitchFamily="49" charset="-122"/>
                <a:ea typeface="楷体_GB2312" pitchFamily="49" charset="-122"/>
              </a:rPr>
              <a:t>规划</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需求分析</a:t>
            </a:r>
          </a:p>
          <a:p>
            <a:r>
              <a:rPr lang="zh-CN" altLang="en-US" sz="3200" b="1" dirty="0">
                <a:solidFill>
                  <a:srgbClr val="002060"/>
                </a:solidFill>
                <a:latin typeface="楷体_GB2312" pitchFamily="49" charset="-122"/>
                <a:ea typeface="楷体_GB2312" pitchFamily="49" charset="-122"/>
              </a:rPr>
              <a:t>需求分析是规划与设计的重要前期工作，为了保障规划的科学性与实用性必须在规划前根据实际做认真的需求分析</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信息化校园环境架构</a:t>
            </a:r>
          </a:p>
          <a:p>
            <a:r>
              <a:rPr lang="zh-CN" altLang="en-US" sz="3200" b="1" dirty="0">
                <a:solidFill>
                  <a:srgbClr val="002060"/>
                </a:solidFill>
                <a:latin typeface="楷体_GB2312" pitchFamily="49" charset="-122"/>
                <a:ea typeface="楷体_GB2312" pitchFamily="49" charset="-122"/>
              </a:rPr>
              <a:t>信息化校园环境架构是整个流程的核心环节，设计者要根据需求分析对学校的信息化环境做出统一的规划。在环境的架构上要充分考虑技术因素、教育因素、功能因素、管理因素、可持续发展因素。</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61074893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7" y="145142"/>
            <a:ext cx="11198055" cy="600164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建设策略规划</a:t>
            </a:r>
          </a:p>
          <a:p>
            <a:r>
              <a:rPr lang="zh-CN" altLang="en-US" sz="3200" b="1" dirty="0">
                <a:solidFill>
                  <a:srgbClr val="002060"/>
                </a:solidFill>
                <a:latin typeface="楷体_GB2312" pitchFamily="49" charset="-122"/>
                <a:ea typeface="楷体_GB2312" pitchFamily="49" charset="-122"/>
              </a:rPr>
              <a:t>建设策略规划是对信息化校园环境的建设制订行动计划，并对整个建设进行投资分析。这个环节需要综合多方面做一定的策略分析，要遵循部分服从整体的系统性原则，要注意各个要素的协同、优化。</a:t>
            </a: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管理规范规划</a:t>
            </a:r>
          </a:p>
          <a:p>
            <a:r>
              <a:rPr lang="zh-CN" altLang="en-US" sz="3200" b="1" dirty="0">
                <a:solidFill>
                  <a:srgbClr val="002060"/>
                </a:solidFill>
                <a:latin typeface="楷体_GB2312" pitchFamily="49" charset="-122"/>
                <a:ea typeface="楷体_GB2312" pitchFamily="49" charset="-122"/>
              </a:rPr>
              <a:t>管理规范规划是保证校园信息化正常运转的重要环节，也是可持续发展的重要保障。为保证发挥信息化校园环境的最大效益，应当设置科学、合理的管理组织结构，制订使用流程和制度。还需要制订严格的设备使用、维护制度，建立实用的人员管理制度。</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5745883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6449" y="1353269"/>
            <a:ext cx="11308246" cy="334706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步：教师介绍当前典型中小学信息化校园环境的基本构成情况，帮助学生建立对当前中小学信息化校园的初步认识。</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步：学生自主学习材料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，了解中小学信息化功能教室的类型及其常规功能。</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步：学生结合自己的学习经历，交流自己从小学到高中阶段所在学校的信息化校园环境情况。</a:t>
            </a: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7" y="145142"/>
            <a:ext cx="11198055" cy="6678751"/>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中小学数字校园建设规范（试行）</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解读</a:t>
            </a:r>
          </a:p>
          <a:p>
            <a:r>
              <a:rPr lang="en-US" altLang="zh-CN" sz="2800" b="1" dirty="0">
                <a:solidFill>
                  <a:srgbClr val="002060"/>
                </a:solidFill>
                <a:latin typeface="楷体_GB2312" pitchFamily="49" charset="-122"/>
                <a:ea typeface="楷体_GB2312" pitchFamily="49" charset="-122"/>
              </a:rPr>
              <a:t>2018</a:t>
            </a:r>
            <a:r>
              <a:rPr lang="zh-CN" altLang="en-US" sz="2800" b="1" dirty="0">
                <a:solidFill>
                  <a:srgbClr val="002060"/>
                </a:solidFill>
                <a:latin typeface="楷体_GB2312" pitchFamily="49" charset="-122"/>
                <a:ea typeface="楷体_GB2312" pitchFamily="49" charset="-122"/>
              </a:rPr>
              <a:t>年</a:t>
            </a:r>
            <a:r>
              <a:rPr lang="en-US" altLang="zh-CN" sz="2800" b="1" dirty="0">
                <a:solidFill>
                  <a:srgbClr val="002060"/>
                </a:solidFill>
                <a:latin typeface="楷体_GB2312" pitchFamily="49" charset="-122"/>
                <a:ea typeface="楷体_GB2312" pitchFamily="49" charset="-122"/>
              </a:rPr>
              <a:t>4</a:t>
            </a:r>
            <a:r>
              <a:rPr lang="zh-CN" altLang="en-US" sz="2800" b="1" dirty="0">
                <a:solidFill>
                  <a:srgbClr val="002060"/>
                </a:solidFill>
                <a:latin typeface="楷体_GB2312" pitchFamily="49" charset="-122"/>
                <a:ea typeface="楷体_GB2312" pitchFamily="49" charset="-122"/>
              </a:rPr>
              <a:t>月</a:t>
            </a:r>
            <a:r>
              <a:rPr lang="en-US" altLang="zh-CN" sz="2800" b="1" dirty="0">
                <a:solidFill>
                  <a:srgbClr val="002060"/>
                </a:solidFill>
                <a:latin typeface="楷体_GB2312" pitchFamily="49" charset="-122"/>
                <a:ea typeface="楷体_GB2312" pitchFamily="49" charset="-122"/>
              </a:rPr>
              <a:t>16</a:t>
            </a:r>
            <a:r>
              <a:rPr lang="zh-CN" altLang="en-US" sz="2800" b="1" dirty="0">
                <a:solidFill>
                  <a:srgbClr val="002060"/>
                </a:solidFill>
                <a:latin typeface="楷体_GB2312" pitchFamily="49" charset="-122"/>
                <a:ea typeface="楷体_GB2312" pitchFamily="49" charset="-122"/>
              </a:rPr>
              <a:t>日，</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中小学数字校园建设规范（试行）</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（以下简称</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规范</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）由中华人民共和国教育部发布，自</a:t>
            </a:r>
            <a:r>
              <a:rPr lang="en-US" altLang="zh-CN" sz="2800" b="1" dirty="0">
                <a:solidFill>
                  <a:srgbClr val="002060"/>
                </a:solidFill>
                <a:latin typeface="楷体_GB2312" pitchFamily="49" charset="-122"/>
                <a:ea typeface="楷体_GB2312" pitchFamily="49" charset="-122"/>
              </a:rPr>
              <a:t>2018</a:t>
            </a:r>
            <a:r>
              <a:rPr lang="zh-CN" altLang="en-US" sz="2800" b="1" dirty="0">
                <a:solidFill>
                  <a:srgbClr val="002060"/>
                </a:solidFill>
                <a:latin typeface="楷体_GB2312" pitchFamily="49" charset="-122"/>
                <a:ea typeface="楷体_GB2312" pitchFamily="49" charset="-122"/>
              </a:rPr>
              <a:t>年</a:t>
            </a:r>
            <a:r>
              <a:rPr lang="en-US" altLang="zh-CN" sz="2800" b="1" dirty="0">
                <a:solidFill>
                  <a:srgbClr val="002060"/>
                </a:solidFill>
                <a:latin typeface="楷体_GB2312" pitchFamily="49" charset="-122"/>
                <a:ea typeface="楷体_GB2312" pitchFamily="49" charset="-122"/>
              </a:rPr>
              <a:t>4</a:t>
            </a:r>
            <a:r>
              <a:rPr lang="zh-CN" altLang="en-US" sz="2800" b="1" dirty="0">
                <a:solidFill>
                  <a:srgbClr val="002060"/>
                </a:solidFill>
                <a:latin typeface="楷体_GB2312" pitchFamily="49" charset="-122"/>
                <a:ea typeface="楷体_GB2312" pitchFamily="49" charset="-122"/>
              </a:rPr>
              <a:t>月</a:t>
            </a:r>
            <a:r>
              <a:rPr lang="en-US" altLang="zh-CN" sz="2800" b="1" dirty="0">
                <a:solidFill>
                  <a:srgbClr val="002060"/>
                </a:solidFill>
                <a:latin typeface="楷体_GB2312" pitchFamily="49" charset="-122"/>
                <a:ea typeface="楷体_GB2312" pitchFamily="49" charset="-122"/>
              </a:rPr>
              <a:t>16</a:t>
            </a:r>
            <a:r>
              <a:rPr lang="zh-CN" altLang="en-US" sz="2800" b="1" dirty="0">
                <a:solidFill>
                  <a:srgbClr val="002060"/>
                </a:solidFill>
                <a:latin typeface="楷体_GB2312" pitchFamily="49" charset="-122"/>
                <a:ea typeface="楷体_GB2312" pitchFamily="49" charset="-122"/>
              </a:rPr>
              <a:t>日起实施</a:t>
            </a:r>
            <a:r>
              <a:rPr lang="zh-CN" altLang="en-US" sz="2800" b="1" dirty="0" smtClean="0">
                <a:solidFill>
                  <a:srgbClr val="002060"/>
                </a:solidFill>
                <a:latin typeface="楷体_GB2312" pitchFamily="49" charset="-122"/>
                <a:ea typeface="楷体_GB2312" pitchFamily="49" charset="-122"/>
              </a:rPr>
              <a:t>。</a:t>
            </a:r>
            <a:endParaRPr lang="en-US" altLang="zh-CN" sz="2800" b="1" dirty="0" smtClean="0">
              <a:solidFill>
                <a:srgbClr val="002060"/>
              </a:solidFill>
              <a:latin typeface="楷体_GB2312" pitchFamily="49" charset="-122"/>
              <a:ea typeface="楷体_GB2312" pitchFamily="49" charset="-122"/>
            </a:endParaRPr>
          </a:p>
          <a:p>
            <a:r>
              <a:rPr lang="zh-CN" altLang="en-US" sz="2800" b="1" dirty="0" smtClean="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一）主要内容</a:t>
            </a:r>
          </a:p>
          <a:p>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规范</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明确数字校园建设应达成如下目标。</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1</a:t>
            </a:r>
            <a:r>
              <a:rPr lang="zh-CN" altLang="en-US" sz="2800" b="1" dirty="0">
                <a:solidFill>
                  <a:srgbClr val="002060"/>
                </a:solidFill>
                <a:latin typeface="楷体_GB2312" pitchFamily="49" charset="-122"/>
                <a:ea typeface="楷体_GB2312" pitchFamily="49" charset="-122"/>
              </a:rPr>
              <a:t>）实现校园环境数字化。利用云计算、大数据、物联网、移动通讯、人工智能等信息技术，实现从基础设施（网络、终端、教室等）、资源（教材、图书、讲义等）到应用（学习、教学、管理、生活等）的数字化。</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2</a:t>
            </a:r>
            <a:r>
              <a:rPr lang="zh-CN" altLang="en-US" sz="2800" b="1" dirty="0">
                <a:solidFill>
                  <a:srgbClr val="002060"/>
                </a:solidFill>
                <a:latin typeface="楷体_GB2312" pitchFamily="49" charset="-122"/>
                <a:ea typeface="楷体_GB2312" pitchFamily="49" charset="-122"/>
              </a:rPr>
              <a:t>）实现信息系统互联互通。拓展现实校园的时空维度，实现应用系统互联互通；建设网络应用环境，实现校园宽带网络全接入、全覆盖；促进优质数字教育资源的建设、应用和共享，让每个班级都享受到优质数字教育资源；打造网络学习空间，促进师师、师生、生生、家校之间的互动。</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6214121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8296" y="1045028"/>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）实现用户信息素养提升。提升学生的信息化学习能力；提升教师的信息化教学能力；提升管理人员的信息化管理能力；提升技术人员的信息化服务能力。</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）实现学习方式和教育教学模式创新。促进信息技术与教育教学实践的深度融合，实现信息化教学的常态化与创新发展；支持学校服务与管理流程的优化与再造，提升校园管理效能与决策水平。</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2710239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4130" y="891047"/>
            <a:ext cx="11198055"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（二）内容解读</a:t>
            </a:r>
          </a:p>
          <a:p>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规范</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涵盖了小学数字校园的建设目标、建设原则、建设模式、建设内容和建设流程等方面的内容，还明确了用户信息素养、信息化应用、基础设施、网络安全、保障机制等方面的具体要求。</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规范</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适用于普通中小学（小学、初中和高中，包括中心小学、村小学和教学点）的数字校园建设，其他基础教育学校可参照</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规范</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执行。</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37322567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821237" y="252664"/>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典型中小学信息化校园环境</a:t>
            </a:r>
            <a:r>
              <a:rPr lang="zh-CN" altLang="en-US" sz="3200" b="1" dirty="0" smtClean="0">
                <a:solidFill>
                  <a:srgbClr val="002060"/>
                </a:solidFill>
                <a:latin typeface="楷体_GB2312" pitchFamily="49" charset="-122"/>
                <a:ea typeface="楷体_GB2312" pitchFamily="49" charset="-122"/>
              </a:rPr>
              <a:t>概述</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（一）信息化校园</a:t>
            </a:r>
          </a:p>
          <a:p>
            <a:pPr marL="0" indent="0">
              <a:buNone/>
            </a:pPr>
            <a:r>
              <a:rPr lang="zh-CN" altLang="en-US" sz="3200" b="1" dirty="0">
                <a:solidFill>
                  <a:srgbClr val="002060"/>
                </a:solidFill>
                <a:latin typeface="楷体_GB2312" pitchFamily="49" charset="-122"/>
                <a:ea typeface="楷体_GB2312" pitchFamily="49" charset="-122"/>
              </a:rPr>
              <a:t>信息化校园（也可称数字化校园或者数字校园）是以网络为基础，利用先进的信息化手段和工具，实现从环境（包括设备、办公空间、研究空间、教学空间等）、资源（如图书资料及专业数据库、教师讲义与课件、网上专业咨讯等）到活动（包括教学、科研、管理、服务、办公等）的数字化校园</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（二）中小学信息化校园的基本构成</a:t>
            </a:r>
          </a:p>
          <a:p>
            <a:pPr marL="0" indent="0">
              <a:buNone/>
            </a:pPr>
            <a:r>
              <a:rPr lang="zh-CN" altLang="en-US" sz="3200" b="1" dirty="0">
                <a:solidFill>
                  <a:srgbClr val="002060"/>
                </a:solidFill>
                <a:latin typeface="楷体_GB2312" pitchFamily="49" charset="-122"/>
                <a:ea typeface="楷体_GB2312" pitchFamily="49" charset="-122"/>
              </a:rPr>
              <a:t>考察目前典型的中小学信息化校园的基本结构，可以把它分为信息化基础设施、信息化功能教室、信息化数据与管理服务平台三个部分。</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信息化基础设施</a:t>
            </a:r>
          </a:p>
          <a:p>
            <a:pPr marL="0" indent="0">
              <a:buNone/>
            </a:pPr>
            <a:r>
              <a:rPr lang="zh-CN" altLang="en-US" sz="3200" b="1" dirty="0">
                <a:solidFill>
                  <a:srgbClr val="002060"/>
                </a:solidFill>
                <a:latin typeface="楷体_GB2312" pitchFamily="49" charset="-122"/>
                <a:ea typeface="楷体_GB2312" pitchFamily="49" charset="-122"/>
              </a:rPr>
              <a:t>信息化基础设施是信息化校园建设的基础和外显形式，包括网络环境、数字终端、数字化教学空间、创新创造空间与文化生活空间，为校园信息化应用提供硬件和物理场所支持</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信息化功能教室</a:t>
            </a:r>
          </a:p>
          <a:p>
            <a:pPr marL="0" indent="0">
              <a:buNone/>
            </a:pPr>
            <a:r>
              <a:rPr lang="zh-CN" altLang="en-US" sz="3200" b="1" dirty="0">
                <a:solidFill>
                  <a:srgbClr val="002060"/>
                </a:solidFill>
                <a:latin typeface="楷体_GB2312" pitchFamily="49" charset="-122"/>
                <a:ea typeface="楷体_GB2312" pitchFamily="49" charset="-122"/>
              </a:rPr>
              <a:t>信息化功能教室主要指为了实现某一特殊功能而按照功能要求设计与配置一定专用信息化设备建造的功能型教室，如多功能演播室、多功能录播室等</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信息化数据与管理服务平台</a:t>
            </a:r>
          </a:p>
          <a:p>
            <a:pPr marL="0" indent="0">
              <a:buNone/>
            </a:pPr>
            <a:r>
              <a:rPr lang="zh-CN" altLang="en-US" sz="3200" b="1" dirty="0">
                <a:solidFill>
                  <a:srgbClr val="002060"/>
                </a:solidFill>
                <a:latin typeface="楷体_GB2312" pitchFamily="49" charset="-122"/>
                <a:ea typeface="楷体_GB2312" pitchFamily="49" charset="-122"/>
              </a:rPr>
              <a:t>信息化数据与管理服务平台是中小学信息化校园重要的软件资源平台，也是校园信息文化建设的重要部分</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6676564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（三）中小学信息化校园的教育运用</a:t>
            </a:r>
          </a:p>
          <a:p>
            <a:pPr marL="0" indent="0">
              <a:buNone/>
            </a:pPr>
            <a:r>
              <a:rPr lang="zh-CN" altLang="en-US" sz="3200" b="1" dirty="0">
                <a:solidFill>
                  <a:srgbClr val="002060"/>
                </a:solidFill>
                <a:latin typeface="楷体_GB2312" pitchFamily="49" charset="-122"/>
                <a:ea typeface="楷体_GB2312" pitchFamily="49" charset="-122"/>
              </a:rPr>
              <a:t>中小学信息化校园的教育运用可以从以下几方面体现出来。</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为教育教学活动提供</a:t>
            </a:r>
            <a:r>
              <a:rPr lang="zh-CN" altLang="en-US" sz="3200" b="1" dirty="0" smtClean="0">
                <a:solidFill>
                  <a:srgbClr val="002060"/>
                </a:solidFill>
                <a:latin typeface="楷体_GB2312" pitchFamily="49" charset="-122"/>
                <a:ea typeface="楷体_GB2312" pitchFamily="49" charset="-122"/>
              </a:rPr>
              <a:t>支持</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中小学信息化校园的基本功能就是为教师与学生的教育教学活动提供必要的技术支持</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为教师、学生校园生活提供服务</a:t>
            </a:r>
          </a:p>
          <a:p>
            <a:pPr marL="0" indent="0">
              <a:buNone/>
            </a:pPr>
            <a:r>
              <a:rPr lang="zh-CN" altLang="en-US" sz="3200" b="1" dirty="0">
                <a:solidFill>
                  <a:srgbClr val="002060"/>
                </a:solidFill>
                <a:latin typeface="楷体_GB2312" pitchFamily="49" charset="-122"/>
                <a:ea typeface="楷体_GB2312" pitchFamily="49" charset="-122"/>
              </a:rPr>
              <a:t>借助信息化校园建设的各类设施，可以为教师、学生提供信息化、便捷的校园生活服务。</a:t>
            </a:r>
          </a:p>
          <a:p>
            <a:pPr marL="0" indent="0">
              <a:buNone/>
            </a:pP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7358617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TotalTime>
  <Words>5093</Words>
  <Application>Microsoft Office PowerPoint</Application>
  <PresentationFormat>自定义</PresentationFormat>
  <Paragraphs>309</Paragraphs>
  <Slides>63</Slides>
  <Notes>2</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243</cp:revision>
  <dcterms:created xsi:type="dcterms:W3CDTF">2016-11-03T14:25:00Z</dcterms:created>
  <dcterms:modified xsi:type="dcterms:W3CDTF">2019-12-08T10:12:55Z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