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659" r:id="rId2"/>
    <p:sldId id="812" r:id="rId3"/>
    <p:sldId id="740" r:id="rId4"/>
    <p:sldId id="742" r:id="rId5"/>
    <p:sldId id="744" r:id="rId6"/>
    <p:sldId id="743" r:id="rId7"/>
    <p:sldId id="790" r:id="rId8"/>
    <p:sldId id="791" r:id="rId9"/>
    <p:sldId id="841" r:id="rId10"/>
    <p:sldId id="842" r:id="rId11"/>
    <p:sldId id="852" r:id="rId12"/>
    <p:sldId id="843" r:id="rId13"/>
    <p:sldId id="792" r:id="rId14"/>
    <p:sldId id="844" r:id="rId15"/>
    <p:sldId id="845" r:id="rId16"/>
    <p:sldId id="846" r:id="rId17"/>
    <p:sldId id="847" r:id="rId18"/>
    <p:sldId id="848" r:id="rId19"/>
    <p:sldId id="849" r:id="rId20"/>
    <p:sldId id="850" r:id="rId21"/>
    <p:sldId id="851" r:id="rId22"/>
    <p:sldId id="813" r:id="rId23"/>
    <p:sldId id="793" r:id="rId24"/>
    <p:sldId id="853" r:id="rId25"/>
    <p:sldId id="808" r:id="rId26"/>
    <p:sldId id="854" r:id="rId27"/>
    <p:sldId id="855" r:id="rId28"/>
    <p:sldId id="856" r:id="rId29"/>
    <p:sldId id="814" r:id="rId30"/>
    <p:sldId id="857" r:id="rId31"/>
    <p:sldId id="816" r:id="rId32"/>
    <p:sldId id="858" r:id="rId33"/>
    <p:sldId id="817" r:id="rId34"/>
    <p:sldId id="818" r:id="rId35"/>
    <p:sldId id="819" r:id="rId36"/>
    <p:sldId id="859" r:id="rId37"/>
    <p:sldId id="860" r:id="rId38"/>
    <p:sldId id="861" r:id="rId39"/>
    <p:sldId id="862" r:id="rId40"/>
    <p:sldId id="864" r:id="rId41"/>
    <p:sldId id="863" r:id="rId42"/>
    <p:sldId id="820" r:id="rId43"/>
    <p:sldId id="821" r:id="rId44"/>
    <p:sldId id="822" r:id="rId45"/>
    <p:sldId id="823" r:id="rId46"/>
    <p:sldId id="865" r:id="rId47"/>
    <p:sldId id="866" r:id="rId48"/>
    <p:sldId id="867" r:id="rId49"/>
    <p:sldId id="868" r:id="rId50"/>
    <p:sldId id="869" r:id="rId51"/>
    <p:sldId id="824" r:id="rId52"/>
    <p:sldId id="825" r:id="rId53"/>
    <p:sldId id="826" r:id="rId54"/>
    <p:sldId id="827" r:id="rId55"/>
    <p:sldId id="870" r:id="rId56"/>
    <p:sldId id="871" r:id="rId57"/>
    <p:sldId id="872" r:id="rId58"/>
    <p:sldId id="873" r:id="rId59"/>
    <p:sldId id="874" r:id="rId60"/>
    <p:sldId id="875" r:id="rId61"/>
    <p:sldId id="660" r:id="rId6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94660"/>
  </p:normalViewPr>
  <p:slideViewPr>
    <p:cSldViewPr snapToGrid="0">
      <p:cViewPr varScale="1">
        <p:scale>
          <a:sx n="59" d="100"/>
          <a:sy n="59" d="100"/>
        </p:scale>
        <p:origin x="-918" y="-90"/>
      </p:cViewPr>
      <p:guideLst>
        <p:guide orient="horz" pos="2160"/>
        <p:guide pos="3840"/>
      </p:guideLst>
    </p:cSldViewPr>
  </p:slideViewPr>
  <p:notesTextViewPr>
    <p:cViewPr>
      <p:scale>
        <a:sx n="1" d="1"/>
        <a:sy n="1" d="1"/>
      </p:scale>
      <p:origin x="0" y="0"/>
    </p:cViewPr>
  </p:notesTextViewPr>
  <p:sorterViewPr>
    <p:cViewPr>
      <p:scale>
        <a:sx n="82" d="100"/>
        <a:sy n="82" d="100"/>
      </p:scale>
      <p:origin x="0" y="1479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61</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2019/9/8</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2019/9/8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4042" y="617293"/>
            <a:ext cx="10862316"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a:t>
            </a:r>
            <a:r>
              <a:rPr lang="zh-CN" altLang="en-US" sz="3200" b="1" dirty="0" smtClean="0">
                <a:solidFill>
                  <a:srgbClr val="002060"/>
                </a:solidFill>
                <a:latin typeface="楷体_GB2312" pitchFamily="49" charset="-122"/>
                <a:ea typeface="楷体_GB2312" pitchFamily="49" charset="-122"/>
              </a:rPr>
              <a:t>个性化</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生活在互联网时代的每个人，由于民族、习惯、文化背景、宗教信仰、受教育程度的不同而体现出了不同的个性化的差异。个性化的差异应该不存在优、劣之分，它们都应该得到充分尊重。尊重每个人的个性是社会文明程度的重要体现，任何人与组织都没有侵害别人个性的权利</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（四）</a:t>
            </a:r>
            <a:r>
              <a:rPr lang="zh-CN" altLang="en-US" sz="3200" b="1" dirty="0" smtClean="0">
                <a:solidFill>
                  <a:srgbClr val="002060"/>
                </a:solidFill>
                <a:latin typeface="楷体_GB2312" pitchFamily="49" charset="-122"/>
                <a:ea typeface="楷体_GB2312" pitchFamily="49" charset="-122"/>
              </a:rPr>
              <a:t>公平性</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互联网的开放、平等的技术特征不同于工业时代的集权化的机器，它的实现意味着对个体权利的充分尊重及其对工业文明时期传统的金字塔模式的社会政治、经济结构和体制的消解。互联网技术为人类早日构建公平、民主的社会体制提供了必要的物质基础。</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458984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500577" y="2583849"/>
            <a:ext cx="7830538"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2  </a:t>
            </a:r>
            <a:r>
              <a:rPr lang="zh-CN" altLang="en-US" sz="3600" b="1" dirty="0">
                <a:solidFill>
                  <a:srgbClr val="002060"/>
                </a:solidFill>
                <a:latin typeface="楷体_GB2312" pitchFamily="49" charset="-122"/>
                <a:ea typeface="楷体_GB2312" pitchFamily="49" charset="-122"/>
              </a:rPr>
              <a:t>了解中国教育信息化的概况</a:t>
            </a:r>
            <a:endParaRPr lang="zh-CN" altLang="en-US" sz="36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72429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4042" y="617293"/>
            <a:ext cx="10862316" cy="5016758"/>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了解教育信息化的概念、特点及中国教育信息化的概况，建构对教育信息化的认识。</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教育信息化的概念及特征</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中国教育信息化的发展</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中国教育信息化十年发展规划（</a:t>
            </a:r>
            <a:r>
              <a:rPr lang="en-US" altLang="zh-CN" sz="3200" b="1" dirty="0">
                <a:solidFill>
                  <a:srgbClr val="002060"/>
                </a:solidFill>
                <a:latin typeface="楷体_GB2312" pitchFamily="49" charset="-122"/>
                <a:ea typeface="楷体_GB2312" pitchFamily="49" charset="-122"/>
              </a:rPr>
              <a:t>2011—2020</a:t>
            </a:r>
            <a:r>
              <a:rPr lang="zh-CN" altLang="en-US" sz="3200" b="1" dirty="0">
                <a:solidFill>
                  <a:srgbClr val="002060"/>
                </a:solidFill>
                <a:latin typeface="楷体_GB2312" pitchFamily="49" charset="-122"/>
                <a:ea typeface="楷体_GB2312" pitchFamily="49" charset="-122"/>
              </a:rPr>
              <a:t>年）（节选）</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6465360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5016758"/>
          </a:xfrm>
          <a:prstGeom prst="rect">
            <a:avLst/>
          </a:prstGeom>
        </p:spPr>
        <p:txBody>
          <a:bodyPr wrap="square">
            <a:spAutoFit/>
          </a:bodyPr>
          <a:lstStyle/>
          <a:p>
            <a:r>
              <a:rPr lang="zh-CN" altLang="en-US" sz="3200" b="1" dirty="0">
                <a:solidFill>
                  <a:srgbClr val="C0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及其配套课件向学生介绍教育信息化的概念及特点，让学生对教学信息化的概念及特点有一个总体的印象。</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步：学生阅读材料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，借助网络，上网查找与教育信息化及中国教育信息化相关的网络资源，进一步拓展相关的知识。</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步：学生根据自己的学习经历，在学习小组内相互交流，谈谈自己对教育信息化的初步认识。</a:t>
            </a:r>
          </a:p>
          <a:p>
            <a:r>
              <a:rPr lang="en-US" altLang="zh-CN" sz="3200" b="1" dirty="0" smtClean="0">
                <a:solidFill>
                  <a:srgbClr val="002060"/>
                </a:solidFill>
                <a:latin typeface="楷体_GB2312" pitchFamily="49" charset="-122"/>
                <a:ea typeface="楷体_GB2312" pitchFamily="49" charset="-122"/>
              </a:rPr>
              <a:t>   </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6001643"/>
          </a:xfrm>
          <a:prstGeom prst="rect">
            <a:avLst/>
          </a:prstGeom>
        </p:spPr>
        <p:txBody>
          <a:bodyPr wrap="square">
            <a:spAutoFit/>
          </a:bodyPr>
          <a:lstStyle/>
          <a:p>
            <a:pPr algn="ctr"/>
            <a:r>
              <a:rPr lang="zh-CN" altLang="en-US" sz="3200" b="1" dirty="0" smtClean="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教育信息化的概念及特征</a:t>
            </a:r>
          </a:p>
          <a:p>
            <a:r>
              <a:rPr lang="zh-CN" altLang="en-US" sz="3200" b="1" dirty="0">
                <a:solidFill>
                  <a:srgbClr val="002060"/>
                </a:solidFill>
                <a:latin typeface="楷体_GB2312" pitchFamily="49" charset="-122"/>
                <a:ea typeface="楷体_GB2312" pitchFamily="49" charset="-122"/>
              </a:rPr>
              <a:t>（一）教育信息化的</a:t>
            </a:r>
            <a:r>
              <a:rPr lang="zh-CN" altLang="en-US" sz="3200" b="1" dirty="0" smtClean="0">
                <a:solidFill>
                  <a:srgbClr val="002060"/>
                </a:solidFill>
                <a:latin typeface="楷体_GB2312" pitchFamily="49" charset="-122"/>
                <a:ea typeface="楷体_GB2312" pitchFamily="49" charset="-122"/>
              </a:rPr>
              <a:t>概念</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第一</a:t>
            </a:r>
            <a:r>
              <a:rPr lang="zh-CN" altLang="en-US" sz="3200" b="1" dirty="0">
                <a:solidFill>
                  <a:srgbClr val="002060"/>
                </a:solidFill>
                <a:latin typeface="楷体_GB2312" pitchFamily="49" charset="-122"/>
                <a:ea typeface="楷体_GB2312" pitchFamily="49" charset="-122"/>
              </a:rPr>
              <a:t>，教育信息化是包括信息与信息技术这两个方面在教育、教学中的应用与推广，而非仅仅指信息技术这一个方面在教育、教学中的应用与推广。</a:t>
            </a:r>
          </a:p>
          <a:p>
            <a:r>
              <a:rPr lang="zh-CN" altLang="en-US" sz="3200" b="1" dirty="0">
                <a:solidFill>
                  <a:srgbClr val="002060"/>
                </a:solidFill>
                <a:latin typeface="楷体_GB2312" pitchFamily="49" charset="-122"/>
                <a:ea typeface="楷体_GB2312" pitchFamily="49" charset="-122"/>
              </a:rPr>
              <a:t>第二，教育信息化在教育教学中的应用与推广涉及教育教学领域和教育教学部门这两大范畴（前者侧重教育教学中的应用，后者侧重行政管理或教学管理中的应用），而非仅仅涉及教育教学领域或教育教学部门这一个范畴。</a:t>
            </a:r>
          </a:p>
          <a:p>
            <a:r>
              <a:rPr lang="zh-CN" altLang="en-US" sz="3200" b="1" dirty="0">
                <a:solidFill>
                  <a:srgbClr val="002060"/>
                </a:solidFill>
                <a:latin typeface="楷体_GB2312" pitchFamily="49" charset="-122"/>
                <a:ea typeface="楷体_GB2312" pitchFamily="49" charset="-122"/>
              </a:rPr>
              <a:t>第三，教学活动是具有一定时空限制、一定组织形式并有教师参与的特定教育活动，教学是最重要也是最普遍的一种教育</a:t>
            </a:r>
            <a:r>
              <a:rPr lang="zh-CN" altLang="en-US" sz="3200" b="1" dirty="0" smtClean="0">
                <a:solidFill>
                  <a:srgbClr val="002060"/>
                </a:solidFill>
                <a:latin typeface="楷体_GB2312" pitchFamily="49" charset="-122"/>
                <a:ea typeface="楷体_GB2312" pitchFamily="49" charset="-122"/>
              </a:rPr>
              <a:t>形式。</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432116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600164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（二）教育信息化的</a:t>
            </a:r>
            <a:r>
              <a:rPr lang="zh-CN" altLang="en-US" sz="3200" b="1" dirty="0" smtClean="0">
                <a:solidFill>
                  <a:srgbClr val="002060"/>
                </a:solidFill>
                <a:latin typeface="楷体_GB2312" pitchFamily="49" charset="-122"/>
                <a:ea typeface="楷体_GB2312" pitchFamily="49" charset="-122"/>
              </a:rPr>
              <a:t>特征</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）教材多媒体化：教材多媒体化就是指从教材的信息展现技术特征来讲能融合文本、图片、动画、声音、视频等不同形态，利用多媒体，特别是超媒体技术，建立教学内容的结构化、动态化、形象化表示</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）资源全球化：利用互联网技术，可以使全世界的教育资源连成一个信息海洋，供广大教育用户共享</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）教学个性化：教育信息化的深入发展将使个性化教学成为可能。利用人工智能技术构建的智能导师系统能够根据学生的不同个性特点和需求进行教学和提供帮助</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）过程交互化：基于信息化的教育将体现出较强的过程交互化。</a:t>
            </a:r>
          </a:p>
        </p:txBody>
      </p:sp>
    </p:spTree>
    <p:extLst>
      <p:ext uri="{BB962C8B-B14F-4D97-AF65-F5344CB8AC3E}">
        <p14:creationId xmlns:p14="http://schemas.microsoft.com/office/powerpoint/2010/main" val="10030914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）学习自主化：基于信息化的学习系统能为学生提供开放、共享的学习资源，充足的学习过程交互，科学的学习结果评价</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）活动协作化：教育信息化可以使学习活动协作</a:t>
            </a:r>
            <a:r>
              <a:rPr lang="zh-CN" altLang="en-US" sz="3200" b="1" dirty="0" smtClean="0">
                <a:solidFill>
                  <a:srgbClr val="002060"/>
                </a:solidFill>
                <a:latin typeface="楷体_GB2312" pitchFamily="49" charset="-122"/>
                <a:ea typeface="楷体_GB2312" pitchFamily="49" charset="-122"/>
              </a:rPr>
              <a:t>化</a:t>
            </a:r>
            <a:r>
              <a:rPr lang="en-US" altLang="zh-CN" sz="3200" b="1" dirty="0" smtClean="0">
                <a:solidFill>
                  <a:srgbClr val="002060"/>
                </a:solidFill>
                <a:latin typeface="楷体_GB2312" pitchFamily="49" charset="-122"/>
                <a:ea typeface="楷体_GB2312" pitchFamily="49" charset="-122"/>
              </a:rPr>
              <a:t>.</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）管理自动化：利用计算机管理教学过程的系统叫做</a:t>
            </a:r>
            <a:r>
              <a:rPr lang="en-US" altLang="zh-CN" sz="3200" b="1" dirty="0">
                <a:solidFill>
                  <a:srgbClr val="002060"/>
                </a:solidFill>
                <a:latin typeface="楷体_GB2312" pitchFamily="49" charset="-122"/>
                <a:ea typeface="楷体_GB2312" pitchFamily="49" charset="-122"/>
              </a:rPr>
              <a:t>CMI</a:t>
            </a:r>
            <a:r>
              <a:rPr lang="zh-CN" altLang="en-US" sz="3200" b="1" dirty="0">
                <a:solidFill>
                  <a:srgbClr val="002060"/>
                </a:solidFill>
                <a:latin typeface="楷体_GB2312" pitchFamily="49" charset="-122"/>
                <a:ea typeface="楷体_GB2312" pitchFamily="49" charset="-122"/>
              </a:rPr>
              <a:t>（计算机管理教学）系统，包括计算机化测试与评分、学习问题诊断、学习任务分配等功能</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8</a:t>
            </a:r>
            <a:r>
              <a:rPr lang="zh-CN" altLang="en-US" sz="3200" b="1" dirty="0">
                <a:solidFill>
                  <a:srgbClr val="002060"/>
                </a:solidFill>
                <a:latin typeface="楷体_GB2312" pitchFamily="49" charset="-122"/>
                <a:ea typeface="楷体_GB2312" pitchFamily="49" charset="-122"/>
              </a:rPr>
              <a:t>）环境虚拟化：教育环境虚拟化是教育信息化的重要内容与体现。教育环境虚拟化指利用各类信息化手段，为教育创设一个非实体化、网络化的学习环境，这是电子网络化教育的重要特征。</a:t>
            </a:r>
          </a:p>
        </p:txBody>
      </p:sp>
    </p:spTree>
    <p:extLst>
      <p:ext uri="{BB962C8B-B14F-4D97-AF65-F5344CB8AC3E}">
        <p14:creationId xmlns:p14="http://schemas.microsoft.com/office/powerpoint/2010/main" val="8099185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6494085"/>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中国教育信息化的</a:t>
            </a:r>
            <a:r>
              <a:rPr lang="zh-CN" altLang="en-US" sz="3200" b="1" dirty="0" smtClean="0">
                <a:solidFill>
                  <a:srgbClr val="002060"/>
                </a:solidFill>
                <a:latin typeface="楷体_GB2312" pitchFamily="49" charset="-122"/>
                <a:ea typeface="楷体_GB2312" pitchFamily="49" charset="-122"/>
              </a:rPr>
              <a:t>发展</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（一）中国教育信息化发展</a:t>
            </a:r>
            <a:r>
              <a:rPr lang="zh-CN" altLang="en-US" sz="3200" b="1" dirty="0" smtClean="0">
                <a:solidFill>
                  <a:srgbClr val="002060"/>
                </a:solidFill>
                <a:latin typeface="楷体_GB2312" pitchFamily="49" charset="-122"/>
                <a:ea typeface="楷体_GB2312" pitchFamily="49" charset="-122"/>
              </a:rPr>
              <a:t>概况</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启步与初步发展阶段（</a:t>
            </a:r>
            <a:r>
              <a:rPr lang="en-US" altLang="zh-CN" sz="3200" b="1" dirty="0">
                <a:solidFill>
                  <a:srgbClr val="002060"/>
                </a:solidFill>
                <a:latin typeface="楷体_GB2312" pitchFamily="49" charset="-122"/>
                <a:ea typeface="楷体_GB2312" pitchFamily="49" charset="-122"/>
              </a:rPr>
              <a:t>1996—2000</a:t>
            </a:r>
            <a:r>
              <a:rPr lang="zh-CN" altLang="en-US" sz="3200" b="1" dirty="0">
                <a:solidFill>
                  <a:srgbClr val="002060"/>
                </a:solidFill>
                <a:latin typeface="楷体_GB2312" pitchFamily="49" charset="-122"/>
                <a:ea typeface="楷体_GB2312" pitchFamily="49" charset="-122"/>
              </a:rPr>
              <a:t>年）</a:t>
            </a:r>
          </a:p>
          <a:p>
            <a:r>
              <a:rPr lang="zh-CN" altLang="en-US" sz="3200" b="1" dirty="0">
                <a:solidFill>
                  <a:srgbClr val="002060"/>
                </a:solidFill>
                <a:latin typeface="楷体_GB2312" pitchFamily="49" charset="-122"/>
                <a:ea typeface="楷体_GB2312" pitchFamily="49" charset="-122"/>
              </a:rPr>
              <a:t>这一阶段的主要特征是互联网开始进入教育领域，人们开始有了教育信息化的基本概念及信息化技术开始在教育领域内得到初步应用</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基础建设与推广阶段（</a:t>
            </a:r>
            <a:r>
              <a:rPr lang="en-US" altLang="zh-CN" sz="3200" b="1" dirty="0">
                <a:solidFill>
                  <a:srgbClr val="002060"/>
                </a:solidFill>
                <a:latin typeface="楷体_GB2312" pitchFamily="49" charset="-122"/>
                <a:ea typeface="楷体_GB2312" pitchFamily="49" charset="-122"/>
              </a:rPr>
              <a:t>2000—2010</a:t>
            </a:r>
            <a:r>
              <a:rPr lang="zh-CN" altLang="en-US" sz="3200" b="1" dirty="0">
                <a:solidFill>
                  <a:srgbClr val="002060"/>
                </a:solidFill>
                <a:latin typeface="楷体_GB2312" pitchFamily="49" charset="-122"/>
                <a:ea typeface="楷体_GB2312" pitchFamily="49" charset="-122"/>
              </a:rPr>
              <a:t>年）</a:t>
            </a:r>
          </a:p>
          <a:p>
            <a:r>
              <a:rPr lang="zh-CN" altLang="en-US" sz="3200" b="1" dirty="0">
                <a:solidFill>
                  <a:srgbClr val="002060"/>
                </a:solidFill>
                <a:latin typeface="楷体_GB2312" pitchFamily="49" charset="-122"/>
                <a:ea typeface="楷体_GB2312" pitchFamily="49" charset="-122"/>
              </a:rPr>
              <a:t>随着</a:t>
            </a:r>
            <a:r>
              <a:rPr lang="en-US" altLang="zh-CN" sz="3200" b="1" dirty="0">
                <a:solidFill>
                  <a:srgbClr val="002060"/>
                </a:solidFill>
                <a:latin typeface="楷体_GB2312" pitchFamily="49" charset="-122"/>
                <a:ea typeface="楷体_GB2312" pitchFamily="49" charset="-122"/>
              </a:rPr>
              <a:t>1999</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决定</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的颁布，中国的教育信息化建设迎来了第二个重要的基础建设与推广阶段</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全面建设与应用阶段（</a:t>
            </a:r>
            <a:r>
              <a:rPr lang="en-US" altLang="zh-CN" sz="3200" b="1" dirty="0">
                <a:solidFill>
                  <a:srgbClr val="002060"/>
                </a:solidFill>
                <a:latin typeface="楷体_GB2312" pitchFamily="49" charset="-122"/>
                <a:ea typeface="楷体_GB2312" pitchFamily="49" charset="-122"/>
              </a:rPr>
              <a:t>2010</a:t>
            </a:r>
            <a:r>
              <a:rPr lang="zh-CN" altLang="en-US" sz="3200" b="1" dirty="0">
                <a:solidFill>
                  <a:srgbClr val="002060"/>
                </a:solidFill>
                <a:latin typeface="楷体_GB2312" pitchFamily="49" charset="-122"/>
                <a:ea typeface="楷体_GB2312" pitchFamily="49" charset="-122"/>
              </a:rPr>
              <a:t>年至今）</a:t>
            </a:r>
          </a:p>
          <a:p>
            <a:r>
              <a:rPr lang="zh-CN" altLang="en-US" sz="3200" b="1" dirty="0">
                <a:solidFill>
                  <a:srgbClr val="002060"/>
                </a:solidFill>
                <a:latin typeface="楷体_GB2312" pitchFamily="49" charset="-122"/>
                <a:ea typeface="楷体_GB2312" pitchFamily="49" charset="-122"/>
              </a:rPr>
              <a:t>从</a:t>
            </a:r>
            <a:r>
              <a:rPr lang="en-US" altLang="zh-CN" sz="3200" b="1" dirty="0">
                <a:solidFill>
                  <a:srgbClr val="002060"/>
                </a:solidFill>
                <a:latin typeface="楷体_GB2312" pitchFamily="49" charset="-122"/>
                <a:ea typeface="楷体_GB2312" pitchFamily="49" charset="-122"/>
              </a:rPr>
              <a:t>2010</a:t>
            </a:r>
            <a:r>
              <a:rPr lang="zh-CN" altLang="en-US" sz="3200" b="1" dirty="0">
                <a:solidFill>
                  <a:srgbClr val="002060"/>
                </a:solidFill>
                <a:latin typeface="楷体_GB2312" pitchFamily="49" charset="-122"/>
                <a:ea typeface="楷体_GB2312" pitchFamily="49" charset="-122"/>
              </a:rPr>
              <a:t>年至今，我国的教育信息化建设进入了全面建设与应用阶段。这一时期，在政府主导与社会各阶层的参与下，我国的教育信息化建设取得了重大进展。</a:t>
            </a:r>
          </a:p>
        </p:txBody>
      </p:sp>
    </p:spTree>
    <p:extLst>
      <p:ext uri="{BB962C8B-B14F-4D97-AF65-F5344CB8AC3E}">
        <p14:creationId xmlns:p14="http://schemas.microsoft.com/office/powerpoint/2010/main" val="27699124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（二）中国教育信息化未来</a:t>
            </a:r>
            <a:r>
              <a:rPr lang="zh-CN" altLang="en-US" sz="3200" b="1" dirty="0" smtClean="0">
                <a:solidFill>
                  <a:srgbClr val="002060"/>
                </a:solidFill>
                <a:latin typeface="楷体_GB2312" pitchFamily="49" charset="-122"/>
                <a:ea typeface="楷体_GB2312" pitchFamily="49" charset="-122"/>
              </a:rPr>
              <a:t>发展</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要广泛地吸收与融合最新的信息技术</a:t>
            </a:r>
          </a:p>
          <a:p>
            <a:r>
              <a:rPr lang="zh-CN" altLang="en-US" sz="3200" b="1" dirty="0">
                <a:solidFill>
                  <a:srgbClr val="002060"/>
                </a:solidFill>
                <a:latin typeface="楷体_GB2312" pitchFamily="49" charset="-122"/>
                <a:ea typeface="楷体_GB2312" pitchFamily="49" charset="-122"/>
              </a:rPr>
              <a:t>当今社会，信息技术的发展日新月异，新技术层出不穷，教育信息化的发展要广泛地吸收与融合最新的信息技术</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要关注对教学流程进行重组和再造</a:t>
            </a:r>
          </a:p>
          <a:p>
            <a:r>
              <a:rPr lang="zh-CN" altLang="en-US" sz="3200" b="1" dirty="0">
                <a:solidFill>
                  <a:srgbClr val="002060"/>
                </a:solidFill>
                <a:latin typeface="楷体_GB2312" pitchFamily="49" charset="-122"/>
                <a:ea typeface="楷体_GB2312" pitchFamily="49" charset="-122"/>
              </a:rPr>
              <a:t>教育信息化的关键还是要体现在课堂教学的信息化应用中，以此，要注意充分利用信息技术来实现课前、课中、课后教与学活动的全面重组</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要将三个空间有机地整合在一起</a:t>
            </a:r>
          </a:p>
          <a:p>
            <a:r>
              <a:rPr lang="zh-CN" altLang="en-US" sz="3200" b="1" dirty="0">
                <a:solidFill>
                  <a:srgbClr val="002060"/>
                </a:solidFill>
                <a:latin typeface="楷体_GB2312" pitchFamily="49" charset="-122"/>
                <a:ea typeface="楷体_GB2312" pitchFamily="49" charset="-122"/>
              </a:rPr>
              <a:t>三个空间的整合是指教与学活动在物理空间、资源空间和社交空间三个层面的有效教学融合。</a:t>
            </a:r>
          </a:p>
        </p:txBody>
      </p:sp>
    </p:spTree>
    <p:extLst>
      <p:ext uri="{BB962C8B-B14F-4D97-AF65-F5344CB8AC3E}">
        <p14:creationId xmlns:p14="http://schemas.microsoft.com/office/powerpoint/2010/main" val="7624142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600164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要对两个平台进行</a:t>
            </a:r>
            <a:r>
              <a:rPr lang="zh-CN" altLang="en-US" sz="3200" b="1" dirty="0" smtClean="0">
                <a:solidFill>
                  <a:srgbClr val="002060"/>
                </a:solidFill>
                <a:latin typeface="楷体_GB2312" pitchFamily="49" charset="-122"/>
                <a:ea typeface="楷体_GB2312" pitchFamily="49" charset="-122"/>
              </a:rPr>
              <a:t>融合</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现在</a:t>
            </a:r>
            <a:r>
              <a:rPr lang="zh-CN" altLang="en-US" sz="3200" b="1" dirty="0">
                <a:solidFill>
                  <a:srgbClr val="002060"/>
                </a:solidFill>
                <a:latin typeface="楷体_GB2312" pitchFamily="49" charset="-122"/>
                <a:ea typeface="楷体_GB2312" pitchFamily="49" charset="-122"/>
              </a:rPr>
              <a:t>管理与教学两个平台的融合度较低</a:t>
            </a:r>
            <a:r>
              <a:rPr lang="zh-CN" altLang="en-US" sz="3200" b="1" dirty="0" smtClean="0">
                <a:solidFill>
                  <a:srgbClr val="002060"/>
                </a:solidFill>
                <a:latin typeface="楷体_GB2312" pitchFamily="49" charset="-122"/>
                <a:ea typeface="楷体_GB2312" pitchFamily="49" charset="-122"/>
              </a:rPr>
              <a:t>，未来</a:t>
            </a:r>
            <a:r>
              <a:rPr lang="zh-CN" altLang="en-US" sz="3200" b="1" dirty="0">
                <a:solidFill>
                  <a:srgbClr val="002060"/>
                </a:solidFill>
                <a:latin typeface="楷体_GB2312" pitchFamily="49" charset="-122"/>
                <a:ea typeface="楷体_GB2312" pitchFamily="49" charset="-122"/>
              </a:rPr>
              <a:t>，需要借助技术实现两个平台的融合，通过融合可以信息互通，提升数据的使用效率，并借助大数据分析结果来改进教学</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要将教师培养成为数字化教师</a:t>
            </a:r>
          </a:p>
          <a:p>
            <a:r>
              <a:rPr lang="zh-CN" altLang="en-US" sz="3200" b="1" dirty="0">
                <a:solidFill>
                  <a:srgbClr val="002060"/>
                </a:solidFill>
                <a:latin typeface="楷体_GB2312" pitchFamily="49" charset="-122"/>
                <a:ea typeface="楷体_GB2312" pitchFamily="49" charset="-122"/>
              </a:rPr>
              <a:t>未来的教师的能力要融合，主要有三个能力的融合，即技术、学术和艺术的融合</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要进行评价的创新</a:t>
            </a:r>
          </a:p>
          <a:p>
            <a:r>
              <a:rPr lang="zh-CN" altLang="en-US" sz="3200" b="1" dirty="0">
                <a:solidFill>
                  <a:srgbClr val="002060"/>
                </a:solidFill>
                <a:latin typeface="楷体_GB2312" pitchFamily="49" charset="-122"/>
                <a:ea typeface="楷体_GB2312" pitchFamily="49" charset="-122"/>
              </a:rPr>
              <a:t>与结果性评价不同，过程性评价需要充分利用大数据技术对教师、学生进行策划，只有这样未来才能实现大规模的个性化教学，而不是现在的同质化教学。</a:t>
            </a:r>
          </a:p>
        </p:txBody>
      </p:sp>
    </p:spTree>
    <p:extLst>
      <p:ext uri="{BB962C8B-B14F-4D97-AF65-F5344CB8AC3E}">
        <p14:creationId xmlns:p14="http://schemas.microsoft.com/office/powerpoint/2010/main" val="2244288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545431" y="3074037"/>
            <a:ext cx="9336505" cy="830997"/>
          </a:xfrm>
          <a:prstGeom prst="rect">
            <a:avLst/>
          </a:prstGeom>
          <a:noFill/>
        </p:spPr>
        <p:txBody>
          <a:bodyPr wrap="square">
            <a:spAutoFit/>
          </a:bodyPr>
          <a:lstStyle/>
          <a:p>
            <a:pPr>
              <a:defRPr/>
            </a:pPr>
            <a:r>
              <a:rPr lang="zh-CN" altLang="en-US" sz="4800" b="1" dirty="0" smtClean="0">
                <a:solidFill>
                  <a:srgbClr val="5B9BD5"/>
                </a:solidFill>
                <a:latin typeface="微软雅黑" panose="020B0503020204020204" pitchFamily="34" charset="-122"/>
                <a:ea typeface="微软雅黑" panose="020B0503020204020204" pitchFamily="34" charset="-122"/>
              </a:rPr>
              <a:t>模块</a:t>
            </a:r>
            <a:r>
              <a:rPr lang="en-US" altLang="zh-CN" sz="4800" b="1" dirty="0">
                <a:solidFill>
                  <a:srgbClr val="5B9BD5"/>
                </a:solidFill>
                <a:latin typeface="微软雅黑" panose="020B0503020204020204" pitchFamily="34" charset="-122"/>
                <a:ea typeface="微软雅黑" panose="020B0503020204020204" pitchFamily="34" charset="-122"/>
              </a:rPr>
              <a:t>2</a:t>
            </a:r>
            <a:r>
              <a:rPr lang="en-US" altLang="zh-CN" sz="4800" b="1" dirty="0" smtClean="0">
                <a:solidFill>
                  <a:srgbClr val="5B9BD5"/>
                </a:solidFill>
                <a:latin typeface="微软雅黑" panose="020B0503020204020204" pitchFamily="34" charset="-122"/>
                <a:ea typeface="微软雅黑" panose="020B0503020204020204" pitchFamily="34" charset="-122"/>
              </a:rPr>
              <a:t>  </a:t>
            </a:r>
            <a:r>
              <a:rPr lang="zh-CN" altLang="en-US" sz="4800" b="1" dirty="0" smtClean="0">
                <a:solidFill>
                  <a:srgbClr val="5B9BD5"/>
                </a:solidFill>
                <a:latin typeface="微软雅黑" panose="020B0503020204020204" pitchFamily="34" charset="-122"/>
                <a:ea typeface="微软雅黑" panose="020B0503020204020204" pitchFamily="34" charset="-122"/>
              </a:rPr>
              <a:t>教育信息化与中小学教育</a:t>
            </a:r>
            <a:endParaRPr lang="zh-CN" altLang="en-US" sz="48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2228734"/>
            <a:ext cx="10191603" cy="206210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中国教育信息化十年发展规划（</a:t>
            </a:r>
            <a:r>
              <a:rPr lang="en-US" altLang="zh-CN" sz="3200" b="1" dirty="0">
                <a:solidFill>
                  <a:srgbClr val="002060"/>
                </a:solidFill>
                <a:latin typeface="楷体_GB2312" pitchFamily="49" charset="-122"/>
                <a:ea typeface="楷体_GB2312" pitchFamily="49" charset="-122"/>
              </a:rPr>
              <a:t>2011—2020</a:t>
            </a:r>
            <a:r>
              <a:rPr lang="zh-CN" altLang="en-US" sz="3200" b="1" dirty="0">
                <a:solidFill>
                  <a:srgbClr val="002060"/>
                </a:solidFill>
                <a:latin typeface="楷体_GB2312" pitchFamily="49" charset="-122"/>
                <a:ea typeface="楷体_GB2312" pitchFamily="49" charset="-122"/>
              </a:rPr>
              <a:t>年）（节选）</a:t>
            </a:r>
          </a:p>
          <a:p>
            <a:pPr algn="ctr"/>
            <a:r>
              <a:rPr lang="zh-CN" altLang="en-US" sz="3200" b="1" dirty="0">
                <a:solidFill>
                  <a:srgbClr val="002060"/>
                </a:solidFill>
                <a:latin typeface="楷体_GB2312" pitchFamily="49" charset="-122"/>
                <a:ea typeface="楷体_GB2312" pitchFamily="49" charset="-122"/>
              </a:rPr>
              <a:t>教育信息化十年发展规划（</a:t>
            </a:r>
            <a:r>
              <a:rPr lang="en-US" altLang="zh-CN" sz="3200" b="1" dirty="0">
                <a:solidFill>
                  <a:srgbClr val="002060"/>
                </a:solidFill>
                <a:latin typeface="楷体_GB2312" pitchFamily="49" charset="-122"/>
                <a:ea typeface="楷体_GB2312" pitchFamily="49" charset="-122"/>
              </a:rPr>
              <a:t>2011—2020</a:t>
            </a:r>
            <a:r>
              <a:rPr lang="zh-CN" altLang="en-US" sz="3200" b="1" dirty="0">
                <a:solidFill>
                  <a:srgbClr val="002060"/>
                </a:solidFill>
                <a:latin typeface="楷体_GB2312" pitchFamily="49" charset="-122"/>
                <a:ea typeface="楷体_GB2312" pitchFamily="49" charset="-122"/>
              </a:rPr>
              <a:t>年）</a:t>
            </a:r>
          </a:p>
          <a:p>
            <a:pPr algn="ctr"/>
            <a:r>
              <a:rPr lang="zh-CN" altLang="en-US" sz="3200" b="1" dirty="0">
                <a:solidFill>
                  <a:srgbClr val="002060"/>
                </a:solidFill>
                <a:latin typeface="楷体_GB2312" pitchFamily="49" charset="-122"/>
                <a:ea typeface="楷体_GB2312" pitchFamily="49" charset="-122"/>
              </a:rPr>
              <a:t>教育部</a:t>
            </a:r>
          </a:p>
        </p:txBody>
      </p:sp>
    </p:spTree>
    <p:extLst>
      <p:ext uri="{BB962C8B-B14F-4D97-AF65-F5344CB8AC3E}">
        <p14:creationId xmlns:p14="http://schemas.microsoft.com/office/powerpoint/2010/main" val="16056451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2228734"/>
            <a:ext cx="10191603" cy="206210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中国教育信息化十年发展规划（</a:t>
            </a:r>
            <a:r>
              <a:rPr lang="en-US" altLang="zh-CN" sz="3200" b="1" dirty="0">
                <a:solidFill>
                  <a:srgbClr val="002060"/>
                </a:solidFill>
                <a:latin typeface="楷体_GB2312" pitchFamily="49" charset="-122"/>
                <a:ea typeface="楷体_GB2312" pitchFamily="49" charset="-122"/>
              </a:rPr>
              <a:t>2011—2020</a:t>
            </a:r>
            <a:r>
              <a:rPr lang="zh-CN" altLang="en-US" sz="3200" b="1" dirty="0">
                <a:solidFill>
                  <a:srgbClr val="002060"/>
                </a:solidFill>
                <a:latin typeface="楷体_GB2312" pitchFamily="49" charset="-122"/>
                <a:ea typeface="楷体_GB2312" pitchFamily="49" charset="-122"/>
              </a:rPr>
              <a:t>年）（节选）</a:t>
            </a:r>
          </a:p>
          <a:p>
            <a:pPr algn="ctr"/>
            <a:r>
              <a:rPr lang="zh-CN" altLang="en-US" sz="3200" b="1" dirty="0">
                <a:solidFill>
                  <a:srgbClr val="002060"/>
                </a:solidFill>
                <a:latin typeface="楷体_GB2312" pitchFamily="49" charset="-122"/>
                <a:ea typeface="楷体_GB2312" pitchFamily="49" charset="-122"/>
              </a:rPr>
              <a:t>教育信息化十年发展规划（</a:t>
            </a:r>
            <a:r>
              <a:rPr lang="en-US" altLang="zh-CN" sz="3200" b="1" dirty="0">
                <a:solidFill>
                  <a:srgbClr val="002060"/>
                </a:solidFill>
                <a:latin typeface="楷体_GB2312" pitchFamily="49" charset="-122"/>
                <a:ea typeface="楷体_GB2312" pitchFamily="49" charset="-122"/>
              </a:rPr>
              <a:t>2011—2020</a:t>
            </a:r>
            <a:r>
              <a:rPr lang="zh-CN" altLang="en-US" sz="3200" b="1" dirty="0">
                <a:solidFill>
                  <a:srgbClr val="002060"/>
                </a:solidFill>
                <a:latin typeface="楷体_GB2312" pitchFamily="49" charset="-122"/>
                <a:ea typeface="楷体_GB2312" pitchFamily="49" charset="-122"/>
              </a:rPr>
              <a:t>年）</a:t>
            </a:r>
          </a:p>
          <a:p>
            <a:pPr algn="ctr"/>
            <a:r>
              <a:rPr lang="zh-CN" altLang="en-US" sz="3200" b="1" dirty="0">
                <a:solidFill>
                  <a:srgbClr val="002060"/>
                </a:solidFill>
                <a:latin typeface="楷体_GB2312" pitchFamily="49" charset="-122"/>
                <a:ea typeface="楷体_GB2312" pitchFamily="49" charset="-122"/>
              </a:rPr>
              <a:t>教育部</a:t>
            </a:r>
          </a:p>
        </p:txBody>
      </p:sp>
    </p:spTree>
    <p:extLst>
      <p:ext uri="{BB962C8B-B14F-4D97-AF65-F5344CB8AC3E}">
        <p14:creationId xmlns:p14="http://schemas.microsoft.com/office/powerpoint/2010/main" val="24115782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689811" y="2807903"/>
            <a:ext cx="11117177"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3  </a:t>
            </a:r>
            <a:r>
              <a:rPr lang="zh-CN" altLang="en-US" sz="3600" b="1" dirty="0">
                <a:solidFill>
                  <a:srgbClr val="002060"/>
                </a:solidFill>
                <a:latin typeface="楷体_GB2312" pitchFamily="49" charset="-122"/>
                <a:ea typeface="楷体_GB2312" pitchFamily="49" charset="-122"/>
              </a:rPr>
              <a:t>了解近年来中小学教育信息化的典型应用</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0842" y="1010653"/>
            <a:ext cx="11598442" cy="501675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近年来中小学教育信息化的典型应用的情况；熟悉目前中小学教育信息化实践的基本概况，为以后的学习做好一定的知识铺垫。</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80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中小学教育信息化典型应用</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中小学教育信息化典型应用视频</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0842" y="1315452"/>
            <a:ext cx="11598442" cy="5016758"/>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，利用多媒体课件就近年代中小学教育信息化的典型应用进行介绍，并就其特点进行必要的解析与归纳。</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步：学生以小组为单位观摩课程提供的相关视频材料，并针对视频的内容进行组内讨论</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步：学生借助网络，上网查找相关资源，拓展教学中讲解的近年代中小学教育信息化的典型应用的相关内容，在学习小组内交流自己对此的看法，并完成学习日志中相关内容的填写。</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5182774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74231" y="315822"/>
            <a:ext cx="8277727"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中小学教育信息化典型应用</a:t>
            </a:r>
            <a:endParaRPr lang="en-US" altLang="zh-CN" sz="3200" b="1" dirty="0">
              <a:solidFill>
                <a:srgbClr val="002060"/>
              </a:solidFill>
              <a:latin typeface="楷体_GB2312" pitchFamily="49" charset="-122"/>
              <a:ea typeface="楷体_GB2312" pitchFamily="49" charset="-122"/>
            </a:endParaRPr>
          </a:p>
        </p:txBody>
      </p:sp>
      <p:sp>
        <p:nvSpPr>
          <p:cNvPr id="3" name="矩形 2"/>
          <p:cNvSpPr/>
          <p:nvPr/>
        </p:nvSpPr>
        <p:spPr>
          <a:xfrm>
            <a:off x="576850" y="900597"/>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（一）微</a:t>
            </a:r>
            <a:r>
              <a:rPr lang="zh-CN" altLang="en-US" sz="3200" b="1" dirty="0" smtClean="0">
                <a:solidFill>
                  <a:srgbClr val="002060"/>
                </a:solidFill>
                <a:latin typeface="楷体_GB2312" pitchFamily="49" charset="-122"/>
                <a:ea typeface="楷体_GB2312" pitchFamily="49" charset="-122"/>
              </a:rPr>
              <a:t>课</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从技术形态、教学功能等方面来看，微课有以下一些特点。</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短小精悍，易于学习</a:t>
            </a:r>
          </a:p>
          <a:p>
            <a:r>
              <a:rPr lang="zh-CN" altLang="en-US" sz="3200" b="1" dirty="0">
                <a:solidFill>
                  <a:srgbClr val="002060"/>
                </a:solidFill>
                <a:latin typeface="楷体_GB2312" pitchFamily="49" charset="-122"/>
                <a:ea typeface="楷体_GB2312" pitchFamily="49" charset="-122"/>
              </a:rPr>
              <a:t>短小精悍是微课的主要特征，“短小”主要指时间短，内容少。首先，微课的时间一般控制在</a:t>
            </a:r>
            <a:r>
              <a:rPr lang="en-US" altLang="zh-CN" sz="3200" b="1" dirty="0">
                <a:solidFill>
                  <a:srgbClr val="002060"/>
                </a:solidFill>
                <a:latin typeface="楷体_GB2312" pitchFamily="49" charset="-122"/>
                <a:ea typeface="楷体_GB2312" pitchFamily="49" charset="-122"/>
              </a:rPr>
              <a:t>5~8</a:t>
            </a:r>
            <a:r>
              <a:rPr lang="zh-CN" altLang="en-US" sz="3200" b="1" dirty="0">
                <a:solidFill>
                  <a:srgbClr val="002060"/>
                </a:solidFill>
                <a:latin typeface="楷体_GB2312" pitchFamily="49" charset="-122"/>
                <a:ea typeface="楷体_GB2312" pitchFamily="49" charset="-122"/>
              </a:rPr>
              <a:t>分钟，最长不超过</a:t>
            </a:r>
            <a:r>
              <a:rPr lang="en-US" altLang="zh-CN" sz="3200" b="1" dirty="0">
                <a:solidFill>
                  <a:srgbClr val="002060"/>
                </a:solidFill>
                <a:latin typeface="楷体_GB2312" pitchFamily="49" charset="-122"/>
                <a:ea typeface="楷体_GB2312" pitchFamily="49" charset="-122"/>
              </a:rPr>
              <a:t>10</a:t>
            </a:r>
            <a:r>
              <a:rPr lang="zh-CN" altLang="en-US" sz="3200" b="1" dirty="0">
                <a:solidFill>
                  <a:srgbClr val="002060"/>
                </a:solidFill>
                <a:latin typeface="楷体_GB2312" pitchFamily="49" charset="-122"/>
                <a:ea typeface="楷体_GB2312" pitchFamily="49" charset="-122"/>
              </a:rPr>
              <a:t>分钟。其次，微课的知识容量不会很大。一般是一节微课阐述一个小知识点</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以短视频为主要展现形态</a:t>
            </a:r>
          </a:p>
          <a:p>
            <a:r>
              <a:rPr lang="zh-CN" altLang="en-US" sz="3200" b="1" dirty="0">
                <a:solidFill>
                  <a:srgbClr val="002060"/>
                </a:solidFill>
                <a:latin typeface="楷体_GB2312" pitchFamily="49" charset="-122"/>
                <a:ea typeface="楷体_GB2312" pitchFamily="49" charset="-122"/>
              </a:rPr>
              <a:t>从课程的展现形态来看，微课主要以短视频为主，这也是当前微课的基本特征之一。</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189355"/>
            <a:ext cx="11198055" cy="304698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半结构化，易于扩充</a:t>
            </a:r>
          </a:p>
          <a:p>
            <a:r>
              <a:rPr lang="zh-CN" altLang="en-US" sz="3200" b="1" dirty="0">
                <a:solidFill>
                  <a:srgbClr val="002060"/>
                </a:solidFill>
                <a:latin typeface="楷体_GB2312" pitchFamily="49" charset="-122"/>
                <a:ea typeface="楷体_GB2312" pitchFamily="49" charset="-122"/>
              </a:rPr>
              <a:t>同传统的教学视频相比，微课资源具有半结构化框架，这样的结构使得微课具有较大的可生成性和可扩充性，可以不断修改和完善，并随着教学需求和资源应用环境的变化而不断地生长和充实，进行动态更新</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84432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50746"/>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国内比较早引入微课的是内蒙古鄂尔多斯市东胜区教研中心副主任李玉平</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2541235" y="1960562"/>
            <a:ext cx="7340702" cy="3782512"/>
          </a:xfrm>
          <a:prstGeom prst="rect">
            <a:avLst/>
          </a:prstGeom>
        </p:spPr>
      </p:pic>
    </p:spTree>
    <p:extLst>
      <p:ext uri="{BB962C8B-B14F-4D97-AF65-F5344CB8AC3E}">
        <p14:creationId xmlns:p14="http://schemas.microsoft.com/office/powerpoint/2010/main" val="12692948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6218" y="169483"/>
            <a:ext cx="11470772"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从</a:t>
            </a:r>
            <a:r>
              <a:rPr lang="en-US" altLang="zh-CN" sz="3200" b="1" dirty="0">
                <a:solidFill>
                  <a:srgbClr val="002060"/>
                </a:solidFill>
                <a:latin typeface="楷体_GB2312" pitchFamily="49" charset="-122"/>
                <a:ea typeface="楷体_GB2312" pitchFamily="49" charset="-122"/>
              </a:rPr>
              <a:t>2012</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月开始，中国第一届微课大赛也开始举行。中国微课大赛是由教育部指导，教育部教育管理信息中心主办，以全国中小学教师为主，同时希望广大中小学生、高校师生、家长等对微课感兴趣的以微型视频（微课）为主要参赛主体的一项比赛</a:t>
            </a:r>
            <a:endParaRPr lang="zh-CN" altLang="en-US" sz="3200" b="1" dirty="0">
              <a:solidFill>
                <a:srgbClr val="002060"/>
              </a:solidFill>
              <a:latin typeface="楷体_GB2312" pitchFamily="49" charset="-122"/>
              <a:ea typeface="楷体_GB2312" pitchFamily="49" charset="-122"/>
            </a:endParaRPr>
          </a:p>
        </p:txBody>
      </p:sp>
      <p:pic>
        <p:nvPicPr>
          <p:cNvPr id="5" name="图片 4"/>
          <p:cNvPicPr/>
          <p:nvPr/>
        </p:nvPicPr>
        <p:blipFill>
          <a:blip r:embed="rId2" cstate="print">
            <a:extLst>
              <a:ext uri="{28A0092B-C50C-407E-A947-70E740481C1C}">
                <a14:useLocalDpi xmlns:a14="http://schemas.microsoft.com/office/drawing/2010/main" val="0"/>
              </a:ext>
            </a:extLst>
          </a:blip>
          <a:srcRect l="13110" t="30371" r="36980" b="32965"/>
          <a:stretch>
            <a:fillRect/>
          </a:stretch>
        </p:blipFill>
        <p:spPr>
          <a:xfrm>
            <a:off x="1799540" y="2540166"/>
            <a:ext cx="8932628" cy="3267076"/>
          </a:xfrm>
          <a:prstGeom prst="rect">
            <a:avLst/>
          </a:prstGeom>
          <a:ln>
            <a:noFill/>
          </a:ln>
        </p:spPr>
      </p:pic>
    </p:spTree>
    <p:extLst>
      <p:ext uri="{BB962C8B-B14F-4D97-AF65-F5344CB8AC3E}">
        <p14:creationId xmlns:p14="http://schemas.microsoft.com/office/powerpoint/2010/main" val="9293591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722015"/>
            <a:ext cx="11198055"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（二）翻转课堂</a:t>
            </a:r>
          </a:p>
          <a:p>
            <a:r>
              <a:rPr lang="zh-CN" altLang="en-US" sz="3200" b="1" dirty="0">
                <a:solidFill>
                  <a:srgbClr val="002060"/>
                </a:solidFill>
                <a:latin typeface="楷体_GB2312" pitchFamily="49" charset="-122"/>
                <a:ea typeface="楷体_GB2312" pitchFamily="49" charset="-122"/>
              </a:rPr>
              <a:t>翻转课堂（</a:t>
            </a:r>
            <a:r>
              <a:rPr lang="en-US" altLang="zh-CN" sz="3200" b="1" dirty="0">
                <a:solidFill>
                  <a:srgbClr val="002060"/>
                </a:solidFill>
                <a:latin typeface="楷体_GB2312" pitchFamily="49" charset="-122"/>
                <a:ea typeface="楷体_GB2312" pitchFamily="49" charset="-122"/>
              </a:rPr>
              <a:t>flipped classroom</a:t>
            </a:r>
            <a:r>
              <a:rPr lang="zh-CN" altLang="en-US" sz="3200" b="1" dirty="0">
                <a:solidFill>
                  <a:srgbClr val="002060"/>
                </a:solidFill>
                <a:latin typeface="楷体_GB2312" pitchFamily="49" charset="-122"/>
                <a:ea typeface="楷体_GB2312" pitchFamily="49" charset="-122"/>
              </a:rPr>
              <a:t>）是由教师创建视频，学生在家中或课外观看视频中教师的讲解，回到课堂上师生面对面交流和完成作业的一种教学形态。</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3389497" y="2784118"/>
            <a:ext cx="6043262" cy="3741052"/>
          </a:xfrm>
          <a:prstGeom prst="rect">
            <a:avLst/>
          </a:prstGeom>
        </p:spPr>
      </p:pic>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106905" y="1070000"/>
            <a:ext cx="10443411" cy="444848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smtClean="0">
                <a:solidFill>
                  <a:srgbClr val="002060"/>
                </a:solidFill>
                <a:latin typeface="黑体" pitchFamily="2" charset="-122"/>
                <a:ea typeface="黑体" pitchFamily="2" charset="-122"/>
              </a:rPr>
              <a:t></a:t>
            </a: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了解信息社会与互联网时代及其特征。</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了解教育信息化的概念、特点及中国教育信息化的概况。</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了解近年来中小学教育信息化的典型应用状况。</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理解教育信息化背景下中小学教师专业素养的发展。</a:t>
            </a:r>
          </a:p>
          <a:p>
            <a:pPr marL="0" indent="0">
              <a:buNone/>
            </a:pPr>
            <a:r>
              <a:rPr lang="en-US" altLang="zh-CN" sz="3200" dirty="0">
                <a:solidFill>
                  <a:srgbClr val="002060"/>
                </a:solidFill>
                <a:latin typeface="黑体" pitchFamily="2" charset="-122"/>
                <a:ea typeface="黑体" pitchFamily="2" charset="-122"/>
              </a:rPr>
              <a:t>5.</a:t>
            </a:r>
            <a:r>
              <a:rPr lang="zh-CN" altLang="en-US" sz="3200" dirty="0">
                <a:solidFill>
                  <a:srgbClr val="002060"/>
                </a:solidFill>
                <a:latin typeface="黑体" pitchFamily="2" charset="-122"/>
                <a:ea typeface="黑体" pitchFamily="2" charset="-122"/>
              </a:rPr>
              <a:t>掌握“互联网</a:t>
            </a:r>
            <a:r>
              <a:rPr lang="en-US" altLang="zh-CN" sz="3200" dirty="0">
                <a:solidFill>
                  <a:srgbClr val="002060"/>
                </a:solidFill>
                <a:latin typeface="黑体" pitchFamily="2" charset="-122"/>
                <a:ea typeface="黑体" pitchFamily="2" charset="-122"/>
              </a:rPr>
              <a:t>+”</a:t>
            </a:r>
            <a:r>
              <a:rPr lang="zh-CN" altLang="en-US" sz="3200" dirty="0">
                <a:solidFill>
                  <a:srgbClr val="002060"/>
                </a:solidFill>
                <a:latin typeface="黑体" pitchFamily="2" charset="-122"/>
                <a:ea typeface="黑体" pitchFamily="2" charset="-122"/>
              </a:rPr>
              <a:t>的基本内涵及其与中小学教育信息化的关系。</a:t>
            </a:r>
          </a:p>
          <a:p>
            <a:pPr marL="0" indent="0">
              <a:buNone/>
            </a:pPr>
            <a:r>
              <a:rPr lang="en-US" altLang="zh-CN" sz="3200" dirty="0">
                <a:solidFill>
                  <a:srgbClr val="002060"/>
                </a:solidFill>
                <a:latin typeface="黑体" pitchFamily="2" charset="-122"/>
                <a:ea typeface="黑体" pitchFamily="2" charset="-122"/>
              </a:rPr>
              <a:t>6.</a:t>
            </a:r>
            <a:r>
              <a:rPr lang="zh-CN" altLang="en-US" sz="3200" dirty="0">
                <a:solidFill>
                  <a:srgbClr val="002060"/>
                </a:solidFill>
                <a:latin typeface="黑体" pitchFamily="2" charset="-122"/>
                <a:ea typeface="黑体" pitchFamily="2" charset="-122"/>
              </a:rPr>
              <a:t>应用本模块学习知识结合中小学实际建构自己对教育信息化的认识。</a:t>
            </a: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215610"/>
            <a:ext cx="11198055" cy="107721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翻转课堂体现了与现有课堂截然不同的课堂结构，是对现有课堂结构性改造的一种尝试</a:t>
            </a:r>
            <a:endParaRPr lang="zh-CN" altLang="en-US" sz="3200" b="1" dirty="0">
              <a:solidFill>
                <a:srgbClr val="002060"/>
              </a:solidFill>
              <a:latin typeface="楷体_GB2312" pitchFamily="49" charset="-122"/>
              <a:ea typeface="楷体_GB2312" pitchFamily="49" charset="-122"/>
            </a:endParaRPr>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3268428" y="1677068"/>
            <a:ext cx="5586814" cy="4049964"/>
          </a:xfrm>
          <a:prstGeom prst="rect">
            <a:avLst/>
          </a:prstGeom>
        </p:spPr>
      </p:pic>
    </p:spTree>
    <p:extLst>
      <p:ext uri="{BB962C8B-B14F-4D97-AF65-F5344CB8AC3E}">
        <p14:creationId xmlns:p14="http://schemas.microsoft.com/office/powerpoint/2010/main" val="28516033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750828"/>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（三）慕课</a:t>
            </a:r>
          </a:p>
          <a:p>
            <a:r>
              <a:rPr lang="zh-CN" altLang="en-US" sz="3200" b="1" dirty="0">
                <a:solidFill>
                  <a:srgbClr val="002060"/>
                </a:solidFill>
                <a:latin typeface="楷体_GB2312" pitchFamily="49" charset="-122"/>
                <a:ea typeface="楷体_GB2312" pitchFamily="49" charset="-122"/>
              </a:rPr>
              <a:t>慕课是大规模开放在线课程（</a:t>
            </a:r>
            <a:r>
              <a:rPr lang="en-US" altLang="zh-CN" sz="3200" b="1" dirty="0">
                <a:solidFill>
                  <a:srgbClr val="002060"/>
                </a:solidFill>
                <a:latin typeface="楷体_GB2312" pitchFamily="49" charset="-122"/>
                <a:ea typeface="楷体_GB2312" pitchFamily="49" charset="-122"/>
              </a:rPr>
              <a:t>Massive Open Online Course</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MOOC</a:t>
            </a:r>
            <a:r>
              <a:rPr lang="zh-CN" altLang="en-US" sz="3200" b="1" dirty="0">
                <a:solidFill>
                  <a:srgbClr val="002060"/>
                </a:solidFill>
                <a:latin typeface="楷体_GB2312" pitchFamily="49" charset="-122"/>
                <a:ea typeface="楷体_GB2312" pitchFamily="49" charset="-122"/>
              </a:rPr>
              <a:t>）的简称，是新近涌现出来的一种在线课程开发模式（图</a:t>
            </a:r>
            <a:r>
              <a:rPr lang="en-US" altLang="zh-CN" sz="3200" b="1" dirty="0">
                <a:solidFill>
                  <a:srgbClr val="002060"/>
                </a:solidFill>
                <a:latin typeface="楷体_GB2312" pitchFamily="49" charset="-122"/>
                <a:ea typeface="楷体_GB2312" pitchFamily="49" charset="-122"/>
              </a:rPr>
              <a:t>2-3-5</a:t>
            </a:r>
            <a:r>
              <a:rPr lang="zh-CN" altLang="en-US" sz="3200" b="1" dirty="0">
                <a:solidFill>
                  <a:srgbClr val="002060"/>
                </a:solidFill>
                <a:latin typeface="楷体_GB2312" pitchFamily="49" charset="-122"/>
                <a:ea typeface="楷体_GB2312" pitchFamily="49" charset="-122"/>
              </a:rPr>
              <a:t>）。对于慕课来说，“</a:t>
            </a:r>
            <a:r>
              <a:rPr lang="en-US" altLang="zh-CN" sz="3200" b="1" dirty="0">
                <a:solidFill>
                  <a:srgbClr val="002060"/>
                </a:solidFill>
                <a:latin typeface="楷体_GB2312" pitchFamily="49" charset="-122"/>
                <a:ea typeface="楷体_GB2312" pitchFamily="49" charset="-122"/>
              </a:rPr>
              <a:t>M”</a:t>
            </a:r>
            <a:r>
              <a:rPr lang="zh-CN" altLang="en-US" sz="3200" b="1" dirty="0">
                <a:solidFill>
                  <a:srgbClr val="002060"/>
                </a:solidFill>
                <a:latin typeface="楷体_GB2312" pitchFamily="49" charset="-122"/>
                <a:ea typeface="楷体_GB2312" pitchFamily="49" charset="-122"/>
              </a:rPr>
              <a:t>代表</a:t>
            </a:r>
            <a:r>
              <a:rPr lang="en-US" altLang="zh-CN" sz="3200" b="1" dirty="0">
                <a:solidFill>
                  <a:srgbClr val="002060"/>
                </a:solidFill>
                <a:latin typeface="楷体_GB2312" pitchFamily="49" charset="-122"/>
                <a:ea typeface="楷体_GB2312" pitchFamily="49" charset="-122"/>
              </a:rPr>
              <a:t>Massive</a:t>
            </a:r>
            <a:r>
              <a:rPr lang="zh-CN" altLang="en-US" sz="3200" b="1" dirty="0">
                <a:solidFill>
                  <a:srgbClr val="002060"/>
                </a:solidFill>
                <a:latin typeface="楷体_GB2312" pitchFamily="49" charset="-122"/>
                <a:ea typeface="楷体_GB2312" pitchFamily="49" charset="-122"/>
              </a:rPr>
              <a:t>（大规模），第二个字母“</a:t>
            </a:r>
            <a:r>
              <a:rPr lang="en-US" altLang="zh-CN" sz="3200" b="1" dirty="0">
                <a:solidFill>
                  <a:srgbClr val="002060"/>
                </a:solidFill>
                <a:latin typeface="楷体_GB2312" pitchFamily="49" charset="-122"/>
                <a:ea typeface="楷体_GB2312" pitchFamily="49" charset="-122"/>
              </a:rPr>
              <a:t>O”</a:t>
            </a:r>
            <a:r>
              <a:rPr lang="zh-CN" altLang="en-US" sz="3200" b="1" dirty="0">
                <a:solidFill>
                  <a:srgbClr val="002060"/>
                </a:solidFill>
                <a:latin typeface="楷体_GB2312" pitchFamily="49" charset="-122"/>
                <a:ea typeface="楷体_GB2312" pitchFamily="49" charset="-122"/>
              </a:rPr>
              <a:t>代表</a:t>
            </a:r>
            <a:r>
              <a:rPr lang="en-US" altLang="zh-CN" sz="3200" b="1" dirty="0">
                <a:solidFill>
                  <a:srgbClr val="002060"/>
                </a:solidFill>
                <a:latin typeface="楷体_GB2312" pitchFamily="49" charset="-122"/>
                <a:ea typeface="楷体_GB2312" pitchFamily="49" charset="-122"/>
              </a:rPr>
              <a:t>Open</a:t>
            </a:r>
            <a:r>
              <a:rPr lang="zh-CN" altLang="en-US" sz="3200" b="1" dirty="0">
                <a:solidFill>
                  <a:srgbClr val="002060"/>
                </a:solidFill>
                <a:latin typeface="楷体_GB2312" pitchFamily="49" charset="-122"/>
                <a:ea typeface="楷体_GB2312" pitchFamily="49" charset="-122"/>
              </a:rPr>
              <a:t>（开放），第三个字母“</a:t>
            </a:r>
            <a:r>
              <a:rPr lang="en-US" altLang="zh-CN" sz="3200" b="1" dirty="0">
                <a:solidFill>
                  <a:srgbClr val="002060"/>
                </a:solidFill>
                <a:latin typeface="楷体_GB2312" pitchFamily="49" charset="-122"/>
                <a:ea typeface="楷体_GB2312" pitchFamily="49" charset="-122"/>
              </a:rPr>
              <a:t>O”</a:t>
            </a:r>
            <a:r>
              <a:rPr lang="zh-CN" altLang="en-US" sz="3200" b="1" dirty="0">
                <a:solidFill>
                  <a:srgbClr val="002060"/>
                </a:solidFill>
                <a:latin typeface="楷体_GB2312" pitchFamily="49" charset="-122"/>
                <a:ea typeface="楷体_GB2312" pitchFamily="49" charset="-122"/>
              </a:rPr>
              <a:t>代表</a:t>
            </a:r>
            <a:r>
              <a:rPr lang="en-US" altLang="zh-CN" sz="3200" b="1" dirty="0">
                <a:solidFill>
                  <a:srgbClr val="002060"/>
                </a:solidFill>
                <a:latin typeface="楷体_GB2312" pitchFamily="49" charset="-122"/>
                <a:ea typeface="楷体_GB2312" pitchFamily="49" charset="-122"/>
              </a:rPr>
              <a:t>Online</a:t>
            </a:r>
            <a:r>
              <a:rPr lang="zh-CN" altLang="en-US" sz="3200" b="1" dirty="0">
                <a:solidFill>
                  <a:srgbClr val="002060"/>
                </a:solidFill>
                <a:latin typeface="楷体_GB2312" pitchFamily="49" charset="-122"/>
                <a:ea typeface="楷体_GB2312" pitchFamily="49" charset="-122"/>
              </a:rPr>
              <a:t>（在线），第四个字母“</a:t>
            </a:r>
            <a:r>
              <a:rPr lang="en-US" altLang="zh-CN" sz="3200" b="1" dirty="0">
                <a:solidFill>
                  <a:srgbClr val="002060"/>
                </a:solidFill>
                <a:latin typeface="楷体_GB2312" pitchFamily="49" charset="-122"/>
                <a:ea typeface="楷体_GB2312" pitchFamily="49" charset="-122"/>
              </a:rPr>
              <a:t>C”</a:t>
            </a:r>
            <a:r>
              <a:rPr lang="zh-CN" altLang="en-US" sz="3200" b="1" dirty="0">
                <a:solidFill>
                  <a:srgbClr val="002060"/>
                </a:solidFill>
                <a:latin typeface="楷体_GB2312" pitchFamily="49" charset="-122"/>
                <a:ea typeface="楷体_GB2312" pitchFamily="49" charset="-122"/>
              </a:rPr>
              <a:t>代表</a:t>
            </a:r>
            <a:r>
              <a:rPr lang="en-US" altLang="zh-CN" sz="3200" b="1" dirty="0">
                <a:solidFill>
                  <a:srgbClr val="002060"/>
                </a:solidFill>
                <a:latin typeface="楷体_GB2312" pitchFamily="49" charset="-122"/>
                <a:ea typeface="楷体_GB2312" pitchFamily="49" charset="-122"/>
              </a:rPr>
              <a:t>Course</a:t>
            </a:r>
            <a:r>
              <a:rPr lang="zh-CN" altLang="en-US" sz="3200" b="1" dirty="0">
                <a:solidFill>
                  <a:srgbClr val="002060"/>
                </a:solidFill>
                <a:latin typeface="楷体_GB2312" pitchFamily="49" charset="-122"/>
                <a:ea typeface="楷体_GB2312" pitchFamily="49" charset="-122"/>
              </a:rPr>
              <a:t>（课程）。</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cstate="print"/>
          <a:stretch>
            <a:fillRect/>
          </a:stretch>
        </p:blipFill>
        <p:spPr>
          <a:xfrm>
            <a:off x="1451458" y="543158"/>
            <a:ext cx="9232583" cy="5328253"/>
          </a:xfrm>
          <a:prstGeom prst="rect">
            <a:avLst/>
          </a:prstGeom>
        </p:spPr>
      </p:pic>
    </p:spTree>
    <p:extLst>
      <p:ext uri="{BB962C8B-B14F-4D97-AF65-F5344CB8AC3E}">
        <p14:creationId xmlns:p14="http://schemas.microsoft.com/office/powerpoint/2010/main" val="3987825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2260" y="756218"/>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我国也于</a:t>
            </a:r>
            <a:r>
              <a:rPr lang="en-US" altLang="zh-CN" sz="3200" b="1" dirty="0">
                <a:solidFill>
                  <a:srgbClr val="002060"/>
                </a:solidFill>
                <a:latin typeface="楷体_GB2312" pitchFamily="49" charset="-122"/>
                <a:ea typeface="楷体_GB2312" pitchFamily="49" charset="-122"/>
              </a:rPr>
              <a:t>2013</a:t>
            </a:r>
            <a:r>
              <a:rPr lang="zh-CN" altLang="en-US" sz="3200" b="1" dirty="0">
                <a:solidFill>
                  <a:srgbClr val="002060"/>
                </a:solidFill>
                <a:latin typeface="楷体_GB2312" pitchFamily="49" charset="-122"/>
                <a:ea typeface="楷体_GB2312" pitchFamily="49" charset="-122"/>
              </a:rPr>
              <a:t>开始启动慕课建设，现已形成以学堂在线（清华大学创办）与中国大学</a:t>
            </a:r>
            <a:r>
              <a:rPr lang="en-US" altLang="zh-CN" sz="3200" b="1" dirty="0">
                <a:solidFill>
                  <a:srgbClr val="002060"/>
                </a:solidFill>
                <a:latin typeface="楷体_GB2312" pitchFamily="49" charset="-122"/>
                <a:ea typeface="楷体_GB2312" pitchFamily="49" charset="-122"/>
              </a:rPr>
              <a:t>MOOC</a:t>
            </a:r>
            <a:r>
              <a:rPr lang="zh-CN" altLang="en-US" sz="3200" b="1" dirty="0">
                <a:solidFill>
                  <a:srgbClr val="002060"/>
                </a:solidFill>
                <a:latin typeface="楷体_GB2312" pitchFamily="49" charset="-122"/>
                <a:ea typeface="楷体_GB2312" pitchFamily="49" charset="-122"/>
              </a:rPr>
              <a:t>（北京大学创办）为主的一系列慕课在线学习平台</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2822809" y="2325878"/>
            <a:ext cx="7075170" cy="3818248"/>
          </a:xfrm>
          <a:prstGeom prst="rect">
            <a:avLst/>
          </a:prstGeom>
        </p:spPr>
      </p:pic>
    </p:spTree>
    <p:extLst>
      <p:ext uri="{BB962C8B-B14F-4D97-AF65-F5344CB8AC3E}">
        <p14:creationId xmlns:p14="http://schemas.microsoft.com/office/powerpoint/2010/main" val="812680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作为一种新型的在线学习课程形式，慕课的出现也为中小学教师提供了一个在工作中不断进行知识更新的学习平台，其中最值得关注的是华师慕</a:t>
            </a:r>
            <a:r>
              <a:rPr lang="zh-CN" altLang="en-US" sz="3200" b="1" dirty="0" smtClean="0">
                <a:solidFill>
                  <a:srgbClr val="002060"/>
                </a:solidFill>
                <a:latin typeface="楷体_GB2312" pitchFamily="49" charset="-122"/>
                <a:ea typeface="楷体_GB2312" pitchFamily="49" charset="-122"/>
              </a:rPr>
              <a:t>课</a:t>
            </a:r>
            <a:r>
              <a:rPr lang="en-US" altLang="zh-CN" sz="3200" b="1" dirty="0" smtClean="0">
                <a:solidFill>
                  <a:srgbClr val="002060"/>
                </a:solidFill>
                <a:latin typeface="楷体_GB2312" pitchFamily="49" charset="-122"/>
                <a:ea typeface="楷体_GB2312" pitchFamily="49" charset="-122"/>
              </a:rPr>
              <a:t>.</a:t>
            </a:r>
            <a:endParaRPr lang="en-US" altLang="zh-CN"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cstate="print"/>
          <a:stretch>
            <a:fillRect/>
          </a:stretch>
        </p:blipFill>
        <p:spPr>
          <a:xfrm>
            <a:off x="1863240" y="2353075"/>
            <a:ext cx="8740592" cy="4063767"/>
          </a:xfrm>
          <a:prstGeom prst="rect">
            <a:avLst/>
          </a:prstGeom>
        </p:spPr>
      </p:pic>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（四）移动学习</a:t>
            </a:r>
          </a:p>
          <a:p>
            <a:r>
              <a:rPr lang="zh-CN" altLang="en-US" sz="3200" b="1" dirty="0">
                <a:solidFill>
                  <a:srgbClr val="002060"/>
                </a:solidFill>
                <a:latin typeface="楷体_GB2312" pitchFamily="49" charset="-122"/>
                <a:ea typeface="楷体_GB2312" pitchFamily="49" charset="-122"/>
              </a:rPr>
              <a:t>移动学习是指在数字化学习的基础上通过有效结合移动计算技术使学生随时随地学习的一种学习模式。移动学习被认为是一种未来的学习模式，或者说是未来学习不可缺少的一种学习模式</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3524533" y="2937793"/>
            <a:ext cx="5025909" cy="3591343"/>
          </a:xfrm>
          <a:prstGeom prst="rect">
            <a:avLst/>
          </a:prstGeom>
        </p:spPr>
      </p:pic>
    </p:spTree>
    <p:extLst>
      <p:ext uri="{BB962C8B-B14F-4D97-AF65-F5344CB8AC3E}">
        <p14:creationId xmlns:p14="http://schemas.microsoft.com/office/powerpoint/2010/main" val="3257937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643923"/>
            <a:ext cx="5086014"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（五）虚拟现实技术</a:t>
            </a:r>
          </a:p>
          <a:p>
            <a:r>
              <a:rPr lang="zh-CN" altLang="en-US" sz="3200" b="1" dirty="0">
                <a:solidFill>
                  <a:srgbClr val="002060"/>
                </a:solidFill>
                <a:latin typeface="楷体_GB2312" pitchFamily="49" charset="-122"/>
                <a:ea typeface="楷体_GB2312" pitchFamily="49" charset="-122"/>
              </a:rPr>
              <a:t>虚拟现实技术（</a:t>
            </a:r>
            <a:r>
              <a:rPr lang="en-US" altLang="zh-CN" sz="3200" b="1" dirty="0">
                <a:solidFill>
                  <a:srgbClr val="002060"/>
                </a:solidFill>
                <a:latin typeface="楷体_GB2312" pitchFamily="49" charset="-122"/>
                <a:ea typeface="楷体_GB2312" pitchFamily="49" charset="-122"/>
              </a:rPr>
              <a:t>Virtual Reality</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VR</a:t>
            </a:r>
            <a:r>
              <a:rPr lang="zh-CN" altLang="en-US" sz="3200" b="1" dirty="0">
                <a:solidFill>
                  <a:srgbClr val="002060"/>
                </a:solidFill>
                <a:latin typeface="楷体_GB2312" pitchFamily="49" charset="-122"/>
                <a:ea typeface="楷体_GB2312" pitchFamily="49" charset="-122"/>
              </a:rPr>
              <a:t>）是一种可以创建和体验虚拟世界的计算机仿真系统。它主要利用计算机生成一种模拟环境，是一种多源信息融合的交互式的三维动态视景和实体行为的系统仿真。</a:t>
            </a:r>
          </a:p>
          <a:p>
            <a:endParaRPr lang="zh-CN" altLang="en-US" sz="3200" b="1" dirty="0">
              <a:solidFill>
                <a:srgbClr val="002060"/>
              </a:solidFill>
              <a:latin typeface="楷体_GB2312" pitchFamily="49" charset="-122"/>
              <a:ea typeface="楷体_GB2312" pitchFamily="49" charset="-122"/>
            </a:endParaRPr>
          </a:p>
        </p:txBody>
      </p:sp>
      <p:pic>
        <p:nvPicPr>
          <p:cNvPr id="5" name="图片 4"/>
          <p:cNvPicPr/>
          <p:nvPr/>
        </p:nvPicPr>
        <p:blipFill rotWithShape="1">
          <a:blip r:embed="rId2"/>
          <a:srcRect b="12500"/>
          <a:stretch/>
        </p:blipFill>
        <p:spPr>
          <a:xfrm>
            <a:off x="6476246" y="643923"/>
            <a:ext cx="5298658" cy="4828674"/>
          </a:xfrm>
          <a:prstGeom prst="rect">
            <a:avLst/>
          </a:prstGeom>
        </p:spPr>
      </p:pic>
      <p:sp>
        <p:nvSpPr>
          <p:cNvPr id="2" name="矩形 1"/>
          <p:cNvSpPr/>
          <p:nvPr/>
        </p:nvSpPr>
        <p:spPr>
          <a:xfrm>
            <a:off x="7409998" y="5971492"/>
            <a:ext cx="3262432" cy="400110"/>
          </a:xfrm>
          <a:prstGeom prst="rect">
            <a:avLst/>
          </a:prstGeom>
        </p:spPr>
        <p:txBody>
          <a:bodyPr wrap="none">
            <a:spAutoFit/>
          </a:bodyPr>
          <a:lstStyle/>
          <a:p>
            <a:r>
              <a:rPr lang="zh-CN" altLang="zh-CN" sz="2000" b="1" dirty="0"/>
              <a:t>北京培新小学的</a:t>
            </a:r>
            <a:r>
              <a:rPr lang="en-US" altLang="zh-CN" sz="2000" b="1" dirty="0"/>
              <a:t>VR</a:t>
            </a:r>
            <a:r>
              <a:rPr lang="zh-CN" altLang="zh-CN" sz="2000" b="1" dirty="0"/>
              <a:t>语文课堂</a:t>
            </a:r>
            <a:endParaRPr lang="zh-CN" altLang="en-US" sz="2000" b="1" dirty="0"/>
          </a:p>
        </p:txBody>
      </p:sp>
    </p:spTree>
    <p:extLst>
      <p:ext uri="{BB962C8B-B14F-4D97-AF65-F5344CB8AC3E}">
        <p14:creationId xmlns:p14="http://schemas.microsoft.com/office/powerpoint/2010/main" val="22595826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836429"/>
            <a:ext cx="11262224"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（六）电子书包</a:t>
            </a:r>
          </a:p>
          <a:p>
            <a:r>
              <a:rPr lang="zh-CN" altLang="en-US" sz="3200" b="1" dirty="0">
                <a:solidFill>
                  <a:srgbClr val="002060"/>
                </a:solidFill>
                <a:latin typeface="楷体_GB2312" pitchFamily="49" charset="-122"/>
                <a:ea typeface="楷体_GB2312" pitchFamily="49" charset="-122"/>
              </a:rPr>
              <a:t>电子书包指能存储与展示数字化教学材料（主要包括文本、图片、声音、视频及动画）并完成一定教育教学管理功能的智能化便携式电子终端。现有的电子书包产品主要针对中小学教育。电子书包提供了丰富的教育信息化功能，如数字化教育资源、学生成长史以及家校沟通功能等，让其真正成为孩子们学习和生活的信息助手。</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3834901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a:stretch>
            <a:fillRect/>
          </a:stretch>
        </p:blipFill>
        <p:spPr>
          <a:xfrm>
            <a:off x="2395352" y="1998930"/>
            <a:ext cx="8449111" cy="4433954"/>
          </a:xfrm>
          <a:prstGeom prst="rect">
            <a:avLst/>
          </a:prstGeom>
        </p:spPr>
      </p:pic>
      <p:sp>
        <p:nvSpPr>
          <p:cNvPr id="2" name="矩形 1"/>
          <p:cNvSpPr/>
          <p:nvPr/>
        </p:nvSpPr>
        <p:spPr>
          <a:xfrm>
            <a:off x="786063" y="921712"/>
            <a:ext cx="10379242" cy="1077218"/>
          </a:xfrm>
          <a:prstGeom prst="rect">
            <a:avLst/>
          </a:prstGeom>
        </p:spPr>
        <p:txBody>
          <a:bodyPr wrap="square">
            <a:spAutoFit/>
          </a:bodyPr>
          <a:lstStyle/>
          <a:p>
            <a:r>
              <a:rPr lang="zh-CN" altLang="zh-CN" sz="3200" b="1" dirty="0">
                <a:solidFill>
                  <a:srgbClr val="002060"/>
                </a:solidFill>
                <a:latin typeface="楷体_GB2312" pitchFamily="49" charset="-122"/>
                <a:ea typeface="楷体_GB2312" pitchFamily="49" charset="-122"/>
              </a:rPr>
              <a:t>国内，电子书包的应用才起步不久，上海市闵行区是比较大规模推广电子书包的地区之一。</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515458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836429"/>
            <a:ext cx="11262224"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（七）社交媒体的教学应用</a:t>
            </a:r>
          </a:p>
          <a:p>
            <a:r>
              <a:rPr lang="zh-CN" altLang="en-US" sz="3200" b="1" dirty="0">
                <a:solidFill>
                  <a:srgbClr val="002060"/>
                </a:solidFill>
                <a:latin typeface="楷体_GB2312" pitchFamily="49" charset="-122"/>
                <a:ea typeface="楷体_GB2312" pitchFamily="49" charset="-122"/>
              </a:rPr>
              <a:t>随着互联网时代的到来，人们的生活也融入了更多的互联网元素，社交媒体的产生就是一个重要的体现。</a:t>
            </a:r>
            <a:endParaRPr lang="zh-CN" altLang="en-US" sz="3200" b="1" dirty="0">
              <a:solidFill>
                <a:srgbClr val="002060"/>
              </a:solidFill>
              <a:latin typeface="楷体_GB2312" pitchFamily="49" charset="-122"/>
              <a:ea typeface="楷体_GB2312" pitchFamily="49" charset="-122"/>
            </a:endParaRPr>
          </a:p>
        </p:txBody>
      </p:sp>
      <p:pic>
        <p:nvPicPr>
          <p:cNvPr id="4" name="图片 3"/>
          <p:cNvPicPr/>
          <p:nvPr/>
        </p:nvPicPr>
        <p:blipFill>
          <a:blip r:embed="rId2"/>
          <a:stretch>
            <a:fillRect/>
          </a:stretch>
        </p:blipFill>
        <p:spPr>
          <a:xfrm>
            <a:off x="176463" y="3028950"/>
            <a:ext cx="12015537" cy="3002882"/>
          </a:xfrm>
          <a:prstGeom prst="rect">
            <a:avLst/>
          </a:prstGeom>
        </p:spPr>
      </p:pic>
    </p:spTree>
    <p:extLst>
      <p:ext uri="{BB962C8B-B14F-4D97-AF65-F5344CB8AC3E}">
        <p14:creationId xmlns:p14="http://schemas.microsoft.com/office/powerpoint/2010/main" val="26444943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500577" y="2583849"/>
            <a:ext cx="7830538"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了解信息社会与互联网时代</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6463" y="544041"/>
            <a:ext cx="11262224"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（八）教学</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的课堂</a:t>
            </a:r>
            <a:r>
              <a:rPr lang="zh-CN" altLang="en-US" sz="3200" b="1" dirty="0" smtClean="0">
                <a:solidFill>
                  <a:srgbClr val="002060"/>
                </a:solidFill>
                <a:latin typeface="楷体_GB2312" pitchFamily="49" charset="-122"/>
                <a:ea typeface="楷体_GB2312" pitchFamily="49" charset="-122"/>
              </a:rPr>
              <a:t>应用</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Application</a:t>
            </a:r>
            <a:r>
              <a:rPr lang="zh-CN" altLang="en-US" sz="3200" b="1" dirty="0">
                <a:solidFill>
                  <a:srgbClr val="002060"/>
                </a:solidFill>
                <a:latin typeface="楷体_GB2312" pitchFamily="49" charset="-122"/>
                <a:ea typeface="楷体_GB2312" pitchFamily="49" charset="-122"/>
              </a:rPr>
              <a:t>的缩写）一般指能在手机上运行的应用程序软件。近年来，手机应用软件开发商开发了大量的与教学有关的手机</a:t>
            </a:r>
            <a:r>
              <a:rPr lang="en-US" altLang="zh-CN" sz="3200" b="1" dirty="0">
                <a:solidFill>
                  <a:srgbClr val="002060"/>
                </a:solidFill>
                <a:latin typeface="楷体_GB2312" pitchFamily="49" charset="-122"/>
                <a:ea typeface="楷体_GB2312" pitchFamily="49" charset="-122"/>
              </a:rPr>
              <a:t>App</a:t>
            </a:r>
            <a:r>
              <a:rPr lang="zh-CN" altLang="en-US" sz="3200" b="1" dirty="0">
                <a:solidFill>
                  <a:srgbClr val="002060"/>
                </a:solidFill>
                <a:latin typeface="楷体_GB2312" pitchFamily="49" charset="-122"/>
                <a:ea typeface="楷体_GB2312" pitchFamily="49" charset="-122"/>
              </a:rPr>
              <a:t>，极大地扩展了手机、平板等移动设备在教学中的应用</a:t>
            </a:r>
            <a:endParaRPr lang="zh-CN" altLang="en-US" sz="3200" b="1" dirty="0">
              <a:solidFill>
                <a:srgbClr val="002060"/>
              </a:solidFill>
              <a:latin typeface="楷体_GB2312" pitchFamily="49" charset="-122"/>
              <a:ea typeface="楷体_GB2312"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9836" y="3249906"/>
            <a:ext cx="10951335" cy="3608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94248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20841" y="2677640"/>
            <a:ext cx="11405937"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：中小学教育信息化典型应用</a:t>
            </a:r>
            <a:r>
              <a:rPr lang="zh-CN" altLang="en-US" sz="3200" b="1" dirty="0" smtClean="0">
                <a:solidFill>
                  <a:srgbClr val="002060"/>
                </a:solidFill>
                <a:latin typeface="楷体_GB2312" pitchFamily="49" charset="-122"/>
                <a:ea typeface="楷体_GB2312" pitchFamily="49" charset="-122"/>
              </a:rPr>
              <a:t>视频</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因特尔未来教室、大数据教育运用、移动学习、翻转课堂、虚拟现实技术教学应用相关视频见网络资源学习平台。</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5211275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28337" y="2807903"/>
            <a:ext cx="11823031"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4  </a:t>
            </a:r>
            <a:r>
              <a:rPr lang="zh-CN" altLang="en-US" sz="3600" b="1" dirty="0">
                <a:solidFill>
                  <a:srgbClr val="002060"/>
                </a:solidFill>
                <a:latin typeface="楷体_GB2312" pitchFamily="49" charset="-122"/>
                <a:ea typeface="楷体_GB2312" pitchFamily="49" charset="-122"/>
              </a:rPr>
              <a:t>教育信息化背景下中小学教师专业素养的发展与</a:t>
            </a:r>
            <a:r>
              <a:rPr lang="en-US" altLang="zh-CN" sz="3600" b="1" dirty="0">
                <a:solidFill>
                  <a:srgbClr val="002060"/>
                </a:solidFill>
                <a:latin typeface="楷体_GB2312" pitchFamily="49" charset="-122"/>
                <a:ea typeface="楷体_GB2312" pitchFamily="49" charset="-122"/>
              </a:rPr>
              <a:t>TPACK</a:t>
            </a:r>
            <a:r>
              <a:rPr lang="zh-CN" altLang="en-US" sz="3600" b="1" dirty="0">
                <a:solidFill>
                  <a:srgbClr val="002060"/>
                </a:solidFill>
                <a:latin typeface="楷体_GB2312" pitchFamily="49" charset="-122"/>
                <a:ea typeface="楷体_GB2312" pitchFamily="49" charset="-122"/>
              </a:rPr>
              <a:t>教师知识框架</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382709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8" y="1173313"/>
            <a:ext cx="11198055" cy="4524315"/>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了解教育信息化背景下中小学教师专业素养发展的概况；了解</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教师知识框架的基本知识，建构自己对教育信息化背景下的中小学教师专业素养发展的认识。</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教育信息化背景下中小学教师专业素养的发展</a:t>
            </a:r>
          </a:p>
          <a:p>
            <a:r>
              <a:rPr lang="en-US" altLang="zh-CN" sz="3200" b="1" dirty="0">
                <a:solidFill>
                  <a:srgbClr val="002060"/>
                </a:solidFill>
                <a:latin typeface="楷体_GB2312" pitchFamily="49" charset="-122"/>
                <a:ea typeface="楷体_GB2312" pitchFamily="49" charset="-122"/>
              </a:rPr>
              <a:t>2.TPACK</a:t>
            </a:r>
            <a:r>
              <a:rPr lang="zh-CN" altLang="en-US" sz="3200" b="1" dirty="0">
                <a:solidFill>
                  <a:srgbClr val="002060"/>
                </a:solidFill>
                <a:latin typeface="楷体_GB2312" pitchFamily="49" charset="-122"/>
                <a:ea typeface="楷体_GB2312" pitchFamily="49" charset="-122"/>
              </a:rPr>
              <a:t>教师知识框架</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9212678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48513" y="884554"/>
            <a:ext cx="11198055" cy="4524315"/>
          </a:xfrm>
          <a:prstGeom prst="rect">
            <a:avLst/>
          </a:prstGeom>
        </p:spPr>
        <p:txBody>
          <a:bodyPr wrap="square">
            <a:spAutoFit/>
          </a:bodyPr>
          <a:lstStyle/>
          <a:p>
            <a:r>
              <a:rPr lang="zh-CN" altLang="en-US" sz="3200" b="1" dirty="0">
                <a:solidFill>
                  <a:srgbClr val="C0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步：教师结合课件及材料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给学生介绍教育信息化背景下中小学教师专业素养发展的概况。</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步：学生自学材料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，了解</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教师知识框架的基本知识，并理解其与教师专业素养发展的联系。</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步：学生借助网络，上网查找相关资源，了解目前中小学教师专业素养发展的信息，结合</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的学习及自己的教育学专业课程，在学习小组内交流自己对教育信息化背景下中小学教师专业素养发展的看法。</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328926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7058" y="1133969"/>
            <a:ext cx="11198055"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教育信息化背景下中小学教师专业素养的</a:t>
            </a:r>
            <a:r>
              <a:rPr lang="zh-CN" altLang="en-US" sz="3200" b="1" dirty="0" smtClean="0">
                <a:solidFill>
                  <a:srgbClr val="002060"/>
                </a:solidFill>
                <a:latin typeface="楷体_GB2312" pitchFamily="49" charset="-122"/>
                <a:ea typeface="楷体_GB2312" pitchFamily="49" charset="-122"/>
              </a:rPr>
              <a:t>发展</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（一）教育信息化背景下学习特征的变化</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学习资源易于获取与</a:t>
            </a:r>
            <a:r>
              <a:rPr lang="zh-CN" altLang="en-US" sz="3200" b="1" dirty="0" smtClean="0">
                <a:solidFill>
                  <a:srgbClr val="002060"/>
                </a:solidFill>
                <a:latin typeface="楷体_GB2312" pitchFamily="49" charset="-122"/>
                <a:ea typeface="楷体_GB2312" pitchFamily="49" charset="-122"/>
              </a:rPr>
              <a:t>使用</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学习工具实现了</a:t>
            </a:r>
            <a:r>
              <a:rPr lang="zh-CN" altLang="en-US" sz="3200" b="1" dirty="0" smtClean="0">
                <a:solidFill>
                  <a:srgbClr val="002060"/>
                </a:solidFill>
                <a:latin typeface="楷体_GB2312" pitchFamily="49" charset="-122"/>
                <a:ea typeface="楷体_GB2312" pitchFamily="49" charset="-122"/>
              </a:rPr>
              <a:t>多元化</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学习空间得到</a:t>
            </a:r>
            <a:r>
              <a:rPr lang="zh-CN" altLang="en-US" sz="3200" b="1" dirty="0" smtClean="0">
                <a:solidFill>
                  <a:srgbClr val="002060"/>
                </a:solidFill>
                <a:latin typeface="楷体_GB2312" pitchFamily="49" charset="-122"/>
                <a:ea typeface="楷体_GB2312" pitchFamily="49" charset="-122"/>
              </a:rPr>
              <a:t>拓展</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学习过程呈现强交互</a:t>
            </a:r>
            <a:r>
              <a:rPr lang="zh-CN" altLang="en-US" sz="3200" b="1" dirty="0" smtClean="0">
                <a:solidFill>
                  <a:srgbClr val="002060"/>
                </a:solidFill>
                <a:latin typeface="楷体_GB2312" pitchFamily="49" charset="-122"/>
                <a:ea typeface="楷体_GB2312" pitchFamily="49" charset="-122"/>
              </a:rPr>
              <a:t>性</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教师的信息角色发生嬗变</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308651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7058" y="1133969"/>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（二）教育信息化对中小学教师专业素养发展的</a:t>
            </a:r>
            <a:r>
              <a:rPr lang="zh-CN" altLang="en-US" sz="3200" b="1" dirty="0" smtClean="0">
                <a:solidFill>
                  <a:srgbClr val="002060"/>
                </a:solidFill>
                <a:latin typeface="楷体_GB2312" pitchFamily="49" charset="-122"/>
                <a:ea typeface="楷体_GB2312" pitchFamily="49" charset="-122"/>
              </a:rPr>
              <a:t>启示</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在互联网时代，学习将在一个由形态多样、功能各异的技术媒体建构的“学习空间”中</a:t>
            </a:r>
            <a:r>
              <a:rPr lang="zh-CN" altLang="en-US" sz="3200" b="1" dirty="0" smtClean="0">
                <a:solidFill>
                  <a:srgbClr val="002060"/>
                </a:solidFill>
                <a:latin typeface="楷体_GB2312" pitchFamily="49" charset="-122"/>
                <a:ea typeface="楷体_GB2312" pitchFamily="49" charset="-122"/>
              </a:rPr>
              <a:t>展开</a:t>
            </a:r>
            <a:endParaRPr lang="en-US" altLang="zh-CN" sz="3200" b="1" dirty="0" smtClean="0">
              <a:solidFill>
                <a:srgbClr val="002060"/>
              </a:solidFill>
              <a:latin typeface="楷体_GB2312" pitchFamily="49" charset="-122"/>
              <a:ea typeface="楷体_GB2312" pitchFamily="49" charset="-122"/>
            </a:endParaRP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学习系统将体现出生态性，自主、自足、自我控制、自我发展的学习形态将广泛</a:t>
            </a:r>
            <a:r>
              <a:rPr lang="zh-CN" altLang="en-US" sz="3200" b="1" dirty="0" smtClean="0">
                <a:solidFill>
                  <a:srgbClr val="002060"/>
                </a:solidFill>
                <a:latin typeface="楷体_GB2312" pitchFamily="49" charset="-122"/>
                <a:ea typeface="楷体_GB2312" pitchFamily="49" charset="-122"/>
              </a:rPr>
              <a:t>存在</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学习从封闭走向开放，将实现教育资源的优化与均衡，将引起学习方法与结构的</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097367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7058" y="1133969"/>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TPACK</a:t>
            </a:r>
            <a:r>
              <a:rPr lang="zh-CN" altLang="en-US" sz="3200" b="1" dirty="0">
                <a:solidFill>
                  <a:srgbClr val="002060"/>
                </a:solidFill>
                <a:latin typeface="楷体_GB2312" pitchFamily="49" charset="-122"/>
                <a:ea typeface="楷体_GB2312" pitchFamily="49" charset="-122"/>
              </a:rPr>
              <a:t>教师知识</a:t>
            </a:r>
            <a:r>
              <a:rPr lang="zh-CN" altLang="en-US" sz="3200" b="1" dirty="0" smtClean="0">
                <a:solidFill>
                  <a:srgbClr val="002060"/>
                </a:solidFill>
                <a:latin typeface="楷体_GB2312" pitchFamily="49" charset="-122"/>
                <a:ea typeface="楷体_GB2312" pitchFamily="49" charset="-122"/>
              </a:rPr>
              <a:t>框架</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简介</a:t>
            </a:r>
          </a:p>
          <a:p>
            <a:r>
              <a:rPr lang="en-US" altLang="zh-CN" sz="3200" b="1" dirty="0">
                <a:solidFill>
                  <a:srgbClr val="002060"/>
                </a:solidFill>
                <a:latin typeface="楷体_GB2312" pitchFamily="49" charset="-122"/>
                <a:ea typeface="楷体_GB2312" pitchFamily="49" charset="-122"/>
              </a:rPr>
              <a:t>1.TPACK</a:t>
            </a:r>
            <a:r>
              <a:rPr lang="zh-CN" altLang="en-US" sz="3200" b="1" dirty="0">
                <a:solidFill>
                  <a:srgbClr val="002060"/>
                </a:solidFill>
                <a:latin typeface="楷体_GB2312" pitchFamily="49" charset="-122"/>
                <a:ea typeface="楷体_GB2312" pitchFamily="49" charset="-122"/>
              </a:rPr>
              <a:t>的基本内容</a:t>
            </a:r>
          </a:p>
          <a:p>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是</a:t>
            </a:r>
            <a:r>
              <a:rPr lang="en-US" altLang="zh-CN" sz="3200" b="1" dirty="0">
                <a:solidFill>
                  <a:srgbClr val="002060"/>
                </a:solidFill>
                <a:latin typeface="楷体_GB2312" pitchFamily="49" charset="-122"/>
                <a:ea typeface="楷体_GB2312" pitchFamily="49" charset="-122"/>
              </a:rPr>
              <a:t>Technological Pedagogical And Content Knowledge</a:t>
            </a:r>
            <a:r>
              <a:rPr lang="zh-CN" altLang="en-US" sz="3200" b="1" dirty="0">
                <a:solidFill>
                  <a:srgbClr val="002060"/>
                </a:solidFill>
                <a:latin typeface="楷体_GB2312" pitchFamily="49" charset="-122"/>
                <a:ea typeface="楷体_GB2312" pitchFamily="49" charset="-122"/>
              </a:rPr>
              <a:t>的缩写，即整合技术的学科教学知识，是美国密歇根州立大学教授科勒（</a:t>
            </a:r>
            <a:r>
              <a:rPr lang="en-US" altLang="zh-CN" sz="3200" b="1" dirty="0">
                <a:solidFill>
                  <a:srgbClr val="002060"/>
                </a:solidFill>
                <a:latin typeface="楷体_GB2312" pitchFamily="49" charset="-122"/>
                <a:ea typeface="楷体_GB2312" pitchFamily="49" charset="-122"/>
              </a:rPr>
              <a:t>Koehler</a:t>
            </a:r>
            <a:r>
              <a:rPr lang="zh-CN" altLang="en-US" sz="3200" b="1" dirty="0">
                <a:solidFill>
                  <a:srgbClr val="002060"/>
                </a:solidFill>
                <a:latin typeface="楷体_GB2312" pitchFamily="49" charset="-122"/>
                <a:ea typeface="楷体_GB2312" pitchFamily="49" charset="-122"/>
              </a:rPr>
              <a:t>）和米什拉（</a:t>
            </a:r>
            <a:r>
              <a:rPr lang="en-US" altLang="zh-CN" sz="3200" b="1" dirty="0">
                <a:solidFill>
                  <a:srgbClr val="002060"/>
                </a:solidFill>
                <a:latin typeface="楷体_GB2312" pitchFamily="49" charset="-122"/>
                <a:ea typeface="楷体_GB2312" pitchFamily="49" charset="-122"/>
              </a:rPr>
              <a:t>Mishra</a:t>
            </a:r>
            <a:r>
              <a:rPr lang="zh-CN" altLang="en-US" sz="3200" b="1" dirty="0">
                <a:solidFill>
                  <a:srgbClr val="002060"/>
                </a:solidFill>
                <a:latin typeface="楷体_GB2312" pitchFamily="49" charset="-122"/>
                <a:ea typeface="楷体_GB2312" pitchFamily="49" charset="-122"/>
              </a:rPr>
              <a:t>）于</a:t>
            </a:r>
            <a:r>
              <a:rPr lang="en-US" altLang="zh-CN" sz="3200" b="1" dirty="0">
                <a:solidFill>
                  <a:srgbClr val="002060"/>
                </a:solidFill>
                <a:latin typeface="楷体_GB2312" pitchFamily="49" charset="-122"/>
                <a:ea typeface="楷体_GB2312" pitchFamily="49" charset="-122"/>
              </a:rPr>
              <a:t>2005</a:t>
            </a:r>
            <a:r>
              <a:rPr lang="zh-CN" altLang="en-US" sz="3200" b="1" dirty="0">
                <a:solidFill>
                  <a:srgbClr val="002060"/>
                </a:solidFill>
                <a:latin typeface="楷体_GB2312" pitchFamily="49" charset="-122"/>
                <a:ea typeface="楷体_GB2312" pitchFamily="49" charset="-122"/>
              </a:rPr>
              <a:t>年在舒尔曼（</a:t>
            </a:r>
            <a:r>
              <a:rPr lang="en-US" altLang="zh-CN" sz="3200" b="1" dirty="0">
                <a:solidFill>
                  <a:srgbClr val="002060"/>
                </a:solidFill>
                <a:latin typeface="楷体_GB2312" pitchFamily="49" charset="-122"/>
                <a:ea typeface="楷体_GB2312" pitchFamily="49" charset="-122"/>
              </a:rPr>
              <a:t>Shulman</a:t>
            </a:r>
            <a:r>
              <a:rPr lang="zh-CN" altLang="en-US" sz="3200" b="1" dirty="0">
                <a:solidFill>
                  <a:srgbClr val="002060"/>
                </a:solidFill>
                <a:latin typeface="楷体_GB2312" pitchFamily="49" charset="-122"/>
                <a:ea typeface="楷体_GB2312" pitchFamily="49" charset="-122"/>
              </a:rPr>
              <a:t>）提出的学科教学知识</a:t>
            </a:r>
            <a:r>
              <a:rPr lang="en-US" altLang="zh-CN" sz="3200" b="1" dirty="0">
                <a:solidFill>
                  <a:srgbClr val="002060"/>
                </a:solidFill>
                <a:latin typeface="楷体_GB2312" pitchFamily="49" charset="-122"/>
                <a:ea typeface="楷体_GB2312" pitchFamily="49" charset="-122"/>
              </a:rPr>
              <a:t>PCK</a:t>
            </a:r>
            <a:r>
              <a:rPr lang="zh-CN" altLang="en-US" sz="3200" b="1" dirty="0">
                <a:solidFill>
                  <a:srgbClr val="002060"/>
                </a:solidFill>
                <a:latin typeface="楷体_GB2312" pitchFamily="49" charset="-122"/>
                <a:ea typeface="楷体_GB2312" pitchFamily="49" charset="-122"/>
              </a:rPr>
              <a:t>的基础上加入了</a:t>
            </a:r>
            <a:r>
              <a:rPr lang="en-US" altLang="zh-CN" sz="3200" b="1" dirty="0">
                <a:solidFill>
                  <a:srgbClr val="002060"/>
                </a:solidFill>
                <a:latin typeface="楷体_GB2312" pitchFamily="49" charset="-122"/>
                <a:ea typeface="楷体_GB2312" pitchFamily="49" charset="-122"/>
              </a:rPr>
              <a:t>TK</a:t>
            </a:r>
            <a:r>
              <a:rPr lang="zh-CN" altLang="en-US" sz="3200" b="1" dirty="0">
                <a:solidFill>
                  <a:srgbClr val="002060"/>
                </a:solidFill>
                <a:latin typeface="楷体_GB2312" pitchFamily="49" charset="-122"/>
                <a:ea typeface="楷体_GB2312" pitchFamily="49" charset="-122"/>
              </a:rPr>
              <a:t>（技术知识要素）提出的</a:t>
            </a:r>
            <a:r>
              <a:rPr lang="zh-CN" altLang="en-US" sz="3200" b="1" dirty="0" smtClean="0">
                <a:solidFill>
                  <a:srgbClr val="002060"/>
                </a:solidFill>
                <a:latin typeface="楷体_GB2312" pitchFamily="49" charset="-122"/>
                <a:ea typeface="楷体_GB2312" pitchFamily="49" charset="-122"/>
              </a:rPr>
              <a:t>。教师</a:t>
            </a:r>
            <a:r>
              <a:rPr lang="zh-CN" altLang="en-US" sz="3200" b="1" dirty="0">
                <a:solidFill>
                  <a:srgbClr val="002060"/>
                </a:solidFill>
                <a:latin typeface="楷体_GB2312" pitchFamily="49" charset="-122"/>
                <a:ea typeface="楷体_GB2312" pitchFamily="49" charset="-122"/>
              </a:rPr>
              <a:t>的</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能力是未来教师必备的能力，基于</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的知识结构是教育信息化背景下未来教师专业素养的重要组成部分。</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7996113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7058" y="1133969"/>
            <a:ext cx="11198055" cy="3046988"/>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2.TPACK</a:t>
            </a:r>
            <a:r>
              <a:rPr lang="zh-CN" altLang="en-US" sz="3200" b="1" dirty="0">
                <a:solidFill>
                  <a:srgbClr val="002060"/>
                </a:solidFill>
                <a:latin typeface="楷体_GB2312" pitchFamily="49" charset="-122"/>
                <a:ea typeface="楷体_GB2312" pitchFamily="49" charset="-122"/>
              </a:rPr>
              <a:t>的内涵及特征</a:t>
            </a:r>
          </a:p>
          <a:p>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框架主要由</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个部分构成（图</a:t>
            </a:r>
            <a:r>
              <a:rPr lang="en-US" altLang="zh-CN" sz="3200" b="1" dirty="0">
                <a:solidFill>
                  <a:srgbClr val="002060"/>
                </a:solidFill>
                <a:latin typeface="楷体_GB2312" pitchFamily="49" charset="-122"/>
                <a:ea typeface="楷体_GB2312" pitchFamily="49" charset="-122"/>
              </a:rPr>
              <a:t>2-4-1</a:t>
            </a:r>
            <a:r>
              <a:rPr lang="zh-CN" altLang="en-US" sz="3200" b="1" dirty="0">
                <a:solidFill>
                  <a:srgbClr val="002060"/>
                </a:solidFill>
                <a:latin typeface="楷体_GB2312" pitchFamily="49" charset="-122"/>
                <a:ea typeface="楷体_GB2312" pitchFamily="49" charset="-122"/>
              </a:rPr>
              <a:t>），即三个基础要素</a:t>
            </a:r>
            <a:r>
              <a:rPr lang="en-US" altLang="zh-CN" sz="3200" b="1" dirty="0">
                <a:solidFill>
                  <a:srgbClr val="002060"/>
                </a:solidFill>
                <a:latin typeface="楷体_GB2312" pitchFamily="49" charset="-122"/>
                <a:ea typeface="楷体_GB2312" pitchFamily="49" charset="-122"/>
              </a:rPr>
              <a:t>PK</a:t>
            </a:r>
            <a:r>
              <a:rPr lang="zh-CN" altLang="en-US" sz="3200" b="1" dirty="0">
                <a:solidFill>
                  <a:srgbClr val="002060"/>
                </a:solidFill>
                <a:latin typeface="楷体_GB2312" pitchFamily="49" charset="-122"/>
                <a:ea typeface="楷体_GB2312" pitchFamily="49" charset="-122"/>
              </a:rPr>
              <a:t>（教学知识）、</a:t>
            </a:r>
            <a:r>
              <a:rPr lang="en-US" altLang="zh-CN" sz="3200" b="1" dirty="0">
                <a:solidFill>
                  <a:srgbClr val="002060"/>
                </a:solidFill>
                <a:latin typeface="楷体_GB2312" pitchFamily="49" charset="-122"/>
                <a:ea typeface="楷体_GB2312" pitchFamily="49" charset="-122"/>
              </a:rPr>
              <a:t>CK</a:t>
            </a:r>
            <a:r>
              <a:rPr lang="zh-CN" altLang="en-US" sz="3200" b="1" dirty="0">
                <a:solidFill>
                  <a:srgbClr val="002060"/>
                </a:solidFill>
                <a:latin typeface="楷体_GB2312" pitchFamily="49" charset="-122"/>
                <a:ea typeface="楷体_GB2312" pitchFamily="49" charset="-122"/>
              </a:rPr>
              <a:t>（内容知识）、</a:t>
            </a:r>
            <a:r>
              <a:rPr lang="en-US" altLang="zh-CN" sz="3200" b="1" dirty="0">
                <a:solidFill>
                  <a:srgbClr val="002060"/>
                </a:solidFill>
                <a:latin typeface="楷体_GB2312" pitchFamily="49" charset="-122"/>
                <a:ea typeface="楷体_GB2312" pitchFamily="49" charset="-122"/>
              </a:rPr>
              <a:t>TK</a:t>
            </a:r>
            <a:r>
              <a:rPr lang="zh-CN" altLang="en-US" sz="3200" b="1" dirty="0">
                <a:solidFill>
                  <a:srgbClr val="002060"/>
                </a:solidFill>
                <a:latin typeface="楷体_GB2312" pitchFamily="49" charset="-122"/>
                <a:ea typeface="楷体_GB2312" pitchFamily="49" charset="-122"/>
              </a:rPr>
              <a:t>（技术知识）及它们的四个叠合部分</a:t>
            </a:r>
            <a:r>
              <a:rPr lang="en-US" altLang="zh-CN" sz="3200" b="1" dirty="0">
                <a:solidFill>
                  <a:srgbClr val="002060"/>
                </a:solidFill>
                <a:latin typeface="楷体_GB2312" pitchFamily="49" charset="-122"/>
                <a:ea typeface="楷体_GB2312" pitchFamily="49" charset="-122"/>
              </a:rPr>
              <a:t>PCK</a:t>
            </a:r>
            <a:r>
              <a:rPr lang="zh-CN" altLang="en-US" sz="3200" b="1" dirty="0">
                <a:solidFill>
                  <a:srgbClr val="002060"/>
                </a:solidFill>
                <a:latin typeface="楷体_GB2312" pitchFamily="49" charset="-122"/>
                <a:ea typeface="楷体_GB2312" pitchFamily="49" charset="-122"/>
              </a:rPr>
              <a:t>（教学内容知识）、</a:t>
            </a:r>
            <a:r>
              <a:rPr lang="en-US" altLang="zh-CN" sz="3200" b="1" dirty="0">
                <a:solidFill>
                  <a:srgbClr val="002060"/>
                </a:solidFill>
                <a:latin typeface="楷体_GB2312" pitchFamily="49" charset="-122"/>
                <a:ea typeface="楷体_GB2312" pitchFamily="49" charset="-122"/>
              </a:rPr>
              <a:t>TCK</a:t>
            </a:r>
            <a:r>
              <a:rPr lang="zh-CN" altLang="en-US" sz="3200" b="1" dirty="0">
                <a:solidFill>
                  <a:srgbClr val="002060"/>
                </a:solidFill>
                <a:latin typeface="楷体_GB2312" pitchFamily="49" charset="-122"/>
                <a:ea typeface="楷体_GB2312" pitchFamily="49" charset="-122"/>
              </a:rPr>
              <a:t>（技术内容知识）、</a:t>
            </a:r>
            <a:r>
              <a:rPr lang="en-US" altLang="zh-CN" sz="3200" b="1" dirty="0">
                <a:solidFill>
                  <a:srgbClr val="002060"/>
                </a:solidFill>
                <a:latin typeface="楷体_GB2312" pitchFamily="49" charset="-122"/>
                <a:ea typeface="楷体_GB2312" pitchFamily="49" charset="-122"/>
              </a:rPr>
              <a:t>TPK</a:t>
            </a:r>
            <a:r>
              <a:rPr lang="zh-CN" altLang="en-US" sz="3200" b="1" dirty="0">
                <a:solidFill>
                  <a:srgbClr val="002060"/>
                </a:solidFill>
                <a:latin typeface="楷体_GB2312" pitchFamily="49" charset="-122"/>
                <a:ea typeface="楷体_GB2312" pitchFamily="49" charset="-122"/>
              </a:rPr>
              <a:t>（技术教学知识）、</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（技术教学内容知识）构成。</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72964617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a:stretch>
            <a:fillRect/>
          </a:stretch>
        </p:blipFill>
        <p:spPr>
          <a:xfrm>
            <a:off x="3055068" y="581559"/>
            <a:ext cx="6457900" cy="5755073"/>
          </a:xfrm>
          <a:prstGeom prst="rect">
            <a:avLst/>
          </a:prstGeom>
        </p:spPr>
      </p:pic>
    </p:spTree>
    <p:extLst>
      <p:ext uri="{BB962C8B-B14F-4D97-AF65-F5344CB8AC3E}">
        <p14:creationId xmlns:p14="http://schemas.microsoft.com/office/powerpoint/2010/main" val="24365301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4" y="1414510"/>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活动目标</a:t>
            </a:r>
          </a:p>
          <a:p>
            <a:pPr marL="0" indent="0">
              <a:buNone/>
            </a:pPr>
            <a:r>
              <a:rPr lang="zh-CN" altLang="en-US" sz="3200" b="1" dirty="0">
                <a:solidFill>
                  <a:srgbClr val="002060"/>
                </a:solidFill>
                <a:latin typeface="楷体_GB2312" pitchFamily="49" charset="-122"/>
                <a:ea typeface="楷体_GB2312" pitchFamily="49" charset="-122"/>
              </a:rPr>
              <a:t>了解信息社会与互联网时代的基本概况；理解互联网时代的特征；建构对信息社会与互联网时代特征的初步认识。</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信息社会与互联网时代基本概况</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互联网时代的特征</a:t>
            </a: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7058" y="1133969"/>
            <a:ext cx="11198055" cy="501675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视域下的中小学教师专业素养发展</a:t>
            </a:r>
          </a:p>
          <a:p>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教师知识框架的提出使人们对教育信息化背景下的中小学教师专业素养的认识注入了新的视角，在教育信息化的大背景下，</a:t>
            </a:r>
            <a:r>
              <a:rPr lang="en-US" altLang="zh-CN" sz="3200" b="1" dirty="0">
                <a:solidFill>
                  <a:srgbClr val="002060"/>
                </a:solidFill>
                <a:latin typeface="楷体_GB2312" pitchFamily="49" charset="-122"/>
                <a:ea typeface="楷体_GB2312" pitchFamily="49" charset="-122"/>
              </a:rPr>
              <a:t>TPACK</a:t>
            </a:r>
            <a:r>
              <a:rPr lang="zh-CN" altLang="en-US" sz="3200" b="1" dirty="0">
                <a:solidFill>
                  <a:srgbClr val="002060"/>
                </a:solidFill>
                <a:latin typeface="楷体_GB2312" pitchFamily="49" charset="-122"/>
                <a:ea typeface="楷体_GB2312" pitchFamily="49" charset="-122"/>
              </a:rPr>
              <a:t>与教师专业素养发展的结合可以从下面两方面来理解。</a:t>
            </a:r>
          </a:p>
          <a:p>
            <a:r>
              <a:rPr lang="en-US" altLang="zh-CN" sz="3200" b="1" dirty="0">
                <a:solidFill>
                  <a:srgbClr val="002060"/>
                </a:solidFill>
                <a:latin typeface="楷体_GB2312" pitchFamily="49" charset="-122"/>
                <a:ea typeface="楷体_GB2312" pitchFamily="49" charset="-122"/>
              </a:rPr>
              <a:t>1.TPAC</a:t>
            </a:r>
            <a:r>
              <a:rPr lang="zh-CN" altLang="en-US" sz="3200" b="1" dirty="0">
                <a:solidFill>
                  <a:srgbClr val="002060"/>
                </a:solidFill>
                <a:latin typeface="楷体_GB2312" pitchFamily="49" charset="-122"/>
                <a:ea typeface="楷体_GB2312" pitchFamily="49" charset="-122"/>
              </a:rPr>
              <a:t>知识结构是教育信息化背景下对中小学教师专业素养发展的必然</a:t>
            </a:r>
            <a:r>
              <a:rPr lang="zh-CN" altLang="en-US" sz="3200" b="1" dirty="0" smtClean="0">
                <a:solidFill>
                  <a:srgbClr val="002060"/>
                </a:solidFill>
                <a:latin typeface="楷体_GB2312" pitchFamily="49" charset="-122"/>
                <a:ea typeface="楷体_GB2312" pitchFamily="49" charset="-122"/>
              </a:rPr>
              <a:t>要求</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2.TPACK</a:t>
            </a:r>
            <a:r>
              <a:rPr lang="zh-CN" altLang="en-US" sz="3200" b="1" dirty="0">
                <a:solidFill>
                  <a:srgbClr val="002060"/>
                </a:solidFill>
                <a:latin typeface="楷体_GB2312" pitchFamily="49" charset="-122"/>
                <a:ea typeface="楷体_GB2312" pitchFamily="49" charset="-122"/>
              </a:rPr>
              <a:t>知识结构能更好地引导教育信息化背景下教师的专业素养发展</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610558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5  “</a:t>
            </a:r>
            <a:r>
              <a:rPr lang="zh-CN" altLang="en-US" sz="3600" b="1" dirty="0">
                <a:solidFill>
                  <a:srgbClr val="002060"/>
                </a:solidFill>
                <a:latin typeface="楷体_GB2312" pitchFamily="49" charset="-122"/>
                <a:ea typeface="楷体_GB2312" pitchFamily="49" charset="-122"/>
              </a:rPr>
              <a:t>互联网</a:t>
            </a:r>
            <a:r>
              <a:rPr lang="en-US" altLang="zh-CN" sz="3600" b="1" dirty="0">
                <a:solidFill>
                  <a:srgbClr val="002060"/>
                </a:solidFill>
                <a:latin typeface="楷体_GB2312" pitchFamily="49" charset="-122"/>
                <a:ea typeface="楷体_GB2312" pitchFamily="49" charset="-122"/>
              </a:rPr>
              <a:t>+”</a:t>
            </a:r>
            <a:r>
              <a:rPr lang="zh-CN" altLang="en-US" sz="3600" b="1" dirty="0">
                <a:solidFill>
                  <a:srgbClr val="002060"/>
                </a:solidFill>
                <a:latin typeface="楷体_GB2312" pitchFamily="49" charset="-122"/>
                <a:ea typeface="楷体_GB2312" pitchFamily="49" charset="-122"/>
              </a:rPr>
              <a:t>与中小学教育</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3477043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765000"/>
            <a:ext cx="11198055" cy="5016758"/>
          </a:xfrm>
          <a:prstGeom prst="rect">
            <a:avLst/>
          </a:prstGeom>
        </p:spPr>
        <p:txBody>
          <a:bodyPr wrap="square">
            <a:spAutoFit/>
          </a:bodyPr>
          <a:lstStyle/>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了解“互联网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，理解“互联网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的内涵与特征；掌握“互联网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背景下中小学教育信息化的新发展，构建对“互联网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教育”的初步认识。</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C00000"/>
                </a:solidFill>
                <a:latin typeface="楷体_GB2312" pitchFamily="49" charset="-122"/>
                <a:ea typeface="楷体_GB2312" pitchFamily="49" charset="-122"/>
              </a:rPr>
              <a:t>活动</a:t>
            </a:r>
            <a:r>
              <a:rPr lang="zh-CN" altLang="en-US" sz="3200" b="1" dirty="0">
                <a:solidFill>
                  <a:srgbClr val="C0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的内涵与特征</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背景下的中小学教育</a:t>
            </a:r>
          </a:p>
          <a:p>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928352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4031873"/>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向学生介绍“互联网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的内涵及特征，并结合“互联网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行动计划介绍“互联网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教育”的基本情况。</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步：学生阅读材料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，借助网络，上网查找相关的资源，了解“互联网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背景下中小学教育信息化的新发展，在学习小组内交流自己对“互联网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与中小学教育关系的看法，在此基础上构建对“互联网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教育”的初步认识。</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333054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4" y="781043"/>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的内涵与</a:t>
            </a:r>
            <a:r>
              <a:rPr lang="zh-CN" altLang="en-US" sz="3200" b="1" dirty="0" smtClean="0">
                <a:solidFill>
                  <a:srgbClr val="002060"/>
                </a:solidFill>
                <a:latin typeface="楷体_GB2312" pitchFamily="49" charset="-122"/>
                <a:ea typeface="楷体_GB2312" pitchFamily="49" charset="-122"/>
              </a:rPr>
              <a:t>特征</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与“互联网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行动计划</a:t>
            </a:r>
          </a:p>
          <a:p>
            <a:r>
              <a:rPr lang="en-US" altLang="zh-CN" sz="3200" b="1" dirty="0">
                <a:solidFill>
                  <a:srgbClr val="002060"/>
                </a:solidFill>
                <a:latin typeface="楷体_GB2312" pitchFamily="49" charset="-122"/>
                <a:ea typeface="楷体_GB2312" pitchFamily="49" charset="-122"/>
              </a:rPr>
              <a:t>2015</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月</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日上午，在十二届全国人大三次会议上，李克强总理在政府工作报告中首次提出“互联网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行动计划。李克强在政府工作报告中提出：“制定‘互联网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行动计划，推动移动互联网、云计算、大数据、物联网等与现代制造业相结合，促进电子商务、工业互联网和互联网金融（</a:t>
            </a:r>
            <a:r>
              <a:rPr lang="en-US" altLang="zh-CN" sz="3200" b="1" dirty="0">
                <a:solidFill>
                  <a:srgbClr val="002060"/>
                </a:solidFill>
                <a:latin typeface="楷体_GB2312" pitchFamily="49" charset="-122"/>
                <a:ea typeface="楷体_GB2312" pitchFamily="49" charset="-122"/>
              </a:rPr>
              <a:t>ITFIN</a:t>
            </a:r>
            <a:r>
              <a:rPr lang="zh-CN" altLang="en-US" sz="3200" b="1" dirty="0">
                <a:solidFill>
                  <a:srgbClr val="002060"/>
                </a:solidFill>
                <a:latin typeface="楷体_GB2312" pitchFamily="49" charset="-122"/>
                <a:ea typeface="楷体_GB2312" pitchFamily="49" charset="-122"/>
              </a:rPr>
              <a:t>）健康发展，引导互联网企业拓展国际市场。”“互联网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行动计划的提出使“互联网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开始引起广泛的关注，并迅速渗透到社会的方方面面。</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64971254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4" y="781043"/>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的特征</a:t>
            </a:r>
            <a:r>
              <a:rPr lang="zh-CN" altLang="en-US" sz="3200" b="1" dirty="0" smtClean="0">
                <a:solidFill>
                  <a:srgbClr val="002060"/>
                </a:solidFill>
                <a:latin typeface="楷体_GB2312" pitchFamily="49" charset="-122"/>
                <a:ea typeface="楷体_GB2312" pitchFamily="49" charset="-122"/>
              </a:rPr>
              <a:t>解析</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跨界融合</a:t>
            </a:r>
          </a:p>
          <a:p>
            <a:r>
              <a:rPr lang="zh-CN" altLang="en-US" sz="3200" b="1" dirty="0">
                <a:solidFill>
                  <a:srgbClr val="002060"/>
                </a:solidFill>
                <a:latin typeface="楷体_GB2312" pitchFamily="49" charset="-122"/>
                <a:ea typeface="楷体_GB2312" pitchFamily="49" charset="-122"/>
              </a:rPr>
              <a:t>跨界融合是“互联网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的基本特征，从词义学的角度看，跨界融合包含了“跨界”与“融合”两个关键词，是一个典型的组合词。但在理解上要注意，这两个关键词呈现出来的不是一种简单的组合关系，而是一种相互影响的辩证关系</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创新驱动</a:t>
            </a:r>
          </a:p>
          <a:p>
            <a:r>
              <a:rPr lang="zh-CN" altLang="en-US" sz="3200" b="1" dirty="0">
                <a:solidFill>
                  <a:srgbClr val="002060"/>
                </a:solidFill>
                <a:latin typeface="楷体_GB2312" pitchFamily="49" charset="-122"/>
                <a:ea typeface="楷体_GB2312" pitchFamily="49" charset="-122"/>
              </a:rPr>
              <a:t>创新是互联网的产生与发展恒久不变的推动力，没有创新就没有互联网的今天，没有创新，更没有互联网的未来</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8759470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4" y="781043"/>
            <a:ext cx="11198055" cy="452431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重塑</a:t>
            </a:r>
            <a:r>
              <a:rPr lang="zh-CN" altLang="en-US" sz="3200" b="1" dirty="0" smtClean="0">
                <a:solidFill>
                  <a:srgbClr val="002060"/>
                </a:solidFill>
                <a:latin typeface="楷体_GB2312" pitchFamily="49" charset="-122"/>
                <a:ea typeface="楷体_GB2312" pitchFamily="49" charset="-122"/>
              </a:rPr>
              <a:t>结构</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在当今社会，重塑结构的变革之路从互联网时代就已经开始了，信息革命、全球化、互联网业已打破原有的社会结构、经济结构、关系结构、地缘结构、文化结构。当结构被重塑的同时将为社会带来很多要素如权力、关系、连接、规则和对话方式的转变</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尊重人性</a:t>
            </a:r>
          </a:p>
          <a:p>
            <a:r>
              <a:rPr lang="zh-CN" altLang="en-US" sz="3200" b="1" dirty="0">
                <a:solidFill>
                  <a:srgbClr val="002060"/>
                </a:solidFill>
                <a:latin typeface="楷体_GB2312" pitchFamily="49" charset="-122"/>
                <a:ea typeface="楷体_GB2312" pitchFamily="49" charset="-122"/>
              </a:rPr>
              <a:t>互联网时代的特征之一就是尊重人性，尊重人的个性也是尊重人性的一个重要的表现。</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7512014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4" y="781043"/>
            <a:ext cx="11198055" cy="403187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开放生态</a:t>
            </a:r>
          </a:p>
          <a:p>
            <a:r>
              <a:rPr lang="zh-CN" altLang="en-US" sz="3200" b="1" dirty="0">
                <a:solidFill>
                  <a:srgbClr val="002060"/>
                </a:solidFill>
                <a:latin typeface="楷体_GB2312" pitchFamily="49" charset="-122"/>
                <a:ea typeface="楷体_GB2312" pitchFamily="49" charset="-122"/>
              </a:rPr>
              <a:t>经过惨痛的历史教训，人们已经深刻地认识到一个良好的具有持续性的发展离不开一个开放、稳定、合理的生态环境的建立</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连接一切</a:t>
            </a:r>
          </a:p>
          <a:p>
            <a:r>
              <a:rPr lang="zh-CN" altLang="en-US" sz="3200" b="1" dirty="0">
                <a:solidFill>
                  <a:srgbClr val="002060"/>
                </a:solidFill>
                <a:latin typeface="楷体_GB2312" pitchFamily="49" charset="-122"/>
                <a:ea typeface="楷体_GB2312" pitchFamily="49" charset="-122"/>
              </a:rPr>
              <a:t>连接是互联网的基本属性与功能。但要注意的是，互联网的连接不是单一的物与物之间的连接，而是包含着人与人、人与物、物与物之间囊括一切的最广泛形态的连接。</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9625494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3" y="1470854"/>
            <a:ext cx="11198055" cy="3539430"/>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背景下的中小学</a:t>
            </a:r>
            <a:r>
              <a:rPr lang="zh-CN" altLang="en-US" sz="3200" b="1" dirty="0" smtClean="0">
                <a:solidFill>
                  <a:srgbClr val="002060"/>
                </a:solidFill>
                <a:latin typeface="楷体_GB2312" pitchFamily="49" charset="-122"/>
                <a:ea typeface="楷体_GB2312" pitchFamily="49" charset="-122"/>
              </a:rPr>
              <a:t>教育</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教育”将实现教育从封闭走向</a:t>
            </a:r>
            <a:r>
              <a:rPr lang="zh-CN" altLang="en-US" sz="3200" b="1" dirty="0" smtClean="0">
                <a:solidFill>
                  <a:srgbClr val="002060"/>
                </a:solidFill>
                <a:latin typeface="楷体_GB2312" pitchFamily="49" charset="-122"/>
                <a:ea typeface="楷体_GB2312" pitchFamily="49" charset="-122"/>
              </a:rPr>
              <a:t>开放</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教育”将实现教育资源的优化与</a:t>
            </a:r>
            <a:r>
              <a:rPr lang="zh-CN" altLang="en-US" sz="3200" b="1" dirty="0" smtClean="0">
                <a:solidFill>
                  <a:srgbClr val="002060"/>
                </a:solidFill>
                <a:latin typeface="楷体_GB2312" pitchFamily="49" charset="-122"/>
                <a:ea typeface="楷体_GB2312" pitchFamily="49" charset="-122"/>
              </a:rPr>
              <a:t>均衡</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教育”将引起课堂结构的变革与创新教育方法的</a:t>
            </a:r>
            <a:r>
              <a:rPr lang="zh-CN" altLang="en-US" sz="3200" b="1" dirty="0" smtClean="0">
                <a:solidFill>
                  <a:srgbClr val="002060"/>
                </a:solidFill>
                <a:latin typeface="楷体_GB2312" pitchFamily="49" charset="-122"/>
                <a:ea typeface="楷体_GB2312" pitchFamily="49" charset="-122"/>
              </a:rPr>
              <a:t>出现</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教育”将重构学习系统中的师生关系</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326845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3" y="1470854"/>
            <a:ext cx="11198055" cy="3046988"/>
          </a:xfrm>
          <a:prstGeom prst="rect">
            <a:avLst/>
          </a:prstGeom>
        </p:spPr>
        <p:txBody>
          <a:bodyPr wrap="square">
            <a:spAutoFit/>
          </a:bodyPr>
          <a:lstStyle/>
          <a:p>
            <a:pPr algn="ct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教育”背景下我国中小学教育未来的</a:t>
            </a:r>
            <a:r>
              <a:rPr lang="zh-CN" altLang="en-US" sz="3200" b="1" dirty="0" smtClean="0">
                <a:solidFill>
                  <a:srgbClr val="002060"/>
                </a:solidFill>
                <a:latin typeface="楷体_GB2312" pitchFamily="49" charset="-122"/>
                <a:ea typeface="楷体_GB2312" pitchFamily="49" charset="-122"/>
              </a:rPr>
              <a:t>发展</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）继续完善教育信息化的基础设施</a:t>
            </a:r>
            <a:r>
              <a:rPr lang="zh-CN" altLang="en-US" sz="3200" b="1" dirty="0" smtClean="0">
                <a:solidFill>
                  <a:srgbClr val="002060"/>
                </a:solidFill>
                <a:latin typeface="楷体_GB2312" pitchFamily="49" charset="-122"/>
                <a:ea typeface="楷体_GB2312" pitchFamily="49" charset="-122"/>
              </a:rPr>
              <a:t>建设</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）探索基于信息技术的新型教学模式，鼓励课程教学</a:t>
            </a:r>
            <a:r>
              <a:rPr lang="zh-CN" altLang="en-US" sz="3200" b="1" dirty="0" smtClean="0">
                <a:solidFill>
                  <a:srgbClr val="002060"/>
                </a:solidFill>
                <a:latin typeface="楷体_GB2312" pitchFamily="49" charset="-122"/>
                <a:ea typeface="楷体_GB2312" pitchFamily="49" charset="-122"/>
              </a:rPr>
              <a:t>创新</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）加强教师的信息技术能力培训，整体提升中小学教师的信息化教学</a:t>
            </a:r>
            <a:r>
              <a:rPr lang="zh-CN" altLang="en-US" sz="3200" b="1" dirty="0" smtClean="0">
                <a:solidFill>
                  <a:srgbClr val="002060"/>
                </a:solidFill>
                <a:latin typeface="楷体_GB2312" pitchFamily="49" charset="-122"/>
                <a:ea typeface="楷体_GB2312" pitchFamily="49" charset="-122"/>
              </a:rPr>
              <a:t>能力</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）发展基于互联网的教育服务模式</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00503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823878"/>
            <a:ext cx="11308246" cy="58175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步：学生阅读材料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，了解信息社会产生与发展的基本概况，了解互联网发展的基本历程；了解互联网时代具备的特征。</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步：学生自主观看网络资源学习平台视频资料，并通过上网查找与教学内容相关的网络资源，进一步拓展相关知识。</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步：学生根据自己的学习经历，在学习小组（模块</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已建立，以下所指学习小组与此相同）内相互交流，谈谈自己对信息社会与互联网时代特征的初步认识。</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60803" y="1470854"/>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练习与实践</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请每个同学根据自己学习或教学经历在学习小组内相互交流，谈谈对教育信息化的初步认识。</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每个同学课后利用课余时间观看配套光盘提供的相关资料，完成本模块的学习活动日志。</a:t>
            </a:r>
          </a:p>
        </p:txBody>
      </p:sp>
    </p:spTree>
    <p:extLst>
      <p:ext uri="{BB962C8B-B14F-4D97-AF65-F5344CB8AC3E}">
        <p14:creationId xmlns:p14="http://schemas.microsoft.com/office/powerpoint/2010/main" val="22926698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885638"/>
            <a:ext cx="9976752" cy="44884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信息社会与互联网时代基本</a:t>
            </a:r>
            <a:r>
              <a:rPr lang="zh-CN" altLang="en-US" sz="3200" b="1" dirty="0" smtClean="0">
                <a:solidFill>
                  <a:srgbClr val="002060"/>
                </a:solidFill>
                <a:latin typeface="楷体_GB2312" pitchFamily="49" charset="-122"/>
                <a:ea typeface="楷体_GB2312" pitchFamily="49" charset="-122"/>
              </a:rPr>
              <a:t>概况</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（一）信息文明与信息社会</a:t>
            </a:r>
            <a:endParaRPr lang="zh-CN" altLang="en-US" sz="3200" b="1" dirty="0">
              <a:solidFill>
                <a:srgbClr val="002060"/>
              </a:solidFill>
              <a:latin typeface="楷体_GB2312" pitchFamily="49" charset="-122"/>
              <a:ea typeface="楷体_GB2312" pitchFamily="49" charset="-122"/>
            </a:endParaRPr>
          </a:p>
        </p:txBody>
      </p:sp>
      <p:pic>
        <p:nvPicPr>
          <p:cNvPr id="3" name="图片 2"/>
          <p:cNvPicPr/>
          <p:nvPr/>
        </p:nvPicPr>
        <p:blipFill rotWithShape="1">
          <a:blip r:embed="rId2" cstate="print">
            <a:extLst>
              <a:ext uri="{28A0092B-C50C-407E-A947-70E740481C1C}">
                <a14:useLocalDpi xmlns:a14="http://schemas.microsoft.com/office/drawing/2010/main" val="0"/>
              </a:ext>
            </a:extLst>
          </a:blip>
          <a:srcRect b="10526"/>
          <a:stretch/>
        </p:blipFill>
        <p:spPr bwMode="auto">
          <a:xfrm>
            <a:off x="8292365" y="2137159"/>
            <a:ext cx="3145656" cy="3702167"/>
          </a:xfrm>
          <a:prstGeom prst="rect">
            <a:avLst/>
          </a:prstGeom>
          <a:ln>
            <a:noFill/>
          </a:ln>
          <a:extLst>
            <a:ext uri="{53640926-AAD7-44D8-BBD7-CCE9431645EC}">
              <a14:shadowObscured xmlns:a14="http://schemas.microsoft.com/office/drawing/2010/main"/>
            </a:ext>
          </a:extLst>
        </p:spPr>
      </p:pic>
      <p:sp>
        <p:nvSpPr>
          <p:cNvPr id="2" name="矩形 1"/>
          <p:cNvSpPr/>
          <p:nvPr/>
        </p:nvSpPr>
        <p:spPr>
          <a:xfrm>
            <a:off x="1331493" y="2146007"/>
            <a:ext cx="6673517" cy="4093428"/>
          </a:xfrm>
          <a:prstGeom prst="rect">
            <a:avLst/>
          </a:prstGeom>
        </p:spPr>
        <p:txBody>
          <a:bodyPr wrap="square">
            <a:spAutoFit/>
          </a:bodyPr>
          <a:lstStyle/>
          <a:p>
            <a:r>
              <a:rPr lang="zh-CN" altLang="en-US" sz="2000" b="1" dirty="0">
                <a:solidFill>
                  <a:srgbClr val="002060"/>
                </a:solidFill>
              </a:rPr>
              <a:t>二战后，随着以计算机为代表的一批新兴电子信息技术的产生与发展并迅速向其他产业的扩散，逐渐形成了以电子工业、宇航工业、海洋工业、遗传工程等组成的新工业群，在新的工业群落的发展中，信息取代物质与能源，成为了影响人类社会发展最重要的要素。因此，托夫勒大胆地预测，此时社会进步不再以物质与能源来作为重要的标准，取而代之的将是信息。信息对于人类来说，将是继物质、能源后最重要的资源形态，人类将进入一个崭新的文明型态</a:t>
            </a:r>
            <a:r>
              <a:rPr lang="en-US" altLang="zh-CN" sz="2000" b="1" dirty="0">
                <a:solidFill>
                  <a:srgbClr val="002060"/>
                </a:solidFill>
              </a:rPr>
              <a:t>——</a:t>
            </a:r>
            <a:r>
              <a:rPr lang="zh-CN" altLang="en-US" sz="2000" b="1" dirty="0">
                <a:solidFill>
                  <a:srgbClr val="002060"/>
                </a:solidFill>
              </a:rPr>
              <a:t>信息文明时代。在信息文明时代，信息将成为影响人类的生产、生活、科技、文化的主要因素，与工业文明时期相比，社会的结构也将发生不同层面的变革，人类社会将逐渐摆脱工业社会的运行方式，迈步进入信息社会阶段。</a:t>
            </a: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4042" y="681461"/>
            <a:ext cx="10862316"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（二）信息社会与互联网</a:t>
            </a:r>
            <a:r>
              <a:rPr lang="zh-CN" altLang="en-US" sz="3200" b="1" dirty="0" smtClean="0">
                <a:solidFill>
                  <a:srgbClr val="002060"/>
                </a:solidFill>
                <a:latin typeface="楷体_GB2312" pitchFamily="49" charset="-122"/>
                <a:ea typeface="楷体_GB2312" pitchFamily="49" charset="-122"/>
              </a:rPr>
              <a:t>时代</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互联网已经成为了影响社会发展与进步的重要驱动力，人类不容置疑地已经进入到了信息社会的互联网时代。在互联网时代，电子商务、互联网金融、互联网医疗、互联网制造、互联网教育等一些带有明显互联网特征的新型产业不断地涌现，它们的出现往往还伴随着对原有产业的变革与颠覆并不断地影响着当今社会的生产、生活、经济、文化、教育等方面的发展。可以这样说，互联网已经成为当今社会一种重要的生活形态，人们无时无刻不生活在互联网中，互联网已经成为了与我们形影相随的“伴侣”，人类社会的运行方式也在互联网的作用下悄然地发生着变化。</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4042" y="1146682"/>
            <a:ext cx="10862316" cy="403187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互联网时代的</a:t>
            </a:r>
            <a:r>
              <a:rPr lang="zh-CN" altLang="en-US" sz="3200" b="1" dirty="0" smtClean="0">
                <a:solidFill>
                  <a:srgbClr val="002060"/>
                </a:solidFill>
                <a:latin typeface="楷体_GB2312" pitchFamily="49" charset="-122"/>
                <a:ea typeface="楷体_GB2312" pitchFamily="49" charset="-122"/>
              </a:rPr>
              <a:t>特征</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（一）开放、共享性</a:t>
            </a:r>
          </a:p>
          <a:p>
            <a:r>
              <a:rPr lang="zh-CN" altLang="en-US" sz="3200" b="1" dirty="0">
                <a:solidFill>
                  <a:srgbClr val="002060"/>
                </a:solidFill>
                <a:latin typeface="楷体_GB2312" pitchFamily="49" charset="-122"/>
                <a:ea typeface="楷体_GB2312" pitchFamily="49" charset="-122"/>
              </a:rPr>
              <a:t>开放性是互联网时代最根本的特性，失去了开放性也就不会有今天联通全球的互联网</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（二）跨时空性</a:t>
            </a:r>
          </a:p>
          <a:p>
            <a:r>
              <a:rPr lang="zh-CN" altLang="en-US" sz="3200" b="1" dirty="0">
                <a:solidFill>
                  <a:srgbClr val="002060"/>
                </a:solidFill>
                <a:latin typeface="楷体_GB2312" pitchFamily="49" charset="-122"/>
                <a:ea typeface="楷体_GB2312" pitchFamily="49" charset="-122"/>
              </a:rPr>
              <a:t>互联网时代，人类在一定程度上摆脱了纸质媒体阶段时间、空间等物理环境对人们信息获取与传播的束缚，人们远在万里，又可以像近在咫尺一样自由地交流。</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861133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TotalTime>
  <Words>4557</Words>
  <Application>Microsoft Office PowerPoint</Application>
  <PresentationFormat>自定义</PresentationFormat>
  <Paragraphs>235</Paragraphs>
  <Slides>61</Slides>
  <Notes>2</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217</cp:revision>
  <dcterms:created xsi:type="dcterms:W3CDTF">2016-11-03T14:25:00Z</dcterms:created>
  <dcterms:modified xsi:type="dcterms:W3CDTF">2019-09-08T01:33:26Z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